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jpeg"/>
  <Override PartName="/ppt/media/image6.jpg" ContentType="image/jpeg"/>
  <Override PartName="/ppt/media/image7.jpg" ContentType="image/jpeg"/>
  <Override PartName="/ppt/media/image11.jpg" ContentType="image/jpeg"/>
  <Override PartName="/ppt/media/image12.jpg" ContentType="image/jpeg"/>
  <Override PartName="/ppt/media/image13.jpg" ContentType="image/jpeg"/>
  <Override PartName="/ppt/media/image16.jpg" ContentType="image/jpeg"/>
  <Override PartName="/ppt/media/image24.jpg" ContentType="image/jpeg"/>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38.jpg" ContentType="image/jpeg"/>
  <Override PartName="/ppt/media/image40.jpg" ContentType="image/jpeg"/>
  <Override PartName="/ppt/media/image4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1" r:id="rId3"/>
    <p:sldId id="257" r:id="rId4"/>
    <p:sldId id="258" r:id="rId5"/>
    <p:sldId id="280" r:id="rId6"/>
    <p:sldId id="260" r:id="rId7"/>
    <p:sldId id="287" r:id="rId8"/>
    <p:sldId id="278" r:id="rId9"/>
    <p:sldId id="305" r:id="rId10"/>
    <p:sldId id="261" r:id="rId11"/>
    <p:sldId id="292" r:id="rId12"/>
    <p:sldId id="318" r:id="rId13"/>
    <p:sldId id="317" r:id="rId14"/>
    <p:sldId id="263" r:id="rId15"/>
    <p:sldId id="319" r:id="rId16"/>
    <p:sldId id="314" r:id="rId17"/>
    <p:sldId id="296" r:id="rId18"/>
    <p:sldId id="306" r:id="rId19"/>
    <p:sldId id="290" r:id="rId20"/>
    <p:sldId id="315" r:id="rId21"/>
    <p:sldId id="316" r:id="rId22"/>
    <p:sldId id="291" r:id="rId23"/>
    <p:sldId id="272" r:id="rId24"/>
    <p:sldId id="273" r:id="rId25"/>
    <p:sldId id="321" r:id="rId26"/>
    <p:sldId id="262" r:id="rId27"/>
    <p:sldId id="276" r:id="rId28"/>
    <p:sldId id="294" r:id="rId29"/>
    <p:sldId id="265" r:id="rId30"/>
    <p:sldId id="310" r:id="rId31"/>
    <p:sldId id="312" r:id="rId32"/>
    <p:sldId id="313" r:id="rId33"/>
    <p:sldId id="289" r:id="rId34"/>
    <p:sldId id="303" r:id="rId35"/>
    <p:sldId id="320" r:id="rId3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ori Yanagita" initials="SY" lastIdx="1" clrIdx="0">
    <p:extLst>
      <p:ext uri="{19B8F6BF-5375-455C-9EA6-DF929625EA0E}">
        <p15:presenceInfo xmlns:p15="http://schemas.microsoft.com/office/powerpoint/2012/main" userId="ec22d8ba7753b8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4" autoAdjust="0"/>
    <p:restoredTop sz="94660"/>
  </p:normalViewPr>
  <p:slideViewPr>
    <p:cSldViewPr snapToGrid="0">
      <p:cViewPr varScale="1">
        <p:scale>
          <a:sx n="89" d="100"/>
          <a:sy n="89" d="100"/>
        </p:scale>
        <p:origin x="12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622299464819"/>
          <c:y val="0.19179107987845601"/>
          <c:w val="0.83685358586933389"/>
          <c:h val="0.62506828223532995"/>
        </c:manualLayout>
      </c:layout>
      <c:scatterChart>
        <c:scatterStyle val="lineMarker"/>
        <c:varyColors val="0"/>
        <c:ser>
          <c:idx val="0"/>
          <c:order val="0"/>
          <c:tx>
            <c:strRef>
              <c:f>Sheet1!$C$2</c:f>
              <c:strCache>
                <c:ptCount val="1"/>
                <c:pt idx="0">
                  <c:v>電離電子数、ELによる光子変換、MPPCの増幅、サンプリングのタイミングの揺らぎを考慮</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Sheet1!$B$3:$B$6</c:f>
              <c:numCache>
                <c:formatCode>General</c:formatCode>
                <c:ptCount val="4"/>
                <c:pt idx="0">
                  <c:v>0.5</c:v>
                </c:pt>
                <c:pt idx="1">
                  <c:v>1</c:v>
                </c:pt>
                <c:pt idx="2">
                  <c:v>2</c:v>
                </c:pt>
                <c:pt idx="3">
                  <c:v>5</c:v>
                </c:pt>
              </c:numCache>
            </c:numRef>
          </c:xVal>
          <c:yVal>
            <c:numRef>
              <c:f>Sheet1!$C$3:$C$6</c:f>
              <c:numCache>
                <c:formatCode>General</c:formatCode>
                <c:ptCount val="4"/>
                <c:pt idx="0">
                  <c:v>0.51</c:v>
                </c:pt>
                <c:pt idx="1">
                  <c:v>0.49</c:v>
                </c:pt>
                <c:pt idx="2">
                  <c:v>0.5</c:v>
                </c:pt>
                <c:pt idx="3">
                  <c:v>0.5</c:v>
                </c:pt>
              </c:numCache>
            </c:numRef>
          </c:yVal>
          <c:smooth val="0"/>
        </c:ser>
        <c:ser>
          <c:idx val="1"/>
          <c:order val="1"/>
          <c:tx>
            <c:strRef>
              <c:f>Sheet1!$D$2</c:f>
              <c:strCache>
                <c:ptCount val="1"/>
                <c:pt idx="0">
                  <c:v>サンプリングのタイミングの揺らぎのみを考慮</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Sheet1!$B$3:$B$6</c:f>
              <c:numCache>
                <c:formatCode>General</c:formatCode>
                <c:ptCount val="4"/>
                <c:pt idx="0">
                  <c:v>0.5</c:v>
                </c:pt>
                <c:pt idx="1">
                  <c:v>1</c:v>
                </c:pt>
                <c:pt idx="2">
                  <c:v>2</c:v>
                </c:pt>
                <c:pt idx="3">
                  <c:v>5</c:v>
                </c:pt>
              </c:numCache>
            </c:numRef>
          </c:xVal>
          <c:yVal>
            <c:numRef>
              <c:f>Sheet1!$D$3:$D$6</c:f>
              <c:numCache>
                <c:formatCode>General</c:formatCode>
                <c:ptCount val="4"/>
                <c:pt idx="0">
                  <c:v>0.1</c:v>
                </c:pt>
                <c:pt idx="1">
                  <c:v>0.03</c:v>
                </c:pt>
                <c:pt idx="2">
                  <c:v>0.02</c:v>
                </c:pt>
                <c:pt idx="3">
                  <c:v>0.03</c:v>
                </c:pt>
              </c:numCache>
            </c:numRef>
          </c:yVal>
          <c:smooth val="0"/>
        </c:ser>
        <c:dLbls>
          <c:showLegendKey val="0"/>
          <c:showVal val="0"/>
          <c:showCatName val="0"/>
          <c:showSerName val="0"/>
          <c:showPercent val="0"/>
          <c:showBubbleSize val="0"/>
        </c:dLbls>
        <c:axId val="-1596148096"/>
        <c:axId val="-1596148640"/>
      </c:scatterChart>
      <c:valAx>
        <c:axId val="-1596148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時定数</a:t>
                </a:r>
                <a:r>
                  <a:rPr lang="en-US" altLang="ja-JP"/>
                  <a:t>[μs]</a:t>
                </a:r>
                <a:endParaRPr lang="ja-JP" altLang="en-US"/>
              </a:p>
            </c:rich>
          </c:tx>
          <c:layout>
            <c:manualLayout>
              <c:xMode val="edge"/>
              <c:yMode val="edge"/>
              <c:x val="0.48289943486793879"/>
              <c:y val="0.912385503783353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596148640"/>
        <c:crosses val="autoZero"/>
        <c:crossBetween val="midCat"/>
      </c:valAx>
      <c:valAx>
        <c:axId val="-1596148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揺らぎ</a:t>
                </a:r>
                <a:r>
                  <a:rPr lang="en-US" altLang="ja-JP"/>
                  <a:t>@FWHM[%]</a:t>
                </a:r>
                <a:endParaRPr lang="ja-JP"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596148096"/>
        <c:crosses val="autoZero"/>
        <c:crossBetween val="midCat"/>
      </c:valAx>
      <c:spPr>
        <a:noFill/>
        <a:ln>
          <a:noFill/>
        </a:ln>
        <a:effectLst/>
      </c:spPr>
    </c:plotArea>
    <c:legend>
      <c:legendPos val="t"/>
      <c:layout>
        <c:manualLayout>
          <c:xMode val="edge"/>
          <c:yMode val="edge"/>
          <c:x val="2.2572787921633631E-2"/>
          <c:y val="2.5940337224383919E-2"/>
          <c:w val="0.96517434159739324"/>
          <c:h val="0.139430333854182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E43569C-754B-43E8-B35E-A504CCE6B5A0}" type="datetimeFigureOut">
              <a:rPr kumimoji="1" lang="ja-JP" altLang="en-US" smtClean="0"/>
              <a:t>2016/2/28</a:t>
            </a:fld>
            <a:endParaRPr kumimoji="1" lang="ja-JP" altLang="en-US"/>
          </a:p>
        </p:txBody>
      </p:sp>
      <p:sp>
        <p:nvSpPr>
          <p:cNvPr id="4" name="フッター プレースホルダー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E1061265-C203-4495-BED1-1957E9BA922A}" type="slidenum">
              <a:rPr kumimoji="1" lang="ja-JP" altLang="en-US" smtClean="0"/>
              <a:t>‹#›</a:t>
            </a:fld>
            <a:endParaRPr kumimoji="1" lang="ja-JP" altLang="en-US"/>
          </a:p>
        </p:txBody>
      </p:sp>
    </p:spTree>
    <p:extLst>
      <p:ext uri="{BB962C8B-B14F-4D97-AF65-F5344CB8AC3E}">
        <p14:creationId xmlns:p14="http://schemas.microsoft.com/office/powerpoint/2010/main" val="379922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7AEB413-3A6F-43B8-B6B9-FAD7177B2825}" type="datetimeFigureOut">
              <a:rPr kumimoji="1" lang="ja-JP" altLang="en-US" smtClean="0"/>
              <a:t>2016/2/28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75AC367F-EA9F-4245-BE5D-110A7660B82B}" type="slidenum">
              <a:rPr kumimoji="1" lang="ja-JP" altLang="en-US" smtClean="0"/>
              <a:t>‹#›</a:t>
            </a:fld>
            <a:endParaRPr kumimoji="1" lang="ja-JP" altLang="en-US"/>
          </a:p>
        </p:txBody>
      </p:sp>
    </p:spTree>
    <p:extLst>
      <p:ext uri="{BB962C8B-B14F-4D97-AF65-F5344CB8AC3E}">
        <p14:creationId xmlns:p14="http://schemas.microsoft.com/office/powerpoint/2010/main" val="41225452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AC367F-EA9F-4245-BE5D-110A7660B82B}" type="slidenum">
              <a:rPr kumimoji="1" lang="ja-JP" altLang="en-US" smtClean="0"/>
              <a:t>1</a:t>
            </a:fld>
            <a:endParaRPr kumimoji="1" lang="ja-JP" altLang="en-US"/>
          </a:p>
        </p:txBody>
      </p:sp>
    </p:spTree>
    <p:extLst>
      <p:ext uri="{BB962C8B-B14F-4D97-AF65-F5344CB8AC3E}">
        <p14:creationId xmlns:p14="http://schemas.microsoft.com/office/powerpoint/2010/main" val="420701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AC367F-EA9F-4245-BE5D-110A7660B82B}" type="slidenum">
              <a:rPr kumimoji="1" lang="ja-JP" altLang="en-US" smtClean="0"/>
              <a:t>22</a:t>
            </a:fld>
            <a:endParaRPr kumimoji="1" lang="ja-JP" altLang="en-US"/>
          </a:p>
        </p:txBody>
      </p:sp>
    </p:spTree>
    <p:extLst>
      <p:ext uri="{BB962C8B-B14F-4D97-AF65-F5344CB8AC3E}">
        <p14:creationId xmlns:p14="http://schemas.microsoft.com/office/powerpoint/2010/main" val="344554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2ECA9C0-98B7-44EB-B25F-E7BDCA7F035A}" type="datetime1">
              <a:rPr kumimoji="1" lang="ja-JP" altLang="en-US" smtClean="0"/>
              <a:t>2016/2/28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366382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BE948F-6A3C-425A-9E50-E7579D02DBE1}" type="datetime1">
              <a:rPr kumimoji="1" lang="ja-JP" altLang="en-US" smtClean="0"/>
              <a:t>2016/2/28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125644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FC6ED66-B9DF-49A1-A4F3-81119399A3DC}" type="datetime1">
              <a:rPr kumimoji="1" lang="ja-JP" altLang="en-US" smtClean="0"/>
              <a:t>2016/2/28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412653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B2E3C75-0CE8-4942-8C57-CABA030A38C7}" type="datetime1">
              <a:rPr kumimoji="1" lang="ja-JP" altLang="en-US" smtClean="0"/>
              <a:t>2016/2/28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97129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95CFD34-E588-4138-AAC2-DEA9AE2CCB96}" type="datetime1">
              <a:rPr kumimoji="1" lang="ja-JP" altLang="en-US" smtClean="0"/>
              <a:t>2016/2/28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12725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BF79727-6714-4ECA-8917-FA2DC7E3054E}" type="datetime1">
              <a:rPr kumimoji="1" lang="ja-JP" altLang="en-US" smtClean="0"/>
              <a:t>2016/2/28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3223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C94DF50-01AF-45E5-BD3D-41534BB9CADE}" type="datetime1">
              <a:rPr kumimoji="1" lang="ja-JP" altLang="en-US" smtClean="0"/>
              <a:t>2016/2/28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312909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45708BF-F2BC-4096-91A7-A6CDA1EA2F47}" type="datetime1">
              <a:rPr kumimoji="1" lang="ja-JP" altLang="en-US" smtClean="0"/>
              <a:t>2016/2/28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239951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5ACF3-C2CD-417D-9E6D-871973F7F168}" type="datetime1">
              <a:rPr kumimoji="1" lang="ja-JP" altLang="en-US" smtClean="0"/>
              <a:t>2016/2/28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34342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04B4B7-59AC-43CA-9ABA-44CF83324FE3}" type="datetime1">
              <a:rPr kumimoji="1" lang="ja-JP" altLang="en-US" smtClean="0"/>
              <a:t>2016/2/28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141198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97820A8-357A-4DCA-A9E8-B546575DC74B}" type="datetime1">
              <a:rPr kumimoji="1" lang="ja-JP" altLang="en-US" smtClean="0"/>
              <a:t>2016/2/28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226390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CB190-53FA-4132-92EB-6FBDC6CBF29C}" type="datetime1">
              <a:rPr kumimoji="1" lang="ja-JP" altLang="en-US" smtClean="0"/>
              <a:t>2016/2/28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88438-4101-4C33-820C-3BF65CF796DB}" type="slidenum">
              <a:rPr kumimoji="1" lang="ja-JP" altLang="en-US" smtClean="0"/>
              <a:t>‹#›</a:t>
            </a:fld>
            <a:endParaRPr kumimoji="1" lang="ja-JP" altLang="en-US"/>
          </a:p>
        </p:txBody>
      </p:sp>
    </p:spTree>
    <p:extLst>
      <p:ext uri="{BB962C8B-B14F-4D97-AF65-F5344CB8AC3E}">
        <p14:creationId xmlns:p14="http://schemas.microsoft.com/office/powerpoint/2010/main" val="3131726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200" dirty="0" smtClean="0"/>
              <a:t/>
            </a:r>
            <a:br>
              <a:rPr lang="en-US" altLang="ja-JP" sz="3200" dirty="0" smtClean="0"/>
            </a:br>
            <a:r>
              <a:rPr lang="en-US" altLang="ja-JP" sz="3200" dirty="0" smtClean="0"/>
              <a:t>AXEL </a:t>
            </a:r>
            <a:r>
              <a:rPr lang="ja-JP" altLang="en-US" sz="3200" dirty="0"/>
              <a:t>実験における高エネルギー分解能を</a:t>
            </a:r>
            <a:br>
              <a:rPr lang="ja-JP" altLang="en-US" sz="3200" dirty="0"/>
            </a:br>
            <a:r>
              <a:rPr lang="ja-JP" altLang="en-US" sz="3200" dirty="0"/>
              <a:t>達成するための</a:t>
            </a:r>
            <a:r>
              <a:rPr lang="en-US" altLang="ja-JP" sz="3200" dirty="0"/>
              <a:t>MPPC </a:t>
            </a:r>
            <a:r>
              <a:rPr lang="ja-JP" altLang="en-US" sz="3200" dirty="0"/>
              <a:t>および</a:t>
            </a:r>
            <a:br>
              <a:rPr lang="ja-JP" altLang="en-US" sz="3200" dirty="0"/>
            </a:br>
            <a:r>
              <a:rPr lang="ja-JP" altLang="en-US" sz="3200" dirty="0"/>
              <a:t>読み出し回路についての研究</a:t>
            </a:r>
          </a:p>
        </p:txBody>
      </p:sp>
      <p:sp>
        <p:nvSpPr>
          <p:cNvPr id="3" name="サブタイトル 2"/>
          <p:cNvSpPr>
            <a:spLocks noGrp="1"/>
          </p:cNvSpPr>
          <p:nvPr>
            <p:ph type="subTitle" idx="1"/>
          </p:nvPr>
        </p:nvSpPr>
        <p:spPr>
          <a:xfrm>
            <a:off x="1143000" y="3856038"/>
            <a:ext cx="6858000" cy="1655762"/>
          </a:xfrm>
        </p:spPr>
        <p:txBody>
          <a:bodyPr>
            <a:normAutofit/>
          </a:bodyPr>
          <a:lstStyle/>
          <a:p>
            <a:r>
              <a:rPr kumimoji="1" lang="ja-JP" altLang="en-US" dirty="0" smtClean="0"/>
              <a:t>高エネルギー物理学研究室</a:t>
            </a:r>
            <a:endParaRPr kumimoji="1" lang="en-US" altLang="ja-JP" dirty="0" smtClean="0"/>
          </a:p>
          <a:p>
            <a:r>
              <a:rPr lang="en-US" altLang="ja-JP" dirty="0" smtClean="0"/>
              <a:t>2016/2/3</a:t>
            </a:r>
          </a:p>
          <a:p>
            <a:r>
              <a:rPr kumimoji="1" lang="ja-JP" altLang="en-US" dirty="0" smtClean="0"/>
              <a:t>栁田沙緒里</a:t>
            </a:r>
            <a:endParaRPr kumimoji="1" lang="ja-JP" altLang="en-US" dirty="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1</a:t>
            </a:fld>
            <a:endParaRPr kumimoji="1" lang="ja-JP" altLang="en-US"/>
          </a:p>
        </p:txBody>
      </p:sp>
    </p:spTree>
    <p:extLst>
      <p:ext uri="{BB962C8B-B14F-4D97-AF65-F5344CB8AC3E}">
        <p14:creationId xmlns:p14="http://schemas.microsoft.com/office/powerpoint/2010/main" val="3302168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測定</a:t>
            </a:r>
            <a:r>
              <a:rPr lang="ja-JP" altLang="en-US" dirty="0"/>
              <a:t>方法</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68" t="4618" r="6082" b="10155"/>
          <a:stretch/>
        </p:blipFill>
        <p:spPr>
          <a:xfrm>
            <a:off x="568846" y="1561714"/>
            <a:ext cx="5558012" cy="3243263"/>
          </a:xfr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7087" t="9016" r="14957" b="17981"/>
          <a:stretch/>
        </p:blipFill>
        <p:spPr>
          <a:xfrm>
            <a:off x="6452817" y="4390579"/>
            <a:ext cx="2200275" cy="1628775"/>
          </a:xfrm>
          <a:prstGeom prst="rect">
            <a:avLst/>
          </a:prstGeom>
        </p:spPr>
      </p:pic>
      <p:pic>
        <p:nvPicPr>
          <p:cNvPr id="6" name="図 5"/>
          <p:cNvPicPr>
            <a:picLocks noChangeAspect="1"/>
          </p:cNvPicPr>
          <p:nvPr/>
        </p:nvPicPr>
        <p:blipFill rotWithShape="1">
          <a:blip r:embed="rId4"/>
          <a:srcRect l="2598" t="2904" r="6324" b="8433"/>
          <a:stretch/>
        </p:blipFill>
        <p:spPr>
          <a:xfrm>
            <a:off x="3983732" y="5001565"/>
            <a:ext cx="2143126" cy="1637160"/>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65334" t="33600" r="1466" b="35467"/>
          <a:stretch/>
        </p:blipFill>
        <p:spPr>
          <a:xfrm>
            <a:off x="6452817" y="1561714"/>
            <a:ext cx="2223933" cy="1553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テキスト ボックス 7"/>
          <p:cNvSpPr txBox="1"/>
          <p:nvPr/>
        </p:nvSpPr>
        <p:spPr>
          <a:xfrm>
            <a:off x="6452817" y="5934670"/>
            <a:ext cx="2200275" cy="92333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ja-JP" altLang="en-US" dirty="0" smtClean="0"/>
              <a:t>飽和防止用の</a:t>
            </a:r>
            <a:endParaRPr kumimoji="1" lang="en-US" altLang="ja-JP" dirty="0" smtClean="0"/>
          </a:p>
          <a:p>
            <a:pPr algn="ctr"/>
            <a:r>
              <a:rPr kumimoji="1" lang="en-US" altLang="ja-JP" dirty="0" smtClean="0"/>
              <a:t>3mm</a:t>
            </a:r>
            <a:r>
              <a:rPr kumimoji="1" lang="ja-JP" altLang="en-US" dirty="0" smtClean="0"/>
              <a:t>角</a:t>
            </a:r>
            <a:endParaRPr kumimoji="1" lang="en-US" altLang="ja-JP" dirty="0" smtClean="0"/>
          </a:p>
          <a:p>
            <a:pPr algn="ctr"/>
            <a:r>
              <a:rPr kumimoji="1" lang="ja-JP" altLang="en-US" dirty="0" smtClean="0"/>
              <a:t>カバーを装着</a:t>
            </a:r>
            <a:endParaRPr kumimoji="1" lang="en-US" altLang="ja-JP" dirty="0" smtClean="0"/>
          </a:p>
        </p:txBody>
      </p:sp>
      <p:sp>
        <p:nvSpPr>
          <p:cNvPr id="9" name="テキスト ボックス 8"/>
          <p:cNvSpPr txBox="1"/>
          <p:nvPr/>
        </p:nvSpPr>
        <p:spPr>
          <a:xfrm>
            <a:off x="1240573" y="5597657"/>
            <a:ext cx="2743159" cy="92333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en-US" altLang="ja-JP" dirty="0" smtClean="0"/>
              <a:t>3mm</a:t>
            </a:r>
            <a:r>
              <a:rPr lang="ja-JP" altLang="en-US" dirty="0" smtClean="0"/>
              <a:t>角で</a:t>
            </a:r>
            <a:endParaRPr lang="en-US" altLang="ja-JP" dirty="0" smtClean="0"/>
          </a:p>
          <a:p>
            <a:pPr algn="ctr"/>
            <a:r>
              <a:rPr lang="ja-JP" altLang="en-US" dirty="0" smtClean="0"/>
              <a:t>可視光用</a:t>
            </a:r>
            <a:r>
              <a:rPr lang="en-US" altLang="ja-JP" dirty="0" smtClean="0"/>
              <a:t>25,50μmpitch</a:t>
            </a:r>
          </a:p>
          <a:p>
            <a:pPr algn="ctr"/>
            <a:r>
              <a:rPr kumimoji="1" lang="ja-JP" altLang="en-US" dirty="0" smtClean="0"/>
              <a:t>紫外光用（</a:t>
            </a:r>
            <a:r>
              <a:rPr kumimoji="1" lang="en-US" altLang="ja-JP" dirty="0" smtClean="0"/>
              <a:t>VUV</a:t>
            </a:r>
            <a:r>
              <a:rPr kumimoji="1" lang="ja-JP" altLang="en-US" dirty="0" smtClean="0"/>
              <a:t>）</a:t>
            </a:r>
            <a:r>
              <a:rPr kumimoji="1" lang="en-US" altLang="ja-JP" dirty="0" smtClean="0"/>
              <a:t>50μmpitch</a:t>
            </a:r>
          </a:p>
        </p:txBody>
      </p:sp>
      <p:sp>
        <p:nvSpPr>
          <p:cNvPr id="10" name="テキスト ボックス 9"/>
          <p:cNvSpPr txBox="1"/>
          <p:nvPr/>
        </p:nvSpPr>
        <p:spPr>
          <a:xfrm>
            <a:off x="6452817" y="3173643"/>
            <a:ext cx="2223933" cy="1200329"/>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dirty="0" smtClean="0"/>
              <a:t>光を拡散するための</a:t>
            </a:r>
            <a:endParaRPr lang="en-US" altLang="ja-JP" dirty="0" smtClean="0"/>
          </a:p>
          <a:p>
            <a:r>
              <a:rPr lang="ja-JP" altLang="en-US" dirty="0" smtClean="0"/>
              <a:t>カバーを装着</a:t>
            </a:r>
            <a:endParaRPr lang="en-US" altLang="ja-JP" dirty="0"/>
          </a:p>
          <a:p>
            <a:r>
              <a:rPr lang="en-US" altLang="ja-JP" dirty="0" smtClean="0"/>
              <a:t>5μs</a:t>
            </a:r>
            <a:r>
              <a:rPr lang="en-US" altLang="ja-JP" dirty="0"/>
              <a:t>,</a:t>
            </a:r>
            <a:r>
              <a:rPr lang="en-US" altLang="ja-JP" dirty="0" smtClean="0"/>
              <a:t>~10</a:t>
            </a:r>
            <a:r>
              <a:rPr lang="en-US" altLang="ja-JP" baseline="30000" dirty="0" smtClean="0"/>
              <a:t>5</a:t>
            </a:r>
            <a:r>
              <a:rPr lang="en-US" altLang="ja-JP" dirty="0" smtClean="0"/>
              <a:t>photon</a:t>
            </a:r>
            <a:r>
              <a:rPr lang="ja-JP" altLang="en-US" dirty="0" smtClean="0"/>
              <a:t>まで</a:t>
            </a:r>
            <a:endParaRPr lang="en-US" altLang="ja-JP" dirty="0" smtClean="0"/>
          </a:p>
          <a:p>
            <a:r>
              <a:rPr lang="ja-JP" altLang="en-US" dirty="0"/>
              <a:t>電圧</a:t>
            </a:r>
            <a:r>
              <a:rPr lang="ja-JP" altLang="en-US" dirty="0" smtClean="0"/>
              <a:t>で制御</a:t>
            </a:r>
            <a:endParaRPr kumimoji="1" lang="en-US" altLang="ja-JP" dirty="0" smtClean="0"/>
          </a:p>
        </p:txBody>
      </p:sp>
      <p:sp>
        <p:nvSpPr>
          <p:cNvPr id="11" name="テキスト ボックス 10"/>
          <p:cNvSpPr txBox="1"/>
          <p:nvPr/>
        </p:nvSpPr>
        <p:spPr>
          <a:xfrm>
            <a:off x="3983732" y="5000959"/>
            <a:ext cx="80663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kumimoji="1" lang="en-US" altLang="ja-JP" sz="2000" dirty="0" smtClean="0"/>
              <a:t>MPPC</a:t>
            </a:r>
          </a:p>
        </p:txBody>
      </p:sp>
      <p:sp>
        <p:nvSpPr>
          <p:cNvPr id="12" name="テキスト ボックス 11"/>
          <p:cNvSpPr txBox="1"/>
          <p:nvPr/>
        </p:nvSpPr>
        <p:spPr>
          <a:xfrm>
            <a:off x="6452817" y="4390579"/>
            <a:ext cx="66236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kumimoji="1" lang="en-US" altLang="ja-JP" sz="2000" dirty="0" smtClean="0"/>
              <a:t>PMT</a:t>
            </a:r>
          </a:p>
        </p:txBody>
      </p:sp>
      <p:sp>
        <p:nvSpPr>
          <p:cNvPr id="13" name="テキスト ボックス 12"/>
          <p:cNvSpPr txBox="1"/>
          <p:nvPr/>
        </p:nvSpPr>
        <p:spPr>
          <a:xfrm>
            <a:off x="6452817" y="1561714"/>
            <a:ext cx="574196" cy="40011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kumimoji="1" lang="en-US" altLang="ja-JP" sz="2000" dirty="0" smtClean="0"/>
              <a:t>LED</a:t>
            </a:r>
          </a:p>
        </p:txBody>
      </p:sp>
      <p:sp>
        <p:nvSpPr>
          <p:cNvPr id="14" name="テキスト ボックス 13"/>
          <p:cNvSpPr txBox="1"/>
          <p:nvPr/>
        </p:nvSpPr>
        <p:spPr>
          <a:xfrm>
            <a:off x="568846" y="1575539"/>
            <a:ext cx="94929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kumimoji="1" lang="ja-JP" altLang="en-US" sz="2000" dirty="0" smtClean="0"/>
              <a:t>全体図</a:t>
            </a:r>
            <a:endParaRPr kumimoji="1" lang="en-US" altLang="ja-JP" sz="2000" dirty="0" smtClean="0"/>
          </a:p>
        </p:txBody>
      </p:sp>
      <p:sp>
        <p:nvSpPr>
          <p:cNvPr id="15" name="スライド番号プレースホルダー 14"/>
          <p:cNvSpPr>
            <a:spLocks noGrp="1"/>
          </p:cNvSpPr>
          <p:nvPr>
            <p:ph type="sldNum" sz="quarter" idx="12"/>
          </p:nvPr>
        </p:nvSpPr>
        <p:spPr/>
        <p:txBody>
          <a:bodyPr/>
          <a:lstStyle/>
          <a:p>
            <a:fld id="{4F788438-4101-4C33-820C-3BF65CF796DB}" type="slidenum">
              <a:rPr kumimoji="1" lang="ja-JP" altLang="en-US" smtClean="0"/>
              <a:t>10</a:t>
            </a:fld>
            <a:endParaRPr kumimoji="1" lang="ja-JP" altLang="en-US"/>
          </a:p>
        </p:txBody>
      </p:sp>
    </p:spTree>
    <p:extLst>
      <p:ext uri="{BB962C8B-B14F-4D97-AF65-F5344CB8AC3E}">
        <p14:creationId xmlns:p14="http://schemas.microsoft.com/office/powerpoint/2010/main" val="3527557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extLst>
              <a:ext uri="{28A0092B-C50C-407E-A947-70E740481C1C}">
                <a14:useLocalDpi xmlns:a14="http://schemas.microsoft.com/office/drawing/2010/main" val="0"/>
              </a:ext>
            </a:extLst>
          </a:blip>
          <a:srcRect r="2259" b="68645"/>
          <a:stretch/>
        </p:blipFill>
        <p:spPr>
          <a:xfrm>
            <a:off x="331373" y="2479788"/>
            <a:ext cx="3979769" cy="1787685"/>
          </a:xfrm>
          <a:prstGeom prst="rect">
            <a:avLst/>
          </a:prstGeom>
        </p:spPr>
      </p:pic>
      <p:sp>
        <p:nvSpPr>
          <p:cNvPr id="36" name="正方形/長方形 35"/>
          <p:cNvSpPr/>
          <p:nvPr/>
        </p:nvSpPr>
        <p:spPr>
          <a:xfrm>
            <a:off x="411080" y="2750997"/>
            <a:ext cx="412308" cy="147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001691" y="4049365"/>
            <a:ext cx="287687" cy="17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9492" y="4211885"/>
            <a:ext cx="3635307" cy="24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sz="4000" dirty="0" smtClean="0"/>
              <a:t>MPPC</a:t>
            </a:r>
            <a:r>
              <a:rPr lang="ja-JP" altLang="en-US" sz="4000" dirty="0" smtClean="0"/>
              <a:t>の光量の求め方</a:t>
            </a:r>
            <a:endParaRPr kumimoji="1" lang="ja-JP" altLang="en-US" sz="4000" dirty="0"/>
          </a:p>
        </p:txBody>
      </p:sp>
      <p:sp>
        <p:nvSpPr>
          <p:cNvPr id="4" name="テキスト ボックス 3"/>
          <p:cNvSpPr txBox="1"/>
          <p:nvPr/>
        </p:nvSpPr>
        <p:spPr>
          <a:xfrm>
            <a:off x="495301" y="1554895"/>
            <a:ext cx="8335009" cy="707886"/>
          </a:xfrm>
          <a:prstGeom prst="rect">
            <a:avLst/>
          </a:prstGeom>
          <a:noFill/>
        </p:spPr>
        <p:txBody>
          <a:bodyPr wrap="square" rtlCol="0">
            <a:spAutoFit/>
          </a:bodyPr>
          <a:lstStyle/>
          <a:p>
            <a:r>
              <a:rPr lang="ja-JP" altLang="en-US" sz="2000" dirty="0" smtClean="0"/>
              <a:t>・</a:t>
            </a:r>
            <a:r>
              <a:rPr lang="en-US" altLang="ja-JP" sz="2000" dirty="0" smtClean="0"/>
              <a:t>MPPC</a:t>
            </a:r>
            <a:r>
              <a:rPr lang="ja-JP" altLang="en-US" sz="2000" dirty="0" smtClean="0"/>
              <a:t>の信号はクロストークとアフターパルスの影響で実際の光子数より観測光子数は大きくなる</a:t>
            </a:r>
            <a:endParaRPr lang="en-US" altLang="ja-JP" sz="2000" dirty="0" smtClean="0"/>
          </a:p>
        </p:txBody>
      </p:sp>
      <p:pic>
        <p:nvPicPr>
          <p:cNvPr id="6" name="図 5"/>
          <p:cNvPicPr>
            <a:picLocks noChangeAspect="1"/>
          </p:cNvPicPr>
          <p:nvPr/>
        </p:nvPicPr>
        <p:blipFill rotWithShape="1">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52" r="75333" b="67380"/>
          <a:stretch/>
        </p:blipFill>
        <p:spPr>
          <a:xfrm>
            <a:off x="838945" y="4584604"/>
            <a:ext cx="2646318" cy="2254464"/>
          </a:xfrm>
          <a:prstGeom prst="rect">
            <a:avLst/>
          </a:prstGeom>
        </p:spPr>
      </p:pic>
      <p:sp>
        <p:nvSpPr>
          <p:cNvPr id="7" name="正方形/長方形 6"/>
          <p:cNvSpPr/>
          <p:nvPr/>
        </p:nvSpPr>
        <p:spPr>
          <a:xfrm>
            <a:off x="881380" y="4811248"/>
            <a:ext cx="207515" cy="26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040589" y="2420020"/>
            <a:ext cx="4999239" cy="1200329"/>
          </a:xfrm>
          <a:prstGeom prst="rect">
            <a:avLst/>
          </a:prstGeom>
          <a:noFill/>
          <a:ln w="47625">
            <a:solidFill>
              <a:srgbClr val="FF0000"/>
            </a:solidFill>
          </a:ln>
        </p:spPr>
        <p:txBody>
          <a:bodyPr wrap="square" rtlCol="0">
            <a:spAutoFit/>
          </a:bodyPr>
          <a:lstStyle/>
          <a:p>
            <a:r>
              <a:rPr lang="ja-JP" altLang="en-US" sz="2400" dirty="0" smtClean="0"/>
              <a:t>まずは、クロストーク</a:t>
            </a:r>
            <a:r>
              <a:rPr lang="ja-JP" altLang="en-US" sz="2400" dirty="0"/>
              <a:t>と</a:t>
            </a:r>
            <a:r>
              <a:rPr lang="ja-JP" altLang="en-US" sz="2400" dirty="0" smtClean="0"/>
              <a:t>アフターパルスがどれくらいの確率で起こるか考えよう</a:t>
            </a:r>
            <a:r>
              <a:rPr lang="en-US" altLang="ja-JP" sz="2400" dirty="0" smtClean="0"/>
              <a:t>!</a:t>
            </a:r>
            <a:r>
              <a:rPr lang="ja-JP" altLang="en-US" sz="2400" dirty="0"/>
              <a:t> </a:t>
            </a:r>
            <a:r>
              <a:rPr lang="ja-JP" altLang="en-US" sz="2400" dirty="0" smtClean="0"/>
              <a:t>（</a:t>
            </a:r>
            <a:r>
              <a:rPr lang="ja-JP" altLang="en-US" sz="2000" dirty="0" smtClean="0"/>
              <a:t>クロストーク</a:t>
            </a:r>
            <a:r>
              <a:rPr lang="en-US" altLang="ja-JP" sz="2000" dirty="0" smtClean="0"/>
              <a:t>&amp;</a:t>
            </a:r>
            <a:r>
              <a:rPr lang="ja-JP" altLang="en-US" sz="2000" dirty="0" smtClean="0"/>
              <a:t>アフターパルスレート</a:t>
            </a:r>
            <a:r>
              <a:rPr lang="en-US" altLang="ja-JP" sz="2000" i="1" dirty="0" smtClean="0"/>
              <a:t>p</a:t>
            </a:r>
            <a:r>
              <a:rPr lang="ja-JP" altLang="en-US" sz="2400" dirty="0"/>
              <a:t>）</a:t>
            </a:r>
            <a:endParaRPr lang="en-US" altLang="ja-JP" sz="2400" dirty="0" smtClean="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11</a:t>
            </a:fld>
            <a:endParaRPr kumimoji="1" lang="ja-JP" altLang="en-US"/>
          </a:p>
        </p:txBody>
      </p:sp>
      <p:sp>
        <p:nvSpPr>
          <p:cNvPr id="22" name="正方形/長方形 21"/>
          <p:cNvSpPr/>
          <p:nvPr/>
        </p:nvSpPr>
        <p:spPr>
          <a:xfrm>
            <a:off x="568685" y="4128973"/>
            <a:ext cx="540519" cy="261610"/>
          </a:xfrm>
          <a:prstGeom prst="rect">
            <a:avLst/>
          </a:prstGeom>
          <a:ln>
            <a:noFill/>
          </a:ln>
        </p:spPr>
        <p:txBody>
          <a:bodyPr wrap="square">
            <a:spAutoFit/>
          </a:bodyPr>
          <a:lstStyle/>
          <a:p>
            <a:pPr algn="ctr"/>
            <a:r>
              <a:rPr lang="en-US" altLang="ja-JP" sz="1100" dirty="0" smtClean="0"/>
              <a:t>0</a:t>
            </a:r>
            <a:endParaRPr lang="en-US" altLang="ja-JP" sz="1100" baseline="30000" dirty="0" smtClean="0"/>
          </a:p>
        </p:txBody>
      </p:sp>
      <p:sp>
        <p:nvSpPr>
          <p:cNvPr id="23" name="正方形/長方形 22"/>
          <p:cNvSpPr/>
          <p:nvPr/>
        </p:nvSpPr>
        <p:spPr>
          <a:xfrm>
            <a:off x="1170675" y="4129184"/>
            <a:ext cx="540519" cy="261610"/>
          </a:xfrm>
          <a:prstGeom prst="rect">
            <a:avLst/>
          </a:prstGeom>
          <a:ln>
            <a:noFill/>
          </a:ln>
        </p:spPr>
        <p:txBody>
          <a:bodyPr wrap="square">
            <a:spAutoFit/>
          </a:bodyPr>
          <a:lstStyle/>
          <a:p>
            <a:pPr algn="ctr"/>
            <a:r>
              <a:rPr lang="en-US" altLang="ja-JP" sz="1100" dirty="0"/>
              <a:t>5</a:t>
            </a:r>
            <a:endParaRPr lang="en-US" altLang="ja-JP" sz="1100" baseline="30000" dirty="0" smtClean="0"/>
          </a:p>
        </p:txBody>
      </p:sp>
      <p:sp>
        <p:nvSpPr>
          <p:cNvPr id="24" name="正方形/長方形 23"/>
          <p:cNvSpPr/>
          <p:nvPr/>
        </p:nvSpPr>
        <p:spPr>
          <a:xfrm>
            <a:off x="1812726" y="4126091"/>
            <a:ext cx="540519" cy="261610"/>
          </a:xfrm>
          <a:prstGeom prst="rect">
            <a:avLst/>
          </a:prstGeom>
          <a:ln>
            <a:noFill/>
          </a:ln>
        </p:spPr>
        <p:txBody>
          <a:bodyPr wrap="square">
            <a:spAutoFit/>
          </a:bodyPr>
          <a:lstStyle/>
          <a:p>
            <a:pPr algn="ctr"/>
            <a:r>
              <a:rPr lang="en-US" altLang="ja-JP" sz="1100" dirty="0" smtClean="0"/>
              <a:t>10</a:t>
            </a:r>
            <a:endParaRPr lang="en-US" altLang="ja-JP" sz="1100" baseline="30000" dirty="0" smtClean="0"/>
          </a:p>
        </p:txBody>
      </p:sp>
      <p:sp>
        <p:nvSpPr>
          <p:cNvPr id="25" name="正方形/長方形 24"/>
          <p:cNvSpPr/>
          <p:nvPr/>
        </p:nvSpPr>
        <p:spPr>
          <a:xfrm>
            <a:off x="2414716" y="4126091"/>
            <a:ext cx="540519" cy="261610"/>
          </a:xfrm>
          <a:prstGeom prst="rect">
            <a:avLst/>
          </a:prstGeom>
          <a:ln>
            <a:noFill/>
          </a:ln>
        </p:spPr>
        <p:txBody>
          <a:bodyPr wrap="square">
            <a:spAutoFit/>
          </a:bodyPr>
          <a:lstStyle/>
          <a:p>
            <a:pPr algn="ctr"/>
            <a:r>
              <a:rPr lang="en-US" altLang="ja-JP" sz="1100" dirty="0"/>
              <a:t>15</a:t>
            </a:r>
            <a:endParaRPr lang="en-US" altLang="ja-JP" sz="1100" baseline="30000" dirty="0" smtClean="0"/>
          </a:p>
        </p:txBody>
      </p:sp>
      <p:sp>
        <p:nvSpPr>
          <p:cNvPr id="26" name="正方形/長方形 25"/>
          <p:cNvSpPr/>
          <p:nvPr/>
        </p:nvSpPr>
        <p:spPr>
          <a:xfrm>
            <a:off x="3056767" y="4126091"/>
            <a:ext cx="540519" cy="261610"/>
          </a:xfrm>
          <a:prstGeom prst="rect">
            <a:avLst/>
          </a:prstGeom>
          <a:ln>
            <a:noFill/>
          </a:ln>
        </p:spPr>
        <p:txBody>
          <a:bodyPr wrap="square">
            <a:spAutoFit/>
          </a:bodyPr>
          <a:lstStyle/>
          <a:p>
            <a:pPr algn="ctr"/>
            <a:r>
              <a:rPr lang="en-US" altLang="ja-JP" sz="1100" dirty="0" smtClean="0"/>
              <a:t>20</a:t>
            </a:r>
            <a:endParaRPr lang="en-US" altLang="ja-JP" sz="1100" baseline="30000" dirty="0" smtClean="0"/>
          </a:p>
        </p:txBody>
      </p:sp>
      <p:sp>
        <p:nvSpPr>
          <p:cNvPr id="27" name="正方形/長方形 26"/>
          <p:cNvSpPr/>
          <p:nvPr/>
        </p:nvSpPr>
        <p:spPr>
          <a:xfrm>
            <a:off x="3683954" y="4126091"/>
            <a:ext cx="540519" cy="261610"/>
          </a:xfrm>
          <a:prstGeom prst="rect">
            <a:avLst/>
          </a:prstGeom>
          <a:ln>
            <a:noFill/>
          </a:ln>
        </p:spPr>
        <p:txBody>
          <a:bodyPr wrap="square">
            <a:spAutoFit/>
          </a:bodyPr>
          <a:lstStyle/>
          <a:p>
            <a:pPr algn="ctr"/>
            <a:r>
              <a:rPr lang="en-US" altLang="ja-JP" sz="1100" dirty="0" smtClean="0"/>
              <a:t>25</a:t>
            </a:r>
            <a:endParaRPr lang="en-US" altLang="ja-JP" sz="1100" baseline="30000" dirty="0" smtClean="0"/>
          </a:p>
        </p:txBody>
      </p:sp>
      <p:sp>
        <p:nvSpPr>
          <p:cNvPr id="30" name="正方形/長方形 29"/>
          <p:cNvSpPr/>
          <p:nvPr/>
        </p:nvSpPr>
        <p:spPr>
          <a:xfrm>
            <a:off x="2009724" y="4250583"/>
            <a:ext cx="860377" cy="261610"/>
          </a:xfrm>
          <a:prstGeom prst="rect">
            <a:avLst/>
          </a:prstGeom>
          <a:ln>
            <a:noFill/>
          </a:ln>
        </p:spPr>
        <p:txBody>
          <a:bodyPr wrap="square">
            <a:spAutoFit/>
          </a:bodyPr>
          <a:lstStyle/>
          <a:p>
            <a:pPr algn="ctr"/>
            <a:r>
              <a:rPr lang="en-US" altLang="ja-JP" sz="1100" dirty="0" smtClean="0"/>
              <a:t>Time[</a:t>
            </a:r>
            <a:r>
              <a:rPr lang="en-US" altLang="ja-JP" sz="1100" dirty="0" err="1" smtClean="0"/>
              <a:t>μs</a:t>
            </a:r>
            <a:r>
              <a:rPr lang="en-US" altLang="ja-JP" sz="1100" dirty="0" smtClean="0"/>
              <a:t>]</a:t>
            </a:r>
            <a:endParaRPr lang="en-US" altLang="ja-JP" sz="1100" baseline="30000" dirty="0" smtClean="0"/>
          </a:p>
        </p:txBody>
      </p:sp>
      <p:sp>
        <p:nvSpPr>
          <p:cNvPr id="31" name="正方形/長方形 30"/>
          <p:cNvSpPr/>
          <p:nvPr/>
        </p:nvSpPr>
        <p:spPr>
          <a:xfrm>
            <a:off x="358390" y="2749653"/>
            <a:ext cx="540519" cy="261610"/>
          </a:xfrm>
          <a:prstGeom prst="rect">
            <a:avLst/>
          </a:prstGeom>
          <a:ln>
            <a:noFill/>
          </a:ln>
        </p:spPr>
        <p:txBody>
          <a:bodyPr wrap="square">
            <a:spAutoFit/>
          </a:bodyPr>
          <a:lstStyle/>
          <a:p>
            <a:pPr algn="ctr"/>
            <a:r>
              <a:rPr lang="en-US" altLang="ja-JP" sz="1050" dirty="0"/>
              <a:t>14400</a:t>
            </a:r>
            <a:endParaRPr lang="en-US" altLang="ja-JP" sz="1050" baseline="30000" dirty="0" smtClean="0"/>
          </a:p>
        </p:txBody>
      </p:sp>
      <p:sp>
        <p:nvSpPr>
          <p:cNvPr id="32" name="正方形/長方形 31"/>
          <p:cNvSpPr/>
          <p:nvPr/>
        </p:nvSpPr>
        <p:spPr>
          <a:xfrm>
            <a:off x="358389" y="3084227"/>
            <a:ext cx="540519" cy="253916"/>
          </a:xfrm>
          <a:prstGeom prst="rect">
            <a:avLst/>
          </a:prstGeom>
          <a:ln>
            <a:noFill/>
          </a:ln>
        </p:spPr>
        <p:txBody>
          <a:bodyPr wrap="square">
            <a:spAutoFit/>
          </a:bodyPr>
          <a:lstStyle/>
          <a:p>
            <a:pPr algn="ctr"/>
            <a:r>
              <a:rPr lang="en-US" altLang="ja-JP" sz="1050" dirty="0" smtClean="0"/>
              <a:t>14480</a:t>
            </a:r>
            <a:endParaRPr lang="en-US" altLang="ja-JP" sz="1050" baseline="30000" dirty="0" smtClean="0"/>
          </a:p>
        </p:txBody>
      </p:sp>
      <p:sp>
        <p:nvSpPr>
          <p:cNvPr id="33" name="正方形/長方形 32"/>
          <p:cNvSpPr/>
          <p:nvPr/>
        </p:nvSpPr>
        <p:spPr>
          <a:xfrm>
            <a:off x="368741" y="3471948"/>
            <a:ext cx="540519" cy="253916"/>
          </a:xfrm>
          <a:prstGeom prst="rect">
            <a:avLst/>
          </a:prstGeom>
          <a:ln>
            <a:noFill/>
          </a:ln>
        </p:spPr>
        <p:txBody>
          <a:bodyPr wrap="square">
            <a:spAutoFit/>
          </a:bodyPr>
          <a:lstStyle/>
          <a:p>
            <a:pPr algn="ctr"/>
            <a:r>
              <a:rPr lang="en-US" altLang="ja-JP" sz="1050" dirty="0" smtClean="0"/>
              <a:t>14460</a:t>
            </a:r>
            <a:endParaRPr lang="en-US" altLang="ja-JP" sz="1050" baseline="30000" dirty="0" smtClean="0"/>
          </a:p>
        </p:txBody>
      </p:sp>
      <p:sp>
        <p:nvSpPr>
          <p:cNvPr id="34" name="正方形/長方形 33"/>
          <p:cNvSpPr/>
          <p:nvPr/>
        </p:nvSpPr>
        <p:spPr>
          <a:xfrm>
            <a:off x="372227" y="3859669"/>
            <a:ext cx="540519" cy="253916"/>
          </a:xfrm>
          <a:prstGeom prst="rect">
            <a:avLst/>
          </a:prstGeom>
          <a:ln>
            <a:noFill/>
          </a:ln>
        </p:spPr>
        <p:txBody>
          <a:bodyPr wrap="square">
            <a:spAutoFit/>
          </a:bodyPr>
          <a:lstStyle/>
          <a:p>
            <a:pPr algn="ctr"/>
            <a:r>
              <a:rPr lang="en-US" altLang="ja-JP" sz="1050" dirty="0" smtClean="0"/>
              <a:t>14440</a:t>
            </a:r>
            <a:endParaRPr lang="en-US" altLang="ja-JP" sz="1050" baseline="30000" dirty="0" smtClean="0"/>
          </a:p>
        </p:txBody>
      </p:sp>
      <p:sp>
        <p:nvSpPr>
          <p:cNvPr id="35" name="テキスト ボックス 34"/>
          <p:cNvSpPr txBox="1"/>
          <p:nvPr/>
        </p:nvSpPr>
        <p:spPr>
          <a:xfrm>
            <a:off x="68906" y="3318060"/>
            <a:ext cx="610611" cy="276999"/>
          </a:xfrm>
          <a:prstGeom prst="rect">
            <a:avLst/>
          </a:prstGeom>
          <a:noFill/>
          <a:scene3d>
            <a:camera prst="orthographicFront">
              <a:rot lat="0" lon="0" rev="5400000"/>
            </a:camera>
            <a:lightRig rig="threePt" dir="t"/>
          </a:scene3d>
        </p:spPr>
        <p:txBody>
          <a:bodyPr wrap="square" rtlCol="0">
            <a:spAutoFit/>
          </a:bodyPr>
          <a:lstStyle/>
          <a:p>
            <a:r>
              <a:rPr kumimoji="1" lang="en-US" altLang="ja-JP" sz="1200" dirty="0" smtClean="0"/>
              <a:t>ADC</a:t>
            </a:r>
            <a:r>
              <a:rPr kumimoji="1" lang="ja-JP" altLang="en-US" sz="1200" dirty="0" smtClean="0"/>
              <a:t>値</a:t>
            </a:r>
            <a:endParaRPr kumimoji="1" lang="ja-JP" altLang="en-US" sz="1200" dirty="0"/>
          </a:p>
        </p:txBody>
      </p:sp>
      <p:cxnSp>
        <p:nvCxnSpPr>
          <p:cNvPr id="37" name="直線コネクタ 36"/>
          <p:cNvCxnSpPr/>
          <p:nvPr/>
        </p:nvCxnSpPr>
        <p:spPr>
          <a:xfrm flipH="1">
            <a:off x="838945" y="3200400"/>
            <a:ext cx="314056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113790" y="3236930"/>
            <a:ext cx="646331" cy="369332"/>
          </a:xfrm>
          <a:prstGeom prst="rect">
            <a:avLst/>
          </a:prstGeom>
        </p:spPr>
        <p:txBody>
          <a:bodyPr wrap="none">
            <a:spAutoFit/>
          </a:bodyPr>
          <a:lstStyle/>
          <a:p>
            <a:r>
              <a:rPr lang="ja-JP" altLang="en-US" dirty="0" smtClean="0">
                <a:solidFill>
                  <a:schemeClr val="accent1">
                    <a:lumMod val="50000"/>
                  </a:schemeClr>
                </a:solidFill>
              </a:rPr>
              <a:t>閾値</a:t>
            </a:r>
            <a:endParaRPr lang="ja-JP" altLang="en-US" dirty="0">
              <a:solidFill>
                <a:schemeClr val="accent1">
                  <a:lumMod val="50000"/>
                </a:schemeClr>
              </a:solidFill>
            </a:endParaRPr>
          </a:p>
        </p:txBody>
      </p:sp>
      <p:sp>
        <p:nvSpPr>
          <p:cNvPr id="42" name="正方形/長方形 41"/>
          <p:cNvSpPr/>
          <p:nvPr/>
        </p:nvSpPr>
        <p:spPr>
          <a:xfrm>
            <a:off x="4114076" y="4113585"/>
            <a:ext cx="4572000" cy="2031325"/>
          </a:xfrm>
          <a:prstGeom prst="rect">
            <a:avLst/>
          </a:prstGeom>
        </p:spPr>
        <p:txBody>
          <a:bodyPr>
            <a:spAutoFit/>
          </a:bodyPr>
          <a:lstStyle/>
          <a:p>
            <a:r>
              <a:rPr lang="en-US" altLang="ja-JP" dirty="0" smtClean="0"/>
              <a:t>-</a:t>
            </a:r>
            <a:r>
              <a:rPr lang="ja-JP" altLang="en-US" dirty="0" smtClean="0"/>
              <a:t>ダークパルス</a:t>
            </a:r>
            <a:r>
              <a:rPr lang="ja-JP" altLang="en-US" dirty="0"/>
              <a:t>の</a:t>
            </a:r>
            <a:r>
              <a:rPr lang="ja-JP" altLang="en-US" dirty="0" smtClean="0"/>
              <a:t>波形を</a:t>
            </a:r>
            <a:r>
              <a:rPr lang="ja-JP" altLang="en-US" dirty="0"/>
              <a:t>もとに光量分布</a:t>
            </a:r>
            <a:endParaRPr lang="en-US" altLang="ja-JP" dirty="0"/>
          </a:p>
          <a:p>
            <a:r>
              <a:rPr lang="en-US" altLang="ja-JP" dirty="0"/>
              <a:t>  </a:t>
            </a:r>
            <a:r>
              <a:rPr lang="ja-JP" altLang="en-US" dirty="0"/>
              <a:t>をつくる</a:t>
            </a:r>
            <a:endParaRPr lang="en-US" altLang="ja-JP" dirty="0"/>
          </a:p>
          <a:p>
            <a:r>
              <a:rPr lang="en-US" altLang="ja-JP" dirty="0" smtClean="0"/>
              <a:t>-</a:t>
            </a:r>
            <a:r>
              <a:rPr lang="ja-JP" altLang="en-US" dirty="0" smtClean="0"/>
              <a:t>この光量分布はほぼ全て</a:t>
            </a:r>
            <a:r>
              <a:rPr lang="en-US" altLang="ja-JP" dirty="0"/>
              <a:t>1pe</a:t>
            </a:r>
            <a:r>
              <a:rPr lang="ja-JP" altLang="en-US" dirty="0"/>
              <a:t>しか入っていない</a:t>
            </a:r>
            <a:r>
              <a:rPr lang="ja-JP" altLang="en-US" dirty="0" smtClean="0"/>
              <a:t>イベントと見なせる</a:t>
            </a:r>
            <a:endParaRPr lang="en-US" altLang="ja-JP" dirty="0" smtClean="0"/>
          </a:p>
          <a:p>
            <a:r>
              <a:rPr lang="ja-JP" altLang="en-US" dirty="0" smtClean="0"/>
              <a:t>（ダークが重なる確率がとても低い</a:t>
            </a:r>
            <a:r>
              <a:rPr lang="en-US" altLang="ja-JP" dirty="0" smtClean="0"/>
              <a:t>!</a:t>
            </a:r>
            <a:r>
              <a:rPr lang="ja-JP" altLang="en-US" dirty="0" smtClean="0"/>
              <a:t>）</a:t>
            </a:r>
            <a:endParaRPr lang="en-US" altLang="ja-JP" dirty="0" smtClean="0"/>
          </a:p>
          <a:p>
            <a:r>
              <a:rPr lang="en-US" altLang="ja-JP" dirty="0" smtClean="0"/>
              <a:t>-</a:t>
            </a:r>
            <a:r>
              <a:rPr lang="ja-JP" altLang="en-US" dirty="0" smtClean="0"/>
              <a:t>つまり、</a:t>
            </a:r>
            <a:r>
              <a:rPr lang="en-US" altLang="ja-JP" dirty="0" smtClean="0"/>
              <a:t>2</a:t>
            </a:r>
            <a:r>
              <a:rPr lang="ja-JP" altLang="en-US" dirty="0" smtClean="0"/>
              <a:t>フォトン以上のイベントはクロストークとアフターパルスによるもの</a:t>
            </a:r>
            <a:endParaRPr lang="en-US" altLang="ja-JP" dirty="0" smtClean="0"/>
          </a:p>
        </p:txBody>
      </p:sp>
    </p:spTree>
    <p:extLst>
      <p:ext uri="{BB962C8B-B14F-4D97-AF65-F5344CB8AC3E}">
        <p14:creationId xmlns:p14="http://schemas.microsoft.com/office/powerpoint/2010/main" val="7801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extLst>
              <a:ext uri="{28A0092B-C50C-407E-A947-70E740481C1C}">
                <a14:useLocalDpi xmlns:a14="http://schemas.microsoft.com/office/drawing/2010/main" val="0"/>
              </a:ext>
            </a:extLst>
          </a:blip>
          <a:srcRect r="2259" b="68645"/>
          <a:stretch/>
        </p:blipFill>
        <p:spPr>
          <a:xfrm>
            <a:off x="331373" y="2479788"/>
            <a:ext cx="3979769" cy="1787685"/>
          </a:xfrm>
          <a:prstGeom prst="rect">
            <a:avLst/>
          </a:prstGeom>
        </p:spPr>
      </p:pic>
      <p:sp>
        <p:nvSpPr>
          <p:cNvPr id="36" name="正方形/長方形 35"/>
          <p:cNvSpPr/>
          <p:nvPr/>
        </p:nvSpPr>
        <p:spPr>
          <a:xfrm>
            <a:off x="411080" y="2750997"/>
            <a:ext cx="412308" cy="147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001691" y="4049365"/>
            <a:ext cx="287687" cy="17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9492" y="4211885"/>
            <a:ext cx="3635307" cy="24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sz="4000" dirty="0" smtClean="0"/>
              <a:t>MPPC</a:t>
            </a:r>
            <a:r>
              <a:rPr lang="ja-JP" altLang="en-US" sz="4000" dirty="0" smtClean="0"/>
              <a:t>の光量の求め方</a:t>
            </a:r>
            <a:endParaRPr kumimoji="1" lang="ja-JP" altLang="en-US" sz="4000" dirty="0"/>
          </a:p>
        </p:txBody>
      </p:sp>
      <p:sp>
        <p:nvSpPr>
          <p:cNvPr id="4" name="テキスト ボックス 3"/>
          <p:cNvSpPr txBox="1"/>
          <p:nvPr/>
        </p:nvSpPr>
        <p:spPr>
          <a:xfrm>
            <a:off x="495301" y="1554895"/>
            <a:ext cx="8335009" cy="707886"/>
          </a:xfrm>
          <a:prstGeom prst="rect">
            <a:avLst/>
          </a:prstGeom>
          <a:noFill/>
        </p:spPr>
        <p:txBody>
          <a:bodyPr wrap="square" rtlCol="0">
            <a:spAutoFit/>
          </a:bodyPr>
          <a:lstStyle/>
          <a:p>
            <a:r>
              <a:rPr lang="ja-JP" altLang="en-US" sz="2000" dirty="0" smtClean="0"/>
              <a:t>・</a:t>
            </a:r>
            <a:r>
              <a:rPr lang="en-US" altLang="ja-JP" sz="2000" dirty="0" smtClean="0"/>
              <a:t>MPPC</a:t>
            </a:r>
            <a:r>
              <a:rPr lang="ja-JP" altLang="en-US" sz="2000" dirty="0" smtClean="0"/>
              <a:t>の信号はクロストークとアフターパルスの影響で実際の光子数より観測光子数は大きくなる</a:t>
            </a:r>
            <a:endParaRPr lang="en-US" altLang="ja-JP" sz="2000" dirty="0" smtClean="0"/>
          </a:p>
        </p:txBody>
      </p:sp>
      <p:pic>
        <p:nvPicPr>
          <p:cNvPr id="6" name="図 5"/>
          <p:cNvPicPr>
            <a:picLocks noChangeAspect="1"/>
          </p:cNvPicPr>
          <p:nvPr/>
        </p:nvPicPr>
        <p:blipFill rotWithShape="1">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52" r="75333" b="67380"/>
          <a:stretch/>
        </p:blipFill>
        <p:spPr>
          <a:xfrm>
            <a:off x="838945" y="4584604"/>
            <a:ext cx="2646318" cy="2254464"/>
          </a:xfrm>
          <a:prstGeom prst="rect">
            <a:avLst/>
          </a:prstGeom>
        </p:spPr>
      </p:pic>
      <p:sp>
        <p:nvSpPr>
          <p:cNvPr id="7" name="正方形/長方形 6"/>
          <p:cNvSpPr/>
          <p:nvPr/>
        </p:nvSpPr>
        <p:spPr>
          <a:xfrm>
            <a:off x="881380" y="4811248"/>
            <a:ext cx="207515" cy="26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12</a:t>
            </a:fld>
            <a:endParaRPr kumimoji="1" lang="ja-JP" altLang="en-US"/>
          </a:p>
        </p:txBody>
      </p:sp>
      <p:sp>
        <p:nvSpPr>
          <p:cNvPr id="22" name="正方形/長方形 21"/>
          <p:cNvSpPr/>
          <p:nvPr/>
        </p:nvSpPr>
        <p:spPr>
          <a:xfrm>
            <a:off x="568685" y="4128973"/>
            <a:ext cx="540519" cy="261610"/>
          </a:xfrm>
          <a:prstGeom prst="rect">
            <a:avLst/>
          </a:prstGeom>
          <a:ln>
            <a:noFill/>
          </a:ln>
        </p:spPr>
        <p:txBody>
          <a:bodyPr wrap="square">
            <a:spAutoFit/>
          </a:bodyPr>
          <a:lstStyle/>
          <a:p>
            <a:pPr algn="ctr"/>
            <a:r>
              <a:rPr lang="en-US" altLang="ja-JP" sz="1100" dirty="0" smtClean="0"/>
              <a:t>0</a:t>
            </a:r>
            <a:endParaRPr lang="en-US" altLang="ja-JP" sz="1100" baseline="30000" dirty="0" smtClean="0"/>
          </a:p>
        </p:txBody>
      </p:sp>
      <p:sp>
        <p:nvSpPr>
          <p:cNvPr id="23" name="正方形/長方形 22"/>
          <p:cNvSpPr/>
          <p:nvPr/>
        </p:nvSpPr>
        <p:spPr>
          <a:xfrm>
            <a:off x="1170675" y="4129184"/>
            <a:ext cx="540519" cy="261610"/>
          </a:xfrm>
          <a:prstGeom prst="rect">
            <a:avLst/>
          </a:prstGeom>
          <a:ln>
            <a:noFill/>
          </a:ln>
        </p:spPr>
        <p:txBody>
          <a:bodyPr wrap="square">
            <a:spAutoFit/>
          </a:bodyPr>
          <a:lstStyle/>
          <a:p>
            <a:pPr algn="ctr"/>
            <a:r>
              <a:rPr lang="en-US" altLang="ja-JP" sz="1100" dirty="0"/>
              <a:t>5</a:t>
            </a:r>
            <a:endParaRPr lang="en-US" altLang="ja-JP" sz="1100" baseline="30000" dirty="0" smtClean="0"/>
          </a:p>
        </p:txBody>
      </p:sp>
      <p:sp>
        <p:nvSpPr>
          <p:cNvPr id="24" name="正方形/長方形 23"/>
          <p:cNvSpPr/>
          <p:nvPr/>
        </p:nvSpPr>
        <p:spPr>
          <a:xfrm>
            <a:off x="1812726" y="4126091"/>
            <a:ext cx="540519" cy="261610"/>
          </a:xfrm>
          <a:prstGeom prst="rect">
            <a:avLst/>
          </a:prstGeom>
          <a:ln>
            <a:noFill/>
          </a:ln>
        </p:spPr>
        <p:txBody>
          <a:bodyPr wrap="square">
            <a:spAutoFit/>
          </a:bodyPr>
          <a:lstStyle/>
          <a:p>
            <a:pPr algn="ctr"/>
            <a:r>
              <a:rPr lang="en-US" altLang="ja-JP" sz="1100" dirty="0" smtClean="0"/>
              <a:t>10</a:t>
            </a:r>
            <a:endParaRPr lang="en-US" altLang="ja-JP" sz="1100" baseline="30000" dirty="0" smtClean="0"/>
          </a:p>
        </p:txBody>
      </p:sp>
      <p:sp>
        <p:nvSpPr>
          <p:cNvPr id="25" name="正方形/長方形 24"/>
          <p:cNvSpPr/>
          <p:nvPr/>
        </p:nvSpPr>
        <p:spPr>
          <a:xfrm>
            <a:off x="2414716" y="4126091"/>
            <a:ext cx="540519" cy="261610"/>
          </a:xfrm>
          <a:prstGeom prst="rect">
            <a:avLst/>
          </a:prstGeom>
          <a:ln>
            <a:noFill/>
          </a:ln>
        </p:spPr>
        <p:txBody>
          <a:bodyPr wrap="square">
            <a:spAutoFit/>
          </a:bodyPr>
          <a:lstStyle/>
          <a:p>
            <a:pPr algn="ctr"/>
            <a:r>
              <a:rPr lang="en-US" altLang="ja-JP" sz="1100" dirty="0"/>
              <a:t>15</a:t>
            </a:r>
            <a:endParaRPr lang="en-US" altLang="ja-JP" sz="1100" baseline="30000" dirty="0" smtClean="0"/>
          </a:p>
        </p:txBody>
      </p:sp>
      <p:sp>
        <p:nvSpPr>
          <p:cNvPr id="26" name="正方形/長方形 25"/>
          <p:cNvSpPr/>
          <p:nvPr/>
        </p:nvSpPr>
        <p:spPr>
          <a:xfrm>
            <a:off x="3056767" y="4126091"/>
            <a:ext cx="540519" cy="261610"/>
          </a:xfrm>
          <a:prstGeom prst="rect">
            <a:avLst/>
          </a:prstGeom>
          <a:ln>
            <a:noFill/>
          </a:ln>
        </p:spPr>
        <p:txBody>
          <a:bodyPr wrap="square">
            <a:spAutoFit/>
          </a:bodyPr>
          <a:lstStyle/>
          <a:p>
            <a:pPr algn="ctr"/>
            <a:r>
              <a:rPr lang="en-US" altLang="ja-JP" sz="1100" dirty="0" smtClean="0"/>
              <a:t>20</a:t>
            </a:r>
            <a:endParaRPr lang="en-US" altLang="ja-JP" sz="1100" baseline="30000" dirty="0" smtClean="0"/>
          </a:p>
        </p:txBody>
      </p:sp>
      <p:sp>
        <p:nvSpPr>
          <p:cNvPr id="27" name="正方形/長方形 26"/>
          <p:cNvSpPr/>
          <p:nvPr/>
        </p:nvSpPr>
        <p:spPr>
          <a:xfrm>
            <a:off x="3683954" y="4126091"/>
            <a:ext cx="540519" cy="261610"/>
          </a:xfrm>
          <a:prstGeom prst="rect">
            <a:avLst/>
          </a:prstGeom>
          <a:ln>
            <a:noFill/>
          </a:ln>
        </p:spPr>
        <p:txBody>
          <a:bodyPr wrap="square">
            <a:spAutoFit/>
          </a:bodyPr>
          <a:lstStyle/>
          <a:p>
            <a:pPr algn="ctr"/>
            <a:r>
              <a:rPr lang="en-US" altLang="ja-JP" sz="1100" dirty="0" smtClean="0"/>
              <a:t>25</a:t>
            </a:r>
            <a:endParaRPr lang="en-US" altLang="ja-JP" sz="1100" baseline="30000" dirty="0" smtClean="0"/>
          </a:p>
        </p:txBody>
      </p:sp>
      <p:sp>
        <p:nvSpPr>
          <p:cNvPr id="30" name="正方形/長方形 29"/>
          <p:cNvSpPr/>
          <p:nvPr/>
        </p:nvSpPr>
        <p:spPr>
          <a:xfrm>
            <a:off x="2009724" y="4250583"/>
            <a:ext cx="860377" cy="261610"/>
          </a:xfrm>
          <a:prstGeom prst="rect">
            <a:avLst/>
          </a:prstGeom>
          <a:ln>
            <a:noFill/>
          </a:ln>
        </p:spPr>
        <p:txBody>
          <a:bodyPr wrap="square">
            <a:spAutoFit/>
          </a:bodyPr>
          <a:lstStyle/>
          <a:p>
            <a:pPr algn="ctr"/>
            <a:r>
              <a:rPr lang="en-US" altLang="ja-JP" sz="1100" dirty="0" smtClean="0"/>
              <a:t>Time[</a:t>
            </a:r>
            <a:r>
              <a:rPr lang="en-US" altLang="ja-JP" sz="1100" dirty="0" err="1" smtClean="0"/>
              <a:t>μs</a:t>
            </a:r>
            <a:r>
              <a:rPr lang="en-US" altLang="ja-JP" sz="1100" dirty="0" smtClean="0"/>
              <a:t>]</a:t>
            </a:r>
            <a:endParaRPr lang="en-US" altLang="ja-JP" sz="1100" baseline="30000" dirty="0" smtClean="0"/>
          </a:p>
        </p:txBody>
      </p:sp>
      <p:sp>
        <p:nvSpPr>
          <p:cNvPr id="31" name="正方形/長方形 30"/>
          <p:cNvSpPr/>
          <p:nvPr/>
        </p:nvSpPr>
        <p:spPr>
          <a:xfrm>
            <a:off x="358390" y="2749653"/>
            <a:ext cx="540519" cy="261610"/>
          </a:xfrm>
          <a:prstGeom prst="rect">
            <a:avLst/>
          </a:prstGeom>
          <a:ln>
            <a:noFill/>
          </a:ln>
        </p:spPr>
        <p:txBody>
          <a:bodyPr wrap="square">
            <a:spAutoFit/>
          </a:bodyPr>
          <a:lstStyle/>
          <a:p>
            <a:pPr algn="ctr"/>
            <a:r>
              <a:rPr lang="en-US" altLang="ja-JP" sz="1050" dirty="0"/>
              <a:t>14400</a:t>
            </a:r>
            <a:endParaRPr lang="en-US" altLang="ja-JP" sz="1050" baseline="30000" dirty="0" smtClean="0"/>
          </a:p>
        </p:txBody>
      </p:sp>
      <p:sp>
        <p:nvSpPr>
          <p:cNvPr id="32" name="正方形/長方形 31"/>
          <p:cNvSpPr/>
          <p:nvPr/>
        </p:nvSpPr>
        <p:spPr>
          <a:xfrm>
            <a:off x="358389" y="3084227"/>
            <a:ext cx="540519" cy="253916"/>
          </a:xfrm>
          <a:prstGeom prst="rect">
            <a:avLst/>
          </a:prstGeom>
          <a:ln>
            <a:noFill/>
          </a:ln>
        </p:spPr>
        <p:txBody>
          <a:bodyPr wrap="square">
            <a:spAutoFit/>
          </a:bodyPr>
          <a:lstStyle/>
          <a:p>
            <a:pPr algn="ctr"/>
            <a:r>
              <a:rPr lang="en-US" altLang="ja-JP" sz="1050" dirty="0" smtClean="0"/>
              <a:t>14480</a:t>
            </a:r>
            <a:endParaRPr lang="en-US" altLang="ja-JP" sz="1050" baseline="30000" dirty="0" smtClean="0"/>
          </a:p>
        </p:txBody>
      </p:sp>
      <p:sp>
        <p:nvSpPr>
          <p:cNvPr id="33" name="正方形/長方形 32"/>
          <p:cNvSpPr/>
          <p:nvPr/>
        </p:nvSpPr>
        <p:spPr>
          <a:xfrm>
            <a:off x="368741" y="3471948"/>
            <a:ext cx="540519" cy="253916"/>
          </a:xfrm>
          <a:prstGeom prst="rect">
            <a:avLst/>
          </a:prstGeom>
          <a:ln>
            <a:noFill/>
          </a:ln>
        </p:spPr>
        <p:txBody>
          <a:bodyPr wrap="square">
            <a:spAutoFit/>
          </a:bodyPr>
          <a:lstStyle/>
          <a:p>
            <a:pPr algn="ctr"/>
            <a:r>
              <a:rPr lang="en-US" altLang="ja-JP" sz="1050" dirty="0" smtClean="0"/>
              <a:t>14460</a:t>
            </a:r>
            <a:endParaRPr lang="en-US" altLang="ja-JP" sz="1050" baseline="30000" dirty="0" smtClean="0"/>
          </a:p>
        </p:txBody>
      </p:sp>
      <p:sp>
        <p:nvSpPr>
          <p:cNvPr id="34" name="正方形/長方形 33"/>
          <p:cNvSpPr/>
          <p:nvPr/>
        </p:nvSpPr>
        <p:spPr>
          <a:xfrm>
            <a:off x="372227" y="3859669"/>
            <a:ext cx="540519" cy="253916"/>
          </a:xfrm>
          <a:prstGeom prst="rect">
            <a:avLst/>
          </a:prstGeom>
          <a:ln>
            <a:noFill/>
          </a:ln>
        </p:spPr>
        <p:txBody>
          <a:bodyPr wrap="square">
            <a:spAutoFit/>
          </a:bodyPr>
          <a:lstStyle/>
          <a:p>
            <a:pPr algn="ctr"/>
            <a:r>
              <a:rPr lang="en-US" altLang="ja-JP" sz="1050" dirty="0" smtClean="0"/>
              <a:t>14440</a:t>
            </a:r>
            <a:endParaRPr lang="en-US" altLang="ja-JP" sz="1050" baseline="30000" dirty="0" smtClean="0"/>
          </a:p>
        </p:txBody>
      </p:sp>
      <p:sp>
        <p:nvSpPr>
          <p:cNvPr id="35" name="テキスト ボックス 34"/>
          <p:cNvSpPr txBox="1"/>
          <p:nvPr/>
        </p:nvSpPr>
        <p:spPr>
          <a:xfrm>
            <a:off x="68906" y="3318060"/>
            <a:ext cx="610611" cy="276999"/>
          </a:xfrm>
          <a:prstGeom prst="rect">
            <a:avLst/>
          </a:prstGeom>
          <a:noFill/>
          <a:scene3d>
            <a:camera prst="orthographicFront">
              <a:rot lat="0" lon="0" rev="5400000"/>
            </a:camera>
            <a:lightRig rig="threePt" dir="t"/>
          </a:scene3d>
        </p:spPr>
        <p:txBody>
          <a:bodyPr wrap="square" rtlCol="0">
            <a:spAutoFit/>
          </a:bodyPr>
          <a:lstStyle/>
          <a:p>
            <a:r>
              <a:rPr kumimoji="1" lang="en-US" altLang="ja-JP" sz="1200" dirty="0" smtClean="0"/>
              <a:t>ADC</a:t>
            </a:r>
            <a:r>
              <a:rPr kumimoji="1" lang="ja-JP" altLang="en-US" sz="1200" dirty="0" smtClean="0"/>
              <a:t>値</a:t>
            </a:r>
            <a:endParaRPr kumimoji="1" lang="ja-JP" altLang="en-US" sz="1200" dirty="0"/>
          </a:p>
        </p:txBody>
      </p:sp>
      <p:cxnSp>
        <p:nvCxnSpPr>
          <p:cNvPr id="37" name="直線コネクタ 36"/>
          <p:cNvCxnSpPr/>
          <p:nvPr/>
        </p:nvCxnSpPr>
        <p:spPr>
          <a:xfrm flipH="1">
            <a:off x="838945" y="3200400"/>
            <a:ext cx="314056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113790" y="3236930"/>
            <a:ext cx="646331" cy="369332"/>
          </a:xfrm>
          <a:prstGeom prst="rect">
            <a:avLst/>
          </a:prstGeom>
        </p:spPr>
        <p:txBody>
          <a:bodyPr wrap="none">
            <a:spAutoFit/>
          </a:bodyPr>
          <a:lstStyle/>
          <a:p>
            <a:r>
              <a:rPr lang="ja-JP" altLang="en-US" dirty="0" smtClean="0">
                <a:solidFill>
                  <a:schemeClr val="accent1">
                    <a:lumMod val="50000"/>
                  </a:schemeClr>
                </a:solidFill>
              </a:rPr>
              <a:t>閾値</a:t>
            </a:r>
            <a:endParaRPr lang="ja-JP" altLang="en-US" dirty="0">
              <a:solidFill>
                <a:schemeClr val="accent1">
                  <a:lumMod val="50000"/>
                </a:schemeClr>
              </a:solidFill>
            </a:endParaRPr>
          </a:p>
        </p:txBody>
      </p:sp>
      <p:graphicFrame>
        <p:nvGraphicFramePr>
          <p:cNvPr id="44" name="表 43"/>
          <p:cNvGraphicFramePr>
            <a:graphicFrameLocks noGrp="1"/>
          </p:cNvGraphicFramePr>
          <p:nvPr>
            <p:extLst>
              <p:ext uri="{D42A27DB-BD31-4B8C-83A1-F6EECF244321}">
                <p14:modId xmlns:p14="http://schemas.microsoft.com/office/powerpoint/2010/main" val="1791647813"/>
              </p:ext>
            </p:extLst>
          </p:nvPr>
        </p:nvGraphicFramePr>
        <p:xfrm>
          <a:off x="4303316" y="4127592"/>
          <a:ext cx="4579685" cy="2316480"/>
        </p:xfrm>
        <a:graphic>
          <a:graphicData uri="http://schemas.openxmlformats.org/drawingml/2006/table">
            <a:tbl>
              <a:tblPr firstRow="1" bandRow="1">
                <a:tableStyleId>{5C22544A-7EE6-4342-B048-85BDC9FD1C3A}</a:tableStyleId>
              </a:tblPr>
              <a:tblGrid>
                <a:gridCol w="1878574"/>
                <a:gridCol w="2701111"/>
              </a:tblGrid>
              <a:tr h="370840">
                <a:tc>
                  <a:txBody>
                    <a:bodyPr/>
                    <a:lstStyle/>
                    <a:p>
                      <a:pPr algn="ctr"/>
                      <a:r>
                        <a:rPr kumimoji="1" lang="en-US" altLang="ja-JP" sz="1600" dirty="0" smtClean="0"/>
                        <a:t>MPPC</a:t>
                      </a:r>
                      <a:endParaRPr kumimoji="1" lang="ja-JP" altLang="en-US" sz="1600" dirty="0"/>
                    </a:p>
                  </a:txBody>
                  <a:tcPr anchor="ctr"/>
                </a:tc>
                <a:tc>
                  <a:txBody>
                    <a:bodyPr/>
                    <a:lstStyle/>
                    <a:p>
                      <a:pPr algn="ctr"/>
                      <a:r>
                        <a:rPr kumimoji="1" lang="ja-JP" altLang="en-US" sz="1600" dirty="0" smtClean="0"/>
                        <a:t>クロストーク</a:t>
                      </a:r>
                      <a:r>
                        <a:rPr kumimoji="1" lang="en-US" altLang="ja-JP" sz="1600" dirty="0" smtClean="0"/>
                        <a:t>&amp;</a:t>
                      </a:r>
                      <a:r>
                        <a:rPr kumimoji="1" lang="ja-JP" altLang="en-US" sz="1600" dirty="0" smtClean="0"/>
                        <a:t>アフターパルスレート　</a:t>
                      </a:r>
                      <a:r>
                        <a:rPr kumimoji="1" lang="en-US" altLang="ja-JP" sz="1600" i="1" dirty="0" smtClean="0"/>
                        <a:t>p</a:t>
                      </a:r>
                      <a:endParaRPr kumimoji="1" lang="ja-JP" altLang="en-US" sz="1600" i="1" dirty="0"/>
                    </a:p>
                  </a:txBody>
                  <a:tcPr/>
                </a:tc>
              </a:tr>
              <a:tr h="370840">
                <a:tc>
                  <a:txBody>
                    <a:bodyPr/>
                    <a:lstStyle/>
                    <a:p>
                      <a:pPr algn="ctr"/>
                      <a:r>
                        <a:rPr kumimoji="1" lang="ja-JP" altLang="en-US" sz="1600" dirty="0" smtClean="0"/>
                        <a:t>可視光</a:t>
                      </a:r>
                      <a:r>
                        <a:rPr kumimoji="1" lang="en-US" altLang="ja-JP" sz="1600" dirty="0" smtClean="0"/>
                        <a:t>-25um</a:t>
                      </a:r>
                      <a:r>
                        <a:rPr kumimoji="1" lang="ja-JP" altLang="en-US" sz="1600" dirty="0" smtClean="0"/>
                        <a:t> </a:t>
                      </a:r>
                      <a:r>
                        <a:rPr kumimoji="1" lang="en-US" altLang="ja-JP" sz="1600" dirty="0" smtClean="0"/>
                        <a:t>pitch</a:t>
                      </a:r>
                      <a:r>
                        <a:rPr kumimoji="1" lang="ja-JP" altLang="en-US" sz="1600" dirty="0" smtClean="0"/>
                        <a:t> </a:t>
                      </a:r>
                      <a:r>
                        <a:rPr kumimoji="1" lang="en-US" altLang="ja-JP" sz="1600" dirty="0" smtClean="0"/>
                        <a:t>MPPC</a:t>
                      </a:r>
                      <a:endParaRPr kumimoji="1" lang="ja-JP" altLang="en-US" sz="1600" dirty="0"/>
                    </a:p>
                  </a:txBody>
                  <a:tcPr/>
                </a:tc>
                <a:tc>
                  <a:txBody>
                    <a:bodyPr/>
                    <a:lstStyle/>
                    <a:p>
                      <a:pPr algn="ctr"/>
                      <a:r>
                        <a:rPr kumimoji="1" lang="en-US" altLang="ja-JP" sz="1600" dirty="0" smtClean="0"/>
                        <a:t>28.5%</a:t>
                      </a:r>
                      <a:endParaRPr kumimoji="1" lang="ja-JP"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可視光</a:t>
                      </a:r>
                      <a:r>
                        <a:rPr kumimoji="1" lang="en-US" altLang="ja-JP" sz="1600" dirty="0" smtClean="0"/>
                        <a:t>-50um</a:t>
                      </a:r>
                      <a:r>
                        <a:rPr kumimoji="1" lang="ja-JP" altLang="en-US" sz="1600" dirty="0" smtClean="0"/>
                        <a:t> </a:t>
                      </a:r>
                      <a:r>
                        <a:rPr kumimoji="1" lang="en-US" altLang="ja-JP" sz="1600" dirty="0" smtClean="0"/>
                        <a:t>pitch</a:t>
                      </a:r>
                      <a:r>
                        <a:rPr kumimoji="1" lang="ja-JP" altLang="en-US" sz="1600" dirty="0" smtClean="0"/>
                        <a:t> </a:t>
                      </a:r>
                      <a:r>
                        <a:rPr kumimoji="1" lang="en-US" altLang="ja-JP" sz="1600" dirty="0" smtClean="0"/>
                        <a:t>MPPC</a:t>
                      </a:r>
                      <a:endParaRPr kumimoji="1" lang="ja-JP" altLang="en-US" sz="1600" dirty="0" smtClean="0"/>
                    </a:p>
                  </a:txBody>
                  <a:tcPr/>
                </a:tc>
                <a:tc>
                  <a:txBody>
                    <a:bodyPr/>
                    <a:lstStyle/>
                    <a:p>
                      <a:pPr algn="ctr"/>
                      <a:r>
                        <a:rPr kumimoji="1" lang="en-US" altLang="ja-JP" sz="1600" dirty="0" smtClean="0"/>
                        <a:t>10.6%</a:t>
                      </a:r>
                      <a:endParaRPr kumimoji="1" lang="ja-JP"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VUV-50um</a:t>
                      </a:r>
                      <a:r>
                        <a:rPr kumimoji="1" lang="ja-JP" altLang="en-US" sz="1600" dirty="0" smtClean="0"/>
                        <a:t> </a:t>
                      </a:r>
                      <a:r>
                        <a:rPr kumimoji="1" lang="en-US" altLang="ja-JP" sz="1600" dirty="0" smtClean="0"/>
                        <a:t>pitch</a:t>
                      </a:r>
                      <a:r>
                        <a:rPr kumimoji="1" lang="ja-JP" altLang="en-US" sz="1600" dirty="0" smtClean="0"/>
                        <a:t> </a:t>
                      </a:r>
                      <a:r>
                        <a:rPr kumimoji="1" lang="en-US" altLang="ja-JP" sz="1600" dirty="0" smtClean="0"/>
                        <a:t>MPPC</a:t>
                      </a:r>
                      <a:endParaRPr kumimoji="1" lang="ja-JP" altLang="en-US" sz="1600" dirty="0" smtClean="0"/>
                    </a:p>
                  </a:txBody>
                  <a:tcPr/>
                </a:tc>
                <a:tc>
                  <a:txBody>
                    <a:bodyPr/>
                    <a:lstStyle/>
                    <a:p>
                      <a:pPr algn="ctr"/>
                      <a:r>
                        <a:rPr kumimoji="1" lang="en-US" altLang="ja-JP" sz="1600" dirty="0" smtClean="0"/>
                        <a:t>13.4%</a:t>
                      </a:r>
                      <a:endParaRPr kumimoji="1" lang="ja-JP" altLang="en-US" sz="1600" dirty="0"/>
                    </a:p>
                  </a:txBody>
                  <a:tcPr anchor="ctr"/>
                </a:tc>
              </a:tr>
            </a:tbl>
          </a:graphicData>
        </a:graphic>
      </p:graphicFrame>
      <mc:AlternateContent xmlns:mc="http://schemas.openxmlformats.org/markup-compatibility/2006" xmlns:a14="http://schemas.microsoft.com/office/drawing/2010/main">
        <mc:Choice Requires="a14">
          <p:sp>
            <p:nvSpPr>
              <p:cNvPr id="45" name="テキスト ボックス 44"/>
              <p:cNvSpPr txBox="1"/>
              <p:nvPr/>
            </p:nvSpPr>
            <p:spPr>
              <a:xfrm>
                <a:off x="5948538" y="3242032"/>
                <a:ext cx="944041" cy="60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𝑝𝑒</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𝑝𝑒</m:t>
                              </m:r>
                            </m:sub>
                          </m:sSub>
                        </m:den>
                      </m:f>
                    </m:oMath>
                  </m:oMathPara>
                </a14:m>
                <a:endParaRPr kumimoji="1" lang="ja-JP" altLang="en-US"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5948538" y="3242032"/>
                <a:ext cx="944041" cy="602857"/>
              </a:xfrm>
              <a:prstGeom prst="rect">
                <a:avLst/>
              </a:prstGeom>
              <a:blipFill rotWithShape="0">
                <a:blip r:embed="rId4"/>
                <a:stretch>
                  <a:fillRect/>
                </a:stretch>
              </a:blipFill>
            </p:spPr>
            <p:txBody>
              <a:bodyPr/>
              <a:lstStyle/>
              <a:p>
                <a:r>
                  <a:rPr lang="ja-JP" altLang="en-US">
                    <a:noFill/>
                  </a:rPr>
                  <a:t> </a:t>
                </a:r>
              </a:p>
            </p:txBody>
          </p:sp>
        </mc:Fallback>
      </mc:AlternateContent>
      <p:sp>
        <p:nvSpPr>
          <p:cNvPr id="46" name="正方形/長方形 45"/>
          <p:cNvSpPr/>
          <p:nvPr/>
        </p:nvSpPr>
        <p:spPr>
          <a:xfrm>
            <a:off x="4390849" y="2557292"/>
            <a:ext cx="4410710" cy="646331"/>
          </a:xfrm>
          <a:prstGeom prst="rect">
            <a:avLst/>
          </a:prstGeom>
        </p:spPr>
        <p:txBody>
          <a:bodyPr wrap="square">
            <a:spAutoFit/>
          </a:bodyPr>
          <a:lstStyle/>
          <a:p>
            <a:r>
              <a:rPr lang="ja-JP" altLang="en-US" dirty="0" smtClean="0"/>
              <a:t>クロストーク</a:t>
            </a:r>
            <a:r>
              <a:rPr lang="en-US" altLang="ja-JP" dirty="0" smtClean="0"/>
              <a:t>&amp;</a:t>
            </a:r>
            <a:r>
              <a:rPr lang="ja-JP" altLang="en-US" dirty="0" smtClean="0"/>
              <a:t>アフターパルスレートは次の式を用いて求めた</a:t>
            </a:r>
            <a:endParaRPr lang="en-US" altLang="ja-JP" dirty="0" smtClean="0"/>
          </a:p>
        </p:txBody>
      </p:sp>
      <p:sp>
        <p:nvSpPr>
          <p:cNvPr id="48" name="正方形/長方形 47"/>
          <p:cNvSpPr/>
          <p:nvPr/>
        </p:nvSpPr>
        <p:spPr>
          <a:xfrm>
            <a:off x="4054382" y="3909484"/>
            <a:ext cx="287687" cy="17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flipV="1">
            <a:off x="1953260" y="4945663"/>
            <a:ext cx="0" cy="16901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580640" y="4945663"/>
            <a:ext cx="0" cy="16901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328420" y="4945663"/>
            <a:ext cx="0" cy="16901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361227" y="6011012"/>
            <a:ext cx="569387" cy="369332"/>
          </a:xfrm>
          <a:prstGeom prst="rect">
            <a:avLst/>
          </a:prstGeom>
          <a:noFill/>
        </p:spPr>
        <p:txBody>
          <a:bodyPr wrap="none" rtlCol="0">
            <a:spAutoFit/>
          </a:bodyPr>
          <a:lstStyle/>
          <a:p>
            <a:r>
              <a:rPr kumimoji="1" lang="en-US" altLang="ja-JP" dirty="0" smtClean="0"/>
              <a:t>N</a:t>
            </a:r>
            <a:r>
              <a:rPr kumimoji="1" lang="en-US" altLang="ja-JP" baseline="-25000" dirty="0" smtClean="0"/>
              <a:t>1pe</a:t>
            </a:r>
            <a:endParaRPr kumimoji="1" lang="ja-JP" altLang="en-US" baseline="-25000" dirty="0"/>
          </a:p>
        </p:txBody>
      </p:sp>
      <p:sp>
        <p:nvSpPr>
          <p:cNvPr id="53" name="テキスト ボックス 52"/>
          <p:cNvSpPr txBox="1"/>
          <p:nvPr/>
        </p:nvSpPr>
        <p:spPr>
          <a:xfrm>
            <a:off x="1980987" y="6011012"/>
            <a:ext cx="569387" cy="369332"/>
          </a:xfrm>
          <a:prstGeom prst="rect">
            <a:avLst/>
          </a:prstGeom>
          <a:noFill/>
        </p:spPr>
        <p:txBody>
          <a:bodyPr wrap="none" rtlCol="0">
            <a:spAutoFit/>
          </a:bodyPr>
          <a:lstStyle/>
          <a:p>
            <a:r>
              <a:rPr kumimoji="1" lang="en-US" altLang="ja-JP" dirty="0" smtClean="0"/>
              <a:t>N</a:t>
            </a:r>
            <a:r>
              <a:rPr lang="en-US" altLang="ja-JP" baseline="-25000" dirty="0"/>
              <a:t>2</a:t>
            </a:r>
            <a:r>
              <a:rPr kumimoji="1" lang="en-US" altLang="ja-JP" baseline="-25000" dirty="0" smtClean="0"/>
              <a:t>pe</a:t>
            </a:r>
            <a:endParaRPr kumimoji="1" lang="ja-JP" altLang="en-US" baseline="-25000" dirty="0"/>
          </a:p>
        </p:txBody>
      </p:sp>
      <p:sp>
        <p:nvSpPr>
          <p:cNvPr id="54" name="テキスト ボックス 53"/>
          <p:cNvSpPr txBox="1"/>
          <p:nvPr/>
        </p:nvSpPr>
        <p:spPr>
          <a:xfrm>
            <a:off x="1104077" y="4700166"/>
            <a:ext cx="537327" cy="276999"/>
          </a:xfrm>
          <a:prstGeom prst="rect">
            <a:avLst/>
          </a:prstGeom>
          <a:noFill/>
        </p:spPr>
        <p:txBody>
          <a:bodyPr wrap="none" rtlCol="0">
            <a:spAutoFit/>
          </a:bodyPr>
          <a:lstStyle/>
          <a:p>
            <a:r>
              <a:rPr kumimoji="1" lang="en-US" altLang="ja-JP" baseline="-25000" dirty="0" smtClean="0"/>
              <a:t>0.5pe</a:t>
            </a:r>
            <a:endParaRPr kumimoji="1" lang="ja-JP" altLang="en-US" baseline="-25000" dirty="0"/>
          </a:p>
        </p:txBody>
      </p:sp>
      <p:sp>
        <p:nvSpPr>
          <p:cNvPr id="55" name="テキスト ボックス 54"/>
          <p:cNvSpPr txBox="1"/>
          <p:nvPr/>
        </p:nvSpPr>
        <p:spPr>
          <a:xfrm>
            <a:off x="1711194" y="4700166"/>
            <a:ext cx="537327" cy="276999"/>
          </a:xfrm>
          <a:prstGeom prst="rect">
            <a:avLst/>
          </a:prstGeom>
          <a:noFill/>
        </p:spPr>
        <p:txBody>
          <a:bodyPr wrap="none" rtlCol="0">
            <a:spAutoFit/>
          </a:bodyPr>
          <a:lstStyle/>
          <a:p>
            <a:r>
              <a:rPr lang="en-US" altLang="ja-JP" baseline="-25000" dirty="0"/>
              <a:t>1</a:t>
            </a:r>
            <a:r>
              <a:rPr kumimoji="1" lang="en-US" altLang="ja-JP" baseline="-25000" dirty="0" smtClean="0"/>
              <a:t>.5pe</a:t>
            </a:r>
            <a:endParaRPr kumimoji="1" lang="ja-JP" altLang="en-US" baseline="-25000" dirty="0"/>
          </a:p>
        </p:txBody>
      </p:sp>
      <p:sp>
        <p:nvSpPr>
          <p:cNvPr id="56" name="テキスト ボックス 55"/>
          <p:cNvSpPr txBox="1"/>
          <p:nvPr/>
        </p:nvSpPr>
        <p:spPr>
          <a:xfrm>
            <a:off x="2321258" y="4700166"/>
            <a:ext cx="537327" cy="276999"/>
          </a:xfrm>
          <a:prstGeom prst="rect">
            <a:avLst/>
          </a:prstGeom>
          <a:noFill/>
        </p:spPr>
        <p:txBody>
          <a:bodyPr wrap="none" rtlCol="0">
            <a:spAutoFit/>
          </a:bodyPr>
          <a:lstStyle/>
          <a:p>
            <a:r>
              <a:rPr lang="en-US" altLang="ja-JP" baseline="-25000" dirty="0" smtClean="0"/>
              <a:t>2</a:t>
            </a:r>
            <a:r>
              <a:rPr kumimoji="1" lang="en-US" altLang="ja-JP" baseline="-25000" dirty="0" smtClean="0"/>
              <a:t>.5pe</a:t>
            </a:r>
            <a:endParaRPr kumimoji="1" lang="ja-JP" altLang="en-US" baseline="-25000" dirty="0"/>
          </a:p>
        </p:txBody>
      </p:sp>
    </p:spTree>
    <p:extLst>
      <p:ext uri="{BB962C8B-B14F-4D97-AF65-F5344CB8AC3E}">
        <p14:creationId xmlns:p14="http://schemas.microsoft.com/office/powerpoint/2010/main" val="46908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extLst>
              <a:ext uri="{28A0092B-C50C-407E-A947-70E740481C1C}">
                <a14:useLocalDpi xmlns:a14="http://schemas.microsoft.com/office/drawing/2010/main" val="0"/>
              </a:ext>
            </a:extLst>
          </a:blip>
          <a:srcRect r="2259" b="68645"/>
          <a:stretch/>
        </p:blipFill>
        <p:spPr>
          <a:xfrm>
            <a:off x="331373" y="2479788"/>
            <a:ext cx="3979769" cy="1787685"/>
          </a:xfrm>
          <a:prstGeom prst="rect">
            <a:avLst/>
          </a:prstGeom>
        </p:spPr>
      </p:pic>
      <p:sp>
        <p:nvSpPr>
          <p:cNvPr id="36" name="正方形/長方形 35"/>
          <p:cNvSpPr/>
          <p:nvPr/>
        </p:nvSpPr>
        <p:spPr>
          <a:xfrm>
            <a:off x="411080" y="2750997"/>
            <a:ext cx="412308" cy="147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001691" y="4049365"/>
            <a:ext cx="287687" cy="17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9492" y="4211885"/>
            <a:ext cx="3635307" cy="24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sz="4000" dirty="0" smtClean="0"/>
              <a:t>MPPC</a:t>
            </a:r>
            <a:r>
              <a:rPr lang="ja-JP" altLang="en-US" sz="4000" dirty="0" smtClean="0"/>
              <a:t>光量の求め方</a:t>
            </a:r>
            <a:endParaRPr kumimoji="1" lang="ja-JP" altLang="en-US" sz="4000" dirty="0"/>
          </a:p>
        </p:txBody>
      </p:sp>
      <p:sp>
        <p:nvSpPr>
          <p:cNvPr id="4" name="テキスト ボックス 3"/>
          <p:cNvSpPr txBox="1"/>
          <p:nvPr/>
        </p:nvSpPr>
        <p:spPr>
          <a:xfrm>
            <a:off x="495301" y="1554895"/>
            <a:ext cx="8335009" cy="707886"/>
          </a:xfrm>
          <a:prstGeom prst="rect">
            <a:avLst/>
          </a:prstGeom>
          <a:noFill/>
        </p:spPr>
        <p:txBody>
          <a:bodyPr wrap="square" rtlCol="0">
            <a:spAutoFit/>
          </a:bodyPr>
          <a:lstStyle/>
          <a:p>
            <a:r>
              <a:rPr lang="ja-JP" altLang="en-US" sz="2000" dirty="0" smtClean="0"/>
              <a:t>・</a:t>
            </a:r>
            <a:r>
              <a:rPr lang="en-US" altLang="ja-JP" sz="2000" dirty="0" smtClean="0"/>
              <a:t>MPPC</a:t>
            </a:r>
            <a:r>
              <a:rPr lang="ja-JP" altLang="en-US" sz="2000" dirty="0" smtClean="0"/>
              <a:t>の信号はクロストークとアフターパルスの影響で実際の光子数より観測光子数は大きくなる</a:t>
            </a:r>
            <a:endParaRPr lang="en-US" altLang="ja-JP" sz="2000" dirty="0" smtClean="0"/>
          </a:p>
        </p:txBody>
      </p:sp>
      <p:pic>
        <p:nvPicPr>
          <p:cNvPr id="6" name="図 5"/>
          <p:cNvPicPr>
            <a:picLocks noChangeAspect="1"/>
          </p:cNvPicPr>
          <p:nvPr/>
        </p:nvPicPr>
        <p:blipFill rotWithShape="1">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52" r="75333" b="67380"/>
          <a:stretch/>
        </p:blipFill>
        <p:spPr>
          <a:xfrm>
            <a:off x="838945" y="4584604"/>
            <a:ext cx="2646318" cy="2254464"/>
          </a:xfrm>
          <a:prstGeom prst="rect">
            <a:avLst/>
          </a:prstGeom>
        </p:spPr>
      </p:pic>
      <p:sp>
        <p:nvSpPr>
          <p:cNvPr id="7" name="正方形/長方形 6"/>
          <p:cNvSpPr/>
          <p:nvPr/>
        </p:nvSpPr>
        <p:spPr>
          <a:xfrm>
            <a:off x="881380" y="4811248"/>
            <a:ext cx="207515" cy="26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V="1">
            <a:off x="1632431" y="4977165"/>
            <a:ext cx="0" cy="169018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259811" y="4977165"/>
            <a:ext cx="0" cy="169018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397985" y="4700166"/>
            <a:ext cx="420308" cy="276999"/>
          </a:xfrm>
          <a:prstGeom prst="rect">
            <a:avLst/>
          </a:prstGeom>
          <a:noFill/>
        </p:spPr>
        <p:txBody>
          <a:bodyPr wrap="none" rtlCol="0">
            <a:spAutoFit/>
          </a:bodyPr>
          <a:lstStyle/>
          <a:p>
            <a:r>
              <a:rPr lang="en-US" altLang="ja-JP" baseline="-25000" dirty="0" smtClean="0"/>
              <a:t>1</a:t>
            </a:r>
            <a:r>
              <a:rPr kumimoji="1" lang="en-US" altLang="ja-JP" baseline="-25000" dirty="0" smtClean="0"/>
              <a:t>pe</a:t>
            </a:r>
            <a:endParaRPr kumimoji="1" lang="ja-JP" altLang="en-US" baseline="-25000" dirty="0"/>
          </a:p>
        </p:txBody>
      </p:sp>
      <p:sp>
        <p:nvSpPr>
          <p:cNvPr id="17" name="テキスト ボックス 16"/>
          <p:cNvSpPr txBox="1"/>
          <p:nvPr/>
        </p:nvSpPr>
        <p:spPr>
          <a:xfrm>
            <a:off x="2008049" y="4700166"/>
            <a:ext cx="420308" cy="276999"/>
          </a:xfrm>
          <a:prstGeom prst="rect">
            <a:avLst/>
          </a:prstGeom>
          <a:noFill/>
        </p:spPr>
        <p:txBody>
          <a:bodyPr wrap="none" rtlCol="0">
            <a:spAutoFit/>
          </a:bodyPr>
          <a:lstStyle/>
          <a:p>
            <a:r>
              <a:rPr lang="en-US" altLang="ja-JP" baseline="-25000" dirty="0" smtClean="0"/>
              <a:t>2</a:t>
            </a:r>
            <a:r>
              <a:rPr kumimoji="1" lang="en-US" altLang="ja-JP" baseline="-25000" dirty="0" smtClean="0"/>
              <a:t>pe</a:t>
            </a:r>
            <a:endParaRPr kumimoji="1" lang="ja-JP" altLang="en-US" baseline="-25000" dirty="0"/>
          </a:p>
        </p:txBody>
      </p:sp>
      <p:sp>
        <p:nvSpPr>
          <p:cNvPr id="19" name="正方形/長方形 18"/>
          <p:cNvSpPr/>
          <p:nvPr/>
        </p:nvSpPr>
        <p:spPr>
          <a:xfrm>
            <a:off x="3954213" y="5881088"/>
            <a:ext cx="4992547" cy="523220"/>
          </a:xfrm>
          <a:prstGeom prst="rect">
            <a:avLst/>
          </a:prstGeom>
        </p:spPr>
        <p:txBody>
          <a:bodyPr wrap="square">
            <a:spAutoFit/>
          </a:bodyPr>
          <a:lstStyle/>
          <a:p>
            <a:r>
              <a:rPr lang="ja-JP" altLang="en-US" sz="2800" u="sng" dirty="0" smtClean="0"/>
              <a:t>有効ゲイン＝ゲイン</a:t>
            </a:r>
            <a:r>
              <a:rPr lang="en-US" altLang="ja-JP" sz="2800" u="sng" dirty="0" smtClean="0"/>
              <a:t>×</a:t>
            </a:r>
            <a:r>
              <a:rPr lang="ja-JP" altLang="en-US" sz="2800" u="sng" dirty="0" smtClean="0"/>
              <a:t>（</a:t>
            </a:r>
            <a:r>
              <a:rPr lang="en-US" altLang="ja-JP" sz="2800" u="sng" dirty="0" smtClean="0"/>
              <a:t>1+</a:t>
            </a:r>
            <a:r>
              <a:rPr lang="en-US" altLang="ja-JP" sz="2800" i="1" u="sng" dirty="0" smtClean="0"/>
              <a:t>p</a:t>
            </a:r>
            <a:r>
              <a:rPr lang="en-US" altLang="ja-JP" sz="2800" u="sng" dirty="0" smtClean="0"/>
              <a:t>+</a:t>
            </a:r>
            <a:r>
              <a:rPr lang="en-US" altLang="ja-JP" sz="2800" i="1" u="sng" dirty="0" smtClean="0"/>
              <a:t>p</a:t>
            </a:r>
            <a:r>
              <a:rPr lang="en-US" altLang="ja-JP" sz="2800" u="sng" baseline="30000" dirty="0" smtClean="0"/>
              <a:t>2</a:t>
            </a:r>
            <a:r>
              <a:rPr lang="ja-JP" altLang="en-US" sz="2800" u="sng" dirty="0" smtClean="0"/>
              <a:t>）</a:t>
            </a:r>
            <a:endParaRPr lang="ja-JP" altLang="en-US" sz="2800" u="sng" dirty="0"/>
          </a:p>
        </p:txBody>
      </p:sp>
      <p:sp>
        <p:nvSpPr>
          <p:cNvPr id="20" name="テキスト ボックス 19"/>
          <p:cNvSpPr txBox="1"/>
          <p:nvPr/>
        </p:nvSpPr>
        <p:spPr>
          <a:xfrm>
            <a:off x="4022090" y="5443327"/>
            <a:ext cx="5121910" cy="461665"/>
          </a:xfrm>
          <a:prstGeom prst="rect">
            <a:avLst/>
          </a:prstGeom>
          <a:noFill/>
        </p:spPr>
        <p:txBody>
          <a:bodyPr wrap="square" rtlCol="0">
            <a:spAutoFit/>
          </a:bodyPr>
          <a:lstStyle/>
          <a:p>
            <a:r>
              <a:rPr lang="en-US" altLang="ja-JP" sz="2400" i="1" dirty="0"/>
              <a:t>p</a:t>
            </a:r>
            <a:r>
              <a:rPr lang="ja-JP" altLang="en-US" sz="2400" dirty="0" smtClean="0"/>
              <a:t>はクロストーク</a:t>
            </a:r>
            <a:r>
              <a:rPr lang="en-US" altLang="ja-JP" sz="2400" dirty="0" smtClean="0"/>
              <a:t>&amp;</a:t>
            </a:r>
            <a:r>
              <a:rPr lang="ja-JP" altLang="en-US" sz="2400" dirty="0" smtClean="0"/>
              <a:t>アフターパルスレート</a:t>
            </a:r>
            <a:endParaRPr lang="en-US" altLang="ja-JP" sz="2400" dirty="0" smtClean="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13</a:t>
            </a:fld>
            <a:endParaRPr kumimoji="1" lang="ja-JP" altLang="en-US"/>
          </a:p>
        </p:txBody>
      </p:sp>
      <p:sp>
        <p:nvSpPr>
          <p:cNvPr id="22" name="正方形/長方形 21"/>
          <p:cNvSpPr/>
          <p:nvPr/>
        </p:nvSpPr>
        <p:spPr>
          <a:xfrm>
            <a:off x="568685" y="4128973"/>
            <a:ext cx="540519" cy="261610"/>
          </a:xfrm>
          <a:prstGeom prst="rect">
            <a:avLst/>
          </a:prstGeom>
          <a:ln>
            <a:noFill/>
          </a:ln>
        </p:spPr>
        <p:txBody>
          <a:bodyPr wrap="square">
            <a:spAutoFit/>
          </a:bodyPr>
          <a:lstStyle/>
          <a:p>
            <a:pPr algn="ctr"/>
            <a:r>
              <a:rPr lang="en-US" altLang="ja-JP" sz="1100" dirty="0" smtClean="0"/>
              <a:t>0</a:t>
            </a:r>
            <a:endParaRPr lang="en-US" altLang="ja-JP" sz="1100" baseline="30000" dirty="0" smtClean="0"/>
          </a:p>
        </p:txBody>
      </p:sp>
      <p:sp>
        <p:nvSpPr>
          <p:cNvPr id="23" name="正方形/長方形 22"/>
          <p:cNvSpPr/>
          <p:nvPr/>
        </p:nvSpPr>
        <p:spPr>
          <a:xfrm>
            <a:off x="1170675" y="4129184"/>
            <a:ext cx="540519" cy="261610"/>
          </a:xfrm>
          <a:prstGeom prst="rect">
            <a:avLst/>
          </a:prstGeom>
          <a:ln>
            <a:noFill/>
          </a:ln>
        </p:spPr>
        <p:txBody>
          <a:bodyPr wrap="square">
            <a:spAutoFit/>
          </a:bodyPr>
          <a:lstStyle/>
          <a:p>
            <a:pPr algn="ctr"/>
            <a:r>
              <a:rPr lang="en-US" altLang="ja-JP" sz="1100" dirty="0"/>
              <a:t>5</a:t>
            </a:r>
            <a:endParaRPr lang="en-US" altLang="ja-JP" sz="1100" baseline="30000" dirty="0" smtClean="0"/>
          </a:p>
        </p:txBody>
      </p:sp>
      <p:sp>
        <p:nvSpPr>
          <p:cNvPr id="24" name="正方形/長方形 23"/>
          <p:cNvSpPr/>
          <p:nvPr/>
        </p:nvSpPr>
        <p:spPr>
          <a:xfrm>
            <a:off x="1812726" y="4126091"/>
            <a:ext cx="540519" cy="261610"/>
          </a:xfrm>
          <a:prstGeom prst="rect">
            <a:avLst/>
          </a:prstGeom>
          <a:ln>
            <a:noFill/>
          </a:ln>
        </p:spPr>
        <p:txBody>
          <a:bodyPr wrap="square">
            <a:spAutoFit/>
          </a:bodyPr>
          <a:lstStyle/>
          <a:p>
            <a:pPr algn="ctr"/>
            <a:r>
              <a:rPr lang="en-US" altLang="ja-JP" sz="1100" dirty="0" smtClean="0"/>
              <a:t>10</a:t>
            </a:r>
            <a:endParaRPr lang="en-US" altLang="ja-JP" sz="1100" baseline="30000" dirty="0" smtClean="0"/>
          </a:p>
        </p:txBody>
      </p:sp>
      <p:sp>
        <p:nvSpPr>
          <p:cNvPr id="25" name="正方形/長方形 24"/>
          <p:cNvSpPr/>
          <p:nvPr/>
        </p:nvSpPr>
        <p:spPr>
          <a:xfrm>
            <a:off x="2414716" y="4126091"/>
            <a:ext cx="540519" cy="261610"/>
          </a:xfrm>
          <a:prstGeom prst="rect">
            <a:avLst/>
          </a:prstGeom>
          <a:ln>
            <a:noFill/>
          </a:ln>
        </p:spPr>
        <p:txBody>
          <a:bodyPr wrap="square">
            <a:spAutoFit/>
          </a:bodyPr>
          <a:lstStyle/>
          <a:p>
            <a:pPr algn="ctr"/>
            <a:r>
              <a:rPr lang="en-US" altLang="ja-JP" sz="1100" dirty="0"/>
              <a:t>15</a:t>
            </a:r>
            <a:endParaRPr lang="en-US" altLang="ja-JP" sz="1100" baseline="30000" dirty="0" smtClean="0"/>
          </a:p>
        </p:txBody>
      </p:sp>
      <p:sp>
        <p:nvSpPr>
          <p:cNvPr id="26" name="正方形/長方形 25"/>
          <p:cNvSpPr/>
          <p:nvPr/>
        </p:nvSpPr>
        <p:spPr>
          <a:xfrm>
            <a:off x="3056767" y="4126091"/>
            <a:ext cx="540519" cy="261610"/>
          </a:xfrm>
          <a:prstGeom prst="rect">
            <a:avLst/>
          </a:prstGeom>
          <a:ln>
            <a:noFill/>
          </a:ln>
        </p:spPr>
        <p:txBody>
          <a:bodyPr wrap="square">
            <a:spAutoFit/>
          </a:bodyPr>
          <a:lstStyle/>
          <a:p>
            <a:pPr algn="ctr"/>
            <a:r>
              <a:rPr lang="en-US" altLang="ja-JP" sz="1100" dirty="0" smtClean="0"/>
              <a:t>20</a:t>
            </a:r>
            <a:endParaRPr lang="en-US" altLang="ja-JP" sz="1100" baseline="30000" dirty="0" smtClean="0"/>
          </a:p>
        </p:txBody>
      </p:sp>
      <p:sp>
        <p:nvSpPr>
          <p:cNvPr id="27" name="正方形/長方形 26"/>
          <p:cNvSpPr/>
          <p:nvPr/>
        </p:nvSpPr>
        <p:spPr>
          <a:xfrm>
            <a:off x="3683954" y="4126091"/>
            <a:ext cx="540519" cy="261610"/>
          </a:xfrm>
          <a:prstGeom prst="rect">
            <a:avLst/>
          </a:prstGeom>
          <a:ln>
            <a:noFill/>
          </a:ln>
        </p:spPr>
        <p:txBody>
          <a:bodyPr wrap="square">
            <a:spAutoFit/>
          </a:bodyPr>
          <a:lstStyle/>
          <a:p>
            <a:pPr algn="ctr"/>
            <a:r>
              <a:rPr lang="en-US" altLang="ja-JP" sz="1100" dirty="0" smtClean="0"/>
              <a:t>25</a:t>
            </a:r>
            <a:endParaRPr lang="en-US" altLang="ja-JP" sz="1100" baseline="30000" dirty="0" smtClean="0"/>
          </a:p>
        </p:txBody>
      </p:sp>
      <p:sp>
        <p:nvSpPr>
          <p:cNvPr id="30" name="正方形/長方形 29"/>
          <p:cNvSpPr/>
          <p:nvPr/>
        </p:nvSpPr>
        <p:spPr>
          <a:xfrm>
            <a:off x="2009724" y="4250583"/>
            <a:ext cx="860377" cy="261610"/>
          </a:xfrm>
          <a:prstGeom prst="rect">
            <a:avLst/>
          </a:prstGeom>
          <a:ln>
            <a:noFill/>
          </a:ln>
        </p:spPr>
        <p:txBody>
          <a:bodyPr wrap="square">
            <a:spAutoFit/>
          </a:bodyPr>
          <a:lstStyle/>
          <a:p>
            <a:pPr algn="ctr"/>
            <a:r>
              <a:rPr lang="en-US" altLang="ja-JP" sz="1100" dirty="0" smtClean="0"/>
              <a:t>Time[</a:t>
            </a:r>
            <a:r>
              <a:rPr lang="en-US" altLang="ja-JP" sz="1100" dirty="0" err="1" smtClean="0"/>
              <a:t>μs</a:t>
            </a:r>
            <a:r>
              <a:rPr lang="en-US" altLang="ja-JP" sz="1100" dirty="0" smtClean="0"/>
              <a:t>]</a:t>
            </a:r>
            <a:endParaRPr lang="en-US" altLang="ja-JP" sz="1100" baseline="30000" dirty="0" smtClean="0"/>
          </a:p>
        </p:txBody>
      </p:sp>
      <p:sp>
        <p:nvSpPr>
          <p:cNvPr id="31" name="正方形/長方形 30"/>
          <p:cNvSpPr/>
          <p:nvPr/>
        </p:nvSpPr>
        <p:spPr>
          <a:xfrm>
            <a:off x="358390" y="2749653"/>
            <a:ext cx="540519" cy="261610"/>
          </a:xfrm>
          <a:prstGeom prst="rect">
            <a:avLst/>
          </a:prstGeom>
          <a:ln>
            <a:noFill/>
          </a:ln>
        </p:spPr>
        <p:txBody>
          <a:bodyPr wrap="square">
            <a:spAutoFit/>
          </a:bodyPr>
          <a:lstStyle/>
          <a:p>
            <a:pPr algn="ctr"/>
            <a:r>
              <a:rPr lang="en-US" altLang="ja-JP" sz="1050" dirty="0"/>
              <a:t>14400</a:t>
            </a:r>
            <a:endParaRPr lang="en-US" altLang="ja-JP" sz="1050" baseline="30000" dirty="0" smtClean="0"/>
          </a:p>
        </p:txBody>
      </p:sp>
      <p:sp>
        <p:nvSpPr>
          <p:cNvPr id="32" name="正方形/長方形 31"/>
          <p:cNvSpPr/>
          <p:nvPr/>
        </p:nvSpPr>
        <p:spPr>
          <a:xfrm>
            <a:off x="358389" y="3084227"/>
            <a:ext cx="540519" cy="253916"/>
          </a:xfrm>
          <a:prstGeom prst="rect">
            <a:avLst/>
          </a:prstGeom>
          <a:ln>
            <a:noFill/>
          </a:ln>
        </p:spPr>
        <p:txBody>
          <a:bodyPr wrap="square">
            <a:spAutoFit/>
          </a:bodyPr>
          <a:lstStyle/>
          <a:p>
            <a:pPr algn="ctr"/>
            <a:r>
              <a:rPr lang="en-US" altLang="ja-JP" sz="1050" dirty="0" smtClean="0"/>
              <a:t>14480</a:t>
            </a:r>
            <a:endParaRPr lang="en-US" altLang="ja-JP" sz="1050" baseline="30000" dirty="0" smtClean="0"/>
          </a:p>
        </p:txBody>
      </p:sp>
      <p:sp>
        <p:nvSpPr>
          <p:cNvPr id="33" name="正方形/長方形 32"/>
          <p:cNvSpPr/>
          <p:nvPr/>
        </p:nvSpPr>
        <p:spPr>
          <a:xfrm>
            <a:off x="368741" y="3471948"/>
            <a:ext cx="540519" cy="253916"/>
          </a:xfrm>
          <a:prstGeom prst="rect">
            <a:avLst/>
          </a:prstGeom>
          <a:ln>
            <a:noFill/>
          </a:ln>
        </p:spPr>
        <p:txBody>
          <a:bodyPr wrap="square">
            <a:spAutoFit/>
          </a:bodyPr>
          <a:lstStyle/>
          <a:p>
            <a:pPr algn="ctr"/>
            <a:r>
              <a:rPr lang="en-US" altLang="ja-JP" sz="1050" dirty="0" smtClean="0"/>
              <a:t>14460</a:t>
            </a:r>
            <a:endParaRPr lang="en-US" altLang="ja-JP" sz="1050" baseline="30000" dirty="0" smtClean="0"/>
          </a:p>
        </p:txBody>
      </p:sp>
      <p:sp>
        <p:nvSpPr>
          <p:cNvPr id="34" name="正方形/長方形 33"/>
          <p:cNvSpPr/>
          <p:nvPr/>
        </p:nvSpPr>
        <p:spPr>
          <a:xfrm>
            <a:off x="372227" y="3859669"/>
            <a:ext cx="540519" cy="253916"/>
          </a:xfrm>
          <a:prstGeom prst="rect">
            <a:avLst/>
          </a:prstGeom>
          <a:ln>
            <a:noFill/>
          </a:ln>
        </p:spPr>
        <p:txBody>
          <a:bodyPr wrap="square">
            <a:spAutoFit/>
          </a:bodyPr>
          <a:lstStyle/>
          <a:p>
            <a:pPr algn="ctr"/>
            <a:r>
              <a:rPr lang="en-US" altLang="ja-JP" sz="1050" dirty="0" smtClean="0"/>
              <a:t>14440</a:t>
            </a:r>
            <a:endParaRPr lang="en-US" altLang="ja-JP" sz="1050" baseline="30000" dirty="0" smtClean="0"/>
          </a:p>
        </p:txBody>
      </p:sp>
      <p:sp>
        <p:nvSpPr>
          <p:cNvPr id="35" name="テキスト ボックス 34"/>
          <p:cNvSpPr txBox="1"/>
          <p:nvPr/>
        </p:nvSpPr>
        <p:spPr>
          <a:xfrm>
            <a:off x="68906" y="3318060"/>
            <a:ext cx="610611" cy="276999"/>
          </a:xfrm>
          <a:prstGeom prst="rect">
            <a:avLst/>
          </a:prstGeom>
          <a:noFill/>
          <a:scene3d>
            <a:camera prst="orthographicFront">
              <a:rot lat="0" lon="0" rev="5400000"/>
            </a:camera>
            <a:lightRig rig="threePt" dir="t"/>
          </a:scene3d>
        </p:spPr>
        <p:txBody>
          <a:bodyPr wrap="square" rtlCol="0">
            <a:spAutoFit/>
          </a:bodyPr>
          <a:lstStyle/>
          <a:p>
            <a:r>
              <a:rPr kumimoji="1" lang="en-US" altLang="ja-JP" sz="1200" dirty="0" smtClean="0"/>
              <a:t>ADC</a:t>
            </a:r>
            <a:r>
              <a:rPr kumimoji="1" lang="ja-JP" altLang="en-US" sz="1200" dirty="0" smtClean="0"/>
              <a:t>値</a:t>
            </a:r>
            <a:endParaRPr kumimoji="1" lang="ja-JP" altLang="en-US" sz="1200" dirty="0"/>
          </a:p>
        </p:txBody>
      </p:sp>
      <p:cxnSp>
        <p:nvCxnSpPr>
          <p:cNvPr id="37" name="直線コネクタ 36"/>
          <p:cNvCxnSpPr/>
          <p:nvPr/>
        </p:nvCxnSpPr>
        <p:spPr>
          <a:xfrm flipH="1">
            <a:off x="838945" y="3200400"/>
            <a:ext cx="314056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113790" y="3236930"/>
            <a:ext cx="646331" cy="369332"/>
          </a:xfrm>
          <a:prstGeom prst="rect">
            <a:avLst/>
          </a:prstGeom>
        </p:spPr>
        <p:txBody>
          <a:bodyPr wrap="none">
            <a:spAutoFit/>
          </a:bodyPr>
          <a:lstStyle/>
          <a:p>
            <a:r>
              <a:rPr lang="ja-JP" altLang="en-US" dirty="0" smtClean="0">
                <a:solidFill>
                  <a:schemeClr val="accent1">
                    <a:lumMod val="50000"/>
                  </a:schemeClr>
                </a:solidFill>
              </a:rPr>
              <a:t>閾値</a:t>
            </a:r>
            <a:endParaRPr lang="ja-JP" altLang="en-US" dirty="0">
              <a:solidFill>
                <a:schemeClr val="accent1">
                  <a:lumMod val="50000"/>
                </a:schemeClr>
              </a:solidFill>
            </a:endParaRPr>
          </a:p>
        </p:txBody>
      </p:sp>
      <p:sp>
        <p:nvSpPr>
          <p:cNvPr id="41" name="正方形/長方形 40"/>
          <p:cNvSpPr/>
          <p:nvPr/>
        </p:nvSpPr>
        <p:spPr>
          <a:xfrm>
            <a:off x="4224472" y="2616379"/>
            <a:ext cx="4605837" cy="3785652"/>
          </a:xfrm>
          <a:prstGeom prst="rect">
            <a:avLst/>
          </a:prstGeom>
        </p:spPr>
        <p:txBody>
          <a:bodyPr wrap="square">
            <a:spAutoFit/>
          </a:bodyPr>
          <a:lstStyle/>
          <a:p>
            <a:r>
              <a:rPr lang="en-US" altLang="ja-JP" sz="2000" dirty="0" smtClean="0"/>
              <a:t>-1pe</a:t>
            </a:r>
            <a:r>
              <a:rPr lang="ja-JP" altLang="en-US" sz="2000" dirty="0" smtClean="0"/>
              <a:t>に対応する積分値が</a:t>
            </a:r>
            <a:r>
              <a:rPr lang="ja-JP" altLang="en-US" sz="2000" b="1" dirty="0" smtClean="0"/>
              <a:t>ゲイン</a:t>
            </a:r>
            <a:endParaRPr lang="en-US" altLang="ja-JP" sz="2000" dirty="0" smtClean="0"/>
          </a:p>
          <a:p>
            <a:r>
              <a:rPr lang="ja-JP" altLang="en-US" sz="2000" dirty="0" smtClean="0"/>
              <a:t>ゲインは</a:t>
            </a:r>
            <a:r>
              <a:rPr lang="en-US" altLang="ja-JP" sz="2000" dirty="0" smtClean="0"/>
              <a:t>1</a:t>
            </a:r>
            <a:r>
              <a:rPr lang="ja-JP" altLang="en-US" sz="2000" dirty="0" smtClean="0"/>
              <a:t>フォトンのピークと</a:t>
            </a:r>
            <a:r>
              <a:rPr lang="en-US" altLang="ja-JP" sz="2000" dirty="0" smtClean="0"/>
              <a:t>2</a:t>
            </a:r>
            <a:r>
              <a:rPr lang="ja-JP" altLang="en-US" sz="2000" dirty="0" smtClean="0"/>
              <a:t>フォトンの</a:t>
            </a:r>
            <a:endParaRPr lang="en-US" altLang="ja-JP" sz="2000" dirty="0" smtClean="0"/>
          </a:p>
          <a:p>
            <a:r>
              <a:rPr lang="ja-JP" altLang="en-US" sz="2000" dirty="0" smtClean="0"/>
              <a:t>ピークの差から求めることが出来る</a:t>
            </a:r>
            <a:endParaRPr lang="en-US" altLang="ja-JP" sz="2000" dirty="0" smtClean="0"/>
          </a:p>
          <a:p>
            <a:r>
              <a:rPr lang="en-US" altLang="ja-JP" sz="2000" dirty="0" smtClean="0"/>
              <a:t>-</a:t>
            </a:r>
            <a:r>
              <a:rPr lang="ja-JP" altLang="en-US" sz="2000" dirty="0" smtClean="0"/>
              <a:t>クロストークとアフターパルスの影響で見</a:t>
            </a:r>
            <a:endParaRPr lang="en-US" altLang="ja-JP" sz="2000" dirty="0" smtClean="0"/>
          </a:p>
          <a:p>
            <a:r>
              <a:rPr lang="ja-JP" altLang="en-US" sz="2000" dirty="0" smtClean="0"/>
              <a:t>かけの光量は（</a:t>
            </a:r>
            <a:r>
              <a:rPr lang="en-US" altLang="ja-JP" sz="2000" dirty="0" smtClean="0"/>
              <a:t>1+p+p</a:t>
            </a:r>
            <a:r>
              <a:rPr lang="en-US" altLang="ja-JP" sz="2000" baseline="30000" dirty="0" smtClean="0"/>
              <a:t>2</a:t>
            </a:r>
            <a:r>
              <a:rPr lang="en-US" altLang="ja-JP" sz="2000" dirty="0" smtClean="0"/>
              <a:t>+…</a:t>
            </a:r>
            <a:r>
              <a:rPr lang="ja-JP" altLang="en-US" sz="2000" dirty="0" smtClean="0"/>
              <a:t>）倍に見えてしまう</a:t>
            </a:r>
            <a:endParaRPr lang="en-US" altLang="ja-JP" sz="2000" dirty="0" smtClean="0"/>
          </a:p>
          <a:p>
            <a:r>
              <a:rPr lang="en-US" altLang="ja-JP" sz="2000" dirty="0" smtClean="0"/>
              <a:t>-</a:t>
            </a:r>
            <a:r>
              <a:rPr lang="ja-JP" altLang="en-US" sz="2000" dirty="0" smtClean="0"/>
              <a:t>クロストークとアフターパルスの影響を</a:t>
            </a:r>
            <a:endParaRPr lang="en-US" altLang="ja-JP" sz="2000" dirty="0" smtClean="0"/>
          </a:p>
          <a:p>
            <a:r>
              <a:rPr lang="ja-JP" altLang="en-US" sz="2000" dirty="0" smtClean="0"/>
              <a:t>考慮したゲインとして</a:t>
            </a:r>
            <a:r>
              <a:rPr lang="ja-JP" altLang="en-US" sz="2000" b="1" dirty="0" smtClean="0"/>
              <a:t>有効ゲイン</a:t>
            </a:r>
            <a:r>
              <a:rPr lang="ja-JP" altLang="en-US" sz="2000" dirty="0" smtClean="0"/>
              <a:t>を定義</a:t>
            </a:r>
            <a:endParaRPr lang="en-US" altLang="ja-JP" sz="2000" dirty="0" smtClean="0"/>
          </a:p>
          <a:p>
            <a:r>
              <a:rPr lang="ja-JP" altLang="en-US" sz="2000" dirty="0" smtClean="0"/>
              <a:t>する</a:t>
            </a:r>
            <a:endParaRPr lang="en-US" altLang="ja-JP" sz="2000" dirty="0" smtClean="0"/>
          </a:p>
          <a:p>
            <a:endParaRPr lang="en-US" altLang="ja-JP" sz="2000" dirty="0" smtClean="0"/>
          </a:p>
          <a:p>
            <a:endParaRPr lang="en-US" altLang="ja-JP" sz="2000" dirty="0" smtClean="0"/>
          </a:p>
          <a:p>
            <a:endParaRPr lang="en-US" altLang="ja-JP" sz="2000" dirty="0"/>
          </a:p>
        </p:txBody>
      </p:sp>
    </p:spTree>
    <p:extLst>
      <p:ext uri="{BB962C8B-B14F-4D97-AF65-F5344CB8AC3E}">
        <p14:creationId xmlns:p14="http://schemas.microsoft.com/office/powerpoint/2010/main" val="1191632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32" y="4147709"/>
            <a:ext cx="3707538" cy="2420439"/>
          </a:xfrm>
          <a:prstGeom prst="rect">
            <a:avLst/>
          </a:prstGeom>
        </p:spPr>
      </p:pic>
      <p:grpSp>
        <p:nvGrpSpPr>
          <p:cNvPr id="4" name="グループ化 3"/>
          <p:cNvGrpSpPr/>
          <p:nvPr/>
        </p:nvGrpSpPr>
        <p:grpSpPr>
          <a:xfrm>
            <a:off x="538480" y="1330960"/>
            <a:ext cx="7620000" cy="4277619"/>
            <a:chOff x="0" y="1480528"/>
            <a:chExt cx="7791434" cy="4393528"/>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84" y="1712035"/>
              <a:ext cx="3790950" cy="24860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77" y="1712035"/>
              <a:ext cx="3790950" cy="2486025"/>
            </a:xfrm>
            <a:prstGeom prst="rect">
              <a:avLst/>
            </a:prstGeom>
          </p:spPr>
        </p:pic>
        <p:grpSp>
          <p:nvGrpSpPr>
            <p:cNvPr id="8" name="グループ化 7"/>
            <p:cNvGrpSpPr/>
            <p:nvPr/>
          </p:nvGrpSpPr>
          <p:grpSpPr>
            <a:xfrm>
              <a:off x="0" y="1480528"/>
              <a:ext cx="7360583" cy="4393528"/>
              <a:chOff x="1002367" y="1084288"/>
              <a:chExt cx="7360583" cy="4393528"/>
            </a:xfrm>
          </p:grpSpPr>
          <p:cxnSp>
            <p:nvCxnSpPr>
              <p:cNvPr id="9" name="直線コネクタ 8"/>
              <p:cNvCxnSpPr/>
              <p:nvPr/>
            </p:nvCxnSpPr>
            <p:spPr>
              <a:xfrm>
                <a:off x="1642753" y="2122189"/>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506453" y="1783940"/>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11" name="正方形/長方形 10"/>
              <p:cNvSpPr/>
              <p:nvPr/>
            </p:nvSpPr>
            <p:spPr>
              <a:xfrm>
                <a:off x="2479388" y="3646524"/>
                <a:ext cx="1462376" cy="31611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12" name="正方形/長方形 11"/>
              <p:cNvSpPr/>
              <p:nvPr/>
            </p:nvSpPr>
            <p:spPr>
              <a:xfrm rot="16200000">
                <a:off x="914201" y="2381624"/>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cxnSp>
            <p:nvCxnSpPr>
              <p:cNvPr id="13" name="直線コネクタ 12"/>
              <p:cNvCxnSpPr/>
              <p:nvPr/>
            </p:nvCxnSpPr>
            <p:spPr>
              <a:xfrm>
                <a:off x="1642753" y="4791662"/>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506453" y="4453413"/>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16" name="正方形/長方形 15"/>
              <p:cNvSpPr/>
              <p:nvPr/>
            </p:nvSpPr>
            <p:spPr>
              <a:xfrm rot="16200000">
                <a:off x="914201" y="5051097"/>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cxnSp>
            <p:nvCxnSpPr>
              <p:cNvPr id="17" name="直線コネクタ 16"/>
              <p:cNvCxnSpPr/>
              <p:nvPr/>
            </p:nvCxnSpPr>
            <p:spPr>
              <a:xfrm>
                <a:off x="5433703" y="2121906"/>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297403" y="1783657"/>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20" name="正方形/長方形 19"/>
              <p:cNvSpPr/>
              <p:nvPr/>
            </p:nvSpPr>
            <p:spPr>
              <a:xfrm rot="16200000">
                <a:off x="4705151" y="2381341"/>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sp>
            <p:nvSpPr>
              <p:cNvPr id="21" name="テキスト ボックス 20"/>
              <p:cNvSpPr txBox="1"/>
              <p:nvPr/>
            </p:nvSpPr>
            <p:spPr>
              <a:xfrm>
                <a:off x="1166994" y="1084289"/>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smtClean="0"/>
                  <a:t>50μm</a:t>
                </a:r>
                <a:endParaRPr kumimoji="1" lang="ja-JP" altLang="en-US" sz="1200" dirty="0"/>
              </a:p>
            </p:txBody>
          </p:sp>
          <p:sp>
            <p:nvSpPr>
              <p:cNvPr id="22" name="テキスト ボックス 21"/>
              <p:cNvSpPr txBox="1"/>
              <p:nvPr/>
            </p:nvSpPr>
            <p:spPr>
              <a:xfrm>
                <a:off x="5005095" y="1084288"/>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t>25</a:t>
                </a:r>
                <a:r>
                  <a:rPr lang="en-US" altLang="ja-JP" sz="1200" dirty="0" smtClean="0"/>
                  <a:t>μm</a:t>
                </a:r>
                <a:endParaRPr kumimoji="1" lang="ja-JP" altLang="en-US" sz="1200" dirty="0"/>
              </a:p>
            </p:txBody>
          </p:sp>
          <p:sp>
            <p:nvSpPr>
              <p:cNvPr id="23" name="テキスト ボックス 22"/>
              <p:cNvSpPr txBox="1"/>
              <p:nvPr/>
            </p:nvSpPr>
            <p:spPr>
              <a:xfrm>
                <a:off x="1166994" y="3828957"/>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smtClean="0"/>
                  <a:t>VUV</a:t>
                </a:r>
              </a:p>
            </p:txBody>
          </p:sp>
        </p:grpSp>
      </p:grpSp>
      <p:sp>
        <p:nvSpPr>
          <p:cNvPr id="27" name="正方形/長方形 26"/>
          <p:cNvSpPr/>
          <p:nvPr/>
        </p:nvSpPr>
        <p:spPr>
          <a:xfrm>
            <a:off x="4313208" y="2458528"/>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65840" y="2453230"/>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7653" y="5033914"/>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5</a:t>
            </a:r>
            <a:r>
              <a:rPr lang="en-US" altLang="ja-JP" dirty="0" smtClean="0"/>
              <a:t>μs</a:t>
            </a:r>
            <a:r>
              <a:rPr lang="ja-JP" altLang="en-US" dirty="0" smtClean="0"/>
              <a:t>幅のパルスに対する</a:t>
            </a:r>
            <a:r>
              <a:rPr kumimoji="1" lang="ja-JP" altLang="en-US" dirty="0" smtClean="0"/>
              <a:t>線形性</a:t>
            </a:r>
            <a:endParaRPr kumimoji="1" lang="ja-JP" altLang="en-US" dirty="0"/>
          </a:p>
        </p:txBody>
      </p:sp>
      <p:sp>
        <p:nvSpPr>
          <p:cNvPr id="30" name="正方形/長方形 29"/>
          <p:cNvSpPr/>
          <p:nvPr/>
        </p:nvSpPr>
        <p:spPr>
          <a:xfrm>
            <a:off x="4347037" y="4237971"/>
            <a:ext cx="4410710" cy="2308324"/>
          </a:xfrm>
          <a:prstGeom prst="rect">
            <a:avLst/>
          </a:prstGeom>
        </p:spPr>
        <p:txBody>
          <a:bodyPr wrap="square">
            <a:spAutoFit/>
          </a:bodyPr>
          <a:lstStyle/>
          <a:p>
            <a:r>
              <a:rPr lang="en-US" altLang="ja-JP" dirty="0" smtClean="0"/>
              <a:t>MPPC</a:t>
            </a:r>
            <a:r>
              <a:rPr lang="ja-JP" altLang="en-US" dirty="0" smtClean="0"/>
              <a:t>の信号の積分値を有効ゲインで割って、光量を求めた</a:t>
            </a:r>
            <a:endParaRPr lang="en-US" altLang="ja-JP" dirty="0" smtClean="0"/>
          </a:p>
          <a:p>
            <a:r>
              <a:rPr lang="ja-JP" altLang="en-US" dirty="0" smtClean="0"/>
              <a:t>光量の少ないときの</a:t>
            </a:r>
            <a:r>
              <a:rPr lang="en-US" altLang="ja-JP" dirty="0" smtClean="0"/>
              <a:t>3-6</a:t>
            </a:r>
            <a:r>
              <a:rPr lang="ja-JP" altLang="en-US" dirty="0" smtClean="0"/>
              <a:t>点を用いて一次関数でフィット</a:t>
            </a:r>
            <a:endParaRPr lang="en-US" altLang="ja-JP" dirty="0"/>
          </a:p>
          <a:p>
            <a:r>
              <a:rPr lang="ja-JP" altLang="en-US" dirty="0" smtClean="0"/>
              <a:t>・目標値まで線形を保たない</a:t>
            </a:r>
            <a:endParaRPr lang="en-US" altLang="ja-JP" dirty="0" smtClean="0"/>
          </a:p>
          <a:p>
            <a:endParaRPr lang="en-US" altLang="ja-JP" dirty="0" smtClean="0"/>
          </a:p>
          <a:p>
            <a:endParaRPr lang="en-US" altLang="ja-JP" dirty="0"/>
          </a:p>
          <a:p>
            <a:r>
              <a:rPr lang="ja-JP" altLang="en-US" dirty="0" smtClean="0"/>
              <a:t>線形性からのずれから回復時間</a:t>
            </a:r>
            <a:r>
              <a:rPr lang="en-US" altLang="ja-JP" dirty="0" smtClean="0"/>
              <a:t>τ</a:t>
            </a:r>
            <a:r>
              <a:rPr lang="ja-JP" altLang="en-US" dirty="0" smtClean="0"/>
              <a:t>を求める。</a:t>
            </a:r>
            <a:endParaRPr lang="en-US" altLang="ja-JP" dirty="0" smtClean="0"/>
          </a:p>
        </p:txBody>
      </p:sp>
      <p:sp>
        <p:nvSpPr>
          <p:cNvPr id="31" name="テキスト ボックス 30"/>
          <p:cNvSpPr txBox="1"/>
          <p:nvPr/>
        </p:nvSpPr>
        <p:spPr>
          <a:xfrm>
            <a:off x="7810" y="2631494"/>
            <a:ext cx="1607922"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2" name="テキスト ボックス 31"/>
          <p:cNvSpPr txBox="1"/>
          <p:nvPr/>
        </p:nvSpPr>
        <p:spPr>
          <a:xfrm>
            <a:off x="3655620" y="2582924"/>
            <a:ext cx="1788283"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3" name="テキスト ボックス 32"/>
          <p:cNvSpPr txBox="1"/>
          <p:nvPr/>
        </p:nvSpPr>
        <p:spPr>
          <a:xfrm>
            <a:off x="-52654" y="5168031"/>
            <a:ext cx="1607922"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4" name="正方形/長方形 33"/>
          <p:cNvSpPr/>
          <p:nvPr/>
        </p:nvSpPr>
        <p:spPr>
          <a:xfrm>
            <a:off x="5661271" y="3849331"/>
            <a:ext cx="1430200" cy="30777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35" name="正方形/長方形 34"/>
          <p:cNvSpPr/>
          <p:nvPr/>
        </p:nvSpPr>
        <p:spPr>
          <a:xfrm>
            <a:off x="1842701" y="6374122"/>
            <a:ext cx="1430200" cy="30777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36" name="スライド番号プレースホルダー 35"/>
          <p:cNvSpPr>
            <a:spLocks noGrp="1"/>
          </p:cNvSpPr>
          <p:nvPr>
            <p:ph type="sldNum" sz="quarter" idx="12"/>
          </p:nvPr>
        </p:nvSpPr>
        <p:spPr/>
        <p:txBody>
          <a:bodyPr/>
          <a:lstStyle/>
          <a:p>
            <a:fld id="{4F788438-4101-4C33-820C-3BF65CF796DB}" type="slidenum">
              <a:rPr kumimoji="1" lang="ja-JP" altLang="en-US" smtClean="0"/>
              <a:t>14</a:t>
            </a:fld>
            <a:endParaRPr kumimoji="1" lang="ja-JP" altLang="en-US"/>
          </a:p>
        </p:txBody>
      </p:sp>
    </p:spTree>
    <p:extLst>
      <p:ext uri="{BB962C8B-B14F-4D97-AF65-F5344CB8AC3E}">
        <p14:creationId xmlns:p14="http://schemas.microsoft.com/office/powerpoint/2010/main" val="2505766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32" y="4147709"/>
            <a:ext cx="3707538" cy="2420439"/>
          </a:xfrm>
          <a:prstGeom prst="rect">
            <a:avLst/>
          </a:prstGeom>
        </p:spPr>
      </p:pic>
      <p:grpSp>
        <p:nvGrpSpPr>
          <p:cNvPr id="4" name="グループ化 3"/>
          <p:cNvGrpSpPr/>
          <p:nvPr/>
        </p:nvGrpSpPr>
        <p:grpSpPr>
          <a:xfrm>
            <a:off x="538480" y="1330960"/>
            <a:ext cx="7620000" cy="4277619"/>
            <a:chOff x="0" y="1480528"/>
            <a:chExt cx="7791434" cy="4393528"/>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84" y="1712035"/>
              <a:ext cx="3790950" cy="24860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77" y="1712035"/>
              <a:ext cx="3790950" cy="2486025"/>
            </a:xfrm>
            <a:prstGeom prst="rect">
              <a:avLst/>
            </a:prstGeom>
          </p:spPr>
        </p:pic>
        <p:grpSp>
          <p:nvGrpSpPr>
            <p:cNvPr id="8" name="グループ化 7"/>
            <p:cNvGrpSpPr/>
            <p:nvPr/>
          </p:nvGrpSpPr>
          <p:grpSpPr>
            <a:xfrm>
              <a:off x="0" y="1480528"/>
              <a:ext cx="7360583" cy="4393528"/>
              <a:chOff x="1002367" y="1084288"/>
              <a:chExt cx="7360583" cy="4393528"/>
            </a:xfrm>
          </p:grpSpPr>
          <p:cxnSp>
            <p:nvCxnSpPr>
              <p:cNvPr id="9" name="直線コネクタ 8"/>
              <p:cNvCxnSpPr/>
              <p:nvPr/>
            </p:nvCxnSpPr>
            <p:spPr>
              <a:xfrm>
                <a:off x="1642753" y="2122189"/>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506453" y="1783940"/>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11" name="正方形/長方形 10"/>
              <p:cNvSpPr/>
              <p:nvPr/>
            </p:nvSpPr>
            <p:spPr>
              <a:xfrm>
                <a:off x="2479388" y="3646524"/>
                <a:ext cx="1462376" cy="31611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12" name="正方形/長方形 11"/>
              <p:cNvSpPr/>
              <p:nvPr/>
            </p:nvSpPr>
            <p:spPr>
              <a:xfrm rot="16200000">
                <a:off x="914201" y="2381624"/>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cxnSp>
            <p:nvCxnSpPr>
              <p:cNvPr id="13" name="直線コネクタ 12"/>
              <p:cNvCxnSpPr/>
              <p:nvPr/>
            </p:nvCxnSpPr>
            <p:spPr>
              <a:xfrm>
                <a:off x="1642753" y="4791662"/>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506453" y="4453413"/>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16" name="正方形/長方形 15"/>
              <p:cNvSpPr/>
              <p:nvPr/>
            </p:nvSpPr>
            <p:spPr>
              <a:xfrm rot="16200000">
                <a:off x="914201" y="5051097"/>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cxnSp>
            <p:nvCxnSpPr>
              <p:cNvPr id="17" name="直線コネクタ 16"/>
              <p:cNvCxnSpPr/>
              <p:nvPr/>
            </p:nvCxnSpPr>
            <p:spPr>
              <a:xfrm>
                <a:off x="5433703" y="2121906"/>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297403" y="1783657"/>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20" name="正方形/長方形 19"/>
              <p:cNvSpPr/>
              <p:nvPr/>
            </p:nvSpPr>
            <p:spPr>
              <a:xfrm rot="16200000">
                <a:off x="4705151" y="2381341"/>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sp>
            <p:nvSpPr>
              <p:cNvPr id="21" name="テキスト ボックス 20"/>
              <p:cNvSpPr txBox="1"/>
              <p:nvPr/>
            </p:nvSpPr>
            <p:spPr>
              <a:xfrm>
                <a:off x="1166994" y="1084289"/>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smtClean="0"/>
                  <a:t>50μm</a:t>
                </a:r>
                <a:endParaRPr kumimoji="1" lang="ja-JP" altLang="en-US" sz="1200" dirty="0"/>
              </a:p>
            </p:txBody>
          </p:sp>
          <p:sp>
            <p:nvSpPr>
              <p:cNvPr id="22" name="テキスト ボックス 21"/>
              <p:cNvSpPr txBox="1"/>
              <p:nvPr/>
            </p:nvSpPr>
            <p:spPr>
              <a:xfrm>
                <a:off x="5005095" y="1084288"/>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t>25</a:t>
                </a:r>
                <a:r>
                  <a:rPr lang="en-US" altLang="ja-JP" sz="1200" dirty="0" smtClean="0"/>
                  <a:t>μm</a:t>
                </a:r>
                <a:endParaRPr kumimoji="1" lang="ja-JP" altLang="en-US" sz="1200" dirty="0"/>
              </a:p>
            </p:txBody>
          </p:sp>
          <p:sp>
            <p:nvSpPr>
              <p:cNvPr id="23" name="テキスト ボックス 22"/>
              <p:cNvSpPr txBox="1"/>
              <p:nvPr/>
            </p:nvSpPr>
            <p:spPr>
              <a:xfrm>
                <a:off x="1166994" y="3828957"/>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smtClean="0"/>
                  <a:t>VUV</a:t>
                </a:r>
              </a:p>
            </p:txBody>
          </p:sp>
        </p:grpSp>
      </p:grpSp>
      <p:sp>
        <p:nvSpPr>
          <p:cNvPr id="27" name="正方形/長方形 26"/>
          <p:cNvSpPr/>
          <p:nvPr/>
        </p:nvSpPr>
        <p:spPr>
          <a:xfrm>
            <a:off x="4313208" y="2458528"/>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65840" y="2453230"/>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7653" y="5033914"/>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回復時間</a:t>
            </a:r>
            <a:endParaRPr kumimoji="1" lang="ja-JP" altLang="en-US" dirty="0"/>
          </a:p>
        </p:txBody>
      </p:sp>
      <p:sp>
        <p:nvSpPr>
          <p:cNvPr id="31" name="テキスト ボックス 30"/>
          <p:cNvSpPr txBox="1"/>
          <p:nvPr/>
        </p:nvSpPr>
        <p:spPr>
          <a:xfrm>
            <a:off x="7810" y="2631494"/>
            <a:ext cx="1607922"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2" name="テキスト ボックス 31"/>
          <p:cNvSpPr txBox="1"/>
          <p:nvPr/>
        </p:nvSpPr>
        <p:spPr>
          <a:xfrm>
            <a:off x="3655620" y="2582924"/>
            <a:ext cx="1788283"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3" name="テキスト ボックス 32"/>
          <p:cNvSpPr txBox="1"/>
          <p:nvPr/>
        </p:nvSpPr>
        <p:spPr>
          <a:xfrm>
            <a:off x="-52654" y="5168031"/>
            <a:ext cx="1607922"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4" name="正方形/長方形 33"/>
          <p:cNvSpPr/>
          <p:nvPr/>
        </p:nvSpPr>
        <p:spPr>
          <a:xfrm>
            <a:off x="5661271" y="3849331"/>
            <a:ext cx="1430200" cy="30777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35" name="正方形/長方形 34"/>
          <p:cNvSpPr/>
          <p:nvPr/>
        </p:nvSpPr>
        <p:spPr>
          <a:xfrm>
            <a:off x="1842701" y="6374122"/>
            <a:ext cx="1430200" cy="30777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36" name="スライド番号プレースホルダー 35"/>
          <p:cNvSpPr>
            <a:spLocks noGrp="1"/>
          </p:cNvSpPr>
          <p:nvPr>
            <p:ph type="sldNum" sz="quarter" idx="12"/>
          </p:nvPr>
        </p:nvSpPr>
        <p:spPr/>
        <p:txBody>
          <a:bodyPr/>
          <a:lstStyle/>
          <a:p>
            <a:fld id="{4F788438-4101-4C33-820C-3BF65CF796DB}" type="slidenum">
              <a:rPr kumimoji="1" lang="ja-JP" altLang="en-US" smtClean="0"/>
              <a:t>15</a:t>
            </a:fld>
            <a:endParaRPr kumimoji="1" lang="ja-JP" altLang="en-US"/>
          </a:p>
        </p:txBody>
      </p:sp>
      <p:graphicFrame>
        <p:nvGraphicFramePr>
          <p:cNvPr id="38" name="表 37"/>
          <p:cNvGraphicFramePr>
            <a:graphicFrameLocks noGrp="1"/>
          </p:cNvGraphicFramePr>
          <p:nvPr>
            <p:extLst>
              <p:ext uri="{D42A27DB-BD31-4B8C-83A1-F6EECF244321}">
                <p14:modId xmlns:p14="http://schemas.microsoft.com/office/powerpoint/2010/main" val="56113672"/>
              </p:ext>
            </p:extLst>
          </p:nvPr>
        </p:nvGraphicFramePr>
        <p:xfrm>
          <a:off x="4490315" y="4504315"/>
          <a:ext cx="4198294" cy="1925320"/>
        </p:xfrm>
        <a:graphic>
          <a:graphicData uri="http://schemas.openxmlformats.org/drawingml/2006/table">
            <a:tbl>
              <a:tblPr firstRow="1" bandRow="1">
                <a:tableStyleId>{5C22544A-7EE6-4342-B048-85BDC9FD1C3A}</a:tableStyleId>
              </a:tblPr>
              <a:tblGrid>
                <a:gridCol w="1641080"/>
                <a:gridCol w="1490415"/>
                <a:gridCol w="1066799"/>
              </a:tblGrid>
              <a:tr h="370840">
                <a:tc>
                  <a:txBody>
                    <a:bodyPr/>
                    <a:lstStyle/>
                    <a:p>
                      <a:pPr algn="ctr"/>
                      <a:r>
                        <a:rPr kumimoji="1" lang="en-US" altLang="ja-JP" sz="1400" dirty="0" smtClean="0"/>
                        <a:t>MPPC</a:t>
                      </a:r>
                      <a:endParaRPr kumimoji="1" lang="ja-JP" altLang="en-US" sz="1400" dirty="0"/>
                    </a:p>
                  </a:txBody>
                  <a:tcPr anchor="ctr"/>
                </a:tc>
                <a:tc>
                  <a:txBody>
                    <a:bodyPr/>
                    <a:lstStyle/>
                    <a:p>
                      <a:pPr algn="ctr"/>
                      <a:r>
                        <a:rPr kumimoji="1" lang="ja-JP" altLang="en-US" sz="1400" i="0" dirty="0" smtClean="0"/>
                        <a:t>回復時間</a:t>
                      </a:r>
                      <a:endParaRPr kumimoji="1" lang="ja-JP" altLang="en-US" sz="1400" i="0" dirty="0"/>
                    </a:p>
                  </a:txBody>
                  <a:tcPr/>
                </a:tc>
                <a:tc>
                  <a:txBody>
                    <a:bodyPr/>
                    <a:lstStyle/>
                    <a:p>
                      <a:pPr algn="ctr"/>
                      <a:r>
                        <a:rPr kumimoji="1" lang="ja-JP" altLang="en-US" sz="1400" i="0" dirty="0" smtClean="0"/>
                        <a:t>カタログ値</a:t>
                      </a:r>
                      <a:endParaRPr kumimoji="1" lang="ja-JP" altLang="en-US" sz="1400" i="0" dirty="0"/>
                    </a:p>
                  </a:txBody>
                  <a:tcPr/>
                </a:tc>
              </a:tr>
              <a:tr h="370840">
                <a:tc>
                  <a:txBody>
                    <a:bodyPr/>
                    <a:lstStyle/>
                    <a:p>
                      <a:pPr algn="ctr"/>
                      <a:r>
                        <a:rPr kumimoji="1" lang="ja-JP" altLang="en-US" sz="1400" dirty="0" smtClean="0"/>
                        <a:t>可視光</a:t>
                      </a:r>
                      <a:r>
                        <a:rPr kumimoji="1" lang="en-US" altLang="ja-JP" sz="1400" dirty="0" smtClean="0"/>
                        <a:t>-25um</a:t>
                      </a:r>
                      <a:r>
                        <a:rPr kumimoji="1" lang="ja-JP" altLang="en-US" sz="1400" dirty="0" smtClean="0"/>
                        <a:t> </a:t>
                      </a:r>
                      <a:r>
                        <a:rPr kumimoji="1" lang="en-US" altLang="ja-JP" sz="1400" dirty="0" smtClean="0"/>
                        <a:t>pitch</a:t>
                      </a:r>
                      <a:r>
                        <a:rPr kumimoji="1" lang="ja-JP" altLang="en-US" sz="1400" dirty="0" smtClean="0"/>
                        <a:t> </a:t>
                      </a:r>
                      <a:r>
                        <a:rPr kumimoji="1" lang="en-US" altLang="ja-JP" sz="1400" dirty="0" smtClean="0"/>
                        <a:t>MPPC</a:t>
                      </a:r>
                      <a:endParaRPr kumimoji="1" lang="ja-JP" altLang="en-US" sz="1400" dirty="0"/>
                    </a:p>
                  </a:txBody>
                  <a:tcPr/>
                </a:tc>
                <a:tc>
                  <a:txBody>
                    <a:bodyPr/>
                    <a:lstStyle/>
                    <a:p>
                      <a:pPr algn="ctr"/>
                      <a:r>
                        <a:rPr kumimoji="1" lang="en-US" altLang="ja-JP" sz="1400" dirty="0" smtClean="0"/>
                        <a:t>119.4ns</a:t>
                      </a:r>
                      <a:endParaRPr kumimoji="1" lang="ja-JP" altLang="en-US" sz="1400" dirty="0"/>
                    </a:p>
                  </a:txBody>
                  <a:tcPr anchor="ctr"/>
                </a:tc>
                <a:tc>
                  <a:txBody>
                    <a:bodyPr/>
                    <a:lstStyle/>
                    <a:p>
                      <a:pPr algn="ctr"/>
                      <a:r>
                        <a:rPr kumimoji="1" lang="en-US" altLang="ja-JP" sz="1400" dirty="0" smtClean="0"/>
                        <a:t>20ns</a:t>
                      </a:r>
                      <a:endParaRPr kumimoji="1" lang="ja-JP" altLang="en-US" sz="14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可視光</a:t>
                      </a:r>
                      <a:r>
                        <a:rPr kumimoji="1" lang="en-US" altLang="ja-JP" sz="1400" dirty="0" smtClean="0"/>
                        <a:t>-50um</a:t>
                      </a:r>
                      <a:r>
                        <a:rPr kumimoji="1" lang="ja-JP" altLang="en-US" sz="1400" dirty="0" smtClean="0"/>
                        <a:t> </a:t>
                      </a:r>
                      <a:r>
                        <a:rPr kumimoji="1" lang="en-US" altLang="ja-JP" sz="1400" dirty="0" smtClean="0"/>
                        <a:t>pitch</a:t>
                      </a:r>
                      <a:r>
                        <a:rPr kumimoji="1" lang="ja-JP" altLang="en-US" sz="1400" dirty="0" smtClean="0"/>
                        <a:t> </a:t>
                      </a:r>
                      <a:r>
                        <a:rPr kumimoji="1" lang="en-US" altLang="ja-JP" sz="1400" dirty="0" smtClean="0"/>
                        <a:t>MPPC</a:t>
                      </a:r>
                      <a:endParaRPr kumimoji="1" lang="ja-JP" altLang="en-US" sz="1400" dirty="0" smtClean="0"/>
                    </a:p>
                  </a:txBody>
                  <a:tcPr/>
                </a:tc>
                <a:tc>
                  <a:txBody>
                    <a:bodyPr/>
                    <a:lstStyle/>
                    <a:p>
                      <a:pPr algn="ctr"/>
                      <a:r>
                        <a:rPr kumimoji="1" lang="en-US" altLang="ja-JP" sz="1400" dirty="0" smtClean="0"/>
                        <a:t>45.6ns</a:t>
                      </a:r>
                      <a:endParaRPr kumimoji="1" lang="ja-JP" altLang="en-US" sz="1400" dirty="0"/>
                    </a:p>
                  </a:txBody>
                  <a:tcPr anchor="ctr"/>
                </a:tc>
                <a:tc>
                  <a:txBody>
                    <a:bodyPr/>
                    <a:lstStyle/>
                    <a:p>
                      <a:pPr algn="ctr"/>
                      <a:r>
                        <a:rPr kumimoji="1" lang="en-US" altLang="ja-JP" sz="1400" dirty="0" smtClean="0"/>
                        <a:t>50ns</a:t>
                      </a:r>
                      <a:endParaRPr kumimoji="1" lang="ja-JP" altLang="en-US" sz="14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VUV-50um</a:t>
                      </a:r>
                      <a:r>
                        <a:rPr kumimoji="1" lang="ja-JP" altLang="en-US" sz="1400" dirty="0" smtClean="0"/>
                        <a:t> </a:t>
                      </a:r>
                      <a:r>
                        <a:rPr kumimoji="1" lang="en-US" altLang="ja-JP" sz="1400" dirty="0" smtClean="0"/>
                        <a:t>pitch</a:t>
                      </a:r>
                      <a:r>
                        <a:rPr kumimoji="1" lang="ja-JP" altLang="en-US" sz="1400" dirty="0" smtClean="0"/>
                        <a:t> </a:t>
                      </a:r>
                      <a:r>
                        <a:rPr kumimoji="1" lang="en-US" altLang="ja-JP" sz="1400" dirty="0" smtClean="0"/>
                        <a:t>MPPC</a:t>
                      </a:r>
                      <a:endParaRPr kumimoji="1" lang="ja-JP" altLang="en-US" sz="1400" dirty="0" smtClean="0"/>
                    </a:p>
                  </a:txBody>
                  <a:tcPr/>
                </a:tc>
                <a:tc>
                  <a:txBody>
                    <a:bodyPr/>
                    <a:lstStyle/>
                    <a:p>
                      <a:pPr algn="ctr"/>
                      <a:r>
                        <a:rPr kumimoji="1" lang="en-US" altLang="ja-JP" sz="1400" dirty="0" smtClean="0"/>
                        <a:t>63.5ns</a:t>
                      </a:r>
                      <a:endParaRPr kumimoji="1" lang="ja-JP" altLang="en-US" sz="1400" dirty="0"/>
                    </a:p>
                  </a:txBody>
                  <a:tcPr anchor="ctr"/>
                </a:tc>
                <a:tc>
                  <a:txBody>
                    <a:bodyPr/>
                    <a:lstStyle/>
                    <a:p>
                      <a:pPr algn="ctr"/>
                      <a:r>
                        <a:rPr kumimoji="1" lang="en-US" altLang="ja-JP" sz="1400" dirty="0" smtClean="0"/>
                        <a:t>50ns</a:t>
                      </a:r>
                      <a:endParaRPr kumimoji="1" lang="ja-JP" altLang="en-US" sz="1400" dirty="0"/>
                    </a:p>
                  </a:txBody>
                  <a:tcPr anchor="ctr"/>
                </a:tc>
              </a:tr>
            </a:tbl>
          </a:graphicData>
        </a:graphic>
      </p:graphicFrame>
      <mc:AlternateContent xmlns:mc="http://schemas.openxmlformats.org/markup-compatibility/2006" xmlns:a14="http://schemas.microsoft.com/office/drawing/2010/main">
        <mc:Choice Requires="a14">
          <p:sp>
            <p:nvSpPr>
              <p:cNvPr id="39" name="正方形/長方形 38"/>
              <p:cNvSpPr/>
              <p:nvPr/>
            </p:nvSpPr>
            <p:spPr>
              <a:xfrm>
                <a:off x="4206528" y="4033958"/>
                <a:ext cx="4937472" cy="494494"/>
              </a:xfrm>
              <a:prstGeom prst="rect">
                <a:avLst/>
              </a:prstGeom>
            </p:spPr>
            <p:txBody>
              <a:bodyPr wrap="square">
                <a:spAutoFit/>
              </a:bodyPr>
              <a:lstStyle/>
              <a:p>
                <a14:m>
                  <m:oMath xmlns:m="http://schemas.openxmlformats.org/officeDocument/2006/math">
                    <m:sSub>
                      <m:sSubPr>
                        <m:ctrlPr>
                          <a:rPr lang="en-US" altLang="ja-JP" i="1" smtClean="0">
                            <a:latin typeface="Cambria Math" panose="02040503050406030204" pitchFamily="18" charset="0"/>
                            <a:ea typeface="+mj-ea"/>
                          </a:rPr>
                        </m:ctrlPr>
                      </m:sSubPr>
                      <m:e>
                        <m:r>
                          <a:rPr lang="en-US" altLang="ja-JP" i="1">
                            <a:latin typeface="Cambria Math" panose="02040503050406030204" pitchFamily="18" charset="0"/>
                            <a:ea typeface="+mj-ea"/>
                          </a:rPr>
                          <m:t>𝑁</m:t>
                        </m:r>
                      </m:e>
                      <m:sub>
                        <m:r>
                          <a:rPr lang="en-US" altLang="ja-JP" b="0" i="1" smtClean="0">
                            <a:latin typeface="Cambria Math" panose="02040503050406030204" pitchFamily="18" charset="0"/>
                            <a:ea typeface="+mj-ea"/>
                          </a:rPr>
                          <m:t>𝑜𝑏𝑠</m:t>
                        </m:r>
                      </m:sub>
                    </m:sSub>
                    <m:r>
                      <a:rPr lang="en-US" altLang="ja-JP" i="1">
                        <a:latin typeface="Cambria Math" panose="02040503050406030204" pitchFamily="18" charset="0"/>
                        <a:ea typeface="+mj-ea"/>
                      </a:rPr>
                      <m:t>=</m:t>
                    </m:r>
                    <m:f>
                      <m:fPr>
                        <m:ctrlPr>
                          <a:rPr lang="en-US" altLang="ja-JP" i="1">
                            <a:latin typeface="Cambria Math" panose="02040503050406030204" pitchFamily="18" charset="0"/>
                            <a:ea typeface="+mj-ea"/>
                          </a:rPr>
                        </m:ctrlPr>
                      </m:fPr>
                      <m:num>
                        <m:sSub>
                          <m:sSubPr>
                            <m:ctrlPr>
                              <a:rPr lang="en-US" altLang="ja-JP" i="1">
                                <a:latin typeface="Cambria Math" panose="02040503050406030204" pitchFamily="18" charset="0"/>
                                <a:ea typeface="+mj-ea"/>
                              </a:rPr>
                            </m:ctrlPr>
                          </m:sSubPr>
                          <m:e>
                            <m:r>
                              <a:rPr lang="en-US" altLang="ja-JP" i="1">
                                <a:latin typeface="Cambria Math" panose="02040503050406030204" pitchFamily="18" charset="0"/>
                                <a:ea typeface="+mj-ea"/>
                              </a:rPr>
                              <m:t>𝑁</m:t>
                            </m:r>
                          </m:e>
                          <m:sub>
                            <m:r>
                              <a:rPr lang="en-US" altLang="ja-JP" b="0" i="1" smtClean="0">
                                <a:latin typeface="Cambria Math" panose="02040503050406030204" pitchFamily="18" charset="0"/>
                                <a:ea typeface="+mj-ea"/>
                              </a:rPr>
                              <m:t>𝑡𝑟𝑢𝑒</m:t>
                            </m:r>
                          </m:sub>
                        </m:sSub>
                      </m:num>
                      <m:den>
                        <m:r>
                          <a:rPr lang="en-US" altLang="ja-JP" i="1">
                            <a:latin typeface="Cambria Math" panose="02040503050406030204" pitchFamily="18" charset="0"/>
                            <a:ea typeface="+mj-ea"/>
                          </a:rPr>
                          <m:t>1+</m:t>
                        </m:r>
                        <m:r>
                          <a:rPr lang="en-US" altLang="ja-JP" i="1">
                            <a:latin typeface="Cambria Math" panose="02040503050406030204" pitchFamily="18" charset="0"/>
                            <a:ea typeface="+mj-ea"/>
                          </a:rPr>
                          <m:t>𝑘</m:t>
                        </m:r>
                        <m:r>
                          <a:rPr lang="ja-JP" altLang="en-US" i="1">
                            <a:latin typeface="Cambria Math" panose="02040503050406030204" pitchFamily="18" charset="0"/>
                            <a:ea typeface="+mj-ea"/>
                          </a:rPr>
                          <m:t>𝜏</m:t>
                        </m:r>
                      </m:den>
                    </m:f>
                    <m:r>
                      <a:rPr lang="ja-JP" altLang="en-US" i="1">
                        <a:latin typeface="Cambria Math" panose="02040503050406030204" pitchFamily="18" charset="0"/>
                        <a:ea typeface="+mj-ea"/>
                      </a:rPr>
                      <m:t>　</m:t>
                    </m:r>
                  </m:oMath>
                </a14:m>
                <a:r>
                  <a:rPr lang="ja-JP" altLang="en-US" dirty="0" smtClean="0">
                    <a:latin typeface="+mj-ea"/>
                    <a:ea typeface="+mj-ea"/>
                  </a:rPr>
                  <a:t>でフィッティング（</a:t>
                </a:r>
                <a:r>
                  <a:rPr lang="en-US" altLang="ja-JP" dirty="0" smtClean="0">
                    <a:latin typeface="+mj-ea"/>
                    <a:ea typeface="+mj-ea"/>
                  </a:rPr>
                  <a:t>τ</a:t>
                </a:r>
                <a:r>
                  <a:rPr lang="ja-JP" altLang="en-US" dirty="0" smtClean="0">
                    <a:latin typeface="+mj-ea"/>
                    <a:ea typeface="+mj-ea"/>
                  </a:rPr>
                  <a:t>はパラメーター）</a:t>
                </a:r>
                <a:endParaRPr lang="en-US" altLang="ja-JP" dirty="0">
                  <a:latin typeface="+mj-ea"/>
                  <a:ea typeface="+mj-ea"/>
                </a:endParaRPr>
              </a:p>
            </p:txBody>
          </p:sp>
        </mc:Choice>
        <mc:Fallback xmlns="">
          <p:sp>
            <p:nvSpPr>
              <p:cNvPr id="39" name="正方形/長方形 38"/>
              <p:cNvSpPr>
                <a:spLocks noRot="1" noChangeAspect="1" noMove="1" noResize="1" noEditPoints="1" noAdjustHandles="1" noChangeArrowheads="1" noChangeShapeType="1" noTextEdit="1"/>
              </p:cNvSpPr>
              <p:nvPr/>
            </p:nvSpPr>
            <p:spPr>
              <a:xfrm>
                <a:off x="4206528" y="4033958"/>
                <a:ext cx="4937472" cy="494494"/>
              </a:xfrm>
              <a:prstGeom prst="rect">
                <a:avLst/>
              </a:prstGeom>
              <a:blipFill rotWithShape="0">
                <a:blip r:embed="rId5"/>
                <a:stretch>
                  <a:fillRect r="-741" b="-1235"/>
                </a:stretch>
              </a:blipFill>
            </p:spPr>
            <p:txBody>
              <a:bodyPr/>
              <a:lstStyle/>
              <a:p>
                <a:r>
                  <a:rPr lang="ja-JP" altLang="en-US">
                    <a:noFill/>
                  </a:rPr>
                  <a:t> </a:t>
                </a:r>
              </a:p>
            </p:txBody>
          </p:sp>
        </mc:Fallback>
      </mc:AlternateContent>
      <p:sp>
        <p:nvSpPr>
          <p:cNvPr id="3" name="円/楕円 2"/>
          <p:cNvSpPr/>
          <p:nvPr/>
        </p:nvSpPr>
        <p:spPr>
          <a:xfrm>
            <a:off x="6304711" y="4839588"/>
            <a:ext cx="2339196" cy="5583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2530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回復時間</a:t>
            </a:r>
            <a:r>
              <a:rPr lang="ja-JP" altLang="en-US" dirty="0" smtClean="0"/>
              <a:t>につい</a:t>
            </a:r>
            <a:r>
              <a:rPr lang="ja-JP" altLang="en-US" dirty="0"/>
              <a:t>て</a:t>
            </a:r>
            <a:r>
              <a:rPr kumimoji="1" lang="ja-JP" altLang="en-US" dirty="0" smtClean="0"/>
              <a:t>の考察</a:t>
            </a:r>
            <a:endParaRPr kumimoji="1" lang="ja-JP" altLang="en-US" dirty="0"/>
          </a:p>
        </p:txBody>
      </p:sp>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16</a:t>
            </a:fld>
            <a:endParaRPr kumimoji="1" lang="ja-JP" altLang="en-US"/>
          </a:p>
        </p:txBody>
      </p:sp>
      <p:sp>
        <p:nvSpPr>
          <p:cNvPr id="6" name="正方形/長方形 5"/>
          <p:cNvSpPr/>
          <p:nvPr/>
        </p:nvSpPr>
        <p:spPr>
          <a:xfrm>
            <a:off x="1719565" y="4170552"/>
            <a:ext cx="5704870" cy="461665"/>
          </a:xfrm>
          <a:prstGeom prst="rect">
            <a:avLst/>
          </a:prstGeom>
          <a:solidFill>
            <a:schemeClr val="bg1"/>
          </a:solidFill>
          <a:ln w="53975">
            <a:noFill/>
          </a:ln>
        </p:spPr>
        <p:txBody>
          <a:bodyPr wrap="square">
            <a:spAutoFit/>
          </a:bodyPr>
          <a:lstStyle/>
          <a:p>
            <a:endParaRPr lang="en-US" altLang="ja-JP" sz="2400" u="sng" dirty="0" smtClean="0">
              <a:latin typeface="+mn-ea"/>
            </a:endParaRPr>
          </a:p>
        </p:txBody>
      </p:sp>
      <p:grpSp>
        <p:nvGrpSpPr>
          <p:cNvPr id="39" name="グループ化 38"/>
          <p:cNvGrpSpPr/>
          <p:nvPr/>
        </p:nvGrpSpPr>
        <p:grpSpPr>
          <a:xfrm>
            <a:off x="3329796" y="1355142"/>
            <a:ext cx="3252254" cy="2727182"/>
            <a:chOff x="3071076" y="1816442"/>
            <a:chExt cx="3252254" cy="2727182"/>
          </a:xfrm>
        </p:grpSpPr>
        <p:pic>
          <p:nvPicPr>
            <p:cNvPr id="5" name="図 4"/>
            <p:cNvPicPr>
              <a:picLocks noChangeAspect="1"/>
            </p:cNvPicPr>
            <p:nvPr/>
          </p:nvPicPr>
          <p:blipFill rotWithShape="1">
            <a:blip r:embed="rId2"/>
            <a:srcRect l="13667" t="47334" r="56666" b="16074"/>
            <a:stretch/>
          </p:blipFill>
          <p:spPr>
            <a:xfrm>
              <a:off x="3071076" y="2246311"/>
              <a:ext cx="3252254" cy="2230445"/>
            </a:xfrm>
            <a:prstGeom prst="rect">
              <a:avLst/>
            </a:prstGeom>
          </p:spPr>
        </p:pic>
        <p:sp>
          <p:nvSpPr>
            <p:cNvPr id="7" name="正方形/長方形 6"/>
            <p:cNvSpPr/>
            <p:nvPr/>
          </p:nvSpPr>
          <p:spPr>
            <a:xfrm>
              <a:off x="4059872" y="2197617"/>
              <a:ext cx="350520" cy="16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3998912" y="2365257"/>
              <a:ext cx="487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113212" y="2281437"/>
              <a:ext cx="25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250372" y="1946157"/>
              <a:ext cx="0" cy="33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242752" y="1946157"/>
              <a:ext cx="25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501832" y="1816442"/>
              <a:ext cx="0" cy="259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545012" y="1875037"/>
              <a:ext cx="0" cy="142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585652" y="1910597"/>
              <a:ext cx="0" cy="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rotWithShape="1">
            <a:blip r:embed="rId2"/>
            <a:srcRect l="14279" t="64544" r="83398" b="28789"/>
            <a:stretch/>
          </p:blipFill>
          <p:spPr>
            <a:xfrm>
              <a:off x="4123055" y="4052894"/>
              <a:ext cx="254635" cy="406400"/>
            </a:xfrm>
            <a:prstGeom prst="rect">
              <a:avLst/>
            </a:prstGeom>
          </p:spPr>
        </p:pic>
        <p:cxnSp>
          <p:nvCxnSpPr>
            <p:cNvPr id="31" name="直線コネクタ 30"/>
            <p:cNvCxnSpPr/>
            <p:nvPr/>
          </p:nvCxnSpPr>
          <p:spPr>
            <a:xfrm>
              <a:off x="4123055" y="4462668"/>
              <a:ext cx="25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182903" y="4501602"/>
              <a:ext cx="134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21559" y="4543624"/>
              <a:ext cx="42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正方形/長方形 39"/>
          <p:cNvSpPr/>
          <p:nvPr/>
        </p:nvSpPr>
        <p:spPr>
          <a:xfrm>
            <a:off x="3329796" y="4244490"/>
            <a:ext cx="2299027" cy="261610"/>
          </a:xfrm>
          <a:prstGeom prst="rect">
            <a:avLst/>
          </a:prstGeom>
        </p:spPr>
        <p:txBody>
          <a:bodyPr wrap="none">
            <a:spAutoFit/>
          </a:bodyPr>
          <a:lstStyle/>
          <a:p>
            <a:r>
              <a:rPr lang="ja-JP" altLang="en-US" sz="1100" dirty="0" smtClean="0"/>
              <a:t>簡単のため簡略化した</a:t>
            </a:r>
            <a:r>
              <a:rPr lang="en-US" altLang="ja-JP" sz="1100" dirty="0" smtClean="0"/>
              <a:t>MPPC</a:t>
            </a:r>
            <a:r>
              <a:rPr lang="ja-JP" altLang="en-US" sz="1100" dirty="0" smtClean="0"/>
              <a:t>回路図</a:t>
            </a:r>
            <a:endParaRPr lang="ja-JP" altLang="en-US" sz="1100" dirty="0"/>
          </a:p>
        </p:txBody>
      </p:sp>
      <p:sp>
        <p:nvSpPr>
          <p:cNvPr id="41" name="正方形/長方形 40"/>
          <p:cNvSpPr/>
          <p:nvPr/>
        </p:nvSpPr>
        <p:spPr>
          <a:xfrm>
            <a:off x="819079" y="4807862"/>
            <a:ext cx="7623866" cy="1477328"/>
          </a:xfrm>
          <a:prstGeom prst="rect">
            <a:avLst/>
          </a:prstGeom>
        </p:spPr>
        <p:txBody>
          <a:bodyPr wrap="square">
            <a:spAutoFit/>
          </a:bodyPr>
          <a:lstStyle/>
          <a:p>
            <a:r>
              <a:rPr lang="en-US" altLang="ja-JP" dirty="0" smtClean="0"/>
              <a:t>-</a:t>
            </a:r>
            <a:r>
              <a:rPr lang="ja-JP" altLang="en-US" dirty="0" smtClean="0"/>
              <a:t>信号を出すピクセルの数</a:t>
            </a:r>
            <a:r>
              <a:rPr lang="en-US" altLang="ja-JP" dirty="0" smtClean="0"/>
              <a:t>(</a:t>
            </a:r>
            <a:r>
              <a:rPr lang="en-US" altLang="ja-JP" dirty="0" err="1" smtClean="0"/>
              <a:t>N</a:t>
            </a:r>
            <a:r>
              <a:rPr lang="en-US" altLang="ja-JP" baseline="-25000" dirty="0" err="1" smtClean="0"/>
              <a:t>ph</a:t>
            </a:r>
            <a:r>
              <a:rPr lang="en-US" altLang="ja-JP" dirty="0" smtClean="0"/>
              <a:t>)</a:t>
            </a:r>
            <a:r>
              <a:rPr lang="ja-JP" altLang="en-US" dirty="0" smtClean="0"/>
              <a:t>が増えると出力部の電位が</a:t>
            </a:r>
            <a:r>
              <a:rPr lang="ja-JP" altLang="en-US" dirty="0"/>
              <a:t>高</a:t>
            </a:r>
            <a:r>
              <a:rPr lang="ja-JP" altLang="en-US" dirty="0" smtClean="0"/>
              <a:t>くなり、</a:t>
            </a:r>
            <a:endParaRPr lang="en-US" altLang="ja-JP" dirty="0" smtClean="0"/>
          </a:p>
          <a:p>
            <a:r>
              <a:rPr lang="en-US" altLang="ja-JP" dirty="0" smtClean="0"/>
              <a:t>MPPC</a:t>
            </a:r>
            <a:r>
              <a:rPr lang="ja-JP" altLang="en-US" dirty="0" smtClean="0"/>
              <a:t>にかかる電圧が小さくなるので回復時間は長くなる</a:t>
            </a:r>
            <a:endParaRPr lang="en-US" altLang="ja-JP" dirty="0" smtClean="0"/>
          </a:p>
          <a:p>
            <a:r>
              <a:rPr lang="en-US" altLang="ja-JP" dirty="0"/>
              <a:t>-</a:t>
            </a:r>
            <a:r>
              <a:rPr lang="ja-JP" altLang="en-US" dirty="0" smtClean="0"/>
              <a:t>光量が大きいほど信号を出すピクセル数が増えるので回復時間が長くなる</a:t>
            </a:r>
            <a:endParaRPr lang="en-US" altLang="ja-JP" dirty="0" smtClean="0"/>
          </a:p>
          <a:p>
            <a:r>
              <a:rPr lang="en-US" altLang="ja-JP" dirty="0" smtClean="0"/>
              <a:t>-</a:t>
            </a:r>
            <a:r>
              <a:rPr lang="ja-JP" altLang="en-US" dirty="0" smtClean="0"/>
              <a:t>カタログ値より回復時間が長いことは定性的には説明できる</a:t>
            </a:r>
            <a:endParaRPr lang="en-US" altLang="ja-JP" dirty="0" smtClean="0"/>
          </a:p>
          <a:p>
            <a:endParaRPr lang="ja-JP" altLang="en-US" dirty="0"/>
          </a:p>
        </p:txBody>
      </p:sp>
      <p:cxnSp>
        <p:nvCxnSpPr>
          <p:cNvPr id="43" name="直線矢印コネクタ 42"/>
          <p:cNvCxnSpPr/>
          <p:nvPr/>
        </p:nvCxnSpPr>
        <p:spPr>
          <a:xfrm flipH="1">
            <a:off x="3795623" y="3647508"/>
            <a:ext cx="625973" cy="2085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5647722" y="2849397"/>
            <a:ext cx="0" cy="247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4525717" y="3603433"/>
            <a:ext cx="572593" cy="369332"/>
          </a:xfrm>
          <a:prstGeom prst="rect">
            <a:avLst/>
          </a:prstGeom>
        </p:spPr>
        <p:txBody>
          <a:bodyPr wrap="none">
            <a:spAutoFit/>
          </a:bodyPr>
          <a:lstStyle/>
          <a:p>
            <a:r>
              <a:rPr lang="en-US" altLang="ja-JP" dirty="0" smtClean="0"/>
              <a:t>50Ω</a:t>
            </a:r>
            <a:endParaRPr lang="ja-JP" altLang="en-US" dirty="0"/>
          </a:p>
        </p:txBody>
      </p:sp>
      <mc:AlternateContent xmlns:mc="http://schemas.openxmlformats.org/markup-compatibility/2006" xmlns:a14="http://schemas.microsoft.com/office/drawing/2010/main">
        <mc:Choice Requires="a14">
          <p:sp>
            <p:nvSpPr>
              <p:cNvPr id="52" name="テキスト ボックス 51"/>
              <p:cNvSpPr txBox="1"/>
              <p:nvPr/>
            </p:nvSpPr>
            <p:spPr>
              <a:xfrm>
                <a:off x="1811326" y="3955146"/>
                <a:ext cx="2277373" cy="390748"/>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𝑝h</m:t>
                        </m:r>
                      </m:sub>
                    </m:sSub>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𝐼</m:t>
                        </m:r>
                      </m:e>
                      <m:sub>
                        <m:r>
                          <a:rPr kumimoji="1" lang="en-US" altLang="ja-JP" b="0" i="1" smtClean="0">
                            <a:latin typeface="Cambria Math" panose="02040503050406030204" pitchFamily="18" charset="0"/>
                            <a:ea typeface="Cambria Math" panose="02040503050406030204" pitchFamily="18" charset="0"/>
                          </a:rPr>
                          <m:t>1</m:t>
                        </m:r>
                        <m:r>
                          <a:rPr kumimoji="1" lang="en-US" altLang="ja-JP" b="0" i="1" smtClean="0">
                            <a:latin typeface="Cambria Math" panose="02040503050406030204" pitchFamily="18" charset="0"/>
                            <a:ea typeface="Cambria Math" panose="02040503050406030204" pitchFamily="18" charset="0"/>
                          </a:rPr>
                          <m:t>𝑝𝑒</m:t>
                        </m:r>
                      </m:sub>
                    </m:sSub>
                    <m:r>
                      <a:rPr lang="en-US" altLang="ja-JP" i="1">
                        <a:latin typeface="Cambria Math" panose="02040503050406030204" pitchFamily="18" charset="0"/>
                        <a:ea typeface="Cambria Math" panose="02040503050406030204" pitchFamily="18" charset="0"/>
                      </a:rPr>
                      <m:t>×</m:t>
                    </m:r>
                  </m:oMath>
                </a14:m>
                <a:r>
                  <a:rPr kumimoji="1" lang="en-US" altLang="ja-JP" dirty="0" smtClean="0"/>
                  <a:t>50</a:t>
                </a:r>
                <a:endParaRPr kumimoji="1" lang="ja-JP" altLang="en-US"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1811326" y="3955146"/>
                <a:ext cx="2277373" cy="390748"/>
              </a:xfrm>
              <a:prstGeom prst="rect">
                <a:avLst/>
              </a:prstGeom>
              <a:blipFill rotWithShape="0">
                <a:blip r:embed="rId3"/>
                <a:stretch>
                  <a:fillRect t="-7813" b="-203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p:cNvSpPr/>
              <p:nvPr/>
            </p:nvSpPr>
            <p:spPr>
              <a:xfrm>
                <a:off x="5654798" y="2735246"/>
                <a:ext cx="61645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𝐼</m:t>
                          </m:r>
                        </m:e>
                        <m:sub>
                          <m:r>
                            <a:rPr lang="en-US" altLang="ja-JP" i="1">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𝑝𝑒</m:t>
                          </m:r>
                        </m:sub>
                      </m:sSub>
                    </m:oMath>
                  </m:oMathPara>
                </a14:m>
                <a:endParaRPr lang="ja-JP" altLang="en-US" dirty="0"/>
              </a:p>
            </p:txBody>
          </p:sp>
        </mc:Choice>
        <mc:Fallback xmlns="">
          <p:sp>
            <p:nvSpPr>
              <p:cNvPr id="54" name="正方形/長方形 53"/>
              <p:cNvSpPr>
                <a:spLocks noRot="1" noChangeAspect="1" noMove="1" noResize="1" noEditPoints="1" noAdjustHandles="1" noChangeArrowheads="1" noChangeShapeType="1" noTextEdit="1"/>
              </p:cNvSpPr>
              <p:nvPr/>
            </p:nvSpPr>
            <p:spPr>
              <a:xfrm>
                <a:off x="5654798" y="2735246"/>
                <a:ext cx="616451" cy="390748"/>
              </a:xfrm>
              <a:prstGeom prst="rect">
                <a:avLst/>
              </a:prstGeom>
              <a:blipFill rotWithShape="0">
                <a:blip r:embed="rId4"/>
                <a:stretch>
                  <a:fillRect b="-62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17145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38480" y="1330960"/>
            <a:ext cx="7620000" cy="4277619"/>
            <a:chOff x="0" y="1480528"/>
            <a:chExt cx="7791434" cy="4393528"/>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484" y="1712035"/>
              <a:ext cx="3790950" cy="248602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77" y="1712035"/>
              <a:ext cx="3790950" cy="2486025"/>
            </a:xfrm>
            <a:prstGeom prst="rect">
              <a:avLst/>
            </a:prstGeom>
          </p:spPr>
        </p:pic>
        <p:grpSp>
          <p:nvGrpSpPr>
            <p:cNvPr id="8" name="グループ化 7"/>
            <p:cNvGrpSpPr/>
            <p:nvPr/>
          </p:nvGrpSpPr>
          <p:grpSpPr>
            <a:xfrm>
              <a:off x="0" y="1480528"/>
              <a:ext cx="7360583" cy="4393528"/>
              <a:chOff x="1002367" y="1084288"/>
              <a:chExt cx="7360583" cy="4393528"/>
            </a:xfrm>
          </p:grpSpPr>
          <p:cxnSp>
            <p:nvCxnSpPr>
              <p:cNvPr id="9" name="直線コネクタ 8"/>
              <p:cNvCxnSpPr/>
              <p:nvPr/>
            </p:nvCxnSpPr>
            <p:spPr>
              <a:xfrm>
                <a:off x="1642753" y="2122189"/>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506453" y="1783940"/>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12" name="正方形/長方形 11"/>
              <p:cNvSpPr/>
              <p:nvPr/>
            </p:nvSpPr>
            <p:spPr>
              <a:xfrm rot="16200000">
                <a:off x="914201" y="2381624"/>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sp>
            <p:nvSpPr>
              <p:cNvPr id="16" name="正方形/長方形 15"/>
              <p:cNvSpPr/>
              <p:nvPr/>
            </p:nvSpPr>
            <p:spPr>
              <a:xfrm rot="16200000">
                <a:off x="914201" y="5051097"/>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cxnSp>
            <p:nvCxnSpPr>
              <p:cNvPr id="17" name="直線コネクタ 16"/>
              <p:cNvCxnSpPr/>
              <p:nvPr/>
            </p:nvCxnSpPr>
            <p:spPr>
              <a:xfrm>
                <a:off x="5433703" y="2121906"/>
                <a:ext cx="29292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297403" y="1783657"/>
                <a:ext cx="723275" cy="307777"/>
              </a:xfrm>
              <a:prstGeom prst="rect">
                <a:avLst/>
              </a:prstGeom>
            </p:spPr>
            <p:txBody>
              <a:bodyPr wrap="none">
                <a:spAutoFit/>
              </a:bodyPr>
              <a:lstStyle/>
              <a:p>
                <a:r>
                  <a:rPr lang="ja-JP" altLang="en-US" sz="1400" b="1" dirty="0">
                    <a:latin typeface="+mj-ea"/>
                  </a:rPr>
                  <a:t>目標値</a:t>
                </a:r>
                <a:endParaRPr lang="en-US" altLang="ja-JP" sz="1400" b="1" dirty="0">
                  <a:latin typeface="+mj-ea"/>
                </a:endParaRPr>
              </a:p>
            </p:txBody>
          </p:sp>
          <p:sp>
            <p:nvSpPr>
              <p:cNvPr id="20" name="正方形/長方形 19"/>
              <p:cNvSpPr/>
              <p:nvPr/>
            </p:nvSpPr>
            <p:spPr>
              <a:xfrm rot="16200000">
                <a:off x="4705151" y="2381341"/>
                <a:ext cx="514885" cy="338554"/>
              </a:xfrm>
              <a:prstGeom prst="rect">
                <a:avLst/>
              </a:prstGeom>
            </p:spPr>
            <p:txBody>
              <a:bodyPr wrap="none">
                <a:spAutoFit/>
              </a:bodyPr>
              <a:lstStyle/>
              <a:p>
                <a:r>
                  <a:rPr lang="en-US" altLang="ja-JP" sz="1600" dirty="0">
                    <a:latin typeface="+mj-ea"/>
                  </a:rPr>
                  <a:t>N</a:t>
                </a:r>
                <a:r>
                  <a:rPr lang="en-US" altLang="ja-JP" sz="1600" baseline="-25000" dirty="0">
                    <a:latin typeface="+mj-ea"/>
                  </a:rPr>
                  <a:t>obs</a:t>
                </a:r>
                <a:endParaRPr lang="en-US" altLang="ja-JP" dirty="0">
                  <a:latin typeface="+mj-ea"/>
                </a:endParaRPr>
              </a:p>
            </p:txBody>
          </p:sp>
          <p:sp>
            <p:nvSpPr>
              <p:cNvPr id="21" name="テキスト ボックス 20"/>
              <p:cNvSpPr txBox="1"/>
              <p:nvPr/>
            </p:nvSpPr>
            <p:spPr>
              <a:xfrm>
                <a:off x="1166994" y="1084289"/>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smtClean="0"/>
                  <a:t>50μm</a:t>
                </a:r>
                <a:endParaRPr kumimoji="1" lang="ja-JP" altLang="en-US" sz="1200" dirty="0"/>
              </a:p>
            </p:txBody>
          </p:sp>
          <p:sp>
            <p:nvSpPr>
              <p:cNvPr id="22" name="テキスト ボックス 21"/>
              <p:cNvSpPr txBox="1"/>
              <p:nvPr/>
            </p:nvSpPr>
            <p:spPr>
              <a:xfrm>
                <a:off x="5005095" y="1084288"/>
                <a:ext cx="123531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200" dirty="0"/>
                  <a:t>25</a:t>
                </a:r>
                <a:r>
                  <a:rPr lang="en-US" altLang="ja-JP" sz="1200" dirty="0" smtClean="0"/>
                  <a:t>μm</a:t>
                </a:r>
                <a:endParaRPr kumimoji="1" lang="ja-JP" altLang="en-US" sz="1200" dirty="0"/>
              </a:p>
            </p:txBody>
          </p:sp>
        </p:grpSp>
      </p:grpSp>
      <p:sp>
        <p:nvSpPr>
          <p:cNvPr id="27" name="正方形/長方形 26"/>
          <p:cNvSpPr/>
          <p:nvPr/>
        </p:nvSpPr>
        <p:spPr>
          <a:xfrm>
            <a:off x="4313208" y="2458528"/>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65840" y="2453230"/>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17653" y="5033914"/>
            <a:ext cx="370935" cy="73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補正</a:t>
            </a:r>
            <a:endParaRPr kumimoji="1" lang="ja-JP" altLang="en-US" dirty="0"/>
          </a:p>
        </p:txBody>
      </p:sp>
      <mc:AlternateContent xmlns:mc="http://schemas.openxmlformats.org/markup-compatibility/2006" xmlns:a14="http://schemas.microsoft.com/office/drawing/2010/main">
        <mc:Choice Requires="a14">
          <p:sp>
            <p:nvSpPr>
              <p:cNvPr id="3" name="正方形/長方形 2"/>
              <p:cNvSpPr/>
              <p:nvPr/>
            </p:nvSpPr>
            <p:spPr>
              <a:xfrm>
                <a:off x="1719564" y="4170552"/>
                <a:ext cx="6438915" cy="2706190"/>
              </a:xfrm>
              <a:prstGeom prst="rect">
                <a:avLst/>
              </a:prstGeom>
              <a:solidFill>
                <a:schemeClr val="bg1"/>
              </a:solidFill>
              <a:ln w="53975">
                <a:noFill/>
              </a:ln>
            </p:spPr>
            <p:txBody>
              <a:bodyPr wrap="square">
                <a:spAutoFit/>
              </a:bodyPr>
              <a:lstStyle/>
              <a:p>
                <a:r>
                  <a:rPr lang="ja-JP" altLang="en-US" sz="2400" dirty="0" smtClean="0">
                    <a:latin typeface="+mj-ea"/>
                  </a:rPr>
                  <a:t>非線形から線形に補正をする</a:t>
                </a:r>
                <a:endParaRPr lang="en-US" altLang="ja-JP" sz="2400" dirty="0" smtClean="0">
                  <a:latin typeface="+mj-ea"/>
                </a:endParaRPr>
              </a:p>
              <a:p>
                <a:r>
                  <a:rPr lang="ja-JP" altLang="en-US" sz="2400" dirty="0">
                    <a:latin typeface="+mj-ea"/>
                  </a:rPr>
                  <a:t>正確</a:t>
                </a:r>
                <a:r>
                  <a:rPr lang="ja-JP" altLang="en-US" sz="2400" dirty="0" smtClean="0">
                    <a:latin typeface="+mj-ea"/>
                  </a:rPr>
                  <a:t>な光量との誤差を見積もった</a:t>
                </a:r>
                <a:endParaRPr lang="en-US" altLang="ja-JP" sz="2400" dirty="0" smtClean="0">
                  <a:latin typeface="+mj-ea"/>
                </a:endParaRPr>
              </a:p>
              <a:p>
                <a:r>
                  <a:rPr lang="ja-JP" altLang="en-US" sz="2400" dirty="0" smtClean="0">
                    <a:latin typeface="+mj-ea"/>
                  </a:rPr>
                  <a:t>*</a:t>
                </a:r>
                <a14:m>
                  <m:oMath xmlns:m="http://schemas.openxmlformats.org/officeDocument/2006/math">
                    <m:sSub>
                      <m:sSubPr>
                        <m:ctrlPr>
                          <a:rPr lang="en-US" altLang="ja-JP" sz="2400" i="1" dirty="0" smtClean="0">
                            <a:latin typeface="Cambria Math" panose="02040503050406030204" pitchFamily="18" charset="0"/>
                          </a:rPr>
                        </m:ctrlPr>
                      </m:sSubPr>
                      <m:e>
                        <m:r>
                          <a:rPr lang="en-US" altLang="ja-JP" sz="2400" b="0" i="1" dirty="0" smtClean="0">
                            <a:latin typeface="Cambria Math" panose="02040503050406030204" pitchFamily="18" charset="0"/>
                          </a:rPr>
                          <m:t>𝑁</m:t>
                        </m:r>
                      </m:e>
                      <m:sub>
                        <m:r>
                          <a:rPr lang="en-US" altLang="ja-JP" sz="2400" b="0" i="1" dirty="0">
                            <a:latin typeface="Cambria Math" panose="02040503050406030204" pitchFamily="18" charset="0"/>
                          </a:rPr>
                          <m:t>𝑝𝑖𝑥</m:t>
                        </m:r>
                      </m:sub>
                    </m:sSub>
                    <m:r>
                      <a:rPr lang="en-US" altLang="ja-JP" sz="2400" b="0" i="1" dirty="0" smtClean="0">
                        <a:latin typeface="Cambria Math" panose="02040503050406030204" pitchFamily="18" charset="0"/>
                      </a:rPr>
                      <m:t>=3600, </m:t>
                    </m:r>
                    <m:r>
                      <a:rPr lang="en-US" altLang="ja-JP" sz="2400" b="0" i="1" dirty="0">
                        <a:latin typeface="Cambria Math" panose="02040503050406030204" pitchFamily="18" charset="0"/>
                        <a:ea typeface="Cambria Math" panose="02040503050406030204" pitchFamily="18" charset="0"/>
                      </a:rPr>
                      <m:t>∆</m:t>
                    </m:r>
                    <m:r>
                      <a:rPr lang="en-US" altLang="ja-JP" sz="2400" b="0" i="1" dirty="0">
                        <a:latin typeface="Cambria Math" panose="02040503050406030204" pitchFamily="18" charset="0"/>
                        <a:ea typeface="Cambria Math" panose="02040503050406030204" pitchFamily="18" charset="0"/>
                      </a:rPr>
                      <m:t>𝑡</m:t>
                    </m:r>
                    <m:r>
                      <a:rPr lang="en-US" altLang="ja-JP" sz="2400" b="0" i="1" dirty="0" smtClean="0">
                        <a:latin typeface="Cambria Math" panose="02040503050406030204" pitchFamily="18" charset="0"/>
                        <a:ea typeface="Cambria Math" panose="02040503050406030204" pitchFamily="18" charset="0"/>
                      </a:rPr>
                      <m:t>=5</m:t>
                    </m:r>
                    <m:r>
                      <a:rPr lang="ja-JP" altLang="en-US" sz="2400" b="0" i="1" dirty="0" smtClean="0">
                        <a:latin typeface="Cambria Math" panose="02040503050406030204" pitchFamily="18" charset="0"/>
                        <a:ea typeface="Cambria Math" panose="02040503050406030204" pitchFamily="18" charset="0"/>
                      </a:rPr>
                      <m:t>𝜇</m:t>
                    </m:r>
                    <m:r>
                      <a:rPr lang="en-US" altLang="ja-JP" sz="2400" b="0" i="1" dirty="0" smtClean="0">
                        <a:latin typeface="Cambria Math" panose="02040503050406030204" pitchFamily="18" charset="0"/>
                        <a:ea typeface="Cambria Math" panose="02040503050406030204" pitchFamily="18" charset="0"/>
                      </a:rPr>
                      <m:t>𝑠</m:t>
                    </m:r>
                    <m:r>
                      <a:rPr lang="ja-JP" altLang="en-US" sz="2400" i="1" dirty="0">
                        <a:latin typeface="Cambria Math" panose="02040503050406030204" pitchFamily="18" charset="0"/>
                      </a:rPr>
                      <m:t>のとき</m:t>
                    </m:r>
                  </m:oMath>
                </a14:m>
                <a:endParaRPr lang="en-US" altLang="ja-JP" sz="2400" i="1" dirty="0">
                  <a:latin typeface="+mj-ea"/>
                </a:endParaRPr>
              </a:p>
              <a:p>
                <a:r>
                  <a:rPr lang="en-US" altLang="ja-JP" sz="2400" b="0" dirty="0" smtClean="0">
                    <a:ea typeface="Cambria Math" panose="02040503050406030204" pitchFamily="18" charset="0"/>
                  </a:rPr>
                  <a:t>	</a:t>
                </a:r>
                <a14:m>
                  <m:oMath xmlns:m="http://schemas.openxmlformats.org/officeDocument/2006/math">
                    <m:r>
                      <a:rPr lang="en-US" altLang="ja-JP" sz="2400" b="0" i="1" dirty="0" smtClean="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b="0" i="1" dirty="0">
                            <a:latin typeface="Cambria Math" panose="02040503050406030204" pitchFamily="18" charset="0"/>
                          </a:rPr>
                          <m:t>𝑁</m:t>
                        </m:r>
                      </m:e>
                      <m:sub>
                        <m:r>
                          <m:rPr>
                            <m:sty m:val="p"/>
                          </m:rPr>
                          <a:rPr lang="en-US" altLang="ja-JP" sz="2400" i="1" dirty="0" smtClean="0">
                            <a:latin typeface="Cambria Math" panose="02040503050406030204" pitchFamily="18" charset="0"/>
                          </a:rPr>
                          <m:t>cor</m:t>
                        </m:r>
                      </m:sub>
                    </m:sSub>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𝑁</m:t>
                    </m:r>
                    <m:r>
                      <a:rPr lang="en-US" altLang="ja-JP" sz="2400" i="1" dirty="0">
                        <a:latin typeface="Cambria Math" panose="02040503050406030204" pitchFamily="18" charset="0"/>
                      </a:rPr>
                      <m:t>=0.12%</m:t>
                    </m:r>
                  </m:oMath>
                </a14:m>
                <a:r>
                  <a:rPr lang="en-US" altLang="ja-JP" sz="2400" dirty="0" smtClean="0">
                    <a:ea typeface="Cambria Math" panose="02040503050406030204" pitchFamily="18" charset="0"/>
                  </a:rPr>
                  <a:t>        </a:t>
                </a:r>
              </a:p>
              <a:p>
                <a:r>
                  <a:rPr lang="en-US" altLang="ja-JP" sz="2400" dirty="0" smtClean="0">
                    <a:ea typeface="Cambria Math" panose="02040503050406030204" pitchFamily="18" charset="0"/>
                  </a:rPr>
                  <a:t>               </a:t>
                </a:r>
                <a:r>
                  <a:rPr lang="ja-JP" altLang="en-US" sz="2400" dirty="0" smtClean="0">
                    <a:ea typeface="Cambria Math" panose="02040503050406030204" pitchFamily="18" charset="0"/>
                  </a:rPr>
                  <a:t> 　</a:t>
                </a:r>
                <a:endParaRPr lang="en-US" altLang="ja-JP" sz="2400" dirty="0" smtClean="0">
                  <a:ea typeface="Cambria Math" panose="02040503050406030204" pitchFamily="18" charset="0"/>
                </a:endParaRPr>
              </a:p>
              <a:p>
                <a:r>
                  <a:rPr lang="ja-JP" altLang="en-US" sz="2400" u="sng" dirty="0" smtClean="0">
                    <a:latin typeface="+mn-ea"/>
                  </a:rPr>
                  <a:t>最も厳しい条件でも揺らぎが小さいため補正しても問題ない</a:t>
                </a:r>
                <a:endParaRPr lang="en-US" altLang="ja-JP" sz="2400" u="sng" dirty="0" smtClean="0">
                  <a:latin typeface="+mn-ea"/>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1719564" y="4170552"/>
                <a:ext cx="6438915" cy="2706190"/>
              </a:xfrm>
              <a:prstGeom prst="rect">
                <a:avLst/>
              </a:prstGeom>
              <a:blipFill rotWithShape="0">
                <a:blip r:embed="rId4"/>
                <a:stretch>
                  <a:fillRect l="-1420" t="-1802" b="-4054"/>
                </a:stretch>
              </a:blipFill>
              <a:ln w="53975">
                <a:noFill/>
              </a:ln>
            </p:spPr>
            <p:txBody>
              <a:bodyPr/>
              <a:lstStyle/>
              <a:p>
                <a:r>
                  <a:rPr lang="ja-JP" altLang="en-US">
                    <a:noFill/>
                  </a:rPr>
                  <a:t> </a:t>
                </a:r>
              </a:p>
            </p:txBody>
          </p:sp>
        </mc:Fallback>
      </mc:AlternateContent>
      <p:cxnSp>
        <p:nvCxnSpPr>
          <p:cNvPr id="33" name="直線矢印コネクタ 32"/>
          <p:cNvCxnSpPr/>
          <p:nvPr/>
        </p:nvCxnSpPr>
        <p:spPr>
          <a:xfrm flipV="1">
            <a:off x="2844854" y="2691202"/>
            <a:ext cx="0" cy="1883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3046022" y="2597022"/>
            <a:ext cx="0" cy="1883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3245212" y="2471644"/>
            <a:ext cx="0" cy="2109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3423974" y="2389632"/>
            <a:ext cx="0" cy="2418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813350" y="2494279"/>
            <a:ext cx="0" cy="1883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7008422" y="2377464"/>
            <a:ext cx="0" cy="1883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右矢印 42"/>
          <p:cNvSpPr/>
          <p:nvPr/>
        </p:nvSpPr>
        <p:spPr>
          <a:xfrm>
            <a:off x="1099805" y="6042589"/>
            <a:ext cx="619760" cy="5461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983002" y="3825600"/>
            <a:ext cx="1430200" cy="30777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32" name="テキスト ボックス 31"/>
          <p:cNvSpPr txBox="1"/>
          <p:nvPr/>
        </p:nvSpPr>
        <p:spPr>
          <a:xfrm>
            <a:off x="7810" y="2631494"/>
            <a:ext cx="1607922"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7" name="テキスト ボックス 36"/>
          <p:cNvSpPr txBox="1"/>
          <p:nvPr/>
        </p:nvSpPr>
        <p:spPr>
          <a:xfrm>
            <a:off x="3655620" y="2582924"/>
            <a:ext cx="1788283" cy="307777"/>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光量</a:t>
            </a:r>
            <a:r>
              <a:rPr lang="en-US" altLang="ja-JP" sz="1400" dirty="0" smtClean="0"/>
              <a:t>[photon]</a:t>
            </a:r>
            <a:endParaRPr kumimoji="1" lang="ja-JP" altLang="en-US" sz="1400" dirty="0"/>
          </a:p>
        </p:txBody>
      </p:sp>
      <p:sp>
        <p:nvSpPr>
          <p:cNvPr id="38" name="正方形/長方形 37"/>
          <p:cNvSpPr/>
          <p:nvPr/>
        </p:nvSpPr>
        <p:spPr>
          <a:xfrm>
            <a:off x="5661271" y="3849331"/>
            <a:ext cx="1430200" cy="307777"/>
          </a:xfrm>
          <a:prstGeom prst="rect">
            <a:avLst/>
          </a:prstGeom>
        </p:spPr>
        <p:txBody>
          <a:bodyPr wrap="none">
            <a:spAutoFit/>
          </a:bodyPr>
          <a:lstStyle/>
          <a:p>
            <a:r>
              <a:rPr lang="en-US" altLang="ja-JP" sz="1400" dirty="0" smtClean="0">
                <a:latin typeface="+mj-ea"/>
              </a:rPr>
              <a:t>PMT</a:t>
            </a:r>
            <a:r>
              <a:rPr lang="ja-JP" altLang="en-US" sz="1400" dirty="0" smtClean="0">
                <a:latin typeface="+mj-ea"/>
              </a:rPr>
              <a:t>の光量</a:t>
            </a:r>
            <a:r>
              <a:rPr lang="en-US" altLang="ja-JP" sz="1400" dirty="0" smtClean="0">
                <a:latin typeface="+mj-ea"/>
              </a:rPr>
              <a:t>(</a:t>
            </a:r>
            <a:r>
              <a:rPr lang="en-US" altLang="ja-JP" sz="1400" dirty="0" err="1" smtClean="0">
                <a:latin typeface="+mj-ea"/>
              </a:rPr>
              <a:t>a.u</a:t>
            </a:r>
            <a:r>
              <a:rPr lang="en-US" altLang="ja-JP" sz="1400" dirty="0" smtClean="0">
                <a:latin typeface="+mj-ea"/>
              </a:rPr>
              <a:t>.)</a:t>
            </a:r>
            <a:endParaRPr lang="en-US" altLang="ja-JP" sz="1400" dirty="0">
              <a:latin typeface="+mj-ea"/>
            </a:endParaRPr>
          </a:p>
        </p:txBody>
      </p:sp>
      <p:sp>
        <p:nvSpPr>
          <p:cNvPr id="13" name="スライド番号プレースホルダー 12"/>
          <p:cNvSpPr>
            <a:spLocks noGrp="1"/>
          </p:cNvSpPr>
          <p:nvPr>
            <p:ph type="sldNum" sz="quarter" idx="12"/>
          </p:nvPr>
        </p:nvSpPr>
        <p:spPr/>
        <p:txBody>
          <a:bodyPr/>
          <a:lstStyle/>
          <a:p>
            <a:fld id="{4F788438-4101-4C33-820C-3BF65CF796DB}" type="slidenum">
              <a:rPr kumimoji="1" lang="ja-JP" altLang="en-US" smtClean="0"/>
              <a:t>17</a:t>
            </a:fld>
            <a:endParaRPr kumimoji="1" lang="ja-JP" altLang="en-US"/>
          </a:p>
        </p:txBody>
      </p:sp>
      <p:sp>
        <p:nvSpPr>
          <p:cNvPr id="14" name="正方形/長方形 13"/>
          <p:cNvSpPr/>
          <p:nvPr/>
        </p:nvSpPr>
        <p:spPr>
          <a:xfrm>
            <a:off x="5373416" y="5440616"/>
            <a:ext cx="3308919" cy="369332"/>
          </a:xfrm>
          <a:prstGeom prst="rect">
            <a:avLst/>
          </a:prstGeom>
        </p:spPr>
        <p:txBody>
          <a:bodyPr wrap="none">
            <a:spAutoFit/>
          </a:bodyPr>
          <a:lstStyle/>
          <a:p>
            <a:r>
              <a:rPr lang="ja-JP" altLang="en-US" dirty="0" smtClean="0">
                <a:solidFill>
                  <a:srgbClr val="FF0000"/>
                </a:solidFill>
              </a:rPr>
              <a:t>目標値</a:t>
            </a:r>
            <a:r>
              <a:rPr lang="en-US" altLang="ja-JP" dirty="0" smtClean="0">
                <a:solidFill>
                  <a:srgbClr val="FF0000"/>
                </a:solidFill>
              </a:rPr>
              <a:t>0.5%</a:t>
            </a:r>
            <a:r>
              <a:rPr lang="ja-JP" altLang="en-US" dirty="0" smtClean="0">
                <a:solidFill>
                  <a:srgbClr val="FF0000"/>
                </a:solidFill>
              </a:rPr>
              <a:t>に比べて十分小さい</a:t>
            </a:r>
            <a:endParaRPr lang="ja-JP" altLang="en-US" dirty="0">
              <a:solidFill>
                <a:srgbClr val="FF0000"/>
              </a:solidFill>
            </a:endParaRPr>
          </a:p>
        </p:txBody>
      </p:sp>
    </p:spTree>
    <p:extLst>
      <p:ext uri="{BB962C8B-B14F-4D97-AF65-F5344CB8AC3E}">
        <p14:creationId xmlns:p14="http://schemas.microsoft.com/office/powerpoint/2010/main" val="1240959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a:xfrm>
            <a:off x="628650" y="1698624"/>
            <a:ext cx="7886700" cy="4712335"/>
          </a:xfrm>
        </p:spPr>
        <p:txBody>
          <a:bodyPr>
            <a:noAutofit/>
          </a:bodyPr>
          <a:lstStyle/>
          <a:p>
            <a:pPr>
              <a:lnSpc>
                <a:spcPct val="200000"/>
              </a:lnSpc>
            </a:pPr>
            <a:r>
              <a:rPr kumimoji="1" lang="ja-JP" altLang="en-US" sz="2500" dirty="0" smtClean="0">
                <a:solidFill>
                  <a:schemeClr val="bg2">
                    <a:lumMod val="90000"/>
                  </a:schemeClr>
                </a:solidFill>
              </a:rPr>
              <a:t>ニュートリノを伴わない二重ベータ崩壊</a:t>
            </a:r>
            <a:endParaRPr kumimoji="1" lang="en-US" altLang="ja-JP" sz="2500" dirty="0" smtClean="0">
              <a:solidFill>
                <a:schemeClr val="bg2">
                  <a:lumMod val="90000"/>
                </a:schemeClr>
              </a:solidFill>
            </a:endParaRPr>
          </a:p>
          <a:p>
            <a:pPr>
              <a:lnSpc>
                <a:spcPct val="200000"/>
              </a:lnSpc>
            </a:pPr>
            <a:r>
              <a:rPr lang="en-US" altLang="ja-JP" sz="2500" dirty="0" smtClean="0">
                <a:solidFill>
                  <a:schemeClr val="bg2">
                    <a:lumMod val="90000"/>
                  </a:schemeClr>
                </a:solidFill>
              </a:rPr>
              <a:t>AXEL</a:t>
            </a:r>
            <a:r>
              <a:rPr lang="ja-JP" altLang="en-US" sz="2500" dirty="0" smtClean="0">
                <a:solidFill>
                  <a:schemeClr val="bg2">
                    <a:lumMod val="90000"/>
                  </a:schemeClr>
                </a:solidFill>
              </a:rPr>
              <a:t>実験</a:t>
            </a:r>
            <a:endParaRPr lang="en-US" altLang="ja-JP" sz="2500" dirty="0">
              <a:solidFill>
                <a:schemeClr val="bg2">
                  <a:lumMod val="90000"/>
                </a:schemeClr>
              </a:solidFill>
            </a:endParaRPr>
          </a:p>
          <a:p>
            <a:pPr>
              <a:lnSpc>
                <a:spcPct val="200000"/>
              </a:lnSpc>
            </a:pPr>
            <a:r>
              <a:rPr lang="ja-JP" altLang="en-US" sz="2500" dirty="0" smtClean="0">
                <a:solidFill>
                  <a:schemeClr val="bg2">
                    <a:lumMod val="90000"/>
                  </a:schemeClr>
                </a:solidFill>
              </a:rPr>
              <a:t>大光量かつ回復時間より長いパルスに対する応答</a:t>
            </a:r>
            <a:endParaRPr lang="en-US" altLang="ja-JP" sz="2500" dirty="0" smtClean="0">
              <a:solidFill>
                <a:schemeClr val="bg2">
                  <a:lumMod val="90000"/>
                </a:schemeClr>
              </a:solidFill>
            </a:endParaRPr>
          </a:p>
          <a:p>
            <a:pPr>
              <a:lnSpc>
                <a:spcPct val="200000"/>
              </a:lnSpc>
            </a:pPr>
            <a:r>
              <a:rPr kumimoji="1" lang="ja-JP" altLang="en-US" sz="2500" dirty="0" smtClean="0"/>
              <a:t>多チャンネル化に向けた読み出し回路シミュレーション</a:t>
            </a:r>
            <a:endParaRPr kumimoji="1" lang="en-US" altLang="ja-JP" sz="2500" dirty="0" smtClean="0"/>
          </a:p>
          <a:p>
            <a:pPr>
              <a:lnSpc>
                <a:spcPct val="200000"/>
              </a:lnSpc>
            </a:pPr>
            <a:r>
              <a:rPr kumimoji="1" lang="ja-JP" altLang="en-US" sz="2500" dirty="0" smtClean="0">
                <a:solidFill>
                  <a:schemeClr val="bg2">
                    <a:lumMod val="90000"/>
                  </a:schemeClr>
                </a:solidFill>
              </a:rPr>
              <a:t>まとめ</a:t>
            </a:r>
            <a:endParaRPr kumimoji="1" lang="ja-JP" altLang="en-US" sz="2500" dirty="0">
              <a:solidFill>
                <a:schemeClr val="bg2">
                  <a:lumMod val="90000"/>
                </a:schemeClr>
              </a:solidFill>
            </a:endParaRPr>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18</a:t>
            </a:fld>
            <a:endParaRPr kumimoji="1" lang="ja-JP" altLang="en-US"/>
          </a:p>
        </p:txBody>
      </p:sp>
    </p:spTree>
    <p:extLst>
      <p:ext uri="{BB962C8B-B14F-4D97-AF65-F5344CB8AC3E}">
        <p14:creationId xmlns:p14="http://schemas.microsoft.com/office/powerpoint/2010/main" val="2071139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628650" y="1825624"/>
            <a:ext cx="7886700" cy="4890136"/>
          </a:xfrm>
        </p:spPr>
        <p:txBody>
          <a:bodyPr>
            <a:normAutofit fontScale="85000" lnSpcReduction="20000"/>
          </a:bodyPr>
          <a:lstStyle/>
          <a:p>
            <a:pPr marL="0" indent="0">
              <a:buNone/>
            </a:pPr>
            <a:r>
              <a:rPr lang="ja-JP" altLang="en-US" sz="2400" dirty="0" smtClean="0"/>
              <a:t>本実験で</a:t>
            </a:r>
            <a:r>
              <a:rPr lang="en-US" altLang="ja-JP" sz="2400" dirty="0" smtClean="0"/>
              <a:t>50000ch</a:t>
            </a:r>
            <a:r>
              <a:rPr lang="ja-JP" altLang="en-US" sz="2400" dirty="0" smtClean="0"/>
              <a:t>読み出す際に</a:t>
            </a:r>
            <a:endParaRPr lang="en-US" altLang="ja-JP" sz="2400" dirty="0" smtClean="0"/>
          </a:p>
          <a:p>
            <a:pPr marL="0" indent="0">
              <a:buNone/>
            </a:pPr>
            <a:r>
              <a:rPr lang="ja-JP" altLang="en-US" sz="2400" dirty="0" smtClean="0"/>
              <a:t>チャンネル単価の安い</a:t>
            </a:r>
            <a:r>
              <a:rPr lang="en-US" altLang="ja-JP" sz="2400" dirty="0" smtClean="0"/>
              <a:t>ASIC</a:t>
            </a:r>
            <a:r>
              <a:rPr lang="ja-JP" altLang="en-US" sz="2400" dirty="0" smtClean="0"/>
              <a:t>（</a:t>
            </a:r>
            <a:r>
              <a:rPr lang="en-US" altLang="ja-JP" sz="2400" dirty="0" smtClean="0"/>
              <a:t>AFTER</a:t>
            </a:r>
            <a:r>
              <a:rPr lang="ja-JP" altLang="en-US" sz="2400" dirty="0" smtClean="0"/>
              <a:t>チップ）を</a:t>
            </a:r>
            <a:endParaRPr lang="en-US" altLang="ja-JP" sz="2400" dirty="0" smtClean="0"/>
          </a:p>
          <a:p>
            <a:pPr marL="0" indent="0">
              <a:buNone/>
            </a:pPr>
            <a:r>
              <a:rPr lang="ja-JP" altLang="en-US" sz="2400" dirty="0" smtClean="0"/>
              <a:t>用いる</a:t>
            </a:r>
            <a:endParaRPr lang="en-US" altLang="ja-JP" sz="2400" dirty="0"/>
          </a:p>
          <a:p>
            <a:pPr marL="0" indent="0">
              <a:buNone/>
            </a:pPr>
            <a:r>
              <a:rPr lang="ja-JP" altLang="en-US" sz="2400" dirty="0" smtClean="0"/>
              <a:t>・サンプリング数が少ない</a:t>
            </a:r>
            <a:endParaRPr lang="en-US" altLang="ja-JP" sz="2400" dirty="0" smtClean="0"/>
          </a:p>
          <a:p>
            <a:pPr marL="0" indent="0">
              <a:buNone/>
            </a:pPr>
            <a:r>
              <a:rPr lang="ja-JP" altLang="en-US" sz="2400" dirty="0" smtClean="0"/>
              <a:t>→数</a:t>
            </a:r>
            <a:r>
              <a:rPr lang="en-US" altLang="ja-JP" sz="2400" dirty="0" smtClean="0"/>
              <a:t>10μs</a:t>
            </a:r>
            <a:r>
              <a:rPr lang="ja-JP" altLang="en-US" sz="2400" dirty="0" smtClean="0"/>
              <a:t>の信号を読み出すために</a:t>
            </a:r>
            <a:endParaRPr lang="en-US" altLang="ja-JP" sz="2400" dirty="0" smtClean="0"/>
          </a:p>
          <a:p>
            <a:pPr marL="0" indent="0">
              <a:buNone/>
            </a:pPr>
            <a:r>
              <a:rPr lang="en-US" altLang="ja-JP" sz="2400" dirty="0" smtClean="0"/>
              <a:t>1MHz</a:t>
            </a:r>
            <a:r>
              <a:rPr lang="ja-JP" altLang="en-US" sz="2400" dirty="0" smtClean="0"/>
              <a:t>読み出しを採用</a:t>
            </a:r>
            <a:endParaRPr lang="en-US" altLang="ja-JP" sz="2400" dirty="0" smtClean="0"/>
          </a:p>
          <a:p>
            <a:pPr marL="0" indent="0">
              <a:buNone/>
            </a:pPr>
            <a:endParaRPr lang="en-US" altLang="ja-JP" sz="2400" dirty="0" smtClean="0"/>
          </a:p>
          <a:p>
            <a:pPr marL="0" indent="0">
              <a:buNone/>
            </a:pPr>
            <a:r>
              <a:rPr lang="ja-JP" altLang="en-US" sz="2400" dirty="0"/>
              <a:t>・サンプリング周波数のタイミングによって積分値が</a:t>
            </a:r>
            <a:r>
              <a:rPr lang="ja-JP" altLang="en-US" sz="2400" dirty="0" smtClean="0"/>
              <a:t>揺らぐ</a:t>
            </a:r>
            <a:endParaRPr lang="en-US" altLang="ja-JP" sz="2400" dirty="0"/>
          </a:p>
          <a:p>
            <a:pPr marL="0" indent="0">
              <a:buNone/>
            </a:pPr>
            <a:r>
              <a:rPr lang="ja-JP" altLang="en-US" sz="2400" dirty="0" smtClean="0"/>
              <a:t>・</a:t>
            </a:r>
            <a:r>
              <a:rPr lang="ja-JP" altLang="en-US" sz="2400" dirty="0"/>
              <a:t>信号の積分値の</a:t>
            </a:r>
            <a:r>
              <a:rPr lang="ja-JP" altLang="en-US" sz="2400" dirty="0" smtClean="0"/>
              <a:t>揺らぎを小さく</a:t>
            </a:r>
            <a:r>
              <a:rPr lang="ja-JP" altLang="en-US" sz="2400" dirty="0"/>
              <a:t>するため</a:t>
            </a:r>
            <a:r>
              <a:rPr lang="ja-JP" altLang="en-US" sz="2400" dirty="0" smtClean="0"/>
              <a:t>にローパスフィルタで</a:t>
            </a:r>
            <a:endParaRPr lang="en-US" altLang="ja-JP" sz="2400" dirty="0" smtClean="0"/>
          </a:p>
          <a:p>
            <a:pPr marL="0" indent="0">
              <a:buNone/>
            </a:pPr>
            <a:r>
              <a:rPr kumimoji="1" lang="ja-JP" altLang="en-US" sz="2400" dirty="0" smtClean="0"/>
              <a:t>波形をなまらせる</a:t>
            </a:r>
            <a:endParaRPr kumimoji="1" lang="en-US" altLang="ja-JP" sz="2400" dirty="0" smtClean="0"/>
          </a:p>
          <a:p>
            <a:pPr marL="0" indent="0">
              <a:buNone/>
            </a:pPr>
            <a:endParaRPr lang="en-US" altLang="ja-JP" sz="2400" dirty="0"/>
          </a:p>
          <a:p>
            <a:pPr marL="0" indent="0">
              <a:buNone/>
            </a:pPr>
            <a:r>
              <a:rPr kumimoji="1" lang="ja-JP" altLang="en-US" sz="2400" dirty="0" smtClean="0"/>
              <a:t>・しかし時定数が大きすぎると時間情報が失われる</a:t>
            </a:r>
            <a:endParaRPr kumimoji="1" lang="en-US" altLang="ja-JP" sz="2400" dirty="0" smtClean="0"/>
          </a:p>
          <a:p>
            <a:pPr marL="0" indent="0">
              <a:buNone/>
            </a:pPr>
            <a:r>
              <a:rPr lang="ja-JP" altLang="en-US" sz="2400" dirty="0" smtClean="0"/>
              <a:t>→最適なサンプリング周波数とフィルタの時定数を調べ、そのときの揺ら</a:t>
            </a:r>
            <a:endParaRPr lang="en-US" altLang="ja-JP" sz="2400" dirty="0" smtClean="0"/>
          </a:p>
          <a:p>
            <a:pPr marL="0" indent="0">
              <a:buNone/>
            </a:pPr>
            <a:r>
              <a:rPr lang="ja-JP" altLang="en-US" sz="2400" dirty="0" err="1" smtClean="0"/>
              <a:t>ぎを</a:t>
            </a:r>
            <a:r>
              <a:rPr lang="ja-JP" altLang="en-US" sz="2400" dirty="0" smtClean="0"/>
              <a:t>知る必要がある</a:t>
            </a:r>
            <a:endParaRPr lang="en-US" altLang="ja-JP" sz="2400" dirty="0" smtClean="0"/>
          </a:p>
        </p:txBody>
      </p:sp>
      <p:sp>
        <p:nvSpPr>
          <p:cNvPr id="2" name="タイトル 1"/>
          <p:cNvSpPr>
            <a:spLocks noGrp="1"/>
          </p:cNvSpPr>
          <p:nvPr>
            <p:ph type="title"/>
          </p:nvPr>
        </p:nvSpPr>
        <p:spPr/>
        <p:txBody>
          <a:bodyPr>
            <a:normAutofit/>
          </a:bodyPr>
          <a:lstStyle/>
          <a:p>
            <a:r>
              <a:rPr kumimoji="1" lang="ja-JP" altLang="en-US" sz="4000" dirty="0" smtClean="0"/>
              <a:t>多チャンネル化に向けた読み出し系</a:t>
            </a:r>
            <a:endParaRPr kumimoji="1" lang="ja-JP" altLang="en-US" sz="4000" dirty="0"/>
          </a:p>
        </p:txBody>
      </p:sp>
      <p:graphicFrame>
        <p:nvGraphicFramePr>
          <p:cNvPr id="4" name="表 3"/>
          <p:cNvGraphicFramePr>
            <a:graphicFrameLocks noGrp="1"/>
          </p:cNvGraphicFramePr>
          <p:nvPr>
            <p:extLst>
              <p:ext uri="{D42A27DB-BD31-4B8C-83A1-F6EECF244321}">
                <p14:modId xmlns:p14="http://schemas.microsoft.com/office/powerpoint/2010/main" val="442737077"/>
              </p:ext>
            </p:extLst>
          </p:nvPr>
        </p:nvGraphicFramePr>
        <p:xfrm>
          <a:off x="5516880" y="1690689"/>
          <a:ext cx="3149600" cy="2291080"/>
        </p:xfrm>
        <a:graphic>
          <a:graphicData uri="http://schemas.openxmlformats.org/drawingml/2006/table">
            <a:tbl>
              <a:tblPr firstRow="1" bandRow="1">
                <a:tableStyleId>{5C22544A-7EE6-4342-B048-85BDC9FD1C3A}</a:tableStyleId>
              </a:tblPr>
              <a:tblGrid>
                <a:gridCol w="1635760"/>
                <a:gridCol w="1513840"/>
              </a:tblGrid>
              <a:tr h="605471">
                <a:tc>
                  <a:txBody>
                    <a:bodyPr/>
                    <a:lstStyle/>
                    <a:p>
                      <a:r>
                        <a:rPr kumimoji="1" lang="ja-JP" altLang="en-US" dirty="0" smtClean="0">
                          <a:solidFill>
                            <a:schemeClr val="bg1"/>
                          </a:solidFill>
                        </a:rPr>
                        <a:t>サンプリングレート</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1M</a:t>
                      </a:r>
                      <a:r>
                        <a:rPr kumimoji="1" lang="ja-JP" altLang="en-US" dirty="0" smtClean="0">
                          <a:solidFill>
                            <a:schemeClr val="bg1"/>
                          </a:solidFill>
                        </a:rPr>
                        <a:t> ～</a:t>
                      </a:r>
                      <a:r>
                        <a:rPr kumimoji="1" lang="en-US" altLang="ja-JP" dirty="0" smtClean="0">
                          <a:solidFill>
                            <a:schemeClr val="bg1"/>
                          </a:solidFill>
                        </a:rPr>
                        <a:t>50MH</a:t>
                      </a:r>
                      <a:r>
                        <a:rPr kumimoji="1" lang="ja-JP" altLang="en-US" dirty="0" smtClean="0">
                          <a:solidFill>
                            <a:schemeClr val="bg1"/>
                          </a:solidFill>
                        </a:rPr>
                        <a:t>ｚ</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サンプリング数</a:t>
                      </a:r>
                      <a:endParaRPr kumimoji="1" lang="en-US" altLang="ja-JP" dirty="0" smtClean="0">
                        <a:solidFill>
                          <a:schemeClr val="bg1"/>
                        </a:solidFill>
                      </a:endParaRPr>
                    </a:p>
                    <a:p>
                      <a:r>
                        <a:rPr kumimoji="1" lang="en-US" altLang="ja-JP" dirty="0" smtClean="0">
                          <a:solidFill>
                            <a:schemeClr val="bg1"/>
                          </a:solidFill>
                        </a:rPr>
                        <a:t>/</a:t>
                      </a:r>
                      <a:r>
                        <a:rPr kumimoji="1" lang="ja-JP" altLang="en-US" dirty="0" smtClean="0">
                          <a:solidFill>
                            <a:schemeClr val="bg1"/>
                          </a:solidFill>
                        </a:rPr>
                        <a:t>チャンネル</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511</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ダイナミック</a:t>
                      </a:r>
                      <a:endParaRPr kumimoji="1" lang="en-US" altLang="ja-JP" dirty="0" smtClean="0">
                        <a:solidFill>
                          <a:schemeClr val="bg1"/>
                        </a:solidFill>
                      </a:endParaRPr>
                    </a:p>
                    <a:p>
                      <a:r>
                        <a:rPr kumimoji="1" lang="ja-JP" altLang="en-US" dirty="0" smtClean="0">
                          <a:solidFill>
                            <a:schemeClr val="bg1"/>
                          </a:solidFill>
                        </a:rPr>
                        <a:t>レンジ</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2V/12bit</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チャンネル数</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72</a:t>
                      </a:r>
                      <a:endParaRPr kumimoji="1" lang="ja-JP" altLang="en-US" dirty="0">
                        <a:solidFill>
                          <a:schemeClr val="bg1"/>
                        </a:solidFill>
                      </a:endParaRPr>
                    </a:p>
                  </a:txBody>
                  <a:tcPr>
                    <a:solidFill>
                      <a:schemeClr val="accent1">
                        <a:lumMod val="40000"/>
                        <a:lumOff val="60000"/>
                      </a:schemeClr>
                    </a:solidFill>
                  </a:tcPr>
                </a:tc>
              </a:tr>
            </a:tbl>
          </a:graphicData>
        </a:graphic>
      </p:graphicFrame>
      <p:sp>
        <p:nvSpPr>
          <p:cNvPr id="5" name="テキスト ボックス 4"/>
          <p:cNvSpPr txBox="1"/>
          <p:nvPr/>
        </p:nvSpPr>
        <p:spPr>
          <a:xfrm>
            <a:off x="5644500" y="1229024"/>
            <a:ext cx="2792745" cy="461665"/>
          </a:xfrm>
          <a:prstGeom prst="rect">
            <a:avLst/>
          </a:prstGeom>
          <a:noFill/>
        </p:spPr>
        <p:txBody>
          <a:bodyPr wrap="square" rtlCol="0">
            <a:spAutoFit/>
          </a:bodyPr>
          <a:lstStyle/>
          <a:p>
            <a:r>
              <a:rPr lang="en-US" altLang="ja-JP" sz="2400" dirty="0" smtClean="0"/>
              <a:t>AFTER</a:t>
            </a:r>
            <a:r>
              <a:rPr lang="ja-JP" altLang="en-US" sz="2400" dirty="0" smtClean="0"/>
              <a:t>チップの仕様</a:t>
            </a:r>
            <a:endParaRPr lang="en-US" altLang="ja-JP" sz="2400" dirty="0" smtClean="0"/>
          </a:p>
        </p:txBody>
      </p:sp>
      <p:sp>
        <p:nvSpPr>
          <p:cNvPr id="6" name="正方形/長方形 5"/>
          <p:cNvSpPr/>
          <p:nvPr/>
        </p:nvSpPr>
        <p:spPr>
          <a:xfrm>
            <a:off x="5516880" y="2346384"/>
            <a:ext cx="3149600" cy="57797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4F788438-4101-4C33-820C-3BF65CF796DB}" type="slidenum">
              <a:rPr kumimoji="1" lang="ja-JP" altLang="en-US" smtClean="0"/>
              <a:t>19</a:t>
            </a:fld>
            <a:endParaRPr kumimoji="1" lang="ja-JP" altLang="en-US"/>
          </a:p>
        </p:txBody>
      </p:sp>
    </p:spTree>
    <p:extLst>
      <p:ext uri="{BB962C8B-B14F-4D97-AF65-F5344CB8AC3E}">
        <p14:creationId xmlns:p14="http://schemas.microsoft.com/office/powerpoint/2010/main" val="18312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a:xfrm>
            <a:off x="628650" y="1698624"/>
            <a:ext cx="7886700" cy="4712335"/>
          </a:xfrm>
        </p:spPr>
        <p:txBody>
          <a:bodyPr>
            <a:noAutofit/>
          </a:bodyPr>
          <a:lstStyle/>
          <a:p>
            <a:pPr>
              <a:lnSpc>
                <a:spcPct val="200000"/>
              </a:lnSpc>
            </a:pPr>
            <a:r>
              <a:rPr kumimoji="1" lang="ja-JP" altLang="en-US" sz="2500" dirty="0" smtClean="0"/>
              <a:t>ニュートリノを伴わない二重ベータ崩壊</a:t>
            </a:r>
            <a:endParaRPr kumimoji="1" lang="en-US" altLang="ja-JP" sz="2500" dirty="0" smtClean="0"/>
          </a:p>
          <a:p>
            <a:pPr>
              <a:lnSpc>
                <a:spcPct val="200000"/>
              </a:lnSpc>
            </a:pPr>
            <a:r>
              <a:rPr lang="en-US" altLang="ja-JP" sz="2500" dirty="0" smtClean="0"/>
              <a:t>AXEL</a:t>
            </a:r>
            <a:r>
              <a:rPr lang="ja-JP" altLang="en-US" sz="2500" dirty="0" smtClean="0"/>
              <a:t>実験</a:t>
            </a:r>
            <a:r>
              <a:rPr lang="en-US" altLang="ja-JP" sz="2500" dirty="0"/>
              <a:t>	</a:t>
            </a:r>
            <a:endParaRPr lang="en-US" altLang="ja-JP" sz="2500" dirty="0" smtClean="0"/>
          </a:p>
          <a:p>
            <a:pPr>
              <a:lnSpc>
                <a:spcPct val="200000"/>
              </a:lnSpc>
            </a:pPr>
            <a:r>
              <a:rPr lang="ja-JP" altLang="en-US" sz="2500" dirty="0" smtClean="0"/>
              <a:t>大光量かつ回復時間より長いパルスに対する応答</a:t>
            </a:r>
            <a:endParaRPr lang="en-US" altLang="ja-JP" sz="2500" dirty="0"/>
          </a:p>
          <a:p>
            <a:pPr>
              <a:lnSpc>
                <a:spcPct val="200000"/>
              </a:lnSpc>
            </a:pPr>
            <a:r>
              <a:rPr kumimoji="1" lang="ja-JP" altLang="en-US" sz="2500" dirty="0" smtClean="0"/>
              <a:t>多チャンネル化に向けた読み出し回路シミュレーション</a:t>
            </a:r>
            <a:endParaRPr kumimoji="1" lang="en-US" altLang="ja-JP" sz="2500" dirty="0" smtClean="0"/>
          </a:p>
          <a:p>
            <a:pPr>
              <a:lnSpc>
                <a:spcPct val="200000"/>
              </a:lnSpc>
            </a:pPr>
            <a:r>
              <a:rPr kumimoji="1" lang="ja-JP" altLang="en-US" sz="2500" dirty="0" smtClean="0"/>
              <a:t>まとめ</a:t>
            </a:r>
            <a:endParaRPr kumimoji="1" lang="ja-JP" altLang="en-US" sz="2500" dirty="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2</a:t>
            </a:fld>
            <a:endParaRPr kumimoji="1" lang="ja-JP" altLang="en-US"/>
          </a:p>
        </p:txBody>
      </p:sp>
    </p:spTree>
    <p:extLst>
      <p:ext uri="{BB962C8B-B14F-4D97-AF65-F5344CB8AC3E}">
        <p14:creationId xmlns:p14="http://schemas.microsoft.com/office/powerpoint/2010/main" val="367362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コンテンツ プレースホルダー 2"/>
          <p:cNvSpPr>
            <a:spLocks noGrp="1"/>
          </p:cNvSpPr>
          <p:nvPr>
            <p:ph idx="1"/>
          </p:nvPr>
        </p:nvSpPr>
        <p:spPr>
          <a:xfrm>
            <a:off x="628650" y="1825624"/>
            <a:ext cx="7886700" cy="4890136"/>
          </a:xfrm>
        </p:spPr>
        <p:txBody>
          <a:bodyPr>
            <a:normAutofit fontScale="85000" lnSpcReduction="20000"/>
          </a:bodyPr>
          <a:lstStyle/>
          <a:p>
            <a:pPr marL="0" indent="0">
              <a:buNone/>
            </a:pPr>
            <a:r>
              <a:rPr lang="ja-JP" altLang="en-US" sz="2400" dirty="0" smtClean="0"/>
              <a:t>本実験で</a:t>
            </a:r>
            <a:r>
              <a:rPr lang="en-US" altLang="ja-JP" sz="2400" dirty="0" smtClean="0"/>
              <a:t>50000ch</a:t>
            </a:r>
            <a:r>
              <a:rPr lang="ja-JP" altLang="en-US" sz="2400" dirty="0" smtClean="0"/>
              <a:t>読み出す際に</a:t>
            </a:r>
            <a:endParaRPr lang="en-US" altLang="ja-JP" sz="2400" dirty="0" smtClean="0"/>
          </a:p>
          <a:p>
            <a:pPr marL="0" indent="0">
              <a:buNone/>
            </a:pPr>
            <a:r>
              <a:rPr lang="ja-JP" altLang="en-US" sz="2400" dirty="0" smtClean="0"/>
              <a:t>チャンネル単価の安い</a:t>
            </a:r>
            <a:r>
              <a:rPr lang="en-US" altLang="ja-JP" sz="2400" dirty="0" smtClean="0"/>
              <a:t>ASIC</a:t>
            </a:r>
            <a:r>
              <a:rPr lang="ja-JP" altLang="en-US" sz="2400" dirty="0" smtClean="0"/>
              <a:t>（</a:t>
            </a:r>
            <a:r>
              <a:rPr lang="en-US" altLang="ja-JP" sz="2400" dirty="0" smtClean="0"/>
              <a:t>AFTER</a:t>
            </a:r>
            <a:r>
              <a:rPr lang="ja-JP" altLang="en-US" sz="2400" dirty="0" smtClean="0"/>
              <a:t>チップ）を</a:t>
            </a:r>
            <a:endParaRPr lang="en-US" altLang="ja-JP" sz="2400" dirty="0" smtClean="0"/>
          </a:p>
          <a:p>
            <a:pPr marL="0" indent="0">
              <a:buNone/>
            </a:pPr>
            <a:r>
              <a:rPr lang="ja-JP" altLang="en-US" sz="2400" dirty="0" smtClean="0"/>
              <a:t>用いる</a:t>
            </a:r>
            <a:endParaRPr lang="en-US" altLang="ja-JP" sz="2400" dirty="0"/>
          </a:p>
          <a:p>
            <a:pPr marL="0" indent="0">
              <a:buNone/>
            </a:pPr>
            <a:r>
              <a:rPr lang="ja-JP" altLang="en-US" sz="2400" dirty="0" smtClean="0"/>
              <a:t>・サンプリング数が少ない</a:t>
            </a:r>
            <a:endParaRPr lang="en-US" altLang="ja-JP" sz="2400" dirty="0" smtClean="0"/>
          </a:p>
          <a:p>
            <a:pPr marL="0" indent="0">
              <a:buNone/>
            </a:pPr>
            <a:r>
              <a:rPr lang="ja-JP" altLang="en-US" sz="2400" dirty="0" smtClean="0"/>
              <a:t>→数</a:t>
            </a:r>
            <a:r>
              <a:rPr lang="en-US" altLang="ja-JP" sz="2400" dirty="0" smtClean="0"/>
              <a:t>10μs</a:t>
            </a:r>
            <a:r>
              <a:rPr lang="ja-JP" altLang="en-US" sz="2400" dirty="0" smtClean="0"/>
              <a:t>の信号を読み出すために</a:t>
            </a:r>
            <a:endParaRPr lang="en-US" altLang="ja-JP" sz="2400" dirty="0" smtClean="0"/>
          </a:p>
          <a:p>
            <a:pPr marL="0" indent="0">
              <a:buNone/>
            </a:pPr>
            <a:r>
              <a:rPr lang="en-US" altLang="ja-JP" sz="2400" dirty="0" smtClean="0"/>
              <a:t>1MHz</a:t>
            </a:r>
            <a:r>
              <a:rPr lang="ja-JP" altLang="en-US" sz="2400" dirty="0" smtClean="0"/>
              <a:t>読み出しを採用</a:t>
            </a:r>
            <a:endParaRPr lang="en-US" altLang="ja-JP" sz="2400" dirty="0" smtClean="0"/>
          </a:p>
          <a:p>
            <a:pPr marL="0" indent="0">
              <a:buNone/>
            </a:pPr>
            <a:endParaRPr lang="en-US" altLang="ja-JP" sz="2400" dirty="0" smtClean="0"/>
          </a:p>
          <a:p>
            <a:pPr marL="0" indent="0">
              <a:buNone/>
            </a:pPr>
            <a:r>
              <a:rPr lang="ja-JP" altLang="en-US" sz="2400" dirty="0"/>
              <a:t>・サンプリング周波数のタイミングによって積分値が</a:t>
            </a:r>
            <a:r>
              <a:rPr lang="ja-JP" altLang="en-US" sz="2400" dirty="0" smtClean="0"/>
              <a:t>揺らぐ</a:t>
            </a:r>
            <a:endParaRPr lang="en-US" altLang="ja-JP" sz="2400" dirty="0"/>
          </a:p>
          <a:p>
            <a:pPr marL="0" indent="0">
              <a:buNone/>
            </a:pPr>
            <a:r>
              <a:rPr lang="ja-JP" altLang="en-US" sz="2400" dirty="0" smtClean="0"/>
              <a:t>・</a:t>
            </a:r>
            <a:r>
              <a:rPr lang="ja-JP" altLang="en-US" sz="2400" dirty="0"/>
              <a:t>信号の積分値の</a:t>
            </a:r>
            <a:r>
              <a:rPr lang="ja-JP" altLang="en-US" sz="2400" dirty="0" smtClean="0"/>
              <a:t>揺らぎを小さく</a:t>
            </a:r>
            <a:r>
              <a:rPr lang="ja-JP" altLang="en-US" sz="2400" dirty="0"/>
              <a:t>するため</a:t>
            </a:r>
            <a:r>
              <a:rPr lang="ja-JP" altLang="en-US" sz="2400" dirty="0" smtClean="0"/>
              <a:t>にローパスフィルタで</a:t>
            </a:r>
            <a:endParaRPr lang="en-US" altLang="ja-JP" sz="2400" dirty="0" smtClean="0"/>
          </a:p>
          <a:p>
            <a:pPr marL="0" indent="0">
              <a:buNone/>
            </a:pPr>
            <a:r>
              <a:rPr kumimoji="1" lang="ja-JP" altLang="en-US" sz="2400" dirty="0" smtClean="0"/>
              <a:t>波形をなまらせる</a:t>
            </a:r>
            <a:endParaRPr kumimoji="1" lang="en-US" altLang="ja-JP" sz="2400" dirty="0" smtClean="0"/>
          </a:p>
          <a:p>
            <a:pPr marL="0" indent="0">
              <a:buNone/>
            </a:pPr>
            <a:endParaRPr lang="en-US" altLang="ja-JP" sz="2400" dirty="0"/>
          </a:p>
          <a:p>
            <a:pPr marL="0" indent="0">
              <a:buNone/>
            </a:pPr>
            <a:r>
              <a:rPr kumimoji="1" lang="ja-JP" altLang="en-US" sz="2400" dirty="0" smtClean="0"/>
              <a:t>・しかし時定数が大きすぎると時間情報が失われる</a:t>
            </a:r>
            <a:endParaRPr kumimoji="1" lang="en-US" altLang="ja-JP" sz="2400" dirty="0" smtClean="0"/>
          </a:p>
          <a:p>
            <a:pPr marL="0" indent="0">
              <a:buNone/>
            </a:pPr>
            <a:r>
              <a:rPr lang="ja-JP" altLang="en-US" sz="2400" dirty="0" smtClean="0"/>
              <a:t>→最適なサンプリング周波数とフィルタの時定数を調べ、そのときの揺ら</a:t>
            </a:r>
            <a:endParaRPr lang="en-US" altLang="ja-JP" sz="2400" dirty="0" smtClean="0"/>
          </a:p>
          <a:p>
            <a:pPr marL="0" indent="0">
              <a:buNone/>
            </a:pPr>
            <a:r>
              <a:rPr lang="ja-JP" altLang="en-US" sz="2400" dirty="0" err="1" smtClean="0"/>
              <a:t>ぎを</a:t>
            </a:r>
            <a:r>
              <a:rPr lang="ja-JP" altLang="en-US" sz="2400" dirty="0" smtClean="0"/>
              <a:t>知る必要がある</a:t>
            </a:r>
            <a:endParaRPr lang="en-US" altLang="ja-JP" sz="2400" dirty="0" smtClean="0"/>
          </a:p>
        </p:txBody>
      </p:sp>
      <p:sp>
        <p:nvSpPr>
          <p:cNvPr id="2" name="タイトル 1"/>
          <p:cNvSpPr>
            <a:spLocks noGrp="1"/>
          </p:cNvSpPr>
          <p:nvPr>
            <p:ph type="title"/>
          </p:nvPr>
        </p:nvSpPr>
        <p:spPr/>
        <p:txBody>
          <a:bodyPr>
            <a:normAutofit/>
          </a:bodyPr>
          <a:lstStyle/>
          <a:p>
            <a:r>
              <a:rPr kumimoji="1" lang="ja-JP" altLang="en-US" sz="4000" dirty="0" smtClean="0"/>
              <a:t>多チャンネル化に向けた読み出し系</a:t>
            </a:r>
            <a:endParaRPr kumimoji="1" lang="ja-JP" altLang="en-US" sz="4000" dirty="0"/>
          </a:p>
        </p:txBody>
      </p:sp>
      <p:graphicFrame>
        <p:nvGraphicFramePr>
          <p:cNvPr id="4" name="表 3"/>
          <p:cNvGraphicFramePr>
            <a:graphicFrameLocks noGrp="1"/>
          </p:cNvGraphicFramePr>
          <p:nvPr>
            <p:extLst/>
          </p:nvPr>
        </p:nvGraphicFramePr>
        <p:xfrm>
          <a:off x="5516880" y="1690689"/>
          <a:ext cx="3149600" cy="2291080"/>
        </p:xfrm>
        <a:graphic>
          <a:graphicData uri="http://schemas.openxmlformats.org/drawingml/2006/table">
            <a:tbl>
              <a:tblPr firstRow="1" bandRow="1">
                <a:tableStyleId>{5C22544A-7EE6-4342-B048-85BDC9FD1C3A}</a:tableStyleId>
              </a:tblPr>
              <a:tblGrid>
                <a:gridCol w="1635760"/>
                <a:gridCol w="1513840"/>
              </a:tblGrid>
              <a:tr h="605471">
                <a:tc>
                  <a:txBody>
                    <a:bodyPr/>
                    <a:lstStyle/>
                    <a:p>
                      <a:r>
                        <a:rPr kumimoji="1" lang="ja-JP" altLang="en-US" dirty="0" smtClean="0">
                          <a:solidFill>
                            <a:schemeClr val="bg1"/>
                          </a:solidFill>
                        </a:rPr>
                        <a:t>サンプリングレート</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1M</a:t>
                      </a:r>
                      <a:r>
                        <a:rPr kumimoji="1" lang="ja-JP" altLang="en-US" dirty="0" smtClean="0">
                          <a:solidFill>
                            <a:schemeClr val="bg1"/>
                          </a:solidFill>
                        </a:rPr>
                        <a:t> ～</a:t>
                      </a:r>
                      <a:r>
                        <a:rPr kumimoji="1" lang="en-US" altLang="ja-JP" dirty="0" smtClean="0">
                          <a:solidFill>
                            <a:schemeClr val="bg1"/>
                          </a:solidFill>
                        </a:rPr>
                        <a:t>50MH</a:t>
                      </a:r>
                      <a:r>
                        <a:rPr kumimoji="1" lang="ja-JP" altLang="en-US" dirty="0" smtClean="0">
                          <a:solidFill>
                            <a:schemeClr val="bg1"/>
                          </a:solidFill>
                        </a:rPr>
                        <a:t>ｚ</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サンプリング数</a:t>
                      </a:r>
                      <a:endParaRPr kumimoji="1" lang="en-US" altLang="ja-JP" dirty="0" smtClean="0">
                        <a:solidFill>
                          <a:schemeClr val="bg1"/>
                        </a:solidFill>
                      </a:endParaRPr>
                    </a:p>
                    <a:p>
                      <a:r>
                        <a:rPr kumimoji="1" lang="en-US" altLang="ja-JP" dirty="0" smtClean="0">
                          <a:solidFill>
                            <a:schemeClr val="bg1"/>
                          </a:solidFill>
                        </a:rPr>
                        <a:t>/</a:t>
                      </a:r>
                      <a:r>
                        <a:rPr kumimoji="1" lang="ja-JP" altLang="en-US" dirty="0" smtClean="0">
                          <a:solidFill>
                            <a:schemeClr val="bg1"/>
                          </a:solidFill>
                        </a:rPr>
                        <a:t>チャンネル</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511</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ダイナミック</a:t>
                      </a:r>
                      <a:endParaRPr kumimoji="1" lang="en-US" altLang="ja-JP" dirty="0" smtClean="0">
                        <a:solidFill>
                          <a:schemeClr val="bg1"/>
                        </a:solidFill>
                      </a:endParaRPr>
                    </a:p>
                    <a:p>
                      <a:r>
                        <a:rPr kumimoji="1" lang="ja-JP" altLang="en-US" dirty="0" smtClean="0">
                          <a:solidFill>
                            <a:schemeClr val="bg1"/>
                          </a:solidFill>
                        </a:rPr>
                        <a:t>レンジ</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2V/12bit</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チャンネル数</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72</a:t>
                      </a:r>
                      <a:endParaRPr kumimoji="1" lang="ja-JP" altLang="en-US" dirty="0">
                        <a:solidFill>
                          <a:schemeClr val="bg1"/>
                        </a:solidFill>
                      </a:endParaRPr>
                    </a:p>
                  </a:txBody>
                  <a:tcPr>
                    <a:solidFill>
                      <a:schemeClr val="accent1">
                        <a:lumMod val="40000"/>
                        <a:lumOff val="60000"/>
                      </a:schemeClr>
                    </a:solidFill>
                  </a:tcPr>
                </a:tc>
              </a:tr>
            </a:tbl>
          </a:graphicData>
        </a:graphic>
      </p:graphicFrame>
      <p:sp>
        <p:nvSpPr>
          <p:cNvPr id="5" name="テキスト ボックス 4"/>
          <p:cNvSpPr txBox="1"/>
          <p:nvPr/>
        </p:nvSpPr>
        <p:spPr>
          <a:xfrm>
            <a:off x="5644500" y="1229024"/>
            <a:ext cx="2792745" cy="461665"/>
          </a:xfrm>
          <a:prstGeom prst="rect">
            <a:avLst/>
          </a:prstGeom>
          <a:noFill/>
        </p:spPr>
        <p:txBody>
          <a:bodyPr wrap="square" rtlCol="0">
            <a:spAutoFit/>
          </a:bodyPr>
          <a:lstStyle/>
          <a:p>
            <a:r>
              <a:rPr lang="en-US" altLang="ja-JP" sz="2400" dirty="0" smtClean="0"/>
              <a:t>AFTER</a:t>
            </a:r>
            <a:r>
              <a:rPr lang="ja-JP" altLang="en-US" sz="2400" dirty="0" smtClean="0"/>
              <a:t>チップの仕様</a:t>
            </a:r>
            <a:endParaRPr lang="en-US" altLang="ja-JP" sz="2400" dirty="0" smtClean="0"/>
          </a:p>
        </p:txBody>
      </p:sp>
      <p:sp>
        <p:nvSpPr>
          <p:cNvPr id="6" name="正方形/長方形 5"/>
          <p:cNvSpPr/>
          <p:nvPr/>
        </p:nvSpPr>
        <p:spPr>
          <a:xfrm>
            <a:off x="5516880" y="2346384"/>
            <a:ext cx="3149600" cy="57797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4F788438-4101-4C33-820C-3BF65CF796DB}" type="slidenum">
              <a:rPr kumimoji="1" lang="ja-JP" altLang="en-US" smtClean="0"/>
              <a:t>20</a:t>
            </a:fld>
            <a:endParaRPr kumimoji="1" lang="ja-JP" altLang="en-US"/>
          </a:p>
        </p:txBody>
      </p:sp>
      <p:sp>
        <p:nvSpPr>
          <p:cNvPr id="9" name="四角形吹き出し 8"/>
          <p:cNvSpPr/>
          <p:nvPr/>
        </p:nvSpPr>
        <p:spPr>
          <a:xfrm>
            <a:off x="4478020" y="944248"/>
            <a:ext cx="4292600" cy="3037521"/>
          </a:xfrm>
          <a:prstGeom prst="wedgeRectCallout">
            <a:avLst>
              <a:gd name="adj1" fmla="val 5094"/>
              <a:gd name="adj2" fmla="val 5980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2">
            <a:extLst>
              <a:ext uri="{28A0092B-C50C-407E-A947-70E740481C1C}">
                <a14:useLocalDpi xmlns:a14="http://schemas.microsoft.com/office/drawing/2010/main" val="0"/>
              </a:ext>
            </a:extLst>
          </a:blip>
          <a:srcRect l="282" t="54734" r="53293" b="93"/>
          <a:stretch/>
        </p:blipFill>
        <p:spPr>
          <a:xfrm>
            <a:off x="4846702" y="1023702"/>
            <a:ext cx="3611260" cy="2492217"/>
          </a:xfrm>
          <a:prstGeom prst="rect">
            <a:avLst/>
          </a:prstGeom>
        </p:spPr>
      </p:pic>
      <p:sp>
        <p:nvSpPr>
          <p:cNvPr id="12" name="テキスト ボックス 11"/>
          <p:cNvSpPr txBox="1"/>
          <p:nvPr/>
        </p:nvSpPr>
        <p:spPr>
          <a:xfrm>
            <a:off x="6332318" y="3313998"/>
            <a:ext cx="967039" cy="276999"/>
          </a:xfrm>
          <a:prstGeom prst="rect">
            <a:avLst/>
          </a:prstGeom>
          <a:noFill/>
        </p:spPr>
        <p:txBody>
          <a:bodyPr wrap="square" rtlCol="0">
            <a:spAutoFit/>
          </a:bodyPr>
          <a:lstStyle/>
          <a:p>
            <a:r>
              <a:rPr lang="en-US" altLang="ja-JP" sz="1200" b="1" dirty="0" smtClean="0"/>
              <a:t>Time[</a:t>
            </a:r>
            <a:r>
              <a:rPr lang="en-US" altLang="ja-JP" sz="1200" b="1" dirty="0" err="1" smtClean="0"/>
              <a:t>μs</a:t>
            </a:r>
            <a:r>
              <a:rPr lang="en-US" altLang="ja-JP" sz="1200" b="1" dirty="0" smtClean="0"/>
              <a:t>]</a:t>
            </a:r>
          </a:p>
        </p:txBody>
      </p:sp>
      <p:sp>
        <p:nvSpPr>
          <p:cNvPr id="13" name="テキスト ボックス 12"/>
          <p:cNvSpPr txBox="1"/>
          <p:nvPr/>
        </p:nvSpPr>
        <p:spPr>
          <a:xfrm>
            <a:off x="7490923" y="3344093"/>
            <a:ext cx="967039" cy="153888"/>
          </a:xfrm>
          <a:prstGeom prst="rect">
            <a:avLst/>
          </a:prstGeom>
          <a:solidFill>
            <a:schemeClr val="bg1"/>
          </a:solidFill>
        </p:spPr>
        <p:txBody>
          <a:bodyPr wrap="square" rtlCol="0">
            <a:spAutoFit/>
          </a:bodyPr>
          <a:lstStyle/>
          <a:p>
            <a:r>
              <a:rPr lang="ja-JP" altLang="en-US" sz="400" b="1" dirty="0" smtClean="0"/>
              <a:t>　　　</a:t>
            </a:r>
            <a:endParaRPr lang="en-US" altLang="ja-JP" sz="400" b="1" dirty="0" smtClean="0"/>
          </a:p>
        </p:txBody>
      </p:sp>
      <p:sp>
        <p:nvSpPr>
          <p:cNvPr id="14" name="テキスト ボックス 13"/>
          <p:cNvSpPr txBox="1"/>
          <p:nvPr/>
        </p:nvSpPr>
        <p:spPr>
          <a:xfrm>
            <a:off x="6736081" y="1344050"/>
            <a:ext cx="1554479" cy="1077218"/>
          </a:xfrm>
          <a:prstGeom prst="rect">
            <a:avLst/>
          </a:prstGeom>
          <a:noFill/>
        </p:spPr>
        <p:txBody>
          <a:bodyPr wrap="square" rtlCol="0">
            <a:spAutoFit/>
          </a:bodyPr>
          <a:lstStyle/>
          <a:p>
            <a:r>
              <a:rPr lang="ja-JP" altLang="en-US" sz="1600" b="1" dirty="0" smtClean="0"/>
              <a:t>サンプリングのタイミングにより信号の積分値が揺らぐ</a:t>
            </a:r>
            <a:endParaRPr lang="en-US" altLang="ja-JP" sz="1600" b="1" dirty="0" smtClean="0"/>
          </a:p>
        </p:txBody>
      </p:sp>
      <p:sp>
        <p:nvSpPr>
          <p:cNvPr id="20" name="テキスト ボックス 19"/>
          <p:cNvSpPr txBox="1"/>
          <p:nvPr/>
        </p:nvSpPr>
        <p:spPr>
          <a:xfrm>
            <a:off x="4478020" y="3459851"/>
            <a:ext cx="4416677" cy="584775"/>
          </a:xfrm>
          <a:prstGeom prst="rect">
            <a:avLst/>
          </a:prstGeom>
          <a:noFill/>
        </p:spPr>
        <p:txBody>
          <a:bodyPr wrap="square" rtlCol="0">
            <a:spAutoFit/>
          </a:bodyPr>
          <a:lstStyle/>
          <a:p>
            <a:r>
              <a:rPr lang="en-US" altLang="ja-JP" sz="1600" b="1" dirty="0" smtClean="0"/>
              <a:t>5μs</a:t>
            </a:r>
            <a:r>
              <a:rPr lang="ja-JP" altLang="en-US" sz="1600" b="1" dirty="0" smtClean="0"/>
              <a:t>の矩形波を時定数</a:t>
            </a:r>
            <a:r>
              <a:rPr lang="en-US" altLang="ja-JP" sz="1600" b="1" dirty="0" smtClean="0"/>
              <a:t>0.5μs</a:t>
            </a:r>
            <a:r>
              <a:rPr lang="ja-JP" altLang="en-US" sz="1600" b="1" dirty="0" smtClean="0"/>
              <a:t>のローパスフィルタでなまらせた波形の例</a:t>
            </a:r>
            <a:endParaRPr lang="en-US" altLang="ja-JP" sz="1600" b="1" dirty="0" smtClean="0"/>
          </a:p>
        </p:txBody>
      </p:sp>
      <p:cxnSp>
        <p:nvCxnSpPr>
          <p:cNvPr id="21" name="直線コネクタ 20"/>
          <p:cNvCxnSpPr/>
          <p:nvPr/>
        </p:nvCxnSpPr>
        <p:spPr>
          <a:xfrm flipV="1">
            <a:off x="6160770" y="1023703"/>
            <a:ext cx="0" cy="21988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5988050" y="1023703"/>
            <a:ext cx="0" cy="21988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809305" y="1023702"/>
            <a:ext cx="0" cy="21988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636585" y="1023702"/>
            <a:ext cx="0" cy="21988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511290" y="1023701"/>
            <a:ext cx="0" cy="21988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338570" y="1023701"/>
            <a:ext cx="0" cy="21988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952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2"/>
          <p:cNvSpPr>
            <a:spLocks noGrp="1"/>
          </p:cNvSpPr>
          <p:nvPr>
            <p:ph idx="1"/>
          </p:nvPr>
        </p:nvSpPr>
        <p:spPr>
          <a:xfrm>
            <a:off x="628650" y="1825624"/>
            <a:ext cx="7886700" cy="4890136"/>
          </a:xfrm>
        </p:spPr>
        <p:txBody>
          <a:bodyPr>
            <a:normAutofit fontScale="85000" lnSpcReduction="20000"/>
          </a:bodyPr>
          <a:lstStyle/>
          <a:p>
            <a:pPr marL="0" indent="0">
              <a:buNone/>
            </a:pPr>
            <a:r>
              <a:rPr lang="ja-JP" altLang="en-US" sz="2400" dirty="0" smtClean="0"/>
              <a:t>本実験で</a:t>
            </a:r>
            <a:r>
              <a:rPr lang="en-US" altLang="ja-JP" sz="2400" dirty="0" smtClean="0"/>
              <a:t>50000ch</a:t>
            </a:r>
            <a:r>
              <a:rPr lang="ja-JP" altLang="en-US" sz="2400" dirty="0" smtClean="0"/>
              <a:t>読み出す際に</a:t>
            </a:r>
            <a:endParaRPr lang="en-US" altLang="ja-JP" sz="2400" dirty="0" smtClean="0"/>
          </a:p>
          <a:p>
            <a:pPr marL="0" indent="0">
              <a:buNone/>
            </a:pPr>
            <a:r>
              <a:rPr lang="ja-JP" altLang="en-US" sz="2400" dirty="0" smtClean="0"/>
              <a:t>チャンネル単価の安い</a:t>
            </a:r>
            <a:r>
              <a:rPr lang="en-US" altLang="ja-JP" sz="2400" dirty="0" smtClean="0"/>
              <a:t>ASIC</a:t>
            </a:r>
            <a:r>
              <a:rPr lang="ja-JP" altLang="en-US" sz="2400" dirty="0" smtClean="0"/>
              <a:t>（</a:t>
            </a:r>
            <a:r>
              <a:rPr lang="en-US" altLang="ja-JP" sz="2400" dirty="0" smtClean="0"/>
              <a:t>AFTER</a:t>
            </a:r>
            <a:r>
              <a:rPr lang="ja-JP" altLang="en-US" sz="2400" dirty="0" smtClean="0"/>
              <a:t>チップ）を</a:t>
            </a:r>
            <a:endParaRPr lang="en-US" altLang="ja-JP" sz="2400" dirty="0" smtClean="0"/>
          </a:p>
          <a:p>
            <a:pPr marL="0" indent="0">
              <a:buNone/>
            </a:pPr>
            <a:r>
              <a:rPr lang="ja-JP" altLang="en-US" sz="2400" dirty="0" smtClean="0"/>
              <a:t>用いる</a:t>
            </a:r>
            <a:endParaRPr lang="en-US" altLang="ja-JP" sz="2400" dirty="0"/>
          </a:p>
          <a:p>
            <a:pPr marL="0" indent="0">
              <a:buNone/>
            </a:pPr>
            <a:r>
              <a:rPr lang="ja-JP" altLang="en-US" sz="2400" dirty="0" smtClean="0"/>
              <a:t>・サンプリング数が少ない</a:t>
            </a:r>
            <a:endParaRPr lang="en-US" altLang="ja-JP" sz="2400" dirty="0" smtClean="0"/>
          </a:p>
          <a:p>
            <a:pPr marL="0" indent="0">
              <a:buNone/>
            </a:pPr>
            <a:r>
              <a:rPr lang="ja-JP" altLang="en-US" sz="2400" dirty="0" smtClean="0"/>
              <a:t>→数</a:t>
            </a:r>
            <a:r>
              <a:rPr lang="en-US" altLang="ja-JP" sz="2400" dirty="0" smtClean="0"/>
              <a:t>10μs</a:t>
            </a:r>
            <a:r>
              <a:rPr lang="ja-JP" altLang="en-US" sz="2400" dirty="0" smtClean="0"/>
              <a:t>の信号を読み出すために</a:t>
            </a:r>
            <a:endParaRPr lang="en-US" altLang="ja-JP" sz="2400" dirty="0" smtClean="0"/>
          </a:p>
          <a:p>
            <a:pPr marL="0" indent="0">
              <a:buNone/>
            </a:pPr>
            <a:r>
              <a:rPr lang="en-US" altLang="ja-JP" sz="2400" dirty="0" smtClean="0"/>
              <a:t>1MHz</a:t>
            </a:r>
            <a:r>
              <a:rPr lang="ja-JP" altLang="en-US" sz="2400" dirty="0" smtClean="0"/>
              <a:t>読み出しを採用</a:t>
            </a:r>
            <a:endParaRPr lang="en-US" altLang="ja-JP" sz="2400" dirty="0" smtClean="0"/>
          </a:p>
          <a:p>
            <a:pPr marL="0" indent="0">
              <a:buNone/>
            </a:pPr>
            <a:endParaRPr lang="en-US" altLang="ja-JP" sz="2400" dirty="0" smtClean="0"/>
          </a:p>
          <a:p>
            <a:pPr marL="0" indent="0">
              <a:buNone/>
            </a:pPr>
            <a:r>
              <a:rPr lang="ja-JP" altLang="en-US" sz="2400" dirty="0"/>
              <a:t>・サンプリング周波数のタイミングによって積分値が</a:t>
            </a:r>
            <a:r>
              <a:rPr lang="ja-JP" altLang="en-US" sz="2400" dirty="0" smtClean="0"/>
              <a:t>揺らぐ</a:t>
            </a:r>
            <a:endParaRPr lang="en-US" altLang="ja-JP" sz="2400" dirty="0"/>
          </a:p>
          <a:p>
            <a:pPr marL="0" indent="0">
              <a:buNone/>
            </a:pPr>
            <a:r>
              <a:rPr lang="ja-JP" altLang="en-US" sz="2400" dirty="0" smtClean="0"/>
              <a:t>・</a:t>
            </a:r>
            <a:r>
              <a:rPr lang="ja-JP" altLang="en-US" sz="2400" dirty="0"/>
              <a:t>信号の積分値の</a:t>
            </a:r>
            <a:r>
              <a:rPr lang="ja-JP" altLang="en-US" sz="2400" dirty="0" smtClean="0"/>
              <a:t>揺らぎを小さく</a:t>
            </a:r>
            <a:r>
              <a:rPr lang="ja-JP" altLang="en-US" sz="2400" dirty="0"/>
              <a:t>するため</a:t>
            </a:r>
            <a:r>
              <a:rPr lang="ja-JP" altLang="en-US" sz="2400" dirty="0" smtClean="0"/>
              <a:t>にローパスフィルタで</a:t>
            </a:r>
            <a:endParaRPr lang="en-US" altLang="ja-JP" sz="2400" dirty="0" smtClean="0"/>
          </a:p>
          <a:p>
            <a:pPr marL="0" indent="0">
              <a:buNone/>
            </a:pPr>
            <a:r>
              <a:rPr kumimoji="1" lang="ja-JP" altLang="en-US" sz="2400" dirty="0" smtClean="0"/>
              <a:t>波形をなまらせる</a:t>
            </a:r>
            <a:endParaRPr kumimoji="1" lang="en-US" altLang="ja-JP" sz="2400" dirty="0" smtClean="0"/>
          </a:p>
          <a:p>
            <a:pPr marL="0" indent="0">
              <a:buNone/>
            </a:pPr>
            <a:endParaRPr lang="en-US" altLang="ja-JP" sz="2400" dirty="0"/>
          </a:p>
          <a:p>
            <a:pPr marL="0" indent="0">
              <a:buNone/>
            </a:pPr>
            <a:r>
              <a:rPr kumimoji="1" lang="ja-JP" altLang="en-US" sz="2400" dirty="0" smtClean="0"/>
              <a:t>・しかし時定数が大きすぎると時間情報が失われる</a:t>
            </a:r>
            <a:endParaRPr kumimoji="1" lang="en-US" altLang="ja-JP" sz="2400" dirty="0" smtClean="0"/>
          </a:p>
          <a:p>
            <a:pPr marL="0" indent="0">
              <a:buNone/>
            </a:pPr>
            <a:r>
              <a:rPr lang="ja-JP" altLang="en-US" sz="2400" dirty="0" smtClean="0"/>
              <a:t>→最適なサンプリング周波数とフィルタの時定数を調べ、そのときの揺ら</a:t>
            </a:r>
            <a:endParaRPr lang="en-US" altLang="ja-JP" sz="2400" dirty="0" smtClean="0"/>
          </a:p>
          <a:p>
            <a:pPr marL="0" indent="0">
              <a:buNone/>
            </a:pPr>
            <a:r>
              <a:rPr lang="ja-JP" altLang="en-US" sz="2400" dirty="0" err="1" smtClean="0"/>
              <a:t>ぎを</a:t>
            </a:r>
            <a:r>
              <a:rPr lang="ja-JP" altLang="en-US" sz="2400" dirty="0" smtClean="0"/>
              <a:t>知る必要がある</a:t>
            </a:r>
            <a:endParaRPr lang="en-US" altLang="ja-JP" sz="2400" dirty="0" smtClean="0"/>
          </a:p>
        </p:txBody>
      </p:sp>
      <p:sp>
        <p:nvSpPr>
          <p:cNvPr id="2" name="タイトル 1"/>
          <p:cNvSpPr>
            <a:spLocks noGrp="1"/>
          </p:cNvSpPr>
          <p:nvPr>
            <p:ph type="title"/>
          </p:nvPr>
        </p:nvSpPr>
        <p:spPr/>
        <p:txBody>
          <a:bodyPr>
            <a:normAutofit/>
          </a:bodyPr>
          <a:lstStyle/>
          <a:p>
            <a:r>
              <a:rPr kumimoji="1" lang="ja-JP" altLang="en-US" sz="4000" dirty="0" smtClean="0"/>
              <a:t>多チャンネル化に向けた読み出し系</a:t>
            </a:r>
            <a:endParaRPr kumimoji="1" lang="ja-JP" altLang="en-US" sz="4000" dirty="0"/>
          </a:p>
        </p:txBody>
      </p:sp>
      <p:graphicFrame>
        <p:nvGraphicFramePr>
          <p:cNvPr id="4" name="表 3"/>
          <p:cNvGraphicFramePr>
            <a:graphicFrameLocks noGrp="1"/>
          </p:cNvGraphicFramePr>
          <p:nvPr>
            <p:extLst/>
          </p:nvPr>
        </p:nvGraphicFramePr>
        <p:xfrm>
          <a:off x="5516880" y="1690689"/>
          <a:ext cx="3149600" cy="2291080"/>
        </p:xfrm>
        <a:graphic>
          <a:graphicData uri="http://schemas.openxmlformats.org/drawingml/2006/table">
            <a:tbl>
              <a:tblPr firstRow="1" bandRow="1">
                <a:tableStyleId>{5C22544A-7EE6-4342-B048-85BDC9FD1C3A}</a:tableStyleId>
              </a:tblPr>
              <a:tblGrid>
                <a:gridCol w="1635760"/>
                <a:gridCol w="1513840"/>
              </a:tblGrid>
              <a:tr h="605471">
                <a:tc>
                  <a:txBody>
                    <a:bodyPr/>
                    <a:lstStyle/>
                    <a:p>
                      <a:r>
                        <a:rPr kumimoji="1" lang="ja-JP" altLang="en-US" dirty="0" smtClean="0">
                          <a:solidFill>
                            <a:schemeClr val="bg1"/>
                          </a:solidFill>
                        </a:rPr>
                        <a:t>サンプリングレート</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1M</a:t>
                      </a:r>
                      <a:r>
                        <a:rPr kumimoji="1" lang="ja-JP" altLang="en-US" dirty="0" smtClean="0">
                          <a:solidFill>
                            <a:schemeClr val="bg1"/>
                          </a:solidFill>
                        </a:rPr>
                        <a:t> ～</a:t>
                      </a:r>
                      <a:r>
                        <a:rPr kumimoji="1" lang="en-US" altLang="ja-JP" dirty="0" smtClean="0">
                          <a:solidFill>
                            <a:schemeClr val="bg1"/>
                          </a:solidFill>
                        </a:rPr>
                        <a:t>50MH</a:t>
                      </a:r>
                      <a:r>
                        <a:rPr kumimoji="1" lang="ja-JP" altLang="en-US" dirty="0" smtClean="0">
                          <a:solidFill>
                            <a:schemeClr val="bg1"/>
                          </a:solidFill>
                        </a:rPr>
                        <a:t>ｚ</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サンプリング数</a:t>
                      </a:r>
                      <a:endParaRPr kumimoji="1" lang="en-US" altLang="ja-JP" dirty="0" smtClean="0">
                        <a:solidFill>
                          <a:schemeClr val="bg1"/>
                        </a:solidFill>
                      </a:endParaRPr>
                    </a:p>
                    <a:p>
                      <a:r>
                        <a:rPr kumimoji="1" lang="en-US" altLang="ja-JP" dirty="0" smtClean="0">
                          <a:solidFill>
                            <a:schemeClr val="bg1"/>
                          </a:solidFill>
                        </a:rPr>
                        <a:t>/</a:t>
                      </a:r>
                      <a:r>
                        <a:rPr kumimoji="1" lang="ja-JP" altLang="en-US" dirty="0" smtClean="0">
                          <a:solidFill>
                            <a:schemeClr val="bg1"/>
                          </a:solidFill>
                        </a:rPr>
                        <a:t>チャンネル</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511</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ダイナミック</a:t>
                      </a:r>
                      <a:endParaRPr kumimoji="1" lang="en-US" altLang="ja-JP" dirty="0" smtClean="0">
                        <a:solidFill>
                          <a:schemeClr val="bg1"/>
                        </a:solidFill>
                      </a:endParaRPr>
                    </a:p>
                    <a:p>
                      <a:r>
                        <a:rPr kumimoji="1" lang="ja-JP" altLang="en-US" dirty="0" smtClean="0">
                          <a:solidFill>
                            <a:schemeClr val="bg1"/>
                          </a:solidFill>
                        </a:rPr>
                        <a:t>レンジ</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2V/12bit</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チャンネル数</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72</a:t>
                      </a:r>
                      <a:endParaRPr kumimoji="1" lang="ja-JP" altLang="en-US" dirty="0">
                        <a:solidFill>
                          <a:schemeClr val="bg1"/>
                        </a:solidFill>
                      </a:endParaRPr>
                    </a:p>
                  </a:txBody>
                  <a:tcPr>
                    <a:solidFill>
                      <a:schemeClr val="accent1">
                        <a:lumMod val="40000"/>
                        <a:lumOff val="60000"/>
                      </a:schemeClr>
                    </a:solidFill>
                  </a:tcPr>
                </a:tc>
              </a:tr>
            </a:tbl>
          </a:graphicData>
        </a:graphic>
      </p:graphicFrame>
      <p:sp>
        <p:nvSpPr>
          <p:cNvPr id="5" name="テキスト ボックス 4"/>
          <p:cNvSpPr txBox="1"/>
          <p:nvPr/>
        </p:nvSpPr>
        <p:spPr>
          <a:xfrm>
            <a:off x="5644500" y="1229024"/>
            <a:ext cx="2792745" cy="461665"/>
          </a:xfrm>
          <a:prstGeom prst="rect">
            <a:avLst/>
          </a:prstGeom>
          <a:noFill/>
        </p:spPr>
        <p:txBody>
          <a:bodyPr wrap="square" rtlCol="0">
            <a:spAutoFit/>
          </a:bodyPr>
          <a:lstStyle/>
          <a:p>
            <a:r>
              <a:rPr lang="en-US" altLang="ja-JP" sz="2400" dirty="0" smtClean="0"/>
              <a:t>AFTER</a:t>
            </a:r>
            <a:r>
              <a:rPr lang="ja-JP" altLang="en-US" sz="2400" dirty="0" smtClean="0"/>
              <a:t>チップの仕様</a:t>
            </a:r>
            <a:endParaRPr lang="en-US" altLang="ja-JP" sz="2400" dirty="0" smtClean="0"/>
          </a:p>
        </p:txBody>
      </p:sp>
      <p:sp>
        <p:nvSpPr>
          <p:cNvPr id="6" name="正方形/長方形 5"/>
          <p:cNvSpPr/>
          <p:nvPr/>
        </p:nvSpPr>
        <p:spPr>
          <a:xfrm>
            <a:off x="5516880" y="2346384"/>
            <a:ext cx="3149600" cy="57797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4F788438-4101-4C33-820C-3BF65CF796DB}" type="slidenum">
              <a:rPr kumimoji="1" lang="ja-JP" altLang="en-US" smtClean="0"/>
              <a:t>21</a:t>
            </a:fld>
            <a:endParaRPr kumimoji="1" lang="ja-JP" altLang="en-US"/>
          </a:p>
        </p:txBody>
      </p:sp>
      <p:graphicFrame>
        <p:nvGraphicFramePr>
          <p:cNvPr id="9" name="表 8"/>
          <p:cNvGraphicFramePr>
            <a:graphicFrameLocks noGrp="1"/>
          </p:cNvGraphicFramePr>
          <p:nvPr>
            <p:extLst/>
          </p:nvPr>
        </p:nvGraphicFramePr>
        <p:xfrm>
          <a:off x="5516880" y="1690689"/>
          <a:ext cx="3149600" cy="2291080"/>
        </p:xfrm>
        <a:graphic>
          <a:graphicData uri="http://schemas.openxmlformats.org/drawingml/2006/table">
            <a:tbl>
              <a:tblPr firstRow="1" bandRow="1">
                <a:tableStyleId>{5C22544A-7EE6-4342-B048-85BDC9FD1C3A}</a:tableStyleId>
              </a:tblPr>
              <a:tblGrid>
                <a:gridCol w="1635760"/>
                <a:gridCol w="1513840"/>
              </a:tblGrid>
              <a:tr h="605471">
                <a:tc>
                  <a:txBody>
                    <a:bodyPr/>
                    <a:lstStyle/>
                    <a:p>
                      <a:r>
                        <a:rPr kumimoji="1" lang="ja-JP" altLang="en-US" dirty="0" smtClean="0">
                          <a:solidFill>
                            <a:schemeClr val="bg1"/>
                          </a:solidFill>
                        </a:rPr>
                        <a:t>サンプリングレート</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1M</a:t>
                      </a:r>
                      <a:r>
                        <a:rPr kumimoji="1" lang="ja-JP" altLang="en-US" dirty="0" smtClean="0">
                          <a:solidFill>
                            <a:schemeClr val="bg1"/>
                          </a:solidFill>
                        </a:rPr>
                        <a:t> ～</a:t>
                      </a:r>
                      <a:r>
                        <a:rPr kumimoji="1" lang="en-US" altLang="ja-JP" dirty="0" smtClean="0">
                          <a:solidFill>
                            <a:schemeClr val="bg1"/>
                          </a:solidFill>
                        </a:rPr>
                        <a:t>50MH</a:t>
                      </a:r>
                      <a:r>
                        <a:rPr kumimoji="1" lang="ja-JP" altLang="en-US" dirty="0" smtClean="0">
                          <a:solidFill>
                            <a:schemeClr val="bg1"/>
                          </a:solidFill>
                        </a:rPr>
                        <a:t>ｚ</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サンプリング数</a:t>
                      </a:r>
                      <a:endParaRPr kumimoji="1" lang="en-US" altLang="ja-JP" dirty="0" smtClean="0">
                        <a:solidFill>
                          <a:schemeClr val="bg1"/>
                        </a:solidFill>
                      </a:endParaRPr>
                    </a:p>
                    <a:p>
                      <a:r>
                        <a:rPr kumimoji="1" lang="en-US" altLang="ja-JP" dirty="0" smtClean="0">
                          <a:solidFill>
                            <a:schemeClr val="bg1"/>
                          </a:solidFill>
                        </a:rPr>
                        <a:t>/</a:t>
                      </a:r>
                      <a:r>
                        <a:rPr kumimoji="1" lang="ja-JP" altLang="en-US" dirty="0" smtClean="0">
                          <a:solidFill>
                            <a:schemeClr val="bg1"/>
                          </a:solidFill>
                        </a:rPr>
                        <a:t>チャンネル</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511</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ダイナミック</a:t>
                      </a:r>
                      <a:endParaRPr kumimoji="1" lang="en-US" altLang="ja-JP" dirty="0" smtClean="0">
                        <a:solidFill>
                          <a:schemeClr val="bg1"/>
                        </a:solidFill>
                      </a:endParaRPr>
                    </a:p>
                    <a:p>
                      <a:r>
                        <a:rPr kumimoji="1" lang="ja-JP" altLang="en-US" dirty="0" smtClean="0">
                          <a:solidFill>
                            <a:schemeClr val="bg1"/>
                          </a:solidFill>
                        </a:rPr>
                        <a:t>レンジ</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2V/12bit</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チャンネル数</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72</a:t>
                      </a:r>
                      <a:endParaRPr kumimoji="1" lang="ja-JP" altLang="en-US" dirty="0">
                        <a:solidFill>
                          <a:schemeClr val="bg1"/>
                        </a:solidFill>
                      </a:endParaRPr>
                    </a:p>
                  </a:txBody>
                  <a:tcPr>
                    <a:solidFill>
                      <a:schemeClr val="accent1">
                        <a:lumMod val="40000"/>
                        <a:lumOff val="60000"/>
                      </a:schemeClr>
                    </a:solidFill>
                  </a:tcPr>
                </a:tc>
              </a:tr>
            </a:tbl>
          </a:graphicData>
        </a:graphic>
      </p:graphicFrame>
      <p:sp>
        <p:nvSpPr>
          <p:cNvPr id="11" name="テキスト ボックス 10"/>
          <p:cNvSpPr txBox="1"/>
          <p:nvPr/>
        </p:nvSpPr>
        <p:spPr>
          <a:xfrm>
            <a:off x="5644500" y="1229024"/>
            <a:ext cx="2792745" cy="461665"/>
          </a:xfrm>
          <a:prstGeom prst="rect">
            <a:avLst/>
          </a:prstGeom>
          <a:noFill/>
        </p:spPr>
        <p:txBody>
          <a:bodyPr wrap="square" rtlCol="0">
            <a:spAutoFit/>
          </a:bodyPr>
          <a:lstStyle/>
          <a:p>
            <a:r>
              <a:rPr lang="en-US" altLang="ja-JP" sz="2400" dirty="0" smtClean="0"/>
              <a:t>AFTER</a:t>
            </a:r>
            <a:r>
              <a:rPr lang="ja-JP" altLang="en-US" sz="2400" dirty="0" smtClean="0"/>
              <a:t>チップの仕様</a:t>
            </a:r>
            <a:endParaRPr lang="en-US" altLang="ja-JP" sz="2400" dirty="0" smtClean="0"/>
          </a:p>
        </p:txBody>
      </p:sp>
      <p:sp>
        <p:nvSpPr>
          <p:cNvPr id="12" name="正方形/長方形 11"/>
          <p:cNvSpPr/>
          <p:nvPr/>
        </p:nvSpPr>
        <p:spPr>
          <a:xfrm>
            <a:off x="5516880" y="2346384"/>
            <a:ext cx="3149600" cy="57797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4478020" y="944248"/>
            <a:ext cx="4292600" cy="3037521"/>
          </a:xfrm>
          <a:prstGeom prst="wedgeRectCallout">
            <a:avLst>
              <a:gd name="adj1" fmla="val 5094"/>
              <a:gd name="adj2" fmla="val 5980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l="282" t="54734" r="53293" b="93"/>
          <a:stretch/>
        </p:blipFill>
        <p:spPr>
          <a:xfrm>
            <a:off x="4846702" y="1023702"/>
            <a:ext cx="3611260" cy="2492217"/>
          </a:xfrm>
          <a:prstGeom prst="rect">
            <a:avLst/>
          </a:prstGeom>
        </p:spPr>
      </p:pic>
      <p:sp>
        <p:nvSpPr>
          <p:cNvPr id="15" name="テキスト ボックス 14"/>
          <p:cNvSpPr txBox="1"/>
          <p:nvPr/>
        </p:nvSpPr>
        <p:spPr>
          <a:xfrm>
            <a:off x="6332318" y="3313998"/>
            <a:ext cx="967039" cy="276999"/>
          </a:xfrm>
          <a:prstGeom prst="rect">
            <a:avLst/>
          </a:prstGeom>
          <a:noFill/>
        </p:spPr>
        <p:txBody>
          <a:bodyPr wrap="square" rtlCol="0">
            <a:spAutoFit/>
          </a:bodyPr>
          <a:lstStyle/>
          <a:p>
            <a:r>
              <a:rPr lang="en-US" altLang="ja-JP" sz="1200" b="1" dirty="0" smtClean="0"/>
              <a:t>Time[</a:t>
            </a:r>
            <a:r>
              <a:rPr lang="en-US" altLang="ja-JP" sz="1200" b="1" dirty="0" err="1" smtClean="0"/>
              <a:t>μs</a:t>
            </a:r>
            <a:r>
              <a:rPr lang="en-US" altLang="ja-JP" sz="1200" b="1" dirty="0" smtClean="0"/>
              <a:t>]</a:t>
            </a:r>
          </a:p>
        </p:txBody>
      </p:sp>
      <p:sp>
        <p:nvSpPr>
          <p:cNvPr id="16" name="テキスト ボックス 15"/>
          <p:cNvSpPr txBox="1"/>
          <p:nvPr/>
        </p:nvSpPr>
        <p:spPr>
          <a:xfrm>
            <a:off x="7490923" y="3344093"/>
            <a:ext cx="967039" cy="153888"/>
          </a:xfrm>
          <a:prstGeom prst="rect">
            <a:avLst/>
          </a:prstGeom>
          <a:solidFill>
            <a:schemeClr val="bg1"/>
          </a:solidFill>
        </p:spPr>
        <p:txBody>
          <a:bodyPr wrap="square" rtlCol="0">
            <a:spAutoFit/>
          </a:bodyPr>
          <a:lstStyle/>
          <a:p>
            <a:r>
              <a:rPr lang="ja-JP" altLang="en-US" sz="400" b="1" dirty="0" smtClean="0"/>
              <a:t>　　　</a:t>
            </a:r>
            <a:endParaRPr lang="en-US" altLang="ja-JP" sz="400" b="1" dirty="0" smtClean="0"/>
          </a:p>
        </p:txBody>
      </p:sp>
      <p:sp>
        <p:nvSpPr>
          <p:cNvPr id="17" name="テキスト ボックス 16"/>
          <p:cNvSpPr txBox="1"/>
          <p:nvPr/>
        </p:nvSpPr>
        <p:spPr>
          <a:xfrm>
            <a:off x="6736081" y="1344050"/>
            <a:ext cx="1554479" cy="1077218"/>
          </a:xfrm>
          <a:prstGeom prst="rect">
            <a:avLst/>
          </a:prstGeom>
          <a:noFill/>
        </p:spPr>
        <p:txBody>
          <a:bodyPr wrap="square" rtlCol="0">
            <a:spAutoFit/>
          </a:bodyPr>
          <a:lstStyle/>
          <a:p>
            <a:r>
              <a:rPr lang="ja-JP" altLang="en-US" sz="1600" b="1" dirty="0" smtClean="0"/>
              <a:t>サンプリングのタイミングにより信号の積分値が揺らぐ</a:t>
            </a:r>
            <a:endParaRPr lang="en-US" altLang="ja-JP" sz="1600" b="1" dirty="0" smtClean="0"/>
          </a:p>
        </p:txBody>
      </p:sp>
      <p:cxnSp>
        <p:nvCxnSpPr>
          <p:cNvPr id="18" name="直線コネクタ 17"/>
          <p:cNvCxnSpPr/>
          <p:nvPr/>
        </p:nvCxnSpPr>
        <p:spPr>
          <a:xfrm flipV="1">
            <a:off x="6266180" y="1071008"/>
            <a:ext cx="0" cy="21988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6093460" y="1071008"/>
            <a:ext cx="0" cy="21988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6441538" y="1071008"/>
            <a:ext cx="0" cy="21988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914715" y="1071007"/>
            <a:ext cx="0" cy="21988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5741995" y="1071007"/>
            <a:ext cx="0" cy="219885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478020" y="3459851"/>
            <a:ext cx="4416677" cy="584775"/>
          </a:xfrm>
          <a:prstGeom prst="rect">
            <a:avLst/>
          </a:prstGeom>
          <a:noFill/>
        </p:spPr>
        <p:txBody>
          <a:bodyPr wrap="square" rtlCol="0">
            <a:spAutoFit/>
          </a:bodyPr>
          <a:lstStyle/>
          <a:p>
            <a:r>
              <a:rPr lang="en-US" altLang="ja-JP" sz="1600" b="1" dirty="0" smtClean="0"/>
              <a:t>5μs</a:t>
            </a:r>
            <a:r>
              <a:rPr lang="ja-JP" altLang="en-US" sz="1600" b="1" dirty="0" smtClean="0"/>
              <a:t>の矩形波を時定数</a:t>
            </a:r>
            <a:r>
              <a:rPr lang="en-US" altLang="ja-JP" sz="1600" b="1" dirty="0" smtClean="0"/>
              <a:t>0.5μs</a:t>
            </a:r>
            <a:r>
              <a:rPr lang="ja-JP" altLang="en-US" sz="1600" b="1" dirty="0" smtClean="0"/>
              <a:t>のローパスフィルタでなまらせた波形の例</a:t>
            </a:r>
            <a:endParaRPr lang="en-US" altLang="ja-JP" sz="1600" b="1" dirty="0" smtClean="0"/>
          </a:p>
        </p:txBody>
      </p:sp>
    </p:spTree>
    <p:extLst>
      <p:ext uri="{BB962C8B-B14F-4D97-AF65-F5344CB8AC3E}">
        <p14:creationId xmlns:p14="http://schemas.microsoft.com/office/powerpoint/2010/main" val="974259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108440380"/>
              </p:ext>
            </p:extLst>
          </p:nvPr>
        </p:nvGraphicFramePr>
        <p:xfrm>
          <a:off x="905496" y="2399616"/>
          <a:ext cx="5074920" cy="318897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kumimoji="1" lang="ja-JP" altLang="en-US" dirty="0" smtClean="0"/>
              <a:t>シミュレーションによる評価</a:t>
            </a:r>
            <a:endParaRPr kumimoji="1" lang="ja-JP" altLang="en-US" dirty="0"/>
          </a:p>
        </p:txBody>
      </p:sp>
      <p:sp>
        <p:nvSpPr>
          <p:cNvPr id="8" name="テキスト ボックス 7"/>
          <p:cNvSpPr txBox="1"/>
          <p:nvPr/>
        </p:nvSpPr>
        <p:spPr>
          <a:xfrm>
            <a:off x="803609" y="5657671"/>
            <a:ext cx="7536782" cy="1200329"/>
          </a:xfrm>
          <a:prstGeom prst="rect">
            <a:avLst/>
          </a:prstGeom>
          <a:noFill/>
        </p:spPr>
        <p:txBody>
          <a:bodyPr wrap="square" rtlCol="0">
            <a:spAutoFit/>
          </a:bodyPr>
          <a:lstStyle/>
          <a:p>
            <a:pPr algn="ctr"/>
            <a:r>
              <a:rPr lang="ja-JP" altLang="en-US" sz="2400" dirty="0" smtClean="0"/>
              <a:t>時定数</a:t>
            </a:r>
            <a:r>
              <a:rPr lang="en-US" altLang="ja-JP" sz="2400" dirty="0" smtClean="0"/>
              <a:t>1μs</a:t>
            </a:r>
            <a:r>
              <a:rPr lang="ja-JP" altLang="en-US" sz="2400" dirty="0" smtClean="0"/>
              <a:t>以上になると揺らぎの大きさは変化しない</a:t>
            </a:r>
            <a:endParaRPr lang="en-US" altLang="ja-JP" sz="2400" dirty="0" smtClean="0"/>
          </a:p>
          <a:p>
            <a:pPr algn="ctr"/>
            <a:r>
              <a:rPr lang="ja-JP" altLang="en-US" sz="2400" dirty="0" smtClean="0"/>
              <a:t>サンプリング周波数</a:t>
            </a:r>
            <a:r>
              <a:rPr lang="en-US" altLang="ja-JP" sz="2400" dirty="0" smtClean="0"/>
              <a:t>1MHz,</a:t>
            </a:r>
            <a:r>
              <a:rPr lang="ja-JP" altLang="en-US" sz="2400" dirty="0" smtClean="0"/>
              <a:t>時定数</a:t>
            </a:r>
            <a:r>
              <a:rPr lang="en-US" altLang="ja-JP" sz="2400" dirty="0" smtClean="0"/>
              <a:t>1μs</a:t>
            </a:r>
            <a:r>
              <a:rPr lang="ja-JP" altLang="en-US" sz="2400" dirty="0" smtClean="0"/>
              <a:t>でサンプリングの</a:t>
            </a:r>
            <a:endParaRPr lang="en-US" altLang="ja-JP" sz="2400" dirty="0" smtClean="0"/>
          </a:p>
          <a:p>
            <a:pPr algn="ctr"/>
            <a:r>
              <a:rPr lang="ja-JP" altLang="en-US" sz="2400" dirty="0" smtClean="0"/>
              <a:t>タイミングによる揺らぎは他の揺らぎに比べ十分小さい　　　　</a:t>
            </a:r>
            <a:endParaRPr lang="en-US" altLang="ja-JP" sz="2400" dirty="0" smtClean="0"/>
          </a:p>
        </p:txBody>
      </p:sp>
      <p:sp>
        <p:nvSpPr>
          <p:cNvPr id="9" name="テキスト ボックス 8"/>
          <p:cNvSpPr txBox="1"/>
          <p:nvPr/>
        </p:nvSpPr>
        <p:spPr>
          <a:xfrm>
            <a:off x="1286376" y="1612684"/>
            <a:ext cx="7087603" cy="830997"/>
          </a:xfrm>
          <a:prstGeom prst="rect">
            <a:avLst/>
          </a:prstGeom>
          <a:noFill/>
          <a:ln w="50800">
            <a:solidFill>
              <a:srgbClr val="FFC000"/>
            </a:solidFill>
          </a:ln>
        </p:spPr>
        <p:txBody>
          <a:bodyPr wrap="square" rtlCol="0">
            <a:spAutoFit/>
          </a:bodyPr>
          <a:lstStyle/>
          <a:p>
            <a:r>
              <a:rPr lang="ja-JP" altLang="en-US" sz="2400" dirty="0" smtClean="0"/>
              <a:t>矩形波で</a:t>
            </a:r>
            <a:r>
              <a:rPr lang="en-US" altLang="ja-JP" sz="2400" dirty="0" smtClean="0"/>
              <a:t>5μs</a:t>
            </a:r>
            <a:r>
              <a:rPr lang="ja-JP" altLang="en-US" sz="2400" dirty="0" smtClean="0"/>
              <a:t>の間に約</a:t>
            </a:r>
            <a:r>
              <a:rPr lang="en-US" altLang="ja-JP" sz="2400" dirty="0" smtClean="0"/>
              <a:t>10</a:t>
            </a:r>
            <a:r>
              <a:rPr lang="en-US" altLang="ja-JP" sz="2400" baseline="30000" dirty="0" smtClean="0"/>
              <a:t>5</a:t>
            </a:r>
            <a:r>
              <a:rPr lang="ja-JP" altLang="en-US" sz="2400" dirty="0" smtClean="0"/>
              <a:t>フォトン発生するイベントの</a:t>
            </a:r>
            <a:endParaRPr lang="en-US" altLang="ja-JP" sz="2400" dirty="0" smtClean="0"/>
          </a:p>
          <a:p>
            <a:r>
              <a:rPr lang="ja-JP" altLang="en-US" sz="2400" dirty="0" smtClean="0"/>
              <a:t>信号の積分値から揺らぎを見積もった</a:t>
            </a:r>
            <a:endParaRPr lang="en-US" altLang="ja-JP" sz="2400" dirty="0" smtClean="0"/>
          </a:p>
        </p:txBody>
      </p:sp>
      <p:sp>
        <p:nvSpPr>
          <p:cNvPr id="11" name="正方形/長方形 10"/>
          <p:cNvSpPr/>
          <p:nvPr/>
        </p:nvSpPr>
        <p:spPr>
          <a:xfrm>
            <a:off x="1930319" y="5434697"/>
            <a:ext cx="3759362" cy="307777"/>
          </a:xfrm>
          <a:prstGeom prst="rect">
            <a:avLst/>
          </a:prstGeom>
        </p:spPr>
        <p:txBody>
          <a:bodyPr wrap="none">
            <a:spAutoFit/>
          </a:bodyPr>
          <a:lstStyle/>
          <a:p>
            <a:r>
              <a:rPr lang="en-US" altLang="ja-JP" sz="1400" dirty="0" smtClean="0"/>
              <a:t>1MHz</a:t>
            </a:r>
            <a:r>
              <a:rPr lang="ja-JP" altLang="en-US" sz="1400" dirty="0" smtClean="0"/>
              <a:t>サンプリングのときの各時定数での揺らぎ</a:t>
            </a:r>
            <a:endParaRPr lang="ja-JP" altLang="en-US" sz="1400" dirty="0"/>
          </a:p>
        </p:txBody>
      </p:sp>
      <p:sp>
        <p:nvSpPr>
          <p:cNvPr id="12" name="右矢印 11"/>
          <p:cNvSpPr/>
          <p:nvPr/>
        </p:nvSpPr>
        <p:spPr>
          <a:xfrm>
            <a:off x="426945" y="6203196"/>
            <a:ext cx="619760" cy="5461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正方形/長方形 13"/>
              <p:cNvSpPr/>
              <p:nvPr/>
            </p:nvSpPr>
            <p:spPr>
              <a:xfrm>
                <a:off x="6309279" y="3219736"/>
                <a:ext cx="2418161" cy="1189813"/>
              </a:xfrm>
              <a:prstGeom prst="rect">
                <a:avLst/>
              </a:prstGeom>
            </p:spPr>
            <p:txBody>
              <a:bodyPr wrap="square">
                <a:spAutoFit/>
              </a:bodyPr>
              <a:lstStyle/>
              <a:p>
                <a:r>
                  <a:rPr lang="ja-JP" altLang="en-US" sz="1400" dirty="0" smtClean="0"/>
                  <a:t>総光量　</a:t>
                </a:r>
                <a:r>
                  <a:rPr lang="en-US" altLang="ja-JP" sz="1400" dirty="0" smtClean="0"/>
                  <a:t>10</a:t>
                </a:r>
                <a:r>
                  <a:rPr lang="en-US" altLang="ja-JP" sz="1400" baseline="30000" dirty="0" smtClean="0"/>
                  <a:t>6</a:t>
                </a:r>
                <a:r>
                  <a:rPr lang="en-US" altLang="ja-JP" sz="1400" dirty="0" smtClean="0"/>
                  <a:t>photon</a:t>
                </a:r>
              </a:p>
              <a:p>
                <a:r>
                  <a:rPr lang="ja-JP" altLang="en-US" sz="1400" dirty="0" smtClean="0"/>
                  <a:t>この光量を</a:t>
                </a:r>
                <a:r>
                  <a:rPr lang="en-US" altLang="ja-JP" sz="1400" dirty="0" smtClean="0"/>
                  <a:t>MPPC</a:t>
                </a:r>
                <a:r>
                  <a:rPr lang="ja-JP" altLang="en-US" sz="1400" dirty="0" smtClean="0"/>
                  <a:t> </a:t>
                </a:r>
                <a:r>
                  <a:rPr lang="en-US" altLang="ja-JP" sz="1400" dirty="0" smtClean="0"/>
                  <a:t>10</a:t>
                </a:r>
                <a:r>
                  <a:rPr lang="ja-JP" altLang="en-US" sz="1400" dirty="0" smtClean="0"/>
                  <a:t>個で読み出す</a:t>
                </a:r>
                <a:endParaRPr lang="en-US" altLang="ja-JP" sz="1400" dirty="0" smtClean="0"/>
              </a:p>
              <a:p>
                <a:r>
                  <a:rPr lang="ja-JP" altLang="en-US" sz="1400" dirty="0"/>
                  <a:t>実際</a:t>
                </a:r>
                <a:r>
                  <a:rPr lang="ja-JP" altLang="en-US" sz="1400" dirty="0" smtClean="0"/>
                  <a:t>の</a:t>
                </a:r>
                <a:r>
                  <a:rPr lang="ja-JP" altLang="en-US" sz="1400" dirty="0"/>
                  <a:t>分解能</a:t>
                </a:r>
                <a:r>
                  <a:rPr lang="ja-JP" altLang="en-US" sz="1400" dirty="0" smtClean="0"/>
                  <a:t>は</a:t>
                </a:r>
                <a14:m>
                  <m:oMath xmlns:m="http://schemas.openxmlformats.org/officeDocument/2006/math">
                    <m:r>
                      <a:rPr lang="en-US" altLang="ja-JP" sz="1400" i="1" dirty="0">
                        <a:latin typeface="Cambria Math" panose="02040503050406030204" pitchFamily="18" charset="0"/>
                      </a:rPr>
                      <m:t>1</m:t>
                    </m:r>
                    <m:r>
                      <a:rPr lang="en-US" altLang="ja-JP" sz="1400" i="1" dirty="0" smtClean="0">
                        <a:latin typeface="Cambria Math" panose="02040503050406030204" pitchFamily="18" charset="0"/>
                      </a:rPr>
                      <m:t>/</m:t>
                    </m:r>
                    <m:rad>
                      <m:radPr>
                        <m:degHide m:val="on"/>
                        <m:ctrlPr>
                          <a:rPr lang="ja-JP" altLang="en-US" sz="1400" i="1" smtClean="0">
                            <a:latin typeface="Cambria Math" panose="02040503050406030204" pitchFamily="18" charset="0"/>
                          </a:rPr>
                        </m:ctrlPr>
                      </m:radPr>
                      <m:deg/>
                      <m:e>
                        <m:r>
                          <a:rPr lang="en-US" altLang="ja-JP" sz="1400" i="1">
                            <a:latin typeface="Cambria Math" panose="02040503050406030204" pitchFamily="18" charset="0"/>
                          </a:rPr>
                          <m:t>10</m:t>
                        </m:r>
                      </m:e>
                    </m:rad>
                  </m:oMath>
                </a14:m>
                <a:r>
                  <a:rPr lang="ja-JP" altLang="en-US" sz="1400" dirty="0" smtClean="0"/>
                  <a:t>になる</a:t>
                </a:r>
                <a:endParaRPr lang="en-US" altLang="ja-JP" sz="1400" dirty="0" smtClean="0"/>
              </a:p>
              <a:p>
                <a:endParaRPr lang="ja-JP" altLang="en-US" sz="14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6309279" y="3219736"/>
                <a:ext cx="2418161" cy="1189813"/>
              </a:xfrm>
              <a:prstGeom prst="rect">
                <a:avLst/>
              </a:prstGeom>
              <a:blipFill rotWithShape="0">
                <a:blip r:embed="rId4"/>
                <a:stretch>
                  <a:fillRect l="-756" t="-2051"/>
                </a:stretch>
              </a:blipFill>
            </p:spPr>
            <p:txBody>
              <a:bodyPr/>
              <a:lstStyle/>
              <a:p>
                <a:r>
                  <a:rPr lang="ja-JP" altLang="en-US">
                    <a:noFill/>
                  </a:rPr>
                  <a:t> </a:t>
                </a:r>
              </a:p>
            </p:txBody>
          </p:sp>
        </mc:Fallback>
      </mc:AlternateContent>
      <p:sp>
        <p:nvSpPr>
          <p:cNvPr id="17" name="スライド番号プレースホルダー 16"/>
          <p:cNvSpPr>
            <a:spLocks noGrp="1"/>
          </p:cNvSpPr>
          <p:nvPr>
            <p:ph type="sldNum" sz="quarter" idx="12"/>
          </p:nvPr>
        </p:nvSpPr>
        <p:spPr/>
        <p:txBody>
          <a:bodyPr/>
          <a:lstStyle/>
          <a:p>
            <a:fld id="{4F788438-4101-4C33-820C-3BF65CF796DB}" type="slidenum">
              <a:rPr kumimoji="1" lang="ja-JP" altLang="en-US" smtClean="0"/>
              <a:t>22</a:t>
            </a:fld>
            <a:endParaRPr kumimoji="1" lang="ja-JP" altLang="en-US"/>
          </a:p>
        </p:txBody>
      </p:sp>
    </p:spTree>
    <p:extLst>
      <p:ext uri="{BB962C8B-B14F-4D97-AF65-F5344CB8AC3E}">
        <p14:creationId xmlns:p14="http://schemas.microsoft.com/office/powerpoint/2010/main" val="616188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573405" y="1805305"/>
            <a:ext cx="7846696" cy="4351338"/>
          </a:xfrm>
        </p:spPr>
        <p:txBody>
          <a:bodyPr>
            <a:normAutofit fontScale="85000" lnSpcReduction="20000"/>
          </a:bodyPr>
          <a:lstStyle/>
          <a:p>
            <a:r>
              <a:rPr kumimoji="1" lang="en-US" altLang="ja-JP" sz="2400" dirty="0" smtClean="0"/>
              <a:t>AXEL</a:t>
            </a:r>
            <a:r>
              <a:rPr kumimoji="1" lang="ja-JP" altLang="en-US" sz="2400" dirty="0" smtClean="0"/>
              <a:t>実験</a:t>
            </a:r>
            <a:endParaRPr kumimoji="1" lang="en-US" altLang="ja-JP" sz="2400" dirty="0" smtClean="0"/>
          </a:p>
          <a:p>
            <a:pPr marL="0" indent="0">
              <a:buNone/>
            </a:pPr>
            <a:r>
              <a:rPr lang="en-US" altLang="ja-JP" sz="2400" dirty="0" smtClean="0"/>
              <a:t>	-</a:t>
            </a:r>
            <a:r>
              <a:rPr lang="ja-JP" altLang="en-US" sz="2400" dirty="0" smtClean="0"/>
              <a:t>ニュートリノを伴わない二重ベータ崩壊探索のための</a:t>
            </a:r>
            <a:endParaRPr lang="en-US" altLang="ja-JP" sz="2400" dirty="0" smtClean="0"/>
          </a:p>
          <a:p>
            <a:pPr marL="0" indent="0">
              <a:buNone/>
            </a:pPr>
            <a:r>
              <a:rPr lang="en-US" altLang="ja-JP" sz="2400" dirty="0" smtClean="0"/>
              <a:t>	</a:t>
            </a:r>
            <a:r>
              <a:rPr lang="ja-JP" altLang="en-US" sz="2400" dirty="0" smtClean="0"/>
              <a:t>高圧キセノンガスを用いた高エネルギー分解能</a:t>
            </a:r>
            <a:r>
              <a:rPr lang="en-US" altLang="ja-JP" sz="2400" dirty="0" smtClean="0"/>
              <a:t>TPC</a:t>
            </a:r>
            <a:r>
              <a:rPr lang="ja-JP" altLang="en-US" sz="2400" dirty="0" smtClean="0"/>
              <a:t>を</a:t>
            </a:r>
            <a:endParaRPr lang="en-US" altLang="ja-JP" sz="2400" dirty="0" smtClean="0"/>
          </a:p>
          <a:p>
            <a:pPr marL="0" indent="0">
              <a:buNone/>
            </a:pPr>
            <a:r>
              <a:rPr lang="en-US" altLang="ja-JP" sz="2400" dirty="0"/>
              <a:t>	</a:t>
            </a:r>
            <a:r>
              <a:rPr lang="ja-JP" altLang="en-US" sz="2400" dirty="0" smtClean="0"/>
              <a:t>開発中</a:t>
            </a:r>
            <a:endParaRPr lang="en-US" altLang="ja-JP" sz="2400" dirty="0"/>
          </a:p>
          <a:p>
            <a:r>
              <a:rPr lang="ja-JP" altLang="en-US" sz="2400" dirty="0"/>
              <a:t>大光量かつ回復時間より長いパルスに対する</a:t>
            </a:r>
            <a:r>
              <a:rPr lang="en-US" altLang="ja-JP" sz="2400" dirty="0"/>
              <a:t>MPPC</a:t>
            </a:r>
            <a:r>
              <a:rPr lang="ja-JP" altLang="en-US" sz="2400" dirty="0"/>
              <a:t>の応答</a:t>
            </a:r>
            <a:endParaRPr lang="en-US" altLang="ja-JP" sz="2400" dirty="0"/>
          </a:p>
          <a:p>
            <a:pPr marL="0" indent="0">
              <a:buNone/>
            </a:pPr>
            <a:r>
              <a:rPr lang="en-US" altLang="ja-JP" sz="2400" dirty="0"/>
              <a:t>	-</a:t>
            </a:r>
            <a:r>
              <a:rPr lang="ja-JP" altLang="en-US" sz="2400" dirty="0"/>
              <a:t>目標</a:t>
            </a:r>
            <a:r>
              <a:rPr lang="en-US" altLang="ja-JP" sz="2400" dirty="0"/>
              <a:t>10</a:t>
            </a:r>
            <a:r>
              <a:rPr lang="en-US" altLang="ja-JP" sz="2400" baseline="30000" dirty="0"/>
              <a:t>5</a:t>
            </a:r>
            <a:r>
              <a:rPr lang="ja-JP" altLang="en-US" sz="2400" dirty="0"/>
              <a:t>フォトン</a:t>
            </a:r>
            <a:r>
              <a:rPr lang="en-US" altLang="ja-JP" sz="2400" dirty="0"/>
              <a:t>/</a:t>
            </a:r>
            <a:r>
              <a:rPr lang="en-US" altLang="ja-JP" sz="2400" dirty="0" smtClean="0"/>
              <a:t>5μs</a:t>
            </a:r>
            <a:r>
              <a:rPr lang="ja-JP" altLang="en-US" sz="2400" dirty="0" smtClean="0"/>
              <a:t>に対して線形性からのずれを測定</a:t>
            </a:r>
            <a:endParaRPr lang="en-US" altLang="ja-JP" sz="2400" dirty="0"/>
          </a:p>
          <a:p>
            <a:pPr marL="0" indent="0">
              <a:buNone/>
            </a:pPr>
            <a:r>
              <a:rPr lang="en-US" altLang="ja-JP" sz="2400" dirty="0"/>
              <a:t>	-</a:t>
            </a:r>
            <a:r>
              <a:rPr lang="ja-JP" altLang="en-US" sz="2400" dirty="0"/>
              <a:t>回復</a:t>
            </a:r>
            <a:r>
              <a:rPr lang="ja-JP" altLang="en-US" sz="2400" dirty="0" smtClean="0"/>
              <a:t>時間を算出して補正</a:t>
            </a:r>
            <a:r>
              <a:rPr lang="ja-JP" altLang="en-US" sz="2400" dirty="0"/>
              <a:t>を</a:t>
            </a:r>
            <a:r>
              <a:rPr lang="ja-JP" altLang="en-US" sz="2400" dirty="0" smtClean="0"/>
              <a:t>行うことで十分な精度を保て</a:t>
            </a:r>
            <a:endParaRPr lang="en-US" altLang="ja-JP" sz="2400" dirty="0"/>
          </a:p>
          <a:p>
            <a:pPr marL="0" indent="0">
              <a:buNone/>
            </a:pPr>
            <a:r>
              <a:rPr lang="en-US" altLang="ja-JP" sz="2400" dirty="0" smtClean="0"/>
              <a:t>	</a:t>
            </a:r>
            <a:r>
              <a:rPr lang="ja-JP" altLang="en-US" sz="2400" dirty="0" smtClean="0"/>
              <a:t>ることを確認</a:t>
            </a:r>
            <a:endParaRPr lang="en-US" altLang="ja-JP" sz="2400" dirty="0"/>
          </a:p>
          <a:p>
            <a:r>
              <a:rPr kumimoji="1" lang="ja-JP" altLang="en-US" sz="2400" dirty="0" smtClean="0"/>
              <a:t>多チャンネル化の読み出し</a:t>
            </a:r>
            <a:endParaRPr lang="en-US" altLang="ja-JP" sz="2400" dirty="0" smtClean="0"/>
          </a:p>
          <a:p>
            <a:pPr marL="0" indent="0">
              <a:buNone/>
            </a:pPr>
            <a:r>
              <a:rPr lang="en-US" altLang="ja-JP" sz="2400" dirty="0" smtClean="0"/>
              <a:t>	-</a:t>
            </a:r>
            <a:r>
              <a:rPr lang="ja-JP" altLang="en-US" sz="2400" dirty="0" smtClean="0"/>
              <a:t>サンプリング周波数が</a:t>
            </a:r>
            <a:r>
              <a:rPr lang="en-US" altLang="ja-JP" sz="2400" dirty="0" smtClean="0"/>
              <a:t>1MHz</a:t>
            </a:r>
            <a:r>
              <a:rPr lang="ja-JP" altLang="en-US" sz="2400" dirty="0" err="1" smtClean="0"/>
              <a:t>、</a:t>
            </a:r>
            <a:r>
              <a:rPr lang="ja-JP" altLang="en-US" sz="2400" dirty="0" smtClean="0"/>
              <a:t>時定数が</a:t>
            </a:r>
            <a:r>
              <a:rPr lang="en-US" altLang="ja-JP" sz="2400" dirty="0" smtClean="0"/>
              <a:t>1μs</a:t>
            </a:r>
            <a:r>
              <a:rPr lang="ja-JP" altLang="en-US" sz="2400" dirty="0" smtClean="0"/>
              <a:t>が最も良い</a:t>
            </a:r>
            <a:endParaRPr lang="en-US" altLang="ja-JP" sz="2400" dirty="0" smtClean="0"/>
          </a:p>
          <a:p>
            <a:pPr marL="0" indent="0">
              <a:buNone/>
            </a:pPr>
            <a:r>
              <a:rPr lang="en-US" altLang="ja-JP" sz="2400" dirty="0" smtClean="0"/>
              <a:t>	-</a:t>
            </a:r>
            <a:r>
              <a:rPr lang="ja-JP" altLang="en-US" sz="2400" dirty="0" smtClean="0"/>
              <a:t>サンプリングのタイミングに対する揺らぎは他の揺らぎに</a:t>
            </a:r>
            <a:endParaRPr lang="en-US" altLang="ja-JP" sz="2400" dirty="0" smtClean="0"/>
          </a:p>
          <a:p>
            <a:pPr marL="0" indent="0">
              <a:buNone/>
            </a:pPr>
            <a:r>
              <a:rPr lang="en-US" altLang="ja-JP" sz="2400" dirty="0"/>
              <a:t>	</a:t>
            </a:r>
            <a:r>
              <a:rPr lang="ja-JP" altLang="en-US" sz="2400" dirty="0" smtClean="0"/>
              <a:t>比べて十分小さく、時間情報を保持できることを保障</a:t>
            </a:r>
            <a:endParaRPr lang="en-US" altLang="ja-JP" sz="2400" dirty="0" smtClean="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23</a:t>
            </a:fld>
            <a:endParaRPr kumimoji="1" lang="ja-JP" altLang="en-US"/>
          </a:p>
        </p:txBody>
      </p:sp>
    </p:spTree>
    <p:extLst>
      <p:ext uri="{BB962C8B-B14F-4D97-AF65-F5344CB8AC3E}">
        <p14:creationId xmlns:p14="http://schemas.microsoft.com/office/powerpoint/2010/main" val="4213984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24</a:t>
            </a:fld>
            <a:endParaRPr kumimoji="1" lang="ja-JP" altLang="en-US"/>
          </a:p>
        </p:txBody>
      </p:sp>
    </p:spTree>
    <p:extLst>
      <p:ext uri="{BB962C8B-B14F-4D97-AF65-F5344CB8AC3E}">
        <p14:creationId xmlns:p14="http://schemas.microsoft.com/office/powerpoint/2010/main" val="282287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予想入射</a:t>
            </a:r>
            <a:r>
              <a:rPr lang="en-US" altLang="ja-JP" dirty="0" smtClean="0"/>
              <a:t>photon</a:t>
            </a:r>
            <a:r>
              <a:rPr lang="ja-JP" altLang="en-US" dirty="0" smtClean="0"/>
              <a:t>数</a:t>
            </a:r>
            <a:endParaRPr kumimoji="1" lang="ja-JP" altLang="en-US" dirty="0"/>
          </a:p>
        </p:txBody>
      </p:sp>
      <p:sp>
        <p:nvSpPr>
          <p:cNvPr id="3" name="コンテンツ プレースホルダー 2"/>
          <p:cNvSpPr>
            <a:spLocks noGrp="1"/>
          </p:cNvSpPr>
          <p:nvPr>
            <p:ph idx="1"/>
          </p:nvPr>
        </p:nvSpPr>
        <p:spPr>
          <a:xfrm>
            <a:off x="633845" y="2343151"/>
            <a:ext cx="3109480" cy="4351337"/>
          </a:xfrm>
        </p:spPr>
        <p:txBody>
          <a:bodyPr>
            <a:normAutofit/>
          </a:bodyPr>
          <a:lstStyle/>
          <a:p>
            <a:r>
              <a:rPr kumimoji="1" lang="en-US" altLang="ja-JP" sz="1600" dirty="0" smtClean="0"/>
              <a:t>MPPC</a:t>
            </a:r>
            <a:r>
              <a:rPr kumimoji="1" lang="ja-JP" altLang="en-US" sz="1600" dirty="0" smtClean="0"/>
              <a:t> </a:t>
            </a:r>
            <a:r>
              <a:rPr kumimoji="1" lang="en-US" altLang="ja-JP" sz="1600" dirty="0" smtClean="0"/>
              <a:t>plane</a:t>
            </a:r>
            <a:r>
              <a:rPr kumimoji="1" lang="ja-JP" altLang="en-US" sz="1600" dirty="0" smtClean="0"/>
              <a:t>に平行に飛んだとき</a:t>
            </a:r>
            <a:endParaRPr kumimoji="1" lang="en-US" altLang="ja-JP" sz="1600" dirty="0" smtClean="0"/>
          </a:p>
          <a:p>
            <a:pPr marL="0" indent="0">
              <a:buNone/>
            </a:pPr>
            <a:endParaRPr kumimoji="1" lang="ja-JP" altLang="en-US" sz="1600" dirty="0"/>
          </a:p>
        </p:txBody>
      </p:sp>
      <p:sp>
        <p:nvSpPr>
          <p:cNvPr id="4" name="コンテンツ プレースホルダー 2"/>
          <p:cNvSpPr txBox="1">
            <a:spLocks/>
          </p:cNvSpPr>
          <p:nvPr/>
        </p:nvSpPr>
        <p:spPr>
          <a:xfrm>
            <a:off x="5301095" y="2343151"/>
            <a:ext cx="3109480" cy="43513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r>
              <a:rPr lang="en-US" altLang="ja-JP" sz="1600" dirty="0" smtClean="0"/>
              <a:t>MPPC</a:t>
            </a:r>
            <a:r>
              <a:rPr lang="ja-JP" altLang="en-US" sz="1600" dirty="0" smtClean="0"/>
              <a:t> </a:t>
            </a:r>
            <a:r>
              <a:rPr lang="en-US" altLang="ja-JP" sz="1600" dirty="0" smtClean="0"/>
              <a:t>plane</a:t>
            </a:r>
            <a:r>
              <a:rPr lang="ja-JP" altLang="en-US" sz="1600" dirty="0" smtClean="0"/>
              <a:t>に垂直に飛んだとき</a:t>
            </a:r>
            <a:endParaRPr lang="ja-JP" altLang="en-US" sz="16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657623" y="1562114"/>
                <a:ext cx="7867731" cy="649409"/>
              </a:xfrm>
              <a:prstGeom prst="rect">
                <a:avLst/>
              </a:prstGeom>
              <a:noFill/>
              <a:ln>
                <a:solidFill>
                  <a:schemeClr val="tx1"/>
                </a:solidFill>
              </a:ln>
            </p:spPr>
            <p:txBody>
              <a:bodyPr wrap="none" rtlCol="0">
                <a:spAutoFit/>
              </a:bodyPr>
              <a:lstStyle/>
              <a:p>
                <a:r>
                  <a:rPr kumimoji="1" lang="ja-JP" altLang="en-US" dirty="0" smtClean="0"/>
                  <a:t>・</a:t>
                </a:r>
                <a:r>
                  <a:rPr kumimoji="1" lang="en-US" altLang="ja-JP" dirty="0" smtClean="0"/>
                  <a:t>2.48MeV(Q</a:t>
                </a:r>
                <a:r>
                  <a:rPr kumimoji="1" lang="ja-JP" altLang="en-US" dirty="0" smtClean="0"/>
                  <a:t>値</a:t>
                </a:r>
                <a:r>
                  <a:rPr kumimoji="1" lang="en-US" altLang="ja-JP" dirty="0" smtClean="0"/>
                  <a:t>)/21.5eV</a:t>
                </a:r>
                <a:r>
                  <a:rPr kumimoji="1" lang="ja-JP" altLang="en-US" dirty="0" smtClean="0"/>
                  <a:t> </a:t>
                </a:r>
                <a:r>
                  <a:rPr kumimoji="1" lang="en-US" altLang="ja-JP" dirty="0" smtClean="0"/>
                  <a:t>(W</a:t>
                </a:r>
                <a:r>
                  <a:rPr kumimoji="1" lang="ja-JP" altLang="en-US" dirty="0" smtClean="0"/>
                  <a:t>値</a:t>
                </a:r>
                <a:r>
                  <a:rPr kumimoji="1" lang="en-US" altLang="ja-JP" dirty="0" smtClean="0"/>
                  <a:t>)</a:t>
                </a:r>
                <a14:m>
                  <m:oMath xmlns:m="http://schemas.openxmlformats.org/officeDocument/2006/math">
                    <m:r>
                      <a:rPr kumimoji="1" lang="en-US" altLang="ja-JP" i="1" smtClean="0">
                        <a:latin typeface="Cambria Math" panose="02040503050406030204" pitchFamily="18" charset="0"/>
                        <a:ea typeface="Cambria Math" panose="02040503050406030204" pitchFamily="18" charset="0"/>
                      </a:rPr>
                      <m:t>≈</m:t>
                    </m:r>
                    <m:sSup>
                      <m:sSupPr>
                        <m:ctrlPr>
                          <a:rPr kumimoji="1" lang="en-US" altLang="ja-JP" i="1" smtClean="0">
                            <a:latin typeface="Cambria Math" panose="02040503050406030204" pitchFamily="18" charset="0"/>
                            <a:ea typeface="Cambria Math" panose="02040503050406030204" pitchFamily="18" charset="0"/>
                          </a:rPr>
                        </m:ctrlPr>
                      </m:sSupPr>
                      <m:e>
                        <m:r>
                          <a:rPr kumimoji="1" lang="en-US" altLang="ja-JP" b="0" i="1" smtClean="0">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5</m:t>
                        </m:r>
                      </m:sup>
                    </m:sSup>
                  </m:oMath>
                </a14:m>
                <a:r>
                  <a:rPr kumimoji="1" lang="en-US" altLang="ja-JP" dirty="0" smtClean="0">
                    <a:ea typeface="Cambria Math" panose="02040503050406030204" pitchFamily="18" charset="0"/>
                  </a:rPr>
                  <a:t>, EL</a:t>
                </a:r>
                <a:r>
                  <a:rPr kumimoji="1" lang="ja-JP" altLang="en-US" dirty="0" smtClean="0">
                    <a:latin typeface="+mj-ea"/>
                    <a:ea typeface="+mj-ea"/>
                  </a:rPr>
                  <a:t>で</a:t>
                </a:r>
                <a:r>
                  <a:rPr lang="en-US" altLang="ja-JP" dirty="0" smtClean="0">
                    <a:latin typeface="+mj-ea"/>
                    <a:ea typeface="+mj-ea"/>
                  </a:rPr>
                  <a:t>5</a:t>
                </a:r>
                <a:r>
                  <a:rPr lang="ja-JP" altLang="en-US" dirty="0" smtClean="0">
                    <a:latin typeface="+mj-ea"/>
                    <a:ea typeface="+mj-ea"/>
                  </a:rPr>
                  <a:t>倍だと総光量</a:t>
                </a:r>
                <a14:m>
                  <m:oMath xmlns:m="http://schemas.openxmlformats.org/officeDocument/2006/math">
                    <m:r>
                      <a:rPr lang="ja-JP" altLang="en-US" i="1">
                        <a:latin typeface="Cambria Math" panose="02040503050406030204" pitchFamily="18" charset="0"/>
                        <a:ea typeface="+mj-ea"/>
                      </a:rPr>
                      <m:t>としては</m:t>
                    </m:r>
                    <m:sSup>
                      <m:sSupPr>
                        <m:ctrlPr>
                          <a:rPr lang="en-US" altLang="ja-JP"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1×10</m:t>
                        </m:r>
                      </m:e>
                      <m:sup>
                        <m:r>
                          <a:rPr lang="en-US" altLang="ja-JP" i="1">
                            <a:latin typeface="Cambria Math" panose="02040503050406030204" pitchFamily="18" charset="0"/>
                            <a:ea typeface="Cambria Math" panose="02040503050406030204" pitchFamily="18" charset="0"/>
                          </a:rPr>
                          <m:t>6</m:t>
                        </m:r>
                      </m:sup>
                    </m:sSup>
                    <m:r>
                      <m:rPr>
                        <m:sty m:val="p"/>
                      </m:rPr>
                      <a:rPr lang="en-US" altLang="ja-JP" i="1">
                        <a:latin typeface="Cambria Math" panose="02040503050406030204" pitchFamily="18" charset="0"/>
                        <a:ea typeface="Cambria Math" panose="02040503050406030204" pitchFamily="18" charset="0"/>
                      </a:rPr>
                      <m:t>photon</m:t>
                    </m:r>
                  </m:oMath>
                </a14:m>
                <a:endParaRPr kumimoji="1" lang="en-US" altLang="ja-JP" dirty="0" smtClean="0">
                  <a:ea typeface="Arial Unicode MS" panose="020B0604020202020204" pitchFamily="50" charset="-128"/>
                  <a:cs typeface="Arial Unicode MS" panose="020B0604020202020204" pitchFamily="50" charset="-128"/>
                </a:endParaRPr>
              </a:p>
              <a:p>
                <a:r>
                  <a:rPr kumimoji="1" lang="ja-JP" altLang="en-US" dirty="0" smtClean="0">
                    <a:ea typeface="Cambria Math" panose="02040503050406030204" pitchFamily="18" charset="0"/>
                  </a:rPr>
                  <a:t>・</a:t>
                </a:r>
                <a:r>
                  <a:rPr kumimoji="1" lang="en-US" altLang="ja-JP" dirty="0" smtClean="0">
                    <a:ea typeface="Cambria Math" panose="02040503050406030204" pitchFamily="18" charset="0"/>
                  </a:rPr>
                  <a:t>30 bar</a:t>
                </a:r>
                <a:r>
                  <a:rPr lang="ja-JP" altLang="en-US" dirty="0" smtClean="0">
                    <a:latin typeface="+mn-ea"/>
                  </a:rPr>
                  <a:t>だ</a:t>
                </a:r>
                <a:r>
                  <a:rPr lang="ja-JP" altLang="en-US" dirty="0">
                    <a:latin typeface="+mn-ea"/>
                  </a:rPr>
                  <a:t>と</a:t>
                </a:r>
                <a:r>
                  <a:rPr kumimoji="1" lang="ja-JP" altLang="en-US" dirty="0" smtClean="0">
                    <a:latin typeface="+mn-ea"/>
                  </a:rPr>
                  <a:t>飛跡が</a:t>
                </a:r>
                <a:r>
                  <a:rPr kumimoji="1" lang="en-US" altLang="ja-JP" dirty="0" smtClean="0">
                    <a:ea typeface="Cambria Math" panose="02040503050406030204" pitchFamily="18" charset="0"/>
                  </a:rPr>
                  <a:t>~10cm.</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57623" y="1562114"/>
                <a:ext cx="7867731" cy="649409"/>
              </a:xfrm>
              <a:prstGeom prst="rect">
                <a:avLst/>
              </a:prstGeom>
              <a:blipFill rotWithShape="0">
                <a:blip r:embed="rId2"/>
                <a:stretch>
                  <a:fillRect l="-619" t="-6422" b="-12844"/>
                </a:stretch>
              </a:blipFill>
              <a:ln>
                <a:solidFill>
                  <a:schemeClr val="tx1"/>
                </a:solidFill>
              </a:ln>
            </p:spPr>
            <p:txBody>
              <a:bodyPr/>
              <a:lstStyle/>
              <a:p>
                <a:r>
                  <a:rPr lang="ja-JP" altLang="en-US">
                    <a:noFill/>
                  </a:rPr>
                  <a:t> </a:t>
                </a:r>
              </a:p>
            </p:txBody>
          </p:sp>
        </mc:Fallback>
      </mc:AlternateContent>
      <p:cxnSp>
        <p:nvCxnSpPr>
          <p:cNvPr id="8" name="直線コネクタ 7"/>
          <p:cNvCxnSpPr/>
          <p:nvPr/>
        </p:nvCxnSpPr>
        <p:spPr>
          <a:xfrm>
            <a:off x="1055244" y="3271234"/>
            <a:ext cx="226668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867823" y="2910120"/>
            <a:ext cx="764953" cy="307777"/>
          </a:xfrm>
          <a:prstGeom prst="rect">
            <a:avLst/>
          </a:prstGeom>
          <a:noFill/>
        </p:spPr>
        <p:txBody>
          <a:bodyPr wrap="none" rtlCol="0">
            <a:spAutoFit/>
          </a:bodyPr>
          <a:lstStyle/>
          <a:p>
            <a:r>
              <a:rPr kumimoji="1" lang="ja-JP" altLang="en-US" sz="1400" dirty="0" smtClean="0"/>
              <a:t>～</a:t>
            </a:r>
            <a:r>
              <a:rPr kumimoji="1" lang="en-US" altLang="ja-JP" sz="1400" dirty="0" smtClean="0"/>
              <a:t>10cm</a:t>
            </a:r>
            <a:endParaRPr kumimoji="1" lang="ja-JP" altLang="en-US" sz="1400" dirty="0"/>
          </a:p>
        </p:txBody>
      </p:sp>
      <p:sp>
        <p:nvSpPr>
          <p:cNvPr id="11" name="正方形/長方形 10"/>
          <p:cNvSpPr/>
          <p:nvPr/>
        </p:nvSpPr>
        <p:spPr>
          <a:xfrm>
            <a:off x="1287888" y="3932416"/>
            <a:ext cx="206886" cy="159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15039" y="3932416"/>
            <a:ext cx="206886" cy="159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520532" y="3881380"/>
            <a:ext cx="559769" cy="261610"/>
          </a:xfrm>
          <a:prstGeom prst="rect">
            <a:avLst/>
          </a:prstGeom>
          <a:noFill/>
        </p:spPr>
        <p:txBody>
          <a:bodyPr wrap="none" rtlCol="0">
            <a:spAutoFit/>
          </a:bodyPr>
          <a:lstStyle/>
          <a:p>
            <a:r>
              <a:rPr lang="ja-JP" altLang="en-US" sz="1100" dirty="0"/>
              <a:t>･･･</a:t>
            </a:r>
            <a:r>
              <a:rPr kumimoji="1" lang="ja-JP" altLang="en-US" sz="1100" dirty="0" smtClean="0"/>
              <a:t>･･･</a:t>
            </a:r>
            <a:endParaRPr kumimoji="1" lang="ja-JP" altLang="en-US" sz="1100" dirty="0"/>
          </a:p>
        </p:txBody>
      </p:sp>
      <p:sp>
        <p:nvSpPr>
          <p:cNvPr id="14" name="正方形/長方形 13"/>
          <p:cNvSpPr/>
          <p:nvPr/>
        </p:nvSpPr>
        <p:spPr>
          <a:xfrm>
            <a:off x="1055244" y="3931936"/>
            <a:ext cx="206886" cy="159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9891" y="3670326"/>
            <a:ext cx="1520994" cy="307777"/>
          </a:xfrm>
          <a:prstGeom prst="rect">
            <a:avLst/>
          </a:prstGeom>
          <a:noFill/>
        </p:spPr>
        <p:txBody>
          <a:bodyPr wrap="none" rtlCol="0">
            <a:spAutoFit/>
          </a:bodyPr>
          <a:lstStyle/>
          <a:p>
            <a:r>
              <a:rPr kumimoji="1" lang="en-US" altLang="ja-JP" sz="1400" dirty="0" smtClean="0"/>
              <a:t>MPPC</a:t>
            </a:r>
            <a:r>
              <a:rPr kumimoji="1" lang="ja-JP" altLang="en-US" sz="1400" dirty="0" err="1" smtClean="0"/>
              <a:t>，</a:t>
            </a:r>
            <a:r>
              <a:rPr kumimoji="1" lang="en-US" altLang="ja-JP" sz="1400" dirty="0" smtClean="0"/>
              <a:t>7mm</a:t>
            </a:r>
            <a:r>
              <a:rPr kumimoji="1" lang="ja-JP" altLang="en-US" sz="1400" dirty="0" smtClean="0"/>
              <a:t> </a:t>
            </a:r>
            <a:r>
              <a:rPr kumimoji="1" lang="en-US" altLang="ja-JP" sz="1400" dirty="0" smtClean="0"/>
              <a:t>pitch</a:t>
            </a:r>
            <a:endParaRPr kumimoji="1" lang="ja-JP" altLang="en-US" sz="1400" dirty="0"/>
          </a:p>
        </p:txBody>
      </p:sp>
      <p:sp>
        <p:nvSpPr>
          <p:cNvPr id="16" name="左中かっこ 15"/>
          <p:cNvSpPr/>
          <p:nvPr/>
        </p:nvSpPr>
        <p:spPr>
          <a:xfrm rot="16200000">
            <a:off x="2132361" y="3120165"/>
            <a:ext cx="108376" cy="22666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2011552" y="4307694"/>
            <a:ext cx="546945" cy="307777"/>
          </a:xfrm>
          <a:prstGeom prst="rect">
            <a:avLst/>
          </a:prstGeom>
          <a:noFill/>
        </p:spPr>
        <p:txBody>
          <a:bodyPr wrap="none" rtlCol="0">
            <a:spAutoFit/>
          </a:bodyPr>
          <a:lstStyle/>
          <a:p>
            <a:r>
              <a:rPr kumimoji="1" lang="en-US" altLang="ja-JP" sz="1400" dirty="0" smtClean="0"/>
              <a:t>14</a:t>
            </a:r>
            <a:r>
              <a:rPr kumimoji="1" lang="ja-JP" altLang="en-US" sz="1400" dirty="0" smtClean="0"/>
              <a:t>個</a:t>
            </a:r>
            <a:endParaRPr kumimoji="1" lang="ja-JP" altLang="en-US" sz="1400" dirty="0"/>
          </a:p>
        </p:txBody>
      </p:sp>
      <mc:AlternateContent xmlns:mc="http://schemas.openxmlformats.org/markup-compatibility/2006" xmlns:a14="http://schemas.microsoft.com/office/drawing/2010/main">
        <mc:Choice Requires="a14">
          <p:sp>
            <p:nvSpPr>
              <p:cNvPr id="19" name="正方形/長方形 18"/>
              <p:cNvSpPr/>
              <p:nvPr/>
            </p:nvSpPr>
            <p:spPr>
              <a:xfrm>
                <a:off x="603317" y="4946428"/>
                <a:ext cx="3913444" cy="649409"/>
              </a:xfrm>
              <a:prstGeom prst="rect">
                <a:avLst/>
              </a:prstGeom>
            </p:spPr>
            <p:txBody>
              <a:bodyPr wrap="none">
                <a:spAutoFit/>
              </a:bodyPr>
              <a:lstStyle/>
              <a:p>
                <a:r>
                  <a:rPr lang="en-US" altLang="ja-JP" dirty="0" smtClean="0">
                    <a:latin typeface="Cambria Math" panose="02040503050406030204" pitchFamily="18" charset="0"/>
                    <a:ea typeface="Cambria Math" panose="02040503050406030204" pitchFamily="18" charset="0"/>
                  </a:rPr>
                  <a:t>50ns</a:t>
                </a:r>
                <a:r>
                  <a:rPr lang="ja-JP" altLang="en-US" dirty="0" smtClean="0">
                    <a:latin typeface="Cambria Math" panose="02040503050406030204" pitchFamily="18" charset="0"/>
                    <a:ea typeface="Cambria Math" panose="02040503050406030204" pitchFamily="18" charset="0"/>
                  </a:rPr>
                  <a:t>の間に</a:t>
                </a:r>
                <a:r>
                  <a:rPr lang="en-US" altLang="ja-JP" dirty="0" smtClean="0">
                    <a:latin typeface="Cambria Math" panose="02040503050406030204" pitchFamily="18" charset="0"/>
                    <a:ea typeface="Cambria Math" panose="02040503050406030204" pitchFamily="18" charset="0"/>
                  </a:rPr>
                  <a:t>1</a:t>
                </a:r>
                <a:r>
                  <a:rPr lang="ja-JP" altLang="en-US" dirty="0" err="1" smtClean="0">
                    <a:latin typeface="+mj-ea"/>
                    <a:ea typeface="+mj-ea"/>
                  </a:rPr>
                  <a:t>つの</a:t>
                </a:r>
                <a:r>
                  <a:rPr lang="en-US" altLang="ja-JP" dirty="0" smtClean="0">
                    <a:latin typeface="+mj-ea"/>
                    <a:ea typeface="+mj-ea"/>
                  </a:rPr>
                  <a:t>MPPC</a:t>
                </a:r>
                <a:r>
                  <a:rPr lang="ja-JP" altLang="en-US" dirty="0" smtClean="0">
                    <a:latin typeface="+mj-ea"/>
                    <a:ea typeface="+mj-ea"/>
                  </a:rPr>
                  <a:t>では</a:t>
                </a:r>
                <a:endParaRPr lang="en-US" altLang="ja-JP"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altLang="ja-JP"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×10</m:t>
                        </m:r>
                      </m:e>
                      <m:sup>
                        <m:r>
                          <a:rPr lang="en-US" altLang="ja-JP" i="1">
                            <a:latin typeface="Cambria Math" panose="02040503050406030204" pitchFamily="18" charset="0"/>
                            <a:ea typeface="Cambria Math" panose="02040503050406030204" pitchFamily="18" charset="0"/>
                          </a:rPr>
                          <m:t>6</m:t>
                        </m:r>
                      </m:sup>
                    </m:sSup>
                  </m:oMath>
                </a14:m>
                <a:r>
                  <a:rPr lang="en-US" altLang="ja-JP" dirty="0" smtClean="0"/>
                  <a:t>photon/14</a:t>
                </a:r>
                <a:r>
                  <a:rPr lang="ja-JP" altLang="en-US" dirty="0" smtClean="0"/>
                  <a:t>個</a:t>
                </a:r>
                <a:r>
                  <a:rPr lang="en-US" altLang="ja-JP" dirty="0" smtClean="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a14:m>
                <a:r>
                  <a:rPr lang="en-US" altLang="ja-JP" dirty="0" smtClean="0"/>
                  <a:t>photon</a:t>
                </a:r>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603317" y="4946428"/>
                <a:ext cx="3913444" cy="649409"/>
              </a:xfrm>
              <a:prstGeom prst="rect">
                <a:avLst/>
              </a:prstGeom>
              <a:blipFill rotWithShape="0">
                <a:blip r:embed="rId3"/>
                <a:stretch>
                  <a:fillRect l="-1402" t="-6542" r="-467" b="-14019"/>
                </a:stretch>
              </a:blipFill>
            </p:spPr>
            <p:txBody>
              <a:bodyPr/>
              <a:lstStyle/>
              <a:p>
                <a:r>
                  <a:rPr lang="ja-JP" altLang="en-US">
                    <a:noFill/>
                  </a:rPr>
                  <a:t> </a:t>
                </a:r>
              </a:p>
            </p:txBody>
          </p:sp>
        </mc:Fallback>
      </mc:AlternateContent>
      <p:cxnSp>
        <p:nvCxnSpPr>
          <p:cNvPr id="20" name="直線コネクタ 19"/>
          <p:cNvCxnSpPr/>
          <p:nvPr/>
        </p:nvCxnSpPr>
        <p:spPr>
          <a:xfrm flipV="1">
            <a:off x="6214313" y="2922418"/>
            <a:ext cx="0" cy="133195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214313" y="3388486"/>
            <a:ext cx="726481" cy="307777"/>
          </a:xfrm>
          <a:prstGeom prst="rect">
            <a:avLst/>
          </a:prstGeom>
          <a:noFill/>
        </p:spPr>
        <p:txBody>
          <a:bodyPr wrap="none" rtlCol="0">
            <a:spAutoFit/>
          </a:bodyPr>
          <a:lstStyle/>
          <a:p>
            <a:r>
              <a:rPr kumimoji="1" lang="ja-JP" altLang="en-US" sz="1100" dirty="0" smtClean="0"/>
              <a:t>～</a:t>
            </a:r>
            <a:r>
              <a:rPr kumimoji="1" lang="en-US" altLang="ja-JP" sz="1400" dirty="0" smtClean="0"/>
              <a:t>10cm</a:t>
            </a:r>
            <a:endParaRPr kumimoji="1" lang="ja-JP" altLang="en-US" sz="1100" dirty="0"/>
          </a:p>
        </p:txBody>
      </p:sp>
      <p:sp>
        <p:nvSpPr>
          <p:cNvPr id="23" name="正方形/長方形 22"/>
          <p:cNvSpPr/>
          <p:nvPr/>
        </p:nvSpPr>
        <p:spPr>
          <a:xfrm>
            <a:off x="6110870" y="4396976"/>
            <a:ext cx="206886" cy="159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テキスト ボックス 24"/>
              <p:cNvSpPr txBox="1"/>
              <p:nvPr/>
            </p:nvSpPr>
            <p:spPr>
              <a:xfrm>
                <a:off x="6577553" y="3742880"/>
                <a:ext cx="1952073" cy="600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𝑣</m:t>
                          </m:r>
                        </m:e>
                        <m:sub>
                          <m:r>
                            <m:rPr>
                              <m:sty m:val="p"/>
                            </m:rPr>
                            <a:rPr lang="en-US" altLang="ja-JP" i="1">
                              <a:latin typeface="Cambria Math" panose="02040503050406030204" pitchFamily="18" charset="0"/>
                            </a:rPr>
                            <m:t>D</m:t>
                          </m:r>
                        </m:sub>
                      </m:sSub>
                      <m:r>
                        <a:rPr kumimoji="1" lang="en-US" altLang="ja-JP"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1</m:t>
                      </m:r>
                      <m:r>
                        <m:rPr>
                          <m:sty m:val="p"/>
                        </m:rPr>
                        <a:rPr lang="en-US" altLang="ja-JP" i="1">
                          <a:latin typeface="Cambria Math" panose="02040503050406030204" pitchFamily="18" charset="0"/>
                          <a:ea typeface="Cambria Math" panose="02040503050406030204" pitchFamily="18" charset="0"/>
                        </a:rPr>
                        <m:t>cm</m:t>
                      </m:r>
                      <m:r>
                        <a:rPr kumimoji="1" lang="en-US" altLang="ja-JP" b="0"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μ</m:t>
                      </m:r>
                      <m:r>
                        <a:rPr kumimoji="1" lang="en-US" altLang="ja-JP" b="0" i="1" smtClean="0">
                          <a:latin typeface="Cambria Math" panose="02040503050406030204" pitchFamily="18" charset="0"/>
                          <a:ea typeface="Cambria Math" panose="02040503050406030204" pitchFamily="18" charset="0"/>
                        </a:rPr>
                        <m:t>𝑠</m:t>
                      </m:r>
                      <m:r>
                        <a:rPr lang="ja-JP" altLang="en-US" i="1">
                          <a:latin typeface="Cambria Math" panose="02040503050406030204" pitchFamily="18" charset="0"/>
                          <a:ea typeface="Cambria Math" panose="02040503050406030204" pitchFamily="18" charset="0"/>
                        </a:rPr>
                        <m:t>　</m:t>
                      </m:r>
                    </m:oMath>
                  </m:oMathPara>
                </a14:m>
                <a:endParaRPr kumimoji="1" lang="en-US" altLang="ja-JP" dirty="0" smtClean="0"/>
              </a:p>
              <a:p>
                <a:r>
                  <a:rPr lang="ja-JP" altLang="en-US" dirty="0" smtClean="0"/>
                  <a:t>  </a:t>
                </a:r>
                <a:r>
                  <a:rPr lang="en-US" altLang="ja-JP" dirty="0" smtClean="0"/>
                  <a:t>0.1ms</a:t>
                </a:r>
                <a:r>
                  <a:rPr lang="ja-JP" altLang="en-US" dirty="0" smtClean="0"/>
                  <a:t>かかる</a:t>
                </a:r>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6577553" y="3742880"/>
                <a:ext cx="1952073" cy="600164"/>
              </a:xfrm>
              <a:prstGeom prst="rect">
                <a:avLst/>
              </a:prstGeom>
              <a:blipFill rotWithShape="0">
                <a:blip r:embed="rId4"/>
                <a:stretch>
                  <a:fillRect l="-2188" b="-234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4773925" y="4869074"/>
                <a:ext cx="2989921" cy="993157"/>
              </a:xfrm>
              <a:prstGeom prst="rect">
                <a:avLst/>
              </a:prstGeom>
            </p:spPr>
            <p:txBody>
              <a:bodyPr wrap="none">
                <a:spAutoFit/>
              </a:bodyPr>
              <a:lstStyle/>
              <a:p>
                <a:r>
                  <a:rPr lang="en-US" altLang="ja-JP" dirty="0" smtClean="0">
                    <a:latin typeface="Cambria Math" panose="02040503050406030204" pitchFamily="18" charset="0"/>
                    <a:ea typeface="Cambria Math" panose="02040503050406030204" pitchFamily="18" charset="0"/>
                  </a:rPr>
                  <a:t>50ns</a:t>
                </a:r>
                <a:r>
                  <a:rPr lang="ja-JP" altLang="en-US" dirty="0" smtClean="0">
                    <a:latin typeface="Cambria Math" panose="02040503050406030204" pitchFamily="18" charset="0"/>
                    <a:ea typeface="Cambria Math" panose="02040503050406030204" pitchFamily="18" charset="0"/>
                  </a:rPr>
                  <a:t>の間に</a:t>
                </a:r>
                <a:r>
                  <a:rPr lang="en-US" altLang="ja-JP" dirty="0" smtClean="0">
                    <a:latin typeface="Cambria Math" panose="02040503050406030204" pitchFamily="18" charset="0"/>
                    <a:ea typeface="Cambria Math" panose="02040503050406030204" pitchFamily="18" charset="0"/>
                  </a:rPr>
                  <a:t>1</a:t>
                </a:r>
                <a:r>
                  <a:rPr lang="ja-JP" altLang="en-US" dirty="0" err="1" smtClean="0">
                    <a:latin typeface="+mj-ea"/>
                    <a:ea typeface="+mj-ea"/>
                  </a:rPr>
                  <a:t>つの</a:t>
                </a:r>
                <a:r>
                  <a:rPr lang="en-US" altLang="ja-JP" dirty="0" smtClean="0">
                    <a:latin typeface="+mj-ea"/>
                    <a:ea typeface="+mj-ea"/>
                  </a:rPr>
                  <a:t>MPPC</a:t>
                </a:r>
                <a:r>
                  <a:rPr lang="ja-JP" altLang="en-US" dirty="0" smtClean="0">
                    <a:latin typeface="+mj-ea"/>
                    <a:ea typeface="+mj-ea"/>
                  </a:rPr>
                  <a:t>では</a:t>
                </a:r>
                <a:endParaRPr lang="en-US" altLang="ja-JP"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altLang="ja-JP" i="1" smtClean="0">
                            <a:latin typeface="Cambria Math" panose="02040503050406030204" pitchFamily="18" charset="0"/>
                            <a:ea typeface="Cambria Math" panose="02040503050406030204" pitchFamily="18" charset="0"/>
                          </a:rPr>
                        </m:ctrlPr>
                      </m:sSupPr>
                      <m:e>
                        <m:r>
                          <a:rPr lang="ja-JP" altLang="en-US"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0.1</m:t>
                        </m:r>
                        <m:r>
                          <m:rPr>
                            <m:sty m:val="p"/>
                          </m:rPr>
                          <a:rPr lang="en-US" altLang="ja-JP" i="1">
                            <a:latin typeface="Cambria Math" panose="02040503050406030204" pitchFamily="18" charset="0"/>
                            <a:ea typeface="Cambria Math" panose="02040503050406030204" pitchFamily="18" charset="0"/>
                          </a:rPr>
                          <m:t>ms</m:t>
                        </m:r>
                        <m:r>
                          <a:rPr lang="ja-JP" altLang="en-US" i="1">
                            <a:latin typeface="Cambria Math" panose="02040503050406030204" pitchFamily="18" charset="0"/>
                            <a:ea typeface="+mj-ea"/>
                          </a:rPr>
                          <m:t>で</m:t>
                        </m:r>
                        <m:r>
                          <a:rPr lang="en-US" altLang="ja-JP" b="0" i="1" smtClean="0">
                            <a:latin typeface="Cambria Math" panose="02040503050406030204" pitchFamily="18" charset="0"/>
                            <a:ea typeface="+mj-ea"/>
                          </a:rPr>
                          <m:t>1</m:t>
                        </m:r>
                        <m:r>
                          <a:rPr lang="en-US" altLang="ja-JP" i="1">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6</m:t>
                        </m:r>
                      </m:sup>
                    </m:sSup>
                  </m:oMath>
                </a14:m>
                <a:r>
                  <a:rPr lang="en-US" altLang="ja-JP" dirty="0" smtClean="0"/>
                  <a:t>photon</a:t>
                </a:r>
              </a:p>
              <a:p>
                <a:r>
                  <a:rPr lang="ja-JP" altLang="en-US" dirty="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50</m:t>
                    </m:r>
                    <m:r>
                      <m:rPr>
                        <m:sty m:val="p"/>
                      </m:rPr>
                      <a:rPr lang="en-US" altLang="ja-JP" i="1">
                        <a:latin typeface="Cambria Math" panose="02040503050406030204" pitchFamily="18" charset="0"/>
                        <a:ea typeface="Cambria Math" panose="02040503050406030204" pitchFamily="18" charset="0"/>
                      </a:rPr>
                      <m:t>ns</m:t>
                    </m:r>
                    <m:r>
                      <a:rPr lang="en-US" altLang="ja-JP" i="1">
                        <a:latin typeface="Cambria Math" panose="02040503050406030204" pitchFamily="18" charset="0"/>
                        <a:ea typeface="Cambria Math" panose="02040503050406030204" pitchFamily="18" charset="0"/>
                      </a:rPr>
                      <m:t> </m:t>
                    </m:r>
                  </m:oMath>
                </a14:m>
                <a:r>
                  <a:rPr lang="ja-JP" altLang="en-US" dirty="0" smtClean="0"/>
                  <a:t>で</a:t>
                </a:r>
                <a14:m>
                  <m:oMath xmlns:m="http://schemas.openxmlformats.org/officeDocument/2006/math">
                    <m:sSup>
                      <m:sSupPr>
                        <m:ctrlPr>
                          <a:rPr lang="en-US" altLang="ja-JP" i="1">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5</m:t>
                        </m:r>
                        <m:r>
                          <a:rPr lang="en-US" altLang="ja-JP" i="1">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4</m:t>
                        </m:r>
                      </m:sup>
                    </m:sSup>
                  </m:oMath>
                </a14:m>
                <a:r>
                  <a:rPr lang="en-US" altLang="ja-JP" dirty="0" smtClean="0"/>
                  <a:t> photon</a:t>
                </a:r>
                <a:endParaRPr lang="ja-JP" altLang="en-US"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4773925" y="4869074"/>
                <a:ext cx="2989921" cy="993157"/>
              </a:xfrm>
              <a:prstGeom prst="rect">
                <a:avLst/>
              </a:prstGeom>
              <a:blipFill rotWithShape="0">
                <a:blip r:embed="rId5"/>
                <a:stretch>
                  <a:fillRect l="-1629" t="-4908" r="-1426" b="-67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94884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波形</a:t>
            </a:r>
            <a:endParaRPr kumimoji="1" lang="ja-JP" altLang="en-US" dirty="0"/>
          </a:p>
        </p:txBody>
      </p:sp>
      <p:pic>
        <p:nvPicPr>
          <p:cNvPr id="4" name="Picture 8" descr="http://www-he.scphys.kyoto-u.ac.jp/member/yanagita/AXEL/png/L3uev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06" r="2743" b="1644"/>
          <a:stretch/>
        </p:blipFill>
        <p:spPr bwMode="auto">
          <a:xfrm>
            <a:off x="6363347" y="2992172"/>
            <a:ext cx="1910142" cy="10709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083" y="4561845"/>
            <a:ext cx="2365683" cy="1697445"/>
          </a:xfrm>
          <a:prstGeom prst="rect">
            <a:avLst/>
          </a:prstGeom>
        </p:spPr>
      </p:pic>
      <p:sp>
        <p:nvSpPr>
          <p:cNvPr id="6" name="テキスト ボックス 5"/>
          <p:cNvSpPr txBox="1"/>
          <p:nvPr/>
        </p:nvSpPr>
        <p:spPr>
          <a:xfrm>
            <a:off x="6534709" y="2672570"/>
            <a:ext cx="1567417" cy="369332"/>
          </a:xfrm>
          <a:prstGeom prst="rect">
            <a:avLst/>
          </a:prstGeom>
          <a:noFill/>
        </p:spPr>
        <p:txBody>
          <a:bodyPr wrap="none" rtlCol="0">
            <a:spAutoFit/>
          </a:bodyPr>
          <a:lstStyle/>
          <a:p>
            <a:r>
              <a:rPr kumimoji="1" lang="ja-JP" altLang="en-US" dirty="0" smtClean="0"/>
              <a:t>約</a:t>
            </a:r>
            <a:r>
              <a:rPr kumimoji="1" lang="en-US" altLang="ja-JP" dirty="0" smtClean="0"/>
              <a:t>2000photon</a:t>
            </a:r>
            <a:endParaRPr kumimoji="1" lang="ja-JP" altLang="en-US" dirty="0"/>
          </a:p>
        </p:txBody>
      </p:sp>
      <p:sp>
        <p:nvSpPr>
          <p:cNvPr id="7" name="テキスト ボックス 6"/>
          <p:cNvSpPr txBox="1"/>
          <p:nvPr/>
        </p:nvSpPr>
        <p:spPr>
          <a:xfrm>
            <a:off x="6873197" y="4377179"/>
            <a:ext cx="1373453" cy="369332"/>
          </a:xfrm>
          <a:prstGeom prst="rect">
            <a:avLst/>
          </a:prstGeom>
          <a:noFill/>
        </p:spPr>
        <p:txBody>
          <a:bodyPr wrap="none" rtlCol="0">
            <a:spAutoFit/>
          </a:bodyPr>
          <a:lstStyle/>
          <a:p>
            <a:r>
              <a:rPr kumimoji="1" lang="ja-JP" altLang="en-US" dirty="0" smtClean="0"/>
              <a:t>約</a:t>
            </a:r>
            <a:r>
              <a:rPr lang="en-US" altLang="ja-JP" dirty="0"/>
              <a:t>5</a:t>
            </a:r>
            <a:r>
              <a:rPr kumimoji="1" lang="en-US" altLang="ja-JP" dirty="0" smtClean="0"/>
              <a:t>0photon</a:t>
            </a:r>
            <a:endParaRPr kumimoji="1" lang="ja-JP" altLang="en-US" dirty="0"/>
          </a:p>
        </p:txBody>
      </p:sp>
      <p:grpSp>
        <p:nvGrpSpPr>
          <p:cNvPr id="8" name="グループ化 7"/>
          <p:cNvGrpSpPr/>
          <p:nvPr/>
        </p:nvGrpSpPr>
        <p:grpSpPr>
          <a:xfrm>
            <a:off x="-121817" y="2680521"/>
            <a:ext cx="6095191" cy="1846705"/>
            <a:chOff x="2433015" y="359830"/>
            <a:chExt cx="9599860" cy="2486065"/>
          </a:xfrm>
        </p:grpSpPr>
        <p:grpSp>
          <p:nvGrpSpPr>
            <p:cNvPr id="9" name="グループ化 8"/>
            <p:cNvGrpSpPr/>
            <p:nvPr/>
          </p:nvGrpSpPr>
          <p:grpSpPr>
            <a:xfrm>
              <a:off x="3509361" y="359830"/>
              <a:ext cx="8523514" cy="2486065"/>
              <a:chOff x="3509361" y="359830"/>
              <a:chExt cx="8523514" cy="2486065"/>
            </a:xfrm>
          </p:grpSpPr>
          <p:pic>
            <p:nvPicPr>
              <p:cNvPr id="11" name="Picture 4" descr="http://www-he.scphys.kyoto-u.ac.jp/member/yanagita/AXEL/png/L5usu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157" r="116"/>
              <a:stretch/>
            </p:blipFill>
            <p:spPr bwMode="auto">
              <a:xfrm>
                <a:off x="3509361" y="359830"/>
                <a:ext cx="8523514" cy="225585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733422" y="1229022"/>
                <a:ext cx="994869" cy="461665"/>
              </a:xfrm>
              <a:prstGeom prst="rect">
                <a:avLst/>
              </a:prstGeom>
              <a:noFill/>
            </p:spPr>
            <p:txBody>
              <a:bodyPr wrap="square" rtlCol="0">
                <a:spAutoFit/>
              </a:bodyPr>
              <a:lstStyle/>
              <a:p>
                <a:r>
                  <a:rPr kumimoji="1" lang="ja-JP" altLang="en-US" sz="1200" dirty="0" smtClean="0"/>
                  <a:t>黒　</a:t>
                </a:r>
                <a:r>
                  <a:rPr kumimoji="1" lang="en-US" altLang="ja-JP" sz="1200" dirty="0" smtClean="0"/>
                  <a:t>MPPC</a:t>
                </a:r>
              </a:p>
              <a:p>
                <a:r>
                  <a:rPr lang="ja-JP" altLang="en-US" sz="1200" dirty="0" smtClean="0"/>
                  <a:t>赤　</a:t>
                </a:r>
                <a:r>
                  <a:rPr lang="en-US" altLang="ja-JP" sz="1200" dirty="0" smtClean="0"/>
                  <a:t>PMT</a:t>
                </a:r>
                <a:endParaRPr kumimoji="1" lang="en-US" altLang="ja-JP" sz="1200" dirty="0" smtClean="0"/>
              </a:p>
            </p:txBody>
          </p:sp>
          <p:sp>
            <p:nvSpPr>
              <p:cNvPr id="13" name="テキスト ボックス 12"/>
              <p:cNvSpPr txBox="1"/>
              <p:nvPr/>
            </p:nvSpPr>
            <p:spPr>
              <a:xfrm>
                <a:off x="5077565" y="2472993"/>
                <a:ext cx="1890286" cy="372901"/>
              </a:xfrm>
              <a:prstGeom prst="rect">
                <a:avLst/>
              </a:prstGeom>
              <a:noFill/>
            </p:spPr>
            <p:txBody>
              <a:bodyPr wrap="square" rtlCol="0">
                <a:spAutoFit/>
              </a:bodyPr>
              <a:lstStyle/>
              <a:p>
                <a:r>
                  <a:rPr kumimoji="1" lang="ja-JP" altLang="en-US" sz="1200" b="1" dirty="0" smtClean="0"/>
                  <a:t>時間</a:t>
                </a:r>
                <a:r>
                  <a:rPr lang="en-US" altLang="ja-JP" sz="1200" b="1" dirty="0" smtClean="0"/>
                  <a:t>[</a:t>
                </a:r>
                <a:r>
                  <a:rPr lang="en-US" altLang="ja-JP" sz="1200" b="1" dirty="0" err="1" smtClean="0"/>
                  <a:t>μs</a:t>
                </a:r>
                <a:r>
                  <a:rPr lang="en-US" altLang="ja-JP" sz="1200" b="1" dirty="0" smtClean="0"/>
                  <a:t>]</a:t>
                </a:r>
                <a:endParaRPr kumimoji="1" lang="en-US" altLang="ja-JP" sz="1200" b="1" dirty="0" smtClean="0"/>
              </a:p>
            </p:txBody>
          </p:sp>
          <p:sp>
            <p:nvSpPr>
              <p:cNvPr id="14" name="正方形/長方形 13"/>
              <p:cNvSpPr/>
              <p:nvPr/>
            </p:nvSpPr>
            <p:spPr>
              <a:xfrm>
                <a:off x="7313918" y="2221122"/>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296916" y="2472994"/>
                <a:ext cx="1685279" cy="372901"/>
              </a:xfrm>
              <a:prstGeom prst="rect">
                <a:avLst/>
              </a:prstGeom>
              <a:noFill/>
            </p:spPr>
            <p:txBody>
              <a:bodyPr wrap="square" rtlCol="0">
                <a:spAutoFit/>
              </a:bodyPr>
              <a:lstStyle/>
              <a:p>
                <a:r>
                  <a:rPr kumimoji="1" lang="ja-JP" altLang="en-US" sz="1200" b="1" dirty="0" smtClean="0"/>
                  <a:t>時間</a:t>
                </a:r>
                <a:r>
                  <a:rPr lang="en-US" altLang="ja-JP" sz="1200" b="1" dirty="0" smtClean="0"/>
                  <a:t>[</a:t>
                </a:r>
                <a:r>
                  <a:rPr lang="en-US" altLang="ja-JP" sz="1200" b="1" dirty="0" err="1" smtClean="0"/>
                  <a:t>μs</a:t>
                </a:r>
                <a:r>
                  <a:rPr lang="en-US" altLang="ja-JP" sz="1200" b="1" dirty="0" smtClean="0"/>
                  <a:t>]</a:t>
                </a:r>
                <a:endParaRPr kumimoji="1" lang="en-US" altLang="ja-JP" sz="1200" b="1" dirty="0" smtClean="0"/>
              </a:p>
            </p:txBody>
          </p:sp>
          <p:sp>
            <p:nvSpPr>
              <p:cNvPr id="16" name="正方形/長方形 15"/>
              <p:cNvSpPr/>
              <p:nvPr/>
            </p:nvSpPr>
            <p:spPr>
              <a:xfrm>
                <a:off x="11569887" y="2271199"/>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456948" y="457216"/>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597743" y="450668"/>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818076" y="907556"/>
                <a:ext cx="4035700" cy="414335"/>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A</a:t>
                </a:r>
                <a:r>
                  <a:rPr lang="ja-JP" altLang="en-US" sz="1400" dirty="0" smtClean="0"/>
                  <a:t>*</a:t>
                </a:r>
                <a:r>
                  <a:rPr lang="en-US" altLang="ja-JP" sz="1400" dirty="0" smtClean="0"/>
                  <a:t>MPPC/PMT</a:t>
                </a:r>
                <a:r>
                  <a:rPr lang="ja-JP" altLang="en-US" sz="1400" dirty="0" smtClean="0"/>
                  <a:t>の</a:t>
                </a:r>
                <a:r>
                  <a:rPr lang="en-US" altLang="ja-JP" sz="1400" dirty="0" smtClean="0"/>
                  <a:t>integral</a:t>
                </a:r>
                <a:endParaRPr kumimoji="1" lang="ja-JP" altLang="en-US" sz="1400" dirty="0"/>
              </a:p>
            </p:txBody>
          </p:sp>
        </p:grpSp>
        <p:sp>
          <p:nvSpPr>
            <p:cNvPr id="10" name="テキスト ボックス 9"/>
            <p:cNvSpPr txBox="1"/>
            <p:nvPr/>
          </p:nvSpPr>
          <p:spPr>
            <a:xfrm>
              <a:off x="2433015" y="1280591"/>
              <a:ext cx="2337325" cy="414335"/>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絶対光量</a:t>
              </a:r>
              <a:endParaRPr kumimoji="1" lang="ja-JP" altLang="en-US" sz="1400" dirty="0"/>
            </a:p>
          </p:txBody>
        </p:sp>
      </p:grpSp>
      <p:grpSp>
        <p:nvGrpSpPr>
          <p:cNvPr id="20" name="グループ化 19"/>
          <p:cNvGrpSpPr/>
          <p:nvPr/>
        </p:nvGrpSpPr>
        <p:grpSpPr>
          <a:xfrm>
            <a:off x="-104273" y="4495226"/>
            <a:ext cx="6102098" cy="2015270"/>
            <a:chOff x="2669708" y="3002213"/>
            <a:chExt cx="9522292" cy="3144817"/>
          </a:xfrm>
        </p:grpSpPr>
        <p:grpSp>
          <p:nvGrpSpPr>
            <p:cNvPr id="21" name="グループ化 20"/>
            <p:cNvGrpSpPr/>
            <p:nvPr/>
          </p:nvGrpSpPr>
          <p:grpSpPr>
            <a:xfrm>
              <a:off x="2669708" y="3002213"/>
              <a:ext cx="9522292" cy="3144817"/>
              <a:chOff x="2669708" y="2990638"/>
              <a:chExt cx="9522292" cy="3144817"/>
            </a:xfrm>
          </p:grpSpPr>
          <p:pic>
            <p:nvPicPr>
              <p:cNvPr id="23" name="図 22"/>
              <p:cNvPicPr>
                <a:picLocks noChangeAspect="1"/>
              </p:cNvPicPr>
              <p:nvPr/>
            </p:nvPicPr>
            <p:blipFill rotWithShape="1">
              <a:blip r:embed="rId5">
                <a:extLst>
                  <a:ext uri="{28A0092B-C50C-407E-A947-70E740481C1C}">
                    <a14:useLocalDpi xmlns:a14="http://schemas.microsoft.com/office/drawing/2010/main" val="0"/>
                  </a:ext>
                </a:extLst>
              </a:blip>
              <a:srcRect t="49358" r="526"/>
              <a:stretch/>
            </p:blipFill>
            <p:spPr>
              <a:xfrm>
                <a:off x="3732964" y="2990638"/>
                <a:ext cx="8459036" cy="2932853"/>
              </a:xfrm>
              <a:prstGeom prst="rect">
                <a:avLst/>
              </a:prstGeom>
            </p:spPr>
          </p:pic>
          <p:sp>
            <p:nvSpPr>
              <p:cNvPr id="24" name="テキスト ボックス 23"/>
              <p:cNvSpPr txBox="1"/>
              <p:nvPr/>
            </p:nvSpPr>
            <p:spPr>
              <a:xfrm>
                <a:off x="5262543" y="5703200"/>
                <a:ext cx="1573345" cy="432255"/>
              </a:xfrm>
              <a:prstGeom prst="rect">
                <a:avLst/>
              </a:prstGeom>
              <a:noFill/>
            </p:spPr>
            <p:txBody>
              <a:bodyPr wrap="square" rtlCol="0">
                <a:spAutoFit/>
              </a:bodyPr>
              <a:lstStyle/>
              <a:p>
                <a:r>
                  <a:rPr kumimoji="1" lang="ja-JP" altLang="en-US" sz="1200" b="1" dirty="0" smtClean="0"/>
                  <a:t>時間</a:t>
                </a:r>
                <a:r>
                  <a:rPr lang="en-US" altLang="ja-JP" sz="1200" b="1" dirty="0" smtClean="0"/>
                  <a:t>[</a:t>
                </a:r>
                <a:r>
                  <a:rPr lang="en-US" altLang="ja-JP" sz="1200" b="1" dirty="0" err="1" smtClean="0"/>
                  <a:t>μs</a:t>
                </a:r>
                <a:r>
                  <a:rPr lang="en-US" altLang="ja-JP" sz="1200" b="1" dirty="0" smtClean="0"/>
                  <a:t>]</a:t>
                </a:r>
                <a:endParaRPr kumimoji="1" lang="en-US" altLang="ja-JP" sz="1200" b="1" dirty="0" smtClean="0"/>
              </a:p>
            </p:txBody>
          </p:sp>
          <p:sp>
            <p:nvSpPr>
              <p:cNvPr id="25" name="テキスト ボックス 24"/>
              <p:cNvSpPr txBox="1"/>
              <p:nvPr/>
            </p:nvSpPr>
            <p:spPr>
              <a:xfrm>
                <a:off x="9651836" y="5686143"/>
                <a:ext cx="1290301" cy="432255"/>
              </a:xfrm>
              <a:prstGeom prst="rect">
                <a:avLst/>
              </a:prstGeom>
              <a:noFill/>
            </p:spPr>
            <p:txBody>
              <a:bodyPr wrap="square" rtlCol="0">
                <a:spAutoFit/>
              </a:bodyPr>
              <a:lstStyle/>
              <a:p>
                <a:r>
                  <a:rPr kumimoji="1" lang="ja-JP" altLang="en-US" sz="1200" b="1" dirty="0" smtClean="0"/>
                  <a:t>時間</a:t>
                </a:r>
                <a:r>
                  <a:rPr lang="en-US" altLang="ja-JP" sz="1200" b="1" dirty="0" smtClean="0"/>
                  <a:t>[</a:t>
                </a:r>
                <a:r>
                  <a:rPr lang="en-US" altLang="ja-JP" sz="1200" b="1" dirty="0" err="1" smtClean="0"/>
                  <a:t>μs</a:t>
                </a:r>
                <a:r>
                  <a:rPr lang="en-US" altLang="ja-JP" sz="1200" b="1" dirty="0" smtClean="0"/>
                  <a:t>]</a:t>
                </a:r>
                <a:endParaRPr kumimoji="1" lang="en-US" altLang="ja-JP" sz="1200" b="1" dirty="0" smtClean="0"/>
              </a:p>
            </p:txBody>
          </p:sp>
          <p:sp>
            <p:nvSpPr>
              <p:cNvPr id="26" name="正方形/長方形 25"/>
              <p:cNvSpPr/>
              <p:nvPr/>
            </p:nvSpPr>
            <p:spPr>
              <a:xfrm>
                <a:off x="7512902" y="5459684"/>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1735688" y="5459684"/>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627776" y="3114952"/>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9943259" y="3095616"/>
                <a:ext cx="449580"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669708" y="4107785"/>
                <a:ext cx="2315816" cy="480284"/>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MPPC</a:t>
                </a:r>
                <a:r>
                  <a:rPr lang="ja-JP" altLang="en-US" sz="1400" dirty="0" smtClean="0"/>
                  <a:t>絶対光量</a:t>
                </a:r>
                <a:endParaRPr kumimoji="1" lang="ja-JP" altLang="en-US" sz="1400" dirty="0"/>
              </a:p>
            </p:txBody>
          </p:sp>
          <p:sp>
            <p:nvSpPr>
              <p:cNvPr id="31" name="テキスト ボックス 30"/>
              <p:cNvSpPr txBox="1"/>
              <p:nvPr/>
            </p:nvSpPr>
            <p:spPr>
              <a:xfrm>
                <a:off x="6367781" y="4123217"/>
                <a:ext cx="3284055" cy="480284"/>
              </a:xfrm>
              <a:prstGeom prst="rect">
                <a:avLst/>
              </a:prstGeom>
              <a:noFill/>
              <a:scene3d>
                <a:camera prst="orthographicFront">
                  <a:rot lat="0" lon="0" rev="5400000"/>
                </a:camera>
                <a:lightRig rig="threePt" dir="t"/>
              </a:scene3d>
            </p:spPr>
            <p:txBody>
              <a:bodyPr wrap="square" rtlCol="0">
                <a:spAutoFit/>
              </a:bodyPr>
              <a:lstStyle/>
              <a:p>
                <a:r>
                  <a:rPr lang="en-US" altLang="ja-JP" sz="1400" dirty="0" smtClean="0"/>
                  <a:t>A</a:t>
                </a:r>
                <a:r>
                  <a:rPr lang="ja-JP" altLang="en-US" sz="1400" dirty="0" smtClean="0"/>
                  <a:t>*</a:t>
                </a:r>
                <a:r>
                  <a:rPr lang="en-US" altLang="ja-JP" sz="1400" dirty="0" smtClean="0"/>
                  <a:t>MPPC/PMT</a:t>
                </a:r>
                <a:r>
                  <a:rPr lang="ja-JP" altLang="en-US" sz="1400" dirty="0" smtClean="0"/>
                  <a:t>の</a:t>
                </a:r>
                <a:r>
                  <a:rPr lang="en-US" altLang="ja-JP" sz="1400" dirty="0" smtClean="0"/>
                  <a:t>integral</a:t>
                </a:r>
                <a:endParaRPr kumimoji="1" lang="ja-JP" altLang="en-US" sz="1400" dirty="0"/>
              </a:p>
            </p:txBody>
          </p:sp>
        </p:grpSp>
        <p:sp>
          <p:nvSpPr>
            <p:cNvPr id="22" name="テキスト ボックス 21"/>
            <p:cNvSpPr txBox="1"/>
            <p:nvPr/>
          </p:nvSpPr>
          <p:spPr>
            <a:xfrm>
              <a:off x="5996240" y="4151846"/>
              <a:ext cx="994868" cy="461664"/>
            </a:xfrm>
            <a:prstGeom prst="rect">
              <a:avLst/>
            </a:prstGeom>
            <a:noFill/>
          </p:spPr>
          <p:txBody>
            <a:bodyPr wrap="square" rtlCol="0">
              <a:spAutoFit/>
            </a:bodyPr>
            <a:lstStyle/>
            <a:p>
              <a:r>
                <a:rPr kumimoji="1" lang="ja-JP" altLang="en-US" sz="1200" dirty="0" smtClean="0"/>
                <a:t>黒　</a:t>
              </a:r>
              <a:r>
                <a:rPr kumimoji="1" lang="en-US" altLang="ja-JP" sz="1200" dirty="0" smtClean="0"/>
                <a:t>MPPC</a:t>
              </a:r>
            </a:p>
            <a:p>
              <a:r>
                <a:rPr lang="ja-JP" altLang="en-US" sz="1200" dirty="0" smtClean="0"/>
                <a:t>赤　</a:t>
              </a:r>
              <a:r>
                <a:rPr lang="en-US" altLang="ja-JP" sz="1200" dirty="0" smtClean="0"/>
                <a:t>PMT</a:t>
              </a:r>
              <a:endParaRPr kumimoji="1" lang="en-US" altLang="ja-JP" sz="1200" dirty="0" smtClean="0"/>
            </a:p>
          </p:txBody>
        </p:sp>
      </p:grpSp>
      <p:cxnSp>
        <p:nvCxnSpPr>
          <p:cNvPr id="33" name="直線矢印コネクタ 32"/>
          <p:cNvCxnSpPr/>
          <p:nvPr/>
        </p:nvCxnSpPr>
        <p:spPr>
          <a:xfrm>
            <a:off x="3817620" y="3863340"/>
            <a:ext cx="15773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44808" y="1641132"/>
            <a:ext cx="7964879" cy="1200329"/>
          </a:xfrm>
          <a:prstGeom prst="rect">
            <a:avLst/>
          </a:prstGeom>
          <a:noFill/>
        </p:spPr>
        <p:txBody>
          <a:bodyPr wrap="square" rtlCol="0">
            <a:spAutoFit/>
          </a:bodyPr>
          <a:lstStyle/>
          <a:p>
            <a:r>
              <a:rPr lang="en-US" altLang="ja-JP" sz="2400" dirty="0" smtClean="0"/>
              <a:t>LED</a:t>
            </a:r>
            <a:r>
              <a:rPr lang="ja-JP" altLang="en-US" sz="2400" dirty="0" smtClean="0"/>
              <a:t>：</a:t>
            </a:r>
            <a:r>
              <a:rPr lang="en-US" altLang="ja-JP" sz="2400" dirty="0" smtClean="0"/>
              <a:t>5μs</a:t>
            </a:r>
            <a:r>
              <a:rPr lang="ja-JP" altLang="en-US" sz="2400" dirty="0" smtClean="0"/>
              <a:t>の矩形波で電圧制御→波形が矩形波から歪む</a:t>
            </a:r>
            <a:endParaRPr lang="en-US" altLang="ja-JP" sz="2400" dirty="0" smtClean="0"/>
          </a:p>
          <a:p>
            <a:r>
              <a:rPr lang="en-US" altLang="ja-JP" sz="2400" dirty="0" smtClean="0"/>
              <a:t>MPPC</a:t>
            </a:r>
            <a:r>
              <a:rPr lang="ja-JP" altLang="en-US" sz="2400" dirty="0" smtClean="0"/>
              <a:t>と</a:t>
            </a:r>
            <a:r>
              <a:rPr lang="en-US" altLang="ja-JP" sz="2400" dirty="0" smtClean="0"/>
              <a:t>PMT</a:t>
            </a:r>
            <a:r>
              <a:rPr lang="ja-JP" altLang="en-US" sz="2400" dirty="0" smtClean="0"/>
              <a:t>の波形が一致しているので問題なし</a:t>
            </a:r>
            <a:endParaRPr lang="en-US" altLang="ja-JP" sz="2400" dirty="0" smtClean="0"/>
          </a:p>
          <a:p>
            <a:r>
              <a:rPr lang="ja-JP" altLang="en-US" sz="2400" dirty="0" smtClean="0"/>
              <a:t>　　　　　</a:t>
            </a:r>
            <a:endParaRPr lang="en-US" altLang="ja-JP" sz="2400" dirty="0" smtClean="0"/>
          </a:p>
        </p:txBody>
      </p:sp>
      <p:sp>
        <p:nvSpPr>
          <p:cNvPr id="32" name="スライド番号プレースホルダー 31"/>
          <p:cNvSpPr>
            <a:spLocks noGrp="1"/>
          </p:cNvSpPr>
          <p:nvPr>
            <p:ph type="sldNum" sz="quarter" idx="12"/>
          </p:nvPr>
        </p:nvSpPr>
        <p:spPr/>
        <p:txBody>
          <a:bodyPr/>
          <a:lstStyle/>
          <a:p>
            <a:fld id="{4F788438-4101-4C33-820C-3BF65CF796DB}" type="slidenum">
              <a:rPr kumimoji="1" lang="ja-JP" altLang="en-US" smtClean="0"/>
              <a:t>26</a:t>
            </a:fld>
            <a:endParaRPr kumimoji="1" lang="ja-JP" altLang="en-US"/>
          </a:p>
        </p:txBody>
      </p:sp>
    </p:spTree>
    <p:extLst>
      <p:ext uri="{BB962C8B-B14F-4D97-AF65-F5344CB8AC3E}">
        <p14:creationId xmlns:p14="http://schemas.microsoft.com/office/powerpoint/2010/main" val="2529043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読み出し回路</a:t>
            </a:r>
            <a:endParaRPr kumimoji="1" lang="ja-JP" altLang="en-US" dirty="0"/>
          </a:p>
        </p:txBody>
      </p:sp>
      <p:sp>
        <p:nvSpPr>
          <p:cNvPr id="5" name="テキスト ボックス 4"/>
          <p:cNvSpPr txBox="1"/>
          <p:nvPr/>
        </p:nvSpPr>
        <p:spPr>
          <a:xfrm>
            <a:off x="308610" y="1679665"/>
            <a:ext cx="8498506" cy="4893647"/>
          </a:xfrm>
          <a:prstGeom prst="rect">
            <a:avLst/>
          </a:prstGeom>
          <a:noFill/>
        </p:spPr>
        <p:txBody>
          <a:bodyPr wrap="square" rtlCol="0">
            <a:spAutoFit/>
          </a:bodyPr>
          <a:lstStyle/>
          <a:p>
            <a:r>
              <a:rPr lang="ja-JP" altLang="en-US" sz="2400" dirty="0" smtClean="0"/>
              <a:t>・</a:t>
            </a:r>
            <a:r>
              <a:rPr lang="en-US" altLang="ja-JP" sz="2400" dirty="0" smtClean="0"/>
              <a:t>MPPC</a:t>
            </a:r>
            <a:r>
              <a:rPr lang="ja-JP" altLang="en-US" sz="2400" dirty="0" smtClean="0"/>
              <a:t>のバイアス用ローパスフィルタ</a:t>
            </a:r>
            <a:endParaRPr lang="en-US" altLang="ja-JP" sz="2400" dirty="0" smtClean="0"/>
          </a:p>
          <a:p>
            <a:r>
              <a:rPr lang="ja-JP" altLang="en-US" sz="2400" dirty="0" smtClean="0"/>
              <a:t>電源からの高周波ノイズを落とす</a:t>
            </a:r>
            <a:endParaRPr lang="en-US" altLang="ja-JP" sz="2400" dirty="0" smtClean="0"/>
          </a:p>
          <a:p>
            <a:r>
              <a:rPr lang="ja-JP" altLang="en-US" sz="2400" dirty="0" smtClean="0"/>
              <a:t>大光量入射しても電圧降下しないようなキャパシタンスを使用</a:t>
            </a:r>
            <a:endParaRPr lang="en-US" altLang="ja-JP" sz="2400" dirty="0" smtClean="0"/>
          </a:p>
          <a:p>
            <a:r>
              <a:rPr lang="en-US" altLang="ja-JP" sz="2400" dirty="0" smtClean="0">
                <a:solidFill>
                  <a:schemeClr val="tx1"/>
                </a:solidFill>
                <a:latin typeface="+mn-ea"/>
              </a:rPr>
              <a:t>10</a:t>
            </a:r>
            <a:r>
              <a:rPr lang="en-US" altLang="ja-JP" sz="2400" baseline="30000" dirty="0" smtClean="0">
                <a:solidFill>
                  <a:schemeClr val="tx1"/>
                </a:solidFill>
                <a:latin typeface="+mn-ea"/>
              </a:rPr>
              <a:t>5</a:t>
            </a:r>
            <a:r>
              <a:rPr lang="en-US" altLang="ja-JP" sz="2400" dirty="0" smtClean="0">
                <a:solidFill>
                  <a:schemeClr val="tx1"/>
                </a:solidFill>
                <a:latin typeface="+mn-ea"/>
              </a:rPr>
              <a:t>photon</a:t>
            </a:r>
            <a:r>
              <a:rPr lang="ja-JP" altLang="en-US" sz="2400" dirty="0" smtClean="0">
                <a:solidFill>
                  <a:schemeClr val="tx1"/>
                </a:solidFill>
                <a:latin typeface="+mn-ea"/>
              </a:rPr>
              <a:t>に対応する電荷量　</a:t>
            </a:r>
            <a:r>
              <a:rPr lang="en-US" altLang="ja-JP" sz="2400" dirty="0" smtClean="0">
                <a:solidFill>
                  <a:schemeClr val="tx1"/>
                </a:solidFill>
                <a:latin typeface="+mn-ea"/>
              </a:rPr>
              <a:t>25.6nC</a:t>
            </a:r>
            <a:r>
              <a:rPr lang="ja-JP" altLang="en-US" sz="2400" dirty="0" smtClean="0">
                <a:solidFill>
                  <a:schemeClr val="tx1"/>
                </a:solidFill>
                <a:latin typeface="+mn-ea"/>
              </a:rPr>
              <a:t>⇔</a:t>
            </a:r>
            <a:r>
              <a:rPr lang="en-US" altLang="ja-JP" sz="2400" dirty="0" err="1" smtClean="0">
                <a:solidFill>
                  <a:schemeClr val="tx1"/>
                </a:solidFill>
                <a:latin typeface="+mn-ea"/>
              </a:rPr>
              <a:t>V</a:t>
            </a:r>
            <a:r>
              <a:rPr lang="en-US" altLang="ja-JP" sz="2400" baseline="-25000" dirty="0" err="1" smtClean="0">
                <a:solidFill>
                  <a:schemeClr val="tx1"/>
                </a:solidFill>
                <a:latin typeface="+mn-ea"/>
              </a:rPr>
              <a:t>bias</a:t>
            </a:r>
            <a:r>
              <a:rPr lang="en-US" altLang="ja-JP" sz="2400" dirty="0" smtClean="0">
                <a:solidFill>
                  <a:schemeClr val="tx1"/>
                </a:solidFill>
                <a:latin typeface="+mn-ea"/>
              </a:rPr>
              <a:t>(58V)×1μF=58μC</a:t>
            </a:r>
            <a:r>
              <a:rPr lang="ja-JP" altLang="en-US" sz="2400" dirty="0" smtClean="0">
                <a:solidFill>
                  <a:schemeClr val="tx1"/>
                </a:solidFill>
                <a:latin typeface="+mn-ea"/>
              </a:rPr>
              <a:t> </a:t>
            </a:r>
            <a:endParaRPr lang="en-US" altLang="ja-JP" sz="2400" dirty="0" smtClean="0">
              <a:solidFill>
                <a:schemeClr val="tx1"/>
              </a:solidFill>
              <a:latin typeface="+mn-ea"/>
            </a:endParaRPr>
          </a:p>
          <a:p>
            <a:endParaRPr lang="en-US" altLang="ja-JP" sz="2400" dirty="0"/>
          </a:p>
          <a:p>
            <a:r>
              <a:rPr lang="ja-JP" altLang="en-US" sz="2400" dirty="0" smtClean="0"/>
              <a:t>・</a:t>
            </a:r>
            <a:r>
              <a:rPr lang="en-US" altLang="ja-JP" sz="2400" dirty="0" smtClean="0"/>
              <a:t>AMP</a:t>
            </a:r>
          </a:p>
          <a:p>
            <a:r>
              <a:rPr lang="en-US" altLang="ja-JP" sz="2400" dirty="0" smtClean="0"/>
              <a:t>RPN-09</a:t>
            </a:r>
            <a:r>
              <a:rPr lang="en-US" altLang="ja-JP" sz="2400" dirty="0"/>
              <a:t>2</a:t>
            </a:r>
            <a:r>
              <a:rPr lang="ja-JP" altLang="en-US" sz="2400" dirty="0" err="1" smtClean="0"/>
              <a:t>、</a:t>
            </a:r>
            <a:r>
              <a:rPr lang="ja-JP" altLang="en-US" sz="2400" dirty="0" smtClean="0"/>
              <a:t>増幅率は</a:t>
            </a:r>
            <a:r>
              <a:rPr lang="en-US" altLang="ja-JP" sz="2400" dirty="0" smtClean="0"/>
              <a:t>10</a:t>
            </a:r>
            <a:r>
              <a:rPr lang="ja-JP" altLang="en-US" sz="2400" dirty="0" smtClean="0"/>
              <a:t>倍</a:t>
            </a:r>
            <a:endParaRPr lang="en-US" altLang="ja-JP" sz="2400" dirty="0" smtClean="0"/>
          </a:p>
          <a:p>
            <a:r>
              <a:rPr lang="ja-JP" altLang="en-US" sz="2400" dirty="0"/>
              <a:t>出力</a:t>
            </a:r>
            <a:r>
              <a:rPr lang="ja-JP" altLang="en-US" sz="2400" dirty="0" smtClean="0"/>
              <a:t>は</a:t>
            </a:r>
            <a:r>
              <a:rPr lang="en-US" altLang="ja-JP" sz="2400" dirty="0" smtClean="0"/>
              <a:t>2V</a:t>
            </a:r>
            <a:r>
              <a:rPr lang="ja-JP" altLang="en-US" sz="2400" dirty="0" smtClean="0"/>
              <a:t>まで</a:t>
            </a:r>
            <a:endParaRPr lang="en-US" altLang="ja-JP" sz="2400" dirty="0" smtClean="0"/>
          </a:p>
          <a:p>
            <a:endParaRPr lang="en-US" altLang="ja-JP" sz="2400" dirty="0"/>
          </a:p>
          <a:p>
            <a:r>
              <a:rPr lang="ja-JP" altLang="en-US" sz="2400" dirty="0" smtClean="0"/>
              <a:t>・</a:t>
            </a:r>
            <a:r>
              <a:rPr lang="en-US" altLang="ja-JP" sz="2400" dirty="0" smtClean="0"/>
              <a:t>FADC</a:t>
            </a:r>
          </a:p>
          <a:p>
            <a:r>
              <a:rPr lang="en-US" altLang="ja-JP" sz="2400" dirty="0" smtClean="0"/>
              <a:t>V1724</a:t>
            </a:r>
          </a:p>
          <a:p>
            <a:r>
              <a:rPr lang="ja-JP" altLang="en-US" sz="2400" dirty="0" smtClean="0"/>
              <a:t>サンプリングレート </a:t>
            </a:r>
            <a:r>
              <a:rPr lang="en-US" altLang="ja-JP" sz="2400" dirty="0" smtClean="0"/>
              <a:t>100MHz</a:t>
            </a:r>
          </a:p>
          <a:p>
            <a:r>
              <a:rPr lang="ja-JP" altLang="en-US" sz="2400" dirty="0" smtClean="0"/>
              <a:t>ダイナミックレンジー </a:t>
            </a:r>
            <a:r>
              <a:rPr lang="en-US" altLang="ja-JP" sz="2400" dirty="0" smtClean="0"/>
              <a:t>+0.225</a:t>
            </a:r>
            <a:r>
              <a:rPr lang="ja-JP" altLang="en-US" sz="2400" dirty="0" smtClean="0"/>
              <a:t>～</a:t>
            </a:r>
            <a:r>
              <a:rPr lang="en-US" altLang="ja-JP" sz="2400" dirty="0" smtClean="0"/>
              <a:t>-2.025V</a:t>
            </a:r>
          </a:p>
        </p:txBody>
      </p:sp>
      <p:grpSp>
        <p:nvGrpSpPr>
          <p:cNvPr id="6" name="グループ化 5"/>
          <p:cNvGrpSpPr/>
          <p:nvPr/>
        </p:nvGrpSpPr>
        <p:grpSpPr>
          <a:xfrm>
            <a:off x="5201228" y="365126"/>
            <a:ext cx="3605888" cy="2082100"/>
            <a:chOff x="4988107" y="2350975"/>
            <a:chExt cx="3605888" cy="208210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107" y="2350975"/>
              <a:ext cx="3335663" cy="2082100"/>
            </a:xfrm>
            <a:prstGeom prst="rect">
              <a:avLst/>
            </a:prstGeom>
          </p:spPr>
        </p:pic>
        <p:sp>
          <p:nvSpPr>
            <p:cNvPr id="8" name="コンテンツ プレースホルダー 9"/>
            <p:cNvSpPr txBox="1">
              <a:spLocks/>
            </p:cNvSpPr>
            <p:nvPr/>
          </p:nvSpPr>
          <p:spPr>
            <a:xfrm>
              <a:off x="7670921" y="2880054"/>
              <a:ext cx="923074"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None/>
              </a:pPr>
              <a:r>
                <a:rPr lang="en-US" altLang="ja-JP" sz="1600" b="1" dirty="0" smtClean="0"/>
                <a:t>signal</a:t>
              </a:r>
              <a:endParaRPr lang="ja-JP" altLang="en-US" sz="1600" b="1" dirty="0"/>
            </a:p>
          </p:txBody>
        </p:sp>
        <p:sp>
          <p:nvSpPr>
            <p:cNvPr id="9" name="コンテンツ プレースホルダー 9"/>
            <p:cNvSpPr txBox="1">
              <a:spLocks/>
            </p:cNvSpPr>
            <p:nvPr/>
          </p:nvSpPr>
          <p:spPr>
            <a:xfrm>
              <a:off x="6397518" y="3556419"/>
              <a:ext cx="923074"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None/>
              </a:pPr>
              <a:r>
                <a:rPr lang="en-US" altLang="ja-JP" sz="1600" b="1" dirty="0" smtClean="0"/>
                <a:t>1μF</a:t>
              </a:r>
              <a:endParaRPr lang="ja-JP" altLang="en-US" sz="1600" b="1" dirty="0"/>
            </a:p>
          </p:txBody>
        </p:sp>
        <p:sp>
          <p:nvSpPr>
            <p:cNvPr id="10" name="コンテンツ プレースホルダー 9"/>
            <p:cNvSpPr txBox="1">
              <a:spLocks/>
            </p:cNvSpPr>
            <p:nvPr/>
          </p:nvSpPr>
          <p:spPr>
            <a:xfrm>
              <a:off x="5732864" y="3556419"/>
              <a:ext cx="923074"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None/>
              </a:pPr>
              <a:r>
                <a:rPr lang="en-US" altLang="ja-JP" sz="1600" b="1" dirty="0" smtClean="0"/>
                <a:t>1μF</a:t>
              </a:r>
              <a:endParaRPr lang="ja-JP" altLang="en-US" sz="1600" b="1" dirty="0"/>
            </a:p>
          </p:txBody>
        </p:sp>
        <p:sp>
          <p:nvSpPr>
            <p:cNvPr id="11" name="コンテンツ プレースホルダー 9"/>
            <p:cNvSpPr txBox="1">
              <a:spLocks/>
            </p:cNvSpPr>
            <p:nvPr/>
          </p:nvSpPr>
          <p:spPr>
            <a:xfrm>
              <a:off x="7428660" y="3556419"/>
              <a:ext cx="923074"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None/>
              </a:pPr>
              <a:r>
                <a:rPr lang="en-US" altLang="ja-JP" sz="1600" b="1" dirty="0" smtClean="0"/>
                <a:t>10k</a:t>
              </a:r>
              <a:endParaRPr lang="ja-JP" altLang="en-US" sz="1600" b="1" dirty="0"/>
            </a:p>
          </p:txBody>
        </p:sp>
        <p:sp>
          <p:nvSpPr>
            <p:cNvPr id="12" name="コンテンツ プレースホルダー 9"/>
            <p:cNvSpPr txBox="1">
              <a:spLocks/>
            </p:cNvSpPr>
            <p:nvPr/>
          </p:nvSpPr>
          <p:spPr>
            <a:xfrm>
              <a:off x="6379104" y="2669511"/>
              <a:ext cx="923074"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None/>
              </a:pPr>
              <a:r>
                <a:rPr lang="en-US" altLang="ja-JP" sz="1600" b="1" dirty="0" smtClean="0"/>
                <a:t>47k</a:t>
              </a:r>
              <a:endParaRPr lang="ja-JP" altLang="en-US" sz="1600" b="1" dirty="0"/>
            </a:p>
          </p:txBody>
        </p:sp>
        <p:sp>
          <p:nvSpPr>
            <p:cNvPr id="13" name="コンテンツ プレースホルダー 9"/>
            <p:cNvSpPr txBox="1">
              <a:spLocks/>
            </p:cNvSpPr>
            <p:nvPr/>
          </p:nvSpPr>
          <p:spPr>
            <a:xfrm>
              <a:off x="5695465" y="2674613"/>
              <a:ext cx="923074" cy="313932"/>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None/>
              </a:pPr>
              <a:r>
                <a:rPr lang="en-US" altLang="ja-JP" sz="1600" b="1" dirty="0" smtClean="0"/>
                <a:t>47k</a:t>
              </a:r>
              <a:endParaRPr lang="ja-JP" altLang="en-US" sz="1600" b="1" dirty="0"/>
            </a:p>
          </p:txBody>
        </p:sp>
      </p:grpSp>
      <p:pic>
        <p:nvPicPr>
          <p:cNvPr id="22" name="コンテンツ プレースホルダー 21"/>
          <p:cNvPicPr>
            <a:picLocks noGrp="1" noChangeAspect="1"/>
          </p:cNvPicPr>
          <p:nvPr>
            <p:ph idx="1"/>
          </p:nvPr>
        </p:nvPicPr>
        <p:blipFill>
          <a:blip r:embed="rId3"/>
          <a:stretch>
            <a:fillRect/>
          </a:stretch>
        </p:blipFill>
        <p:spPr>
          <a:xfrm>
            <a:off x="4147168" y="3278946"/>
            <a:ext cx="4092592" cy="3005732"/>
          </a:xfrm>
          <a:prstGeom prst="rect">
            <a:avLst/>
          </a:prstGeom>
        </p:spPr>
      </p:pic>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27</a:t>
            </a:fld>
            <a:endParaRPr kumimoji="1" lang="ja-JP" altLang="en-US"/>
          </a:p>
        </p:txBody>
      </p:sp>
    </p:spTree>
    <p:extLst>
      <p:ext uri="{BB962C8B-B14F-4D97-AF65-F5344CB8AC3E}">
        <p14:creationId xmlns:p14="http://schemas.microsoft.com/office/powerpoint/2010/main" val="4191254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クロストーク＆アフターパルス</a:t>
            </a:r>
            <a:r>
              <a:rPr lang="ja-JP" altLang="en-US" sz="4000" dirty="0"/>
              <a:t>レート</a:t>
            </a:r>
            <a:endParaRPr kumimoji="1" lang="ja-JP" altLang="en-US" sz="4000" dirty="0"/>
          </a:p>
        </p:txBody>
      </p:sp>
      <p:sp>
        <p:nvSpPr>
          <p:cNvPr id="7" name="正方形/長方形 6"/>
          <p:cNvSpPr/>
          <p:nvPr/>
        </p:nvSpPr>
        <p:spPr>
          <a:xfrm>
            <a:off x="881380" y="4811248"/>
            <a:ext cx="207515" cy="26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361227" y="6011012"/>
            <a:ext cx="569387" cy="369332"/>
          </a:xfrm>
          <a:prstGeom prst="rect">
            <a:avLst/>
          </a:prstGeom>
          <a:noFill/>
        </p:spPr>
        <p:txBody>
          <a:bodyPr wrap="none" rtlCol="0">
            <a:spAutoFit/>
          </a:bodyPr>
          <a:lstStyle/>
          <a:p>
            <a:r>
              <a:rPr kumimoji="1" lang="en-US" altLang="ja-JP" dirty="0" smtClean="0"/>
              <a:t>N</a:t>
            </a:r>
            <a:r>
              <a:rPr kumimoji="1" lang="en-US" altLang="ja-JP" baseline="-25000" dirty="0" smtClean="0"/>
              <a:t>1pe</a:t>
            </a:r>
            <a:endParaRPr kumimoji="1" lang="ja-JP" altLang="en-US" baseline="-25000" dirty="0"/>
          </a:p>
        </p:txBody>
      </p:sp>
      <p:sp>
        <p:nvSpPr>
          <p:cNvPr id="17" name="テキスト ボックス 16"/>
          <p:cNvSpPr txBox="1"/>
          <p:nvPr/>
        </p:nvSpPr>
        <p:spPr>
          <a:xfrm>
            <a:off x="1980987" y="6011012"/>
            <a:ext cx="569387" cy="369332"/>
          </a:xfrm>
          <a:prstGeom prst="rect">
            <a:avLst/>
          </a:prstGeom>
          <a:noFill/>
        </p:spPr>
        <p:txBody>
          <a:bodyPr wrap="none" rtlCol="0">
            <a:spAutoFit/>
          </a:bodyPr>
          <a:lstStyle/>
          <a:p>
            <a:r>
              <a:rPr kumimoji="1" lang="en-US" altLang="ja-JP" dirty="0" smtClean="0"/>
              <a:t>N</a:t>
            </a:r>
            <a:r>
              <a:rPr lang="en-US" altLang="ja-JP" baseline="-25000" dirty="0"/>
              <a:t>2</a:t>
            </a:r>
            <a:r>
              <a:rPr kumimoji="1" lang="en-US" altLang="ja-JP" baseline="-25000" dirty="0" smtClean="0"/>
              <a:t>pe</a:t>
            </a:r>
            <a:endParaRPr kumimoji="1" lang="ja-JP" altLang="en-US" baseline="-25000" dirty="0"/>
          </a:p>
        </p:txBody>
      </p:sp>
      <p:sp>
        <p:nvSpPr>
          <p:cNvPr id="18" name="テキスト ボックス 17"/>
          <p:cNvSpPr txBox="1"/>
          <p:nvPr/>
        </p:nvSpPr>
        <p:spPr>
          <a:xfrm>
            <a:off x="1104077" y="4700166"/>
            <a:ext cx="537327" cy="276999"/>
          </a:xfrm>
          <a:prstGeom prst="rect">
            <a:avLst/>
          </a:prstGeom>
          <a:noFill/>
        </p:spPr>
        <p:txBody>
          <a:bodyPr wrap="none" rtlCol="0">
            <a:spAutoFit/>
          </a:bodyPr>
          <a:lstStyle/>
          <a:p>
            <a:r>
              <a:rPr kumimoji="1" lang="en-US" altLang="ja-JP" baseline="-25000" dirty="0" smtClean="0"/>
              <a:t>0.5pe</a:t>
            </a:r>
            <a:endParaRPr kumimoji="1" lang="ja-JP" altLang="en-US" baseline="-25000" dirty="0"/>
          </a:p>
        </p:txBody>
      </p:sp>
      <p:sp>
        <p:nvSpPr>
          <p:cNvPr id="19" name="テキスト ボックス 18"/>
          <p:cNvSpPr txBox="1"/>
          <p:nvPr/>
        </p:nvSpPr>
        <p:spPr>
          <a:xfrm>
            <a:off x="1711194" y="4700166"/>
            <a:ext cx="537327" cy="276999"/>
          </a:xfrm>
          <a:prstGeom prst="rect">
            <a:avLst/>
          </a:prstGeom>
          <a:noFill/>
        </p:spPr>
        <p:txBody>
          <a:bodyPr wrap="none" rtlCol="0">
            <a:spAutoFit/>
          </a:bodyPr>
          <a:lstStyle/>
          <a:p>
            <a:r>
              <a:rPr lang="en-US" altLang="ja-JP" baseline="-25000" dirty="0"/>
              <a:t>1</a:t>
            </a:r>
            <a:r>
              <a:rPr kumimoji="1" lang="en-US" altLang="ja-JP" baseline="-25000" dirty="0" smtClean="0"/>
              <a:t>.5pe</a:t>
            </a:r>
            <a:endParaRPr kumimoji="1" lang="ja-JP" altLang="en-US" baseline="-25000" dirty="0"/>
          </a:p>
        </p:txBody>
      </p:sp>
      <p:sp>
        <p:nvSpPr>
          <p:cNvPr id="20" name="テキスト ボックス 19"/>
          <p:cNvSpPr txBox="1"/>
          <p:nvPr/>
        </p:nvSpPr>
        <p:spPr>
          <a:xfrm>
            <a:off x="2321258" y="4700166"/>
            <a:ext cx="537327" cy="276999"/>
          </a:xfrm>
          <a:prstGeom prst="rect">
            <a:avLst/>
          </a:prstGeom>
          <a:noFill/>
        </p:spPr>
        <p:txBody>
          <a:bodyPr wrap="none" rtlCol="0">
            <a:spAutoFit/>
          </a:bodyPr>
          <a:lstStyle/>
          <a:p>
            <a:r>
              <a:rPr lang="en-US" altLang="ja-JP" baseline="-25000" dirty="0" smtClean="0"/>
              <a:t>2</a:t>
            </a:r>
            <a:r>
              <a:rPr kumimoji="1" lang="en-US" altLang="ja-JP" baseline="-25000" dirty="0" smtClean="0"/>
              <a:t>.5pe</a:t>
            </a:r>
            <a:endParaRPr kumimoji="1" lang="ja-JP" altLang="en-US" baseline="-25000" dirty="0"/>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66" y="3330825"/>
            <a:ext cx="4004428" cy="3015680"/>
          </a:xfrm>
          <a:prstGeom prst="rect">
            <a:avLst/>
          </a:prstGeom>
        </p:spPr>
      </p:pic>
      <p:sp>
        <p:nvSpPr>
          <p:cNvPr id="23" name="テキスト ボックス 22"/>
          <p:cNvSpPr txBox="1"/>
          <p:nvPr/>
        </p:nvSpPr>
        <p:spPr>
          <a:xfrm>
            <a:off x="881380" y="2102767"/>
            <a:ext cx="7219883" cy="1015663"/>
          </a:xfrm>
          <a:prstGeom prst="rect">
            <a:avLst/>
          </a:prstGeom>
          <a:noFill/>
        </p:spPr>
        <p:txBody>
          <a:bodyPr wrap="square" rtlCol="0">
            <a:spAutoFit/>
          </a:bodyPr>
          <a:lstStyle/>
          <a:p>
            <a:r>
              <a:rPr lang="ja-JP" altLang="en-US" sz="2000" dirty="0" smtClean="0"/>
              <a:t>間のイベントがアフターパルスなら</a:t>
            </a:r>
            <a:r>
              <a:rPr lang="en-US" altLang="ja-JP" sz="2000" dirty="0" smtClean="0"/>
              <a:t>2</a:t>
            </a:r>
            <a:r>
              <a:rPr lang="ja-JP" altLang="en-US" sz="2000" dirty="0" smtClean="0"/>
              <a:t>フォトンに数えるべき</a:t>
            </a:r>
            <a:endParaRPr lang="en-US" altLang="ja-JP" sz="2000" dirty="0" smtClean="0"/>
          </a:p>
          <a:p>
            <a:r>
              <a:rPr lang="ja-JP" altLang="en-US" sz="2000" dirty="0" smtClean="0"/>
              <a:t>閾値を変化させていくつかの場合について</a:t>
            </a:r>
            <a:r>
              <a:rPr lang="en-US" altLang="ja-JP" sz="2000" i="1" dirty="0" smtClean="0"/>
              <a:t>p</a:t>
            </a:r>
            <a:r>
              <a:rPr lang="ja-JP" altLang="en-US" sz="2000" dirty="0" smtClean="0"/>
              <a:t>を求めた</a:t>
            </a:r>
            <a:endParaRPr lang="en-US" altLang="ja-JP" sz="2000" dirty="0" smtClean="0"/>
          </a:p>
          <a:p>
            <a:r>
              <a:rPr lang="ja-JP" altLang="en-US" sz="2000" dirty="0" smtClean="0"/>
              <a:t>（可視光</a:t>
            </a:r>
            <a:r>
              <a:rPr lang="en-US" altLang="ja-JP" sz="2000" dirty="0" smtClean="0"/>
              <a:t>-50μm</a:t>
            </a:r>
            <a:r>
              <a:rPr lang="ja-JP" altLang="en-US" sz="2000" dirty="0" smtClean="0"/>
              <a:t> </a:t>
            </a:r>
            <a:r>
              <a:rPr lang="en-US" altLang="ja-JP" sz="2000" dirty="0" smtClean="0"/>
              <a:t>pitch</a:t>
            </a:r>
            <a:r>
              <a:rPr lang="ja-JP" altLang="en-US" sz="2000" dirty="0" smtClean="0"/>
              <a:t>についてのみ）</a:t>
            </a:r>
            <a:endParaRPr lang="en-US" altLang="ja-JP" sz="2000" dirty="0" smtClean="0"/>
          </a:p>
        </p:txBody>
      </p:sp>
      <p:graphicFrame>
        <p:nvGraphicFramePr>
          <p:cNvPr id="4" name="表 3"/>
          <p:cNvGraphicFramePr>
            <a:graphicFrameLocks noGrp="1"/>
          </p:cNvGraphicFramePr>
          <p:nvPr>
            <p:extLst>
              <p:ext uri="{D42A27DB-BD31-4B8C-83A1-F6EECF244321}">
                <p14:modId xmlns:p14="http://schemas.microsoft.com/office/powerpoint/2010/main" val="459572768"/>
              </p:ext>
            </p:extLst>
          </p:nvPr>
        </p:nvGraphicFramePr>
        <p:xfrm>
          <a:off x="4337684" y="3596718"/>
          <a:ext cx="4620126" cy="1483360"/>
        </p:xfrm>
        <a:graphic>
          <a:graphicData uri="http://schemas.openxmlformats.org/drawingml/2006/table">
            <a:tbl>
              <a:tblPr firstRow="1" bandRow="1">
                <a:tableStyleId>{5C22544A-7EE6-4342-B048-85BDC9FD1C3A}</a:tableStyleId>
              </a:tblPr>
              <a:tblGrid>
                <a:gridCol w="1540042"/>
                <a:gridCol w="1540042"/>
                <a:gridCol w="1540042"/>
              </a:tblGrid>
              <a:tr h="370840">
                <a:tc>
                  <a:txBody>
                    <a:bodyPr/>
                    <a:lstStyle/>
                    <a:p>
                      <a:r>
                        <a:rPr kumimoji="1" lang="en-US" altLang="ja-JP" dirty="0" smtClean="0"/>
                        <a:t>N</a:t>
                      </a:r>
                      <a:r>
                        <a:rPr kumimoji="1" lang="en-US" altLang="ja-JP" baseline="-25000" dirty="0" smtClean="0"/>
                        <a:t>1pe</a:t>
                      </a:r>
                      <a:r>
                        <a:rPr kumimoji="1" lang="ja-JP" altLang="en-US" dirty="0" smtClean="0"/>
                        <a:t>の範囲</a:t>
                      </a:r>
                      <a:endParaRPr kumimoji="1" lang="ja-JP" altLang="en-US" dirty="0"/>
                    </a:p>
                  </a:txBody>
                  <a:tcPr/>
                </a:tc>
                <a:tc>
                  <a:txBody>
                    <a:bodyPr/>
                    <a:lstStyle/>
                    <a:p>
                      <a:r>
                        <a:rPr kumimoji="1" lang="en-US" altLang="ja-JP" dirty="0" smtClean="0"/>
                        <a:t>N</a:t>
                      </a:r>
                      <a:r>
                        <a:rPr kumimoji="1" lang="en-US" altLang="ja-JP" baseline="-25000" dirty="0" smtClean="0"/>
                        <a:t>2pe</a:t>
                      </a:r>
                      <a:r>
                        <a:rPr kumimoji="1" lang="ja-JP" altLang="en-US" dirty="0" smtClean="0"/>
                        <a:t>の範囲</a:t>
                      </a:r>
                      <a:endParaRPr kumimoji="1" lang="ja-JP" altLang="en-US" dirty="0"/>
                    </a:p>
                  </a:txBody>
                  <a:tcPr/>
                </a:tc>
                <a:tc>
                  <a:txBody>
                    <a:bodyPr/>
                    <a:lstStyle/>
                    <a:p>
                      <a:r>
                        <a:rPr kumimoji="1" lang="en-US" altLang="ja-JP" i="1" dirty="0" smtClean="0"/>
                        <a:t>p</a:t>
                      </a:r>
                      <a:endParaRPr kumimoji="1" lang="ja-JP" altLang="en-US" i="1" dirty="0"/>
                    </a:p>
                  </a:txBody>
                  <a:tcPr/>
                </a:tc>
              </a:tr>
              <a:tr h="370840">
                <a:tc>
                  <a:txBody>
                    <a:bodyPr/>
                    <a:lstStyle/>
                    <a:p>
                      <a:r>
                        <a:rPr kumimoji="1" lang="en-US" altLang="ja-JP" dirty="0" smtClean="0"/>
                        <a:t>0.5pe‐1.5pe</a:t>
                      </a:r>
                      <a:endParaRPr kumimoji="1" lang="ja-JP" altLang="en-US" dirty="0"/>
                    </a:p>
                  </a:txBody>
                  <a:tcPr/>
                </a:tc>
                <a:tc>
                  <a:txBody>
                    <a:bodyPr/>
                    <a:lstStyle/>
                    <a:p>
                      <a:r>
                        <a:rPr kumimoji="1" lang="en-US" altLang="ja-JP" dirty="0" smtClean="0"/>
                        <a:t>1.5pe‐2.5pe</a:t>
                      </a:r>
                      <a:endParaRPr kumimoji="1" lang="ja-JP" altLang="en-US" dirty="0"/>
                    </a:p>
                  </a:txBody>
                  <a:tcPr/>
                </a:tc>
                <a:tc>
                  <a:txBody>
                    <a:bodyPr/>
                    <a:lstStyle/>
                    <a:p>
                      <a:r>
                        <a:rPr kumimoji="1" lang="en-US" altLang="ja-JP" dirty="0" smtClean="0"/>
                        <a:t>10.6%</a:t>
                      </a:r>
                      <a:endParaRPr kumimoji="1" lang="ja-JP" altLang="en-US" dirty="0"/>
                    </a:p>
                  </a:txBody>
                  <a:tcPr/>
                </a:tc>
              </a:tr>
              <a:tr h="370840">
                <a:tc>
                  <a:txBody>
                    <a:bodyPr/>
                    <a:lstStyle/>
                    <a:p>
                      <a:r>
                        <a:rPr kumimoji="1" lang="en-US" altLang="ja-JP" dirty="0" smtClean="0"/>
                        <a:t>0.5pe‐Thre.1</a:t>
                      </a:r>
                      <a:endParaRPr kumimoji="1" lang="ja-JP" altLang="en-US" dirty="0"/>
                    </a:p>
                  </a:txBody>
                  <a:tcPr/>
                </a:tc>
                <a:tc>
                  <a:txBody>
                    <a:bodyPr/>
                    <a:lstStyle/>
                    <a:p>
                      <a:r>
                        <a:rPr kumimoji="1" lang="en-US" altLang="ja-JP" dirty="0" smtClean="0"/>
                        <a:t>Thre.1‐2.5pe</a:t>
                      </a:r>
                      <a:endParaRPr kumimoji="1" lang="ja-JP" altLang="en-US" dirty="0"/>
                    </a:p>
                  </a:txBody>
                  <a:tcPr/>
                </a:tc>
                <a:tc>
                  <a:txBody>
                    <a:bodyPr/>
                    <a:lstStyle/>
                    <a:p>
                      <a:r>
                        <a:rPr kumimoji="1" lang="en-US" altLang="ja-JP" dirty="0" smtClean="0"/>
                        <a:t>13.9%</a:t>
                      </a:r>
                      <a:endParaRPr kumimoji="1" lang="ja-JP" altLang="en-US" dirty="0"/>
                    </a:p>
                  </a:txBody>
                  <a:tcPr/>
                </a:tc>
              </a:tr>
              <a:tr h="370840">
                <a:tc>
                  <a:txBody>
                    <a:bodyPr/>
                    <a:lstStyle/>
                    <a:p>
                      <a:r>
                        <a:rPr kumimoji="1" lang="en-US" altLang="ja-JP" dirty="0" smtClean="0"/>
                        <a:t>0.5pe‐Thre.2</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Thre.2‐2.5pe</a:t>
                      </a:r>
                      <a:endParaRPr kumimoji="1" lang="ja-JP" altLang="en-US" dirty="0" smtClean="0"/>
                    </a:p>
                  </a:txBody>
                  <a:tcPr/>
                </a:tc>
                <a:tc>
                  <a:txBody>
                    <a:bodyPr/>
                    <a:lstStyle/>
                    <a:p>
                      <a:r>
                        <a:rPr kumimoji="1" lang="en-US" altLang="ja-JP" dirty="0" smtClean="0"/>
                        <a:t>9.0%</a:t>
                      </a:r>
                      <a:endParaRPr kumimoji="1" lang="ja-JP" altLang="en-US" dirty="0"/>
                    </a:p>
                  </a:txBody>
                  <a:tcPr/>
                </a:tc>
              </a:tr>
            </a:tbl>
          </a:graphicData>
        </a:graphic>
      </p:graphicFrame>
      <p:sp>
        <p:nvSpPr>
          <p:cNvPr id="24" name="テキスト ボックス 23"/>
          <p:cNvSpPr txBox="1"/>
          <p:nvPr/>
        </p:nvSpPr>
        <p:spPr>
          <a:xfrm>
            <a:off x="4267894" y="5358311"/>
            <a:ext cx="4991100" cy="400110"/>
          </a:xfrm>
          <a:prstGeom prst="rect">
            <a:avLst/>
          </a:prstGeom>
          <a:noFill/>
        </p:spPr>
        <p:txBody>
          <a:bodyPr wrap="square" rtlCol="0">
            <a:spAutoFit/>
          </a:bodyPr>
          <a:lstStyle/>
          <a:p>
            <a:r>
              <a:rPr lang="ja-JP" altLang="en-US" sz="2000" dirty="0" smtClean="0"/>
              <a:t>今回は</a:t>
            </a:r>
            <a:r>
              <a:rPr lang="en-US" altLang="ja-JP" sz="2000" dirty="0" smtClean="0"/>
              <a:t>1.5</a:t>
            </a:r>
            <a:r>
              <a:rPr lang="ja-JP" altLang="en-US" sz="2000" dirty="0" smtClean="0"/>
              <a:t>フォトンで分けたときの</a:t>
            </a:r>
            <a:r>
              <a:rPr lang="en-US" altLang="ja-JP" sz="2000" dirty="0" smtClean="0"/>
              <a:t>p</a:t>
            </a:r>
            <a:r>
              <a:rPr lang="ja-JP" altLang="en-US" sz="2000" dirty="0" smtClean="0"/>
              <a:t>を使用</a:t>
            </a:r>
            <a:endParaRPr lang="en-US" altLang="ja-JP" sz="2000" dirty="0" smtClean="0"/>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28</a:t>
            </a:fld>
            <a:endParaRPr kumimoji="1" lang="ja-JP" altLang="en-US"/>
          </a:p>
        </p:txBody>
      </p:sp>
    </p:spTree>
    <p:extLst>
      <p:ext uri="{BB962C8B-B14F-4D97-AF65-F5344CB8AC3E}">
        <p14:creationId xmlns:p14="http://schemas.microsoft.com/office/powerpoint/2010/main" val="1241202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回復時間</a:t>
            </a:r>
            <a:endParaRPr kumimoji="1" lang="ja-JP" altLang="en-US" dirty="0"/>
          </a:p>
        </p:txBody>
      </p:sp>
      <p:pic>
        <p:nvPicPr>
          <p:cNvPr id="4" name="コンテンツ プレースホルダー 3"/>
          <p:cNvPicPr>
            <a:picLocks noGrp="1" noChangeAspect="1"/>
          </p:cNvPicPr>
          <p:nvPr>
            <p:ph idx="1"/>
          </p:nvPr>
        </p:nvPicPr>
        <p:blipFill rotWithShape="1">
          <a:blip r:embed="rId2"/>
          <a:srcRect l="12273" t="25640" r="62806" b="37585"/>
          <a:stretch/>
        </p:blipFill>
        <p:spPr>
          <a:xfrm>
            <a:off x="4572000" y="1342664"/>
            <a:ext cx="4440020" cy="3685394"/>
          </a:xfrm>
          <a:prstGeom prst="rect">
            <a:avLst/>
          </a:prstGeom>
        </p:spPr>
      </p:pic>
      <mc:AlternateContent xmlns:mc="http://schemas.openxmlformats.org/markup-compatibility/2006" xmlns:a14="http://schemas.microsoft.com/office/drawing/2010/main">
        <mc:Choice Requires="a14">
          <p:sp>
            <p:nvSpPr>
              <p:cNvPr id="5" name="正方形/長方形 4"/>
              <p:cNvSpPr/>
              <p:nvPr/>
            </p:nvSpPr>
            <p:spPr>
              <a:xfrm>
                <a:off x="485400" y="2415218"/>
                <a:ext cx="4572000" cy="2404184"/>
              </a:xfrm>
              <a:prstGeom prst="rect">
                <a:avLst/>
              </a:prstGeom>
            </p:spPr>
            <p:txBody>
              <a:bodyPr>
                <a:spAutoFit/>
              </a:bodyPr>
              <a:lstStyle/>
              <a:p>
                <a:r>
                  <a:rPr lang="ja-JP" altLang="en-US" b="0" i="0" u="none" strike="noStrike" baseline="0" dirty="0" smtClean="0">
                    <a:latin typeface="IPAexMincho"/>
                  </a:rPr>
                  <a:t>励起したピクセル数を</a:t>
                </a:r>
                <a14:m>
                  <m:oMath xmlns:m="http://schemas.openxmlformats.org/officeDocument/2006/math">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𝑁</m:t>
                        </m:r>
                      </m:e>
                      <m:sub>
                        <m:r>
                          <a:rPr lang="en-US" altLang="ja-JP" b="0" i="1" dirty="0">
                            <a:latin typeface="Cambria Math" panose="02040503050406030204" pitchFamily="18" charset="0"/>
                          </a:rPr>
                          <m:t>𝑝𝑖𝑥</m:t>
                        </m:r>
                      </m:sub>
                    </m:sSub>
                  </m:oMath>
                </a14:m>
                <a:r>
                  <a:rPr lang="ja-JP" altLang="en-US" b="0" i="0" u="none" strike="noStrike" baseline="0" dirty="0" smtClean="0">
                    <a:latin typeface="IPAexMincho"/>
                  </a:rPr>
                  <a:t>、</a:t>
                </a:r>
                <a:endParaRPr lang="en-US" altLang="ja-JP" b="0" i="0" u="none" strike="noStrike" baseline="0" dirty="0" smtClean="0">
                  <a:latin typeface="IPAexMincho"/>
                </a:endParaRPr>
              </a:p>
              <a:p>
                <a:r>
                  <a:rPr lang="ja-JP" altLang="en-US" b="0" i="0" u="none" strike="noStrike" baseline="0" dirty="0" smtClean="0">
                    <a:latin typeface="IPAexMincho"/>
                  </a:rPr>
                  <a:t>ピクセルがもっている静電容量を</a:t>
                </a:r>
                <a14:m>
                  <m:oMath xmlns:m="http://schemas.openxmlformats.org/officeDocument/2006/math">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𝐶</m:t>
                        </m:r>
                      </m:e>
                      <m:sub>
                        <m:r>
                          <a:rPr lang="en-US" altLang="ja-JP" b="0" i="1" dirty="0">
                            <a:latin typeface="Cambria Math" panose="02040503050406030204" pitchFamily="18" charset="0"/>
                          </a:rPr>
                          <m:t>𝑝𝑖𝑥</m:t>
                        </m:r>
                      </m:sub>
                    </m:sSub>
                  </m:oMath>
                </a14:m>
                <a:r>
                  <a:rPr lang="ja-JP" altLang="en-US" b="0" i="0" u="none" strike="noStrike" baseline="0" dirty="0" smtClean="0">
                    <a:latin typeface="IPAexMincho"/>
                  </a:rPr>
                  <a:t>、</a:t>
                </a:r>
                <a:endParaRPr lang="en-US" altLang="ja-JP" dirty="0">
                  <a:latin typeface="IPAexMincho"/>
                </a:endParaRPr>
              </a:p>
              <a:p>
                <a:r>
                  <a:rPr lang="ja-JP" altLang="en-US" b="0" i="0" u="none" strike="noStrike" baseline="0" dirty="0" smtClean="0">
                    <a:latin typeface="IPAexMincho"/>
                  </a:rPr>
                  <a:t>クエンチング抵抗を</a:t>
                </a:r>
                <a14:m>
                  <m:oMath xmlns:m="http://schemas.openxmlformats.org/officeDocument/2006/math">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𝑅</m:t>
                        </m:r>
                      </m:e>
                      <m:sub>
                        <m:r>
                          <a:rPr lang="en-US" altLang="ja-JP" b="0" i="1" dirty="0">
                            <a:latin typeface="Cambria Math" panose="02040503050406030204" pitchFamily="18" charset="0"/>
                          </a:rPr>
                          <m:t>𝑝𝑖𝑥</m:t>
                        </m:r>
                      </m:sub>
                    </m:sSub>
                  </m:oMath>
                </a14:m>
                <a:r>
                  <a:rPr lang="ja-JP" altLang="en-US" b="0" i="0" u="none" strike="noStrike" baseline="0" dirty="0" smtClean="0">
                    <a:latin typeface="IPAexMincho"/>
                  </a:rPr>
                  <a:t>としたときに</a:t>
                </a:r>
                <a:endParaRPr lang="en-US" altLang="ja-JP" b="0" i="0" u="none" strike="noStrike" baseline="0" dirty="0" smtClean="0">
                  <a:latin typeface="IPAexMincho"/>
                </a:endParaRPr>
              </a:p>
              <a:p>
                <a:r>
                  <a:rPr lang="ja-JP" altLang="en-US" b="0" i="0" u="none" strike="noStrike" baseline="0" dirty="0" smtClean="0">
                    <a:latin typeface="IPAexMincho"/>
                  </a:rPr>
                  <a:t>ピクセルを回復するときの時定数は</a:t>
                </a:r>
                <a:endParaRPr lang="en-US" altLang="ja-JP"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ja-JP" b="0" i="1" dirty="0" smtClean="0">
                              <a:latin typeface="Cambria Math" panose="02040503050406030204" pitchFamily="18" charset="0"/>
                            </a:rPr>
                          </m:ctrlPr>
                        </m:fPr>
                        <m:num>
                          <m:r>
                            <a:rPr lang="en-US" altLang="ja-JP" b="0" i="1" dirty="0" smtClean="0">
                              <a:latin typeface="Cambria Math" panose="02040503050406030204" pitchFamily="18" charset="0"/>
                            </a:rPr>
                            <m:t>1</m:t>
                          </m:r>
                        </m:num>
                        <m:den>
                          <m:f>
                            <m:fPr>
                              <m:ctrlPr>
                                <a:rPr lang="en-US" altLang="ja-JP" b="0" i="1" dirty="0" smtClean="0">
                                  <a:latin typeface="Cambria Math" panose="02040503050406030204" pitchFamily="18" charset="0"/>
                                </a:rPr>
                              </m:ctrlPr>
                            </m:fPr>
                            <m:num>
                              <m:r>
                                <a:rPr lang="en-US" altLang="ja-JP" b="0" i="1" dirty="0" smtClean="0">
                                  <a:latin typeface="Cambria Math" panose="02040503050406030204" pitchFamily="18" charset="0"/>
                                </a:rPr>
                                <m:t>1</m:t>
                              </m:r>
                            </m:num>
                            <m:den>
                              <m:r>
                                <a:rPr lang="en-US" altLang="ja-JP" b="0" i="1" dirty="0" smtClean="0">
                                  <a:latin typeface="Cambria Math" panose="02040503050406030204" pitchFamily="18" charset="0"/>
                                </a:rPr>
                                <m:t>1</m:t>
                              </m:r>
                              <m:r>
                                <a:rPr lang="ja-JP" altLang="en-US" b="0" i="1" dirty="0" smtClean="0">
                                  <a:latin typeface="Cambria Math" panose="02040503050406030204" pitchFamily="18" charset="0"/>
                                </a:rPr>
                                <m:t>𝜇</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𝐹</m:t>
                              </m:r>
                              <m:r>
                                <a:rPr lang="en-US" altLang="ja-JP" b="0" i="1" dirty="0" smtClean="0">
                                  <a:latin typeface="Cambria Math" panose="02040503050406030204" pitchFamily="18" charset="0"/>
                                </a:rPr>
                                <m:t>]</m:t>
                              </m:r>
                            </m:den>
                          </m:f>
                          <m:r>
                            <a:rPr lang="en-US" altLang="ja-JP" b="0" i="1" dirty="0" smtClean="0">
                              <a:latin typeface="Cambria Math" panose="02040503050406030204" pitchFamily="18" charset="0"/>
                            </a:rPr>
                            <m:t>+</m:t>
                          </m:r>
                          <m:f>
                            <m:fPr>
                              <m:ctrlPr>
                                <a:rPr lang="en-US" altLang="ja-JP" b="0" i="1" dirty="0" smtClean="0">
                                  <a:latin typeface="Cambria Math" panose="02040503050406030204" pitchFamily="18" charset="0"/>
                                </a:rPr>
                              </m:ctrlPr>
                            </m:fPr>
                            <m:num>
                              <m:r>
                                <a:rPr lang="en-US" altLang="ja-JP" b="0" i="1" dirty="0" smtClean="0">
                                  <a:latin typeface="Cambria Math" panose="02040503050406030204" pitchFamily="18" charset="0"/>
                                </a:rPr>
                                <m:t>1</m:t>
                              </m:r>
                            </m:num>
                            <m:den>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𝐶</m:t>
                                  </m:r>
                                </m:e>
                                <m:sub>
                                  <m:r>
                                    <a:rPr lang="en-US" altLang="ja-JP" b="0" i="1" dirty="0">
                                      <a:latin typeface="Cambria Math" panose="02040503050406030204" pitchFamily="18" charset="0"/>
                                    </a:rPr>
                                    <m:t>𝑝𝑖𝑥</m:t>
                                  </m:r>
                                </m:sub>
                              </m:sSub>
                            </m:den>
                          </m:f>
                        </m:den>
                      </m:f>
                      <m:r>
                        <a:rPr lang="en-US" altLang="ja-JP" b="0" i="1" dirty="0" smtClean="0">
                          <a:latin typeface="Cambria Math" panose="02040503050406030204" pitchFamily="18" charset="0"/>
                        </a:rPr>
                        <m:t>(50</m:t>
                      </m:r>
                      <m:d>
                        <m:dPr>
                          <m:begChr m:val="["/>
                          <m:endChr m:val="]"/>
                          <m:ctrlPr>
                            <a:rPr lang="en-US" altLang="ja-JP" b="0" i="1" dirty="0" smtClean="0">
                              <a:latin typeface="Cambria Math" panose="02040503050406030204" pitchFamily="18" charset="0"/>
                            </a:rPr>
                          </m:ctrlPr>
                        </m:dPr>
                        <m:e>
                          <m:r>
                            <m:rPr>
                              <m:sty m:val="p"/>
                            </m:rPr>
                            <a:rPr lang="el-GR" altLang="ja-JP" b="0" i="1" dirty="0" smtClean="0">
                              <a:latin typeface="Cambria Math" panose="02040503050406030204" pitchFamily="18" charset="0"/>
                              <a:ea typeface="Cambria Math" panose="02040503050406030204" pitchFamily="18" charset="0"/>
                            </a:rPr>
                            <m:t>Ω</m:t>
                          </m:r>
                        </m:e>
                      </m:d>
                      <m:r>
                        <a:rPr lang="en-US" altLang="ja-JP" b="0" i="1" dirty="0" smtClean="0">
                          <a:latin typeface="Cambria Math" panose="02040503050406030204" pitchFamily="18" charset="0"/>
                        </a:rPr>
                        <m:t>+</m:t>
                      </m:r>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𝑅</m:t>
                          </m:r>
                        </m:e>
                        <m:sub>
                          <m:r>
                            <a:rPr lang="en-US" altLang="ja-JP" b="0" i="1" dirty="0">
                              <a:latin typeface="Cambria Math" panose="02040503050406030204" pitchFamily="18" charset="0"/>
                            </a:rPr>
                            <m:t>𝑝𝑖𝑥</m:t>
                          </m:r>
                        </m:sub>
                      </m:sSub>
                      <m:r>
                        <a:rPr lang="en-US" altLang="ja-JP" b="0" i="1" dirty="0" smtClean="0">
                          <a:latin typeface="Cambria Math" panose="02040503050406030204" pitchFamily="18" charset="0"/>
                        </a:rPr>
                        <m:t>)</m:t>
                      </m:r>
                    </m:oMath>
                  </m:oMathPara>
                </a14:m>
                <a:endParaRPr lang="en-US" altLang="ja-JP"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rPr>
                        <m:t>=</m:t>
                      </m:r>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𝑁</m:t>
                          </m:r>
                        </m:e>
                        <m:sub>
                          <m:r>
                            <a:rPr lang="en-US" altLang="ja-JP" b="0" i="1" dirty="0">
                              <a:latin typeface="Cambria Math" panose="02040503050406030204" pitchFamily="18" charset="0"/>
                            </a:rPr>
                            <m:t>𝑝𝑖𝑥</m:t>
                          </m:r>
                        </m:sub>
                      </m:sSub>
                      <m:r>
                        <a:rPr lang="en-US" altLang="ja-JP" b="0" i="1" dirty="0" smtClean="0">
                          <a:latin typeface="Cambria Math" panose="02040503050406030204" pitchFamily="18" charset="0"/>
                        </a:rPr>
                        <m:t>∗90</m:t>
                      </m:r>
                      <m:r>
                        <a:rPr lang="en-US" altLang="ja-JP" b="0" i="1" dirty="0" smtClean="0">
                          <a:latin typeface="Cambria Math" panose="02040503050406030204" pitchFamily="18" charset="0"/>
                        </a:rPr>
                        <m:t>𝑓</m:t>
                      </m:r>
                      <m:r>
                        <a:rPr lang="en-US" altLang="ja-JP" b="0" i="1" dirty="0" smtClean="0">
                          <a:latin typeface="Cambria Math" panose="02040503050406030204" pitchFamily="18" charset="0"/>
                        </a:rPr>
                        <m:t>(50+150</m:t>
                      </m:r>
                      <m:r>
                        <a:rPr lang="en-US" altLang="ja-JP" b="0" i="1" dirty="0" smtClean="0">
                          <a:latin typeface="Cambria Math" panose="02040503050406030204" pitchFamily="18" charset="0"/>
                        </a:rPr>
                        <m:t>𝑘</m:t>
                      </m:r>
                      <m:r>
                        <a:rPr lang="en-US" altLang="ja-JP" b="0" i="1" dirty="0" smtClean="0">
                          <a:latin typeface="Cambria Math" panose="02040503050406030204" pitchFamily="18" charset="0"/>
                        </a:rPr>
                        <m:t>/</m:t>
                      </m:r>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𝑁</m:t>
                          </m:r>
                        </m:e>
                        <m:sub>
                          <m:r>
                            <a:rPr lang="en-US" altLang="ja-JP" b="0" i="1" dirty="0">
                              <a:latin typeface="Cambria Math" panose="02040503050406030204" pitchFamily="18" charset="0"/>
                            </a:rPr>
                            <m:t>𝑝𝑖𝑥</m:t>
                          </m:r>
                        </m:sub>
                      </m:sSub>
                      <m:r>
                        <a:rPr lang="en-US" altLang="ja-JP" b="0" i="1" dirty="0" smtClean="0">
                          <a:latin typeface="Cambria Math" panose="02040503050406030204" pitchFamily="18" charset="0"/>
                        </a:rPr>
                        <m:t>)</m:t>
                      </m:r>
                    </m:oMath>
                  </m:oMathPara>
                </a14:m>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485400" y="2415218"/>
                <a:ext cx="4572000" cy="2404184"/>
              </a:xfrm>
              <a:prstGeom prst="rect">
                <a:avLst/>
              </a:prstGeom>
              <a:blipFill rotWithShape="0">
                <a:blip r:embed="rId3"/>
                <a:stretch>
                  <a:fillRect l="-1200" t="-2025"/>
                </a:stretch>
              </a:blipFill>
            </p:spPr>
            <p:txBody>
              <a:bodyPr/>
              <a:lstStyle/>
              <a:p>
                <a:r>
                  <a:rPr lang="ja-JP" altLang="en-US">
                    <a:noFill/>
                  </a:rPr>
                  <a:t> </a:t>
                </a:r>
              </a:p>
            </p:txBody>
          </p:sp>
        </mc:Fallback>
      </mc:AlternateContent>
      <p:sp>
        <p:nvSpPr>
          <p:cNvPr id="6" name="テキスト ボックス 5"/>
          <p:cNvSpPr txBox="1"/>
          <p:nvPr/>
        </p:nvSpPr>
        <p:spPr>
          <a:xfrm>
            <a:off x="485400" y="5543931"/>
            <a:ext cx="7871522" cy="830997"/>
          </a:xfrm>
          <a:prstGeom prst="rect">
            <a:avLst/>
          </a:prstGeom>
          <a:noFill/>
        </p:spPr>
        <p:txBody>
          <a:bodyPr wrap="square" rtlCol="0">
            <a:spAutoFit/>
          </a:bodyPr>
          <a:lstStyle/>
          <a:p>
            <a:r>
              <a:rPr lang="ja-JP" altLang="en-US" sz="2400" dirty="0" smtClean="0"/>
              <a:t>このモデルが正しいとすれば、</a:t>
            </a:r>
            <a:endParaRPr lang="en-US" altLang="ja-JP" sz="2400" dirty="0" smtClean="0"/>
          </a:p>
          <a:p>
            <a:r>
              <a:rPr lang="ja-JP" altLang="en-US" sz="2400" dirty="0" smtClean="0"/>
              <a:t>励起したピクセル数が多くなってくると回復時間は長くなる</a:t>
            </a:r>
            <a:endParaRPr lang="en-US" altLang="ja-JP" sz="2400" dirty="0" smtClean="0"/>
          </a:p>
        </p:txBody>
      </p:sp>
      <p:sp>
        <p:nvSpPr>
          <p:cNvPr id="7" name="スライド番号プレースホルダー 6"/>
          <p:cNvSpPr>
            <a:spLocks noGrp="1"/>
          </p:cNvSpPr>
          <p:nvPr>
            <p:ph type="sldNum" sz="quarter" idx="12"/>
          </p:nvPr>
        </p:nvSpPr>
        <p:spPr/>
        <p:txBody>
          <a:bodyPr/>
          <a:lstStyle/>
          <a:p>
            <a:fld id="{4F788438-4101-4C33-820C-3BF65CF796DB}" type="slidenum">
              <a:rPr kumimoji="1" lang="ja-JP" altLang="en-US" smtClean="0"/>
              <a:t>29</a:t>
            </a:fld>
            <a:endParaRPr kumimoji="1" lang="ja-JP" altLang="en-US"/>
          </a:p>
        </p:txBody>
      </p:sp>
    </p:spTree>
    <p:extLst>
      <p:ext uri="{BB962C8B-B14F-4D97-AF65-F5344CB8AC3E}">
        <p14:creationId xmlns:p14="http://schemas.microsoft.com/office/powerpoint/2010/main" val="2872053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ニュートリノを伴わない二重ベータ崩壊</a:t>
            </a:r>
            <a:endParaRPr kumimoji="1" lang="ja-JP" altLang="en-US" sz="3600" dirty="0"/>
          </a:p>
        </p:txBody>
      </p:sp>
      <p:sp>
        <p:nvSpPr>
          <p:cNvPr id="3" name="コンテンツ プレースホルダー 2"/>
          <p:cNvSpPr>
            <a:spLocks noGrp="1"/>
          </p:cNvSpPr>
          <p:nvPr>
            <p:ph idx="1"/>
          </p:nvPr>
        </p:nvSpPr>
        <p:spPr/>
        <p:txBody>
          <a:bodyPr>
            <a:normAutofit/>
          </a:bodyPr>
          <a:lstStyle/>
          <a:p>
            <a:r>
              <a:rPr kumimoji="1" lang="ja-JP" altLang="en-US" sz="2400" dirty="0" smtClean="0"/>
              <a:t>ニュートリノがマヨラナ粒子の場合にニュートリノを伴わない二重ベータ崩壊が起こる</a:t>
            </a:r>
            <a:endParaRPr kumimoji="1" lang="en-US" altLang="ja-JP" sz="2400" dirty="0" smtClean="0"/>
          </a:p>
          <a:p>
            <a:r>
              <a:rPr kumimoji="1" lang="ja-JP" altLang="en-US" sz="2400" dirty="0" smtClean="0"/>
              <a:t>非常に</a:t>
            </a:r>
            <a:r>
              <a:rPr lang="ja-JP" altLang="en-US" sz="2400" dirty="0" smtClean="0"/>
              <a:t>稀</a:t>
            </a:r>
            <a:r>
              <a:rPr kumimoji="1" lang="ja-JP" altLang="en-US" sz="2400" dirty="0" smtClean="0"/>
              <a:t>な崩壊</a:t>
            </a:r>
            <a:r>
              <a:rPr kumimoji="1" lang="en-US" altLang="ja-JP" sz="2400" dirty="0" smtClean="0"/>
              <a:t>(0</a:t>
            </a:r>
            <a:r>
              <a:rPr lang="en-US" altLang="ja-JP" sz="2400" dirty="0" smtClean="0"/>
              <a:t>νββ</a:t>
            </a:r>
            <a:r>
              <a:rPr lang="ja-JP" altLang="en-US" sz="2400" dirty="0" smtClean="0"/>
              <a:t>の寿命</a:t>
            </a:r>
            <a:r>
              <a:rPr lang="en-US" altLang="ja-JP" sz="2400" dirty="0" smtClean="0"/>
              <a:t>&gt;10</a:t>
            </a:r>
            <a:r>
              <a:rPr lang="en-US" altLang="ja-JP" sz="2400" baseline="30000" dirty="0" smtClean="0"/>
              <a:t>25</a:t>
            </a:r>
            <a:r>
              <a:rPr lang="en-US" altLang="ja-JP" sz="2400" dirty="0" smtClean="0"/>
              <a:t>y</a:t>
            </a:r>
            <a:r>
              <a:rPr kumimoji="1" lang="en-US" altLang="ja-JP" sz="2400" dirty="0" smtClean="0"/>
              <a:t>)</a:t>
            </a:r>
          </a:p>
          <a:p>
            <a:r>
              <a:rPr lang="ja-JP" altLang="en-US" sz="2400" dirty="0" smtClean="0"/>
              <a:t>崩壊</a:t>
            </a:r>
            <a:r>
              <a:rPr lang="ja-JP" altLang="en-US" sz="2400" dirty="0"/>
              <a:t>核</a:t>
            </a:r>
            <a:r>
              <a:rPr lang="ja-JP" altLang="en-US" sz="2400" dirty="0" smtClean="0"/>
              <a:t>から</a:t>
            </a:r>
            <a:r>
              <a:rPr lang="ja-JP" altLang="en-US" sz="2400" dirty="0"/>
              <a:t>出</a:t>
            </a:r>
            <a:r>
              <a:rPr lang="ja-JP" altLang="en-US" sz="2400" dirty="0" smtClean="0"/>
              <a:t>てくる電子二つのエネルギーを測定</a:t>
            </a:r>
            <a:endParaRPr kumimoji="1" lang="ja-JP" altLang="en-US" sz="2400" dirty="0"/>
          </a:p>
        </p:txBody>
      </p:sp>
      <p:grpSp>
        <p:nvGrpSpPr>
          <p:cNvPr id="32" name="グループ化 31"/>
          <p:cNvGrpSpPr/>
          <p:nvPr/>
        </p:nvGrpSpPr>
        <p:grpSpPr>
          <a:xfrm>
            <a:off x="2819400" y="3647490"/>
            <a:ext cx="3688080" cy="2356247"/>
            <a:chOff x="978296" y="3261489"/>
            <a:chExt cx="4572000" cy="3108960"/>
          </a:xfrm>
        </p:grpSpPr>
        <p:pic>
          <p:nvPicPr>
            <p:cNvPr id="33" name="図 32"/>
            <p:cNvPicPr>
              <a:picLocks noChangeAspect="1"/>
            </p:cNvPicPr>
            <p:nvPr/>
          </p:nvPicPr>
          <p:blipFill rotWithShape="1">
            <a:blip r:embed="rId2"/>
            <a:srcRect l="60000" t="22889" r="15000" b="46889"/>
            <a:stretch/>
          </p:blipFill>
          <p:spPr>
            <a:xfrm>
              <a:off x="978296" y="3261489"/>
              <a:ext cx="4572000" cy="3108960"/>
            </a:xfrm>
            <a:prstGeom prst="rect">
              <a:avLst/>
            </a:prstGeom>
          </p:spPr>
        </p:pic>
        <p:sp>
          <p:nvSpPr>
            <p:cNvPr id="34" name="テキスト ボックス 33"/>
            <p:cNvSpPr txBox="1"/>
            <p:nvPr/>
          </p:nvSpPr>
          <p:spPr>
            <a:xfrm>
              <a:off x="4605007" y="5938472"/>
              <a:ext cx="849999" cy="369332"/>
            </a:xfrm>
            <a:prstGeom prst="rect">
              <a:avLst/>
            </a:prstGeom>
            <a:noFill/>
          </p:spPr>
          <p:txBody>
            <a:bodyPr wrap="square" rtlCol="0">
              <a:spAutoFit/>
            </a:bodyPr>
            <a:lstStyle/>
            <a:p>
              <a:r>
                <a:rPr kumimoji="1" lang="en-US" altLang="ja-JP" dirty="0" smtClean="0"/>
                <a:t>Q</a:t>
              </a:r>
              <a:r>
                <a:rPr kumimoji="1" lang="ja-JP" altLang="en-US" dirty="0" smtClean="0"/>
                <a:t>値</a:t>
              </a:r>
              <a:endParaRPr kumimoji="1" lang="ja-JP" altLang="en-US" dirty="0"/>
            </a:p>
          </p:txBody>
        </p:sp>
      </p:grpSp>
      <p:pic>
        <p:nvPicPr>
          <p:cNvPr id="31" name="図 30"/>
          <p:cNvPicPr>
            <a:picLocks noChangeAspect="1"/>
          </p:cNvPicPr>
          <p:nvPr/>
        </p:nvPicPr>
        <p:blipFill rotWithShape="1">
          <a:blip r:embed="rId3"/>
          <a:srcRect l="51663" b="523"/>
          <a:stretch/>
        </p:blipFill>
        <p:spPr>
          <a:xfrm>
            <a:off x="6236183" y="3290322"/>
            <a:ext cx="2462047" cy="2338546"/>
          </a:xfrm>
          <a:prstGeom prst="rect">
            <a:avLst/>
          </a:prstGeom>
        </p:spPr>
      </p:pic>
      <p:pic>
        <p:nvPicPr>
          <p:cNvPr id="30" name="図 29"/>
          <p:cNvPicPr>
            <a:picLocks noChangeAspect="1"/>
          </p:cNvPicPr>
          <p:nvPr/>
        </p:nvPicPr>
        <p:blipFill rotWithShape="1">
          <a:blip r:embed="rId3"/>
          <a:srcRect r="47539" b="-1638"/>
          <a:stretch/>
        </p:blipFill>
        <p:spPr>
          <a:xfrm>
            <a:off x="485141" y="3512554"/>
            <a:ext cx="2672079" cy="2389346"/>
          </a:xfrm>
          <a:prstGeom prst="rect">
            <a:avLst/>
          </a:prstGeom>
        </p:spPr>
      </p:pic>
      <p:sp>
        <p:nvSpPr>
          <p:cNvPr id="36" name="右矢印 35"/>
          <p:cNvSpPr/>
          <p:nvPr/>
        </p:nvSpPr>
        <p:spPr>
          <a:xfrm>
            <a:off x="924560" y="6041444"/>
            <a:ext cx="619760" cy="5461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544320" y="6072466"/>
            <a:ext cx="6694171" cy="461665"/>
          </a:xfrm>
          <a:prstGeom prst="rect">
            <a:avLst/>
          </a:prstGeom>
          <a:noFill/>
        </p:spPr>
        <p:txBody>
          <a:bodyPr wrap="square" rtlCol="0">
            <a:spAutoFit/>
          </a:bodyPr>
          <a:lstStyle/>
          <a:p>
            <a:r>
              <a:rPr lang="ja-JP" altLang="en-US" sz="2400" u="sng" dirty="0" smtClean="0"/>
              <a:t>大質量の崩壊核、高エネルギー分解能が必要</a:t>
            </a:r>
            <a:r>
              <a:rPr lang="en-US" altLang="ja-JP" sz="2400" u="sng" dirty="0" smtClean="0"/>
              <a:t>!!</a:t>
            </a:r>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3</a:t>
            </a:fld>
            <a:endParaRPr kumimoji="1" lang="ja-JP" altLang="en-US"/>
          </a:p>
        </p:txBody>
      </p:sp>
    </p:spTree>
    <p:extLst>
      <p:ext uri="{BB962C8B-B14F-4D97-AF65-F5344CB8AC3E}">
        <p14:creationId xmlns:p14="http://schemas.microsoft.com/office/powerpoint/2010/main" val="4979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PMT</a:t>
            </a:r>
            <a:r>
              <a:rPr kumimoji="1" lang="ja-JP" altLang="en-US" dirty="0" smtClean="0"/>
              <a:t>の線形性</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smtClean="0"/>
              <a:t>・バイアス電圧が</a:t>
            </a:r>
            <a:r>
              <a:rPr lang="en-US" altLang="ja-JP" sz="2400" dirty="0" smtClean="0"/>
              <a:t>1.5kV</a:t>
            </a:r>
            <a:r>
              <a:rPr lang="ja-JP" altLang="en-US" sz="2400" dirty="0"/>
              <a:t>の</a:t>
            </a:r>
            <a:r>
              <a:rPr lang="ja-JP" altLang="en-US" sz="2400" dirty="0" smtClean="0"/>
              <a:t>とき増幅率は</a:t>
            </a:r>
            <a:r>
              <a:rPr lang="en-US" altLang="ja-JP" sz="2400" dirty="0"/>
              <a:t>5×10</a:t>
            </a:r>
            <a:r>
              <a:rPr lang="en-US" altLang="ja-JP" sz="2400" baseline="30000" dirty="0"/>
              <a:t>6 </a:t>
            </a:r>
            <a:r>
              <a:rPr lang="ja-JP" altLang="en-US" sz="2400" dirty="0" smtClean="0"/>
              <a:t>（測定値）</a:t>
            </a:r>
            <a:endParaRPr lang="en-US" altLang="ja-JP" sz="2400" dirty="0"/>
          </a:p>
          <a:p>
            <a:pPr marL="0" indent="0">
              <a:buNone/>
            </a:pPr>
            <a:r>
              <a:rPr lang="ja-JP" altLang="en-US" sz="2400" dirty="0" smtClean="0"/>
              <a:t>線形性は</a:t>
            </a:r>
            <a:r>
              <a:rPr lang="en-US" altLang="ja-JP" sz="2400" dirty="0" smtClean="0"/>
              <a:t>500ns</a:t>
            </a:r>
            <a:r>
              <a:rPr lang="ja-JP" altLang="en-US" sz="2400" dirty="0"/>
              <a:t>あたり</a:t>
            </a:r>
            <a:r>
              <a:rPr lang="en-US" altLang="ja-JP" sz="2400" dirty="0" smtClean="0"/>
              <a:t>5,000photon</a:t>
            </a:r>
            <a:r>
              <a:rPr lang="ja-JP" altLang="en-US" sz="2400" dirty="0" smtClean="0"/>
              <a:t>までは実験で確認</a:t>
            </a:r>
            <a:endParaRPr lang="en-US" altLang="ja-JP" sz="2400" dirty="0" smtClean="0"/>
          </a:p>
          <a:p>
            <a:pPr marL="0" indent="0">
              <a:buNone/>
            </a:pPr>
            <a:endParaRPr kumimoji="1" lang="en-US" altLang="ja-JP" sz="2400" dirty="0"/>
          </a:p>
          <a:p>
            <a:pPr marL="0" indent="0">
              <a:buNone/>
            </a:pPr>
            <a:r>
              <a:rPr lang="ja-JP" altLang="en-US" sz="2400" dirty="0" smtClean="0"/>
              <a:t>・バイアス</a:t>
            </a:r>
            <a:r>
              <a:rPr lang="ja-JP" altLang="en-US" sz="2400" dirty="0"/>
              <a:t>電圧が</a:t>
            </a:r>
            <a:r>
              <a:rPr lang="en-US" altLang="ja-JP" sz="2400" dirty="0"/>
              <a:t>0.9kV</a:t>
            </a:r>
            <a:r>
              <a:rPr lang="ja-JP" altLang="en-US" sz="2400" dirty="0"/>
              <a:t>のとき増幅率</a:t>
            </a:r>
            <a:r>
              <a:rPr lang="ja-JP" altLang="en-US" sz="2400" dirty="0" smtClean="0"/>
              <a:t>は</a:t>
            </a:r>
            <a:r>
              <a:rPr lang="en-US" altLang="ja-JP" sz="2400" dirty="0"/>
              <a:t>10</a:t>
            </a:r>
            <a:r>
              <a:rPr lang="en-US" altLang="ja-JP" sz="2400" baseline="30000" dirty="0" smtClean="0"/>
              <a:t>5</a:t>
            </a:r>
            <a:r>
              <a:rPr lang="ja-JP" altLang="en-US" sz="2400" dirty="0" smtClean="0"/>
              <a:t>（測定値</a:t>
            </a:r>
            <a:r>
              <a:rPr lang="ja-JP" altLang="en-US" sz="2400" dirty="0"/>
              <a:t>）</a:t>
            </a:r>
            <a:endParaRPr lang="en-US" altLang="ja-JP" sz="2400" dirty="0"/>
          </a:p>
          <a:p>
            <a:pPr marL="0" indent="0">
              <a:buNone/>
            </a:pPr>
            <a:r>
              <a:rPr lang="ja-JP" altLang="en-US" sz="2400" dirty="0" err="1"/>
              <a:t>なの</a:t>
            </a:r>
            <a:r>
              <a:rPr lang="ja-JP" altLang="en-US" sz="2400" dirty="0"/>
              <a:t>で</a:t>
            </a:r>
            <a:r>
              <a:rPr lang="en-US" altLang="ja-JP" sz="2400" dirty="0"/>
              <a:t>500ns</a:t>
            </a:r>
            <a:r>
              <a:rPr lang="ja-JP" altLang="en-US" sz="2400" dirty="0"/>
              <a:t>では</a:t>
            </a:r>
            <a:r>
              <a:rPr lang="en-US" altLang="ja-JP" sz="2400" dirty="0" smtClean="0"/>
              <a:t>5000×50=2.5×10</a:t>
            </a:r>
            <a:r>
              <a:rPr lang="en-US" altLang="ja-JP" sz="2400" baseline="30000" dirty="0" smtClean="0"/>
              <a:t>5</a:t>
            </a:r>
            <a:r>
              <a:rPr lang="en-US" altLang="ja-JP" sz="2400" dirty="0" smtClean="0"/>
              <a:t>photon</a:t>
            </a:r>
            <a:r>
              <a:rPr lang="ja-JP" altLang="en-US" sz="2400" dirty="0" err="1" smtClean="0"/>
              <a:t>まで</a:t>
            </a:r>
            <a:r>
              <a:rPr lang="ja-JP" altLang="en-US" sz="2400" dirty="0" smtClean="0"/>
              <a:t>保障</a:t>
            </a:r>
            <a:endParaRPr lang="en-US" altLang="ja-JP" sz="2400" dirty="0" smtClean="0"/>
          </a:p>
          <a:p>
            <a:pPr marL="0" indent="0">
              <a:buNone/>
            </a:pPr>
            <a:r>
              <a:rPr lang="en-US" altLang="ja-JP" sz="2400" dirty="0" smtClean="0"/>
              <a:t>--&gt;5μs</a:t>
            </a:r>
            <a:r>
              <a:rPr lang="ja-JP" altLang="en-US" sz="2400" dirty="0" smtClean="0"/>
              <a:t>だと</a:t>
            </a:r>
            <a:r>
              <a:rPr lang="en-US" altLang="ja-JP" sz="2400" dirty="0" smtClean="0"/>
              <a:t>2.5×10</a:t>
            </a:r>
            <a:r>
              <a:rPr lang="en-US" altLang="ja-JP" sz="2400" baseline="30000" dirty="0" smtClean="0"/>
              <a:t>6</a:t>
            </a:r>
            <a:r>
              <a:rPr lang="ja-JP" altLang="en-US" sz="2400" dirty="0" err="1" smtClean="0"/>
              <a:t>まで</a:t>
            </a:r>
            <a:r>
              <a:rPr lang="ja-JP" altLang="en-US" sz="2400" dirty="0" smtClean="0"/>
              <a:t>保障</a:t>
            </a:r>
            <a:endParaRPr lang="en-US" altLang="ja-JP" sz="2400" dirty="0"/>
          </a:p>
          <a:p>
            <a:pPr marL="0" indent="0">
              <a:buNone/>
            </a:pPr>
            <a:endParaRPr lang="en-US" altLang="ja-JP" sz="2400" dirty="0" smtClean="0"/>
          </a:p>
          <a:p>
            <a:pPr marL="0" indent="0">
              <a:buNone/>
            </a:pPr>
            <a:r>
              <a:rPr lang="en-US" altLang="ja-JP" sz="2400" dirty="0" smtClean="0"/>
              <a:t>MPPC</a:t>
            </a:r>
            <a:r>
              <a:rPr lang="ja-JP" altLang="en-US" sz="2400" dirty="0"/>
              <a:t>と</a:t>
            </a:r>
            <a:r>
              <a:rPr lang="en-US" altLang="ja-JP" sz="2400" dirty="0"/>
              <a:t>PMT</a:t>
            </a:r>
            <a:r>
              <a:rPr lang="ja-JP" altLang="en-US" sz="2400" dirty="0"/>
              <a:t>で</a:t>
            </a:r>
            <a:r>
              <a:rPr lang="ja-JP" altLang="en-US" sz="2400" dirty="0" smtClean="0"/>
              <a:t>受光面サイズと</a:t>
            </a:r>
            <a:r>
              <a:rPr lang="en-US" altLang="ja-JP" sz="2400" dirty="0" smtClean="0"/>
              <a:t>PDE</a:t>
            </a:r>
            <a:r>
              <a:rPr lang="ja-JP" altLang="en-US" sz="2400" dirty="0" smtClean="0"/>
              <a:t>は同程度なので、</a:t>
            </a:r>
            <a:r>
              <a:rPr lang="en-US" altLang="ja-JP" sz="2400" dirty="0" smtClean="0"/>
              <a:t>10</a:t>
            </a:r>
            <a:r>
              <a:rPr lang="en-US" altLang="ja-JP" sz="2400" baseline="30000" dirty="0" smtClean="0"/>
              <a:t>5</a:t>
            </a:r>
            <a:r>
              <a:rPr lang="en-US" altLang="ja-JP" sz="2400" dirty="0" smtClean="0"/>
              <a:t>(&lt;2.5e6)photon</a:t>
            </a:r>
            <a:r>
              <a:rPr lang="ja-JP" altLang="en-US" sz="2400" dirty="0" smtClean="0"/>
              <a:t>なら余裕で</a:t>
            </a:r>
            <a:r>
              <a:rPr lang="en-US" altLang="ja-JP" sz="2400" dirty="0" smtClean="0"/>
              <a:t>PMT</a:t>
            </a:r>
            <a:r>
              <a:rPr lang="ja-JP" altLang="en-US" sz="2400" dirty="0" smtClean="0"/>
              <a:t>は線形性を保つ</a:t>
            </a:r>
            <a:endParaRPr lang="en-US" altLang="ja-JP" sz="2400" dirty="0" smtClean="0"/>
          </a:p>
          <a:p>
            <a:pPr marL="0" indent="0">
              <a:buNone/>
            </a:pPr>
            <a:endParaRPr kumimoji="1" lang="en-US" altLang="ja-JP" sz="2400" dirty="0"/>
          </a:p>
          <a:p>
            <a:pPr marL="0" indent="0">
              <a:buNone/>
            </a:pPr>
            <a:endParaRPr kumimoji="1" lang="en-US" altLang="ja-JP" sz="2400" dirty="0" smtClean="0"/>
          </a:p>
          <a:p>
            <a:pPr marL="0" indent="0">
              <a:buNone/>
            </a:pPr>
            <a:endParaRPr lang="en-US" altLang="ja-JP" sz="2400" dirty="0"/>
          </a:p>
          <a:p>
            <a:pPr marL="0" indent="0">
              <a:buNone/>
            </a:pPr>
            <a:endParaRPr kumimoji="1" lang="en-US" altLang="ja-JP" sz="2400" dirty="0" smtClean="0"/>
          </a:p>
          <a:p>
            <a:endParaRPr kumimoji="1" lang="en-US" altLang="ja-JP" sz="2400" dirty="0" smtClean="0"/>
          </a:p>
          <a:p>
            <a:pPr marL="0" indent="0">
              <a:buNone/>
            </a:pPr>
            <a:endParaRPr lang="en-US" altLang="ja-JP" sz="2400" dirty="0" smtClean="0"/>
          </a:p>
          <a:p>
            <a:pPr marL="0" indent="0">
              <a:buNone/>
            </a:pPr>
            <a:endParaRPr lang="en-US" altLang="ja-JP" sz="2400" dirty="0" smtClean="0"/>
          </a:p>
        </p:txBody>
      </p:sp>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30</a:t>
            </a:fld>
            <a:endParaRPr kumimoji="1" lang="ja-JP" altLang="en-US"/>
          </a:p>
        </p:txBody>
      </p:sp>
      <p:cxnSp>
        <p:nvCxnSpPr>
          <p:cNvPr id="6" name="直線矢印コネクタ 5"/>
          <p:cNvCxnSpPr/>
          <p:nvPr/>
        </p:nvCxnSpPr>
        <p:spPr>
          <a:xfrm flipH="1">
            <a:off x="5667555" y="2260121"/>
            <a:ext cx="198407" cy="89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766758" y="2708694"/>
            <a:ext cx="649537" cy="369332"/>
          </a:xfrm>
          <a:prstGeom prst="rect">
            <a:avLst/>
          </a:prstGeom>
        </p:spPr>
        <p:txBody>
          <a:bodyPr wrap="none">
            <a:spAutoFit/>
          </a:bodyPr>
          <a:lstStyle/>
          <a:p>
            <a:r>
              <a:rPr lang="en-US" altLang="ja-JP" dirty="0" smtClean="0"/>
              <a:t>÷50</a:t>
            </a:r>
            <a:endParaRPr lang="ja-JP" altLang="en-US" dirty="0"/>
          </a:p>
        </p:txBody>
      </p:sp>
    </p:spTree>
    <p:extLst>
      <p:ext uri="{BB962C8B-B14F-4D97-AF65-F5344CB8AC3E}">
        <p14:creationId xmlns:p14="http://schemas.microsoft.com/office/powerpoint/2010/main" val="1635036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クロストークアフターパルスレートの算出方法</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smtClean="0"/>
              <a:t>定義</a:t>
            </a:r>
            <a:endParaRPr lang="en-US" altLang="ja-JP" sz="2400" dirty="0" smtClean="0"/>
          </a:p>
          <a:p>
            <a:pPr marL="0" indent="0">
              <a:buNone/>
            </a:pPr>
            <a:r>
              <a:rPr lang="en-US" altLang="ja-JP" sz="2400" dirty="0" smtClean="0"/>
              <a:t>(2pe</a:t>
            </a:r>
            <a:r>
              <a:rPr lang="ja-JP" altLang="en-US" sz="2400" dirty="0" smtClean="0"/>
              <a:t>以上の個数</a:t>
            </a:r>
            <a:r>
              <a:rPr lang="en-US" altLang="ja-JP" sz="2400" dirty="0" smtClean="0"/>
              <a:t>)/(</a:t>
            </a:r>
            <a:r>
              <a:rPr lang="ja-JP" altLang="en-US" sz="2400" dirty="0" smtClean="0"/>
              <a:t>総イベント数</a:t>
            </a:r>
            <a:r>
              <a:rPr lang="en-US" altLang="ja-JP" sz="2400" dirty="0" smtClean="0"/>
              <a:t>)</a:t>
            </a:r>
          </a:p>
          <a:p>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endParaRPr lang="en-US" altLang="ja-JP" sz="2400" dirty="0"/>
          </a:p>
          <a:p>
            <a:pPr marL="0" indent="0">
              <a:buNone/>
            </a:pPr>
            <a:endParaRPr lang="en-US" altLang="ja-JP" sz="2400" dirty="0"/>
          </a:p>
          <a:p>
            <a:endParaRPr lang="en-US" altLang="ja-JP" sz="2400" dirty="0" smtClean="0"/>
          </a:p>
          <a:p>
            <a:endParaRPr lang="en-US" altLang="ja-JP" sz="2400" dirty="0"/>
          </a:p>
          <a:p>
            <a:endParaRPr lang="en-US" altLang="ja-JP" sz="2400" dirty="0" smtClean="0"/>
          </a:p>
        </p:txBody>
      </p:sp>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31</a:t>
            </a:fld>
            <a:endParaRPr kumimoji="1" lang="ja-JP" altLang="en-US"/>
          </a:p>
        </p:txBody>
      </p:sp>
      <p:pic>
        <p:nvPicPr>
          <p:cNvPr id="5" name="図 4"/>
          <p:cNvPicPr>
            <a:picLocks noChangeAspect="1"/>
          </p:cNvPicPr>
          <p:nvPr/>
        </p:nvPicPr>
        <p:blipFill rotWithShape="1">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l="52" r="75333" b="67380"/>
          <a:stretch/>
        </p:blipFill>
        <p:spPr>
          <a:xfrm>
            <a:off x="873451" y="2884961"/>
            <a:ext cx="2646318" cy="2254464"/>
          </a:xfrm>
          <a:prstGeom prst="rect">
            <a:avLst/>
          </a:prstGeom>
        </p:spPr>
      </p:pic>
      <p:sp>
        <p:nvSpPr>
          <p:cNvPr id="6" name="正方形/長方形 5"/>
          <p:cNvSpPr/>
          <p:nvPr/>
        </p:nvSpPr>
        <p:spPr>
          <a:xfrm>
            <a:off x="915886" y="3111605"/>
            <a:ext cx="207515" cy="26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1987766" y="3246020"/>
            <a:ext cx="0" cy="16901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2615146" y="3246020"/>
            <a:ext cx="0" cy="16901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362926" y="3246020"/>
            <a:ext cx="0" cy="16901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11335" y="4167581"/>
            <a:ext cx="716863" cy="338554"/>
          </a:xfrm>
          <a:prstGeom prst="rect">
            <a:avLst/>
          </a:prstGeom>
          <a:noFill/>
        </p:spPr>
        <p:txBody>
          <a:bodyPr wrap="none" rtlCol="0">
            <a:spAutoFit/>
          </a:bodyPr>
          <a:lstStyle/>
          <a:p>
            <a:r>
              <a:rPr lang="en-US" altLang="ja-JP" sz="1600" dirty="0" smtClean="0"/>
              <a:t>N(1-p)</a:t>
            </a:r>
            <a:endParaRPr kumimoji="1" lang="ja-JP" altLang="en-US" sz="1600" baseline="-25000" dirty="0"/>
          </a:p>
        </p:txBody>
      </p:sp>
      <p:sp>
        <p:nvSpPr>
          <p:cNvPr id="12" name="テキスト ボックス 11"/>
          <p:cNvSpPr txBox="1"/>
          <p:nvPr/>
        </p:nvSpPr>
        <p:spPr>
          <a:xfrm>
            <a:off x="1138583" y="3000523"/>
            <a:ext cx="537327" cy="276999"/>
          </a:xfrm>
          <a:prstGeom prst="rect">
            <a:avLst/>
          </a:prstGeom>
          <a:noFill/>
        </p:spPr>
        <p:txBody>
          <a:bodyPr wrap="none" rtlCol="0">
            <a:spAutoFit/>
          </a:bodyPr>
          <a:lstStyle/>
          <a:p>
            <a:r>
              <a:rPr kumimoji="1" lang="en-US" altLang="ja-JP" baseline="-25000" dirty="0" smtClean="0"/>
              <a:t>0.5pe</a:t>
            </a:r>
            <a:endParaRPr kumimoji="1" lang="ja-JP" altLang="en-US" baseline="-25000" dirty="0"/>
          </a:p>
        </p:txBody>
      </p:sp>
      <p:sp>
        <p:nvSpPr>
          <p:cNvPr id="13" name="テキスト ボックス 12"/>
          <p:cNvSpPr txBox="1"/>
          <p:nvPr/>
        </p:nvSpPr>
        <p:spPr>
          <a:xfrm>
            <a:off x="1745700" y="3000523"/>
            <a:ext cx="537327" cy="276999"/>
          </a:xfrm>
          <a:prstGeom prst="rect">
            <a:avLst/>
          </a:prstGeom>
          <a:noFill/>
        </p:spPr>
        <p:txBody>
          <a:bodyPr wrap="none" rtlCol="0">
            <a:spAutoFit/>
          </a:bodyPr>
          <a:lstStyle/>
          <a:p>
            <a:r>
              <a:rPr lang="en-US" altLang="ja-JP" baseline="-25000" dirty="0"/>
              <a:t>1</a:t>
            </a:r>
            <a:r>
              <a:rPr kumimoji="1" lang="en-US" altLang="ja-JP" baseline="-25000" dirty="0" smtClean="0"/>
              <a:t>.5pe</a:t>
            </a:r>
            <a:endParaRPr kumimoji="1" lang="ja-JP" altLang="en-US" baseline="-25000" dirty="0"/>
          </a:p>
        </p:txBody>
      </p:sp>
      <p:sp>
        <p:nvSpPr>
          <p:cNvPr id="14" name="テキスト ボックス 13"/>
          <p:cNvSpPr txBox="1"/>
          <p:nvPr/>
        </p:nvSpPr>
        <p:spPr>
          <a:xfrm>
            <a:off x="2355764" y="3000523"/>
            <a:ext cx="537327" cy="276999"/>
          </a:xfrm>
          <a:prstGeom prst="rect">
            <a:avLst/>
          </a:prstGeom>
          <a:noFill/>
        </p:spPr>
        <p:txBody>
          <a:bodyPr wrap="none" rtlCol="0">
            <a:spAutoFit/>
          </a:bodyPr>
          <a:lstStyle/>
          <a:p>
            <a:r>
              <a:rPr lang="en-US" altLang="ja-JP" baseline="-25000" dirty="0" smtClean="0"/>
              <a:t>2</a:t>
            </a:r>
            <a:r>
              <a:rPr kumimoji="1" lang="en-US" altLang="ja-JP" baseline="-25000" dirty="0" smtClean="0"/>
              <a:t>.5pe</a:t>
            </a:r>
            <a:endParaRPr kumimoji="1" lang="ja-JP" altLang="en-US" baseline="-25000" dirty="0"/>
          </a:p>
        </p:txBody>
      </p:sp>
      <p:sp>
        <p:nvSpPr>
          <p:cNvPr id="15" name="テキスト ボックス 14"/>
          <p:cNvSpPr txBox="1"/>
          <p:nvPr/>
        </p:nvSpPr>
        <p:spPr>
          <a:xfrm>
            <a:off x="1907027" y="4302187"/>
            <a:ext cx="1118109" cy="338554"/>
          </a:xfrm>
          <a:prstGeom prst="rect">
            <a:avLst/>
          </a:prstGeom>
          <a:noFill/>
        </p:spPr>
        <p:txBody>
          <a:bodyPr wrap="square" rtlCol="0">
            <a:spAutoFit/>
          </a:bodyPr>
          <a:lstStyle/>
          <a:p>
            <a:r>
              <a:rPr lang="en-US" altLang="ja-JP" sz="1600" dirty="0" smtClean="0"/>
              <a:t>N(1-p)p</a:t>
            </a:r>
            <a:endParaRPr kumimoji="1" lang="ja-JP" altLang="en-US" sz="1600" baseline="-25000" dirty="0"/>
          </a:p>
        </p:txBody>
      </p:sp>
      <p:sp>
        <p:nvSpPr>
          <p:cNvPr id="16" name="テキスト ボックス 15"/>
          <p:cNvSpPr txBox="1"/>
          <p:nvPr/>
        </p:nvSpPr>
        <p:spPr>
          <a:xfrm>
            <a:off x="2531916" y="4518072"/>
            <a:ext cx="1212196" cy="338554"/>
          </a:xfrm>
          <a:prstGeom prst="rect">
            <a:avLst/>
          </a:prstGeom>
          <a:noFill/>
        </p:spPr>
        <p:txBody>
          <a:bodyPr wrap="square" rtlCol="0">
            <a:spAutoFit/>
          </a:bodyPr>
          <a:lstStyle/>
          <a:p>
            <a:r>
              <a:rPr lang="en-US" altLang="ja-JP" sz="1600" dirty="0" smtClean="0"/>
              <a:t>N(1-p)p</a:t>
            </a:r>
            <a:r>
              <a:rPr lang="en-US" altLang="ja-JP" sz="1600" baseline="30000" dirty="0" smtClean="0"/>
              <a:t>2</a:t>
            </a:r>
            <a:endParaRPr kumimoji="1" lang="ja-JP" altLang="en-US" sz="1600" baseline="30000" dirty="0"/>
          </a:p>
        </p:txBody>
      </p:sp>
      <p:sp>
        <p:nvSpPr>
          <p:cNvPr id="17" name="右矢印 16"/>
          <p:cNvSpPr/>
          <p:nvPr/>
        </p:nvSpPr>
        <p:spPr>
          <a:xfrm>
            <a:off x="3623094" y="3277522"/>
            <a:ext cx="500332" cy="233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144608" y="3195769"/>
            <a:ext cx="4272323" cy="3139321"/>
          </a:xfrm>
          <a:prstGeom prst="rect">
            <a:avLst/>
          </a:prstGeom>
        </p:spPr>
        <p:txBody>
          <a:bodyPr wrap="none">
            <a:spAutoFit/>
          </a:bodyPr>
          <a:lstStyle/>
          <a:p>
            <a:r>
              <a:rPr lang="ja-JP" altLang="en-US" dirty="0"/>
              <a:t>図</a:t>
            </a:r>
            <a:r>
              <a:rPr lang="ja-JP" altLang="en-US" dirty="0" smtClean="0"/>
              <a:t>のように</a:t>
            </a:r>
            <a:r>
              <a:rPr lang="ja-JP" altLang="en-US" dirty="0"/>
              <a:t>考</a:t>
            </a:r>
            <a:r>
              <a:rPr lang="ja-JP" altLang="en-US" dirty="0" smtClean="0"/>
              <a:t>えると</a:t>
            </a:r>
            <a:endParaRPr lang="en-US" altLang="ja-JP" dirty="0" smtClean="0"/>
          </a:p>
          <a:p>
            <a:r>
              <a:rPr lang="en-US" altLang="ja-JP" dirty="0" smtClean="0"/>
              <a:t>1pe</a:t>
            </a:r>
            <a:r>
              <a:rPr lang="ja-JP" altLang="en-US" dirty="0" smtClean="0"/>
              <a:t>の個数　</a:t>
            </a:r>
            <a:r>
              <a:rPr lang="en-US" altLang="ja-JP" dirty="0" smtClean="0"/>
              <a:t>N</a:t>
            </a:r>
            <a:r>
              <a:rPr lang="ja-JP" altLang="en-US" dirty="0" smtClean="0"/>
              <a:t>*</a:t>
            </a:r>
            <a:r>
              <a:rPr lang="en-US" altLang="ja-JP" dirty="0" smtClean="0"/>
              <a:t>(1-p)</a:t>
            </a:r>
          </a:p>
          <a:p>
            <a:r>
              <a:rPr lang="en-US" altLang="ja-JP" dirty="0" smtClean="0"/>
              <a:t>2pe</a:t>
            </a:r>
            <a:r>
              <a:rPr lang="ja-JP" altLang="en-US" dirty="0"/>
              <a:t>の個数　</a:t>
            </a:r>
            <a:r>
              <a:rPr lang="en-US" altLang="ja-JP" dirty="0" smtClean="0"/>
              <a:t>N</a:t>
            </a:r>
            <a:r>
              <a:rPr lang="ja-JP" altLang="en-US" dirty="0" smtClean="0"/>
              <a:t>*</a:t>
            </a:r>
            <a:r>
              <a:rPr lang="en-US" altLang="ja-JP" dirty="0"/>
              <a:t>(1-p</a:t>
            </a:r>
            <a:r>
              <a:rPr lang="en-US" altLang="ja-JP" dirty="0" smtClean="0"/>
              <a:t>)</a:t>
            </a:r>
            <a:r>
              <a:rPr lang="ja-JP" altLang="en-US" dirty="0" smtClean="0"/>
              <a:t>*</a:t>
            </a:r>
            <a:r>
              <a:rPr lang="en-US" altLang="ja-JP" dirty="0" smtClean="0"/>
              <a:t>p</a:t>
            </a:r>
          </a:p>
          <a:p>
            <a:r>
              <a:rPr lang="en-US" altLang="ja-JP" dirty="0" smtClean="0"/>
              <a:t>3pe</a:t>
            </a:r>
            <a:r>
              <a:rPr lang="ja-JP" altLang="en-US" dirty="0" smtClean="0"/>
              <a:t>の個数　</a:t>
            </a:r>
            <a:r>
              <a:rPr lang="en-US" altLang="ja-JP" dirty="0"/>
              <a:t>N</a:t>
            </a:r>
            <a:r>
              <a:rPr lang="ja-JP" altLang="en-US" dirty="0"/>
              <a:t>*</a:t>
            </a:r>
            <a:r>
              <a:rPr lang="en-US" altLang="ja-JP" dirty="0"/>
              <a:t>(1-p)</a:t>
            </a:r>
            <a:r>
              <a:rPr lang="ja-JP" altLang="en-US" dirty="0"/>
              <a:t>*</a:t>
            </a:r>
            <a:r>
              <a:rPr lang="en-US" altLang="ja-JP" dirty="0" smtClean="0"/>
              <a:t>p</a:t>
            </a:r>
            <a:r>
              <a:rPr lang="en-US" altLang="ja-JP" baseline="30000" dirty="0" smtClean="0"/>
              <a:t>2</a:t>
            </a:r>
            <a:endParaRPr lang="en-US" altLang="ja-JP" baseline="30000" dirty="0"/>
          </a:p>
          <a:p>
            <a:endParaRPr lang="en-US" altLang="ja-JP" dirty="0" smtClean="0"/>
          </a:p>
          <a:p>
            <a:r>
              <a:rPr lang="ja-JP" altLang="en-US" dirty="0" smtClean="0"/>
              <a:t>総イベント数は</a:t>
            </a:r>
            <a:r>
              <a:rPr lang="en-US" altLang="ja-JP" dirty="0" smtClean="0"/>
              <a:t>N+N×p+N×p</a:t>
            </a:r>
            <a:r>
              <a:rPr lang="en-US" altLang="ja-JP" baseline="30000" dirty="0" smtClean="0"/>
              <a:t>2</a:t>
            </a:r>
            <a:r>
              <a:rPr lang="en-US" altLang="ja-JP" dirty="0" smtClean="0"/>
              <a:t>+</a:t>
            </a:r>
            <a:r>
              <a:rPr lang="ja-JP" altLang="en-US" dirty="0" smtClean="0"/>
              <a:t>・・・</a:t>
            </a:r>
            <a:endParaRPr lang="en-US" altLang="ja-JP" dirty="0" smtClean="0"/>
          </a:p>
          <a:p>
            <a:r>
              <a:rPr lang="en-US" altLang="ja-JP" dirty="0" smtClean="0"/>
              <a:t>2pe</a:t>
            </a:r>
            <a:r>
              <a:rPr lang="ja-JP" altLang="en-US" dirty="0" smtClean="0"/>
              <a:t>以上の個数は</a:t>
            </a:r>
            <a:r>
              <a:rPr lang="en-US" altLang="ja-JP" dirty="0" smtClean="0"/>
              <a:t>N×p+N×p</a:t>
            </a:r>
            <a:r>
              <a:rPr lang="en-US" altLang="ja-JP" baseline="30000" dirty="0" smtClean="0"/>
              <a:t>2</a:t>
            </a:r>
            <a:r>
              <a:rPr lang="en-US" altLang="ja-JP" dirty="0"/>
              <a:t>+</a:t>
            </a:r>
            <a:r>
              <a:rPr lang="ja-JP" altLang="en-US" dirty="0"/>
              <a:t>・・</a:t>
            </a:r>
            <a:r>
              <a:rPr lang="ja-JP" altLang="en-US" dirty="0" smtClean="0"/>
              <a:t>・</a:t>
            </a:r>
            <a:endParaRPr lang="en-US" altLang="ja-JP" dirty="0" smtClean="0"/>
          </a:p>
          <a:p>
            <a:r>
              <a:rPr lang="ja-JP" altLang="en-US" dirty="0" smtClean="0"/>
              <a:t>定義式に当てはめると</a:t>
            </a:r>
            <a:endParaRPr lang="en-US" altLang="ja-JP" dirty="0" smtClean="0"/>
          </a:p>
          <a:p>
            <a:r>
              <a:rPr lang="ja-JP" altLang="en-US" dirty="0" smtClean="0"/>
              <a:t>  </a:t>
            </a:r>
            <a:r>
              <a:rPr lang="en-US" altLang="ja-JP" dirty="0" smtClean="0"/>
              <a:t>(</a:t>
            </a:r>
            <a:r>
              <a:rPr lang="en-US" altLang="ja-JP" dirty="0"/>
              <a:t>2pe</a:t>
            </a:r>
            <a:r>
              <a:rPr lang="ja-JP" altLang="en-US" dirty="0"/>
              <a:t>以上の個数</a:t>
            </a:r>
            <a:r>
              <a:rPr lang="en-US" altLang="ja-JP" dirty="0"/>
              <a:t>)/(</a:t>
            </a:r>
            <a:r>
              <a:rPr lang="ja-JP" altLang="en-US" dirty="0"/>
              <a:t>総イベント数</a:t>
            </a:r>
            <a:r>
              <a:rPr lang="en-US" altLang="ja-JP" dirty="0"/>
              <a:t>)</a:t>
            </a:r>
          </a:p>
          <a:p>
            <a:r>
              <a:rPr lang="en-US" altLang="ja-JP" dirty="0" smtClean="0"/>
              <a:t>=</a:t>
            </a:r>
            <a:r>
              <a:rPr lang="en-US" altLang="ja-JP" i="1" dirty="0" smtClean="0"/>
              <a:t>p</a:t>
            </a:r>
          </a:p>
          <a:p>
            <a:r>
              <a:rPr lang="ja-JP" altLang="en-US" dirty="0" smtClean="0"/>
              <a:t>となり、定義式で考えた場合と同じになる。</a:t>
            </a:r>
            <a:endParaRPr lang="ja-JP" altLang="en-US" i="1" dirty="0"/>
          </a:p>
        </p:txBody>
      </p:sp>
    </p:spTree>
    <p:extLst>
      <p:ext uri="{BB962C8B-B14F-4D97-AF65-F5344CB8AC3E}">
        <p14:creationId xmlns:p14="http://schemas.microsoft.com/office/powerpoint/2010/main" val="2766379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ダークパルスが重なる確率</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ダークカウントレート約</a:t>
            </a:r>
            <a:r>
              <a:rPr kumimoji="1" lang="en-US" altLang="ja-JP" dirty="0" smtClean="0"/>
              <a:t>500kHz</a:t>
            </a:r>
            <a:endParaRPr lang="en-US" altLang="ja-JP" dirty="0"/>
          </a:p>
          <a:p>
            <a:r>
              <a:rPr lang="en-US" altLang="ja-JP" dirty="0" smtClean="0"/>
              <a:t>MPPC</a:t>
            </a:r>
            <a:r>
              <a:rPr lang="ja-JP" altLang="en-US" dirty="0" smtClean="0"/>
              <a:t>の波形長</a:t>
            </a:r>
            <a:r>
              <a:rPr lang="en-US" altLang="ja-JP" dirty="0" smtClean="0"/>
              <a:t>50ns×2</a:t>
            </a:r>
            <a:r>
              <a:rPr lang="ja-JP" altLang="en-US" dirty="0" smtClean="0"/>
              <a:t>の</a:t>
            </a:r>
            <a:r>
              <a:rPr lang="ja-JP" altLang="en-US" dirty="0"/>
              <a:t>中</a:t>
            </a:r>
            <a:r>
              <a:rPr lang="ja-JP" altLang="en-US" dirty="0" smtClean="0"/>
              <a:t>にダークパルスが</a:t>
            </a:r>
            <a:r>
              <a:rPr lang="en-US" altLang="ja-JP" dirty="0" smtClean="0"/>
              <a:t>2</a:t>
            </a:r>
            <a:r>
              <a:rPr lang="ja-JP" altLang="en-US" dirty="0" smtClean="0"/>
              <a:t>つ入る確率を求めればよい</a:t>
            </a:r>
            <a:endParaRPr lang="en-US" altLang="ja-JP" dirty="0" smtClean="0"/>
          </a:p>
          <a:p>
            <a:r>
              <a:rPr kumimoji="1" lang="en-US" altLang="ja-JP" dirty="0" smtClean="0"/>
              <a:t>100ns</a:t>
            </a:r>
            <a:r>
              <a:rPr kumimoji="1" lang="ja-JP" altLang="en-US" dirty="0" smtClean="0"/>
              <a:t>あたり平均</a:t>
            </a:r>
            <a:r>
              <a:rPr kumimoji="1" lang="en-US" altLang="ja-JP" dirty="0" smtClean="0"/>
              <a:t>0.1</a:t>
            </a:r>
            <a:r>
              <a:rPr kumimoji="1" lang="ja-JP" altLang="en-US" dirty="0" smtClean="0"/>
              <a:t>回パルスが入るので、</a:t>
            </a:r>
            <a:endParaRPr kumimoji="1" lang="en-US" altLang="ja-JP" dirty="0" smtClean="0"/>
          </a:p>
          <a:p>
            <a:pPr marL="0" indent="0">
              <a:buNone/>
            </a:pPr>
            <a:r>
              <a:rPr lang="ja-JP" altLang="en-US" dirty="0"/>
              <a:t>　</a:t>
            </a:r>
            <a:r>
              <a:rPr lang="ja-JP" altLang="en-US" dirty="0" smtClean="0"/>
              <a:t>平均</a:t>
            </a:r>
            <a:r>
              <a:rPr lang="en-US" altLang="ja-JP" dirty="0" smtClean="0"/>
              <a:t>0.1</a:t>
            </a:r>
            <a:r>
              <a:rPr lang="ja-JP" altLang="en-US" dirty="0" err="1" smtClean="0"/>
              <a:t>、</a:t>
            </a:r>
            <a:r>
              <a:rPr lang="ja-JP" altLang="en-US" dirty="0" smtClean="0"/>
              <a:t>確率</a:t>
            </a:r>
            <a:r>
              <a:rPr lang="en-US" altLang="ja-JP" dirty="0" smtClean="0"/>
              <a:t>2</a:t>
            </a:r>
            <a:r>
              <a:rPr lang="ja-JP" altLang="en-US" dirty="0" smtClean="0"/>
              <a:t>のポアソン分布より</a:t>
            </a:r>
            <a:endParaRPr lang="en-US" altLang="ja-JP" dirty="0" smtClean="0"/>
          </a:p>
          <a:p>
            <a:pPr marL="0" indent="0">
              <a:buNone/>
            </a:pPr>
            <a:r>
              <a:rPr lang="en-US" altLang="ja-JP" dirty="0" smtClean="0"/>
              <a:t>P(2)</a:t>
            </a:r>
            <a:r>
              <a:rPr lang="ja-JP" altLang="en-US" dirty="0" smtClean="0"/>
              <a:t>⁼</a:t>
            </a:r>
            <a:r>
              <a:rPr lang="en-US" altLang="ja-JP" dirty="0" smtClean="0"/>
              <a:t>0.1</a:t>
            </a:r>
            <a:r>
              <a:rPr lang="en-US" altLang="ja-JP" baseline="30000" dirty="0" smtClean="0"/>
              <a:t>2</a:t>
            </a:r>
            <a:r>
              <a:rPr lang="ja-JP" altLang="en-US" dirty="0" smtClean="0"/>
              <a:t>*</a:t>
            </a:r>
            <a:r>
              <a:rPr lang="en-US" altLang="ja-JP" dirty="0" smtClean="0"/>
              <a:t>e</a:t>
            </a:r>
            <a:r>
              <a:rPr lang="en-US" altLang="ja-JP" baseline="30000" dirty="0" smtClean="0"/>
              <a:t>-0.1</a:t>
            </a:r>
            <a:r>
              <a:rPr lang="en-US" altLang="ja-JP" dirty="0" smtClean="0"/>
              <a:t>/2!</a:t>
            </a:r>
            <a:r>
              <a:rPr lang="ja-JP" altLang="en-US" dirty="0" smtClean="0"/>
              <a:t>≈</a:t>
            </a:r>
            <a:r>
              <a:rPr lang="en-US" altLang="ja-JP" dirty="0" smtClean="0"/>
              <a:t>0.1%</a:t>
            </a:r>
          </a:p>
          <a:p>
            <a:pPr marL="0" indent="0">
              <a:buNone/>
            </a:pPr>
            <a:r>
              <a:rPr lang="ja-JP" altLang="en-US" dirty="0" smtClean="0"/>
              <a:t>つまり、ダークパルスが重なる確率は、</a:t>
            </a:r>
            <a:r>
              <a:rPr lang="en-US" altLang="ja-JP" dirty="0" smtClean="0"/>
              <a:t>0.1%</a:t>
            </a:r>
            <a:r>
              <a:rPr lang="ja-JP" altLang="en-US" dirty="0" err="1"/>
              <a:t>。</a:t>
            </a:r>
            <a:endParaRPr lang="en-US" altLang="ja-JP" dirty="0" smtClean="0"/>
          </a:p>
          <a:p>
            <a:pPr marL="0" indent="0">
              <a:buNone/>
            </a:pPr>
            <a:r>
              <a:rPr lang="ja-JP" altLang="en-US" dirty="0" smtClean="0"/>
              <a:t>クロストークアフターパルスレート</a:t>
            </a:r>
            <a:r>
              <a:rPr lang="en-US" altLang="ja-JP" dirty="0" smtClean="0"/>
              <a:t>(10%)</a:t>
            </a:r>
            <a:r>
              <a:rPr lang="ja-JP" altLang="en-US" dirty="0" smtClean="0"/>
              <a:t>に比べて</a:t>
            </a:r>
            <a:endParaRPr lang="en-US" altLang="ja-JP" dirty="0" smtClean="0"/>
          </a:p>
          <a:p>
            <a:pPr marL="0" indent="0">
              <a:buNone/>
            </a:pPr>
            <a:r>
              <a:rPr lang="ja-JP" altLang="en-US" dirty="0" smtClean="0"/>
              <a:t>十分小さい。</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32</a:t>
            </a:fld>
            <a:endParaRPr kumimoji="1" lang="ja-JP" altLang="en-US"/>
          </a:p>
        </p:txBody>
      </p:sp>
    </p:spTree>
    <p:extLst>
      <p:ext uri="{BB962C8B-B14F-4D97-AF65-F5344CB8AC3E}">
        <p14:creationId xmlns:p14="http://schemas.microsoft.com/office/powerpoint/2010/main" val="388688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現在の読み出し系</a:t>
            </a:r>
            <a:endParaRPr kumimoji="1" lang="ja-JP" altLang="en-US" dirty="0"/>
          </a:p>
        </p:txBody>
      </p:sp>
      <p:sp>
        <p:nvSpPr>
          <p:cNvPr id="3" name="コンテンツ プレースホルダー 2"/>
          <p:cNvSpPr>
            <a:spLocks noGrp="1"/>
          </p:cNvSpPr>
          <p:nvPr>
            <p:ph idx="1"/>
          </p:nvPr>
        </p:nvSpPr>
        <p:spPr>
          <a:xfrm>
            <a:off x="628650" y="1825624"/>
            <a:ext cx="7886700" cy="4727575"/>
          </a:xfrm>
        </p:spPr>
        <p:txBody>
          <a:bodyPr>
            <a:normAutofit fontScale="70000" lnSpcReduction="20000"/>
          </a:bodyPr>
          <a:lstStyle/>
          <a:p>
            <a:r>
              <a:rPr lang="ja-JP" altLang="en-US" dirty="0" smtClean="0"/>
              <a:t>現在、試作機として</a:t>
            </a:r>
            <a:r>
              <a:rPr lang="en-US" altLang="ja-JP" dirty="0" smtClean="0"/>
              <a:t>64</a:t>
            </a:r>
            <a:r>
              <a:rPr lang="ja-JP" altLang="en-US" dirty="0" smtClean="0"/>
              <a:t>チャンネルのものを作成して評価している。</a:t>
            </a:r>
            <a:endParaRPr lang="en-US" altLang="ja-JP" dirty="0" smtClean="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lang="en-US" altLang="ja-JP" dirty="0"/>
          </a:p>
          <a:p>
            <a:endParaRPr lang="en-US" altLang="ja-JP" dirty="0" smtClean="0"/>
          </a:p>
          <a:p>
            <a:pPr marL="0" indent="0">
              <a:buNone/>
            </a:pPr>
            <a:endParaRPr lang="en-US" altLang="ja-JP" dirty="0" smtClean="0"/>
          </a:p>
          <a:p>
            <a:r>
              <a:rPr kumimoji="1" lang="ja-JP" altLang="en-US" dirty="0" smtClean="0"/>
              <a:t>本実験では約</a:t>
            </a:r>
            <a:r>
              <a:rPr kumimoji="1" lang="en-US" altLang="ja-JP" dirty="0" smtClean="0"/>
              <a:t>50000</a:t>
            </a:r>
            <a:r>
              <a:rPr kumimoji="1" lang="ja-JP" altLang="en-US" dirty="0" smtClean="0"/>
              <a:t>チャンネルになるため多チャンネル化に向けて読み出し系を考えなければいけない。</a:t>
            </a:r>
            <a:endParaRPr kumimoji="1" lang="en-US" altLang="ja-JP" dirty="0" smtClean="0"/>
          </a:p>
          <a:p>
            <a:pPr marL="0" indent="0">
              <a:buNone/>
            </a:pPr>
            <a:r>
              <a:rPr lang="ja-JP" altLang="en-US" dirty="0" smtClean="0"/>
              <a:t>→多くのチャンネルを安価に大量に欲しい。　　候補  </a:t>
            </a:r>
            <a:r>
              <a:rPr lang="en-US" altLang="ja-JP" sz="4000" u="sng" dirty="0" smtClean="0"/>
              <a:t>AFTER</a:t>
            </a:r>
            <a:r>
              <a:rPr lang="ja-JP" altLang="en-US" sz="4000" u="sng" dirty="0" smtClean="0"/>
              <a:t>チップ</a:t>
            </a:r>
            <a:endParaRPr kumimoji="1" lang="ja-JP" altLang="en-US" u="sng"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2286380"/>
            <a:ext cx="5044440" cy="302222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088883842"/>
              </p:ext>
            </p:extLst>
          </p:nvPr>
        </p:nvGraphicFramePr>
        <p:xfrm>
          <a:off x="5673090" y="3058160"/>
          <a:ext cx="2998470" cy="2123440"/>
        </p:xfrm>
        <a:graphic>
          <a:graphicData uri="http://schemas.openxmlformats.org/drawingml/2006/table">
            <a:tbl>
              <a:tblPr firstRow="1" bandRow="1">
                <a:tableStyleId>{5C22544A-7EE6-4342-B048-85BDC9FD1C3A}</a:tableStyleId>
              </a:tblPr>
              <a:tblGrid>
                <a:gridCol w="1499235"/>
                <a:gridCol w="1499235"/>
              </a:tblGrid>
              <a:tr h="370840">
                <a:tc>
                  <a:txBody>
                    <a:bodyPr/>
                    <a:lstStyle/>
                    <a:p>
                      <a:r>
                        <a:rPr kumimoji="1" lang="ja-JP" altLang="en-US" b="0" dirty="0" smtClean="0">
                          <a:solidFill>
                            <a:schemeClr val="bg1"/>
                          </a:solidFill>
                        </a:rPr>
                        <a:t>型番</a:t>
                      </a:r>
                      <a:endParaRPr kumimoji="1" lang="ja-JP" altLang="en-US" b="0" dirty="0">
                        <a:solidFill>
                          <a:schemeClr val="bg1"/>
                        </a:solidFill>
                      </a:endParaRPr>
                    </a:p>
                  </a:txBody>
                  <a:tcPr>
                    <a:solidFill>
                      <a:schemeClr val="accent1"/>
                    </a:solidFill>
                  </a:tcPr>
                </a:tc>
                <a:tc>
                  <a:txBody>
                    <a:bodyPr/>
                    <a:lstStyle/>
                    <a:p>
                      <a:r>
                        <a:rPr kumimoji="1" lang="en-US" altLang="ja-JP" b="0" dirty="0" smtClean="0">
                          <a:solidFill>
                            <a:schemeClr val="bg1"/>
                          </a:solidFill>
                        </a:rPr>
                        <a:t>DT5740</a:t>
                      </a:r>
                      <a:endParaRPr kumimoji="1" lang="ja-JP" altLang="en-US" b="0"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サンプリングレート</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62.5MHz</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入力範囲</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-1.0</a:t>
                      </a:r>
                      <a:r>
                        <a:rPr kumimoji="1" lang="ja-JP" altLang="en-US" dirty="0" smtClean="0">
                          <a:solidFill>
                            <a:schemeClr val="bg1"/>
                          </a:solidFill>
                        </a:rPr>
                        <a:t> ～</a:t>
                      </a:r>
                      <a:r>
                        <a:rPr kumimoji="1" lang="en-US" altLang="ja-JP" dirty="0" smtClean="0">
                          <a:solidFill>
                            <a:schemeClr val="bg1"/>
                          </a:solidFill>
                        </a:rPr>
                        <a:t>1.0V</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分解能</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12bit</a:t>
                      </a:r>
                      <a:endParaRPr kumimoji="1" lang="ja-JP" altLang="en-US" dirty="0">
                        <a:solidFill>
                          <a:schemeClr val="bg1"/>
                        </a:solidFill>
                      </a:endParaRPr>
                    </a:p>
                  </a:txBody>
                  <a:tcPr>
                    <a:solidFill>
                      <a:schemeClr val="accent1">
                        <a:lumMod val="40000"/>
                        <a:lumOff val="60000"/>
                      </a:schemeClr>
                    </a:solidFill>
                  </a:tcPr>
                </a:tc>
              </a:tr>
              <a:tr h="370840">
                <a:tc>
                  <a:txBody>
                    <a:bodyPr/>
                    <a:lstStyle/>
                    <a:p>
                      <a:r>
                        <a:rPr kumimoji="1" lang="ja-JP" altLang="en-US" dirty="0" smtClean="0">
                          <a:solidFill>
                            <a:schemeClr val="bg1"/>
                          </a:solidFill>
                        </a:rPr>
                        <a:t>チャンネル数</a:t>
                      </a:r>
                      <a:endParaRPr kumimoji="1" lang="ja-JP" altLang="en-US" dirty="0">
                        <a:solidFill>
                          <a:schemeClr val="bg1"/>
                        </a:solidFill>
                      </a:endParaRPr>
                    </a:p>
                  </a:txBody>
                  <a:tcPr>
                    <a:solidFill>
                      <a:schemeClr val="accent1"/>
                    </a:solidFill>
                  </a:tcPr>
                </a:tc>
                <a:tc>
                  <a:txBody>
                    <a:bodyPr/>
                    <a:lstStyle/>
                    <a:p>
                      <a:r>
                        <a:rPr kumimoji="1" lang="en-US" altLang="ja-JP" dirty="0" smtClean="0">
                          <a:solidFill>
                            <a:schemeClr val="bg1"/>
                          </a:solidFill>
                        </a:rPr>
                        <a:t>32</a:t>
                      </a:r>
                      <a:endParaRPr kumimoji="1" lang="ja-JP" altLang="en-US" dirty="0">
                        <a:solidFill>
                          <a:schemeClr val="bg1"/>
                        </a:solidFill>
                      </a:endParaRPr>
                    </a:p>
                  </a:txBody>
                  <a:tcPr>
                    <a:solidFill>
                      <a:schemeClr val="accent1">
                        <a:lumMod val="40000"/>
                        <a:lumOff val="60000"/>
                      </a:schemeClr>
                    </a:solidFill>
                  </a:tcPr>
                </a:tc>
              </a:tr>
            </a:tbl>
          </a:graphicData>
        </a:graphic>
      </p:graphicFrame>
      <p:sp>
        <p:nvSpPr>
          <p:cNvPr id="6" name="テキスト ボックス 5"/>
          <p:cNvSpPr txBox="1"/>
          <p:nvPr/>
        </p:nvSpPr>
        <p:spPr>
          <a:xfrm>
            <a:off x="6278864" y="2662218"/>
            <a:ext cx="1786921" cy="461665"/>
          </a:xfrm>
          <a:prstGeom prst="rect">
            <a:avLst/>
          </a:prstGeom>
          <a:noFill/>
        </p:spPr>
        <p:txBody>
          <a:bodyPr wrap="square" rtlCol="0">
            <a:spAutoFit/>
          </a:bodyPr>
          <a:lstStyle/>
          <a:p>
            <a:r>
              <a:rPr lang="en-US" altLang="ja-JP" sz="2400" dirty="0" smtClean="0"/>
              <a:t>FADC</a:t>
            </a:r>
            <a:r>
              <a:rPr lang="ja-JP" altLang="en-US" sz="2400" dirty="0" smtClean="0"/>
              <a:t>の仕様</a:t>
            </a:r>
            <a:endParaRPr lang="en-US" altLang="ja-JP" sz="2400" dirty="0" smtClean="0"/>
          </a:p>
        </p:txBody>
      </p:sp>
      <p:sp>
        <p:nvSpPr>
          <p:cNvPr id="8" name="スライド番号プレースホルダー 7"/>
          <p:cNvSpPr>
            <a:spLocks noGrp="1"/>
          </p:cNvSpPr>
          <p:nvPr>
            <p:ph type="sldNum" sz="quarter" idx="12"/>
          </p:nvPr>
        </p:nvSpPr>
        <p:spPr/>
        <p:txBody>
          <a:bodyPr/>
          <a:lstStyle/>
          <a:p>
            <a:fld id="{4F788438-4101-4C33-820C-3BF65CF796DB}" type="slidenum">
              <a:rPr kumimoji="1" lang="ja-JP" altLang="en-US" smtClean="0"/>
              <a:t>33</a:t>
            </a:fld>
            <a:endParaRPr kumimoji="1" lang="ja-JP" altLang="en-US"/>
          </a:p>
        </p:txBody>
      </p:sp>
    </p:spTree>
    <p:extLst>
      <p:ext uri="{BB962C8B-B14F-4D97-AF65-F5344CB8AC3E}">
        <p14:creationId xmlns:p14="http://schemas.microsoft.com/office/powerpoint/2010/main" val="3500706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MPPC</a:t>
            </a:r>
            <a:r>
              <a:rPr kumimoji="1" lang="ja-JP" altLang="en-US" dirty="0" smtClean="0"/>
              <a:t>問題点</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392" y="3801349"/>
            <a:ext cx="2900638" cy="2789503"/>
          </a:xfrm>
          <a:prstGeom prst="rect">
            <a:avLst/>
          </a:prstGeom>
        </p:spPr>
      </p:pic>
      <p:sp>
        <p:nvSpPr>
          <p:cNvPr id="7" name="下矢印 6"/>
          <p:cNvSpPr/>
          <p:nvPr/>
        </p:nvSpPr>
        <p:spPr>
          <a:xfrm>
            <a:off x="2198072" y="3945102"/>
            <a:ext cx="1087120" cy="5994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3645" y="4657627"/>
            <a:ext cx="4788115" cy="1569660"/>
          </a:xfrm>
          <a:prstGeom prst="rect">
            <a:avLst/>
          </a:prstGeom>
          <a:noFill/>
        </p:spPr>
        <p:txBody>
          <a:bodyPr wrap="square" rtlCol="0">
            <a:spAutoFit/>
          </a:bodyPr>
          <a:lstStyle/>
          <a:p>
            <a:r>
              <a:rPr lang="ja-JP" altLang="en-US" sz="2400" dirty="0" smtClean="0"/>
              <a:t>・</a:t>
            </a:r>
            <a:r>
              <a:rPr lang="en-US" altLang="ja-JP" sz="2400" dirty="0" smtClean="0"/>
              <a:t>MPPC</a:t>
            </a:r>
            <a:r>
              <a:rPr lang="ja-JP" altLang="en-US" sz="2400" dirty="0" smtClean="0"/>
              <a:t>が非線形だとエネルギー分　</a:t>
            </a:r>
            <a:endParaRPr lang="en-US" altLang="ja-JP" sz="2400" dirty="0" smtClean="0"/>
          </a:p>
          <a:p>
            <a:r>
              <a:rPr lang="ja-JP" altLang="en-US" sz="2400" dirty="0"/>
              <a:t>　</a:t>
            </a:r>
            <a:r>
              <a:rPr lang="ja-JP" altLang="en-US" sz="2400" dirty="0" smtClean="0"/>
              <a:t>解能を悪化させる恐れがある</a:t>
            </a:r>
            <a:endParaRPr lang="en-US" altLang="ja-JP" sz="2400" dirty="0" smtClean="0"/>
          </a:p>
          <a:p>
            <a:r>
              <a:rPr lang="ja-JP" altLang="en-US" sz="2400" dirty="0" smtClean="0"/>
              <a:t>・</a:t>
            </a:r>
            <a:r>
              <a:rPr lang="en-US" altLang="ja-JP" sz="2400" dirty="0" smtClean="0"/>
              <a:t>5μs</a:t>
            </a:r>
            <a:r>
              <a:rPr lang="ja-JP" altLang="en-US" sz="2400" dirty="0" smtClean="0"/>
              <a:t>の間に</a:t>
            </a:r>
            <a:r>
              <a:rPr lang="en-US" altLang="ja-JP" sz="2400" dirty="0" smtClean="0"/>
              <a:t>10</a:t>
            </a:r>
            <a:r>
              <a:rPr lang="en-US" altLang="ja-JP" sz="2400" baseline="30000" dirty="0" smtClean="0"/>
              <a:t>5</a:t>
            </a:r>
            <a:r>
              <a:rPr lang="ja-JP" altLang="en-US" sz="2400" dirty="0" smtClean="0"/>
              <a:t>フォトン入るときを</a:t>
            </a:r>
            <a:endParaRPr lang="en-US" altLang="ja-JP" sz="2400" dirty="0" smtClean="0"/>
          </a:p>
          <a:p>
            <a:r>
              <a:rPr lang="ja-JP" altLang="en-US" sz="2400" dirty="0"/>
              <a:t>　</a:t>
            </a:r>
            <a:r>
              <a:rPr lang="ja-JP" altLang="en-US" sz="2400" dirty="0" smtClean="0"/>
              <a:t>実際に測定した</a:t>
            </a:r>
            <a:endParaRPr lang="en-US" altLang="ja-JP" sz="2400" dirty="0" smtClean="0"/>
          </a:p>
        </p:txBody>
      </p:sp>
      <p:sp>
        <p:nvSpPr>
          <p:cNvPr id="9" name="テキスト ボックス 8"/>
          <p:cNvSpPr txBox="1"/>
          <p:nvPr/>
        </p:nvSpPr>
        <p:spPr>
          <a:xfrm>
            <a:off x="322747" y="1690689"/>
            <a:ext cx="8498506" cy="2308324"/>
          </a:xfrm>
          <a:prstGeom prst="rect">
            <a:avLst/>
          </a:prstGeom>
          <a:noFill/>
        </p:spPr>
        <p:txBody>
          <a:bodyPr wrap="square" rtlCol="0">
            <a:spAutoFit/>
          </a:bodyPr>
          <a:lstStyle/>
          <a:p>
            <a:r>
              <a:rPr lang="ja-JP" altLang="en-US" sz="2400" dirty="0" smtClean="0"/>
              <a:t>・瞬間的な入射光量がピクセル数に近づくと、同じピクセルに入る </a:t>
            </a:r>
            <a:endParaRPr lang="en-US" altLang="ja-JP" sz="2400" dirty="0" smtClean="0"/>
          </a:p>
          <a:p>
            <a:r>
              <a:rPr lang="en-US" altLang="ja-JP" sz="2400" dirty="0"/>
              <a:t> </a:t>
            </a:r>
            <a:r>
              <a:rPr lang="en-US" altLang="ja-JP" sz="2400" dirty="0" smtClean="0"/>
              <a:t> </a:t>
            </a:r>
            <a:r>
              <a:rPr lang="ja-JP" altLang="en-US" sz="2400" dirty="0" err="1" smtClean="0"/>
              <a:t>ので</a:t>
            </a:r>
            <a:r>
              <a:rPr lang="ja-JP" altLang="en-US" sz="2400" dirty="0" smtClean="0"/>
              <a:t>線形からずれる</a:t>
            </a:r>
            <a:endParaRPr lang="en-US" altLang="ja-JP" sz="2400" dirty="0" smtClean="0"/>
          </a:p>
          <a:p>
            <a:r>
              <a:rPr lang="ja-JP" altLang="en-US" sz="2400" dirty="0" smtClean="0"/>
              <a:t>・数</a:t>
            </a:r>
            <a:r>
              <a:rPr lang="en-US" altLang="ja-JP" sz="2400" dirty="0" smtClean="0"/>
              <a:t>10ns</a:t>
            </a:r>
            <a:r>
              <a:rPr lang="ja-JP" altLang="en-US" sz="2400" dirty="0" smtClean="0"/>
              <a:t>後にピクセルが回復するとまた測定が可能になる</a:t>
            </a:r>
            <a:endParaRPr lang="en-US" altLang="ja-JP" sz="2400" dirty="0"/>
          </a:p>
          <a:p>
            <a:r>
              <a:rPr lang="ja-JP" altLang="en-US" sz="2400" dirty="0" smtClean="0"/>
              <a:t>・本実験として予想される最も厳しい条件</a:t>
            </a:r>
            <a:endParaRPr lang="en-US" altLang="ja-JP" sz="2400" dirty="0" smtClean="0"/>
          </a:p>
          <a:p>
            <a:r>
              <a:rPr lang="ja-JP" altLang="en-US" sz="2400" dirty="0" smtClean="0"/>
              <a:t>　１つの</a:t>
            </a:r>
            <a:r>
              <a:rPr lang="en-US" altLang="ja-JP" sz="2400" dirty="0" smtClean="0"/>
              <a:t>MPPC</a:t>
            </a:r>
            <a:r>
              <a:rPr lang="ja-JP" altLang="en-US" sz="2400" dirty="0" smtClean="0"/>
              <a:t>に対して</a:t>
            </a:r>
            <a:r>
              <a:rPr lang="ja-JP" altLang="en-US" sz="2400" dirty="0"/>
              <a:t>　</a:t>
            </a:r>
            <a:r>
              <a:rPr lang="en-US" altLang="ja-JP" sz="2400" dirty="0" smtClean="0"/>
              <a:t>EL</a:t>
            </a:r>
            <a:r>
              <a:rPr lang="ja-JP" altLang="en-US" sz="2400" dirty="0" smtClean="0"/>
              <a:t>光の最大光量</a:t>
            </a:r>
            <a:r>
              <a:rPr lang="en-US" altLang="ja-JP" sz="2400" dirty="0" smtClean="0"/>
              <a:t>10</a:t>
            </a:r>
            <a:r>
              <a:rPr lang="en-US" altLang="ja-JP" sz="2400" baseline="30000" dirty="0" smtClean="0"/>
              <a:t>5</a:t>
            </a:r>
            <a:r>
              <a:rPr lang="ja-JP" altLang="en-US" sz="2400" dirty="0" smtClean="0"/>
              <a:t>フォトン</a:t>
            </a:r>
            <a:r>
              <a:rPr lang="en-US" altLang="ja-JP" sz="2400" dirty="0" smtClean="0"/>
              <a:t>/5μs</a:t>
            </a:r>
          </a:p>
          <a:p>
            <a:r>
              <a:rPr lang="ja-JP" altLang="en-US" sz="2400" dirty="0" smtClean="0"/>
              <a:t>・瞬間最大光量</a:t>
            </a:r>
            <a:r>
              <a:rPr lang="en-US" altLang="ja-JP" sz="2400" dirty="0" smtClean="0"/>
              <a:t>1500</a:t>
            </a:r>
            <a:r>
              <a:rPr lang="ja-JP" altLang="en-US" sz="2400" dirty="0" smtClean="0"/>
              <a:t>フォトン</a:t>
            </a:r>
            <a:r>
              <a:rPr lang="en-US" altLang="ja-JP" sz="2400" dirty="0" smtClean="0"/>
              <a:t>/50ns</a:t>
            </a:r>
          </a:p>
        </p:txBody>
      </p:sp>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34</a:t>
            </a:fld>
            <a:endParaRPr kumimoji="1" lang="ja-JP" altLang="en-US"/>
          </a:p>
        </p:txBody>
      </p:sp>
    </p:spTree>
    <p:extLst>
      <p:ext uri="{BB962C8B-B14F-4D97-AF65-F5344CB8AC3E}">
        <p14:creationId xmlns:p14="http://schemas.microsoft.com/office/powerpoint/2010/main" val="902133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フィルタ後の波形と積分値揺らぎ</a:t>
            </a: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51493"/>
            <a:ext cx="4283990" cy="3054201"/>
          </a:xfrm>
        </p:spPr>
      </p:pic>
      <p:sp>
        <p:nvSpPr>
          <p:cNvPr id="4" name="スライド番号プレースホルダー 3"/>
          <p:cNvSpPr>
            <a:spLocks noGrp="1"/>
          </p:cNvSpPr>
          <p:nvPr>
            <p:ph type="sldNum" sz="quarter" idx="12"/>
          </p:nvPr>
        </p:nvSpPr>
        <p:spPr/>
        <p:txBody>
          <a:bodyPr/>
          <a:lstStyle/>
          <a:p>
            <a:fld id="{4F788438-4101-4C33-820C-3BF65CF796DB}" type="slidenum">
              <a:rPr kumimoji="1" lang="ja-JP" altLang="en-US" smtClean="0"/>
              <a:t>35</a:t>
            </a:fld>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846" y="2251493"/>
            <a:ext cx="4991154" cy="2959579"/>
          </a:xfrm>
          <a:prstGeom prst="rect">
            <a:avLst/>
          </a:prstGeom>
        </p:spPr>
      </p:pic>
    </p:spTree>
    <p:extLst>
      <p:ext uri="{BB962C8B-B14F-4D97-AF65-F5344CB8AC3E}">
        <p14:creationId xmlns:p14="http://schemas.microsoft.com/office/powerpoint/2010/main" val="284309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AXEL</a:t>
            </a:r>
            <a:r>
              <a:rPr kumimoji="1" lang="ja-JP" altLang="en-US" dirty="0" smtClean="0"/>
              <a:t>実験　</a:t>
            </a:r>
            <a:r>
              <a:rPr kumimoji="1" lang="en-US" altLang="ja-JP" sz="2800" dirty="0" smtClean="0"/>
              <a:t>-A</a:t>
            </a:r>
            <a:r>
              <a:rPr kumimoji="1" lang="ja-JP" altLang="en-US" sz="2800" dirty="0" smtClean="0"/>
              <a:t> </a:t>
            </a:r>
            <a:r>
              <a:rPr kumimoji="1" lang="en-US" altLang="ja-JP" sz="2800" dirty="0" smtClean="0"/>
              <a:t>Xenon</a:t>
            </a:r>
            <a:r>
              <a:rPr kumimoji="1" lang="ja-JP" altLang="en-US" sz="2800" dirty="0" smtClean="0"/>
              <a:t> </a:t>
            </a:r>
            <a:r>
              <a:rPr kumimoji="1" lang="en-US" altLang="ja-JP" sz="2800" dirty="0" err="1" smtClean="0"/>
              <a:t>ElectroLuminescence</a:t>
            </a:r>
            <a:r>
              <a:rPr kumimoji="1" lang="en-US" altLang="ja-JP" sz="2800" dirty="0" smtClean="0"/>
              <a:t>-</a:t>
            </a:r>
            <a:endParaRPr kumimoji="1" lang="ja-JP" altLang="en-US" sz="28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9983" y="2013854"/>
            <a:ext cx="4319340" cy="4121836"/>
          </a:xfrm>
        </p:spPr>
      </p:pic>
      <p:sp>
        <p:nvSpPr>
          <p:cNvPr id="5" name="テキスト ボックス 4"/>
          <p:cNvSpPr txBox="1"/>
          <p:nvPr/>
        </p:nvSpPr>
        <p:spPr>
          <a:xfrm>
            <a:off x="308610" y="1679665"/>
            <a:ext cx="5436582" cy="830997"/>
          </a:xfrm>
          <a:prstGeom prst="rect">
            <a:avLst/>
          </a:prstGeom>
          <a:noFill/>
        </p:spPr>
        <p:txBody>
          <a:bodyPr wrap="square" rtlCol="0">
            <a:spAutoFit/>
          </a:bodyPr>
          <a:lstStyle/>
          <a:p>
            <a:r>
              <a:rPr lang="ja-JP" altLang="en-US" sz="2400" dirty="0" smtClean="0"/>
              <a:t>高エネルギー分解能（目標</a:t>
            </a:r>
            <a:r>
              <a:rPr lang="en-US" altLang="ja-JP" sz="2400" dirty="0" smtClean="0"/>
              <a:t>0.5%@Q</a:t>
            </a:r>
            <a:r>
              <a:rPr lang="ja-JP" altLang="en-US" sz="2400" dirty="0" smtClean="0"/>
              <a:t>値）の高圧キセノンガス</a:t>
            </a:r>
            <a:r>
              <a:rPr lang="en-US" altLang="ja-JP" sz="2400" dirty="0" smtClean="0"/>
              <a:t>TPC</a:t>
            </a:r>
            <a:r>
              <a:rPr lang="ja-JP" altLang="en-US" sz="2400" dirty="0" smtClean="0"/>
              <a:t>を製作中</a:t>
            </a:r>
            <a:endParaRPr lang="en-US" altLang="ja-JP" sz="2400" dirty="0" smtClean="0"/>
          </a:p>
        </p:txBody>
      </p:sp>
      <p:sp>
        <p:nvSpPr>
          <p:cNvPr id="6" name="四角形吹き出し 5"/>
          <p:cNvSpPr/>
          <p:nvPr/>
        </p:nvSpPr>
        <p:spPr>
          <a:xfrm>
            <a:off x="308610" y="2510662"/>
            <a:ext cx="4181373" cy="3951098"/>
          </a:xfrm>
          <a:prstGeom prst="wedgeRectCallout">
            <a:avLst>
              <a:gd name="adj1" fmla="val 58829"/>
              <a:gd name="adj2" fmla="val -9087"/>
            </a:avLst>
          </a:prstGeom>
          <a:solidFill>
            <a:schemeClr val="accent4">
              <a:lumMod val="20000"/>
              <a:lumOff val="80000"/>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コンテンツ プレースホルダー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308" y="2945797"/>
            <a:ext cx="2189785" cy="2754758"/>
          </a:xfrm>
          <a:prstGeom prst="rect">
            <a:avLst/>
          </a:prstGeom>
        </p:spPr>
      </p:pic>
      <p:pic>
        <p:nvPicPr>
          <p:cNvPr id="8" name="コンテンツ プレースホルダー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493" t="26196" r="592" b="16729"/>
          <a:stretch/>
        </p:blipFill>
        <p:spPr>
          <a:xfrm>
            <a:off x="2527244" y="4029076"/>
            <a:ext cx="1768844" cy="899160"/>
          </a:xfrm>
          <a:prstGeom prst="rect">
            <a:avLst/>
          </a:prstGeom>
        </p:spPr>
      </p:pic>
      <p:sp>
        <p:nvSpPr>
          <p:cNvPr id="9" name="テキスト ボックス 8"/>
          <p:cNvSpPr txBox="1"/>
          <p:nvPr/>
        </p:nvSpPr>
        <p:spPr>
          <a:xfrm>
            <a:off x="513653" y="2620767"/>
            <a:ext cx="3630609" cy="369332"/>
          </a:xfrm>
          <a:prstGeom prst="rect">
            <a:avLst/>
          </a:prstGeom>
          <a:noFill/>
        </p:spPr>
        <p:txBody>
          <a:bodyPr wrap="none" rtlCol="0">
            <a:spAutoFit/>
          </a:bodyPr>
          <a:lstStyle/>
          <a:p>
            <a:r>
              <a:rPr kumimoji="1" lang="en-US" altLang="ja-JP" u="sng" dirty="0" err="1" smtClean="0"/>
              <a:t>ElectroLuminescence</a:t>
            </a:r>
            <a:r>
              <a:rPr kumimoji="1" lang="ja-JP" altLang="en-US" u="sng" dirty="0" smtClean="0"/>
              <a:t> </a:t>
            </a:r>
            <a:r>
              <a:rPr kumimoji="1" lang="en-US" altLang="ja-JP" u="sng" dirty="0" smtClean="0"/>
              <a:t>Collection</a:t>
            </a:r>
            <a:r>
              <a:rPr kumimoji="1" lang="ja-JP" altLang="en-US" u="sng" dirty="0" smtClean="0"/>
              <a:t> </a:t>
            </a:r>
            <a:r>
              <a:rPr kumimoji="1" lang="en-US" altLang="ja-JP" u="sng" dirty="0" smtClean="0"/>
              <a:t>Cell</a:t>
            </a:r>
            <a:endParaRPr kumimoji="1" lang="ja-JP" altLang="en-US" u="sng" dirty="0"/>
          </a:p>
        </p:txBody>
      </p:sp>
      <p:sp>
        <p:nvSpPr>
          <p:cNvPr id="13" name="テキスト ボックス 12"/>
          <p:cNvSpPr txBox="1"/>
          <p:nvPr/>
        </p:nvSpPr>
        <p:spPr>
          <a:xfrm>
            <a:off x="2250637" y="3737340"/>
            <a:ext cx="2358338" cy="338554"/>
          </a:xfrm>
          <a:prstGeom prst="rect">
            <a:avLst/>
          </a:prstGeom>
          <a:noFill/>
        </p:spPr>
        <p:txBody>
          <a:bodyPr wrap="none" rtlCol="0">
            <a:spAutoFit/>
          </a:bodyPr>
          <a:lstStyle/>
          <a:p>
            <a:r>
              <a:rPr kumimoji="1" lang="ja-JP" altLang="en-US" sz="1600" dirty="0" smtClean="0"/>
              <a:t>・エレクトロルミネッセンス</a:t>
            </a:r>
            <a:endParaRPr kumimoji="1" lang="ja-JP" altLang="en-US" sz="1600" dirty="0"/>
          </a:p>
        </p:txBody>
      </p:sp>
      <p:sp>
        <p:nvSpPr>
          <p:cNvPr id="14" name="テキスト ボックス 13"/>
          <p:cNvSpPr txBox="1"/>
          <p:nvPr/>
        </p:nvSpPr>
        <p:spPr>
          <a:xfrm>
            <a:off x="2519130" y="4823135"/>
            <a:ext cx="1961295" cy="830997"/>
          </a:xfrm>
          <a:prstGeom prst="rect">
            <a:avLst/>
          </a:prstGeom>
          <a:noFill/>
        </p:spPr>
        <p:txBody>
          <a:bodyPr wrap="square" rtlCol="0">
            <a:spAutoFit/>
          </a:bodyPr>
          <a:lstStyle/>
          <a:p>
            <a:r>
              <a:rPr lang="ja-JP" altLang="en-US" sz="1600" dirty="0"/>
              <a:t>電場</a:t>
            </a:r>
            <a:r>
              <a:rPr lang="ja-JP" altLang="en-US" sz="1600" dirty="0" smtClean="0"/>
              <a:t>に比例した増幅</a:t>
            </a:r>
            <a:endParaRPr lang="en-US" altLang="ja-JP" sz="1600" dirty="0" smtClean="0"/>
          </a:p>
          <a:p>
            <a:r>
              <a:rPr kumimoji="1" lang="ja-JP" altLang="en-US" sz="1600" dirty="0" smtClean="0"/>
              <a:t>→</a:t>
            </a:r>
            <a:r>
              <a:rPr lang="ja-JP" altLang="en-US" sz="1600" dirty="0" smtClean="0"/>
              <a:t>なだれ</a:t>
            </a:r>
            <a:r>
              <a:rPr lang="ja-JP" altLang="en-US" sz="1600" dirty="0"/>
              <a:t>増幅</a:t>
            </a:r>
            <a:r>
              <a:rPr lang="ja-JP" altLang="en-US" sz="1600" dirty="0" smtClean="0"/>
              <a:t>より増幅揺らぎが小さい　</a:t>
            </a:r>
            <a:endParaRPr kumimoji="1" lang="ja-JP" altLang="en-US" sz="1600" dirty="0" smtClean="0"/>
          </a:p>
        </p:txBody>
      </p:sp>
      <p:sp>
        <p:nvSpPr>
          <p:cNvPr id="15" name="テキスト ボックス 14"/>
          <p:cNvSpPr txBox="1"/>
          <p:nvPr/>
        </p:nvSpPr>
        <p:spPr>
          <a:xfrm>
            <a:off x="670379" y="5700555"/>
            <a:ext cx="1713931" cy="830997"/>
          </a:xfrm>
          <a:prstGeom prst="rect">
            <a:avLst/>
          </a:prstGeom>
          <a:noFill/>
        </p:spPr>
        <p:txBody>
          <a:bodyPr wrap="none" rtlCol="0">
            <a:spAutoFit/>
          </a:bodyPr>
          <a:lstStyle/>
          <a:p>
            <a:r>
              <a:rPr kumimoji="1" lang="ja-JP" altLang="en-US" sz="1600" dirty="0" smtClean="0"/>
              <a:t>本実験では、</a:t>
            </a:r>
            <a:endParaRPr kumimoji="1" lang="en-US" altLang="ja-JP" sz="1600" dirty="0" smtClean="0"/>
          </a:p>
          <a:p>
            <a:r>
              <a:rPr kumimoji="1" lang="ja-JP" altLang="en-US" sz="1600" dirty="0" smtClean="0"/>
              <a:t>セル</a:t>
            </a:r>
            <a:r>
              <a:rPr kumimoji="1" lang="en-US" altLang="ja-JP" sz="1600" dirty="0" smtClean="0"/>
              <a:t>×</a:t>
            </a:r>
            <a:r>
              <a:rPr kumimoji="1" lang="ja-JP" altLang="en-US" sz="1600" dirty="0" smtClean="0"/>
              <a:t>約</a:t>
            </a:r>
            <a:r>
              <a:rPr kumimoji="1" lang="en-US" altLang="ja-JP" sz="1600" dirty="0" smtClean="0"/>
              <a:t>50000</a:t>
            </a:r>
            <a:r>
              <a:rPr kumimoji="1" lang="ja-JP" altLang="en-US" sz="1600" dirty="0" smtClean="0"/>
              <a:t>個</a:t>
            </a:r>
            <a:endParaRPr kumimoji="1" lang="en-US" altLang="ja-JP" sz="1600" dirty="0" smtClean="0"/>
          </a:p>
          <a:p>
            <a:r>
              <a:rPr lang="ja-JP" altLang="en-US" sz="1600" dirty="0"/>
              <a:t>並</a:t>
            </a:r>
            <a:r>
              <a:rPr lang="ja-JP" altLang="en-US" sz="1600" dirty="0" smtClean="0"/>
              <a:t>べる</a:t>
            </a:r>
            <a:r>
              <a:rPr kumimoji="1" lang="ja-JP" altLang="en-US" sz="1600" dirty="0" smtClean="0"/>
              <a:t>予定</a:t>
            </a:r>
            <a:endParaRPr kumimoji="1" lang="ja-JP" altLang="en-US" sz="1600" dirty="0"/>
          </a:p>
        </p:txBody>
      </p:sp>
      <p:sp>
        <p:nvSpPr>
          <p:cNvPr id="16" name="テキスト ボックス 15"/>
          <p:cNvSpPr txBox="1"/>
          <p:nvPr/>
        </p:nvSpPr>
        <p:spPr>
          <a:xfrm>
            <a:off x="361172" y="4920711"/>
            <a:ext cx="534955" cy="307777"/>
          </a:xfrm>
          <a:prstGeom prst="rect">
            <a:avLst/>
          </a:prstGeom>
          <a:noFill/>
        </p:spPr>
        <p:txBody>
          <a:bodyPr wrap="none" rtlCol="0">
            <a:spAutoFit/>
          </a:bodyPr>
          <a:lstStyle/>
          <a:p>
            <a:r>
              <a:rPr kumimoji="1" lang="en-US" altLang="ja-JP" sz="1400" dirty="0" smtClean="0"/>
              <a:t>PTFE</a:t>
            </a:r>
            <a:endParaRPr kumimoji="1" lang="ja-JP" altLang="en-US" sz="1400" dirty="0"/>
          </a:p>
        </p:txBody>
      </p:sp>
      <p:sp>
        <p:nvSpPr>
          <p:cNvPr id="17" name="テキスト ボックス 16"/>
          <p:cNvSpPr txBox="1"/>
          <p:nvPr/>
        </p:nvSpPr>
        <p:spPr>
          <a:xfrm>
            <a:off x="2264569" y="3157219"/>
            <a:ext cx="2034531" cy="584775"/>
          </a:xfrm>
          <a:prstGeom prst="rect">
            <a:avLst/>
          </a:prstGeom>
          <a:noFill/>
        </p:spPr>
        <p:txBody>
          <a:bodyPr wrap="none" rtlCol="0">
            <a:spAutoFit/>
          </a:bodyPr>
          <a:lstStyle/>
          <a:p>
            <a:r>
              <a:rPr kumimoji="1" lang="ja-JP" altLang="en-US" sz="1600" dirty="0" smtClean="0"/>
              <a:t>・電場に沿って電子を</a:t>
            </a:r>
            <a:endParaRPr kumimoji="1" lang="en-US" altLang="ja-JP" sz="1600" dirty="0" smtClean="0"/>
          </a:p>
          <a:p>
            <a:r>
              <a:rPr kumimoji="1" lang="ja-JP" altLang="en-US" sz="1600" dirty="0" smtClean="0"/>
              <a:t>穴に引き込む</a:t>
            </a:r>
            <a:endParaRPr kumimoji="1" lang="ja-JP" altLang="en-US" sz="1600" dirty="0"/>
          </a:p>
        </p:txBody>
      </p:sp>
      <p:sp>
        <p:nvSpPr>
          <p:cNvPr id="18" name="テキスト ボックス 17"/>
          <p:cNvSpPr txBox="1"/>
          <p:nvPr/>
        </p:nvSpPr>
        <p:spPr>
          <a:xfrm>
            <a:off x="2420306" y="5642885"/>
            <a:ext cx="2050561" cy="830997"/>
          </a:xfrm>
          <a:prstGeom prst="rect">
            <a:avLst/>
          </a:prstGeom>
          <a:noFill/>
        </p:spPr>
        <p:txBody>
          <a:bodyPr wrap="none" rtlCol="0">
            <a:spAutoFit/>
          </a:bodyPr>
          <a:lstStyle/>
          <a:p>
            <a:r>
              <a:rPr kumimoji="1" lang="ja-JP" altLang="en-US" sz="1600" dirty="0" smtClean="0"/>
              <a:t>・</a:t>
            </a:r>
            <a:r>
              <a:rPr kumimoji="1" lang="en-US" altLang="ja-JP" sz="1600" dirty="0" smtClean="0"/>
              <a:t>1</a:t>
            </a:r>
            <a:r>
              <a:rPr kumimoji="1" lang="ja-JP" altLang="en-US" sz="1600" dirty="0" err="1" smtClean="0"/>
              <a:t>つの</a:t>
            </a:r>
            <a:r>
              <a:rPr kumimoji="1" lang="ja-JP" altLang="en-US" sz="1600" dirty="0" smtClean="0"/>
              <a:t>セルに対して</a:t>
            </a:r>
            <a:endParaRPr kumimoji="1" lang="en-US" altLang="ja-JP" sz="1600" dirty="0" smtClean="0"/>
          </a:p>
          <a:p>
            <a:r>
              <a:rPr lang="ja-JP" altLang="en-US" sz="1600" dirty="0" smtClean="0"/>
              <a:t>  </a:t>
            </a:r>
            <a:r>
              <a:rPr lang="en-US" altLang="ja-JP" sz="1600" dirty="0" smtClean="0"/>
              <a:t>1</a:t>
            </a:r>
            <a:r>
              <a:rPr lang="ja-JP" altLang="en-US" sz="1600" dirty="0" err="1" smtClean="0"/>
              <a:t>つの</a:t>
            </a:r>
            <a:r>
              <a:rPr lang="en-US" altLang="ja-JP" sz="1600" dirty="0" smtClean="0"/>
              <a:t>MPPC</a:t>
            </a:r>
            <a:r>
              <a:rPr lang="ja-JP" altLang="en-US" sz="1600" dirty="0" smtClean="0"/>
              <a:t>で信号を</a:t>
            </a:r>
            <a:endParaRPr lang="en-US" altLang="ja-JP" sz="1600" dirty="0" smtClean="0"/>
          </a:p>
          <a:p>
            <a:r>
              <a:rPr lang="ja-JP" altLang="en-US" sz="1600" dirty="0" smtClean="0"/>
              <a:t>  読み出す</a:t>
            </a:r>
            <a:endParaRPr kumimoji="1" lang="ja-JP" altLang="en-US" sz="1600" dirty="0"/>
          </a:p>
        </p:txBody>
      </p:sp>
      <p:sp>
        <p:nvSpPr>
          <p:cNvPr id="19" name="テキスト ボックス 18"/>
          <p:cNvSpPr txBox="1"/>
          <p:nvPr/>
        </p:nvSpPr>
        <p:spPr>
          <a:xfrm>
            <a:off x="5922813" y="4786330"/>
            <a:ext cx="1257973" cy="338554"/>
          </a:xfrm>
          <a:prstGeom prst="rect">
            <a:avLst/>
          </a:prstGeom>
          <a:noFill/>
        </p:spPr>
        <p:txBody>
          <a:bodyPr wrap="none" rtlCol="0">
            <a:spAutoFit/>
          </a:bodyPr>
          <a:lstStyle/>
          <a:p>
            <a:r>
              <a:rPr kumimoji="1" lang="ja-JP" altLang="en-US" sz="1600" dirty="0" smtClean="0"/>
              <a:t>崩壊核 </a:t>
            </a:r>
            <a:r>
              <a:rPr kumimoji="1" lang="en-US" altLang="ja-JP" sz="1600" baseline="30000" dirty="0" smtClean="0"/>
              <a:t>136</a:t>
            </a:r>
            <a:r>
              <a:rPr kumimoji="1" lang="en-US" altLang="ja-JP" sz="1600" dirty="0" smtClean="0"/>
              <a:t>Xe</a:t>
            </a:r>
            <a:endParaRPr kumimoji="1" lang="ja-JP" altLang="en-US" sz="1600" dirty="0"/>
          </a:p>
        </p:txBody>
      </p:sp>
      <p:sp>
        <p:nvSpPr>
          <p:cNvPr id="20" name="テキスト ボックス 19"/>
          <p:cNvSpPr txBox="1"/>
          <p:nvPr/>
        </p:nvSpPr>
        <p:spPr>
          <a:xfrm>
            <a:off x="4961822" y="6006338"/>
            <a:ext cx="3654783" cy="584775"/>
          </a:xfrm>
          <a:prstGeom prst="rect">
            <a:avLst/>
          </a:prstGeom>
          <a:noFill/>
        </p:spPr>
        <p:txBody>
          <a:bodyPr wrap="none" rtlCol="0">
            <a:spAutoFit/>
          </a:bodyPr>
          <a:lstStyle/>
          <a:p>
            <a:r>
              <a:rPr kumimoji="1" lang="ja-JP" altLang="en-US" sz="1600" dirty="0" smtClean="0"/>
              <a:t>総フォトン数</a:t>
            </a:r>
            <a:endParaRPr kumimoji="1" lang="en-US" altLang="ja-JP" sz="1600" dirty="0" smtClean="0"/>
          </a:p>
          <a:p>
            <a:r>
              <a:rPr lang="en-US" altLang="ja-JP" sz="1600" dirty="0" smtClean="0"/>
              <a:t>Q</a:t>
            </a:r>
            <a:r>
              <a:rPr lang="ja-JP" altLang="en-US" sz="1600" dirty="0" smtClean="0"/>
              <a:t>値</a:t>
            </a:r>
            <a:r>
              <a:rPr lang="en-US" altLang="ja-JP" sz="1600" dirty="0" smtClean="0"/>
              <a:t>(2.48MeV)/W</a:t>
            </a:r>
            <a:r>
              <a:rPr lang="ja-JP" altLang="en-US" sz="1600" dirty="0" smtClean="0"/>
              <a:t>値</a:t>
            </a:r>
            <a:r>
              <a:rPr lang="en-US" altLang="ja-JP" sz="1600" dirty="0" smtClean="0"/>
              <a:t>(22.1eV)</a:t>
            </a:r>
            <a:r>
              <a:rPr lang="ja-JP" altLang="en-US" sz="1600" dirty="0" smtClean="0"/>
              <a:t>≈</a:t>
            </a:r>
            <a:r>
              <a:rPr lang="en-US" altLang="ja-JP" sz="1600" dirty="0" smtClean="0"/>
              <a:t>10</a:t>
            </a:r>
            <a:r>
              <a:rPr lang="en-US" altLang="ja-JP" sz="1600" baseline="30000" dirty="0" smtClean="0"/>
              <a:t>6</a:t>
            </a:r>
            <a:r>
              <a:rPr lang="ja-JP" altLang="en-US" sz="1600" dirty="0" smtClean="0"/>
              <a:t> </a:t>
            </a:r>
            <a:r>
              <a:rPr lang="en-US" altLang="ja-JP" sz="1600" dirty="0" smtClean="0"/>
              <a:t>photon</a:t>
            </a:r>
            <a:endParaRPr kumimoji="1" lang="ja-JP" altLang="en-US" sz="1600" dirty="0"/>
          </a:p>
        </p:txBody>
      </p:sp>
      <p:sp>
        <p:nvSpPr>
          <p:cNvPr id="10" name="スライド番号プレースホルダー 9"/>
          <p:cNvSpPr>
            <a:spLocks noGrp="1"/>
          </p:cNvSpPr>
          <p:nvPr>
            <p:ph type="sldNum" sz="quarter" idx="12"/>
          </p:nvPr>
        </p:nvSpPr>
        <p:spPr/>
        <p:txBody>
          <a:bodyPr/>
          <a:lstStyle/>
          <a:p>
            <a:fld id="{4F788438-4101-4C33-820C-3BF65CF796DB}" type="slidenum">
              <a:rPr kumimoji="1" lang="ja-JP" altLang="en-US" smtClean="0"/>
              <a:t>4</a:t>
            </a:fld>
            <a:endParaRPr kumimoji="1" lang="ja-JP" altLang="en-US"/>
          </a:p>
        </p:txBody>
      </p:sp>
    </p:spTree>
    <p:extLst>
      <p:ext uri="{BB962C8B-B14F-4D97-AF65-F5344CB8AC3E}">
        <p14:creationId xmlns:p14="http://schemas.microsoft.com/office/powerpoint/2010/main" val="101660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AXEL</a:t>
            </a:r>
            <a:r>
              <a:rPr kumimoji="1" lang="ja-JP" altLang="en-US" dirty="0" smtClean="0"/>
              <a:t>実験</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9983" y="2013854"/>
            <a:ext cx="4319340" cy="4121836"/>
          </a:xfrm>
        </p:spPr>
      </p:pic>
      <p:sp>
        <p:nvSpPr>
          <p:cNvPr id="5" name="テキスト ボックス 4"/>
          <p:cNvSpPr txBox="1"/>
          <p:nvPr/>
        </p:nvSpPr>
        <p:spPr>
          <a:xfrm>
            <a:off x="308610" y="1679665"/>
            <a:ext cx="5436582" cy="830997"/>
          </a:xfrm>
          <a:prstGeom prst="rect">
            <a:avLst/>
          </a:prstGeom>
          <a:noFill/>
        </p:spPr>
        <p:txBody>
          <a:bodyPr wrap="square" rtlCol="0">
            <a:spAutoFit/>
          </a:bodyPr>
          <a:lstStyle/>
          <a:p>
            <a:r>
              <a:rPr lang="ja-JP" altLang="en-US" sz="2400" dirty="0" smtClean="0"/>
              <a:t>高エネルギー分解能（目標</a:t>
            </a:r>
            <a:r>
              <a:rPr lang="en-US" altLang="ja-JP" sz="2400" dirty="0" smtClean="0"/>
              <a:t>0.5%@Q</a:t>
            </a:r>
            <a:r>
              <a:rPr lang="ja-JP" altLang="en-US" sz="2400" dirty="0" smtClean="0"/>
              <a:t>値）の高圧キセノンガス</a:t>
            </a:r>
            <a:r>
              <a:rPr lang="en-US" altLang="ja-JP" sz="2400" dirty="0" smtClean="0"/>
              <a:t>TPC</a:t>
            </a:r>
            <a:r>
              <a:rPr lang="ja-JP" altLang="en-US" sz="2400" dirty="0" smtClean="0"/>
              <a:t>を製作中</a:t>
            </a:r>
            <a:endParaRPr lang="en-US" altLang="ja-JP" sz="2400" dirty="0" smtClean="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190" y="4597879"/>
            <a:ext cx="4460093" cy="1842471"/>
          </a:xfrm>
          <a:prstGeom prst="rect">
            <a:avLst/>
          </a:prstGeom>
          <a:ln w="47625">
            <a:solidFill>
              <a:srgbClr val="FF0000"/>
            </a:solidFill>
          </a:ln>
        </p:spPr>
      </p:pic>
      <p:sp>
        <p:nvSpPr>
          <p:cNvPr id="17" name="テキスト ボックス 16"/>
          <p:cNvSpPr txBox="1"/>
          <p:nvPr/>
        </p:nvSpPr>
        <p:spPr>
          <a:xfrm>
            <a:off x="6115813" y="6410393"/>
            <a:ext cx="1603324" cy="338554"/>
          </a:xfrm>
          <a:prstGeom prst="rect">
            <a:avLst/>
          </a:prstGeom>
          <a:noFill/>
        </p:spPr>
        <p:txBody>
          <a:bodyPr wrap="none" rtlCol="0">
            <a:spAutoFit/>
          </a:bodyPr>
          <a:lstStyle/>
          <a:p>
            <a:r>
              <a:rPr kumimoji="1" lang="en-US" altLang="ja-JP" sz="1600" dirty="0" smtClean="0"/>
              <a:t>EL</a:t>
            </a:r>
            <a:r>
              <a:rPr kumimoji="1" lang="ja-JP" altLang="en-US" sz="1600" dirty="0" smtClean="0"/>
              <a:t>光の波形の例</a:t>
            </a:r>
            <a:endParaRPr kumimoji="1" lang="ja-JP" altLang="en-US" sz="1600" dirty="0"/>
          </a:p>
        </p:txBody>
      </p:sp>
      <p:sp>
        <p:nvSpPr>
          <p:cNvPr id="11" name="スライド番号プレースホルダー 10"/>
          <p:cNvSpPr>
            <a:spLocks noGrp="1"/>
          </p:cNvSpPr>
          <p:nvPr>
            <p:ph type="sldNum" sz="quarter" idx="12"/>
          </p:nvPr>
        </p:nvSpPr>
        <p:spPr/>
        <p:txBody>
          <a:bodyPr/>
          <a:lstStyle/>
          <a:p>
            <a:fld id="{4F788438-4101-4C33-820C-3BF65CF796DB}" type="slidenum">
              <a:rPr kumimoji="1" lang="ja-JP" altLang="en-US" smtClean="0"/>
              <a:t>5</a:t>
            </a:fld>
            <a:endParaRPr kumimoji="1" lang="ja-JP" altLang="en-US"/>
          </a:p>
        </p:txBody>
      </p:sp>
      <p:sp>
        <p:nvSpPr>
          <p:cNvPr id="20" name="四角形吹き出し 19"/>
          <p:cNvSpPr/>
          <p:nvPr/>
        </p:nvSpPr>
        <p:spPr>
          <a:xfrm>
            <a:off x="308610" y="2510662"/>
            <a:ext cx="4181373" cy="3951098"/>
          </a:xfrm>
          <a:prstGeom prst="wedgeRectCallout">
            <a:avLst>
              <a:gd name="adj1" fmla="val 58829"/>
              <a:gd name="adj2" fmla="val -9087"/>
            </a:avLst>
          </a:prstGeom>
          <a:solidFill>
            <a:schemeClr val="accent4">
              <a:lumMod val="20000"/>
              <a:lumOff val="80000"/>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コンテンツ プレースホルダー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308" y="2945797"/>
            <a:ext cx="2189785" cy="2754758"/>
          </a:xfrm>
          <a:prstGeom prst="rect">
            <a:avLst/>
          </a:prstGeom>
        </p:spPr>
      </p:pic>
      <p:pic>
        <p:nvPicPr>
          <p:cNvPr id="22" name="コンテンツ プレースホルダー 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493" t="26196" r="592" b="16729"/>
          <a:stretch/>
        </p:blipFill>
        <p:spPr>
          <a:xfrm>
            <a:off x="2527244" y="4029076"/>
            <a:ext cx="1768844" cy="899160"/>
          </a:xfrm>
          <a:prstGeom prst="rect">
            <a:avLst/>
          </a:prstGeom>
        </p:spPr>
      </p:pic>
      <p:sp>
        <p:nvSpPr>
          <p:cNvPr id="23" name="テキスト ボックス 22"/>
          <p:cNvSpPr txBox="1"/>
          <p:nvPr/>
        </p:nvSpPr>
        <p:spPr>
          <a:xfrm>
            <a:off x="513653" y="2620767"/>
            <a:ext cx="3630609" cy="369332"/>
          </a:xfrm>
          <a:prstGeom prst="rect">
            <a:avLst/>
          </a:prstGeom>
          <a:noFill/>
        </p:spPr>
        <p:txBody>
          <a:bodyPr wrap="none" rtlCol="0">
            <a:spAutoFit/>
          </a:bodyPr>
          <a:lstStyle/>
          <a:p>
            <a:r>
              <a:rPr kumimoji="1" lang="en-US" altLang="ja-JP" u="sng" dirty="0" err="1" smtClean="0"/>
              <a:t>ElectroLuminescence</a:t>
            </a:r>
            <a:r>
              <a:rPr kumimoji="1" lang="ja-JP" altLang="en-US" u="sng" dirty="0" smtClean="0"/>
              <a:t> </a:t>
            </a:r>
            <a:r>
              <a:rPr kumimoji="1" lang="en-US" altLang="ja-JP" u="sng" dirty="0" smtClean="0"/>
              <a:t>Collection</a:t>
            </a:r>
            <a:r>
              <a:rPr kumimoji="1" lang="ja-JP" altLang="en-US" u="sng" dirty="0" smtClean="0"/>
              <a:t> </a:t>
            </a:r>
            <a:r>
              <a:rPr kumimoji="1" lang="en-US" altLang="ja-JP" u="sng" dirty="0" smtClean="0"/>
              <a:t>Cell</a:t>
            </a:r>
            <a:endParaRPr kumimoji="1" lang="ja-JP" altLang="en-US" u="sng" dirty="0"/>
          </a:p>
        </p:txBody>
      </p:sp>
      <p:sp>
        <p:nvSpPr>
          <p:cNvPr id="24" name="テキスト ボックス 23"/>
          <p:cNvSpPr txBox="1"/>
          <p:nvPr/>
        </p:nvSpPr>
        <p:spPr>
          <a:xfrm>
            <a:off x="2250637" y="3737340"/>
            <a:ext cx="2358338" cy="338554"/>
          </a:xfrm>
          <a:prstGeom prst="rect">
            <a:avLst/>
          </a:prstGeom>
          <a:noFill/>
        </p:spPr>
        <p:txBody>
          <a:bodyPr wrap="none" rtlCol="0">
            <a:spAutoFit/>
          </a:bodyPr>
          <a:lstStyle/>
          <a:p>
            <a:r>
              <a:rPr kumimoji="1" lang="ja-JP" altLang="en-US" sz="1600" dirty="0" smtClean="0"/>
              <a:t>・エレクトロルミネッセンス</a:t>
            </a:r>
            <a:endParaRPr kumimoji="1" lang="ja-JP" altLang="en-US" sz="1600" dirty="0"/>
          </a:p>
        </p:txBody>
      </p:sp>
      <p:sp>
        <p:nvSpPr>
          <p:cNvPr id="25" name="テキスト ボックス 24"/>
          <p:cNvSpPr txBox="1"/>
          <p:nvPr/>
        </p:nvSpPr>
        <p:spPr>
          <a:xfrm>
            <a:off x="2519130" y="4823135"/>
            <a:ext cx="1961295" cy="830997"/>
          </a:xfrm>
          <a:prstGeom prst="rect">
            <a:avLst/>
          </a:prstGeom>
          <a:noFill/>
        </p:spPr>
        <p:txBody>
          <a:bodyPr wrap="square" rtlCol="0">
            <a:spAutoFit/>
          </a:bodyPr>
          <a:lstStyle/>
          <a:p>
            <a:r>
              <a:rPr lang="ja-JP" altLang="en-US" sz="1600" dirty="0"/>
              <a:t>電場</a:t>
            </a:r>
            <a:r>
              <a:rPr lang="ja-JP" altLang="en-US" sz="1600" dirty="0" smtClean="0"/>
              <a:t>に比例した増幅</a:t>
            </a:r>
            <a:endParaRPr lang="en-US" altLang="ja-JP" sz="1600" dirty="0" smtClean="0"/>
          </a:p>
          <a:p>
            <a:r>
              <a:rPr kumimoji="1" lang="ja-JP" altLang="en-US" sz="1600" dirty="0" smtClean="0"/>
              <a:t>→</a:t>
            </a:r>
            <a:r>
              <a:rPr lang="ja-JP" altLang="en-US" sz="1600" dirty="0" smtClean="0"/>
              <a:t>なだれ</a:t>
            </a:r>
            <a:r>
              <a:rPr lang="ja-JP" altLang="en-US" sz="1600" dirty="0"/>
              <a:t>増幅</a:t>
            </a:r>
            <a:r>
              <a:rPr lang="ja-JP" altLang="en-US" sz="1600" dirty="0" smtClean="0"/>
              <a:t>より僧服揺らぎが小さい　</a:t>
            </a:r>
            <a:endParaRPr kumimoji="1" lang="ja-JP" altLang="en-US" sz="1600" dirty="0" smtClean="0"/>
          </a:p>
        </p:txBody>
      </p:sp>
      <p:sp>
        <p:nvSpPr>
          <p:cNvPr id="26" name="テキスト ボックス 25"/>
          <p:cNvSpPr txBox="1"/>
          <p:nvPr/>
        </p:nvSpPr>
        <p:spPr>
          <a:xfrm>
            <a:off x="670379" y="5700555"/>
            <a:ext cx="1713931" cy="830997"/>
          </a:xfrm>
          <a:prstGeom prst="rect">
            <a:avLst/>
          </a:prstGeom>
          <a:noFill/>
        </p:spPr>
        <p:txBody>
          <a:bodyPr wrap="none" rtlCol="0">
            <a:spAutoFit/>
          </a:bodyPr>
          <a:lstStyle/>
          <a:p>
            <a:r>
              <a:rPr kumimoji="1" lang="ja-JP" altLang="en-US" sz="1600" dirty="0" smtClean="0"/>
              <a:t>本実験では、</a:t>
            </a:r>
            <a:endParaRPr kumimoji="1" lang="en-US" altLang="ja-JP" sz="1600" dirty="0" smtClean="0"/>
          </a:p>
          <a:p>
            <a:r>
              <a:rPr kumimoji="1" lang="ja-JP" altLang="en-US" sz="1600" dirty="0" smtClean="0"/>
              <a:t>セル</a:t>
            </a:r>
            <a:r>
              <a:rPr kumimoji="1" lang="en-US" altLang="ja-JP" sz="1600" dirty="0" smtClean="0"/>
              <a:t>×</a:t>
            </a:r>
            <a:r>
              <a:rPr kumimoji="1" lang="ja-JP" altLang="en-US" sz="1600" dirty="0" smtClean="0"/>
              <a:t>約</a:t>
            </a:r>
            <a:r>
              <a:rPr kumimoji="1" lang="en-US" altLang="ja-JP" sz="1600" dirty="0" smtClean="0"/>
              <a:t>50000</a:t>
            </a:r>
            <a:r>
              <a:rPr kumimoji="1" lang="ja-JP" altLang="en-US" sz="1600" dirty="0" smtClean="0"/>
              <a:t>個</a:t>
            </a:r>
            <a:endParaRPr kumimoji="1" lang="en-US" altLang="ja-JP" sz="1600" dirty="0" smtClean="0"/>
          </a:p>
          <a:p>
            <a:r>
              <a:rPr lang="ja-JP" altLang="en-US" sz="1600" dirty="0"/>
              <a:t>並</a:t>
            </a:r>
            <a:r>
              <a:rPr lang="ja-JP" altLang="en-US" sz="1600" dirty="0" smtClean="0"/>
              <a:t>べる</a:t>
            </a:r>
            <a:r>
              <a:rPr kumimoji="1" lang="ja-JP" altLang="en-US" sz="1600" dirty="0" smtClean="0"/>
              <a:t>予定</a:t>
            </a:r>
            <a:endParaRPr kumimoji="1" lang="ja-JP" altLang="en-US" sz="1600" dirty="0"/>
          </a:p>
        </p:txBody>
      </p:sp>
      <p:sp>
        <p:nvSpPr>
          <p:cNvPr id="27" name="テキスト ボックス 26"/>
          <p:cNvSpPr txBox="1"/>
          <p:nvPr/>
        </p:nvSpPr>
        <p:spPr>
          <a:xfrm>
            <a:off x="361172" y="4920711"/>
            <a:ext cx="534955" cy="307777"/>
          </a:xfrm>
          <a:prstGeom prst="rect">
            <a:avLst/>
          </a:prstGeom>
          <a:noFill/>
        </p:spPr>
        <p:txBody>
          <a:bodyPr wrap="none" rtlCol="0">
            <a:spAutoFit/>
          </a:bodyPr>
          <a:lstStyle/>
          <a:p>
            <a:r>
              <a:rPr kumimoji="1" lang="en-US" altLang="ja-JP" sz="1400" dirty="0" smtClean="0"/>
              <a:t>PTFE</a:t>
            </a:r>
            <a:endParaRPr kumimoji="1" lang="ja-JP" altLang="en-US" sz="1400" dirty="0"/>
          </a:p>
        </p:txBody>
      </p:sp>
      <p:sp>
        <p:nvSpPr>
          <p:cNvPr id="28" name="テキスト ボックス 27"/>
          <p:cNvSpPr txBox="1"/>
          <p:nvPr/>
        </p:nvSpPr>
        <p:spPr>
          <a:xfrm>
            <a:off x="2264569" y="3157219"/>
            <a:ext cx="2034531" cy="584775"/>
          </a:xfrm>
          <a:prstGeom prst="rect">
            <a:avLst/>
          </a:prstGeom>
          <a:noFill/>
        </p:spPr>
        <p:txBody>
          <a:bodyPr wrap="none" rtlCol="0">
            <a:spAutoFit/>
          </a:bodyPr>
          <a:lstStyle/>
          <a:p>
            <a:r>
              <a:rPr kumimoji="1" lang="ja-JP" altLang="en-US" sz="1600" dirty="0" smtClean="0"/>
              <a:t>・電場に沿って電子を</a:t>
            </a:r>
            <a:endParaRPr kumimoji="1" lang="en-US" altLang="ja-JP" sz="1600" dirty="0" smtClean="0"/>
          </a:p>
          <a:p>
            <a:r>
              <a:rPr kumimoji="1" lang="ja-JP" altLang="en-US" sz="1600" dirty="0" smtClean="0"/>
              <a:t>穴に引き込む</a:t>
            </a:r>
            <a:endParaRPr kumimoji="1" lang="ja-JP" altLang="en-US" sz="1600" dirty="0"/>
          </a:p>
        </p:txBody>
      </p:sp>
      <p:sp>
        <p:nvSpPr>
          <p:cNvPr id="29" name="テキスト ボックス 28"/>
          <p:cNvSpPr txBox="1"/>
          <p:nvPr/>
        </p:nvSpPr>
        <p:spPr>
          <a:xfrm>
            <a:off x="2420306" y="5642885"/>
            <a:ext cx="2050561" cy="830997"/>
          </a:xfrm>
          <a:prstGeom prst="rect">
            <a:avLst/>
          </a:prstGeom>
          <a:noFill/>
        </p:spPr>
        <p:txBody>
          <a:bodyPr wrap="none" rtlCol="0">
            <a:spAutoFit/>
          </a:bodyPr>
          <a:lstStyle/>
          <a:p>
            <a:r>
              <a:rPr kumimoji="1" lang="ja-JP" altLang="en-US" sz="1600" dirty="0" smtClean="0"/>
              <a:t>・</a:t>
            </a:r>
            <a:r>
              <a:rPr kumimoji="1" lang="en-US" altLang="ja-JP" sz="1600" dirty="0" smtClean="0"/>
              <a:t>1</a:t>
            </a:r>
            <a:r>
              <a:rPr kumimoji="1" lang="ja-JP" altLang="en-US" sz="1600" dirty="0" err="1" smtClean="0"/>
              <a:t>つの</a:t>
            </a:r>
            <a:r>
              <a:rPr kumimoji="1" lang="ja-JP" altLang="en-US" sz="1600" dirty="0" smtClean="0"/>
              <a:t>セルに対して</a:t>
            </a:r>
            <a:endParaRPr kumimoji="1" lang="en-US" altLang="ja-JP" sz="1600" dirty="0" smtClean="0"/>
          </a:p>
          <a:p>
            <a:r>
              <a:rPr lang="ja-JP" altLang="en-US" sz="1600" dirty="0" smtClean="0"/>
              <a:t>  </a:t>
            </a:r>
            <a:r>
              <a:rPr lang="en-US" altLang="ja-JP" sz="1600" dirty="0" smtClean="0"/>
              <a:t>1</a:t>
            </a:r>
            <a:r>
              <a:rPr lang="ja-JP" altLang="en-US" sz="1600" dirty="0" err="1" smtClean="0"/>
              <a:t>つの</a:t>
            </a:r>
            <a:r>
              <a:rPr lang="en-US" altLang="ja-JP" sz="1600" dirty="0" smtClean="0"/>
              <a:t>MPPC</a:t>
            </a:r>
            <a:r>
              <a:rPr lang="ja-JP" altLang="en-US" sz="1600" dirty="0" smtClean="0"/>
              <a:t>で信号を</a:t>
            </a:r>
            <a:endParaRPr lang="en-US" altLang="ja-JP" sz="1600" dirty="0" smtClean="0"/>
          </a:p>
          <a:p>
            <a:r>
              <a:rPr lang="ja-JP" altLang="en-US" sz="1600" dirty="0" smtClean="0"/>
              <a:t>  読み出す</a:t>
            </a:r>
            <a:endParaRPr kumimoji="1" lang="ja-JP" altLang="en-US" sz="1600" dirty="0"/>
          </a:p>
        </p:txBody>
      </p:sp>
    </p:spTree>
    <p:extLst>
      <p:ext uri="{BB962C8B-B14F-4D97-AF65-F5344CB8AC3E}">
        <p14:creationId xmlns:p14="http://schemas.microsoft.com/office/powerpoint/2010/main" val="3299422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3524090" y="2815289"/>
            <a:ext cx="5333499" cy="33315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Multi</a:t>
            </a:r>
            <a:r>
              <a:rPr kumimoji="1" lang="ja-JP" altLang="en-US" dirty="0" smtClean="0"/>
              <a:t> </a:t>
            </a:r>
            <a:r>
              <a:rPr kumimoji="1" lang="en-US" altLang="ja-JP" dirty="0" smtClean="0"/>
              <a:t>Pixel</a:t>
            </a:r>
            <a:r>
              <a:rPr kumimoji="1" lang="ja-JP" altLang="en-US" dirty="0" smtClean="0"/>
              <a:t> </a:t>
            </a:r>
            <a:r>
              <a:rPr kumimoji="1" lang="en-US" altLang="ja-JP" dirty="0" smtClean="0"/>
              <a:t>Photon</a:t>
            </a:r>
            <a:r>
              <a:rPr kumimoji="1" lang="ja-JP" altLang="en-US" dirty="0" smtClean="0"/>
              <a:t> </a:t>
            </a:r>
            <a:r>
              <a:rPr kumimoji="1" lang="en-US" altLang="ja-JP" dirty="0" smtClean="0"/>
              <a:t>Counter</a:t>
            </a:r>
            <a:br>
              <a:rPr kumimoji="1" lang="en-US" altLang="ja-JP" dirty="0" smtClean="0"/>
            </a:br>
            <a:r>
              <a:rPr kumimoji="1" lang="en-US" altLang="ja-JP" dirty="0" smtClean="0"/>
              <a:t>(MPPC)</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3186" y="162275"/>
            <a:ext cx="2115312" cy="1731264"/>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131044"/>
            <a:ext cx="1911627" cy="143307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691" y="4140307"/>
            <a:ext cx="2282531" cy="1371499"/>
          </a:xfrm>
          <a:prstGeom prst="rect">
            <a:avLst/>
          </a:prstGeom>
        </p:spPr>
      </p:pic>
      <p:sp>
        <p:nvSpPr>
          <p:cNvPr id="8" name="テキスト ボックス 7"/>
          <p:cNvSpPr txBox="1"/>
          <p:nvPr/>
        </p:nvSpPr>
        <p:spPr>
          <a:xfrm>
            <a:off x="585370" y="1781717"/>
            <a:ext cx="8272219" cy="830997"/>
          </a:xfrm>
          <a:prstGeom prst="rect">
            <a:avLst/>
          </a:prstGeom>
          <a:noFill/>
        </p:spPr>
        <p:txBody>
          <a:bodyPr wrap="square" rtlCol="0">
            <a:spAutoFit/>
          </a:bodyPr>
          <a:lstStyle/>
          <a:p>
            <a:r>
              <a:rPr lang="ja-JP" altLang="en-US" sz="2400" dirty="0"/>
              <a:t>複数</a:t>
            </a:r>
            <a:r>
              <a:rPr lang="ja-JP" altLang="en-US" sz="2400" dirty="0" smtClean="0"/>
              <a:t>のガイガーモードアバランシェフォトダイオードのピクセルから成る。</a:t>
            </a:r>
            <a:endParaRPr lang="en-US" altLang="ja-JP" sz="2400" dirty="0" smtClean="0"/>
          </a:p>
        </p:txBody>
      </p:sp>
      <p:sp>
        <p:nvSpPr>
          <p:cNvPr id="9" name="正方形/長方形 8"/>
          <p:cNvSpPr/>
          <p:nvPr/>
        </p:nvSpPr>
        <p:spPr>
          <a:xfrm>
            <a:off x="349294" y="2863386"/>
            <a:ext cx="3369266" cy="677108"/>
          </a:xfrm>
          <a:prstGeom prst="rect">
            <a:avLst/>
          </a:prstGeom>
        </p:spPr>
        <p:txBody>
          <a:bodyPr wrap="square">
            <a:spAutoFit/>
          </a:bodyPr>
          <a:lstStyle/>
          <a:p>
            <a:pPr algn="ctr"/>
            <a:r>
              <a:rPr lang="ja-JP" altLang="en-US" sz="2000" dirty="0" smtClean="0"/>
              <a:t>・</a:t>
            </a:r>
            <a:r>
              <a:rPr lang="ja-JP" altLang="en-US" sz="2000" u="sng" dirty="0" smtClean="0"/>
              <a:t>フォトンカウンティング能力</a:t>
            </a:r>
            <a:endParaRPr lang="en-US" altLang="ja-JP" sz="2000" u="sng" dirty="0" smtClean="0"/>
          </a:p>
          <a:p>
            <a:r>
              <a:rPr lang="ja-JP" altLang="en-US" dirty="0" smtClean="0"/>
              <a:t>　光子数に比例した信号を出す</a:t>
            </a:r>
            <a:endParaRPr lang="en-US" altLang="ja-JP" dirty="0" smtClean="0"/>
          </a:p>
        </p:txBody>
      </p:sp>
      <p:sp>
        <p:nvSpPr>
          <p:cNvPr id="10" name="正方形/長方形 9"/>
          <p:cNvSpPr/>
          <p:nvPr/>
        </p:nvSpPr>
        <p:spPr>
          <a:xfrm>
            <a:off x="3524090" y="2886353"/>
            <a:ext cx="2483445" cy="1200329"/>
          </a:xfrm>
          <a:prstGeom prst="rect">
            <a:avLst/>
          </a:prstGeom>
        </p:spPr>
        <p:txBody>
          <a:bodyPr wrap="square">
            <a:spAutoFit/>
          </a:bodyPr>
          <a:lstStyle/>
          <a:p>
            <a:pPr algn="ctr"/>
            <a:r>
              <a:rPr lang="ja-JP" altLang="en-US" dirty="0" smtClean="0"/>
              <a:t>アフターパルス</a:t>
            </a:r>
            <a:endParaRPr lang="en-US" altLang="ja-JP" dirty="0" smtClean="0"/>
          </a:p>
          <a:p>
            <a:pPr algn="ctr"/>
            <a:r>
              <a:rPr lang="ja-JP" altLang="en-US" dirty="0" smtClean="0">
                <a:latin typeface="+mj-ea"/>
              </a:rPr>
              <a:t>捕獲された電子が</a:t>
            </a:r>
            <a:endParaRPr lang="en-US" altLang="ja-JP" dirty="0" smtClean="0">
              <a:latin typeface="+mj-ea"/>
            </a:endParaRPr>
          </a:p>
          <a:p>
            <a:pPr algn="ctr"/>
            <a:r>
              <a:rPr lang="ja-JP" altLang="en-US" dirty="0" smtClean="0">
                <a:latin typeface="+mj-ea"/>
              </a:rPr>
              <a:t>再放出することでもう一つパルスをつくる</a:t>
            </a:r>
            <a:endParaRPr lang="en-US" altLang="ja-JP" dirty="0" smtClean="0"/>
          </a:p>
        </p:txBody>
      </p:sp>
      <p:sp>
        <p:nvSpPr>
          <p:cNvPr id="11" name="正方形/長方形 10"/>
          <p:cNvSpPr/>
          <p:nvPr/>
        </p:nvSpPr>
        <p:spPr>
          <a:xfrm>
            <a:off x="6252146" y="2877634"/>
            <a:ext cx="2435620" cy="1200329"/>
          </a:xfrm>
          <a:prstGeom prst="rect">
            <a:avLst/>
          </a:prstGeom>
        </p:spPr>
        <p:txBody>
          <a:bodyPr wrap="square">
            <a:spAutoFit/>
          </a:bodyPr>
          <a:lstStyle/>
          <a:p>
            <a:pPr algn="ctr"/>
            <a:r>
              <a:rPr lang="ja-JP" altLang="en-US" dirty="0" smtClean="0"/>
              <a:t>クロストーク</a:t>
            </a:r>
            <a:endParaRPr lang="en-US" altLang="ja-JP" dirty="0" smtClean="0"/>
          </a:p>
          <a:p>
            <a:r>
              <a:rPr lang="ja-JP" altLang="en-US" dirty="0" smtClean="0">
                <a:latin typeface="+mj-ea"/>
              </a:rPr>
              <a:t>ガイガー放電時の</a:t>
            </a:r>
            <a:endParaRPr lang="en-US" altLang="ja-JP" dirty="0" smtClean="0">
              <a:latin typeface="+mj-ea"/>
            </a:endParaRPr>
          </a:p>
          <a:p>
            <a:r>
              <a:rPr lang="ja-JP" altLang="en-US" dirty="0" smtClean="0">
                <a:latin typeface="+mj-ea"/>
              </a:rPr>
              <a:t>二次光子により</a:t>
            </a:r>
            <a:endParaRPr lang="en-US" altLang="ja-JP" dirty="0" smtClean="0">
              <a:latin typeface="+mj-ea"/>
            </a:endParaRPr>
          </a:p>
          <a:p>
            <a:r>
              <a:rPr lang="ja-JP" altLang="en-US" dirty="0" smtClean="0">
                <a:latin typeface="+mj-ea"/>
              </a:rPr>
              <a:t>周囲のピクセルがな</a:t>
            </a:r>
            <a:r>
              <a:rPr lang="ja-JP" altLang="en-US" dirty="0">
                <a:latin typeface="+mj-ea"/>
              </a:rPr>
              <a:t>る</a:t>
            </a:r>
            <a:endParaRPr lang="en-US" altLang="ja-JP" dirty="0" smtClean="0"/>
          </a:p>
        </p:txBody>
      </p:sp>
      <p:sp>
        <p:nvSpPr>
          <p:cNvPr id="12" name="正方形/長方形 11"/>
          <p:cNvSpPr/>
          <p:nvPr/>
        </p:nvSpPr>
        <p:spPr>
          <a:xfrm>
            <a:off x="1102091" y="2527067"/>
            <a:ext cx="791583" cy="404990"/>
          </a:xfrm>
          <a:prstGeom prst="rect">
            <a:avLst/>
          </a:prstGeom>
          <a:ln>
            <a:solidFill>
              <a:srgbClr val="000000"/>
            </a:solidFill>
          </a:ln>
        </p:spPr>
        <p:txBody>
          <a:bodyPr wrap="square">
            <a:spAutoFit/>
          </a:bodyPr>
          <a:lstStyle/>
          <a:p>
            <a:pPr algn="ctr"/>
            <a:r>
              <a:rPr lang="ja-JP" altLang="en-US" sz="2000" b="1" dirty="0" smtClean="0"/>
              <a:t>特徴</a:t>
            </a:r>
            <a:endParaRPr lang="en-US" altLang="ja-JP" sz="2000" b="1" dirty="0" smtClean="0"/>
          </a:p>
        </p:txBody>
      </p:sp>
      <p:cxnSp>
        <p:nvCxnSpPr>
          <p:cNvPr id="17" name="直線コネクタ 16"/>
          <p:cNvCxnSpPr/>
          <p:nvPr/>
        </p:nvCxnSpPr>
        <p:spPr>
          <a:xfrm flipH="1">
            <a:off x="224589" y="2729562"/>
            <a:ext cx="863600" cy="0"/>
          </a:xfrm>
          <a:prstGeom prst="line">
            <a:avLst/>
          </a:prstGeom>
          <a:ln w="38100" cmpd="dbl">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1893674" y="2729562"/>
            <a:ext cx="6936635" cy="0"/>
          </a:xfrm>
          <a:prstGeom prst="line">
            <a:avLst/>
          </a:prstGeom>
          <a:ln w="38100" cmpd="dbl">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142032" y="5173572"/>
            <a:ext cx="437331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dirty="0" smtClean="0"/>
              <a:t>これらが起こる確率を</a:t>
            </a:r>
            <a:endParaRPr kumimoji="1" lang="en-US" altLang="ja-JP" dirty="0" smtClean="0"/>
          </a:p>
          <a:p>
            <a:pPr algn="ctr"/>
            <a:r>
              <a:rPr kumimoji="1" lang="ja-JP" altLang="en-US" dirty="0" smtClean="0"/>
              <a:t>クロストーク＆アフターパルスレート（</a:t>
            </a:r>
            <a:r>
              <a:rPr lang="en-US" altLang="ja-JP" i="1" dirty="0"/>
              <a:t>p</a:t>
            </a:r>
            <a:r>
              <a:rPr kumimoji="1" lang="ja-JP" altLang="en-US" dirty="0" smtClean="0"/>
              <a:t>）</a:t>
            </a:r>
            <a:endParaRPr kumimoji="1" lang="en-US" altLang="ja-JP" dirty="0" smtClean="0"/>
          </a:p>
          <a:p>
            <a:pPr algn="ctr"/>
            <a:r>
              <a:rPr lang="ja-JP" altLang="en-US" dirty="0" smtClean="0"/>
              <a:t>とよぶ</a:t>
            </a:r>
            <a:endParaRPr kumimoji="1" lang="en-US" altLang="ja-JP" dirty="0" smtClean="0"/>
          </a:p>
        </p:txBody>
      </p:sp>
      <p:sp>
        <p:nvSpPr>
          <p:cNvPr id="26" name="正方形/長方形 25"/>
          <p:cNvSpPr/>
          <p:nvPr/>
        </p:nvSpPr>
        <p:spPr>
          <a:xfrm>
            <a:off x="468695" y="5857975"/>
            <a:ext cx="3130464" cy="1015663"/>
          </a:xfrm>
          <a:prstGeom prst="rect">
            <a:avLst/>
          </a:prstGeom>
        </p:spPr>
        <p:txBody>
          <a:bodyPr wrap="square">
            <a:spAutoFit/>
          </a:bodyPr>
          <a:lstStyle/>
          <a:p>
            <a:r>
              <a:rPr lang="ja-JP" altLang="en-US" sz="2000" dirty="0" smtClean="0"/>
              <a:t>・</a:t>
            </a:r>
            <a:r>
              <a:rPr lang="ja-JP" altLang="en-US" sz="2000" u="sng" dirty="0" smtClean="0"/>
              <a:t>増幅度が大きい</a:t>
            </a:r>
            <a:endParaRPr lang="en-US" altLang="ja-JP" sz="2000" u="sng" dirty="0" smtClean="0"/>
          </a:p>
          <a:p>
            <a:r>
              <a:rPr lang="ja-JP" altLang="en-US" sz="2000" dirty="0" smtClean="0"/>
              <a:t>・</a:t>
            </a:r>
            <a:r>
              <a:rPr lang="ja-JP" altLang="en-US" sz="2000" u="sng" dirty="0"/>
              <a:t>増幅</a:t>
            </a:r>
            <a:r>
              <a:rPr lang="ja-JP" altLang="en-US" sz="2000" u="sng" dirty="0" smtClean="0"/>
              <a:t>の揺らぎが小さい</a:t>
            </a:r>
            <a:endParaRPr lang="en-US" altLang="ja-JP" sz="2000" u="sng" dirty="0" smtClean="0"/>
          </a:p>
          <a:p>
            <a:r>
              <a:rPr lang="ja-JP" altLang="en-US" sz="2000" dirty="0" smtClean="0"/>
              <a:t>・</a:t>
            </a:r>
            <a:r>
              <a:rPr lang="ja-JP" altLang="en-US" sz="2000" u="sng" dirty="0" smtClean="0"/>
              <a:t>安価</a:t>
            </a:r>
            <a:endParaRPr lang="en-US" altLang="ja-JP" sz="2000" u="sng" dirty="0" smtClean="0"/>
          </a:p>
        </p:txBody>
      </p:sp>
      <p:pic>
        <p:nvPicPr>
          <p:cNvPr id="28" name="図 27"/>
          <p:cNvPicPr>
            <a:picLocks noChangeAspect="1"/>
          </p:cNvPicPr>
          <p:nvPr/>
        </p:nvPicPr>
        <p:blipFill rotWithShape="1">
          <a:blip r:embed="rId5"/>
          <a:srcRect l="14615" t="23505" r="57564" b="24301"/>
          <a:stretch/>
        </p:blipFill>
        <p:spPr>
          <a:xfrm>
            <a:off x="1016278" y="3605612"/>
            <a:ext cx="1943121" cy="2050575"/>
          </a:xfrm>
          <a:prstGeom prst="rect">
            <a:avLst/>
          </a:prstGeom>
        </p:spPr>
      </p:pic>
      <p:sp>
        <p:nvSpPr>
          <p:cNvPr id="7" name="スライド番号プレースホルダー 6"/>
          <p:cNvSpPr>
            <a:spLocks noGrp="1"/>
          </p:cNvSpPr>
          <p:nvPr>
            <p:ph type="sldNum" sz="quarter" idx="12"/>
          </p:nvPr>
        </p:nvSpPr>
        <p:spPr/>
        <p:txBody>
          <a:bodyPr/>
          <a:lstStyle/>
          <a:p>
            <a:fld id="{4F788438-4101-4C33-820C-3BF65CF796DB}" type="slidenum">
              <a:rPr kumimoji="1" lang="ja-JP" altLang="en-US" smtClean="0"/>
              <a:t>6</a:t>
            </a:fld>
            <a:endParaRPr kumimoji="1" lang="ja-JP" altLang="en-US"/>
          </a:p>
        </p:txBody>
      </p:sp>
    </p:spTree>
    <p:extLst>
      <p:ext uri="{BB962C8B-B14F-4D97-AF65-F5344CB8AC3E}">
        <p14:creationId xmlns:p14="http://schemas.microsoft.com/office/powerpoint/2010/main" val="251136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2747" y="1690689"/>
            <a:ext cx="8498506" cy="1938992"/>
          </a:xfrm>
          <a:prstGeom prst="rect">
            <a:avLst/>
          </a:prstGeom>
          <a:noFill/>
        </p:spPr>
        <p:txBody>
          <a:bodyPr wrap="square" rtlCol="0">
            <a:spAutoFit/>
          </a:bodyPr>
          <a:lstStyle/>
          <a:p>
            <a:r>
              <a:rPr lang="ja-JP" altLang="en-US" sz="2400" dirty="0" smtClean="0"/>
              <a:t>・瞬間的な入射光量がピクセル数に近づくと、同じピクセルに複数</a:t>
            </a:r>
            <a:endParaRPr lang="en-US" altLang="ja-JP" sz="2400" dirty="0" smtClean="0"/>
          </a:p>
          <a:p>
            <a:r>
              <a:rPr lang="ja-JP" altLang="en-US" sz="2400" dirty="0"/>
              <a:t> </a:t>
            </a:r>
            <a:r>
              <a:rPr lang="ja-JP" altLang="en-US" sz="2400" dirty="0" smtClean="0"/>
              <a:t> 光子が入る確率が大きくなるので線形からずれる</a:t>
            </a:r>
            <a:endParaRPr lang="en-US" altLang="ja-JP" sz="2400" dirty="0"/>
          </a:p>
          <a:p>
            <a:r>
              <a:rPr lang="ja-JP" altLang="en-US" sz="2400" dirty="0"/>
              <a:t>・本実験として予想される最も厳しい条件</a:t>
            </a:r>
            <a:endParaRPr lang="en-US" altLang="ja-JP" sz="2400" dirty="0"/>
          </a:p>
          <a:p>
            <a:r>
              <a:rPr lang="ja-JP" altLang="en-US" sz="2400" dirty="0"/>
              <a:t>　１つの</a:t>
            </a:r>
            <a:r>
              <a:rPr lang="en-US" altLang="ja-JP" sz="2400" dirty="0"/>
              <a:t>MPPC</a:t>
            </a:r>
            <a:r>
              <a:rPr lang="ja-JP" altLang="en-US" sz="2400" dirty="0"/>
              <a:t>に対して　</a:t>
            </a:r>
            <a:r>
              <a:rPr lang="en-US" altLang="ja-JP" sz="2400" dirty="0"/>
              <a:t>EL</a:t>
            </a:r>
            <a:r>
              <a:rPr lang="ja-JP" altLang="en-US" sz="2400" dirty="0"/>
              <a:t>光の最大光量</a:t>
            </a:r>
            <a:r>
              <a:rPr lang="en-US" altLang="ja-JP" sz="2400" dirty="0"/>
              <a:t>10</a:t>
            </a:r>
            <a:r>
              <a:rPr lang="en-US" altLang="ja-JP" sz="2400" baseline="30000" dirty="0"/>
              <a:t>5</a:t>
            </a:r>
            <a:r>
              <a:rPr lang="ja-JP" altLang="en-US" sz="2400" dirty="0"/>
              <a:t>フォトン</a:t>
            </a:r>
            <a:r>
              <a:rPr lang="en-US" altLang="ja-JP" sz="2400" dirty="0"/>
              <a:t>/</a:t>
            </a:r>
            <a:r>
              <a:rPr lang="en-US" altLang="ja-JP" sz="2400" dirty="0" smtClean="0"/>
              <a:t>5μs</a:t>
            </a:r>
          </a:p>
          <a:p>
            <a:r>
              <a:rPr lang="ja-JP" altLang="en-US" sz="2400" dirty="0" smtClean="0"/>
              <a:t>・ピクセルは数</a:t>
            </a:r>
            <a:r>
              <a:rPr lang="en-US" altLang="ja-JP" sz="2400" dirty="0" smtClean="0"/>
              <a:t>10ns</a:t>
            </a:r>
            <a:r>
              <a:rPr lang="ja-JP" altLang="en-US" sz="2400" dirty="0"/>
              <a:t>経</a:t>
            </a:r>
            <a:r>
              <a:rPr lang="ja-JP" altLang="en-US" sz="2400" dirty="0" smtClean="0"/>
              <a:t>つと回復</a:t>
            </a:r>
            <a:endParaRPr lang="en-US" altLang="ja-JP" sz="2400" dirty="0" smtClean="0"/>
          </a:p>
        </p:txBody>
      </p:sp>
      <p:sp>
        <p:nvSpPr>
          <p:cNvPr id="2" name="タイトル 1"/>
          <p:cNvSpPr>
            <a:spLocks noGrp="1"/>
          </p:cNvSpPr>
          <p:nvPr>
            <p:ph type="title"/>
          </p:nvPr>
        </p:nvSpPr>
        <p:spPr/>
        <p:txBody>
          <a:bodyPr/>
          <a:lstStyle/>
          <a:p>
            <a:r>
              <a:rPr kumimoji="1" lang="en-US" altLang="ja-JP" dirty="0" smtClean="0"/>
              <a:t>MPPC</a:t>
            </a:r>
            <a:r>
              <a:rPr kumimoji="1" lang="ja-JP" altLang="en-US" dirty="0" smtClean="0"/>
              <a:t>問題点</a:t>
            </a:r>
            <a:endParaRPr kumimoji="1" lang="ja-JP" altLang="en-US" dirty="0"/>
          </a:p>
        </p:txBody>
      </p:sp>
      <p:sp>
        <p:nvSpPr>
          <p:cNvPr id="7" name="下矢印 6"/>
          <p:cNvSpPr/>
          <p:nvPr/>
        </p:nvSpPr>
        <p:spPr>
          <a:xfrm>
            <a:off x="2198072" y="3945102"/>
            <a:ext cx="1087120" cy="5994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3645" y="4657627"/>
            <a:ext cx="4788115" cy="1569660"/>
          </a:xfrm>
          <a:prstGeom prst="rect">
            <a:avLst/>
          </a:prstGeom>
          <a:noFill/>
        </p:spPr>
        <p:txBody>
          <a:bodyPr wrap="square" rtlCol="0">
            <a:spAutoFit/>
          </a:bodyPr>
          <a:lstStyle/>
          <a:p>
            <a:r>
              <a:rPr lang="ja-JP" altLang="en-US" sz="2400" dirty="0" smtClean="0"/>
              <a:t>・</a:t>
            </a:r>
            <a:r>
              <a:rPr lang="en-US" altLang="ja-JP" sz="2400" dirty="0" smtClean="0"/>
              <a:t>MPPC</a:t>
            </a:r>
            <a:r>
              <a:rPr lang="ja-JP" altLang="en-US" sz="2400" dirty="0" smtClean="0"/>
              <a:t>が非線形だとエネルギー分　</a:t>
            </a:r>
            <a:endParaRPr lang="en-US" altLang="ja-JP" sz="2400" dirty="0" smtClean="0"/>
          </a:p>
          <a:p>
            <a:r>
              <a:rPr lang="ja-JP" altLang="en-US" sz="2400" dirty="0"/>
              <a:t>　</a:t>
            </a:r>
            <a:r>
              <a:rPr lang="ja-JP" altLang="en-US" sz="2400" dirty="0" smtClean="0"/>
              <a:t>解能を悪化させる恐れがある</a:t>
            </a:r>
            <a:endParaRPr lang="en-US" altLang="ja-JP" sz="2400" dirty="0" smtClean="0"/>
          </a:p>
          <a:p>
            <a:r>
              <a:rPr lang="ja-JP" altLang="en-US" sz="2400" dirty="0" smtClean="0"/>
              <a:t>・</a:t>
            </a:r>
            <a:r>
              <a:rPr lang="en-US" altLang="ja-JP" sz="2400" dirty="0" smtClean="0"/>
              <a:t>5μs</a:t>
            </a:r>
            <a:r>
              <a:rPr lang="ja-JP" altLang="en-US" sz="2400" dirty="0" smtClean="0"/>
              <a:t>の間に</a:t>
            </a:r>
            <a:r>
              <a:rPr lang="en-US" altLang="ja-JP" sz="2400" dirty="0" smtClean="0"/>
              <a:t>10</a:t>
            </a:r>
            <a:r>
              <a:rPr lang="en-US" altLang="ja-JP" sz="2400" baseline="30000" dirty="0" smtClean="0"/>
              <a:t>5</a:t>
            </a:r>
            <a:r>
              <a:rPr lang="ja-JP" altLang="en-US" sz="2400" dirty="0" smtClean="0"/>
              <a:t>フォトン入るときを</a:t>
            </a:r>
            <a:endParaRPr lang="en-US" altLang="ja-JP" sz="2400" dirty="0" smtClean="0"/>
          </a:p>
          <a:p>
            <a:r>
              <a:rPr lang="ja-JP" altLang="en-US" sz="2400" dirty="0"/>
              <a:t>　</a:t>
            </a:r>
            <a:r>
              <a:rPr lang="ja-JP" altLang="en-US" sz="2400" dirty="0" smtClean="0"/>
              <a:t>実際に測定した</a:t>
            </a:r>
            <a:endParaRPr lang="en-US" altLang="ja-JP" sz="2400" dirty="0" smtClean="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333" y="3688984"/>
            <a:ext cx="3475503" cy="3248488"/>
          </a:xfrm>
          <a:prstGeom prst="rect">
            <a:avLst/>
          </a:prstGeom>
        </p:spPr>
      </p:pic>
      <p:sp>
        <p:nvSpPr>
          <p:cNvPr id="10" name="正方形/長方形 9"/>
          <p:cNvSpPr/>
          <p:nvPr/>
        </p:nvSpPr>
        <p:spPr>
          <a:xfrm>
            <a:off x="5799321" y="3576320"/>
            <a:ext cx="1936708" cy="338554"/>
          </a:xfrm>
          <a:prstGeom prst="rect">
            <a:avLst/>
          </a:prstGeom>
          <a:ln>
            <a:noFill/>
          </a:ln>
        </p:spPr>
        <p:txBody>
          <a:bodyPr wrap="square">
            <a:spAutoFit/>
          </a:bodyPr>
          <a:lstStyle/>
          <a:p>
            <a:pPr algn="ctr"/>
            <a:r>
              <a:rPr lang="en-US" altLang="ja-JP" sz="1600" dirty="0" smtClean="0"/>
              <a:t>50μm</a:t>
            </a:r>
            <a:r>
              <a:rPr lang="ja-JP" altLang="en-US" sz="1600" dirty="0" smtClean="0"/>
              <a:t> </a:t>
            </a:r>
            <a:r>
              <a:rPr lang="en-US" altLang="ja-JP" sz="1600" dirty="0" smtClean="0"/>
              <a:t>pitch</a:t>
            </a:r>
            <a:r>
              <a:rPr lang="ja-JP" altLang="en-US" sz="1600" dirty="0" smtClean="0"/>
              <a:t>のとき</a:t>
            </a:r>
            <a:endParaRPr lang="en-US" altLang="ja-JP" sz="1600" dirty="0" smtClean="0"/>
          </a:p>
        </p:txBody>
      </p:sp>
      <p:sp>
        <p:nvSpPr>
          <p:cNvPr id="11" name="正方形/長方形 10"/>
          <p:cNvSpPr/>
          <p:nvPr/>
        </p:nvSpPr>
        <p:spPr>
          <a:xfrm>
            <a:off x="4629076" y="6581001"/>
            <a:ext cx="1936708" cy="276999"/>
          </a:xfrm>
          <a:prstGeom prst="rect">
            <a:avLst/>
          </a:prstGeom>
          <a:ln>
            <a:noFill/>
          </a:ln>
        </p:spPr>
        <p:txBody>
          <a:bodyPr wrap="square">
            <a:spAutoFit/>
          </a:bodyPr>
          <a:lstStyle/>
          <a:p>
            <a:pPr algn="ctr"/>
            <a:r>
              <a:rPr lang="en-US" altLang="ja-JP" sz="1200" dirty="0" smtClean="0"/>
              <a:t>@</a:t>
            </a:r>
            <a:r>
              <a:rPr lang="ja-JP" altLang="en-US" sz="1200" dirty="0" smtClean="0"/>
              <a:t>浜松ホトニクス</a:t>
            </a:r>
            <a:endParaRPr lang="en-US" altLang="ja-JP" sz="1200" dirty="0" smtClean="0"/>
          </a:p>
        </p:txBody>
      </p:sp>
      <p:sp>
        <p:nvSpPr>
          <p:cNvPr id="3" name="正方形/長方形 2"/>
          <p:cNvSpPr/>
          <p:nvPr/>
        </p:nvSpPr>
        <p:spPr>
          <a:xfrm>
            <a:off x="5536946" y="6359838"/>
            <a:ext cx="3474720" cy="214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782904" y="3904100"/>
            <a:ext cx="225559" cy="2542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599803" y="6219863"/>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0</a:t>
            </a:r>
          </a:p>
        </p:txBody>
      </p:sp>
      <p:sp>
        <p:nvSpPr>
          <p:cNvPr id="15" name="正方形/長方形 14"/>
          <p:cNvSpPr/>
          <p:nvPr/>
        </p:nvSpPr>
        <p:spPr>
          <a:xfrm>
            <a:off x="5752203" y="6372263"/>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0</a:t>
            </a:r>
          </a:p>
        </p:txBody>
      </p:sp>
      <p:sp>
        <p:nvSpPr>
          <p:cNvPr id="16" name="正方形/長方形 15"/>
          <p:cNvSpPr/>
          <p:nvPr/>
        </p:nvSpPr>
        <p:spPr>
          <a:xfrm>
            <a:off x="6247208" y="6363392"/>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1</a:t>
            </a:r>
          </a:p>
        </p:txBody>
      </p:sp>
      <p:sp>
        <p:nvSpPr>
          <p:cNvPr id="17" name="正方形/長方形 16"/>
          <p:cNvSpPr/>
          <p:nvPr/>
        </p:nvSpPr>
        <p:spPr>
          <a:xfrm>
            <a:off x="6733787" y="6354664"/>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2</a:t>
            </a:r>
          </a:p>
        </p:txBody>
      </p:sp>
      <p:sp>
        <p:nvSpPr>
          <p:cNvPr id="18" name="正方形/長方形 17"/>
          <p:cNvSpPr/>
          <p:nvPr/>
        </p:nvSpPr>
        <p:spPr>
          <a:xfrm>
            <a:off x="5599802" y="5746144"/>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1</a:t>
            </a:r>
          </a:p>
        </p:txBody>
      </p:sp>
      <p:sp>
        <p:nvSpPr>
          <p:cNvPr id="19" name="正方形/長方形 18"/>
          <p:cNvSpPr/>
          <p:nvPr/>
        </p:nvSpPr>
        <p:spPr>
          <a:xfrm>
            <a:off x="5621757" y="5244163"/>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2</a:t>
            </a:r>
          </a:p>
        </p:txBody>
      </p:sp>
      <p:sp>
        <p:nvSpPr>
          <p:cNvPr id="20" name="正方形/長方形 19"/>
          <p:cNvSpPr/>
          <p:nvPr/>
        </p:nvSpPr>
        <p:spPr>
          <a:xfrm>
            <a:off x="7195510" y="6345936"/>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3</a:t>
            </a:r>
          </a:p>
        </p:txBody>
      </p:sp>
      <p:sp>
        <p:nvSpPr>
          <p:cNvPr id="21" name="正方形/長方形 20"/>
          <p:cNvSpPr/>
          <p:nvPr/>
        </p:nvSpPr>
        <p:spPr>
          <a:xfrm>
            <a:off x="5621757" y="4770444"/>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3</a:t>
            </a:r>
          </a:p>
        </p:txBody>
      </p:sp>
      <p:sp>
        <p:nvSpPr>
          <p:cNvPr id="22" name="正方形/長方形 21"/>
          <p:cNvSpPr/>
          <p:nvPr/>
        </p:nvSpPr>
        <p:spPr>
          <a:xfrm>
            <a:off x="5621756" y="4310966"/>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4</a:t>
            </a:r>
          </a:p>
        </p:txBody>
      </p:sp>
      <p:sp>
        <p:nvSpPr>
          <p:cNvPr id="23" name="正方形/長方形 22"/>
          <p:cNvSpPr/>
          <p:nvPr/>
        </p:nvSpPr>
        <p:spPr>
          <a:xfrm>
            <a:off x="7657233" y="6345935"/>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4</a:t>
            </a:r>
          </a:p>
        </p:txBody>
      </p:sp>
      <p:sp>
        <p:nvSpPr>
          <p:cNvPr id="24" name="正方形/長方形 23"/>
          <p:cNvSpPr/>
          <p:nvPr/>
        </p:nvSpPr>
        <p:spPr>
          <a:xfrm>
            <a:off x="5627977" y="3853590"/>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5</a:t>
            </a:r>
          </a:p>
        </p:txBody>
      </p:sp>
      <p:sp>
        <p:nvSpPr>
          <p:cNvPr id="25" name="正方形/長方形 24"/>
          <p:cNvSpPr/>
          <p:nvPr/>
        </p:nvSpPr>
        <p:spPr>
          <a:xfrm>
            <a:off x="8118956" y="6345934"/>
            <a:ext cx="540519" cy="276999"/>
          </a:xfrm>
          <a:prstGeom prst="rect">
            <a:avLst/>
          </a:prstGeom>
          <a:ln>
            <a:noFill/>
          </a:ln>
        </p:spPr>
        <p:txBody>
          <a:bodyPr wrap="square">
            <a:spAutoFit/>
          </a:bodyPr>
          <a:lstStyle/>
          <a:p>
            <a:pPr algn="ctr"/>
            <a:r>
              <a:rPr lang="en-US" altLang="ja-JP" sz="1200" dirty="0" smtClean="0"/>
              <a:t>10</a:t>
            </a:r>
            <a:r>
              <a:rPr lang="en-US" altLang="ja-JP" sz="1200" baseline="30000" dirty="0" smtClean="0"/>
              <a:t>5</a:t>
            </a:r>
          </a:p>
        </p:txBody>
      </p:sp>
      <p:cxnSp>
        <p:nvCxnSpPr>
          <p:cNvPr id="6" name="直線コネクタ 5"/>
          <p:cNvCxnSpPr/>
          <p:nvPr/>
        </p:nvCxnSpPr>
        <p:spPr>
          <a:xfrm flipV="1">
            <a:off x="7727542" y="4749587"/>
            <a:ext cx="0" cy="1575490"/>
          </a:xfrm>
          <a:prstGeom prst="line">
            <a:avLst/>
          </a:prstGeom>
          <a:ln w="31750">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7244648" y="6042041"/>
            <a:ext cx="939815" cy="246221"/>
          </a:xfrm>
          <a:prstGeom prst="rect">
            <a:avLst/>
          </a:prstGeom>
          <a:solidFill>
            <a:schemeClr val="bg1"/>
          </a:solidFill>
          <a:ln>
            <a:noFill/>
          </a:ln>
        </p:spPr>
        <p:txBody>
          <a:bodyPr wrap="square">
            <a:spAutoFit/>
          </a:bodyPr>
          <a:lstStyle/>
          <a:p>
            <a:pPr algn="ctr"/>
            <a:r>
              <a:rPr lang="ja-JP" altLang="en-US" sz="1000" dirty="0" smtClean="0"/>
              <a:t>総ピクセル数</a:t>
            </a:r>
            <a:endParaRPr lang="en-US" altLang="ja-JP" sz="1000" dirty="0" smtClean="0"/>
          </a:p>
        </p:txBody>
      </p:sp>
      <p:sp>
        <p:nvSpPr>
          <p:cNvPr id="28" name="スライド番号プレースホルダー 27"/>
          <p:cNvSpPr>
            <a:spLocks noGrp="1"/>
          </p:cNvSpPr>
          <p:nvPr>
            <p:ph type="sldNum" sz="quarter" idx="12"/>
          </p:nvPr>
        </p:nvSpPr>
        <p:spPr>
          <a:xfrm>
            <a:off x="6457950" y="6483351"/>
            <a:ext cx="2057400" cy="365125"/>
          </a:xfrm>
        </p:spPr>
        <p:txBody>
          <a:bodyPr/>
          <a:lstStyle/>
          <a:p>
            <a:fld id="{4F788438-4101-4C33-820C-3BF65CF796DB}" type="slidenum">
              <a:rPr kumimoji="1" lang="ja-JP" altLang="en-US" smtClean="0"/>
              <a:t>7</a:t>
            </a:fld>
            <a:endParaRPr kumimoji="1" lang="ja-JP" altLang="en-US" dirty="0"/>
          </a:p>
        </p:txBody>
      </p:sp>
    </p:spTree>
    <p:extLst>
      <p:ext uri="{BB962C8B-B14F-4D97-AF65-F5344CB8AC3E}">
        <p14:creationId xmlns:p14="http://schemas.microsoft.com/office/powerpoint/2010/main" val="345161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使用した</a:t>
            </a:r>
            <a:r>
              <a:rPr kumimoji="1" lang="en-US" altLang="ja-JP" dirty="0" smtClean="0"/>
              <a:t>MPPC</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4818059"/>
              </p:ext>
            </p:extLst>
          </p:nvPr>
        </p:nvGraphicFramePr>
        <p:xfrm>
          <a:off x="386080" y="1817688"/>
          <a:ext cx="7041262" cy="3005316"/>
        </p:xfrm>
        <a:graphic>
          <a:graphicData uri="http://schemas.openxmlformats.org/drawingml/2006/table">
            <a:tbl>
              <a:tblPr firstRow="1" bandRow="1">
                <a:tableStyleId>{5C22544A-7EE6-4342-B048-85BDC9FD1C3A}</a:tableStyleId>
              </a:tblPr>
              <a:tblGrid>
                <a:gridCol w="1557020"/>
                <a:gridCol w="1508760"/>
                <a:gridCol w="1241616"/>
                <a:gridCol w="1355281"/>
                <a:gridCol w="1378585"/>
              </a:tblGrid>
              <a:tr h="717232">
                <a:tc>
                  <a:txBody>
                    <a:bodyPr/>
                    <a:lstStyle/>
                    <a:p>
                      <a:pPr algn="ctr"/>
                      <a:endParaRPr lang="ja-JP" altLang="en-US" dirty="0"/>
                    </a:p>
                  </a:txBody>
                  <a:tcPr anchor="ctr"/>
                </a:tc>
                <a:tc>
                  <a:txBody>
                    <a:bodyPr/>
                    <a:lstStyle/>
                    <a:p>
                      <a:pPr algn="ctr"/>
                      <a:r>
                        <a:rPr kumimoji="1" lang="en-US" altLang="ja-JP" dirty="0" smtClean="0"/>
                        <a:t>Type</a:t>
                      </a:r>
                      <a:r>
                        <a:rPr kumimoji="1" lang="ja-JP" altLang="en-US" dirty="0" smtClean="0"/>
                        <a:t> </a:t>
                      </a:r>
                      <a:r>
                        <a:rPr kumimoji="1" lang="en-US" altLang="ja-JP" dirty="0" smtClean="0"/>
                        <a:t>No.</a:t>
                      </a:r>
                    </a:p>
                  </a:txBody>
                  <a:tcPr anchor="ctr"/>
                </a:tc>
                <a:tc>
                  <a:txBody>
                    <a:bodyPr/>
                    <a:lstStyle/>
                    <a:p>
                      <a:pPr algn="ctr"/>
                      <a:r>
                        <a:rPr kumimoji="1" lang="ja-JP" altLang="en-US" dirty="0" smtClean="0"/>
                        <a:t>ピッチ</a:t>
                      </a:r>
                      <a:endParaRPr kumimoji="1" lang="ja-JP" altLang="en-US" dirty="0"/>
                    </a:p>
                  </a:txBody>
                  <a:tcPr anchor="ctr"/>
                </a:tc>
                <a:tc>
                  <a:txBody>
                    <a:bodyPr/>
                    <a:lstStyle/>
                    <a:p>
                      <a:pPr algn="ctr"/>
                      <a:r>
                        <a:rPr kumimoji="1" lang="ja-JP" altLang="en-US" dirty="0" smtClean="0"/>
                        <a:t>ピクセル数</a:t>
                      </a:r>
                      <a:endParaRPr kumimoji="1" lang="ja-JP" altLang="en-US" dirty="0"/>
                    </a:p>
                  </a:txBody>
                  <a:tcPr anchor="ctr"/>
                </a:tc>
                <a:tc>
                  <a:txBody>
                    <a:bodyPr/>
                    <a:lstStyle/>
                    <a:p>
                      <a:pPr algn="ctr"/>
                      <a:r>
                        <a:rPr kumimoji="1" lang="ja-JP" altLang="en-US" dirty="0" smtClean="0"/>
                        <a:t>回復時間</a:t>
                      </a:r>
                      <a:endParaRPr kumimoji="1" lang="ja-JP" altLang="en-US" dirty="0"/>
                    </a:p>
                  </a:txBody>
                  <a:tcPr anchor="ctr"/>
                </a:tc>
              </a:tr>
              <a:tr h="787993">
                <a:tc>
                  <a:txBody>
                    <a:bodyPr/>
                    <a:lstStyle/>
                    <a:p>
                      <a:pPr algn="ctr"/>
                      <a:r>
                        <a:rPr kumimoji="1" lang="ja-JP" altLang="en-US" dirty="0" smtClean="0"/>
                        <a:t>可視光タイプ</a:t>
                      </a:r>
                      <a:endParaRPr kumimoji="1" lang="ja-JP" altLang="en-US" dirty="0"/>
                    </a:p>
                  </a:txBody>
                  <a:tcPr anchor="ctr"/>
                </a:tc>
                <a:tc>
                  <a:txBody>
                    <a:bodyPr/>
                    <a:lstStyle/>
                    <a:p>
                      <a:pPr algn="ctr"/>
                      <a:r>
                        <a:rPr kumimoji="1" lang="en-US" altLang="ja-JP" dirty="0" smtClean="0"/>
                        <a:t>S12572-025</a:t>
                      </a:r>
                    </a:p>
                  </a:txBody>
                  <a:tcPr anchor="ctr"/>
                </a:tc>
                <a:tc>
                  <a:txBody>
                    <a:bodyPr/>
                    <a:lstStyle/>
                    <a:p>
                      <a:pPr algn="ctr"/>
                      <a:r>
                        <a:rPr kumimoji="1" lang="en-US" altLang="ja-JP" dirty="0" smtClean="0"/>
                        <a:t>25μm</a:t>
                      </a:r>
                      <a:endParaRPr kumimoji="1" lang="ja-JP" altLang="en-US" dirty="0"/>
                    </a:p>
                  </a:txBody>
                  <a:tcPr anchor="ctr"/>
                </a:tc>
                <a:tc>
                  <a:txBody>
                    <a:bodyPr/>
                    <a:lstStyle/>
                    <a:p>
                      <a:pPr algn="ctr"/>
                      <a:r>
                        <a:rPr kumimoji="1" lang="en-US" altLang="ja-JP" dirty="0" smtClean="0"/>
                        <a:t>14,000</a:t>
                      </a:r>
                      <a:endParaRPr kumimoji="1" lang="ja-JP" altLang="en-US" dirty="0"/>
                    </a:p>
                  </a:txBody>
                  <a:tcPr anchor="ctr"/>
                </a:tc>
                <a:tc>
                  <a:txBody>
                    <a:bodyPr/>
                    <a:lstStyle/>
                    <a:p>
                      <a:pPr algn="ctr"/>
                      <a:r>
                        <a:rPr kumimoji="1" lang="en-US" altLang="ja-JP" dirty="0" smtClean="0"/>
                        <a:t>20ns</a:t>
                      </a:r>
                      <a:endParaRPr kumimoji="1" lang="ja-JP" altLang="en-US" dirty="0"/>
                    </a:p>
                  </a:txBody>
                  <a:tcPr anchor="ctr"/>
                </a:tc>
              </a:tr>
              <a:tr h="794386">
                <a:tc>
                  <a:txBody>
                    <a:bodyPr/>
                    <a:lstStyle/>
                    <a:p>
                      <a:pPr algn="ctr"/>
                      <a:r>
                        <a:rPr kumimoji="1" lang="ja-JP" altLang="en-US" dirty="0" smtClean="0"/>
                        <a:t>可視光タイプ</a:t>
                      </a:r>
                      <a:endParaRPr kumimoji="1" lang="en-US" altLang="ja-JP" dirty="0" smtClean="0"/>
                    </a:p>
                    <a:p>
                      <a:pPr algn="ctr"/>
                      <a:r>
                        <a:rPr kumimoji="1" lang="en-US" altLang="ja-JP" dirty="0" smtClean="0"/>
                        <a:t>crosstalk sup.</a:t>
                      </a:r>
                      <a:endParaRPr kumimoji="1" lang="ja-JP" altLang="en-US" dirty="0"/>
                    </a:p>
                  </a:txBody>
                  <a:tcPr anchor="ctr"/>
                </a:tc>
                <a:tc>
                  <a:txBody>
                    <a:bodyPr/>
                    <a:lstStyle/>
                    <a:p>
                      <a:pPr algn="ctr"/>
                      <a:r>
                        <a:rPr kumimoji="1" lang="en-US" altLang="ja-JP" dirty="0" smtClean="0"/>
                        <a:t>3×3-50UM</a:t>
                      </a:r>
                    </a:p>
                    <a:p>
                      <a:pPr algn="ctr"/>
                      <a:r>
                        <a:rPr kumimoji="1" lang="en-US" altLang="ja-JP" dirty="0" smtClean="0"/>
                        <a:t>SAMPLE</a:t>
                      </a:r>
                      <a:r>
                        <a:rPr kumimoji="1" lang="en-US" altLang="ja-JP" baseline="0" dirty="0" smtClean="0"/>
                        <a:t> </a:t>
                      </a:r>
                      <a:r>
                        <a:rPr kumimoji="1" lang="en-US" altLang="ja-JP" dirty="0" smtClean="0"/>
                        <a:t>LCT4</a:t>
                      </a:r>
                    </a:p>
                  </a:txBody>
                  <a:tcPr anchor="ctr"/>
                </a:tc>
                <a:tc>
                  <a:txBody>
                    <a:bodyPr/>
                    <a:lstStyle/>
                    <a:p>
                      <a:pPr algn="ctr"/>
                      <a:r>
                        <a:rPr kumimoji="1" lang="en-US" altLang="ja-JP" dirty="0" smtClean="0"/>
                        <a:t>50μm</a:t>
                      </a:r>
                      <a:endParaRPr kumimoji="1" lang="ja-JP" altLang="en-US" dirty="0"/>
                    </a:p>
                  </a:txBody>
                  <a:tcPr anchor="ctr"/>
                </a:tc>
                <a:tc>
                  <a:txBody>
                    <a:bodyPr/>
                    <a:lstStyle/>
                    <a:p>
                      <a:pPr algn="ctr"/>
                      <a:r>
                        <a:rPr kumimoji="1" lang="en-US" altLang="ja-JP" dirty="0" smtClean="0"/>
                        <a:t>3,600</a:t>
                      </a:r>
                      <a:endParaRPr kumimoji="1" lang="ja-JP" altLang="en-US" dirty="0"/>
                    </a:p>
                  </a:txBody>
                  <a:tcPr anchor="ctr"/>
                </a:tc>
                <a:tc>
                  <a:txBody>
                    <a:bodyPr/>
                    <a:lstStyle/>
                    <a:p>
                      <a:pPr algn="ctr"/>
                      <a:r>
                        <a:rPr kumimoji="1" lang="en-US" altLang="ja-JP" dirty="0" smtClean="0"/>
                        <a:t>50ns</a:t>
                      </a:r>
                      <a:endParaRPr kumimoji="1" lang="ja-JP" altLang="en-US" dirty="0"/>
                    </a:p>
                  </a:txBody>
                  <a:tcPr anchor="ctr"/>
                </a:tc>
              </a:tr>
              <a:tr h="705705">
                <a:tc>
                  <a:txBody>
                    <a:bodyPr/>
                    <a:lstStyle/>
                    <a:p>
                      <a:pPr algn="ctr"/>
                      <a:r>
                        <a:rPr kumimoji="1" lang="ja-JP" altLang="en-US" dirty="0" smtClean="0"/>
                        <a:t>紫外光タイプ（</a:t>
                      </a:r>
                      <a:r>
                        <a:rPr kumimoji="1" lang="en-US" altLang="ja-JP" dirty="0" smtClean="0"/>
                        <a:t>VUV,</a:t>
                      </a:r>
                      <a:r>
                        <a:rPr kumimoji="1" lang="ja-JP" altLang="en-US" dirty="0" smtClean="0"/>
                        <a:t>本番用）</a:t>
                      </a:r>
                      <a:endParaRPr kumimoji="1" lang="en-US" altLang="ja-JP" dirty="0" smtClean="0"/>
                    </a:p>
                  </a:txBody>
                  <a:tcPr anchor="ctr"/>
                </a:tc>
                <a:tc>
                  <a:txBody>
                    <a:bodyPr/>
                    <a:lstStyle/>
                    <a:p>
                      <a:pPr algn="ctr"/>
                      <a:r>
                        <a:rPr kumimoji="1" lang="en-US" altLang="ja-JP" dirty="0" smtClean="0"/>
                        <a:t>S13370-4870</a:t>
                      </a:r>
                    </a:p>
                  </a:txBody>
                  <a:tcPr anchor="ctr"/>
                </a:tc>
                <a:tc>
                  <a:txBody>
                    <a:bodyPr/>
                    <a:lstStyle/>
                    <a:p>
                      <a:pPr algn="ctr"/>
                      <a:r>
                        <a:rPr kumimoji="1" lang="en-US" altLang="ja-JP" dirty="0" smtClean="0"/>
                        <a:t>50μm</a:t>
                      </a:r>
                      <a:endParaRPr kumimoji="1" lang="ja-JP" altLang="en-US" dirty="0"/>
                    </a:p>
                  </a:txBody>
                  <a:tcPr anchor="ctr"/>
                </a:tc>
                <a:tc>
                  <a:txBody>
                    <a:bodyPr/>
                    <a:lstStyle/>
                    <a:p>
                      <a:pPr algn="ctr"/>
                      <a:r>
                        <a:rPr kumimoji="1" lang="en-US" altLang="ja-JP" dirty="0" smtClean="0"/>
                        <a:t>3,600</a:t>
                      </a:r>
                      <a:endParaRPr kumimoji="1" lang="ja-JP" altLang="en-US" dirty="0"/>
                    </a:p>
                  </a:txBody>
                  <a:tcPr anchor="ctr"/>
                </a:tc>
                <a:tc>
                  <a:txBody>
                    <a:bodyPr/>
                    <a:lstStyle/>
                    <a:p>
                      <a:pPr algn="ctr"/>
                      <a:r>
                        <a:rPr kumimoji="1" lang="en-US" altLang="ja-JP" dirty="0" smtClean="0"/>
                        <a:t>50ns</a:t>
                      </a:r>
                      <a:endParaRPr kumimoji="1" lang="ja-JP" altLang="en-US" dirty="0"/>
                    </a:p>
                  </a:txBody>
                  <a:tcPr anchor="ctr"/>
                </a:tc>
              </a:tr>
            </a:tbl>
          </a:graphicData>
        </a:graphic>
      </p:graphicFrame>
      <p:sp>
        <p:nvSpPr>
          <p:cNvPr id="5" name="正方形/長方形 4"/>
          <p:cNvSpPr/>
          <p:nvPr/>
        </p:nvSpPr>
        <p:spPr>
          <a:xfrm>
            <a:off x="5867997" y="2288813"/>
            <a:ext cx="1936708" cy="276999"/>
          </a:xfrm>
          <a:prstGeom prst="rect">
            <a:avLst/>
          </a:prstGeom>
          <a:ln>
            <a:noFill/>
          </a:ln>
        </p:spPr>
        <p:txBody>
          <a:bodyPr wrap="square">
            <a:spAutoFit/>
          </a:bodyPr>
          <a:lstStyle/>
          <a:p>
            <a:pPr algn="ctr"/>
            <a:r>
              <a:rPr lang="en-US" altLang="ja-JP" sz="1200" dirty="0" smtClean="0"/>
              <a:t>@</a:t>
            </a:r>
            <a:r>
              <a:rPr lang="ja-JP" altLang="en-US" sz="1200" dirty="0" smtClean="0"/>
              <a:t>浜松ホトニクス</a:t>
            </a:r>
            <a:endParaRPr lang="en-US" altLang="ja-JP" sz="1200" dirty="0" smtClean="0"/>
          </a:p>
        </p:txBody>
      </p:sp>
      <p:sp>
        <p:nvSpPr>
          <p:cNvPr id="6" name="テキスト ボックス 5"/>
          <p:cNvSpPr txBox="1"/>
          <p:nvPr/>
        </p:nvSpPr>
        <p:spPr>
          <a:xfrm>
            <a:off x="392693" y="5263415"/>
            <a:ext cx="8358613" cy="830997"/>
          </a:xfrm>
          <a:prstGeom prst="rect">
            <a:avLst/>
          </a:prstGeom>
          <a:noFill/>
        </p:spPr>
        <p:txBody>
          <a:bodyPr wrap="square" rtlCol="0">
            <a:spAutoFit/>
          </a:bodyPr>
          <a:lstStyle/>
          <a:p>
            <a:r>
              <a:rPr lang="en-US" altLang="ja-JP" sz="2400" dirty="0" smtClean="0"/>
              <a:t>25μm</a:t>
            </a:r>
            <a:r>
              <a:rPr lang="ja-JP" altLang="en-US" sz="2400" dirty="0" smtClean="0"/>
              <a:t> </a:t>
            </a:r>
            <a:r>
              <a:rPr lang="en-US" altLang="ja-JP" sz="2400" dirty="0" smtClean="0"/>
              <a:t>pitch MPPC</a:t>
            </a:r>
            <a:r>
              <a:rPr lang="ja-JP" altLang="en-US" sz="2400" dirty="0" smtClean="0"/>
              <a:t>は</a:t>
            </a:r>
            <a:r>
              <a:rPr lang="en-US" altLang="ja-JP" sz="2400" dirty="0" smtClean="0"/>
              <a:t>50μm</a:t>
            </a:r>
            <a:r>
              <a:rPr lang="ja-JP" altLang="en-US" sz="2400" dirty="0" smtClean="0"/>
              <a:t> </a:t>
            </a:r>
            <a:r>
              <a:rPr lang="en-US" altLang="ja-JP" sz="2400" dirty="0" smtClean="0"/>
              <a:t>pitch</a:t>
            </a:r>
            <a:r>
              <a:rPr lang="ja-JP" altLang="en-US" sz="2400" dirty="0" smtClean="0"/>
              <a:t> </a:t>
            </a:r>
            <a:r>
              <a:rPr lang="en-US" altLang="ja-JP" sz="2400" dirty="0" smtClean="0"/>
              <a:t>MPPC</a:t>
            </a:r>
            <a:r>
              <a:rPr lang="ja-JP" altLang="en-US" sz="2400" dirty="0" smtClean="0"/>
              <a:t>よりピクセル数が多いので</a:t>
            </a:r>
            <a:endParaRPr lang="en-US" altLang="ja-JP" sz="2400" dirty="0" smtClean="0"/>
          </a:p>
          <a:p>
            <a:r>
              <a:rPr lang="ja-JP" altLang="en-US" sz="2400" dirty="0" smtClean="0"/>
              <a:t>線形性を保つことが予想される。</a:t>
            </a:r>
            <a:endParaRPr lang="en-US" altLang="ja-JP" sz="2400" dirty="0" smtClean="0"/>
          </a:p>
        </p:txBody>
      </p:sp>
      <p:sp>
        <p:nvSpPr>
          <p:cNvPr id="7" name="正方形/長方形 6"/>
          <p:cNvSpPr/>
          <p:nvPr/>
        </p:nvSpPr>
        <p:spPr>
          <a:xfrm>
            <a:off x="3454400" y="2503846"/>
            <a:ext cx="2565400" cy="226581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4F788438-4101-4C33-820C-3BF65CF796DB}" type="slidenum">
              <a:rPr kumimoji="1" lang="ja-JP" altLang="en-US" smtClean="0"/>
              <a:t>8</a:t>
            </a:fld>
            <a:endParaRPr kumimoji="1" lang="ja-JP" altLang="en-US"/>
          </a:p>
        </p:txBody>
      </p:sp>
    </p:spTree>
    <p:extLst>
      <p:ext uri="{BB962C8B-B14F-4D97-AF65-F5344CB8AC3E}">
        <p14:creationId xmlns:p14="http://schemas.microsoft.com/office/powerpoint/2010/main" val="3802122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a:xfrm>
            <a:off x="628650" y="1698624"/>
            <a:ext cx="7886700" cy="4712335"/>
          </a:xfrm>
        </p:spPr>
        <p:txBody>
          <a:bodyPr>
            <a:noAutofit/>
          </a:bodyPr>
          <a:lstStyle/>
          <a:p>
            <a:pPr>
              <a:lnSpc>
                <a:spcPct val="200000"/>
              </a:lnSpc>
            </a:pPr>
            <a:r>
              <a:rPr kumimoji="1" lang="ja-JP" altLang="en-US" sz="2500" dirty="0" smtClean="0">
                <a:solidFill>
                  <a:schemeClr val="bg2">
                    <a:lumMod val="90000"/>
                  </a:schemeClr>
                </a:solidFill>
              </a:rPr>
              <a:t>ニュートリノを伴わない二重ベータ崩壊</a:t>
            </a:r>
            <a:endParaRPr kumimoji="1" lang="en-US" altLang="ja-JP" sz="2500" dirty="0" smtClean="0">
              <a:solidFill>
                <a:schemeClr val="bg2">
                  <a:lumMod val="90000"/>
                </a:schemeClr>
              </a:solidFill>
            </a:endParaRPr>
          </a:p>
          <a:p>
            <a:pPr>
              <a:lnSpc>
                <a:spcPct val="200000"/>
              </a:lnSpc>
            </a:pPr>
            <a:r>
              <a:rPr lang="en-US" altLang="ja-JP" sz="2500" dirty="0" smtClean="0">
                <a:solidFill>
                  <a:schemeClr val="bg2">
                    <a:lumMod val="90000"/>
                  </a:schemeClr>
                </a:solidFill>
              </a:rPr>
              <a:t>AXEL</a:t>
            </a:r>
            <a:r>
              <a:rPr lang="ja-JP" altLang="en-US" sz="2500" dirty="0" smtClean="0">
                <a:solidFill>
                  <a:schemeClr val="bg2">
                    <a:lumMod val="90000"/>
                  </a:schemeClr>
                </a:solidFill>
              </a:rPr>
              <a:t>実験</a:t>
            </a:r>
            <a:endParaRPr lang="en-US" altLang="ja-JP" sz="2500" dirty="0">
              <a:solidFill>
                <a:schemeClr val="bg2">
                  <a:lumMod val="90000"/>
                </a:schemeClr>
              </a:solidFill>
            </a:endParaRPr>
          </a:p>
          <a:p>
            <a:pPr>
              <a:lnSpc>
                <a:spcPct val="200000"/>
              </a:lnSpc>
            </a:pPr>
            <a:r>
              <a:rPr lang="ja-JP" altLang="en-US" sz="2500" dirty="0" smtClean="0"/>
              <a:t>大光量かつ回復時間より長いパルスに対する応答</a:t>
            </a:r>
            <a:endParaRPr lang="en-US" altLang="ja-JP" sz="2500" dirty="0" smtClean="0"/>
          </a:p>
          <a:p>
            <a:pPr>
              <a:lnSpc>
                <a:spcPct val="200000"/>
              </a:lnSpc>
            </a:pPr>
            <a:r>
              <a:rPr kumimoji="1" lang="ja-JP" altLang="en-US" sz="2500" dirty="0" smtClean="0">
                <a:solidFill>
                  <a:schemeClr val="bg2">
                    <a:lumMod val="90000"/>
                  </a:schemeClr>
                </a:solidFill>
              </a:rPr>
              <a:t>多チャンネル化に向けた読み出し回路シミュレーション</a:t>
            </a:r>
            <a:endParaRPr kumimoji="1" lang="en-US" altLang="ja-JP" sz="2500" dirty="0" smtClean="0">
              <a:solidFill>
                <a:schemeClr val="bg2">
                  <a:lumMod val="90000"/>
                </a:schemeClr>
              </a:solidFill>
            </a:endParaRPr>
          </a:p>
          <a:p>
            <a:pPr>
              <a:lnSpc>
                <a:spcPct val="200000"/>
              </a:lnSpc>
            </a:pPr>
            <a:r>
              <a:rPr kumimoji="1" lang="ja-JP" altLang="en-US" sz="2500" dirty="0" smtClean="0">
                <a:solidFill>
                  <a:schemeClr val="bg2">
                    <a:lumMod val="90000"/>
                  </a:schemeClr>
                </a:solidFill>
              </a:rPr>
              <a:t>まとめ</a:t>
            </a:r>
            <a:endParaRPr kumimoji="1" lang="ja-JP" altLang="en-US" sz="2500" dirty="0">
              <a:solidFill>
                <a:schemeClr val="bg2">
                  <a:lumMod val="90000"/>
                </a:schemeClr>
              </a:solidFill>
            </a:endParaRPr>
          </a:p>
        </p:txBody>
      </p:sp>
      <p:sp>
        <p:nvSpPr>
          <p:cNvPr id="5" name="スライド番号プレースホルダー 4"/>
          <p:cNvSpPr>
            <a:spLocks noGrp="1"/>
          </p:cNvSpPr>
          <p:nvPr>
            <p:ph type="sldNum" sz="quarter" idx="12"/>
          </p:nvPr>
        </p:nvSpPr>
        <p:spPr/>
        <p:txBody>
          <a:bodyPr/>
          <a:lstStyle/>
          <a:p>
            <a:fld id="{4F788438-4101-4C33-820C-3BF65CF796DB}" type="slidenum">
              <a:rPr kumimoji="1" lang="ja-JP" altLang="en-US" smtClean="0"/>
              <a:t>9</a:t>
            </a:fld>
            <a:endParaRPr kumimoji="1" lang="ja-JP" altLang="en-US"/>
          </a:p>
        </p:txBody>
      </p:sp>
    </p:spTree>
    <p:extLst>
      <p:ext uri="{BB962C8B-B14F-4D97-AF65-F5344CB8AC3E}">
        <p14:creationId xmlns:p14="http://schemas.microsoft.com/office/powerpoint/2010/main" val="2098298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20304</TotalTime>
  <Words>2188</Words>
  <Application>Microsoft Office PowerPoint</Application>
  <PresentationFormat>画面に合わせる (4:3)</PresentationFormat>
  <Paragraphs>640</Paragraphs>
  <Slides>35</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Arial Unicode MS</vt:lpstr>
      <vt:lpstr>IPAexMincho</vt:lpstr>
      <vt:lpstr>ＭＳ Ｐゴシック</vt:lpstr>
      <vt:lpstr>Arial</vt:lpstr>
      <vt:lpstr>Calibri</vt:lpstr>
      <vt:lpstr>Calibri Light</vt:lpstr>
      <vt:lpstr>Cambria Math</vt:lpstr>
      <vt:lpstr>Wingdings 2</vt:lpstr>
      <vt:lpstr>Office テーマ</vt:lpstr>
      <vt:lpstr> AXEL 実験における高エネルギー分解能を 達成するためのMPPC および 読み出し回路についての研究</vt:lpstr>
      <vt:lpstr>Outline</vt:lpstr>
      <vt:lpstr>ニュートリノを伴わない二重ベータ崩壊</vt:lpstr>
      <vt:lpstr>AXEL実験　-A Xenon ElectroLuminescence-</vt:lpstr>
      <vt:lpstr>AXEL実験</vt:lpstr>
      <vt:lpstr>Multi Pixel Photon Counter (MPPC)</vt:lpstr>
      <vt:lpstr>MPPC問題点</vt:lpstr>
      <vt:lpstr>使用したMPPC</vt:lpstr>
      <vt:lpstr>Outline</vt:lpstr>
      <vt:lpstr>測定方法</vt:lpstr>
      <vt:lpstr>MPPCの光量の求め方</vt:lpstr>
      <vt:lpstr>MPPCの光量の求め方</vt:lpstr>
      <vt:lpstr>MPPC光量の求め方</vt:lpstr>
      <vt:lpstr>5μs幅のパルスに対する線形性</vt:lpstr>
      <vt:lpstr>回復時間</vt:lpstr>
      <vt:lpstr>回復時間についての考察</vt:lpstr>
      <vt:lpstr>補正</vt:lpstr>
      <vt:lpstr>Outline</vt:lpstr>
      <vt:lpstr>多チャンネル化に向けた読み出し系</vt:lpstr>
      <vt:lpstr>多チャンネル化に向けた読み出し系</vt:lpstr>
      <vt:lpstr>多チャンネル化に向けた読み出し系</vt:lpstr>
      <vt:lpstr>シミュレーションによる評価</vt:lpstr>
      <vt:lpstr>まとめ</vt:lpstr>
      <vt:lpstr>PowerPoint プレゼンテーション</vt:lpstr>
      <vt:lpstr>予想入射photon数</vt:lpstr>
      <vt:lpstr>波形</vt:lpstr>
      <vt:lpstr>読み出し回路</vt:lpstr>
      <vt:lpstr>クロストーク＆アフターパルスレート</vt:lpstr>
      <vt:lpstr>回復時間</vt:lpstr>
      <vt:lpstr>PMTの線形性</vt:lpstr>
      <vt:lpstr>クロストークアフターパルスレートの算出方法</vt:lpstr>
      <vt:lpstr>ダークパルスが重なる確率</vt:lpstr>
      <vt:lpstr>現在の読み出し系</vt:lpstr>
      <vt:lpstr>MPPC問題点</vt:lpstr>
      <vt:lpstr>フィルタ後の波形と積分値揺らぎ</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AXEL 実験における高エネルギー分解能を 達成するためのMPPC および 読み出し回路についての研究</dc:title>
  <dc:creator>Saori Yanagita</dc:creator>
  <cp:lastModifiedBy>Saori Yanagita</cp:lastModifiedBy>
  <cp:revision>194</cp:revision>
  <cp:lastPrinted>2016-02-02T07:01:04Z</cp:lastPrinted>
  <dcterms:created xsi:type="dcterms:W3CDTF">2016-01-28T18:50:52Z</dcterms:created>
  <dcterms:modified xsi:type="dcterms:W3CDTF">2016-02-28T09:30:29Z</dcterms:modified>
</cp:coreProperties>
</file>