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Ref idx="minor">
          <a:srgbClr val="000000"/>
        </a:fontRef>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ヒラギノ角ゴ ProN W6"/>
          <a:ea typeface="ヒラギノ角ゴ ProN W6"/>
          <a:cs typeface="ヒラギノ角ゴ ProN W6"/>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D51ADE6A-740E-44AE-83CC-AE7238B6C88D}"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B8B8B8"/>
              </a:solidFill>
              <a:prstDash val="solid"/>
              <a:miter lim="400000"/>
            </a:ln>
          </a:insideV>
        </a:tcBdr>
        <a:fill>
          <a:solidFill>
            <a:srgbClr val="FFFFFF"/>
          </a:solidFill>
        </a:fill>
      </a:tcStyle>
    </a:wholeTbl>
    <a:band2H>
      <a:tcTxStyle b="def" i="def"/>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B8B8B8"/>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solidFill>
                <a:srgbClr val="B8B8B8"/>
              </a:solidFill>
              <a:prstDash val="solid"/>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solidFill>
                <a:srgbClr val="B8B8B8"/>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0" name="Shape 130"/>
          <p:cNvSpPr/>
          <p:nvPr>
            <p:ph type="sldImg"/>
          </p:nvPr>
        </p:nvSpPr>
        <p:spPr>
          <a:xfrm>
            <a:off x="1143000" y="685800"/>
            <a:ext cx="4572000" cy="3429000"/>
          </a:xfrm>
          <a:prstGeom prst="rect">
            <a:avLst/>
          </a:prstGeom>
        </p:spPr>
        <p:txBody>
          <a:bodyPr/>
          <a:lstStyle/>
          <a:p>
            <a:pPr/>
          </a:p>
        </p:txBody>
      </p:sp>
      <p:sp>
        <p:nvSpPr>
          <p:cNvPr id="131" name="Shape 13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ヒラギノ角ゴ ProN W3"/>
      </a:defRPr>
    </a:lvl1pPr>
    <a:lvl2pPr indent="228600" defTabSz="457200" latinLnBrk="0">
      <a:lnSpc>
        <a:spcPct val="117999"/>
      </a:lnSpc>
      <a:defRPr sz="2200">
        <a:latin typeface="+mn-lt"/>
        <a:ea typeface="+mn-ea"/>
        <a:cs typeface="+mn-cs"/>
        <a:sym typeface="ヒラギノ角ゴ ProN W3"/>
      </a:defRPr>
    </a:lvl2pPr>
    <a:lvl3pPr indent="457200" defTabSz="457200" latinLnBrk="0">
      <a:lnSpc>
        <a:spcPct val="117999"/>
      </a:lnSpc>
      <a:defRPr sz="2200">
        <a:latin typeface="+mn-lt"/>
        <a:ea typeface="+mn-ea"/>
        <a:cs typeface="+mn-cs"/>
        <a:sym typeface="ヒラギノ角ゴ ProN W3"/>
      </a:defRPr>
    </a:lvl3pPr>
    <a:lvl4pPr indent="685800" defTabSz="457200" latinLnBrk="0">
      <a:lnSpc>
        <a:spcPct val="117999"/>
      </a:lnSpc>
      <a:defRPr sz="2200">
        <a:latin typeface="+mn-lt"/>
        <a:ea typeface="+mn-ea"/>
        <a:cs typeface="+mn-cs"/>
        <a:sym typeface="ヒラギノ角ゴ ProN W3"/>
      </a:defRPr>
    </a:lvl4pPr>
    <a:lvl5pPr indent="914400" defTabSz="457200" latinLnBrk="0">
      <a:lnSpc>
        <a:spcPct val="117999"/>
      </a:lnSpc>
      <a:defRPr sz="2200">
        <a:latin typeface="+mn-lt"/>
        <a:ea typeface="+mn-ea"/>
        <a:cs typeface="+mn-cs"/>
        <a:sym typeface="ヒラギノ角ゴ ProN W3"/>
      </a:defRPr>
    </a:lvl5pPr>
    <a:lvl6pPr indent="1143000" defTabSz="457200" latinLnBrk="0">
      <a:lnSpc>
        <a:spcPct val="117999"/>
      </a:lnSpc>
      <a:defRPr sz="2200">
        <a:latin typeface="+mn-lt"/>
        <a:ea typeface="+mn-ea"/>
        <a:cs typeface="+mn-cs"/>
        <a:sym typeface="ヒラギノ角ゴ ProN W3"/>
      </a:defRPr>
    </a:lvl6pPr>
    <a:lvl7pPr indent="1371600" defTabSz="457200" latinLnBrk="0">
      <a:lnSpc>
        <a:spcPct val="117999"/>
      </a:lnSpc>
      <a:defRPr sz="2200">
        <a:latin typeface="+mn-lt"/>
        <a:ea typeface="+mn-ea"/>
        <a:cs typeface="+mn-cs"/>
        <a:sym typeface="ヒラギノ角ゴ ProN W3"/>
      </a:defRPr>
    </a:lvl7pPr>
    <a:lvl8pPr indent="1600200" defTabSz="457200" latinLnBrk="0">
      <a:lnSpc>
        <a:spcPct val="117999"/>
      </a:lnSpc>
      <a:defRPr sz="2200">
        <a:latin typeface="+mn-lt"/>
        <a:ea typeface="+mn-ea"/>
        <a:cs typeface="+mn-cs"/>
        <a:sym typeface="ヒラギノ角ゴ ProN W3"/>
      </a:defRPr>
    </a:lvl8pPr>
    <a:lvl9pPr indent="1828800" defTabSz="457200" latinLnBrk="0">
      <a:lnSpc>
        <a:spcPct val="117999"/>
      </a:lnSpc>
      <a:defRPr sz="2200">
        <a:latin typeface="+mn-lt"/>
        <a:ea typeface="+mn-ea"/>
        <a:cs typeface="+mn-cs"/>
        <a:sym typeface="ヒラギノ角ゴ ProN W3"/>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タイトル&amp;サブタイトル">
    <p:spTree>
      <p:nvGrpSpPr>
        <p:cNvPr id="1" name=""/>
        <p:cNvGrpSpPr/>
        <p:nvPr/>
      </p:nvGrpSpPr>
      <p:grpSpPr>
        <a:xfrm>
          <a:off x="0" y="0"/>
          <a:ext cx="0" cy="0"/>
          <a:chOff x="0" y="0"/>
          <a:chExt cx="0" cy="0"/>
        </a:xfrm>
      </p:grpSpPr>
      <p:sp>
        <p:nvSpPr>
          <p:cNvPr id="11" name="タイトル"/>
          <p:cNvSpPr txBox="1"/>
          <p:nvPr>
            <p:ph type="body" sz="half" idx="21"/>
          </p:nvPr>
        </p:nvSpPr>
        <p:spPr>
          <a:xfrm>
            <a:off x="1270000" y="1320800"/>
            <a:ext cx="10464800" cy="3302000"/>
          </a:xfrm>
          <a:prstGeom prst="rect">
            <a:avLst/>
          </a:prstGeom>
        </p:spPr>
        <p:txBody>
          <a:bodyPr anchor="b"/>
          <a:lstStyle>
            <a:lvl1pPr marL="0" indent="0" algn="ctr">
              <a:spcBef>
                <a:spcPts val="0"/>
              </a:spcBef>
              <a:buSzTx/>
              <a:buNone/>
              <a:defRPr sz="3900">
                <a:latin typeface="ヒラギノ角ゴ ProN W6"/>
                <a:ea typeface="ヒラギノ角ゴ ProN W6"/>
                <a:cs typeface="ヒラギノ角ゴ ProN W6"/>
                <a:sym typeface="ヒラギノ角ゴ ProN W6"/>
              </a:defRPr>
            </a:lvl1pPr>
          </a:lstStyle>
          <a:p>
            <a:pPr/>
            <a:r>
              <a:t>タイトル</a:t>
            </a:r>
          </a:p>
        </p:txBody>
      </p:sp>
      <p:sp>
        <p:nvSpPr>
          <p:cNvPr id="12" name="京都大学 高エネルギー物理学研究室…"/>
          <p:cNvSpPr txBox="1"/>
          <p:nvPr>
            <p:ph type="body" sz="half" idx="22"/>
          </p:nvPr>
        </p:nvSpPr>
        <p:spPr>
          <a:xfrm>
            <a:off x="1270000" y="5245100"/>
            <a:ext cx="10464800" cy="3302000"/>
          </a:xfrm>
          <a:prstGeom prst="rect">
            <a:avLst/>
          </a:prstGeom>
        </p:spPr>
        <p:txBody>
          <a:bodyPr anchor="t">
            <a:noAutofit/>
          </a:bodyPr>
          <a:lstStyle/>
          <a:p>
            <a:pPr marL="0" indent="0" algn="ctr">
              <a:spcBef>
                <a:spcPts val="0"/>
              </a:spcBef>
              <a:buSzTx/>
              <a:buNone/>
              <a:defRPr sz="2600"/>
            </a:pPr>
            <a:r>
              <a:t>京都大学　高エネルギー物理学研究室</a:t>
            </a:r>
          </a:p>
          <a:p>
            <a:pPr marL="0" indent="0" algn="ctr">
              <a:spcBef>
                <a:spcPts val="0"/>
              </a:spcBef>
              <a:buSzTx/>
              <a:buNone/>
              <a:defRPr sz="2600">
                <a:latin typeface="ヒラギノ角ゴ ProN W6"/>
                <a:ea typeface="ヒラギノ角ゴ ProN W6"/>
                <a:cs typeface="ヒラギノ角ゴ ProN W6"/>
                <a:sym typeface="ヒラギノ角ゴ ProN W6"/>
              </a:defRPr>
            </a:pPr>
            <a:r>
              <a:t>中村 和広</a:t>
            </a:r>
          </a:p>
          <a:p>
            <a:pPr marL="0" indent="0" algn="ctr">
              <a:spcBef>
                <a:spcPts val="0"/>
              </a:spcBef>
              <a:buSzTx/>
              <a:buNone/>
              <a:defRPr sz="2600"/>
            </a:pPr>
          </a:p>
          <a:p>
            <a:pPr marL="0" indent="0" algn="ctr">
              <a:spcBef>
                <a:spcPts val="0"/>
              </a:spcBef>
              <a:buSzTx/>
              <a:buNone/>
              <a:defRPr sz="2600"/>
            </a:pPr>
            <a:r>
              <a:t>2020年月日</a:t>
            </a:r>
          </a:p>
          <a:p>
            <a:pPr marL="0" indent="0" algn="ctr">
              <a:spcBef>
                <a:spcPts val="0"/>
              </a:spcBef>
              <a:buSzTx/>
              <a:buNone/>
              <a:defRPr sz="2600"/>
            </a:pPr>
            <a:r>
              <a:t>研究会</a:t>
            </a:r>
          </a:p>
        </p:txBody>
      </p:sp>
      <p:sp>
        <p:nvSpPr>
          <p:cNvPr id="13" name="線"/>
          <p:cNvSpPr/>
          <p:nvPr/>
        </p:nvSpPr>
        <p:spPr>
          <a:xfrm>
            <a:off x="762000" y="4876800"/>
            <a:ext cx="11480800" cy="0"/>
          </a:xfrm>
          <a:prstGeom prst="line">
            <a:avLst/>
          </a:prstGeom>
          <a:ln w="50800">
            <a:solidFill>
              <a:schemeClr val="accent1">
                <a:lumOff val="-13575"/>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4" name="AXEL_logo.pdf" descr="AXEL_logo.pdf"/>
          <p:cNvPicPr>
            <a:picLocks noChangeAspect="1"/>
          </p:cNvPicPr>
          <p:nvPr/>
        </p:nvPicPr>
        <p:blipFill>
          <a:blip r:embed="rId2">
            <a:extLst/>
          </a:blip>
          <a:stretch>
            <a:fillRect/>
          </a:stretch>
        </p:blipFill>
        <p:spPr>
          <a:xfrm>
            <a:off x="9003304" y="358470"/>
            <a:ext cx="3553347" cy="2023761"/>
          </a:xfrm>
          <a:prstGeom prst="rect">
            <a:avLst/>
          </a:prstGeom>
          <a:ln w="12700">
            <a:miter lim="400000"/>
          </a:ln>
        </p:spPr>
      </p:pic>
      <p:sp>
        <p:nvSpPr>
          <p:cNvPr id="15" name="スライド番号"/>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引用">
    <p:spTree>
      <p:nvGrpSpPr>
        <p:cNvPr id="1" name=""/>
        <p:cNvGrpSpPr/>
        <p:nvPr/>
      </p:nvGrpSpPr>
      <p:grpSpPr>
        <a:xfrm>
          <a:off x="0" y="0"/>
          <a:ext cx="0" cy="0"/>
          <a:chOff x="0" y="0"/>
          <a:chExt cx="0" cy="0"/>
        </a:xfrm>
      </p:grpSpPr>
      <p:sp>
        <p:nvSpPr>
          <p:cNvPr id="97" name="–Johnny Appleseed"/>
          <p:cNvSpPr txBox="1"/>
          <p:nvPr>
            <p:ph type="body" sz="quarter" idx="21"/>
          </p:nvPr>
        </p:nvSpPr>
        <p:spPr>
          <a:xfrm>
            <a:off x="1270000" y="6362700"/>
            <a:ext cx="10464800" cy="457200"/>
          </a:xfrm>
          <a:prstGeom prst="rect">
            <a:avLst/>
          </a:prstGeom>
        </p:spPr>
        <p:txBody>
          <a:bodyPr anchor="t">
            <a:spAutoFit/>
          </a:bodyPr>
          <a:lstStyle>
            <a:lvl1pPr marL="0" indent="0" algn="ctr">
              <a:spcBef>
                <a:spcPts val="0"/>
              </a:spcBef>
              <a:buSzTx/>
              <a:buNone/>
              <a:defRPr sz="2400"/>
            </a:lvl1pPr>
          </a:lstStyle>
          <a:p>
            <a:pPr/>
            <a:r>
              <a:t>–Johnny Appleseed</a:t>
            </a:r>
          </a:p>
        </p:txBody>
      </p:sp>
      <p:sp>
        <p:nvSpPr>
          <p:cNvPr id="98" name="“ここに引用を入力してください。”"/>
          <p:cNvSpPr txBox="1"/>
          <p:nvPr>
            <p:ph type="body" sz="quarter" idx="22"/>
          </p:nvPr>
        </p:nvSpPr>
        <p:spPr>
          <a:xfrm>
            <a:off x="1270000" y="4267200"/>
            <a:ext cx="10464800" cy="609600"/>
          </a:xfrm>
          <a:prstGeom prst="rect">
            <a:avLst/>
          </a:prstGeom>
        </p:spPr>
        <p:txBody>
          <a:bodyPr>
            <a:spAutoFit/>
          </a:bodyPr>
          <a:lstStyle>
            <a:lvl1pPr marL="0" indent="0" algn="ctr">
              <a:spcBef>
                <a:spcPts val="0"/>
              </a:spcBef>
              <a:buSzTx/>
              <a:buNone/>
              <a:defRPr sz="3400"/>
            </a:lvl1pPr>
          </a:lstStyle>
          <a:p>
            <a:pPr/>
            <a:r>
              <a:t>“ここに引用を入力してください。”</a:t>
            </a:r>
          </a:p>
        </p:txBody>
      </p:sp>
      <p:sp>
        <p:nvSpPr>
          <p:cNvPr id="99"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写真">
    <p:spTree>
      <p:nvGrpSpPr>
        <p:cNvPr id="1" name=""/>
        <p:cNvGrpSpPr/>
        <p:nvPr/>
      </p:nvGrpSpPr>
      <p:grpSpPr>
        <a:xfrm>
          <a:off x="0" y="0"/>
          <a:ext cx="0" cy="0"/>
          <a:chOff x="0" y="0"/>
          <a:chExt cx="0" cy="0"/>
        </a:xfrm>
      </p:grpSpPr>
      <p:sp>
        <p:nvSpPr>
          <p:cNvPr id="106" name="イメージ"/>
          <p:cNvSpPr/>
          <p:nvPr>
            <p:ph type="pic" idx="21"/>
          </p:nvPr>
        </p:nvSpPr>
        <p:spPr>
          <a:xfrm>
            <a:off x="-949853" y="0"/>
            <a:ext cx="14904506" cy="9944100"/>
          </a:xfrm>
          <a:prstGeom prst="rect">
            <a:avLst/>
          </a:prstGeom>
        </p:spPr>
        <p:txBody>
          <a:bodyPr lIns="91439" tIns="45719" rIns="91439" bIns="45719" anchor="t">
            <a:noAutofit/>
          </a:bodyPr>
          <a:lstStyle/>
          <a:p>
            <a:pPr/>
          </a:p>
        </p:txBody>
      </p:sp>
      <p:sp>
        <p:nvSpPr>
          <p:cNvPr id="107"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空白">
    <p:spTree>
      <p:nvGrpSpPr>
        <p:cNvPr id="1" name=""/>
        <p:cNvGrpSpPr/>
        <p:nvPr/>
      </p:nvGrpSpPr>
      <p:grpSpPr>
        <a:xfrm>
          <a:off x="0" y="0"/>
          <a:ext cx="0" cy="0"/>
          <a:chOff x="0" y="0"/>
          <a:chExt cx="0" cy="0"/>
        </a:xfrm>
      </p:grpSpPr>
      <p:sp>
        <p:nvSpPr>
          <p:cNvPr id="11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amp;箇条書き">
    <p:spTree>
      <p:nvGrpSpPr>
        <p:cNvPr id="1" name=""/>
        <p:cNvGrpSpPr/>
        <p:nvPr/>
      </p:nvGrpSpPr>
      <p:grpSpPr>
        <a:xfrm>
          <a:off x="0" y="0"/>
          <a:ext cx="0" cy="0"/>
          <a:chOff x="0" y="0"/>
          <a:chExt cx="0" cy="0"/>
        </a:xfrm>
      </p:grpSpPr>
      <p:sp>
        <p:nvSpPr>
          <p:cNvPr id="121" name="タイトルテキスト"/>
          <p:cNvSpPr txBox="1"/>
          <p:nvPr>
            <p:ph type="title"/>
          </p:nvPr>
        </p:nvSpPr>
        <p:spPr>
          <a:xfrm>
            <a:off x="629658" y="235009"/>
            <a:ext cx="12211795" cy="1087108"/>
          </a:xfrm>
          <a:prstGeom prst="rect">
            <a:avLst/>
          </a:prstGeom>
        </p:spPr>
        <p:txBody>
          <a:bodyPr/>
          <a:lstStyle>
            <a:lvl1pPr algn="l">
              <a:defRPr sz="4500">
                <a:solidFill>
                  <a:srgbClr val="0F0F0F"/>
                </a:solidFill>
                <a:latin typeface="ヒラギノ角ゴ ProN W6"/>
                <a:ea typeface="ヒラギノ角ゴ ProN W6"/>
                <a:cs typeface="ヒラギノ角ゴ ProN W6"/>
                <a:sym typeface="ヒラギノ角ゴ ProN W6"/>
              </a:defRPr>
            </a:lvl1pPr>
          </a:lstStyle>
          <a:p>
            <a:pPr/>
            <a:r>
              <a:t>タイトルテキスト</a:t>
            </a:r>
          </a:p>
        </p:txBody>
      </p:sp>
      <p:sp>
        <p:nvSpPr>
          <p:cNvPr id="122" name="本文レベル1…"/>
          <p:cNvSpPr txBox="1"/>
          <p:nvPr>
            <p:ph type="body" idx="1"/>
          </p:nvPr>
        </p:nvSpPr>
        <p:spPr>
          <a:xfrm>
            <a:off x="252452" y="1626658"/>
            <a:ext cx="12499896" cy="7896292"/>
          </a:xfrm>
          <a:prstGeom prst="rect">
            <a:avLst/>
          </a:prstGeom>
        </p:spPr>
        <p:txBody>
          <a:bodyPr anchor="t"/>
          <a:lstStyle>
            <a:lvl1pPr>
              <a:spcBef>
                <a:spcPts val="500"/>
              </a:spcBef>
              <a:buSzPct val="100000"/>
              <a:buChar char="●"/>
              <a:defRPr sz="2800">
                <a:solidFill>
                  <a:srgbClr val="0F0F0F"/>
                </a:solidFill>
              </a:defRPr>
            </a:lvl1pPr>
            <a:lvl2pPr marL="571500" indent="-317500">
              <a:spcBef>
                <a:spcPts val="0"/>
              </a:spcBef>
              <a:buSzPct val="120000"/>
              <a:buChar char="-"/>
              <a:defRPr sz="2500">
                <a:solidFill>
                  <a:srgbClr val="0F0F0F"/>
                </a:solidFill>
              </a:defRPr>
            </a:lvl2pPr>
            <a:lvl3pPr marL="762000" indent="-254000">
              <a:spcBef>
                <a:spcPts val="0"/>
              </a:spcBef>
              <a:defRPr sz="2500">
                <a:solidFill>
                  <a:srgbClr val="0F0F0F"/>
                </a:solidFill>
              </a:defRPr>
            </a:lvl3pPr>
            <a:lvl4pPr marL="1016000" indent="-254000">
              <a:spcBef>
                <a:spcPts val="0"/>
              </a:spcBef>
              <a:defRPr sz="1800">
                <a:solidFill>
                  <a:srgbClr val="0F0F0F"/>
                </a:solidFill>
              </a:defRPr>
            </a:lvl4pPr>
            <a:lvl5pPr marL="1270000" indent="-254000">
              <a:spcBef>
                <a:spcPts val="0"/>
              </a:spcBef>
              <a:defRPr sz="1800">
                <a:solidFill>
                  <a:srgbClr val="0F0F0F"/>
                </a:solidFill>
              </a:defRPr>
            </a:lvl5pPr>
          </a:lstStyle>
          <a:p>
            <a:pPr/>
            <a:r>
              <a:t>本文レベル1</a:t>
            </a:r>
          </a:p>
          <a:p>
            <a:pPr lvl="1"/>
            <a:r>
              <a:t>本文レベル2</a:t>
            </a:r>
          </a:p>
          <a:p>
            <a:pPr lvl="2"/>
            <a:r>
              <a:t>本文レベル3</a:t>
            </a:r>
          </a:p>
          <a:p>
            <a:pPr lvl="3"/>
            <a:r>
              <a:t>本文レベル4</a:t>
            </a:r>
          </a:p>
          <a:p>
            <a:pPr lvl="4"/>
            <a:r>
              <a:t>本文レベル5</a:t>
            </a:r>
          </a:p>
        </p:txBody>
      </p:sp>
      <p:sp>
        <p:nvSpPr>
          <p:cNvPr id="123" name="四角形"/>
          <p:cNvSpPr/>
          <p:nvPr/>
        </p:nvSpPr>
        <p:spPr>
          <a:xfrm>
            <a:off x="387789" y="401804"/>
            <a:ext cx="199298"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24" name="スライド番号"/>
          <p:cNvSpPr txBox="1"/>
          <p:nvPr>
            <p:ph type="sldNum" sz="quarter" idx="2"/>
          </p:nvPr>
        </p:nvSpPr>
        <p:spPr>
          <a:xfrm>
            <a:off x="12417713" y="28939"/>
            <a:ext cx="410872" cy="411365"/>
          </a:xfrm>
          <a:prstGeom prst="rect">
            <a:avLst/>
          </a:prstGeom>
        </p:spPr>
        <p:txBody>
          <a:bodyPr/>
          <a:lstStyle>
            <a:lvl1pPr>
              <a:defRPr sz="2100">
                <a:solidFill>
                  <a:srgbClr val="0F0F0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横長）">
    <p:spTree>
      <p:nvGrpSpPr>
        <p:cNvPr id="1" name=""/>
        <p:cNvGrpSpPr/>
        <p:nvPr/>
      </p:nvGrpSpPr>
      <p:grpSpPr>
        <a:xfrm>
          <a:off x="0" y="0"/>
          <a:ext cx="0" cy="0"/>
          <a:chOff x="0" y="0"/>
          <a:chExt cx="0" cy="0"/>
        </a:xfrm>
      </p:grpSpPr>
      <p:sp>
        <p:nvSpPr>
          <p:cNvPr id="22" name="イメージ"/>
          <p:cNvSpPr/>
          <p:nvPr>
            <p:ph type="pic" idx="21"/>
          </p:nvPr>
        </p:nvSpPr>
        <p:spPr>
          <a:xfrm>
            <a:off x="1622088" y="289099"/>
            <a:ext cx="9753603" cy="6505789"/>
          </a:xfrm>
          <a:prstGeom prst="rect">
            <a:avLst/>
          </a:prstGeom>
        </p:spPr>
        <p:txBody>
          <a:bodyPr lIns="91439" tIns="45719" rIns="91439" bIns="45719" anchor="t">
            <a:noAutofit/>
          </a:bodyPr>
          <a:lstStyle/>
          <a:p>
            <a:pPr/>
          </a:p>
        </p:txBody>
      </p:sp>
      <p:sp>
        <p:nvSpPr>
          <p:cNvPr id="23" name="タイトルテキスト"/>
          <p:cNvSpPr txBox="1"/>
          <p:nvPr>
            <p:ph type="title"/>
          </p:nvPr>
        </p:nvSpPr>
        <p:spPr>
          <a:xfrm>
            <a:off x="1270000" y="6718300"/>
            <a:ext cx="10464800" cy="1422400"/>
          </a:xfrm>
          <a:prstGeom prst="rect">
            <a:avLst/>
          </a:prstGeom>
        </p:spPr>
        <p:txBody>
          <a:bodyPr anchor="b"/>
          <a:lstStyle/>
          <a:p>
            <a:pPr/>
            <a:r>
              <a:t>タイトルテキスト</a:t>
            </a:r>
          </a:p>
        </p:txBody>
      </p:sp>
      <p:sp>
        <p:nvSpPr>
          <p:cNvPr id="24" name="本文レベル1…"/>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25"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中央）">
    <p:spTree>
      <p:nvGrpSpPr>
        <p:cNvPr id="1" name=""/>
        <p:cNvGrpSpPr/>
        <p:nvPr/>
      </p:nvGrpSpPr>
      <p:grpSpPr>
        <a:xfrm>
          <a:off x="0" y="0"/>
          <a:ext cx="0" cy="0"/>
          <a:chOff x="0" y="0"/>
          <a:chExt cx="0" cy="0"/>
        </a:xfrm>
      </p:grpSpPr>
      <p:sp>
        <p:nvSpPr>
          <p:cNvPr id="32" name="タイトルテキスト"/>
          <p:cNvSpPr txBox="1"/>
          <p:nvPr>
            <p:ph type="title"/>
          </p:nvPr>
        </p:nvSpPr>
        <p:spPr>
          <a:xfrm>
            <a:off x="1362023" y="4068605"/>
            <a:ext cx="10464801" cy="935253"/>
          </a:xfrm>
          <a:prstGeom prst="rect">
            <a:avLst/>
          </a:prstGeom>
        </p:spPr>
        <p:txBody>
          <a:bodyPr/>
          <a:lstStyle>
            <a:lvl1pPr algn="l">
              <a:defRPr sz="4500">
                <a:latin typeface="ヒラギノ角ゴ ProN W6"/>
                <a:ea typeface="ヒラギノ角ゴ ProN W6"/>
                <a:cs typeface="ヒラギノ角ゴ ProN W6"/>
                <a:sym typeface="ヒラギノ角ゴ ProN W6"/>
              </a:defRPr>
            </a:lvl1pPr>
          </a:lstStyle>
          <a:p>
            <a:pPr/>
            <a:r>
              <a:t>タイトルテキスト</a:t>
            </a:r>
          </a:p>
        </p:txBody>
      </p:sp>
      <p:sp>
        <p:nvSpPr>
          <p:cNvPr id="33" name="四角形"/>
          <p:cNvSpPr/>
          <p:nvPr/>
        </p:nvSpPr>
        <p:spPr>
          <a:xfrm>
            <a:off x="1177976" y="4159473"/>
            <a:ext cx="199299"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縦長）">
    <p:spTree>
      <p:nvGrpSpPr>
        <p:cNvPr id="1" name=""/>
        <p:cNvGrpSpPr/>
        <p:nvPr/>
      </p:nvGrpSpPr>
      <p:grpSpPr>
        <a:xfrm>
          <a:off x="0" y="0"/>
          <a:ext cx="0" cy="0"/>
          <a:chOff x="0" y="0"/>
          <a:chExt cx="0" cy="0"/>
        </a:xfrm>
      </p:grpSpPr>
      <p:sp>
        <p:nvSpPr>
          <p:cNvPr id="41" name="イメージ"/>
          <p:cNvSpPr/>
          <p:nvPr>
            <p:ph type="pic" idx="21"/>
          </p:nvPr>
        </p:nvSpPr>
        <p:spPr>
          <a:xfrm>
            <a:off x="2263775" y="613833"/>
            <a:ext cx="12401550" cy="8267701"/>
          </a:xfrm>
          <a:prstGeom prst="rect">
            <a:avLst/>
          </a:prstGeom>
        </p:spPr>
        <p:txBody>
          <a:bodyPr lIns="91439" tIns="45719" rIns="91439" bIns="45719" anchor="t">
            <a:noAutofit/>
          </a:bodyPr>
          <a:lstStyle/>
          <a:p>
            <a:pPr/>
          </a:p>
        </p:txBody>
      </p:sp>
      <p:sp>
        <p:nvSpPr>
          <p:cNvPr id="42" name="タイトルテキスト"/>
          <p:cNvSpPr txBox="1"/>
          <p:nvPr>
            <p:ph type="title"/>
          </p:nvPr>
        </p:nvSpPr>
        <p:spPr>
          <a:xfrm>
            <a:off x="952500" y="635000"/>
            <a:ext cx="5334000" cy="3987800"/>
          </a:xfrm>
          <a:prstGeom prst="rect">
            <a:avLst/>
          </a:prstGeom>
        </p:spPr>
        <p:txBody>
          <a:bodyPr anchor="b"/>
          <a:lstStyle>
            <a:lvl1pPr>
              <a:defRPr sz="6000"/>
            </a:lvl1pPr>
          </a:lstStyle>
          <a:p>
            <a:pPr/>
            <a:r>
              <a:t>タイトルテキスト</a:t>
            </a:r>
          </a:p>
        </p:txBody>
      </p:sp>
      <p:sp>
        <p:nvSpPr>
          <p:cNvPr id="43" name="本文レベル1…"/>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4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上）">
    <p:spTree>
      <p:nvGrpSpPr>
        <p:cNvPr id="1" name=""/>
        <p:cNvGrpSpPr/>
        <p:nvPr/>
      </p:nvGrpSpPr>
      <p:grpSpPr>
        <a:xfrm>
          <a:off x="0" y="0"/>
          <a:ext cx="0" cy="0"/>
          <a:chOff x="0" y="0"/>
          <a:chExt cx="0" cy="0"/>
        </a:xfrm>
      </p:grpSpPr>
      <p:sp>
        <p:nvSpPr>
          <p:cNvPr id="51" name="タイトルテキスト"/>
          <p:cNvSpPr txBox="1"/>
          <p:nvPr>
            <p:ph type="title"/>
          </p:nvPr>
        </p:nvSpPr>
        <p:spPr>
          <a:prstGeom prst="rect">
            <a:avLst/>
          </a:prstGeom>
        </p:spPr>
        <p:txBody>
          <a:bodyPr/>
          <a:lstStyle/>
          <a:p>
            <a:pPr/>
            <a:r>
              <a:t>タイトルテキスト</a:t>
            </a:r>
          </a:p>
        </p:txBody>
      </p:sp>
      <p:sp>
        <p:nvSpPr>
          <p:cNvPr id="52"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amp;箇条書き">
    <p:spTree>
      <p:nvGrpSpPr>
        <p:cNvPr id="1" name=""/>
        <p:cNvGrpSpPr/>
        <p:nvPr/>
      </p:nvGrpSpPr>
      <p:grpSpPr>
        <a:xfrm>
          <a:off x="0" y="0"/>
          <a:ext cx="0" cy="0"/>
          <a:chOff x="0" y="0"/>
          <a:chExt cx="0" cy="0"/>
        </a:xfrm>
      </p:grpSpPr>
      <p:sp>
        <p:nvSpPr>
          <p:cNvPr id="59" name="タイトルテキスト"/>
          <p:cNvSpPr txBox="1"/>
          <p:nvPr>
            <p:ph type="title"/>
          </p:nvPr>
        </p:nvSpPr>
        <p:spPr>
          <a:xfrm>
            <a:off x="629658" y="235009"/>
            <a:ext cx="12211795" cy="1087108"/>
          </a:xfrm>
          <a:prstGeom prst="rect">
            <a:avLst/>
          </a:prstGeom>
        </p:spPr>
        <p:txBody>
          <a:bodyPr/>
          <a:lstStyle>
            <a:lvl1pPr algn="l">
              <a:defRPr sz="4500">
                <a:solidFill>
                  <a:srgbClr val="0F0F0F"/>
                </a:solidFill>
                <a:latin typeface="ヒラギノ角ゴ ProN W6"/>
                <a:ea typeface="ヒラギノ角ゴ ProN W6"/>
                <a:cs typeface="ヒラギノ角ゴ ProN W6"/>
                <a:sym typeface="ヒラギノ角ゴ ProN W6"/>
              </a:defRPr>
            </a:lvl1pPr>
          </a:lstStyle>
          <a:p>
            <a:pPr/>
            <a:r>
              <a:t>タイトルテキスト</a:t>
            </a:r>
          </a:p>
        </p:txBody>
      </p:sp>
      <p:sp>
        <p:nvSpPr>
          <p:cNvPr id="60" name="本文レベル1…"/>
          <p:cNvSpPr txBox="1"/>
          <p:nvPr>
            <p:ph type="body" idx="1"/>
          </p:nvPr>
        </p:nvSpPr>
        <p:spPr>
          <a:xfrm>
            <a:off x="252452" y="1626658"/>
            <a:ext cx="12499896" cy="7896292"/>
          </a:xfrm>
          <a:prstGeom prst="rect">
            <a:avLst/>
          </a:prstGeom>
        </p:spPr>
        <p:txBody>
          <a:bodyPr anchor="t"/>
          <a:lstStyle>
            <a:lvl1pPr>
              <a:spcBef>
                <a:spcPts val="1000"/>
              </a:spcBef>
              <a:buSzPct val="100000"/>
              <a:buChar char="●"/>
              <a:defRPr sz="2800">
                <a:solidFill>
                  <a:srgbClr val="0F0F0F"/>
                </a:solidFill>
              </a:defRPr>
            </a:lvl1pPr>
            <a:lvl2pPr marL="571500" indent="-317500">
              <a:spcBef>
                <a:spcPts val="1000"/>
              </a:spcBef>
              <a:buSzPct val="120000"/>
              <a:buChar char="-"/>
              <a:defRPr sz="2500">
                <a:solidFill>
                  <a:srgbClr val="0F0F0F"/>
                </a:solidFill>
              </a:defRPr>
            </a:lvl2pPr>
            <a:lvl3pPr marL="762000" indent="-254000">
              <a:spcBef>
                <a:spcPts val="1000"/>
              </a:spcBef>
              <a:defRPr sz="2200">
                <a:solidFill>
                  <a:srgbClr val="0F0F0F"/>
                </a:solidFill>
              </a:defRPr>
            </a:lvl3pPr>
            <a:lvl4pPr marL="1016000" indent="-254000">
              <a:spcBef>
                <a:spcPts val="1000"/>
              </a:spcBef>
              <a:defRPr sz="1800">
                <a:solidFill>
                  <a:srgbClr val="0F0F0F"/>
                </a:solidFill>
              </a:defRPr>
            </a:lvl4pPr>
            <a:lvl5pPr marL="1270000" indent="-254000">
              <a:spcBef>
                <a:spcPts val="1000"/>
              </a:spcBef>
              <a:defRPr sz="1800">
                <a:solidFill>
                  <a:srgbClr val="0F0F0F"/>
                </a:solidFill>
              </a:defRPr>
            </a:lvl5pPr>
          </a:lstStyle>
          <a:p>
            <a:pPr/>
            <a:r>
              <a:t>本文レベル1</a:t>
            </a:r>
          </a:p>
          <a:p>
            <a:pPr lvl="1"/>
            <a:r>
              <a:t>本文レベル2</a:t>
            </a:r>
          </a:p>
          <a:p>
            <a:pPr lvl="2"/>
            <a:r>
              <a:t>本文レベル3</a:t>
            </a:r>
          </a:p>
          <a:p>
            <a:pPr lvl="3"/>
            <a:r>
              <a:t>本文レベル4</a:t>
            </a:r>
          </a:p>
          <a:p>
            <a:pPr lvl="4"/>
            <a:r>
              <a:t>本文レベル5</a:t>
            </a:r>
          </a:p>
        </p:txBody>
      </p:sp>
      <p:sp>
        <p:nvSpPr>
          <p:cNvPr id="61" name="四角形"/>
          <p:cNvSpPr/>
          <p:nvPr/>
        </p:nvSpPr>
        <p:spPr>
          <a:xfrm>
            <a:off x="387789" y="401804"/>
            <a:ext cx="199298"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2" name="スライド番号"/>
          <p:cNvSpPr txBox="1"/>
          <p:nvPr>
            <p:ph type="sldNum" sz="quarter" idx="2"/>
          </p:nvPr>
        </p:nvSpPr>
        <p:spPr>
          <a:xfrm>
            <a:off x="12417713" y="28939"/>
            <a:ext cx="410872" cy="411365"/>
          </a:xfrm>
          <a:prstGeom prst="rect">
            <a:avLst/>
          </a:prstGeom>
        </p:spPr>
        <p:txBody>
          <a:bodyPr/>
          <a:lstStyle>
            <a:lvl1pPr>
              <a:defRPr sz="2100">
                <a:solidFill>
                  <a:srgbClr val="0F0F0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箇条書き、画像">
    <p:spTree>
      <p:nvGrpSpPr>
        <p:cNvPr id="1" name=""/>
        <p:cNvGrpSpPr/>
        <p:nvPr/>
      </p:nvGrpSpPr>
      <p:grpSpPr>
        <a:xfrm>
          <a:off x="0" y="0"/>
          <a:ext cx="0" cy="0"/>
          <a:chOff x="0" y="0"/>
          <a:chExt cx="0" cy="0"/>
        </a:xfrm>
      </p:grpSpPr>
      <p:sp>
        <p:nvSpPr>
          <p:cNvPr id="69" name="イメージ"/>
          <p:cNvSpPr/>
          <p:nvPr>
            <p:ph type="pic" idx="21"/>
          </p:nvPr>
        </p:nvSpPr>
        <p:spPr>
          <a:xfrm>
            <a:off x="4086225" y="2586566"/>
            <a:ext cx="9429750" cy="6286501"/>
          </a:xfrm>
          <a:prstGeom prst="rect">
            <a:avLst/>
          </a:prstGeom>
        </p:spPr>
        <p:txBody>
          <a:bodyPr lIns="91439" tIns="45719" rIns="91439" bIns="45719" anchor="t">
            <a:noAutofit/>
          </a:bodyPr>
          <a:lstStyle/>
          <a:p>
            <a:pPr/>
          </a:p>
        </p:txBody>
      </p:sp>
      <p:sp>
        <p:nvSpPr>
          <p:cNvPr id="70" name="タイトルテキスト"/>
          <p:cNvSpPr txBox="1"/>
          <p:nvPr>
            <p:ph type="title"/>
          </p:nvPr>
        </p:nvSpPr>
        <p:spPr>
          <a:prstGeom prst="rect">
            <a:avLst/>
          </a:prstGeom>
        </p:spPr>
        <p:txBody>
          <a:bodyPr/>
          <a:lstStyle/>
          <a:p>
            <a:pPr/>
            <a:r>
              <a:t>タイトルテキスト</a:t>
            </a:r>
          </a:p>
        </p:txBody>
      </p:sp>
      <p:sp>
        <p:nvSpPr>
          <p:cNvPr id="71" name="本文レベル1…"/>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本文レベル1</a:t>
            </a:r>
          </a:p>
          <a:p>
            <a:pPr lvl="1"/>
            <a:r>
              <a:t>本文レベル2</a:t>
            </a:r>
          </a:p>
          <a:p>
            <a:pPr lvl="2"/>
            <a:r>
              <a:t>本文レベル3</a:t>
            </a:r>
          </a:p>
          <a:p>
            <a:pPr lvl="3"/>
            <a:r>
              <a:t>本文レベル4</a:t>
            </a:r>
          </a:p>
          <a:p>
            <a:pPr lvl="4"/>
            <a:r>
              <a:t>本文レベル5</a:t>
            </a:r>
          </a:p>
        </p:txBody>
      </p:sp>
      <p:sp>
        <p:nvSpPr>
          <p:cNvPr id="72" name="スライド番号"/>
          <p:cNvSpPr txBox="1"/>
          <p:nvPr>
            <p:ph type="sldNum" sz="quarter" idx="2"/>
          </p:nvPr>
        </p:nvSpPr>
        <p:spPr>
          <a:xfrm>
            <a:off x="6308360" y="9296400"/>
            <a:ext cx="381306" cy="304800"/>
          </a:xfrm>
          <a:prstGeom prst="rect">
            <a:avLst/>
          </a:prstGeom>
        </p:spPr>
        <p:txBody>
          <a:bodyPr/>
          <a:lstStyle>
            <a:lvl1pPr>
              <a:defRPr>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箇条書き">
    <p:spTree>
      <p:nvGrpSpPr>
        <p:cNvPr id="1" name=""/>
        <p:cNvGrpSpPr/>
        <p:nvPr/>
      </p:nvGrpSpPr>
      <p:grpSpPr>
        <a:xfrm>
          <a:off x="0" y="0"/>
          <a:ext cx="0" cy="0"/>
          <a:chOff x="0" y="0"/>
          <a:chExt cx="0" cy="0"/>
        </a:xfrm>
      </p:grpSpPr>
      <p:sp>
        <p:nvSpPr>
          <p:cNvPr id="79" name="本文レベル1…"/>
          <p:cNvSpPr txBox="1"/>
          <p:nvPr>
            <p:ph type="body" idx="1"/>
          </p:nvPr>
        </p:nvSpPr>
        <p:spPr>
          <a:xfrm>
            <a:off x="952500" y="1270000"/>
            <a:ext cx="11099800" cy="7213600"/>
          </a:xfrm>
          <a:prstGeom prst="rect">
            <a:avLst/>
          </a:prstGeom>
        </p:spPr>
        <p:txBody>
          <a:bodyPr/>
          <a:lstStyle/>
          <a:p>
            <a:pPr/>
            <a:r>
              <a:t>本文レベル1</a:t>
            </a:r>
          </a:p>
          <a:p>
            <a:pPr lvl="1"/>
            <a:r>
              <a:t>本文レベル2</a:t>
            </a:r>
          </a:p>
          <a:p>
            <a:pPr lvl="2"/>
            <a:r>
              <a:t>本文レベル3</a:t>
            </a:r>
          </a:p>
          <a:p>
            <a:pPr lvl="3"/>
            <a:r>
              <a:t>本文レベル4</a:t>
            </a:r>
          </a:p>
          <a:p>
            <a:pPr lvl="4"/>
            <a:r>
              <a:t>本文レベル5</a:t>
            </a:r>
          </a:p>
        </p:txBody>
      </p:sp>
      <p:sp>
        <p:nvSpPr>
          <p:cNvPr id="80"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3点）">
    <p:spTree>
      <p:nvGrpSpPr>
        <p:cNvPr id="1" name=""/>
        <p:cNvGrpSpPr/>
        <p:nvPr/>
      </p:nvGrpSpPr>
      <p:grpSpPr>
        <a:xfrm>
          <a:off x="0" y="0"/>
          <a:ext cx="0" cy="0"/>
          <a:chOff x="0" y="0"/>
          <a:chExt cx="0" cy="0"/>
        </a:xfrm>
      </p:grpSpPr>
      <p:sp>
        <p:nvSpPr>
          <p:cNvPr id="87" name="イメージ"/>
          <p:cNvSpPr/>
          <p:nvPr>
            <p:ph type="pic" sz="quarter" idx="21"/>
          </p:nvPr>
        </p:nvSpPr>
        <p:spPr>
          <a:xfrm>
            <a:off x="6680200" y="5029200"/>
            <a:ext cx="6054748" cy="4038600"/>
          </a:xfrm>
          <a:prstGeom prst="rect">
            <a:avLst/>
          </a:prstGeom>
        </p:spPr>
        <p:txBody>
          <a:bodyPr lIns="91439" tIns="45719" rIns="91439" bIns="45719" anchor="t">
            <a:noAutofit/>
          </a:bodyPr>
          <a:lstStyle/>
          <a:p>
            <a:pPr/>
          </a:p>
        </p:txBody>
      </p:sp>
      <p:sp>
        <p:nvSpPr>
          <p:cNvPr id="88" name="イメージ"/>
          <p:cNvSpPr/>
          <p:nvPr>
            <p:ph type="pic" sz="quarter" idx="22"/>
          </p:nvPr>
        </p:nvSpPr>
        <p:spPr>
          <a:xfrm>
            <a:off x="6502400" y="889000"/>
            <a:ext cx="5867400" cy="3911601"/>
          </a:xfrm>
          <a:prstGeom prst="rect">
            <a:avLst/>
          </a:prstGeom>
        </p:spPr>
        <p:txBody>
          <a:bodyPr lIns="91439" tIns="45719" rIns="91439" bIns="45719" anchor="t">
            <a:noAutofit/>
          </a:bodyPr>
          <a:lstStyle/>
          <a:p>
            <a:pPr/>
          </a:p>
        </p:txBody>
      </p:sp>
      <p:sp>
        <p:nvSpPr>
          <p:cNvPr id="89" name="イメージ"/>
          <p:cNvSpPr/>
          <p:nvPr>
            <p:ph type="pic" idx="23"/>
          </p:nvPr>
        </p:nvSpPr>
        <p:spPr>
          <a:xfrm>
            <a:off x="-2374900" y="889000"/>
            <a:ext cx="11982450" cy="7988300"/>
          </a:xfrm>
          <a:prstGeom prst="rect">
            <a:avLst/>
          </a:prstGeom>
        </p:spPr>
        <p:txBody>
          <a:bodyPr lIns="91439" tIns="45719" rIns="91439" bIns="45719" anchor="t">
            <a:noAutofit/>
          </a:bodyPr>
          <a:lstStyle/>
          <a:p>
            <a:pPr/>
          </a:p>
        </p:txBody>
      </p:sp>
      <p:sp>
        <p:nvSpPr>
          <p:cNvPr id="90"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タイトルテキスト"/>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タイトルテキスト</a:t>
            </a:r>
          </a:p>
        </p:txBody>
      </p:sp>
      <p:sp>
        <p:nvSpPr>
          <p:cNvPr id="3" name="本文レベル1…"/>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本文レベル1</a:t>
            </a:r>
          </a:p>
          <a:p>
            <a:pPr lvl="1"/>
            <a:r>
              <a:t>本文レベル2</a:t>
            </a:r>
          </a:p>
          <a:p>
            <a:pPr lvl="2"/>
            <a:r>
              <a:t>本文レベル3</a:t>
            </a:r>
          </a:p>
          <a:p>
            <a:pPr lvl="3"/>
            <a:r>
              <a:t>本文レベル4</a:t>
            </a:r>
          </a:p>
          <a:p>
            <a:pPr lvl="4"/>
            <a:r>
              <a:t>本文レベル5</a:t>
            </a:r>
          </a:p>
        </p:txBody>
      </p:sp>
      <p:sp>
        <p:nvSpPr>
          <p:cNvPr id="4" name="スライド番号"/>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tif"/><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jpeg"/><Relationship Id="rId3" Type="http://schemas.openxmlformats.org/officeDocument/2006/relationships/image" Target="../media/image4.tif"/></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ng"/><Relationship Id="rId3" Type="http://schemas.openxmlformats.org/officeDocument/2006/relationships/image" Target="../media/image2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9.jpeg"/><Relationship Id="rId3" Type="http://schemas.openxmlformats.org/officeDocument/2006/relationships/image" Target="../media/image5.tif"/><Relationship Id="rId4" Type="http://schemas.openxmlformats.org/officeDocument/2006/relationships/image" Target="../media/image25.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6.png"/><Relationship Id="rId3" Type="http://schemas.openxmlformats.org/officeDocument/2006/relationships/image" Target="../media/image10.jpeg"/><Relationship Id="rId4" Type="http://schemas.openxmlformats.org/officeDocument/2006/relationships/image" Target="../media/image11.jpeg"/></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tif"/></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tif"/></Relationships>

</file>

<file path=ppt/slides/_rels/slide2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30.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1.png"/><Relationship Id="rId3" Type="http://schemas.openxmlformats.org/officeDocument/2006/relationships/image" Target="../media/image32.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jpeg"/></Relationships>

</file>

<file path=ppt/slides/_rels/slide2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39.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png"/><Relationship Id="rId3" Type="http://schemas.openxmlformats.org/officeDocument/2006/relationships/image" Target="../media/image1.tif"/><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0.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1.png"/><Relationship Id="rId3" Type="http://schemas.openxmlformats.org/officeDocument/2006/relationships/image" Target="../media/image42.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3.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tif"/></Relationships>

</file>

<file path=ppt/slides/_rels/slide3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4.png"/><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7.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8.png"/><Relationship Id="rId3" Type="http://schemas.openxmlformats.org/officeDocument/2006/relationships/image" Target="../media/image49.png"/><Relationship Id="rId4" Type="http://schemas.openxmlformats.org/officeDocument/2006/relationships/image" Target="../media/image50.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tif"/><Relationship Id="rId3" Type="http://schemas.openxmlformats.org/officeDocument/2006/relationships/image" Target="../media/image10.tif"/><Relationship Id="rId4" Type="http://schemas.openxmlformats.org/officeDocument/2006/relationships/image" Target="../media/image11.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8.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2.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1.png"/><Relationship Id="rId3" Type="http://schemas.openxmlformats.org/officeDocument/2006/relationships/image" Target="../media/image12.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 Id="rId3" Type="http://schemas.openxmlformats.org/officeDocument/2006/relationships/image" Target="../media/image13.png"/><Relationship Id="rId4" Type="http://schemas.openxmlformats.org/officeDocument/2006/relationships/image" Target="../media/image2.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png"/><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0νββ探索実験AXEL…"/>
          <p:cNvSpPr txBox="1"/>
          <p:nvPr>
            <p:ph type="body" idx="21"/>
          </p:nvPr>
        </p:nvSpPr>
        <p:spPr>
          <a:prstGeom prst="rect">
            <a:avLst/>
          </a:prstGeom>
        </p:spPr>
        <p:txBody>
          <a:bodyPr/>
          <a:lstStyle/>
          <a:p>
            <a:pPr/>
            <a:r>
              <a:t>0νββ探索実験AXEL</a:t>
            </a:r>
          </a:p>
          <a:p>
            <a:pPr/>
            <a:r>
              <a:t>大型試作機にまつわる苦労話エトセトラ</a:t>
            </a:r>
          </a:p>
        </p:txBody>
      </p:sp>
      <p:sp>
        <p:nvSpPr>
          <p:cNvPr id="134" name="京都大学 高エネルギー物理学研究室…"/>
          <p:cNvSpPr txBox="1"/>
          <p:nvPr>
            <p:ph type="body" idx="22"/>
          </p:nvPr>
        </p:nvSpPr>
        <p:spPr>
          <a:xfrm>
            <a:off x="1270000" y="5372100"/>
            <a:ext cx="10464800" cy="3879751"/>
          </a:xfrm>
          <a:prstGeom prst="rect">
            <a:avLst/>
          </a:prstGeom>
        </p:spPr>
        <p:txBody>
          <a:bodyPr/>
          <a:lstStyle/>
          <a:p>
            <a:pPr marL="0" indent="0" algn="ctr">
              <a:spcBef>
                <a:spcPts val="0"/>
              </a:spcBef>
              <a:buSzTx/>
              <a:buNone/>
              <a:defRPr sz="2600"/>
            </a:pPr>
            <a:r>
              <a:t>京都大学　高エネルギー物理学研究室</a:t>
            </a:r>
          </a:p>
          <a:p>
            <a:pPr marL="0" indent="0" algn="ctr">
              <a:spcBef>
                <a:spcPts val="0"/>
              </a:spcBef>
              <a:buSzTx/>
              <a:buNone/>
              <a:defRPr sz="2600">
                <a:latin typeface="ヒラギノ角ゴ ProN W6"/>
                <a:ea typeface="ヒラギノ角ゴ ProN W6"/>
                <a:cs typeface="ヒラギノ角ゴ ProN W6"/>
                <a:sym typeface="ヒラギノ角ゴ ProN W6"/>
              </a:defRPr>
            </a:pPr>
            <a:r>
              <a:t>中村 和広</a:t>
            </a:r>
          </a:p>
          <a:p>
            <a:pPr marL="0" indent="0" algn="ctr">
              <a:spcBef>
                <a:spcPts val="0"/>
              </a:spcBef>
              <a:buSzTx/>
              <a:buNone/>
              <a:defRPr sz="2600"/>
            </a:pPr>
            <a:r>
              <a:t>for the AXEL Collaboration</a:t>
            </a:r>
          </a:p>
          <a:p>
            <a:pPr marL="0" indent="0" algn="ctr">
              <a:spcBef>
                <a:spcPts val="0"/>
              </a:spcBef>
              <a:buSzTx/>
              <a:buNone/>
              <a:defRPr sz="2600"/>
            </a:pPr>
          </a:p>
          <a:p>
            <a:pPr marL="0" indent="0" algn="ctr">
              <a:spcBef>
                <a:spcPts val="0"/>
              </a:spcBef>
              <a:buSzTx/>
              <a:buNone/>
              <a:defRPr sz="2600"/>
            </a:pPr>
            <a:r>
              <a:t>2020年12月25日</a:t>
            </a:r>
          </a:p>
          <a:p>
            <a:pPr marL="0" indent="0" algn="ctr">
              <a:spcBef>
                <a:spcPts val="0"/>
              </a:spcBef>
              <a:buSzTx/>
              <a:buNone/>
              <a:defRPr sz="2600"/>
            </a:pPr>
            <a:r>
              <a:t>MPGD&amp;アクティブ媒質TPC合同研究会@神戸大学</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教訓を基にしたELCCの新設計"/>
          <p:cNvSpPr txBox="1"/>
          <p:nvPr>
            <p:ph type="title"/>
          </p:nvPr>
        </p:nvSpPr>
        <p:spPr>
          <a:prstGeom prst="rect">
            <a:avLst/>
          </a:prstGeom>
        </p:spPr>
        <p:txBody>
          <a:bodyPr/>
          <a:lstStyle/>
          <a:p>
            <a:pPr/>
            <a:r>
              <a:t>教訓を基にしたELCCの新設計</a:t>
            </a:r>
          </a:p>
        </p:txBody>
      </p:sp>
      <p:sp>
        <p:nvSpPr>
          <p:cNvPr id="241" name="メッシュのほつれ対策…"/>
          <p:cNvSpPr txBox="1"/>
          <p:nvPr>
            <p:ph type="body" sz="half" idx="1"/>
          </p:nvPr>
        </p:nvSpPr>
        <p:spPr>
          <a:xfrm>
            <a:off x="252452" y="1626658"/>
            <a:ext cx="12499896" cy="3405214"/>
          </a:xfrm>
          <a:prstGeom prst="rect">
            <a:avLst/>
          </a:prstGeom>
        </p:spPr>
        <p:txBody>
          <a:bodyPr/>
          <a:lstStyle/>
          <a:p>
            <a:pPr/>
            <a:r>
              <a:t>メッシュのほつれ対策</a:t>
            </a:r>
          </a:p>
          <a:p>
            <a:pPr lvl="1"/>
            <a:r>
              <a:t>メッシュの生産・加工を行う(株)くればぁに相談</a:t>
            </a:r>
          </a:p>
          <a:p>
            <a:pPr lvl="1"/>
            <a:r>
              <a:t>焼結メッシュを用い、カット方法を工夫することでほつれが改善</a:t>
            </a:r>
          </a:p>
          <a:p>
            <a:pPr/>
            <a:r>
              <a:t>コネクタを用いた接続によって、貫通穴を作らない&amp;&amp;フレームへの固定時の作業性改善</a:t>
            </a:r>
          </a:p>
        </p:txBody>
      </p:sp>
      <p:sp>
        <p:nvSpPr>
          <p:cNvPr id="242"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43" name="イメージ" descr="イメージ"/>
          <p:cNvPicPr>
            <a:picLocks noChangeAspect="1"/>
          </p:cNvPicPr>
          <p:nvPr/>
        </p:nvPicPr>
        <p:blipFill>
          <a:blip r:embed="rId2">
            <a:extLst/>
          </a:blip>
          <a:srcRect l="29682" t="22131" r="13286" b="24964"/>
          <a:stretch>
            <a:fillRect/>
          </a:stretch>
        </p:blipFill>
        <p:spPr>
          <a:xfrm>
            <a:off x="791802" y="5393306"/>
            <a:ext cx="3908363" cy="2718436"/>
          </a:xfrm>
          <a:prstGeom prst="rect">
            <a:avLst/>
          </a:prstGeom>
          <a:ln w="12700">
            <a:miter lim="400000"/>
          </a:ln>
        </p:spPr>
      </p:pic>
      <p:sp>
        <p:nvSpPr>
          <p:cNvPr id="244" name="焼結メッシュ"/>
          <p:cNvSpPr txBox="1"/>
          <p:nvPr/>
        </p:nvSpPr>
        <p:spPr>
          <a:xfrm>
            <a:off x="1774465" y="4894058"/>
            <a:ext cx="1943101"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焼結メッシュ</a:t>
            </a:r>
          </a:p>
        </p:txBody>
      </p:sp>
      <p:sp>
        <p:nvSpPr>
          <p:cNvPr id="245" name="コールアウト"/>
          <p:cNvSpPr/>
          <p:nvPr/>
        </p:nvSpPr>
        <p:spPr>
          <a:xfrm>
            <a:off x="1816783" y="7789161"/>
            <a:ext cx="4593035" cy="9267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973" y="0"/>
                </a:moveTo>
                <a:lnTo>
                  <a:pt x="6448" y="7225"/>
                </a:lnTo>
                <a:lnTo>
                  <a:pt x="183" y="7225"/>
                </a:lnTo>
                <a:cubicBezTo>
                  <a:pt x="82" y="7225"/>
                  <a:pt x="0" y="7633"/>
                  <a:pt x="0" y="8131"/>
                </a:cubicBezTo>
                <a:lnTo>
                  <a:pt x="0" y="20693"/>
                </a:lnTo>
                <a:cubicBezTo>
                  <a:pt x="0" y="21192"/>
                  <a:pt x="82" y="21600"/>
                  <a:pt x="183" y="21600"/>
                </a:cubicBezTo>
                <a:lnTo>
                  <a:pt x="21417" y="21600"/>
                </a:lnTo>
                <a:cubicBezTo>
                  <a:pt x="21518" y="21600"/>
                  <a:pt x="21600" y="21192"/>
                  <a:pt x="21600" y="20693"/>
                </a:cubicBezTo>
                <a:lnTo>
                  <a:pt x="21600" y="8131"/>
                </a:lnTo>
                <a:cubicBezTo>
                  <a:pt x="21600" y="7633"/>
                  <a:pt x="21518" y="7225"/>
                  <a:pt x="21417" y="7225"/>
                </a:cubicBezTo>
                <a:lnTo>
                  <a:pt x="7497" y="7225"/>
                </a:lnTo>
                <a:lnTo>
                  <a:pt x="6973" y="0"/>
                </a:lnTo>
                <a:close/>
              </a:path>
            </a:pathLst>
          </a:custGeom>
          <a:solidFill>
            <a:srgbClr val="FFFFFF"/>
          </a:solidFill>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246" name="ゆがみにくいというメリットも"/>
          <p:cNvSpPr txBox="1"/>
          <p:nvPr/>
        </p:nvSpPr>
        <p:spPr>
          <a:xfrm>
            <a:off x="1939914" y="8204750"/>
            <a:ext cx="43815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ゆがみにくいというメリットも</a:t>
            </a:r>
          </a:p>
        </p:txBody>
      </p:sp>
      <p:pic>
        <p:nvPicPr>
          <p:cNvPr id="247" name="イメージ" descr="イメージ"/>
          <p:cNvPicPr>
            <a:picLocks noChangeAspect="1"/>
          </p:cNvPicPr>
          <p:nvPr/>
        </p:nvPicPr>
        <p:blipFill>
          <a:blip r:embed="rId3">
            <a:extLst/>
          </a:blip>
          <a:stretch>
            <a:fillRect/>
          </a:stretch>
        </p:blipFill>
        <p:spPr>
          <a:xfrm>
            <a:off x="6879636" y="4363097"/>
            <a:ext cx="5582413" cy="3730166"/>
          </a:xfrm>
          <a:prstGeom prst="rect">
            <a:avLst/>
          </a:prstGeom>
          <a:ln w="12700">
            <a:miter lim="400000"/>
          </a:ln>
        </p:spPr>
      </p:pic>
      <p:sp>
        <p:nvSpPr>
          <p:cNvPr id="248" name="線"/>
          <p:cNvSpPr/>
          <p:nvPr/>
        </p:nvSpPr>
        <p:spPr>
          <a:xfrm flipV="1">
            <a:off x="9622774" y="6080385"/>
            <a:ext cx="33194" cy="473965"/>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49" name="線"/>
          <p:cNvSpPr/>
          <p:nvPr/>
        </p:nvSpPr>
        <p:spPr>
          <a:xfrm flipV="1">
            <a:off x="8838353" y="5749162"/>
            <a:ext cx="1" cy="450786"/>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50" name="線"/>
          <p:cNvSpPr/>
          <p:nvPr/>
        </p:nvSpPr>
        <p:spPr>
          <a:xfrm flipV="1">
            <a:off x="10987201" y="5950434"/>
            <a:ext cx="22305" cy="460497"/>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51" name="線"/>
          <p:cNvSpPr/>
          <p:nvPr/>
        </p:nvSpPr>
        <p:spPr>
          <a:xfrm flipV="1">
            <a:off x="10194010" y="5961902"/>
            <a:ext cx="1" cy="153148"/>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52" name="コールアウト"/>
          <p:cNvSpPr/>
          <p:nvPr/>
        </p:nvSpPr>
        <p:spPr>
          <a:xfrm>
            <a:off x="9904734" y="6921960"/>
            <a:ext cx="2778919" cy="26785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26" y="0"/>
                </a:moveTo>
                <a:lnTo>
                  <a:pt x="176" y="2602"/>
                </a:lnTo>
                <a:cubicBezTo>
                  <a:pt x="73" y="2751"/>
                  <a:pt x="0" y="2923"/>
                  <a:pt x="0" y="3120"/>
                </a:cubicBezTo>
                <a:lnTo>
                  <a:pt x="0" y="20691"/>
                </a:lnTo>
                <a:cubicBezTo>
                  <a:pt x="0" y="21194"/>
                  <a:pt x="392" y="21600"/>
                  <a:pt x="876" y="21600"/>
                </a:cubicBezTo>
                <a:lnTo>
                  <a:pt x="20724" y="21600"/>
                </a:lnTo>
                <a:cubicBezTo>
                  <a:pt x="21208" y="21600"/>
                  <a:pt x="21600" y="21194"/>
                  <a:pt x="21600" y="20691"/>
                </a:cubicBezTo>
                <a:lnTo>
                  <a:pt x="21600" y="3120"/>
                </a:lnTo>
                <a:cubicBezTo>
                  <a:pt x="21600" y="2618"/>
                  <a:pt x="21208" y="2212"/>
                  <a:pt x="20724" y="2212"/>
                </a:cubicBezTo>
                <a:lnTo>
                  <a:pt x="1388" y="2212"/>
                </a:lnTo>
                <a:lnTo>
                  <a:pt x="626"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53" name="PDN-20-7"/>
          <p:cNvSpPr txBox="1"/>
          <p:nvPr/>
        </p:nvSpPr>
        <p:spPr>
          <a:xfrm>
            <a:off x="10693923" y="7324095"/>
            <a:ext cx="1044131" cy="29845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500">
                <a:latin typeface="+mn-lt"/>
                <a:ea typeface="+mn-ea"/>
                <a:cs typeface="+mn-cs"/>
                <a:sym typeface="ヒラギノ角ゴ ProN W3"/>
              </a:defRPr>
            </a:lvl1pPr>
          </a:lstStyle>
          <a:p>
            <a:pPr/>
            <a:r>
              <a:t>PDN-20-7</a:t>
            </a:r>
          </a:p>
        </p:txBody>
      </p:sp>
      <p:pic>
        <p:nvPicPr>
          <p:cNvPr id="254" name="イメージ" descr="イメージ"/>
          <p:cNvPicPr>
            <a:picLocks noChangeAspect="1"/>
          </p:cNvPicPr>
          <p:nvPr/>
        </p:nvPicPr>
        <p:blipFill>
          <a:blip r:embed="rId4">
            <a:extLst/>
          </a:blip>
          <a:srcRect l="2682" t="3165" r="2682" b="13402"/>
          <a:stretch>
            <a:fillRect/>
          </a:stretch>
        </p:blipFill>
        <p:spPr>
          <a:xfrm>
            <a:off x="10046595" y="7719876"/>
            <a:ext cx="2542153" cy="1763577"/>
          </a:xfrm>
          <a:prstGeom prst="rect">
            <a:avLst/>
          </a:prstGeom>
          <a:ln w="12700">
            <a:miter lim="400000"/>
          </a:ln>
        </p:spPr>
      </p:pic>
      <p:sp>
        <p:nvSpPr>
          <p:cNvPr id="255" name="コールアウト"/>
          <p:cNvSpPr/>
          <p:nvPr/>
        </p:nvSpPr>
        <p:spPr>
          <a:xfrm>
            <a:off x="6988331" y="6113695"/>
            <a:ext cx="2663032" cy="33643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15600" y="6164"/>
                </a:lnTo>
                <a:lnTo>
                  <a:pt x="914" y="6164"/>
                </a:lnTo>
                <a:cubicBezTo>
                  <a:pt x="409" y="6164"/>
                  <a:pt x="0" y="6487"/>
                  <a:pt x="0" y="6887"/>
                </a:cubicBezTo>
                <a:lnTo>
                  <a:pt x="0" y="20876"/>
                </a:lnTo>
                <a:cubicBezTo>
                  <a:pt x="0" y="21276"/>
                  <a:pt x="409" y="21600"/>
                  <a:pt x="914" y="21600"/>
                </a:cubicBezTo>
                <a:lnTo>
                  <a:pt x="17393" y="21600"/>
                </a:lnTo>
                <a:cubicBezTo>
                  <a:pt x="17898" y="21600"/>
                  <a:pt x="18310" y="21276"/>
                  <a:pt x="18310" y="20876"/>
                </a:cubicBezTo>
                <a:lnTo>
                  <a:pt x="18310" y="10457"/>
                </a:lnTo>
                <a:lnTo>
                  <a:pt x="21600"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56" name="OP-50-2"/>
          <p:cNvSpPr txBox="1"/>
          <p:nvPr/>
        </p:nvSpPr>
        <p:spPr>
          <a:xfrm>
            <a:off x="7606294" y="7201631"/>
            <a:ext cx="903733" cy="2984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500">
                <a:latin typeface="+mn-lt"/>
                <a:ea typeface="+mn-ea"/>
                <a:cs typeface="+mn-cs"/>
                <a:sym typeface="ヒラギノ角ゴ ProN W3"/>
              </a:defRPr>
            </a:lvl1pPr>
          </a:lstStyle>
          <a:p>
            <a:pPr/>
            <a:r>
              <a:t>OP-50-2</a:t>
            </a:r>
          </a:p>
        </p:txBody>
      </p:sp>
      <p:pic>
        <p:nvPicPr>
          <p:cNvPr id="257" name="イメージ" descr="イメージ"/>
          <p:cNvPicPr>
            <a:picLocks noChangeAspect="1"/>
          </p:cNvPicPr>
          <p:nvPr/>
        </p:nvPicPr>
        <p:blipFill>
          <a:blip r:embed="rId5">
            <a:extLst/>
          </a:blip>
          <a:srcRect l="4902" t="2050" r="4902" b="52660"/>
          <a:stretch>
            <a:fillRect/>
          </a:stretch>
        </p:blipFill>
        <p:spPr>
          <a:xfrm>
            <a:off x="7116251" y="7532033"/>
            <a:ext cx="2021815" cy="1846885"/>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9" name="性能評価 with 3.8bar"/>
          <p:cNvSpPr txBox="1"/>
          <p:nvPr>
            <p:ph type="title"/>
          </p:nvPr>
        </p:nvSpPr>
        <p:spPr>
          <a:prstGeom prst="rect">
            <a:avLst/>
          </a:prstGeom>
        </p:spPr>
        <p:txBody>
          <a:bodyPr/>
          <a:lstStyle/>
          <a:p>
            <a:pPr/>
            <a:r>
              <a:t>性能評価 with 3.8bar</a:t>
            </a:r>
          </a:p>
        </p:txBody>
      </p:sp>
      <p:sp>
        <p:nvSpPr>
          <p:cNvPr id="260" name="133Baと22Naと137Csのガンマ線による性能評価(最大662 keV)…"/>
          <p:cNvSpPr txBox="1"/>
          <p:nvPr>
            <p:ph type="body" sz="quarter" idx="1"/>
          </p:nvPr>
        </p:nvSpPr>
        <p:spPr>
          <a:xfrm>
            <a:off x="252452" y="1626658"/>
            <a:ext cx="12499896" cy="1934830"/>
          </a:xfrm>
          <a:prstGeom prst="rect">
            <a:avLst/>
          </a:prstGeom>
        </p:spPr>
        <p:txBody>
          <a:bodyPr/>
          <a:lstStyle/>
          <a:p>
            <a:pPr/>
            <a:r>
              <a:rPr baseline="31999"/>
              <a:t>133</a:t>
            </a:r>
            <a:r>
              <a:t>Baと</a:t>
            </a:r>
            <a:r>
              <a:rPr baseline="31999"/>
              <a:t>22</a:t>
            </a:r>
            <a:r>
              <a:t>Naと</a:t>
            </a:r>
            <a:r>
              <a:rPr baseline="31999"/>
              <a:t>137</a:t>
            </a:r>
            <a:r>
              <a:t>Csのガンマ線による性能評価(最大662 keV)</a:t>
            </a:r>
          </a:p>
          <a:p>
            <a:pPr lvl="1"/>
            <a:r>
              <a:rPr>
                <a:solidFill>
                  <a:schemeClr val="accent1">
                    <a:lumOff val="-13575"/>
                  </a:schemeClr>
                </a:solidFill>
              </a:rPr>
              <a:t>a√E</a:t>
            </a:r>
            <a:r>
              <a:t>と</a:t>
            </a:r>
            <a:r>
              <a:rPr>
                <a:solidFill>
                  <a:schemeClr val="accent3">
                    <a:hueOff val="362282"/>
                    <a:satOff val="31803"/>
                    <a:lumOff val="-18242"/>
                  </a:schemeClr>
                </a:solidFill>
              </a:rPr>
              <a:t>a√E+bE</a:t>
            </a:r>
            <a:r>
              <a:t>の関数でQ値 (2458 keV)まで外挿</a:t>
            </a:r>
          </a:p>
        </p:txBody>
      </p:sp>
      <p:sp>
        <p:nvSpPr>
          <p:cNvPr id="261"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62" name="イメージ" descr="イメージ"/>
          <p:cNvPicPr>
            <a:picLocks noChangeAspect="1"/>
          </p:cNvPicPr>
          <p:nvPr/>
        </p:nvPicPr>
        <p:blipFill>
          <a:blip r:embed="rId2">
            <a:extLst/>
          </a:blip>
          <a:stretch>
            <a:fillRect/>
          </a:stretch>
        </p:blipFill>
        <p:spPr>
          <a:xfrm>
            <a:off x="457508" y="2760996"/>
            <a:ext cx="12089784" cy="4349764"/>
          </a:xfrm>
          <a:prstGeom prst="rect">
            <a:avLst/>
          </a:prstGeom>
          <a:ln w="12700">
            <a:miter lim="400000"/>
          </a:ln>
        </p:spPr>
      </p:pic>
      <p:sp>
        <p:nvSpPr>
          <p:cNvPr id="263" name="エネルギー分解能 (FWHM)はそれぞれ…"/>
          <p:cNvSpPr txBox="1"/>
          <p:nvPr/>
        </p:nvSpPr>
        <p:spPr>
          <a:xfrm>
            <a:off x="631616" y="7169799"/>
            <a:ext cx="8950961" cy="1320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r>
              <a:t>エネルギー分解能 (FWHM)はそれぞれ</a:t>
            </a:r>
          </a:p>
          <a:p>
            <a:pPr algn="l">
              <a:defRPr>
                <a:solidFill>
                  <a:schemeClr val="accent1">
                    <a:lumOff val="-13575"/>
                  </a:schemeClr>
                </a:solidFill>
                <a:latin typeface="+mn-lt"/>
                <a:ea typeface="+mn-ea"/>
                <a:cs typeface="+mn-cs"/>
                <a:sym typeface="ヒラギノ角ゴ ProN W3"/>
              </a:defRPr>
            </a:pPr>
            <a:r>
              <a:t>ΔE = (0.3989 ± 0.0050)√E [keV]</a:t>
            </a:r>
          </a:p>
          <a:p>
            <a:pPr algn="l">
              <a:defRPr>
                <a:solidFill>
                  <a:schemeClr val="accent3">
                    <a:hueOff val="362282"/>
                    <a:satOff val="31803"/>
                    <a:lumOff val="-18242"/>
                  </a:schemeClr>
                </a:solidFill>
                <a:latin typeface="+mn-lt"/>
                <a:ea typeface="+mn-ea"/>
                <a:cs typeface="+mn-cs"/>
                <a:sym typeface="ヒラギノ角ゴ ProN W3"/>
              </a:defRPr>
            </a:pPr>
            <a:r>
              <a:t>ΔE = (0.3877 ± 0.0469)√E + (0.56 ± 2.46) x 10</a:t>
            </a:r>
            <a:r>
              <a:rPr baseline="31999"/>
              <a:t>-3</a:t>
            </a:r>
            <a:r>
              <a:t> x E [keV]</a:t>
            </a:r>
          </a:p>
        </p:txBody>
      </p:sp>
      <p:sp>
        <p:nvSpPr>
          <p:cNvPr id="264" name="矢印"/>
          <p:cNvSpPr/>
          <p:nvPr/>
        </p:nvSpPr>
        <p:spPr>
          <a:xfrm rot="21593026">
            <a:off x="909636" y="8665922"/>
            <a:ext cx="828508" cy="675646"/>
          </a:xfrm>
          <a:prstGeom prst="rightArrow">
            <a:avLst>
              <a:gd name="adj1" fmla="val 50285"/>
              <a:gd name="adj2" fmla="val 72187"/>
            </a:avLst>
          </a:prstGeom>
          <a:solidFill>
            <a:schemeClr val="accent1"/>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65" name="四角形"/>
          <p:cNvSpPr/>
          <p:nvPr/>
        </p:nvSpPr>
        <p:spPr>
          <a:xfrm>
            <a:off x="1859468" y="8623175"/>
            <a:ext cx="6021420" cy="761439"/>
          </a:xfrm>
          <a:prstGeom prst="rect">
            <a:avLst/>
          </a:prstGeom>
          <a:solidFill>
            <a:srgbClr val="FFFFFF"/>
          </a:solidFill>
          <a:ln w="38100">
            <a:solidFill>
              <a:schemeClr val="accent1">
                <a:lumOff val="-13575"/>
              </a:schemeClr>
            </a:solidFill>
            <a:miter lim="400000"/>
          </a:ln>
        </p:spPr>
        <p:txBody>
          <a:bodyPr lIns="50800" tIns="50800" rIns="50800" bIns="50800" anchor="ctr"/>
          <a:lstStyle/>
          <a:p>
            <a:pPr>
              <a:defRPr sz="2200">
                <a:solidFill>
                  <a:srgbClr val="0F0F0F"/>
                </a:solidFill>
                <a:latin typeface="+mn-lt"/>
                <a:ea typeface="+mn-ea"/>
                <a:cs typeface="+mn-cs"/>
                <a:sym typeface="ヒラギノ角ゴ ProN W3"/>
              </a:defRPr>
            </a:pPr>
          </a:p>
        </p:txBody>
      </p:sp>
      <p:sp>
        <p:nvSpPr>
          <p:cNvPr id="266" name="ΔE/E = 0.80 — 0.84% (FWHM)@Q値"/>
          <p:cNvSpPr txBox="1"/>
          <p:nvPr/>
        </p:nvSpPr>
        <p:spPr>
          <a:xfrm>
            <a:off x="1903864" y="8800694"/>
            <a:ext cx="5932628"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ΔE/E = 0.80 — 0.84% (FWHM)@Q値</a:t>
            </a:r>
          </a:p>
        </p:txBody>
      </p:sp>
      <p:sp>
        <p:nvSpPr>
          <p:cNvPr id="267" name="線形要素はほぼゼロ！"/>
          <p:cNvSpPr txBox="1"/>
          <p:nvPr/>
        </p:nvSpPr>
        <p:spPr>
          <a:xfrm>
            <a:off x="8319278" y="8800694"/>
            <a:ext cx="31623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mn-lt"/>
                <a:ea typeface="+mn-ea"/>
                <a:cs typeface="+mn-cs"/>
                <a:sym typeface="ヒラギノ角ゴ ProN W3"/>
              </a:defRPr>
            </a:lvl1pPr>
          </a:lstStyle>
          <a:p>
            <a:pPr/>
            <a:r>
              <a:t>線形要素はほぼゼロ！</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9" name="phase1で直面した課題"/>
          <p:cNvSpPr txBox="1"/>
          <p:nvPr>
            <p:ph type="title"/>
          </p:nvPr>
        </p:nvSpPr>
        <p:spPr>
          <a:prstGeom prst="rect">
            <a:avLst/>
          </a:prstGeom>
        </p:spPr>
        <p:txBody>
          <a:bodyPr/>
          <a:lstStyle/>
          <a:p>
            <a:pPr/>
            <a:r>
              <a:t>phase1で直面した課題</a:t>
            </a:r>
          </a:p>
        </p:txBody>
      </p:sp>
      <p:sp>
        <p:nvSpPr>
          <p:cNvPr id="270" name="DAQが安定して動かない…"/>
          <p:cNvSpPr txBox="1"/>
          <p:nvPr>
            <p:ph type="body" sz="half" idx="1"/>
          </p:nvPr>
        </p:nvSpPr>
        <p:spPr>
          <a:xfrm>
            <a:off x="252452" y="1626658"/>
            <a:ext cx="7568390" cy="6703344"/>
          </a:xfrm>
          <a:prstGeom prst="rect">
            <a:avLst/>
          </a:prstGeom>
        </p:spPr>
        <p:txBody>
          <a:bodyPr/>
          <a:lstStyle/>
          <a:p>
            <a:pPr/>
            <a:r>
              <a:t>DAQが安定して動かない</a:t>
            </a:r>
          </a:p>
          <a:p>
            <a:pPr lvl="1"/>
            <a:r>
              <a:t>フロントエンドボードには、我々が開発したAXELBOARDを利用</a:t>
            </a:r>
          </a:p>
          <a:p>
            <a:pPr lvl="1"/>
            <a:r>
              <a:t>データ取得のために、ボードの再起動を数回〜数十回繰り返すことになる(ことがある)</a:t>
            </a:r>
          </a:p>
          <a:p>
            <a:pPr lvl="1"/>
            <a:r>
              <a:t>データ取得中に突然データがとれなくなる</a:t>
            </a:r>
            <a:br/>
            <a:r>
              <a:t>(ことがある)</a:t>
            </a:r>
          </a:p>
          <a:p>
            <a:pPr lvl="1"/>
          </a:p>
          <a:p>
            <a:pPr/>
            <a:r>
              <a:t>ELCCでの放電</a:t>
            </a:r>
          </a:p>
          <a:p>
            <a:pPr lvl="1"/>
            <a:r>
              <a:t>数時間に1回程度インターロックが作動</a:t>
            </a:r>
          </a:p>
          <a:p>
            <a:pPr lvl="1"/>
            <a:r>
              <a:t>ガス圧を5.5 barにあげると放電が多発</a:t>
            </a:r>
            <a:br/>
            <a:r>
              <a:t>（ELCCへの印加電圧∝3kV/cm/bar）</a:t>
            </a:r>
          </a:p>
        </p:txBody>
      </p:sp>
      <p:sp>
        <p:nvSpPr>
          <p:cNvPr id="271"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72" name="DAQトラブルの原因を特定&amp;対処…"/>
          <p:cNvSpPr txBox="1"/>
          <p:nvPr/>
        </p:nvSpPr>
        <p:spPr>
          <a:xfrm>
            <a:off x="458631" y="8112001"/>
            <a:ext cx="5973776" cy="863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33375" indent="-333375" algn="l">
              <a:buSzPct val="145000"/>
              <a:buChar char="✓"/>
            </a:pPr>
            <a:r>
              <a:t>DAQトラブルの原因を特定&amp;対処</a:t>
            </a:r>
          </a:p>
          <a:p>
            <a:pPr marL="333375" indent="-333375" algn="l">
              <a:buSzPct val="145000"/>
              <a:buChar char="✓"/>
            </a:pPr>
            <a:r>
              <a:t>ELCCでの放電の原因箇所を特定&amp;対処</a:t>
            </a:r>
          </a:p>
        </p:txBody>
      </p:sp>
      <p:pic>
        <p:nvPicPr>
          <p:cNvPr id="273" name="20190320_182556.JPG" descr="20190320_182556.JPG"/>
          <p:cNvPicPr>
            <a:picLocks noChangeAspect="1"/>
          </p:cNvPicPr>
          <p:nvPr/>
        </p:nvPicPr>
        <p:blipFill>
          <a:blip r:embed="rId2">
            <a:extLst/>
          </a:blip>
          <a:stretch>
            <a:fillRect/>
          </a:stretch>
        </p:blipFill>
        <p:spPr>
          <a:xfrm>
            <a:off x="7774255" y="1594217"/>
            <a:ext cx="5070587" cy="3802940"/>
          </a:xfrm>
          <a:prstGeom prst="rect">
            <a:avLst/>
          </a:prstGeom>
          <a:ln w="12700">
            <a:miter lim="400000"/>
          </a:ln>
        </p:spPr>
      </p:pic>
      <p:sp>
        <p:nvSpPr>
          <p:cNvPr id="274" name="AXELBOARD…"/>
          <p:cNvSpPr txBox="1"/>
          <p:nvPr/>
        </p:nvSpPr>
        <p:spPr>
          <a:xfrm>
            <a:off x="7690077" y="5669257"/>
            <a:ext cx="5238942" cy="20510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AXELBOARD</a:t>
            </a:r>
          </a:p>
          <a:p>
            <a:pPr marL="333375" indent="-333375" algn="l">
              <a:buSzPct val="145000"/>
              <a:buChar char="•"/>
              <a:defRPr sz="2100">
                <a:latin typeface="+mn-lt"/>
                <a:ea typeface="+mn-ea"/>
                <a:cs typeface="+mn-cs"/>
                <a:sym typeface="ヒラギノ角ゴ ProN W3"/>
              </a:defRPr>
            </a:pPr>
            <a:r>
              <a:t>MPPCへの電源供給</a:t>
            </a:r>
          </a:p>
          <a:p>
            <a:pPr marL="333375" indent="-333375" algn="l">
              <a:buSzPct val="145000"/>
              <a:buChar char="•"/>
              <a:defRPr sz="2100">
                <a:latin typeface="+mn-lt"/>
                <a:ea typeface="+mn-ea"/>
                <a:cs typeface="+mn-cs"/>
                <a:sym typeface="ヒラギノ角ゴ ProN W3"/>
              </a:defRPr>
            </a:pPr>
            <a:r>
              <a:t>個々のMPPCの電源電圧の微調整</a:t>
            </a:r>
          </a:p>
          <a:p>
            <a:pPr marL="333375" indent="-333375" algn="l">
              <a:buSzPct val="145000"/>
              <a:buChar char="•"/>
              <a:defRPr sz="2100">
                <a:latin typeface="+mn-lt"/>
                <a:ea typeface="+mn-ea"/>
                <a:cs typeface="+mn-cs"/>
                <a:sym typeface="ヒラギノ角ゴ ProN W3"/>
              </a:defRPr>
            </a:pPr>
            <a:r>
              <a:t>dead-time freeのデータ取得 (5MSPS)</a:t>
            </a:r>
          </a:p>
          <a:p>
            <a:pPr marL="333375" indent="-333375" algn="l">
              <a:buSzPct val="145000"/>
              <a:buChar char="•"/>
              <a:defRPr sz="2100">
                <a:latin typeface="+mn-lt"/>
                <a:ea typeface="+mn-ea"/>
                <a:cs typeface="+mn-cs"/>
                <a:sym typeface="ヒラギノ角ゴ ProN W3"/>
              </a:defRPr>
            </a:pPr>
            <a:r>
              <a:t>ダークカレントの監視 (40MSPS)</a:t>
            </a:r>
          </a:p>
        </p:txBody>
      </p:sp>
      <p:sp>
        <p:nvSpPr>
          <p:cNvPr id="275" name="目標圧力：8 bar"/>
          <p:cNvSpPr/>
          <p:nvPr/>
        </p:nvSpPr>
        <p:spPr>
          <a:xfrm>
            <a:off x="6296773" y="7533019"/>
            <a:ext cx="3006726" cy="10136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053" y="8931"/>
                </a:lnTo>
                <a:cubicBezTo>
                  <a:pt x="2052" y="8961"/>
                  <a:pt x="2047" y="8985"/>
                  <a:pt x="2047" y="9016"/>
                </a:cubicBezTo>
                <a:lnTo>
                  <a:pt x="2047" y="19198"/>
                </a:lnTo>
                <a:cubicBezTo>
                  <a:pt x="2047" y="20526"/>
                  <a:pt x="2409" y="21600"/>
                  <a:pt x="2857" y="21600"/>
                </a:cubicBezTo>
                <a:lnTo>
                  <a:pt x="20787" y="21600"/>
                </a:lnTo>
                <a:cubicBezTo>
                  <a:pt x="21235" y="21600"/>
                  <a:pt x="21600" y="20526"/>
                  <a:pt x="21600" y="19198"/>
                </a:cubicBezTo>
                <a:lnTo>
                  <a:pt x="21600" y="9016"/>
                </a:lnTo>
                <a:cubicBezTo>
                  <a:pt x="21600" y="7688"/>
                  <a:pt x="21235" y="6614"/>
                  <a:pt x="20787" y="6614"/>
                </a:cubicBezTo>
                <a:lnTo>
                  <a:pt x="2868" y="6614"/>
                </a:lnTo>
                <a:lnTo>
                  <a:pt x="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200">
                <a:solidFill>
                  <a:srgbClr val="0F0F0F"/>
                </a:solidFill>
              </a:defRPr>
            </a:lvl1pPr>
          </a:lstStyle>
          <a:p>
            <a:pPr/>
            <a:r>
              <a:t>目標圧力：8 bar</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7" name="DAQトラブル対策"/>
          <p:cNvSpPr txBox="1"/>
          <p:nvPr>
            <p:ph type="title"/>
          </p:nvPr>
        </p:nvSpPr>
        <p:spPr>
          <a:prstGeom prst="rect">
            <a:avLst/>
          </a:prstGeom>
        </p:spPr>
        <p:txBody>
          <a:bodyPr/>
          <a:lstStyle/>
          <a:p>
            <a:pPr/>
            <a:r>
              <a:t>DAQトラブル対策</a:t>
            </a:r>
          </a:p>
        </p:txBody>
      </p:sp>
      <p:sp>
        <p:nvSpPr>
          <p:cNvPr id="278"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79" name="熱対策…"/>
          <p:cNvSpPr txBox="1"/>
          <p:nvPr>
            <p:ph type="body" sz="half" idx="1"/>
          </p:nvPr>
        </p:nvSpPr>
        <p:spPr>
          <a:xfrm>
            <a:off x="252452" y="1626658"/>
            <a:ext cx="12499896" cy="2764896"/>
          </a:xfrm>
          <a:prstGeom prst="rect">
            <a:avLst/>
          </a:prstGeom>
        </p:spPr>
        <p:txBody>
          <a:bodyPr/>
          <a:lstStyle/>
          <a:p>
            <a:pPr>
              <a:spcBef>
                <a:spcPts val="500"/>
              </a:spcBef>
            </a:pPr>
            <a:r>
              <a:t>熱対策</a:t>
            </a:r>
          </a:p>
          <a:p>
            <a:pPr lvl="1">
              <a:spcBef>
                <a:spcPts val="0"/>
              </a:spcBef>
            </a:pPr>
            <a:r>
              <a:t>クリーンルーム内の温度が4月の時点で30℃近くまで上昇していた</a:t>
            </a:r>
          </a:p>
          <a:p>
            <a:pPr lvl="1">
              <a:spcBef>
                <a:spcPts val="0"/>
              </a:spcBef>
            </a:pPr>
            <a:r>
              <a:t>熱源（真空ポンプ、循環ポンプ、ゲッター）をカーテンで分離</a:t>
            </a:r>
          </a:p>
          <a:p>
            <a:pPr lvl="1">
              <a:spcBef>
                <a:spcPts val="0"/>
              </a:spcBef>
            </a:pPr>
            <a:r>
              <a:t>エアコンの冷気をHEPAフィルタに直接取り込む</a:t>
            </a:r>
          </a:p>
          <a:p>
            <a:pPr lvl="1">
              <a:spcBef>
                <a:spcPts val="0"/>
              </a:spcBef>
            </a:pPr>
            <a:r>
              <a:t>FPGAにヒートシンクを取り付ける</a:t>
            </a:r>
          </a:p>
        </p:txBody>
      </p:sp>
      <p:pic>
        <p:nvPicPr>
          <p:cNvPr id="280" name="IMG_0274.jpg" descr="IMG_0274.jpg"/>
          <p:cNvPicPr>
            <a:picLocks noChangeAspect="1"/>
          </p:cNvPicPr>
          <p:nvPr/>
        </p:nvPicPr>
        <p:blipFill>
          <a:blip r:embed="rId2">
            <a:extLst/>
          </a:blip>
          <a:stretch>
            <a:fillRect/>
          </a:stretch>
        </p:blipFill>
        <p:spPr>
          <a:xfrm>
            <a:off x="867657" y="4272389"/>
            <a:ext cx="6871533" cy="5153650"/>
          </a:xfrm>
          <a:prstGeom prst="rect">
            <a:avLst/>
          </a:prstGeom>
          <a:ln w="12700">
            <a:miter lim="400000"/>
          </a:ln>
        </p:spPr>
      </p:pic>
      <p:pic>
        <p:nvPicPr>
          <p:cNvPr id="281" name="イメージ" descr="イメージ"/>
          <p:cNvPicPr>
            <a:picLocks noChangeAspect="1"/>
          </p:cNvPicPr>
          <p:nvPr/>
        </p:nvPicPr>
        <p:blipFill>
          <a:blip r:embed="rId3">
            <a:extLst/>
          </a:blip>
          <a:stretch>
            <a:fillRect/>
          </a:stretch>
        </p:blipFill>
        <p:spPr>
          <a:xfrm>
            <a:off x="8500927" y="4261801"/>
            <a:ext cx="3882272" cy="5174827"/>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3" name="四角形"/>
          <p:cNvSpPr/>
          <p:nvPr/>
        </p:nvSpPr>
        <p:spPr>
          <a:xfrm>
            <a:off x="160454" y="4991528"/>
            <a:ext cx="12683892" cy="4647666"/>
          </a:xfrm>
          <a:prstGeom prst="rect">
            <a:avLst/>
          </a:prstGeom>
          <a:solidFill>
            <a:srgbClr val="FFFFFF"/>
          </a:solidFill>
          <a:ln w="38100">
            <a:solidFill>
              <a:schemeClr val="accent1">
                <a:lumOff val="-13575"/>
              </a:schemeClr>
            </a:solidFill>
            <a:miter lim="400000"/>
          </a:ln>
        </p:spPr>
        <p:txBody>
          <a:bodyPr lIns="50800" tIns="50800" rIns="50800" bIns="50800" anchor="ctr"/>
          <a:lstStyle/>
          <a:p>
            <a:pPr>
              <a:defRPr sz="2200">
                <a:solidFill>
                  <a:srgbClr val="0F0F0F"/>
                </a:solidFill>
                <a:latin typeface="+mn-lt"/>
                <a:ea typeface="+mn-ea"/>
                <a:cs typeface="+mn-cs"/>
                <a:sym typeface="ヒラギノ角ゴ ProN W3"/>
              </a:defRPr>
            </a:pPr>
          </a:p>
        </p:txBody>
      </p:sp>
      <p:sp>
        <p:nvSpPr>
          <p:cNvPr id="284" name="DAQトラブル対策"/>
          <p:cNvSpPr txBox="1"/>
          <p:nvPr>
            <p:ph type="title"/>
          </p:nvPr>
        </p:nvSpPr>
        <p:spPr>
          <a:prstGeom prst="rect">
            <a:avLst/>
          </a:prstGeom>
        </p:spPr>
        <p:txBody>
          <a:bodyPr/>
          <a:lstStyle/>
          <a:p>
            <a:pPr/>
            <a:r>
              <a:t>DAQトラブル対策</a:t>
            </a:r>
          </a:p>
        </p:txBody>
      </p:sp>
      <p:sp>
        <p:nvSpPr>
          <p:cNvPr id="285"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86" name="熱対策の効果…"/>
          <p:cNvSpPr txBox="1"/>
          <p:nvPr>
            <p:ph type="body" sz="quarter" idx="1"/>
          </p:nvPr>
        </p:nvSpPr>
        <p:spPr>
          <a:xfrm>
            <a:off x="252452" y="1626658"/>
            <a:ext cx="12499896" cy="1869506"/>
          </a:xfrm>
          <a:prstGeom prst="rect">
            <a:avLst/>
          </a:prstGeom>
        </p:spPr>
        <p:txBody>
          <a:bodyPr/>
          <a:lstStyle/>
          <a:p>
            <a:pPr>
              <a:spcBef>
                <a:spcPts val="500"/>
              </a:spcBef>
            </a:pPr>
            <a:r>
              <a:t>熱対策の効果</a:t>
            </a:r>
          </a:p>
          <a:p>
            <a:pPr lvl="1">
              <a:spcBef>
                <a:spcPts val="0"/>
              </a:spcBef>
            </a:pPr>
            <a:r>
              <a:t>クリーンルーム内の温度：28℃→23.5℃ </a:t>
            </a:r>
          </a:p>
          <a:p>
            <a:pPr lvl="1">
              <a:spcBef>
                <a:spcPts val="0"/>
              </a:spcBef>
            </a:pPr>
            <a:r>
              <a:t>1日の温度変化も小さくなった (2℃→0.5℃)</a:t>
            </a:r>
          </a:p>
        </p:txBody>
      </p:sp>
      <p:sp>
        <p:nvSpPr>
          <p:cNvPr id="287" name="DAQの不調は改善せず…"/>
          <p:cNvSpPr txBox="1"/>
          <p:nvPr/>
        </p:nvSpPr>
        <p:spPr>
          <a:xfrm>
            <a:off x="552551" y="3306240"/>
            <a:ext cx="11899698"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DAQの不調は改善せず</a:t>
            </a:r>
          </a:p>
          <a:p>
            <a:pPr marL="228600" indent="-228600" algn="l">
              <a:buSzPct val="100000"/>
              <a:buChar char="✓"/>
            </a:pPr>
            <a:r>
              <a:t>温度変化が小さくなったことで光量の時間揺らぎが減少 → エネルギー分解能が向上</a:t>
            </a:r>
          </a:p>
        </p:txBody>
      </p:sp>
      <p:pic>
        <p:nvPicPr>
          <p:cNvPr id="288" name="20200331-20200403_ka_TimeDep.pdf" descr="20200331-20200403_ka_TimeDep.pdf"/>
          <p:cNvPicPr>
            <a:picLocks noChangeAspect="1"/>
          </p:cNvPicPr>
          <p:nvPr/>
        </p:nvPicPr>
        <p:blipFill>
          <a:blip r:embed="rId2">
            <a:extLst/>
          </a:blip>
          <a:stretch>
            <a:fillRect/>
          </a:stretch>
        </p:blipFill>
        <p:spPr>
          <a:xfrm>
            <a:off x="468403" y="5297738"/>
            <a:ext cx="5812979" cy="4182885"/>
          </a:xfrm>
          <a:prstGeom prst="rect">
            <a:avLst/>
          </a:prstGeom>
          <a:ln w="12700">
            <a:miter lim="400000"/>
          </a:ln>
        </p:spPr>
      </p:pic>
      <p:pic>
        <p:nvPicPr>
          <p:cNvPr id="289" name="timeDep_20200817.pdf" descr="timeDep_20200817.pdf"/>
          <p:cNvPicPr>
            <a:picLocks noChangeAspect="1"/>
          </p:cNvPicPr>
          <p:nvPr/>
        </p:nvPicPr>
        <p:blipFill>
          <a:blip r:embed="rId3">
            <a:extLst/>
          </a:blip>
          <a:stretch>
            <a:fillRect/>
          </a:stretch>
        </p:blipFill>
        <p:spPr>
          <a:xfrm>
            <a:off x="6855554" y="5297738"/>
            <a:ext cx="5812979" cy="4182885"/>
          </a:xfrm>
          <a:prstGeom prst="rect">
            <a:avLst/>
          </a:prstGeom>
          <a:ln w="12700">
            <a:miter lim="400000"/>
          </a:ln>
        </p:spPr>
      </p:pic>
      <p:sp>
        <p:nvSpPr>
          <p:cNvPr id="290" name="光量の時間変化"/>
          <p:cNvSpPr txBox="1"/>
          <p:nvPr/>
        </p:nvSpPr>
        <p:spPr>
          <a:xfrm>
            <a:off x="5378450" y="4472503"/>
            <a:ext cx="22479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光量の時間変化</a:t>
            </a:r>
          </a:p>
        </p:txBody>
      </p:sp>
      <p:sp>
        <p:nvSpPr>
          <p:cNvPr id="291" name="熱対策前"/>
          <p:cNvSpPr txBox="1"/>
          <p:nvPr/>
        </p:nvSpPr>
        <p:spPr>
          <a:xfrm>
            <a:off x="2098542" y="5148475"/>
            <a:ext cx="2552701" cy="4064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熱対策前　　　　</a:t>
            </a:r>
          </a:p>
        </p:txBody>
      </p:sp>
      <p:sp>
        <p:nvSpPr>
          <p:cNvPr id="292" name="熱対策後"/>
          <p:cNvSpPr txBox="1"/>
          <p:nvPr/>
        </p:nvSpPr>
        <p:spPr>
          <a:xfrm>
            <a:off x="8485692" y="5148475"/>
            <a:ext cx="2552701" cy="4064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熱対策後　　　　</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4" name="DAQトラブル対策"/>
          <p:cNvSpPr txBox="1"/>
          <p:nvPr>
            <p:ph type="title"/>
          </p:nvPr>
        </p:nvSpPr>
        <p:spPr>
          <a:prstGeom prst="rect">
            <a:avLst/>
          </a:prstGeom>
        </p:spPr>
        <p:txBody>
          <a:bodyPr/>
          <a:lstStyle/>
          <a:p>
            <a:pPr/>
            <a:r>
              <a:t>DAQトラブル対策</a:t>
            </a:r>
          </a:p>
        </p:txBody>
      </p:sp>
      <p:sp>
        <p:nvSpPr>
          <p:cNvPr id="295"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96" name="ファームウェアのバグが原因と判明…"/>
          <p:cNvSpPr txBox="1"/>
          <p:nvPr>
            <p:ph type="body" idx="1"/>
          </p:nvPr>
        </p:nvSpPr>
        <p:spPr>
          <a:xfrm>
            <a:off x="252452" y="1626658"/>
            <a:ext cx="12499896" cy="4448127"/>
          </a:xfrm>
          <a:prstGeom prst="rect">
            <a:avLst/>
          </a:prstGeom>
        </p:spPr>
        <p:txBody>
          <a:bodyPr/>
          <a:lstStyle/>
          <a:p>
            <a:pPr marL="444499" indent="-444499">
              <a:spcBef>
                <a:spcPts val="500"/>
              </a:spcBef>
              <a:defRPr sz="2600"/>
            </a:pPr>
            <a:r>
              <a:t>ファームウェアのバグが原因と判明</a:t>
            </a:r>
          </a:p>
          <a:p>
            <a:pPr lvl="1">
              <a:spcBef>
                <a:spcPts val="0"/>
              </a:spcBef>
              <a:defRPr sz="2300"/>
            </a:pPr>
            <a:r>
              <a:t>AXELBOARDはトリガーボードに対して600 ns(160 MHz, 96 clock)ごとに</a:t>
            </a:r>
            <a:br/>
            <a:r>
              <a:t>同期信号を送っている</a:t>
            </a:r>
          </a:p>
          <a:p>
            <a:pPr lvl="1">
              <a:spcBef>
                <a:spcPts val="0"/>
              </a:spcBef>
              <a:defRPr sz="2300"/>
            </a:pPr>
            <a:r>
              <a:t>各ボードから送られる同期信号は356.25 ns(57 clock)以内で同期していないとトリガーが発行されない仕様にもかかわらず、同期させる機能が未実装だった（AXELBOARDはPCからUDP通信でリセットさせていたため、各ボードはバラバラのタイミングで同期信号を送っていた）</a:t>
            </a:r>
          </a:p>
          <a:p>
            <a:pPr lvl="1">
              <a:spcBef>
                <a:spcPts val="0"/>
              </a:spcBef>
              <a:defRPr sz="2300"/>
            </a:pPr>
            <a:r>
              <a:t>これまでDAQが動いていたときは、再起動を繰り返す中でたまたま全ボードが同期したタイミングであったことが判明</a:t>
            </a:r>
          </a:p>
        </p:txBody>
      </p:sp>
      <p:sp>
        <p:nvSpPr>
          <p:cNvPr id="297" name="ファームウェアを修正し、トリガーボードからLVDS通信によってAXELBOARDを同時に初期化することで同期するようにした…"/>
          <p:cNvSpPr txBox="1"/>
          <p:nvPr/>
        </p:nvSpPr>
        <p:spPr>
          <a:xfrm>
            <a:off x="360527" y="8300112"/>
            <a:ext cx="12091645" cy="1320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228600" indent="-228600" algn="l">
              <a:buSzPct val="100000"/>
              <a:buChar char="✓"/>
            </a:pPr>
            <a:r>
              <a:t>ファームウェアを修正し、トリガーボードからLVDS通信によってAXELBOARDを同時に初期化することで同期するようにした</a:t>
            </a:r>
          </a:p>
          <a:p>
            <a:pPr marL="228600" indent="-228600" algn="l">
              <a:buSzPct val="100000"/>
              <a:buChar char="✓"/>
            </a:pPr>
            <a:r>
              <a:t>再起動を数十回繰り返さないとDAQが動かない問題を解決</a:t>
            </a:r>
          </a:p>
        </p:txBody>
      </p:sp>
      <p:sp>
        <p:nvSpPr>
          <p:cNvPr id="298" name="MPPCs…"/>
          <p:cNvSpPr/>
          <p:nvPr/>
        </p:nvSpPr>
        <p:spPr>
          <a:xfrm>
            <a:off x="3226840" y="6896545"/>
            <a:ext cx="1009106" cy="919012"/>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299" name="AXELBOARD"/>
          <p:cNvSpPr/>
          <p:nvPr/>
        </p:nvSpPr>
        <p:spPr>
          <a:xfrm>
            <a:off x="5033011" y="6504539"/>
            <a:ext cx="1996170" cy="1703025"/>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300" name="線"/>
          <p:cNvSpPr/>
          <p:nvPr/>
        </p:nvSpPr>
        <p:spPr>
          <a:xfrm>
            <a:off x="4231245" y="7089764"/>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01" name="線"/>
          <p:cNvSpPr/>
          <p:nvPr/>
        </p:nvSpPr>
        <p:spPr>
          <a:xfrm>
            <a:off x="4231245" y="722192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02" name="線"/>
          <p:cNvSpPr/>
          <p:nvPr/>
        </p:nvSpPr>
        <p:spPr>
          <a:xfrm>
            <a:off x="4231245" y="7356050"/>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03" name="線"/>
          <p:cNvSpPr/>
          <p:nvPr/>
        </p:nvSpPr>
        <p:spPr>
          <a:xfrm>
            <a:off x="4231245" y="7490174"/>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04" name="線"/>
          <p:cNvSpPr/>
          <p:nvPr/>
        </p:nvSpPr>
        <p:spPr>
          <a:xfrm>
            <a:off x="4231245" y="762429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05" name="MPPCs…"/>
          <p:cNvSpPr/>
          <p:nvPr/>
        </p:nvSpPr>
        <p:spPr>
          <a:xfrm>
            <a:off x="3053239" y="6619506"/>
            <a:ext cx="1009106" cy="919011"/>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306" name="AXELBOARD"/>
          <p:cNvSpPr/>
          <p:nvPr/>
        </p:nvSpPr>
        <p:spPr>
          <a:xfrm>
            <a:off x="4859410" y="6227499"/>
            <a:ext cx="1996170" cy="1703025"/>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307" name="線"/>
          <p:cNvSpPr/>
          <p:nvPr/>
        </p:nvSpPr>
        <p:spPr>
          <a:xfrm>
            <a:off x="4057644" y="6812725"/>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08" name="線"/>
          <p:cNvSpPr/>
          <p:nvPr/>
        </p:nvSpPr>
        <p:spPr>
          <a:xfrm>
            <a:off x="4057644" y="6944889"/>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09" name="線"/>
          <p:cNvSpPr/>
          <p:nvPr/>
        </p:nvSpPr>
        <p:spPr>
          <a:xfrm>
            <a:off x="4057644" y="7079012"/>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0" name="線"/>
          <p:cNvSpPr/>
          <p:nvPr/>
        </p:nvSpPr>
        <p:spPr>
          <a:xfrm>
            <a:off x="4057644" y="7213134"/>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1" name="線"/>
          <p:cNvSpPr/>
          <p:nvPr/>
        </p:nvSpPr>
        <p:spPr>
          <a:xfrm>
            <a:off x="4057644" y="734725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2" name="MPPCs…"/>
          <p:cNvSpPr/>
          <p:nvPr/>
        </p:nvSpPr>
        <p:spPr>
          <a:xfrm>
            <a:off x="2887800" y="6342467"/>
            <a:ext cx="1009106" cy="919012"/>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313" name="AXELBOARD"/>
          <p:cNvSpPr/>
          <p:nvPr/>
        </p:nvSpPr>
        <p:spPr>
          <a:xfrm>
            <a:off x="4693971" y="5950460"/>
            <a:ext cx="1996170" cy="1703025"/>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314" name="線"/>
          <p:cNvSpPr/>
          <p:nvPr/>
        </p:nvSpPr>
        <p:spPr>
          <a:xfrm>
            <a:off x="3892205" y="6535686"/>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5" name="線"/>
          <p:cNvSpPr/>
          <p:nvPr/>
        </p:nvSpPr>
        <p:spPr>
          <a:xfrm>
            <a:off x="3892205" y="666784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6" name="線"/>
          <p:cNvSpPr/>
          <p:nvPr/>
        </p:nvSpPr>
        <p:spPr>
          <a:xfrm>
            <a:off x="3892205" y="6801971"/>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7" name="線"/>
          <p:cNvSpPr/>
          <p:nvPr/>
        </p:nvSpPr>
        <p:spPr>
          <a:xfrm>
            <a:off x="3892205" y="6936095"/>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8" name="線"/>
          <p:cNvSpPr/>
          <p:nvPr/>
        </p:nvSpPr>
        <p:spPr>
          <a:xfrm>
            <a:off x="3892205" y="707021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9" name="MPPCs…"/>
          <p:cNvSpPr/>
          <p:nvPr/>
        </p:nvSpPr>
        <p:spPr>
          <a:xfrm>
            <a:off x="2685161" y="6115027"/>
            <a:ext cx="1009106" cy="919012"/>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320" name="AXELBOARD"/>
          <p:cNvSpPr/>
          <p:nvPr/>
        </p:nvSpPr>
        <p:spPr>
          <a:xfrm>
            <a:off x="4491332" y="5723020"/>
            <a:ext cx="1996170" cy="1703026"/>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321" name="線"/>
          <p:cNvSpPr/>
          <p:nvPr/>
        </p:nvSpPr>
        <p:spPr>
          <a:xfrm>
            <a:off x="3689566" y="6308246"/>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2" name="線"/>
          <p:cNvSpPr/>
          <p:nvPr/>
        </p:nvSpPr>
        <p:spPr>
          <a:xfrm>
            <a:off x="3689566" y="6440409"/>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3" name="線"/>
          <p:cNvSpPr/>
          <p:nvPr/>
        </p:nvSpPr>
        <p:spPr>
          <a:xfrm>
            <a:off x="3689566" y="6574532"/>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4" name="線"/>
          <p:cNvSpPr/>
          <p:nvPr/>
        </p:nvSpPr>
        <p:spPr>
          <a:xfrm>
            <a:off x="3689566" y="6708656"/>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5" name="線"/>
          <p:cNvSpPr/>
          <p:nvPr/>
        </p:nvSpPr>
        <p:spPr>
          <a:xfrm>
            <a:off x="3689566" y="6842779"/>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6" name="線"/>
          <p:cNvSpPr/>
          <p:nvPr/>
        </p:nvSpPr>
        <p:spPr>
          <a:xfrm>
            <a:off x="6475657" y="6630963"/>
            <a:ext cx="236373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7" name="線"/>
          <p:cNvSpPr/>
          <p:nvPr/>
        </p:nvSpPr>
        <p:spPr>
          <a:xfrm>
            <a:off x="6694620" y="6854987"/>
            <a:ext cx="217071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8" name="線"/>
          <p:cNvSpPr/>
          <p:nvPr/>
        </p:nvSpPr>
        <p:spPr>
          <a:xfrm>
            <a:off x="6863678" y="7079012"/>
            <a:ext cx="2017643"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9" name="線"/>
          <p:cNvSpPr/>
          <p:nvPr/>
        </p:nvSpPr>
        <p:spPr>
          <a:xfrm>
            <a:off x="7039654" y="7307219"/>
            <a:ext cx="1826077"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30" name="トリガーボード…"/>
          <p:cNvSpPr/>
          <p:nvPr/>
        </p:nvSpPr>
        <p:spPr>
          <a:xfrm>
            <a:off x="8323468" y="6113779"/>
            <a:ext cx="1996170" cy="1703025"/>
          </a:xfrm>
          <a:prstGeom prst="rect">
            <a:avLst/>
          </a:prstGeom>
          <a:solidFill>
            <a:srgbClr val="FF9C1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トリガーボード</a:t>
            </a:r>
          </a:p>
          <a:p>
            <a:pPr>
              <a:defRPr sz="1800"/>
            </a:pPr>
            <a:r>
              <a:t>HUL</a:t>
            </a:r>
          </a:p>
        </p:txBody>
      </p:sp>
      <p:sp>
        <p:nvSpPr>
          <p:cNvPr id="331" name="LVDS通信"/>
          <p:cNvSpPr txBox="1"/>
          <p:nvPr/>
        </p:nvSpPr>
        <p:spPr>
          <a:xfrm>
            <a:off x="7039654" y="6197565"/>
            <a:ext cx="1262470" cy="37195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LVDS通信</a:t>
            </a:r>
          </a:p>
        </p:txBody>
      </p:sp>
      <p:sp>
        <p:nvSpPr>
          <p:cNvPr id="332" name="A"/>
          <p:cNvSpPr/>
          <p:nvPr/>
        </p:nvSpPr>
        <p:spPr>
          <a:xfrm>
            <a:off x="6723677" y="5679876"/>
            <a:ext cx="869209" cy="4562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7832" y="21387"/>
                </a:lnTo>
                <a:lnTo>
                  <a:pt x="7888" y="56"/>
                </a:lnTo>
                <a:lnTo>
                  <a:pt x="12990" y="0"/>
                </a:lnTo>
                <a:lnTo>
                  <a:pt x="13187" y="21202"/>
                </a:lnTo>
                <a:lnTo>
                  <a:pt x="21600" y="20979"/>
                </a:lnTo>
              </a:path>
            </a:pathLst>
          </a:custGeom>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200">
                <a:solidFill>
                  <a:srgbClr val="FFFFFF"/>
                </a:solidFill>
                <a:latin typeface="+mn-lt"/>
                <a:ea typeface="+mn-ea"/>
                <a:cs typeface="+mn-cs"/>
                <a:sym typeface="ヒラギノ角ゴ ProN W3"/>
              </a:defRPr>
            </a:lvl1pPr>
          </a:lstStyle>
          <a:p>
            <a:pPr/>
            <a:r>
              <a:t>A</a:t>
            </a:r>
          </a:p>
        </p:txBody>
      </p:sp>
      <p:sp>
        <p:nvSpPr>
          <p:cNvPr id="333" name="線"/>
          <p:cNvSpPr/>
          <p:nvPr/>
        </p:nvSpPr>
        <p:spPr>
          <a:xfrm>
            <a:off x="7427990" y="5907970"/>
            <a:ext cx="477915" cy="1"/>
          </a:xfrm>
          <a:prstGeom prst="line">
            <a:avLst/>
          </a:pr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34" name="同期信号"/>
          <p:cNvSpPr/>
          <p:nvPr/>
        </p:nvSpPr>
        <p:spPr>
          <a:xfrm>
            <a:off x="7297773" y="5225846"/>
            <a:ext cx="1243411" cy="5842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454" y="0"/>
                </a:moveTo>
                <a:cubicBezTo>
                  <a:pt x="2939" y="0"/>
                  <a:pt x="2523" y="885"/>
                  <a:pt x="2523" y="1981"/>
                </a:cubicBezTo>
                <a:lnTo>
                  <a:pt x="2523" y="16083"/>
                </a:lnTo>
                <a:lnTo>
                  <a:pt x="0" y="21600"/>
                </a:lnTo>
                <a:lnTo>
                  <a:pt x="3502" y="18753"/>
                </a:lnTo>
                <a:lnTo>
                  <a:pt x="20669" y="18753"/>
                </a:lnTo>
                <a:cubicBezTo>
                  <a:pt x="21184" y="18753"/>
                  <a:pt x="21600" y="17868"/>
                  <a:pt x="21600" y="16772"/>
                </a:cubicBezTo>
                <a:lnTo>
                  <a:pt x="21600" y="1981"/>
                </a:lnTo>
                <a:cubicBezTo>
                  <a:pt x="21600" y="885"/>
                  <a:pt x="21184" y="0"/>
                  <a:pt x="20669" y="0"/>
                </a:cubicBezTo>
                <a:lnTo>
                  <a:pt x="3454"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1800">
                <a:solidFill>
                  <a:srgbClr val="0F0F0F"/>
                </a:solidFill>
              </a:defRPr>
            </a:lvl1pPr>
          </a:lstStyle>
          <a:p>
            <a:pPr/>
            <a:r>
              <a:t>同期信号</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6" name="ELCCでの放電対策"/>
          <p:cNvSpPr txBox="1"/>
          <p:nvPr>
            <p:ph type="title"/>
          </p:nvPr>
        </p:nvSpPr>
        <p:spPr>
          <a:prstGeom prst="rect">
            <a:avLst/>
          </a:prstGeom>
        </p:spPr>
        <p:txBody>
          <a:bodyPr/>
          <a:lstStyle/>
          <a:p>
            <a:pPr/>
            <a:r>
              <a:t>ELCCでの放電対策</a:t>
            </a:r>
          </a:p>
        </p:txBody>
      </p:sp>
      <p:sp>
        <p:nvSpPr>
          <p:cNvPr id="337" name="放電箇所の特定…"/>
          <p:cNvSpPr txBox="1"/>
          <p:nvPr>
            <p:ph type="body" sz="quarter" idx="1"/>
          </p:nvPr>
        </p:nvSpPr>
        <p:spPr>
          <a:xfrm>
            <a:off x="252452" y="1626658"/>
            <a:ext cx="12499896" cy="1862669"/>
          </a:xfrm>
          <a:prstGeom prst="rect">
            <a:avLst/>
          </a:prstGeom>
        </p:spPr>
        <p:txBody>
          <a:bodyPr/>
          <a:lstStyle/>
          <a:p>
            <a:pPr>
              <a:spcBef>
                <a:spcPts val="500"/>
              </a:spcBef>
            </a:pPr>
            <a:r>
              <a:t>放電箇所の特定</a:t>
            </a:r>
          </a:p>
          <a:p>
            <a:pPr lvl="1">
              <a:spcBef>
                <a:spcPts val="0"/>
              </a:spcBef>
            </a:pPr>
            <a:r>
              <a:t>これまでは放電痕の位置から想像するしかなかった</a:t>
            </a:r>
          </a:p>
          <a:p>
            <a:pPr lvl="1">
              <a:spcBef>
                <a:spcPts val="0"/>
              </a:spcBef>
            </a:pPr>
            <a:r>
              <a:t>放電痕が残らないような放電はわからない</a:t>
            </a:r>
          </a:p>
        </p:txBody>
      </p:sp>
      <p:sp>
        <p:nvSpPr>
          <p:cNvPr id="338"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39" name="チェンバー内にUSBカメラをインストールして放電の様子を記録…"/>
          <p:cNvSpPr txBox="1"/>
          <p:nvPr/>
        </p:nvSpPr>
        <p:spPr>
          <a:xfrm>
            <a:off x="437303" y="8436910"/>
            <a:ext cx="9288171"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チェンバー内にUSBカメラをインストールして放電の様子を記録</a:t>
            </a:r>
          </a:p>
          <a:p>
            <a:pPr marL="228600" indent="-228600" algn="l">
              <a:buSzPct val="100000"/>
              <a:buChar char="✓"/>
            </a:pPr>
            <a:r>
              <a:t>放電位置の特定につなげる</a:t>
            </a:r>
          </a:p>
        </p:txBody>
      </p:sp>
      <p:pic>
        <p:nvPicPr>
          <p:cNvPr id="340" name="IMG_2204.JPG" descr="IMG_2204.JPG"/>
          <p:cNvPicPr>
            <a:picLocks noChangeAspect="1"/>
          </p:cNvPicPr>
          <p:nvPr/>
        </p:nvPicPr>
        <p:blipFill>
          <a:blip r:embed="rId2">
            <a:extLst/>
          </a:blip>
          <a:srcRect l="17841" t="22350" r="32144" b="45735"/>
          <a:stretch>
            <a:fillRect/>
          </a:stretch>
        </p:blipFill>
        <p:spPr>
          <a:xfrm>
            <a:off x="3609776" y="3279378"/>
            <a:ext cx="5785327" cy="4922202"/>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2" name="カメラのインストール"/>
          <p:cNvSpPr txBox="1"/>
          <p:nvPr>
            <p:ph type="title"/>
          </p:nvPr>
        </p:nvSpPr>
        <p:spPr>
          <a:prstGeom prst="rect">
            <a:avLst/>
          </a:prstGeom>
        </p:spPr>
        <p:txBody>
          <a:bodyPr/>
          <a:lstStyle/>
          <a:p>
            <a:pPr/>
            <a:r>
              <a:t>カメラのインストール</a:t>
            </a:r>
          </a:p>
        </p:txBody>
      </p:sp>
      <p:sp>
        <p:nvSpPr>
          <p:cNvPr id="343" name="カメラからのアウトガス対策…"/>
          <p:cNvSpPr txBox="1"/>
          <p:nvPr>
            <p:ph type="body" sz="half" idx="1"/>
          </p:nvPr>
        </p:nvSpPr>
        <p:spPr>
          <a:xfrm>
            <a:off x="252452" y="1626658"/>
            <a:ext cx="12499896" cy="3972938"/>
          </a:xfrm>
          <a:prstGeom prst="rect">
            <a:avLst/>
          </a:prstGeom>
        </p:spPr>
        <p:txBody>
          <a:bodyPr/>
          <a:lstStyle/>
          <a:p>
            <a:pPr/>
            <a:r>
              <a:t>カメラからのアウトガス対策</a:t>
            </a:r>
          </a:p>
          <a:p>
            <a:pPr lvl="1"/>
            <a:r>
              <a:t>真空用USBケーブルに交換</a:t>
            </a:r>
          </a:p>
          <a:p>
            <a:pPr lvl="1"/>
            <a:r>
              <a:t>真空用エポキシでカメラをポッティング+真空脱泡</a:t>
            </a:r>
          </a:p>
          <a:p>
            <a:pPr/>
          </a:p>
          <a:p>
            <a:pPr/>
          </a:p>
          <a:p>
            <a:pPr/>
          </a:p>
          <a:p>
            <a:pPr/>
            <a:r>
              <a:t>ELCCが見えるようにカメラをインストール</a:t>
            </a:r>
          </a:p>
        </p:txBody>
      </p:sp>
      <p:sp>
        <p:nvSpPr>
          <p:cNvPr id="344"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45" name="IMG_0315.jpg" descr="IMG_0315.jpg"/>
          <p:cNvPicPr>
            <a:picLocks noChangeAspect="1"/>
          </p:cNvPicPr>
          <p:nvPr/>
        </p:nvPicPr>
        <p:blipFill>
          <a:blip r:embed="rId2">
            <a:extLst/>
          </a:blip>
          <a:stretch>
            <a:fillRect/>
          </a:stretch>
        </p:blipFill>
        <p:spPr>
          <a:xfrm>
            <a:off x="8475040" y="502553"/>
            <a:ext cx="4417949" cy="3313462"/>
          </a:xfrm>
          <a:prstGeom prst="rect">
            <a:avLst/>
          </a:prstGeom>
          <a:ln w="12700">
            <a:miter lim="400000"/>
          </a:ln>
        </p:spPr>
      </p:pic>
      <p:sp>
        <p:nvSpPr>
          <p:cNvPr id="346" name="アウトガス・リークレート：1.96 x 10-6 Pa・m3/sec → Swagelok系と同程度"/>
          <p:cNvSpPr txBox="1"/>
          <p:nvPr/>
        </p:nvSpPr>
        <p:spPr>
          <a:xfrm>
            <a:off x="304825" y="4085250"/>
            <a:ext cx="11983746" cy="4254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buSzPct val="100000"/>
              <a:buChar char="✓"/>
            </a:pPr>
            <a:r>
              <a:t>アウトガス・リークレート：1.96 x 10</a:t>
            </a:r>
            <a:r>
              <a:rPr baseline="31999" sz="2500"/>
              <a:t>-6</a:t>
            </a:r>
            <a:r>
              <a:rPr sz="2500"/>
              <a:t> Pa・m</a:t>
            </a:r>
            <a:r>
              <a:rPr baseline="31999" sz="2500"/>
              <a:t>3</a:t>
            </a:r>
            <a:r>
              <a:rPr sz="2500"/>
              <a:t>/sec → Swagelok系と同程度</a:t>
            </a:r>
          </a:p>
        </p:txBody>
      </p:sp>
      <p:pic>
        <p:nvPicPr>
          <p:cNvPr id="347" name="イメージ" descr="イメージ"/>
          <p:cNvPicPr>
            <a:picLocks noChangeAspect="1"/>
          </p:cNvPicPr>
          <p:nvPr/>
        </p:nvPicPr>
        <p:blipFill>
          <a:blip r:embed="rId3">
            <a:extLst/>
          </a:blip>
          <a:stretch>
            <a:fillRect/>
          </a:stretch>
        </p:blipFill>
        <p:spPr>
          <a:xfrm>
            <a:off x="1269349" y="5698436"/>
            <a:ext cx="4773079" cy="3579411"/>
          </a:xfrm>
          <a:prstGeom prst="rect">
            <a:avLst/>
          </a:prstGeom>
          <a:ln w="12700">
            <a:miter lim="400000"/>
          </a:ln>
        </p:spPr>
      </p:pic>
      <p:pic>
        <p:nvPicPr>
          <p:cNvPr id="348" name="DFACFEB0-6177-4ADA-A239-940B52EE534A.png" descr="DFACFEB0-6177-4ADA-A239-940B52EE534A.png"/>
          <p:cNvPicPr>
            <a:picLocks noChangeAspect="1"/>
          </p:cNvPicPr>
          <p:nvPr/>
        </p:nvPicPr>
        <p:blipFill>
          <a:blip r:embed="rId4">
            <a:extLst/>
          </a:blip>
          <a:stretch>
            <a:fillRect/>
          </a:stretch>
        </p:blipFill>
        <p:spPr>
          <a:xfrm>
            <a:off x="6740848" y="5684149"/>
            <a:ext cx="4773078" cy="3596256"/>
          </a:xfrm>
          <a:prstGeom prst="rect">
            <a:avLst/>
          </a:prstGeom>
          <a:ln w="12700">
            <a:miter lim="400000"/>
          </a:ln>
        </p:spPr>
      </p:pic>
      <p:sp>
        <p:nvSpPr>
          <p:cNvPr id="349" name="カメラ"/>
          <p:cNvSpPr/>
          <p:nvPr/>
        </p:nvSpPr>
        <p:spPr>
          <a:xfrm>
            <a:off x="1618319" y="6089983"/>
            <a:ext cx="1458119" cy="8842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41" y="0"/>
                </a:moveTo>
                <a:cubicBezTo>
                  <a:pt x="421" y="0"/>
                  <a:pt x="0" y="694"/>
                  <a:pt x="0" y="1551"/>
                </a:cubicBezTo>
                <a:lnTo>
                  <a:pt x="0" y="13107"/>
                </a:lnTo>
                <a:cubicBezTo>
                  <a:pt x="0" y="13964"/>
                  <a:pt x="421" y="14659"/>
                  <a:pt x="941" y="14659"/>
                </a:cubicBezTo>
                <a:lnTo>
                  <a:pt x="17232" y="14659"/>
                </a:lnTo>
                <a:lnTo>
                  <a:pt x="21600" y="21600"/>
                </a:lnTo>
                <a:lnTo>
                  <a:pt x="19242" y="10432"/>
                </a:lnTo>
                <a:lnTo>
                  <a:pt x="19242" y="1551"/>
                </a:lnTo>
                <a:cubicBezTo>
                  <a:pt x="19242" y="694"/>
                  <a:pt x="18821" y="0"/>
                  <a:pt x="18302" y="0"/>
                </a:cubicBezTo>
                <a:lnTo>
                  <a:pt x="941"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カメラ</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1" name="放電箇所の特定"/>
          <p:cNvSpPr txBox="1"/>
          <p:nvPr>
            <p:ph type="title"/>
          </p:nvPr>
        </p:nvSpPr>
        <p:spPr>
          <a:prstGeom prst="rect">
            <a:avLst/>
          </a:prstGeom>
        </p:spPr>
        <p:txBody>
          <a:bodyPr/>
          <a:lstStyle/>
          <a:p>
            <a:pPr/>
            <a:r>
              <a:t>放電箇所の特定</a:t>
            </a:r>
          </a:p>
        </p:txBody>
      </p:sp>
      <p:sp>
        <p:nvSpPr>
          <p:cNvPr id="352" name="動体検知アプリmotionで動体検知"/>
          <p:cNvSpPr txBox="1"/>
          <p:nvPr>
            <p:ph type="body" sz="quarter" idx="1"/>
          </p:nvPr>
        </p:nvSpPr>
        <p:spPr>
          <a:xfrm>
            <a:off x="252452" y="1626658"/>
            <a:ext cx="12499896" cy="2016485"/>
          </a:xfrm>
          <a:prstGeom prst="rect">
            <a:avLst/>
          </a:prstGeom>
        </p:spPr>
        <p:txBody>
          <a:bodyPr/>
          <a:lstStyle/>
          <a:p>
            <a:pPr/>
            <a:r>
              <a:t>動体検知アプリmotionで動体検知</a:t>
            </a:r>
          </a:p>
        </p:txBody>
      </p:sp>
      <p:sp>
        <p:nvSpPr>
          <p:cNvPr id="353"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54" name="8E3907E4-3361-4752-B439-B4DB7BE640BA.png" descr="8E3907E4-3361-4752-B439-B4DB7BE640BA.png"/>
          <p:cNvPicPr>
            <a:picLocks noChangeAspect="1"/>
          </p:cNvPicPr>
          <p:nvPr/>
        </p:nvPicPr>
        <p:blipFill>
          <a:blip r:embed="rId2">
            <a:extLst/>
          </a:blip>
          <a:stretch>
            <a:fillRect/>
          </a:stretch>
        </p:blipFill>
        <p:spPr>
          <a:xfrm>
            <a:off x="801176" y="2192986"/>
            <a:ext cx="4314056" cy="4053687"/>
          </a:xfrm>
          <a:prstGeom prst="rect">
            <a:avLst/>
          </a:prstGeom>
          <a:ln w="12700">
            <a:miter lim="400000"/>
          </a:ln>
        </p:spPr>
      </p:pic>
      <p:grpSp>
        <p:nvGrpSpPr>
          <p:cNvPr id="362" name="グループ"/>
          <p:cNvGrpSpPr/>
          <p:nvPr/>
        </p:nvGrpSpPr>
        <p:grpSpPr>
          <a:xfrm>
            <a:off x="6490851" y="2292573"/>
            <a:ext cx="5139352" cy="3854514"/>
            <a:chOff x="0" y="0"/>
            <a:chExt cx="5139351" cy="3854513"/>
          </a:xfrm>
        </p:grpSpPr>
        <p:pic>
          <p:nvPicPr>
            <p:cNvPr id="355" name="IMG_4160.jpg" descr="IMG_4160.jpg"/>
            <p:cNvPicPr>
              <a:picLocks noChangeAspect="1"/>
            </p:cNvPicPr>
            <p:nvPr/>
          </p:nvPicPr>
          <p:blipFill>
            <a:blip r:embed="rId3">
              <a:extLst/>
            </a:blip>
            <a:srcRect l="0" t="0" r="0" b="0"/>
            <a:stretch>
              <a:fillRect/>
            </a:stretch>
          </p:blipFill>
          <p:spPr>
            <a:xfrm>
              <a:off x="0" y="0"/>
              <a:ext cx="5139352" cy="3854514"/>
            </a:xfrm>
            <a:prstGeom prst="rect">
              <a:avLst/>
            </a:prstGeom>
            <a:ln w="12700" cap="flat">
              <a:noFill/>
              <a:miter lim="400000"/>
            </a:ln>
            <a:effectLst/>
          </p:spPr>
        </p:pic>
        <p:sp>
          <p:nvSpPr>
            <p:cNvPr id="356" name="線"/>
            <p:cNvSpPr/>
            <p:nvPr/>
          </p:nvSpPr>
          <p:spPr>
            <a:xfrm flipV="1">
              <a:off x="1572312" y="892659"/>
              <a:ext cx="619726" cy="1036706"/>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57" name="線"/>
            <p:cNvSpPr/>
            <p:nvPr/>
          </p:nvSpPr>
          <p:spPr>
            <a:xfrm>
              <a:off x="2175788" y="1081543"/>
              <a:ext cx="1241654" cy="31435"/>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58" name="線"/>
            <p:cNvSpPr/>
            <p:nvPr/>
          </p:nvSpPr>
          <p:spPr>
            <a:xfrm>
              <a:off x="2064538" y="2882587"/>
              <a:ext cx="1151041" cy="93242"/>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59" name="線"/>
            <p:cNvSpPr/>
            <p:nvPr/>
          </p:nvSpPr>
          <p:spPr>
            <a:xfrm flipH="1">
              <a:off x="3063907" y="1954891"/>
              <a:ext cx="744247" cy="106985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60" name="線"/>
            <p:cNvSpPr/>
            <p:nvPr/>
          </p:nvSpPr>
          <p:spPr>
            <a:xfrm flipH="1" flipV="1">
              <a:off x="3370606" y="1075268"/>
              <a:ext cx="498263" cy="999334"/>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61" name="線"/>
            <p:cNvSpPr/>
            <p:nvPr/>
          </p:nvSpPr>
          <p:spPr>
            <a:xfrm flipH="1" flipV="1">
              <a:off x="1633044" y="1855731"/>
              <a:ext cx="498262" cy="99933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
        <p:nvSpPr>
          <p:cNvPr id="363" name="外周部で放電が起こりやすい…"/>
          <p:cNvSpPr txBox="1"/>
          <p:nvPr/>
        </p:nvSpPr>
        <p:spPr>
          <a:xfrm>
            <a:off x="6743181" y="7198104"/>
            <a:ext cx="6032603" cy="1778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外周部で放電が起こりやすい</a:t>
            </a:r>
          </a:p>
          <a:p>
            <a:pPr marL="228600" indent="-228600" algn="l">
              <a:buSzPct val="100000"/>
              <a:buChar char="✓"/>
            </a:pPr>
            <a:r>
              <a:t>外周部の裏側にGNDがなかったのが原因</a:t>
            </a:r>
          </a:p>
          <a:p>
            <a:pPr marL="228600" indent="-228600" algn="l">
              <a:buSzPct val="100000"/>
              <a:buChar char="✓"/>
            </a:pPr>
            <a:r>
              <a:t>データ取得中のDAQトラブルも放電が</a:t>
            </a:r>
            <a:br/>
            <a:r>
              <a:t>原因だったことが判明</a:t>
            </a:r>
          </a:p>
        </p:txBody>
      </p:sp>
      <p:sp>
        <p:nvSpPr>
          <p:cNvPr id="364" name="四角形"/>
          <p:cNvSpPr/>
          <p:nvPr/>
        </p:nvSpPr>
        <p:spPr>
          <a:xfrm>
            <a:off x="14797527" y="7758618"/>
            <a:ext cx="777834"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65" name="線"/>
          <p:cNvSpPr/>
          <p:nvPr/>
        </p:nvSpPr>
        <p:spPr>
          <a:xfrm>
            <a:off x="13665227" y="7747383"/>
            <a:ext cx="1889423"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grpSp>
        <p:nvGrpSpPr>
          <p:cNvPr id="369" name="グループ"/>
          <p:cNvGrpSpPr/>
          <p:nvPr/>
        </p:nvGrpSpPr>
        <p:grpSpPr>
          <a:xfrm>
            <a:off x="15459350" y="8667194"/>
            <a:ext cx="820493" cy="712761"/>
            <a:chOff x="0" y="0"/>
            <a:chExt cx="820491" cy="712760"/>
          </a:xfrm>
        </p:grpSpPr>
        <p:sp>
          <p:nvSpPr>
            <p:cNvPr id="366" name="四角形"/>
            <p:cNvSpPr/>
            <p:nvPr/>
          </p:nvSpPr>
          <p:spPr>
            <a:xfrm>
              <a:off x="0" y="0"/>
              <a:ext cx="820492" cy="260768"/>
            </a:xfrm>
            <a:prstGeom prst="rect">
              <a:avLst/>
            </a:prstGeom>
            <a:solidFill>
              <a:srgbClr val="929292"/>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367" name="線"/>
            <p:cNvSpPr/>
            <p:nvPr/>
          </p:nvSpPr>
          <p:spPr>
            <a:xfrm flipV="1">
              <a:off x="230475"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368" name="線"/>
            <p:cNvSpPr/>
            <p:nvPr/>
          </p:nvSpPr>
          <p:spPr>
            <a:xfrm flipV="1">
              <a:off x="572532"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grpSp>
      <p:sp>
        <p:nvSpPr>
          <p:cNvPr id="370" name="四角形"/>
          <p:cNvSpPr/>
          <p:nvPr/>
        </p:nvSpPr>
        <p:spPr>
          <a:xfrm>
            <a:off x="16143640" y="7758618"/>
            <a:ext cx="777834"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71" name="線"/>
          <p:cNvSpPr/>
          <p:nvPr/>
        </p:nvSpPr>
        <p:spPr>
          <a:xfrm>
            <a:off x="16162097" y="8426824"/>
            <a:ext cx="740918" cy="1"/>
          </a:xfrm>
          <a:prstGeom prst="line">
            <a:avLst/>
          </a:pr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72" name="線"/>
          <p:cNvSpPr/>
          <p:nvPr/>
        </p:nvSpPr>
        <p:spPr>
          <a:xfrm>
            <a:off x="16164351" y="7747383"/>
            <a:ext cx="736411"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73" name="線"/>
          <p:cNvSpPr/>
          <p:nvPr/>
        </p:nvSpPr>
        <p:spPr>
          <a:xfrm flipV="1">
            <a:off x="14796218" y="8477816"/>
            <a:ext cx="2146759" cy="18556"/>
          </a:xfrm>
          <a:prstGeom prst="line">
            <a:avLst/>
          </a:prstGeom>
          <a:ln w="50800">
            <a:solidFill>
              <a:srgbClr val="797979"/>
            </a:solidFill>
            <a:prstDash val="sysDot"/>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74" name="四角形"/>
          <p:cNvSpPr/>
          <p:nvPr/>
        </p:nvSpPr>
        <p:spPr>
          <a:xfrm>
            <a:off x="13290570" y="7762216"/>
            <a:ext cx="1035108"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75" name="線"/>
          <p:cNvSpPr/>
          <p:nvPr/>
        </p:nvSpPr>
        <p:spPr>
          <a:xfrm>
            <a:off x="13646337" y="8451275"/>
            <a:ext cx="1077164" cy="556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86"/>
                </a:moveTo>
                <a:lnTo>
                  <a:pt x="13966" y="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76" name="線"/>
          <p:cNvSpPr/>
          <p:nvPr/>
        </p:nvSpPr>
        <p:spPr>
          <a:xfrm>
            <a:off x="14386196" y="8378638"/>
            <a:ext cx="1120371" cy="640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502" y="1885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77" name="四角形"/>
          <p:cNvSpPr/>
          <p:nvPr/>
        </p:nvSpPr>
        <p:spPr>
          <a:xfrm>
            <a:off x="14797527" y="8537168"/>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78" name="四角形"/>
          <p:cNvSpPr/>
          <p:nvPr/>
        </p:nvSpPr>
        <p:spPr>
          <a:xfrm>
            <a:off x="16143640" y="8537168"/>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pic>
        <p:nvPicPr>
          <p:cNvPr id="379" name="研究_20200828-20yymmdd-26.jpg" descr="研究_20200828-20yymmdd-26.jpg"/>
          <p:cNvPicPr>
            <a:picLocks noChangeAspect="1"/>
          </p:cNvPicPr>
          <p:nvPr/>
        </p:nvPicPr>
        <p:blipFill>
          <a:blip r:embed="rId4">
            <a:extLst/>
          </a:blip>
          <a:srcRect l="20168" t="2942" r="20168" b="62808"/>
          <a:stretch>
            <a:fillRect/>
          </a:stretch>
        </p:blipFill>
        <p:spPr>
          <a:xfrm>
            <a:off x="154639" y="6441263"/>
            <a:ext cx="4434470" cy="3291848"/>
          </a:xfrm>
          <a:prstGeom prst="rect">
            <a:avLst/>
          </a:prstGeom>
          <a:ln w="12700">
            <a:miter lim="400000"/>
          </a:ln>
        </p:spPr>
      </p:pic>
      <p:sp>
        <p:nvSpPr>
          <p:cNvPr id="380" name="円形"/>
          <p:cNvSpPr/>
          <p:nvPr/>
        </p:nvSpPr>
        <p:spPr>
          <a:xfrm>
            <a:off x="1775847" y="8373880"/>
            <a:ext cx="372772" cy="373265"/>
          </a:xfrm>
          <a:prstGeom prst="ellipse">
            <a:avLst/>
          </a:prstGeom>
          <a:ln w="38100">
            <a:solidFill>
              <a:schemeClr val="accent4">
                <a:hueOff val="-1081314"/>
                <a:satOff val="4338"/>
                <a:lumOff val="-8931"/>
              </a:schemeClr>
            </a:solidFill>
            <a:prstDash val="sysDot"/>
            <a:miter lim="400000"/>
          </a:ln>
        </p:spPr>
        <p:txBody>
          <a:bodyPr lIns="50800" tIns="50800" rIns="50800" bIns="50800" anchor="ctr"/>
          <a:lstStyle/>
          <a:p>
            <a:pPr>
              <a:defRPr>
                <a:latin typeface="+mn-lt"/>
                <a:ea typeface="+mn-ea"/>
                <a:cs typeface="+mn-cs"/>
                <a:sym typeface="ヒラギノ角ゴ ProN W3"/>
              </a:defRPr>
            </a:pPr>
          </a:p>
        </p:txBody>
      </p:sp>
      <p:sp>
        <p:nvSpPr>
          <p:cNvPr id="381" name="電場が集中"/>
          <p:cNvSpPr txBox="1"/>
          <p:nvPr/>
        </p:nvSpPr>
        <p:spPr>
          <a:xfrm>
            <a:off x="441018" y="9206638"/>
            <a:ext cx="1676401" cy="3746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2100"/>
            </a:lvl1pPr>
          </a:lstStyle>
          <a:p>
            <a:pPr/>
            <a:r>
              <a:t>電場が集中</a:t>
            </a:r>
          </a:p>
        </p:txBody>
      </p:sp>
      <p:sp>
        <p:nvSpPr>
          <p:cNvPr id="382" name="線"/>
          <p:cNvSpPr/>
          <p:nvPr/>
        </p:nvSpPr>
        <p:spPr>
          <a:xfrm flipV="1">
            <a:off x="1485073" y="8753300"/>
            <a:ext cx="351672" cy="420000"/>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83" name="anode電極"/>
          <p:cNvSpPr/>
          <p:nvPr/>
        </p:nvSpPr>
        <p:spPr>
          <a:xfrm>
            <a:off x="4082998" y="7026402"/>
            <a:ext cx="2021285" cy="7905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72" y="0"/>
                </a:moveTo>
                <a:cubicBezTo>
                  <a:pt x="1597" y="0"/>
                  <a:pt x="1294" y="777"/>
                  <a:pt x="1294" y="1735"/>
                </a:cubicBezTo>
                <a:lnTo>
                  <a:pt x="1294" y="11147"/>
                </a:lnTo>
                <a:lnTo>
                  <a:pt x="0" y="21600"/>
                </a:lnTo>
                <a:lnTo>
                  <a:pt x="2846" y="16395"/>
                </a:lnTo>
                <a:lnTo>
                  <a:pt x="20921" y="16395"/>
                </a:lnTo>
                <a:cubicBezTo>
                  <a:pt x="21296" y="16395"/>
                  <a:pt x="21600" y="15618"/>
                  <a:pt x="21600" y="14660"/>
                </a:cubicBezTo>
                <a:lnTo>
                  <a:pt x="21600" y="1735"/>
                </a:lnTo>
                <a:cubicBezTo>
                  <a:pt x="21600" y="777"/>
                  <a:pt x="21296" y="0"/>
                  <a:pt x="20921" y="0"/>
                </a:cubicBezTo>
                <a:lnTo>
                  <a:pt x="1972"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anode電極</a:t>
            </a:r>
          </a:p>
        </p:txBody>
      </p:sp>
      <p:sp>
        <p:nvSpPr>
          <p:cNvPr id="384" name="GNDメッシュ"/>
          <p:cNvSpPr/>
          <p:nvPr/>
        </p:nvSpPr>
        <p:spPr>
          <a:xfrm>
            <a:off x="4127710" y="7929141"/>
            <a:ext cx="2065338" cy="63579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391" y="0"/>
                </a:moveTo>
                <a:cubicBezTo>
                  <a:pt x="2024" y="0"/>
                  <a:pt x="1727" y="966"/>
                  <a:pt x="1727" y="2157"/>
                </a:cubicBezTo>
                <a:lnTo>
                  <a:pt x="1727" y="16193"/>
                </a:lnTo>
                <a:lnTo>
                  <a:pt x="0" y="21600"/>
                </a:lnTo>
                <a:lnTo>
                  <a:pt x="6956" y="20387"/>
                </a:lnTo>
                <a:lnTo>
                  <a:pt x="20936" y="20387"/>
                </a:lnTo>
                <a:cubicBezTo>
                  <a:pt x="21303" y="20387"/>
                  <a:pt x="21600" y="19421"/>
                  <a:pt x="21600" y="18229"/>
                </a:cubicBezTo>
                <a:lnTo>
                  <a:pt x="21600" y="2157"/>
                </a:lnTo>
                <a:cubicBezTo>
                  <a:pt x="21600" y="966"/>
                  <a:pt x="21303" y="0"/>
                  <a:pt x="20936" y="0"/>
                </a:cubicBezTo>
                <a:lnTo>
                  <a:pt x="2391"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GNDメッシュ</a:t>
            </a:r>
          </a:p>
        </p:txBody>
      </p:sp>
      <p:sp>
        <p:nvSpPr>
          <p:cNvPr id="385" name="ポリイミドシート(t125um)"/>
          <p:cNvSpPr/>
          <p:nvPr/>
        </p:nvSpPr>
        <p:spPr>
          <a:xfrm>
            <a:off x="186621" y="6459440"/>
            <a:ext cx="2185195" cy="20629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32" y="0"/>
                </a:moveTo>
                <a:cubicBezTo>
                  <a:pt x="284" y="0"/>
                  <a:pt x="0" y="300"/>
                  <a:pt x="0" y="669"/>
                </a:cubicBezTo>
                <a:lnTo>
                  <a:pt x="0" y="9894"/>
                </a:lnTo>
                <a:cubicBezTo>
                  <a:pt x="0" y="10263"/>
                  <a:pt x="284" y="10563"/>
                  <a:pt x="632" y="10563"/>
                </a:cubicBezTo>
                <a:lnTo>
                  <a:pt x="9007" y="10563"/>
                </a:lnTo>
                <a:lnTo>
                  <a:pt x="9835" y="21600"/>
                </a:lnTo>
                <a:lnTo>
                  <a:pt x="10663" y="10563"/>
                </a:lnTo>
                <a:lnTo>
                  <a:pt x="20968" y="10563"/>
                </a:lnTo>
                <a:cubicBezTo>
                  <a:pt x="21316" y="10563"/>
                  <a:pt x="21600" y="10263"/>
                  <a:pt x="21600" y="9894"/>
                </a:cubicBezTo>
                <a:lnTo>
                  <a:pt x="21600" y="669"/>
                </a:lnTo>
                <a:cubicBezTo>
                  <a:pt x="21600" y="300"/>
                  <a:pt x="21316" y="0"/>
                  <a:pt x="20968" y="0"/>
                </a:cubicBezTo>
                <a:lnTo>
                  <a:pt x="632"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ポリイミドシート(t125um)</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7" name="ELCCの放電対策"/>
          <p:cNvSpPr txBox="1"/>
          <p:nvPr>
            <p:ph type="title"/>
          </p:nvPr>
        </p:nvSpPr>
        <p:spPr>
          <a:prstGeom prst="rect">
            <a:avLst/>
          </a:prstGeom>
        </p:spPr>
        <p:txBody>
          <a:bodyPr/>
          <a:lstStyle/>
          <a:p>
            <a:pPr/>
            <a:r>
              <a:t>ELCCの放電対策</a:t>
            </a:r>
          </a:p>
        </p:txBody>
      </p:sp>
      <p:sp>
        <p:nvSpPr>
          <p:cNvPr id="388" name="放電対策の効果…"/>
          <p:cNvSpPr txBox="1"/>
          <p:nvPr>
            <p:ph type="body" idx="1"/>
          </p:nvPr>
        </p:nvSpPr>
        <p:spPr>
          <a:xfrm>
            <a:off x="485608" y="5186115"/>
            <a:ext cx="12499895" cy="4156348"/>
          </a:xfrm>
          <a:prstGeom prst="rect">
            <a:avLst/>
          </a:prstGeom>
        </p:spPr>
        <p:txBody>
          <a:bodyPr/>
          <a:lstStyle/>
          <a:p>
            <a:pPr/>
            <a:r>
              <a:t>放電対策の効果</a:t>
            </a:r>
          </a:p>
          <a:p>
            <a:pPr lvl="1"/>
            <a:r>
              <a:t>5.3barまでは比較的安定的に電圧がかけられるようになった</a:t>
            </a:r>
          </a:p>
          <a:p>
            <a:pPr lvl="1"/>
            <a:r>
              <a:t>8barでの測定には十分か？というとまだ心許ない</a:t>
            </a:r>
          </a:p>
          <a:p>
            <a:pPr/>
            <a:r>
              <a:t>課題</a:t>
            </a:r>
          </a:p>
          <a:p>
            <a:pPr lvl="1"/>
            <a:r>
              <a:t>側面の溝だけではモジュール間での放電が抑えきれない</a:t>
            </a:r>
          </a:p>
          <a:p>
            <a:pPr lvl="1"/>
            <a:r>
              <a:t>焼結メッシュを用いてもまだ多少のほつれが生じてしまう</a:t>
            </a:r>
          </a:p>
        </p:txBody>
      </p:sp>
      <p:sp>
        <p:nvSpPr>
          <p:cNvPr id="389"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90" name="矢印"/>
          <p:cNvSpPr/>
          <p:nvPr/>
        </p:nvSpPr>
        <p:spPr>
          <a:xfrm rot="21593026">
            <a:off x="5916015" y="2855072"/>
            <a:ext cx="828508" cy="675646"/>
          </a:xfrm>
          <a:prstGeom prst="rightArrow">
            <a:avLst>
              <a:gd name="adj1" fmla="val 50285"/>
              <a:gd name="adj2" fmla="val 72187"/>
            </a:avLst>
          </a:prstGeom>
          <a:solidFill>
            <a:schemeClr val="accent1"/>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91" name="四角形"/>
          <p:cNvSpPr/>
          <p:nvPr/>
        </p:nvSpPr>
        <p:spPr>
          <a:xfrm>
            <a:off x="15124999" y="4615011"/>
            <a:ext cx="777833"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92" name="線"/>
          <p:cNvSpPr/>
          <p:nvPr/>
        </p:nvSpPr>
        <p:spPr>
          <a:xfrm>
            <a:off x="13992699" y="4603776"/>
            <a:ext cx="188942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grpSp>
        <p:nvGrpSpPr>
          <p:cNvPr id="396" name="グループ"/>
          <p:cNvGrpSpPr/>
          <p:nvPr/>
        </p:nvGrpSpPr>
        <p:grpSpPr>
          <a:xfrm>
            <a:off x="15786822" y="5523587"/>
            <a:ext cx="820493" cy="712762"/>
            <a:chOff x="0" y="0"/>
            <a:chExt cx="820491" cy="712760"/>
          </a:xfrm>
        </p:grpSpPr>
        <p:sp>
          <p:nvSpPr>
            <p:cNvPr id="393" name="四角形"/>
            <p:cNvSpPr/>
            <p:nvPr/>
          </p:nvSpPr>
          <p:spPr>
            <a:xfrm>
              <a:off x="0" y="0"/>
              <a:ext cx="820492" cy="260768"/>
            </a:xfrm>
            <a:prstGeom prst="rect">
              <a:avLst/>
            </a:prstGeom>
            <a:solidFill>
              <a:srgbClr val="929292"/>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394" name="線"/>
            <p:cNvSpPr/>
            <p:nvPr/>
          </p:nvSpPr>
          <p:spPr>
            <a:xfrm flipV="1">
              <a:off x="230475"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395" name="線"/>
            <p:cNvSpPr/>
            <p:nvPr/>
          </p:nvSpPr>
          <p:spPr>
            <a:xfrm flipV="1">
              <a:off x="572532"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grpSp>
      <p:sp>
        <p:nvSpPr>
          <p:cNvPr id="397" name="四角形"/>
          <p:cNvSpPr/>
          <p:nvPr/>
        </p:nvSpPr>
        <p:spPr>
          <a:xfrm>
            <a:off x="16471112" y="4615011"/>
            <a:ext cx="777833"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98" name="線"/>
          <p:cNvSpPr/>
          <p:nvPr/>
        </p:nvSpPr>
        <p:spPr>
          <a:xfrm>
            <a:off x="16489568" y="5283217"/>
            <a:ext cx="740919" cy="1"/>
          </a:xfrm>
          <a:prstGeom prst="line">
            <a:avLst/>
          </a:pr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99" name="線"/>
          <p:cNvSpPr/>
          <p:nvPr/>
        </p:nvSpPr>
        <p:spPr>
          <a:xfrm>
            <a:off x="16491822" y="4603776"/>
            <a:ext cx="73641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00" name="線"/>
          <p:cNvSpPr/>
          <p:nvPr/>
        </p:nvSpPr>
        <p:spPr>
          <a:xfrm flipV="1">
            <a:off x="15123689" y="5334209"/>
            <a:ext cx="2146759" cy="18556"/>
          </a:xfrm>
          <a:prstGeom prst="line">
            <a:avLst/>
          </a:prstGeom>
          <a:ln w="50800">
            <a:solidFill>
              <a:srgbClr val="797979"/>
            </a:solidFill>
            <a:prstDash val="sysDot"/>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01" name="四角形"/>
          <p:cNvSpPr/>
          <p:nvPr/>
        </p:nvSpPr>
        <p:spPr>
          <a:xfrm>
            <a:off x="13618041" y="4618609"/>
            <a:ext cx="1035108"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02" name="線"/>
          <p:cNvSpPr/>
          <p:nvPr/>
        </p:nvSpPr>
        <p:spPr>
          <a:xfrm>
            <a:off x="13973809" y="5307668"/>
            <a:ext cx="1077163" cy="556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86"/>
                </a:moveTo>
                <a:lnTo>
                  <a:pt x="13966" y="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03" name="線"/>
          <p:cNvSpPr/>
          <p:nvPr/>
        </p:nvSpPr>
        <p:spPr>
          <a:xfrm>
            <a:off x="14713667" y="5235032"/>
            <a:ext cx="1120372" cy="640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502" y="1885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04" name="四角形"/>
          <p:cNvSpPr/>
          <p:nvPr/>
        </p:nvSpPr>
        <p:spPr>
          <a:xfrm>
            <a:off x="15124999" y="5393561"/>
            <a:ext cx="777833"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05" name="四角形"/>
          <p:cNvSpPr/>
          <p:nvPr/>
        </p:nvSpPr>
        <p:spPr>
          <a:xfrm>
            <a:off x="16471112" y="5393561"/>
            <a:ext cx="777833"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06" name="線"/>
          <p:cNvSpPr/>
          <p:nvPr/>
        </p:nvSpPr>
        <p:spPr>
          <a:xfrm>
            <a:off x="13971123" y="5368775"/>
            <a:ext cx="65030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07" name="四角形"/>
          <p:cNvSpPr/>
          <p:nvPr/>
        </p:nvSpPr>
        <p:spPr>
          <a:xfrm>
            <a:off x="14564155" y="4883555"/>
            <a:ext cx="650302" cy="114630"/>
          </a:xfrm>
          <a:prstGeom prst="rect">
            <a:avLst/>
          </a:prstGeom>
          <a:solidFill>
            <a:srgbClr val="FFFFFF"/>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408" name="ELCCの断面図.jpeg" descr="ELCCの断面図.jpeg"/>
          <p:cNvPicPr>
            <a:picLocks noChangeAspect="1"/>
          </p:cNvPicPr>
          <p:nvPr/>
        </p:nvPicPr>
        <p:blipFill>
          <a:blip r:embed="rId2">
            <a:extLst/>
          </a:blip>
          <a:srcRect l="21688" t="1742" r="21688" b="66591"/>
          <a:stretch>
            <a:fillRect/>
          </a:stretch>
        </p:blipFill>
        <p:spPr>
          <a:xfrm>
            <a:off x="1208384" y="1604637"/>
            <a:ext cx="4098759" cy="2964158"/>
          </a:xfrm>
          <a:prstGeom prst="rect">
            <a:avLst/>
          </a:prstGeom>
          <a:ln w="12700">
            <a:miter lim="400000"/>
          </a:ln>
        </p:spPr>
      </p:pic>
      <p:sp>
        <p:nvSpPr>
          <p:cNvPr id="409" name="円形"/>
          <p:cNvSpPr/>
          <p:nvPr/>
        </p:nvSpPr>
        <p:spPr>
          <a:xfrm>
            <a:off x="2701828" y="3378078"/>
            <a:ext cx="372772" cy="373265"/>
          </a:xfrm>
          <a:prstGeom prst="ellipse">
            <a:avLst/>
          </a:prstGeom>
          <a:ln w="38100">
            <a:solidFill>
              <a:schemeClr val="accent4">
                <a:hueOff val="-1081314"/>
                <a:satOff val="4338"/>
                <a:lumOff val="-8931"/>
              </a:schemeClr>
            </a:solidFill>
            <a:prstDash val="sysDot"/>
            <a:miter lim="400000"/>
          </a:ln>
        </p:spPr>
        <p:txBody>
          <a:bodyPr lIns="50800" tIns="50800" rIns="50800" bIns="50800" anchor="ctr"/>
          <a:lstStyle/>
          <a:p>
            <a:pPr>
              <a:defRPr>
                <a:latin typeface="+mn-lt"/>
                <a:ea typeface="+mn-ea"/>
                <a:cs typeface="+mn-cs"/>
                <a:sym typeface="ヒラギノ角ゴ ProN W3"/>
              </a:defRPr>
            </a:pPr>
          </a:p>
        </p:txBody>
      </p:sp>
      <p:sp>
        <p:nvSpPr>
          <p:cNvPr id="410" name="電場が集中"/>
          <p:cNvSpPr txBox="1"/>
          <p:nvPr/>
        </p:nvSpPr>
        <p:spPr>
          <a:xfrm>
            <a:off x="1366999" y="4210836"/>
            <a:ext cx="1676401" cy="3746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2100"/>
            </a:lvl1pPr>
          </a:lstStyle>
          <a:p>
            <a:pPr/>
            <a:r>
              <a:t>電場が集中</a:t>
            </a:r>
          </a:p>
        </p:txBody>
      </p:sp>
      <p:sp>
        <p:nvSpPr>
          <p:cNvPr id="411" name="線"/>
          <p:cNvSpPr/>
          <p:nvPr/>
        </p:nvSpPr>
        <p:spPr>
          <a:xfrm flipV="1">
            <a:off x="2411054" y="3757498"/>
            <a:ext cx="351672" cy="420001"/>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412" name="ELCCの断面図.jpeg" descr="ELCCの断面図.jpeg"/>
          <p:cNvPicPr>
            <a:picLocks noChangeAspect="1"/>
          </p:cNvPicPr>
          <p:nvPr/>
        </p:nvPicPr>
        <p:blipFill>
          <a:blip r:embed="rId2">
            <a:extLst/>
          </a:blip>
          <a:srcRect l="20238" t="39864" r="23137" b="28468"/>
          <a:stretch>
            <a:fillRect/>
          </a:stretch>
        </p:blipFill>
        <p:spPr>
          <a:xfrm>
            <a:off x="7352883" y="1604637"/>
            <a:ext cx="4098759" cy="2964158"/>
          </a:xfrm>
          <a:prstGeom prst="rect">
            <a:avLst/>
          </a:prstGeom>
          <a:ln w="12700">
            <a:miter lim="400000"/>
          </a:ln>
        </p:spPr>
      </p:pic>
      <p:sp>
        <p:nvSpPr>
          <p:cNvPr id="413" name="円形"/>
          <p:cNvSpPr/>
          <p:nvPr/>
        </p:nvSpPr>
        <p:spPr>
          <a:xfrm>
            <a:off x="8904923" y="3381565"/>
            <a:ext cx="372771" cy="373265"/>
          </a:xfrm>
          <a:prstGeom prst="ellipse">
            <a:avLst/>
          </a:prstGeom>
          <a:ln w="38100">
            <a:solidFill>
              <a:schemeClr val="accent4">
                <a:hueOff val="-1081314"/>
                <a:satOff val="4338"/>
                <a:lumOff val="-8931"/>
              </a:schemeClr>
            </a:solidFill>
            <a:prstDash val="sysDot"/>
            <a:miter lim="400000"/>
          </a:ln>
        </p:spPr>
        <p:txBody>
          <a:bodyPr lIns="50800" tIns="50800" rIns="50800" bIns="50800" anchor="ctr"/>
          <a:lstStyle/>
          <a:p>
            <a:pPr>
              <a:defRPr>
                <a:latin typeface="+mn-lt"/>
                <a:ea typeface="+mn-ea"/>
                <a:cs typeface="+mn-cs"/>
                <a:sym typeface="ヒラギノ角ゴ ProN W3"/>
              </a:defRPr>
            </a:pPr>
          </a:p>
        </p:txBody>
      </p:sp>
      <p:sp>
        <p:nvSpPr>
          <p:cNvPr id="414" name="電場の集中を防ぐ"/>
          <p:cNvSpPr txBox="1"/>
          <p:nvPr/>
        </p:nvSpPr>
        <p:spPr>
          <a:xfrm>
            <a:off x="7546866" y="4482298"/>
            <a:ext cx="2476501" cy="3746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2100"/>
            </a:lvl1pPr>
          </a:lstStyle>
          <a:p>
            <a:pPr/>
            <a:r>
              <a:t>電場の集中を防ぐ</a:t>
            </a:r>
          </a:p>
        </p:txBody>
      </p:sp>
      <p:sp>
        <p:nvSpPr>
          <p:cNvPr id="415" name="線"/>
          <p:cNvSpPr/>
          <p:nvPr/>
        </p:nvSpPr>
        <p:spPr>
          <a:xfrm flipV="1">
            <a:off x="8830119" y="3760985"/>
            <a:ext cx="135702" cy="643625"/>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6" name="GND電極"/>
          <p:cNvSpPr/>
          <p:nvPr/>
        </p:nvSpPr>
        <p:spPr>
          <a:xfrm>
            <a:off x="6574888" y="3688051"/>
            <a:ext cx="1660526" cy="7679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16773" y="4722"/>
                </a:lnTo>
                <a:lnTo>
                  <a:pt x="826" y="4722"/>
                </a:lnTo>
                <a:cubicBezTo>
                  <a:pt x="370" y="4722"/>
                  <a:pt x="0" y="5522"/>
                  <a:pt x="0" y="6508"/>
                </a:cubicBezTo>
                <a:lnTo>
                  <a:pt x="0" y="19814"/>
                </a:lnTo>
                <a:cubicBezTo>
                  <a:pt x="0" y="20800"/>
                  <a:pt x="370" y="21600"/>
                  <a:pt x="826" y="21600"/>
                </a:cubicBezTo>
                <a:lnTo>
                  <a:pt x="18033" y="21600"/>
                </a:lnTo>
                <a:cubicBezTo>
                  <a:pt x="18489" y="21600"/>
                  <a:pt x="18859" y="20800"/>
                  <a:pt x="18859" y="19814"/>
                </a:cubicBezTo>
                <a:lnTo>
                  <a:pt x="18859" y="8774"/>
                </a:lnTo>
                <a:lnTo>
                  <a:pt x="2160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GND電極</a:t>
            </a:r>
          </a:p>
        </p:txBody>
      </p:sp>
      <p:sp>
        <p:nvSpPr>
          <p:cNvPr id="417" name="モジュール側面にミゾを彫って…"/>
          <p:cNvSpPr txBox="1"/>
          <p:nvPr/>
        </p:nvSpPr>
        <p:spPr>
          <a:xfrm>
            <a:off x="7382664" y="1496721"/>
            <a:ext cx="4039363" cy="7810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2100"/>
            </a:pPr>
            <a:r>
              <a:t>モジュール側面にミゾを彫って</a:t>
            </a:r>
          </a:p>
          <a:p>
            <a:pPr algn="l">
              <a:defRPr sz="2100"/>
            </a:pPr>
            <a:r>
              <a:t>沿面距離をかせぐ</a:t>
            </a:r>
          </a:p>
        </p:txBody>
      </p:sp>
      <p:sp>
        <p:nvSpPr>
          <p:cNvPr id="418" name="線"/>
          <p:cNvSpPr/>
          <p:nvPr/>
        </p:nvSpPr>
        <p:spPr>
          <a:xfrm flipH="1">
            <a:off x="8690078" y="2257356"/>
            <a:ext cx="385679" cy="874367"/>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宣伝"/>
          <p:cNvSpPr txBox="1"/>
          <p:nvPr>
            <p:ph type="title"/>
          </p:nvPr>
        </p:nvSpPr>
        <p:spPr>
          <a:prstGeom prst="rect">
            <a:avLst/>
          </a:prstGeom>
        </p:spPr>
        <p:txBody>
          <a:bodyPr/>
          <a:lstStyle/>
          <a:p>
            <a:pPr/>
            <a:r>
              <a:t>宣伝</a:t>
            </a:r>
          </a:p>
        </p:txBody>
      </p:sp>
      <p:sp>
        <p:nvSpPr>
          <p:cNvPr id="137" name="このトークで紹介する大型試作機開発にまつわる苦労話が 次号の高エネルギーニュース3号に掲載されます！"/>
          <p:cNvSpPr txBox="1"/>
          <p:nvPr>
            <p:ph type="body" idx="1"/>
          </p:nvPr>
        </p:nvSpPr>
        <p:spPr>
          <a:prstGeom prst="rect">
            <a:avLst/>
          </a:prstGeom>
        </p:spPr>
        <p:txBody>
          <a:bodyPr/>
          <a:lstStyle/>
          <a:p>
            <a:pPr/>
            <a:r>
              <a:t>このトークで紹介する大型試作機開発にまつわる苦労話が</a:t>
            </a:r>
            <a:br/>
            <a:r>
              <a:t>次号の高エネルギーニュース3号に掲載されます！</a:t>
            </a:r>
          </a:p>
        </p:txBody>
      </p:sp>
      <p:sp>
        <p:nvSpPr>
          <p:cNvPr id="138"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141" name="イメージ"/>
          <p:cNvGrpSpPr/>
          <p:nvPr/>
        </p:nvGrpSpPr>
        <p:grpSpPr>
          <a:xfrm>
            <a:off x="1558500" y="2890945"/>
            <a:ext cx="10354111" cy="6864177"/>
            <a:chOff x="0" y="0"/>
            <a:chExt cx="10354109" cy="6864176"/>
          </a:xfrm>
        </p:grpSpPr>
        <p:pic>
          <p:nvPicPr>
            <p:cNvPr id="140" name="イメージ" descr="イメージ"/>
            <p:cNvPicPr>
              <a:picLocks noChangeAspect="1"/>
            </p:cNvPicPr>
            <p:nvPr/>
          </p:nvPicPr>
          <p:blipFill>
            <a:blip r:embed="rId2">
              <a:extLst/>
            </a:blip>
            <a:stretch>
              <a:fillRect/>
            </a:stretch>
          </p:blipFill>
          <p:spPr>
            <a:xfrm>
              <a:off x="127000" y="88900"/>
              <a:ext cx="10100110" cy="6533977"/>
            </a:xfrm>
            <a:prstGeom prst="rect">
              <a:avLst/>
            </a:prstGeom>
            <a:ln>
              <a:noFill/>
            </a:ln>
            <a:effectLst/>
          </p:spPr>
        </p:pic>
        <p:pic>
          <p:nvPicPr>
            <p:cNvPr id="139" name="イメージ" descr="イメージ"/>
            <p:cNvPicPr>
              <a:picLocks noChangeAspect="0"/>
            </p:cNvPicPr>
            <p:nvPr/>
          </p:nvPicPr>
          <p:blipFill>
            <a:blip r:embed="rId3">
              <a:extLst/>
            </a:blip>
            <a:stretch>
              <a:fillRect/>
            </a:stretch>
          </p:blipFill>
          <p:spPr>
            <a:xfrm>
              <a:off x="0" y="0"/>
              <a:ext cx="10354110" cy="6864177"/>
            </a:xfrm>
            <a:prstGeom prst="rect">
              <a:avLst/>
            </a:prstGeom>
            <a:effectLst/>
          </p:spPr>
        </p:pic>
      </p:gr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0" name="もっと放電しにくいELCCを！！"/>
          <p:cNvSpPr txBox="1"/>
          <p:nvPr>
            <p:ph type="title"/>
          </p:nvPr>
        </p:nvSpPr>
        <p:spPr>
          <a:prstGeom prst="rect">
            <a:avLst/>
          </a:prstGeom>
        </p:spPr>
        <p:txBody>
          <a:bodyPr/>
          <a:lstStyle/>
          <a:p>
            <a:pPr/>
            <a:r>
              <a:t>もっと放電しにくいELCCを！！</a:t>
            </a:r>
          </a:p>
        </p:txBody>
      </p:sp>
      <p:sp>
        <p:nvSpPr>
          <p:cNvPr id="421" name="フタ構造ELCC…"/>
          <p:cNvSpPr txBox="1"/>
          <p:nvPr>
            <p:ph type="body" sz="quarter" idx="1"/>
          </p:nvPr>
        </p:nvSpPr>
        <p:spPr>
          <a:xfrm>
            <a:off x="252452" y="1626658"/>
            <a:ext cx="12499896" cy="1844153"/>
          </a:xfrm>
          <a:prstGeom prst="rect">
            <a:avLst/>
          </a:prstGeom>
        </p:spPr>
        <p:txBody>
          <a:bodyPr/>
          <a:lstStyle/>
          <a:p>
            <a:pPr/>
            <a:r>
              <a:t>フタ構造ELCC</a:t>
            </a:r>
          </a:p>
          <a:p>
            <a:pPr lvl="1"/>
            <a:r>
              <a:t>モジュール間にフタをすることで放電に強くする</a:t>
            </a:r>
          </a:p>
        </p:txBody>
      </p:sp>
      <p:sp>
        <p:nvSpPr>
          <p:cNvPr id="422"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23" name="イメージ" descr="イメージ"/>
          <p:cNvPicPr>
            <a:picLocks noChangeAspect="1"/>
          </p:cNvPicPr>
          <p:nvPr/>
        </p:nvPicPr>
        <p:blipFill>
          <a:blip r:embed="rId2">
            <a:extLst/>
          </a:blip>
          <a:stretch>
            <a:fillRect/>
          </a:stretch>
        </p:blipFill>
        <p:spPr>
          <a:xfrm>
            <a:off x="2930828" y="3174875"/>
            <a:ext cx="7143144" cy="5934820"/>
          </a:xfrm>
          <a:prstGeom prst="rect">
            <a:avLst/>
          </a:prstGeom>
          <a:ln w="12700">
            <a:miter lim="400000"/>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5" name="もっと放電しにくいELCCを！！"/>
          <p:cNvSpPr txBox="1"/>
          <p:nvPr>
            <p:ph type="title"/>
          </p:nvPr>
        </p:nvSpPr>
        <p:spPr>
          <a:prstGeom prst="rect">
            <a:avLst/>
          </a:prstGeom>
        </p:spPr>
        <p:txBody>
          <a:bodyPr/>
          <a:lstStyle/>
          <a:p>
            <a:pPr/>
            <a:r>
              <a:t>もっと放電しにくいELCCを！！</a:t>
            </a:r>
          </a:p>
        </p:txBody>
      </p:sp>
      <p:sp>
        <p:nvSpPr>
          <p:cNvPr id="426" name="メッシュの端を樹脂で溶着できないか？…"/>
          <p:cNvSpPr txBox="1"/>
          <p:nvPr>
            <p:ph type="body" idx="1"/>
          </p:nvPr>
        </p:nvSpPr>
        <p:spPr>
          <a:prstGeom prst="rect">
            <a:avLst/>
          </a:prstGeom>
        </p:spPr>
        <p:txBody>
          <a:bodyPr/>
          <a:lstStyle/>
          <a:p>
            <a:pPr/>
            <a:r>
              <a:t>メッシュの端を樹脂で溶着できないか？</a:t>
            </a:r>
          </a:p>
          <a:p>
            <a:pPr lvl="1"/>
            <a:r>
              <a:t>フッ素樹脂溶着の技術をもつ(株)陽和に相談</a:t>
            </a:r>
          </a:p>
          <a:p>
            <a:pPr lvl="1"/>
            <a:r>
              <a:t>メッシュの溶着方法について、かなりポジティブに検討していただけた</a:t>
            </a:r>
          </a:p>
        </p:txBody>
      </p:sp>
      <p:sp>
        <p:nvSpPr>
          <p:cNvPr id="427"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28" name="イメージ" descr="イメージ"/>
          <p:cNvPicPr>
            <a:picLocks noChangeAspect="1"/>
          </p:cNvPicPr>
          <p:nvPr/>
        </p:nvPicPr>
        <p:blipFill>
          <a:blip r:embed="rId2">
            <a:extLst/>
          </a:blip>
          <a:stretch>
            <a:fillRect/>
          </a:stretch>
        </p:blipFill>
        <p:spPr>
          <a:xfrm>
            <a:off x="2220781" y="3414546"/>
            <a:ext cx="8563238" cy="5785972"/>
          </a:xfrm>
          <a:prstGeom prst="rect">
            <a:avLst/>
          </a:prstGeom>
          <a:ln w="12700">
            <a:miter lim="400000"/>
          </a:ln>
        </p:spPr>
      </p:pic>
      <p:sp>
        <p:nvSpPr>
          <p:cNvPr id="429" name="http://www.yohwa.co.jp/technology/ptfe.html"/>
          <p:cNvSpPr txBox="1"/>
          <p:nvPr/>
        </p:nvSpPr>
        <p:spPr>
          <a:xfrm>
            <a:off x="8148207" y="9400754"/>
            <a:ext cx="4665168" cy="304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600">
                <a:latin typeface="+mn-lt"/>
                <a:ea typeface="+mn-ea"/>
                <a:cs typeface="+mn-cs"/>
                <a:sym typeface="ヒラギノ角ゴ ProN W3"/>
              </a:defRPr>
            </a:lvl1pPr>
          </a:lstStyle>
          <a:p>
            <a:pPr/>
            <a:r>
              <a:t>http://www.yohwa.co.jp/technology/ptfe.html</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1" name="もっと放電しにくいELCCを！！"/>
          <p:cNvSpPr txBox="1"/>
          <p:nvPr>
            <p:ph type="title"/>
          </p:nvPr>
        </p:nvSpPr>
        <p:spPr>
          <a:prstGeom prst="rect">
            <a:avLst/>
          </a:prstGeom>
        </p:spPr>
        <p:txBody>
          <a:bodyPr/>
          <a:lstStyle/>
          <a:p>
            <a:pPr/>
            <a:r>
              <a:t>もっと放電しにくいELCCを！！</a:t>
            </a:r>
          </a:p>
        </p:txBody>
      </p:sp>
      <p:sp>
        <p:nvSpPr>
          <p:cNvPr id="432" name="PFA溶着メッシュの試作品…"/>
          <p:cNvSpPr txBox="1"/>
          <p:nvPr>
            <p:ph type="body" sz="half" idx="1"/>
          </p:nvPr>
        </p:nvSpPr>
        <p:spPr>
          <a:xfrm>
            <a:off x="252452" y="1626658"/>
            <a:ext cx="12499896" cy="2102805"/>
          </a:xfrm>
          <a:prstGeom prst="rect">
            <a:avLst/>
          </a:prstGeom>
        </p:spPr>
        <p:txBody>
          <a:bodyPr/>
          <a:lstStyle/>
          <a:p>
            <a:pPr/>
            <a:r>
              <a:t>PFA溶着メッシュの試作品</a:t>
            </a:r>
          </a:p>
          <a:p>
            <a:pPr lvl="1"/>
            <a:r>
              <a:t>溶着後は完全にほつれを無くせそう</a:t>
            </a:r>
          </a:p>
          <a:p>
            <a:pPr lvl="1"/>
            <a:r>
              <a:t>溶着面の強度もかなり強い</a:t>
            </a:r>
          </a:p>
        </p:txBody>
      </p:sp>
      <p:sp>
        <p:nvSpPr>
          <p:cNvPr id="433"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34" name="イメージ" descr="イメージ"/>
          <p:cNvPicPr>
            <a:picLocks noChangeAspect="1"/>
          </p:cNvPicPr>
          <p:nvPr/>
        </p:nvPicPr>
        <p:blipFill>
          <a:blip r:embed="rId2">
            <a:extLst/>
          </a:blip>
          <a:srcRect l="13346" t="15807" r="8768" b="15807"/>
          <a:stretch>
            <a:fillRect/>
          </a:stretch>
        </p:blipFill>
        <p:spPr>
          <a:xfrm>
            <a:off x="3107257" y="4034004"/>
            <a:ext cx="5377252" cy="3540158"/>
          </a:xfrm>
          <a:prstGeom prst="rect">
            <a:avLst/>
          </a:prstGeom>
          <a:ln w="12700">
            <a:miter lim="400000"/>
          </a:ln>
        </p:spPr>
      </p:pic>
      <p:sp>
        <p:nvSpPr>
          <p:cNvPr id="435" name="溶着箇所（幅1mmで溶着）"/>
          <p:cNvSpPr txBox="1"/>
          <p:nvPr/>
        </p:nvSpPr>
        <p:spPr>
          <a:xfrm>
            <a:off x="8586703" y="4330083"/>
            <a:ext cx="3738526" cy="3746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2100"/>
            </a:lvl1pPr>
          </a:lstStyle>
          <a:p>
            <a:pPr/>
            <a:r>
              <a:t>溶着箇所（幅1mmで溶着）</a:t>
            </a:r>
          </a:p>
        </p:txBody>
      </p:sp>
      <p:sp>
        <p:nvSpPr>
          <p:cNvPr id="436" name="線"/>
          <p:cNvSpPr/>
          <p:nvPr/>
        </p:nvSpPr>
        <p:spPr>
          <a:xfrm flipH="1">
            <a:off x="7612467" y="4776934"/>
            <a:ext cx="1403115" cy="959354"/>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437" name="イメージ" descr="イメージ"/>
          <p:cNvPicPr>
            <a:picLocks noChangeAspect="1"/>
          </p:cNvPicPr>
          <p:nvPr/>
        </p:nvPicPr>
        <p:blipFill>
          <a:blip r:embed="rId2">
            <a:extLst/>
          </a:blip>
          <a:srcRect l="30925" t="46975" r="62832" b="46127"/>
          <a:stretch>
            <a:fillRect/>
          </a:stretch>
        </p:blipFill>
        <p:spPr>
          <a:xfrm>
            <a:off x="5021817" y="6282487"/>
            <a:ext cx="1913645" cy="1585450"/>
          </a:xfrm>
          <a:prstGeom prst="rect">
            <a:avLst/>
          </a:prstGeom>
          <a:ln w="38100">
            <a:solidFill>
              <a:schemeClr val="accent4">
                <a:hueOff val="-1081314"/>
                <a:satOff val="4338"/>
                <a:lumOff val="-8931"/>
              </a:schemeClr>
            </a:solidFill>
            <a:miter lim="400000"/>
          </a:ln>
        </p:spPr>
      </p:pic>
      <p:sp>
        <p:nvSpPr>
          <p:cNvPr id="438" name="四角形"/>
          <p:cNvSpPr/>
          <p:nvPr/>
        </p:nvSpPr>
        <p:spPr>
          <a:xfrm rot="120381">
            <a:off x="3481006" y="5784734"/>
            <a:ext cx="4508237" cy="153873"/>
          </a:xfrm>
          <a:prstGeom prst="rect">
            <a:avLst/>
          </a:prstGeom>
          <a:solidFill>
            <a:schemeClr val="accent4">
              <a:hueOff val="-461056"/>
              <a:satOff val="4338"/>
              <a:lumOff val="-10225"/>
              <a:alpha val="34983"/>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39" name="正方形"/>
          <p:cNvSpPr/>
          <p:nvPr/>
        </p:nvSpPr>
        <p:spPr>
          <a:xfrm>
            <a:off x="4238580" y="5522085"/>
            <a:ext cx="561891" cy="563964"/>
          </a:xfrm>
          <a:prstGeom prst="rect">
            <a:avLst/>
          </a:prstGeom>
          <a:ln w="38100">
            <a:solidFill>
              <a:schemeClr val="accent4">
                <a:hueOff val="-1081314"/>
                <a:satOff val="4338"/>
                <a:lumOff val="-8931"/>
              </a:schemeClr>
            </a:solidFill>
            <a:miter lim="400000"/>
          </a:ln>
        </p:spPr>
        <p:txBody>
          <a:bodyPr lIns="50800" tIns="50800" rIns="50800" bIns="50800" anchor="ctr"/>
          <a:lstStyle/>
          <a:p>
            <a:pPr>
              <a:defRPr sz="2200">
                <a:solidFill>
                  <a:srgbClr val="0F0F0F"/>
                </a:solidFill>
                <a:latin typeface="+mn-lt"/>
                <a:ea typeface="+mn-ea"/>
                <a:cs typeface="+mn-cs"/>
                <a:sym typeface="ヒラギノ角ゴ ProN W3"/>
              </a:defRPr>
            </a:pPr>
          </a:p>
        </p:txBody>
      </p:sp>
      <p:sp>
        <p:nvSpPr>
          <p:cNvPr id="440" name="線"/>
          <p:cNvSpPr/>
          <p:nvPr/>
        </p:nvSpPr>
        <p:spPr>
          <a:xfrm>
            <a:off x="4828953" y="5513596"/>
            <a:ext cx="2089028" cy="764094"/>
          </a:xfrm>
          <a:prstGeom prst="line">
            <a:avLst/>
          </a:prstGeom>
          <a:ln w="381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1" name="線"/>
          <p:cNvSpPr/>
          <p:nvPr/>
        </p:nvSpPr>
        <p:spPr>
          <a:xfrm>
            <a:off x="4217534" y="6095008"/>
            <a:ext cx="832828" cy="1792467"/>
          </a:xfrm>
          <a:prstGeom prst="line">
            <a:avLst/>
          </a:prstGeom>
          <a:ln w="381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2" name="ELCCの形に溶着したメッシュを発注…"/>
          <p:cNvSpPr txBox="1"/>
          <p:nvPr/>
        </p:nvSpPr>
        <p:spPr>
          <a:xfrm>
            <a:off x="411398" y="8419580"/>
            <a:ext cx="5574489"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ELCCの形に溶着したメッシュを発注</a:t>
            </a:r>
          </a:p>
          <a:p>
            <a:pPr marL="228600" indent="-228600" algn="l">
              <a:buSzPct val="100000"/>
              <a:buChar char="✓"/>
            </a:pPr>
            <a:r>
              <a:t>次のELCCに組み込む予定</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4" name="将来に向けたR&amp;D"/>
          <p:cNvSpPr txBox="1"/>
          <p:nvPr>
            <p:ph type="title"/>
          </p:nvPr>
        </p:nvSpPr>
        <p:spPr>
          <a:prstGeom prst="rect">
            <a:avLst/>
          </a:prstGeom>
        </p:spPr>
        <p:txBody>
          <a:bodyPr/>
          <a:lstStyle/>
          <a:p>
            <a:pPr/>
            <a:r>
              <a:t>将来に向けたR&amp;D</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6" name="物理探索で予想される主要なバックグラウンド"/>
          <p:cNvSpPr txBox="1"/>
          <p:nvPr>
            <p:ph type="title"/>
          </p:nvPr>
        </p:nvSpPr>
        <p:spPr>
          <a:prstGeom prst="rect">
            <a:avLst/>
          </a:prstGeom>
        </p:spPr>
        <p:txBody>
          <a:bodyPr/>
          <a:lstStyle/>
          <a:p>
            <a:pPr/>
            <a:r>
              <a:t>物理探索で予想される主要なバックグラウンド</a:t>
            </a:r>
          </a:p>
        </p:txBody>
      </p:sp>
      <p:sp>
        <p:nvSpPr>
          <p:cNvPr id="447" name="圧力容器に含まれる214Bi由来のガンマ線（2447 keV）のガンマ線…"/>
          <p:cNvSpPr txBox="1"/>
          <p:nvPr>
            <p:ph type="body" sz="half" idx="1"/>
          </p:nvPr>
        </p:nvSpPr>
        <p:spPr>
          <a:xfrm>
            <a:off x="252452" y="1626658"/>
            <a:ext cx="12499896" cy="3474830"/>
          </a:xfrm>
          <a:prstGeom prst="rect">
            <a:avLst/>
          </a:prstGeom>
        </p:spPr>
        <p:txBody>
          <a:bodyPr/>
          <a:lstStyle/>
          <a:p>
            <a:pPr/>
            <a:r>
              <a:t>圧力容器に含まれる</a:t>
            </a:r>
            <a:r>
              <a:rPr baseline="31999"/>
              <a:t>214</a:t>
            </a:r>
            <a:r>
              <a:t>Bi由来のガンマ線（2447 keV）のガンマ線</a:t>
            </a:r>
          </a:p>
          <a:p>
            <a:pPr lvl="1"/>
            <a:r>
              <a:t>0νββ崩壊Q値（2458 keV）とエネルギー差が0.4%しかないのでエネルギーカットだけでは除去できない</a:t>
            </a:r>
          </a:p>
          <a:p>
            <a:pPr lvl="1"/>
            <a:r>
              <a:t>Fiducial&amp;エネルギーカット後も年100イベント程度の混入が予想</a:t>
            </a:r>
          </a:p>
        </p:txBody>
      </p:sp>
      <p:sp>
        <p:nvSpPr>
          <p:cNvPr id="448"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49" name="イメージ" descr="イメージ"/>
          <p:cNvPicPr>
            <a:picLocks noChangeAspect="1"/>
          </p:cNvPicPr>
          <p:nvPr/>
        </p:nvPicPr>
        <p:blipFill>
          <a:blip r:embed="rId2">
            <a:extLst/>
          </a:blip>
          <a:stretch>
            <a:fillRect/>
          </a:stretch>
        </p:blipFill>
        <p:spPr>
          <a:xfrm>
            <a:off x="6461640" y="4966922"/>
            <a:ext cx="6344203" cy="4370097"/>
          </a:xfrm>
          <a:prstGeom prst="rect">
            <a:avLst/>
          </a:prstGeom>
          <a:ln w="12700">
            <a:miter lim="400000"/>
          </a:ln>
        </p:spPr>
      </p:pic>
      <p:grpSp>
        <p:nvGrpSpPr>
          <p:cNvPr id="452" name="グループ"/>
          <p:cNvGrpSpPr/>
          <p:nvPr/>
        </p:nvGrpSpPr>
        <p:grpSpPr>
          <a:xfrm>
            <a:off x="665423" y="5548752"/>
            <a:ext cx="5232401" cy="3691664"/>
            <a:chOff x="0" y="0"/>
            <a:chExt cx="5232400" cy="3691663"/>
          </a:xfrm>
        </p:grpSpPr>
        <p:pic>
          <p:nvPicPr>
            <p:cNvPr id="450" name="fig_AXEL_Detector_inner.png" descr="fig_AXEL_Detector_inner.png"/>
            <p:cNvPicPr>
              <a:picLocks noChangeAspect="1"/>
            </p:cNvPicPr>
            <p:nvPr/>
          </p:nvPicPr>
          <p:blipFill>
            <a:blip r:embed="rId3">
              <a:extLst/>
            </a:blip>
            <a:srcRect l="4280" t="10842" r="8266" b="10842"/>
            <a:stretch>
              <a:fillRect/>
            </a:stretch>
          </p:blipFill>
          <p:spPr>
            <a:xfrm>
              <a:off x="185464" y="422343"/>
              <a:ext cx="4506271" cy="2847103"/>
            </a:xfrm>
            <a:prstGeom prst="rect">
              <a:avLst/>
            </a:prstGeom>
            <a:ln w="12700" cap="flat">
              <a:noFill/>
              <a:miter lim="400000"/>
            </a:ln>
            <a:effectLst/>
          </p:spPr>
        </p:pic>
        <p:pic>
          <p:nvPicPr>
            <p:cNvPr id="451" name="fig_AXEL_Detector_chamber.png" descr="fig_AXEL_Detector_chamber.png"/>
            <p:cNvPicPr>
              <a:picLocks noChangeAspect="1"/>
            </p:cNvPicPr>
            <p:nvPr/>
          </p:nvPicPr>
          <p:blipFill>
            <a:blip r:embed="rId4">
              <a:extLst/>
            </a:blip>
            <a:srcRect l="0" t="0" r="1" b="0"/>
            <a:stretch>
              <a:fillRect/>
            </a:stretch>
          </p:blipFill>
          <p:spPr>
            <a:xfrm>
              <a:off x="0" y="0"/>
              <a:ext cx="5232400" cy="36916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0800"/>
                  </a:lnTo>
                  <a:lnTo>
                    <a:pt x="0" y="21600"/>
                  </a:lnTo>
                  <a:lnTo>
                    <a:pt x="10800" y="21600"/>
                  </a:lnTo>
                  <a:lnTo>
                    <a:pt x="21600" y="21600"/>
                  </a:lnTo>
                  <a:lnTo>
                    <a:pt x="21600" y="10800"/>
                  </a:lnTo>
                  <a:lnTo>
                    <a:pt x="21600" y="0"/>
                  </a:lnTo>
                  <a:lnTo>
                    <a:pt x="10800" y="0"/>
                  </a:lnTo>
                  <a:lnTo>
                    <a:pt x="0" y="0"/>
                  </a:lnTo>
                  <a:close/>
                  <a:moveTo>
                    <a:pt x="10746" y="841"/>
                  </a:moveTo>
                  <a:cubicBezTo>
                    <a:pt x="18822" y="826"/>
                    <a:pt x="18979" y="828"/>
                    <a:pt x="19134" y="940"/>
                  </a:cubicBezTo>
                  <a:cubicBezTo>
                    <a:pt x="19352" y="1097"/>
                    <a:pt x="19714" y="1667"/>
                    <a:pt x="19890" y="2127"/>
                  </a:cubicBezTo>
                  <a:cubicBezTo>
                    <a:pt x="20420" y="3515"/>
                    <a:pt x="20741" y="5206"/>
                    <a:pt x="20963" y="7791"/>
                  </a:cubicBezTo>
                  <a:cubicBezTo>
                    <a:pt x="21078" y="9137"/>
                    <a:pt x="21065" y="12705"/>
                    <a:pt x="20940" y="14104"/>
                  </a:cubicBezTo>
                  <a:cubicBezTo>
                    <a:pt x="20620" y="17677"/>
                    <a:pt x="19919" y="20182"/>
                    <a:pt x="19088" y="20715"/>
                  </a:cubicBezTo>
                  <a:cubicBezTo>
                    <a:pt x="18914" y="20828"/>
                    <a:pt x="18746" y="20829"/>
                    <a:pt x="10800" y="20824"/>
                  </a:cubicBezTo>
                  <a:cubicBezTo>
                    <a:pt x="5187" y="20821"/>
                    <a:pt x="2647" y="20801"/>
                    <a:pt x="2551" y="20757"/>
                  </a:cubicBezTo>
                  <a:cubicBezTo>
                    <a:pt x="2234" y="20613"/>
                    <a:pt x="1793" y="19873"/>
                    <a:pt x="1512" y="19013"/>
                  </a:cubicBezTo>
                  <a:cubicBezTo>
                    <a:pt x="416" y="15656"/>
                    <a:pt x="193" y="9114"/>
                    <a:pt x="1021" y="4633"/>
                  </a:cubicBezTo>
                  <a:cubicBezTo>
                    <a:pt x="1353" y="2835"/>
                    <a:pt x="1830" y="1527"/>
                    <a:pt x="2335" y="1033"/>
                  </a:cubicBezTo>
                  <a:lnTo>
                    <a:pt x="2515" y="857"/>
                  </a:lnTo>
                  <a:lnTo>
                    <a:pt x="10746" y="841"/>
                  </a:lnTo>
                  <a:close/>
                </a:path>
              </a:pathLst>
            </a:custGeom>
            <a:ln w="12700" cap="flat">
              <a:noFill/>
              <a:miter lim="400000"/>
            </a:ln>
            <a:effectLst/>
          </p:spPr>
        </p:pic>
      </p:grpSp>
      <p:sp>
        <p:nvSpPr>
          <p:cNvPr id="453" name="圧力容器：~10トン…"/>
          <p:cNvSpPr/>
          <p:nvPr/>
        </p:nvSpPr>
        <p:spPr>
          <a:xfrm>
            <a:off x="1611393" y="3975906"/>
            <a:ext cx="4400154" cy="16414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14" y="0"/>
                </a:moveTo>
                <a:cubicBezTo>
                  <a:pt x="230" y="0"/>
                  <a:pt x="0" y="616"/>
                  <a:pt x="0" y="1379"/>
                </a:cubicBezTo>
                <a:lnTo>
                  <a:pt x="0" y="15678"/>
                </a:lnTo>
                <a:cubicBezTo>
                  <a:pt x="0" y="16440"/>
                  <a:pt x="230" y="17062"/>
                  <a:pt x="514" y="17062"/>
                </a:cubicBezTo>
                <a:lnTo>
                  <a:pt x="1165" y="17062"/>
                </a:lnTo>
                <a:lnTo>
                  <a:pt x="1646" y="21600"/>
                </a:lnTo>
                <a:lnTo>
                  <a:pt x="2126" y="17062"/>
                </a:lnTo>
                <a:lnTo>
                  <a:pt x="21084" y="17062"/>
                </a:lnTo>
                <a:cubicBezTo>
                  <a:pt x="21368" y="17062"/>
                  <a:pt x="21600" y="16440"/>
                  <a:pt x="21600" y="15678"/>
                </a:cubicBezTo>
                <a:lnTo>
                  <a:pt x="21600" y="1379"/>
                </a:lnTo>
                <a:cubicBezTo>
                  <a:pt x="21600" y="616"/>
                  <a:pt x="21368" y="0"/>
                  <a:pt x="21084" y="0"/>
                </a:cubicBezTo>
                <a:lnTo>
                  <a:pt x="514"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2600">
                <a:solidFill>
                  <a:srgbClr val="0F0F0F"/>
                </a:solidFill>
              </a:defRPr>
            </a:pPr>
            <a:r>
              <a:t>圧力容器：~10トン</a:t>
            </a:r>
          </a:p>
          <a:p>
            <a:pPr>
              <a:defRPr sz="2600">
                <a:solidFill>
                  <a:srgbClr val="0F0F0F"/>
                </a:solidFill>
              </a:defRPr>
            </a:pPr>
            <a:r>
              <a:t>→ 5 x 10</a:t>
            </a:r>
            <a:r>
              <a:rPr baseline="31999"/>
              <a:t>5</a:t>
            </a:r>
            <a:r>
              <a:t> event/year</a:t>
            </a:r>
          </a:p>
        </p:txBody>
      </p:sp>
      <p:sp>
        <p:nvSpPr>
          <p:cNvPr id="454" name="arXiv:1106.3630v1"/>
          <p:cNvSpPr txBox="1"/>
          <p:nvPr/>
        </p:nvSpPr>
        <p:spPr>
          <a:xfrm>
            <a:off x="10159697" y="4672751"/>
            <a:ext cx="2095120" cy="2984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500"/>
            </a:lvl1pPr>
          </a:lstStyle>
          <a:p>
            <a:pPr/>
            <a:r>
              <a:t>arXiv:1106.3630v1</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6" name="バリウムイオン検出"/>
          <p:cNvSpPr txBox="1"/>
          <p:nvPr>
            <p:ph type="title"/>
          </p:nvPr>
        </p:nvSpPr>
        <p:spPr>
          <a:prstGeom prst="rect">
            <a:avLst/>
          </a:prstGeom>
        </p:spPr>
        <p:txBody>
          <a:bodyPr/>
          <a:lstStyle/>
          <a:p>
            <a:pPr/>
            <a:r>
              <a:t>バリウムイオン検出</a:t>
            </a:r>
          </a:p>
        </p:txBody>
      </p:sp>
      <p:sp>
        <p:nvSpPr>
          <p:cNvPr id="457" name="0νββ崩壊で生じた136Xeの娘核である136Ba++イオンを検出できれば、究極のバックグラウンドフリーが実現！"/>
          <p:cNvSpPr txBox="1"/>
          <p:nvPr>
            <p:ph type="body" sz="quarter" idx="1"/>
          </p:nvPr>
        </p:nvSpPr>
        <p:spPr>
          <a:xfrm>
            <a:off x="252452" y="1626658"/>
            <a:ext cx="12499896" cy="1434752"/>
          </a:xfrm>
          <a:prstGeom prst="rect">
            <a:avLst/>
          </a:prstGeom>
        </p:spPr>
        <p:txBody>
          <a:bodyPr/>
          <a:lstStyle/>
          <a:p>
            <a:pPr/>
            <a:r>
              <a:t>0νββ崩壊で生じた</a:t>
            </a:r>
            <a:r>
              <a:rPr baseline="31999"/>
              <a:t>136</a:t>
            </a:r>
            <a:r>
              <a:t>Xeの娘核である</a:t>
            </a:r>
            <a:r>
              <a:rPr baseline="31999"/>
              <a:t>136</a:t>
            </a:r>
            <a:r>
              <a:t>Ba</a:t>
            </a:r>
            <a:r>
              <a:rPr baseline="31999"/>
              <a:t>++</a:t>
            </a:r>
            <a:r>
              <a:t>イオンを検出できれば、究極のバックグラウンドフリーが実現！</a:t>
            </a:r>
          </a:p>
        </p:txBody>
      </p:sp>
      <p:sp>
        <p:nvSpPr>
          <p:cNvPr id="458"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59" name="イメージ" descr="イメージ"/>
          <p:cNvPicPr>
            <a:picLocks noChangeAspect="1"/>
          </p:cNvPicPr>
          <p:nvPr/>
        </p:nvPicPr>
        <p:blipFill>
          <a:blip r:embed="rId2">
            <a:extLst/>
          </a:blip>
          <a:stretch>
            <a:fillRect/>
          </a:stretch>
        </p:blipFill>
        <p:spPr>
          <a:xfrm>
            <a:off x="3024078" y="3461586"/>
            <a:ext cx="6413989" cy="4613452"/>
          </a:xfrm>
          <a:prstGeom prst="rect">
            <a:avLst/>
          </a:prstGeom>
          <a:ln w="12700">
            <a:miter lim="400000"/>
          </a:ln>
        </p:spPr>
      </p:pic>
      <p:pic>
        <p:nvPicPr>
          <p:cNvPr id="460" name="イメージ" descr="イメージ"/>
          <p:cNvPicPr>
            <a:picLocks noChangeAspect="1"/>
          </p:cNvPicPr>
          <p:nvPr/>
        </p:nvPicPr>
        <p:blipFill>
          <a:blip r:embed="rId3">
            <a:extLst/>
          </a:blip>
          <a:stretch>
            <a:fillRect/>
          </a:stretch>
        </p:blipFill>
        <p:spPr>
          <a:xfrm>
            <a:off x="3546110" y="2872533"/>
            <a:ext cx="4902201" cy="449073"/>
          </a:xfrm>
          <a:prstGeom prst="rect">
            <a:avLst/>
          </a:prstGeom>
          <a:ln w="12700">
            <a:miter lim="400000"/>
          </a:ln>
        </p:spPr>
      </p:pic>
      <p:sp>
        <p:nvSpPr>
          <p:cNvPr id="461" name="四角形"/>
          <p:cNvSpPr/>
          <p:nvPr/>
        </p:nvSpPr>
        <p:spPr>
          <a:xfrm>
            <a:off x="6630160" y="2760410"/>
            <a:ext cx="1954554" cy="715418"/>
          </a:xfrm>
          <a:prstGeom prst="rect">
            <a:avLst/>
          </a:prstGeom>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462" name="Baイオン検出に挑戦…"/>
          <p:cNvSpPr txBox="1"/>
          <p:nvPr/>
        </p:nvSpPr>
        <p:spPr>
          <a:xfrm>
            <a:off x="396502" y="8234068"/>
            <a:ext cx="12211795" cy="1358901"/>
          </a:xfrm>
          <a:prstGeom prst="rect">
            <a:avLst/>
          </a:prstGeom>
          <a:ln w="38100">
            <a:solidFill>
              <a:schemeClr val="accent4">
                <a:hueOff val="-1081314"/>
                <a:satOff val="4338"/>
                <a:lumOff val="-8931"/>
              </a:schemeClr>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228600" indent="-228600" algn="l">
              <a:buSzPct val="100000"/>
              <a:buChar char="✓"/>
            </a:pPr>
            <a:r>
              <a:t>Baイオン検出に挑戦</a:t>
            </a:r>
          </a:p>
          <a:p>
            <a:pPr marL="228600" indent="-228600" algn="l">
              <a:buSzPct val="100000"/>
              <a:buChar char="✓"/>
            </a:pPr>
            <a:r>
              <a:t>Baイオン検出機構をAXELに組み込むために、PMTを側面配置するためのR&amp;Dにも取り組んでいる</a:t>
            </a:r>
          </a:p>
        </p:txBody>
      </p:sp>
      <p:sp>
        <p:nvSpPr>
          <p:cNvPr id="463" name="詳細はCoffee Breakにて"/>
          <p:cNvSpPr/>
          <p:nvPr/>
        </p:nvSpPr>
        <p:spPr>
          <a:xfrm>
            <a:off x="9236622" y="7272062"/>
            <a:ext cx="3531791" cy="91281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08" y="0"/>
                </a:moveTo>
                <a:cubicBezTo>
                  <a:pt x="1465" y="0"/>
                  <a:pt x="1187" y="1076"/>
                  <a:pt x="1187" y="2404"/>
                </a:cubicBezTo>
                <a:lnTo>
                  <a:pt x="1187" y="11514"/>
                </a:lnTo>
                <a:lnTo>
                  <a:pt x="0" y="21600"/>
                </a:lnTo>
                <a:lnTo>
                  <a:pt x="2039" y="14369"/>
                </a:lnTo>
                <a:lnTo>
                  <a:pt x="20979" y="14369"/>
                </a:lnTo>
                <a:cubicBezTo>
                  <a:pt x="21322" y="14369"/>
                  <a:pt x="21600" y="13293"/>
                  <a:pt x="21600" y="11965"/>
                </a:cubicBezTo>
                <a:lnTo>
                  <a:pt x="21600" y="2404"/>
                </a:lnTo>
                <a:cubicBezTo>
                  <a:pt x="21600" y="1076"/>
                  <a:pt x="21322" y="0"/>
                  <a:pt x="20979" y="0"/>
                </a:cubicBezTo>
                <a:lnTo>
                  <a:pt x="1808"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詳細はCoffee Breakにて</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5" name="まとめ"/>
          <p:cNvSpPr txBox="1"/>
          <p:nvPr>
            <p:ph type="title"/>
          </p:nvPr>
        </p:nvSpPr>
        <p:spPr>
          <a:prstGeom prst="rect">
            <a:avLst/>
          </a:prstGeom>
        </p:spPr>
        <p:txBody>
          <a:bodyPr/>
          <a:lstStyle/>
          <a:p>
            <a:pPr/>
            <a:r>
              <a:t>まとめ</a:t>
            </a:r>
          </a:p>
        </p:txBody>
      </p:sp>
      <p:sp>
        <p:nvSpPr>
          <p:cNvPr id="466" name="0νββ探索のための高圧XeガスTPC AXEL…"/>
          <p:cNvSpPr txBox="1"/>
          <p:nvPr>
            <p:ph type="body" idx="1"/>
          </p:nvPr>
        </p:nvSpPr>
        <p:spPr>
          <a:xfrm>
            <a:off x="252452" y="1626658"/>
            <a:ext cx="12499896" cy="5981400"/>
          </a:xfrm>
          <a:prstGeom prst="rect">
            <a:avLst/>
          </a:prstGeom>
        </p:spPr>
        <p:txBody>
          <a:bodyPr/>
          <a:lstStyle/>
          <a:p>
            <a:pPr/>
            <a:r>
              <a:t>0νββ探索のための高圧XeガスTPC AXEL</a:t>
            </a:r>
          </a:p>
          <a:p>
            <a:pPr lvl="1"/>
            <a:r>
              <a:t>大型化の確立のノウハウの獲得に向けて180L大型試作機を開発中</a:t>
            </a:r>
          </a:p>
          <a:p>
            <a:pPr lvl="1"/>
            <a:r>
              <a:t>168chのMPPCを用いた性能評価ではQ値への外挿で0.8—0.84%のエネルギー分解能を得た</a:t>
            </a:r>
          </a:p>
          <a:p>
            <a:pPr/>
            <a:r>
              <a:t>将来に向けたR&amp;D</a:t>
            </a:r>
          </a:p>
          <a:p>
            <a:pPr lvl="1"/>
            <a:r>
              <a:t>究極のバックグラウンドフリーを目指してバリウムイオン検出に取り組んでいる</a:t>
            </a:r>
          </a:p>
          <a:p>
            <a:pPr lvl="1"/>
            <a:r>
              <a:t>バリウムイオン検出のために、フォトカップリングによるPMTの側面読み出しにも取り組んでいる</a:t>
            </a:r>
          </a:p>
        </p:txBody>
      </p:sp>
      <p:sp>
        <p:nvSpPr>
          <p:cNvPr id="467"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68" name="phase1では多くのトラブルに悩まされたが、確実に一歩ずつ前進している…"/>
          <p:cNvSpPr txBox="1"/>
          <p:nvPr/>
        </p:nvSpPr>
        <p:spPr>
          <a:xfrm>
            <a:off x="403562" y="8457550"/>
            <a:ext cx="10866731"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33375" indent="-333375" algn="l">
              <a:buSzPct val="145000"/>
              <a:buChar char="✓"/>
            </a:pPr>
            <a:r>
              <a:t>phase1では多くのトラブルに悩まされたが、確実に一歩ずつ前進している</a:t>
            </a:r>
          </a:p>
          <a:p>
            <a:pPr marL="333375" indent="-333375" algn="l">
              <a:buSzPct val="145000"/>
              <a:buChar char="✓"/>
            </a:pPr>
            <a:r>
              <a:t>今後の進展に乞うご期待！！</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0" name="Back Up"/>
          <p:cNvSpPr txBox="1"/>
          <p:nvPr>
            <p:ph type="title"/>
          </p:nvPr>
        </p:nvSpPr>
        <p:spPr>
          <a:prstGeom prst="rect">
            <a:avLst/>
          </a:prstGeom>
        </p:spPr>
        <p:txBody>
          <a:bodyPr/>
          <a:lstStyle/>
          <a:p>
            <a:pPr/>
            <a:r>
              <a:t>Back Up</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2" name="その他のトラブル〜大気混入〜"/>
          <p:cNvSpPr txBox="1"/>
          <p:nvPr>
            <p:ph type="title"/>
          </p:nvPr>
        </p:nvSpPr>
        <p:spPr>
          <a:prstGeom prst="rect">
            <a:avLst/>
          </a:prstGeom>
        </p:spPr>
        <p:txBody>
          <a:bodyPr/>
          <a:lstStyle/>
          <a:p>
            <a:pPr/>
            <a:r>
              <a:t>その他のトラブル〜大気混入〜</a:t>
            </a:r>
          </a:p>
        </p:txBody>
      </p:sp>
      <p:sp>
        <p:nvSpPr>
          <p:cNvPr id="473" name="昨年のMPGD&amp;TPC研究会でも紹介した内容の経過報告…"/>
          <p:cNvSpPr txBox="1"/>
          <p:nvPr>
            <p:ph type="body" idx="1"/>
          </p:nvPr>
        </p:nvSpPr>
        <p:spPr>
          <a:prstGeom prst="rect">
            <a:avLst/>
          </a:prstGeom>
        </p:spPr>
        <p:txBody>
          <a:bodyPr/>
          <a:lstStyle/>
          <a:p>
            <a:pPr/>
            <a:r>
              <a:t>昨年のMPGD&amp;TPC研究会でも紹介した内容の経過報告</a:t>
            </a:r>
          </a:p>
          <a:p>
            <a:pPr/>
            <a:r>
              <a:t>昇圧ポンプの故障により、Xeに大気が混入</a:t>
            </a:r>
          </a:p>
          <a:p>
            <a:pPr/>
            <a:r>
              <a:t>Xeを自前の蒸留で復活させられるかを試した</a:t>
            </a:r>
          </a:p>
        </p:txBody>
      </p:sp>
      <p:sp>
        <p:nvSpPr>
          <p:cNvPr id="474"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75" name="事故後1年半が経過した現在でもまだ結論出ていないが、…"/>
          <p:cNvSpPr txBox="1"/>
          <p:nvPr/>
        </p:nvSpPr>
        <p:spPr>
          <a:xfrm>
            <a:off x="417964" y="8456829"/>
            <a:ext cx="8930946" cy="9715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2700"/>
            </a:pPr>
            <a:r>
              <a:t>事故後1年半が経過した現在でもまだ結論出ていないが、</a:t>
            </a:r>
          </a:p>
          <a:p>
            <a:pPr algn="l">
              <a:defRPr sz="2700"/>
            </a:pPr>
            <a:r>
              <a:t>Xeの蒸留結果はダメそうな雰囲気</a:t>
            </a:r>
          </a:p>
        </p:txBody>
      </p:sp>
      <p:pic>
        <p:nvPicPr>
          <p:cNvPr id="476" name="20190530_185056.jpeg" descr="20190530_185056.jpeg"/>
          <p:cNvPicPr>
            <a:picLocks noChangeAspect="1"/>
          </p:cNvPicPr>
          <p:nvPr/>
        </p:nvPicPr>
        <p:blipFill>
          <a:blip r:embed="rId2">
            <a:extLst/>
          </a:blip>
          <a:srcRect l="6663" t="3848" r="48275" b="12699"/>
          <a:stretch>
            <a:fillRect/>
          </a:stretch>
        </p:blipFill>
        <p:spPr>
          <a:xfrm rot="16200000">
            <a:off x="4298698" y="2900337"/>
            <a:ext cx="4407282" cy="6121676"/>
          </a:xfrm>
          <a:prstGeom prst="rect">
            <a:avLst/>
          </a:prstGeom>
          <a:ln w="12700">
            <a:miter lim="400000"/>
          </a:ln>
        </p:spPr>
      </p:pic>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8" name="その他のトラブル〜大気混入〜"/>
          <p:cNvSpPr txBox="1"/>
          <p:nvPr>
            <p:ph type="title"/>
          </p:nvPr>
        </p:nvSpPr>
        <p:spPr>
          <a:prstGeom prst="rect">
            <a:avLst/>
          </a:prstGeom>
        </p:spPr>
        <p:txBody>
          <a:bodyPr/>
          <a:lstStyle/>
          <a:p>
            <a:pPr/>
            <a:r>
              <a:t>その他のトラブル〜大気混入〜</a:t>
            </a:r>
          </a:p>
        </p:txBody>
      </p:sp>
      <p:sp>
        <p:nvSpPr>
          <p:cNvPr id="479" name="前回までのお話…"/>
          <p:cNvSpPr txBox="1"/>
          <p:nvPr>
            <p:ph type="body" sz="half" idx="1"/>
          </p:nvPr>
        </p:nvSpPr>
        <p:spPr>
          <a:xfrm>
            <a:off x="252452" y="1626658"/>
            <a:ext cx="12499896" cy="3993495"/>
          </a:xfrm>
          <a:prstGeom prst="rect">
            <a:avLst/>
          </a:prstGeom>
        </p:spPr>
        <p:txBody>
          <a:bodyPr/>
          <a:lstStyle/>
          <a:p>
            <a:pPr/>
            <a:r>
              <a:t>前回までのお話</a:t>
            </a:r>
          </a:p>
          <a:p>
            <a:pPr lvl="1"/>
            <a:r>
              <a:t>液化回収ビンを液体窒素にゆっくり上げ下げすることで蒸留を行ったところ、EL光の増加が確認された</a:t>
            </a:r>
          </a:p>
          <a:p>
            <a:pPr lvl="1"/>
            <a:r>
              <a:t>RGAを導入してガス分析をしたところ、~5,000 ppmの窒素が含まれていることが判明（ゲッターに通すには~100 ppmまで下げたい）</a:t>
            </a:r>
          </a:p>
        </p:txBody>
      </p:sp>
      <p:sp>
        <p:nvSpPr>
          <p:cNvPr id="480"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81" name="線"/>
          <p:cNvSpPr/>
          <p:nvPr/>
        </p:nvSpPr>
        <p:spPr>
          <a:xfrm flipV="1">
            <a:off x="8535751" y="5570084"/>
            <a:ext cx="1" cy="826871"/>
          </a:xfrm>
          <a:prstGeom prst="line">
            <a:avLst/>
          </a:prstGeom>
          <a:ln w="25400">
            <a:solidFill>
              <a:srgbClr val="000000"/>
            </a:solidFill>
            <a:miter lim="400000"/>
          </a:ln>
        </p:spPr>
        <p:txBody>
          <a:bodyPr lIns="50800" tIns="50800" rIns="50800" bIns="50800" anchor="ctr"/>
          <a:lstStyle/>
          <a:p>
            <a:pPr>
              <a:defRPr>
                <a:latin typeface="+mn-lt"/>
                <a:ea typeface="+mn-ea"/>
                <a:cs typeface="+mn-cs"/>
                <a:sym typeface="ヒラギノ角ゴ ProN W3"/>
              </a:defRPr>
            </a:pPr>
          </a:p>
        </p:txBody>
      </p:sp>
      <p:sp>
        <p:nvSpPr>
          <p:cNvPr id="482" name="HP180L"/>
          <p:cNvSpPr/>
          <p:nvPr/>
        </p:nvSpPr>
        <p:spPr>
          <a:xfrm>
            <a:off x="744589" y="5617591"/>
            <a:ext cx="2969722" cy="1811193"/>
          </a:xfrm>
          <a:prstGeom prst="roundRect">
            <a:avLst>
              <a:gd name="adj" fmla="val 18170"/>
            </a:avLst>
          </a:prstGeom>
          <a:blipFill>
            <a:blip r:embed="rId2"/>
          </a:blipFill>
          <a:ln w="12700">
            <a:miter lim="400000"/>
          </a:ln>
          <a:effectLst>
            <a:outerShdw sx="100000" sy="100000" kx="0" ky="0" algn="b" rotWithShape="0" blurRad="381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a:solidFill>
                  <a:srgbClr val="FFFFFF"/>
                </a:solidFill>
                <a:latin typeface="+mn-lt"/>
                <a:ea typeface="+mn-ea"/>
                <a:cs typeface="+mn-cs"/>
                <a:sym typeface="ヒラギノ角ゴ ProN W3"/>
              </a:defRPr>
            </a:lvl1pPr>
          </a:lstStyle>
          <a:p>
            <a:pPr/>
            <a:r>
              <a:t>HP180L</a:t>
            </a:r>
          </a:p>
        </p:txBody>
      </p:sp>
      <p:grpSp>
        <p:nvGrpSpPr>
          <p:cNvPr id="487" name="グループ"/>
          <p:cNvGrpSpPr/>
          <p:nvPr/>
        </p:nvGrpSpPr>
        <p:grpSpPr>
          <a:xfrm>
            <a:off x="11019423" y="5158939"/>
            <a:ext cx="1206258" cy="826871"/>
            <a:chOff x="0" y="0"/>
            <a:chExt cx="1206257" cy="826869"/>
          </a:xfrm>
        </p:grpSpPr>
        <p:sp>
          <p:nvSpPr>
            <p:cNvPr id="483" name="円形"/>
            <p:cNvSpPr/>
            <p:nvPr/>
          </p:nvSpPr>
          <p:spPr>
            <a:xfrm>
              <a:off x="179949" y="0"/>
              <a:ext cx="826870" cy="826870"/>
            </a:xfrm>
            <a:prstGeom prst="ellipse">
              <a:avLst/>
            </a:prstGeom>
            <a:noFill/>
            <a:ln w="25400" cap="flat">
              <a:solidFill>
                <a:srgbClr val="000000"/>
              </a:solidFill>
              <a:prstDash val="solid"/>
              <a:miter lim="400000"/>
            </a:ln>
            <a:effectLst/>
          </p:spPr>
          <p:txBody>
            <a:bodyPr wrap="square" lIns="71437" tIns="71437" rIns="71437" bIns="71437" numCol="1" anchor="ctr">
              <a:noAutofit/>
            </a:bodyPr>
            <a:lstStyle/>
            <a:p>
              <a:pPr defTabSz="821531">
                <a:defRPr sz="3200">
                  <a:solidFill>
                    <a:srgbClr val="FFFFFF"/>
                  </a:solidFill>
                  <a:latin typeface="+mn-lt"/>
                  <a:ea typeface="+mn-ea"/>
                  <a:cs typeface="+mn-cs"/>
                  <a:sym typeface="ヒラギノ角ゴ ProN W3"/>
                </a:defRPr>
              </a:pPr>
            </a:p>
          </p:txBody>
        </p:sp>
        <p:sp>
          <p:nvSpPr>
            <p:cNvPr id="484" name="線"/>
            <p:cNvSpPr/>
            <p:nvPr/>
          </p:nvSpPr>
          <p:spPr>
            <a:xfrm>
              <a:off x="264987" y="403690"/>
              <a:ext cx="676283" cy="1"/>
            </a:xfrm>
            <a:prstGeom prst="line">
              <a:avLst/>
            </a:prstGeom>
            <a:noFill/>
            <a:ln w="25400" cap="flat">
              <a:solidFill>
                <a:srgbClr val="000000"/>
              </a:solidFill>
              <a:prstDash val="solid"/>
              <a:miter lim="400000"/>
              <a:tailEnd type="stealth" w="med" len="med"/>
            </a:ln>
            <a:effectLst/>
          </p:spPr>
          <p:txBody>
            <a:bodyPr wrap="square" lIns="71437" tIns="71437" rIns="71437" bIns="71437" numCol="1" anchor="ctr">
              <a:noAutofit/>
            </a:bodyPr>
            <a:lstStyle/>
            <a:p>
              <a:pPr defTabSz="821531">
                <a:defRPr sz="3200">
                  <a:latin typeface="+mn-lt"/>
                  <a:ea typeface="+mn-ea"/>
                  <a:cs typeface="+mn-cs"/>
                  <a:sym typeface="ヒラギノ角ゴ ProN W3"/>
                </a:defRPr>
              </a:pPr>
            </a:p>
          </p:txBody>
        </p:sp>
        <p:sp>
          <p:nvSpPr>
            <p:cNvPr id="485" name="四角形"/>
            <p:cNvSpPr/>
            <p:nvPr/>
          </p:nvSpPr>
          <p:spPr>
            <a:xfrm>
              <a:off x="1032675" y="214036"/>
              <a:ext cx="173583" cy="398798"/>
            </a:xfrm>
            <a:prstGeom prst="rect">
              <a:avLst/>
            </a:prstGeom>
            <a:noFill/>
            <a:ln w="25400" cap="flat">
              <a:solidFill>
                <a:srgbClr val="000000"/>
              </a:solidFill>
              <a:prstDash val="solid"/>
              <a:miter lim="400000"/>
            </a:ln>
            <a:effectLst/>
          </p:spPr>
          <p:txBody>
            <a:bodyPr wrap="square" lIns="71437" tIns="71437" rIns="71437" bIns="71437" numCol="1" anchor="ctr">
              <a:noAutofit/>
            </a:bodyPr>
            <a:lstStyle/>
            <a:p>
              <a:pPr defTabSz="821531">
                <a:defRPr sz="3200">
                  <a:solidFill>
                    <a:srgbClr val="FFFFFF"/>
                  </a:solidFill>
                  <a:latin typeface="+mn-lt"/>
                  <a:ea typeface="+mn-ea"/>
                  <a:cs typeface="+mn-cs"/>
                  <a:sym typeface="ヒラギノ角ゴ ProN W3"/>
                </a:defRPr>
              </a:pPr>
            </a:p>
          </p:txBody>
        </p:sp>
        <p:sp>
          <p:nvSpPr>
            <p:cNvPr id="486" name="四角形"/>
            <p:cNvSpPr/>
            <p:nvPr/>
          </p:nvSpPr>
          <p:spPr>
            <a:xfrm>
              <a:off x="0" y="214036"/>
              <a:ext cx="173582" cy="398798"/>
            </a:xfrm>
            <a:prstGeom prst="rect">
              <a:avLst/>
            </a:prstGeom>
            <a:noFill/>
            <a:ln w="25400" cap="flat">
              <a:solidFill>
                <a:srgbClr val="000000"/>
              </a:solidFill>
              <a:prstDash val="solid"/>
              <a:miter lim="400000"/>
            </a:ln>
            <a:effectLst/>
          </p:spPr>
          <p:txBody>
            <a:bodyPr wrap="square" lIns="71437" tIns="71437" rIns="71437" bIns="71437" numCol="1" anchor="ctr">
              <a:noAutofit/>
            </a:bodyPr>
            <a:lstStyle/>
            <a:p>
              <a:pPr defTabSz="821531">
                <a:defRPr sz="3200">
                  <a:solidFill>
                    <a:srgbClr val="FFFFFF"/>
                  </a:solidFill>
                  <a:latin typeface="+mn-lt"/>
                  <a:ea typeface="+mn-ea"/>
                  <a:cs typeface="+mn-cs"/>
                  <a:sym typeface="ヒラギノ角ゴ ProN W3"/>
                </a:defRPr>
              </a:pPr>
            </a:p>
          </p:txBody>
        </p:sp>
      </p:grpSp>
      <p:sp>
        <p:nvSpPr>
          <p:cNvPr id="488" name="miniCham(3L)"/>
          <p:cNvSpPr/>
          <p:nvPr/>
        </p:nvSpPr>
        <p:spPr>
          <a:xfrm>
            <a:off x="877040" y="5064558"/>
            <a:ext cx="2273630" cy="453046"/>
          </a:xfrm>
          <a:prstGeom prst="roundRect">
            <a:avLst>
              <a:gd name="adj" fmla="val 45067"/>
            </a:avLst>
          </a:prstGeom>
          <a:blipFill>
            <a:blip r:embed="rId3"/>
          </a:blipFill>
          <a:ln w="12700">
            <a:miter lim="400000"/>
          </a:ln>
          <a:effectLst>
            <a:outerShdw sx="100000" sy="100000" kx="0" ky="0" algn="b" rotWithShape="0" blurRad="381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000">
                <a:solidFill>
                  <a:srgbClr val="FFFFFF"/>
                </a:solidFill>
                <a:latin typeface="+mn-lt"/>
                <a:ea typeface="+mn-ea"/>
                <a:cs typeface="+mn-cs"/>
                <a:sym typeface="ヒラギノ角ゴ ProN W3"/>
              </a:defRPr>
            </a:lvl1pPr>
          </a:lstStyle>
          <a:p>
            <a:pPr/>
            <a:r>
              <a:t>miniCham(3L)</a:t>
            </a:r>
          </a:p>
        </p:txBody>
      </p:sp>
      <p:sp>
        <p:nvSpPr>
          <p:cNvPr id="489" name="角丸四角形"/>
          <p:cNvSpPr/>
          <p:nvPr/>
        </p:nvSpPr>
        <p:spPr>
          <a:xfrm>
            <a:off x="8412307" y="6227909"/>
            <a:ext cx="246889" cy="1001312"/>
          </a:xfrm>
          <a:prstGeom prst="roundRect">
            <a:avLst>
              <a:gd name="adj" fmla="val 50000"/>
            </a:avLst>
          </a:prstGeom>
          <a:blipFill>
            <a:blip r:embed="rId4"/>
          </a:blipFill>
          <a:ln w="12700">
            <a:miter lim="400000"/>
          </a:ln>
          <a:effectLst>
            <a:outerShdw sx="100000" sy="100000" kx="0" ky="0" algn="b" rotWithShape="0" blurRad="50800" dist="12700" dir="0">
              <a:srgbClr val="000000">
                <a:alpha val="50000"/>
              </a:srgbClr>
            </a:outerShdw>
          </a:effectLst>
        </p:spPr>
        <p:txBody>
          <a:bodyPr lIns="50800" tIns="50800" rIns="50800" bIns="50800" anchor="ctr"/>
          <a:lstStyle/>
          <a:p>
            <a:pPr>
              <a:defRPr>
                <a:solidFill>
                  <a:srgbClr val="FFFFFF"/>
                </a:solidFill>
                <a:latin typeface="+mn-lt"/>
                <a:ea typeface="+mn-ea"/>
                <a:cs typeface="+mn-cs"/>
                <a:sym typeface="ヒラギノ角ゴ ProN W3"/>
              </a:defRPr>
            </a:pPr>
          </a:p>
        </p:txBody>
      </p:sp>
      <p:sp>
        <p:nvSpPr>
          <p:cNvPr id="490" name="線"/>
          <p:cNvSpPr/>
          <p:nvPr/>
        </p:nvSpPr>
        <p:spPr>
          <a:xfrm>
            <a:off x="4259745" y="5572374"/>
            <a:ext cx="6757425" cy="1"/>
          </a:xfrm>
          <a:prstGeom prst="line">
            <a:avLst/>
          </a:prstGeom>
          <a:ln w="25400">
            <a:solidFill>
              <a:srgbClr val="000000"/>
            </a:solidFill>
            <a:miter lim="400000"/>
          </a:ln>
        </p:spPr>
        <p:txBody>
          <a:bodyPr lIns="50800" tIns="50800" rIns="50800" bIns="50800" anchor="ctr"/>
          <a:lstStyle/>
          <a:p>
            <a:pPr>
              <a:defRPr>
                <a:latin typeface="+mn-lt"/>
                <a:ea typeface="+mn-ea"/>
                <a:cs typeface="+mn-cs"/>
                <a:sym typeface="ヒラギノ角ゴ ProN W3"/>
              </a:defRPr>
            </a:pPr>
          </a:p>
        </p:txBody>
      </p:sp>
      <p:sp>
        <p:nvSpPr>
          <p:cNvPr id="491" name="線"/>
          <p:cNvSpPr/>
          <p:nvPr/>
        </p:nvSpPr>
        <p:spPr>
          <a:xfrm flipV="1">
            <a:off x="4262406" y="5287014"/>
            <a:ext cx="1" cy="1248874"/>
          </a:xfrm>
          <a:prstGeom prst="line">
            <a:avLst/>
          </a:prstGeom>
          <a:ln w="25400">
            <a:solidFill>
              <a:srgbClr val="000000"/>
            </a:solidFill>
            <a:miter lim="400000"/>
          </a:ln>
        </p:spPr>
        <p:txBody>
          <a:bodyPr lIns="50800" tIns="50800" rIns="50800" bIns="50800" anchor="ctr"/>
          <a:lstStyle/>
          <a:p>
            <a:pPr>
              <a:defRPr>
                <a:latin typeface="+mn-lt"/>
                <a:ea typeface="+mn-ea"/>
                <a:cs typeface="+mn-cs"/>
                <a:sym typeface="ヒラギノ角ゴ ProN W3"/>
              </a:defRPr>
            </a:pPr>
          </a:p>
        </p:txBody>
      </p:sp>
      <p:sp>
        <p:nvSpPr>
          <p:cNvPr id="492" name="線"/>
          <p:cNvSpPr/>
          <p:nvPr/>
        </p:nvSpPr>
        <p:spPr>
          <a:xfrm>
            <a:off x="3152597" y="5299366"/>
            <a:ext cx="1105221" cy="1"/>
          </a:xfrm>
          <a:prstGeom prst="line">
            <a:avLst/>
          </a:prstGeom>
          <a:ln w="25400">
            <a:solidFill>
              <a:srgbClr val="000000"/>
            </a:solidFill>
            <a:miter lim="400000"/>
          </a:ln>
        </p:spPr>
        <p:txBody>
          <a:bodyPr lIns="50800" tIns="50800" rIns="50800" bIns="50800" anchor="ctr"/>
          <a:lstStyle/>
          <a:p>
            <a:pPr>
              <a:defRPr>
                <a:latin typeface="+mn-lt"/>
                <a:ea typeface="+mn-ea"/>
                <a:cs typeface="+mn-cs"/>
                <a:sym typeface="ヒラギノ角ゴ ProN W3"/>
              </a:defRPr>
            </a:pPr>
          </a:p>
        </p:txBody>
      </p:sp>
      <p:sp>
        <p:nvSpPr>
          <p:cNvPr id="493" name="線"/>
          <p:cNvSpPr/>
          <p:nvPr/>
        </p:nvSpPr>
        <p:spPr>
          <a:xfrm>
            <a:off x="3709796" y="6523187"/>
            <a:ext cx="564503" cy="1"/>
          </a:xfrm>
          <a:prstGeom prst="line">
            <a:avLst/>
          </a:prstGeom>
          <a:ln w="25400">
            <a:solidFill>
              <a:srgbClr val="000000"/>
            </a:solidFill>
            <a:miter lim="400000"/>
          </a:ln>
        </p:spPr>
        <p:txBody>
          <a:bodyPr lIns="50800" tIns="50800" rIns="50800" bIns="50800" anchor="ctr"/>
          <a:lstStyle/>
          <a:p>
            <a:pPr>
              <a:defRPr>
                <a:latin typeface="+mn-lt"/>
                <a:ea typeface="+mn-ea"/>
                <a:cs typeface="+mn-cs"/>
                <a:sym typeface="ヒラギノ角ゴ ProN W3"/>
              </a:defRPr>
            </a:pPr>
          </a:p>
        </p:txBody>
      </p:sp>
      <p:sp>
        <p:nvSpPr>
          <p:cNvPr id="494" name="真空ポンプ"/>
          <p:cNvSpPr txBox="1"/>
          <p:nvPr/>
        </p:nvSpPr>
        <p:spPr>
          <a:xfrm>
            <a:off x="11083944" y="6040879"/>
            <a:ext cx="1077215" cy="36271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700">
                <a:latin typeface="Apple SD 산돌고딕 Neo 일반체"/>
                <a:ea typeface="Apple SD 산돌고딕 Neo 일반체"/>
                <a:cs typeface="Apple SD 산돌고딕 Neo 일반체"/>
                <a:sym typeface="Apple SD 산돌고딕 Neo 일반체"/>
              </a:defRPr>
            </a:lvl1pPr>
          </a:lstStyle>
          <a:p>
            <a:pPr/>
            <a:r>
              <a:t>真空ポンプ</a:t>
            </a:r>
          </a:p>
        </p:txBody>
      </p:sp>
      <p:sp>
        <p:nvSpPr>
          <p:cNvPr id="495" name="液体窒素デュワー"/>
          <p:cNvSpPr txBox="1"/>
          <p:nvPr/>
        </p:nvSpPr>
        <p:spPr>
          <a:xfrm>
            <a:off x="8915335" y="6984283"/>
            <a:ext cx="2085468" cy="444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200">
                <a:latin typeface="Apple SD 산돌고딕 Neo 일반체"/>
                <a:ea typeface="Apple SD 산돌고딕 Neo 일반체"/>
                <a:cs typeface="Apple SD 산돌고딕 Neo 일반체"/>
                <a:sym typeface="Apple SD 산돌고딕 Neo 일반체"/>
              </a:defRPr>
            </a:lvl1pPr>
          </a:lstStyle>
          <a:p>
            <a:pPr/>
            <a:r>
              <a:t>液体窒素デュワー</a:t>
            </a:r>
          </a:p>
        </p:txBody>
      </p:sp>
      <p:sp>
        <p:nvSpPr>
          <p:cNvPr id="496" name="回収ビン(500mL, ヒーター有)"/>
          <p:cNvSpPr txBox="1"/>
          <p:nvPr/>
        </p:nvSpPr>
        <p:spPr>
          <a:xfrm>
            <a:off x="9299827" y="6612427"/>
            <a:ext cx="2728850" cy="36271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700">
                <a:latin typeface="Apple SD 산돌고딕 Neo 일반체"/>
                <a:ea typeface="Apple SD 산돌고딕 Neo 일반체"/>
                <a:cs typeface="Apple SD 산돌고딕 Neo 일반체"/>
                <a:sym typeface="Apple SD 산돌고딕 Neo 일반체"/>
              </a:defRPr>
            </a:lvl1pPr>
          </a:lstStyle>
          <a:p>
            <a:pPr/>
            <a:r>
              <a:t>回収ビン(500mL, ヒーター有)</a:t>
            </a:r>
          </a:p>
        </p:txBody>
      </p:sp>
      <p:sp>
        <p:nvSpPr>
          <p:cNvPr id="497" name="口元ヒーター (凍結防止用, 170K以上固定)"/>
          <p:cNvSpPr txBox="1"/>
          <p:nvPr/>
        </p:nvSpPr>
        <p:spPr>
          <a:xfrm>
            <a:off x="5159955" y="5873033"/>
            <a:ext cx="2480133" cy="609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1700">
                <a:latin typeface="Apple SD 산돌고딕 Neo 일반체"/>
                <a:ea typeface="Apple SD 산돌고딕 Neo 일반체"/>
                <a:cs typeface="Apple SD 산돌고딕 Neo 일반체"/>
                <a:sym typeface="Apple SD 산돌고딕 Neo 일반체"/>
              </a:defRPr>
            </a:pPr>
            <a:r>
              <a:t>口元ヒーター</a:t>
            </a:r>
            <a:br/>
            <a:r>
              <a:t>(凍結防止用, 170K以上固定)</a:t>
            </a:r>
          </a:p>
        </p:txBody>
      </p:sp>
      <p:sp>
        <p:nvSpPr>
          <p:cNvPr id="516" name="接続の線"/>
          <p:cNvSpPr/>
          <p:nvPr/>
        </p:nvSpPr>
        <p:spPr>
          <a:xfrm>
            <a:off x="8439857" y="6063455"/>
            <a:ext cx="191475" cy="43445"/>
          </a:xfrm>
          <a:custGeom>
            <a:avLst/>
            <a:gdLst/>
            <a:ahLst/>
            <a:cxnLst>
              <a:cxn ang="0">
                <a:pos x="wd2" y="hd2"/>
              </a:cxn>
              <a:cxn ang="5400000">
                <a:pos x="wd2" y="hd2"/>
              </a:cxn>
              <a:cxn ang="10800000">
                <a:pos x="wd2" y="hd2"/>
              </a:cxn>
              <a:cxn ang="16200000">
                <a:pos x="wd2" y="hd2"/>
              </a:cxn>
            </a:cxnLst>
            <a:rect l="0" t="0" r="r" b="b"/>
            <a:pathLst>
              <a:path w="21600" h="16209" fill="norm" stroke="1" extrusionOk="0">
                <a:moveTo>
                  <a:pt x="0" y="1474"/>
                </a:moveTo>
                <a:cubicBezTo>
                  <a:pt x="7035" y="21600"/>
                  <a:pt x="14235" y="21109"/>
                  <a:pt x="21600" y="0"/>
                </a:cubicBezTo>
              </a:path>
            </a:pathLst>
          </a:custGeom>
          <a:ln w="25400">
            <a:solidFill>
              <a:srgbClr val="C82506"/>
            </a:solidFill>
            <a:miter lim="400000"/>
          </a:ln>
        </p:spPr>
        <p:txBody>
          <a:bodyPr/>
          <a:lstStyle/>
          <a:p>
            <a:pPr/>
          </a:p>
        </p:txBody>
      </p:sp>
      <p:sp>
        <p:nvSpPr>
          <p:cNvPr id="517" name="接続の線"/>
          <p:cNvSpPr/>
          <p:nvPr/>
        </p:nvSpPr>
        <p:spPr>
          <a:xfrm>
            <a:off x="8440010" y="6126955"/>
            <a:ext cx="191474" cy="43445"/>
          </a:xfrm>
          <a:custGeom>
            <a:avLst/>
            <a:gdLst/>
            <a:ahLst/>
            <a:cxnLst>
              <a:cxn ang="0">
                <a:pos x="wd2" y="hd2"/>
              </a:cxn>
              <a:cxn ang="5400000">
                <a:pos x="wd2" y="hd2"/>
              </a:cxn>
              <a:cxn ang="10800000">
                <a:pos x="wd2" y="hd2"/>
              </a:cxn>
              <a:cxn ang="16200000">
                <a:pos x="wd2" y="hd2"/>
              </a:cxn>
            </a:cxnLst>
            <a:rect l="0" t="0" r="r" b="b"/>
            <a:pathLst>
              <a:path w="21600" h="16209" fill="norm" stroke="1" extrusionOk="0">
                <a:moveTo>
                  <a:pt x="0" y="1474"/>
                </a:moveTo>
                <a:cubicBezTo>
                  <a:pt x="7035" y="21600"/>
                  <a:pt x="14235" y="21109"/>
                  <a:pt x="21600" y="0"/>
                </a:cubicBezTo>
              </a:path>
            </a:pathLst>
          </a:custGeom>
          <a:ln w="25400">
            <a:solidFill>
              <a:srgbClr val="C82506"/>
            </a:solidFill>
            <a:miter lim="400000"/>
          </a:ln>
        </p:spPr>
        <p:txBody>
          <a:bodyPr/>
          <a:lstStyle/>
          <a:p>
            <a:pPr/>
          </a:p>
        </p:txBody>
      </p:sp>
      <p:sp>
        <p:nvSpPr>
          <p:cNvPr id="518" name="接続の線"/>
          <p:cNvSpPr/>
          <p:nvPr/>
        </p:nvSpPr>
        <p:spPr>
          <a:xfrm>
            <a:off x="8440010" y="6198963"/>
            <a:ext cx="191474" cy="43444"/>
          </a:xfrm>
          <a:custGeom>
            <a:avLst/>
            <a:gdLst/>
            <a:ahLst/>
            <a:cxnLst>
              <a:cxn ang="0">
                <a:pos x="wd2" y="hd2"/>
              </a:cxn>
              <a:cxn ang="5400000">
                <a:pos x="wd2" y="hd2"/>
              </a:cxn>
              <a:cxn ang="10800000">
                <a:pos x="wd2" y="hd2"/>
              </a:cxn>
              <a:cxn ang="16200000">
                <a:pos x="wd2" y="hd2"/>
              </a:cxn>
            </a:cxnLst>
            <a:rect l="0" t="0" r="r" b="b"/>
            <a:pathLst>
              <a:path w="21600" h="16209" fill="norm" stroke="1" extrusionOk="0">
                <a:moveTo>
                  <a:pt x="0" y="1474"/>
                </a:moveTo>
                <a:cubicBezTo>
                  <a:pt x="7035" y="21600"/>
                  <a:pt x="14235" y="21109"/>
                  <a:pt x="21600" y="0"/>
                </a:cubicBezTo>
              </a:path>
            </a:pathLst>
          </a:custGeom>
          <a:ln w="25400">
            <a:solidFill>
              <a:srgbClr val="C82506"/>
            </a:solidFill>
            <a:miter lim="400000"/>
          </a:ln>
        </p:spPr>
        <p:txBody>
          <a:bodyPr/>
          <a:lstStyle/>
          <a:p>
            <a:pPr/>
          </a:p>
        </p:txBody>
      </p:sp>
      <p:sp>
        <p:nvSpPr>
          <p:cNvPr id="519" name="接続の線"/>
          <p:cNvSpPr/>
          <p:nvPr/>
        </p:nvSpPr>
        <p:spPr>
          <a:xfrm>
            <a:off x="8349663" y="6769848"/>
            <a:ext cx="365390" cy="46500"/>
          </a:xfrm>
          <a:custGeom>
            <a:avLst/>
            <a:gdLst/>
            <a:ahLst/>
            <a:cxnLst>
              <a:cxn ang="0">
                <a:pos x="wd2" y="hd2"/>
              </a:cxn>
              <a:cxn ang="5400000">
                <a:pos x="wd2" y="hd2"/>
              </a:cxn>
              <a:cxn ang="10800000">
                <a:pos x="wd2" y="hd2"/>
              </a:cxn>
              <a:cxn ang="16200000">
                <a:pos x="wd2" y="hd2"/>
              </a:cxn>
            </a:cxnLst>
            <a:rect l="0" t="0" r="r" b="b"/>
            <a:pathLst>
              <a:path w="21600" h="16254" fill="norm" stroke="1" extrusionOk="0">
                <a:moveTo>
                  <a:pt x="0" y="0"/>
                </a:moveTo>
                <a:cubicBezTo>
                  <a:pt x="6816" y="20423"/>
                  <a:pt x="14016" y="21600"/>
                  <a:pt x="21600" y="3531"/>
                </a:cubicBezTo>
              </a:path>
            </a:pathLst>
          </a:custGeom>
          <a:ln w="25400">
            <a:solidFill>
              <a:srgbClr val="C82506"/>
            </a:solidFill>
            <a:miter lim="400000"/>
          </a:ln>
        </p:spPr>
        <p:txBody>
          <a:bodyPr/>
          <a:lstStyle/>
          <a:p>
            <a:pPr/>
          </a:p>
        </p:txBody>
      </p:sp>
      <p:sp>
        <p:nvSpPr>
          <p:cNvPr id="520" name="接続の線"/>
          <p:cNvSpPr/>
          <p:nvPr/>
        </p:nvSpPr>
        <p:spPr>
          <a:xfrm>
            <a:off x="8349663" y="6905091"/>
            <a:ext cx="365390" cy="46500"/>
          </a:xfrm>
          <a:custGeom>
            <a:avLst/>
            <a:gdLst/>
            <a:ahLst/>
            <a:cxnLst>
              <a:cxn ang="0">
                <a:pos x="wd2" y="hd2"/>
              </a:cxn>
              <a:cxn ang="5400000">
                <a:pos x="wd2" y="hd2"/>
              </a:cxn>
              <a:cxn ang="10800000">
                <a:pos x="wd2" y="hd2"/>
              </a:cxn>
              <a:cxn ang="16200000">
                <a:pos x="wd2" y="hd2"/>
              </a:cxn>
            </a:cxnLst>
            <a:rect l="0" t="0" r="r" b="b"/>
            <a:pathLst>
              <a:path w="21600" h="16254" fill="norm" stroke="1" extrusionOk="0">
                <a:moveTo>
                  <a:pt x="0" y="0"/>
                </a:moveTo>
                <a:cubicBezTo>
                  <a:pt x="6816" y="20423"/>
                  <a:pt x="14016" y="21600"/>
                  <a:pt x="21600" y="3531"/>
                </a:cubicBezTo>
              </a:path>
            </a:pathLst>
          </a:custGeom>
          <a:ln w="25400">
            <a:solidFill>
              <a:srgbClr val="C82506"/>
            </a:solidFill>
            <a:miter lim="400000"/>
          </a:ln>
        </p:spPr>
        <p:txBody>
          <a:bodyPr/>
          <a:lstStyle/>
          <a:p>
            <a:pPr/>
          </a:p>
        </p:txBody>
      </p:sp>
      <p:sp>
        <p:nvSpPr>
          <p:cNvPr id="521" name="接続の線"/>
          <p:cNvSpPr/>
          <p:nvPr/>
        </p:nvSpPr>
        <p:spPr>
          <a:xfrm>
            <a:off x="8349663" y="7045228"/>
            <a:ext cx="365390" cy="46499"/>
          </a:xfrm>
          <a:custGeom>
            <a:avLst/>
            <a:gdLst/>
            <a:ahLst/>
            <a:cxnLst>
              <a:cxn ang="0">
                <a:pos x="wd2" y="hd2"/>
              </a:cxn>
              <a:cxn ang="5400000">
                <a:pos x="wd2" y="hd2"/>
              </a:cxn>
              <a:cxn ang="10800000">
                <a:pos x="wd2" y="hd2"/>
              </a:cxn>
              <a:cxn ang="16200000">
                <a:pos x="wd2" y="hd2"/>
              </a:cxn>
            </a:cxnLst>
            <a:rect l="0" t="0" r="r" b="b"/>
            <a:pathLst>
              <a:path w="21600" h="16254" fill="norm" stroke="1" extrusionOk="0">
                <a:moveTo>
                  <a:pt x="0" y="0"/>
                </a:moveTo>
                <a:cubicBezTo>
                  <a:pt x="6816" y="20423"/>
                  <a:pt x="14016" y="21600"/>
                  <a:pt x="21600" y="3531"/>
                </a:cubicBezTo>
              </a:path>
            </a:pathLst>
          </a:custGeom>
          <a:ln w="25400">
            <a:solidFill>
              <a:srgbClr val="C82506"/>
            </a:solidFill>
            <a:miter lim="400000"/>
          </a:ln>
        </p:spPr>
        <p:txBody>
          <a:bodyPr/>
          <a:lstStyle/>
          <a:p>
            <a:pPr/>
          </a:p>
        </p:txBody>
      </p:sp>
      <p:sp>
        <p:nvSpPr>
          <p:cNvPr id="522" name="接続の線"/>
          <p:cNvSpPr/>
          <p:nvPr/>
        </p:nvSpPr>
        <p:spPr>
          <a:xfrm>
            <a:off x="8349663" y="6647376"/>
            <a:ext cx="365390" cy="46499"/>
          </a:xfrm>
          <a:custGeom>
            <a:avLst/>
            <a:gdLst/>
            <a:ahLst/>
            <a:cxnLst>
              <a:cxn ang="0">
                <a:pos x="wd2" y="hd2"/>
              </a:cxn>
              <a:cxn ang="5400000">
                <a:pos x="wd2" y="hd2"/>
              </a:cxn>
              <a:cxn ang="10800000">
                <a:pos x="wd2" y="hd2"/>
              </a:cxn>
              <a:cxn ang="16200000">
                <a:pos x="wd2" y="hd2"/>
              </a:cxn>
            </a:cxnLst>
            <a:rect l="0" t="0" r="r" b="b"/>
            <a:pathLst>
              <a:path w="21600" h="16254" fill="norm" stroke="1" extrusionOk="0">
                <a:moveTo>
                  <a:pt x="0" y="0"/>
                </a:moveTo>
                <a:cubicBezTo>
                  <a:pt x="6816" y="20423"/>
                  <a:pt x="14016" y="21600"/>
                  <a:pt x="21600" y="3531"/>
                </a:cubicBezTo>
              </a:path>
            </a:pathLst>
          </a:custGeom>
          <a:ln w="25400">
            <a:solidFill>
              <a:srgbClr val="C82506"/>
            </a:solidFill>
            <a:miter lim="400000"/>
          </a:ln>
        </p:spPr>
        <p:txBody>
          <a:bodyPr/>
          <a:lstStyle/>
          <a:p>
            <a:pPr/>
          </a:p>
        </p:txBody>
      </p:sp>
      <p:sp>
        <p:nvSpPr>
          <p:cNvPr id="523" name="接続の線"/>
          <p:cNvSpPr/>
          <p:nvPr/>
        </p:nvSpPr>
        <p:spPr>
          <a:xfrm>
            <a:off x="8349663" y="6518539"/>
            <a:ext cx="365390" cy="46499"/>
          </a:xfrm>
          <a:custGeom>
            <a:avLst/>
            <a:gdLst/>
            <a:ahLst/>
            <a:cxnLst>
              <a:cxn ang="0">
                <a:pos x="wd2" y="hd2"/>
              </a:cxn>
              <a:cxn ang="5400000">
                <a:pos x="wd2" y="hd2"/>
              </a:cxn>
              <a:cxn ang="10800000">
                <a:pos x="wd2" y="hd2"/>
              </a:cxn>
              <a:cxn ang="16200000">
                <a:pos x="wd2" y="hd2"/>
              </a:cxn>
            </a:cxnLst>
            <a:rect l="0" t="0" r="r" b="b"/>
            <a:pathLst>
              <a:path w="21600" h="16254" fill="norm" stroke="1" extrusionOk="0">
                <a:moveTo>
                  <a:pt x="0" y="0"/>
                </a:moveTo>
                <a:cubicBezTo>
                  <a:pt x="6816" y="20423"/>
                  <a:pt x="14016" y="21600"/>
                  <a:pt x="21600" y="3531"/>
                </a:cubicBezTo>
              </a:path>
            </a:pathLst>
          </a:custGeom>
          <a:ln w="25400">
            <a:solidFill>
              <a:srgbClr val="C82506"/>
            </a:solidFill>
            <a:miter lim="400000"/>
          </a:ln>
        </p:spPr>
        <p:txBody>
          <a:bodyPr/>
          <a:lstStyle/>
          <a:p>
            <a:pPr/>
          </a:p>
        </p:txBody>
      </p:sp>
      <p:sp>
        <p:nvSpPr>
          <p:cNvPr id="506" name="本体ヒーター (温度センサが中央部のみ)"/>
          <p:cNvSpPr txBox="1"/>
          <p:nvPr/>
        </p:nvSpPr>
        <p:spPr>
          <a:xfrm>
            <a:off x="5232713" y="6721353"/>
            <a:ext cx="2334617" cy="7317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1700">
                <a:latin typeface="Apple SD 산돌고딕 Neo 일반체"/>
                <a:ea typeface="Apple SD 산돌고딕 Neo 일반체"/>
                <a:cs typeface="Apple SD 산돌고딕 Neo 일반체"/>
                <a:sym typeface="Apple SD 산돌고딕 Neo 일반체"/>
              </a:defRPr>
            </a:pPr>
            <a:r>
              <a:t>本体ヒーター</a:t>
            </a:r>
            <a:br/>
            <a:r>
              <a:t>(温度センサが中央部のみ)</a:t>
            </a:r>
          </a:p>
        </p:txBody>
      </p:sp>
      <p:pic>
        <p:nvPicPr>
          <p:cNvPr id="507" name="線 線" descr="線 線"/>
          <p:cNvPicPr>
            <a:picLocks noChangeAspect="0"/>
          </p:cNvPicPr>
          <p:nvPr/>
        </p:nvPicPr>
        <p:blipFill>
          <a:blip r:embed="rId5">
            <a:extLst/>
          </a:blip>
          <a:stretch>
            <a:fillRect/>
          </a:stretch>
        </p:blipFill>
        <p:spPr>
          <a:xfrm rot="16200000">
            <a:off x="8019968" y="5594718"/>
            <a:ext cx="679451" cy="352235"/>
          </a:xfrm>
          <a:prstGeom prst="rect">
            <a:avLst/>
          </a:prstGeom>
        </p:spPr>
      </p:pic>
      <p:pic>
        <p:nvPicPr>
          <p:cNvPr id="509" name="線 線" descr="線 線"/>
          <p:cNvPicPr>
            <a:picLocks noChangeAspect="0"/>
          </p:cNvPicPr>
          <p:nvPr/>
        </p:nvPicPr>
        <p:blipFill>
          <a:blip r:embed="rId6">
            <a:extLst/>
          </a:blip>
          <a:stretch>
            <a:fillRect/>
          </a:stretch>
        </p:blipFill>
        <p:spPr>
          <a:xfrm rot="10800000">
            <a:off x="4332605" y="5247568"/>
            <a:ext cx="4093114" cy="352235"/>
          </a:xfrm>
          <a:prstGeom prst="rect">
            <a:avLst/>
          </a:prstGeom>
        </p:spPr>
      </p:pic>
      <p:sp>
        <p:nvSpPr>
          <p:cNvPr id="511" name="X（飾り文字）"/>
          <p:cNvSpPr/>
          <p:nvPr/>
        </p:nvSpPr>
        <p:spPr>
          <a:xfrm>
            <a:off x="8639799" y="5403242"/>
            <a:ext cx="352235" cy="416224"/>
          </a:xfrm>
          <a:custGeom>
            <a:avLst/>
            <a:gdLst/>
            <a:ahLst/>
            <a:cxnLst>
              <a:cxn ang="0">
                <a:pos x="wd2" y="hd2"/>
              </a:cxn>
              <a:cxn ang="5400000">
                <a:pos x="wd2" y="hd2"/>
              </a:cxn>
              <a:cxn ang="10800000">
                <a:pos x="wd2" y="hd2"/>
              </a:cxn>
              <a:cxn ang="16200000">
                <a:pos x="wd2" y="hd2"/>
              </a:cxn>
            </a:cxnLst>
            <a:rect l="0" t="0" r="r" b="b"/>
            <a:pathLst>
              <a:path w="21484" h="21548" fill="norm" stroke="1" extrusionOk="0">
                <a:moveTo>
                  <a:pt x="18655" y="0"/>
                </a:moveTo>
                <a:cubicBezTo>
                  <a:pt x="18494" y="5"/>
                  <a:pt x="18333" y="109"/>
                  <a:pt x="18066" y="314"/>
                </a:cubicBezTo>
                <a:cubicBezTo>
                  <a:pt x="15478" y="2289"/>
                  <a:pt x="13027" y="4381"/>
                  <a:pt x="10727" y="6600"/>
                </a:cubicBezTo>
                <a:cubicBezTo>
                  <a:pt x="10587" y="6735"/>
                  <a:pt x="10434" y="6862"/>
                  <a:pt x="10258" y="7020"/>
                </a:cubicBezTo>
                <a:cubicBezTo>
                  <a:pt x="10102" y="6832"/>
                  <a:pt x="9974" y="6685"/>
                  <a:pt x="9856" y="6533"/>
                </a:cubicBezTo>
                <a:cubicBezTo>
                  <a:pt x="8908" y="5315"/>
                  <a:pt x="7971" y="4091"/>
                  <a:pt x="7009" y="2882"/>
                </a:cubicBezTo>
                <a:cubicBezTo>
                  <a:pt x="6625" y="2399"/>
                  <a:pt x="6178" y="1951"/>
                  <a:pt x="5769" y="1483"/>
                </a:cubicBezTo>
                <a:cubicBezTo>
                  <a:pt x="5573" y="1260"/>
                  <a:pt x="5327" y="1254"/>
                  <a:pt x="5044" y="1314"/>
                </a:cubicBezTo>
                <a:cubicBezTo>
                  <a:pt x="4759" y="1375"/>
                  <a:pt x="4593" y="1540"/>
                  <a:pt x="4590" y="1770"/>
                </a:cubicBezTo>
                <a:cubicBezTo>
                  <a:pt x="4583" y="2129"/>
                  <a:pt x="4349" y="2291"/>
                  <a:pt x="3989" y="2389"/>
                </a:cubicBezTo>
                <a:cubicBezTo>
                  <a:pt x="3741" y="2232"/>
                  <a:pt x="3498" y="2079"/>
                  <a:pt x="3221" y="1904"/>
                </a:cubicBezTo>
                <a:cubicBezTo>
                  <a:pt x="2922" y="2176"/>
                  <a:pt x="2660" y="2427"/>
                  <a:pt x="2382" y="2665"/>
                </a:cubicBezTo>
                <a:cubicBezTo>
                  <a:pt x="2135" y="2876"/>
                  <a:pt x="2125" y="3090"/>
                  <a:pt x="2231" y="3371"/>
                </a:cubicBezTo>
                <a:cubicBezTo>
                  <a:pt x="3179" y="5877"/>
                  <a:pt x="4394" y="8283"/>
                  <a:pt x="5880" y="10593"/>
                </a:cubicBezTo>
                <a:cubicBezTo>
                  <a:pt x="5956" y="10712"/>
                  <a:pt x="6024" y="10835"/>
                  <a:pt x="6094" y="10951"/>
                </a:cubicBezTo>
                <a:cubicBezTo>
                  <a:pt x="4046" y="12991"/>
                  <a:pt x="2019" y="15012"/>
                  <a:pt x="0" y="17024"/>
                </a:cubicBezTo>
                <a:cubicBezTo>
                  <a:pt x="166" y="17359"/>
                  <a:pt x="297" y="17644"/>
                  <a:pt x="450" y="17921"/>
                </a:cubicBezTo>
                <a:cubicBezTo>
                  <a:pt x="559" y="18117"/>
                  <a:pt x="570" y="18299"/>
                  <a:pt x="443" y="18491"/>
                </a:cubicBezTo>
                <a:cubicBezTo>
                  <a:pt x="355" y="18625"/>
                  <a:pt x="277" y="18763"/>
                  <a:pt x="214" y="18906"/>
                </a:cubicBezTo>
                <a:cubicBezTo>
                  <a:pt x="179" y="18986"/>
                  <a:pt x="139" y="19096"/>
                  <a:pt x="175" y="19164"/>
                </a:cubicBezTo>
                <a:cubicBezTo>
                  <a:pt x="462" y="19717"/>
                  <a:pt x="876" y="20186"/>
                  <a:pt x="1406" y="20550"/>
                </a:cubicBezTo>
                <a:cubicBezTo>
                  <a:pt x="1668" y="20457"/>
                  <a:pt x="1862" y="20370"/>
                  <a:pt x="2068" y="20319"/>
                </a:cubicBezTo>
                <a:cubicBezTo>
                  <a:pt x="2305" y="20259"/>
                  <a:pt x="2506" y="20384"/>
                  <a:pt x="2432" y="20567"/>
                </a:cubicBezTo>
                <a:cubicBezTo>
                  <a:pt x="2271" y="20967"/>
                  <a:pt x="2606" y="21165"/>
                  <a:pt x="2838" y="21403"/>
                </a:cubicBezTo>
                <a:cubicBezTo>
                  <a:pt x="3027" y="21596"/>
                  <a:pt x="3335" y="21593"/>
                  <a:pt x="3548" y="21414"/>
                </a:cubicBezTo>
                <a:cubicBezTo>
                  <a:pt x="3624" y="21350"/>
                  <a:pt x="3679" y="21268"/>
                  <a:pt x="3745" y="21195"/>
                </a:cubicBezTo>
                <a:cubicBezTo>
                  <a:pt x="5406" y="19353"/>
                  <a:pt x="7068" y="17510"/>
                  <a:pt x="8732" y="15669"/>
                </a:cubicBezTo>
                <a:cubicBezTo>
                  <a:pt x="8850" y="15538"/>
                  <a:pt x="8982" y="15417"/>
                  <a:pt x="9151" y="15248"/>
                </a:cubicBezTo>
                <a:cubicBezTo>
                  <a:pt x="9312" y="15457"/>
                  <a:pt x="9442" y="15618"/>
                  <a:pt x="9566" y="15782"/>
                </a:cubicBezTo>
                <a:cubicBezTo>
                  <a:pt x="10552" y="17091"/>
                  <a:pt x="11622" y="18348"/>
                  <a:pt x="12799" y="19538"/>
                </a:cubicBezTo>
                <a:cubicBezTo>
                  <a:pt x="13137" y="19880"/>
                  <a:pt x="13363" y="19913"/>
                  <a:pt x="13764" y="19639"/>
                </a:cubicBezTo>
                <a:cubicBezTo>
                  <a:pt x="14071" y="19429"/>
                  <a:pt x="14340" y="19181"/>
                  <a:pt x="14638" y="18942"/>
                </a:cubicBezTo>
                <a:cubicBezTo>
                  <a:pt x="14977" y="19118"/>
                  <a:pt x="15325" y="19299"/>
                  <a:pt x="15670" y="19479"/>
                </a:cubicBezTo>
                <a:cubicBezTo>
                  <a:pt x="15874" y="19336"/>
                  <a:pt x="16024" y="19228"/>
                  <a:pt x="16179" y="19123"/>
                </a:cubicBezTo>
                <a:cubicBezTo>
                  <a:pt x="16407" y="18969"/>
                  <a:pt x="16586" y="18817"/>
                  <a:pt x="16625" y="18532"/>
                </a:cubicBezTo>
                <a:cubicBezTo>
                  <a:pt x="16663" y="18245"/>
                  <a:pt x="16848" y="17980"/>
                  <a:pt x="17238" y="17893"/>
                </a:cubicBezTo>
                <a:cubicBezTo>
                  <a:pt x="17537" y="17826"/>
                  <a:pt x="17736" y="17646"/>
                  <a:pt x="17893" y="17435"/>
                </a:cubicBezTo>
                <a:cubicBezTo>
                  <a:pt x="18144" y="17098"/>
                  <a:pt x="18337" y="16737"/>
                  <a:pt x="18424" y="16377"/>
                </a:cubicBezTo>
                <a:cubicBezTo>
                  <a:pt x="16705" y="14528"/>
                  <a:pt x="15014" y="12708"/>
                  <a:pt x="13308" y="10873"/>
                </a:cubicBezTo>
                <a:cubicBezTo>
                  <a:pt x="13494" y="10665"/>
                  <a:pt x="13612" y="10530"/>
                  <a:pt x="13734" y="10397"/>
                </a:cubicBezTo>
                <a:cubicBezTo>
                  <a:pt x="15805" y="8137"/>
                  <a:pt x="18039" y="6000"/>
                  <a:pt x="20413" y="3968"/>
                </a:cubicBezTo>
                <a:cubicBezTo>
                  <a:pt x="20703" y="3719"/>
                  <a:pt x="20983" y="3471"/>
                  <a:pt x="21190" y="3153"/>
                </a:cubicBezTo>
                <a:cubicBezTo>
                  <a:pt x="21585" y="2544"/>
                  <a:pt x="21600" y="2565"/>
                  <a:pt x="21129" y="2026"/>
                </a:cubicBezTo>
                <a:cubicBezTo>
                  <a:pt x="20955" y="1827"/>
                  <a:pt x="20762" y="1776"/>
                  <a:pt x="20487" y="1772"/>
                </a:cubicBezTo>
                <a:cubicBezTo>
                  <a:pt x="19961" y="1764"/>
                  <a:pt x="19720" y="1486"/>
                  <a:pt x="19806" y="1064"/>
                </a:cubicBezTo>
                <a:cubicBezTo>
                  <a:pt x="19825" y="971"/>
                  <a:pt x="19804" y="847"/>
                  <a:pt x="19743" y="773"/>
                </a:cubicBezTo>
                <a:cubicBezTo>
                  <a:pt x="19597" y="599"/>
                  <a:pt x="19434" y="429"/>
                  <a:pt x="19245" y="289"/>
                </a:cubicBezTo>
                <a:cubicBezTo>
                  <a:pt x="18978" y="92"/>
                  <a:pt x="18816" y="-4"/>
                  <a:pt x="18655" y="0"/>
                </a:cubicBezTo>
                <a:close/>
              </a:path>
            </a:pathLst>
          </a:custGeom>
          <a:blipFill>
            <a:blip r:embed="rId7"/>
          </a:blipFill>
          <a:ln w="12700">
            <a:miter lim="400000"/>
          </a:ln>
          <a:effectLst>
            <a:outerShdw sx="100000" sy="100000" kx="0" ky="0" algn="b" rotWithShape="0" blurRad="38100" dist="25400" dir="5400000">
              <a:srgbClr val="000000">
                <a:alpha val="50000"/>
              </a:srgbClr>
            </a:outerShdw>
          </a:effectLst>
        </p:spPr>
        <p:txBody>
          <a:bodyPr lIns="50800" tIns="50800" rIns="50800" bIns="50800" anchor="ctr"/>
          <a:lstStyle/>
          <a:p>
            <a:pPr>
              <a:defRPr>
                <a:solidFill>
                  <a:srgbClr val="FFFFFF"/>
                </a:solidFill>
                <a:latin typeface="+mn-lt"/>
                <a:ea typeface="+mn-ea"/>
                <a:cs typeface="+mn-cs"/>
                <a:sym typeface="ヒラギノ角ゴ ProN W3"/>
              </a:defRPr>
            </a:pPr>
          </a:p>
        </p:txBody>
      </p:sp>
      <p:sp>
        <p:nvSpPr>
          <p:cNvPr id="512" name="}"/>
          <p:cNvSpPr txBox="1"/>
          <p:nvPr/>
        </p:nvSpPr>
        <p:spPr>
          <a:xfrm>
            <a:off x="7834513" y="5750561"/>
            <a:ext cx="495301" cy="1841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000">
                <a:latin typeface="Avenir Next Ultra Light"/>
                <a:ea typeface="Avenir Next Ultra Light"/>
                <a:cs typeface="Avenir Next Ultra Light"/>
                <a:sym typeface="Avenir Next Ultra Light"/>
              </a:defRPr>
            </a:lvl1pPr>
          </a:lstStyle>
          <a:p>
            <a:pPr/>
            <a:r>
              <a:t>}</a:t>
            </a:r>
          </a:p>
        </p:txBody>
      </p:sp>
      <p:sp>
        <p:nvSpPr>
          <p:cNvPr id="513" name="&lt; 2barA(G)"/>
          <p:cNvSpPr txBox="1"/>
          <p:nvPr/>
        </p:nvSpPr>
        <p:spPr>
          <a:xfrm>
            <a:off x="8911356" y="5828583"/>
            <a:ext cx="1109168" cy="35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700">
                <a:latin typeface="Apple SD 산돌고딕 Neo 일반체"/>
                <a:ea typeface="Apple SD 산돌고딕 Neo 일반체"/>
                <a:cs typeface="Apple SD 산돌고딕 Neo 일반체"/>
                <a:sym typeface="Apple SD 산돌고딕 Neo 일반체"/>
              </a:defRPr>
            </a:lvl1pPr>
          </a:lstStyle>
          <a:p>
            <a:pPr/>
            <a:r>
              <a:t>&lt; 2barA(G)</a:t>
            </a:r>
          </a:p>
        </p:txBody>
      </p:sp>
      <p:sp>
        <p:nvSpPr>
          <p:cNvPr id="514" name="miniCham内でシンチ・ELを測定 —&gt; 純度を評価"/>
          <p:cNvSpPr txBox="1"/>
          <p:nvPr/>
        </p:nvSpPr>
        <p:spPr>
          <a:xfrm>
            <a:off x="538531" y="4567589"/>
            <a:ext cx="5501806" cy="3492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900">
                <a:latin typeface="+mn-lt"/>
                <a:ea typeface="+mn-ea"/>
                <a:cs typeface="+mn-cs"/>
                <a:sym typeface="ヒラギノ角ゴ ProN W3"/>
              </a:defRPr>
            </a:lvl1pPr>
          </a:lstStyle>
          <a:p>
            <a:pPr/>
            <a:r>
              <a:t>miniCham内でシンチ・ELを測定 —&gt; 純度を評価</a:t>
            </a:r>
          </a:p>
        </p:txBody>
      </p:sp>
      <p:pic>
        <p:nvPicPr>
          <p:cNvPr id="515" name="イメージ" descr="イメージ"/>
          <p:cNvPicPr>
            <a:picLocks noChangeAspect="1"/>
          </p:cNvPicPr>
          <p:nvPr/>
        </p:nvPicPr>
        <p:blipFill>
          <a:blip r:embed="rId8">
            <a:extLst/>
          </a:blip>
          <a:srcRect l="0" t="0" r="0" b="55414"/>
          <a:stretch>
            <a:fillRect/>
          </a:stretch>
        </p:blipFill>
        <p:spPr>
          <a:xfrm>
            <a:off x="1023357" y="7696636"/>
            <a:ext cx="10753297" cy="1964186"/>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ニュートリノを伴わない二重ベータ崩壊(0νββ)"/>
          <p:cNvSpPr txBox="1"/>
          <p:nvPr>
            <p:ph type="title"/>
          </p:nvPr>
        </p:nvSpPr>
        <p:spPr>
          <a:prstGeom prst="rect">
            <a:avLst/>
          </a:prstGeom>
        </p:spPr>
        <p:txBody>
          <a:bodyPr/>
          <a:lstStyle>
            <a:lvl1pPr defTabSz="549148">
              <a:defRPr sz="4230"/>
            </a:lvl1pPr>
          </a:lstStyle>
          <a:p>
            <a:pPr/>
            <a:r>
              <a:t>ニュートリノを伴わない二重ベータ崩壊(0νββ)</a:t>
            </a:r>
          </a:p>
        </p:txBody>
      </p:sp>
      <p:sp>
        <p:nvSpPr>
          <p:cNvPr id="144" name="ニュートリノはマヨラナ粒子か？…"/>
          <p:cNvSpPr txBox="1"/>
          <p:nvPr>
            <p:ph type="body" idx="1"/>
          </p:nvPr>
        </p:nvSpPr>
        <p:spPr>
          <a:xfrm>
            <a:off x="252452" y="1626658"/>
            <a:ext cx="12499896" cy="4400964"/>
          </a:xfrm>
          <a:prstGeom prst="rect">
            <a:avLst/>
          </a:prstGeom>
        </p:spPr>
        <p:txBody>
          <a:bodyPr/>
          <a:lstStyle/>
          <a:p>
            <a:pPr/>
            <a:r>
              <a:t>ニュートリノはマヨラナ粒子か？</a:t>
            </a:r>
          </a:p>
          <a:p>
            <a:pPr lvl="1"/>
            <a:r>
              <a:t>ニュートリノが異常に軽い理由</a:t>
            </a:r>
          </a:p>
          <a:p>
            <a:pPr lvl="1"/>
            <a:r>
              <a:t>物質優勢宇宙の謎</a:t>
            </a:r>
          </a:p>
          <a:p>
            <a:pPr/>
            <a:r>
              <a:t>0νββの特徴</a:t>
            </a:r>
          </a:p>
          <a:p>
            <a:pPr lvl="1"/>
            <a:r>
              <a:t>非常にまれな現象</a:t>
            </a:r>
          </a:p>
          <a:p>
            <a:pPr lvl="1"/>
            <a:r>
              <a:t>電子の運動エネルギーの和がQ値に一致</a:t>
            </a:r>
          </a:p>
        </p:txBody>
      </p:sp>
      <p:sp>
        <p:nvSpPr>
          <p:cNvPr id="145"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46" name="イメージ" descr="イメージ"/>
          <p:cNvPicPr>
            <a:picLocks noChangeAspect="1"/>
          </p:cNvPicPr>
          <p:nvPr/>
        </p:nvPicPr>
        <p:blipFill>
          <a:blip r:embed="rId2">
            <a:extLst/>
          </a:blip>
          <a:stretch>
            <a:fillRect/>
          </a:stretch>
        </p:blipFill>
        <p:spPr>
          <a:xfrm>
            <a:off x="5411126" y="2174240"/>
            <a:ext cx="2428571" cy="385936"/>
          </a:xfrm>
          <a:prstGeom prst="rect">
            <a:avLst/>
          </a:prstGeom>
          <a:ln w="12700">
            <a:miter lim="400000"/>
          </a:ln>
        </p:spPr>
      </p:pic>
      <p:pic>
        <p:nvPicPr>
          <p:cNvPr id="147" name="イメージ" descr="イメージ"/>
          <p:cNvPicPr>
            <a:picLocks noChangeAspect="1"/>
          </p:cNvPicPr>
          <p:nvPr/>
        </p:nvPicPr>
        <p:blipFill>
          <a:blip r:embed="rId3">
            <a:extLst/>
          </a:blip>
          <a:stretch>
            <a:fillRect/>
          </a:stretch>
        </p:blipFill>
        <p:spPr>
          <a:xfrm>
            <a:off x="432569" y="5875035"/>
            <a:ext cx="5313867" cy="3727032"/>
          </a:xfrm>
          <a:prstGeom prst="rect">
            <a:avLst/>
          </a:prstGeom>
          <a:ln w="12700">
            <a:miter lim="400000"/>
          </a:ln>
        </p:spPr>
      </p:pic>
      <p:sp>
        <p:nvSpPr>
          <p:cNvPr id="148" name="Q値=2458 keV"/>
          <p:cNvSpPr txBox="1"/>
          <p:nvPr/>
        </p:nvSpPr>
        <p:spPr>
          <a:xfrm>
            <a:off x="10951662" y="11217840"/>
            <a:ext cx="2484730"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Q値=2458 keV</a:t>
            </a:r>
          </a:p>
        </p:txBody>
      </p:sp>
      <p:pic>
        <p:nvPicPr>
          <p:cNvPr id="149" name="イメージ" descr="イメージ"/>
          <p:cNvPicPr>
            <a:picLocks noChangeAspect="1"/>
          </p:cNvPicPr>
          <p:nvPr/>
        </p:nvPicPr>
        <p:blipFill>
          <a:blip r:embed="rId4">
            <a:extLst/>
          </a:blip>
          <a:stretch>
            <a:fillRect/>
          </a:stretch>
        </p:blipFill>
        <p:spPr>
          <a:xfrm>
            <a:off x="3651250" y="3622288"/>
            <a:ext cx="6436672" cy="582100"/>
          </a:xfrm>
          <a:prstGeom prst="rect">
            <a:avLst/>
          </a:prstGeom>
          <a:ln w="12700">
            <a:miter lim="400000"/>
          </a:ln>
        </p:spPr>
      </p:pic>
      <p:pic>
        <p:nvPicPr>
          <p:cNvPr id="150" name="イメージ" descr="イメージ"/>
          <p:cNvPicPr>
            <a:picLocks noChangeAspect="1"/>
          </p:cNvPicPr>
          <p:nvPr/>
        </p:nvPicPr>
        <p:blipFill>
          <a:blip r:embed="rId5">
            <a:extLst/>
          </a:blip>
          <a:stretch>
            <a:fillRect/>
          </a:stretch>
        </p:blipFill>
        <p:spPr>
          <a:xfrm>
            <a:off x="4064058" y="4938447"/>
            <a:ext cx="1812838" cy="1812839"/>
          </a:xfrm>
          <a:prstGeom prst="rect">
            <a:avLst/>
          </a:prstGeom>
          <a:ln w="12700">
            <a:miter lim="400000"/>
          </a:ln>
        </p:spPr>
      </p:pic>
      <p:pic>
        <p:nvPicPr>
          <p:cNvPr id="151" name="イメージ" descr="イメージ"/>
          <p:cNvPicPr>
            <a:picLocks noChangeAspect="1"/>
          </p:cNvPicPr>
          <p:nvPr/>
        </p:nvPicPr>
        <p:blipFill>
          <a:blip r:embed="rId6">
            <a:extLst/>
          </a:blip>
          <a:stretch>
            <a:fillRect/>
          </a:stretch>
        </p:blipFill>
        <p:spPr>
          <a:xfrm>
            <a:off x="1351513" y="4938447"/>
            <a:ext cx="1812838" cy="1812839"/>
          </a:xfrm>
          <a:prstGeom prst="rect">
            <a:avLst/>
          </a:prstGeom>
          <a:ln w="12700">
            <a:miter lim="400000"/>
          </a:ln>
        </p:spPr>
      </p:pic>
      <p:sp>
        <p:nvSpPr>
          <p:cNvPr id="152" name="Q値に一致する特徴的なピークの発見を目指す"/>
          <p:cNvSpPr txBox="1"/>
          <p:nvPr/>
        </p:nvSpPr>
        <p:spPr>
          <a:xfrm>
            <a:off x="6011919" y="7213976"/>
            <a:ext cx="6746139"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228600" indent="-228600">
              <a:buSzPct val="100000"/>
              <a:buChar char="✓"/>
            </a:lvl1pPr>
          </a:lstStyle>
          <a:p>
            <a:pPr/>
            <a:r>
              <a:t>Q値に一致する特徴的なピークの発見を目指す</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5" name="その他のトラブル〜大気混入〜"/>
          <p:cNvSpPr txBox="1"/>
          <p:nvPr>
            <p:ph type="title"/>
          </p:nvPr>
        </p:nvSpPr>
        <p:spPr>
          <a:prstGeom prst="rect">
            <a:avLst/>
          </a:prstGeom>
        </p:spPr>
        <p:txBody>
          <a:bodyPr/>
          <a:lstStyle/>
          <a:p>
            <a:pPr/>
            <a:r>
              <a:t>その他のトラブル〜大気混入〜</a:t>
            </a:r>
          </a:p>
        </p:txBody>
      </p:sp>
      <p:sp>
        <p:nvSpPr>
          <p:cNvPr id="526" name="その後の進捗状況…"/>
          <p:cNvSpPr txBox="1"/>
          <p:nvPr>
            <p:ph type="body" idx="1"/>
          </p:nvPr>
        </p:nvSpPr>
        <p:spPr>
          <a:prstGeom prst="rect">
            <a:avLst/>
          </a:prstGeom>
        </p:spPr>
        <p:txBody>
          <a:bodyPr/>
          <a:lstStyle/>
          <a:p>
            <a:pPr/>
            <a:r>
              <a:t>その後の進捗状況</a:t>
            </a:r>
          </a:p>
          <a:p>
            <a:pPr lvl="1"/>
            <a:r>
              <a:t>沸点が-185.7℃の液体アルゴンで蒸留すれば、計算上は窒素濃度を50 ppmまで下げられる</a:t>
            </a:r>
          </a:p>
          <a:p>
            <a:pPr lvl="1"/>
            <a:r>
              <a:t>アルゴン蒸留後は&lt;1,000 ppmであることがわかったが、RGA内の真空度が悪くてそれ以上の評価ができない（RGAの要求真空度のO(10</a:t>
            </a:r>
            <a:r>
              <a:rPr baseline="31999"/>
              <a:t>-7</a:t>
            </a:r>
            <a:r>
              <a:t>)Paに対して、3x10</a:t>
            </a:r>
            <a:r>
              <a:rPr baseline="31999"/>
              <a:t>-6 </a:t>
            </a:r>
            <a:r>
              <a:t>Paまでしか到達できない）</a:t>
            </a:r>
          </a:p>
          <a:p>
            <a:pPr lvl="1"/>
            <a:r>
              <a:t>そもそも、ターボポンプの性能が1x10</a:t>
            </a:r>
            <a:r>
              <a:rPr baseline="31999"/>
              <a:t>-5 </a:t>
            </a:r>
            <a:r>
              <a:t>Paまでしか保証されていないことが判明</a:t>
            </a:r>
          </a:p>
          <a:p>
            <a:pPr lvl="1"/>
            <a:r>
              <a:t>ターボポンプを交換して真空度の向上を目指す</a:t>
            </a:r>
            <a:br/>
            <a:r>
              <a:t>&amp;&amp;(株)日本エーピーアイにガス分析を依頼することを検討中</a:t>
            </a:r>
          </a:p>
        </p:txBody>
      </p:sp>
      <p:sp>
        <p:nvSpPr>
          <p:cNvPr id="527"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528" name="イメージ" descr="イメージ"/>
          <p:cNvPicPr>
            <a:picLocks noChangeAspect="1"/>
          </p:cNvPicPr>
          <p:nvPr/>
        </p:nvPicPr>
        <p:blipFill>
          <a:blip r:embed="rId2">
            <a:extLst/>
          </a:blip>
          <a:stretch>
            <a:fillRect/>
          </a:stretch>
        </p:blipFill>
        <p:spPr>
          <a:xfrm>
            <a:off x="3713312" y="6435541"/>
            <a:ext cx="5578176" cy="3229057"/>
          </a:xfrm>
          <a:prstGeom prst="rect">
            <a:avLst/>
          </a:prstGeom>
          <a:ln w="12700">
            <a:miter lim="400000"/>
          </a:ln>
        </p:spPr>
      </p:pic>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0" name="先行研究でのバリウムイオン検出"/>
          <p:cNvSpPr txBox="1"/>
          <p:nvPr>
            <p:ph type="title"/>
          </p:nvPr>
        </p:nvSpPr>
        <p:spPr>
          <a:prstGeom prst="rect">
            <a:avLst/>
          </a:prstGeom>
        </p:spPr>
        <p:txBody>
          <a:bodyPr/>
          <a:lstStyle/>
          <a:p>
            <a:pPr/>
            <a:r>
              <a:t>先行研究でのバリウムイオン検出</a:t>
            </a:r>
          </a:p>
        </p:txBody>
      </p:sp>
      <p:sp>
        <p:nvSpPr>
          <p:cNvPr id="531" name="固体キセノン中にトラップされたバリウム単原子イオンに572 nmのレーザーを当てると、619 nmの波長で発光することがnEXOグループにより報告されている…"/>
          <p:cNvSpPr txBox="1"/>
          <p:nvPr>
            <p:ph type="body" sz="half" idx="1"/>
          </p:nvPr>
        </p:nvSpPr>
        <p:spPr>
          <a:xfrm>
            <a:off x="252452" y="1626658"/>
            <a:ext cx="12499896" cy="2638184"/>
          </a:xfrm>
          <a:prstGeom prst="rect">
            <a:avLst/>
          </a:prstGeom>
        </p:spPr>
        <p:txBody>
          <a:bodyPr/>
          <a:lstStyle/>
          <a:p>
            <a:pPr/>
            <a:r>
              <a:t>固体キセノン中にトラップされたバリウム単原子イオンに572 nmのレーザーを当てると、619 nmの波長で発光することがnEXOグループにより報告されている</a:t>
            </a:r>
          </a:p>
          <a:p>
            <a:pPr/>
            <a:r>
              <a:t>AXEL検出器にインストール可能な形で、この発光の検出を目指す</a:t>
            </a:r>
          </a:p>
        </p:txBody>
      </p:sp>
      <p:sp>
        <p:nvSpPr>
          <p:cNvPr id="532"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533" name="イメージ" descr="イメージ"/>
          <p:cNvPicPr>
            <a:picLocks noChangeAspect="1"/>
          </p:cNvPicPr>
          <p:nvPr/>
        </p:nvPicPr>
        <p:blipFill>
          <a:blip r:embed="rId2">
            <a:extLst/>
          </a:blip>
          <a:stretch>
            <a:fillRect/>
          </a:stretch>
        </p:blipFill>
        <p:spPr>
          <a:xfrm>
            <a:off x="197436" y="4561063"/>
            <a:ext cx="6015586" cy="4210142"/>
          </a:xfrm>
          <a:prstGeom prst="rect">
            <a:avLst/>
          </a:prstGeom>
          <a:ln w="12700">
            <a:miter lim="400000"/>
          </a:ln>
        </p:spPr>
      </p:pic>
      <p:pic>
        <p:nvPicPr>
          <p:cNvPr id="534" name="イメージ" descr="イメージ"/>
          <p:cNvPicPr>
            <a:picLocks noChangeAspect="1"/>
          </p:cNvPicPr>
          <p:nvPr/>
        </p:nvPicPr>
        <p:blipFill>
          <a:blip r:embed="rId3">
            <a:extLst/>
          </a:blip>
          <a:stretch>
            <a:fillRect/>
          </a:stretch>
        </p:blipFill>
        <p:spPr>
          <a:xfrm>
            <a:off x="6237829" y="4404021"/>
            <a:ext cx="6569535" cy="4524226"/>
          </a:xfrm>
          <a:prstGeom prst="rect">
            <a:avLst/>
          </a:prstGeom>
          <a:ln w="12700">
            <a:miter lim="400000"/>
          </a:ln>
        </p:spPr>
      </p:pic>
      <p:sp>
        <p:nvSpPr>
          <p:cNvPr id="535" name="arXiv:1806.10694"/>
          <p:cNvSpPr txBox="1"/>
          <p:nvPr/>
        </p:nvSpPr>
        <p:spPr>
          <a:xfrm>
            <a:off x="10542136" y="9274267"/>
            <a:ext cx="2150212" cy="330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latin typeface="+mn-lt"/>
                <a:ea typeface="+mn-ea"/>
                <a:cs typeface="+mn-cs"/>
                <a:sym typeface="ヒラギノ角ゴ ProN W3"/>
              </a:defRPr>
            </a:lvl1pPr>
          </a:lstStyle>
          <a:p>
            <a:pPr/>
            <a:r>
              <a:t>arXiv:1806.10694</a:t>
            </a:r>
          </a:p>
        </p:txBody>
      </p:sp>
      <p:sp>
        <p:nvSpPr>
          <p:cNvPr id="536" name="M2 菅島"/>
          <p:cNvSpPr/>
          <p:nvPr/>
        </p:nvSpPr>
        <p:spPr>
          <a:xfrm>
            <a:off x="11399331" y="723104"/>
            <a:ext cx="1442071" cy="620754"/>
          </a:xfrm>
          <a:prstGeom prst="rect">
            <a:avLst/>
          </a:prstGeom>
          <a:solidFill>
            <a:srgbClr val="FFFFFF"/>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200">
                <a:solidFill>
                  <a:srgbClr val="0F0F0F"/>
                </a:solidFill>
                <a:latin typeface="+mn-lt"/>
                <a:ea typeface="+mn-ea"/>
                <a:cs typeface="+mn-cs"/>
                <a:sym typeface="ヒラギノ角ゴ ProN W3"/>
              </a:defRPr>
            </a:lvl1pPr>
          </a:lstStyle>
          <a:p>
            <a:pPr/>
            <a:r>
              <a:t>M2 菅島</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8" name="AXELでのバリウムイオン検出"/>
          <p:cNvSpPr txBox="1"/>
          <p:nvPr>
            <p:ph type="title"/>
          </p:nvPr>
        </p:nvSpPr>
        <p:spPr>
          <a:prstGeom prst="rect">
            <a:avLst/>
          </a:prstGeom>
        </p:spPr>
        <p:txBody>
          <a:bodyPr/>
          <a:lstStyle/>
          <a:p>
            <a:pPr/>
            <a:r>
              <a:t>AXELでのバリウムイオン検出</a:t>
            </a:r>
          </a:p>
        </p:txBody>
      </p:sp>
      <p:sp>
        <p:nvSpPr>
          <p:cNvPr id="539" name="カソードトップに銅電極を配置し、固液共存のキセノンをつくる…"/>
          <p:cNvSpPr txBox="1"/>
          <p:nvPr>
            <p:ph type="body" sz="half" idx="1"/>
          </p:nvPr>
        </p:nvSpPr>
        <p:spPr>
          <a:xfrm>
            <a:off x="252452" y="1626658"/>
            <a:ext cx="12499896" cy="2638184"/>
          </a:xfrm>
          <a:prstGeom prst="rect">
            <a:avLst/>
          </a:prstGeom>
        </p:spPr>
        <p:txBody>
          <a:bodyPr/>
          <a:lstStyle/>
          <a:p>
            <a:pPr/>
            <a:r>
              <a:t>カソードトップに銅電極を配置し、固液共存のキセノンをつくる</a:t>
            </a:r>
          </a:p>
          <a:p>
            <a:pPr/>
            <a:r>
              <a:t>Baイオンを固体キセノン中に取り込む。レーザー光による発光スペクトルからBaイオンの存在を同定</a:t>
            </a:r>
          </a:p>
        </p:txBody>
      </p:sp>
      <p:sp>
        <p:nvSpPr>
          <p:cNvPr id="540"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41" name="正方形/長方形 15"/>
          <p:cNvSpPr/>
          <p:nvPr/>
        </p:nvSpPr>
        <p:spPr>
          <a:xfrm>
            <a:off x="2046983" y="7425897"/>
            <a:ext cx="3786522" cy="953932"/>
          </a:xfrm>
          <a:prstGeom prst="rect">
            <a:avLst/>
          </a:prstGeom>
          <a:solidFill>
            <a:srgbClr val="DEEBF7"/>
          </a:solidFill>
          <a:ln w="12700">
            <a:solidFill>
              <a:srgbClr val="32538F"/>
            </a:solidFill>
            <a:miter/>
          </a:ln>
        </p:spPr>
        <p:txBody>
          <a:bodyPr lIns="45719" rIns="45719" anchor="ctr"/>
          <a:lstStyle/>
          <a:p>
            <a:pPr defTabSz="914400">
              <a:defRPr sz="1800">
                <a:solidFill>
                  <a:srgbClr val="FFFFFF"/>
                </a:solidFill>
                <a:latin typeface="游ゴシック"/>
                <a:ea typeface="游ゴシック"/>
                <a:cs typeface="游ゴシック"/>
                <a:sym typeface="游ゴシック"/>
              </a:defRPr>
            </a:pPr>
          </a:p>
        </p:txBody>
      </p:sp>
      <p:sp>
        <p:nvSpPr>
          <p:cNvPr id="542" name="正方形/長方形 4"/>
          <p:cNvSpPr/>
          <p:nvPr/>
        </p:nvSpPr>
        <p:spPr>
          <a:xfrm>
            <a:off x="2394856" y="4919320"/>
            <a:ext cx="1011910" cy="2232453"/>
          </a:xfrm>
          <a:prstGeom prst="rect">
            <a:avLst/>
          </a:prstGeom>
          <a:solidFill>
            <a:srgbClr val="FFFFFF"/>
          </a:solidFill>
          <a:ln w="12700">
            <a:solidFill>
              <a:srgbClr val="70AD47"/>
            </a:solidFill>
            <a:miter/>
          </a:ln>
        </p:spPr>
        <p:txBody>
          <a:bodyPr lIns="45719" rIns="45719" anchor="ctr"/>
          <a:lstStyle/>
          <a:p>
            <a:pPr defTabSz="914400">
              <a:defRPr sz="1800">
                <a:latin typeface="游ゴシック"/>
                <a:ea typeface="游ゴシック"/>
                <a:cs typeface="游ゴシック"/>
                <a:sym typeface="游ゴシック"/>
              </a:defRPr>
            </a:pPr>
          </a:p>
        </p:txBody>
      </p:sp>
      <p:sp>
        <p:nvSpPr>
          <p:cNvPr id="543" name="正方形/長方形 6"/>
          <p:cNvSpPr/>
          <p:nvPr/>
        </p:nvSpPr>
        <p:spPr>
          <a:xfrm>
            <a:off x="4412510" y="4919320"/>
            <a:ext cx="1112417" cy="2232453"/>
          </a:xfrm>
          <a:prstGeom prst="rect">
            <a:avLst/>
          </a:prstGeom>
          <a:solidFill>
            <a:srgbClr val="FFFFFF"/>
          </a:solidFill>
          <a:ln w="12700">
            <a:solidFill>
              <a:srgbClr val="70AD47"/>
            </a:solidFill>
            <a:miter/>
          </a:ln>
        </p:spPr>
        <p:txBody>
          <a:bodyPr lIns="45719" rIns="45719" anchor="ctr"/>
          <a:lstStyle/>
          <a:p>
            <a:pPr defTabSz="914400">
              <a:defRPr sz="1800">
                <a:latin typeface="游ゴシック"/>
                <a:ea typeface="游ゴシック"/>
                <a:cs typeface="游ゴシック"/>
                <a:sym typeface="游ゴシック"/>
              </a:defRPr>
            </a:pPr>
          </a:p>
        </p:txBody>
      </p:sp>
      <p:sp>
        <p:nvSpPr>
          <p:cNvPr id="544" name="正方形/長方形 7"/>
          <p:cNvSpPr/>
          <p:nvPr/>
        </p:nvSpPr>
        <p:spPr>
          <a:xfrm>
            <a:off x="3406764" y="6210789"/>
            <a:ext cx="1005746" cy="1881964"/>
          </a:xfrm>
          <a:prstGeom prst="rect">
            <a:avLst/>
          </a:prstGeom>
          <a:solidFill>
            <a:srgbClr val="843C0B"/>
          </a:solidFill>
          <a:ln w="12700">
            <a:solidFill>
              <a:srgbClr val="32538F"/>
            </a:solidFill>
            <a:miter/>
          </a:ln>
        </p:spPr>
        <p:txBody>
          <a:bodyPr lIns="45719" rIns="45719" anchor="ctr"/>
          <a:lstStyle/>
          <a:p>
            <a:pPr defTabSz="914400">
              <a:defRPr sz="1800">
                <a:solidFill>
                  <a:srgbClr val="FFFFFF"/>
                </a:solidFill>
                <a:latin typeface="游ゴシック"/>
                <a:ea typeface="游ゴシック"/>
                <a:cs typeface="游ゴシック"/>
                <a:sym typeface="游ゴシック"/>
              </a:defRPr>
            </a:pPr>
          </a:p>
        </p:txBody>
      </p:sp>
      <p:sp>
        <p:nvSpPr>
          <p:cNvPr id="545" name="正方形/長方形 9"/>
          <p:cNvSpPr/>
          <p:nvPr/>
        </p:nvSpPr>
        <p:spPr>
          <a:xfrm>
            <a:off x="3406764" y="5669064"/>
            <a:ext cx="1005746" cy="541726"/>
          </a:xfrm>
          <a:prstGeom prst="rect">
            <a:avLst/>
          </a:prstGeom>
          <a:solidFill>
            <a:srgbClr val="4472C4"/>
          </a:solidFill>
          <a:ln w="12700">
            <a:solidFill>
              <a:srgbClr val="32538F"/>
            </a:solidFill>
            <a:miter/>
          </a:ln>
        </p:spPr>
        <p:txBody>
          <a:bodyPr lIns="45719" rIns="45719" anchor="ctr"/>
          <a:lstStyle/>
          <a:p>
            <a:pPr defTabSz="914400">
              <a:defRPr sz="1800">
                <a:solidFill>
                  <a:srgbClr val="FFFFFF"/>
                </a:solidFill>
                <a:latin typeface="游ゴシック"/>
                <a:ea typeface="游ゴシック"/>
                <a:cs typeface="游ゴシック"/>
                <a:sym typeface="游ゴシック"/>
              </a:defRPr>
            </a:pPr>
          </a:p>
        </p:txBody>
      </p:sp>
      <p:sp>
        <p:nvSpPr>
          <p:cNvPr id="546" name="正方形/長方形 10"/>
          <p:cNvSpPr/>
          <p:nvPr/>
        </p:nvSpPr>
        <p:spPr>
          <a:xfrm>
            <a:off x="3406764" y="5355159"/>
            <a:ext cx="1005746" cy="313905"/>
          </a:xfrm>
          <a:prstGeom prst="rect">
            <a:avLst/>
          </a:prstGeom>
          <a:solidFill>
            <a:srgbClr val="00B0F0"/>
          </a:solidFill>
          <a:ln w="12700">
            <a:solidFill>
              <a:srgbClr val="32538F"/>
            </a:solidFill>
            <a:miter/>
          </a:ln>
        </p:spPr>
        <p:txBody>
          <a:bodyPr lIns="45719" rIns="45719" anchor="ctr"/>
          <a:lstStyle/>
          <a:p>
            <a:pPr defTabSz="914400">
              <a:defRPr sz="1800">
                <a:solidFill>
                  <a:srgbClr val="FFFFFF"/>
                </a:solidFill>
                <a:latin typeface="游ゴシック"/>
                <a:ea typeface="游ゴシック"/>
                <a:cs typeface="游ゴシック"/>
                <a:sym typeface="游ゴシック"/>
              </a:defRPr>
            </a:pPr>
          </a:p>
        </p:txBody>
      </p:sp>
      <p:sp>
        <p:nvSpPr>
          <p:cNvPr id="547" name="テキスト ボックス 39"/>
          <p:cNvSpPr txBox="1"/>
          <p:nvPr/>
        </p:nvSpPr>
        <p:spPr>
          <a:xfrm>
            <a:off x="4987842" y="3903359"/>
            <a:ext cx="1058348" cy="384748"/>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914400">
              <a:defRPr sz="1800">
                <a:latin typeface="+mn-lt"/>
                <a:ea typeface="+mn-ea"/>
                <a:cs typeface="+mn-cs"/>
                <a:sym typeface="ヒラギノ角ゴ ProN W3"/>
              </a:defRPr>
            </a:lvl1pPr>
          </a:lstStyle>
          <a:p>
            <a:pPr/>
            <a:r>
              <a:t>電気力線</a:t>
            </a:r>
          </a:p>
        </p:txBody>
      </p:sp>
      <p:sp>
        <p:nvSpPr>
          <p:cNvPr id="548" name="テキスト ボックス 1"/>
          <p:cNvSpPr txBox="1"/>
          <p:nvPr/>
        </p:nvSpPr>
        <p:spPr>
          <a:xfrm>
            <a:off x="4459662" y="6596738"/>
            <a:ext cx="1279173" cy="387998"/>
          </a:xfrm>
          <a:prstGeom prst="rect">
            <a:avLst/>
          </a:prstGeom>
          <a:ln>
            <a:solidFill>
              <a:srgbClr val="843C0B"/>
            </a:solidFill>
          </a:ln>
          <a:extLst>
            <a:ext uri="{C572A759-6A51-4108-AA02-DFA0A04FC94B}">
              <ma14:wrappingTextBoxFlag xmlns:ma14="http://schemas.microsoft.com/office/mac/drawingml/2011/main" val="1"/>
            </a:ext>
          </a:extLst>
        </p:spPr>
        <p:txBody>
          <a:bodyPr lIns="45719" rIns="45719"/>
          <a:lstStyle>
            <a:lvl1pPr algn="l" defTabSz="914400">
              <a:defRPr sz="1800">
                <a:solidFill>
                  <a:srgbClr val="843C0B"/>
                </a:solidFill>
              </a:defRPr>
            </a:lvl1pPr>
          </a:lstStyle>
          <a:p>
            <a:pPr/>
            <a:r>
              <a:t>cathode</a:t>
            </a:r>
          </a:p>
        </p:txBody>
      </p:sp>
      <p:sp>
        <p:nvSpPr>
          <p:cNvPr id="549" name="テキスト ボックス 2"/>
          <p:cNvSpPr txBox="1"/>
          <p:nvPr/>
        </p:nvSpPr>
        <p:spPr>
          <a:xfrm>
            <a:off x="4463945" y="5782975"/>
            <a:ext cx="1270607" cy="374190"/>
          </a:xfrm>
          <a:prstGeom prst="rect">
            <a:avLst/>
          </a:prstGeom>
          <a:ln>
            <a:solidFill>
              <a:srgbClr val="000000"/>
            </a:solidFill>
          </a:ln>
          <a:extLst>
            <a:ext uri="{C572A759-6A51-4108-AA02-DFA0A04FC94B}">
              <ma14:wrappingTextBoxFlag xmlns:ma14="http://schemas.microsoft.com/office/mac/drawingml/2011/main" val="1"/>
            </a:ext>
          </a:extLst>
        </p:spPr>
        <p:txBody>
          <a:bodyPr lIns="45719" rIns="45719"/>
          <a:lstStyle/>
          <a:p>
            <a:pPr algn="l" defTabSz="914400">
              <a:defRPr sz="1800">
                <a:solidFill>
                  <a:srgbClr val="0070C0"/>
                </a:solidFill>
              </a:defRPr>
            </a:pPr>
            <a:r>
              <a:t>Solid</a:t>
            </a:r>
            <a:r>
              <a:t> </a:t>
            </a:r>
            <a:r>
              <a:t>Xe</a:t>
            </a:r>
          </a:p>
        </p:txBody>
      </p:sp>
      <p:sp>
        <p:nvSpPr>
          <p:cNvPr id="550" name="テキスト ボックス 45"/>
          <p:cNvSpPr txBox="1"/>
          <p:nvPr/>
        </p:nvSpPr>
        <p:spPr>
          <a:xfrm>
            <a:off x="4466878" y="5315913"/>
            <a:ext cx="1467277" cy="333768"/>
          </a:xfrm>
          <a:prstGeom prst="rect">
            <a:avLst/>
          </a:prstGeom>
          <a:ln>
            <a:solidFill>
              <a:srgbClr val="000000"/>
            </a:solidFill>
          </a:ln>
          <a:extLst>
            <a:ext uri="{C572A759-6A51-4108-AA02-DFA0A04FC94B}">
              <ma14:wrappingTextBoxFlag xmlns:ma14="http://schemas.microsoft.com/office/mac/drawingml/2011/main" val="1"/>
            </a:ext>
          </a:extLst>
        </p:spPr>
        <p:txBody>
          <a:bodyPr lIns="45719" rIns="45719"/>
          <a:lstStyle/>
          <a:p>
            <a:pPr algn="l" defTabSz="914400">
              <a:defRPr sz="1800">
                <a:solidFill>
                  <a:srgbClr val="00B0F0"/>
                </a:solidFill>
              </a:defRPr>
            </a:pPr>
            <a:r>
              <a:t>Liquid</a:t>
            </a:r>
            <a:r>
              <a:t> </a:t>
            </a:r>
            <a:r>
              <a:t>Xe</a:t>
            </a:r>
          </a:p>
        </p:txBody>
      </p:sp>
      <p:sp>
        <p:nvSpPr>
          <p:cNvPr id="551" name="コネクタ: 曲線 50"/>
          <p:cNvSpPr/>
          <p:nvPr/>
        </p:nvSpPr>
        <p:spPr>
          <a:xfrm rot="5400000">
            <a:off x="3248913" y="4593341"/>
            <a:ext cx="2601509" cy="6612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4451" y="0"/>
                  <a:pt x="8902" y="5400"/>
                  <a:pt x="8902" y="10800"/>
                </a:cubicBezTo>
                <a:cubicBezTo>
                  <a:pt x="8902" y="16200"/>
                  <a:pt x="15251" y="21600"/>
                  <a:pt x="21600" y="21600"/>
                </a:cubicBezTo>
              </a:path>
            </a:pathLst>
          </a:custGeom>
          <a:ln>
            <a:solidFill>
              <a:srgbClr val="000000"/>
            </a:solidFill>
            <a:prstDash val="dash"/>
          </a:ln>
        </p:spPr>
        <p:txBody>
          <a:bodyPr lIns="45719" rIns="45719" anchor="ctr"/>
          <a:lstStyle/>
          <a:p>
            <a:pPr algn="l" defTabSz="914400">
              <a:defRPr sz="1800">
                <a:latin typeface="游ゴシック"/>
                <a:ea typeface="游ゴシック"/>
                <a:cs typeface="游ゴシック"/>
                <a:sym typeface="游ゴシック"/>
              </a:defRPr>
            </a:pPr>
          </a:p>
        </p:txBody>
      </p:sp>
      <p:sp>
        <p:nvSpPr>
          <p:cNvPr id="552" name="コネクタ: 曲線 147"/>
          <p:cNvSpPr/>
          <p:nvPr/>
        </p:nvSpPr>
        <p:spPr>
          <a:xfrm flipH="1" rot="16200000">
            <a:off x="2056050" y="4617499"/>
            <a:ext cx="2576713" cy="60987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4570" y="0"/>
                  <a:pt x="9139" y="5400"/>
                  <a:pt x="9139" y="10800"/>
                </a:cubicBezTo>
                <a:cubicBezTo>
                  <a:pt x="9139" y="16200"/>
                  <a:pt x="15370" y="21600"/>
                  <a:pt x="21600" y="21600"/>
                </a:cubicBezTo>
              </a:path>
            </a:pathLst>
          </a:custGeom>
          <a:ln>
            <a:solidFill>
              <a:srgbClr val="000000"/>
            </a:solidFill>
            <a:prstDash val="dash"/>
          </a:ln>
        </p:spPr>
        <p:txBody>
          <a:bodyPr lIns="45719" rIns="45719" anchor="ctr"/>
          <a:lstStyle/>
          <a:p>
            <a:pPr algn="l" defTabSz="914400">
              <a:defRPr sz="1800">
                <a:latin typeface="游ゴシック"/>
                <a:ea typeface="游ゴシック"/>
                <a:cs typeface="游ゴシック"/>
                <a:sym typeface="游ゴシック"/>
              </a:defRPr>
            </a:pPr>
          </a:p>
        </p:txBody>
      </p:sp>
      <p:sp>
        <p:nvSpPr>
          <p:cNvPr id="553" name="コネクタ: 曲線 155"/>
          <p:cNvSpPr/>
          <p:nvPr/>
        </p:nvSpPr>
        <p:spPr>
          <a:xfrm flipH="1" rot="16200000">
            <a:off x="2332284" y="4711884"/>
            <a:ext cx="2573611" cy="3963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3993" y="0"/>
                  <a:pt x="7986" y="5400"/>
                  <a:pt x="7986" y="10800"/>
                </a:cubicBezTo>
                <a:cubicBezTo>
                  <a:pt x="7986" y="16200"/>
                  <a:pt x="14793" y="21600"/>
                  <a:pt x="21600" y="21600"/>
                </a:cubicBezTo>
              </a:path>
            </a:pathLst>
          </a:custGeom>
          <a:ln>
            <a:solidFill>
              <a:srgbClr val="000000"/>
            </a:solidFill>
            <a:prstDash val="dash"/>
          </a:ln>
        </p:spPr>
        <p:txBody>
          <a:bodyPr lIns="45719" rIns="45719" anchor="ctr"/>
          <a:lstStyle/>
          <a:p>
            <a:pPr algn="l" defTabSz="914400">
              <a:defRPr sz="1800">
                <a:latin typeface="游ゴシック"/>
                <a:ea typeface="游ゴシック"/>
                <a:cs typeface="游ゴシック"/>
                <a:sym typeface="游ゴシック"/>
              </a:defRPr>
            </a:pPr>
          </a:p>
        </p:txBody>
      </p:sp>
      <p:sp>
        <p:nvSpPr>
          <p:cNvPr id="554" name="コネクタ: 曲線 158"/>
          <p:cNvSpPr/>
          <p:nvPr/>
        </p:nvSpPr>
        <p:spPr>
          <a:xfrm rot="5400000">
            <a:off x="3050984" y="4698156"/>
            <a:ext cx="2532403" cy="4649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3970" y="0"/>
                  <a:pt x="7941" y="5400"/>
                  <a:pt x="7941" y="10800"/>
                </a:cubicBezTo>
                <a:cubicBezTo>
                  <a:pt x="7941" y="16200"/>
                  <a:pt x="14770" y="21600"/>
                  <a:pt x="21600" y="21600"/>
                </a:cubicBezTo>
              </a:path>
            </a:pathLst>
          </a:custGeom>
          <a:ln>
            <a:solidFill>
              <a:srgbClr val="000000"/>
            </a:solidFill>
            <a:prstDash val="dash"/>
          </a:ln>
        </p:spPr>
        <p:txBody>
          <a:bodyPr lIns="45719" rIns="45719" anchor="ctr"/>
          <a:lstStyle/>
          <a:p>
            <a:pPr algn="l" defTabSz="914400">
              <a:defRPr sz="1800">
                <a:latin typeface="游ゴシック"/>
                <a:ea typeface="游ゴシック"/>
                <a:cs typeface="游ゴシック"/>
                <a:sym typeface="游ゴシック"/>
              </a:defRPr>
            </a:pPr>
          </a:p>
        </p:txBody>
      </p:sp>
      <p:sp>
        <p:nvSpPr>
          <p:cNvPr id="555" name="直線コネクタ 171"/>
          <p:cNvSpPr/>
          <p:nvPr/>
        </p:nvSpPr>
        <p:spPr>
          <a:xfrm flipH="1">
            <a:off x="3992104" y="3634077"/>
            <a:ext cx="1" cy="2576713"/>
          </a:xfrm>
          <a:prstGeom prst="line">
            <a:avLst/>
          </a:prstGeom>
          <a:ln>
            <a:solidFill>
              <a:srgbClr val="000000"/>
            </a:solidFill>
            <a:prstDash val="dash"/>
          </a:ln>
        </p:spPr>
        <p:txBody>
          <a:bodyPr lIns="45719" rIns="45719"/>
          <a:lstStyle/>
          <a:p>
            <a:pPr algn="l" defTabSz="914400">
              <a:defRPr sz="1800">
                <a:latin typeface="游ゴシック"/>
                <a:ea typeface="游ゴシック"/>
                <a:cs typeface="游ゴシック"/>
                <a:sym typeface="游ゴシック"/>
              </a:defRPr>
            </a:pPr>
          </a:p>
        </p:txBody>
      </p:sp>
      <p:sp>
        <p:nvSpPr>
          <p:cNvPr id="556" name="直線矢印コネクタ 41"/>
          <p:cNvSpPr/>
          <p:nvPr/>
        </p:nvSpPr>
        <p:spPr>
          <a:xfrm flipH="1">
            <a:off x="4025536" y="3623228"/>
            <a:ext cx="386974" cy="1925861"/>
          </a:xfrm>
          <a:prstGeom prst="line">
            <a:avLst/>
          </a:prstGeom>
          <a:ln w="38100">
            <a:solidFill>
              <a:srgbClr val="BF9000">
                <a:alpha val="57381"/>
              </a:srgbClr>
            </a:solidFill>
            <a:miter/>
            <a:tailEnd type="triangle"/>
          </a:ln>
        </p:spPr>
        <p:txBody>
          <a:bodyPr lIns="45719" rIns="45719"/>
          <a:lstStyle/>
          <a:p>
            <a:pPr algn="l" defTabSz="914400">
              <a:defRPr sz="1800">
                <a:latin typeface="游ゴシック"/>
                <a:ea typeface="游ゴシック"/>
                <a:cs typeface="游ゴシック"/>
                <a:sym typeface="游ゴシック"/>
              </a:defRPr>
            </a:pPr>
          </a:p>
        </p:txBody>
      </p:sp>
      <p:pic>
        <p:nvPicPr>
          <p:cNvPr id="557" name="インク 143" descr="インク 143"/>
          <p:cNvPicPr>
            <a:picLocks noChangeAspect="1"/>
          </p:cNvPicPr>
          <p:nvPr/>
        </p:nvPicPr>
        <p:blipFill>
          <a:blip r:embed="rId2">
            <a:extLst/>
          </a:blip>
          <a:stretch>
            <a:fillRect/>
          </a:stretch>
        </p:blipFill>
        <p:spPr>
          <a:xfrm>
            <a:off x="3938559" y="5601265"/>
            <a:ext cx="107091" cy="107091"/>
          </a:xfrm>
          <a:prstGeom prst="rect">
            <a:avLst/>
          </a:prstGeom>
          <a:ln w="12700">
            <a:miter lim="400000"/>
          </a:ln>
        </p:spPr>
      </p:pic>
      <p:sp>
        <p:nvSpPr>
          <p:cNvPr id="558" name="テキスト ボックス 184"/>
          <p:cNvSpPr txBox="1"/>
          <p:nvPr/>
        </p:nvSpPr>
        <p:spPr>
          <a:xfrm>
            <a:off x="1905822" y="3664118"/>
            <a:ext cx="1125117" cy="384749"/>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914400">
              <a:defRPr sz="1800"/>
            </a:lvl1pPr>
          </a:lstStyle>
          <a:p>
            <a:pPr/>
            <a:r>
              <a:t>Gas Xe</a:t>
            </a:r>
          </a:p>
        </p:txBody>
      </p:sp>
      <p:sp>
        <p:nvSpPr>
          <p:cNvPr id="559" name="フリーフォーム: 図形 23"/>
          <p:cNvSpPr/>
          <p:nvPr/>
        </p:nvSpPr>
        <p:spPr>
          <a:xfrm>
            <a:off x="7038416" y="4328386"/>
            <a:ext cx="4019937" cy="521717"/>
          </a:xfrm>
          <a:custGeom>
            <a:avLst/>
            <a:gdLst/>
            <a:ahLst/>
            <a:cxnLst>
              <a:cxn ang="0">
                <a:pos x="wd2" y="hd2"/>
              </a:cxn>
              <a:cxn ang="5400000">
                <a:pos x="wd2" y="hd2"/>
              </a:cxn>
              <a:cxn ang="10800000">
                <a:pos x="wd2" y="hd2"/>
              </a:cxn>
              <a:cxn ang="16200000">
                <a:pos x="wd2" y="hd2"/>
              </a:cxn>
            </a:cxnLst>
            <a:rect l="0" t="0" r="r" b="b"/>
            <a:pathLst>
              <a:path w="21600" h="21556" fill="norm" stroke="1" extrusionOk="0">
                <a:moveTo>
                  <a:pt x="0" y="21158"/>
                </a:moveTo>
                <a:cubicBezTo>
                  <a:pt x="874" y="21379"/>
                  <a:pt x="1356" y="21322"/>
                  <a:pt x="2221" y="21063"/>
                </a:cubicBezTo>
                <a:cubicBezTo>
                  <a:pt x="2409" y="13922"/>
                  <a:pt x="2033" y="10393"/>
                  <a:pt x="3513" y="6882"/>
                </a:cubicBezTo>
                <a:cubicBezTo>
                  <a:pt x="4993" y="3372"/>
                  <a:pt x="8617" y="-44"/>
                  <a:pt x="11102" y="0"/>
                </a:cubicBezTo>
                <a:cubicBezTo>
                  <a:pt x="13587" y="44"/>
                  <a:pt x="16981" y="3555"/>
                  <a:pt x="18422" y="7148"/>
                </a:cubicBezTo>
                <a:cubicBezTo>
                  <a:pt x="19863" y="10740"/>
                  <a:pt x="19718" y="12949"/>
                  <a:pt x="19746" y="21556"/>
                </a:cubicBezTo>
                <a:lnTo>
                  <a:pt x="21600" y="21461"/>
                </a:lnTo>
              </a:path>
            </a:pathLst>
          </a:custGeom>
          <a:solidFill>
            <a:srgbClr val="FFFFCC"/>
          </a:solidFill>
          <a:ln w="76200">
            <a:solidFill>
              <a:srgbClr val="002060"/>
            </a:solidFill>
            <a:miter/>
          </a:ln>
        </p:spPr>
        <p:txBody>
          <a:bodyPr lIns="45719" rIns="45719" anchor="ctr"/>
          <a:lstStyle/>
          <a:p>
            <a:pPr defTabSz="457200">
              <a:defRPr sz="1300">
                <a:solidFill>
                  <a:srgbClr val="FFFFFF"/>
                </a:solidFill>
                <a:latin typeface="游ゴシック"/>
                <a:ea typeface="游ゴシック"/>
                <a:cs typeface="游ゴシック"/>
                <a:sym typeface="游ゴシック"/>
              </a:defRPr>
            </a:pPr>
          </a:p>
        </p:txBody>
      </p:sp>
      <p:sp>
        <p:nvSpPr>
          <p:cNvPr id="560" name="正方形/長方形 6"/>
          <p:cNvSpPr/>
          <p:nvPr/>
        </p:nvSpPr>
        <p:spPr>
          <a:xfrm>
            <a:off x="7473371" y="4878464"/>
            <a:ext cx="3226512" cy="3065500"/>
          </a:xfrm>
          <a:custGeom>
            <a:avLst/>
            <a:gdLst/>
            <a:ahLst/>
            <a:cxnLst>
              <a:cxn ang="0">
                <a:pos x="wd2" y="hd2"/>
              </a:cxn>
              <a:cxn ang="5400000">
                <a:pos x="wd2" y="hd2"/>
              </a:cxn>
              <a:cxn ang="10800000">
                <a:pos x="wd2" y="hd2"/>
              </a:cxn>
              <a:cxn ang="16200000">
                <a:pos x="wd2" y="hd2"/>
              </a:cxn>
            </a:cxnLst>
            <a:rect l="0" t="0" r="r" b="b"/>
            <a:pathLst>
              <a:path w="21500" h="21501" fill="norm" stroke="1" extrusionOk="0">
                <a:moveTo>
                  <a:pt x="28" y="0"/>
                </a:moveTo>
                <a:lnTo>
                  <a:pt x="21456" y="0"/>
                </a:lnTo>
                <a:cubicBezTo>
                  <a:pt x="21566" y="4423"/>
                  <a:pt x="21432" y="15670"/>
                  <a:pt x="21456" y="19210"/>
                </a:cubicBezTo>
                <a:cubicBezTo>
                  <a:pt x="21465" y="20394"/>
                  <a:pt x="19620" y="20518"/>
                  <a:pt x="17841" y="20894"/>
                </a:cubicBezTo>
                <a:cubicBezTo>
                  <a:pt x="16062" y="21271"/>
                  <a:pt x="13157" y="21493"/>
                  <a:pt x="10781" y="21469"/>
                </a:cubicBezTo>
                <a:cubicBezTo>
                  <a:pt x="7775" y="21600"/>
                  <a:pt x="5209" y="21307"/>
                  <a:pt x="3416" y="20930"/>
                </a:cubicBezTo>
                <a:cubicBezTo>
                  <a:pt x="1624" y="20554"/>
                  <a:pt x="37" y="20165"/>
                  <a:pt x="28" y="19210"/>
                </a:cubicBezTo>
                <a:cubicBezTo>
                  <a:pt x="-34" y="12736"/>
                  <a:pt x="28" y="6403"/>
                  <a:pt x="28" y="0"/>
                </a:cubicBezTo>
                <a:close/>
              </a:path>
            </a:pathLst>
          </a:custGeom>
          <a:solidFill>
            <a:srgbClr val="BDD7EE"/>
          </a:solidFill>
          <a:ln w="12700">
            <a:solidFill>
              <a:srgbClr val="32538F"/>
            </a:solidFill>
            <a:miter/>
          </a:ln>
        </p:spPr>
        <p:txBody>
          <a:bodyPr lIns="45719" rIns="45719" anchor="ctr"/>
          <a:lstStyle/>
          <a:p>
            <a:pPr defTabSz="457200">
              <a:defRPr sz="1300">
                <a:solidFill>
                  <a:srgbClr val="FFFFFF"/>
                </a:solidFill>
                <a:latin typeface="游ゴシック"/>
                <a:ea typeface="游ゴシック"/>
                <a:cs typeface="游ゴシック"/>
                <a:sym typeface="游ゴシック"/>
              </a:defRPr>
            </a:pPr>
          </a:p>
        </p:txBody>
      </p:sp>
      <p:sp>
        <p:nvSpPr>
          <p:cNvPr id="561" name="正方形/長方形 25"/>
          <p:cNvSpPr/>
          <p:nvPr/>
        </p:nvSpPr>
        <p:spPr>
          <a:xfrm>
            <a:off x="7873310" y="4604915"/>
            <a:ext cx="2401646" cy="2814052"/>
          </a:xfrm>
          <a:prstGeom prst="rect">
            <a:avLst/>
          </a:prstGeom>
          <a:solidFill>
            <a:srgbClr val="FFFFCC"/>
          </a:solidFill>
          <a:ln w="12700">
            <a:miter lim="400000"/>
          </a:ln>
        </p:spPr>
        <p:txBody>
          <a:bodyPr lIns="45719" rIns="45719" anchor="ctr"/>
          <a:lstStyle/>
          <a:p>
            <a:pPr defTabSz="685800">
              <a:defRPr sz="1300">
                <a:solidFill>
                  <a:srgbClr val="FFFFFF"/>
                </a:solidFill>
                <a:latin typeface="Gill Sans MT"/>
                <a:ea typeface="Gill Sans MT"/>
                <a:cs typeface="Gill Sans MT"/>
                <a:sym typeface="Gill Sans MT"/>
              </a:defRPr>
            </a:pPr>
          </a:p>
        </p:txBody>
      </p:sp>
      <p:sp>
        <p:nvSpPr>
          <p:cNvPr id="562" name="正方形/長方形 26"/>
          <p:cNvSpPr/>
          <p:nvPr/>
        </p:nvSpPr>
        <p:spPr>
          <a:xfrm>
            <a:off x="7871159" y="7046919"/>
            <a:ext cx="2421265" cy="372048"/>
          </a:xfrm>
          <a:prstGeom prst="rect">
            <a:avLst/>
          </a:prstGeom>
          <a:solidFill>
            <a:srgbClr val="FF0000"/>
          </a:solidFill>
          <a:ln w="12700">
            <a:solidFill>
              <a:srgbClr val="000000"/>
            </a:solidFill>
            <a:miter/>
          </a:ln>
        </p:spPr>
        <p:txBody>
          <a:bodyPr lIns="45719" rIns="45719" anchor="ctr"/>
          <a:lstStyle/>
          <a:p>
            <a:pPr defTabSz="685800">
              <a:defRPr sz="1300">
                <a:solidFill>
                  <a:srgbClr val="FFFFFF"/>
                </a:solidFill>
                <a:latin typeface="Arial"/>
                <a:ea typeface="Arial"/>
                <a:cs typeface="Arial"/>
                <a:sym typeface="Arial"/>
              </a:defRPr>
            </a:pPr>
          </a:p>
        </p:txBody>
      </p:sp>
      <p:grpSp>
        <p:nvGrpSpPr>
          <p:cNvPr id="565" name="正方形/長方形 27"/>
          <p:cNvGrpSpPr/>
          <p:nvPr/>
        </p:nvGrpSpPr>
        <p:grpSpPr>
          <a:xfrm>
            <a:off x="7965451" y="4687087"/>
            <a:ext cx="2226274" cy="343294"/>
            <a:chOff x="0" y="0"/>
            <a:chExt cx="2226273" cy="343292"/>
          </a:xfrm>
        </p:grpSpPr>
        <p:sp>
          <p:nvSpPr>
            <p:cNvPr id="563" name="四角形"/>
            <p:cNvSpPr/>
            <p:nvPr/>
          </p:nvSpPr>
          <p:spPr>
            <a:xfrm>
              <a:off x="0" y="64201"/>
              <a:ext cx="2226274" cy="214891"/>
            </a:xfrm>
            <a:prstGeom prst="rect">
              <a:avLst/>
            </a:prstGeom>
            <a:solidFill>
              <a:srgbClr val="0000FF"/>
            </a:solidFill>
            <a:ln w="12700" cap="flat">
              <a:solidFill>
                <a:srgbClr val="32538F"/>
              </a:solidFill>
              <a:prstDash val="solid"/>
              <a:miter lim="800000"/>
            </a:ln>
            <a:effectLst/>
          </p:spPr>
          <p:txBody>
            <a:bodyPr wrap="square" lIns="45719" tIns="45719" rIns="45719" bIns="45719" numCol="1" anchor="ctr">
              <a:noAutofit/>
            </a:bodyPr>
            <a:lstStyle/>
            <a:p>
              <a:pPr defTabSz="685800">
                <a:defRPr sz="1300">
                  <a:solidFill>
                    <a:srgbClr val="FFFFFF"/>
                  </a:solidFill>
                  <a:latin typeface="Gill Sans MT"/>
                  <a:ea typeface="Gill Sans MT"/>
                  <a:cs typeface="Gill Sans MT"/>
                  <a:sym typeface="Gill Sans MT"/>
                </a:defRPr>
              </a:pPr>
            </a:p>
          </p:txBody>
        </p:sp>
        <p:sp>
          <p:nvSpPr>
            <p:cNvPr id="564" name="ELCC (anode)"/>
            <p:cNvSpPr txBox="1"/>
            <p:nvPr/>
          </p:nvSpPr>
          <p:spPr>
            <a:xfrm>
              <a:off x="60668" y="-1"/>
              <a:ext cx="2104938" cy="34329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defTabSz="685800">
                <a:defRPr sz="1800">
                  <a:solidFill>
                    <a:srgbClr val="FFFFFF"/>
                  </a:solidFill>
                  <a:latin typeface="+mn-lt"/>
                  <a:ea typeface="+mn-ea"/>
                  <a:cs typeface="+mn-cs"/>
                  <a:sym typeface="ヒラギノ角ゴ ProN W3"/>
                </a:defRPr>
              </a:lvl1pPr>
            </a:lstStyle>
            <a:p>
              <a:pPr/>
              <a:r>
                <a:t>ELCC (anode)</a:t>
              </a:r>
            </a:p>
          </p:txBody>
        </p:sp>
      </p:grpSp>
      <p:sp>
        <p:nvSpPr>
          <p:cNvPr id="566" name="四角形: 角を丸くする 28"/>
          <p:cNvSpPr/>
          <p:nvPr/>
        </p:nvSpPr>
        <p:spPr>
          <a:xfrm>
            <a:off x="7717152" y="6559861"/>
            <a:ext cx="301014"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567" name="正方形/長方形 29"/>
          <p:cNvSpPr/>
          <p:nvPr/>
        </p:nvSpPr>
        <p:spPr>
          <a:xfrm>
            <a:off x="7866152" y="6937679"/>
            <a:ext cx="2407365" cy="137451"/>
          </a:xfrm>
          <a:prstGeom prst="rect">
            <a:avLst/>
          </a:prstGeom>
          <a:solidFill>
            <a:srgbClr val="E0EDEC"/>
          </a:solidFill>
          <a:ln w="12700">
            <a:solidFill>
              <a:srgbClr val="32538F"/>
            </a:solidFill>
            <a:miter/>
          </a:ln>
        </p:spPr>
        <p:txBody>
          <a:bodyPr lIns="45719" rIns="45719" anchor="ctr"/>
          <a:lstStyle/>
          <a:p>
            <a:pPr defTabSz="685800">
              <a:defRPr sz="1300">
                <a:solidFill>
                  <a:srgbClr val="FFFFFF"/>
                </a:solidFill>
                <a:latin typeface="Gill Sans MT"/>
                <a:ea typeface="Gill Sans MT"/>
                <a:cs typeface="Gill Sans MT"/>
                <a:sym typeface="Gill Sans MT"/>
              </a:defRPr>
            </a:pPr>
          </a:p>
        </p:txBody>
      </p:sp>
      <p:sp>
        <p:nvSpPr>
          <p:cNvPr id="568" name="直線コネクタ 30"/>
          <p:cNvSpPr/>
          <p:nvPr/>
        </p:nvSpPr>
        <p:spPr>
          <a:xfrm>
            <a:off x="8448078" y="6951693"/>
            <a:ext cx="1" cy="206374"/>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69" name="直線コネクタ 31"/>
          <p:cNvSpPr/>
          <p:nvPr/>
        </p:nvSpPr>
        <p:spPr>
          <a:xfrm>
            <a:off x="8552142" y="6951693"/>
            <a:ext cx="1" cy="206374"/>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70" name="直線コネクタ 32"/>
          <p:cNvSpPr/>
          <p:nvPr/>
        </p:nvSpPr>
        <p:spPr>
          <a:xfrm>
            <a:off x="8656208" y="6951691"/>
            <a:ext cx="5091" cy="211158"/>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71" name="直線コネクタ 33"/>
          <p:cNvSpPr/>
          <p:nvPr/>
        </p:nvSpPr>
        <p:spPr>
          <a:xfrm>
            <a:off x="8760272" y="6950522"/>
            <a:ext cx="1" cy="207544"/>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72" name="直線コネクタ 34"/>
          <p:cNvSpPr/>
          <p:nvPr/>
        </p:nvSpPr>
        <p:spPr>
          <a:xfrm>
            <a:off x="8864336" y="6950522"/>
            <a:ext cx="1" cy="207544"/>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73" name="直線コネクタ 35"/>
          <p:cNvSpPr/>
          <p:nvPr/>
        </p:nvSpPr>
        <p:spPr>
          <a:xfrm>
            <a:off x="8968401" y="6950522"/>
            <a:ext cx="1" cy="207544"/>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74" name="直線コネクタ 36"/>
          <p:cNvSpPr/>
          <p:nvPr/>
        </p:nvSpPr>
        <p:spPr>
          <a:xfrm>
            <a:off x="9072465" y="6950522"/>
            <a:ext cx="1" cy="207544"/>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75" name="直線コネクタ 38"/>
          <p:cNvSpPr/>
          <p:nvPr/>
        </p:nvSpPr>
        <p:spPr>
          <a:xfrm>
            <a:off x="9176530" y="6950522"/>
            <a:ext cx="1" cy="207544"/>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76" name="直線コネクタ 40"/>
          <p:cNvSpPr/>
          <p:nvPr/>
        </p:nvSpPr>
        <p:spPr>
          <a:xfrm>
            <a:off x="9280595" y="6950522"/>
            <a:ext cx="1" cy="207544"/>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77" name="直線コネクタ 42"/>
          <p:cNvSpPr/>
          <p:nvPr/>
        </p:nvSpPr>
        <p:spPr>
          <a:xfrm>
            <a:off x="9368141" y="6950522"/>
            <a:ext cx="1" cy="207544"/>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78" name="直線コネクタ 43"/>
          <p:cNvSpPr/>
          <p:nvPr/>
        </p:nvSpPr>
        <p:spPr>
          <a:xfrm>
            <a:off x="9472205" y="6950522"/>
            <a:ext cx="1" cy="207544"/>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79" name="直線コネクタ 44"/>
          <p:cNvSpPr/>
          <p:nvPr/>
        </p:nvSpPr>
        <p:spPr>
          <a:xfrm>
            <a:off x="9576269" y="6950522"/>
            <a:ext cx="1" cy="207544"/>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80" name="直線コネクタ 46"/>
          <p:cNvSpPr/>
          <p:nvPr/>
        </p:nvSpPr>
        <p:spPr>
          <a:xfrm>
            <a:off x="9677856" y="6950522"/>
            <a:ext cx="4321" cy="207544"/>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81" name="直線コネクタ 47"/>
          <p:cNvSpPr/>
          <p:nvPr/>
        </p:nvSpPr>
        <p:spPr>
          <a:xfrm>
            <a:off x="9781921" y="6950522"/>
            <a:ext cx="1" cy="207544"/>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82" name="テキスト ボックス 121"/>
          <p:cNvSpPr txBox="1"/>
          <p:nvPr/>
        </p:nvSpPr>
        <p:spPr>
          <a:xfrm>
            <a:off x="7154529" y="8015033"/>
            <a:ext cx="762246" cy="343293"/>
          </a:xfrm>
          <a:prstGeom prst="rect">
            <a:avLst/>
          </a:prstGeom>
          <a:solidFill>
            <a:srgbClr val="8EFF05"/>
          </a:solidFill>
          <a:ln w="12700">
            <a:miter lim="400000"/>
          </a:ln>
          <a:extLst>
            <a:ext uri="{C572A759-6A51-4108-AA02-DFA0A04FC94B}">
              <ma14:wrappingTextBoxFlag xmlns:ma14="http://schemas.microsoft.com/office/mac/drawingml/2011/main" val="1"/>
            </a:ext>
          </a:extLst>
        </p:spPr>
        <p:txBody>
          <a:bodyPr lIns="45719" rIns="45719" anchor="ctr"/>
          <a:lstStyle>
            <a:lvl1pPr defTabSz="685800">
              <a:defRPr sz="1800">
                <a:latin typeface="+mn-lt"/>
                <a:ea typeface="+mn-ea"/>
                <a:cs typeface="+mn-cs"/>
                <a:sym typeface="ヒラギノ角ゴ ProN W3"/>
              </a:defRPr>
            </a:lvl1pPr>
          </a:lstStyle>
          <a:p>
            <a:pPr/>
            <a:r>
              <a:t>laser</a:t>
            </a:r>
          </a:p>
        </p:txBody>
      </p:sp>
      <p:sp>
        <p:nvSpPr>
          <p:cNvPr id="583" name="テキスト ボックス 123"/>
          <p:cNvSpPr txBox="1"/>
          <p:nvPr/>
        </p:nvSpPr>
        <p:spPr>
          <a:xfrm>
            <a:off x="8879895" y="5803680"/>
            <a:ext cx="1058348" cy="332779"/>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685800">
              <a:defRPr sz="1800">
                <a:latin typeface="+mn-lt"/>
                <a:ea typeface="+mn-ea"/>
                <a:cs typeface="+mn-cs"/>
                <a:sym typeface="ヒラギノ角ゴ ProN W3"/>
              </a:defRPr>
            </a:lvl1pPr>
          </a:lstStyle>
          <a:p>
            <a:pPr/>
            <a:r>
              <a:t>gas Xe</a:t>
            </a:r>
          </a:p>
        </p:txBody>
      </p:sp>
      <p:sp>
        <p:nvSpPr>
          <p:cNvPr id="584" name="四角形: 角を丸くする 51"/>
          <p:cNvSpPr/>
          <p:nvPr/>
        </p:nvSpPr>
        <p:spPr>
          <a:xfrm>
            <a:off x="7709803" y="6075314"/>
            <a:ext cx="301015"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585" name="四角形: 角を丸くする 52"/>
          <p:cNvSpPr/>
          <p:nvPr/>
        </p:nvSpPr>
        <p:spPr>
          <a:xfrm>
            <a:off x="7717152" y="5605667"/>
            <a:ext cx="301014"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586" name="四角形: 角を丸くする 53"/>
          <p:cNvSpPr/>
          <p:nvPr/>
        </p:nvSpPr>
        <p:spPr>
          <a:xfrm>
            <a:off x="7717152" y="5116593"/>
            <a:ext cx="301014"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587" name="四角形: 角を丸くする 54"/>
          <p:cNvSpPr/>
          <p:nvPr/>
        </p:nvSpPr>
        <p:spPr>
          <a:xfrm>
            <a:off x="10133592" y="6551850"/>
            <a:ext cx="301014"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588" name="四角形: 角を丸くする 55"/>
          <p:cNvSpPr/>
          <p:nvPr/>
        </p:nvSpPr>
        <p:spPr>
          <a:xfrm>
            <a:off x="10126246" y="6067303"/>
            <a:ext cx="301014"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589" name="四角形: 角を丸くする 56"/>
          <p:cNvSpPr/>
          <p:nvPr/>
        </p:nvSpPr>
        <p:spPr>
          <a:xfrm>
            <a:off x="10133592" y="5597655"/>
            <a:ext cx="301014"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590" name="四角形: 角を丸くする 57"/>
          <p:cNvSpPr/>
          <p:nvPr/>
        </p:nvSpPr>
        <p:spPr>
          <a:xfrm>
            <a:off x="10133592" y="5108581"/>
            <a:ext cx="301014"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591" name="テキスト ボックス 134"/>
          <p:cNvSpPr txBox="1"/>
          <p:nvPr/>
        </p:nvSpPr>
        <p:spPr>
          <a:xfrm>
            <a:off x="8243082" y="7128886"/>
            <a:ext cx="1058348" cy="305646"/>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685800">
              <a:defRPr sz="1800">
                <a:solidFill>
                  <a:srgbClr val="FFFFFF"/>
                </a:solidFill>
                <a:latin typeface="+mn-lt"/>
                <a:ea typeface="+mn-ea"/>
                <a:cs typeface="+mn-cs"/>
                <a:sym typeface="ヒラギノ角ゴ ProN W3"/>
              </a:defRPr>
            </a:lvl1pPr>
          </a:lstStyle>
          <a:p>
            <a:pPr/>
            <a:r>
              <a:t>cathode</a:t>
            </a:r>
          </a:p>
        </p:txBody>
      </p:sp>
      <p:sp>
        <p:nvSpPr>
          <p:cNvPr id="592" name="テキスト ボックス 82"/>
          <p:cNvSpPr txBox="1"/>
          <p:nvPr/>
        </p:nvSpPr>
        <p:spPr>
          <a:xfrm>
            <a:off x="9294698" y="7128886"/>
            <a:ext cx="410808" cy="293076"/>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685800">
              <a:defRPr sz="1800">
                <a:solidFill>
                  <a:srgbClr val="FFFFFF"/>
                </a:solidFill>
                <a:latin typeface="+mn-lt"/>
                <a:ea typeface="+mn-ea"/>
                <a:cs typeface="+mn-cs"/>
                <a:sym typeface="ヒラギノ角ゴ ProN W3"/>
              </a:defRPr>
            </a:lvl1pPr>
          </a:lstStyle>
          <a:p>
            <a:pPr/>
            <a:r>
              <a:t>Cu</a:t>
            </a:r>
          </a:p>
        </p:txBody>
      </p:sp>
      <p:sp>
        <p:nvSpPr>
          <p:cNvPr id="593" name="直線コネクタ 60"/>
          <p:cNvSpPr/>
          <p:nvPr/>
        </p:nvSpPr>
        <p:spPr>
          <a:xfrm>
            <a:off x="8038355" y="5394505"/>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94" name="直線コネクタ 61"/>
          <p:cNvSpPr/>
          <p:nvPr/>
        </p:nvSpPr>
        <p:spPr>
          <a:xfrm>
            <a:off x="8040187" y="5899354"/>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95" name="直線コネクタ 62"/>
          <p:cNvSpPr/>
          <p:nvPr/>
        </p:nvSpPr>
        <p:spPr>
          <a:xfrm>
            <a:off x="8043974" y="6347178"/>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96" name="直線コネクタ 63"/>
          <p:cNvSpPr/>
          <p:nvPr/>
        </p:nvSpPr>
        <p:spPr>
          <a:xfrm>
            <a:off x="10126244" y="5394505"/>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97" name="直線コネクタ 64"/>
          <p:cNvSpPr/>
          <p:nvPr/>
        </p:nvSpPr>
        <p:spPr>
          <a:xfrm>
            <a:off x="10126244" y="5864824"/>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98" name="直線コネクタ 65"/>
          <p:cNvSpPr/>
          <p:nvPr/>
        </p:nvSpPr>
        <p:spPr>
          <a:xfrm>
            <a:off x="10126244" y="6353897"/>
            <a:ext cx="1" cy="210491"/>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599" name="直線コネクタ 66"/>
          <p:cNvSpPr/>
          <p:nvPr/>
        </p:nvSpPr>
        <p:spPr>
          <a:xfrm>
            <a:off x="10234896" y="5643718"/>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600" name="直線コネクタ 67"/>
          <p:cNvSpPr/>
          <p:nvPr/>
        </p:nvSpPr>
        <p:spPr>
          <a:xfrm>
            <a:off x="10234896" y="5143218"/>
            <a:ext cx="1" cy="210491"/>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601" name="直線コネクタ 68"/>
          <p:cNvSpPr/>
          <p:nvPr/>
        </p:nvSpPr>
        <p:spPr>
          <a:xfrm>
            <a:off x="10234896" y="6105354"/>
            <a:ext cx="1" cy="210491"/>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602" name="直線コネクタ 69"/>
          <p:cNvSpPr/>
          <p:nvPr/>
        </p:nvSpPr>
        <p:spPr>
          <a:xfrm>
            <a:off x="10234896" y="6597912"/>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603" name="直線コネクタ 70"/>
          <p:cNvSpPr/>
          <p:nvPr/>
        </p:nvSpPr>
        <p:spPr>
          <a:xfrm>
            <a:off x="7909965" y="5653164"/>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604" name="直線コネクタ 71"/>
          <p:cNvSpPr/>
          <p:nvPr/>
        </p:nvSpPr>
        <p:spPr>
          <a:xfrm>
            <a:off x="7909965" y="5152663"/>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605" name="直線コネクタ 72"/>
          <p:cNvSpPr/>
          <p:nvPr/>
        </p:nvSpPr>
        <p:spPr>
          <a:xfrm>
            <a:off x="7909965" y="6114800"/>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606" name="直線コネクタ 73"/>
          <p:cNvSpPr/>
          <p:nvPr/>
        </p:nvSpPr>
        <p:spPr>
          <a:xfrm>
            <a:off x="7909965" y="6607359"/>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607" name="フリーフォーム: 図形 74"/>
          <p:cNvSpPr/>
          <p:nvPr/>
        </p:nvSpPr>
        <p:spPr>
          <a:xfrm>
            <a:off x="7034993" y="4908599"/>
            <a:ext cx="4036913" cy="3059982"/>
          </a:xfrm>
          <a:custGeom>
            <a:avLst/>
            <a:gdLst/>
            <a:ahLst/>
            <a:cxnLst>
              <a:cxn ang="0">
                <a:pos x="wd2" y="hd2"/>
              </a:cxn>
              <a:cxn ang="5400000">
                <a:pos x="wd2" y="hd2"/>
              </a:cxn>
              <a:cxn ang="10800000">
                <a:pos x="wd2" y="hd2"/>
              </a:cxn>
              <a:cxn ang="16200000">
                <a:pos x="wd2" y="hd2"/>
              </a:cxn>
            </a:cxnLst>
            <a:rect l="0" t="0" r="r" b="b"/>
            <a:pathLst>
              <a:path w="21600" h="21522" fill="norm" stroke="1" extrusionOk="0">
                <a:moveTo>
                  <a:pt x="0" y="23"/>
                </a:moveTo>
                <a:cubicBezTo>
                  <a:pt x="480" y="57"/>
                  <a:pt x="1296" y="-36"/>
                  <a:pt x="2212" y="16"/>
                </a:cubicBezTo>
                <a:cubicBezTo>
                  <a:pt x="2251" y="3639"/>
                  <a:pt x="2066" y="16180"/>
                  <a:pt x="2160" y="18450"/>
                </a:cubicBezTo>
                <a:cubicBezTo>
                  <a:pt x="2255" y="20721"/>
                  <a:pt x="3780" y="20812"/>
                  <a:pt x="5369" y="21094"/>
                </a:cubicBezTo>
                <a:cubicBezTo>
                  <a:pt x="7096" y="21399"/>
                  <a:pt x="9352" y="21564"/>
                  <a:pt x="11441" y="21513"/>
                </a:cubicBezTo>
                <a:cubicBezTo>
                  <a:pt x="13637" y="21460"/>
                  <a:pt x="15369" y="21322"/>
                  <a:pt x="16766" y="20987"/>
                </a:cubicBezTo>
                <a:cubicBezTo>
                  <a:pt x="18379" y="20600"/>
                  <a:pt x="19655" y="20323"/>
                  <a:pt x="19660" y="18554"/>
                </a:cubicBezTo>
                <a:cubicBezTo>
                  <a:pt x="19671" y="14996"/>
                  <a:pt x="19688" y="4162"/>
                  <a:pt x="19714" y="74"/>
                </a:cubicBezTo>
                <a:cubicBezTo>
                  <a:pt x="20605" y="33"/>
                  <a:pt x="20728" y="99"/>
                  <a:pt x="21600" y="26"/>
                </a:cubicBezTo>
              </a:path>
            </a:pathLst>
          </a:custGeom>
          <a:ln w="76200">
            <a:solidFill>
              <a:srgbClr val="002060"/>
            </a:solidFill>
            <a:miter/>
          </a:ln>
        </p:spPr>
        <p:txBody>
          <a:bodyPr lIns="45719" rIns="45719" anchor="ctr"/>
          <a:lstStyle/>
          <a:p>
            <a:pPr defTabSz="457200">
              <a:defRPr sz="1300">
                <a:solidFill>
                  <a:srgbClr val="FFFFFF"/>
                </a:solidFill>
                <a:latin typeface="游ゴシック"/>
                <a:ea typeface="游ゴシック"/>
                <a:cs typeface="游ゴシック"/>
                <a:sym typeface="游ゴシック"/>
              </a:defRPr>
            </a:pPr>
          </a:p>
        </p:txBody>
      </p:sp>
      <p:sp>
        <p:nvSpPr>
          <p:cNvPr id="608" name="フリーフォーム: 図形 75"/>
          <p:cNvSpPr/>
          <p:nvPr/>
        </p:nvSpPr>
        <p:spPr>
          <a:xfrm>
            <a:off x="7592702" y="6906576"/>
            <a:ext cx="2147622" cy="1118730"/>
          </a:xfrm>
          <a:custGeom>
            <a:avLst/>
            <a:gdLst/>
            <a:ahLst/>
            <a:cxnLst>
              <a:cxn ang="0">
                <a:pos x="wd2" y="hd2"/>
              </a:cxn>
              <a:cxn ang="5400000">
                <a:pos x="wd2" y="hd2"/>
              </a:cxn>
              <a:cxn ang="10800000">
                <a:pos x="wd2" y="hd2"/>
              </a:cxn>
              <a:cxn ang="16200000">
                <a:pos x="wd2" y="hd2"/>
              </a:cxn>
            </a:cxnLst>
            <a:rect l="0" t="0" r="r" b="b"/>
            <a:pathLst>
              <a:path w="21600" h="21582" fill="norm" stroke="1" extrusionOk="0">
                <a:moveTo>
                  <a:pt x="0" y="21582"/>
                </a:moveTo>
                <a:cubicBezTo>
                  <a:pt x="106" y="13719"/>
                  <a:pt x="129" y="6512"/>
                  <a:pt x="660" y="3179"/>
                </a:cubicBezTo>
                <a:cubicBezTo>
                  <a:pt x="1064" y="640"/>
                  <a:pt x="1305" y="269"/>
                  <a:pt x="3579" y="161"/>
                </a:cubicBezTo>
                <a:cubicBezTo>
                  <a:pt x="7075" y="-7"/>
                  <a:pt x="20885" y="-18"/>
                  <a:pt x="21600" y="14"/>
                </a:cubicBezTo>
              </a:path>
            </a:pathLst>
          </a:custGeom>
          <a:ln w="28575">
            <a:solidFill>
              <a:srgbClr val="92D050"/>
            </a:solidFill>
            <a:miter/>
          </a:ln>
        </p:spPr>
        <p:txBody>
          <a:bodyPr lIns="45719" rIns="45719" anchor="ctr"/>
          <a:lstStyle/>
          <a:p>
            <a:pPr defTabSz="457200">
              <a:defRPr sz="1300">
                <a:solidFill>
                  <a:srgbClr val="FFFFFF"/>
                </a:solidFill>
                <a:latin typeface="游ゴシック"/>
                <a:ea typeface="游ゴシック"/>
                <a:cs typeface="游ゴシック"/>
                <a:sym typeface="游ゴシック"/>
              </a:defRPr>
            </a:pPr>
          </a:p>
        </p:txBody>
      </p:sp>
      <p:sp>
        <p:nvSpPr>
          <p:cNvPr id="609" name="フリーフォーム: 図形 76"/>
          <p:cNvSpPr/>
          <p:nvPr/>
        </p:nvSpPr>
        <p:spPr>
          <a:xfrm>
            <a:off x="8464733" y="6856627"/>
            <a:ext cx="2058607" cy="1222821"/>
          </a:xfrm>
          <a:custGeom>
            <a:avLst/>
            <a:gdLst/>
            <a:ahLst/>
            <a:cxnLst>
              <a:cxn ang="0">
                <a:pos x="wd2" y="hd2"/>
              </a:cxn>
              <a:cxn ang="5400000">
                <a:pos x="wd2" y="hd2"/>
              </a:cxn>
              <a:cxn ang="10800000">
                <a:pos x="wd2" y="hd2"/>
              </a:cxn>
              <a:cxn ang="16200000">
                <a:pos x="wd2" y="hd2"/>
              </a:cxn>
            </a:cxnLst>
            <a:rect l="0" t="0" r="r" b="b"/>
            <a:pathLst>
              <a:path w="21528" h="21600" fill="norm" stroke="1" extrusionOk="0">
                <a:moveTo>
                  <a:pt x="0" y="0"/>
                </a:moveTo>
                <a:lnTo>
                  <a:pt x="15719" y="28"/>
                </a:lnTo>
                <a:cubicBezTo>
                  <a:pt x="19110" y="266"/>
                  <a:pt x="20089" y="60"/>
                  <a:pt x="20635" y="2095"/>
                </a:cubicBezTo>
                <a:cubicBezTo>
                  <a:pt x="21600" y="5693"/>
                  <a:pt x="21515" y="13084"/>
                  <a:pt x="21528" y="21600"/>
                </a:cubicBezTo>
              </a:path>
            </a:pathLst>
          </a:custGeom>
          <a:ln w="28575">
            <a:solidFill>
              <a:srgbClr val="FF66FF"/>
            </a:solidFill>
            <a:miter/>
          </a:ln>
        </p:spPr>
        <p:txBody>
          <a:bodyPr lIns="45719" rIns="45719" anchor="ctr"/>
          <a:lstStyle/>
          <a:p>
            <a:pPr defTabSz="457200">
              <a:defRPr sz="1300">
                <a:solidFill>
                  <a:srgbClr val="FFFFFF"/>
                </a:solidFill>
                <a:latin typeface="游ゴシック"/>
                <a:ea typeface="游ゴシック"/>
                <a:cs typeface="游ゴシック"/>
                <a:sym typeface="游ゴシック"/>
              </a:defRPr>
            </a:pPr>
          </a:p>
        </p:txBody>
      </p:sp>
      <p:sp>
        <p:nvSpPr>
          <p:cNvPr id="610" name="テキスト ボックス 13"/>
          <p:cNvSpPr txBox="1"/>
          <p:nvPr/>
        </p:nvSpPr>
        <p:spPr>
          <a:xfrm>
            <a:off x="9825517" y="8006630"/>
            <a:ext cx="1739772" cy="384749"/>
          </a:xfrm>
          <a:prstGeom prst="rect">
            <a:avLst/>
          </a:prstGeom>
          <a:solidFill>
            <a:srgbClr val="FF66FF"/>
          </a:solidFill>
          <a:ln w="12700">
            <a:miter lim="400000"/>
          </a:ln>
          <a:extLst>
            <a:ext uri="{C572A759-6A51-4108-AA02-DFA0A04FC94B}">
              <ma14:wrappingTextBoxFlag xmlns:ma14="http://schemas.microsoft.com/office/mac/drawingml/2011/main" val="1"/>
            </a:ext>
          </a:extLst>
        </p:spPr>
        <p:txBody>
          <a:bodyPr lIns="45719" rIns="45719" anchor="ctr"/>
          <a:lstStyle>
            <a:lvl1pPr defTabSz="457200">
              <a:defRPr sz="1800">
                <a:latin typeface="+mn-lt"/>
                <a:ea typeface="+mn-ea"/>
                <a:cs typeface="+mn-cs"/>
                <a:sym typeface="ヒラギノ角ゴ ProN W3"/>
              </a:defRPr>
            </a:lvl1pPr>
          </a:lstStyle>
          <a:p>
            <a:pPr/>
            <a:r>
              <a:t>photo sensors</a:t>
            </a:r>
          </a:p>
        </p:txBody>
      </p:sp>
      <p:sp>
        <p:nvSpPr>
          <p:cNvPr id="611" name="テキスト ボックス 14"/>
          <p:cNvSpPr txBox="1"/>
          <p:nvPr/>
        </p:nvSpPr>
        <p:spPr>
          <a:xfrm rot="5400000">
            <a:off x="7620406" y="5875514"/>
            <a:ext cx="1247809" cy="320064"/>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457200">
              <a:defRPr sz="1800">
                <a:solidFill>
                  <a:srgbClr val="C00000"/>
                </a:solidFill>
                <a:latin typeface="+mn-lt"/>
                <a:ea typeface="+mn-ea"/>
                <a:cs typeface="+mn-cs"/>
                <a:sym typeface="ヒラギノ角ゴ ProN W3"/>
              </a:defRPr>
            </a:lvl1pPr>
          </a:lstStyle>
          <a:p>
            <a:pPr/>
            <a:r>
              <a:t>field cage</a:t>
            </a:r>
          </a:p>
        </p:txBody>
      </p:sp>
      <p:sp>
        <p:nvSpPr>
          <p:cNvPr id="612" name="テキスト ボックス 15"/>
          <p:cNvSpPr txBox="1"/>
          <p:nvPr/>
        </p:nvSpPr>
        <p:spPr>
          <a:xfrm>
            <a:off x="9342601" y="5326667"/>
            <a:ext cx="1016539" cy="312260"/>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457200">
              <a:defRPr sz="1800">
                <a:latin typeface="+mn-lt"/>
                <a:ea typeface="+mn-ea"/>
                <a:cs typeface="+mn-cs"/>
                <a:sym typeface="ヒラギノ角ゴ ProN W3"/>
              </a:defRPr>
            </a:lvl1pPr>
          </a:lstStyle>
          <a:p>
            <a:pPr/>
            <a:r>
              <a:t>PMT</a:t>
            </a:r>
          </a:p>
        </p:txBody>
      </p:sp>
      <p:sp>
        <p:nvSpPr>
          <p:cNvPr id="613" name="直線矢印コネクタ 80"/>
          <p:cNvSpPr/>
          <p:nvPr/>
        </p:nvSpPr>
        <p:spPr>
          <a:xfrm flipV="1">
            <a:off x="9879135" y="5251879"/>
            <a:ext cx="254455" cy="191800"/>
          </a:xfrm>
          <a:prstGeom prst="line">
            <a:avLst/>
          </a:prstGeom>
          <a:ln w="6350">
            <a:solidFill>
              <a:srgbClr val="000000"/>
            </a:solidFill>
            <a:miter/>
            <a:tailEnd type="triangle"/>
          </a:ln>
        </p:spPr>
        <p:txBody>
          <a:bodyPr lIns="45719" rIns="45719"/>
          <a:lstStyle/>
          <a:p>
            <a:pPr algn="l" defTabSz="914400">
              <a:defRPr sz="1800">
                <a:latin typeface="游ゴシック"/>
                <a:ea typeface="游ゴシック"/>
                <a:cs typeface="游ゴシック"/>
                <a:sym typeface="游ゴシック"/>
              </a:defRPr>
            </a:pPr>
          </a:p>
        </p:txBody>
      </p:sp>
      <p:sp>
        <p:nvSpPr>
          <p:cNvPr id="614" name="テキスト ボックス 29"/>
          <p:cNvSpPr txBox="1"/>
          <p:nvPr/>
        </p:nvSpPr>
        <p:spPr>
          <a:xfrm>
            <a:off x="8327436" y="7492365"/>
            <a:ext cx="865671" cy="343294"/>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457200">
              <a:defRPr sz="1800">
                <a:latin typeface="+mn-lt"/>
                <a:ea typeface="+mn-ea"/>
                <a:cs typeface="+mn-cs"/>
                <a:sym typeface="ヒラギノ角ゴ ProN W3"/>
              </a:defRPr>
            </a:lvl1pPr>
          </a:lstStyle>
          <a:p>
            <a:pPr/>
            <a:r>
              <a:t>HDPE</a:t>
            </a:r>
          </a:p>
        </p:txBody>
      </p:sp>
      <p:sp>
        <p:nvSpPr>
          <p:cNvPr id="615" name="直線矢印コネクタ 13"/>
          <p:cNvSpPr/>
          <p:nvPr/>
        </p:nvSpPr>
        <p:spPr>
          <a:xfrm>
            <a:off x="5612061" y="6195290"/>
            <a:ext cx="2755465" cy="836132"/>
          </a:xfrm>
          <a:prstGeom prst="line">
            <a:avLst/>
          </a:prstGeom>
          <a:ln w="57150">
            <a:solidFill>
              <a:srgbClr val="000000"/>
            </a:solidFill>
            <a:miter/>
            <a:tailEnd type="triangle"/>
          </a:ln>
        </p:spPr>
        <p:txBody>
          <a:bodyPr lIns="45719" rIns="45719"/>
          <a:lstStyle/>
          <a:p>
            <a:pPr algn="l" defTabSz="914400">
              <a:defRPr sz="1800">
                <a:latin typeface="游ゴシック"/>
                <a:ea typeface="游ゴシック"/>
                <a:cs typeface="游ゴシック"/>
                <a:sym typeface="游ゴシック"/>
              </a:defRPr>
            </a:pPr>
          </a:p>
        </p:txBody>
      </p:sp>
      <p:sp>
        <p:nvSpPr>
          <p:cNvPr id="616" name="テキスト ボックス 18"/>
          <p:cNvSpPr txBox="1"/>
          <p:nvPr/>
        </p:nvSpPr>
        <p:spPr>
          <a:xfrm>
            <a:off x="4537643" y="7731179"/>
            <a:ext cx="1123211" cy="384748"/>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914400">
              <a:defRPr sz="1800"/>
            </a:lvl1pPr>
          </a:lstStyle>
          <a:p>
            <a:pPr/>
            <a:r>
              <a:t>液体窒素</a:t>
            </a:r>
          </a:p>
        </p:txBody>
      </p:sp>
      <p:sp>
        <p:nvSpPr>
          <p:cNvPr id="617" name="テキスト ボックス 39"/>
          <p:cNvSpPr txBox="1"/>
          <p:nvPr/>
        </p:nvSpPr>
        <p:spPr>
          <a:xfrm>
            <a:off x="4080654" y="3331886"/>
            <a:ext cx="1125117" cy="384748"/>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lgn="l" defTabSz="914400">
              <a:defRPr sz="1800">
                <a:solidFill>
                  <a:srgbClr val="AA8637"/>
                </a:solidFill>
                <a:latin typeface="+mn-lt"/>
                <a:ea typeface="+mn-ea"/>
                <a:cs typeface="+mn-cs"/>
                <a:sym typeface="ヒラギノ角ゴ ProN W3"/>
              </a:defRPr>
            </a:pPr>
            <a:r>
              <a:rPr baseline="31999"/>
              <a:t>136</a:t>
            </a:r>
            <a:r>
              <a:t>Ba</a:t>
            </a:r>
            <a:r>
              <a:rPr baseline="31999"/>
              <a:t>++</a:t>
            </a:r>
          </a:p>
        </p:txBody>
      </p:sp>
      <p:sp>
        <p:nvSpPr>
          <p:cNvPr id="618" name="Baイオンを固体キセノン中へ輸送できるか？…"/>
          <p:cNvSpPr txBox="1"/>
          <p:nvPr/>
        </p:nvSpPr>
        <p:spPr>
          <a:xfrm>
            <a:off x="172726" y="8681688"/>
            <a:ext cx="12306301"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Baイオンを固体キセノン中へ輸送できるか？</a:t>
            </a:r>
          </a:p>
          <a:p>
            <a:pPr marL="228600" indent="-228600" algn="l">
              <a:buSzPct val="100000"/>
              <a:buChar char="✓"/>
            </a:pPr>
            <a:r>
              <a:t>10Kの固体キセノン中での発光は観測されているが、160Kでの発光スペクトルは未知</a:t>
            </a:r>
          </a:p>
        </p:txBody>
      </p:sp>
      <p:sp>
        <p:nvSpPr>
          <p:cNvPr id="619" name="M2 菅島"/>
          <p:cNvSpPr/>
          <p:nvPr/>
        </p:nvSpPr>
        <p:spPr>
          <a:xfrm>
            <a:off x="11399331" y="723104"/>
            <a:ext cx="1442071" cy="620754"/>
          </a:xfrm>
          <a:prstGeom prst="rect">
            <a:avLst/>
          </a:prstGeom>
          <a:solidFill>
            <a:srgbClr val="FFFFFF"/>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200">
                <a:solidFill>
                  <a:srgbClr val="0F0F0F"/>
                </a:solidFill>
                <a:latin typeface="+mn-lt"/>
                <a:ea typeface="+mn-ea"/>
                <a:cs typeface="+mn-cs"/>
                <a:sym typeface="ヒラギノ角ゴ ProN W3"/>
              </a:defRPr>
            </a:lvl1pPr>
          </a:lstStyle>
          <a:p>
            <a:pPr/>
            <a:r>
              <a:t>M2 菅島</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1" name="Baイオン検出 phase0"/>
          <p:cNvSpPr txBox="1"/>
          <p:nvPr>
            <p:ph type="title"/>
          </p:nvPr>
        </p:nvSpPr>
        <p:spPr>
          <a:prstGeom prst="rect">
            <a:avLst/>
          </a:prstGeom>
        </p:spPr>
        <p:txBody>
          <a:bodyPr/>
          <a:lstStyle/>
          <a:p>
            <a:pPr/>
            <a:r>
              <a:t>Baイオン検出 phase0</a:t>
            </a:r>
          </a:p>
        </p:txBody>
      </p:sp>
      <p:sp>
        <p:nvSpPr>
          <p:cNvPr id="622" name="Baイオン源を購入（HeatWave Labs, Inc. Model 101139-07）…"/>
          <p:cNvSpPr txBox="1"/>
          <p:nvPr>
            <p:ph type="body" sz="quarter" idx="1"/>
          </p:nvPr>
        </p:nvSpPr>
        <p:spPr>
          <a:xfrm>
            <a:off x="252452" y="1626658"/>
            <a:ext cx="12499896" cy="1775812"/>
          </a:xfrm>
          <a:prstGeom prst="rect">
            <a:avLst/>
          </a:prstGeom>
        </p:spPr>
        <p:txBody>
          <a:bodyPr/>
          <a:lstStyle/>
          <a:p>
            <a:pPr/>
            <a:r>
              <a:t>Baイオン源を購入（HeatWave Labs, Inc. Model 101139-07）</a:t>
            </a:r>
          </a:p>
          <a:p>
            <a:pPr/>
            <a:r>
              <a:t>電流量からBaイオンの量を知る（ファラデーカップ）</a:t>
            </a:r>
          </a:p>
          <a:p>
            <a:pPr/>
            <a:r>
              <a:t>キセノン中でもバリウムイオン源が使えるかを検証</a:t>
            </a:r>
          </a:p>
        </p:txBody>
      </p:sp>
      <p:sp>
        <p:nvSpPr>
          <p:cNvPr id="623"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658" name="グループ"/>
          <p:cNvGrpSpPr/>
          <p:nvPr/>
        </p:nvGrpSpPr>
        <p:grpSpPr>
          <a:xfrm>
            <a:off x="2477917" y="3418803"/>
            <a:ext cx="4645091" cy="4161583"/>
            <a:chOff x="0" y="0"/>
            <a:chExt cx="4645089" cy="4161582"/>
          </a:xfrm>
        </p:grpSpPr>
        <p:sp>
          <p:nvSpPr>
            <p:cNvPr id="624" name="四角形: 角を丸くする 1"/>
            <p:cNvSpPr/>
            <p:nvPr/>
          </p:nvSpPr>
          <p:spPr>
            <a:xfrm>
              <a:off x="95494" y="477428"/>
              <a:ext cx="2462940" cy="3195087"/>
            </a:xfrm>
            <a:prstGeom prst="roundRect">
              <a:avLst>
                <a:gd name="adj" fmla="val 11807"/>
              </a:avLst>
            </a:prstGeom>
            <a:noFill/>
            <a:ln w="12700" cap="flat">
              <a:solidFill>
                <a:srgbClr val="000000"/>
              </a:solidFill>
              <a:prstDash val="solid"/>
              <a:miter lim="800000"/>
            </a:ln>
            <a:effectLst/>
          </p:spPr>
          <p:txBody>
            <a:bodyPr wrap="square" lIns="45719" tIns="45719" rIns="45719" bIns="45719" numCol="1" anchor="ctr">
              <a:noAutofit/>
            </a:bodyPr>
            <a:lstStyle/>
            <a:p>
              <a:pPr defTabSz="914400">
                <a:defRPr sz="1800">
                  <a:latin typeface="游ゴシック"/>
                  <a:ea typeface="游ゴシック"/>
                  <a:cs typeface="游ゴシック"/>
                  <a:sym typeface="游ゴシック"/>
                </a:defRPr>
              </a:pPr>
            </a:p>
          </p:txBody>
        </p:sp>
        <p:sp>
          <p:nvSpPr>
            <p:cNvPr id="625" name="直線コネクタ 9"/>
            <p:cNvSpPr/>
            <p:nvPr/>
          </p:nvSpPr>
          <p:spPr>
            <a:xfrm>
              <a:off x="95494" y="2727652"/>
              <a:ext cx="1061396" cy="1"/>
            </a:xfrm>
            <a:prstGeom prst="line">
              <a:avLst/>
            </a:prstGeom>
            <a:noFill/>
            <a:ln w="6350" cap="flat">
              <a:solidFill>
                <a:srgbClr val="000000"/>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26" name="直線コネクタ 11"/>
            <p:cNvSpPr/>
            <p:nvPr/>
          </p:nvSpPr>
          <p:spPr>
            <a:xfrm flipH="1">
              <a:off x="1147439" y="2727653"/>
              <a:ext cx="1" cy="944862"/>
            </a:xfrm>
            <a:prstGeom prst="line">
              <a:avLst/>
            </a:prstGeom>
            <a:noFill/>
            <a:ln w="6350" cap="flat">
              <a:solidFill>
                <a:srgbClr val="000000"/>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27" name="直線コネクタ 13"/>
            <p:cNvSpPr/>
            <p:nvPr/>
          </p:nvSpPr>
          <p:spPr>
            <a:xfrm>
              <a:off x="1481291" y="2727652"/>
              <a:ext cx="1077143" cy="1"/>
            </a:xfrm>
            <a:prstGeom prst="line">
              <a:avLst/>
            </a:prstGeom>
            <a:noFill/>
            <a:ln w="6350" cap="flat">
              <a:solidFill>
                <a:srgbClr val="000000"/>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28" name="直線コネクタ 14"/>
            <p:cNvSpPr/>
            <p:nvPr/>
          </p:nvSpPr>
          <p:spPr>
            <a:xfrm flipH="1">
              <a:off x="1481291" y="2727653"/>
              <a:ext cx="1" cy="944862"/>
            </a:xfrm>
            <a:prstGeom prst="line">
              <a:avLst/>
            </a:prstGeom>
            <a:noFill/>
            <a:ln w="6350" cap="flat">
              <a:solidFill>
                <a:srgbClr val="000000"/>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29" name="正方形/長方形 21"/>
            <p:cNvSpPr/>
            <p:nvPr/>
          </p:nvSpPr>
          <p:spPr>
            <a:xfrm>
              <a:off x="1147439" y="524429"/>
              <a:ext cx="333841" cy="440935"/>
            </a:xfrm>
            <a:prstGeom prst="rect">
              <a:avLst/>
            </a:prstGeom>
            <a:solidFill>
              <a:srgbClr val="4472C4"/>
            </a:solidFill>
            <a:ln w="12700" cap="flat">
              <a:solidFill>
                <a:srgbClr val="32538F"/>
              </a:solidFill>
              <a:prstDash val="solid"/>
              <a:miter lim="800000"/>
            </a:ln>
            <a:effectLst/>
          </p:spPr>
          <p:txBody>
            <a:bodyPr wrap="square" lIns="45719" tIns="45719" rIns="45719" bIns="45719" numCol="1" anchor="ctr">
              <a:noAutofit/>
            </a:bodyPr>
            <a:lstStyle/>
            <a:p>
              <a:pPr defTabSz="914400">
                <a:defRPr sz="1800">
                  <a:solidFill>
                    <a:srgbClr val="FFFFFF"/>
                  </a:solidFill>
                  <a:latin typeface="游ゴシック"/>
                  <a:ea typeface="游ゴシック"/>
                  <a:cs typeface="游ゴシック"/>
                  <a:sym typeface="游ゴシック"/>
                </a:defRPr>
              </a:pPr>
            </a:p>
          </p:txBody>
        </p:sp>
        <p:sp>
          <p:nvSpPr>
            <p:cNvPr id="630" name="直線コネクタ 23"/>
            <p:cNvSpPr/>
            <p:nvPr/>
          </p:nvSpPr>
          <p:spPr>
            <a:xfrm>
              <a:off x="297065" y="966817"/>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31" name="直線コネクタ 24"/>
            <p:cNvSpPr/>
            <p:nvPr/>
          </p:nvSpPr>
          <p:spPr>
            <a:xfrm>
              <a:off x="297065" y="1206181"/>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32" name="直線コネクタ 25"/>
            <p:cNvSpPr/>
            <p:nvPr/>
          </p:nvSpPr>
          <p:spPr>
            <a:xfrm>
              <a:off x="297065" y="1432949"/>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33" name="直線コネクタ 26"/>
            <p:cNvSpPr/>
            <p:nvPr/>
          </p:nvSpPr>
          <p:spPr>
            <a:xfrm>
              <a:off x="297065" y="1659716"/>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34" name="直線コネクタ 27"/>
            <p:cNvSpPr/>
            <p:nvPr/>
          </p:nvSpPr>
          <p:spPr>
            <a:xfrm>
              <a:off x="297065" y="1880184"/>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35" name="直線コネクタ 28"/>
            <p:cNvSpPr/>
            <p:nvPr/>
          </p:nvSpPr>
          <p:spPr>
            <a:xfrm>
              <a:off x="297065" y="2074971"/>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36" name="直線コネクタ 29"/>
            <p:cNvSpPr/>
            <p:nvPr/>
          </p:nvSpPr>
          <p:spPr>
            <a:xfrm>
              <a:off x="297065" y="2295923"/>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37" name="直線コネクタ 30"/>
            <p:cNvSpPr/>
            <p:nvPr/>
          </p:nvSpPr>
          <p:spPr>
            <a:xfrm>
              <a:off x="297065" y="2484895"/>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38" name="直線コネクタ 31"/>
            <p:cNvSpPr/>
            <p:nvPr/>
          </p:nvSpPr>
          <p:spPr>
            <a:xfrm>
              <a:off x="2130096" y="976023"/>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39" name="直線コネクタ 32"/>
            <p:cNvSpPr/>
            <p:nvPr/>
          </p:nvSpPr>
          <p:spPr>
            <a:xfrm>
              <a:off x="2130096" y="1215388"/>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40" name="直線コネクタ 33"/>
            <p:cNvSpPr/>
            <p:nvPr/>
          </p:nvSpPr>
          <p:spPr>
            <a:xfrm>
              <a:off x="2130096" y="1442155"/>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41" name="直線コネクタ 34"/>
            <p:cNvSpPr/>
            <p:nvPr/>
          </p:nvSpPr>
          <p:spPr>
            <a:xfrm>
              <a:off x="2130096" y="1668922"/>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42" name="直線コネクタ 35"/>
            <p:cNvSpPr/>
            <p:nvPr/>
          </p:nvSpPr>
          <p:spPr>
            <a:xfrm>
              <a:off x="2130096" y="1889390"/>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43" name="直線コネクタ 36"/>
            <p:cNvSpPr/>
            <p:nvPr/>
          </p:nvSpPr>
          <p:spPr>
            <a:xfrm>
              <a:off x="2130096" y="2084177"/>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44" name="直線コネクタ 37"/>
            <p:cNvSpPr/>
            <p:nvPr/>
          </p:nvSpPr>
          <p:spPr>
            <a:xfrm>
              <a:off x="2130096" y="2305129"/>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45" name="直線コネクタ 38"/>
            <p:cNvSpPr/>
            <p:nvPr/>
          </p:nvSpPr>
          <p:spPr>
            <a:xfrm>
              <a:off x="2130096" y="2494101"/>
              <a:ext cx="207870" cy="1"/>
            </a:xfrm>
            <a:prstGeom prst="line">
              <a:avLst/>
            </a:prstGeom>
            <a:noFill/>
            <a:ln w="19050" cap="flat">
              <a:solidFill>
                <a:srgbClr val="ED7D31"/>
              </a:solidFill>
              <a:prstDash val="solid"/>
              <a:miter lim="800000"/>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46" name="テキスト ボックス 39"/>
            <p:cNvSpPr txBox="1"/>
            <p:nvPr/>
          </p:nvSpPr>
          <p:spPr>
            <a:xfrm>
              <a:off x="1717054" y="0"/>
              <a:ext cx="1739608" cy="394974"/>
            </a:xfrm>
            <a:prstGeom prst="rect">
              <a:avLst/>
            </a:prstGeom>
            <a:noFill/>
            <a:ln w="9525" cap="flat">
              <a:solidFill>
                <a:srgbClr val="4472C4"/>
              </a:solidFill>
              <a:prstDash val="solid"/>
              <a:round/>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l" defTabSz="914400">
                <a:defRPr sz="1800">
                  <a:solidFill>
                    <a:srgbClr val="4472C4"/>
                  </a:solidFill>
                  <a:latin typeface="游ゴシック"/>
                  <a:ea typeface="游ゴシック"/>
                  <a:cs typeface="游ゴシック"/>
                  <a:sym typeface="游ゴシック"/>
                </a:defRPr>
              </a:lvl1pPr>
            </a:lstStyle>
            <a:p>
              <a:pPr/>
              <a:r>
                <a:t>Ba Ion Source</a:t>
              </a:r>
            </a:p>
          </p:txBody>
        </p:sp>
        <p:sp>
          <p:nvSpPr>
            <p:cNvPr id="647" name="正方形/長方形 41"/>
            <p:cNvSpPr/>
            <p:nvPr/>
          </p:nvSpPr>
          <p:spPr>
            <a:xfrm>
              <a:off x="1156889" y="2923411"/>
              <a:ext cx="324391" cy="1098945"/>
            </a:xfrm>
            <a:prstGeom prst="rect">
              <a:avLst/>
            </a:prstGeom>
            <a:solidFill>
              <a:srgbClr val="843C0B"/>
            </a:solidFill>
            <a:ln w="12700" cap="flat">
              <a:solidFill>
                <a:srgbClr val="32538F"/>
              </a:solidFill>
              <a:prstDash val="solid"/>
              <a:miter lim="800000"/>
            </a:ln>
            <a:effectLst/>
          </p:spPr>
          <p:txBody>
            <a:bodyPr wrap="square" lIns="45719" tIns="45719" rIns="45719" bIns="45719" numCol="1" anchor="ctr">
              <a:noAutofit/>
            </a:bodyPr>
            <a:lstStyle/>
            <a:p>
              <a:pPr defTabSz="914400">
                <a:defRPr sz="1800">
                  <a:solidFill>
                    <a:srgbClr val="FFFFFF"/>
                  </a:solidFill>
                  <a:latin typeface="游ゴシック"/>
                  <a:ea typeface="游ゴシック"/>
                  <a:cs typeface="游ゴシック"/>
                  <a:sym typeface="游ゴシック"/>
                </a:defRPr>
              </a:pPr>
            </a:p>
          </p:txBody>
        </p:sp>
        <p:sp>
          <p:nvSpPr>
            <p:cNvPr id="648" name="直線矢印コネクタ 43"/>
            <p:cNvSpPr/>
            <p:nvPr/>
          </p:nvSpPr>
          <p:spPr>
            <a:xfrm flipH="1">
              <a:off x="1534833" y="328372"/>
              <a:ext cx="250224" cy="250224"/>
            </a:xfrm>
            <a:prstGeom prst="line">
              <a:avLst/>
            </a:prstGeom>
            <a:noFill/>
            <a:ln w="25400" cap="flat">
              <a:solidFill>
                <a:srgbClr val="4472C4"/>
              </a:solidFill>
              <a:prstDash val="solid"/>
              <a:miter lim="800000"/>
              <a:tailEnd type="triangle" w="med" len="med"/>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49" name="テキスト ボックス 46"/>
            <p:cNvSpPr txBox="1"/>
            <p:nvPr/>
          </p:nvSpPr>
          <p:spPr>
            <a:xfrm>
              <a:off x="2644504" y="504196"/>
              <a:ext cx="2000586" cy="403671"/>
            </a:xfrm>
            <a:prstGeom prst="rect">
              <a:avLst/>
            </a:prstGeom>
            <a:noFill/>
            <a:ln w="9525" cap="flat">
              <a:solidFill>
                <a:srgbClr val="ED7D31"/>
              </a:solidFill>
              <a:prstDash val="solid"/>
              <a:round/>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l" defTabSz="914400">
                <a:defRPr sz="1800">
                  <a:solidFill>
                    <a:srgbClr val="ED7D31"/>
                  </a:solidFill>
                  <a:latin typeface="游ゴシック"/>
                  <a:ea typeface="游ゴシック"/>
                  <a:cs typeface="游ゴシック"/>
                  <a:sym typeface="游ゴシック"/>
                </a:defRPr>
              </a:lvl1pPr>
            </a:lstStyle>
            <a:p>
              <a:pPr/>
              <a:r>
                <a:t>E field generation</a:t>
              </a:r>
            </a:p>
          </p:txBody>
        </p:sp>
        <p:sp>
          <p:nvSpPr>
            <p:cNvPr id="650" name="直線矢印コネクタ 48"/>
            <p:cNvSpPr/>
            <p:nvPr/>
          </p:nvSpPr>
          <p:spPr>
            <a:xfrm flipH="1">
              <a:off x="2318822" y="971764"/>
              <a:ext cx="527543" cy="478245"/>
            </a:xfrm>
            <a:prstGeom prst="line">
              <a:avLst/>
            </a:prstGeom>
            <a:noFill/>
            <a:ln w="25400" cap="flat">
              <a:solidFill>
                <a:srgbClr val="ED7D31"/>
              </a:solidFill>
              <a:prstDash val="solid"/>
              <a:miter lim="800000"/>
              <a:tailEnd type="triangle" w="med" len="med"/>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51" name="テキスト ボックス 50"/>
            <p:cNvSpPr txBox="1"/>
            <p:nvPr/>
          </p:nvSpPr>
          <p:spPr>
            <a:xfrm>
              <a:off x="631544" y="726240"/>
              <a:ext cx="366557" cy="42291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l" defTabSz="914400">
                <a:defRPr sz="1800">
                  <a:latin typeface="游ゴシック"/>
                  <a:ea typeface="游ゴシック"/>
                  <a:cs typeface="游ゴシック"/>
                  <a:sym typeface="游ゴシック"/>
                </a:defRPr>
              </a:lvl1pPr>
            </a:lstStyle>
            <a:p>
              <a:pPr/>
              <a:r>
                <a:t>E</a:t>
              </a:r>
            </a:p>
          </p:txBody>
        </p:sp>
        <p:sp>
          <p:nvSpPr>
            <p:cNvPr id="652" name="直線矢印コネクタ 52"/>
            <p:cNvSpPr/>
            <p:nvPr/>
          </p:nvSpPr>
          <p:spPr>
            <a:xfrm flipH="1">
              <a:off x="763195" y="1136563"/>
              <a:ext cx="1" cy="305594"/>
            </a:xfrm>
            <a:prstGeom prst="line">
              <a:avLst/>
            </a:prstGeom>
            <a:noFill/>
            <a:ln w="38100" cap="flat">
              <a:solidFill>
                <a:srgbClr val="000000"/>
              </a:solidFill>
              <a:prstDash val="solid"/>
              <a:miter lim="800000"/>
              <a:tailEnd type="triangle" w="med" len="med"/>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53" name="正方形/長方形 55"/>
            <p:cNvSpPr/>
            <p:nvPr/>
          </p:nvSpPr>
          <p:spPr>
            <a:xfrm rot="10800000">
              <a:off x="1155516" y="2798679"/>
              <a:ext cx="324390" cy="124732"/>
            </a:xfrm>
            <a:prstGeom prst="rect">
              <a:avLst/>
            </a:prstGeom>
            <a:solidFill>
              <a:srgbClr val="4472C4"/>
            </a:solidFill>
            <a:ln w="12700" cap="flat">
              <a:solidFill>
                <a:srgbClr val="32538F"/>
              </a:solidFill>
              <a:prstDash val="solid"/>
              <a:miter lim="800000"/>
            </a:ln>
            <a:effectLst/>
          </p:spPr>
          <p:txBody>
            <a:bodyPr wrap="square" lIns="45719" tIns="45719" rIns="45719" bIns="45719" numCol="1" anchor="ctr">
              <a:noAutofit/>
            </a:bodyPr>
            <a:lstStyle/>
            <a:p>
              <a:pPr defTabSz="914400">
                <a:defRPr sz="1800">
                  <a:solidFill>
                    <a:srgbClr val="FFFFFF"/>
                  </a:solidFill>
                  <a:latin typeface="游ゴシック"/>
                  <a:ea typeface="游ゴシック"/>
                  <a:cs typeface="游ゴシック"/>
                  <a:sym typeface="游ゴシック"/>
                </a:defRPr>
              </a:pPr>
            </a:p>
          </p:txBody>
        </p:sp>
        <p:sp>
          <p:nvSpPr>
            <p:cNvPr id="654" name="テキスト ボックス 57"/>
            <p:cNvSpPr txBox="1"/>
            <p:nvPr/>
          </p:nvSpPr>
          <p:spPr>
            <a:xfrm>
              <a:off x="1378386" y="1185236"/>
              <a:ext cx="560151" cy="208061"/>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sSup>
                      <m:e>
                        <m:r>
                          <a:rPr xmlns:a="http://schemas.openxmlformats.org/drawingml/2006/main" sz="2000" i="1">
                            <a:solidFill>
                              <a:srgbClr val="FF0000"/>
                            </a:solidFill>
                            <a:latin typeface="Cambria Math" panose="02040503050406030204" pitchFamily="18" charset="0"/>
                          </a:rPr>
                          <m:t>𝑩</m:t>
                        </m:r>
                        <m:r>
                          <a:rPr xmlns:a="http://schemas.openxmlformats.org/drawingml/2006/main" sz="2000" i="1">
                            <a:solidFill>
                              <a:srgbClr val="FF0000"/>
                            </a:solidFill>
                            <a:latin typeface="Cambria Math" panose="02040503050406030204" pitchFamily="18" charset="0"/>
                          </a:rPr>
                          <m:t>𝒂</m:t>
                        </m:r>
                      </m:e>
                      <m:sup>
                        <m:r>
                          <a:rPr xmlns:a="http://schemas.openxmlformats.org/drawingml/2006/main" sz="2000" i="1">
                            <a:solidFill>
                              <a:srgbClr val="FF0000"/>
                            </a:solidFill>
                            <a:latin typeface="Cambria Math" panose="02040503050406030204" pitchFamily="18" charset="0"/>
                          </a:rPr>
                          <m:t>+</m:t>
                        </m:r>
                        <m:r>
                          <a:rPr xmlns:a="http://schemas.openxmlformats.org/drawingml/2006/main" sz="2000" i="1">
                            <a:solidFill>
                              <a:srgbClr val="FF0000"/>
                            </a:solidFill>
                            <a:latin typeface="Cambria Math" panose="02040503050406030204" pitchFamily="18" charset="0"/>
                          </a:rPr>
                          <m:t>+</m:t>
                        </m:r>
                      </m:sup>
                    </m:sSup>
                  </m:oMath>
                </m:oMathPara>
              </a14:m>
              <a:endParaRPr sz="2000"/>
            </a:p>
          </p:txBody>
        </p:sp>
        <p:sp>
          <p:nvSpPr>
            <p:cNvPr id="655" name="直線矢印コネクタ 58"/>
            <p:cNvSpPr/>
            <p:nvPr/>
          </p:nvSpPr>
          <p:spPr>
            <a:xfrm flipH="1">
              <a:off x="1282871" y="1126232"/>
              <a:ext cx="1" cy="1601421"/>
            </a:xfrm>
            <a:prstGeom prst="line">
              <a:avLst/>
            </a:prstGeom>
            <a:noFill/>
            <a:ln w="57150" cap="flat">
              <a:solidFill>
                <a:srgbClr val="FF0000"/>
              </a:solidFill>
              <a:prstDash val="solid"/>
              <a:miter lim="800000"/>
              <a:tailEnd type="triangle" w="med" len="med"/>
            </a:ln>
            <a:effectLst/>
          </p:spPr>
          <p:txBody>
            <a:bodyPr wrap="square" lIns="45719" tIns="45719" rIns="45719" bIns="45719" numCol="1" anchor="t">
              <a:noAutofit/>
            </a:bodyPr>
            <a:lstStyle/>
            <a:p>
              <a:pPr algn="l" defTabSz="914400">
                <a:defRPr sz="1800">
                  <a:latin typeface="游ゴシック"/>
                  <a:ea typeface="游ゴシック"/>
                  <a:cs typeface="游ゴシック"/>
                  <a:sym typeface="游ゴシック"/>
                </a:defRPr>
              </a:pPr>
            </a:p>
          </p:txBody>
        </p:sp>
        <p:sp>
          <p:nvSpPr>
            <p:cNvPr id="656" name="テキスト ボックス 61"/>
            <p:cNvSpPr txBox="1"/>
            <p:nvPr/>
          </p:nvSpPr>
          <p:spPr>
            <a:xfrm>
              <a:off x="0" y="3758845"/>
              <a:ext cx="1098184" cy="402738"/>
            </a:xfrm>
            <a:prstGeom prst="rect">
              <a:avLst/>
            </a:prstGeom>
            <a:noFill/>
            <a:ln w="9525" cap="flat">
              <a:solidFill>
                <a:srgbClr val="843C0B"/>
              </a:solidFill>
              <a:prstDash val="solid"/>
              <a:round/>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l" defTabSz="914400">
                <a:defRPr sz="1800">
                  <a:solidFill>
                    <a:srgbClr val="843C0B"/>
                  </a:solidFill>
                  <a:latin typeface="游ゴシック"/>
                  <a:ea typeface="游ゴシック"/>
                  <a:cs typeface="游ゴシック"/>
                  <a:sym typeface="游ゴシック"/>
                </a:defRPr>
              </a:lvl1pPr>
            </a:lstStyle>
            <a:p>
              <a:pPr/>
              <a:r>
                <a:t>cathode</a:t>
              </a:r>
            </a:p>
          </p:txBody>
        </p:sp>
        <p:sp>
          <p:nvSpPr>
            <p:cNvPr id="657" name="テキスト ボックス 65"/>
            <p:cNvSpPr txBox="1"/>
            <p:nvPr/>
          </p:nvSpPr>
          <p:spPr>
            <a:xfrm>
              <a:off x="350063" y="2772817"/>
              <a:ext cx="878636" cy="39984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l" defTabSz="914400">
                <a:defRPr sz="1800">
                  <a:solidFill>
                    <a:srgbClr val="4472C4"/>
                  </a:solidFill>
                  <a:latin typeface="游ゴシック"/>
                  <a:ea typeface="游ゴシック"/>
                  <a:cs typeface="游ゴシック"/>
                  <a:sym typeface="游ゴシック"/>
                </a:defRPr>
              </a:lvl1pPr>
            </a:lstStyle>
            <a:p>
              <a:pPr/>
              <a:r>
                <a:t>S/L Xe</a:t>
              </a:r>
            </a:p>
          </p:txBody>
        </p:sp>
      </p:grpSp>
      <p:pic>
        <p:nvPicPr>
          <p:cNvPr id="659" name="イメージ" descr="イメージ"/>
          <p:cNvPicPr>
            <a:picLocks noChangeAspect="1"/>
          </p:cNvPicPr>
          <p:nvPr/>
        </p:nvPicPr>
        <p:blipFill>
          <a:blip r:embed="rId2">
            <a:extLst/>
          </a:blip>
          <a:stretch>
            <a:fillRect/>
          </a:stretch>
        </p:blipFill>
        <p:spPr>
          <a:xfrm>
            <a:off x="7648957" y="3565992"/>
            <a:ext cx="3344236" cy="4458143"/>
          </a:xfrm>
          <a:prstGeom prst="rect">
            <a:avLst/>
          </a:prstGeom>
          <a:ln w="12700">
            <a:miter lim="400000"/>
          </a:ln>
        </p:spPr>
      </p:pic>
      <p:sp>
        <p:nvSpPr>
          <p:cNvPr id="660" name="A"/>
          <p:cNvSpPr/>
          <p:nvPr/>
        </p:nvSpPr>
        <p:spPr>
          <a:xfrm>
            <a:off x="4269985" y="7426900"/>
            <a:ext cx="487176" cy="487176"/>
          </a:xfrm>
          <a:prstGeom prst="ellipse">
            <a:avLst/>
          </a:prstGeom>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200">
                <a:latin typeface="+mn-lt"/>
                <a:ea typeface="+mn-ea"/>
                <a:cs typeface="+mn-cs"/>
                <a:sym typeface="ヒラギノ角ゴ ProN W3"/>
              </a:defRPr>
            </a:lvl1pPr>
          </a:lstStyle>
          <a:p>
            <a:pPr/>
            <a:r>
              <a:t>A</a:t>
            </a:r>
          </a:p>
        </p:txBody>
      </p:sp>
      <p:sp>
        <p:nvSpPr>
          <p:cNvPr id="661" name="線"/>
          <p:cNvSpPr/>
          <p:nvPr/>
        </p:nvSpPr>
        <p:spPr>
          <a:xfrm>
            <a:off x="3964539" y="7182732"/>
            <a:ext cx="531954" cy="25341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2"/>
                </a:moveTo>
                <a:lnTo>
                  <a:pt x="21370" y="0"/>
                </a:lnTo>
                <a:lnTo>
                  <a:pt x="21600" y="21600"/>
                </a:lnTo>
              </a:path>
            </a:pathLst>
          </a:cu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62" name="線"/>
          <p:cNvSpPr/>
          <p:nvPr/>
        </p:nvSpPr>
        <p:spPr>
          <a:xfrm>
            <a:off x="4520986" y="7917061"/>
            <a:ext cx="1" cy="189570"/>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63" name="線"/>
          <p:cNvSpPr/>
          <p:nvPr/>
        </p:nvSpPr>
        <p:spPr>
          <a:xfrm flipH="1">
            <a:off x="4423250" y="8106157"/>
            <a:ext cx="199298"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64" name="線"/>
          <p:cNvSpPr/>
          <p:nvPr/>
        </p:nvSpPr>
        <p:spPr>
          <a:xfrm flipH="1">
            <a:off x="4315551" y="8212726"/>
            <a:ext cx="410871" cy="1"/>
          </a:xfrm>
          <a:prstGeom prst="line">
            <a:avLst/>
          </a:prstGeom>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65" name="線"/>
          <p:cNvSpPr/>
          <p:nvPr/>
        </p:nvSpPr>
        <p:spPr>
          <a:xfrm>
            <a:off x="4520986" y="8221125"/>
            <a:ext cx="1" cy="266403"/>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66" name="三角形"/>
          <p:cNvSpPr/>
          <p:nvPr/>
        </p:nvSpPr>
        <p:spPr>
          <a:xfrm>
            <a:off x="4377716" y="8488485"/>
            <a:ext cx="286541" cy="15796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21600"/>
                </a:moveTo>
                <a:lnTo>
                  <a:pt x="21600" y="0"/>
                </a:lnTo>
                <a:lnTo>
                  <a:pt x="0" y="0"/>
                </a:lnTo>
                <a:close/>
              </a:path>
            </a:pathLst>
          </a:cu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67" name="-100V"/>
          <p:cNvSpPr txBox="1"/>
          <p:nvPr/>
        </p:nvSpPr>
        <p:spPr>
          <a:xfrm>
            <a:off x="4791331" y="8038101"/>
            <a:ext cx="849301" cy="3492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900">
                <a:latin typeface="+mn-lt"/>
                <a:ea typeface="+mn-ea"/>
                <a:cs typeface="+mn-cs"/>
                <a:sym typeface="ヒラギノ角ゴ ProN W3"/>
              </a:defRPr>
            </a:lvl1pPr>
          </a:lstStyle>
          <a:p>
            <a:pPr/>
            <a:r>
              <a:t>-100V</a:t>
            </a:r>
          </a:p>
        </p:txBody>
      </p:sp>
      <p:sp>
        <p:nvSpPr>
          <p:cNvPr id="668" name="ガラスチェンバーを割ってしまったり、リークに悩まされたりと苦労は多いが、 測定まであと一歩という状況"/>
          <p:cNvSpPr txBox="1"/>
          <p:nvPr/>
        </p:nvSpPr>
        <p:spPr>
          <a:xfrm>
            <a:off x="218938" y="8775886"/>
            <a:ext cx="11324845" cy="863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ガラスチェンバーを割ってしまったり、リークに悩まされたりと苦労は多いが、</a:t>
            </a:r>
            <a:br/>
            <a:r>
              <a:t>測定まであと一歩という状況</a:t>
            </a:r>
          </a:p>
        </p:txBody>
      </p:sp>
      <p:sp>
        <p:nvSpPr>
          <p:cNvPr id="669" name="M2 菅島"/>
          <p:cNvSpPr/>
          <p:nvPr/>
        </p:nvSpPr>
        <p:spPr>
          <a:xfrm>
            <a:off x="11399331" y="723104"/>
            <a:ext cx="1442071" cy="620754"/>
          </a:xfrm>
          <a:prstGeom prst="rect">
            <a:avLst/>
          </a:prstGeom>
          <a:solidFill>
            <a:srgbClr val="FFFFFF"/>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200">
                <a:solidFill>
                  <a:srgbClr val="0F0F0F"/>
                </a:solidFill>
                <a:latin typeface="+mn-lt"/>
                <a:ea typeface="+mn-ea"/>
                <a:cs typeface="+mn-cs"/>
                <a:sym typeface="ヒラギノ角ゴ ProN W3"/>
              </a:defRPr>
            </a:lvl1pPr>
          </a:lstStyle>
          <a:p>
            <a:pPr/>
            <a:r>
              <a:t>M2 菅島</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1" name="Baイオン検出 phase1"/>
          <p:cNvSpPr txBox="1"/>
          <p:nvPr>
            <p:ph type="title"/>
          </p:nvPr>
        </p:nvSpPr>
        <p:spPr>
          <a:prstGeom prst="rect">
            <a:avLst/>
          </a:prstGeom>
        </p:spPr>
        <p:txBody>
          <a:bodyPr/>
          <a:lstStyle/>
          <a:p>
            <a:pPr/>
            <a:r>
              <a:t>Baイオン検出 phase1</a:t>
            </a:r>
          </a:p>
        </p:txBody>
      </p:sp>
      <p:sp>
        <p:nvSpPr>
          <p:cNvPr id="672" name="大量のバリウムによる発光を分光…"/>
          <p:cNvSpPr txBox="1"/>
          <p:nvPr>
            <p:ph type="body" sz="half" idx="1"/>
          </p:nvPr>
        </p:nvSpPr>
        <p:spPr>
          <a:xfrm>
            <a:off x="252452" y="1626658"/>
            <a:ext cx="12499896" cy="2335607"/>
          </a:xfrm>
          <a:prstGeom prst="rect">
            <a:avLst/>
          </a:prstGeom>
        </p:spPr>
        <p:txBody>
          <a:bodyPr/>
          <a:lstStyle/>
          <a:p>
            <a:pPr/>
            <a:r>
              <a:t>大量のバリウムによる発光を分光</a:t>
            </a:r>
          </a:p>
          <a:p>
            <a:pPr lvl="1"/>
            <a:r>
              <a:t>大量のバリウムイオンにレーザーを照射して、発光スペクトルの変化を観察</a:t>
            </a:r>
          </a:p>
          <a:p>
            <a:pPr lvl="1"/>
            <a:r>
              <a:t>Baイオン1原子に感度をもつ測定につなげる</a:t>
            </a:r>
          </a:p>
        </p:txBody>
      </p:sp>
      <p:sp>
        <p:nvSpPr>
          <p:cNvPr id="673"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674" name="M2 菅島"/>
          <p:cNvSpPr/>
          <p:nvPr/>
        </p:nvSpPr>
        <p:spPr>
          <a:xfrm>
            <a:off x="11399331" y="723104"/>
            <a:ext cx="1442071" cy="620754"/>
          </a:xfrm>
          <a:prstGeom prst="rect">
            <a:avLst/>
          </a:prstGeom>
          <a:solidFill>
            <a:srgbClr val="FFFFFF"/>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200">
                <a:solidFill>
                  <a:srgbClr val="0F0F0F"/>
                </a:solidFill>
                <a:latin typeface="+mn-lt"/>
                <a:ea typeface="+mn-ea"/>
                <a:cs typeface="+mn-cs"/>
                <a:sym typeface="ヒラギノ角ゴ ProN W3"/>
              </a:defRPr>
            </a:lvl1pPr>
          </a:lstStyle>
          <a:p>
            <a:pPr/>
            <a:r>
              <a:t>M2 菅島</a:t>
            </a:r>
          </a:p>
        </p:txBody>
      </p:sp>
      <p:pic>
        <p:nvPicPr>
          <p:cNvPr id="675" name="chamber20201109.png" descr="chamber20201109.png"/>
          <p:cNvPicPr>
            <a:picLocks noChangeAspect="1"/>
          </p:cNvPicPr>
          <p:nvPr/>
        </p:nvPicPr>
        <p:blipFill>
          <a:blip r:embed="rId2">
            <a:extLst/>
          </a:blip>
          <a:stretch>
            <a:fillRect/>
          </a:stretch>
        </p:blipFill>
        <p:spPr>
          <a:xfrm>
            <a:off x="876629" y="3659046"/>
            <a:ext cx="3303293" cy="5650594"/>
          </a:xfrm>
          <a:prstGeom prst="rect">
            <a:avLst/>
          </a:prstGeom>
          <a:ln w="12700">
            <a:miter lim="400000"/>
          </a:ln>
        </p:spPr>
      </p:pic>
      <p:sp>
        <p:nvSpPr>
          <p:cNvPr id="676" name="四角形"/>
          <p:cNvSpPr/>
          <p:nvPr/>
        </p:nvSpPr>
        <p:spPr>
          <a:xfrm>
            <a:off x="7567471" y="7321667"/>
            <a:ext cx="1301360" cy="927409"/>
          </a:xfrm>
          <a:prstGeom prst="rect">
            <a:avLst/>
          </a:prstGeom>
          <a:ln w="25400">
            <a:solidFill>
              <a:srgbClr val="000000">
                <a:alpha val="50000"/>
              </a:srgb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77" name="四角形"/>
          <p:cNvSpPr/>
          <p:nvPr/>
        </p:nvSpPr>
        <p:spPr>
          <a:xfrm>
            <a:off x="9473910" y="7321667"/>
            <a:ext cx="1301361" cy="927409"/>
          </a:xfrm>
          <a:prstGeom prst="rect">
            <a:avLst/>
          </a:prstGeom>
          <a:ln w="25400">
            <a:solidFill>
              <a:srgbClr val="000000">
                <a:alpha val="50000"/>
              </a:srgb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78" name="四角形"/>
          <p:cNvSpPr/>
          <p:nvPr/>
        </p:nvSpPr>
        <p:spPr>
          <a:xfrm>
            <a:off x="8874097" y="7820251"/>
            <a:ext cx="601548" cy="1329234"/>
          </a:xfrm>
          <a:prstGeom prst="rect">
            <a:avLst/>
          </a:prstGeom>
          <a:solidFill>
            <a:srgbClr val="945200"/>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79" name="四角形"/>
          <p:cNvSpPr/>
          <p:nvPr/>
        </p:nvSpPr>
        <p:spPr>
          <a:xfrm>
            <a:off x="8874097" y="7615930"/>
            <a:ext cx="601548" cy="206394"/>
          </a:xfrm>
          <a:prstGeom prst="rect">
            <a:avLst/>
          </a:prstGeom>
          <a:solidFill>
            <a:schemeClr val="accent1"/>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80" name="四角形"/>
          <p:cNvSpPr/>
          <p:nvPr/>
        </p:nvSpPr>
        <p:spPr>
          <a:xfrm>
            <a:off x="8876009" y="7430207"/>
            <a:ext cx="601548" cy="206394"/>
          </a:xfrm>
          <a:prstGeom prst="rect">
            <a:avLst/>
          </a:prstGeom>
          <a:solidFill>
            <a:schemeClr val="accent1">
              <a:lumOff val="16847"/>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81" name="laser"/>
          <p:cNvSpPr/>
          <p:nvPr/>
        </p:nvSpPr>
        <p:spPr>
          <a:xfrm rot="18000000">
            <a:off x="10018814" y="4929112"/>
            <a:ext cx="1082894" cy="385965"/>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200">
                <a:latin typeface="+mn-lt"/>
                <a:ea typeface="+mn-ea"/>
                <a:cs typeface="+mn-cs"/>
                <a:sym typeface="ヒラギノ角ゴ ProN W3"/>
              </a:defRPr>
            </a:lvl1pPr>
          </a:lstStyle>
          <a:p>
            <a:pPr/>
            <a:r>
              <a:t>laser</a:t>
            </a:r>
          </a:p>
        </p:txBody>
      </p:sp>
      <p:sp>
        <p:nvSpPr>
          <p:cNvPr id="682" name="線"/>
          <p:cNvSpPr/>
          <p:nvPr/>
        </p:nvSpPr>
        <p:spPr>
          <a:xfrm flipV="1">
            <a:off x="9201561" y="5579285"/>
            <a:ext cx="1075874" cy="1863468"/>
          </a:xfrm>
          <a:prstGeom prst="line">
            <a:avLst/>
          </a:prstGeom>
          <a:ln w="63500">
            <a:solidFill>
              <a:schemeClr val="accent3"/>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83" name="線"/>
          <p:cNvSpPr/>
          <p:nvPr/>
        </p:nvSpPr>
        <p:spPr>
          <a:xfrm>
            <a:off x="8088129" y="5579285"/>
            <a:ext cx="1075874" cy="1863468"/>
          </a:xfrm>
          <a:prstGeom prst="line">
            <a:avLst/>
          </a:prstGeom>
          <a:ln w="63500">
            <a:solidFill>
              <a:schemeClr val="accent3"/>
            </a:solidFill>
            <a:miter lim="400000"/>
            <a:head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84" name="分光器"/>
          <p:cNvSpPr/>
          <p:nvPr/>
        </p:nvSpPr>
        <p:spPr>
          <a:xfrm rot="16200000">
            <a:off x="8624666" y="4754862"/>
            <a:ext cx="1100411" cy="483290"/>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200">
                <a:latin typeface="+mn-lt"/>
                <a:ea typeface="+mn-ea"/>
                <a:cs typeface="+mn-cs"/>
                <a:sym typeface="ヒラギノ角ゴ ProN W3"/>
              </a:defRPr>
            </a:lvl1pPr>
          </a:lstStyle>
          <a:p>
            <a:pPr/>
            <a:r>
              <a:t>分光器</a:t>
            </a:r>
          </a:p>
        </p:txBody>
      </p:sp>
      <p:sp>
        <p:nvSpPr>
          <p:cNvPr id="685" name="図形"/>
          <p:cNvSpPr/>
          <p:nvPr/>
        </p:nvSpPr>
        <p:spPr>
          <a:xfrm flipH="1" rot="10800000">
            <a:off x="8667308" y="6981790"/>
            <a:ext cx="1015126" cy="6588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217" y="17267"/>
                </a:lnTo>
                <a:cubicBezTo>
                  <a:pt x="73" y="17502"/>
                  <a:pt x="0" y="17745"/>
                  <a:pt x="0" y="17994"/>
                </a:cubicBezTo>
                <a:cubicBezTo>
                  <a:pt x="0" y="19987"/>
                  <a:pt x="4835" y="21600"/>
                  <a:pt x="10800" y="21600"/>
                </a:cubicBezTo>
                <a:cubicBezTo>
                  <a:pt x="16765" y="21600"/>
                  <a:pt x="21600" y="19987"/>
                  <a:pt x="21600" y="17994"/>
                </a:cubicBezTo>
                <a:cubicBezTo>
                  <a:pt x="21600" y="17745"/>
                  <a:pt x="21527" y="17502"/>
                  <a:pt x="21383" y="17267"/>
                </a:cubicBezTo>
                <a:lnTo>
                  <a:pt x="10800" y="0"/>
                </a:lnTo>
                <a:close/>
              </a:path>
            </a:pathLst>
          </a:custGeom>
          <a:solidFill>
            <a:schemeClr val="accent4">
              <a:hueOff val="-461056"/>
              <a:satOff val="4338"/>
              <a:lumOff val="-10225"/>
              <a:alpha val="50496"/>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86" name="線"/>
          <p:cNvSpPr/>
          <p:nvPr/>
        </p:nvSpPr>
        <p:spPr>
          <a:xfrm flipV="1">
            <a:off x="9612115" y="6494789"/>
            <a:ext cx="1133130" cy="599480"/>
          </a:xfrm>
          <a:prstGeom prst="line">
            <a:avLst/>
          </a:prstGeom>
          <a:ln w="254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87" name="Baからの発光"/>
          <p:cNvSpPr txBox="1"/>
          <p:nvPr/>
        </p:nvSpPr>
        <p:spPr>
          <a:xfrm>
            <a:off x="10804887" y="6293842"/>
            <a:ext cx="1899108"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200">
                <a:solidFill>
                  <a:schemeClr val="accent4">
                    <a:hueOff val="-1081314"/>
                    <a:satOff val="4338"/>
                    <a:lumOff val="-8931"/>
                  </a:schemeClr>
                </a:solidFill>
              </a:defRPr>
            </a:lvl1pPr>
          </a:lstStyle>
          <a:p>
            <a:pPr/>
            <a:r>
              <a:t>Baからの発光</a:t>
            </a:r>
          </a:p>
        </p:txBody>
      </p:sp>
      <p:sp>
        <p:nvSpPr>
          <p:cNvPr id="688" name="反射光から液面をモニタ"/>
          <p:cNvSpPr txBox="1"/>
          <p:nvPr/>
        </p:nvSpPr>
        <p:spPr>
          <a:xfrm>
            <a:off x="5494790" y="6495906"/>
            <a:ext cx="317931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200">
                <a:solidFill>
                  <a:schemeClr val="accent3"/>
                </a:solidFill>
              </a:defRPr>
            </a:lvl1pPr>
          </a:lstStyle>
          <a:p>
            <a:pPr/>
            <a:r>
              <a:t>反射光から液面をモニタ</a:t>
            </a:r>
          </a:p>
        </p:txBody>
      </p:sp>
      <p:sp>
        <p:nvSpPr>
          <p:cNvPr id="689" name="線"/>
          <p:cNvSpPr/>
          <p:nvPr/>
        </p:nvSpPr>
        <p:spPr>
          <a:xfrm flipV="1">
            <a:off x="3047894" y="5607492"/>
            <a:ext cx="224701" cy="663780"/>
          </a:xfrm>
          <a:prstGeom prst="line">
            <a:avLst/>
          </a:prstGeom>
          <a:ln w="25400">
            <a:solidFill>
              <a:srgbClr val="000000"/>
            </a:solidFill>
            <a:miter lim="400000"/>
            <a:head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90" name="laser"/>
          <p:cNvSpPr txBox="1"/>
          <p:nvPr/>
        </p:nvSpPr>
        <p:spPr>
          <a:xfrm>
            <a:off x="2800302" y="5221784"/>
            <a:ext cx="848285"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200"/>
            </a:lvl1pPr>
          </a:lstStyle>
          <a:p>
            <a:pPr/>
            <a:r>
              <a:t>laser</a:t>
            </a:r>
          </a:p>
        </p:txBody>
      </p:sp>
      <p:sp>
        <p:nvSpPr>
          <p:cNvPr id="691" name="線"/>
          <p:cNvSpPr/>
          <p:nvPr/>
        </p:nvSpPr>
        <p:spPr>
          <a:xfrm>
            <a:off x="2046710" y="5471379"/>
            <a:ext cx="208809" cy="520028"/>
          </a:xfrm>
          <a:prstGeom prst="line">
            <a:avLst/>
          </a:prstGeom>
          <a:ln w="25400">
            <a:solidFill>
              <a:srgbClr val="000000"/>
            </a:solidFill>
            <a:miter lim="400000"/>
            <a:head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92" name="反射光"/>
          <p:cNvSpPr txBox="1"/>
          <p:nvPr/>
        </p:nvSpPr>
        <p:spPr>
          <a:xfrm>
            <a:off x="1422230" y="5092379"/>
            <a:ext cx="952501"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200"/>
            </a:lvl1pPr>
          </a:lstStyle>
          <a:p>
            <a:pPr/>
            <a:r>
              <a:t>反射光</a:t>
            </a:r>
          </a:p>
        </p:txBody>
      </p:sp>
      <p:sp>
        <p:nvSpPr>
          <p:cNvPr id="693" name="線"/>
          <p:cNvSpPr/>
          <p:nvPr/>
        </p:nvSpPr>
        <p:spPr>
          <a:xfrm flipV="1">
            <a:off x="3516768" y="5446487"/>
            <a:ext cx="318315" cy="580649"/>
          </a:xfrm>
          <a:prstGeom prst="line">
            <a:avLst/>
          </a:pr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94" name="分光器"/>
          <p:cNvSpPr txBox="1"/>
          <p:nvPr/>
        </p:nvSpPr>
        <p:spPr>
          <a:xfrm>
            <a:off x="3610223" y="5041097"/>
            <a:ext cx="952501"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200"/>
            </a:lvl1pPr>
          </a:lstStyle>
          <a:p>
            <a:pPr/>
            <a:r>
              <a:t>分光器</a:t>
            </a:r>
          </a:p>
        </p:txBody>
      </p:sp>
      <p:sp>
        <p:nvSpPr>
          <p:cNvPr id="695" name="線"/>
          <p:cNvSpPr/>
          <p:nvPr/>
        </p:nvSpPr>
        <p:spPr>
          <a:xfrm flipV="1">
            <a:off x="2703614" y="4409938"/>
            <a:ext cx="577725" cy="1111984"/>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96" name="Baイオン源"/>
          <p:cNvSpPr txBox="1"/>
          <p:nvPr/>
        </p:nvSpPr>
        <p:spPr>
          <a:xfrm>
            <a:off x="2741156" y="3988632"/>
            <a:ext cx="1611326"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200"/>
            </a:lvl1pPr>
          </a:lstStyle>
          <a:p>
            <a:pPr/>
            <a:r>
              <a:t>Baイオン源</a:t>
            </a:r>
          </a:p>
        </p:txBody>
      </p:sp>
      <p:pic>
        <p:nvPicPr>
          <p:cNvPr id="697" name="四角形 四角形" descr="四角形 四角形"/>
          <p:cNvPicPr>
            <a:picLocks noChangeAspect="0"/>
          </p:cNvPicPr>
          <p:nvPr/>
        </p:nvPicPr>
        <p:blipFill>
          <a:blip r:embed="rId3">
            <a:extLst/>
          </a:blip>
          <a:stretch>
            <a:fillRect/>
          </a:stretch>
        </p:blipFill>
        <p:spPr>
          <a:xfrm>
            <a:off x="2371100" y="7548510"/>
            <a:ext cx="601547" cy="665565"/>
          </a:xfrm>
          <a:prstGeom prst="rect">
            <a:avLst/>
          </a:prstGeom>
        </p:spPr>
      </p:pic>
      <p:pic>
        <p:nvPicPr>
          <p:cNvPr id="699" name="四角形 四角形" descr="四角形 四角形"/>
          <p:cNvPicPr>
            <a:picLocks noChangeAspect="0"/>
          </p:cNvPicPr>
          <p:nvPr/>
        </p:nvPicPr>
        <p:blipFill>
          <a:blip r:embed="rId4">
            <a:extLst/>
          </a:blip>
          <a:stretch>
            <a:fillRect/>
          </a:stretch>
        </p:blipFill>
        <p:spPr>
          <a:xfrm>
            <a:off x="5301718" y="4039915"/>
            <a:ext cx="7627693" cy="5292984"/>
          </a:xfrm>
          <a:prstGeom prst="rect">
            <a:avLst/>
          </a:prstGeom>
        </p:spPr>
      </p:pic>
      <p:pic>
        <p:nvPicPr>
          <p:cNvPr id="701" name="線 図形" descr="線 図形"/>
          <p:cNvPicPr>
            <a:picLocks noChangeAspect="0"/>
          </p:cNvPicPr>
          <p:nvPr/>
        </p:nvPicPr>
        <p:blipFill>
          <a:blip r:embed="rId5">
            <a:extLst/>
          </a:blip>
          <a:stretch>
            <a:fillRect/>
          </a:stretch>
        </p:blipFill>
        <p:spPr>
          <a:xfrm>
            <a:off x="3123055" y="7069839"/>
            <a:ext cx="1969960" cy="810121"/>
          </a:xfrm>
          <a:prstGeom prst="rect">
            <a:avLst/>
          </a:prstGeom>
        </p:spPr>
      </p:pic>
      <p:sp>
        <p:nvSpPr>
          <p:cNvPr id="703" name="浜松ホトニクス…"/>
          <p:cNvSpPr txBox="1"/>
          <p:nvPr/>
        </p:nvSpPr>
        <p:spPr>
          <a:xfrm>
            <a:off x="6714076" y="4266806"/>
            <a:ext cx="1530605" cy="609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1600">
                <a:latin typeface="+mn-lt"/>
                <a:ea typeface="+mn-ea"/>
                <a:cs typeface="+mn-cs"/>
                <a:sym typeface="ヒラギノ角ゴ ProN W3"/>
              </a:defRPr>
            </a:pPr>
            <a:r>
              <a:t>浜松ホトニクス</a:t>
            </a:r>
          </a:p>
          <a:p>
            <a:pPr>
              <a:defRPr sz="1600">
                <a:latin typeface="+mn-lt"/>
                <a:ea typeface="+mn-ea"/>
                <a:cs typeface="+mn-cs"/>
                <a:sym typeface="ヒラギノ角ゴ ProN W3"/>
              </a:defRPr>
            </a:pPr>
            <a:r>
              <a:t>C13555MA</a:t>
            </a:r>
          </a:p>
        </p:txBody>
      </p:sp>
      <p:sp>
        <p:nvSpPr>
          <p:cNvPr id="704" name="線"/>
          <p:cNvSpPr/>
          <p:nvPr/>
        </p:nvSpPr>
        <p:spPr>
          <a:xfrm>
            <a:off x="8161071" y="4604586"/>
            <a:ext cx="707417" cy="22743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06" name="PMT側面読み出し"/>
          <p:cNvSpPr txBox="1"/>
          <p:nvPr>
            <p:ph type="title"/>
          </p:nvPr>
        </p:nvSpPr>
        <p:spPr>
          <a:prstGeom prst="rect">
            <a:avLst/>
          </a:prstGeom>
        </p:spPr>
        <p:txBody>
          <a:bodyPr/>
          <a:lstStyle/>
          <a:p>
            <a:pPr/>
            <a:r>
              <a:t>PMT側面読み出し</a:t>
            </a:r>
          </a:p>
        </p:txBody>
      </p:sp>
      <p:sp>
        <p:nvSpPr>
          <p:cNvPr id="707" name="Baイオン検出のために、PMTをフィールドケージの電極部分に配置したい…"/>
          <p:cNvSpPr txBox="1"/>
          <p:nvPr>
            <p:ph type="body" sz="half" idx="1"/>
          </p:nvPr>
        </p:nvSpPr>
        <p:spPr>
          <a:xfrm>
            <a:off x="252452" y="1626658"/>
            <a:ext cx="12499896" cy="2455570"/>
          </a:xfrm>
          <a:prstGeom prst="rect">
            <a:avLst/>
          </a:prstGeom>
        </p:spPr>
        <p:txBody>
          <a:bodyPr/>
          <a:lstStyle/>
          <a:p>
            <a:pPr/>
            <a:r>
              <a:t>Baイオン検出のために、PMTをフィールドケージの電極部分に配置したい</a:t>
            </a:r>
          </a:p>
          <a:p>
            <a:pPr lvl="1"/>
            <a:r>
              <a:t>PMTはフィールドケージの電位に浮いているため、</a:t>
            </a:r>
            <a:br/>
            <a:r>
              <a:t>そのままでは信号が読み出せない</a:t>
            </a:r>
          </a:p>
          <a:p>
            <a:pPr lvl="1"/>
            <a:r>
              <a:t>PMTの信号でLEDを光らせて、フォトカップリングによる読み出しができないか？</a:t>
            </a:r>
          </a:p>
        </p:txBody>
      </p:sp>
      <p:sp>
        <p:nvSpPr>
          <p:cNvPr id="708"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709" name="フリーフォーム: 図形 23"/>
          <p:cNvSpPr/>
          <p:nvPr/>
        </p:nvSpPr>
        <p:spPr>
          <a:xfrm>
            <a:off x="401065" y="4424870"/>
            <a:ext cx="4019937" cy="521717"/>
          </a:xfrm>
          <a:custGeom>
            <a:avLst/>
            <a:gdLst/>
            <a:ahLst/>
            <a:cxnLst>
              <a:cxn ang="0">
                <a:pos x="wd2" y="hd2"/>
              </a:cxn>
              <a:cxn ang="5400000">
                <a:pos x="wd2" y="hd2"/>
              </a:cxn>
              <a:cxn ang="10800000">
                <a:pos x="wd2" y="hd2"/>
              </a:cxn>
              <a:cxn ang="16200000">
                <a:pos x="wd2" y="hd2"/>
              </a:cxn>
            </a:cxnLst>
            <a:rect l="0" t="0" r="r" b="b"/>
            <a:pathLst>
              <a:path w="21600" h="21556" fill="norm" stroke="1" extrusionOk="0">
                <a:moveTo>
                  <a:pt x="0" y="21158"/>
                </a:moveTo>
                <a:cubicBezTo>
                  <a:pt x="874" y="21379"/>
                  <a:pt x="1356" y="21322"/>
                  <a:pt x="2221" y="21063"/>
                </a:cubicBezTo>
                <a:cubicBezTo>
                  <a:pt x="2409" y="13922"/>
                  <a:pt x="2033" y="10393"/>
                  <a:pt x="3513" y="6882"/>
                </a:cubicBezTo>
                <a:cubicBezTo>
                  <a:pt x="4993" y="3372"/>
                  <a:pt x="8617" y="-44"/>
                  <a:pt x="11102" y="0"/>
                </a:cubicBezTo>
                <a:cubicBezTo>
                  <a:pt x="13587" y="44"/>
                  <a:pt x="16981" y="3555"/>
                  <a:pt x="18422" y="7148"/>
                </a:cubicBezTo>
                <a:cubicBezTo>
                  <a:pt x="19863" y="10740"/>
                  <a:pt x="19718" y="12949"/>
                  <a:pt x="19746" y="21556"/>
                </a:cubicBezTo>
                <a:lnTo>
                  <a:pt x="21600" y="21461"/>
                </a:lnTo>
              </a:path>
            </a:pathLst>
          </a:custGeom>
          <a:solidFill>
            <a:srgbClr val="FFFFCC"/>
          </a:solidFill>
          <a:ln w="76200">
            <a:solidFill>
              <a:srgbClr val="002060"/>
            </a:solidFill>
            <a:miter/>
          </a:ln>
        </p:spPr>
        <p:txBody>
          <a:bodyPr lIns="45719" rIns="45719" anchor="ctr"/>
          <a:lstStyle/>
          <a:p>
            <a:pPr defTabSz="457200">
              <a:defRPr sz="1300">
                <a:solidFill>
                  <a:srgbClr val="FFFFFF"/>
                </a:solidFill>
                <a:latin typeface="游ゴシック"/>
                <a:ea typeface="游ゴシック"/>
                <a:cs typeface="游ゴシック"/>
                <a:sym typeface="游ゴシック"/>
              </a:defRPr>
            </a:pPr>
          </a:p>
        </p:txBody>
      </p:sp>
      <p:sp>
        <p:nvSpPr>
          <p:cNvPr id="710" name="正方形/長方形 6"/>
          <p:cNvSpPr/>
          <p:nvPr/>
        </p:nvSpPr>
        <p:spPr>
          <a:xfrm>
            <a:off x="836020" y="4974947"/>
            <a:ext cx="3226512" cy="3065501"/>
          </a:xfrm>
          <a:custGeom>
            <a:avLst/>
            <a:gdLst/>
            <a:ahLst/>
            <a:cxnLst>
              <a:cxn ang="0">
                <a:pos x="wd2" y="hd2"/>
              </a:cxn>
              <a:cxn ang="5400000">
                <a:pos x="wd2" y="hd2"/>
              </a:cxn>
              <a:cxn ang="10800000">
                <a:pos x="wd2" y="hd2"/>
              </a:cxn>
              <a:cxn ang="16200000">
                <a:pos x="wd2" y="hd2"/>
              </a:cxn>
            </a:cxnLst>
            <a:rect l="0" t="0" r="r" b="b"/>
            <a:pathLst>
              <a:path w="21500" h="21501" fill="norm" stroke="1" extrusionOk="0">
                <a:moveTo>
                  <a:pt x="28" y="0"/>
                </a:moveTo>
                <a:lnTo>
                  <a:pt x="21456" y="0"/>
                </a:lnTo>
                <a:cubicBezTo>
                  <a:pt x="21566" y="4423"/>
                  <a:pt x="21432" y="15670"/>
                  <a:pt x="21456" y="19210"/>
                </a:cubicBezTo>
                <a:cubicBezTo>
                  <a:pt x="21465" y="20394"/>
                  <a:pt x="19620" y="20518"/>
                  <a:pt x="17841" y="20894"/>
                </a:cubicBezTo>
                <a:cubicBezTo>
                  <a:pt x="16062" y="21271"/>
                  <a:pt x="13157" y="21493"/>
                  <a:pt x="10781" y="21469"/>
                </a:cubicBezTo>
                <a:cubicBezTo>
                  <a:pt x="7775" y="21600"/>
                  <a:pt x="5209" y="21307"/>
                  <a:pt x="3416" y="20930"/>
                </a:cubicBezTo>
                <a:cubicBezTo>
                  <a:pt x="1624" y="20554"/>
                  <a:pt x="37" y="20165"/>
                  <a:pt x="28" y="19210"/>
                </a:cubicBezTo>
                <a:cubicBezTo>
                  <a:pt x="-34" y="12736"/>
                  <a:pt x="28" y="6403"/>
                  <a:pt x="28" y="0"/>
                </a:cubicBezTo>
                <a:close/>
              </a:path>
            </a:pathLst>
          </a:custGeom>
          <a:solidFill>
            <a:srgbClr val="BDD7EE"/>
          </a:solidFill>
          <a:ln w="12700">
            <a:solidFill>
              <a:srgbClr val="32538F"/>
            </a:solidFill>
            <a:miter/>
          </a:ln>
        </p:spPr>
        <p:txBody>
          <a:bodyPr lIns="45719" rIns="45719" anchor="ctr"/>
          <a:lstStyle/>
          <a:p>
            <a:pPr defTabSz="457200">
              <a:defRPr sz="1300">
                <a:solidFill>
                  <a:srgbClr val="FFFFFF"/>
                </a:solidFill>
                <a:latin typeface="游ゴシック"/>
                <a:ea typeface="游ゴシック"/>
                <a:cs typeface="游ゴシック"/>
                <a:sym typeface="游ゴシック"/>
              </a:defRPr>
            </a:pPr>
          </a:p>
        </p:txBody>
      </p:sp>
      <p:sp>
        <p:nvSpPr>
          <p:cNvPr id="711" name="正方形/長方形 25"/>
          <p:cNvSpPr/>
          <p:nvPr/>
        </p:nvSpPr>
        <p:spPr>
          <a:xfrm>
            <a:off x="1235959" y="4701399"/>
            <a:ext cx="2401646" cy="2814052"/>
          </a:xfrm>
          <a:prstGeom prst="rect">
            <a:avLst/>
          </a:prstGeom>
          <a:solidFill>
            <a:srgbClr val="FFFFCC"/>
          </a:solidFill>
          <a:ln w="12700">
            <a:miter lim="400000"/>
          </a:ln>
        </p:spPr>
        <p:txBody>
          <a:bodyPr lIns="45719" rIns="45719" anchor="ctr"/>
          <a:lstStyle/>
          <a:p>
            <a:pPr defTabSz="685800">
              <a:defRPr sz="1300">
                <a:solidFill>
                  <a:srgbClr val="FFFFFF"/>
                </a:solidFill>
                <a:latin typeface="Gill Sans MT"/>
                <a:ea typeface="Gill Sans MT"/>
                <a:cs typeface="Gill Sans MT"/>
                <a:sym typeface="Gill Sans MT"/>
              </a:defRPr>
            </a:pPr>
          </a:p>
        </p:txBody>
      </p:sp>
      <p:sp>
        <p:nvSpPr>
          <p:cNvPr id="712" name="正方形/長方形 26"/>
          <p:cNvSpPr/>
          <p:nvPr/>
        </p:nvSpPr>
        <p:spPr>
          <a:xfrm>
            <a:off x="1233808" y="7143402"/>
            <a:ext cx="2421265" cy="372049"/>
          </a:xfrm>
          <a:prstGeom prst="rect">
            <a:avLst/>
          </a:prstGeom>
          <a:solidFill>
            <a:srgbClr val="FF0000"/>
          </a:solidFill>
          <a:ln w="12700">
            <a:solidFill>
              <a:srgbClr val="000000"/>
            </a:solidFill>
            <a:miter/>
          </a:ln>
        </p:spPr>
        <p:txBody>
          <a:bodyPr lIns="45719" rIns="45719" anchor="ctr"/>
          <a:lstStyle/>
          <a:p>
            <a:pPr defTabSz="685800">
              <a:defRPr sz="1300">
                <a:solidFill>
                  <a:srgbClr val="FFFFFF"/>
                </a:solidFill>
                <a:latin typeface="Arial"/>
                <a:ea typeface="Arial"/>
                <a:cs typeface="Arial"/>
                <a:sym typeface="Arial"/>
              </a:defRPr>
            </a:pPr>
          </a:p>
        </p:txBody>
      </p:sp>
      <p:grpSp>
        <p:nvGrpSpPr>
          <p:cNvPr id="715" name="正方形/長方形 27"/>
          <p:cNvGrpSpPr/>
          <p:nvPr/>
        </p:nvGrpSpPr>
        <p:grpSpPr>
          <a:xfrm>
            <a:off x="1328099" y="4783571"/>
            <a:ext cx="2226275" cy="343293"/>
            <a:chOff x="0" y="0"/>
            <a:chExt cx="2226273" cy="343292"/>
          </a:xfrm>
        </p:grpSpPr>
        <p:sp>
          <p:nvSpPr>
            <p:cNvPr id="713" name="四角形"/>
            <p:cNvSpPr/>
            <p:nvPr/>
          </p:nvSpPr>
          <p:spPr>
            <a:xfrm>
              <a:off x="0" y="64201"/>
              <a:ext cx="2226274" cy="214891"/>
            </a:xfrm>
            <a:prstGeom prst="rect">
              <a:avLst/>
            </a:prstGeom>
            <a:solidFill>
              <a:srgbClr val="0000FF"/>
            </a:solidFill>
            <a:ln w="12700" cap="flat">
              <a:solidFill>
                <a:srgbClr val="32538F"/>
              </a:solidFill>
              <a:prstDash val="solid"/>
              <a:miter lim="800000"/>
            </a:ln>
            <a:effectLst/>
          </p:spPr>
          <p:txBody>
            <a:bodyPr wrap="square" lIns="45719" tIns="45719" rIns="45719" bIns="45719" numCol="1" anchor="ctr">
              <a:noAutofit/>
            </a:bodyPr>
            <a:lstStyle/>
            <a:p>
              <a:pPr defTabSz="685800">
                <a:defRPr sz="1300">
                  <a:solidFill>
                    <a:srgbClr val="FFFFFF"/>
                  </a:solidFill>
                  <a:latin typeface="Gill Sans MT"/>
                  <a:ea typeface="Gill Sans MT"/>
                  <a:cs typeface="Gill Sans MT"/>
                  <a:sym typeface="Gill Sans MT"/>
                </a:defRPr>
              </a:pPr>
            </a:p>
          </p:txBody>
        </p:sp>
        <p:sp>
          <p:nvSpPr>
            <p:cNvPr id="714" name="ELCC (anode)"/>
            <p:cNvSpPr txBox="1"/>
            <p:nvPr/>
          </p:nvSpPr>
          <p:spPr>
            <a:xfrm>
              <a:off x="60668" y="-1"/>
              <a:ext cx="2104938" cy="34329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defTabSz="685800">
                <a:defRPr sz="1800">
                  <a:solidFill>
                    <a:srgbClr val="FFFFFF"/>
                  </a:solidFill>
                  <a:latin typeface="+mn-lt"/>
                  <a:ea typeface="+mn-ea"/>
                  <a:cs typeface="+mn-cs"/>
                  <a:sym typeface="ヒラギノ角ゴ ProN W3"/>
                </a:defRPr>
              </a:lvl1pPr>
            </a:lstStyle>
            <a:p>
              <a:pPr/>
              <a:r>
                <a:t>ELCC (anode)</a:t>
              </a:r>
            </a:p>
          </p:txBody>
        </p:sp>
      </p:grpSp>
      <p:sp>
        <p:nvSpPr>
          <p:cNvPr id="716" name="四角形: 角を丸くする 28"/>
          <p:cNvSpPr/>
          <p:nvPr/>
        </p:nvSpPr>
        <p:spPr>
          <a:xfrm>
            <a:off x="1079801" y="6656344"/>
            <a:ext cx="301014"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717" name="正方形/長方形 29"/>
          <p:cNvSpPr/>
          <p:nvPr/>
        </p:nvSpPr>
        <p:spPr>
          <a:xfrm>
            <a:off x="1228801" y="7034162"/>
            <a:ext cx="2407365" cy="137451"/>
          </a:xfrm>
          <a:prstGeom prst="rect">
            <a:avLst/>
          </a:prstGeom>
          <a:solidFill>
            <a:srgbClr val="E0EDEC"/>
          </a:solidFill>
          <a:ln w="12700">
            <a:solidFill>
              <a:srgbClr val="32538F"/>
            </a:solidFill>
            <a:miter/>
          </a:ln>
        </p:spPr>
        <p:txBody>
          <a:bodyPr lIns="45719" rIns="45719" anchor="ctr"/>
          <a:lstStyle/>
          <a:p>
            <a:pPr defTabSz="685800">
              <a:defRPr sz="1300">
                <a:solidFill>
                  <a:srgbClr val="FFFFFF"/>
                </a:solidFill>
                <a:latin typeface="Gill Sans MT"/>
                <a:ea typeface="Gill Sans MT"/>
                <a:cs typeface="Gill Sans MT"/>
                <a:sym typeface="Gill Sans MT"/>
              </a:defRPr>
            </a:pPr>
          </a:p>
        </p:txBody>
      </p:sp>
      <p:sp>
        <p:nvSpPr>
          <p:cNvPr id="718" name="直線コネクタ 30"/>
          <p:cNvSpPr/>
          <p:nvPr/>
        </p:nvSpPr>
        <p:spPr>
          <a:xfrm>
            <a:off x="1810727" y="7048176"/>
            <a:ext cx="1" cy="206375"/>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19" name="直線コネクタ 31"/>
          <p:cNvSpPr/>
          <p:nvPr/>
        </p:nvSpPr>
        <p:spPr>
          <a:xfrm>
            <a:off x="1914791" y="7048176"/>
            <a:ext cx="1" cy="206375"/>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20" name="直線コネクタ 32"/>
          <p:cNvSpPr/>
          <p:nvPr/>
        </p:nvSpPr>
        <p:spPr>
          <a:xfrm>
            <a:off x="2018857" y="7048175"/>
            <a:ext cx="5091" cy="211157"/>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21" name="直線コネクタ 33"/>
          <p:cNvSpPr/>
          <p:nvPr/>
        </p:nvSpPr>
        <p:spPr>
          <a:xfrm>
            <a:off x="2122920" y="7047005"/>
            <a:ext cx="1" cy="207545"/>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22" name="直線コネクタ 34"/>
          <p:cNvSpPr/>
          <p:nvPr/>
        </p:nvSpPr>
        <p:spPr>
          <a:xfrm>
            <a:off x="2226985" y="7047005"/>
            <a:ext cx="1" cy="207545"/>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23" name="直線コネクタ 35"/>
          <p:cNvSpPr/>
          <p:nvPr/>
        </p:nvSpPr>
        <p:spPr>
          <a:xfrm>
            <a:off x="2331050" y="7047005"/>
            <a:ext cx="1" cy="207545"/>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24" name="直線コネクタ 36"/>
          <p:cNvSpPr/>
          <p:nvPr/>
        </p:nvSpPr>
        <p:spPr>
          <a:xfrm>
            <a:off x="2435114" y="7047005"/>
            <a:ext cx="1" cy="207545"/>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25" name="直線コネクタ 38"/>
          <p:cNvSpPr/>
          <p:nvPr/>
        </p:nvSpPr>
        <p:spPr>
          <a:xfrm>
            <a:off x="2539179" y="7047005"/>
            <a:ext cx="1" cy="207545"/>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26" name="直線コネクタ 40"/>
          <p:cNvSpPr/>
          <p:nvPr/>
        </p:nvSpPr>
        <p:spPr>
          <a:xfrm>
            <a:off x="2643244" y="7047005"/>
            <a:ext cx="1" cy="207545"/>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27" name="直線コネクタ 42"/>
          <p:cNvSpPr/>
          <p:nvPr/>
        </p:nvSpPr>
        <p:spPr>
          <a:xfrm>
            <a:off x="2730790" y="7047005"/>
            <a:ext cx="1" cy="207545"/>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28" name="直線コネクタ 43"/>
          <p:cNvSpPr/>
          <p:nvPr/>
        </p:nvSpPr>
        <p:spPr>
          <a:xfrm>
            <a:off x="2834854" y="7047005"/>
            <a:ext cx="1" cy="207545"/>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29" name="直線コネクタ 44"/>
          <p:cNvSpPr/>
          <p:nvPr/>
        </p:nvSpPr>
        <p:spPr>
          <a:xfrm>
            <a:off x="2938918" y="7047005"/>
            <a:ext cx="1" cy="207545"/>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30" name="直線コネクタ 46"/>
          <p:cNvSpPr/>
          <p:nvPr/>
        </p:nvSpPr>
        <p:spPr>
          <a:xfrm>
            <a:off x="3040505" y="7047005"/>
            <a:ext cx="4321" cy="207545"/>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31" name="直線コネクタ 47"/>
          <p:cNvSpPr/>
          <p:nvPr/>
        </p:nvSpPr>
        <p:spPr>
          <a:xfrm>
            <a:off x="3144570" y="7047005"/>
            <a:ext cx="1" cy="207545"/>
          </a:xfrm>
          <a:prstGeom prst="line">
            <a:avLst/>
          </a:prstGeom>
          <a:ln w="57150">
            <a:solidFill>
              <a:srgbClr val="FF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32" name="テキスト ボックス 121"/>
          <p:cNvSpPr txBox="1"/>
          <p:nvPr/>
        </p:nvSpPr>
        <p:spPr>
          <a:xfrm>
            <a:off x="517178" y="8111516"/>
            <a:ext cx="762246" cy="343294"/>
          </a:xfrm>
          <a:prstGeom prst="rect">
            <a:avLst/>
          </a:prstGeom>
          <a:solidFill>
            <a:srgbClr val="8EFF05"/>
          </a:solidFill>
          <a:ln w="12700">
            <a:miter lim="400000"/>
          </a:ln>
          <a:extLst>
            <a:ext uri="{C572A759-6A51-4108-AA02-DFA0A04FC94B}">
              <ma14:wrappingTextBoxFlag xmlns:ma14="http://schemas.microsoft.com/office/mac/drawingml/2011/main" val="1"/>
            </a:ext>
          </a:extLst>
        </p:spPr>
        <p:txBody>
          <a:bodyPr lIns="45719" rIns="45719" anchor="ctr"/>
          <a:lstStyle>
            <a:lvl1pPr defTabSz="685800">
              <a:defRPr sz="1800">
                <a:latin typeface="+mn-lt"/>
                <a:ea typeface="+mn-ea"/>
                <a:cs typeface="+mn-cs"/>
                <a:sym typeface="ヒラギノ角ゴ ProN W3"/>
              </a:defRPr>
            </a:lvl1pPr>
          </a:lstStyle>
          <a:p>
            <a:pPr/>
            <a:r>
              <a:t>laser</a:t>
            </a:r>
          </a:p>
        </p:txBody>
      </p:sp>
      <p:sp>
        <p:nvSpPr>
          <p:cNvPr id="733" name="テキスト ボックス 123"/>
          <p:cNvSpPr txBox="1"/>
          <p:nvPr/>
        </p:nvSpPr>
        <p:spPr>
          <a:xfrm>
            <a:off x="2242544" y="5900164"/>
            <a:ext cx="1058348" cy="332779"/>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685800">
              <a:defRPr sz="1800">
                <a:latin typeface="+mn-lt"/>
                <a:ea typeface="+mn-ea"/>
                <a:cs typeface="+mn-cs"/>
                <a:sym typeface="ヒラギノ角ゴ ProN W3"/>
              </a:defRPr>
            </a:lvl1pPr>
          </a:lstStyle>
          <a:p>
            <a:pPr/>
            <a:r>
              <a:t>gas Xe</a:t>
            </a:r>
          </a:p>
        </p:txBody>
      </p:sp>
      <p:sp>
        <p:nvSpPr>
          <p:cNvPr id="734" name="四角形: 角を丸くする 51"/>
          <p:cNvSpPr/>
          <p:nvPr/>
        </p:nvSpPr>
        <p:spPr>
          <a:xfrm>
            <a:off x="1072452" y="6171798"/>
            <a:ext cx="301015"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735" name="四角形: 角を丸くする 52"/>
          <p:cNvSpPr/>
          <p:nvPr/>
        </p:nvSpPr>
        <p:spPr>
          <a:xfrm>
            <a:off x="1079801" y="5702151"/>
            <a:ext cx="301014" cy="286595"/>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736" name="四角形: 角を丸くする 53"/>
          <p:cNvSpPr/>
          <p:nvPr/>
        </p:nvSpPr>
        <p:spPr>
          <a:xfrm>
            <a:off x="1079801" y="5213077"/>
            <a:ext cx="301014" cy="286595"/>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737" name="四角形: 角を丸くする 54"/>
          <p:cNvSpPr/>
          <p:nvPr/>
        </p:nvSpPr>
        <p:spPr>
          <a:xfrm>
            <a:off x="3496241" y="6648333"/>
            <a:ext cx="301014"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738" name="四角形: 角を丸くする 55"/>
          <p:cNvSpPr/>
          <p:nvPr/>
        </p:nvSpPr>
        <p:spPr>
          <a:xfrm>
            <a:off x="3488895" y="6163786"/>
            <a:ext cx="301014"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739" name="四角形: 角を丸くする 56"/>
          <p:cNvSpPr/>
          <p:nvPr/>
        </p:nvSpPr>
        <p:spPr>
          <a:xfrm>
            <a:off x="3496241" y="5694138"/>
            <a:ext cx="301014"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740" name="四角形: 角を丸くする 57"/>
          <p:cNvSpPr/>
          <p:nvPr/>
        </p:nvSpPr>
        <p:spPr>
          <a:xfrm>
            <a:off x="3496241" y="5205065"/>
            <a:ext cx="301014" cy="286596"/>
          </a:xfrm>
          <a:prstGeom prst="roundRect">
            <a:avLst>
              <a:gd name="adj" fmla="val 16667"/>
            </a:avLst>
          </a:prstGeom>
          <a:solidFill>
            <a:srgbClr val="D9D9D9"/>
          </a:solidFill>
          <a:ln w="19050">
            <a:solidFill>
              <a:srgbClr val="000000"/>
            </a:solidFill>
            <a:miter/>
          </a:ln>
        </p:spPr>
        <p:txBody>
          <a:bodyPr lIns="45719" rIns="45719" anchor="ctr"/>
          <a:lstStyle/>
          <a:p>
            <a:pPr defTabSz="685800">
              <a:defRPr sz="800">
                <a:solidFill>
                  <a:srgbClr val="FFFFFF"/>
                </a:solidFill>
                <a:latin typeface="Gill Sans MT"/>
                <a:ea typeface="Gill Sans MT"/>
                <a:cs typeface="Gill Sans MT"/>
                <a:sym typeface="Gill Sans MT"/>
              </a:defRPr>
            </a:pPr>
          </a:p>
        </p:txBody>
      </p:sp>
      <p:sp>
        <p:nvSpPr>
          <p:cNvPr id="741" name="テキスト ボックス 134"/>
          <p:cNvSpPr txBox="1"/>
          <p:nvPr/>
        </p:nvSpPr>
        <p:spPr>
          <a:xfrm>
            <a:off x="1605731" y="7225369"/>
            <a:ext cx="1058348" cy="305646"/>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685800">
              <a:defRPr sz="1800">
                <a:solidFill>
                  <a:srgbClr val="FFFFFF"/>
                </a:solidFill>
                <a:latin typeface="+mn-lt"/>
                <a:ea typeface="+mn-ea"/>
                <a:cs typeface="+mn-cs"/>
                <a:sym typeface="ヒラギノ角ゴ ProN W3"/>
              </a:defRPr>
            </a:lvl1pPr>
          </a:lstStyle>
          <a:p>
            <a:pPr/>
            <a:r>
              <a:t>cathode</a:t>
            </a:r>
          </a:p>
        </p:txBody>
      </p:sp>
      <p:sp>
        <p:nvSpPr>
          <p:cNvPr id="742" name="テキスト ボックス 82"/>
          <p:cNvSpPr txBox="1"/>
          <p:nvPr/>
        </p:nvSpPr>
        <p:spPr>
          <a:xfrm>
            <a:off x="2657347" y="7225369"/>
            <a:ext cx="410808" cy="293077"/>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685800">
              <a:defRPr sz="1800">
                <a:solidFill>
                  <a:srgbClr val="FFFFFF"/>
                </a:solidFill>
                <a:latin typeface="+mn-lt"/>
                <a:ea typeface="+mn-ea"/>
                <a:cs typeface="+mn-cs"/>
                <a:sym typeface="ヒラギノ角ゴ ProN W3"/>
              </a:defRPr>
            </a:lvl1pPr>
          </a:lstStyle>
          <a:p>
            <a:pPr/>
            <a:r>
              <a:t>Cu</a:t>
            </a:r>
          </a:p>
        </p:txBody>
      </p:sp>
      <p:sp>
        <p:nvSpPr>
          <p:cNvPr id="743" name="直線コネクタ 60"/>
          <p:cNvSpPr/>
          <p:nvPr/>
        </p:nvSpPr>
        <p:spPr>
          <a:xfrm>
            <a:off x="1401004" y="5490989"/>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44" name="直線コネクタ 61"/>
          <p:cNvSpPr/>
          <p:nvPr/>
        </p:nvSpPr>
        <p:spPr>
          <a:xfrm>
            <a:off x="1402836" y="5995838"/>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45" name="直線コネクタ 62"/>
          <p:cNvSpPr/>
          <p:nvPr/>
        </p:nvSpPr>
        <p:spPr>
          <a:xfrm>
            <a:off x="1406623" y="6443661"/>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46" name="直線コネクタ 63"/>
          <p:cNvSpPr/>
          <p:nvPr/>
        </p:nvSpPr>
        <p:spPr>
          <a:xfrm>
            <a:off x="3488893" y="5490989"/>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47" name="直線コネクタ 64"/>
          <p:cNvSpPr/>
          <p:nvPr/>
        </p:nvSpPr>
        <p:spPr>
          <a:xfrm>
            <a:off x="3488893" y="5961307"/>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48" name="直線コネクタ 65"/>
          <p:cNvSpPr/>
          <p:nvPr/>
        </p:nvSpPr>
        <p:spPr>
          <a:xfrm>
            <a:off x="3488893" y="6450380"/>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49" name="直線コネクタ 66"/>
          <p:cNvSpPr/>
          <p:nvPr/>
        </p:nvSpPr>
        <p:spPr>
          <a:xfrm>
            <a:off x="3597545" y="5740202"/>
            <a:ext cx="1" cy="210491"/>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50" name="直線コネクタ 67"/>
          <p:cNvSpPr/>
          <p:nvPr/>
        </p:nvSpPr>
        <p:spPr>
          <a:xfrm>
            <a:off x="3597545" y="5239701"/>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51" name="直線コネクタ 68"/>
          <p:cNvSpPr/>
          <p:nvPr/>
        </p:nvSpPr>
        <p:spPr>
          <a:xfrm>
            <a:off x="3597545" y="6201837"/>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52" name="直線コネクタ 69"/>
          <p:cNvSpPr/>
          <p:nvPr/>
        </p:nvSpPr>
        <p:spPr>
          <a:xfrm>
            <a:off x="3597545" y="6694396"/>
            <a:ext cx="1" cy="210491"/>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53" name="直線コネクタ 70"/>
          <p:cNvSpPr/>
          <p:nvPr/>
        </p:nvSpPr>
        <p:spPr>
          <a:xfrm>
            <a:off x="1272614" y="5749648"/>
            <a:ext cx="1" cy="210491"/>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54" name="直線コネクタ 71"/>
          <p:cNvSpPr/>
          <p:nvPr/>
        </p:nvSpPr>
        <p:spPr>
          <a:xfrm>
            <a:off x="1272614" y="5249147"/>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55" name="直線コネクタ 72"/>
          <p:cNvSpPr/>
          <p:nvPr/>
        </p:nvSpPr>
        <p:spPr>
          <a:xfrm>
            <a:off x="1272614" y="6211284"/>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56" name="直線コネクタ 73"/>
          <p:cNvSpPr/>
          <p:nvPr/>
        </p:nvSpPr>
        <p:spPr>
          <a:xfrm>
            <a:off x="1272614" y="6703842"/>
            <a:ext cx="1" cy="210492"/>
          </a:xfrm>
          <a:prstGeom prst="line">
            <a:avLst/>
          </a:prstGeom>
          <a:ln w="57150">
            <a:solidFill>
              <a:srgbClr val="C00000"/>
            </a:solidFill>
            <a:miter/>
          </a:ln>
        </p:spPr>
        <p:txBody>
          <a:bodyPr lIns="45719" rIns="45719"/>
          <a:lstStyle/>
          <a:p>
            <a:pPr algn="l" defTabSz="914400">
              <a:defRPr sz="1800">
                <a:latin typeface="游ゴシック"/>
                <a:ea typeface="游ゴシック"/>
                <a:cs typeface="游ゴシック"/>
                <a:sym typeface="游ゴシック"/>
              </a:defRPr>
            </a:pPr>
          </a:p>
        </p:txBody>
      </p:sp>
      <p:sp>
        <p:nvSpPr>
          <p:cNvPr id="757" name="フリーフォーム: 図形 74"/>
          <p:cNvSpPr/>
          <p:nvPr/>
        </p:nvSpPr>
        <p:spPr>
          <a:xfrm>
            <a:off x="397641" y="5005082"/>
            <a:ext cx="4036914" cy="3059982"/>
          </a:xfrm>
          <a:custGeom>
            <a:avLst/>
            <a:gdLst/>
            <a:ahLst/>
            <a:cxnLst>
              <a:cxn ang="0">
                <a:pos x="wd2" y="hd2"/>
              </a:cxn>
              <a:cxn ang="5400000">
                <a:pos x="wd2" y="hd2"/>
              </a:cxn>
              <a:cxn ang="10800000">
                <a:pos x="wd2" y="hd2"/>
              </a:cxn>
              <a:cxn ang="16200000">
                <a:pos x="wd2" y="hd2"/>
              </a:cxn>
            </a:cxnLst>
            <a:rect l="0" t="0" r="r" b="b"/>
            <a:pathLst>
              <a:path w="21600" h="21522" fill="norm" stroke="1" extrusionOk="0">
                <a:moveTo>
                  <a:pt x="0" y="23"/>
                </a:moveTo>
                <a:cubicBezTo>
                  <a:pt x="480" y="57"/>
                  <a:pt x="1296" y="-36"/>
                  <a:pt x="2212" y="16"/>
                </a:cubicBezTo>
                <a:cubicBezTo>
                  <a:pt x="2251" y="3639"/>
                  <a:pt x="2066" y="16180"/>
                  <a:pt x="2160" y="18450"/>
                </a:cubicBezTo>
                <a:cubicBezTo>
                  <a:pt x="2255" y="20721"/>
                  <a:pt x="3780" y="20812"/>
                  <a:pt x="5369" y="21094"/>
                </a:cubicBezTo>
                <a:cubicBezTo>
                  <a:pt x="7096" y="21399"/>
                  <a:pt x="9352" y="21564"/>
                  <a:pt x="11441" y="21513"/>
                </a:cubicBezTo>
                <a:cubicBezTo>
                  <a:pt x="13637" y="21460"/>
                  <a:pt x="15369" y="21322"/>
                  <a:pt x="16766" y="20987"/>
                </a:cubicBezTo>
                <a:cubicBezTo>
                  <a:pt x="18379" y="20600"/>
                  <a:pt x="19655" y="20323"/>
                  <a:pt x="19660" y="18554"/>
                </a:cubicBezTo>
                <a:cubicBezTo>
                  <a:pt x="19671" y="14996"/>
                  <a:pt x="19688" y="4162"/>
                  <a:pt x="19714" y="74"/>
                </a:cubicBezTo>
                <a:cubicBezTo>
                  <a:pt x="20605" y="33"/>
                  <a:pt x="20728" y="99"/>
                  <a:pt x="21600" y="26"/>
                </a:cubicBezTo>
              </a:path>
            </a:pathLst>
          </a:custGeom>
          <a:ln w="76200">
            <a:solidFill>
              <a:srgbClr val="002060"/>
            </a:solidFill>
            <a:miter/>
          </a:ln>
        </p:spPr>
        <p:txBody>
          <a:bodyPr lIns="45719" rIns="45719" anchor="ctr"/>
          <a:lstStyle/>
          <a:p>
            <a:pPr defTabSz="457200">
              <a:defRPr sz="1300">
                <a:solidFill>
                  <a:srgbClr val="FFFFFF"/>
                </a:solidFill>
                <a:latin typeface="游ゴシック"/>
                <a:ea typeface="游ゴシック"/>
                <a:cs typeface="游ゴシック"/>
                <a:sym typeface="游ゴシック"/>
              </a:defRPr>
            </a:pPr>
          </a:p>
        </p:txBody>
      </p:sp>
      <p:sp>
        <p:nvSpPr>
          <p:cNvPr id="758" name="フリーフォーム: 図形 75"/>
          <p:cNvSpPr/>
          <p:nvPr/>
        </p:nvSpPr>
        <p:spPr>
          <a:xfrm>
            <a:off x="955351" y="7003060"/>
            <a:ext cx="2147622" cy="1118730"/>
          </a:xfrm>
          <a:custGeom>
            <a:avLst/>
            <a:gdLst/>
            <a:ahLst/>
            <a:cxnLst>
              <a:cxn ang="0">
                <a:pos x="wd2" y="hd2"/>
              </a:cxn>
              <a:cxn ang="5400000">
                <a:pos x="wd2" y="hd2"/>
              </a:cxn>
              <a:cxn ang="10800000">
                <a:pos x="wd2" y="hd2"/>
              </a:cxn>
              <a:cxn ang="16200000">
                <a:pos x="wd2" y="hd2"/>
              </a:cxn>
            </a:cxnLst>
            <a:rect l="0" t="0" r="r" b="b"/>
            <a:pathLst>
              <a:path w="21600" h="21582" fill="norm" stroke="1" extrusionOk="0">
                <a:moveTo>
                  <a:pt x="0" y="21582"/>
                </a:moveTo>
                <a:cubicBezTo>
                  <a:pt x="106" y="13719"/>
                  <a:pt x="129" y="6512"/>
                  <a:pt x="660" y="3179"/>
                </a:cubicBezTo>
                <a:cubicBezTo>
                  <a:pt x="1064" y="640"/>
                  <a:pt x="1305" y="269"/>
                  <a:pt x="3579" y="161"/>
                </a:cubicBezTo>
                <a:cubicBezTo>
                  <a:pt x="7075" y="-7"/>
                  <a:pt x="20885" y="-18"/>
                  <a:pt x="21600" y="14"/>
                </a:cubicBezTo>
              </a:path>
            </a:pathLst>
          </a:custGeom>
          <a:ln w="28575">
            <a:solidFill>
              <a:srgbClr val="92D050"/>
            </a:solidFill>
            <a:miter/>
          </a:ln>
        </p:spPr>
        <p:txBody>
          <a:bodyPr lIns="45719" rIns="45719" anchor="ctr"/>
          <a:lstStyle/>
          <a:p>
            <a:pPr defTabSz="457200">
              <a:defRPr sz="1300">
                <a:solidFill>
                  <a:srgbClr val="FFFFFF"/>
                </a:solidFill>
                <a:latin typeface="游ゴシック"/>
                <a:ea typeface="游ゴシック"/>
                <a:cs typeface="游ゴシック"/>
                <a:sym typeface="游ゴシック"/>
              </a:defRPr>
            </a:pPr>
          </a:p>
        </p:txBody>
      </p:sp>
      <p:sp>
        <p:nvSpPr>
          <p:cNvPr id="759" name="フリーフォーム: 図形 76"/>
          <p:cNvSpPr/>
          <p:nvPr/>
        </p:nvSpPr>
        <p:spPr>
          <a:xfrm>
            <a:off x="1827382" y="6953110"/>
            <a:ext cx="2058607" cy="1222821"/>
          </a:xfrm>
          <a:custGeom>
            <a:avLst/>
            <a:gdLst/>
            <a:ahLst/>
            <a:cxnLst>
              <a:cxn ang="0">
                <a:pos x="wd2" y="hd2"/>
              </a:cxn>
              <a:cxn ang="5400000">
                <a:pos x="wd2" y="hd2"/>
              </a:cxn>
              <a:cxn ang="10800000">
                <a:pos x="wd2" y="hd2"/>
              </a:cxn>
              <a:cxn ang="16200000">
                <a:pos x="wd2" y="hd2"/>
              </a:cxn>
            </a:cxnLst>
            <a:rect l="0" t="0" r="r" b="b"/>
            <a:pathLst>
              <a:path w="21528" h="21600" fill="norm" stroke="1" extrusionOk="0">
                <a:moveTo>
                  <a:pt x="0" y="0"/>
                </a:moveTo>
                <a:lnTo>
                  <a:pt x="15719" y="28"/>
                </a:lnTo>
                <a:cubicBezTo>
                  <a:pt x="19110" y="266"/>
                  <a:pt x="20089" y="60"/>
                  <a:pt x="20635" y="2095"/>
                </a:cubicBezTo>
                <a:cubicBezTo>
                  <a:pt x="21600" y="5693"/>
                  <a:pt x="21515" y="13084"/>
                  <a:pt x="21528" y="21600"/>
                </a:cubicBezTo>
              </a:path>
            </a:pathLst>
          </a:custGeom>
          <a:ln w="28575">
            <a:solidFill>
              <a:srgbClr val="FF66FF"/>
            </a:solidFill>
            <a:miter/>
          </a:ln>
        </p:spPr>
        <p:txBody>
          <a:bodyPr lIns="45719" rIns="45719" anchor="ctr"/>
          <a:lstStyle/>
          <a:p>
            <a:pPr defTabSz="457200">
              <a:defRPr sz="1300">
                <a:solidFill>
                  <a:srgbClr val="FFFFFF"/>
                </a:solidFill>
                <a:latin typeface="游ゴシック"/>
                <a:ea typeface="游ゴシック"/>
                <a:cs typeface="游ゴシック"/>
                <a:sym typeface="游ゴシック"/>
              </a:defRPr>
            </a:pPr>
          </a:p>
        </p:txBody>
      </p:sp>
      <p:sp>
        <p:nvSpPr>
          <p:cNvPr id="760" name="テキスト ボックス 13"/>
          <p:cNvSpPr txBox="1"/>
          <p:nvPr/>
        </p:nvSpPr>
        <p:spPr>
          <a:xfrm>
            <a:off x="3188166" y="8103113"/>
            <a:ext cx="1739771" cy="384749"/>
          </a:xfrm>
          <a:prstGeom prst="rect">
            <a:avLst/>
          </a:prstGeom>
          <a:solidFill>
            <a:srgbClr val="FF66FF"/>
          </a:solidFill>
          <a:ln w="12700">
            <a:miter lim="400000"/>
          </a:ln>
          <a:extLst>
            <a:ext uri="{C572A759-6A51-4108-AA02-DFA0A04FC94B}">
              <ma14:wrappingTextBoxFlag xmlns:ma14="http://schemas.microsoft.com/office/mac/drawingml/2011/main" val="1"/>
            </a:ext>
          </a:extLst>
        </p:spPr>
        <p:txBody>
          <a:bodyPr lIns="45719" rIns="45719" anchor="ctr"/>
          <a:lstStyle>
            <a:lvl1pPr defTabSz="457200">
              <a:defRPr sz="1800">
                <a:latin typeface="+mn-lt"/>
                <a:ea typeface="+mn-ea"/>
                <a:cs typeface="+mn-cs"/>
                <a:sym typeface="ヒラギノ角ゴ ProN W3"/>
              </a:defRPr>
            </a:lvl1pPr>
          </a:lstStyle>
          <a:p>
            <a:pPr/>
            <a:r>
              <a:t>photo sensors</a:t>
            </a:r>
          </a:p>
        </p:txBody>
      </p:sp>
      <p:sp>
        <p:nvSpPr>
          <p:cNvPr id="761" name="テキスト ボックス 14"/>
          <p:cNvSpPr txBox="1"/>
          <p:nvPr/>
        </p:nvSpPr>
        <p:spPr>
          <a:xfrm rot="5400000">
            <a:off x="983055" y="5971998"/>
            <a:ext cx="1247809" cy="320064"/>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457200">
              <a:defRPr sz="1800">
                <a:solidFill>
                  <a:srgbClr val="C00000"/>
                </a:solidFill>
                <a:latin typeface="+mn-lt"/>
                <a:ea typeface="+mn-ea"/>
                <a:cs typeface="+mn-cs"/>
                <a:sym typeface="ヒラギノ角ゴ ProN W3"/>
              </a:defRPr>
            </a:lvl1pPr>
          </a:lstStyle>
          <a:p>
            <a:pPr/>
            <a:r>
              <a:t>field cage</a:t>
            </a:r>
          </a:p>
        </p:txBody>
      </p:sp>
      <p:sp>
        <p:nvSpPr>
          <p:cNvPr id="762" name="テキスト ボックス 15"/>
          <p:cNvSpPr txBox="1"/>
          <p:nvPr/>
        </p:nvSpPr>
        <p:spPr>
          <a:xfrm>
            <a:off x="2705249" y="5423151"/>
            <a:ext cx="1016540" cy="312260"/>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457200">
              <a:defRPr sz="1800">
                <a:latin typeface="+mn-lt"/>
                <a:ea typeface="+mn-ea"/>
                <a:cs typeface="+mn-cs"/>
                <a:sym typeface="ヒラギノ角ゴ ProN W3"/>
              </a:defRPr>
            </a:lvl1pPr>
          </a:lstStyle>
          <a:p>
            <a:pPr/>
            <a:r>
              <a:t>PMT</a:t>
            </a:r>
          </a:p>
        </p:txBody>
      </p:sp>
      <p:sp>
        <p:nvSpPr>
          <p:cNvPr id="763" name="直線矢印コネクタ 80"/>
          <p:cNvSpPr/>
          <p:nvPr/>
        </p:nvSpPr>
        <p:spPr>
          <a:xfrm flipV="1">
            <a:off x="3241784" y="5348362"/>
            <a:ext cx="254455" cy="191800"/>
          </a:xfrm>
          <a:prstGeom prst="line">
            <a:avLst/>
          </a:prstGeom>
          <a:ln w="6350">
            <a:solidFill>
              <a:srgbClr val="000000"/>
            </a:solidFill>
            <a:miter/>
            <a:tailEnd type="triangle"/>
          </a:ln>
        </p:spPr>
        <p:txBody>
          <a:bodyPr lIns="45719" rIns="45719"/>
          <a:lstStyle/>
          <a:p>
            <a:pPr algn="l" defTabSz="914400">
              <a:defRPr sz="1800">
                <a:latin typeface="游ゴシック"/>
                <a:ea typeface="游ゴシック"/>
                <a:cs typeface="游ゴシック"/>
                <a:sym typeface="游ゴシック"/>
              </a:defRPr>
            </a:pPr>
          </a:p>
        </p:txBody>
      </p:sp>
      <p:sp>
        <p:nvSpPr>
          <p:cNvPr id="764" name="テキスト ボックス 29"/>
          <p:cNvSpPr txBox="1"/>
          <p:nvPr/>
        </p:nvSpPr>
        <p:spPr>
          <a:xfrm>
            <a:off x="1690085" y="7588849"/>
            <a:ext cx="865671" cy="343293"/>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lgn="l" defTabSz="457200">
              <a:defRPr sz="1800">
                <a:latin typeface="+mn-lt"/>
                <a:ea typeface="+mn-ea"/>
                <a:cs typeface="+mn-cs"/>
                <a:sym typeface="ヒラギノ角ゴ ProN W3"/>
              </a:defRPr>
            </a:lvl1pPr>
          </a:lstStyle>
          <a:p>
            <a:pPr/>
            <a:r>
              <a:t>HDPE</a:t>
            </a:r>
          </a:p>
        </p:txBody>
      </p:sp>
      <p:pic>
        <p:nvPicPr>
          <p:cNvPr id="765" name="正方形 四角形" descr="正方形 四角形"/>
          <p:cNvPicPr>
            <a:picLocks noChangeAspect="0"/>
          </p:cNvPicPr>
          <p:nvPr/>
        </p:nvPicPr>
        <p:blipFill>
          <a:blip r:embed="rId2">
            <a:extLst/>
          </a:blip>
          <a:stretch>
            <a:fillRect/>
          </a:stretch>
        </p:blipFill>
        <p:spPr>
          <a:xfrm>
            <a:off x="3315003" y="5522111"/>
            <a:ext cx="663491" cy="665564"/>
          </a:xfrm>
          <a:prstGeom prst="rect">
            <a:avLst/>
          </a:prstGeom>
        </p:spPr>
      </p:pic>
      <p:pic>
        <p:nvPicPr>
          <p:cNvPr id="767" name="四角形 四角形" descr="四角形 四角形"/>
          <p:cNvPicPr>
            <a:picLocks noChangeAspect="0"/>
          </p:cNvPicPr>
          <p:nvPr/>
        </p:nvPicPr>
        <p:blipFill>
          <a:blip r:embed="rId3">
            <a:extLst/>
          </a:blip>
          <a:stretch>
            <a:fillRect/>
          </a:stretch>
        </p:blipFill>
        <p:spPr>
          <a:xfrm>
            <a:off x="5403173" y="4513259"/>
            <a:ext cx="6980745" cy="3603674"/>
          </a:xfrm>
          <a:prstGeom prst="rect">
            <a:avLst/>
          </a:prstGeom>
        </p:spPr>
      </p:pic>
      <p:sp>
        <p:nvSpPr>
          <p:cNvPr id="769" name="四角形: 角を丸くする 56"/>
          <p:cNvSpPr/>
          <p:nvPr/>
        </p:nvSpPr>
        <p:spPr>
          <a:xfrm>
            <a:off x="8101709" y="5994698"/>
            <a:ext cx="1215460" cy="938388"/>
          </a:xfrm>
          <a:prstGeom prst="roundRect">
            <a:avLst>
              <a:gd name="adj" fmla="val 16667"/>
            </a:avLst>
          </a:prstGeom>
          <a:solidFill>
            <a:srgbClr val="D9D9D9"/>
          </a:solidFill>
          <a:ln w="38100">
            <a:solidFill>
              <a:srgbClr val="000000"/>
            </a:solidFill>
            <a:miter/>
          </a:ln>
          <a:extLst>
            <a:ext uri="{C572A759-6A51-4108-AA02-DFA0A04FC94B}">
              <ma14:wrappingTextBoxFlag xmlns:ma14="http://schemas.microsoft.com/office/mac/drawingml/2011/main" val="1"/>
            </a:ext>
          </a:extLst>
        </p:spPr>
        <p:txBody>
          <a:bodyPr lIns="45719" rIns="45719" anchor="ctr"/>
          <a:lstStyle>
            <a:lvl1pPr defTabSz="685800">
              <a:defRPr sz="2000">
                <a:latin typeface="Gill Sans MT"/>
                <a:ea typeface="Gill Sans MT"/>
                <a:cs typeface="Gill Sans MT"/>
                <a:sym typeface="Gill Sans MT"/>
              </a:defRPr>
            </a:lvl1pPr>
          </a:lstStyle>
          <a:p>
            <a:pPr/>
            <a:r>
              <a:t>PMT</a:t>
            </a:r>
          </a:p>
        </p:txBody>
      </p:sp>
      <p:sp>
        <p:nvSpPr>
          <p:cNvPr id="770" name="線"/>
          <p:cNvSpPr/>
          <p:nvPr/>
        </p:nvSpPr>
        <p:spPr>
          <a:xfrm>
            <a:off x="6416757" y="6488271"/>
            <a:ext cx="1469500" cy="1"/>
          </a:xfrm>
          <a:prstGeom prst="line">
            <a:avLst/>
          </a:prstGeom>
          <a:ln w="50800">
            <a:solidFill>
              <a:srgbClr val="AE26AE"/>
            </a:solidFill>
            <a:custDash>
              <a:ds d="200000" sp="200000"/>
            </a:custDash>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771" name="シンチレーション光"/>
          <p:cNvSpPr txBox="1"/>
          <p:nvPr/>
        </p:nvSpPr>
        <p:spPr>
          <a:xfrm>
            <a:off x="5522548" y="5954230"/>
            <a:ext cx="2400301" cy="355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lvl1pPr>
          </a:lstStyle>
          <a:p>
            <a:pPr/>
            <a:r>
              <a:t>シンチレーション光</a:t>
            </a:r>
          </a:p>
        </p:txBody>
      </p:sp>
      <p:sp>
        <p:nvSpPr>
          <p:cNvPr id="772" name="線"/>
          <p:cNvSpPr/>
          <p:nvPr/>
        </p:nvSpPr>
        <p:spPr>
          <a:xfrm flipH="1">
            <a:off x="9306690" y="6481160"/>
            <a:ext cx="599991" cy="1"/>
          </a:xfrm>
          <a:prstGeom prst="line">
            <a:avLst/>
          </a:prstGeom>
          <a:ln w="381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773" name="図形"/>
          <p:cNvSpPr/>
          <p:nvPr/>
        </p:nvSpPr>
        <p:spPr>
          <a:xfrm>
            <a:off x="9890304" y="6359526"/>
            <a:ext cx="320065" cy="257491"/>
          </a:xfrm>
          <a:custGeom>
            <a:avLst/>
            <a:gdLst/>
            <a:ahLst/>
            <a:cxnLst>
              <a:cxn ang="0">
                <a:pos x="wd2" y="hd2"/>
              </a:cxn>
              <a:cxn ang="5400000">
                <a:pos x="wd2" y="hd2"/>
              </a:cxn>
              <a:cxn ang="10800000">
                <a:pos x="wd2" y="hd2"/>
              </a:cxn>
              <a:cxn ang="16200000">
                <a:pos x="wd2" y="hd2"/>
              </a:cxn>
            </a:cxnLst>
            <a:rect l="0" t="0" r="r" b="b"/>
            <a:pathLst>
              <a:path w="21495" h="20855" fill="norm" stroke="1" extrusionOk="0">
                <a:moveTo>
                  <a:pt x="0" y="26"/>
                </a:moveTo>
                <a:lnTo>
                  <a:pt x="15442" y="26"/>
                </a:lnTo>
                <a:cubicBezTo>
                  <a:pt x="18642" y="-386"/>
                  <a:pt x="21389" y="4165"/>
                  <a:pt x="21492" y="10051"/>
                </a:cubicBezTo>
                <a:cubicBezTo>
                  <a:pt x="21600" y="16215"/>
                  <a:pt x="18796" y="21214"/>
                  <a:pt x="15442" y="20835"/>
                </a:cubicBezTo>
                <a:lnTo>
                  <a:pt x="0" y="20835"/>
                </a:lnTo>
                <a:lnTo>
                  <a:pt x="0" y="26"/>
                </a:lnTo>
                <a:close/>
              </a:path>
            </a:pathLst>
          </a:custGeom>
          <a:solidFill>
            <a:schemeClr val="accent5">
              <a:hueOff val="-82419"/>
              <a:satOff val="-9513"/>
              <a:lumOff val="-16343"/>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774" name="LED"/>
          <p:cNvSpPr txBox="1"/>
          <p:nvPr/>
        </p:nvSpPr>
        <p:spPr>
          <a:xfrm>
            <a:off x="9722168" y="5972473"/>
            <a:ext cx="656337" cy="35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lvl1pPr>
          </a:lstStyle>
          <a:p>
            <a:pPr/>
            <a:r>
              <a:t>LED</a:t>
            </a:r>
          </a:p>
        </p:txBody>
      </p:sp>
      <p:sp>
        <p:nvSpPr>
          <p:cNvPr id="775" name="四角形"/>
          <p:cNvSpPr/>
          <p:nvPr/>
        </p:nvSpPr>
        <p:spPr>
          <a:xfrm>
            <a:off x="11356627" y="6348033"/>
            <a:ext cx="199299" cy="384749"/>
          </a:xfrm>
          <a:prstGeom prst="rect">
            <a:avLst/>
          </a:prstGeom>
          <a:solidFill>
            <a:srgbClr val="D6D5D5"/>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776" name="線"/>
          <p:cNvSpPr/>
          <p:nvPr/>
        </p:nvSpPr>
        <p:spPr>
          <a:xfrm>
            <a:off x="11549207" y="6657039"/>
            <a:ext cx="320064" cy="1"/>
          </a:xfrm>
          <a:prstGeom prst="line">
            <a:avLst/>
          </a:prstGeom>
          <a:ln w="381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777" name="MPPC"/>
          <p:cNvSpPr txBox="1"/>
          <p:nvPr/>
        </p:nvSpPr>
        <p:spPr>
          <a:xfrm>
            <a:off x="10992471" y="5985173"/>
            <a:ext cx="927609" cy="35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lvl1pPr>
          </a:lstStyle>
          <a:p>
            <a:pPr/>
            <a:r>
              <a:t>MPPC</a:t>
            </a:r>
          </a:p>
        </p:txBody>
      </p:sp>
      <p:sp>
        <p:nvSpPr>
          <p:cNvPr id="778" name="角丸四角形"/>
          <p:cNvSpPr/>
          <p:nvPr/>
        </p:nvSpPr>
        <p:spPr>
          <a:xfrm>
            <a:off x="7960838" y="5658895"/>
            <a:ext cx="2497930" cy="1609994"/>
          </a:xfrm>
          <a:prstGeom prst="roundRect">
            <a:avLst>
              <a:gd name="adj" fmla="val 15000"/>
            </a:avLst>
          </a:prstGeom>
          <a:ln w="38100">
            <a:solidFill>
              <a:schemeClr val="accent5">
                <a:hueOff val="-82419"/>
                <a:satOff val="-9513"/>
                <a:lumOff val="-16343"/>
              </a:schemeClr>
            </a:solidFill>
            <a:custDash>
              <a:ds d="200000" sp="200000"/>
            </a:custDash>
            <a:miter lim="400000"/>
          </a:ln>
        </p:spPr>
        <p:txBody>
          <a:bodyPr lIns="50800" tIns="50800" rIns="50800" bIns="50800" anchor="ctr"/>
          <a:lstStyle/>
          <a:p>
            <a:pPr>
              <a:defRPr>
                <a:latin typeface="+mn-lt"/>
                <a:ea typeface="+mn-ea"/>
                <a:cs typeface="+mn-cs"/>
                <a:sym typeface="ヒラギノ角ゴ ProN W3"/>
              </a:defRPr>
            </a:pPr>
          </a:p>
        </p:txBody>
      </p:sp>
      <p:sp>
        <p:nvSpPr>
          <p:cNvPr id="779" name="数十 kV"/>
          <p:cNvSpPr txBox="1"/>
          <p:nvPr/>
        </p:nvSpPr>
        <p:spPr>
          <a:xfrm>
            <a:off x="8673989" y="5246529"/>
            <a:ext cx="1071627" cy="35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lvl1pPr>
          </a:lstStyle>
          <a:p>
            <a:pPr/>
            <a:r>
              <a:t>数十 kV</a:t>
            </a:r>
          </a:p>
        </p:txBody>
      </p:sp>
      <p:sp>
        <p:nvSpPr>
          <p:cNvPr id="780" name="角丸四角形"/>
          <p:cNvSpPr/>
          <p:nvPr/>
        </p:nvSpPr>
        <p:spPr>
          <a:xfrm>
            <a:off x="10905235" y="5671595"/>
            <a:ext cx="1215461" cy="1609994"/>
          </a:xfrm>
          <a:prstGeom prst="roundRect">
            <a:avLst>
              <a:gd name="adj" fmla="val 19869"/>
            </a:avLst>
          </a:prstGeom>
          <a:ln w="38100">
            <a:solidFill>
              <a:schemeClr val="accent1"/>
            </a:solidFill>
            <a:custDash>
              <a:ds d="200000" sp="200000"/>
            </a:custDash>
            <a:miter lim="400000"/>
          </a:ln>
        </p:spPr>
        <p:txBody>
          <a:bodyPr lIns="50800" tIns="50800" rIns="50800" bIns="50800" anchor="ctr"/>
          <a:lstStyle/>
          <a:p>
            <a:pPr>
              <a:defRPr>
                <a:latin typeface="+mn-lt"/>
                <a:ea typeface="+mn-ea"/>
                <a:cs typeface="+mn-cs"/>
                <a:sym typeface="ヒラギノ角ゴ ProN W3"/>
              </a:defRPr>
            </a:pPr>
          </a:p>
        </p:txBody>
      </p:sp>
      <p:sp>
        <p:nvSpPr>
          <p:cNvPr id="781" name="~0 V"/>
          <p:cNvSpPr txBox="1"/>
          <p:nvPr/>
        </p:nvSpPr>
        <p:spPr>
          <a:xfrm>
            <a:off x="11215716" y="5259229"/>
            <a:ext cx="733553" cy="35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lvl1pPr>
          </a:lstStyle>
          <a:p>
            <a:pPr/>
            <a:r>
              <a:t>~0 V</a:t>
            </a:r>
          </a:p>
        </p:txBody>
      </p:sp>
      <p:pic>
        <p:nvPicPr>
          <p:cNvPr id="782" name="線 図形" descr="線 図形"/>
          <p:cNvPicPr>
            <a:picLocks noChangeAspect="0"/>
          </p:cNvPicPr>
          <p:nvPr/>
        </p:nvPicPr>
        <p:blipFill>
          <a:blip r:embed="rId4">
            <a:extLst/>
          </a:blip>
          <a:stretch>
            <a:fillRect/>
          </a:stretch>
        </p:blipFill>
        <p:spPr>
          <a:xfrm>
            <a:off x="4055523" y="5835357"/>
            <a:ext cx="1311761" cy="507723"/>
          </a:xfrm>
          <a:prstGeom prst="rect">
            <a:avLst/>
          </a:prstGeom>
        </p:spPr>
      </p:pic>
      <p:sp>
        <p:nvSpPr>
          <p:cNvPr id="784" name="M1 樫野"/>
          <p:cNvSpPr/>
          <p:nvPr/>
        </p:nvSpPr>
        <p:spPr>
          <a:xfrm>
            <a:off x="11399331" y="723104"/>
            <a:ext cx="1442071" cy="620754"/>
          </a:xfrm>
          <a:prstGeom prst="rect">
            <a:avLst/>
          </a:prstGeom>
          <a:solidFill>
            <a:srgbClr val="FFFFFF"/>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200">
                <a:solidFill>
                  <a:srgbClr val="0F0F0F"/>
                </a:solidFill>
                <a:latin typeface="+mn-lt"/>
                <a:ea typeface="+mn-ea"/>
                <a:cs typeface="+mn-cs"/>
                <a:sym typeface="ヒラギノ角ゴ ProN W3"/>
              </a:defRPr>
            </a:lvl1pPr>
          </a:lstStyle>
          <a:p>
            <a:pPr/>
            <a:r>
              <a:t>M1 樫野</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6" name="Spiceシミュレーション"/>
          <p:cNvSpPr txBox="1"/>
          <p:nvPr>
            <p:ph type="title"/>
          </p:nvPr>
        </p:nvSpPr>
        <p:spPr>
          <a:prstGeom prst="rect">
            <a:avLst/>
          </a:prstGeom>
        </p:spPr>
        <p:txBody>
          <a:bodyPr/>
          <a:lstStyle/>
          <a:p>
            <a:pPr/>
            <a:r>
              <a:t>Spiceシミュレーション</a:t>
            </a:r>
          </a:p>
        </p:txBody>
      </p:sp>
      <p:sp>
        <p:nvSpPr>
          <p:cNvPr id="787"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788" name="イメージ" descr="イメージ"/>
          <p:cNvPicPr>
            <a:picLocks noChangeAspect="1"/>
          </p:cNvPicPr>
          <p:nvPr/>
        </p:nvPicPr>
        <p:blipFill>
          <a:blip r:embed="rId2">
            <a:extLst/>
          </a:blip>
          <a:stretch>
            <a:fillRect/>
          </a:stretch>
        </p:blipFill>
        <p:spPr>
          <a:xfrm>
            <a:off x="300066" y="2308767"/>
            <a:ext cx="6944416" cy="5724096"/>
          </a:xfrm>
          <a:prstGeom prst="rect">
            <a:avLst/>
          </a:prstGeom>
          <a:ln w="12700">
            <a:miter lim="400000"/>
          </a:ln>
        </p:spPr>
      </p:pic>
      <p:sp>
        <p:nvSpPr>
          <p:cNvPr id="789" name="四角形"/>
          <p:cNvSpPr/>
          <p:nvPr/>
        </p:nvSpPr>
        <p:spPr>
          <a:xfrm>
            <a:off x="472708" y="2327817"/>
            <a:ext cx="1758876" cy="4986420"/>
          </a:xfrm>
          <a:prstGeom prst="rect">
            <a:avLst/>
          </a:prstGeom>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790" name="PMT"/>
          <p:cNvSpPr txBox="1"/>
          <p:nvPr/>
        </p:nvSpPr>
        <p:spPr>
          <a:xfrm>
            <a:off x="989307" y="7326942"/>
            <a:ext cx="725679" cy="35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lvl1pPr>
          </a:lstStyle>
          <a:p>
            <a:pPr/>
            <a:r>
              <a:t>PMT</a:t>
            </a:r>
          </a:p>
        </p:txBody>
      </p:sp>
      <p:sp>
        <p:nvSpPr>
          <p:cNvPr id="791" name="線"/>
          <p:cNvSpPr/>
          <p:nvPr/>
        </p:nvSpPr>
        <p:spPr>
          <a:xfrm flipV="1">
            <a:off x="3445795" y="3107901"/>
            <a:ext cx="1327007" cy="853000"/>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792" name="LED"/>
          <p:cNvSpPr txBox="1"/>
          <p:nvPr/>
        </p:nvSpPr>
        <p:spPr>
          <a:xfrm>
            <a:off x="2760776" y="3817376"/>
            <a:ext cx="656337" cy="355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lvl1pPr>
          </a:lstStyle>
          <a:p>
            <a:pPr/>
            <a:r>
              <a:t>LED</a:t>
            </a:r>
          </a:p>
        </p:txBody>
      </p:sp>
      <p:pic>
        <p:nvPicPr>
          <p:cNvPr id="793" name="イメージ" descr="イメージ"/>
          <p:cNvPicPr>
            <a:picLocks noChangeAspect="1"/>
          </p:cNvPicPr>
          <p:nvPr/>
        </p:nvPicPr>
        <p:blipFill>
          <a:blip r:embed="rId3">
            <a:extLst/>
          </a:blip>
          <a:stretch>
            <a:fillRect/>
          </a:stretch>
        </p:blipFill>
        <p:spPr>
          <a:xfrm>
            <a:off x="7776298" y="2329658"/>
            <a:ext cx="4939331" cy="2934703"/>
          </a:xfrm>
          <a:prstGeom prst="rect">
            <a:avLst/>
          </a:prstGeom>
          <a:ln w="12700">
            <a:miter lim="400000"/>
          </a:ln>
        </p:spPr>
      </p:pic>
      <p:pic>
        <p:nvPicPr>
          <p:cNvPr id="794" name="イメージ" descr="イメージ"/>
          <p:cNvPicPr>
            <a:picLocks noChangeAspect="1"/>
          </p:cNvPicPr>
          <p:nvPr/>
        </p:nvPicPr>
        <p:blipFill>
          <a:blip r:embed="rId4">
            <a:extLst/>
          </a:blip>
          <a:stretch>
            <a:fillRect/>
          </a:stretch>
        </p:blipFill>
        <p:spPr>
          <a:xfrm>
            <a:off x="7757846" y="5904650"/>
            <a:ext cx="4976235" cy="2934704"/>
          </a:xfrm>
          <a:prstGeom prst="rect">
            <a:avLst/>
          </a:prstGeom>
          <a:ln w="12700">
            <a:miter lim="400000"/>
          </a:ln>
        </p:spPr>
      </p:pic>
      <p:sp>
        <p:nvSpPr>
          <p:cNvPr id="795" name="PMTからの出力電流"/>
          <p:cNvSpPr txBox="1"/>
          <p:nvPr/>
        </p:nvSpPr>
        <p:spPr>
          <a:xfrm>
            <a:off x="8994124" y="1848015"/>
            <a:ext cx="2503679" cy="355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lvl1pPr>
          </a:lstStyle>
          <a:p>
            <a:pPr/>
            <a:r>
              <a:t>PMTからの出力電流</a:t>
            </a:r>
          </a:p>
        </p:txBody>
      </p:sp>
      <p:sp>
        <p:nvSpPr>
          <p:cNvPr id="796" name="LEDに流れる電流"/>
          <p:cNvSpPr txBox="1"/>
          <p:nvPr/>
        </p:nvSpPr>
        <p:spPr>
          <a:xfrm>
            <a:off x="9155795" y="5539172"/>
            <a:ext cx="2180337" cy="355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lvl1pPr>
          </a:lstStyle>
          <a:p>
            <a:pPr/>
            <a:r>
              <a:t>LEDに流れる電流</a:t>
            </a:r>
          </a:p>
        </p:txBody>
      </p:sp>
      <p:sp>
        <p:nvSpPr>
          <p:cNvPr id="797" name="シミュレーション上ではうまくいきそう…"/>
          <p:cNvSpPr txBox="1"/>
          <p:nvPr/>
        </p:nvSpPr>
        <p:spPr>
          <a:xfrm>
            <a:off x="321653" y="8486733"/>
            <a:ext cx="5905501" cy="863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シミュレーション上ではうまくいきそう</a:t>
            </a:r>
          </a:p>
          <a:p>
            <a:pPr marL="228600" indent="-228600" algn="l">
              <a:buSzPct val="100000"/>
              <a:buChar char="✓"/>
            </a:pPr>
            <a:r>
              <a:t>来月中に実機での動作を目指す</a:t>
            </a:r>
          </a:p>
        </p:txBody>
      </p:sp>
      <p:sp>
        <p:nvSpPr>
          <p:cNvPr id="798" name="M1 樫野"/>
          <p:cNvSpPr/>
          <p:nvPr/>
        </p:nvSpPr>
        <p:spPr>
          <a:xfrm>
            <a:off x="11399331" y="723104"/>
            <a:ext cx="1442071" cy="620754"/>
          </a:xfrm>
          <a:prstGeom prst="rect">
            <a:avLst/>
          </a:prstGeom>
          <a:solidFill>
            <a:srgbClr val="FFFFFF"/>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200">
                <a:solidFill>
                  <a:srgbClr val="0F0F0F"/>
                </a:solidFill>
                <a:latin typeface="+mn-lt"/>
                <a:ea typeface="+mn-ea"/>
                <a:cs typeface="+mn-cs"/>
                <a:sym typeface="ヒラギノ角ゴ ProN W3"/>
              </a:defRPr>
            </a:lvl1pPr>
          </a:lstStyle>
          <a:p>
            <a:pPr/>
            <a:r>
              <a:t>M1 樫野</a:t>
            </a:r>
          </a:p>
        </p:txBody>
      </p:sp>
      <p:sp>
        <p:nvSpPr>
          <p:cNvPr id="799" name="線"/>
          <p:cNvSpPr/>
          <p:nvPr/>
        </p:nvSpPr>
        <p:spPr>
          <a:xfrm flipV="1">
            <a:off x="9730104" y="2729514"/>
            <a:ext cx="1" cy="2011479"/>
          </a:xfrm>
          <a:prstGeom prst="line">
            <a:avLst/>
          </a:prstGeom>
          <a:ln w="50800">
            <a:solidFill>
              <a:schemeClr val="accent4">
                <a:hueOff val="-1081314"/>
                <a:satOff val="4338"/>
                <a:lumOff val="-8931"/>
              </a:schemeClr>
            </a:solidFill>
            <a:miter lim="400000"/>
            <a:headEnd type="triangle"/>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800" name="100 uA"/>
          <p:cNvSpPr txBox="1"/>
          <p:nvPr/>
        </p:nvSpPr>
        <p:spPr>
          <a:xfrm>
            <a:off x="9881093" y="3557453"/>
            <a:ext cx="1117601" cy="35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solidFill>
                  <a:schemeClr val="accent4">
                    <a:hueOff val="-1081314"/>
                    <a:satOff val="4338"/>
                    <a:lumOff val="-8931"/>
                  </a:schemeClr>
                </a:solidFill>
              </a:defRPr>
            </a:lvl1pPr>
          </a:lstStyle>
          <a:p>
            <a:pPr/>
            <a:r>
              <a:t>100 uA</a:t>
            </a:r>
          </a:p>
        </p:txBody>
      </p:sp>
      <p:sp>
        <p:nvSpPr>
          <p:cNvPr id="801" name="線"/>
          <p:cNvSpPr/>
          <p:nvPr/>
        </p:nvSpPr>
        <p:spPr>
          <a:xfrm flipV="1">
            <a:off x="10871765" y="6231111"/>
            <a:ext cx="1" cy="2281781"/>
          </a:xfrm>
          <a:prstGeom prst="line">
            <a:avLst/>
          </a:prstGeom>
          <a:ln w="50800">
            <a:solidFill>
              <a:schemeClr val="accent4">
                <a:hueOff val="-1081314"/>
                <a:satOff val="4338"/>
                <a:lumOff val="-8931"/>
              </a:schemeClr>
            </a:solidFill>
            <a:miter lim="400000"/>
            <a:headEnd type="triangle"/>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802" name="11 mA"/>
          <p:cNvSpPr txBox="1"/>
          <p:nvPr/>
        </p:nvSpPr>
        <p:spPr>
          <a:xfrm>
            <a:off x="10981522" y="7194202"/>
            <a:ext cx="1022351" cy="355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solidFill>
                  <a:schemeClr val="accent4">
                    <a:hueOff val="-1081314"/>
                    <a:satOff val="4338"/>
                    <a:lumOff val="-8931"/>
                  </a:schemeClr>
                </a:solidFill>
              </a:defRPr>
            </a:lvl1pPr>
          </a:lstStyle>
          <a:p>
            <a:pPr/>
            <a:r>
              <a:t>11 mA</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0νββ探索に必要なサイズと時間"/>
          <p:cNvSpPr txBox="1"/>
          <p:nvPr>
            <p:ph type="title"/>
          </p:nvPr>
        </p:nvSpPr>
        <p:spPr>
          <a:prstGeom prst="rect">
            <a:avLst/>
          </a:prstGeom>
        </p:spPr>
        <p:txBody>
          <a:bodyPr/>
          <a:lstStyle/>
          <a:p>
            <a:pPr/>
            <a:r>
              <a:t>0νββ探索に必要なサイズと時間</a:t>
            </a:r>
          </a:p>
        </p:txBody>
      </p:sp>
      <p:sp>
        <p:nvSpPr>
          <p:cNvPr id="155"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167" name="グループ"/>
          <p:cNvGrpSpPr/>
          <p:nvPr/>
        </p:nvGrpSpPr>
        <p:grpSpPr>
          <a:xfrm>
            <a:off x="436422" y="1579069"/>
            <a:ext cx="11916241" cy="6620642"/>
            <a:chOff x="0" y="0"/>
            <a:chExt cx="11916239" cy="6620640"/>
          </a:xfrm>
        </p:grpSpPr>
        <p:pic>
          <p:nvPicPr>
            <p:cNvPr id="156" name="イメージ" descr="イメージ"/>
            <p:cNvPicPr>
              <a:picLocks noChangeAspect="1"/>
            </p:cNvPicPr>
            <p:nvPr/>
          </p:nvPicPr>
          <p:blipFill>
            <a:blip r:embed="rId2">
              <a:extLst/>
            </a:blip>
            <a:srcRect l="0" t="0" r="23792" b="0"/>
            <a:stretch>
              <a:fillRect/>
            </a:stretch>
          </p:blipFill>
          <p:spPr>
            <a:xfrm>
              <a:off x="3180058" y="14683"/>
              <a:ext cx="5395728" cy="6605958"/>
            </a:xfrm>
            <a:prstGeom prst="rect">
              <a:avLst/>
            </a:prstGeom>
            <a:ln w="12700" cap="flat">
              <a:noFill/>
              <a:miter lim="400000"/>
            </a:ln>
            <a:effectLst/>
          </p:spPr>
        </p:pic>
        <p:sp>
          <p:nvSpPr>
            <p:cNvPr id="157" name="BG-limited case"/>
            <p:cNvSpPr txBox="1"/>
            <p:nvPr/>
          </p:nvSpPr>
          <p:spPr>
            <a:xfrm>
              <a:off x="298678" y="0"/>
              <a:ext cx="3093873" cy="457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800"/>
              </a:lvl1pPr>
            </a:lstStyle>
            <a:p>
              <a:pPr/>
              <a:r>
                <a:t>BG-limited case</a:t>
              </a:r>
            </a:p>
          </p:txBody>
        </p:sp>
        <p:sp>
          <p:nvSpPr>
            <p:cNvPr id="158" name="If BG free"/>
            <p:cNvSpPr txBox="1"/>
            <p:nvPr/>
          </p:nvSpPr>
          <p:spPr>
            <a:xfrm>
              <a:off x="9485753" y="0"/>
              <a:ext cx="1971600" cy="457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800"/>
              </a:lvl1pPr>
            </a:lstStyle>
            <a:p>
              <a:pPr/>
              <a:r>
                <a:t>If BG free</a:t>
              </a:r>
            </a:p>
          </p:txBody>
        </p:sp>
        <p:sp>
          <p:nvSpPr>
            <p:cNvPr id="159" name="~500kg-yr"/>
            <p:cNvSpPr txBox="1"/>
            <p:nvPr/>
          </p:nvSpPr>
          <p:spPr>
            <a:xfrm>
              <a:off x="778509" y="2433792"/>
              <a:ext cx="1970356" cy="431801"/>
            </a:xfrm>
            <a:prstGeom prst="rect">
              <a:avLst/>
            </a:prstGeom>
            <a:solidFill>
              <a:schemeClr val="accent3">
                <a:hueOff val="362282"/>
                <a:satOff val="31803"/>
                <a:lumOff val="-18242"/>
              </a:schemeClr>
            </a:solid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600">
                  <a:solidFill>
                    <a:srgbClr val="FFFFFF"/>
                  </a:solidFill>
                </a:defRPr>
              </a:lvl1pPr>
            </a:lstStyle>
            <a:p>
              <a:pPr/>
              <a:r>
                <a:t>~500kg-yr</a:t>
              </a:r>
            </a:p>
          </p:txBody>
        </p:sp>
        <p:sp>
          <p:nvSpPr>
            <p:cNvPr id="160" name="1 ton x 10yr"/>
            <p:cNvSpPr txBox="1"/>
            <p:nvPr/>
          </p:nvSpPr>
          <p:spPr>
            <a:xfrm>
              <a:off x="452120" y="3479269"/>
              <a:ext cx="2309800" cy="431801"/>
            </a:xfrm>
            <a:prstGeom prst="rect">
              <a:avLst/>
            </a:prstGeom>
            <a:solidFill>
              <a:schemeClr val="accent4">
                <a:hueOff val="366961"/>
                <a:satOff val="4172"/>
                <a:lumOff val="11129"/>
              </a:schemeClr>
            </a:solid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600"/>
              </a:lvl1pPr>
            </a:lstStyle>
            <a:p>
              <a:pPr/>
              <a:r>
                <a:t>1 ton x 10yr</a:t>
              </a:r>
            </a:p>
          </p:txBody>
        </p:sp>
        <p:sp>
          <p:nvSpPr>
            <p:cNvPr id="161" name="100 ton x 10yr"/>
            <p:cNvSpPr txBox="1"/>
            <p:nvPr/>
          </p:nvSpPr>
          <p:spPr>
            <a:xfrm>
              <a:off x="0" y="4524747"/>
              <a:ext cx="2780005" cy="431800"/>
            </a:xfrm>
            <a:prstGeom prst="rect">
              <a:avLst/>
            </a:prstGeom>
            <a:solidFill>
              <a:schemeClr val="accent5">
                <a:hueOff val="-82419"/>
                <a:satOff val="-9513"/>
                <a:lumOff val="-16343"/>
              </a:schemeClr>
            </a:solid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600">
                  <a:solidFill>
                    <a:srgbClr val="FFFFFF"/>
                  </a:solidFill>
                </a:defRPr>
              </a:lvl1pPr>
            </a:lstStyle>
            <a:p>
              <a:pPr/>
              <a:r>
                <a:t>100 ton x 10yr</a:t>
              </a:r>
            </a:p>
          </p:txBody>
        </p:sp>
        <p:sp>
          <p:nvSpPr>
            <p:cNvPr id="162" name="線"/>
            <p:cNvSpPr/>
            <p:nvPr/>
          </p:nvSpPr>
          <p:spPr>
            <a:xfrm>
              <a:off x="2863324" y="2649692"/>
              <a:ext cx="1270001" cy="1"/>
            </a:xfrm>
            <a:prstGeom prst="line">
              <a:avLst/>
            </a:prstGeom>
            <a:noFill/>
            <a:ln w="38100" cap="flat">
              <a:solidFill>
                <a:srgbClr val="000000"/>
              </a:solidFill>
              <a:prstDash val="solid"/>
              <a:miter lim="400000"/>
              <a:tailEnd type="triangle"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163" name="1 ton x 10yr"/>
            <p:cNvSpPr txBox="1"/>
            <p:nvPr/>
          </p:nvSpPr>
          <p:spPr>
            <a:xfrm>
              <a:off x="9606440" y="4295127"/>
              <a:ext cx="2309800" cy="431801"/>
            </a:xfrm>
            <a:prstGeom prst="rect">
              <a:avLst/>
            </a:prstGeom>
            <a:solidFill>
              <a:schemeClr val="accent4">
                <a:hueOff val="366961"/>
                <a:satOff val="4172"/>
                <a:lumOff val="11129"/>
              </a:schemeClr>
            </a:solid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600"/>
              </a:lvl1pPr>
            </a:lstStyle>
            <a:p>
              <a:pPr/>
              <a:r>
                <a:t>1 ton x 10yr</a:t>
              </a:r>
            </a:p>
          </p:txBody>
        </p:sp>
        <p:sp>
          <p:nvSpPr>
            <p:cNvPr id="164" name="線"/>
            <p:cNvSpPr/>
            <p:nvPr/>
          </p:nvSpPr>
          <p:spPr>
            <a:xfrm>
              <a:off x="2863324" y="4740647"/>
              <a:ext cx="1270001" cy="1"/>
            </a:xfrm>
            <a:prstGeom prst="line">
              <a:avLst/>
            </a:prstGeom>
            <a:noFill/>
            <a:ln w="38100" cap="flat">
              <a:solidFill>
                <a:srgbClr val="000000"/>
              </a:solidFill>
              <a:prstDash val="solid"/>
              <a:miter lim="400000"/>
              <a:tailEnd type="triangle"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165" name="線"/>
            <p:cNvSpPr/>
            <p:nvPr/>
          </p:nvSpPr>
          <p:spPr>
            <a:xfrm>
              <a:off x="2863324" y="3695169"/>
              <a:ext cx="1270001" cy="1"/>
            </a:xfrm>
            <a:prstGeom prst="line">
              <a:avLst/>
            </a:prstGeom>
            <a:noFill/>
            <a:ln w="38100" cap="flat">
              <a:solidFill>
                <a:srgbClr val="000000"/>
              </a:solidFill>
              <a:prstDash val="solid"/>
              <a:miter lim="400000"/>
              <a:tailEnd type="triangle"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166" name="線"/>
            <p:cNvSpPr/>
            <p:nvPr/>
          </p:nvSpPr>
          <p:spPr>
            <a:xfrm>
              <a:off x="8563810" y="4511027"/>
              <a:ext cx="896764" cy="1"/>
            </a:xfrm>
            <a:prstGeom prst="line">
              <a:avLst/>
            </a:prstGeom>
            <a:noFill/>
            <a:ln w="38100" cap="flat">
              <a:solidFill>
                <a:srgbClr val="000000"/>
              </a:solidFill>
              <a:prstDash val="solid"/>
              <a:miter lim="400000"/>
              <a:headEnd type="triangle"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
        <p:nvSpPr>
          <p:cNvPr id="168" name="Background-free &amp;&amp; ton-scale detectorが必要"/>
          <p:cNvSpPr txBox="1"/>
          <p:nvPr/>
        </p:nvSpPr>
        <p:spPr>
          <a:xfrm>
            <a:off x="370071" y="8793767"/>
            <a:ext cx="8033310"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333375" indent="-333375">
              <a:buSzPct val="145000"/>
              <a:buChar char="✓"/>
            </a:lvl1pPr>
          </a:lstStyle>
          <a:p>
            <a:pPr/>
            <a:r>
              <a:t>Background-free &amp;&amp; ton-scale detectorが必要</a:t>
            </a:r>
          </a:p>
        </p:txBody>
      </p:sp>
      <p:sp>
        <p:nvSpPr>
          <p:cNvPr id="169" name="Phys. Rev. Lett. 117 (2016) 082503."/>
          <p:cNvSpPr txBox="1"/>
          <p:nvPr/>
        </p:nvSpPr>
        <p:spPr>
          <a:xfrm>
            <a:off x="8793814" y="7848145"/>
            <a:ext cx="3788157" cy="304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600">
                <a:latin typeface="+mn-lt"/>
                <a:ea typeface="+mn-ea"/>
                <a:cs typeface="+mn-cs"/>
                <a:sym typeface="ヒラギノ角ゴ ProN W3"/>
              </a:defRPr>
            </a:lvl1pPr>
          </a:lstStyle>
          <a:p>
            <a:pPr/>
            <a:r>
              <a:t>Phys. Rev. Lett. 117 (2016) 082503.</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AXEL実験"/>
          <p:cNvSpPr txBox="1"/>
          <p:nvPr>
            <p:ph type="title"/>
          </p:nvPr>
        </p:nvSpPr>
        <p:spPr>
          <a:prstGeom prst="rect">
            <a:avLst/>
          </a:prstGeom>
        </p:spPr>
        <p:txBody>
          <a:bodyPr/>
          <a:lstStyle/>
          <a:p>
            <a:pPr/>
            <a:r>
              <a:t>AXEL実験</a:t>
            </a:r>
          </a:p>
        </p:txBody>
      </p:sp>
      <p:sp>
        <p:nvSpPr>
          <p:cNvPr id="172" name="高圧キセノンガスTPC…"/>
          <p:cNvSpPr txBox="1"/>
          <p:nvPr>
            <p:ph type="body" sz="half" idx="1"/>
          </p:nvPr>
        </p:nvSpPr>
        <p:spPr>
          <a:xfrm>
            <a:off x="252452" y="1626658"/>
            <a:ext cx="12499896" cy="2988910"/>
          </a:xfrm>
          <a:prstGeom prst="rect">
            <a:avLst/>
          </a:prstGeom>
        </p:spPr>
        <p:txBody>
          <a:bodyPr/>
          <a:lstStyle/>
          <a:p>
            <a:pPr/>
            <a:r>
              <a:t>高圧キセノンガスTPC</a:t>
            </a:r>
          </a:p>
          <a:p>
            <a:pPr/>
            <a:r>
              <a:t>特徴</a:t>
            </a:r>
          </a:p>
          <a:p>
            <a:pPr lvl="1"/>
            <a:r>
              <a:t>高圧キセノンガス</a:t>
            </a:r>
          </a:p>
          <a:p>
            <a:pPr lvl="1"/>
            <a:r>
              <a:t>高エネルギー分解能</a:t>
            </a:r>
          </a:p>
          <a:p>
            <a:pPr lvl="1"/>
            <a:r>
              <a:t>飛跡再構成</a:t>
            </a:r>
          </a:p>
        </p:txBody>
      </p:sp>
      <p:sp>
        <p:nvSpPr>
          <p:cNvPr id="173"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176" name="グループ"/>
          <p:cNvGrpSpPr/>
          <p:nvPr/>
        </p:nvGrpSpPr>
        <p:grpSpPr>
          <a:xfrm>
            <a:off x="2072619" y="5312173"/>
            <a:ext cx="5463382" cy="3854693"/>
            <a:chOff x="0" y="0"/>
            <a:chExt cx="5463381" cy="3854691"/>
          </a:xfrm>
        </p:grpSpPr>
        <p:pic>
          <p:nvPicPr>
            <p:cNvPr id="174" name="fig_AXEL_Detector_inner.png" descr="fig_AXEL_Detector_inner.png"/>
            <p:cNvPicPr>
              <a:picLocks noChangeAspect="1"/>
            </p:cNvPicPr>
            <p:nvPr/>
          </p:nvPicPr>
          <p:blipFill>
            <a:blip r:embed="rId2">
              <a:extLst/>
            </a:blip>
            <a:srcRect l="4280" t="10842" r="8266" b="10842"/>
            <a:stretch>
              <a:fillRect/>
            </a:stretch>
          </p:blipFill>
          <p:spPr>
            <a:xfrm>
              <a:off x="193655" y="440994"/>
              <a:ext cx="4705274" cy="2972835"/>
            </a:xfrm>
            <a:prstGeom prst="rect">
              <a:avLst/>
            </a:prstGeom>
            <a:ln w="12700" cap="flat">
              <a:noFill/>
              <a:miter lim="400000"/>
            </a:ln>
            <a:effectLst/>
          </p:spPr>
        </p:pic>
        <p:pic>
          <p:nvPicPr>
            <p:cNvPr id="175" name="fig_AXEL_Detector_chamber.png" descr="fig_AXEL_Detector_chamber.png"/>
            <p:cNvPicPr>
              <a:picLocks noChangeAspect="1"/>
            </p:cNvPicPr>
            <p:nvPr/>
          </p:nvPicPr>
          <p:blipFill>
            <a:blip r:embed="rId3">
              <a:extLst/>
            </a:blip>
            <a:srcRect l="0" t="0" r="2" b="0"/>
            <a:stretch>
              <a:fillRect/>
            </a:stretch>
          </p:blipFill>
          <p:spPr>
            <a:xfrm>
              <a:off x="0" y="0"/>
              <a:ext cx="5463382" cy="38546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0799"/>
                  </a:lnTo>
                  <a:lnTo>
                    <a:pt x="0" y="21600"/>
                  </a:lnTo>
                  <a:lnTo>
                    <a:pt x="10800" y="21600"/>
                  </a:lnTo>
                  <a:lnTo>
                    <a:pt x="21600" y="21600"/>
                  </a:lnTo>
                  <a:lnTo>
                    <a:pt x="21600" y="10799"/>
                  </a:lnTo>
                  <a:lnTo>
                    <a:pt x="21600" y="0"/>
                  </a:lnTo>
                  <a:lnTo>
                    <a:pt x="10800" y="0"/>
                  </a:lnTo>
                  <a:lnTo>
                    <a:pt x="0" y="0"/>
                  </a:lnTo>
                  <a:close/>
                  <a:moveTo>
                    <a:pt x="10745" y="841"/>
                  </a:moveTo>
                  <a:cubicBezTo>
                    <a:pt x="18822" y="826"/>
                    <a:pt x="18979" y="828"/>
                    <a:pt x="19135" y="941"/>
                  </a:cubicBezTo>
                  <a:cubicBezTo>
                    <a:pt x="19352" y="1098"/>
                    <a:pt x="19715" y="1666"/>
                    <a:pt x="19891" y="2126"/>
                  </a:cubicBezTo>
                  <a:cubicBezTo>
                    <a:pt x="20422" y="3514"/>
                    <a:pt x="20741" y="5205"/>
                    <a:pt x="20963" y="7790"/>
                  </a:cubicBezTo>
                  <a:cubicBezTo>
                    <a:pt x="21078" y="9136"/>
                    <a:pt x="21066" y="12705"/>
                    <a:pt x="20941" y="14103"/>
                  </a:cubicBezTo>
                  <a:cubicBezTo>
                    <a:pt x="20621" y="17677"/>
                    <a:pt x="19920" y="20182"/>
                    <a:pt x="19089" y="20715"/>
                  </a:cubicBezTo>
                  <a:cubicBezTo>
                    <a:pt x="18915" y="20827"/>
                    <a:pt x="18746" y="20829"/>
                    <a:pt x="10800" y="20824"/>
                  </a:cubicBezTo>
                  <a:cubicBezTo>
                    <a:pt x="5187" y="20821"/>
                    <a:pt x="2647" y="20801"/>
                    <a:pt x="2551" y="20757"/>
                  </a:cubicBezTo>
                  <a:cubicBezTo>
                    <a:pt x="2234" y="20614"/>
                    <a:pt x="1793" y="19874"/>
                    <a:pt x="1513" y="19014"/>
                  </a:cubicBezTo>
                  <a:cubicBezTo>
                    <a:pt x="417" y="15657"/>
                    <a:pt x="192" y="9113"/>
                    <a:pt x="1020" y="4632"/>
                  </a:cubicBezTo>
                  <a:cubicBezTo>
                    <a:pt x="1352" y="2835"/>
                    <a:pt x="1830" y="1525"/>
                    <a:pt x="2335" y="1032"/>
                  </a:cubicBezTo>
                  <a:lnTo>
                    <a:pt x="2515" y="856"/>
                  </a:lnTo>
                  <a:lnTo>
                    <a:pt x="10745" y="841"/>
                  </a:lnTo>
                  <a:close/>
                </a:path>
              </a:pathLst>
            </a:custGeom>
            <a:ln w="12700" cap="flat">
              <a:noFill/>
              <a:miter lim="400000"/>
            </a:ln>
            <a:effectLst/>
          </p:spPr>
        </p:pic>
      </p:grpSp>
      <p:sp>
        <p:nvSpPr>
          <p:cNvPr id="177" name="コールアウト"/>
          <p:cNvSpPr/>
          <p:nvPr/>
        </p:nvSpPr>
        <p:spPr>
          <a:xfrm>
            <a:off x="6876935" y="5554436"/>
            <a:ext cx="3183732" cy="34686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14" y="0"/>
                </a:moveTo>
                <a:lnTo>
                  <a:pt x="5714" y="9409"/>
                </a:lnTo>
                <a:lnTo>
                  <a:pt x="0" y="10859"/>
                </a:lnTo>
                <a:lnTo>
                  <a:pt x="5714" y="12312"/>
                </a:lnTo>
                <a:lnTo>
                  <a:pt x="5714" y="21600"/>
                </a:lnTo>
                <a:lnTo>
                  <a:pt x="21600" y="21600"/>
                </a:lnTo>
                <a:lnTo>
                  <a:pt x="21600" y="0"/>
                </a:lnTo>
                <a:lnTo>
                  <a:pt x="5714"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78" name="fig_ELCC_CrossSection.png" descr="fig_ELCC_CrossSection.png"/>
          <p:cNvPicPr>
            <a:picLocks noChangeAspect="1"/>
          </p:cNvPicPr>
          <p:nvPr/>
        </p:nvPicPr>
        <p:blipFill>
          <a:blip r:embed="rId4">
            <a:extLst/>
          </a:blip>
          <a:srcRect l="8555" t="16756" r="0" b="7119"/>
          <a:stretch>
            <a:fillRect/>
          </a:stretch>
        </p:blipFill>
        <p:spPr>
          <a:xfrm>
            <a:off x="7959665" y="5723306"/>
            <a:ext cx="1964933" cy="3130903"/>
          </a:xfrm>
          <a:prstGeom prst="rect">
            <a:avLst/>
          </a:prstGeom>
          <a:ln w="12700">
            <a:miter lim="400000"/>
          </a:ln>
        </p:spPr>
      </p:pic>
      <p:sp>
        <p:nvSpPr>
          <p:cNvPr id="179" name="四角形"/>
          <p:cNvSpPr/>
          <p:nvPr/>
        </p:nvSpPr>
        <p:spPr>
          <a:xfrm>
            <a:off x="810779" y="3249506"/>
            <a:ext cx="2991276" cy="933944"/>
          </a:xfrm>
          <a:prstGeom prst="rect">
            <a:avLst/>
          </a:prstGeom>
          <a:ln w="254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80" name="線"/>
          <p:cNvSpPr/>
          <p:nvPr/>
        </p:nvSpPr>
        <p:spPr>
          <a:xfrm>
            <a:off x="3497558" y="2969020"/>
            <a:ext cx="515272" cy="1"/>
          </a:xfrm>
          <a:prstGeom prst="line">
            <a:avLst/>
          </a:prstGeom>
          <a:ln w="38100">
            <a:solidFill>
              <a:schemeClr val="accent4">
                <a:hueOff val="-1081314"/>
                <a:satOff val="4338"/>
                <a:lumOff val="-8931"/>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81" name="背景事象の除去に有効"/>
          <p:cNvSpPr txBox="1"/>
          <p:nvPr/>
        </p:nvSpPr>
        <p:spPr>
          <a:xfrm>
            <a:off x="4498192" y="3513277"/>
            <a:ext cx="31623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mn-lt"/>
                <a:ea typeface="+mn-ea"/>
                <a:cs typeface="+mn-cs"/>
                <a:sym typeface="ヒラギノ角ゴ ProN W3"/>
              </a:defRPr>
            </a:lvl1pPr>
          </a:lstStyle>
          <a:p>
            <a:pPr/>
            <a:r>
              <a:t>背景事象の除去に有効</a:t>
            </a:r>
          </a:p>
        </p:txBody>
      </p:sp>
      <p:sp>
        <p:nvSpPr>
          <p:cNvPr id="182" name="安価に大型化が可能"/>
          <p:cNvSpPr txBox="1"/>
          <p:nvPr/>
        </p:nvSpPr>
        <p:spPr>
          <a:xfrm>
            <a:off x="4112486" y="2765821"/>
            <a:ext cx="2857501"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mn-lt"/>
                <a:ea typeface="+mn-ea"/>
                <a:cs typeface="+mn-cs"/>
                <a:sym typeface="ヒラギノ角ゴ ProN W3"/>
              </a:defRPr>
            </a:lvl1pPr>
          </a:lstStyle>
          <a:p>
            <a:pPr/>
            <a:r>
              <a:t>安価に大型化が可能</a:t>
            </a:r>
          </a:p>
        </p:txBody>
      </p:sp>
      <p:sp>
        <p:nvSpPr>
          <p:cNvPr id="183" name="線"/>
          <p:cNvSpPr/>
          <p:nvPr/>
        </p:nvSpPr>
        <p:spPr>
          <a:xfrm>
            <a:off x="3932830" y="3716477"/>
            <a:ext cx="515272" cy="1"/>
          </a:xfrm>
          <a:prstGeom prst="line">
            <a:avLst/>
          </a:prstGeom>
          <a:ln w="38100">
            <a:solidFill>
              <a:schemeClr val="accent4">
                <a:hueOff val="-1081314"/>
                <a:satOff val="4338"/>
                <a:lumOff val="-8931"/>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84" name="Xe1トン &amp;&amp; ΔE=0.5% (FWHM)@Q値を目指している"/>
          <p:cNvSpPr txBox="1"/>
          <p:nvPr/>
        </p:nvSpPr>
        <p:spPr>
          <a:xfrm>
            <a:off x="246435" y="4615925"/>
            <a:ext cx="8307325"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228600" indent="-228600">
              <a:buSzPct val="100000"/>
              <a:buChar char="✓"/>
            </a:lvl1pPr>
          </a:lstStyle>
          <a:p>
            <a:pPr/>
            <a:r>
              <a:t>Xe1トン &amp;&amp; ΔE=0.5% (FWHM)@Q値を目指している</a:t>
            </a:r>
          </a:p>
        </p:txBody>
      </p:sp>
      <p:pic>
        <p:nvPicPr>
          <p:cNvPr id="185" name="イメージ" descr="イメージ"/>
          <p:cNvPicPr>
            <a:picLocks noChangeAspect="1"/>
          </p:cNvPicPr>
          <p:nvPr/>
        </p:nvPicPr>
        <p:blipFill>
          <a:blip r:embed="rId5">
            <a:extLst/>
          </a:blip>
          <a:stretch>
            <a:fillRect/>
          </a:stretch>
        </p:blipFill>
        <p:spPr>
          <a:xfrm>
            <a:off x="7745528" y="876256"/>
            <a:ext cx="5128083" cy="3477665"/>
          </a:xfrm>
          <a:prstGeom prst="rect">
            <a:avLst/>
          </a:prstGeom>
          <a:ln w="12700">
            <a:miter lim="400000"/>
          </a:ln>
        </p:spPr>
      </p:pic>
      <p:sp>
        <p:nvSpPr>
          <p:cNvPr id="186" name="シミュレーションで得られた0νββの飛跡"/>
          <p:cNvSpPr txBox="1"/>
          <p:nvPr/>
        </p:nvSpPr>
        <p:spPr>
          <a:xfrm>
            <a:off x="7623824" y="555402"/>
            <a:ext cx="5371492" cy="37465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シミュレーションで得られた0νββの飛跡</a:t>
            </a:r>
          </a:p>
        </p:txBody>
      </p:sp>
      <p:sp>
        <p:nvSpPr>
          <p:cNvPr id="187" name="楕円"/>
          <p:cNvSpPr/>
          <p:nvPr/>
        </p:nvSpPr>
        <p:spPr>
          <a:xfrm>
            <a:off x="8512477" y="3497011"/>
            <a:ext cx="366615" cy="356189"/>
          </a:xfrm>
          <a:prstGeom prst="ellipse">
            <a:avLst/>
          </a:prstGeom>
          <a:ln w="38100">
            <a:solidFill>
              <a:schemeClr val="accent5">
                <a:hueOff val="-82419"/>
                <a:satOff val="-9513"/>
                <a:lumOff val="-16343"/>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188" name="楕円"/>
          <p:cNvSpPr/>
          <p:nvPr/>
        </p:nvSpPr>
        <p:spPr>
          <a:xfrm>
            <a:off x="9115259" y="3086171"/>
            <a:ext cx="366615" cy="356188"/>
          </a:xfrm>
          <a:prstGeom prst="ellipse">
            <a:avLst/>
          </a:prstGeom>
          <a:ln w="38100">
            <a:solidFill>
              <a:schemeClr val="accent5">
                <a:hueOff val="-82419"/>
                <a:satOff val="-9513"/>
                <a:lumOff val="-16343"/>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189" name="0νββの飛跡には2個のblobがある(終端が2個あるため)"/>
          <p:cNvSpPr txBox="1"/>
          <p:nvPr/>
        </p:nvSpPr>
        <p:spPr>
          <a:xfrm>
            <a:off x="9617154" y="4378429"/>
            <a:ext cx="3398937" cy="6731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800">
                <a:solidFill>
                  <a:schemeClr val="accent5">
                    <a:hueOff val="-82419"/>
                    <a:satOff val="-9513"/>
                    <a:lumOff val="-16343"/>
                  </a:schemeClr>
                </a:solidFill>
                <a:latin typeface="+mn-lt"/>
                <a:ea typeface="+mn-ea"/>
                <a:cs typeface="+mn-cs"/>
                <a:sym typeface="ヒラギノ角ゴ ProN W3"/>
              </a:defRPr>
            </a:lvl1pPr>
          </a:lstStyle>
          <a:p>
            <a:pPr/>
            <a:r>
              <a:t>0νββの飛跡には2個のblobがある(終端が2個あるため)</a:t>
            </a:r>
          </a:p>
        </p:txBody>
      </p:sp>
      <p:sp>
        <p:nvSpPr>
          <p:cNvPr id="190" name="線"/>
          <p:cNvSpPr/>
          <p:nvPr/>
        </p:nvSpPr>
        <p:spPr>
          <a:xfrm flipH="1" flipV="1">
            <a:off x="8867740" y="3903380"/>
            <a:ext cx="816046" cy="519637"/>
          </a:xfrm>
          <a:prstGeom prst="line">
            <a:avLst/>
          </a:prstGeom>
          <a:ln w="25400">
            <a:solidFill>
              <a:schemeClr val="accent5">
                <a:hueOff val="-82419"/>
                <a:satOff val="-9513"/>
                <a:lumOff val="-16343"/>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1" name="線"/>
          <p:cNvSpPr/>
          <p:nvPr/>
        </p:nvSpPr>
        <p:spPr>
          <a:xfrm flipH="1" flipV="1">
            <a:off x="9428229" y="3488519"/>
            <a:ext cx="259157" cy="926562"/>
          </a:xfrm>
          <a:prstGeom prst="line">
            <a:avLst/>
          </a:prstGeom>
          <a:ln w="25400">
            <a:solidFill>
              <a:schemeClr val="accent5">
                <a:hueOff val="-82419"/>
                <a:satOff val="-9513"/>
                <a:lumOff val="-16343"/>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 name="ELCC (Electroluminescence Light Collection Cell)"/>
          <p:cNvSpPr txBox="1"/>
          <p:nvPr>
            <p:ph type="title"/>
          </p:nvPr>
        </p:nvSpPr>
        <p:spPr>
          <a:prstGeom prst="rect">
            <a:avLst/>
          </a:prstGeom>
        </p:spPr>
        <p:txBody>
          <a:bodyPr/>
          <a:lstStyle>
            <a:lvl1pPr defTabSz="467359">
              <a:defRPr sz="3600"/>
            </a:lvl1pPr>
          </a:lstStyle>
          <a:p>
            <a:pPr/>
            <a:r>
              <a:t>ELCC (Electroluminescence Light Collection Cell)</a:t>
            </a:r>
          </a:p>
        </p:txBody>
      </p:sp>
      <p:sp>
        <p:nvSpPr>
          <p:cNvPr id="194" name="EL過程を応用…"/>
          <p:cNvSpPr txBox="1"/>
          <p:nvPr>
            <p:ph type="body" idx="1"/>
          </p:nvPr>
        </p:nvSpPr>
        <p:spPr>
          <a:prstGeom prst="rect">
            <a:avLst/>
          </a:prstGeom>
        </p:spPr>
        <p:txBody>
          <a:bodyPr/>
          <a:lstStyle/>
          <a:p>
            <a:pPr/>
            <a:r>
              <a:t>EL過程を応用</a:t>
            </a:r>
          </a:p>
          <a:p>
            <a:pPr lvl="1"/>
            <a:r>
              <a:t>なだれ増幅をともなわない比例蛍光過程</a:t>
            </a:r>
          </a:p>
          <a:p>
            <a:pPr lvl="1"/>
            <a:r>
              <a:t>分解能を保ったまま電離電子を光子に変換・増幅が可能</a:t>
            </a:r>
          </a:p>
          <a:p>
            <a:pPr/>
            <a:r>
              <a:t>モジュール構造</a:t>
            </a:r>
          </a:p>
          <a:p>
            <a:pPr lvl="1"/>
            <a:r>
              <a:t>大型化が容易</a:t>
            </a:r>
          </a:p>
          <a:p>
            <a:pPr lvl="1"/>
            <a:r>
              <a:t>堅牢な構造のため、位置依存性が生じにくい</a:t>
            </a:r>
          </a:p>
        </p:txBody>
      </p:sp>
      <p:sp>
        <p:nvSpPr>
          <p:cNvPr id="195"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96" name="fig_ELCC_CrossSection.png" descr="fig_ELCC_CrossSection.png"/>
          <p:cNvPicPr>
            <a:picLocks noChangeAspect="1"/>
          </p:cNvPicPr>
          <p:nvPr/>
        </p:nvPicPr>
        <p:blipFill>
          <a:blip r:embed="rId2">
            <a:extLst/>
          </a:blip>
          <a:srcRect l="2559" t="18344" r="2559" b="6936"/>
          <a:stretch>
            <a:fillRect/>
          </a:stretch>
        </p:blipFill>
        <p:spPr>
          <a:xfrm rot="5400000">
            <a:off x="1615943" y="5109241"/>
            <a:ext cx="3013104" cy="4541730"/>
          </a:xfrm>
          <a:prstGeom prst="rect">
            <a:avLst/>
          </a:prstGeom>
          <a:ln w="12700">
            <a:miter lim="400000"/>
          </a:ln>
        </p:spPr>
      </p:pic>
      <p:sp>
        <p:nvSpPr>
          <p:cNvPr id="197" name="コールアウト"/>
          <p:cNvSpPr/>
          <p:nvPr/>
        </p:nvSpPr>
        <p:spPr>
          <a:xfrm>
            <a:off x="5600984" y="5077951"/>
            <a:ext cx="6571457" cy="41644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77" y="0"/>
                </a:moveTo>
                <a:lnTo>
                  <a:pt x="1877" y="14060"/>
                </a:lnTo>
                <a:lnTo>
                  <a:pt x="0" y="15435"/>
                </a:lnTo>
                <a:lnTo>
                  <a:pt x="1877" y="16812"/>
                </a:lnTo>
                <a:lnTo>
                  <a:pt x="1877" y="21600"/>
                </a:lnTo>
                <a:lnTo>
                  <a:pt x="21600" y="21600"/>
                </a:lnTo>
                <a:lnTo>
                  <a:pt x="21600" y="0"/>
                </a:lnTo>
                <a:lnTo>
                  <a:pt x="1877"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98" name="elcc_layer_schematic.png" descr="elcc_layer_schematic.png"/>
          <p:cNvPicPr>
            <a:picLocks noChangeAspect="1"/>
          </p:cNvPicPr>
          <p:nvPr/>
        </p:nvPicPr>
        <p:blipFill>
          <a:blip r:embed="rId3">
            <a:extLst/>
          </a:blip>
          <a:stretch>
            <a:fillRect/>
          </a:stretch>
        </p:blipFill>
        <p:spPr>
          <a:xfrm>
            <a:off x="5739191" y="4866853"/>
            <a:ext cx="6260155" cy="4586607"/>
          </a:xfrm>
          <a:prstGeom prst="rect">
            <a:avLst/>
          </a:prstGeom>
          <a:ln w="12700">
            <a:miter lim="400000"/>
          </a:ln>
        </p:spPr>
      </p:pic>
      <p:sp>
        <p:nvSpPr>
          <p:cNvPr id="199" name="100 V/cm/bar"/>
          <p:cNvSpPr/>
          <p:nvPr/>
        </p:nvSpPr>
        <p:spPr>
          <a:xfrm>
            <a:off x="510988" y="6160441"/>
            <a:ext cx="2724945" cy="7298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03" y="0"/>
                </a:moveTo>
                <a:cubicBezTo>
                  <a:pt x="225" y="0"/>
                  <a:pt x="0" y="841"/>
                  <a:pt x="0" y="1879"/>
                </a:cubicBezTo>
                <a:lnTo>
                  <a:pt x="0" y="15880"/>
                </a:lnTo>
                <a:cubicBezTo>
                  <a:pt x="0" y="16918"/>
                  <a:pt x="225" y="17759"/>
                  <a:pt x="503" y="17759"/>
                </a:cubicBezTo>
                <a:lnTo>
                  <a:pt x="19410" y="17759"/>
                </a:lnTo>
                <a:lnTo>
                  <a:pt x="21600" y="21600"/>
                </a:lnTo>
                <a:lnTo>
                  <a:pt x="19930" y="15316"/>
                </a:lnTo>
                <a:lnTo>
                  <a:pt x="19930" y="1879"/>
                </a:lnTo>
                <a:cubicBezTo>
                  <a:pt x="19930" y="841"/>
                  <a:pt x="19704" y="0"/>
                  <a:pt x="19426" y="0"/>
                </a:cubicBezTo>
                <a:lnTo>
                  <a:pt x="503"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100 V/cm/bar</a:t>
            </a:r>
          </a:p>
        </p:txBody>
      </p:sp>
      <p:sp>
        <p:nvSpPr>
          <p:cNvPr id="200" name="3 kV/cm/bar"/>
          <p:cNvSpPr/>
          <p:nvPr/>
        </p:nvSpPr>
        <p:spPr>
          <a:xfrm>
            <a:off x="976590" y="8071315"/>
            <a:ext cx="2097089" cy="14942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709" y="0"/>
                </a:moveTo>
                <a:lnTo>
                  <a:pt x="12218" y="12926"/>
                </a:lnTo>
                <a:lnTo>
                  <a:pt x="654" y="12926"/>
                </a:lnTo>
                <a:cubicBezTo>
                  <a:pt x="293" y="12926"/>
                  <a:pt x="0" y="13337"/>
                  <a:pt x="0" y="13844"/>
                </a:cubicBezTo>
                <a:lnTo>
                  <a:pt x="0" y="20682"/>
                </a:lnTo>
                <a:cubicBezTo>
                  <a:pt x="0" y="21189"/>
                  <a:pt x="293" y="21600"/>
                  <a:pt x="654" y="21600"/>
                </a:cubicBezTo>
                <a:lnTo>
                  <a:pt x="20946" y="21600"/>
                </a:lnTo>
                <a:cubicBezTo>
                  <a:pt x="21307" y="21600"/>
                  <a:pt x="21600" y="21189"/>
                  <a:pt x="21600" y="20682"/>
                </a:cubicBezTo>
                <a:lnTo>
                  <a:pt x="21600" y="13844"/>
                </a:lnTo>
                <a:cubicBezTo>
                  <a:pt x="21600" y="13337"/>
                  <a:pt x="21307" y="12926"/>
                  <a:pt x="20946" y="12926"/>
                </a:cubicBezTo>
                <a:lnTo>
                  <a:pt x="13204" y="12926"/>
                </a:lnTo>
                <a:lnTo>
                  <a:pt x="12709"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3 kV/cm/bar</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2" name="AXELロードマップ"/>
          <p:cNvSpPr txBox="1"/>
          <p:nvPr>
            <p:ph type="title"/>
          </p:nvPr>
        </p:nvSpPr>
        <p:spPr>
          <a:prstGeom prst="rect">
            <a:avLst/>
          </a:prstGeom>
        </p:spPr>
        <p:txBody>
          <a:bodyPr/>
          <a:lstStyle/>
          <a:p>
            <a:pPr/>
            <a:r>
              <a:t>AXELロードマップ</a:t>
            </a:r>
          </a:p>
        </p:txBody>
      </p:sp>
      <p:sp>
        <p:nvSpPr>
          <p:cNvPr id="203"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04" name="図形"/>
          <p:cNvSpPr/>
          <p:nvPr/>
        </p:nvSpPr>
        <p:spPr>
          <a:xfrm rot="19426628">
            <a:off x="763801" y="3759448"/>
            <a:ext cx="11354784" cy="254819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0261" y="15311"/>
                </a:moveTo>
                <a:lnTo>
                  <a:pt x="20092" y="18923"/>
                </a:lnTo>
                <a:lnTo>
                  <a:pt x="21600" y="12939"/>
                </a:lnTo>
                <a:lnTo>
                  <a:pt x="19927" y="6705"/>
                </a:lnTo>
                <a:lnTo>
                  <a:pt x="20235" y="10233"/>
                </a:lnTo>
                <a:lnTo>
                  <a:pt x="0" y="0"/>
                </a:lnTo>
                <a:lnTo>
                  <a:pt x="713" y="21600"/>
                </a:lnTo>
                <a:lnTo>
                  <a:pt x="20261" y="15311"/>
                </a:lnTo>
                <a:close/>
              </a:path>
            </a:pathLst>
          </a:custGeom>
          <a:gradFill>
            <a:gsLst>
              <a:gs pos="0">
                <a:schemeClr val="accent2">
                  <a:hueOff val="-85259"/>
                  <a:satOff val="14347"/>
                  <a:lumOff val="22373"/>
                </a:schemeClr>
              </a:gs>
              <a:gs pos="100000">
                <a:schemeClr val="accent1">
                  <a:lumOff val="16847"/>
                </a:schemeClr>
              </a:gs>
            </a:gsLst>
            <a:lin ang="10350112"/>
          </a:gra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205" name="pic-34.jpg" descr="pic-34.jpg"/>
          <p:cNvPicPr>
            <a:picLocks noChangeAspect="1"/>
          </p:cNvPicPr>
          <p:nvPr/>
        </p:nvPicPr>
        <p:blipFill>
          <a:blip r:embed="rId2">
            <a:extLst/>
          </a:blip>
          <a:stretch>
            <a:fillRect/>
          </a:stretch>
        </p:blipFill>
        <p:spPr>
          <a:xfrm>
            <a:off x="577873" y="6554513"/>
            <a:ext cx="3603199" cy="2702399"/>
          </a:xfrm>
          <a:prstGeom prst="rect">
            <a:avLst/>
          </a:prstGeom>
          <a:ln w="12700">
            <a:miter lim="400000"/>
          </a:ln>
        </p:spPr>
      </p:pic>
      <p:pic>
        <p:nvPicPr>
          <p:cNvPr id="206" name="180L_full_wo_kadai_wo_back.png" descr="180L_full_wo_kadai_wo_back.png"/>
          <p:cNvPicPr>
            <a:picLocks noChangeAspect="1"/>
          </p:cNvPicPr>
          <p:nvPr/>
        </p:nvPicPr>
        <p:blipFill>
          <a:blip r:embed="rId3">
            <a:extLst/>
          </a:blip>
          <a:stretch>
            <a:fillRect/>
          </a:stretch>
        </p:blipFill>
        <p:spPr>
          <a:xfrm>
            <a:off x="3789845" y="2632415"/>
            <a:ext cx="4698882" cy="3132588"/>
          </a:xfrm>
          <a:prstGeom prst="rect">
            <a:avLst/>
          </a:prstGeom>
          <a:ln w="12700">
            <a:miter lim="400000"/>
          </a:ln>
        </p:spPr>
      </p:pic>
      <p:pic>
        <p:nvPicPr>
          <p:cNvPr id="207" name="IMG_7880.JPG" descr="IMG_7880.JPG"/>
          <p:cNvPicPr>
            <a:picLocks noChangeAspect="1"/>
          </p:cNvPicPr>
          <p:nvPr/>
        </p:nvPicPr>
        <p:blipFill>
          <a:blip r:embed="rId4">
            <a:extLst/>
          </a:blip>
          <a:stretch>
            <a:fillRect/>
          </a:stretch>
        </p:blipFill>
        <p:spPr>
          <a:xfrm>
            <a:off x="7117429" y="3585388"/>
            <a:ext cx="3443764" cy="2582824"/>
          </a:xfrm>
          <a:prstGeom prst="rect">
            <a:avLst/>
          </a:prstGeom>
          <a:ln w="12700">
            <a:miter lim="400000"/>
          </a:ln>
        </p:spPr>
      </p:pic>
      <p:sp>
        <p:nvSpPr>
          <p:cNvPr id="208" name="2024 –…"/>
          <p:cNvSpPr/>
          <p:nvPr/>
        </p:nvSpPr>
        <p:spPr>
          <a:xfrm>
            <a:off x="8390634" y="2076173"/>
            <a:ext cx="3565099" cy="1197654"/>
          </a:xfrm>
          <a:prstGeom prst="roundRect">
            <a:avLst>
              <a:gd name="adj" fmla="val 15906"/>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p>
            <a:pPr>
              <a:defRPr sz="2200">
                <a:solidFill>
                  <a:srgbClr val="0F0F0F"/>
                </a:solidFill>
              </a:defRPr>
            </a:pPr>
            <a:r>
              <a:t>2024 –</a:t>
            </a:r>
          </a:p>
          <a:p>
            <a:pPr>
              <a:defRPr sz="2200">
                <a:solidFill>
                  <a:srgbClr val="0F0F0F"/>
                </a:solidFill>
              </a:defRPr>
            </a:pPr>
            <a:r>
              <a:t>1000L(40 kg)検出器</a:t>
            </a:r>
          </a:p>
        </p:txBody>
      </p:sp>
      <p:sp>
        <p:nvSpPr>
          <p:cNvPr id="209" name="202X –…"/>
          <p:cNvSpPr/>
          <p:nvPr/>
        </p:nvSpPr>
        <p:spPr>
          <a:xfrm>
            <a:off x="10348832" y="534538"/>
            <a:ext cx="2462050" cy="1197654"/>
          </a:xfrm>
          <a:prstGeom prst="roundRect">
            <a:avLst>
              <a:gd name="adj" fmla="val 15906"/>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p>
            <a:pPr>
              <a:defRPr sz="2200">
                <a:solidFill>
                  <a:srgbClr val="0F0F0F"/>
                </a:solidFill>
              </a:defRPr>
            </a:pPr>
            <a:r>
              <a:t>202X –</a:t>
            </a:r>
          </a:p>
          <a:p>
            <a:pPr>
              <a:defRPr sz="2200">
                <a:solidFill>
                  <a:srgbClr val="0F0F0F"/>
                </a:solidFill>
              </a:defRPr>
            </a:pPr>
            <a:r>
              <a:t>1トン検出器</a:t>
            </a:r>
          </a:p>
        </p:txBody>
      </p:sp>
      <p:sp>
        <p:nvSpPr>
          <p:cNvPr id="210" name="180L試作機…"/>
          <p:cNvSpPr/>
          <p:nvPr/>
        </p:nvSpPr>
        <p:spPr>
          <a:xfrm>
            <a:off x="5141507" y="6508197"/>
            <a:ext cx="4660782" cy="2425559"/>
          </a:xfrm>
          <a:prstGeom prst="roundRect">
            <a:avLst>
              <a:gd name="adj" fmla="val 6563"/>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2200">
                <a:solidFill>
                  <a:srgbClr val="0F0F0F"/>
                </a:solidFill>
              </a:defRPr>
            </a:pPr>
            <a:r>
              <a:t>180L試作機 </a:t>
            </a:r>
          </a:p>
          <a:p>
            <a:pPr>
              <a:defRPr sz="2200">
                <a:solidFill>
                  <a:srgbClr val="0F0F0F"/>
                </a:solidFill>
              </a:defRPr>
            </a:pPr>
            <a:r>
              <a:t>2018 –</a:t>
            </a:r>
          </a:p>
          <a:p>
            <a:pPr>
              <a:defRPr sz="2200">
                <a:solidFill>
                  <a:srgbClr val="0F0F0F"/>
                </a:solidFill>
              </a:defRPr>
            </a:pPr>
            <a:r>
              <a:t>(4.5 kg@8bar)</a:t>
            </a:r>
          </a:p>
          <a:p>
            <a:pPr>
              <a:defRPr sz="2200">
                <a:solidFill>
                  <a:srgbClr val="0F0F0F"/>
                </a:solidFill>
              </a:defRPr>
            </a:pPr>
            <a:r>
              <a:t>Q値(2.5 MeV)付近での性能評価</a:t>
            </a:r>
          </a:p>
          <a:p>
            <a:pPr>
              <a:defRPr sz="2200">
                <a:solidFill>
                  <a:srgbClr val="0F0F0F"/>
                </a:solidFill>
              </a:defRPr>
            </a:pPr>
            <a:r>
              <a:t>大型化の技術確立</a:t>
            </a:r>
          </a:p>
        </p:txBody>
      </p:sp>
      <p:sp>
        <p:nvSpPr>
          <p:cNvPr id="211" name="10L試作機…"/>
          <p:cNvSpPr/>
          <p:nvPr/>
        </p:nvSpPr>
        <p:spPr>
          <a:xfrm>
            <a:off x="275586" y="4202952"/>
            <a:ext cx="4474163" cy="1980514"/>
          </a:xfrm>
          <a:prstGeom prst="roundRect">
            <a:avLst>
              <a:gd name="adj" fmla="val 8547"/>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2200">
                <a:solidFill>
                  <a:srgbClr val="0F0F0F"/>
                </a:solidFill>
              </a:defRPr>
            </a:pPr>
            <a:r>
              <a:t>10L試作機</a:t>
            </a:r>
          </a:p>
          <a:p>
            <a:pPr>
              <a:defRPr sz="2200">
                <a:solidFill>
                  <a:srgbClr val="0F0F0F"/>
                </a:solidFill>
              </a:defRPr>
            </a:pPr>
            <a:r>
              <a:t>2014 – 2018</a:t>
            </a:r>
          </a:p>
          <a:p>
            <a:pPr>
              <a:defRPr sz="2200">
                <a:solidFill>
                  <a:srgbClr val="0F0F0F"/>
                </a:solidFill>
              </a:defRPr>
            </a:pPr>
            <a:r>
              <a:t>(~0.005 kg@8bar)</a:t>
            </a:r>
          </a:p>
          <a:p>
            <a:pPr>
              <a:defRPr sz="2200">
                <a:solidFill>
                  <a:srgbClr val="0F0F0F"/>
                </a:solidFill>
              </a:defRPr>
            </a:pPr>
            <a:r>
              <a:t>実験コンセプトの原理実証</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180L試作機"/>
          <p:cNvSpPr txBox="1"/>
          <p:nvPr>
            <p:ph type="title"/>
          </p:nvPr>
        </p:nvSpPr>
        <p:spPr>
          <a:prstGeom prst="rect">
            <a:avLst/>
          </a:prstGeom>
        </p:spPr>
        <p:txBody>
          <a:bodyPr/>
          <a:lstStyle/>
          <a:p>
            <a:pPr/>
            <a:r>
              <a:t>180L試作機</a:t>
            </a:r>
          </a:p>
        </p:txBody>
      </p:sp>
      <p:sp>
        <p:nvSpPr>
          <p:cNvPr id="214" name="段階的に大型化…"/>
          <p:cNvSpPr txBox="1"/>
          <p:nvPr>
            <p:ph type="body" sz="half" idx="1"/>
          </p:nvPr>
        </p:nvSpPr>
        <p:spPr>
          <a:xfrm>
            <a:off x="252452" y="1626658"/>
            <a:ext cx="12499896" cy="2512084"/>
          </a:xfrm>
          <a:prstGeom prst="rect">
            <a:avLst/>
          </a:prstGeom>
        </p:spPr>
        <p:txBody>
          <a:bodyPr/>
          <a:lstStyle/>
          <a:p>
            <a:pPr/>
            <a:r>
              <a:t>段階的に大型化</a:t>
            </a:r>
          </a:p>
          <a:p>
            <a:pPr lvl="1"/>
            <a:r>
              <a:t>phase1: 3ユニット(156 ch)</a:t>
            </a:r>
          </a:p>
          <a:p>
            <a:pPr lvl="1"/>
            <a:r>
              <a:t>phase2: 12ユニット(672 ch)</a:t>
            </a:r>
          </a:p>
          <a:p>
            <a:pPr lvl="1"/>
            <a:r>
              <a:t>phase3: 27ユニット?(1503 ch ?)</a:t>
            </a:r>
          </a:p>
        </p:txBody>
      </p:sp>
      <p:sp>
        <p:nvSpPr>
          <p:cNvPr id="215"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16" name="イメージ" descr="イメージ"/>
          <p:cNvPicPr>
            <a:picLocks noChangeAspect="1"/>
          </p:cNvPicPr>
          <p:nvPr/>
        </p:nvPicPr>
        <p:blipFill>
          <a:blip r:embed="rId2">
            <a:extLst/>
          </a:blip>
          <a:stretch>
            <a:fillRect/>
          </a:stretch>
        </p:blipFill>
        <p:spPr>
          <a:xfrm>
            <a:off x="8947313" y="362992"/>
            <a:ext cx="3048154" cy="3105602"/>
          </a:xfrm>
          <a:prstGeom prst="rect">
            <a:avLst/>
          </a:prstGeom>
          <a:ln w="12700">
            <a:miter lim="400000"/>
          </a:ln>
        </p:spPr>
      </p:pic>
      <p:pic>
        <p:nvPicPr>
          <p:cNvPr id="217" name="イメージ" descr="イメージ"/>
          <p:cNvPicPr>
            <a:picLocks noChangeAspect="1"/>
          </p:cNvPicPr>
          <p:nvPr/>
        </p:nvPicPr>
        <p:blipFill>
          <a:blip r:embed="rId3">
            <a:extLst/>
          </a:blip>
          <a:stretch>
            <a:fillRect/>
          </a:stretch>
        </p:blipFill>
        <p:spPr>
          <a:xfrm>
            <a:off x="105353" y="3924177"/>
            <a:ext cx="5689986" cy="5760732"/>
          </a:xfrm>
          <a:prstGeom prst="rect">
            <a:avLst/>
          </a:prstGeom>
          <a:ln w="12700">
            <a:miter lim="400000"/>
          </a:ln>
        </p:spPr>
      </p:pic>
      <p:sp>
        <p:nvSpPr>
          <p:cNvPr id="218" name="図形"/>
          <p:cNvSpPr/>
          <p:nvPr/>
        </p:nvSpPr>
        <p:spPr>
          <a:xfrm>
            <a:off x="573181" y="4698108"/>
            <a:ext cx="4897869" cy="434673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3">
                <a:hueOff val="362282"/>
                <a:satOff val="31803"/>
                <a:lumOff val="-18242"/>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19" name="図形"/>
          <p:cNvSpPr/>
          <p:nvPr/>
        </p:nvSpPr>
        <p:spPr>
          <a:xfrm>
            <a:off x="1387501" y="5420796"/>
            <a:ext cx="3269229" cy="29013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1"/>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20" name="図形"/>
          <p:cNvSpPr/>
          <p:nvPr/>
        </p:nvSpPr>
        <p:spPr>
          <a:xfrm>
            <a:off x="2180177" y="6115872"/>
            <a:ext cx="1618813" cy="143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21" name="phase1"/>
          <p:cNvSpPr txBox="1"/>
          <p:nvPr/>
        </p:nvSpPr>
        <p:spPr>
          <a:xfrm>
            <a:off x="2409816" y="5654199"/>
            <a:ext cx="1239493" cy="390309"/>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4">
                    <a:hueOff val="-1081314"/>
                    <a:satOff val="4338"/>
                    <a:lumOff val="-8931"/>
                  </a:schemeClr>
                </a:solidFill>
              </a:defRPr>
            </a:lvl1pPr>
          </a:lstStyle>
          <a:p>
            <a:pPr/>
            <a:r>
              <a:t>phase1</a:t>
            </a:r>
          </a:p>
        </p:txBody>
      </p:sp>
      <p:sp>
        <p:nvSpPr>
          <p:cNvPr id="222" name="phase2"/>
          <p:cNvSpPr txBox="1"/>
          <p:nvPr/>
        </p:nvSpPr>
        <p:spPr>
          <a:xfrm>
            <a:off x="2409816" y="5100771"/>
            <a:ext cx="1239493" cy="390309"/>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1"/>
                </a:solidFill>
              </a:defRPr>
            </a:lvl1pPr>
          </a:lstStyle>
          <a:p>
            <a:pPr/>
            <a:r>
              <a:t>phase2</a:t>
            </a:r>
          </a:p>
        </p:txBody>
      </p:sp>
      <p:sp>
        <p:nvSpPr>
          <p:cNvPr id="223" name="phase3 ?"/>
          <p:cNvSpPr txBox="1"/>
          <p:nvPr/>
        </p:nvSpPr>
        <p:spPr>
          <a:xfrm>
            <a:off x="2328352" y="4443283"/>
            <a:ext cx="1402421" cy="411365"/>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3">
                    <a:hueOff val="362282"/>
                    <a:satOff val="31803"/>
                    <a:lumOff val="-18242"/>
                  </a:schemeClr>
                </a:solidFill>
              </a:defRPr>
            </a:lvl1pPr>
          </a:lstStyle>
          <a:p>
            <a:pPr/>
            <a:r>
              <a:t>phase3 ?</a:t>
            </a:r>
          </a:p>
        </p:txBody>
      </p:sp>
      <p:sp>
        <p:nvSpPr>
          <p:cNvPr id="224" name="線"/>
          <p:cNvSpPr/>
          <p:nvPr/>
        </p:nvSpPr>
        <p:spPr>
          <a:xfrm>
            <a:off x="5303381" y="2362062"/>
            <a:ext cx="149801" cy="534860"/>
          </a:xfrm>
          <a:custGeom>
            <a:avLst/>
            <a:gdLst/>
            <a:ahLst/>
            <a:cxnLst>
              <a:cxn ang="0">
                <a:pos x="wd2" y="hd2"/>
              </a:cxn>
              <a:cxn ang="5400000">
                <a:pos x="wd2" y="hd2"/>
              </a:cxn>
              <a:cxn ang="10800000">
                <a:pos x="wd2" y="hd2"/>
              </a:cxn>
              <a:cxn ang="16200000">
                <a:pos x="wd2" y="hd2"/>
              </a:cxn>
            </a:cxnLst>
            <a:rect l="0" t="0" r="r" b="b"/>
            <a:pathLst>
              <a:path w="19956" h="21600" fill="norm" stroke="1" extrusionOk="0">
                <a:moveTo>
                  <a:pt x="0" y="0"/>
                </a:moveTo>
                <a:cubicBezTo>
                  <a:pt x="10872" y="2014"/>
                  <a:pt x="18108" y="5425"/>
                  <a:pt x="19645" y="9259"/>
                </a:cubicBezTo>
                <a:cubicBezTo>
                  <a:pt x="21600" y="14134"/>
                  <a:pt x="14232" y="18922"/>
                  <a:pt x="652" y="21600"/>
                </a:cubicBezTo>
              </a:path>
            </a:pathLst>
          </a:custGeom>
          <a:ln w="38100">
            <a:solidFill>
              <a:schemeClr val="accent4">
                <a:hueOff val="-1081314"/>
                <a:satOff val="4338"/>
                <a:lumOff val="-8931"/>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25" name="現在アップデート中"/>
          <p:cNvSpPr txBox="1"/>
          <p:nvPr/>
        </p:nvSpPr>
        <p:spPr>
          <a:xfrm>
            <a:off x="5478255" y="2435822"/>
            <a:ext cx="2514601" cy="3746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現在アップデート中</a:t>
            </a:r>
          </a:p>
        </p:txBody>
      </p:sp>
      <p:sp>
        <p:nvSpPr>
          <p:cNvPr id="226" name="phase1で得られたγ線(662keV, 137Cs)の飛跡"/>
          <p:cNvSpPr txBox="1"/>
          <p:nvPr/>
        </p:nvSpPr>
        <p:spPr>
          <a:xfrm>
            <a:off x="6235167" y="3924178"/>
            <a:ext cx="6067311" cy="3746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100"/>
            </a:pPr>
            <a:r>
              <a:t>phase1で得られたγ線(662keV, </a:t>
            </a:r>
            <a:r>
              <a:rPr baseline="31999"/>
              <a:t>137</a:t>
            </a:r>
            <a:r>
              <a:t>Cs)の飛跡</a:t>
            </a:r>
          </a:p>
        </p:txBody>
      </p:sp>
      <p:pic>
        <p:nvPicPr>
          <p:cNvPr id="227" name="fig_event_display_662keV.pdf" descr="fig_event_display_662keV.pdf"/>
          <p:cNvPicPr>
            <a:picLocks noChangeAspect="1"/>
          </p:cNvPicPr>
          <p:nvPr/>
        </p:nvPicPr>
        <p:blipFill>
          <a:blip r:embed="rId4">
            <a:extLst/>
          </a:blip>
          <a:stretch>
            <a:fillRect/>
          </a:stretch>
        </p:blipFill>
        <p:spPr>
          <a:xfrm>
            <a:off x="6604962" y="4443283"/>
            <a:ext cx="5327722" cy="5233758"/>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9" name="phase1初期に得られた設計への教訓"/>
          <p:cNvSpPr txBox="1"/>
          <p:nvPr>
            <p:ph type="title"/>
          </p:nvPr>
        </p:nvSpPr>
        <p:spPr>
          <a:prstGeom prst="rect">
            <a:avLst/>
          </a:prstGeom>
        </p:spPr>
        <p:txBody>
          <a:bodyPr/>
          <a:lstStyle/>
          <a:p>
            <a:pPr/>
            <a:r>
              <a:t>phase1初期に得られた設計への教訓</a:t>
            </a:r>
          </a:p>
        </p:txBody>
      </p:sp>
      <p:sp>
        <p:nvSpPr>
          <p:cNvPr id="230" name="メッシュの切れ端による放電や貫通穴を伝った放電が問題になった…"/>
          <p:cNvSpPr txBox="1"/>
          <p:nvPr>
            <p:ph type="body" sz="half" idx="1"/>
          </p:nvPr>
        </p:nvSpPr>
        <p:spPr>
          <a:xfrm>
            <a:off x="252452" y="1626658"/>
            <a:ext cx="12499896" cy="2614538"/>
          </a:xfrm>
          <a:prstGeom prst="rect">
            <a:avLst/>
          </a:prstGeom>
        </p:spPr>
        <p:txBody>
          <a:bodyPr/>
          <a:lstStyle/>
          <a:p>
            <a:pPr/>
            <a:r>
              <a:t>メッシュの切れ端による放電や貫通穴を伝った放電が問題になった</a:t>
            </a:r>
          </a:p>
          <a:p>
            <a:pPr lvl="1"/>
            <a:r>
              <a:t>いかにメッシュの切れ端を減らすか？</a:t>
            </a:r>
          </a:p>
          <a:p>
            <a:pPr lvl="1"/>
            <a:r>
              <a:t>貫通穴のない設計</a:t>
            </a:r>
          </a:p>
        </p:txBody>
      </p:sp>
      <p:sp>
        <p:nvSpPr>
          <p:cNvPr id="231"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32" name="イメージ" descr="イメージ"/>
          <p:cNvPicPr>
            <a:picLocks noChangeAspect="1"/>
          </p:cNvPicPr>
          <p:nvPr/>
        </p:nvPicPr>
        <p:blipFill>
          <a:blip r:embed="rId2">
            <a:extLst/>
          </a:blip>
          <a:stretch>
            <a:fillRect/>
          </a:stretch>
        </p:blipFill>
        <p:spPr>
          <a:xfrm>
            <a:off x="412333" y="6145066"/>
            <a:ext cx="6575705" cy="3368883"/>
          </a:xfrm>
          <a:prstGeom prst="rect">
            <a:avLst/>
          </a:prstGeom>
          <a:ln w="12700">
            <a:miter lim="400000"/>
          </a:ln>
        </p:spPr>
      </p:pic>
      <p:sp>
        <p:nvSpPr>
          <p:cNvPr id="233" name="コールアウト"/>
          <p:cNvSpPr/>
          <p:nvPr/>
        </p:nvSpPr>
        <p:spPr>
          <a:xfrm>
            <a:off x="1829694" y="3636597"/>
            <a:ext cx="5252245" cy="32273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18" y="0"/>
                </a:moveTo>
                <a:cubicBezTo>
                  <a:pt x="322" y="0"/>
                  <a:pt x="0" y="524"/>
                  <a:pt x="0" y="1169"/>
                </a:cubicBezTo>
                <a:lnTo>
                  <a:pt x="0" y="16080"/>
                </a:lnTo>
                <a:cubicBezTo>
                  <a:pt x="0" y="16725"/>
                  <a:pt x="322" y="17247"/>
                  <a:pt x="718" y="17247"/>
                </a:cubicBezTo>
                <a:lnTo>
                  <a:pt x="9344" y="17247"/>
                </a:lnTo>
                <a:lnTo>
                  <a:pt x="10780" y="21600"/>
                </a:lnTo>
                <a:lnTo>
                  <a:pt x="12215" y="17247"/>
                </a:lnTo>
                <a:lnTo>
                  <a:pt x="20882" y="17247"/>
                </a:lnTo>
                <a:cubicBezTo>
                  <a:pt x="21278" y="17247"/>
                  <a:pt x="21600" y="16725"/>
                  <a:pt x="21600" y="16080"/>
                </a:cubicBezTo>
                <a:lnTo>
                  <a:pt x="21600" y="1169"/>
                </a:lnTo>
                <a:cubicBezTo>
                  <a:pt x="21600" y="524"/>
                  <a:pt x="21278" y="0"/>
                  <a:pt x="20882" y="0"/>
                </a:cubicBezTo>
                <a:lnTo>
                  <a:pt x="718"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34" name="コールアウト"/>
          <p:cNvSpPr/>
          <p:nvPr/>
        </p:nvSpPr>
        <p:spPr>
          <a:xfrm>
            <a:off x="6029367" y="5634926"/>
            <a:ext cx="4558111" cy="37794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205" y="0"/>
                </a:moveTo>
                <a:cubicBezTo>
                  <a:pt x="6748" y="0"/>
                  <a:pt x="6378" y="447"/>
                  <a:pt x="6378" y="998"/>
                </a:cubicBezTo>
                <a:lnTo>
                  <a:pt x="6378" y="5158"/>
                </a:lnTo>
                <a:lnTo>
                  <a:pt x="0" y="7152"/>
                </a:lnTo>
                <a:lnTo>
                  <a:pt x="6378" y="9148"/>
                </a:lnTo>
                <a:lnTo>
                  <a:pt x="6378" y="20602"/>
                </a:lnTo>
                <a:cubicBezTo>
                  <a:pt x="6378" y="21153"/>
                  <a:pt x="6748" y="21600"/>
                  <a:pt x="7205" y="21600"/>
                </a:cubicBezTo>
                <a:lnTo>
                  <a:pt x="20774" y="21600"/>
                </a:lnTo>
                <a:cubicBezTo>
                  <a:pt x="21231" y="21600"/>
                  <a:pt x="21600" y="21153"/>
                  <a:pt x="21600" y="20602"/>
                </a:cubicBezTo>
                <a:lnTo>
                  <a:pt x="21600" y="998"/>
                </a:lnTo>
                <a:cubicBezTo>
                  <a:pt x="21600" y="447"/>
                  <a:pt x="21231" y="0"/>
                  <a:pt x="20774" y="0"/>
                </a:cubicBezTo>
                <a:lnTo>
                  <a:pt x="7205"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235" name="IMG_2204.jpeg" descr="IMG_2204.jpeg"/>
          <p:cNvPicPr>
            <a:picLocks noChangeAspect="1"/>
          </p:cNvPicPr>
          <p:nvPr/>
        </p:nvPicPr>
        <p:blipFill>
          <a:blip r:embed="rId3">
            <a:extLst/>
          </a:blip>
          <a:srcRect l="29129" t="22333" r="33118" b="45368"/>
          <a:stretch>
            <a:fillRect/>
          </a:stretch>
        </p:blipFill>
        <p:spPr>
          <a:xfrm>
            <a:off x="7643784" y="5949449"/>
            <a:ext cx="2761622" cy="3150223"/>
          </a:xfrm>
          <a:prstGeom prst="rect">
            <a:avLst/>
          </a:prstGeom>
          <a:ln w="12700">
            <a:miter lim="400000"/>
          </a:ln>
        </p:spPr>
      </p:pic>
      <p:pic>
        <p:nvPicPr>
          <p:cNvPr id="236" name="IMG_5673.jpeg" descr="IMG_5673.jpeg"/>
          <p:cNvPicPr>
            <a:picLocks noChangeAspect="1"/>
          </p:cNvPicPr>
          <p:nvPr/>
        </p:nvPicPr>
        <p:blipFill>
          <a:blip r:embed="rId4">
            <a:extLst/>
          </a:blip>
          <a:srcRect l="29201" t="24625" r="17037" b="35150"/>
          <a:stretch>
            <a:fillRect/>
          </a:stretch>
        </p:blipFill>
        <p:spPr>
          <a:xfrm>
            <a:off x="2141871" y="3810640"/>
            <a:ext cx="2144475" cy="2139340"/>
          </a:xfrm>
          <a:prstGeom prst="rect">
            <a:avLst/>
          </a:prstGeom>
          <a:ln w="12700">
            <a:miter lim="400000"/>
          </a:ln>
        </p:spPr>
      </p:pic>
      <p:pic>
        <p:nvPicPr>
          <p:cNvPr id="237" name="IMG_3518.jpeg" descr="IMG_3518.jpeg"/>
          <p:cNvPicPr>
            <a:picLocks noChangeAspect="1"/>
          </p:cNvPicPr>
          <p:nvPr/>
        </p:nvPicPr>
        <p:blipFill>
          <a:blip r:embed="rId5">
            <a:extLst/>
          </a:blip>
          <a:srcRect l="26344" t="45186" r="44078" b="32448"/>
          <a:stretch>
            <a:fillRect/>
          </a:stretch>
        </p:blipFill>
        <p:spPr>
          <a:xfrm>
            <a:off x="4586174" y="3799329"/>
            <a:ext cx="2144260" cy="2161941"/>
          </a:xfrm>
          <a:prstGeom prst="rect">
            <a:avLst/>
          </a:prstGeom>
          <a:ln w="12700">
            <a:miter lim="400000"/>
          </a:ln>
        </p:spPr>
      </p:pic>
      <p:pic>
        <p:nvPicPr>
          <p:cNvPr id="238" name="pic-17.jpeg" descr="pic-17.jpeg"/>
          <p:cNvPicPr>
            <a:picLocks noChangeAspect="1"/>
          </p:cNvPicPr>
          <p:nvPr/>
        </p:nvPicPr>
        <p:blipFill>
          <a:blip r:embed="rId6">
            <a:extLst/>
          </a:blip>
          <a:srcRect l="29088" t="24822" r="18517" b="24822"/>
          <a:stretch>
            <a:fillRect/>
          </a:stretch>
        </p:blipFill>
        <p:spPr>
          <a:xfrm>
            <a:off x="8292491" y="2367831"/>
            <a:ext cx="4176767" cy="3010681"/>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