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D51ADE6A-740E-44AE-83CC-AE7238B6C88D}"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B8B8B8"/>
              </a:solidFill>
              <a:prstDash val="solid"/>
              <a:miter lim="400000"/>
            </a:ln>
          </a:insideV>
        </a:tcBdr>
        <a:fill>
          <a:solidFill>
            <a:srgbClr val="FFFFFF"/>
          </a:solidFill>
        </a:fill>
      </a:tcStyle>
    </a:wholeTbl>
    <a:band2H>
      <a:tcTxStyle b="def" i="def"/>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B8B8B8"/>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B8B8B8"/>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solidFill>
                <a:srgbClr val="B8B8B8"/>
              </a:solidFill>
              <a:prstDash val="solid"/>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0" name="Shape 130"/>
          <p:cNvSpPr/>
          <p:nvPr>
            <p:ph type="sldImg"/>
          </p:nvPr>
        </p:nvSpPr>
        <p:spPr>
          <a:xfrm>
            <a:off x="1143000" y="685800"/>
            <a:ext cx="4572000" cy="3429000"/>
          </a:xfrm>
          <a:prstGeom prst="rect">
            <a:avLst/>
          </a:prstGeom>
        </p:spPr>
        <p:txBody>
          <a:bodyPr/>
          <a:lstStyle/>
          <a:p>
            <a:pPr/>
          </a:p>
        </p:txBody>
      </p:sp>
      <p:sp>
        <p:nvSpPr>
          <p:cNvPr id="131" name="Shape 13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ヒラギノ角ゴ ProN W3"/>
      </a:defRPr>
    </a:lvl1pPr>
    <a:lvl2pPr indent="228600" defTabSz="457200" latinLnBrk="0">
      <a:lnSpc>
        <a:spcPct val="117999"/>
      </a:lnSpc>
      <a:defRPr sz="2200">
        <a:latin typeface="+mn-lt"/>
        <a:ea typeface="+mn-ea"/>
        <a:cs typeface="+mn-cs"/>
        <a:sym typeface="ヒラギノ角ゴ ProN W3"/>
      </a:defRPr>
    </a:lvl2pPr>
    <a:lvl3pPr indent="457200" defTabSz="457200" latinLnBrk="0">
      <a:lnSpc>
        <a:spcPct val="117999"/>
      </a:lnSpc>
      <a:defRPr sz="2200">
        <a:latin typeface="+mn-lt"/>
        <a:ea typeface="+mn-ea"/>
        <a:cs typeface="+mn-cs"/>
        <a:sym typeface="ヒラギノ角ゴ ProN W3"/>
      </a:defRPr>
    </a:lvl3pPr>
    <a:lvl4pPr indent="685800" defTabSz="457200" latinLnBrk="0">
      <a:lnSpc>
        <a:spcPct val="117999"/>
      </a:lnSpc>
      <a:defRPr sz="2200">
        <a:latin typeface="+mn-lt"/>
        <a:ea typeface="+mn-ea"/>
        <a:cs typeface="+mn-cs"/>
        <a:sym typeface="ヒラギノ角ゴ ProN W3"/>
      </a:defRPr>
    </a:lvl4pPr>
    <a:lvl5pPr indent="914400" defTabSz="457200" latinLnBrk="0">
      <a:lnSpc>
        <a:spcPct val="117999"/>
      </a:lnSpc>
      <a:defRPr sz="2200">
        <a:latin typeface="+mn-lt"/>
        <a:ea typeface="+mn-ea"/>
        <a:cs typeface="+mn-cs"/>
        <a:sym typeface="ヒラギノ角ゴ ProN W3"/>
      </a:defRPr>
    </a:lvl5pPr>
    <a:lvl6pPr indent="1143000" defTabSz="457200" latinLnBrk="0">
      <a:lnSpc>
        <a:spcPct val="117999"/>
      </a:lnSpc>
      <a:defRPr sz="2200">
        <a:latin typeface="+mn-lt"/>
        <a:ea typeface="+mn-ea"/>
        <a:cs typeface="+mn-cs"/>
        <a:sym typeface="ヒラギノ角ゴ ProN W3"/>
      </a:defRPr>
    </a:lvl6pPr>
    <a:lvl7pPr indent="1371600" defTabSz="457200" latinLnBrk="0">
      <a:lnSpc>
        <a:spcPct val="117999"/>
      </a:lnSpc>
      <a:defRPr sz="2200">
        <a:latin typeface="+mn-lt"/>
        <a:ea typeface="+mn-ea"/>
        <a:cs typeface="+mn-cs"/>
        <a:sym typeface="ヒラギノ角ゴ ProN W3"/>
      </a:defRPr>
    </a:lvl7pPr>
    <a:lvl8pPr indent="1600200" defTabSz="457200" latinLnBrk="0">
      <a:lnSpc>
        <a:spcPct val="117999"/>
      </a:lnSpc>
      <a:defRPr sz="2200">
        <a:latin typeface="+mn-lt"/>
        <a:ea typeface="+mn-ea"/>
        <a:cs typeface="+mn-cs"/>
        <a:sym typeface="ヒラギノ角ゴ ProN W3"/>
      </a:defRPr>
    </a:lvl8pPr>
    <a:lvl9pPr indent="1828800" defTabSz="457200" latinLnBrk="0">
      <a:lnSpc>
        <a:spcPct val="117999"/>
      </a:lnSpc>
      <a:defRPr sz="2200">
        <a:latin typeface="+mn-lt"/>
        <a:ea typeface="+mn-ea"/>
        <a:cs typeface="+mn-cs"/>
        <a:sym typeface="ヒラギノ角ゴ ProN W3"/>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タイトル&amp;サブタイトル">
    <p:spTree>
      <p:nvGrpSpPr>
        <p:cNvPr id="1" name=""/>
        <p:cNvGrpSpPr/>
        <p:nvPr/>
      </p:nvGrpSpPr>
      <p:grpSpPr>
        <a:xfrm>
          <a:off x="0" y="0"/>
          <a:ext cx="0" cy="0"/>
          <a:chOff x="0" y="0"/>
          <a:chExt cx="0" cy="0"/>
        </a:xfrm>
      </p:grpSpPr>
      <p:sp>
        <p:nvSpPr>
          <p:cNvPr id="11" name="タイトル"/>
          <p:cNvSpPr txBox="1"/>
          <p:nvPr>
            <p:ph type="body" sz="half" idx="21"/>
          </p:nvPr>
        </p:nvSpPr>
        <p:spPr>
          <a:xfrm>
            <a:off x="1270000" y="1320800"/>
            <a:ext cx="10464800" cy="3302000"/>
          </a:xfrm>
          <a:prstGeom prst="rect">
            <a:avLst/>
          </a:prstGeom>
        </p:spPr>
        <p:txBody>
          <a:bodyPr anchor="b"/>
          <a:lstStyle>
            <a:lvl1pPr marL="0" indent="0" algn="ctr">
              <a:spcBef>
                <a:spcPts val="0"/>
              </a:spcBef>
              <a:buSzTx/>
              <a:buNone/>
              <a:defRPr sz="3900">
                <a:latin typeface="ヒラギノ角ゴ ProN W6"/>
                <a:ea typeface="ヒラギノ角ゴ ProN W6"/>
                <a:cs typeface="ヒラギノ角ゴ ProN W6"/>
                <a:sym typeface="ヒラギノ角ゴ ProN W6"/>
              </a:defRPr>
            </a:lvl1pPr>
          </a:lstStyle>
          <a:p>
            <a:pPr/>
            <a:r>
              <a:t>タイトル</a:t>
            </a:r>
          </a:p>
        </p:txBody>
      </p:sp>
      <p:sp>
        <p:nvSpPr>
          <p:cNvPr id="12" name="京都大学 高エネルギー物理学研究室…"/>
          <p:cNvSpPr txBox="1"/>
          <p:nvPr>
            <p:ph type="body" sz="half" idx="22"/>
          </p:nvPr>
        </p:nvSpPr>
        <p:spPr>
          <a:xfrm>
            <a:off x="1270000" y="5245100"/>
            <a:ext cx="10464800" cy="3302000"/>
          </a:xfrm>
          <a:prstGeom prst="rect">
            <a:avLst/>
          </a:prstGeom>
        </p:spPr>
        <p:txBody>
          <a:bodyPr anchor="t">
            <a:noAutofit/>
          </a:bodyPr>
          <a:lstStyle/>
          <a:p>
            <a:pPr marL="0" indent="0" algn="ctr">
              <a:spcBef>
                <a:spcPts val="0"/>
              </a:spcBef>
              <a:buSzTx/>
              <a:buNone/>
              <a:defRPr sz="2600"/>
            </a:pPr>
            <a:r>
              <a:t>京都大学　高エネルギー物理学研究室</a:t>
            </a:r>
          </a:p>
          <a:p>
            <a:pPr marL="0" indent="0" algn="ctr">
              <a:spcBef>
                <a:spcPts val="0"/>
              </a:spcBef>
              <a:buSzTx/>
              <a:buNone/>
              <a:defRPr sz="2600">
                <a:latin typeface="ヒラギノ角ゴ ProN W6"/>
                <a:ea typeface="ヒラギノ角ゴ ProN W6"/>
                <a:cs typeface="ヒラギノ角ゴ ProN W6"/>
                <a:sym typeface="ヒラギノ角ゴ ProN W6"/>
              </a:defRPr>
            </a:pPr>
            <a:r>
              <a:t>中村 和広</a:t>
            </a:r>
          </a:p>
          <a:p>
            <a:pPr marL="0" indent="0" algn="ctr">
              <a:spcBef>
                <a:spcPts val="0"/>
              </a:spcBef>
              <a:buSzTx/>
              <a:buNone/>
              <a:defRPr sz="2600"/>
            </a:pPr>
          </a:p>
          <a:p>
            <a:pPr marL="0" indent="0" algn="ctr">
              <a:spcBef>
                <a:spcPts val="0"/>
              </a:spcBef>
              <a:buSzTx/>
              <a:buNone/>
              <a:defRPr sz="2600"/>
            </a:pPr>
            <a:r>
              <a:t>2020年月日</a:t>
            </a:r>
          </a:p>
          <a:p>
            <a:pPr marL="0" indent="0" algn="ctr">
              <a:spcBef>
                <a:spcPts val="0"/>
              </a:spcBef>
              <a:buSzTx/>
              <a:buNone/>
              <a:defRPr sz="2600"/>
            </a:pPr>
            <a:r>
              <a:t>研究会</a:t>
            </a:r>
          </a:p>
        </p:txBody>
      </p:sp>
      <p:sp>
        <p:nvSpPr>
          <p:cNvPr id="13" name="線"/>
          <p:cNvSpPr/>
          <p:nvPr/>
        </p:nvSpPr>
        <p:spPr>
          <a:xfrm>
            <a:off x="762000" y="4876800"/>
            <a:ext cx="11480800" cy="0"/>
          </a:xfrm>
          <a:prstGeom prst="line">
            <a:avLst/>
          </a:prstGeom>
          <a:ln w="50800">
            <a:solidFill>
              <a:schemeClr val="accent1">
                <a:lumOff val="-13575"/>
              </a:scheme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pic>
        <p:nvPicPr>
          <p:cNvPr id="14" name="AXEL_logo.pdf" descr="AXEL_logo.pdf"/>
          <p:cNvPicPr>
            <a:picLocks noChangeAspect="1"/>
          </p:cNvPicPr>
          <p:nvPr/>
        </p:nvPicPr>
        <p:blipFill>
          <a:blip r:embed="rId2">
            <a:extLst/>
          </a:blip>
          <a:stretch>
            <a:fillRect/>
          </a:stretch>
        </p:blipFill>
        <p:spPr>
          <a:xfrm>
            <a:off x="9003304" y="358470"/>
            <a:ext cx="3553347" cy="2023761"/>
          </a:xfrm>
          <a:prstGeom prst="rect">
            <a:avLst/>
          </a:prstGeom>
          <a:ln w="12700">
            <a:miter lim="400000"/>
          </a:ln>
        </p:spPr>
      </p:pic>
      <p:sp>
        <p:nvSpPr>
          <p:cNvPr id="15" name="スライド番号"/>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引用">
    <p:spTree>
      <p:nvGrpSpPr>
        <p:cNvPr id="1" name=""/>
        <p:cNvGrpSpPr/>
        <p:nvPr/>
      </p:nvGrpSpPr>
      <p:grpSpPr>
        <a:xfrm>
          <a:off x="0" y="0"/>
          <a:ext cx="0" cy="0"/>
          <a:chOff x="0" y="0"/>
          <a:chExt cx="0" cy="0"/>
        </a:xfrm>
      </p:grpSpPr>
      <p:sp>
        <p:nvSpPr>
          <p:cNvPr id="97" name="–Johnny Appleseed"/>
          <p:cNvSpPr txBox="1"/>
          <p:nvPr>
            <p:ph type="body" sz="quarter" idx="21"/>
          </p:nvPr>
        </p:nvSpPr>
        <p:spPr>
          <a:xfrm>
            <a:off x="1270000" y="6362700"/>
            <a:ext cx="10464800" cy="457200"/>
          </a:xfrm>
          <a:prstGeom prst="rect">
            <a:avLst/>
          </a:prstGeom>
        </p:spPr>
        <p:txBody>
          <a:bodyPr anchor="t">
            <a:spAutoFit/>
          </a:bodyPr>
          <a:lstStyle>
            <a:lvl1pPr marL="0" indent="0" algn="ctr">
              <a:spcBef>
                <a:spcPts val="0"/>
              </a:spcBef>
              <a:buSzTx/>
              <a:buNone/>
              <a:defRPr sz="2400"/>
            </a:lvl1pPr>
          </a:lstStyle>
          <a:p>
            <a:pPr/>
            <a:r>
              <a:t>–Johnny Appleseed</a:t>
            </a:r>
          </a:p>
        </p:txBody>
      </p:sp>
      <p:sp>
        <p:nvSpPr>
          <p:cNvPr id="98" name="“ここに引用を入力してください。”"/>
          <p:cNvSpPr txBox="1"/>
          <p:nvPr>
            <p:ph type="body" sz="quarter" idx="22"/>
          </p:nvPr>
        </p:nvSpPr>
        <p:spPr>
          <a:xfrm>
            <a:off x="1270000" y="4267200"/>
            <a:ext cx="10464800" cy="609600"/>
          </a:xfrm>
          <a:prstGeom prst="rect">
            <a:avLst/>
          </a:prstGeom>
        </p:spPr>
        <p:txBody>
          <a:bodyPr>
            <a:spAutoFit/>
          </a:bodyPr>
          <a:lstStyle>
            <a:lvl1pPr marL="0" indent="0" algn="ctr">
              <a:spcBef>
                <a:spcPts val="0"/>
              </a:spcBef>
              <a:buSzTx/>
              <a:buNone/>
              <a:defRPr sz="3400"/>
            </a:lvl1pPr>
          </a:lstStyle>
          <a:p>
            <a:pPr/>
            <a:r>
              <a:t>“ここに引用を入力してください。”</a:t>
            </a:r>
          </a:p>
        </p:txBody>
      </p:sp>
      <p:sp>
        <p:nvSpPr>
          <p:cNvPr id="99"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写真">
    <p:spTree>
      <p:nvGrpSpPr>
        <p:cNvPr id="1" name=""/>
        <p:cNvGrpSpPr/>
        <p:nvPr/>
      </p:nvGrpSpPr>
      <p:grpSpPr>
        <a:xfrm>
          <a:off x="0" y="0"/>
          <a:ext cx="0" cy="0"/>
          <a:chOff x="0" y="0"/>
          <a:chExt cx="0" cy="0"/>
        </a:xfrm>
      </p:grpSpPr>
      <p:sp>
        <p:nvSpPr>
          <p:cNvPr id="106" name="イメージ"/>
          <p:cNvSpPr/>
          <p:nvPr>
            <p:ph type="pic" idx="21"/>
          </p:nvPr>
        </p:nvSpPr>
        <p:spPr>
          <a:xfrm>
            <a:off x="-949853" y="0"/>
            <a:ext cx="14904506" cy="9944100"/>
          </a:xfrm>
          <a:prstGeom prst="rect">
            <a:avLst/>
          </a:prstGeom>
        </p:spPr>
        <p:txBody>
          <a:bodyPr lIns="91439" tIns="45719" rIns="91439" bIns="45719" anchor="t">
            <a:noAutofit/>
          </a:bodyPr>
          <a:lstStyle/>
          <a:p>
            <a:pPr/>
          </a:p>
        </p:txBody>
      </p:sp>
      <p:sp>
        <p:nvSpPr>
          <p:cNvPr id="107"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spTree>
      <p:nvGrpSpPr>
        <p:cNvPr id="1" name=""/>
        <p:cNvGrpSpPr/>
        <p:nvPr/>
      </p:nvGrpSpPr>
      <p:grpSpPr>
        <a:xfrm>
          <a:off x="0" y="0"/>
          <a:ext cx="0" cy="0"/>
          <a:chOff x="0" y="0"/>
          <a:chExt cx="0" cy="0"/>
        </a:xfrm>
      </p:grpSpPr>
      <p:sp>
        <p:nvSpPr>
          <p:cNvPr id="114"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amp;箇条書き">
    <p:spTree>
      <p:nvGrpSpPr>
        <p:cNvPr id="1" name=""/>
        <p:cNvGrpSpPr/>
        <p:nvPr/>
      </p:nvGrpSpPr>
      <p:grpSpPr>
        <a:xfrm>
          <a:off x="0" y="0"/>
          <a:ext cx="0" cy="0"/>
          <a:chOff x="0" y="0"/>
          <a:chExt cx="0" cy="0"/>
        </a:xfrm>
      </p:grpSpPr>
      <p:sp>
        <p:nvSpPr>
          <p:cNvPr id="121" name="タイトルテキスト"/>
          <p:cNvSpPr txBox="1"/>
          <p:nvPr>
            <p:ph type="title"/>
          </p:nvPr>
        </p:nvSpPr>
        <p:spPr>
          <a:xfrm>
            <a:off x="629658" y="235009"/>
            <a:ext cx="12211795" cy="1087108"/>
          </a:xfrm>
          <a:prstGeom prst="rect">
            <a:avLst/>
          </a:prstGeom>
        </p:spPr>
        <p:txBody>
          <a:bodyPr/>
          <a:lstStyle>
            <a:lvl1pPr algn="l">
              <a:defRPr sz="4500">
                <a:solidFill>
                  <a:srgbClr val="0F0F0F"/>
                </a:solidFill>
                <a:latin typeface="ヒラギノ角ゴ ProN W6"/>
                <a:ea typeface="ヒラギノ角ゴ ProN W6"/>
                <a:cs typeface="ヒラギノ角ゴ ProN W6"/>
                <a:sym typeface="ヒラギノ角ゴ ProN W6"/>
              </a:defRPr>
            </a:lvl1pPr>
          </a:lstStyle>
          <a:p>
            <a:pPr/>
            <a:r>
              <a:t>タイトルテキスト</a:t>
            </a:r>
          </a:p>
        </p:txBody>
      </p:sp>
      <p:sp>
        <p:nvSpPr>
          <p:cNvPr id="122" name="本文レベル1…"/>
          <p:cNvSpPr txBox="1"/>
          <p:nvPr>
            <p:ph type="body" idx="1"/>
          </p:nvPr>
        </p:nvSpPr>
        <p:spPr>
          <a:xfrm>
            <a:off x="252452" y="1626658"/>
            <a:ext cx="12499896" cy="7896292"/>
          </a:xfrm>
          <a:prstGeom prst="rect">
            <a:avLst/>
          </a:prstGeom>
        </p:spPr>
        <p:txBody>
          <a:bodyPr anchor="t"/>
          <a:lstStyle>
            <a:lvl1pPr>
              <a:spcBef>
                <a:spcPts val="500"/>
              </a:spcBef>
              <a:buSzPct val="100000"/>
              <a:buChar char="●"/>
              <a:defRPr sz="2800">
                <a:solidFill>
                  <a:srgbClr val="0F0F0F"/>
                </a:solidFill>
              </a:defRPr>
            </a:lvl1pPr>
            <a:lvl2pPr marL="571500" indent="-317500">
              <a:spcBef>
                <a:spcPts val="0"/>
              </a:spcBef>
              <a:buSzPct val="120000"/>
              <a:buChar char="-"/>
              <a:defRPr sz="2500">
                <a:solidFill>
                  <a:srgbClr val="0F0F0F"/>
                </a:solidFill>
              </a:defRPr>
            </a:lvl2pPr>
            <a:lvl3pPr marL="762000" indent="-254000">
              <a:spcBef>
                <a:spcPts val="0"/>
              </a:spcBef>
              <a:defRPr sz="2500">
                <a:solidFill>
                  <a:srgbClr val="0F0F0F"/>
                </a:solidFill>
              </a:defRPr>
            </a:lvl3pPr>
            <a:lvl4pPr marL="1016000" indent="-254000">
              <a:spcBef>
                <a:spcPts val="0"/>
              </a:spcBef>
              <a:defRPr sz="1800">
                <a:solidFill>
                  <a:srgbClr val="0F0F0F"/>
                </a:solidFill>
              </a:defRPr>
            </a:lvl4pPr>
            <a:lvl5pPr marL="1270000" indent="-254000">
              <a:spcBef>
                <a:spcPts val="0"/>
              </a:spcBef>
              <a:defRPr sz="1800">
                <a:solidFill>
                  <a:srgbClr val="0F0F0F"/>
                </a:solidFill>
              </a:defRPr>
            </a:lvl5pPr>
          </a:lstStyle>
          <a:p>
            <a:pPr/>
            <a:r>
              <a:t>本文レベル1</a:t>
            </a:r>
          </a:p>
          <a:p>
            <a:pPr lvl="1"/>
            <a:r>
              <a:t>本文レベル2</a:t>
            </a:r>
          </a:p>
          <a:p>
            <a:pPr lvl="2"/>
            <a:r>
              <a:t>本文レベル3</a:t>
            </a:r>
          </a:p>
          <a:p>
            <a:pPr lvl="3"/>
            <a:r>
              <a:t>本文レベル4</a:t>
            </a:r>
          </a:p>
          <a:p>
            <a:pPr lvl="4"/>
            <a:r>
              <a:t>本文レベル5</a:t>
            </a:r>
          </a:p>
        </p:txBody>
      </p:sp>
      <p:sp>
        <p:nvSpPr>
          <p:cNvPr id="123" name="四角形"/>
          <p:cNvSpPr/>
          <p:nvPr/>
        </p:nvSpPr>
        <p:spPr>
          <a:xfrm>
            <a:off x="387789" y="401804"/>
            <a:ext cx="199298" cy="753518"/>
          </a:xfrm>
          <a:prstGeom prst="rect">
            <a:avLst/>
          </a:prstGeom>
          <a:solidFill>
            <a:schemeClr val="accent1">
              <a:lumOff val="-13575"/>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24" name="スライド番号"/>
          <p:cNvSpPr txBox="1"/>
          <p:nvPr>
            <p:ph type="sldNum" sz="quarter" idx="2"/>
          </p:nvPr>
        </p:nvSpPr>
        <p:spPr>
          <a:xfrm>
            <a:off x="12417713" y="28939"/>
            <a:ext cx="410872" cy="411365"/>
          </a:xfrm>
          <a:prstGeom prst="rect">
            <a:avLst/>
          </a:prstGeom>
        </p:spPr>
        <p:txBody>
          <a:bodyPr/>
          <a:lstStyle>
            <a:lvl1pPr>
              <a:defRPr sz="2100">
                <a:solidFill>
                  <a:srgbClr val="0F0F0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横長）">
    <p:spTree>
      <p:nvGrpSpPr>
        <p:cNvPr id="1" name=""/>
        <p:cNvGrpSpPr/>
        <p:nvPr/>
      </p:nvGrpSpPr>
      <p:grpSpPr>
        <a:xfrm>
          <a:off x="0" y="0"/>
          <a:ext cx="0" cy="0"/>
          <a:chOff x="0" y="0"/>
          <a:chExt cx="0" cy="0"/>
        </a:xfrm>
      </p:grpSpPr>
      <p:sp>
        <p:nvSpPr>
          <p:cNvPr id="22" name="イメージ"/>
          <p:cNvSpPr/>
          <p:nvPr>
            <p:ph type="pic" idx="21"/>
          </p:nvPr>
        </p:nvSpPr>
        <p:spPr>
          <a:xfrm>
            <a:off x="1622088" y="289099"/>
            <a:ext cx="9753603" cy="6505789"/>
          </a:xfrm>
          <a:prstGeom prst="rect">
            <a:avLst/>
          </a:prstGeom>
        </p:spPr>
        <p:txBody>
          <a:bodyPr lIns="91439" tIns="45719" rIns="91439" bIns="45719" anchor="t">
            <a:noAutofit/>
          </a:bodyPr>
          <a:lstStyle/>
          <a:p>
            <a:pPr/>
          </a:p>
        </p:txBody>
      </p:sp>
      <p:sp>
        <p:nvSpPr>
          <p:cNvPr id="23" name="タイトルテキスト"/>
          <p:cNvSpPr txBox="1"/>
          <p:nvPr>
            <p:ph type="title"/>
          </p:nvPr>
        </p:nvSpPr>
        <p:spPr>
          <a:xfrm>
            <a:off x="1270000" y="6718300"/>
            <a:ext cx="10464800" cy="1422400"/>
          </a:xfrm>
          <a:prstGeom prst="rect">
            <a:avLst/>
          </a:prstGeom>
        </p:spPr>
        <p:txBody>
          <a:bodyPr anchor="b"/>
          <a:lstStyle/>
          <a:p>
            <a:pPr/>
            <a:r>
              <a:t>タイトルテキスト</a:t>
            </a:r>
          </a:p>
        </p:txBody>
      </p:sp>
      <p:sp>
        <p:nvSpPr>
          <p:cNvPr id="24" name="本文レベル1…"/>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pPr/>
            <a:r>
              <a:t>本文レベル1</a:t>
            </a:r>
          </a:p>
          <a:p>
            <a:pPr lvl="1"/>
            <a:r>
              <a:t>本文レベル2</a:t>
            </a:r>
          </a:p>
          <a:p>
            <a:pPr lvl="2"/>
            <a:r>
              <a:t>本文レベル3</a:t>
            </a:r>
          </a:p>
          <a:p>
            <a:pPr lvl="3"/>
            <a:r>
              <a:t>本文レベル4</a:t>
            </a:r>
          </a:p>
          <a:p>
            <a:pPr lvl="4"/>
            <a:r>
              <a:t>本文レベル5</a:t>
            </a:r>
          </a:p>
        </p:txBody>
      </p:sp>
      <p:sp>
        <p:nvSpPr>
          <p:cNvPr id="25"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中央）">
    <p:spTree>
      <p:nvGrpSpPr>
        <p:cNvPr id="1" name=""/>
        <p:cNvGrpSpPr/>
        <p:nvPr/>
      </p:nvGrpSpPr>
      <p:grpSpPr>
        <a:xfrm>
          <a:off x="0" y="0"/>
          <a:ext cx="0" cy="0"/>
          <a:chOff x="0" y="0"/>
          <a:chExt cx="0" cy="0"/>
        </a:xfrm>
      </p:grpSpPr>
      <p:sp>
        <p:nvSpPr>
          <p:cNvPr id="32" name="タイトルテキスト"/>
          <p:cNvSpPr txBox="1"/>
          <p:nvPr>
            <p:ph type="title"/>
          </p:nvPr>
        </p:nvSpPr>
        <p:spPr>
          <a:xfrm>
            <a:off x="1362023" y="4068605"/>
            <a:ext cx="10464801" cy="935253"/>
          </a:xfrm>
          <a:prstGeom prst="rect">
            <a:avLst/>
          </a:prstGeom>
        </p:spPr>
        <p:txBody>
          <a:bodyPr/>
          <a:lstStyle>
            <a:lvl1pPr algn="l">
              <a:defRPr sz="4500">
                <a:latin typeface="ヒラギノ角ゴ ProN W6"/>
                <a:ea typeface="ヒラギノ角ゴ ProN W6"/>
                <a:cs typeface="ヒラギノ角ゴ ProN W6"/>
                <a:sym typeface="ヒラギノ角ゴ ProN W6"/>
              </a:defRPr>
            </a:lvl1pPr>
          </a:lstStyle>
          <a:p>
            <a:pPr/>
            <a:r>
              <a:t>タイトルテキスト</a:t>
            </a:r>
          </a:p>
        </p:txBody>
      </p:sp>
      <p:sp>
        <p:nvSpPr>
          <p:cNvPr id="33" name="四角形"/>
          <p:cNvSpPr/>
          <p:nvPr/>
        </p:nvSpPr>
        <p:spPr>
          <a:xfrm>
            <a:off x="1177976" y="4159473"/>
            <a:ext cx="199299" cy="753518"/>
          </a:xfrm>
          <a:prstGeom prst="rect">
            <a:avLst/>
          </a:prstGeom>
          <a:solidFill>
            <a:schemeClr val="accent1">
              <a:lumOff val="-13575"/>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4"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縦長）">
    <p:spTree>
      <p:nvGrpSpPr>
        <p:cNvPr id="1" name=""/>
        <p:cNvGrpSpPr/>
        <p:nvPr/>
      </p:nvGrpSpPr>
      <p:grpSpPr>
        <a:xfrm>
          <a:off x="0" y="0"/>
          <a:ext cx="0" cy="0"/>
          <a:chOff x="0" y="0"/>
          <a:chExt cx="0" cy="0"/>
        </a:xfrm>
      </p:grpSpPr>
      <p:sp>
        <p:nvSpPr>
          <p:cNvPr id="41" name="イメージ"/>
          <p:cNvSpPr/>
          <p:nvPr>
            <p:ph type="pic" idx="21"/>
          </p:nvPr>
        </p:nvSpPr>
        <p:spPr>
          <a:xfrm>
            <a:off x="2263775" y="613833"/>
            <a:ext cx="12401550" cy="8267701"/>
          </a:xfrm>
          <a:prstGeom prst="rect">
            <a:avLst/>
          </a:prstGeom>
        </p:spPr>
        <p:txBody>
          <a:bodyPr lIns="91439" tIns="45719" rIns="91439" bIns="45719" anchor="t">
            <a:noAutofit/>
          </a:bodyPr>
          <a:lstStyle/>
          <a:p>
            <a:pPr/>
          </a:p>
        </p:txBody>
      </p:sp>
      <p:sp>
        <p:nvSpPr>
          <p:cNvPr id="42" name="タイトルテキスト"/>
          <p:cNvSpPr txBox="1"/>
          <p:nvPr>
            <p:ph type="title"/>
          </p:nvPr>
        </p:nvSpPr>
        <p:spPr>
          <a:xfrm>
            <a:off x="952500" y="635000"/>
            <a:ext cx="5334000" cy="3987800"/>
          </a:xfrm>
          <a:prstGeom prst="rect">
            <a:avLst/>
          </a:prstGeom>
        </p:spPr>
        <p:txBody>
          <a:bodyPr anchor="b"/>
          <a:lstStyle>
            <a:lvl1pPr>
              <a:defRPr sz="6000"/>
            </a:lvl1pPr>
          </a:lstStyle>
          <a:p>
            <a:pPr/>
            <a:r>
              <a:t>タイトルテキスト</a:t>
            </a:r>
          </a:p>
        </p:txBody>
      </p:sp>
      <p:sp>
        <p:nvSpPr>
          <p:cNvPr id="43" name="本文レベル1…"/>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pPr/>
            <a:r>
              <a:t>本文レベル1</a:t>
            </a:r>
          </a:p>
          <a:p>
            <a:pPr lvl="1"/>
            <a:r>
              <a:t>本文レベル2</a:t>
            </a:r>
          </a:p>
          <a:p>
            <a:pPr lvl="2"/>
            <a:r>
              <a:t>本文レベル3</a:t>
            </a:r>
          </a:p>
          <a:p>
            <a:pPr lvl="3"/>
            <a:r>
              <a:t>本文レベル4</a:t>
            </a:r>
          </a:p>
          <a:p>
            <a:pPr lvl="4"/>
            <a:r>
              <a:t>本文レベル5</a:t>
            </a:r>
          </a:p>
        </p:txBody>
      </p:sp>
      <p:sp>
        <p:nvSpPr>
          <p:cNvPr id="44"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上）">
    <p:spTree>
      <p:nvGrpSpPr>
        <p:cNvPr id="1" name=""/>
        <p:cNvGrpSpPr/>
        <p:nvPr/>
      </p:nvGrpSpPr>
      <p:grpSpPr>
        <a:xfrm>
          <a:off x="0" y="0"/>
          <a:ext cx="0" cy="0"/>
          <a:chOff x="0" y="0"/>
          <a:chExt cx="0" cy="0"/>
        </a:xfrm>
      </p:grpSpPr>
      <p:sp>
        <p:nvSpPr>
          <p:cNvPr id="51" name="タイトルテキスト"/>
          <p:cNvSpPr txBox="1"/>
          <p:nvPr>
            <p:ph type="title"/>
          </p:nvPr>
        </p:nvSpPr>
        <p:spPr>
          <a:prstGeom prst="rect">
            <a:avLst/>
          </a:prstGeom>
        </p:spPr>
        <p:txBody>
          <a:bodyPr/>
          <a:lstStyle/>
          <a:p>
            <a:pPr/>
            <a:r>
              <a:t>タイトルテキスト</a:t>
            </a:r>
          </a:p>
        </p:txBody>
      </p:sp>
      <p:sp>
        <p:nvSpPr>
          <p:cNvPr id="52"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amp;箇条書き">
    <p:spTree>
      <p:nvGrpSpPr>
        <p:cNvPr id="1" name=""/>
        <p:cNvGrpSpPr/>
        <p:nvPr/>
      </p:nvGrpSpPr>
      <p:grpSpPr>
        <a:xfrm>
          <a:off x="0" y="0"/>
          <a:ext cx="0" cy="0"/>
          <a:chOff x="0" y="0"/>
          <a:chExt cx="0" cy="0"/>
        </a:xfrm>
      </p:grpSpPr>
      <p:sp>
        <p:nvSpPr>
          <p:cNvPr id="59" name="タイトルテキスト"/>
          <p:cNvSpPr txBox="1"/>
          <p:nvPr>
            <p:ph type="title"/>
          </p:nvPr>
        </p:nvSpPr>
        <p:spPr>
          <a:xfrm>
            <a:off x="629658" y="235009"/>
            <a:ext cx="12211795" cy="1087108"/>
          </a:xfrm>
          <a:prstGeom prst="rect">
            <a:avLst/>
          </a:prstGeom>
        </p:spPr>
        <p:txBody>
          <a:bodyPr/>
          <a:lstStyle>
            <a:lvl1pPr algn="l">
              <a:defRPr sz="4500">
                <a:solidFill>
                  <a:srgbClr val="0F0F0F"/>
                </a:solidFill>
                <a:latin typeface="ヒラギノ角ゴ ProN W6"/>
                <a:ea typeface="ヒラギノ角ゴ ProN W6"/>
                <a:cs typeface="ヒラギノ角ゴ ProN W6"/>
                <a:sym typeface="ヒラギノ角ゴ ProN W6"/>
              </a:defRPr>
            </a:lvl1pPr>
          </a:lstStyle>
          <a:p>
            <a:pPr/>
            <a:r>
              <a:t>タイトルテキスト</a:t>
            </a:r>
          </a:p>
        </p:txBody>
      </p:sp>
      <p:sp>
        <p:nvSpPr>
          <p:cNvPr id="60" name="本文レベル1…"/>
          <p:cNvSpPr txBox="1"/>
          <p:nvPr>
            <p:ph type="body" idx="1"/>
          </p:nvPr>
        </p:nvSpPr>
        <p:spPr>
          <a:xfrm>
            <a:off x="252452" y="1626658"/>
            <a:ext cx="12499896" cy="7896292"/>
          </a:xfrm>
          <a:prstGeom prst="rect">
            <a:avLst/>
          </a:prstGeom>
        </p:spPr>
        <p:txBody>
          <a:bodyPr anchor="t"/>
          <a:lstStyle>
            <a:lvl1pPr>
              <a:spcBef>
                <a:spcPts val="1000"/>
              </a:spcBef>
              <a:buSzPct val="100000"/>
              <a:buChar char="●"/>
              <a:defRPr sz="2800">
                <a:solidFill>
                  <a:srgbClr val="0F0F0F"/>
                </a:solidFill>
              </a:defRPr>
            </a:lvl1pPr>
            <a:lvl2pPr marL="571500" indent="-317500">
              <a:spcBef>
                <a:spcPts val="1000"/>
              </a:spcBef>
              <a:buSzPct val="120000"/>
              <a:buChar char="-"/>
              <a:defRPr sz="2500">
                <a:solidFill>
                  <a:srgbClr val="0F0F0F"/>
                </a:solidFill>
              </a:defRPr>
            </a:lvl2pPr>
            <a:lvl3pPr marL="762000" indent="-254000">
              <a:spcBef>
                <a:spcPts val="1000"/>
              </a:spcBef>
              <a:defRPr sz="2200">
                <a:solidFill>
                  <a:srgbClr val="0F0F0F"/>
                </a:solidFill>
              </a:defRPr>
            </a:lvl3pPr>
            <a:lvl4pPr marL="1016000" indent="-254000">
              <a:spcBef>
                <a:spcPts val="1000"/>
              </a:spcBef>
              <a:defRPr sz="1800">
                <a:solidFill>
                  <a:srgbClr val="0F0F0F"/>
                </a:solidFill>
              </a:defRPr>
            </a:lvl4pPr>
            <a:lvl5pPr marL="1270000" indent="-254000">
              <a:spcBef>
                <a:spcPts val="1000"/>
              </a:spcBef>
              <a:defRPr sz="1800">
                <a:solidFill>
                  <a:srgbClr val="0F0F0F"/>
                </a:solidFill>
              </a:defRPr>
            </a:lvl5pPr>
          </a:lstStyle>
          <a:p>
            <a:pPr/>
            <a:r>
              <a:t>本文レベル1</a:t>
            </a:r>
          </a:p>
          <a:p>
            <a:pPr lvl="1"/>
            <a:r>
              <a:t>本文レベル2</a:t>
            </a:r>
          </a:p>
          <a:p>
            <a:pPr lvl="2"/>
            <a:r>
              <a:t>本文レベル3</a:t>
            </a:r>
          </a:p>
          <a:p>
            <a:pPr lvl="3"/>
            <a:r>
              <a:t>本文レベル4</a:t>
            </a:r>
          </a:p>
          <a:p>
            <a:pPr lvl="4"/>
            <a:r>
              <a:t>本文レベル5</a:t>
            </a:r>
          </a:p>
        </p:txBody>
      </p:sp>
      <p:sp>
        <p:nvSpPr>
          <p:cNvPr id="61" name="四角形"/>
          <p:cNvSpPr/>
          <p:nvPr/>
        </p:nvSpPr>
        <p:spPr>
          <a:xfrm>
            <a:off x="387789" y="401804"/>
            <a:ext cx="199298" cy="753518"/>
          </a:xfrm>
          <a:prstGeom prst="rect">
            <a:avLst/>
          </a:prstGeom>
          <a:solidFill>
            <a:schemeClr val="accent1">
              <a:lumOff val="-13575"/>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62" name="スライド番号"/>
          <p:cNvSpPr txBox="1"/>
          <p:nvPr>
            <p:ph type="sldNum" sz="quarter" idx="2"/>
          </p:nvPr>
        </p:nvSpPr>
        <p:spPr>
          <a:xfrm>
            <a:off x="12417713" y="28939"/>
            <a:ext cx="410872" cy="411365"/>
          </a:xfrm>
          <a:prstGeom prst="rect">
            <a:avLst/>
          </a:prstGeom>
        </p:spPr>
        <p:txBody>
          <a:bodyPr/>
          <a:lstStyle>
            <a:lvl1pPr>
              <a:defRPr sz="2100">
                <a:solidFill>
                  <a:srgbClr val="0F0F0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箇条書き、画像">
    <p:spTree>
      <p:nvGrpSpPr>
        <p:cNvPr id="1" name=""/>
        <p:cNvGrpSpPr/>
        <p:nvPr/>
      </p:nvGrpSpPr>
      <p:grpSpPr>
        <a:xfrm>
          <a:off x="0" y="0"/>
          <a:ext cx="0" cy="0"/>
          <a:chOff x="0" y="0"/>
          <a:chExt cx="0" cy="0"/>
        </a:xfrm>
      </p:grpSpPr>
      <p:sp>
        <p:nvSpPr>
          <p:cNvPr id="69" name="イメージ"/>
          <p:cNvSpPr/>
          <p:nvPr>
            <p:ph type="pic" idx="21"/>
          </p:nvPr>
        </p:nvSpPr>
        <p:spPr>
          <a:xfrm>
            <a:off x="4086225" y="2586566"/>
            <a:ext cx="9429750" cy="6286501"/>
          </a:xfrm>
          <a:prstGeom prst="rect">
            <a:avLst/>
          </a:prstGeom>
        </p:spPr>
        <p:txBody>
          <a:bodyPr lIns="91439" tIns="45719" rIns="91439" bIns="45719" anchor="t">
            <a:noAutofit/>
          </a:bodyPr>
          <a:lstStyle/>
          <a:p>
            <a:pPr/>
          </a:p>
        </p:txBody>
      </p:sp>
      <p:sp>
        <p:nvSpPr>
          <p:cNvPr id="70" name="タイトルテキスト"/>
          <p:cNvSpPr txBox="1"/>
          <p:nvPr>
            <p:ph type="title"/>
          </p:nvPr>
        </p:nvSpPr>
        <p:spPr>
          <a:prstGeom prst="rect">
            <a:avLst/>
          </a:prstGeom>
        </p:spPr>
        <p:txBody>
          <a:bodyPr/>
          <a:lstStyle/>
          <a:p>
            <a:pPr/>
            <a:r>
              <a:t>タイトルテキスト</a:t>
            </a:r>
          </a:p>
        </p:txBody>
      </p:sp>
      <p:sp>
        <p:nvSpPr>
          <p:cNvPr id="71" name="本文レベル1…"/>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本文レベル1</a:t>
            </a:r>
          </a:p>
          <a:p>
            <a:pPr lvl="1"/>
            <a:r>
              <a:t>本文レベル2</a:t>
            </a:r>
          </a:p>
          <a:p>
            <a:pPr lvl="2"/>
            <a:r>
              <a:t>本文レベル3</a:t>
            </a:r>
          </a:p>
          <a:p>
            <a:pPr lvl="3"/>
            <a:r>
              <a:t>本文レベル4</a:t>
            </a:r>
          </a:p>
          <a:p>
            <a:pPr lvl="4"/>
            <a:r>
              <a:t>本文レベル5</a:t>
            </a:r>
          </a:p>
        </p:txBody>
      </p:sp>
      <p:sp>
        <p:nvSpPr>
          <p:cNvPr id="72" name="スライド番号"/>
          <p:cNvSpPr txBox="1"/>
          <p:nvPr>
            <p:ph type="sldNum" sz="quarter" idx="2"/>
          </p:nvPr>
        </p:nvSpPr>
        <p:spPr>
          <a:xfrm>
            <a:off x="6308360" y="9296400"/>
            <a:ext cx="381306" cy="304800"/>
          </a:xfrm>
          <a:prstGeom prst="rect">
            <a:avLst/>
          </a:prstGeom>
        </p:spPr>
        <p:txBody>
          <a:bodyPr/>
          <a:lstStyle>
            <a:lvl1pPr>
              <a:defRPr>
                <a:latin typeface="+mn-lt"/>
                <a:ea typeface="+mn-ea"/>
                <a:cs typeface="+mn-cs"/>
                <a:sym typeface="ヒラギノ角ゴ ProN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箇条書き">
    <p:spTree>
      <p:nvGrpSpPr>
        <p:cNvPr id="1" name=""/>
        <p:cNvGrpSpPr/>
        <p:nvPr/>
      </p:nvGrpSpPr>
      <p:grpSpPr>
        <a:xfrm>
          <a:off x="0" y="0"/>
          <a:ext cx="0" cy="0"/>
          <a:chOff x="0" y="0"/>
          <a:chExt cx="0" cy="0"/>
        </a:xfrm>
      </p:grpSpPr>
      <p:sp>
        <p:nvSpPr>
          <p:cNvPr id="79" name="本文レベル1…"/>
          <p:cNvSpPr txBox="1"/>
          <p:nvPr>
            <p:ph type="body" idx="1"/>
          </p:nvPr>
        </p:nvSpPr>
        <p:spPr>
          <a:xfrm>
            <a:off x="952500" y="1270000"/>
            <a:ext cx="11099800" cy="7213600"/>
          </a:xfrm>
          <a:prstGeom prst="rect">
            <a:avLst/>
          </a:prstGeom>
        </p:spPr>
        <p:txBody>
          <a:bodyPr/>
          <a:lstStyle/>
          <a:p>
            <a:pPr/>
            <a:r>
              <a:t>本文レベル1</a:t>
            </a:r>
          </a:p>
          <a:p>
            <a:pPr lvl="1"/>
            <a:r>
              <a:t>本文レベル2</a:t>
            </a:r>
          </a:p>
          <a:p>
            <a:pPr lvl="2"/>
            <a:r>
              <a:t>本文レベル3</a:t>
            </a:r>
          </a:p>
          <a:p>
            <a:pPr lvl="3"/>
            <a:r>
              <a:t>本文レベル4</a:t>
            </a:r>
          </a:p>
          <a:p>
            <a:pPr lvl="4"/>
            <a:r>
              <a:t>本文レベル5</a:t>
            </a:r>
          </a:p>
        </p:txBody>
      </p:sp>
      <p:sp>
        <p:nvSpPr>
          <p:cNvPr id="80"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3点）">
    <p:spTree>
      <p:nvGrpSpPr>
        <p:cNvPr id="1" name=""/>
        <p:cNvGrpSpPr/>
        <p:nvPr/>
      </p:nvGrpSpPr>
      <p:grpSpPr>
        <a:xfrm>
          <a:off x="0" y="0"/>
          <a:ext cx="0" cy="0"/>
          <a:chOff x="0" y="0"/>
          <a:chExt cx="0" cy="0"/>
        </a:xfrm>
      </p:grpSpPr>
      <p:sp>
        <p:nvSpPr>
          <p:cNvPr id="87" name="イメージ"/>
          <p:cNvSpPr/>
          <p:nvPr>
            <p:ph type="pic" sz="quarter" idx="21"/>
          </p:nvPr>
        </p:nvSpPr>
        <p:spPr>
          <a:xfrm>
            <a:off x="6680200" y="5029200"/>
            <a:ext cx="6054748" cy="4038600"/>
          </a:xfrm>
          <a:prstGeom prst="rect">
            <a:avLst/>
          </a:prstGeom>
        </p:spPr>
        <p:txBody>
          <a:bodyPr lIns="91439" tIns="45719" rIns="91439" bIns="45719" anchor="t">
            <a:noAutofit/>
          </a:bodyPr>
          <a:lstStyle/>
          <a:p>
            <a:pPr/>
          </a:p>
        </p:txBody>
      </p:sp>
      <p:sp>
        <p:nvSpPr>
          <p:cNvPr id="88" name="イメージ"/>
          <p:cNvSpPr/>
          <p:nvPr>
            <p:ph type="pic" sz="quarter" idx="22"/>
          </p:nvPr>
        </p:nvSpPr>
        <p:spPr>
          <a:xfrm>
            <a:off x="6502400" y="889000"/>
            <a:ext cx="5867400" cy="3911601"/>
          </a:xfrm>
          <a:prstGeom prst="rect">
            <a:avLst/>
          </a:prstGeom>
        </p:spPr>
        <p:txBody>
          <a:bodyPr lIns="91439" tIns="45719" rIns="91439" bIns="45719" anchor="t">
            <a:noAutofit/>
          </a:bodyPr>
          <a:lstStyle/>
          <a:p>
            <a:pPr/>
          </a:p>
        </p:txBody>
      </p:sp>
      <p:sp>
        <p:nvSpPr>
          <p:cNvPr id="89" name="イメージ"/>
          <p:cNvSpPr/>
          <p:nvPr>
            <p:ph type="pic" idx="23"/>
          </p:nvPr>
        </p:nvSpPr>
        <p:spPr>
          <a:xfrm>
            <a:off x="-2374900" y="889000"/>
            <a:ext cx="11982450" cy="7988300"/>
          </a:xfrm>
          <a:prstGeom prst="rect">
            <a:avLst/>
          </a:prstGeom>
        </p:spPr>
        <p:txBody>
          <a:bodyPr lIns="91439" tIns="45719" rIns="91439" bIns="45719" anchor="t">
            <a:noAutofit/>
          </a:bodyPr>
          <a:lstStyle/>
          <a:p>
            <a:pPr/>
          </a:p>
        </p:txBody>
      </p:sp>
      <p:sp>
        <p:nvSpPr>
          <p:cNvPr id="90"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タイトルテキスト"/>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タイトルテキスト</a:t>
            </a:r>
          </a:p>
        </p:txBody>
      </p:sp>
      <p:sp>
        <p:nvSpPr>
          <p:cNvPr id="3" name="本文レベル1…"/>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本文レベル1</a:t>
            </a:r>
          </a:p>
          <a:p>
            <a:pPr lvl="1"/>
            <a:r>
              <a:t>本文レベル2</a:t>
            </a:r>
          </a:p>
          <a:p>
            <a:pPr lvl="2"/>
            <a:r>
              <a:t>本文レベル3</a:t>
            </a:r>
          </a:p>
          <a:p>
            <a:pPr lvl="3"/>
            <a:r>
              <a:t>本文レベル4</a:t>
            </a:r>
          </a:p>
          <a:p>
            <a:pPr lvl="4"/>
            <a:r>
              <a:t>本文レベル5</a:t>
            </a:r>
          </a:p>
        </p:txBody>
      </p:sp>
      <p:sp>
        <p:nvSpPr>
          <p:cNvPr id="4" name="スライド番号"/>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ヒラギノ角ゴ ProN W3"/>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mn-lt"/>
          <a:ea typeface="+mn-ea"/>
          <a:cs typeface="+mn-cs"/>
          <a:sym typeface="ヒラギノ角ゴ ProN W3"/>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 Id="rId3" Type="http://schemas.openxmlformats.org/officeDocument/2006/relationships/image" Target="../media/image4.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 Id="rId3" Type="http://schemas.openxmlformats.org/officeDocument/2006/relationships/image" Target="../media/image2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jpeg"/><Relationship Id="rId3" Type="http://schemas.openxmlformats.org/officeDocument/2006/relationships/image" Target="../media/image5.tif"/><Relationship Id="rId4" Type="http://schemas.openxmlformats.org/officeDocument/2006/relationships/image" Target="../media/image2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png"/><Relationship Id="rId3" Type="http://schemas.openxmlformats.org/officeDocument/2006/relationships/image" Target="../media/image10.jpeg"/><Relationship Id="rId4" Type="http://schemas.openxmlformats.org/officeDocument/2006/relationships/image" Target="../media/image11.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 Id="rId3" Type="http://schemas.openxmlformats.org/officeDocument/2006/relationships/image" Target="../media/image3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png"/><Relationship Id="rId3" Type="http://schemas.openxmlformats.org/officeDocument/2006/relationships/image" Target="../media/image1.tif"/><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 Id="rId3" Type="http://schemas.openxmlformats.org/officeDocument/2006/relationships/image" Target="../media/image42.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t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image" Target="../media/image50.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tif"/><Relationship Id="rId3" Type="http://schemas.openxmlformats.org/officeDocument/2006/relationships/image" Target="../media/image10.tif"/><Relationship Id="rId4" Type="http://schemas.openxmlformats.org/officeDocument/2006/relationships/image" Target="../media/image11.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2.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 Id="rId3" Type="http://schemas.openxmlformats.org/officeDocument/2006/relationships/image" Target="../media/image1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jpeg"/><Relationship Id="rId3" Type="http://schemas.openxmlformats.org/officeDocument/2006/relationships/image" Target="../media/image13.png"/><Relationship Id="rId4" Type="http://schemas.openxmlformats.org/officeDocument/2006/relationships/image" Target="../media/image2.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0νββ探索実験AXEL…"/>
          <p:cNvSpPr txBox="1"/>
          <p:nvPr>
            <p:ph type="body" idx="21"/>
          </p:nvPr>
        </p:nvSpPr>
        <p:spPr>
          <a:prstGeom prst="rect">
            <a:avLst/>
          </a:prstGeom>
        </p:spPr>
        <p:txBody>
          <a:bodyPr/>
          <a:lstStyle/>
          <a:p>
            <a:pPr/>
            <a:r>
              <a:t>0νββ探索実験AXEL</a:t>
            </a:r>
          </a:p>
          <a:p>
            <a:pPr/>
            <a:r>
              <a:t>大型試作機にまつわる苦労話エトセトラ</a:t>
            </a:r>
          </a:p>
        </p:txBody>
      </p:sp>
      <p:sp>
        <p:nvSpPr>
          <p:cNvPr id="134" name="京都大学 高エネルギー物理学研究室…"/>
          <p:cNvSpPr txBox="1"/>
          <p:nvPr>
            <p:ph type="body" idx="22"/>
          </p:nvPr>
        </p:nvSpPr>
        <p:spPr>
          <a:xfrm>
            <a:off x="1270000" y="5372100"/>
            <a:ext cx="10464800" cy="3879751"/>
          </a:xfrm>
          <a:prstGeom prst="rect">
            <a:avLst/>
          </a:prstGeom>
        </p:spPr>
        <p:txBody>
          <a:bodyPr/>
          <a:lstStyle/>
          <a:p>
            <a:pPr marL="0" indent="0" algn="ctr">
              <a:spcBef>
                <a:spcPts val="0"/>
              </a:spcBef>
              <a:buSzTx/>
              <a:buNone/>
              <a:defRPr sz="2600"/>
            </a:pPr>
            <a:r>
              <a:t>京都大学　高エネルギー物理学研究室</a:t>
            </a:r>
          </a:p>
          <a:p>
            <a:pPr marL="0" indent="0" algn="ctr">
              <a:spcBef>
                <a:spcPts val="0"/>
              </a:spcBef>
              <a:buSzTx/>
              <a:buNone/>
              <a:defRPr sz="2600">
                <a:latin typeface="ヒラギノ角ゴ ProN W6"/>
                <a:ea typeface="ヒラギノ角ゴ ProN W6"/>
                <a:cs typeface="ヒラギノ角ゴ ProN W6"/>
                <a:sym typeface="ヒラギノ角ゴ ProN W6"/>
              </a:defRPr>
            </a:pPr>
            <a:r>
              <a:t>中村 和広</a:t>
            </a:r>
          </a:p>
          <a:p>
            <a:pPr marL="0" indent="0" algn="ctr">
              <a:spcBef>
                <a:spcPts val="0"/>
              </a:spcBef>
              <a:buSzTx/>
              <a:buNone/>
              <a:defRPr sz="2600"/>
            </a:pPr>
            <a:r>
              <a:t>for the AXEL Collaboration</a:t>
            </a:r>
          </a:p>
          <a:p>
            <a:pPr marL="0" indent="0" algn="ctr">
              <a:spcBef>
                <a:spcPts val="0"/>
              </a:spcBef>
              <a:buSzTx/>
              <a:buNone/>
              <a:defRPr sz="2600"/>
            </a:pPr>
          </a:p>
          <a:p>
            <a:pPr marL="0" indent="0" algn="ctr">
              <a:spcBef>
                <a:spcPts val="0"/>
              </a:spcBef>
              <a:buSzTx/>
              <a:buNone/>
              <a:defRPr sz="2600"/>
            </a:pPr>
            <a:r>
              <a:t>2020年12月25日</a:t>
            </a:r>
          </a:p>
          <a:p>
            <a:pPr marL="0" indent="0" algn="ctr">
              <a:spcBef>
                <a:spcPts val="0"/>
              </a:spcBef>
              <a:buSzTx/>
              <a:buNone/>
              <a:defRPr sz="2600"/>
            </a:pPr>
            <a:r>
              <a:t>MPGD&amp;アクティブ媒質TPC合同研究会@神戸大学</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教訓を基にしたELCCの新設計"/>
          <p:cNvSpPr txBox="1"/>
          <p:nvPr>
            <p:ph type="title"/>
          </p:nvPr>
        </p:nvSpPr>
        <p:spPr>
          <a:prstGeom prst="rect">
            <a:avLst/>
          </a:prstGeom>
        </p:spPr>
        <p:txBody>
          <a:bodyPr/>
          <a:lstStyle/>
          <a:p>
            <a:pPr/>
            <a:r>
              <a:t>教訓を基にしたELCCの新設計</a:t>
            </a:r>
          </a:p>
        </p:txBody>
      </p:sp>
      <p:sp>
        <p:nvSpPr>
          <p:cNvPr id="241" name="メッシュのほつれ対策…"/>
          <p:cNvSpPr txBox="1"/>
          <p:nvPr>
            <p:ph type="body" sz="half" idx="1"/>
          </p:nvPr>
        </p:nvSpPr>
        <p:spPr>
          <a:xfrm>
            <a:off x="252452" y="1626658"/>
            <a:ext cx="12499896" cy="3405214"/>
          </a:xfrm>
          <a:prstGeom prst="rect">
            <a:avLst/>
          </a:prstGeom>
        </p:spPr>
        <p:txBody>
          <a:bodyPr/>
          <a:lstStyle/>
          <a:p>
            <a:pPr/>
            <a:r>
              <a:t>メッシュのほつれ対策</a:t>
            </a:r>
          </a:p>
          <a:p>
            <a:pPr lvl="1"/>
            <a:r>
              <a:t>メッシュの生産・加工を行う(株)くればぁに相談</a:t>
            </a:r>
          </a:p>
          <a:p>
            <a:pPr lvl="1"/>
            <a:r>
              <a:t>焼結メッシュを用い、カット方法を工夫することでほつれが改善</a:t>
            </a:r>
          </a:p>
          <a:p>
            <a:pPr/>
            <a:r>
              <a:t>コネクタを用いた接続によって、貫通穴を作らない&amp;&amp;フレームへの固定時の作業性改善</a:t>
            </a:r>
          </a:p>
        </p:txBody>
      </p:sp>
      <p:sp>
        <p:nvSpPr>
          <p:cNvPr id="242"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3" name="イメージ" descr="イメージ"/>
          <p:cNvPicPr>
            <a:picLocks noChangeAspect="1"/>
          </p:cNvPicPr>
          <p:nvPr/>
        </p:nvPicPr>
        <p:blipFill>
          <a:blip r:embed="rId2">
            <a:extLst/>
          </a:blip>
          <a:srcRect l="29682" t="22131" r="13286" b="24964"/>
          <a:stretch>
            <a:fillRect/>
          </a:stretch>
        </p:blipFill>
        <p:spPr>
          <a:xfrm>
            <a:off x="791802" y="5393306"/>
            <a:ext cx="3908363" cy="2718436"/>
          </a:xfrm>
          <a:prstGeom prst="rect">
            <a:avLst/>
          </a:prstGeom>
          <a:ln w="12700">
            <a:miter lim="400000"/>
          </a:ln>
        </p:spPr>
      </p:pic>
      <p:sp>
        <p:nvSpPr>
          <p:cNvPr id="244" name="焼結メッシュ"/>
          <p:cNvSpPr txBox="1"/>
          <p:nvPr/>
        </p:nvSpPr>
        <p:spPr>
          <a:xfrm>
            <a:off x="1774465" y="4894058"/>
            <a:ext cx="1943101"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焼結メッシュ</a:t>
            </a:r>
          </a:p>
        </p:txBody>
      </p:sp>
      <p:sp>
        <p:nvSpPr>
          <p:cNvPr id="245" name="コールアウト"/>
          <p:cNvSpPr/>
          <p:nvPr/>
        </p:nvSpPr>
        <p:spPr>
          <a:xfrm>
            <a:off x="1816783" y="7789161"/>
            <a:ext cx="4593035" cy="9267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73" y="0"/>
                </a:moveTo>
                <a:lnTo>
                  <a:pt x="6448" y="7225"/>
                </a:lnTo>
                <a:lnTo>
                  <a:pt x="183" y="7225"/>
                </a:lnTo>
                <a:cubicBezTo>
                  <a:pt x="82" y="7225"/>
                  <a:pt x="0" y="7633"/>
                  <a:pt x="0" y="8131"/>
                </a:cubicBezTo>
                <a:lnTo>
                  <a:pt x="0" y="20693"/>
                </a:lnTo>
                <a:cubicBezTo>
                  <a:pt x="0" y="21192"/>
                  <a:pt x="82" y="21600"/>
                  <a:pt x="183" y="21600"/>
                </a:cubicBezTo>
                <a:lnTo>
                  <a:pt x="21417" y="21600"/>
                </a:lnTo>
                <a:cubicBezTo>
                  <a:pt x="21518" y="21600"/>
                  <a:pt x="21600" y="21192"/>
                  <a:pt x="21600" y="20693"/>
                </a:cubicBezTo>
                <a:lnTo>
                  <a:pt x="21600" y="8131"/>
                </a:lnTo>
                <a:cubicBezTo>
                  <a:pt x="21600" y="7633"/>
                  <a:pt x="21518" y="7225"/>
                  <a:pt x="21417" y="7225"/>
                </a:cubicBezTo>
                <a:lnTo>
                  <a:pt x="7497" y="7225"/>
                </a:lnTo>
                <a:lnTo>
                  <a:pt x="6973" y="0"/>
                </a:lnTo>
                <a:close/>
              </a:path>
            </a:pathLst>
          </a:custGeom>
          <a:solidFill>
            <a:srgbClr val="FFFFFF"/>
          </a:solidFill>
          <a:ln w="38100">
            <a:solidFill>
              <a:schemeClr val="accent4">
                <a:hueOff val="-1081314"/>
                <a:satOff val="4338"/>
                <a:lumOff val="-8931"/>
              </a:schemeClr>
            </a:solidFill>
            <a:miter lim="400000"/>
          </a:ln>
        </p:spPr>
        <p:txBody>
          <a:bodyPr lIns="50800" tIns="50800" rIns="50800" bIns="50800" anchor="ctr"/>
          <a:lstStyle/>
          <a:p>
            <a:pPr>
              <a:defRPr>
                <a:latin typeface="+mn-lt"/>
                <a:ea typeface="+mn-ea"/>
                <a:cs typeface="+mn-cs"/>
                <a:sym typeface="ヒラギノ角ゴ ProN W3"/>
              </a:defRPr>
            </a:pPr>
          </a:p>
        </p:txBody>
      </p:sp>
      <p:sp>
        <p:nvSpPr>
          <p:cNvPr id="246" name="ゆがみにくいというメリットも"/>
          <p:cNvSpPr txBox="1"/>
          <p:nvPr/>
        </p:nvSpPr>
        <p:spPr>
          <a:xfrm>
            <a:off x="1939914" y="8204750"/>
            <a:ext cx="438150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ゆがみにくいというメリットも</a:t>
            </a:r>
          </a:p>
        </p:txBody>
      </p:sp>
      <p:pic>
        <p:nvPicPr>
          <p:cNvPr id="247" name="イメージ" descr="イメージ"/>
          <p:cNvPicPr>
            <a:picLocks noChangeAspect="1"/>
          </p:cNvPicPr>
          <p:nvPr/>
        </p:nvPicPr>
        <p:blipFill>
          <a:blip r:embed="rId3">
            <a:extLst/>
          </a:blip>
          <a:stretch>
            <a:fillRect/>
          </a:stretch>
        </p:blipFill>
        <p:spPr>
          <a:xfrm>
            <a:off x="6879636" y="4363097"/>
            <a:ext cx="5582413" cy="3730166"/>
          </a:xfrm>
          <a:prstGeom prst="rect">
            <a:avLst/>
          </a:prstGeom>
          <a:ln w="12700">
            <a:miter lim="400000"/>
          </a:ln>
        </p:spPr>
      </p:pic>
      <p:sp>
        <p:nvSpPr>
          <p:cNvPr id="248" name="線"/>
          <p:cNvSpPr/>
          <p:nvPr/>
        </p:nvSpPr>
        <p:spPr>
          <a:xfrm flipV="1">
            <a:off x="9622774" y="6080385"/>
            <a:ext cx="33194" cy="473965"/>
          </a:xfrm>
          <a:prstGeom prst="line">
            <a:avLst/>
          </a:prstGeom>
          <a:ln w="12700">
            <a:solidFill>
              <a:srgbClr val="000000"/>
            </a:solidFill>
            <a:custDash>
              <a:ds d="200000" sp="200000"/>
            </a:custDash>
            <a:miter lim="400000"/>
            <a:headEnd type="triangle"/>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49" name="線"/>
          <p:cNvSpPr/>
          <p:nvPr/>
        </p:nvSpPr>
        <p:spPr>
          <a:xfrm flipV="1">
            <a:off x="8838353" y="5749162"/>
            <a:ext cx="1" cy="450786"/>
          </a:xfrm>
          <a:prstGeom prst="line">
            <a:avLst/>
          </a:prstGeom>
          <a:ln w="12700">
            <a:solidFill>
              <a:srgbClr val="000000"/>
            </a:solidFill>
            <a:custDash>
              <a:ds d="200000" sp="200000"/>
            </a:custDash>
            <a:miter lim="400000"/>
            <a:headEnd type="triangle"/>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50" name="線"/>
          <p:cNvSpPr/>
          <p:nvPr/>
        </p:nvSpPr>
        <p:spPr>
          <a:xfrm flipV="1">
            <a:off x="10987201" y="5950434"/>
            <a:ext cx="22305" cy="460497"/>
          </a:xfrm>
          <a:prstGeom prst="line">
            <a:avLst/>
          </a:prstGeom>
          <a:ln w="12700">
            <a:solidFill>
              <a:srgbClr val="000000"/>
            </a:solidFill>
            <a:custDash>
              <a:ds d="200000" sp="200000"/>
            </a:custDash>
            <a:miter lim="400000"/>
            <a:headEnd type="triangle"/>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51" name="線"/>
          <p:cNvSpPr/>
          <p:nvPr/>
        </p:nvSpPr>
        <p:spPr>
          <a:xfrm flipV="1">
            <a:off x="10194010" y="5961902"/>
            <a:ext cx="1" cy="153148"/>
          </a:xfrm>
          <a:prstGeom prst="line">
            <a:avLst/>
          </a:prstGeom>
          <a:ln w="12700">
            <a:solidFill>
              <a:srgbClr val="000000"/>
            </a:solidFill>
            <a:custDash>
              <a:ds d="200000" sp="200000"/>
            </a:custDash>
            <a:miter lim="400000"/>
            <a:headEnd type="triangle"/>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252" name="コールアウト"/>
          <p:cNvSpPr/>
          <p:nvPr/>
        </p:nvSpPr>
        <p:spPr>
          <a:xfrm>
            <a:off x="9904734" y="6921960"/>
            <a:ext cx="2778919" cy="2678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6" y="0"/>
                </a:moveTo>
                <a:lnTo>
                  <a:pt x="176" y="2602"/>
                </a:lnTo>
                <a:cubicBezTo>
                  <a:pt x="73" y="2751"/>
                  <a:pt x="0" y="2923"/>
                  <a:pt x="0" y="3120"/>
                </a:cubicBezTo>
                <a:lnTo>
                  <a:pt x="0" y="20691"/>
                </a:lnTo>
                <a:cubicBezTo>
                  <a:pt x="0" y="21194"/>
                  <a:pt x="392" y="21600"/>
                  <a:pt x="876" y="21600"/>
                </a:cubicBezTo>
                <a:lnTo>
                  <a:pt x="20724" y="21600"/>
                </a:lnTo>
                <a:cubicBezTo>
                  <a:pt x="21208" y="21600"/>
                  <a:pt x="21600" y="21194"/>
                  <a:pt x="21600" y="20691"/>
                </a:cubicBezTo>
                <a:lnTo>
                  <a:pt x="21600" y="3120"/>
                </a:lnTo>
                <a:cubicBezTo>
                  <a:pt x="21600" y="2618"/>
                  <a:pt x="21208" y="2212"/>
                  <a:pt x="20724" y="2212"/>
                </a:cubicBezTo>
                <a:lnTo>
                  <a:pt x="1388" y="2212"/>
                </a:lnTo>
                <a:lnTo>
                  <a:pt x="626" y="0"/>
                </a:lnTo>
                <a:close/>
              </a:path>
            </a:pathLst>
          </a:custGeom>
          <a:solidFill>
            <a:srgbClr val="FFFFFF"/>
          </a:solidFill>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53" name="PDN-20-7"/>
          <p:cNvSpPr txBox="1"/>
          <p:nvPr/>
        </p:nvSpPr>
        <p:spPr>
          <a:xfrm>
            <a:off x="10693923" y="7324095"/>
            <a:ext cx="1044131" cy="29845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atin typeface="+mn-lt"/>
                <a:ea typeface="+mn-ea"/>
                <a:cs typeface="+mn-cs"/>
                <a:sym typeface="ヒラギノ角ゴ ProN W3"/>
              </a:defRPr>
            </a:lvl1pPr>
          </a:lstStyle>
          <a:p>
            <a:pPr/>
            <a:r>
              <a:t>PDN-20-7</a:t>
            </a:r>
          </a:p>
        </p:txBody>
      </p:sp>
      <p:pic>
        <p:nvPicPr>
          <p:cNvPr id="254" name="イメージ" descr="イメージ"/>
          <p:cNvPicPr>
            <a:picLocks noChangeAspect="1"/>
          </p:cNvPicPr>
          <p:nvPr/>
        </p:nvPicPr>
        <p:blipFill>
          <a:blip r:embed="rId4">
            <a:extLst/>
          </a:blip>
          <a:srcRect l="2682" t="3165" r="2682" b="13402"/>
          <a:stretch>
            <a:fillRect/>
          </a:stretch>
        </p:blipFill>
        <p:spPr>
          <a:xfrm>
            <a:off x="10046595" y="7719876"/>
            <a:ext cx="2542153" cy="1763577"/>
          </a:xfrm>
          <a:prstGeom prst="rect">
            <a:avLst/>
          </a:prstGeom>
          <a:ln w="12700">
            <a:miter lim="400000"/>
          </a:ln>
        </p:spPr>
      </p:pic>
      <p:sp>
        <p:nvSpPr>
          <p:cNvPr id="255" name="コールアウト"/>
          <p:cNvSpPr/>
          <p:nvPr/>
        </p:nvSpPr>
        <p:spPr>
          <a:xfrm>
            <a:off x="6988331" y="6113695"/>
            <a:ext cx="2663032" cy="33643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5600" y="6164"/>
                </a:lnTo>
                <a:lnTo>
                  <a:pt x="914" y="6164"/>
                </a:lnTo>
                <a:cubicBezTo>
                  <a:pt x="409" y="6164"/>
                  <a:pt x="0" y="6487"/>
                  <a:pt x="0" y="6887"/>
                </a:cubicBezTo>
                <a:lnTo>
                  <a:pt x="0" y="20876"/>
                </a:lnTo>
                <a:cubicBezTo>
                  <a:pt x="0" y="21276"/>
                  <a:pt x="409" y="21600"/>
                  <a:pt x="914" y="21600"/>
                </a:cubicBezTo>
                <a:lnTo>
                  <a:pt x="17393" y="21600"/>
                </a:lnTo>
                <a:cubicBezTo>
                  <a:pt x="17898" y="21600"/>
                  <a:pt x="18310" y="21276"/>
                  <a:pt x="18310" y="20876"/>
                </a:cubicBezTo>
                <a:lnTo>
                  <a:pt x="18310" y="10457"/>
                </a:lnTo>
                <a:lnTo>
                  <a:pt x="21600" y="0"/>
                </a:lnTo>
                <a:close/>
              </a:path>
            </a:pathLst>
          </a:custGeom>
          <a:solidFill>
            <a:srgbClr val="FFFFFF"/>
          </a:solidFill>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56" name="OP-50-2"/>
          <p:cNvSpPr txBox="1"/>
          <p:nvPr/>
        </p:nvSpPr>
        <p:spPr>
          <a:xfrm>
            <a:off x="7606294" y="7201631"/>
            <a:ext cx="903733" cy="2984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atin typeface="+mn-lt"/>
                <a:ea typeface="+mn-ea"/>
                <a:cs typeface="+mn-cs"/>
                <a:sym typeface="ヒラギノ角ゴ ProN W3"/>
              </a:defRPr>
            </a:lvl1pPr>
          </a:lstStyle>
          <a:p>
            <a:pPr/>
            <a:r>
              <a:t>OP-50-2</a:t>
            </a:r>
          </a:p>
        </p:txBody>
      </p:sp>
      <p:pic>
        <p:nvPicPr>
          <p:cNvPr id="257" name="イメージ" descr="イメージ"/>
          <p:cNvPicPr>
            <a:picLocks noChangeAspect="1"/>
          </p:cNvPicPr>
          <p:nvPr/>
        </p:nvPicPr>
        <p:blipFill>
          <a:blip r:embed="rId5">
            <a:extLst/>
          </a:blip>
          <a:srcRect l="4902" t="2050" r="4902" b="52660"/>
          <a:stretch>
            <a:fillRect/>
          </a:stretch>
        </p:blipFill>
        <p:spPr>
          <a:xfrm>
            <a:off x="7116251" y="7532033"/>
            <a:ext cx="2021815" cy="1846885"/>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性能評価 with 3.8bar"/>
          <p:cNvSpPr txBox="1"/>
          <p:nvPr>
            <p:ph type="title"/>
          </p:nvPr>
        </p:nvSpPr>
        <p:spPr>
          <a:prstGeom prst="rect">
            <a:avLst/>
          </a:prstGeom>
        </p:spPr>
        <p:txBody>
          <a:bodyPr/>
          <a:lstStyle/>
          <a:p>
            <a:pPr/>
            <a:r>
              <a:t>性能評価 with 3.8bar</a:t>
            </a:r>
          </a:p>
        </p:txBody>
      </p:sp>
      <p:sp>
        <p:nvSpPr>
          <p:cNvPr id="260" name="133Baと22Naと137Csのガンマ線による性能評価(最大662 keV)…"/>
          <p:cNvSpPr txBox="1"/>
          <p:nvPr>
            <p:ph type="body" sz="quarter" idx="1"/>
          </p:nvPr>
        </p:nvSpPr>
        <p:spPr>
          <a:xfrm>
            <a:off x="252452" y="1626658"/>
            <a:ext cx="12499896" cy="1934830"/>
          </a:xfrm>
          <a:prstGeom prst="rect">
            <a:avLst/>
          </a:prstGeom>
        </p:spPr>
        <p:txBody>
          <a:bodyPr/>
          <a:lstStyle/>
          <a:p>
            <a:pPr/>
            <a:r>
              <a:rPr baseline="31999"/>
              <a:t>133</a:t>
            </a:r>
            <a:r>
              <a:t>Baと</a:t>
            </a:r>
            <a:r>
              <a:rPr baseline="31999"/>
              <a:t>22</a:t>
            </a:r>
            <a:r>
              <a:t>Naと</a:t>
            </a:r>
            <a:r>
              <a:rPr baseline="31999"/>
              <a:t>137</a:t>
            </a:r>
            <a:r>
              <a:t>Csのガンマ線による性能評価(最大662 keV)</a:t>
            </a:r>
          </a:p>
          <a:p>
            <a:pPr lvl="1"/>
            <a:r>
              <a:rPr>
                <a:solidFill>
                  <a:schemeClr val="accent1">
                    <a:lumOff val="-13575"/>
                  </a:schemeClr>
                </a:solidFill>
              </a:rPr>
              <a:t>a√E</a:t>
            </a:r>
            <a:r>
              <a:t>と</a:t>
            </a:r>
            <a:r>
              <a:rPr>
                <a:solidFill>
                  <a:schemeClr val="accent3">
                    <a:hueOff val="362282"/>
                    <a:satOff val="31803"/>
                    <a:lumOff val="-18242"/>
                  </a:schemeClr>
                </a:solidFill>
              </a:rPr>
              <a:t>a√E+bE</a:t>
            </a:r>
            <a:r>
              <a:t>の関数でQ値 (2458 keV)まで外挿</a:t>
            </a:r>
          </a:p>
        </p:txBody>
      </p:sp>
      <p:sp>
        <p:nvSpPr>
          <p:cNvPr id="261"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2" name="イメージ" descr="イメージ"/>
          <p:cNvPicPr>
            <a:picLocks noChangeAspect="1"/>
          </p:cNvPicPr>
          <p:nvPr/>
        </p:nvPicPr>
        <p:blipFill>
          <a:blip r:embed="rId2">
            <a:extLst/>
          </a:blip>
          <a:stretch>
            <a:fillRect/>
          </a:stretch>
        </p:blipFill>
        <p:spPr>
          <a:xfrm>
            <a:off x="457508" y="2760996"/>
            <a:ext cx="12089784" cy="4349764"/>
          </a:xfrm>
          <a:prstGeom prst="rect">
            <a:avLst/>
          </a:prstGeom>
          <a:ln w="12700">
            <a:miter lim="400000"/>
          </a:ln>
        </p:spPr>
      </p:pic>
      <p:sp>
        <p:nvSpPr>
          <p:cNvPr id="263" name="エネルギー分解能 (FWHM)はそれぞれ…"/>
          <p:cNvSpPr txBox="1"/>
          <p:nvPr/>
        </p:nvSpPr>
        <p:spPr>
          <a:xfrm>
            <a:off x="631616" y="7169799"/>
            <a:ext cx="8950961"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t>エネルギー分解能 (FWHM)はそれぞれ</a:t>
            </a:r>
          </a:p>
          <a:p>
            <a:pPr algn="l">
              <a:defRPr>
                <a:solidFill>
                  <a:schemeClr val="accent1">
                    <a:lumOff val="-13575"/>
                  </a:schemeClr>
                </a:solidFill>
                <a:latin typeface="+mn-lt"/>
                <a:ea typeface="+mn-ea"/>
                <a:cs typeface="+mn-cs"/>
                <a:sym typeface="ヒラギノ角ゴ ProN W3"/>
              </a:defRPr>
            </a:pPr>
            <a:r>
              <a:t>ΔE = (0.3989 ± 0.0050)√E [keV]</a:t>
            </a:r>
          </a:p>
          <a:p>
            <a:pPr algn="l">
              <a:defRPr>
                <a:solidFill>
                  <a:schemeClr val="accent3">
                    <a:hueOff val="362282"/>
                    <a:satOff val="31803"/>
                    <a:lumOff val="-18242"/>
                  </a:schemeClr>
                </a:solidFill>
                <a:latin typeface="+mn-lt"/>
                <a:ea typeface="+mn-ea"/>
                <a:cs typeface="+mn-cs"/>
                <a:sym typeface="ヒラギノ角ゴ ProN W3"/>
              </a:defRPr>
            </a:pPr>
            <a:r>
              <a:t>ΔE = (0.3877 ± 0.0469)√E + (0.56 ± 2.46) x 10</a:t>
            </a:r>
            <a:r>
              <a:rPr baseline="31999"/>
              <a:t>-3</a:t>
            </a:r>
            <a:r>
              <a:t> x E [keV]</a:t>
            </a:r>
          </a:p>
        </p:txBody>
      </p:sp>
      <p:sp>
        <p:nvSpPr>
          <p:cNvPr id="264" name="矢印"/>
          <p:cNvSpPr/>
          <p:nvPr/>
        </p:nvSpPr>
        <p:spPr>
          <a:xfrm rot="21593026">
            <a:off x="909636" y="8665922"/>
            <a:ext cx="828508" cy="675646"/>
          </a:xfrm>
          <a:prstGeom prst="rightArrow">
            <a:avLst>
              <a:gd name="adj1" fmla="val 50285"/>
              <a:gd name="adj2" fmla="val 72187"/>
            </a:avLst>
          </a:prstGeom>
          <a:solidFill>
            <a:schemeClr val="accent1"/>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65" name="四角形"/>
          <p:cNvSpPr/>
          <p:nvPr/>
        </p:nvSpPr>
        <p:spPr>
          <a:xfrm>
            <a:off x="1859468" y="8623175"/>
            <a:ext cx="6021420" cy="761439"/>
          </a:xfrm>
          <a:prstGeom prst="rect">
            <a:avLst/>
          </a:prstGeom>
          <a:solidFill>
            <a:srgbClr val="FFFFFF"/>
          </a:solidFill>
          <a:ln w="38100">
            <a:solidFill>
              <a:schemeClr val="accent1">
                <a:lumOff val="-13575"/>
              </a:schemeClr>
            </a:solidFill>
            <a:miter lim="400000"/>
          </a:ln>
        </p:spPr>
        <p:txBody>
          <a:bodyPr lIns="50800" tIns="50800" rIns="50800" bIns="50800" anchor="ctr"/>
          <a:lstStyle/>
          <a:p>
            <a:pPr>
              <a:defRPr sz="2200">
                <a:solidFill>
                  <a:srgbClr val="0F0F0F"/>
                </a:solidFill>
                <a:latin typeface="+mn-lt"/>
                <a:ea typeface="+mn-ea"/>
                <a:cs typeface="+mn-cs"/>
                <a:sym typeface="ヒラギノ角ゴ ProN W3"/>
              </a:defRPr>
            </a:pPr>
          </a:p>
        </p:txBody>
      </p:sp>
      <p:sp>
        <p:nvSpPr>
          <p:cNvPr id="266" name="ΔE/E = 0.80 — 0.84% (FWHM)@Q値"/>
          <p:cNvSpPr txBox="1"/>
          <p:nvPr/>
        </p:nvSpPr>
        <p:spPr>
          <a:xfrm>
            <a:off x="1903864" y="8800694"/>
            <a:ext cx="5932628"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ΔE/E = 0.80 — 0.84% (FWHM)@Q値</a:t>
            </a:r>
          </a:p>
        </p:txBody>
      </p:sp>
      <p:sp>
        <p:nvSpPr>
          <p:cNvPr id="267" name="線形要素はほぼゼロ！"/>
          <p:cNvSpPr txBox="1"/>
          <p:nvPr/>
        </p:nvSpPr>
        <p:spPr>
          <a:xfrm>
            <a:off x="8319278" y="8800694"/>
            <a:ext cx="316230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n-lt"/>
                <a:ea typeface="+mn-ea"/>
                <a:cs typeface="+mn-cs"/>
                <a:sym typeface="ヒラギノ角ゴ ProN W3"/>
              </a:defRPr>
            </a:lvl1pPr>
          </a:lstStyle>
          <a:p>
            <a:pPr/>
            <a:r>
              <a:t>線形要素はほぼゼロ！</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phase1で直面した課題"/>
          <p:cNvSpPr txBox="1"/>
          <p:nvPr>
            <p:ph type="title"/>
          </p:nvPr>
        </p:nvSpPr>
        <p:spPr>
          <a:prstGeom prst="rect">
            <a:avLst/>
          </a:prstGeom>
        </p:spPr>
        <p:txBody>
          <a:bodyPr/>
          <a:lstStyle/>
          <a:p>
            <a:pPr/>
            <a:r>
              <a:t>phase1で直面した課題</a:t>
            </a:r>
          </a:p>
        </p:txBody>
      </p:sp>
      <p:sp>
        <p:nvSpPr>
          <p:cNvPr id="270" name="DAQが安定して動かない…"/>
          <p:cNvSpPr txBox="1"/>
          <p:nvPr>
            <p:ph type="body" sz="half" idx="1"/>
          </p:nvPr>
        </p:nvSpPr>
        <p:spPr>
          <a:xfrm>
            <a:off x="252452" y="1626658"/>
            <a:ext cx="7568390" cy="6703344"/>
          </a:xfrm>
          <a:prstGeom prst="rect">
            <a:avLst/>
          </a:prstGeom>
        </p:spPr>
        <p:txBody>
          <a:bodyPr/>
          <a:lstStyle/>
          <a:p>
            <a:pPr/>
            <a:r>
              <a:t>DAQが安定して動かない</a:t>
            </a:r>
          </a:p>
          <a:p>
            <a:pPr lvl="1"/>
            <a:r>
              <a:t>フロントエンドボードには、我々が開発したAXELBOARDを利用</a:t>
            </a:r>
          </a:p>
          <a:p>
            <a:pPr lvl="1"/>
            <a:r>
              <a:t>データ取得のために、ボードの再起動を数回〜数十回繰り返すことになる(ことがある)</a:t>
            </a:r>
          </a:p>
          <a:p>
            <a:pPr lvl="1"/>
            <a:r>
              <a:t>データ取得中に突然データがとれなくなる</a:t>
            </a:r>
            <a:br/>
            <a:r>
              <a:t>(ことがある)</a:t>
            </a:r>
          </a:p>
          <a:p>
            <a:pPr lvl="1"/>
          </a:p>
          <a:p>
            <a:pPr/>
            <a:r>
              <a:t>ELCCでの放電</a:t>
            </a:r>
          </a:p>
          <a:p>
            <a:pPr lvl="1"/>
            <a:r>
              <a:t>数時間に1回程度インターロックが作動</a:t>
            </a:r>
          </a:p>
          <a:p>
            <a:pPr lvl="1"/>
            <a:r>
              <a:t>ガス圧を5.5 barにあげると放電が多発</a:t>
            </a:r>
            <a:br/>
            <a:r>
              <a:t>（ELCCへの印加電圧∝3kV/cm/bar）</a:t>
            </a:r>
          </a:p>
        </p:txBody>
      </p:sp>
      <p:sp>
        <p:nvSpPr>
          <p:cNvPr id="271"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2" name="DAQトラブルの原因を特定&amp;対処…"/>
          <p:cNvSpPr txBox="1"/>
          <p:nvPr/>
        </p:nvSpPr>
        <p:spPr>
          <a:xfrm>
            <a:off x="458631" y="8112001"/>
            <a:ext cx="5973776"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33375" indent="-333375" algn="l">
              <a:buSzPct val="145000"/>
              <a:buChar char="✓"/>
            </a:pPr>
            <a:r>
              <a:t>DAQトラブルの原因を特定&amp;対処</a:t>
            </a:r>
          </a:p>
          <a:p>
            <a:pPr marL="333375" indent="-333375" algn="l">
              <a:buSzPct val="145000"/>
              <a:buChar char="✓"/>
            </a:pPr>
            <a:r>
              <a:t>ELCCでの放電の原因箇所を特定&amp;対処</a:t>
            </a:r>
          </a:p>
        </p:txBody>
      </p:sp>
      <p:pic>
        <p:nvPicPr>
          <p:cNvPr id="273" name="20190320_182556.JPG" descr="20190320_182556.JPG"/>
          <p:cNvPicPr>
            <a:picLocks noChangeAspect="1"/>
          </p:cNvPicPr>
          <p:nvPr/>
        </p:nvPicPr>
        <p:blipFill>
          <a:blip r:embed="rId2">
            <a:extLst/>
          </a:blip>
          <a:stretch>
            <a:fillRect/>
          </a:stretch>
        </p:blipFill>
        <p:spPr>
          <a:xfrm>
            <a:off x="7774255" y="1594217"/>
            <a:ext cx="5070587" cy="3802940"/>
          </a:xfrm>
          <a:prstGeom prst="rect">
            <a:avLst/>
          </a:prstGeom>
          <a:ln w="12700">
            <a:miter lim="400000"/>
          </a:ln>
        </p:spPr>
      </p:pic>
      <p:sp>
        <p:nvSpPr>
          <p:cNvPr id="274" name="AXELBOARD…"/>
          <p:cNvSpPr txBox="1"/>
          <p:nvPr/>
        </p:nvSpPr>
        <p:spPr>
          <a:xfrm>
            <a:off x="7690077" y="5669257"/>
            <a:ext cx="5238942" cy="20510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AXELBOARD</a:t>
            </a:r>
          </a:p>
          <a:p>
            <a:pPr marL="333375" indent="-333375" algn="l">
              <a:buSzPct val="145000"/>
              <a:buChar char="•"/>
              <a:defRPr sz="2100">
                <a:latin typeface="+mn-lt"/>
                <a:ea typeface="+mn-ea"/>
                <a:cs typeface="+mn-cs"/>
                <a:sym typeface="ヒラギノ角ゴ ProN W3"/>
              </a:defRPr>
            </a:pPr>
            <a:r>
              <a:t>MPPCへの電源供給</a:t>
            </a:r>
          </a:p>
          <a:p>
            <a:pPr marL="333375" indent="-333375" algn="l">
              <a:buSzPct val="145000"/>
              <a:buChar char="•"/>
              <a:defRPr sz="2100">
                <a:latin typeface="+mn-lt"/>
                <a:ea typeface="+mn-ea"/>
                <a:cs typeface="+mn-cs"/>
                <a:sym typeface="ヒラギノ角ゴ ProN W3"/>
              </a:defRPr>
            </a:pPr>
            <a:r>
              <a:t>個々のMPPCの電源電圧の微調整</a:t>
            </a:r>
          </a:p>
          <a:p>
            <a:pPr marL="333375" indent="-333375" algn="l">
              <a:buSzPct val="145000"/>
              <a:buChar char="•"/>
              <a:defRPr sz="2100">
                <a:latin typeface="+mn-lt"/>
                <a:ea typeface="+mn-ea"/>
                <a:cs typeface="+mn-cs"/>
                <a:sym typeface="ヒラギノ角ゴ ProN W3"/>
              </a:defRPr>
            </a:pPr>
            <a:r>
              <a:t>dead-time freeのデータ取得 (5MSPS)</a:t>
            </a:r>
          </a:p>
          <a:p>
            <a:pPr marL="333375" indent="-333375" algn="l">
              <a:buSzPct val="145000"/>
              <a:buChar char="•"/>
              <a:defRPr sz="2100">
                <a:latin typeface="+mn-lt"/>
                <a:ea typeface="+mn-ea"/>
                <a:cs typeface="+mn-cs"/>
                <a:sym typeface="ヒラギノ角ゴ ProN W3"/>
              </a:defRPr>
            </a:pPr>
            <a:r>
              <a:t>ダークカレントの監視 (40MSPS)</a:t>
            </a:r>
          </a:p>
        </p:txBody>
      </p:sp>
      <p:sp>
        <p:nvSpPr>
          <p:cNvPr id="275" name="目標圧力：8 bar"/>
          <p:cNvSpPr/>
          <p:nvPr/>
        </p:nvSpPr>
        <p:spPr>
          <a:xfrm>
            <a:off x="6296773" y="7533019"/>
            <a:ext cx="3006726" cy="1013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053" y="8931"/>
                </a:lnTo>
                <a:cubicBezTo>
                  <a:pt x="2052" y="8961"/>
                  <a:pt x="2047" y="8985"/>
                  <a:pt x="2047" y="9016"/>
                </a:cubicBezTo>
                <a:lnTo>
                  <a:pt x="2047" y="19198"/>
                </a:lnTo>
                <a:cubicBezTo>
                  <a:pt x="2047" y="20526"/>
                  <a:pt x="2409" y="21600"/>
                  <a:pt x="2857" y="21600"/>
                </a:cubicBezTo>
                <a:lnTo>
                  <a:pt x="20787" y="21600"/>
                </a:lnTo>
                <a:cubicBezTo>
                  <a:pt x="21235" y="21600"/>
                  <a:pt x="21600" y="20526"/>
                  <a:pt x="21600" y="19198"/>
                </a:cubicBezTo>
                <a:lnTo>
                  <a:pt x="21600" y="9016"/>
                </a:lnTo>
                <a:cubicBezTo>
                  <a:pt x="21600" y="7688"/>
                  <a:pt x="21235" y="6614"/>
                  <a:pt x="20787" y="6614"/>
                </a:cubicBezTo>
                <a:lnTo>
                  <a:pt x="2868" y="6614"/>
                </a:lnTo>
                <a:lnTo>
                  <a:pt x="0"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200">
                <a:solidFill>
                  <a:srgbClr val="0F0F0F"/>
                </a:solidFill>
              </a:defRPr>
            </a:lvl1pPr>
          </a:lstStyle>
          <a:p>
            <a:pPr/>
            <a:r>
              <a:t>目標圧力：8 bar</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DAQトラブル対策"/>
          <p:cNvSpPr txBox="1"/>
          <p:nvPr>
            <p:ph type="title"/>
          </p:nvPr>
        </p:nvSpPr>
        <p:spPr>
          <a:prstGeom prst="rect">
            <a:avLst/>
          </a:prstGeom>
        </p:spPr>
        <p:txBody>
          <a:bodyPr/>
          <a:lstStyle/>
          <a:p>
            <a:pPr/>
            <a:r>
              <a:t>DAQトラブル対策</a:t>
            </a:r>
          </a:p>
        </p:txBody>
      </p:sp>
      <p:sp>
        <p:nvSpPr>
          <p:cNvPr id="278"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9" name="熱対策…"/>
          <p:cNvSpPr txBox="1"/>
          <p:nvPr>
            <p:ph type="body" sz="half" idx="1"/>
          </p:nvPr>
        </p:nvSpPr>
        <p:spPr>
          <a:xfrm>
            <a:off x="252452" y="1626658"/>
            <a:ext cx="12499896" cy="2764896"/>
          </a:xfrm>
          <a:prstGeom prst="rect">
            <a:avLst/>
          </a:prstGeom>
        </p:spPr>
        <p:txBody>
          <a:bodyPr/>
          <a:lstStyle/>
          <a:p>
            <a:pPr>
              <a:spcBef>
                <a:spcPts val="500"/>
              </a:spcBef>
            </a:pPr>
            <a:r>
              <a:t>熱対策</a:t>
            </a:r>
          </a:p>
          <a:p>
            <a:pPr lvl="1">
              <a:spcBef>
                <a:spcPts val="0"/>
              </a:spcBef>
            </a:pPr>
            <a:r>
              <a:t>クリーンルーム内の温度が4月の時点で30℃近くまで上昇していた</a:t>
            </a:r>
          </a:p>
          <a:p>
            <a:pPr lvl="1">
              <a:spcBef>
                <a:spcPts val="0"/>
              </a:spcBef>
            </a:pPr>
            <a:r>
              <a:t>熱源（真空ポンプ、循環ポンプ、ゲッター）をカーテンで分離</a:t>
            </a:r>
          </a:p>
          <a:p>
            <a:pPr lvl="1">
              <a:spcBef>
                <a:spcPts val="0"/>
              </a:spcBef>
            </a:pPr>
            <a:r>
              <a:t>エアコンの冷気をHEPAフィルタに直接取り込む</a:t>
            </a:r>
          </a:p>
          <a:p>
            <a:pPr lvl="1">
              <a:spcBef>
                <a:spcPts val="0"/>
              </a:spcBef>
            </a:pPr>
            <a:r>
              <a:t>FPGAにヒートシンクを取り付ける</a:t>
            </a:r>
          </a:p>
        </p:txBody>
      </p:sp>
      <p:pic>
        <p:nvPicPr>
          <p:cNvPr id="280" name="IMG_0274.jpg" descr="IMG_0274.jpg"/>
          <p:cNvPicPr>
            <a:picLocks noChangeAspect="1"/>
          </p:cNvPicPr>
          <p:nvPr/>
        </p:nvPicPr>
        <p:blipFill>
          <a:blip r:embed="rId2">
            <a:extLst/>
          </a:blip>
          <a:stretch>
            <a:fillRect/>
          </a:stretch>
        </p:blipFill>
        <p:spPr>
          <a:xfrm>
            <a:off x="867657" y="4272389"/>
            <a:ext cx="6871533" cy="5153650"/>
          </a:xfrm>
          <a:prstGeom prst="rect">
            <a:avLst/>
          </a:prstGeom>
          <a:ln w="12700">
            <a:miter lim="400000"/>
          </a:ln>
        </p:spPr>
      </p:pic>
      <p:pic>
        <p:nvPicPr>
          <p:cNvPr id="281" name="イメージ" descr="イメージ"/>
          <p:cNvPicPr>
            <a:picLocks noChangeAspect="1"/>
          </p:cNvPicPr>
          <p:nvPr/>
        </p:nvPicPr>
        <p:blipFill>
          <a:blip r:embed="rId3">
            <a:extLst/>
          </a:blip>
          <a:stretch>
            <a:fillRect/>
          </a:stretch>
        </p:blipFill>
        <p:spPr>
          <a:xfrm>
            <a:off x="8500927" y="4261801"/>
            <a:ext cx="3882272" cy="5174827"/>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四角形"/>
          <p:cNvSpPr/>
          <p:nvPr/>
        </p:nvSpPr>
        <p:spPr>
          <a:xfrm>
            <a:off x="160454" y="4991528"/>
            <a:ext cx="12683892" cy="4647666"/>
          </a:xfrm>
          <a:prstGeom prst="rect">
            <a:avLst/>
          </a:prstGeom>
          <a:solidFill>
            <a:srgbClr val="FFFFFF"/>
          </a:solidFill>
          <a:ln w="38100">
            <a:solidFill>
              <a:schemeClr val="accent1">
                <a:lumOff val="-13575"/>
              </a:schemeClr>
            </a:solidFill>
            <a:miter lim="400000"/>
          </a:ln>
        </p:spPr>
        <p:txBody>
          <a:bodyPr lIns="50800" tIns="50800" rIns="50800" bIns="50800" anchor="ctr"/>
          <a:lstStyle/>
          <a:p>
            <a:pPr>
              <a:defRPr sz="2200">
                <a:solidFill>
                  <a:srgbClr val="0F0F0F"/>
                </a:solidFill>
                <a:latin typeface="+mn-lt"/>
                <a:ea typeface="+mn-ea"/>
                <a:cs typeface="+mn-cs"/>
                <a:sym typeface="ヒラギノ角ゴ ProN W3"/>
              </a:defRPr>
            </a:pPr>
          </a:p>
        </p:txBody>
      </p:sp>
      <p:sp>
        <p:nvSpPr>
          <p:cNvPr id="284" name="DAQトラブル対策"/>
          <p:cNvSpPr txBox="1"/>
          <p:nvPr>
            <p:ph type="title"/>
          </p:nvPr>
        </p:nvSpPr>
        <p:spPr>
          <a:prstGeom prst="rect">
            <a:avLst/>
          </a:prstGeom>
        </p:spPr>
        <p:txBody>
          <a:bodyPr/>
          <a:lstStyle/>
          <a:p>
            <a:pPr/>
            <a:r>
              <a:t>DAQトラブル対策</a:t>
            </a:r>
          </a:p>
        </p:txBody>
      </p:sp>
      <p:sp>
        <p:nvSpPr>
          <p:cNvPr id="285"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6" name="熱対策の効果…"/>
          <p:cNvSpPr txBox="1"/>
          <p:nvPr>
            <p:ph type="body" sz="quarter" idx="1"/>
          </p:nvPr>
        </p:nvSpPr>
        <p:spPr>
          <a:xfrm>
            <a:off x="252452" y="1626658"/>
            <a:ext cx="12499896" cy="1869506"/>
          </a:xfrm>
          <a:prstGeom prst="rect">
            <a:avLst/>
          </a:prstGeom>
        </p:spPr>
        <p:txBody>
          <a:bodyPr/>
          <a:lstStyle/>
          <a:p>
            <a:pPr>
              <a:spcBef>
                <a:spcPts val="500"/>
              </a:spcBef>
            </a:pPr>
            <a:r>
              <a:t>熱対策の効果</a:t>
            </a:r>
          </a:p>
          <a:p>
            <a:pPr lvl="1">
              <a:spcBef>
                <a:spcPts val="0"/>
              </a:spcBef>
            </a:pPr>
            <a:r>
              <a:t>クリーンルーム内の温度：28℃→23.5℃ </a:t>
            </a:r>
          </a:p>
          <a:p>
            <a:pPr lvl="1">
              <a:spcBef>
                <a:spcPts val="0"/>
              </a:spcBef>
            </a:pPr>
            <a:r>
              <a:t>1日の温度変化も小さくなった (2℃→0.5℃)</a:t>
            </a:r>
          </a:p>
        </p:txBody>
      </p:sp>
      <p:sp>
        <p:nvSpPr>
          <p:cNvPr id="287" name="DAQの不調は改善せず…"/>
          <p:cNvSpPr txBox="1"/>
          <p:nvPr/>
        </p:nvSpPr>
        <p:spPr>
          <a:xfrm>
            <a:off x="552551" y="3306240"/>
            <a:ext cx="11899698"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lgn="l">
              <a:buSzPct val="100000"/>
              <a:buChar char="✓"/>
            </a:pPr>
            <a:r>
              <a:t>DAQの不調は改善せず</a:t>
            </a:r>
          </a:p>
          <a:p>
            <a:pPr marL="228600" indent="-228600" algn="l">
              <a:buSzPct val="100000"/>
              <a:buChar char="✓"/>
            </a:pPr>
            <a:r>
              <a:t>温度変化が小さくなったことで光量の時間揺らぎが減少 → エネルギー分解能が向上</a:t>
            </a:r>
          </a:p>
        </p:txBody>
      </p:sp>
      <p:pic>
        <p:nvPicPr>
          <p:cNvPr id="288" name="20200331-20200403_ka_TimeDep.pdf" descr="20200331-20200403_ka_TimeDep.pdf"/>
          <p:cNvPicPr>
            <a:picLocks noChangeAspect="1"/>
          </p:cNvPicPr>
          <p:nvPr/>
        </p:nvPicPr>
        <p:blipFill>
          <a:blip r:embed="rId2">
            <a:extLst/>
          </a:blip>
          <a:stretch>
            <a:fillRect/>
          </a:stretch>
        </p:blipFill>
        <p:spPr>
          <a:xfrm>
            <a:off x="468403" y="5297738"/>
            <a:ext cx="5812979" cy="4182885"/>
          </a:xfrm>
          <a:prstGeom prst="rect">
            <a:avLst/>
          </a:prstGeom>
          <a:ln w="12700">
            <a:miter lim="400000"/>
          </a:ln>
        </p:spPr>
      </p:pic>
      <p:pic>
        <p:nvPicPr>
          <p:cNvPr id="289" name="timeDep_20200817.pdf" descr="timeDep_20200817.pdf"/>
          <p:cNvPicPr>
            <a:picLocks noChangeAspect="1"/>
          </p:cNvPicPr>
          <p:nvPr/>
        </p:nvPicPr>
        <p:blipFill>
          <a:blip r:embed="rId3">
            <a:extLst/>
          </a:blip>
          <a:stretch>
            <a:fillRect/>
          </a:stretch>
        </p:blipFill>
        <p:spPr>
          <a:xfrm>
            <a:off x="6855554" y="5297738"/>
            <a:ext cx="5812979" cy="4182885"/>
          </a:xfrm>
          <a:prstGeom prst="rect">
            <a:avLst/>
          </a:prstGeom>
          <a:ln w="12700">
            <a:miter lim="400000"/>
          </a:ln>
        </p:spPr>
      </p:pic>
      <p:sp>
        <p:nvSpPr>
          <p:cNvPr id="290" name="光量の時間変化"/>
          <p:cNvSpPr txBox="1"/>
          <p:nvPr/>
        </p:nvSpPr>
        <p:spPr>
          <a:xfrm>
            <a:off x="5378450" y="4472503"/>
            <a:ext cx="224790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光量の時間変化</a:t>
            </a:r>
          </a:p>
        </p:txBody>
      </p:sp>
      <p:sp>
        <p:nvSpPr>
          <p:cNvPr id="291" name="熱対策前"/>
          <p:cNvSpPr txBox="1"/>
          <p:nvPr/>
        </p:nvSpPr>
        <p:spPr>
          <a:xfrm>
            <a:off x="2098542" y="5148475"/>
            <a:ext cx="2552701" cy="4064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熱対策前　　　　</a:t>
            </a:r>
          </a:p>
        </p:txBody>
      </p:sp>
      <p:sp>
        <p:nvSpPr>
          <p:cNvPr id="292" name="熱対策後"/>
          <p:cNvSpPr txBox="1"/>
          <p:nvPr/>
        </p:nvSpPr>
        <p:spPr>
          <a:xfrm>
            <a:off x="8485692" y="5148475"/>
            <a:ext cx="2552701" cy="4064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熱対策後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DAQトラブル対策"/>
          <p:cNvSpPr txBox="1"/>
          <p:nvPr>
            <p:ph type="title"/>
          </p:nvPr>
        </p:nvSpPr>
        <p:spPr>
          <a:prstGeom prst="rect">
            <a:avLst/>
          </a:prstGeom>
        </p:spPr>
        <p:txBody>
          <a:bodyPr/>
          <a:lstStyle/>
          <a:p>
            <a:pPr/>
            <a:r>
              <a:t>DAQトラブル対策</a:t>
            </a:r>
          </a:p>
        </p:txBody>
      </p:sp>
      <p:sp>
        <p:nvSpPr>
          <p:cNvPr id="295"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6" name="ファームウェアのバグが原因と判明…"/>
          <p:cNvSpPr txBox="1"/>
          <p:nvPr>
            <p:ph type="body" idx="1"/>
          </p:nvPr>
        </p:nvSpPr>
        <p:spPr>
          <a:xfrm>
            <a:off x="252452" y="1626658"/>
            <a:ext cx="12499896" cy="4448127"/>
          </a:xfrm>
          <a:prstGeom prst="rect">
            <a:avLst/>
          </a:prstGeom>
        </p:spPr>
        <p:txBody>
          <a:bodyPr/>
          <a:lstStyle/>
          <a:p>
            <a:pPr marL="444499" indent="-444499">
              <a:spcBef>
                <a:spcPts val="500"/>
              </a:spcBef>
              <a:defRPr sz="2600"/>
            </a:pPr>
            <a:r>
              <a:t>ファームウェアのバグが原因と判明</a:t>
            </a:r>
          </a:p>
          <a:p>
            <a:pPr lvl="1">
              <a:spcBef>
                <a:spcPts val="0"/>
              </a:spcBef>
              <a:defRPr sz="2300"/>
            </a:pPr>
            <a:r>
              <a:t>AXELBOARDはトリガーボードに対して600 ns(160 MHz, 96 clock)ごとに</a:t>
            </a:r>
            <a:br/>
            <a:r>
              <a:t>同期信号を送っている</a:t>
            </a:r>
          </a:p>
          <a:p>
            <a:pPr lvl="1">
              <a:spcBef>
                <a:spcPts val="0"/>
              </a:spcBef>
              <a:defRPr sz="2300"/>
            </a:pPr>
            <a:r>
              <a:t>各ボードから送られる同期信号は356.25 ns(57 clock)以内で同期していないとトリガーが発行されない仕様にもかかわらず、同期させる機能が未実装だった（AXELBOARDはPCからUDP通信でリセットさせていたため、各ボードはバラバラのタイミングで同期信号を送っていた）</a:t>
            </a:r>
          </a:p>
          <a:p>
            <a:pPr lvl="1">
              <a:spcBef>
                <a:spcPts val="0"/>
              </a:spcBef>
              <a:defRPr sz="2300"/>
            </a:pPr>
            <a:r>
              <a:t>これまでDAQが動いていたときは、再起動を繰り返す中でたまたま全ボードが同期したタイミングであったことが判明</a:t>
            </a:r>
          </a:p>
        </p:txBody>
      </p:sp>
      <p:sp>
        <p:nvSpPr>
          <p:cNvPr id="297" name="ファームウェアを修正し、トリガーボードからLVDS通信によってAXELBOARDを同時に初期化することで同期するようにした…"/>
          <p:cNvSpPr txBox="1"/>
          <p:nvPr/>
        </p:nvSpPr>
        <p:spPr>
          <a:xfrm>
            <a:off x="360527" y="8300112"/>
            <a:ext cx="12091645" cy="1320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lgn="l">
              <a:buSzPct val="100000"/>
              <a:buChar char="✓"/>
            </a:pPr>
            <a:r>
              <a:t>ファームウェアを修正し、トリガーボードからLVDS通信によってAXELBOARDを同時に初期化することで同期するようにした</a:t>
            </a:r>
          </a:p>
          <a:p>
            <a:pPr marL="228600" indent="-228600" algn="l">
              <a:buSzPct val="100000"/>
              <a:buChar char="✓"/>
            </a:pPr>
            <a:r>
              <a:t>再起動を数十回繰り返さないとDAQが動かない問題を解決</a:t>
            </a:r>
          </a:p>
        </p:txBody>
      </p:sp>
      <p:sp>
        <p:nvSpPr>
          <p:cNvPr id="298" name="MPPCs…"/>
          <p:cNvSpPr/>
          <p:nvPr/>
        </p:nvSpPr>
        <p:spPr>
          <a:xfrm>
            <a:off x="3226840" y="6896545"/>
            <a:ext cx="1009106" cy="919012"/>
          </a:xfrm>
          <a:prstGeom prst="rect">
            <a:avLst/>
          </a:prstGeom>
          <a:solidFill>
            <a:srgbClr val="D6D5D5"/>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1800"/>
            </a:pPr>
            <a:r>
              <a:t>MPPCs</a:t>
            </a:r>
          </a:p>
          <a:p>
            <a:pPr>
              <a:defRPr sz="1800"/>
            </a:pPr>
            <a:r>
              <a:t>(56ch)</a:t>
            </a:r>
          </a:p>
        </p:txBody>
      </p:sp>
      <p:sp>
        <p:nvSpPr>
          <p:cNvPr id="299" name="AXELBOARD"/>
          <p:cNvSpPr/>
          <p:nvPr/>
        </p:nvSpPr>
        <p:spPr>
          <a:xfrm>
            <a:off x="5033011" y="6504539"/>
            <a:ext cx="1996170" cy="1703025"/>
          </a:xfrm>
          <a:prstGeom prst="rect">
            <a:avLst/>
          </a:prstGeom>
          <a:solidFill>
            <a:srgbClr val="05D300"/>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1800"/>
            </a:lvl1pPr>
          </a:lstStyle>
          <a:p>
            <a:pPr/>
            <a:r>
              <a:t>AXELBOARD</a:t>
            </a:r>
          </a:p>
        </p:txBody>
      </p:sp>
      <p:sp>
        <p:nvSpPr>
          <p:cNvPr id="300" name="線"/>
          <p:cNvSpPr/>
          <p:nvPr/>
        </p:nvSpPr>
        <p:spPr>
          <a:xfrm>
            <a:off x="4231245" y="7089764"/>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01" name="線"/>
          <p:cNvSpPr/>
          <p:nvPr/>
        </p:nvSpPr>
        <p:spPr>
          <a:xfrm>
            <a:off x="4231245" y="7221928"/>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02" name="線"/>
          <p:cNvSpPr/>
          <p:nvPr/>
        </p:nvSpPr>
        <p:spPr>
          <a:xfrm>
            <a:off x="4231245" y="7356050"/>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03" name="線"/>
          <p:cNvSpPr/>
          <p:nvPr/>
        </p:nvSpPr>
        <p:spPr>
          <a:xfrm>
            <a:off x="4231245" y="7490174"/>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04" name="線"/>
          <p:cNvSpPr/>
          <p:nvPr/>
        </p:nvSpPr>
        <p:spPr>
          <a:xfrm>
            <a:off x="4231245" y="7624298"/>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05" name="MPPCs…"/>
          <p:cNvSpPr/>
          <p:nvPr/>
        </p:nvSpPr>
        <p:spPr>
          <a:xfrm>
            <a:off x="3053239" y="6619506"/>
            <a:ext cx="1009106" cy="919011"/>
          </a:xfrm>
          <a:prstGeom prst="rect">
            <a:avLst/>
          </a:prstGeom>
          <a:solidFill>
            <a:srgbClr val="D6D5D5"/>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1800"/>
            </a:pPr>
            <a:r>
              <a:t>MPPCs</a:t>
            </a:r>
          </a:p>
          <a:p>
            <a:pPr>
              <a:defRPr sz="1800"/>
            </a:pPr>
            <a:r>
              <a:t>(56ch)</a:t>
            </a:r>
          </a:p>
        </p:txBody>
      </p:sp>
      <p:sp>
        <p:nvSpPr>
          <p:cNvPr id="306" name="AXELBOARD"/>
          <p:cNvSpPr/>
          <p:nvPr/>
        </p:nvSpPr>
        <p:spPr>
          <a:xfrm>
            <a:off x="4859410" y="6227499"/>
            <a:ext cx="1996170" cy="1703025"/>
          </a:xfrm>
          <a:prstGeom prst="rect">
            <a:avLst/>
          </a:prstGeom>
          <a:solidFill>
            <a:srgbClr val="05D300"/>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1800"/>
            </a:lvl1pPr>
          </a:lstStyle>
          <a:p>
            <a:pPr/>
            <a:r>
              <a:t>AXELBOARD</a:t>
            </a:r>
          </a:p>
        </p:txBody>
      </p:sp>
      <p:sp>
        <p:nvSpPr>
          <p:cNvPr id="307" name="線"/>
          <p:cNvSpPr/>
          <p:nvPr/>
        </p:nvSpPr>
        <p:spPr>
          <a:xfrm>
            <a:off x="4057644" y="6812725"/>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08" name="線"/>
          <p:cNvSpPr/>
          <p:nvPr/>
        </p:nvSpPr>
        <p:spPr>
          <a:xfrm>
            <a:off x="4057644" y="6944889"/>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09" name="線"/>
          <p:cNvSpPr/>
          <p:nvPr/>
        </p:nvSpPr>
        <p:spPr>
          <a:xfrm>
            <a:off x="4057644" y="7079012"/>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10" name="線"/>
          <p:cNvSpPr/>
          <p:nvPr/>
        </p:nvSpPr>
        <p:spPr>
          <a:xfrm>
            <a:off x="4057644" y="7213134"/>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11" name="線"/>
          <p:cNvSpPr/>
          <p:nvPr/>
        </p:nvSpPr>
        <p:spPr>
          <a:xfrm>
            <a:off x="4057644" y="7347258"/>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12" name="MPPCs…"/>
          <p:cNvSpPr/>
          <p:nvPr/>
        </p:nvSpPr>
        <p:spPr>
          <a:xfrm>
            <a:off x="2887800" y="6342467"/>
            <a:ext cx="1009106" cy="919012"/>
          </a:xfrm>
          <a:prstGeom prst="rect">
            <a:avLst/>
          </a:prstGeom>
          <a:solidFill>
            <a:srgbClr val="D6D5D5"/>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1800"/>
            </a:pPr>
            <a:r>
              <a:t>MPPCs</a:t>
            </a:r>
          </a:p>
          <a:p>
            <a:pPr>
              <a:defRPr sz="1800"/>
            </a:pPr>
            <a:r>
              <a:t>(56ch)</a:t>
            </a:r>
          </a:p>
        </p:txBody>
      </p:sp>
      <p:sp>
        <p:nvSpPr>
          <p:cNvPr id="313" name="AXELBOARD"/>
          <p:cNvSpPr/>
          <p:nvPr/>
        </p:nvSpPr>
        <p:spPr>
          <a:xfrm>
            <a:off x="4693971" y="5950460"/>
            <a:ext cx="1996170" cy="1703025"/>
          </a:xfrm>
          <a:prstGeom prst="rect">
            <a:avLst/>
          </a:prstGeom>
          <a:solidFill>
            <a:srgbClr val="05D300"/>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1800"/>
            </a:lvl1pPr>
          </a:lstStyle>
          <a:p>
            <a:pPr/>
            <a:r>
              <a:t>AXELBOARD</a:t>
            </a:r>
          </a:p>
        </p:txBody>
      </p:sp>
      <p:sp>
        <p:nvSpPr>
          <p:cNvPr id="314" name="線"/>
          <p:cNvSpPr/>
          <p:nvPr/>
        </p:nvSpPr>
        <p:spPr>
          <a:xfrm>
            <a:off x="3892205" y="6535686"/>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15" name="線"/>
          <p:cNvSpPr/>
          <p:nvPr/>
        </p:nvSpPr>
        <p:spPr>
          <a:xfrm>
            <a:off x="3892205" y="6667848"/>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16" name="線"/>
          <p:cNvSpPr/>
          <p:nvPr/>
        </p:nvSpPr>
        <p:spPr>
          <a:xfrm>
            <a:off x="3892205" y="6801971"/>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17" name="線"/>
          <p:cNvSpPr/>
          <p:nvPr/>
        </p:nvSpPr>
        <p:spPr>
          <a:xfrm>
            <a:off x="3892205" y="6936095"/>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18" name="線"/>
          <p:cNvSpPr/>
          <p:nvPr/>
        </p:nvSpPr>
        <p:spPr>
          <a:xfrm>
            <a:off x="3892205" y="7070218"/>
            <a:ext cx="818101"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19" name="MPPCs…"/>
          <p:cNvSpPr/>
          <p:nvPr/>
        </p:nvSpPr>
        <p:spPr>
          <a:xfrm>
            <a:off x="2685161" y="6115027"/>
            <a:ext cx="1009106" cy="919012"/>
          </a:xfrm>
          <a:prstGeom prst="rect">
            <a:avLst/>
          </a:prstGeom>
          <a:solidFill>
            <a:srgbClr val="D6D5D5"/>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1800"/>
            </a:pPr>
            <a:r>
              <a:t>MPPCs</a:t>
            </a:r>
          </a:p>
          <a:p>
            <a:pPr>
              <a:defRPr sz="1800"/>
            </a:pPr>
            <a:r>
              <a:t>(56ch)</a:t>
            </a:r>
          </a:p>
        </p:txBody>
      </p:sp>
      <p:sp>
        <p:nvSpPr>
          <p:cNvPr id="320" name="AXELBOARD"/>
          <p:cNvSpPr/>
          <p:nvPr/>
        </p:nvSpPr>
        <p:spPr>
          <a:xfrm>
            <a:off x="4491332" y="5723020"/>
            <a:ext cx="1996170" cy="1703026"/>
          </a:xfrm>
          <a:prstGeom prst="rect">
            <a:avLst/>
          </a:prstGeom>
          <a:solidFill>
            <a:srgbClr val="05D300"/>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1800"/>
            </a:lvl1pPr>
          </a:lstStyle>
          <a:p>
            <a:pPr/>
            <a:r>
              <a:t>AXELBOARD</a:t>
            </a:r>
          </a:p>
        </p:txBody>
      </p:sp>
      <p:sp>
        <p:nvSpPr>
          <p:cNvPr id="321" name="線"/>
          <p:cNvSpPr/>
          <p:nvPr/>
        </p:nvSpPr>
        <p:spPr>
          <a:xfrm>
            <a:off x="3689566" y="6308246"/>
            <a:ext cx="81810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22" name="線"/>
          <p:cNvSpPr/>
          <p:nvPr/>
        </p:nvSpPr>
        <p:spPr>
          <a:xfrm>
            <a:off x="3689566" y="6440409"/>
            <a:ext cx="81810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23" name="線"/>
          <p:cNvSpPr/>
          <p:nvPr/>
        </p:nvSpPr>
        <p:spPr>
          <a:xfrm>
            <a:off x="3689566" y="6574532"/>
            <a:ext cx="81810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24" name="線"/>
          <p:cNvSpPr/>
          <p:nvPr/>
        </p:nvSpPr>
        <p:spPr>
          <a:xfrm>
            <a:off x="3689566" y="6708656"/>
            <a:ext cx="81810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25" name="線"/>
          <p:cNvSpPr/>
          <p:nvPr/>
        </p:nvSpPr>
        <p:spPr>
          <a:xfrm>
            <a:off x="3689566" y="6842779"/>
            <a:ext cx="81810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26" name="線"/>
          <p:cNvSpPr/>
          <p:nvPr/>
        </p:nvSpPr>
        <p:spPr>
          <a:xfrm>
            <a:off x="6475657" y="6630963"/>
            <a:ext cx="236373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27" name="線"/>
          <p:cNvSpPr/>
          <p:nvPr/>
        </p:nvSpPr>
        <p:spPr>
          <a:xfrm>
            <a:off x="6694620" y="6854987"/>
            <a:ext cx="2170710"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28" name="線"/>
          <p:cNvSpPr/>
          <p:nvPr/>
        </p:nvSpPr>
        <p:spPr>
          <a:xfrm>
            <a:off x="6863678" y="7079012"/>
            <a:ext cx="2017643"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29" name="線"/>
          <p:cNvSpPr/>
          <p:nvPr/>
        </p:nvSpPr>
        <p:spPr>
          <a:xfrm>
            <a:off x="7039654" y="7307219"/>
            <a:ext cx="1826077"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30" name="トリガーボード…"/>
          <p:cNvSpPr/>
          <p:nvPr/>
        </p:nvSpPr>
        <p:spPr>
          <a:xfrm>
            <a:off x="8323468" y="6113779"/>
            <a:ext cx="1996170" cy="1703025"/>
          </a:xfrm>
          <a:prstGeom prst="rect">
            <a:avLst/>
          </a:prstGeom>
          <a:solidFill>
            <a:srgbClr val="FF9C15"/>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1800"/>
            </a:pPr>
            <a:r>
              <a:t>トリガーボード</a:t>
            </a:r>
          </a:p>
          <a:p>
            <a:pPr>
              <a:defRPr sz="1800"/>
            </a:pPr>
            <a:r>
              <a:t>HUL</a:t>
            </a:r>
          </a:p>
        </p:txBody>
      </p:sp>
      <p:sp>
        <p:nvSpPr>
          <p:cNvPr id="331" name="LVDS通信"/>
          <p:cNvSpPr txBox="1"/>
          <p:nvPr/>
        </p:nvSpPr>
        <p:spPr>
          <a:xfrm>
            <a:off x="7039654" y="6197565"/>
            <a:ext cx="1262470" cy="3719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1800"/>
            </a:lvl1pPr>
          </a:lstStyle>
          <a:p>
            <a:pPr/>
            <a:r>
              <a:t>LVDS通信</a:t>
            </a:r>
          </a:p>
        </p:txBody>
      </p:sp>
      <p:sp>
        <p:nvSpPr>
          <p:cNvPr id="332" name="A"/>
          <p:cNvSpPr/>
          <p:nvPr/>
        </p:nvSpPr>
        <p:spPr>
          <a:xfrm>
            <a:off x="6723677" y="5679876"/>
            <a:ext cx="869209" cy="4562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7832" y="21387"/>
                </a:lnTo>
                <a:lnTo>
                  <a:pt x="7888" y="56"/>
                </a:lnTo>
                <a:lnTo>
                  <a:pt x="12990" y="0"/>
                </a:lnTo>
                <a:lnTo>
                  <a:pt x="13187" y="21202"/>
                </a:lnTo>
                <a:lnTo>
                  <a:pt x="21600" y="20979"/>
                </a:lnTo>
              </a:path>
            </a:pathLst>
          </a:cu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200">
                <a:solidFill>
                  <a:srgbClr val="FFFFFF"/>
                </a:solidFill>
                <a:latin typeface="+mn-lt"/>
                <a:ea typeface="+mn-ea"/>
                <a:cs typeface="+mn-cs"/>
                <a:sym typeface="ヒラギノ角ゴ ProN W3"/>
              </a:defRPr>
            </a:lvl1pPr>
          </a:lstStyle>
          <a:p>
            <a:pPr/>
            <a:r>
              <a:t>A</a:t>
            </a:r>
          </a:p>
        </p:txBody>
      </p:sp>
      <p:sp>
        <p:nvSpPr>
          <p:cNvPr id="333" name="線"/>
          <p:cNvSpPr/>
          <p:nvPr/>
        </p:nvSpPr>
        <p:spPr>
          <a:xfrm>
            <a:off x="7427990" y="5907970"/>
            <a:ext cx="477915" cy="1"/>
          </a:xfrm>
          <a:prstGeom prst="line">
            <a:avLst/>
          </a:prstGeom>
          <a:ln w="254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34" name="同期信号"/>
          <p:cNvSpPr/>
          <p:nvPr/>
        </p:nvSpPr>
        <p:spPr>
          <a:xfrm>
            <a:off x="7297773" y="5225846"/>
            <a:ext cx="1243411" cy="584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54" y="0"/>
                </a:moveTo>
                <a:cubicBezTo>
                  <a:pt x="2939" y="0"/>
                  <a:pt x="2523" y="885"/>
                  <a:pt x="2523" y="1981"/>
                </a:cubicBezTo>
                <a:lnTo>
                  <a:pt x="2523" y="16083"/>
                </a:lnTo>
                <a:lnTo>
                  <a:pt x="0" y="21600"/>
                </a:lnTo>
                <a:lnTo>
                  <a:pt x="3502" y="18753"/>
                </a:lnTo>
                <a:lnTo>
                  <a:pt x="20669" y="18753"/>
                </a:lnTo>
                <a:cubicBezTo>
                  <a:pt x="21184" y="18753"/>
                  <a:pt x="21600" y="17868"/>
                  <a:pt x="21600" y="16772"/>
                </a:cubicBezTo>
                <a:lnTo>
                  <a:pt x="21600" y="1981"/>
                </a:lnTo>
                <a:cubicBezTo>
                  <a:pt x="21600" y="885"/>
                  <a:pt x="21184" y="0"/>
                  <a:pt x="20669" y="0"/>
                </a:cubicBezTo>
                <a:lnTo>
                  <a:pt x="3454"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1800">
                <a:solidFill>
                  <a:srgbClr val="0F0F0F"/>
                </a:solidFill>
              </a:defRPr>
            </a:lvl1pPr>
          </a:lstStyle>
          <a:p>
            <a:pPr/>
            <a:r>
              <a:t>同期信号</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ELCCでの放電対策"/>
          <p:cNvSpPr txBox="1"/>
          <p:nvPr>
            <p:ph type="title"/>
          </p:nvPr>
        </p:nvSpPr>
        <p:spPr>
          <a:prstGeom prst="rect">
            <a:avLst/>
          </a:prstGeom>
        </p:spPr>
        <p:txBody>
          <a:bodyPr/>
          <a:lstStyle/>
          <a:p>
            <a:pPr/>
            <a:r>
              <a:t>ELCCでの放電対策</a:t>
            </a:r>
          </a:p>
        </p:txBody>
      </p:sp>
      <p:sp>
        <p:nvSpPr>
          <p:cNvPr id="337" name="放電箇所の特定…"/>
          <p:cNvSpPr txBox="1"/>
          <p:nvPr>
            <p:ph type="body" sz="quarter" idx="1"/>
          </p:nvPr>
        </p:nvSpPr>
        <p:spPr>
          <a:xfrm>
            <a:off x="252452" y="1626658"/>
            <a:ext cx="12499896" cy="1862669"/>
          </a:xfrm>
          <a:prstGeom prst="rect">
            <a:avLst/>
          </a:prstGeom>
        </p:spPr>
        <p:txBody>
          <a:bodyPr/>
          <a:lstStyle/>
          <a:p>
            <a:pPr>
              <a:spcBef>
                <a:spcPts val="500"/>
              </a:spcBef>
            </a:pPr>
            <a:r>
              <a:t>放電箇所の特定</a:t>
            </a:r>
          </a:p>
          <a:p>
            <a:pPr lvl="1">
              <a:spcBef>
                <a:spcPts val="0"/>
              </a:spcBef>
            </a:pPr>
            <a:r>
              <a:t>これまでは放電痕の位置から想像するしかなかった</a:t>
            </a:r>
          </a:p>
          <a:p>
            <a:pPr lvl="1">
              <a:spcBef>
                <a:spcPts val="0"/>
              </a:spcBef>
            </a:pPr>
            <a:r>
              <a:t>放電痕が残らないような放電はわからない</a:t>
            </a:r>
          </a:p>
        </p:txBody>
      </p:sp>
      <p:sp>
        <p:nvSpPr>
          <p:cNvPr id="338"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9" name="チェンバー内にUSBカメラをインストールして放電の様子を記録…"/>
          <p:cNvSpPr txBox="1"/>
          <p:nvPr/>
        </p:nvSpPr>
        <p:spPr>
          <a:xfrm>
            <a:off x="437303" y="8436910"/>
            <a:ext cx="9288171"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lgn="l">
              <a:buSzPct val="100000"/>
              <a:buChar char="✓"/>
            </a:pPr>
            <a:r>
              <a:t>チェンバー内にUSBカメラをインストールして放電の様子を記録</a:t>
            </a:r>
          </a:p>
          <a:p>
            <a:pPr marL="228600" indent="-228600" algn="l">
              <a:buSzPct val="100000"/>
              <a:buChar char="✓"/>
            </a:pPr>
            <a:r>
              <a:t>放電位置の特定につなげる</a:t>
            </a:r>
          </a:p>
        </p:txBody>
      </p:sp>
      <p:pic>
        <p:nvPicPr>
          <p:cNvPr id="340" name="IMG_2204.JPG" descr="IMG_2204.JPG"/>
          <p:cNvPicPr>
            <a:picLocks noChangeAspect="1"/>
          </p:cNvPicPr>
          <p:nvPr/>
        </p:nvPicPr>
        <p:blipFill>
          <a:blip r:embed="rId2">
            <a:extLst/>
          </a:blip>
          <a:srcRect l="17841" t="22350" r="32144" b="45735"/>
          <a:stretch>
            <a:fillRect/>
          </a:stretch>
        </p:blipFill>
        <p:spPr>
          <a:xfrm>
            <a:off x="3609776" y="3279378"/>
            <a:ext cx="5785327" cy="4922202"/>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カメラのインストール"/>
          <p:cNvSpPr txBox="1"/>
          <p:nvPr>
            <p:ph type="title"/>
          </p:nvPr>
        </p:nvSpPr>
        <p:spPr>
          <a:prstGeom prst="rect">
            <a:avLst/>
          </a:prstGeom>
        </p:spPr>
        <p:txBody>
          <a:bodyPr/>
          <a:lstStyle/>
          <a:p>
            <a:pPr/>
            <a:r>
              <a:t>カメラのインストール</a:t>
            </a:r>
          </a:p>
        </p:txBody>
      </p:sp>
      <p:sp>
        <p:nvSpPr>
          <p:cNvPr id="343" name="カメラからのアウトガス対策…"/>
          <p:cNvSpPr txBox="1"/>
          <p:nvPr>
            <p:ph type="body" sz="half" idx="1"/>
          </p:nvPr>
        </p:nvSpPr>
        <p:spPr>
          <a:xfrm>
            <a:off x="252452" y="1626658"/>
            <a:ext cx="12499896" cy="3972938"/>
          </a:xfrm>
          <a:prstGeom prst="rect">
            <a:avLst/>
          </a:prstGeom>
        </p:spPr>
        <p:txBody>
          <a:bodyPr/>
          <a:lstStyle/>
          <a:p>
            <a:pPr/>
            <a:r>
              <a:t>カメラからのアウトガス対策</a:t>
            </a:r>
          </a:p>
          <a:p>
            <a:pPr lvl="1"/>
            <a:r>
              <a:t>真空用USBケーブルに交換</a:t>
            </a:r>
          </a:p>
          <a:p>
            <a:pPr lvl="1"/>
            <a:r>
              <a:t>真空用エポキシでカメラをポッティング+真空脱泡</a:t>
            </a:r>
          </a:p>
          <a:p>
            <a:pPr/>
          </a:p>
          <a:p>
            <a:pPr/>
          </a:p>
          <a:p>
            <a:pPr/>
          </a:p>
          <a:p>
            <a:pPr/>
            <a:r>
              <a:t>ELCCが見えるようにカメラをインストール</a:t>
            </a:r>
          </a:p>
        </p:txBody>
      </p:sp>
      <p:sp>
        <p:nvSpPr>
          <p:cNvPr id="344"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5" name="IMG_0315.jpg" descr="IMG_0315.jpg"/>
          <p:cNvPicPr>
            <a:picLocks noChangeAspect="1"/>
          </p:cNvPicPr>
          <p:nvPr/>
        </p:nvPicPr>
        <p:blipFill>
          <a:blip r:embed="rId2">
            <a:extLst/>
          </a:blip>
          <a:stretch>
            <a:fillRect/>
          </a:stretch>
        </p:blipFill>
        <p:spPr>
          <a:xfrm>
            <a:off x="8475040" y="502553"/>
            <a:ext cx="4417949" cy="3313462"/>
          </a:xfrm>
          <a:prstGeom prst="rect">
            <a:avLst/>
          </a:prstGeom>
          <a:ln w="12700">
            <a:miter lim="400000"/>
          </a:ln>
        </p:spPr>
      </p:pic>
      <p:sp>
        <p:nvSpPr>
          <p:cNvPr id="346" name="アウトガス・リークレート：1.96 x 10-6 Pa・m3/sec → Swagelok系と同程度"/>
          <p:cNvSpPr txBox="1"/>
          <p:nvPr/>
        </p:nvSpPr>
        <p:spPr>
          <a:xfrm>
            <a:off x="304825" y="4085250"/>
            <a:ext cx="11983746" cy="4254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buSzPct val="100000"/>
              <a:buChar char="✓"/>
            </a:pPr>
            <a:r>
              <a:t>アウトガス・リークレート：1.96 x 10</a:t>
            </a:r>
            <a:r>
              <a:rPr baseline="31999" sz="2500"/>
              <a:t>-6</a:t>
            </a:r>
            <a:r>
              <a:rPr sz="2500"/>
              <a:t> Pa・m</a:t>
            </a:r>
            <a:r>
              <a:rPr baseline="31999" sz="2500"/>
              <a:t>3</a:t>
            </a:r>
            <a:r>
              <a:rPr sz="2500"/>
              <a:t>/sec → Swagelok系と同程度</a:t>
            </a:r>
          </a:p>
        </p:txBody>
      </p:sp>
      <p:pic>
        <p:nvPicPr>
          <p:cNvPr id="347" name="イメージ" descr="イメージ"/>
          <p:cNvPicPr>
            <a:picLocks noChangeAspect="1"/>
          </p:cNvPicPr>
          <p:nvPr/>
        </p:nvPicPr>
        <p:blipFill>
          <a:blip r:embed="rId3">
            <a:extLst/>
          </a:blip>
          <a:stretch>
            <a:fillRect/>
          </a:stretch>
        </p:blipFill>
        <p:spPr>
          <a:xfrm>
            <a:off x="1269349" y="5698436"/>
            <a:ext cx="4773079" cy="3579411"/>
          </a:xfrm>
          <a:prstGeom prst="rect">
            <a:avLst/>
          </a:prstGeom>
          <a:ln w="12700">
            <a:miter lim="400000"/>
          </a:ln>
        </p:spPr>
      </p:pic>
      <p:pic>
        <p:nvPicPr>
          <p:cNvPr id="348" name="DFACFEB0-6177-4ADA-A239-940B52EE534A.png" descr="DFACFEB0-6177-4ADA-A239-940B52EE534A.png"/>
          <p:cNvPicPr>
            <a:picLocks noChangeAspect="1"/>
          </p:cNvPicPr>
          <p:nvPr/>
        </p:nvPicPr>
        <p:blipFill>
          <a:blip r:embed="rId4">
            <a:extLst/>
          </a:blip>
          <a:stretch>
            <a:fillRect/>
          </a:stretch>
        </p:blipFill>
        <p:spPr>
          <a:xfrm>
            <a:off x="6740848" y="5684149"/>
            <a:ext cx="4773078" cy="3596256"/>
          </a:xfrm>
          <a:prstGeom prst="rect">
            <a:avLst/>
          </a:prstGeom>
          <a:ln w="12700">
            <a:miter lim="400000"/>
          </a:ln>
        </p:spPr>
      </p:pic>
      <p:sp>
        <p:nvSpPr>
          <p:cNvPr id="349" name="カメラ"/>
          <p:cNvSpPr/>
          <p:nvPr/>
        </p:nvSpPr>
        <p:spPr>
          <a:xfrm>
            <a:off x="1618319" y="6089983"/>
            <a:ext cx="1458119" cy="884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1" y="0"/>
                </a:moveTo>
                <a:cubicBezTo>
                  <a:pt x="421" y="0"/>
                  <a:pt x="0" y="694"/>
                  <a:pt x="0" y="1551"/>
                </a:cubicBezTo>
                <a:lnTo>
                  <a:pt x="0" y="13107"/>
                </a:lnTo>
                <a:cubicBezTo>
                  <a:pt x="0" y="13964"/>
                  <a:pt x="421" y="14659"/>
                  <a:pt x="941" y="14659"/>
                </a:cubicBezTo>
                <a:lnTo>
                  <a:pt x="17232" y="14659"/>
                </a:lnTo>
                <a:lnTo>
                  <a:pt x="21600" y="21600"/>
                </a:lnTo>
                <a:lnTo>
                  <a:pt x="19242" y="10432"/>
                </a:lnTo>
                <a:lnTo>
                  <a:pt x="19242" y="1551"/>
                </a:lnTo>
                <a:cubicBezTo>
                  <a:pt x="19242" y="694"/>
                  <a:pt x="18821" y="0"/>
                  <a:pt x="18302" y="0"/>
                </a:cubicBezTo>
                <a:lnTo>
                  <a:pt x="941"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000">
                <a:solidFill>
                  <a:srgbClr val="0F0F0F"/>
                </a:solidFill>
              </a:defRPr>
            </a:lvl1pPr>
          </a:lstStyle>
          <a:p>
            <a:pPr/>
            <a:r>
              <a:t>カメラ</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放電箇所の特定"/>
          <p:cNvSpPr txBox="1"/>
          <p:nvPr>
            <p:ph type="title"/>
          </p:nvPr>
        </p:nvSpPr>
        <p:spPr>
          <a:prstGeom prst="rect">
            <a:avLst/>
          </a:prstGeom>
        </p:spPr>
        <p:txBody>
          <a:bodyPr/>
          <a:lstStyle/>
          <a:p>
            <a:pPr/>
            <a:r>
              <a:t>放電箇所の特定</a:t>
            </a:r>
          </a:p>
        </p:txBody>
      </p:sp>
      <p:sp>
        <p:nvSpPr>
          <p:cNvPr id="352" name="動体検知アプリmotionで動体検知"/>
          <p:cNvSpPr txBox="1"/>
          <p:nvPr>
            <p:ph type="body" sz="quarter" idx="1"/>
          </p:nvPr>
        </p:nvSpPr>
        <p:spPr>
          <a:xfrm>
            <a:off x="252452" y="1626658"/>
            <a:ext cx="12499896" cy="2016485"/>
          </a:xfrm>
          <a:prstGeom prst="rect">
            <a:avLst/>
          </a:prstGeom>
        </p:spPr>
        <p:txBody>
          <a:bodyPr/>
          <a:lstStyle/>
          <a:p>
            <a:pPr/>
            <a:r>
              <a:t>動体検知アプリmotionで動体検知</a:t>
            </a:r>
          </a:p>
        </p:txBody>
      </p:sp>
      <p:sp>
        <p:nvSpPr>
          <p:cNvPr id="353"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4" name="8E3907E4-3361-4752-B439-B4DB7BE640BA.png" descr="8E3907E4-3361-4752-B439-B4DB7BE640BA.png"/>
          <p:cNvPicPr>
            <a:picLocks noChangeAspect="1"/>
          </p:cNvPicPr>
          <p:nvPr/>
        </p:nvPicPr>
        <p:blipFill>
          <a:blip r:embed="rId2">
            <a:extLst/>
          </a:blip>
          <a:stretch>
            <a:fillRect/>
          </a:stretch>
        </p:blipFill>
        <p:spPr>
          <a:xfrm>
            <a:off x="801176" y="2192986"/>
            <a:ext cx="4314056" cy="4053687"/>
          </a:xfrm>
          <a:prstGeom prst="rect">
            <a:avLst/>
          </a:prstGeom>
          <a:ln w="12700">
            <a:miter lim="400000"/>
          </a:ln>
        </p:spPr>
      </p:pic>
      <p:grpSp>
        <p:nvGrpSpPr>
          <p:cNvPr id="362" name="グループ"/>
          <p:cNvGrpSpPr/>
          <p:nvPr/>
        </p:nvGrpSpPr>
        <p:grpSpPr>
          <a:xfrm>
            <a:off x="6490851" y="2292573"/>
            <a:ext cx="5139352" cy="3854514"/>
            <a:chOff x="0" y="0"/>
            <a:chExt cx="5139351" cy="3854513"/>
          </a:xfrm>
        </p:grpSpPr>
        <p:pic>
          <p:nvPicPr>
            <p:cNvPr id="355" name="IMG_4160.jpg" descr="IMG_4160.jpg"/>
            <p:cNvPicPr>
              <a:picLocks noChangeAspect="1"/>
            </p:cNvPicPr>
            <p:nvPr/>
          </p:nvPicPr>
          <p:blipFill>
            <a:blip r:embed="rId3">
              <a:extLst/>
            </a:blip>
            <a:srcRect l="0" t="0" r="0" b="0"/>
            <a:stretch>
              <a:fillRect/>
            </a:stretch>
          </p:blipFill>
          <p:spPr>
            <a:xfrm>
              <a:off x="0" y="0"/>
              <a:ext cx="5139352" cy="3854514"/>
            </a:xfrm>
            <a:prstGeom prst="rect">
              <a:avLst/>
            </a:prstGeom>
            <a:ln w="12700" cap="flat">
              <a:noFill/>
              <a:miter lim="400000"/>
            </a:ln>
            <a:effectLst/>
          </p:spPr>
        </p:pic>
        <p:sp>
          <p:nvSpPr>
            <p:cNvPr id="356" name="線"/>
            <p:cNvSpPr/>
            <p:nvPr/>
          </p:nvSpPr>
          <p:spPr>
            <a:xfrm flipV="1">
              <a:off x="1572312" y="892659"/>
              <a:ext cx="619726" cy="1036706"/>
            </a:xfrm>
            <a:prstGeom prst="line">
              <a:avLst/>
            </a:prstGeom>
            <a:noFill/>
            <a:ln w="215900" cap="flat">
              <a:solidFill>
                <a:schemeClr val="accent1">
                  <a:alpha val="59302"/>
                </a:schemeClr>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357" name="線"/>
            <p:cNvSpPr/>
            <p:nvPr/>
          </p:nvSpPr>
          <p:spPr>
            <a:xfrm>
              <a:off x="2175788" y="1081543"/>
              <a:ext cx="1241654" cy="31435"/>
            </a:xfrm>
            <a:prstGeom prst="line">
              <a:avLst/>
            </a:prstGeom>
            <a:noFill/>
            <a:ln w="215900" cap="flat">
              <a:solidFill>
                <a:schemeClr val="accent1">
                  <a:alpha val="59302"/>
                </a:schemeClr>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358" name="線"/>
            <p:cNvSpPr/>
            <p:nvPr/>
          </p:nvSpPr>
          <p:spPr>
            <a:xfrm>
              <a:off x="2064538" y="2882587"/>
              <a:ext cx="1151041" cy="93242"/>
            </a:xfrm>
            <a:prstGeom prst="line">
              <a:avLst/>
            </a:prstGeom>
            <a:noFill/>
            <a:ln w="215900" cap="flat">
              <a:solidFill>
                <a:schemeClr val="accent1">
                  <a:alpha val="59302"/>
                </a:schemeClr>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359" name="線"/>
            <p:cNvSpPr/>
            <p:nvPr/>
          </p:nvSpPr>
          <p:spPr>
            <a:xfrm flipH="1">
              <a:off x="3063907" y="1954891"/>
              <a:ext cx="744247" cy="1069853"/>
            </a:xfrm>
            <a:prstGeom prst="line">
              <a:avLst/>
            </a:prstGeom>
            <a:noFill/>
            <a:ln w="215900" cap="flat">
              <a:solidFill>
                <a:schemeClr val="accent1">
                  <a:alpha val="59302"/>
                </a:schemeClr>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360" name="線"/>
            <p:cNvSpPr/>
            <p:nvPr/>
          </p:nvSpPr>
          <p:spPr>
            <a:xfrm flipH="1" flipV="1">
              <a:off x="3370606" y="1075268"/>
              <a:ext cx="498263" cy="999334"/>
            </a:xfrm>
            <a:prstGeom prst="line">
              <a:avLst/>
            </a:prstGeom>
            <a:noFill/>
            <a:ln w="215900" cap="flat">
              <a:solidFill>
                <a:schemeClr val="accent1">
                  <a:alpha val="59302"/>
                </a:schemeClr>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361" name="線"/>
            <p:cNvSpPr/>
            <p:nvPr/>
          </p:nvSpPr>
          <p:spPr>
            <a:xfrm flipH="1" flipV="1">
              <a:off x="1633044" y="1855731"/>
              <a:ext cx="498262" cy="999333"/>
            </a:xfrm>
            <a:prstGeom prst="line">
              <a:avLst/>
            </a:prstGeom>
            <a:noFill/>
            <a:ln w="215900" cap="flat">
              <a:solidFill>
                <a:schemeClr val="accent1">
                  <a:alpha val="59302"/>
                </a:schemeClr>
              </a:solidFill>
              <a:prstDash val="solid"/>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grpSp>
      <p:sp>
        <p:nvSpPr>
          <p:cNvPr id="363" name="外周部で放電が起こりやすい…"/>
          <p:cNvSpPr txBox="1"/>
          <p:nvPr/>
        </p:nvSpPr>
        <p:spPr>
          <a:xfrm>
            <a:off x="6743181" y="7198104"/>
            <a:ext cx="6032603" cy="177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lgn="l">
              <a:buSzPct val="100000"/>
              <a:buChar char="✓"/>
            </a:pPr>
            <a:r>
              <a:t>外周部で放電が起こりやすい</a:t>
            </a:r>
          </a:p>
          <a:p>
            <a:pPr marL="228600" indent="-228600" algn="l">
              <a:buSzPct val="100000"/>
              <a:buChar char="✓"/>
            </a:pPr>
            <a:r>
              <a:t>外周部の裏側にGNDがなかったのが原因</a:t>
            </a:r>
          </a:p>
          <a:p>
            <a:pPr marL="228600" indent="-228600" algn="l">
              <a:buSzPct val="100000"/>
              <a:buChar char="✓"/>
            </a:pPr>
            <a:r>
              <a:t>データ取得中のDAQトラブルも放電が</a:t>
            </a:r>
            <a:br/>
            <a:r>
              <a:t>原因だったことが判明</a:t>
            </a:r>
          </a:p>
        </p:txBody>
      </p:sp>
      <p:sp>
        <p:nvSpPr>
          <p:cNvPr id="364" name="四角形"/>
          <p:cNvSpPr/>
          <p:nvPr/>
        </p:nvSpPr>
        <p:spPr>
          <a:xfrm>
            <a:off x="14797527" y="7758618"/>
            <a:ext cx="777834" cy="656972"/>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365" name="線"/>
          <p:cNvSpPr/>
          <p:nvPr/>
        </p:nvSpPr>
        <p:spPr>
          <a:xfrm>
            <a:off x="13665227" y="7747383"/>
            <a:ext cx="1889423" cy="1"/>
          </a:xfrm>
          <a:prstGeom prst="line">
            <a:avLst/>
          </a:prstGeom>
          <a:ln w="50800">
            <a:solidFill>
              <a:schemeClr val="accent5">
                <a:hueOff val="-82419"/>
                <a:satOff val="-9513"/>
                <a:lumOff val="-16343"/>
              </a:schemeClr>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grpSp>
        <p:nvGrpSpPr>
          <p:cNvPr id="369" name="グループ"/>
          <p:cNvGrpSpPr/>
          <p:nvPr/>
        </p:nvGrpSpPr>
        <p:grpSpPr>
          <a:xfrm>
            <a:off x="15459350" y="8667194"/>
            <a:ext cx="820493" cy="712761"/>
            <a:chOff x="0" y="0"/>
            <a:chExt cx="820491" cy="712760"/>
          </a:xfrm>
        </p:grpSpPr>
        <p:sp>
          <p:nvSpPr>
            <p:cNvPr id="366" name="四角形"/>
            <p:cNvSpPr/>
            <p:nvPr/>
          </p:nvSpPr>
          <p:spPr>
            <a:xfrm>
              <a:off x="0" y="0"/>
              <a:ext cx="820492" cy="260768"/>
            </a:xfrm>
            <a:prstGeom prst="rect">
              <a:avLst/>
            </a:prstGeom>
            <a:solidFill>
              <a:srgbClr val="929292"/>
            </a:solidFill>
            <a:ln w="12700" cap="flat">
              <a:noFill/>
              <a:miter lim="400000"/>
            </a:ln>
            <a:effectLst/>
          </p:spPr>
          <p:txBody>
            <a:bodyPr wrap="square" lIns="50800" tIns="50800" rIns="50800" bIns="50800" numCol="1" anchor="ctr">
              <a:noAutofit/>
            </a:bodyPr>
            <a:lstStyle/>
            <a:p>
              <a:pPr>
                <a:defRPr sz="1400">
                  <a:solidFill>
                    <a:srgbClr val="0F0F0F"/>
                  </a:solidFill>
                  <a:latin typeface="+mn-lt"/>
                  <a:ea typeface="+mn-ea"/>
                  <a:cs typeface="+mn-cs"/>
                  <a:sym typeface="ヒラギノ角ゴ ProN W3"/>
                </a:defRPr>
              </a:pPr>
            </a:p>
          </p:txBody>
        </p:sp>
        <p:sp>
          <p:nvSpPr>
            <p:cNvPr id="367" name="線"/>
            <p:cNvSpPr/>
            <p:nvPr/>
          </p:nvSpPr>
          <p:spPr>
            <a:xfrm flipV="1">
              <a:off x="230475" y="261286"/>
              <a:ext cx="1" cy="451475"/>
            </a:xfrm>
            <a:prstGeom prst="line">
              <a:avLst/>
            </a:prstGeom>
            <a:noFill/>
            <a:ln w="63500" cap="flat">
              <a:solidFill>
                <a:srgbClr val="000000"/>
              </a:solidFill>
              <a:prstDash val="solid"/>
              <a:miter lim="400000"/>
            </a:ln>
            <a:effectLst/>
          </p:spPr>
          <p:txBody>
            <a:bodyPr wrap="square" lIns="50800" tIns="50800" rIns="50800" bIns="50800" numCol="1" anchor="ctr">
              <a:noAutofit/>
            </a:bodyPr>
            <a:lstStyle/>
            <a:p>
              <a:pPr>
                <a:defRPr sz="1400">
                  <a:solidFill>
                    <a:srgbClr val="0F0F0F"/>
                  </a:solidFill>
                  <a:latin typeface="+mn-lt"/>
                  <a:ea typeface="+mn-ea"/>
                  <a:cs typeface="+mn-cs"/>
                  <a:sym typeface="ヒラギノ角ゴ ProN W3"/>
                </a:defRPr>
              </a:pPr>
            </a:p>
          </p:txBody>
        </p:sp>
        <p:sp>
          <p:nvSpPr>
            <p:cNvPr id="368" name="線"/>
            <p:cNvSpPr/>
            <p:nvPr/>
          </p:nvSpPr>
          <p:spPr>
            <a:xfrm flipV="1">
              <a:off x="572532" y="261286"/>
              <a:ext cx="1" cy="451475"/>
            </a:xfrm>
            <a:prstGeom prst="line">
              <a:avLst/>
            </a:prstGeom>
            <a:noFill/>
            <a:ln w="63500" cap="flat">
              <a:solidFill>
                <a:srgbClr val="000000"/>
              </a:solidFill>
              <a:prstDash val="solid"/>
              <a:miter lim="400000"/>
            </a:ln>
            <a:effectLst/>
          </p:spPr>
          <p:txBody>
            <a:bodyPr wrap="square" lIns="50800" tIns="50800" rIns="50800" bIns="50800" numCol="1" anchor="ctr">
              <a:noAutofit/>
            </a:bodyPr>
            <a:lstStyle/>
            <a:p>
              <a:pPr>
                <a:defRPr sz="1400">
                  <a:solidFill>
                    <a:srgbClr val="0F0F0F"/>
                  </a:solidFill>
                  <a:latin typeface="+mn-lt"/>
                  <a:ea typeface="+mn-ea"/>
                  <a:cs typeface="+mn-cs"/>
                  <a:sym typeface="ヒラギノ角ゴ ProN W3"/>
                </a:defRPr>
              </a:pPr>
            </a:p>
          </p:txBody>
        </p:sp>
      </p:grpSp>
      <p:sp>
        <p:nvSpPr>
          <p:cNvPr id="370" name="四角形"/>
          <p:cNvSpPr/>
          <p:nvPr/>
        </p:nvSpPr>
        <p:spPr>
          <a:xfrm>
            <a:off x="16143640" y="7758618"/>
            <a:ext cx="777834" cy="656972"/>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371" name="線"/>
          <p:cNvSpPr/>
          <p:nvPr/>
        </p:nvSpPr>
        <p:spPr>
          <a:xfrm>
            <a:off x="16162097" y="8426824"/>
            <a:ext cx="740918" cy="1"/>
          </a:xfrm>
          <a:prstGeom prst="line">
            <a:avLst/>
          </a:prstGeom>
          <a:ln w="50800">
            <a:solidFill>
              <a:srgbClr val="945200"/>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372" name="線"/>
          <p:cNvSpPr/>
          <p:nvPr/>
        </p:nvSpPr>
        <p:spPr>
          <a:xfrm>
            <a:off x="16164351" y="7747383"/>
            <a:ext cx="736411" cy="1"/>
          </a:xfrm>
          <a:prstGeom prst="line">
            <a:avLst/>
          </a:prstGeom>
          <a:ln w="50800">
            <a:solidFill>
              <a:schemeClr val="accent5">
                <a:hueOff val="-82419"/>
                <a:satOff val="-9513"/>
                <a:lumOff val="-16343"/>
              </a:schemeClr>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373" name="線"/>
          <p:cNvSpPr/>
          <p:nvPr/>
        </p:nvSpPr>
        <p:spPr>
          <a:xfrm flipV="1">
            <a:off x="14796218" y="8477816"/>
            <a:ext cx="2146759" cy="18556"/>
          </a:xfrm>
          <a:prstGeom prst="line">
            <a:avLst/>
          </a:prstGeom>
          <a:ln w="50800">
            <a:solidFill>
              <a:srgbClr val="797979"/>
            </a:solidFill>
            <a:prstDash val="sysDot"/>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374" name="四角形"/>
          <p:cNvSpPr/>
          <p:nvPr/>
        </p:nvSpPr>
        <p:spPr>
          <a:xfrm>
            <a:off x="13290570" y="7762216"/>
            <a:ext cx="1035108" cy="656973"/>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375" name="線"/>
          <p:cNvSpPr/>
          <p:nvPr/>
        </p:nvSpPr>
        <p:spPr>
          <a:xfrm>
            <a:off x="13646337" y="8451275"/>
            <a:ext cx="1077164" cy="55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6"/>
                </a:moveTo>
                <a:lnTo>
                  <a:pt x="13966" y="0"/>
                </a:lnTo>
                <a:lnTo>
                  <a:pt x="21600" y="21600"/>
                </a:lnTo>
              </a:path>
            </a:pathLst>
          </a:custGeom>
          <a:ln w="50800">
            <a:solidFill>
              <a:srgbClr val="945200"/>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376" name="線"/>
          <p:cNvSpPr/>
          <p:nvPr/>
        </p:nvSpPr>
        <p:spPr>
          <a:xfrm>
            <a:off x="14386196" y="8378638"/>
            <a:ext cx="1120371" cy="640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7502" y="18850"/>
                </a:lnTo>
                <a:lnTo>
                  <a:pt x="21600" y="21600"/>
                </a:lnTo>
              </a:path>
            </a:pathLst>
          </a:custGeom>
          <a:ln w="50800">
            <a:solidFill>
              <a:srgbClr val="945200"/>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377" name="四角形"/>
          <p:cNvSpPr/>
          <p:nvPr/>
        </p:nvSpPr>
        <p:spPr>
          <a:xfrm>
            <a:off x="14797527" y="8537168"/>
            <a:ext cx="777834" cy="114629"/>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378" name="四角形"/>
          <p:cNvSpPr/>
          <p:nvPr/>
        </p:nvSpPr>
        <p:spPr>
          <a:xfrm>
            <a:off x="16143640" y="8537168"/>
            <a:ext cx="777834" cy="114629"/>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pic>
        <p:nvPicPr>
          <p:cNvPr id="379" name="研究_20200828-20yymmdd-26.jpg" descr="研究_20200828-20yymmdd-26.jpg"/>
          <p:cNvPicPr>
            <a:picLocks noChangeAspect="1"/>
          </p:cNvPicPr>
          <p:nvPr/>
        </p:nvPicPr>
        <p:blipFill>
          <a:blip r:embed="rId4">
            <a:extLst/>
          </a:blip>
          <a:srcRect l="20168" t="2942" r="20168" b="62808"/>
          <a:stretch>
            <a:fillRect/>
          </a:stretch>
        </p:blipFill>
        <p:spPr>
          <a:xfrm>
            <a:off x="154639" y="6441263"/>
            <a:ext cx="4434470" cy="3291848"/>
          </a:xfrm>
          <a:prstGeom prst="rect">
            <a:avLst/>
          </a:prstGeom>
          <a:ln w="12700">
            <a:miter lim="400000"/>
          </a:ln>
        </p:spPr>
      </p:pic>
      <p:sp>
        <p:nvSpPr>
          <p:cNvPr id="380" name="円形"/>
          <p:cNvSpPr/>
          <p:nvPr/>
        </p:nvSpPr>
        <p:spPr>
          <a:xfrm>
            <a:off x="1775847" y="8373880"/>
            <a:ext cx="372772" cy="373265"/>
          </a:xfrm>
          <a:prstGeom prst="ellipse">
            <a:avLst/>
          </a:prstGeom>
          <a:ln w="38100">
            <a:solidFill>
              <a:schemeClr val="accent4">
                <a:hueOff val="-1081314"/>
                <a:satOff val="4338"/>
                <a:lumOff val="-8931"/>
              </a:schemeClr>
            </a:solidFill>
            <a:prstDash val="sysDot"/>
            <a:miter lim="400000"/>
          </a:ln>
        </p:spPr>
        <p:txBody>
          <a:bodyPr lIns="50800" tIns="50800" rIns="50800" bIns="50800" anchor="ctr"/>
          <a:lstStyle/>
          <a:p>
            <a:pPr>
              <a:defRPr>
                <a:latin typeface="+mn-lt"/>
                <a:ea typeface="+mn-ea"/>
                <a:cs typeface="+mn-cs"/>
                <a:sym typeface="ヒラギノ角ゴ ProN W3"/>
              </a:defRPr>
            </a:pPr>
          </a:p>
        </p:txBody>
      </p:sp>
      <p:sp>
        <p:nvSpPr>
          <p:cNvPr id="381" name="電場が集中"/>
          <p:cNvSpPr txBox="1"/>
          <p:nvPr/>
        </p:nvSpPr>
        <p:spPr>
          <a:xfrm>
            <a:off x="441018" y="9206638"/>
            <a:ext cx="1676401" cy="374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100"/>
            </a:lvl1pPr>
          </a:lstStyle>
          <a:p>
            <a:pPr/>
            <a:r>
              <a:t>電場が集中</a:t>
            </a:r>
          </a:p>
        </p:txBody>
      </p:sp>
      <p:sp>
        <p:nvSpPr>
          <p:cNvPr id="382" name="線"/>
          <p:cNvSpPr/>
          <p:nvPr/>
        </p:nvSpPr>
        <p:spPr>
          <a:xfrm flipV="1">
            <a:off x="1485073" y="8753300"/>
            <a:ext cx="351672" cy="420000"/>
          </a:xfrm>
          <a:prstGeom prst="line">
            <a:avLst/>
          </a:prstGeom>
          <a:ln w="25400">
            <a:solidFill>
              <a:schemeClr val="accent4">
                <a:hueOff val="-1081314"/>
                <a:satOff val="4338"/>
                <a:lumOff val="-8931"/>
              </a:schemeClr>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83" name="anode電極"/>
          <p:cNvSpPr/>
          <p:nvPr/>
        </p:nvSpPr>
        <p:spPr>
          <a:xfrm>
            <a:off x="4082998" y="7026402"/>
            <a:ext cx="2021285" cy="7905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2" y="0"/>
                </a:moveTo>
                <a:cubicBezTo>
                  <a:pt x="1597" y="0"/>
                  <a:pt x="1294" y="777"/>
                  <a:pt x="1294" y="1735"/>
                </a:cubicBezTo>
                <a:lnTo>
                  <a:pt x="1294" y="11147"/>
                </a:lnTo>
                <a:lnTo>
                  <a:pt x="0" y="21600"/>
                </a:lnTo>
                <a:lnTo>
                  <a:pt x="2846" y="16395"/>
                </a:lnTo>
                <a:lnTo>
                  <a:pt x="20921" y="16395"/>
                </a:lnTo>
                <a:cubicBezTo>
                  <a:pt x="21296" y="16395"/>
                  <a:pt x="21600" y="15618"/>
                  <a:pt x="21600" y="14660"/>
                </a:cubicBezTo>
                <a:lnTo>
                  <a:pt x="21600" y="1735"/>
                </a:lnTo>
                <a:cubicBezTo>
                  <a:pt x="21600" y="777"/>
                  <a:pt x="21296" y="0"/>
                  <a:pt x="20921" y="0"/>
                </a:cubicBezTo>
                <a:lnTo>
                  <a:pt x="1972"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000">
                <a:solidFill>
                  <a:srgbClr val="0F0F0F"/>
                </a:solidFill>
              </a:defRPr>
            </a:lvl1pPr>
          </a:lstStyle>
          <a:p>
            <a:pPr/>
            <a:r>
              <a:t>anode電極</a:t>
            </a:r>
          </a:p>
        </p:txBody>
      </p:sp>
      <p:sp>
        <p:nvSpPr>
          <p:cNvPr id="384" name="GNDメッシュ"/>
          <p:cNvSpPr/>
          <p:nvPr/>
        </p:nvSpPr>
        <p:spPr>
          <a:xfrm>
            <a:off x="4127710" y="7929141"/>
            <a:ext cx="2065338" cy="6357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91" y="0"/>
                </a:moveTo>
                <a:cubicBezTo>
                  <a:pt x="2024" y="0"/>
                  <a:pt x="1727" y="966"/>
                  <a:pt x="1727" y="2157"/>
                </a:cubicBezTo>
                <a:lnTo>
                  <a:pt x="1727" y="16193"/>
                </a:lnTo>
                <a:lnTo>
                  <a:pt x="0" y="21600"/>
                </a:lnTo>
                <a:lnTo>
                  <a:pt x="6956" y="20387"/>
                </a:lnTo>
                <a:lnTo>
                  <a:pt x="20936" y="20387"/>
                </a:lnTo>
                <a:cubicBezTo>
                  <a:pt x="21303" y="20387"/>
                  <a:pt x="21600" y="19421"/>
                  <a:pt x="21600" y="18229"/>
                </a:cubicBezTo>
                <a:lnTo>
                  <a:pt x="21600" y="2157"/>
                </a:lnTo>
                <a:cubicBezTo>
                  <a:pt x="21600" y="966"/>
                  <a:pt x="21303" y="0"/>
                  <a:pt x="20936" y="0"/>
                </a:cubicBezTo>
                <a:lnTo>
                  <a:pt x="2391"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000">
                <a:solidFill>
                  <a:srgbClr val="0F0F0F"/>
                </a:solidFill>
              </a:defRPr>
            </a:lvl1pPr>
          </a:lstStyle>
          <a:p>
            <a:pPr/>
            <a:r>
              <a:t>GNDメッシュ</a:t>
            </a:r>
          </a:p>
        </p:txBody>
      </p:sp>
      <p:sp>
        <p:nvSpPr>
          <p:cNvPr id="385" name="ポリイミドシート(t125um)"/>
          <p:cNvSpPr/>
          <p:nvPr/>
        </p:nvSpPr>
        <p:spPr>
          <a:xfrm>
            <a:off x="186621" y="6459440"/>
            <a:ext cx="2185195" cy="20629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2" y="0"/>
                </a:moveTo>
                <a:cubicBezTo>
                  <a:pt x="284" y="0"/>
                  <a:pt x="0" y="300"/>
                  <a:pt x="0" y="669"/>
                </a:cubicBezTo>
                <a:lnTo>
                  <a:pt x="0" y="9894"/>
                </a:lnTo>
                <a:cubicBezTo>
                  <a:pt x="0" y="10263"/>
                  <a:pt x="284" y="10563"/>
                  <a:pt x="632" y="10563"/>
                </a:cubicBezTo>
                <a:lnTo>
                  <a:pt x="9007" y="10563"/>
                </a:lnTo>
                <a:lnTo>
                  <a:pt x="9835" y="21600"/>
                </a:lnTo>
                <a:lnTo>
                  <a:pt x="10663" y="10563"/>
                </a:lnTo>
                <a:lnTo>
                  <a:pt x="20968" y="10563"/>
                </a:lnTo>
                <a:cubicBezTo>
                  <a:pt x="21316" y="10563"/>
                  <a:pt x="21600" y="10263"/>
                  <a:pt x="21600" y="9894"/>
                </a:cubicBezTo>
                <a:lnTo>
                  <a:pt x="21600" y="669"/>
                </a:lnTo>
                <a:cubicBezTo>
                  <a:pt x="21600" y="300"/>
                  <a:pt x="21316" y="0"/>
                  <a:pt x="20968" y="0"/>
                </a:cubicBezTo>
                <a:lnTo>
                  <a:pt x="632"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000">
                <a:solidFill>
                  <a:srgbClr val="0F0F0F"/>
                </a:solidFill>
              </a:defRPr>
            </a:lvl1pPr>
          </a:lstStyle>
          <a:p>
            <a:pPr/>
            <a:r>
              <a:t>ポリイミドシート(t125um)</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ELCCの放電対策"/>
          <p:cNvSpPr txBox="1"/>
          <p:nvPr>
            <p:ph type="title"/>
          </p:nvPr>
        </p:nvSpPr>
        <p:spPr>
          <a:prstGeom prst="rect">
            <a:avLst/>
          </a:prstGeom>
        </p:spPr>
        <p:txBody>
          <a:bodyPr/>
          <a:lstStyle/>
          <a:p>
            <a:pPr/>
            <a:r>
              <a:t>ELCCの放電対策</a:t>
            </a:r>
          </a:p>
        </p:txBody>
      </p:sp>
      <p:sp>
        <p:nvSpPr>
          <p:cNvPr id="388" name="放電対策の効果…"/>
          <p:cNvSpPr txBox="1"/>
          <p:nvPr>
            <p:ph type="body" idx="1"/>
          </p:nvPr>
        </p:nvSpPr>
        <p:spPr>
          <a:xfrm>
            <a:off x="485608" y="5186115"/>
            <a:ext cx="12499895" cy="4156348"/>
          </a:xfrm>
          <a:prstGeom prst="rect">
            <a:avLst/>
          </a:prstGeom>
        </p:spPr>
        <p:txBody>
          <a:bodyPr/>
          <a:lstStyle/>
          <a:p>
            <a:pPr/>
            <a:r>
              <a:t>放電対策の効果</a:t>
            </a:r>
          </a:p>
          <a:p>
            <a:pPr lvl="1"/>
            <a:r>
              <a:t>5.3barまでは比較的安定的に電圧がかけられるようになった</a:t>
            </a:r>
          </a:p>
          <a:p>
            <a:pPr lvl="1"/>
            <a:r>
              <a:t>8barでの測定には十分か？というとまだ心許ない</a:t>
            </a:r>
          </a:p>
          <a:p>
            <a:pPr/>
            <a:r>
              <a:t>課題</a:t>
            </a:r>
          </a:p>
          <a:p>
            <a:pPr lvl="1"/>
            <a:r>
              <a:t>側面の溝だけではモジュール間での放電が抑えきれない</a:t>
            </a:r>
          </a:p>
          <a:p>
            <a:pPr lvl="1"/>
            <a:r>
              <a:t>焼結メッシュを用いてもまだ多少のほつれが生じてしまう</a:t>
            </a:r>
          </a:p>
        </p:txBody>
      </p:sp>
      <p:sp>
        <p:nvSpPr>
          <p:cNvPr id="389"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90" name="矢印"/>
          <p:cNvSpPr/>
          <p:nvPr/>
        </p:nvSpPr>
        <p:spPr>
          <a:xfrm rot="21593026">
            <a:off x="5916015" y="2855072"/>
            <a:ext cx="828508" cy="675646"/>
          </a:xfrm>
          <a:prstGeom prst="rightArrow">
            <a:avLst>
              <a:gd name="adj1" fmla="val 50285"/>
              <a:gd name="adj2" fmla="val 72187"/>
            </a:avLst>
          </a:prstGeom>
          <a:solidFill>
            <a:schemeClr val="accent1"/>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391" name="四角形"/>
          <p:cNvSpPr/>
          <p:nvPr/>
        </p:nvSpPr>
        <p:spPr>
          <a:xfrm>
            <a:off x="15124999" y="4615011"/>
            <a:ext cx="777833" cy="656973"/>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392" name="線"/>
          <p:cNvSpPr/>
          <p:nvPr/>
        </p:nvSpPr>
        <p:spPr>
          <a:xfrm>
            <a:off x="13992699" y="4603776"/>
            <a:ext cx="1889422" cy="1"/>
          </a:xfrm>
          <a:prstGeom prst="line">
            <a:avLst/>
          </a:prstGeom>
          <a:ln w="50800">
            <a:solidFill>
              <a:schemeClr val="accent5">
                <a:hueOff val="-82419"/>
                <a:satOff val="-9513"/>
                <a:lumOff val="-16343"/>
              </a:schemeClr>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grpSp>
        <p:nvGrpSpPr>
          <p:cNvPr id="396" name="グループ"/>
          <p:cNvGrpSpPr/>
          <p:nvPr/>
        </p:nvGrpSpPr>
        <p:grpSpPr>
          <a:xfrm>
            <a:off x="15786822" y="5523587"/>
            <a:ext cx="820493" cy="712762"/>
            <a:chOff x="0" y="0"/>
            <a:chExt cx="820491" cy="712760"/>
          </a:xfrm>
        </p:grpSpPr>
        <p:sp>
          <p:nvSpPr>
            <p:cNvPr id="393" name="四角形"/>
            <p:cNvSpPr/>
            <p:nvPr/>
          </p:nvSpPr>
          <p:spPr>
            <a:xfrm>
              <a:off x="0" y="0"/>
              <a:ext cx="820492" cy="260768"/>
            </a:xfrm>
            <a:prstGeom prst="rect">
              <a:avLst/>
            </a:prstGeom>
            <a:solidFill>
              <a:srgbClr val="929292"/>
            </a:solidFill>
            <a:ln w="12700" cap="flat">
              <a:noFill/>
              <a:miter lim="400000"/>
            </a:ln>
            <a:effectLst/>
          </p:spPr>
          <p:txBody>
            <a:bodyPr wrap="square" lIns="50800" tIns="50800" rIns="50800" bIns="50800" numCol="1" anchor="ctr">
              <a:noAutofit/>
            </a:bodyPr>
            <a:lstStyle/>
            <a:p>
              <a:pPr>
                <a:defRPr sz="1400">
                  <a:solidFill>
                    <a:srgbClr val="0F0F0F"/>
                  </a:solidFill>
                  <a:latin typeface="+mn-lt"/>
                  <a:ea typeface="+mn-ea"/>
                  <a:cs typeface="+mn-cs"/>
                  <a:sym typeface="ヒラギノ角ゴ ProN W3"/>
                </a:defRPr>
              </a:pPr>
            </a:p>
          </p:txBody>
        </p:sp>
        <p:sp>
          <p:nvSpPr>
            <p:cNvPr id="394" name="線"/>
            <p:cNvSpPr/>
            <p:nvPr/>
          </p:nvSpPr>
          <p:spPr>
            <a:xfrm flipV="1">
              <a:off x="230475" y="261286"/>
              <a:ext cx="1" cy="451475"/>
            </a:xfrm>
            <a:prstGeom prst="line">
              <a:avLst/>
            </a:prstGeom>
            <a:noFill/>
            <a:ln w="63500" cap="flat">
              <a:solidFill>
                <a:srgbClr val="000000"/>
              </a:solidFill>
              <a:prstDash val="solid"/>
              <a:miter lim="400000"/>
            </a:ln>
            <a:effectLst/>
          </p:spPr>
          <p:txBody>
            <a:bodyPr wrap="square" lIns="50800" tIns="50800" rIns="50800" bIns="50800" numCol="1" anchor="ctr">
              <a:noAutofit/>
            </a:bodyPr>
            <a:lstStyle/>
            <a:p>
              <a:pPr>
                <a:defRPr sz="1400">
                  <a:solidFill>
                    <a:srgbClr val="0F0F0F"/>
                  </a:solidFill>
                  <a:latin typeface="+mn-lt"/>
                  <a:ea typeface="+mn-ea"/>
                  <a:cs typeface="+mn-cs"/>
                  <a:sym typeface="ヒラギノ角ゴ ProN W3"/>
                </a:defRPr>
              </a:pPr>
            </a:p>
          </p:txBody>
        </p:sp>
        <p:sp>
          <p:nvSpPr>
            <p:cNvPr id="395" name="線"/>
            <p:cNvSpPr/>
            <p:nvPr/>
          </p:nvSpPr>
          <p:spPr>
            <a:xfrm flipV="1">
              <a:off x="572532" y="261286"/>
              <a:ext cx="1" cy="451475"/>
            </a:xfrm>
            <a:prstGeom prst="line">
              <a:avLst/>
            </a:prstGeom>
            <a:noFill/>
            <a:ln w="63500" cap="flat">
              <a:solidFill>
                <a:srgbClr val="000000"/>
              </a:solidFill>
              <a:prstDash val="solid"/>
              <a:miter lim="400000"/>
            </a:ln>
            <a:effectLst/>
          </p:spPr>
          <p:txBody>
            <a:bodyPr wrap="square" lIns="50800" tIns="50800" rIns="50800" bIns="50800" numCol="1" anchor="ctr">
              <a:noAutofit/>
            </a:bodyPr>
            <a:lstStyle/>
            <a:p>
              <a:pPr>
                <a:defRPr sz="1400">
                  <a:solidFill>
                    <a:srgbClr val="0F0F0F"/>
                  </a:solidFill>
                  <a:latin typeface="+mn-lt"/>
                  <a:ea typeface="+mn-ea"/>
                  <a:cs typeface="+mn-cs"/>
                  <a:sym typeface="ヒラギノ角ゴ ProN W3"/>
                </a:defRPr>
              </a:pPr>
            </a:p>
          </p:txBody>
        </p:sp>
      </p:grpSp>
      <p:sp>
        <p:nvSpPr>
          <p:cNvPr id="397" name="四角形"/>
          <p:cNvSpPr/>
          <p:nvPr/>
        </p:nvSpPr>
        <p:spPr>
          <a:xfrm>
            <a:off x="16471112" y="4615011"/>
            <a:ext cx="777833" cy="656973"/>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398" name="線"/>
          <p:cNvSpPr/>
          <p:nvPr/>
        </p:nvSpPr>
        <p:spPr>
          <a:xfrm>
            <a:off x="16489568" y="5283217"/>
            <a:ext cx="740919" cy="1"/>
          </a:xfrm>
          <a:prstGeom prst="line">
            <a:avLst/>
          </a:prstGeom>
          <a:ln w="50800">
            <a:solidFill>
              <a:srgbClr val="945200"/>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399" name="線"/>
          <p:cNvSpPr/>
          <p:nvPr/>
        </p:nvSpPr>
        <p:spPr>
          <a:xfrm>
            <a:off x="16491822" y="4603776"/>
            <a:ext cx="736412" cy="1"/>
          </a:xfrm>
          <a:prstGeom prst="line">
            <a:avLst/>
          </a:prstGeom>
          <a:ln w="50800">
            <a:solidFill>
              <a:schemeClr val="accent5">
                <a:hueOff val="-82419"/>
                <a:satOff val="-9513"/>
                <a:lumOff val="-16343"/>
              </a:schemeClr>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400" name="線"/>
          <p:cNvSpPr/>
          <p:nvPr/>
        </p:nvSpPr>
        <p:spPr>
          <a:xfrm flipV="1">
            <a:off x="15123689" y="5334209"/>
            <a:ext cx="2146759" cy="18556"/>
          </a:xfrm>
          <a:prstGeom prst="line">
            <a:avLst/>
          </a:prstGeom>
          <a:ln w="50800">
            <a:solidFill>
              <a:srgbClr val="797979"/>
            </a:solidFill>
            <a:prstDash val="sysDot"/>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401" name="四角形"/>
          <p:cNvSpPr/>
          <p:nvPr/>
        </p:nvSpPr>
        <p:spPr>
          <a:xfrm>
            <a:off x="13618041" y="4618609"/>
            <a:ext cx="1035108" cy="656973"/>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402" name="線"/>
          <p:cNvSpPr/>
          <p:nvPr/>
        </p:nvSpPr>
        <p:spPr>
          <a:xfrm>
            <a:off x="13973809" y="5307668"/>
            <a:ext cx="1077163" cy="556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6"/>
                </a:moveTo>
                <a:lnTo>
                  <a:pt x="13966" y="0"/>
                </a:lnTo>
                <a:lnTo>
                  <a:pt x="21600" y="21600"/>
                </a:lnTo>
              </a:path>
            </a:pathLst>
          </a:custGeom>
          <a:ln w="50800">
            <a:solidFill>
              <a:srgbClr val="945200"/>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403" name="線"/>
          <p:cNvSpPr/>
          <p:nvPr/>
        </p:nvSpPr>
        <p:spPr>
          <a:xfrm>
            <a:off x="14713667" y="5235032"/>
            <a:ext cx="1120372" cy="640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7502" y="18850"/>
                </a:lnTo>
                <a:lnTo>
                  <a:pt x="21600" y="21600"/>
                </a:lnTo>
              </a:path>
            </a:pathLst>
          </a:custGeom>
          <a:ln w="50800">
            <a:solidFill>
              <a:srgbClr val="945200"/>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404" name="四角形"/>
          <p:cNvSpPr/>
          <p:nvPr/>
        </p:nvSpPr>
        <p:spPr>
          <a:xfrm>
            <a:off x="15124999" y="5393561"/>
            <a:ext cx="777833" cy="114629"/>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405" name="四角形"/>
          <p:cNvSpPr/>
          <p:nvPr/>
        </p:nvSpPr>
        <p:spPr>
          <a:xfrm>
            <a:off x="16471112" y="5393561"/>
            <a:ext cx="777833" cy="114629"/>
          </a:xfrm>
          <a:prstGeom prst="rect">
            <a:avLst/>
          </a:prstGeom>
          <a:solidFill>
            <a:srgbClr val="D6D5D5"/>
          </a:solidFill>
          <a:ln w="12700">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406" name="線"/>
          <p:cNvSpPr/>
          <p:nvPr/>
        </p:nvSpPr>
        <p:spPr>
          <a:xfrm>
            <a:off x="13971123" y="5368775"/>
            <a:ext cx="650302" cy="1"/>
          </a:xfrm>
          <a:prstGeom prst="line">
            <a:avLst/>
          </a:prstGeom>
          <a:ln w="50800">
            <a:solidFill>
              <a:schemeClr val="accent5">
                <a:hueOff val="-82419"/>
                <a:satOff val="-9513"/>
                <a:lumOff val="-16343"/>
              </a:schemeClr>
            </a:solidFill>
            <a:miter lim="400000"/>
          </a:ln>
        </p:spPr>
        <p:txBody>
          <a:bodyPr lIns="50800" tIns="50800" rIns="50800" bIns="50800" anchor="ctr"/>
          <a:lstStyle/>
          <a:p>
            <a:pPr>
              <a:defRPr sz="1400">
                <a:solidFill>
                  <a:srgbClr val="0F0F0F"/>
                </a:solidFill>
                <a:latin typeface="+mn-lt"/>
                <a:ea typeface="+mn-ea"/>
                <a:cs typeface="+mn-cs"/>
                <a:sym typeface="ヒラギノ角ゴ ProN W3"/>
              </a:defRPr>
            </a:pPr>
          </a:p>
        </p:txBody>
      </p:sp>
      <p:sp>
        <p:nvSpPr>
          <p:cNvPr id="407" name="四角形"/>
          <p:cNvSpPr/>
          <p:nvPr/>
        </p:nvSpPr>
        <p:spPr>
          <a:xfrm>
            <a:off x="14564155" y="4883555"/>
            <a:ext cx="650302" cy="114630"/>
          </a:xfrm>
          <a:prstGeom prst="rect">
            <a:avLst/>
          </a:prstGeom>
          <a:solidFill>
            <a:srgbClr val="FFFFFF"/>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pic>
        <p:nvPicPr>
          <p:cNvPr id="408" name="ELCCの断面図.jpeg" descr="ELCCの断面図.jpeg"/>
          <p:cNvPicPr>
            <a:picLocks noChangeAspect="1"/>
          </p:cNvPicPr>
          <p:nvPr/>
        </p:nvPicPr>
        <p:blipFill>
          <a:blip r:embed="rId2">
            <a:extLst/>
          </a:blip>
          <a:srcRect l="21688" t="1742" r="21688" b="66591"/>
          <a:stretch>
            <a:fillRect/>
          </a:stretch>
        </p:blipFill>
        <p:spPr>
          <a:xfrm>
            <a:off x="1208384" y="1604637"/>
            <a:ext cx="4098759" cy="2964158"/>
          </a:xfrm>
          <a:prstGeom prst="rect">
            <a:avLst/>
          </a:prstGeom>
          <a:ln w="12700">
            <a:miter lim="400000"/>
          </a:ln>
        </p:spPr>
      </p:pic>
      <p:sp>
        <p:nvSpPr>
          <p:cNvPr id="409" name="円形"/>
          <p:cNvSpPr/>
          <p:nvPr/>
        </p:nvSpPr>
        <p:spPr>
          <a:xfrm>
            <a:off x="2701828" y="3378078"/>
            <a:ext cx="372772" cy="373265"/>
          </a:xfrm>
          <a:prstGeom prst="ellipse">
            <a:avLst/>
          </a:prstGeom>
          <a:ln w="38100">
            <a:solidFill>
              <a:schemeClr val="accent4">
                <a:hueOff val="-1081314"/>
                <a:satOff val="4338"/>
                <a:lumOff val="-8931"/>
              </a:schemeClr>
            </a:solidFill>
            <a:prstDash val="sysDot"/>
            <a:miter lim="400000"/>
          </a:ln>
        </p:spPr>
        <p:txBody>
          <a:bodyPr lIns="50800" tIns="50800" rIns="50800" bIns="50800" anchor="ctr"/>
          <a:lstStyle/>
          <a:p>
            <a:pPr>
              <a:defRPr>
                <a:latin typeface="+mn-lt"/>
                <a:ea typeface="+mn-ea"/>
                <a:cs typeface="+mn-cs"/>
                <a:sym typeface="ヒラギノ角ゴ ProN W3"/>
              </a:defRPr>
            </a:pPr>
          </a:p>
        </p:txBody>
      </p:sp>
      <p:sp>
        <p:nvSpPr>
          <p:cNvPr id="410" name="電場が集中"/>
          <p:cNvSpPr txBox="1"/>
          <p:nvPr/>
        </p:nvSpPr>
        <p:spPr>
          <a:xfrm>
            <a:off x="1366999" y="4210836"/>
            <a:ext cx="1676401" cy="3746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100"/>
            </a:lvl1pPr>
          </a:lstStyle>
          <a:p>
            <a:pPr/>
            <a:r>
              <a:t>電場が集中</a:t>
            </a:r>
          </a:p>
        </p:txBody>
      </p:sp>
      <p:sp>
        <p:nvSpPr>
          <p:cNvPr id="411" name="線"/>
          <p:cNvSpPr/>
          <p:nvPr/>
        </p:nvSpPr>
        <p:spPr>
          <a:xfrm flipV="1">
            <a:off x="2411054" y="3757498"/>
            <a:ext cx="351672" cy="420001"/>
          </a:xfrm>
          <a:prstGeom prst="line">
            <a:avLst/>
          </a:prstGeom>
          <a:ln w="25400">
            <a:solidFill>
              <a:schemeClr val="accent4">
                <a:hueOff val="-1081314"/>
                <a:satOff val="4338"/>
                <a:lumOff val="-8931"/>
              </a:schemeClr>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pic>
        <p:nvPicPr>
          <p:cNvPr id="412" name="ELCCの断面図.jpeg" descr="ELCCの断面図.jpeg"/>
          <p:cNvPicPr>
            <a:picLocks noChangeAspect="1"/>
          </p:cNvPicPr>
          <p:nvPr/>
        </p:nvPicPr>
        <p:blipFill>
          <a:blip r:embed="rId2">
            <a:extLst/>
          </a:blip>
          <a:srcRect l="20238" t="39864" r="23137" b="28468"/>
          <a:stretch>
            <a:fillRect/>
          </a:stretch>
        </p:blipFill>
        <p:spPr>
          <a:xfrm>
            <a:off x="7352883" y="1604637"/>
            <a:ext cx="4098759" cy="2964158"/>
          </a:xfrm>
          <a:prstGeom prst="rect">
            <a:avLst/>
          </a:prstGeom>
          <a:ln w="12700">
            <a:miter lim="400000"/>
          </a:ln>
        </p:spPr>
      </p:pic>
      <p:sp>
        <p:nvSpPr>
          <p:cNvPr id="413" name="円形"/>
          <p:cNvSpPr/>
          <p:nvPr/>
        </p:nvSpPr>
        <p:spPr>
          <a:xfrm>
            <a:off x="8904923" y="3381565"/>
            <a:ext cx="372771" cy="373265"/>
          </a:xfrm>
          <a:prstGeom prst="ellipse">
            <a:avLst/>
          </a:prstGeom>
          <a:ln w="38100">
            <a:solidFill>
              <a:schemeClr val="accent4">
                <a:hueOff val="-1081314"/>
                <a:satOff val="4338"/>
                <a:lumOff val="-8931"/>
              </a:schemeClr>
            </a:solidFill>
            <a:prstDash val="sysDot"/>
            <a:miter lim="400000"/>
          </a:ln>
        </p:spPr>
        <p:txBody>
          <a:bodyPr lIns="50800" tIns="50800" rIns="50800" bIns="50800" anchor="ctr"/>
          <a:lstStyle/>
          <a:p>
            <a:pPr>
              <a:defRPr>
                <a:latin typeface="+mn-lt"/>
                <a:ea typeface="+mn-ea"/>
                <a:cs typeface="+mn-cs"/>
                <a:sym typeface="ヒラギノ角ゴ ProN W3"/>
              </a:defRPr>
            </a:pPr>
          </a:p>
        </p:txBody>
      </p:sp>
      <p:sp>
        <p:nvSpPr>
          <p:cNvPr id="414" name="電場の集中を防ぐ"/>
          <p:cNvSpPr txBox="1"/>
          <p:nvPr/>
        </p:nvSpPr>
        <p:spPr>
          <a:xfrm>
            <a:off x="7546866" y="4482298"/>
            <a:ext cx="2476501" cy="374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100"/>
            </a:lvl1pPr>
          </a:lstStyle>
          <a:p>
            <a:pPr/>
            <a:r>
              <a:t>電場の集中を防ぐ</a:t>
            </a:r>
          </a:p>
        </p:txBody>
      </p:sp>
      <p:sp>
        <p:nvSpPr>
          <p:cNvPr id="415" name="線"/>
          <p:cNvSpPr/>
          <p:nvPr/>
        </p:nvSpPr>
        <p:spPr>
          <a:xfrm flipV="1">
            <a:off x="8830119" y="3760985"/>
            <a:ext cx="135702" cy="643625"/>
          </a:xfrm>
          <a:prstGeom prst="line">
            <a:avLst/>
          </a:prstGeom>
          <a:ln w="25400">
            <a:solidFill>
              <a:schemeClr val="accent4">
                <a:hueOff val="-1081314"/>
                <a:satOff val="4338"/>
                <a:lumOff val="-8931"/>
              </a:schemeClr>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16" name="GND電極"/>
          <p:cNvSpPr/>
          <p:nvPr/>
        </p:nvSpPr>
        <p:spPr>
          <a:xfrm>
            <a:off x="6574888" y="3688051"/>
            <a:ext cx="1660526" cy="7679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6773" y="4722"/>
                </a:lnTo>
                <a:lnTo>
                  <a:pt x="826" y="4722"/>
                </a:lnTo>
                <a:cubicBezTo>
                  <a:pt x="370" y="4722"/>
                  <a:pt x="0" y="5522"/>
                  <a:pt x="0" y="6508"/>
                </a:cubicBezTo>
                <a:lnTo>
                  <a:pt x="0" y="19814"/>
                </a:lnTo>
                <a:cubicBezTo>
                  <a:pt x="0" y="20800"/>
                  <a:pt x="370" y="21600"/>
                  <a:pt x="826" y="21600"/>
                </a:cubicBezTo>
                <a:lnTo>
                  <a:pt x="18033" y="21600"/>
                </a:lnTo>
                <a:cubicBezTo>
                  <a:pt x="18489" y="21600"/>
                  <a:pt x="18859" y="20800"/>
                  <a:pt x="18859" y="19814"/>
                </a:cubicBezTo>
                <a:lnTo>
                  <a:pt x="18859" y="8774"/>
                </a:lnTo>
                <a:lnTo>
                  <a:pt x="21600"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000">
                <a:solidFill>
                  <a:srgbClr val="0F0F0F"/>
                </a:solidFill>
              </a:defRPr>
            </a:lvl1pPr>
          </a:lstStyle>
          <a:p>
            <a:pPr/>
            <a:r>
              <a:t>GND電極</a:t>
            </a:r>
          </a:p>
        </p:txBody>
      </p:sp>
      <p:sp>
        <p:nvSpPr>
          <p:cNvPr id="417" name="モジュール側面にミゾを彫って…"/>
          <p:cNvSpPr txBox="1"/>
          <p:nvPr/>
        </p:nvSpPr>
        <p:spPr>
          <a:xfrm>
            <a:off x="7382664" y="1496721"/>
            <a:ext cx="4039363" cy="7810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100"/>
            </a:pPr>
            <a:r>
              <a:t>モジュール側面にミゾを彫って</a:t>
            </a:r>
          </a:p>
          <a:p>
            <a:pPr algn="l">
              <a:defRPr sz="2100"/>
            </a:pPr>
            <a:r>
              <a:t>沿面距離をかせぐ</a:t>
            </a:r>
          </a:p>
        </p:txBody>
      </p:sp>
      <p:sp>
        <p:nvSpPr>
          <p:cNvPr id="418" name="線"/>
          <p:cNvSpPr/>
          <p:nvPr/>
        </p:nvSpPr>
        <p:spPr>
          <a:xfrm flipH="1">
            <a:off x="8690078" y="2257356"/>
            <a:ext cx="385679" cy="874367"/>
          </a:xfrm>
          <a:prstGeom prst="line">
            <a:avLst/>
          </a:prstGeom>
          <a:ln w="25400">
            <a:solidFill>
              <a:schemeClr val="accent4">
                <a:hueOff val="-1081314"/>
                <a:satOff val="4338"/>
                <a:lumOff val="-8931"/>
              </a:schemeClr>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宣伝"/>
          <p:cNvSpPr txBox="1"/>
          <p:nvPr>
            <p:ph type="title"/>
          </p:nvPr>
        </p:nvSpPr>
        <p:spPr>
          <a:prstGeom prst="rect">
            <a:avLst/>
          </a:prstGeom>
        </p:spPr>
        <p:txBody>
          <a:bodyPr/>
          <a:lstStyle/>
          <a:p>
            <a:pPr/>
            <a:r>
              <a:t>宣伝</a:t>
            </a:r>
          </a:p>
        </p:txBody>
      </p:sp>
      <p:sp>
        <p:nvSpPr>
          <p:cNvPr id="137" name="このトークで紹介する大型試作機開発にまつわる苦労話が 次号の高エネルギーニュース3号に掲載されます！"/>
          <p:cNvSpPr txBox="1"/>
          <p:nvPr>
            <p:ph type="body" idx="1"/>
          </p:nvPr>
        </p:nvSpPr>
        <p:spPr>
          <a:prstGeom prst="rect">
            <a:avLst/>
          </a:prstGeom>
        </p:spPr>
        <p:txBody>
          <a:bodyPr/>
          <a:lstStyle/>
          <a:p>
            <a:pPr/>
            <a:r>
              <a:t>このトークで紹介する大型試作機開発にまつわる苦労話が</a:t>
            </a:r>
            <a:br/>
            <a:r>
              <a:t>次号の高エネルギーニュース3号に掲載されます！</a:t>
            </a:r>
          </a:p>
        </p:txBody>
      </p:sp>
      <p:sp>
        <p:nvSpPr>
          <p:cNvPr id="138"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41" name="イメージ"/>
          <p:cNvGrpSpPr/>
          <p:nvPr/>
        </p:nvGrpSpPr>
        <p:grpSpPr>
          <a:xfrm>
            <a:off x="1558500" y="2890945"/>
            <a:ext cx="10354111" cy="6864177"/>
            <a:chOff x="0" y="0"/>
            <a:chExt cx="10354109" cy="6864176"/>
          </a:xfrm>
        </p:grpSpPr>
        <p:pic>
          <p:nvPicPr>
            <p:cNvPr id="140" name="イメージ" descr="イメージ"/>
            <p:cNvPicPr>
              <a:picLocks noChangeAspect="1"/>
            </p:cNvPicPr>
            <p:nvPr/>
          </p:nvPicPr>
          <p:blipFill>
            <a:blip r:embed="rId2">
              <a:extLst/>
            </a:blip>
            <a:stretch>
              <a:fillRect/>
            </a:stretch>
          </p:blipFill>
          <p:spPr>
            <a:xfrm>
              <a:off x="127000" y="88900"/>
              <a:ext cx="10100110" cy="6533977"/>
            </a:xfrm>
            <a:prstGeom prst="rect">
              <a:avLst/>
            </a:prstGeom>
            <a:ln>
              <a:noFill/>
            </a:ln>
            <a:effectLst/>
          </p:spPr>
        </p:pic>
        <p:pic>
          <p:nvPicPr>
            <p:cNvPr id="139" name="イメージ" descr="イメージ"/>
            <p:cNvPicPr>
              <a:picLocks noChangeAspect="0"/>
            </p:cNvPicPr>
            <p:nvPr/>
          </p:nvPicPr>
          <p:blipFill>
            <a:blip r:embed="rId3">
              <a:extLst/>
            </a:blip>
            <a:stretch>
              <a:fillRect/>
            </a:stretch>
          </p:blipFill>
          <p:spPr>
            <a:xfrm>
              <a:off x="0" y="0"/>
              <a:ext cx="10354110" cy="6864177"/>
            </a:xfrm>
            <a:prstGeom prst="rect">
              <a:avLst/>
            </a:prstGeom>
            <a:effectLst/>
          </p:spPr>
        </p:pic>
      </p:gr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もっと放電しにくいELCCを！！"/>
          <p:cNvSpPr txBox="1"/>
          <p:nvPr>
            <p:ph type="title"/>
          </p:nvPr>
        </p:nvSpPr>
        <p:spPr>
          <a:prstGeom prst="rect">
            <a:avLst/>
          </a:prstGeom>
        </p:spPr>
        <p:txBody>
          <a:bodyPr/>
          <a:lstStyle/>
          <a:p>
            <a:pPr/>
            <a:r>
              <a:t>もっと放電しにくいELCCを！！</a:t>
            </a:r>
          </a:p>
        </p:txBody>
      </p:sp>
      <p:sp>
        <p:nvSpPr>
          <p:cNvPr id="421" name="フタ構造ELCC…"/>
          <p:cNvSpPr txBox="1"/>
          <p:nvPr>
            <p:ph type="body" sz="quarter" idx="1"/>
          </p:nvPr>
        </p:nvSpPr>
        <p:spPr>
          <a:xfrm>
            <a:off x="252452" y="1626658"/>
            <a:ext cx="12499896" cy="1844153"/>
          </a:xfrm>
          <a:prstGeom prst="rect">
            <a:avLst/>
          </a:prstGeom>
        </p:spPr>
        <p:txBody>
          <a:bodyPr/>
          <a:lstStyle/>
          <a:p>
            <a:pPr/>
            <a:r>
              <a:t>フタ構造ELCC</a:t>
            </a:r>
          </a:p>
          <a:p>
            <a:pPr lvl="1"/>
            <a:r>
              <a:t>モジュール間にフタをすることで放電に強くする</a:t>
            </a:r>
          </a:p>
        </p:txBody>
      </p:sp>
      <p:sp>
        <p:nvSpPr>
          <p:cNvPr id="422"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3" name="イメージ" descr="イメージ"/>
          <p:cNvPicPr>
            <a:picLocks noChangeAspect="1"/>
          </p:cNvPicPr>
          <p:nvPr/>
        </p:nvPicPr>
        <p:blipFill>
          <a:blip r:embed="rId2">
            <a:extLst/>
          </a:blip>
          <a:stretch>
            <a:fillRect/>
          </a:stretch>
        </p:blipFill>
        <p:spPr>
          <a:xfrm>
            <a:off x="2930828" y="3174875"/>
            <a:ext cx="7143144" cy="593482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もっと放電しにくいELCCを！！"/>
          <p:cNvSpPr txBox="1"/>
          <p:nvPr>
            <p:ph type="title"/>
          </p:nvPr>
        </p:nvSpPr>
        <p:spPr>
          <a:prstGeom prst="rect">
            <a:avLst/>
          </a:prstGeom>
        </p:spPr>
        <p:txBody>
          <a:bodyPr/>
          <a:lstStyle/>
          <a:p>
            <a:pPr/>
            <a:r>
              <a:t>もっと放電しにくいELCCを！！</a:t>
            </a:r>
          </a:p>
        </p:txBody>
      </p:sp>
      <p:sp>
        <p:nvSpPr>
          <p:cNvPr id="426" name="メッシュの端を樹脂で溶着できないか？…"/>
          <p:cNvSpPr txBox="1"/>
          <p:nvPr>
            <p:ph type="body" idx="1"/>
          </p:nvPr>
        </p:nvSpPr>
        <p:spPr>
          <a:prstGeom prst="rect">
            <a:avLst/>
          </a:prstGeom>
        </p:spPr>
        <p:txBody>
          <a:bodyPr/>
          <a:lstStyle/>
          <a:p>
            <a:pPr/>
            <a:r>
              <a:t>メッシュの端を樹脂で溶着できないか？</a:t>
            </a:r>
          </a:p>
          <a:p>
            <a:pPr lvl="1"/>
            <a:r>
              <a:t>フッ素樹脂溶着の技術をもつ(株)陽和に相談</a:t>
            </a:r>
          </a:p>
          <a:p>
            <a:pPr lvl="1"/>
            <a:r>
              <a:t>メッシュの溶着方法について、かなりポジティブに検討していただけた</a:t>
            </a:r>
          </a:p>
        </p:txBody>
      </p:sp>
      <p:sp>
        <p:nvSpPr>
          <p:cNvPr id="427"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8" name="イメージ" descr="イメージ"/>
          <p:cNvPicPr>
            <a:picLocks noChangeAspect="1"/>
          </p:cNvPicPr>
          <p:nvPr/>
        </p:nvPicPr>
        <p:blipFill>
          <a:blip r:embed="rId2">
            <a:extLst/>
          </a:blip>
          <a:stretch>
            <a:fillRect/>
          </a:stretch>
        </p:blipFill>
        <p:spPr>
          <a:xfrm>
            <a:off x="2220781" y="3414546"/>
            <a:ext cx="8563238" cy="5785972"/>
          </a:xfrm>
          <a:prstGeom prst="rect">
            <a:avLst/>
          </a:prstGeom>
          <a:ln w="12700">
            <a:miter lim="400000"/>
          </a:ln>
        </p:spPr>
      </p:pic>
      <p:sp>
        <p:nvSpPr>
          <p:cNvPr id="429" name="http://www.yohwa.co.jp/technology/ptfe.html"/>
          <p:cNvSpPr txBox="1"/>
          <p:nvPr/>
        </p:nvSpPr>
        <p:spPr>
          <a:xfrm>
            <a:off x="8148207" y="9400754"/>
            <a:ext cx="4665168"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latin typeface="+mn-lt"/>
                <a:ea typeface="+mn-ea"/>
                <a:cs typeface="+mn-cs"/>
                <a:sym typeface="ヒラギノ角ゴ ProN W3"/>
              </a:defRPr>
            </a:lvl1pPr>
          </a:lstStyle>
          <a:p>
            <a:pPr/>
            <a:r>
              <a:t>http://www.yohwa.co.jp/technology/ptfe.html</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もっと放電しにくいELCCを！！"/>
          <p:cNvSpPr txBox="1"/>
          <p:nvPr>
            <p:ph type="title"/>
          </p:nvPr>
        </p:nvSpPr>
        <p:spPr>
          <a:prstGeom prst="rect">
            <a:avLst/>
          </a:prstGeom>
        </p:spPr>
        <p:txBody>
          <a:bodyPr/>
          <a:lstStyle/>
          <a:p>
            <a:pPr/>
            <a:r>
              <a:t>もっと放電しにくいELCCを！！</a:t>
            </a:r>
          </a:p>
        </p:txBody>
      </p:sp>
      <p:sp>
        <p:nvSpPr>
          <p:cNvPr id="432" name="PFA溶着メッシュの試作品…"/>
          <p:cNvSpPr txBox="1"/>
          <p:nvPr>
            <p:ph type="body" sz="half" idx="1"/>
          </p:nvPr>
        </p:nvSpPr>
        <p:spPr>
          <a:xfrm>
            <a:off x="252452" y="1626658"/>
            <a:ext cx="12499896" cy="2102805"/>
          </a:xfrm>
          <a:prstGeom prst="rect">
            <a:avLst/>
          </a:prstGeom>
        </p:spPr>
        <p:txBody>
          <a:bodyPr/>
          <a:lstStyle/>
          <a:p>
            <a:pPr/>
            <a:r>
              <a:t>PFA溶着メッシュの試作品</a:t>
            </a:r>
          </a:p>
          <a:p>
            <a:pPr lvl="1"/>
            <a:r>
              <a:t>溶着後は完全にほつれを無くせそう</a:t>
            </a:r>
          </a:p>
          <a:p>
            <a:pPr lvl="1"/>
            <a:r>
              <a:t>溶着面の強度もかなり強い</a:t>
            </a:r>
          </a:p>
        </p:txBody>
      </p:sp>
      <p:sp>
        <p:nvSpPr>
          <p:cNvPr id="433"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4" name="イメージ" descr="イメージ"/>
          <p:cNvPicPr>
            <a:picLocks noChangeAspect="1"/>
          </p:cNvPicPr>
          <p:nvPr/>
        </p:nvPicPr>
        <p:blipFill>
          <a:blip r:embed="rId2">
            <a:extLst/>
          </a:blip>
          <a:srcRect l="13346" t="15807" r="8768" b="15807"/>
          <a:stretch>
            <a:fillRect/>
          </a:stretch>
        </p:blipFill>
        <p:spPr>
          <a:xfrm>
            <a:off x="3107257" y="4034004"/>
            <a:ext cx="5377252" cy="3540158"/>
          </a:xfrm>
          <a:prstGeom prst="rect">
            <a:avLst/>
          </a:prstGeom>
          <a:ln w="12700">
            <a:miter lim="400000"/>
          </a:ln>
        </p:spPr>
      </p:pic>
      <p:sp>
        <p:nvSpPr>
          <p:cNvPr id="435" name="溶着箇所（幅1mmで溶着）"/>
          <p:cNvSpPr txBox="1"/>
          <p:nvPr/>
        </p:nvSpPr>
        <p:spPr>
          <a:xfrm>
            <a:off x="8586703" y="4330083"/>
            <a:ext cx="3738526" cy="3746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100"/>
            </a:lvl1pPr>
          </a:lstStyle>
          <a:p>
            <a:pPr/>
            <a:r>
              <a:t>溶着箇所（幅1mmで溶着）</a:t>
            </a:r>
          </a:p>
        </p:txBody>
      </p:sp>
      <p:sp>
        <p:nvSpPr>
          <p:cNvPr id="436" name="線"/>
          <p:cNvSpPr/>
          <p:nvPr/>
        </p:nvSpPr>
        <p:spPr>
          <a:xfrm flipH="1">
            <a:off x="7612467" y="4776934"/>
            <a:ext cx="1403115" cy="959354"/>
          </a:xfrm>
          <a:prstGeom prst="line">
            <a:avLst/>
          </a:prstGeom>
          <a:ln w="25400">
            <a:solidFill>
              <a:schemeClr val="accent4">
                <a:hueOff val="-1081314"/>
                <a:satOff val="4338"/>
                <a:lumOff val="-8931"/>
              </a:schemeClr>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pic>
        <p:nvPicPr>
          <p:cNvPr id="437" name="イメージ" descr="イメージ"/>
          <p:cNvPicPr>
            <a:picLocks noChangeAspect="1"/>
          </p:cNvPicPr>
          <p:nvPr/>
        </p:nvPicPr>
        <p:blipFill>
          <a:blip r:embed="rId2">
            <a:extLst/>
          </a:blip>
          <a:srcRect l="30925" t="46975" r="62832" b="46127"/>
          <a:stretch>
            <a:fillRect/>
          </a:stretch>
        </p:blipFill>
        <p:spPr>
          <a:xfrm>
            <a:off x="5021817" y="6282487"/>
            <a:ext cx="1913645" cy="1585450"/>
          </a:xfrm>
          <a:prstGeom prst="rect">
            <a:avLst/>
          </a:prstGeom>
          <a:ln w="38100">
            <a:solidFill>
              <a:schemeClr val="accent4">
                <a:hueOff val="-1081314"/>
                <a:satOff val="4338"/>
                <a:lumOff val="-8931"/>
              </a:schemeClr>
            </a:solidFill>
            <a:miter lim="400000"/>
          </a:ln>
        </p:spPr>
      </p:pic>
      <p:sp>
        <p:nvSpPr>
          <p:cNvPr id="438" name="四角形"/>
          <p:cNvSpPr/>
          <p:nvPr/>
        </p:nvSpPr>
        <p:spPr>
          <a:xfrm rot="120381">
            <a:off x="3481006" y="5784734"/>
            <a:ext cx="4508237" cy="153873"/>
          </a:xfrm>
          <a:prstGeom prst="rect">
            <a:avLst/>
          </a:prstGeom>
          <a:solidFill>
            <a:schemeClr val="accent4">
              <a:hueOff val="-461056"/>
              <a:satOff val="4338"/>
              <a:lumOff val="-10225"/>
              <a:alpha val="34983"/>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39" name="正方形"/>
          <p:cNvSpPr/>
          <p:nvPr/>
        </p:nvSpPr>
        <p:spPr>
          <a:xfrm>
            <a:off x="4238580" y="5522085"/>
            <a:ext cx="561891" cy="563964"/>
          </a:xfrm>
          <a:prstGeom prst="rect">
            <a:avLst/>
          </a:prstGeom>
          <a:ln w="38100">
            <a:solidFill>
              <a:schemeClr val="accent4">
                <a:hueOff val="-1081314"/>
                <a:satOff val="4338"/>
                <a:lumOff val="-8931"/>
              </a:schemeClr>
            </a:solidFill>
            <a:miter lim="400000"/>
          </a:ln>
        </p:spPr>
        <p:txBody>
          <a:bodyPr lIns="50800" tIns="50800" rIns="50800" bIns="50800" anchor="ctr"/>
          <a:lstStyle/>
          <a:p>
            <a:pPr>
              <a:defRPr sz="2200">
                <a:solidFill>
                  <a:srgbClr val="0F0F0F"/>
                </a:solidFill>
                <a:latin typeface="+mn-lt"/>
                <a:ea typeface="+mn-ea"/>
                <a:cs typeface="+mn-cs"/>
                <a:sym typeface="ヒラギノ角ゴ ProN W3"/>
              </a:defRPr>
            </a:pPr>
          </a:p>
        </p:txBody>
      </p:sp>
      <p:sp>
        <p:nvSpPr>
          <p:cNvPr id="440" name="線"/>
          <p:cNvSpPr/>
          <p:nvPr/>
        </p:nvSpPr>
        <p:spPr>
          <a:xfrm>
            <a:off x="4828953" y="5513596"/>
            <a:ext cx="2089028" cy="764094"/>
          </a:xfrm>
          <a:prstGeom prst="line">
            <a:avLst/>
          </a:prstGeom>
          <a:ln w="38100">
            <a:solidFill>
              <a:schemeClr val="accent4">
                <a:hueOff val="-1081314"/>
                <a:satOff val="4338"/>
                <a:lumOff val="-8931"/>
              </a:scheme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41" name="線"/>
          <p:cNvSpPr/>
          <p:nvPr/>
        </p:nvSpPr>
        <p:spPr>
          <a:xfrm>
            <a:off x="4217534" y="6095008"/>
            <a:ext cx="832828" cy="1792467"/>
          </a:xfrm>
          <a:prstGeom prst="line">
            <a:avLst/>
          </a:prstGeom>
          <a:ln w="38100">
            <a:solidFill>
              <a:schemeClr val="accent4">
                <a:hueOff val="-1081314"/>
                <a:satOff val="4338"/>
                <a:lumOff val="-8931"/>
              </a:scheme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442" name="ELCCの形に溶着したメッシュを発注…"/>
          <p:cNvSpPr txBox="1"/>
          <p:nvPr/>
        </p:nvSpPr>
        <p:spPr>
          <a:xfrm>
            <a:off x="411398" y="8419580"/>
            <a:ext cx="5574489"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lgn="l">
              <a:buSzPct val="100000"/>
              <a:buChar char="✓"/>
            </a:pPr>
            <a:r>
              <a:t>ELCCの形に溶着したメッシュを発注</a:t>
            </a:r>
          </a:p>
          <a:p>
            <a:pPr marL="228600" indent="-228600" algn="l">
              <a:buSzPct val="100000"/>
              <a:buChar char="✓"/>
            </a:pPr>
            <a:r>
              <a:t>次のELCCに組み込む予定</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将来に向けたR&amp;D"/>
          <p:cNvSpPr txBox="1"/>
          <p:nvPr>
            <p:ph type="title"/>
          </p:nvPr>
        </p:nvSpPr>
        <p:spPr>
          <a:prstGeom prst="rect">
            <a:avLst/>
          </a:prstGeom>
        </p:spPr>
        <p:txBody>
          <a:bodyPr/>
          <a:lstStyle/>
          <a:p>
            <a:pPr/>
            <a:r>
              <a:t>将来に向けたR&amp;D</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物理探索で予想される主要なバックグラウンド"/>
          <p:cNvSpPr txBox="1"/>
          <p:nvPr>
            <p:ph type="title"/>
          </p:nvPr>
        </p:nvSpPr>
        <p:spPr>
          <a:prstGeom prst="rect">
            <a:avLst/>
          </a:prstGeom>
        </p:spPr>
        <p:txBody>
          <a:bodyPr/>
          <a:lstStyle/>
          <a:p>
            <a:pPr/>
            <a:r>
              <a:t>物理探索で予想される主要なバックグラウンド</a:t>
            </a:r>
          </a:p>
        </p:txBody>
      </p:sp>
      <p:sp>
        <p:nvSpPr>
          <p:cNvPr id="447" name="圧力容器に含まれる214Bi由来のガンマ線（2447 keV）のガンマ線…"/>
          <p:cNvSpPr txBox="1"/>
          <p:nvPr>
            <p:ph type="body" sz="half" idx="1"/>
          </p:nvPr>
        </p:nvSpPr>
        <p:spPr>
          <a:xfrm>
            <a:off x="252452" y="1626658"/>
            <a:ext cx="12499896" cy="3474830"/>
          </a:xfrm>
          <a:prstGeom prst="rect">
            <a:avLst/>
          </a:prstGeom>
        </p:spPr>
        <p:txBody>
          <a:bodyPr/>
          <a:lstStyle/>
          <a:p>
            <a:pPr/>
            <a:r>
              <a:t>圧力容器に含まれる</a:t>
            </a:r>
            <a:r>
              <a:rPr baseline="31999"/>
              <a:t>214</a:t>
            </a:r>
            <a:r>
              <a:t>Bi由来のガンマ線（2447 keV）のガンマ線</a:t>
            </a:r>
          </a:p>
          <a:p>
            <a:pPr lvl="1"/>
            <a:r>
              <a:t>0νββ崩壊Q値（2458 keV）とエネルギー差が0.4%しかないのでエネルギーカットだけでは除去できない</a:t>
            </a:r>
          </a:p>
          <a:p>
            <a:pPr lvl="1"/>
            <a:r>
              <a:t>Fiducial&amp;エネルギーカット後も年100イベント程度の混入が予想</a:t>
            </a:r>
          </a:p>
        </p:txBody>
      </p:sp>
      <p:sp>
        <p:nvSpPr>
          <p:cNvPr id="448"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9" name="イメージ" descr="イメージ"/>
          <p:cNvPicPr>
            <a:picLocks noChangeAspect="1"/>
          </p:cNvPicPr>
          <p:nvPr/>
        </p:nvPicPr>
        <p:blipFill>
          <a:blip r:embed="rId2">
            <a:extLst/>
          </a:blip>
          <a:stretch>
            <a:fillRect/>
          </a:stretch>
        </p:blipFill>
        <p:spPr>
          <a:xfrm>
            <a:off x="6461640" y="4966922"/>
            <a:ext cx="6344203" cy="4370097"/>
          </a:xfrm>
          <a:prstGeom prst="rect">
            <a:avLst/>
          </a:prstGeom>
          <a:ln w="12700">
            <a:miter lim="400000"/>
          </a:ln>
        </p:spPr>
      </p:pic>
      <p:grpSp>
        <p:nvGrpSpPr>
          <p:cNvPr id="452" name="グループ"/>
          <p:cNvGrpSpPr/>
          <p:nvPr/>
        </p:nvGrpSpPr>
        <p:grpSpPr>
          <a:xfrm>
            <a:off x="665423" y="5548752"/>
            <a:ext cx="5232401" cy="3691664"/>
            <a:chOff x="0" y="0"/>
            <a:chExt cx="5232400" cy="3691663"/>
          </a:xfrm>
        </p:grpSpPr>
        <p:pic>
          <p:nvPicPr>
            <p:cNvPr id="450" name="fig_AXEL_Detector_inner.png" descr="fig_AXEL_Detector_inner.png"/>
            <p:cNvPicPr>
              <a:picLocks noChangeAspect="1"/>
            </p:cNvPicPr>
            <p:nvPr/>
          </p:nvPicPr>
          <p:blipFill>
            <a:blip r:embed="rId3">
              <a:extLst/>
            </a:blip>
            <a:srcRect l="4280" t="10842" r="8266" b="10842"/>
            <a:stretch>
              <a:fillRect/>
            </a:stretch>
          </p:blipFill>
          <p:spPr>
            <a:xfrm>
              <a:off x="185464" y="422343"/>
              <a:ext cx="4506271" cy="2847103"/>
            </a:xfrm>
            <a:prstGeom prst="rect">
              <a:avLst/>
            </a:prstGeom>
            <a:ln w="12700" cap="flat">
              <a:noFill/>
              <a:miter lim="400000"/>
            </a:ln>
            <a:effectLst/>
          </p:spPr>
        </p:pic>
        <p:pic>
          <p:nvPicPr>
            <p:cNvPr id="451" name="fig_AXEL_Detector_chamber.png" descr="fig_AXEL_Detector_chamber.png"/>
            <p:cNvPicPr>
              <a:picLocks noChangeAspect="1"/>
            </p:cNvPicPr>
            <p:nvPr/>
          </p:nvPicPr>
          <p:blipFill>
            <a:blip r:embed="rId4">
              <a:extLst/>
            </a:blip>
            <a:srcRect l="0" t="0" r="1" b="0"/>
            <a:stretch>
              <a:fillRect/>
            </a:stretch>
          </p:blipFill>
          <p:spPr>
            <a:xfrm>
              <a:off x="0" y="0"/>
              <a:ext cx="5232400" cy="36916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800" y="21600"/>
                  </a:lnTo>
                  <a:lnTo>
                    <a:pt x="21600" y="21600"/>
                  </a:lnTo>
                  <a:lnTo>
                    <a:pt x="21600" y="10800"/>
                  </a:lnTo>
                  <a:lnTo>
                    <a:pt x="21600" y="0"/>
                  </a:lnTo>
                  <a:lnTo>
                    <a:pt x="10800" y="0"/>
                  </a:lnTo>
                  <a:lnTo>
                    <a:pt x="0" y="0"/>
                  </a:lnTo>
                  <a:close/>
                  <a:moveTo>
                    <a:pt x="10746" y="841"/>
                  </a:moveTo>
                  <a:cubicBezTo>
                    <a:pt x="18822" y="826"/>
                    <a:pt x="18979" y="828"/>
                    <a:pt x="19134" y="940"/>
                  </a:cubicBezTo>
                  <a:cubicBezTo>
                    <a:pt x="19352" y="1097"/>
                    <a:pt x="19714" y="1667"/>
                    <a:pt x="19890" y="2127"/>
                  </a:cubicBezTo>
                  <a:cubicBezTo>
                    <a:pt x="20420" y="3515"/>
                    <a:pt x="20741" y="5206"/>
                    <a:pt x="20963" y="7791"/>
                  </a:cubicBezTo>
                  <a:cubicBezTo>
                    <a:pt x="21078" y="9137"/>
                    <a:pt x="21065" y="12705"/>
                    <a:pt x="20940" y="14104"/>
                  </a:cubicBezTo>
                  <a:cubicBezTo>
                    <a:pt x="20620" y="17677"/>
                    <a:pt x="19919" y="20182"/>
                    <a:pt x="19088" y="20715"/>
                  </a:cubicBezTo>
                  <a:cubicBezTo>
                    <a:pt x="18914" y="20828"/>
                    <a:pt x="18746" y="20829"/>
                    <a:pt x="10800" y="20824"/>
                  </a:cubicBezTo>
                  <a:cubicBezTo>
                    <a:pt x="5187" y="20821"/>
                    <a:pt x="2647" y="20801"/>
                    <a:pt x="2551" y="20757"/>
                  </a:cubicBezTo>
                  <a:cubicBezTo>
                    <a:pt x="2234" y="20613"/>
                    <a:pt x="1793" y="19873"/>
                    <a:pt x="1512" y="19013"/>
                  </a:cubicBezTo>
                  <a:cubicBezTo>
                    <a:pt x="416" y="15656"/>
                    <a:pt x="193" y="9114"/>
                    <a:pt x="1021" y="4633"/>
                  </a:cubicBezTo>
                  <a:cubicBezTo>
                    <a:pt x="1353" y="2835"/>
                    <a:pt x="1830" y="1527"/>
                    <a:pt x="2335" y="1033"/>
                  </a:cubicBezTo>
                  <a:lnTo>
                    <a:pt x="2515" y="857"/>
                  </a:lnTo>
                  <a:lnTo>
                    <a:pt x="10746" y="841"/>
                  </a:lnTo>
                  <a:close/>
                </a:path>
              </a:pathLst>
            </a:custGeom>
            <a:ln w="12700" cap="flat">
              <a:noFill/>
              <a:miter lim="400000"/>
            </a:ln>
            <a:effectLst/>
          </p:spPr>
        </p:pic>
      </p:grpSp>
      <p:sp>
        <p:nvSpPr>
          <p:cNvPr id="453" name="圧力容器：~10トン…"/>
          <p:cNvSpPr/>
          <p:nvPr/>
        </p:nvSpPr>
        <p:spPr>
          <a:xfrm>
            <a:off x="1611393" y="3975906"/>
            <a:ext cx="4400154" cy="1641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4" y="0"/>
                </a:moveTo>
                <a:cubicBezTo>
                  <a:pt x="230" y="0"/>
                  <a:pt x="0" y="616"/>
                  <a:pt x="0" y="1379"/>
                </a:cubicBezTo>
                <a:lnTo>
                  <a:pt x="0" y="15678"/>
                </a:lnTo>
                <a:cubicBezTo>
                  <a:pt x="0" y="16440"/>
                  <a:pt x="230" y="17062"/>
                  <a:pt x="514" y="17062"/>
                </a:cubicBezTo>
                <a:lnTo>
                  <a:pt x="1165" y="17062"/>
                </a:lnTo>
                <a:lnTo>
                  <a:pt x="1646" y="21600"/>
                </a:lnTo>
                <a:lnTo>
                  <a:pt x="2126" y="17062"/>
                </a:lnTo>
                <a:lnTo>
                  <a:pt x="21084" y="17062"/>
                </a:lnTo>
                <a:cubicBezTo>
                  <a:pt x="21368" y="17062"/>
                  <a:pt x="21600" y="16440"/>
                  <a:pt x="21600" y="15678"/>
                </a:cubicBezTo>
                <a:lnTo>
                  <a:pt x="21600" y="1379"/>
                </a:lnTo>
                <a:cubicBezTo>
                  <a:pt x="21600" y="616"/>
                  <a:pt x="21368" y="0"/>
                  <a:pt x="21084" y="0"/>
                </a:cubicBezTo>
                <a:lnTo>
                  <a:pt x="514"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2600">
                <a:solidFill>
                  <a:srgbClr val="0F0F0F"/>
                </a:solidFill>
              </a:defRPr>
            </a:pPr>
            <a:r>
              <a:t>圧力容器：~10トン</a:t>
            </a:r>
          </a:p>
          <a:p>
            <a:pPr>
              <a:defRPr sz="2600">
                <a:solidFill>
                  <a:srgbClr val="0F0F0F"/>
                </a:solidFill>
              </a:defRPr>
            </a:pPr>
            <a:r>
              <a:t>→ 5 x 10</a:t>
            </a:r>
            <a:r>
              <a:rPr baseline="31999"/>
              <a:t>5</a:t>
            </a:r>
            <a:r>
              <a:t> event/year</a:t>
            </a:r>
          </a:p>
        </p:txBody>
      </p:sp>
      <p:sp>
        <p:nvSpPr>
          <p:cNvPr id="454" name="arXiv:1106.3630v1"/>
          <p:cNvSpPr txBox="1"/>
          <p:nvPr/>
        </p:nvSpPr>
        <p:spPr>
          <a:xfrm>
            <a:off x="10159697" y="4672751"/>
            <a:ext cx="2095120" cy="2984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a:r>
              <a:t>arXiv:1106.3630v1</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バリウムイオン検出"/>
          <p:cNvSpPr txBox="1"/>
          <p:nvPr>
            <p:ph type="title"/>
          </p:nvPr>
        </p:nvSpPr>
        <p:spPr>
          <a:prstGeom prst="rect">
            <a:avLst/>
          </a:prstGeom>
        </p:spPr>
        <p:txBody>
          <a:bodyPr/>
          <a:lstStyle/>
          <a:p>
            <a:pPr/>
            <a:r>
              <a:t>バリウムイオン検出</a:t>
            </a:r>
          </a:p>
        </p:txBody>
      </p:sp>
      <p:sp>
        <p:nvSpPr>
          <p:cNvPr id="457" name="0νββ崩壊で生じた136Xeの娘核である136Ba++イオンを検出できれば、究極のバックグラウンドフリーが実現！"/>
          <p:cNvSpPr txBox="1"/>
          <p:nvPr>
            <p:ph type="body" sz="quarter" idx="1"/>
          </p:nvPr>
        </p:nvSpPr>
        <p:spPr>
          <a:xfrm>
            <a:off x="252452" y="1626658"/>
            <a:ext cx="12499896" cy="1434752"/>
          </a:xfrm>
          <a:prstGeom prst="rect">
            <a:avLst/>
          </a:prstGeom>
        </p:spPr>
        <p:txBody>
          <a:bodyPr/>
          <a:lstStyle/>
          <a:p>
            <a:pPr/>
            <a:r>
              <a:t>0νββ崩壊で生じた</a:t>
            </a:r>
            <a:r>
              <a:rPr baseline="31999"/>
              <a:t>136</a:t>
            </a:r>
            <a:r>
              <a:t>Xeの娘核である</a:t>
            </a:r>
            <a:r>
              <a:rPr baseline="31999"/>
              <a:t>136</a:t>
            </a:r>
            <a:r>
              <a:t>Ba</a:t>
            </a:r>
            <a:r>
              <a:rPr baseline="31999"/>
              <a:t>++</a:t>
            </a:r>
            <a:r>
              <a:t>イオンを検出できれば、究極のバックグラウンドフリーが実現！</a:t>
            </a:r>
          </a:p>
        </p:txBody>
      </p:sp>
      <p:sp>
        <p:nvSpPr>
          <p:cNvPr id="458"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9" name="イメージ" descr="イメージ"/>
          <p:cNvPicPr>
            <a:picLocks noChangeAspect="1"/>
          </p:cNvPicPr>
          <p:nvPr/>
        </p:nvPicPr>
        <p:blipFill>
          <a:blip r:embed="rId2">
            <a:extLst/>
          </a:blip>
          <a:stretch>
            <a:fillRect/>
          </a:stretch>
        </p:blipFill>
        <p:spPr>
          <a:xfrm>
            <a:off x="3024078" y="3461586"/>
            <a:ext cx="6413989" cy="4613452"/>
          </a:xfrm>
          <a:prstGeom prst="rect">
            <a:avLst/>
          </a:prstGeom>
          <a:ln w="12700">
            <a:miter lim="400000"/>
          </a:ln>
        </p:spPr>
      </p:pic>
      <p:pic>
        <p:nvPicPr>
          <p:cNvPr id="460" name="イメージ" descr="イメージ"/>
          <p:cNvPicPr>
            <a:picLocks noChangeAspect="1"/>
          </p:cNvPicPr>
          <p:nvPr/>
        </p:nvPicPr>
        <p:blipFill>
          <a:blip r:embed="rId3">
            <a:extLst/>
          </a:blip>
          <a:stretch>
            <a:fillRect/>
          </a:stretch>
        </p:blipFill>
        <p:spPr>
          <a:xfrm>
            <a:off x="3546110" y="2872533"/>
            <a:ext cx="4902201" cy="449073"/>
          </a:xfrm>
          <a:prstGeom prst="rect">
            <a:avLst/>
          </a:prstGeom>
          <a:ln w="12700">
            <a:miter lim="400000"/>
          </a:ln>
        </p:spPr>
      </p:pic>
      <p:sp>
        <p:nvSpPr>
          <p:cNvPr id="461" name="四角形"/>
          <p:cNvSpPr/>
          <p:nvPr/>
        </p:nvSpPr>
        <p:spPr>
          <a:xfrm>
            <a:off x="6630160" y="2760410"/>
            <a:ext cx="1954554" cy="715418"/>
          </a:xfrm>
          <a:prstGeom prst="rect">
            <a:avLst/>
          </a:prstGeom>
          <a:ln w="38100">
            <a:solidFill>
              <a:schemeClr val="accent4">
                <a:hueOff val="-1081314"/>
                <a:satOff val="4338"/>
                <a:lumOff val="-8931"/>
              </a:schemeClr>
            </a:solidFill>
            <a:miter lim="400000"/>
          </a:ln>
        </p:spPr>
        <p:txBody>
          <a:bodyPr lIns="50800" tIns="50800" rIns="50800" bIns="50800" anchor="ctr"/>
          <a:lstStyle/>
          <a:p>
            <a:pPr>
              <a:defRPr>
                <a:latin typeface="+mn-lt"/>
                <a:ea typeface="+mn-ea"/>
                <a:cs typeface="+mn-cs"/>
                <a:sym typeface="ヒラギノ角ゴ ProN W3"/>
              </a:defRPr>
            </a:pPr>
          </a:p>
        </p:txBody>
      </p:sp>
      <p:sp>
        <p:nvSpPr>
          <p:cNvPr id="462" name="Baイオン検出に挑戦…"/>
          <p:cNvSpPr txBox="1"/>
          <p:nvPr/>
        </p:nvSpPr>
        <p:spPr>
          <a:xfrm>
            <a:off x="396502" y="8234068"/>
            <a:ext cx="12211795" cy="1358901"/>
          </a:xfrm>
          <a:prstGeom prst="rect">
            <a:avLst/>
          </a:prstGeom>
          <a:ln w="38100">
            <a:solidFill>
              <a:schemeClr val="accent4">
                <a:hueOff val="-1081314"/>
                <a:satOff val="4338"/>
                <a:lumOff val="-8931"/>
              </a:schemeClr>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lgn="l">
              <a:buSzPct val="100000"/>
              <a:buChar char="✓"/>
            </a:pPr>
            <a:r>
              <a:t>Baイオン検出に挑戦</a:t>
            </a:r>
          </a:p>
          <a:p>
            <a:pPr marL="228600" indent="-228600" algn="l">
              <a:buSzPct val="100000"/>
              <a:buChar char="✓"/>
            </a:pPr>
            <a:r>
              <a:t>Baイオン検出機構をAXELに組み込むために、PMTを側面配置するためのR&amp;Dにも取り組んでいる</a:t>
            </a:r>
          </a:p>
        </p:txBody>
      </p:sp>
      <p:sp>
        <p:nvSpPr>
          <p:cNvPr id="463" name="詳細はCoffee Breakにて"/>
          <p:cNvSpPr/>
          <p:nvPr/>
        </p:nvSpPr>
        <p:spPr>
          <a:xfrm>
            <a:off x="9236622" y="7272062"/>
            <a:ext cx="3531791" cy="9128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8" y="0"/>
                </a:moveTo>
                <a:cubicBezTo>
                  <a:pt x="1465" y="0"/>
                  <a:pt x="1187" y="1076"/>
                  <a:pt x="1187" y="2404"/>
                </a:cubicBezTo>
                <a:lnTo>
                  <a:pt x="1187" y="11514"/>
                </a:lnTo>
                <a:lnTo>
                  <a:pt x="0" y="21600"/>
                </a:lnTo>
                <a:lnTo>
                  <a:pt x="2039" y="14369"/>
                </a:lnTo>
                <a:lnTo>
                  <a:pt x="20979" y="14369"/>
                </a:lnTo>
                <a:cubicBezTo>
                  <a:pt x="21322" y="14369"/>
                  <a:pt x="21600" y="13293"/>
                  <a:pt x="21600" y="11965"/>
                </a:cubicBezTo>
                <a:lnTo>
                  <a:pt x="21600" y="2404"/>
                </a:lnTo>
                <a:cubicBezTo>
                  <a:pt x="21600" y="1076"/>
                  <a:pt x="21322" y="0"/>
                  <a:pt x="20979" y="0"/>
                </a:cubicBezTo>
                <a:lnTo>
                  <a:pt x="1808"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000">
                <a:solidFill>
                  <a:srgbClr val="0F0F0F"/>
                </a:solidFill>
              </a:defRPr>
            </a:lvl1pPr>
          </a:lstStyle>
          <a:p>
            <a:pPr/>
            <a:r>
              <a:t>詳細はCoffee Breakにて</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まとめ"/>
          <p:cNvSpPr txBox="1"/>
          <p:nvPr>
            <p:ph type="title"/>
          </p:nvPr>
        </p:nvSpPr>
        <p:spPr>
          <a:prstGeom prst="rect">
            <a:avLst/>
          </a:prstGeom>
        </p:spPr>
        <p:txBody>
          <a:bodyPr/>
          <a:lstStyle/>
          <a:p>
            <a:pPr/>
            <a:r>
              <a:t>まとめ</a:t>
            </a:r>
          </a:p>
        </p:txBody>
      </p:sp>
      <p:sp>
        <p:nvSpPr>
          <p:cNvPr id="466" name="0νββ探索のための高圧XeガスTPC AXEL…"/>
          <p:cNvSpPr txBox="1"/>
          <p:nvPr>
            <p:ph type="body" idx="1"/>
          </p:nvPr>
        </p:nvSpPr>
        <p:spPr>
          <a:xfrm>
            <a:off x="252452" y="1626658"/>
            <a:ext cx="12499896" cy="5981400"/>
          </a:xfrm>
          <a:prstGeom prst="rect">
            <a:avLst/>
          </a:prstGeom>
        </p:spPr>
        <p:txBody>
          <a:bodyPr/>
          <a:lstStyle/>
          <a:p>
            <a:pPr/>
            <a:r>
              <a:t>0νββ探索のための高圧XeガスTPC AXEL</a:t>
            </a:r>
          </a:p>
          <a:p>
            <a:pPr lvl="1"/>
            <a:r>
              <a:t>大型化の確立のノウハウの獲得に向けて180L大型試作機を開発中</a:t>
            </a:r>
          </a:p>
          <a:p>
            <a:pPr lvl="1"/>
            <a:r>
              <a:t>168chのMPPCを用いた性能評価ではQ値への外挿で0.8—0.84%のエネルギー分解能を得た</a:t>
            </a:r>
          </a:p>
          <a:p>
            <a:pPr/>
            <a:r>
              <a:t>将来に向けたR&amp;D</a:t>
            </a:r>
          </a:p>
          <a:p>
            <a:pPr lvl="1"/>
            <a:r>
              <a:t>究極のバックグラウンドフリーを目指してバリウムイオン検出に取り組んでいる</a:t>
            </a:r>
          </a:p>
          <a:p>
            <a:pPr lvl="1"/>
            <a:r>
              <a:t>バリウムイオン検出のために、フォトカップリングによるPMTの側面読み出しにも取り組んでいる</a:t>
            </a:r>
          </a:p>
        </p:txBody>
      </p:sp>
      <p:sp>
        <p:nvSpPr>
          <p:cNvPr id="467"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68" name="phase1では多くのトラブルに悩まされたが、確実に一歩ずつ前進している…"/>
          <p:cNvSpPr txBox="1"/>
          <p:nvPr/>
        </p:nvSpPr>
        <p:spPr>
          <a:xfrm>
            <a:off x="403562" y="8457550"/>
            <a:ext cx="10866731"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33375" indent="-333375" algn="l">
              <a:buSzPct val="145000"/>
              <a:buChar char="✓"/>
            </a:pPr>
            <a:r>
              <a:t>phase1では多くのトラブルに悩まされたが、確実に一歩ずつ前進している</a:t>
            </a:r>
          </a:p>
          <a:p>
            <a:pPr marL="333375" indent="-333375" algn="l">
              <a:buSzPct val="145000"/>
              <a:buChar char="✓"/>
            </a:pPr>
            <a:r>
              <a:t>今後の進展に乞うご期待！！</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Back Up"/>
          <p:cNvSpPr txBox="1"/>
          <p:nvPr>
            <p:ph type="title"/>
          </p:nvPr>
        </p:nvSpPr>
        <p:spPr>
          <a:prstGeom prst="rect">
            <a:avLst/>
          </a:prstGeom>
        </p:spPr>
        <p:txBody>
          <a:bodyPr/>
          <a:lstStyle/>
          <a:p>
            <a:pPr/>
            <a:r>
              <a:t>Back Up</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その他のトラブル〜大気混入〜"/>
          <p:cNvSpPr txBox="1"/>
          <p:nvPr>
            <p:ph type="title"/>
          </p:nvPr>
        </p:nvSpPr>
        <p:spPr>
          <a:prstGeom prst="rect">
            <a:avLst/>
          </a:prstGeom>
        </p:spPr>
        <p:txBody>
          <a:bodyPr/>
          <a:lstStyle/>
          <a:p>
            <a:pPr/>
            <a:r>
              <a:t>その他のトラブル〜大気混入〜</a:t>
            </a:r>
          </a:p>
        </p:txBody>
      </p:sp>
      <p:sp>
        <p:nvSpPr>
          <p:cNvPr id="473" name="昨年のMPGD&amp;TPC研究会でも紹介した内容の経過報告…"/>
          <p:cNvSpPr txBox="1"/>
          <p:nvPr>
            <p:ph type="body" idx="1"/>
          </p:nvPr>
        </p:nvSpPr>
        <p:spPr>
          <a:prstGeom prst="rect">
            <a:avLst/>
          </a:prstGeom>
        </p:spPr>
        <p:txBody>
          <a:bodyPr/>
          <a:lstStyle/>
          <a:p>
            <a:pPr/>
            <a:r>
              <a:t>昨年のMPGD&amp;TPC研究会でも紹介した内容の経過報告</a:t>
            </a:r>
          </a:p>
          <a:p>
            <a:pPr/>
            <a:r>
              <a:t>昇圧ポンプの故障により、Xeに大気が混入</a:t>
            </a:r>
          </a:p>
          <a:p>
            <a:pPr/>
            <a:r>
              <a:t>Xeを自前の蒸留で復活させられるかを試した</a:t>
            </a:r>
          </a:p>
        </p:txBody>
      </p:sp>
      <p:sp>
        <p:nvSpPr>
          <p:cNvPr id="474"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5" name="事故後1年半が経過した現在でもまだ結論出ていないが、…"/>
          <p:cNvSpPr txBox="1"/>
          <p:nvPr/>
        </p:nvSpPr>
        <p:spPr>
          <a:xfrm>
            <a:off x="417964" y="8456829"/>
            <a:ext cx="8930946" cy="9715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700"/>
            </a:pPr>
            <a:r>
              <a:t>事故後1年半が経過した現在でもまだ結論出ていないが、</a:t>
            </a:r>
          </a:p>
          <a:p>
            <a:pPr algn="l">
              <a:defRPr sz="2700"/>
            </a:pPr>
            <a:r>
              <a:t>Xeの蒸留結果はダメそうな雰囲気</a:t>
            </a:r>
          </a:p>
        </p:txBody>
      </p:sp>
      <p:pic>
        <p:nvPicPr>
          <p:cNvPr id="476" name="20190530_185056.jpeg" descr="20190530_185056.jpeg"/>
          <p:cNvPicPr>
            <a:picLocks noChangeAspect="1"/>
          </p:cNvPicPr>
          <p:nvPr/>
        </p:nvPicPr>
        <p:blipFill>
          <a:blip r:embed="rId2">
            <a:extLst/>
          </a:blip>
          <a:srcRect l="6663" t="3848" r="48275" b="12699"/>
          <a:stretch>
            <a:fillRect/>
          </a:stretch>
        </p:blipFill>
        <p:spPr>
          <a:xfrm rot="16200000">
            <a:off x="4298698" y="2900337"/>
            <a:ext cx="4407282" cy="6121676"/>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その他のトラブル〜大気混入〜"/>
          <p:cNvSpPr txBox="1"/>
          <p:nvPr>
            <p:ph type="title"/>
          </p:nvPr>
        </p:nvSpPr>
        <p:spPr>
          <a:prstGeom prst="rect">
            <a:avLst/>
          </a:prstGeom>
        </p:spPr>
        <p:txBody>
          <a:bodyPr/>
          <a:lstStyle/>
          <a:p>
            <a:pPr/>
            <a:r>
              <a:t>その他のトラブル〜大気混入〜</a:t>
            </a:r>
          </a:p>
        </p:txBody>
      </p:sp>
      <p:sp>
        <p:nvSpPr>
          <p:cNvPr id="479" name="前回までのお話…"/>
          <p:cNvSpPr txBox="1"/>
          <p:nvPr>
            <p:ph type="body" sz="half" idx="1"/>
          </p:nvPr>
        </p:nvSpPr>
        <p:spPr>
          <a:xfrm>
            <a:off x="252452" y="1626658"/>
            <a:ext cx="12499896" cy="3993495"/>
          </a:xfrm>
          <a:prstGeom prst="rect">
            <a:avLst/>
          </a:prstGeom>
        </p:spPr>
        <p:txBody>
          <a:bodyPr/>
          <a:lstStyle/>
          <a:p>
            <a:pPr/>
            <a:r>
              <a:t>前回までのお話</a:t>
            </a:r>
          </a:p>
          <a:p>
            <a:pPr lvl="1"/>
            <a:r>
              <a:t>液化回収ビンを液体窒素にゆっくり上げ下げすることで蒸留を行ったところ、EL光の増加が確認された</a:t>
            </a:r>
          </a:p>
          <a:p>
            <a:pPr lvl="1"/>
            <a:r>
              <a:t>RGAを導入してガス分析をしたところ、~5,000 ppmの窒素が含まれていることが判明（ゲッターに通すには~100 ppmまで下げたい）</a:t>
            </a:r>
          </a:p>
        </p:txBody>
      </p:sp>
      <p:sp>
        <p:nvSpPr>
          <p:cNvPr id="480"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1" name="線"/>
          <p:cNvSpPr/>
          <p:nvPr/>
        </p:nvSpPr>
        <p:spPr>
          <a:xfrm flipV="1">
            <a:off x="8535751" y="5570084"/>
            <a:ext cx="1" cy="826871"/>
          </a:xfrm>
          <a:prstGeom prst="line">
            <a:avLst/>
          </a:prstGeom>
          <a:ln w="25400">
            <a:solidFill>
              <a:srgbClr val="000000"/>
            </a:solidFill>
            <a:miter lim="400000"/>
          </a:ln>
        </p:spPr>
        <p:txBody>
          <a:bodyPr lIns="50800" tIns="50800" rIns="50800" bIns="50800" anchor="ctr"/>
          <a:lstStyle/>
          <a:p>
            <a:pPr>
              <a:defRPr>
                <a:latin typeface="+mn-lt"/>
                <a:ea typeface="+mn-ea"/>
                <a:cs typeface="+mn-cs"/>
                <a:sym typeface="ヒラギノ角ゴ ProN W3"/>
              </a:defRPr>
            </a:pPr>
          </a:p>
        </p:txBody>
      </p:sp>
      <p:sp>
        <p:nvSpPr>
          <p:cNvPr id="482" name="HP180L"/>
          <p:cNvSpPr/>
          <p:nvPr/>
        </p:nvSpPr>
        <p:spPr>
          <a:xfrm>
            <a:off x="744589" y="5617591"/>
            <a:ext cx="2969722" cy="1811193"/>
          </a:xfrm>
          <a:prstGeom prst="roundRect">
            <a:avLst>
              <a:gd name="adj" fmla="val 18170"/>
            </a:avLst>
          </a:prstGeom>
          <a:blipFill>
            <a:blip r:embed="rId2"/>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rgbClr val="FFFFFF"/>
                </a:solidFill>
                <a:latin typeface="+mn-lt"/>
                <a:ea typeface="+mn-ea"/>
                <a:cs typeface="+mn-cs"/>
                <a:sym typeface="ヒラギノ角ゴ ProN W3"/>
              </a:defRPr>
            </a:lvl1pPr>
          </a:lstStyle>
          <a:p>
            <a:pPr/>
            <a:r>
              <a:t>HP180L</a:t>
            </a:r>
          </a:p>
        </p:txBody>
      </p:sp>
      <p:grpSp>
        <p:nvGrpSpPr>
          <p:cNvPr id="487" name="グループ"/>
          <p:cNvGrpSpPr/>
          <p:nvPr/>
        </p:nvGrpSpPr>
        <p:grpSpPr>
          <a:xfrm>
            <a:off x="11019423" y="5158939"/>
            <a:ext cx="1206258" cy="826871"/>
            <a:chOff x="0" y="0"/>
            <a:chExt cx="1206257" cy="826869"/>
          </a:xfrm>
        </p:grpSpPr>
        <p:sp>
          <p:nvSpPr>
            <p:cNvPr id="483" name="円形"/>
            <p:cNvSpPr/>
            <p:nvPr/>
          </p:nvSpPr>
          <p:spPr>
            <a:xfrm>
              <a:off x="179949" y="0"/>
              <a:ext cx="826870" cy="826870"/>
            </a:xfrm>
            <a:prstGeom prst="ellips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sz="3200">
                  <a:solidFill>
                    <a:srgbClr val="FFFFFF"/>
                  </a:solidFill>
                  <a:latin typeface="+mn-lt"/>
                  <a:ea typeface="+mn-ea"/>
                  <a:cs typeface="+mn-cs"/>
                  <a:sym typeface="ヒラギノ角ゴ ProN W3"/>
                </a:defRPr>
              </a:pPr>
            </a:p>
          </p:txBody>
        </p:sp>
        <p:sp>
          <p:nvSpPr>
            <p:cNvPr id="484" name="線"/>
            <p:cNvSpPr/>
            <p:nvPr/>
          </p:nvSpPr>
          <p:spPr>
            <a:xfrm>
              <a:off x="264987" y="403690"/>
              <a:ext cx="676283" cy="1"/>
            </a:xfrm>
            <a:prstGeom prst="line">
              <a:avLst/>
            </a:prstGeom>
            <a:noFill/>
            <a:ln w="25400" cap="flat">
              <a:solidFill>
                <a:srgbClr val="000000"/>
              </a:solidFill>
              <a:prstDash val="solid"/>
              <a:miter lim="400000"/>
              <a:tailEnd type="stealth" w="med" len="med"/>
            </a:ln>
            <a:effectLst/>
          </p:spPr>
          <p:txBody>
            <a:bodyPr wrap="square" lIns="71437" tIns="71437" rIns="71437" bIns="71437" numCol="1" anchor="ctr">
              <a:noAutofit/>
            </a:bodyPr>
            <a:lstStyle/>
            <a:p>
              <a:pPr defTabSz="821531">
                <a:defRPr sz="3200">
                  <a:latin typeface="+mn-lt"/>
                  <a:ea typeface="+mn-ea"/>
                  <a:cs typeface="+mn-cs"/>
                  <a:sym typeface="ヒラギノ角ゴ ProN W3"/>
                </a:defRPr>
              </a:pPr>
            </a:p>
          </p:txBody>
        </p:sp>
        <p:sp>
          <p:nvSpPr>
            <p:cNvPr id="485" name="四角形"/>
            <p:cNvSpPr/>
            <p:nvPr/>
          </p:nvSpPr>
          <p:spPr>
            <a:xfrm>
              <a:off x="1032675" y="214036"/>
              <a:ext cx="173583" cy="398798"/>
            </a:xfrm>
            <a:prstGeom prst="rect">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sz="3200">
                  <a:solidFill>
                    <a:srgbClr val="FFFFFF"/>
                  </a:solidFill>
                  <a:latin typeface="+mn-lt"/>
                  <a:ea typeface="+mn-ea"/>
                  <a:cs typeface="+mn-cs"/>
                  <a:sym typeface="ヒラギノ角ゴ ProN W3"/>
                </a:defRPr>
              </a:pPr>
            </a:p>
          </p:txBody>
        </p:sp>
        <p:sp>
          <p:nvSpPr>
            <p:cNvPr id="486" name="四角形"/>
            <p:cNvSpPr/>
            <p:nvPr/>
          </p:nvSpPr>
          <p:spPr>
            <a:xfrm>
              <a:off x="0" y="214036"/>
              <a:ext cx="173582" cy="398798"/>
            </a:xfrm>
            <a:prstGeom prst="rect">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sz="3200">
                  <a:solidFill>
                    <a:srgbClr val="FFFFFF"/>
                  </a:solidFill>
                  <a:latin typeface="+mn-lt"/>
                  <a:ea typeface="+mn-ea"/>
                  <a:cs typeface="+mn-cs"/>
                  <a:sym typeface="ヒラギノ角ゴ ProN W3"/>
                </a:defRPr>
              </a:pPr>
            </a:p>
          </p:txBody>
        </p:sp>
      </p:grpSp>
      <p:sp>
        <p:nvSpPr>
          <p:cNvPr id="488" name="miniCham(3L)"/>
          <p:cNvSpPr/>
          <p:nvPr/>
        </p:nvSpPr>
        <p:spPr>
          <a:xfrm>
            <a:off x="877040" y="5064558"/>
            <a:ext cx="2273630" cy="453046"/>
          </a:xfrm>
          <a:prstGeom prst="roundRect">
            <a:avLst>
              <a:gd name="adj" fmla="val 45067"/>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000">
                <a:solidFill>
                  <a:srgbClr val="FFFFFF"/>
                </a:solidFill>
                <a:latin typeface="+mn-lt"/>
                <a:ea typeface="+mn-ea"/>
                <a:cs typeface="+mn-cs"/>
                <a:sym typeface="ヒラギノ角ゴ ProN W3"/>
              </a:defRPr>
            </a:lvl1pPr>
          </a:lstStyle>
          <a:p>
            <a:pPr/>
            <a:r>
              <a:t>miniCham(3L)</a:t>
            </a:r>
          </a:p>
        </p:txBody>
      </p:sp>
      <p:sp>
        <p:nvSpPr>
          <p:cNvPr id="489" name="角丸四角形"/>
          <p:cNvSpPr/>
          <p:nvPr/>
        </p:nvSpPr>
        <p:spPr>
          <a:xfrm>
            <a:off x="8412307" y="6227909"/>
            <a:ext cx="246889" cy="1001312"/>
          </a:xfrm>
          <a:prstGeom prst="roundRect">
            <a:avLst>
              <a:gd name="adj" fmla="val 50000"/>
            </a:avLst>
          </a:prstGeom>
          <a:blipFill>
            <a:blip r:embed="rId4"/>
          </a:blipFill>
          <a:ln w="12700">
            <a:miter lim="400000"/>
          </a:ln>
          <a:effectLst>
            <a:outerShdw sx="100000" sy="100000" kx="0" ky="0" algn="b" rotWithShape="0" blurRad="50800" dist="12700" dir="0">
              <a:srgbClr val="000000">
                <a:alpha val="50000"/>
              </a:srgbClr>
            </a:outerShdw>
          </a:effectLst>
        </p:spPr>
        <p:txBody>
          <a:bodyPr lIns="50800" tIns="50800" rIns="50800" bIns="50800" anchor="ctr"/>
          <a:lstStyle/>
          <a:p>
            <a:pPr>
              <a:defRPr>
                <a:solidFill>
                  <a:srgbClr val="FFFFFF"/>
                </a:solidFill>
                <a:latin typeface="+mn-lt"/>
                <a:ea typeface="+mn-ea"/>
                <a:cs typeface="+mn-cs"/>
                <a:sym typeface="ヒラギノ角ゴ ProN W3"/>
              </a:defRPr>
            </a:pPr>
          </a:p>
        </p:txBody>
      </p:sp>
      <p:sp>
        <p:nvSpPr>
          <p:cNvPr id="490" name="線"/>
          <p:cNvSpPr/>
          <p:nvPr/>
        </p:nvSpPr>
        <p:spPr>
          <a:xfrm>
            <a:off x="4259745" y="5572374"/>
            <a:ext cx="6757425" cy="1"/>
          </a:xfrm>
          <a:prstGeom prst="line">
            <a:avLst/>
          </a:prstGeom>
          <a:ln w="25400">
            <a:solidFill>
              <a:srgbClr val="000000"/>
            </a:solidFill>
            <a:miter lim="400000"/>
          </a:ln>
        </p:spPr>
        <p:txBody>
          <a:bodyPr lIns="50800" tIns="50800" rIns="50800" bIns="50800" anchor="ctr"/>
          <a:lstStyle/>
          <a:p>
            <a:pPr>
              <a:defRPr>
                <a:latin typeface="+mn-lt"/>
                <a:ea typeface="+mn-ea"/>
                <a:cs typeface="+mn-cs"/>
                <a:sym typeface="ヒラギノ角ゴ ProN W3"/>
              </a:defRPr>
            </a:pPr>
          </a:p>
        </p:txBody>
      </p:sp>
      <p:sp>
        <p:nvSpPr>
          <p:cNvPr id="491" name="線"/>
          <p:cNvSpPr/>
          <p:nvPr/>
        </p:nvSpPr>
        <p:spPr>
          <a:xfrm flipV="1">
            <a:off x="4262406" y="5287014"/>
            <a:ext cx="1" cy="1248874"/>
          </a:xfrm>
          <a:prstGeom prst="line">
            <a:avLst/>
          </a:prstGeom>
          <a:ln w="25400">
            <a:solidFill>
              <a:srgbClr val="000000"/>
            </a:solidFill>
            <a:miter lim="400000"/>
          </a:ln>
        </p:spPr>
        <p:txBody>
          <a:bodyPr lIns="50800" tIns="50800" rIns="50800" bIns="50800" anchor="ctr"/>
          <a:lstStyle/>
          <a:p>
            <a:pPr>
              <a:defRPr>
                <a:latin typeface="+mn-lt"/>
                <a:ea typeface="+mn-ea"/>
                <a:cs typeface="+mn-cs"/>
                <a:sym typeface="ヒラギノ角ゴ ProN W3"/>
              </a:defRPr>
            </a:pPr>
          </a:p>
        </p:txBody>
      </p:sp>
      <p:sp>
        <p:nvSpPr>
          <p:cNvPr id="492" name="線"/>
          <p:cNvSpPr/>
          <p:nvPr/>
        </p:nvSpPr>
        <p:spPr>
          <a:xfrm>
            <a:off x="3152597" y="5299366"/>
            <a:ext cx="1105221" cy="1"/>
          </a:xfrm>
          <a:prstGeom prst="line">
            <a:avLst/>
          </a:prstGeom>
          <a:ln w="25400">
            <a:solidFill>
              <a:srgbClr val="000000"/>
            </a:solidFill>
            <a:miter lim="400000"/>
          </a:ln>
        </p:spPr>
        <p:txBody>
          <a:bodyPr lIns="50800" tIns="50800" rIns="50800" bIns="50800" anchor="ctr"/>
          <a:lstStyle/>
          <a:p>
            <a:pPr>
              <a:defRPr>
                <a:latin typeface="+mn-lt"/>
                <a:ea typeface="+mn-ea"/>
                <a:cs typeface="+mn-cs"/>
                <a:sym typeface="ヒラギノ角ゴ ProN W3"/>
              </a:defRPr>
            </a:pPr>
          </a:p>
        </p:txBody>
      </p:sp>
      <p:sp>
        <p:nvSpPr>
          <p:cNvPr id="493" name="線"/>
          <p:cNvSpPr/>
          <p:nvPr/>
        </p:nvSpPr>
        <p:spPr>
          <a:xfrm>
            <a:off x="3709796" y="6523187"/>
            <a:ext cx="564503" cy="1"/>
          </a:xfrm>
          <a:prstGeom prst="line">
            <a:avLst/>
          </a:prstGeom>
          <a:ln w="25400">
            <a:solidFill>
              <a:srgbClr val="000000"/>
            </a:solidFill>
            <a:miter lim="400000"/>
          </a:ln>
        </p:spPr>
        <p:txBody>
          <a:bodyPr lIns="50800" tIns="50800" rIns="50800" bIns="50800" anchor="ctr"/>
          <a:lstStyle/>
          <a:p>
            <a:pPr>
              <a:defRPr>
                <a:latin typeface="+mn-lt"/>
                <a:ea typeface="+mn-ea"/>
                <a:cs typeface="+mn-cs"/>
                <a:sym typeface="ヒラギノ角ゴ ProN W3"/>
              </a:defRPr>
            </a:pPr>
          </a:p>
        </p:txBody>
      </p:sp>
      <p:sp>
        <p:nvSpPr>
          <p:cNvPr id="494" name="真空ポンプ"/>
          <p:cNvSpPr txBox="1"/>
          <p:nvPr/>
        </p:nvSpPr>
        <p:spPr>
          <a:xfrm>
            <a:off x="11083944" y="6040879"/>
            <a:ext cx="1077215" cy="3627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latin typeface="Apple SD 산돌고딕 Neo 일반체"/>
                <a:ea typeface="Apple SD 산돌고딕 Neo 일반체"/>
                <a:cs typeface="Apple SD 산돌고딕 Neo 일반체"/>
                <a:sym typeface="Apple SD 산돌고딕 Neo 일반체"/>
              </a:defRPr>
            </a:lvl1pPr>
          </a:lstStyle>
          <a:p>
            <a:pPr/>
            <a:r>
              <a:t>真空ポンプ</a:t>
            </a:r>
          </a:p>
        </p:txBody>
      </p:sp>
      <p:sp>
        <p:nvSpPr>
          <p:cNvPr id="495" name="液体窒素デュワー"/>
          <p:cNvSpPr txBox="1"/>
          <p:nvPr/>
        </p:nvSpPr>
        <p:spPr>
          <a:xfrm>
            <a:off x="8915335" y="6984283"/>
            <a:ext cx="2085468" cy="444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atin typeface="Apple SD 산돌고딕 Neo 일반체"/>
                <a:ea typeface="Apple SD 산돌고딕 Neo 일반체"/>
                <a:cs typeface="Apple SD 산돌고딕 Neo 일반체"/>
                <a:sym typeface="Apple SD 산돌고딕 Neo 일반체"/>
              </a:defRPr>
            </a:lvl1pPr>
          </a:lstStyle>
          <a:p>
            <a:pPr/>
            <a:r>
              <a:t>液体窒素デュワー</a:t>
            </a:r>
          </a:p>
        </p:txBody>
      </p:sp>
      <p:sp>
        <p:nvSpPr>
          <p:cNvPr id="496" name="回収ビン(500mL, ヒーター有)"/>
          <p:cNvSpPr txBox="1"/>
          <p:nvPr/>
        </p:nvSpPr>
        <p:spPr>
          <a:xfrm>
            <a:off x="9299827" y="6612427"/>
            <a:ext cx="2728850" cy="3627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latin typeface="Apple SD 산돌고딕 Neo 일반체"/>
                <a:ea typeface="Apple SD 산돌고딕 Neo 일반체"/>
                <a:cs typeface="Apple SD 산돌고딕 Neo 일반체"/>
                <a:sym typeface="Apple SD 산돌고딕 Neo 일반체"/>
              </a:defRPr>
            </a:lvl1pPr>
          </a:lstStyle>
          <a:p>
            <a:pPr/>
            <a:r>
              <a:t>回収ビン(500mL, ヒーター有)</a:t>
            </a:r>
          </a:p>
        </p:txBody>
      </p:sp>
      <p:sp>
        <p:nvSpPr>
          <p:cNvPr id="497" name="口元ヒーター (凍結防止用, 170K以上固定)"/>
          <p:cNvSpPr txBox="1"/>
          <p:nvPr/>
        </p:nvSpPr>
        <p:spPr>
          <a:xfrm>
            <a:off x="5159955" y="5873033"/>
            <a:ext cx="2480133"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700">
                <a:latin typeface="Apple SD 산돌고딕 Neo 일반체"/>
                <a:ea typeface="Apple SD 산돌고딕 Neo 일반체"/>
                <a:cs typeface="Apple SD 산돌고딕 Neo 일반체"/>
                <a:sym typeface="Apple SD 산돌고딕 Neo 일반체"/>
              </a:defRPr>
            </a:pPr>
            <a:r>
              <a:t>口元ヒーター</a:t>
            </a:r>
            <a:br/>
            <a:r>
              <a:t>(凍結防止用, 170K以上固定)</a:t>
            </a:r>
          </a:p>
        </p:txBody>
      </p:sp>
      <p:sp>
        <p:nvSpPr>
          <p:cNvPr id="516" name="接続の線"/>
          <p:cNvSpPr/>
          <p:nvPr/>
        </p:nvSpPr>
        <p:spPr>
          <a:xfrm>
            <a:off x="8439857" y="6063455"/>
            <a:ext cx="191475" cy="43445"/>
          </a:xfrm>
          <a:custGeom>
            <a:avLst/>
            <a:gdLst/>
            <a:ahLst/>
            <a:cxnLst>
              <a:cxn ang="0">
                <a:pos x="wd2" y="hd2"/>
              </a:cxn>
              <a:cxn ang="5400000">
                <a:pos x="wd2" y="hd2"/>
              </a:cxn>
              <a:cxn ang="10800000">
                <a:pos x="wd2" y="hd2"/>
              </a:cxn>
              <a:cxn ang="16200000">
                <a:pos x="wd2" y="hd2"/>
              </a:cxn>
            </a:cxnLst>
            <a:rect l="0" t="0" r="r" b="b"/>
            <a:pathLst>
              <a:path w="21600" h="16209" fill="norm" stroke="1" extrusionOk="0">
                <a:moveTo>
                  <a:pt x="0" y="1474"/>
                </a:moveTo>
                <a:cubicBezTo>
                  <a:pt x="7035" y="21600"/>
                  <a:pt x="14235" y="21109"/>
                  <a:pt x="21600" y="0"/>
                </a:cubicBezTo>
              </a:path>
            </a:pathLst>
          </a:custGeom>
          <a:ln w="25400">
            <a:solidFill>
              <a:srgbClr val="C82506"/>
            </a:solidFill>
            <a:miter lim="400000"/>
          </a:ln>
        </p:spPr>
        <p:txBody>
          <a:bodyPr/>
          <a:lstStyle/>
          <a:p>
            <a:pPr/>
          </a:p>
        </p:txBody>
      </p:sp>
      <p:sp>
        <p:nvSpPr>
          <p:cNvPr id="517" name="接続の線"/>
          <p:cNvSpPr/>
          <p:nvPr/>
        </p:nvSpPr>
        <p:spPr>
          <a:xfrm>
            <a:off x="8440010" y="6126955"/>
            <a:ext cx="191474" cy="43445"/>
          </a:xfrm>
          <a:custGeom>
            <a:avLst/>
            <a:gdLst/>
            <a:ahLst/>
            <a:cxnLst>
              <a:cxn ang="0">
                <a:pos x="wd2" y="hd2"/>
              </a:cxn>
              <a:cxn ang="5400000">
                <a:pos x="wd2" y="hd2"/>
              </a:cxn>
              <a:cxn ang="10800000">
                <a:pos x="wd2" y="hd2"/>
              </a:cxn>
              <a:cxn ang="16200000">
                <a:pos x="wd2" y="hd2"/>
              </a:cxn>
            </a:cxnLst>
            <a:rect l="0" t="0" r="r" b="b"/>
            <a:pathLst>
              <a:path w="21600" h="16209" fill="norm" stroke="1" extrusionOk="0">
                <a:moveTo>
                  <a:pt x="0" y="1474"/>
                </a:moveTo>
                <a:cubicBezTo>
                  <a:pt x="7035" y="21600"/>
                  <a:pt x="14235" y="21109"/>
                  <a:pt x="21600" y="0"/>
                </a:cubicBezTo>
              </a:path>
            </a:pathLst>
          </a:custGeom>
          <a:ln w="25400">
            <a:solidFill>
              <a:srgbClr val="C82506"/>
            </a:solidFill>
            <a:miter lim="400000"/>
          </a:ln>
        </p:spPr>
        <p:txBody>
          <a:bodyPr/>
          <a:lstStyle/>
          <a:p>
            <a:pPr/>
          </a:p>
        </p:txBody>
      </p:sp>
      <p:sp>
        <p:nvSpPr>
          <p:cNvPr id="518" name="接続の線"/>
          <p:cNvSpPr/>
          <p:nvPr/>
        </p:nvSpPr>
        <p:spPr>
          <a:xfrm>
            <a:off x="8440010" y="6198963"/>
            <a:ext cx="191474" cy="43444"/>
          </a:xfrm>
          <a:custGeom>
            <a:avLst/>
            <a:gdLst/>
            <a:ahLst/>
            <a:cxnLst>
              <a:cxn ang="0">
                <a:pos x="wd2" y="hd2"/>
              </a:cxn>
              <a:cxn ang="5400000">
                <a:pos x="wd2" y="hd2"/>
              </a:cxn>
              <a:cxn ang="10800000">
                <a:pos x="wd2" y="hd2"/>
              </a:cxn>
              <a:cxn ang="16200000">
                <a:pos x="wd2" y="hd2"/>
              </a:cxn>
            </a:cxnLst>
            <a:rect l="0" t="0" r="r" b="b"/>
            <a:pathLst>
              <a:path w="21600" h="16209" fill="norm" stroke="1" extrusionOk="0">
                <a:moveTo>
                  <a:pt x="0" y="1474"/>
                </a:moveTo>
                <a:cubicBezTo>
                  <a:pt x="7035" y="21600"/>
                  <a:pt x="14235" y="21109"/>
                  <a:pt x="21600" y="0"/>
                </a:cubicBezTo>
              </a:path>
            </a:pathLst>
          </a:custGeom>
          <a:ln w="25400">
            <a:solidFill>
              <a:srgbClr val="C82506"/>
            </a:solidFill>
            <a:miter lim="400000"/>
          </a:ln>
        </p:spPr>
        <p:txBody>
          <a:bodyPr/>
          <a:lstStyle/>
          <a:p>
            <a:pPr/>
          </a:p>
        </p:txBody>
      </p:sp>
      <p:sp>
        <p:nvSpPr>
          <p:cNvPr id="519" name="接続の線"/>
          <p:cNvSpPr/>
          <p:nvPr/>
        </p:nvSpPr>
        <p:spPr>
          <a:xfrm>
            <a:off x="8349663" y="6769848"/>
            <a:ext cx="365390" cy="46500"/>
          </a:xfrm>
          <a:custGeom>
            <a:avLst/>
            <a:gdLst/>
            <a:ahLst/>
            <a:cxnLst>
              <a:cxn ang="0">
                <a:pos x="wd2" y="hd2"/>
              </a:cxn>
              <a:cxn ang="5400000">
                <a:pos x="wd2" y="hd2"/>
              </a:cxn>
              <a:cxn ang="10800000">
                <a:pos x="wd2" y="hd2"/>
              </a:cxn>
              <a:cxn ang="16200000">
                <a:pos x="wd2" y="hd2"/>
              </a:cxn>
            </a:cxnLst>
            <a:rect l="0" t="0" r="r" b="b"/>
            <a:pathLst>
              <a:path w="21600" h="16254" fill="norm" stroke="1" extrusionOk="0">
                <a:moveTo>
                  <a:pt x="0" y="0"/>
                </a:moveTo>
                <a:cubicBezTo>
                  <a:pt x="6816" y="20423"/>
                  <a:pt x="14016" y="21600"/>
                  <a:pt x="21600" y="3531"/>
                </a:cubicBezTo>
              </a:path>
            </a:pathLst>
          </a:custGeom>
          <a:ln w="25400">
            <a:solidFill>
              <a:srgbClr val="C82506"/>
            </a:solidFill>
            <a:miter lim="400000"/>
          </a:ln>
        </p:spPr>
        <p:txBody>
          <a:bodyPr/>
          <a:lstStyle/>
          <a:p>
            <a:pPr/>
          </a:p>
        </p:txBody>
      </p:sp>
      <p:sp>
        <p:nvSpPr>
          <p:cNvPr id="520" name="接続の線"/>
          <p:cNvSpPr/>
          <p:nvPr/>
        </p:nvSpPr>
        <p:spPr>
          <a:xfrm>
            <a:off x="8349663" y="6905091"/>
            <a:ext cx="365390" cy="46500"/>
          </a:xfrm>
          <a:custGeom>
            <a:avLst/>
            <a:gdLst/>
            <a:ahLst/>
            <a:cxnLst>
              <a:cxn ang="0">
                <a:pos x="wd2" y="hd2"/>
              </a:cxn>
              <a:cxn ang="5400000">
                <a:pos x="wd2" y="hd2"/>
              </a:cxn>
              <a:cxn ang="10800000">
                <a:pos x="wd2" y="hd2"/>
              </a:cxn>
              <a:cxn ang="16200000">
                <a:pos x="wd2" y="hd2"/>
              </a:cxn>
            </a:cxnLst>
            <a:rect l="0" t="0" r="r" b="b"/>
            <a:pathLst>
              <a:path w="21600" h="16254" fill="norm" stroke="1" extrusionOk="0">
                <a:moveTo>
                  <a:pt x="0" y="0"/>
                </a:moveTo>
                <a:cubicBezTo>
                  <a:pt x="6816" y="20423"/>
                  <a:pt x="14016" y="21600"/>
                  <a:pt x="21600" y="3531"/>
                </a:cubicBezTo>
              </a:path>
            </a:pathLst>
          </a:custGeom>
          <a:ln w="25400">
            <a:solidFill>
              <a:srgbClr val="C82506"/>
            </a:solidFill>
            <a:miter lim="400000"/>
          </a:ln>
        </p:spPr>
        <p:txBody>
          <a:bodyPr/>
          <a:lstStyle/>
          <a:p>
            <a:pPr/>
          </a:p>
        </p:txBody>
      </p:sp>
      <p:sp>
        <p:nvSpPr>
          <p:cNvPr id="521" name="接続の線"/>
          <p:cNvSpPr/>
          <p:nvPr/>
        </p:nvSpPr>
        <p:spPr>
          <a:xfrm>
            <a:off x="8349663" y="7045228"/>
            <a:ext cx="365390" cy="46499"/>
          </a:xfrm>
          <a:custGeom>
            <a:avLst/>
            <a:gdLst/>
            <a:ahLst/>
            <a:cxnLst>
              <a:cxn ang="0">
                <a:pos x="wd2" y="hd2"/>
              </a:cxn>
              <a:cxn ang="5400000">
                <a:pos x="wd2" y="hd2"/>
              </a:cxn>
              <a:cxn ang="10800000">
                <a:pos x="wd2" y="hd2"/>
              </a:cxn>
              <a:cxn ang="16200000">
                <a:pos x="wd2" y="hd2"/>
              </a:cxn>
            </a:cxnLst>
            <a:rect l="0" t="0" r="r" b="b"/>
            <a:pathLst>
              <a:path w="21600" h="16254" fill="norm" stroke="1" extrusionOk="0">
                <a:moveTo>
                  <a:pt x="0" y="0"/>
                </a:moveTo>
                <a:cubicBezTo>
                  <a:pt x="6816" y="20423"/>
                  <a:pt x="14016" y="21600"/>
                  <a:pt x="21600" y="3531"/>
                </a:cubicBezTo>
              </a:path>
            </a:pathLst>
          </a:custGeom>
          <a:ln w="25400">
            <a:solidFill>
              <a:srgbClr val="C82506"/>
            </a:solidFill>
            <a:miter lim="400000"/>
          </a:ln>
        </p:spPr>
        <p:txBody>
          <a:bodyPr/>
          <a:lstStyle/>
          <a:p>
            <a:pPr/>
          </a:p>
        </p:txBody>
      </p:sp>
      <p:sp>
        <p:nvSpPr>
          <p:cNvPr id="522" name="接続の線"/>
          <p:cNvSpPr/>
          <p:nvPr/>
        </p:nvSpPr>
        <p:spPr>
          <a:xfrm>
            <a:off x="8349663" y="6647376"/>
            <a:ext cx="365390" cy="46499"/>
          </a:xfrm>
          <a:custGeom>
            <a:avLst/>
            <a:gdLst/>
            <a:ahLst/>
            <a:cxnLst>
              <a:cxn ang="0">
                <a:pos x="wd2" y="hd2"/>
              </a:cxn>
              <a:cxn ang="5400000">
                <a:pos x="wd2" y="hd2"/>
              </a:cxn>
              <a:cxn ang="10800000">
                <a:pos x="wd2" y="hd2"/>
              </a:cxn>
              <a:cxn ang="16200000">
                <a:pos x="wd2" y="hd2"/>
              </a:cxn>
            </a:cxnLst>
            <a:rect l="0" t="0" r="r" b="b"/>
            <a:pathLst>
              <a:path w="21600" h="16254" fill="norm" stroke="1" extrusionOk="0">
                <a:moveTo>
                  <a:pt x="0" y="0"/>
                </a:moveTo>
                <a:cubicBezTo>
                  <a:pt x="6816" y="20423"/>
                  <a:pt x="14016" y="21600"/>
                  <a:pt x="21600" y="3531"/>
                </a:cubicBezTo>
              </a:path>
            </a:pathLst>
          </a:custGeom>
          <a:ln w="25400">
            <a:solidFill>
              <a:srgbClr val="C82506"/>
            </a:solidFill>
            <a:miter lim="400000"/>
          </a:ln>
        </p:spPr>
        <p:txBody>
          <a:bodyPr/>
          <a:lstStyle/>
          <a:p>
            <a:pPr/>
          </a:p>
        </p:txBody>
      </p:sp>
      <p:sp>
        <p:nvSpPr>
          <p:cNvPr id="523" name="接続の線"/>
          <p:cNvSpPr/>
          <p:nvPr/>
        </p:nvSpPr>
        <p:spPr>
          <a:xfrm>
            <a:off x="8349663" y="6518539"/>
            <a:ext cx="365390" cy="46499"/>
          </a:xfrm>
          <a:custGeom>
            <a:avLst/>
            <a:gdLst/>
            <a:ahLst/>
            <a:cxnLst>
              <a:cxn ang="0">
                <a:pos x="wd2" y="hd2"/>
              </a:cxn>
              <a:cxn ang="5400000">
                <a:pos x="wd2" y="hd2"/>
              </a:cxn>
              <a:cxn ang="10800000">
                <a:pos x="wd2" y="hd2"/>
              </a:cxn>
              <a:cxn ang="16200000">
                <a:pos x="wd2" y="hd2"/>
              </a:cxn>
            </a:cxnLst>
            <a:rect l="0" t="0" r="r" b="b"/>
            <a:pathLst>
              <a:path w="21600" h="16254" fill="norm" stroke="1" extrusionOk="0">
                <a:moveTo>
                  <a:pt x="0" y="0"/>
                </a:moveTo>
                <a:cubicBezTo>
                  <a:pt x="6816" y="20423"/>
                  <a:pt x="14016" y="21600"/>
                  <a:pt x="21600" y="3531"/>
                </a:cubicBezTo>
              </a:path>
            </a:pathLst>
          </a:custGeom>
          <a:ln w="25400">
            <a:solidFill>
              <a:srgbClr val="C82506"/>
            </a:solidFill>
            <a:miter lim="400000"/>
          </a:ln>
        </p:spPr>
        <p:txBody>
          <a:bodyPr/>
          <a:lstStyle/>
          <a:p>
            <a:pPr/>
          </a:p>
        </p:txBody>
      </p:sp>
      <p:sp>
        <p:nvSpPr>
          <p:cNvPr id="506" name="本体ヒーター (温度センサが中央部のみ)"/>
          <p:cNvSpPr txBox="1"/>
          <p:nvPr/>
        </p:nvSpPr>
        <p:spPr>
          <a:xfrm>
            <a:off x="5232713" y="6721353"/>
            <a:ext cx="2334617" cy="731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700">
                <a:latin typeface="Apple SD 산돌고딕 Neo 일반체"/>
                <a:ea typeface="Apple SD 산돌고딕 Neo 일반체"/>
                <a:cs typeface="Apple SD 산돌고딕 Neo 일반체"/>
                <a:sym typeface="Apple SD 산돌고딕 Neo 일반체"/>
              </a:defRPr>
            </a:pPr>
            <a:r>
              <a:t>本体ヒーター</a:t>
            </a:r>
            <a:br/>
            <a:r>
              <a:t>(温度センサが中央部のみ)</a:t>
            </a:r>
          </a:p>
        </p:txBody>
      </p:sp>
      <p:pic>
        <p:nvPicPr>
          <p:cNvPr id="507" name="線 線" descr="線 線"/>
          <p:cNvPicPr>
            <a:picLocks noChangeAspect="0"/>
          </p:cNvPicPr>
          <p:nvPr/>
        </p:nvPicPr>
        <p:blipFill>
          <a:blip r:embed="rId5">
            <a:extLst/>
          </a:blip>
          <a:stretch>
            <a:fillRect/>
          </a:stretch>
        </p:blipFill>
        <p:spPr>
          <a:xfrm rot="16200000">
            <a:off x="8019968" y="5594718"/>
            <a:ext cx="679451" cy="352235"/>
          </a:xfrm>
          <a:prstGeom prst="rect">
            <a:avLst/>
          </a:prstGeom>
        </p:spPr>
      </p:pic>
      <p:pic>
        <p:nvPicPr>
          <p:cNvPr id="509" name="線 線" descr="線 線"/>
          <p:cNvPicPr>
            <a:picLocks noChangeAspect="0"/>
          </p:cNvPicPr>
          <p:nvPr/>
        </p:nvPicPr>
        <p:blipFill>
          <a:blip r:embed="rId6">
            <a:extLst/>
          </a:blip>
          <a:stretch>
            <a:fillRect/>
          </a:stretch>
        </p:blipFill>
        <p:spPr>
          <a:xfrm rot="10800000">
            <a:off x="4332605" y="5247568"/>
            <a:ext cx="4093114" cy="352235"/>
          </a:xfrm>
          <a:prstGeom prst="rect">
            <a:avLst/>
          </a:prstGeom>
        </p:spPr>
      </p:pic>
      <p:sp>
        <p:nvSpPr>
          <p:cNvPr id="511" name="X（飾り文字）"/>
          <p:cNvSpPr/>
          <p:nvPr/>
        </p:nvSpPr>
        <p:spPr>
          <a:xfrm>
            <a:off x="8639799" y="5403242"/>
            <a:ext cx="352235" cy="416224"/>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blipFill>
            <a:blip r:embed="rId7"/>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a:solidFill>
                  <a:srgbClr val="FFFFFF"/>
                </a:solidFill>
                <a:latin typeface="+mn-lt"/>
                <a:ea typeface="+mn-ea"/>
                <a:cs typeface="+mn-cs"/>
                <a:sym typeface="ヒラギノ角ゴ ProN W3"/>
              </a:defRPr>
            </a:pPr>
          </a:p>
        </p:txBody>
      </p:sp>
      <p:sp>
        <p:nvSpPr>
          <p:cNvPr id="512" name="}"/>
          <p:cNvSpPr txBox="1"/>
          <p:nvPr/>
        </p:nvSpPr>
        <p:spPr>
          <a:xfrm>
            <a:off x="7834513" y="5750561"/>
            <a:ext cx="495301" cy="184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latin typeface="Avenir Next Ultra Light"/>
                <a:ea typeface="Avenir Next Ultra Light"/>
                <a:cs typeface="Avenir Next Ultra Light"/>
                <a:sym typeface="Avenir Next Ultra Light"/>
              </a:defRPr>
            </a:lvl1pPr>
          </a:lstStyle>
          <a:p>
            <a:pPr/>
            <a:r>
              <a:t>}</a:t>
            </a:r>
          </a:p>
        </p:txBody>
      </p:sp>
      <p:sp>
        <p:nvSpPr>
          <p:cNvPr id="513" name="&lt; 2barA(G)"/>
          <p:cNvSpPr txBox="1"/>
          <p:nvPr/>
        </p:nvSpPr>
        <p:spPr>
          <a:xfrm>
            <a:off x="8911356" y="5828583"/>
            <a:ext cx="1109168"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latin typeface="Apple SD 산돌고딕 Neo 일반체"/>
                <a:ea typeface="Apple SD 산돌고딕 Neo 일반체"/>
                <a:cs typeface="Apple SD 산돌고딕 Neo 일반체"/>
                <a:sym typeface="Apple SD 산돌고딕 Neo 일반체"/>
              </a:defRPr>
            </a:lvl1pPr>
          </a:lstStyle>
          <a:p>
            <a:pPr/>
            <a:r>
              <a:t>&lt; 2barA(G)</a:t>
            </a:r>
          </a:p>
        </p:txBody>
      </p:sp>
      <p:sp>
        <p:nvSpPr>
          <p:cNvPr id="514" name="miniCham内でシンチ・ELを測定 —&gt; 純度を評価"/>
          <p:cNvSpPr txBox="1"/>
          <p:nvPr/>
        </p:nvSpPr>
        <p:spPr>
          <a:xfrm>
            <a:off x="538531" y="4567589"/>
            <a:ext cx="5501806" cy="3492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900">
                <a:latin typeface="+mn-lt"/>
                <a:ea typeface="+mn-ea"/>
                <a:cs typeface="+mn-cs"/>
                <a:sym typeface="ヒラギノ角ゴ ProN W3"/>
              </a:defRPr>
            </a:lvl1pPr>
          </a:lstStyle>
          <a:p>
            <a:pPr/>
            <a:r>
              <a:t>miniCham内でシンチ・ELを測定 —&gt; 純度を評価</a:t>
            </a:r>
          </a:p>
        </p:txBody>
      </p:sp>
      <p:pic>
        <p:nvPicPr>
          <p:cNvPr id="515" name="イメージ" descr="イメージ"/>
          <p:cNvPicPr>
            <a:picLocks noChangeAspect="1"/>
          </p:cNvPicPr>
          <p:nvPr/>
        </p:nvPicPr>
        <p:blipFill>
          <a:blip r:embed="rId8">
            <a:extLst/>
          </a:blip>
          <a:srcRect l="0" t="0" r="0" b="55414"/>
          <a:stretch>
            <a:fillRect/>
          </a:stretch>
        </p:blipFill>
        <p:spPr>
          <a:xfrm>
            <a:off x="1023357" y="7696636"/>
            <a:ext cx="10753297" cy="1964186"/>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ニュートリノを伴わない二重ベータ崩壊(0νββ)"/>
          <p:cNvSpPr txBox="1"/>
          <p:nvPr>
            <p:ph type="title"/>
          </p:nvPr>
        </p:nvSpPr>
        <p:spPr>
          <a:prstGeom prst="rect">
            <a:avLst/>
          </a:prstGeom>
        </p:spPr>
        <p:txBody>
          <a:bodyPr/>
          <a:lstStyle>
            <a:lvl1pPr defTabSz="549148">
              <a:defRPr sz="4230"/>
            </a:lvl1pPr>
          </a:lstStyle>
          <a:p>
            <a:pPr/>
            <a:r>
              <a:t>ニュートリノを伴わない二重ベータ崩壊(0νββ)</a:t>
            </a:r>
          </a:p>
        </p:txBody>
      </p:sp>
      <p:sp>
        <p:nvSpPr>
          <p:cNvPr id="144" name="ニュートリノはマヨラナ粒子か？…"/>
          <p:cNvSpPr txBox="1"/>
          <p:nvPr>
            <p:ph type="body" idx="1"/>
          </p:nvPr>
        </p:nvSpPr>
        <p:spPr>
          <a:xfrm>
            <a:off x="252452" y="1626658"/>
            <a:ext cx="12499896" cy="4400964"/>
          </a:xfrm>
          <a:prstGeom prst="rect">
            <a:avLst/>
          </a:prstGeom>
        </p:spPr>
        <p:txBody>
          <a:bodyPr/>
          <a:lstStyle/>
          <a:p>
            <a:pPr/>
            <a:r>
              <a:t>ニュートリノはマヨラナ粒子か？</a:t>
            </a:r>
          </a:p>
          <a:p>
            <a:pPr lvl="1"/>
            <a:r>
              <a:t>ニュートリノが異常に軽い理由</a:t>
            </a:r>
          </a:p>
          <a:p>
            <a:pPr lvl="1"/>
            <a:r>
              <a:t>物質優勢宇宙の謎</a:t>
            </a:r>
          </a:p>
          <a:p>
            <a:pPr/>
            <a:r>
              <a:t>0νββの特徴</a:t>
            </a:r>
          </a:p>
          <a:p>
            <a:pPr lvl="1"/>
            <a:r>
              <a:t>非常にまれな現象</a:t>
            </a:r>
          </a:p>
          <a:p>
            <a:pPr lvl="1"/>
            <a:r>
              <a:t>電子の運動エネルギーの和がQ値に一致</a:t>
            </a:r>
          </a:p>
        </p:txBody>
      </p:sp>
      <p:sp>
        <p:nvSpPr>
          <p:cNvPr id="145"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6" name="イメージ" descr="イメージ"/>
          <p:cNvPicPr>
            <a:picLocks noChangeAspect="1"/>
          </p:cNvPicPr>
          <p:nvPr/>
        </p:nvPicPr>
        <p:blipFill>
          <a:blip r:embed="rId2">
            <a:extLst/>
          </a:blip>
          <a:stretch>
            <a:fillRect/>
          </a:stretch>
        </p:blipFill>
        <p:spPr>
          <a:xfrm>
            <a:off x="5411126" y="2174240"/>
            <a:ext cx="2428571" cy="385936"/>
          </a:xfrm>
          <a:prstGeom prst="rect">
            <a:avLst/>
          </a:prstGeom>
          <a:ln w="12700">
            <a:miter lim="400000"/>
          </a:ln>
        </p:spPr>
      </p:pic>
      <p:pic>
        <p:nvPicPr>
          <p:cNvPr id="147" name="イメージ" descr="イメージ"/>
          <p:cNvPicPr>
            <a:picLocks noChangeAspect="1"/>
          </p:cNvPicPr>
          <p:nvPr/>
        </p:nvPicPr>
        <p:blipFill>
          <a:blip r:embed="rId3">
            <a:extLst/>
          </a:blip>
          <a:stretch>
            <a:fillRect/>
          </a:stretch>
        </p:blipFill>
        <p:spPr>
          <a:xfrm>
            <a:off x="432569" y="5875035"/>
            <a:ext cx="5313867" cy="3727032"/>
          </a:xfrm>
          <a:prstGeom prst="rect">
            <a:avLst/>
          </a:prstGeom>
          <a:ln w="12700">
            <a:miter lim="400000"/>
          </a:ln>
        </p:spPr>
      </p:pic>
      <p:sp>
        <p:nvSpPr>
          <p:cNvPr id="148" name="Q値=2458 keV"/>
          <p:cNvSpPr txBox="1"/>
          <p:nvPr/>
        </p:nvSpPr>
        <p:spPr>
          <a:xfrm>
            <a:off x="10951662" y="11217840"/>
            <a:ext cx="2484730"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Q値=2458 keV</a:t>
            </a:r>
          </a:p>
        </p:txBody>
      </p:sp>
      <p:pic>
        <p:nvPicPr>
          <p:cNvPr id="149" name="イメージ" descr="イメージ"/>
          <p:cNvPicPr>
            <a:picLocks noChangeAspect="1"/>
          </p:cNvPicPr>
          <p:nvPr/>
        </p:nvPicPr>
        <p:blipFill>
          <a:blip r:embed="rId4">
            <a:extLst/>
          </a:blip>
          <a:stretch>
            <a:fillRect/>
          </a:stretch>
        </p:blipFill>
        <p:spPr>
          <a:xfrm>
            <a:off x="3651250" y="3622288"/>
            <a:ext cx="6436672" cy="582100"/>
          </a:xfrm>
          <a:prstGeom prst="rect">
            <a:avLst/>
          </a:prstGeom>
          <a:ln w="12700">
            <a:miter lim="400000"/>
          </a:ln>
        </p:spPr>
      </p:pic>
      <p:pic>
        <p:nvPicPr>
          <p:cNvPr id="150" name="イメージ" descr="イメージ"/>
          <p:cNvPicPr>
            <a:picLocks noChangeAspect="1"/>
          </p:cNvPicPr>
          <p:nvPr/>
        </p:nvPicPr>
        <p:blipFill>
          <a:blip r:embed="rId5">
            <a:extLst/>
          </a:blip>
          <a:stretch>
            <a:fillRect/>
          </a:stretch>
        </p:blipFill>
        <p:spPr>
          <a:xfrm>
            <a:off x="4064058" y="4938447"/>
            <a:ext cx="1812838" cy="1812839"/>
          </a:xfrm>
          <a:prstGeom prst="rect">
            <a:avLst/>
          </a:prstGeom>
          <a:ln w="12700">
            <a:miter lim="400000"/>
          </a:ln>
        </p:spPr>
      </p:pic>
      <p:pic>
        <p:nvPicPr>
          <p:cNvPr id="151" name="イメージ" descr="イメージ"/>
          <p:cNvPicPr>
            <a:picLocks noChangeAspect="1"/>
          </p:cNvPicPr>
          <p:nvPr/>
        </p:nvPicPr>
        <p:blipFill>
          <a:blip r:embed="rId6">
            <a:extLst/>
          </a:blip>
          <a:stretch>
            <a:fillRect/>
          </a:stretch>
        </p:blipFill>
        <p:spPr>
          <a:xfrm>
            <a:off x="1351513" y="4938447"/>
            <a:ext cx="1812838" cy="1812839"/>
          </a:xfrm>
          <a:prstGeom prst="rect">
            <a:avLst/>
          </a:prstGeom>
          <a:ln w="12700">
            <a:miter lim="400000"/>
          </a:ln>
        </p:spPr>
      </p:pic>
      <p:sp>
        <p:nvSpPr>
          <p:cNvPr id="152" name="Q値に一致する特徴的なピークの発見を目指す"/>
          <p:cNvSpPr txBox="1"/>
          <p:nvPr/>
        </p:nvSpPr>
        <p:spPr>
          <a:xfrm>
            <a:off x="6011919" y="7213976"/>
            <a:ext cx="6746139"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28600" indent="-228600">
              <a:buSzPct val="100000"/>
              <a:buChar char="✓"/>
            </a:lvl1pPr>
          </a:lstStyle>
          <a:p>
            <a:pPr/>
            <a:r>
              <a:t>Q値に一致する特徴的なピークの発見を目指す</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その他のトラブル〜大気混入〜"/>
          <p:cNvSpPr txBox="1"/>
          <p:nvPr>
            <p:ph type="title"/>
          </p:nvPr>
        </p:nvSpPr>
        <p:spPr>
          <a:prstGeom prst="rect">
            <a:avLst/>
          </a:prstGeom>
        </p:spPr>
        <p:txBody>
          <a:bodyPr/>
          <a:lstStyle/>
          <a:p>
            <a:pPr/>
            <a:r>
              <a:t>その他のトラブル〜大気混入〜</a:t>
            </a:r>
          </a:p>
        </p:txBody>
      </p:sp>
      <p:sp>
        <p:nvSpPr>
          <p:cNvPr id="526" name="その後の進捗状況…"/>
          <p:cNvSpPr txBox="1"/>
          <p:nvPr>
            <p:ph type="body" idx="1"/>
          </p:nvPr>
        </p:nvSpPr>
        <p:spPr>
          <a:prstGeom prst="rect">
            <a:avLst/>
          </a:prstGeom>
        </p:spPr>
        <p:txBody>
          <a:bodyPr/>
          <a:lstStyle/>
          <a:p>
            <a:pPr/>
            <a:r>
              <a:t>その後の進捗状況</a:t>
            </a:r>
          </a:p>
          <a:p>
            <a:pPr lvl="1"/>
            <a:r>
              <a:t>沸点が-185.7℃の液体アルゴンで蒸留すれば、計算上は窒素濃度を50 ppmまで下げられる</a:t>
            </a:r>
          </a:p>
          <a:p>
            <a:pPr lvl="1"/>
            <a:r>
              <a:t>アルゴン蒸留後は&lt;1,000 ppmであることがわかったが、RGA内の真空度が悪くてそれ以上の評価ができない（RGAの要求真空度のO(10</a:t>
            </a:r>
            <a:r>
              <a:rPr baseline="31999"/>
              <a:t>-7</a:t>
            </a:r>
            <a:r>
              <a:t>)Paに対して、3x10</a:t>
            </a:r>
            <a:r>
              <a:rPr baseline="31999"/>
              <a:t>-6 </a:t>
            </a:r>
            <a:r>
              <a:t>Paまでしか到達できない）</a:t>
            </a:r>
          </a:p>
          <a:p>
            <a:pPr lvl="1"/>
            <a:r>
              <a:t>そもそも、ターボポンプの性能が1x10</a:t>
            </a:r>
            <a:r>
              <a:rPr baseline="31999"/>
              <a:t>-5 </a:t>
            </a:r>
            <a:r>
              <a:t>Paまでしか保証されていないことが判明</a:t>
            </a:r>
          </a:p>
          <a:p>
            <a:pPr lvl="1"/>
            <a:r>
              <a:t>ターボポンプを交換して真空度の向上を目指す</a:t>
            </a:r>
            <a:br/>
            <a:r>
              <a:t>&amp;&amp;(株)日本エーピーアイにガス分析を依頼することを検討中</a:t>
            </a:r>
          </a:p>
        </p:txBody>
      </p:sp>
      <p:sp>
        <p:nvSpPr>
          <p:cNvPr id="527"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8" name="イメージ" descr="イメージ"/>
          <p:cNvPicPr>
            <a:picLocks noChangeAspect="1"/>
          </p:cNvPicPr>
          <p:nvPr/>
        </p:nvPicPr>
        <p:blipFill>
          <a:blip r:embed="rId2">
            <a:extLst/>
          </a:blip>
          <a:stretch>
            <a:fillRect/>
          </a:stretch>
        </p:blipFill>
        <p:spPr>
          <a:xfrm>
            <a:off x="3713312" y="6435541"/>
            <a:ext cx="5578176" cy="3229057"/>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0" name="先行研究でのバリウムイオン検出"/>
          <p:cNvSpPr txBox="1"/>
          <p:nvPr>
            <p:ph type="title"/>
          </p:nvPr>
        </p:nvSpPr>
        <p:spPr>
          <a:prstGeom prst="rect">
            <a:avLst/>
          </a:prstGeom>
        </p:spPr>
        <p:txBody>
          <a:bodyPr/>
          <a:lstStyle/>
          <a:p>
            <a:pPr/>
            <a:r>
              <a:t>先行研究でのバリウムイオン検出</a:t>
            </a:r>
          </a:p>
        </p:txBody>
      </p:sp>
      <p:sp>
        <p:nvSpPr>
          <p:cNvPr id="531" name="固体キセノン中にトラップされたバリウム単原子イオンに572 nmのレーザーを当てると、619 nmの波長で発光することがnEXOグループにより報告されている…"/>
          <p:cNvSpPr txBox="1"/>
          <p:nvPr>
            <p:ph type="body" sz="half" idx="1"/>
          </p:nvPr>
        </p:nvSpPr>
        <p:spPr>
          <a:xfrm>
            <a:off x="252452" y="1626658"/>
            <a:ext cx="12499896" cy="2638184"/>
          </a:xfrm>
          <a:prstGeom prst="rect">
            <a:avLst/>
          </a:prstGeom>
        </p:spPr>
        <p:txBody>
          <a:bodyPr/>
          <a:lstStyle/>
          <a:p>
            <a:pPr/>
            <a:r>
              <a:t>固体キセノン中にトラップされたバリウム単原子イオンに572 nmのレーザーを当てると、619 nmの波長で発光することがnEXOグループにより報告されている</a:t>
            </a:r>
          </a:p>
          <a:p>
            <a:pPr/>
            <a:r>
              <a:t>AXEL検出器にインストール可能な形で、この発光の検出を目指す</a:t>
            </a:r>
          </a:p>
        </p:txBody>
      </p:sp>
      <p:sp>
        <p:nvSpPr>
          <p:cNvPr id="532"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3" name="イメージ" descr="イメージ"/>
          <p:cNvPicPr>
            <a:picLocks noChangeAspect="1"/>
          </p:cNvPicPr>
          <p:nvPr/>
        </p:nvPicPr>
        <p:blipFill>
          <a:blip r:embed="rId2">
            <a:extLst/>
          </a:blip>
          <a:stretch>
            <a:fillRect/>
          </a:stretch>
        </p:blipFill>
        <p:spPr>
          <a:xfrm>
            <a:off x="197436" y="4561063"/>
            <a:ext cx="6015586" cy="4210142"/>
          </a:xfrm>
          <a:prstGeom prst="rect">
            <a:avLst/>
          </a:prstGeom>
          <a:ln w="12700">
            <a:miter lim="400000"/>
          </a:ln>
        </p:spPr>
      </p:pic>
      <p:pic>
        <p:nvPicPr>
          <p:cNvPr id="534" name="イメージ" descr="イメージ"/>
          <p:cNvPicPr>
            <a:picLocks noChangeAspect="1"/>
          </p:cNvPicPr>
          <p:nvPr/>
        </p:nvPicPr>
        <p:blipFill>
          <a:blip r:embed="rId3">
            <a:extLst/>
          </a:blip>
          <a:stretch>
            <a:fillRect/>
          </a:stretch>
        </p:blipFill>
        <p:spPr>
          <a:xfrm>
            <a:off x="6237829" y="4404021"/>
            <a:ext cx="6569535" cy="4524226"/>
          </a:xfrm>
          <a:prstGeom prst="rect">
            <a:avLst/>
          </a:prstGeom>
          <a:ln w="12700">
            <a:miter lim="400000"/>
          </a:ln>
        </p:spPr>
      </p:pic>
      <p:sp>
        <p:nvSpPr>
          <p:cNvPr id="535" name="arXiv:1806.10694"/>
          <p:cNvSpPr txBox="1"/>
          <p:nvPr/>
        </p:nvSpPr>
        <p:spPr>
          <a:xfrm>
            <a:off x="10542136" y="9274267"/>
            <a:ext cx="215021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atin typeface="+mn-lt"/>
                <a:ea typeface="+mn-ea"/>
                <a:cs typeface="+mn-cs"/>
                <a:sym typeface="ヒラギノ角ゴ ProN W3"/>
              </a:defRPr>
            </a:lvl1pPr>
          </a:lstStyle>
          <a:p>
            <a:pPr/>
            <a:r>
              <a:t>arXiv:1806.10694</a:t>
            </a:r>
          </a:p>
        </p:txBody>
      </p:sp>
      <p:sp>
        <p:nvSpPr>
          <p:cNvPr id="536" name="M2 菅島"/>
          <p:cNvSpPr/>
          <p:nvPr/>
        </p:nvSpPr>
        <p:spPr>
          <a:xfrm>
            <a:off x="11399331" y="723104"/>
            <a:ext cx="1442071" cy="620754"/>
          </a:xfrm>
          <a:prstGeom prst="rect">
            <a:avLst/>
          </a:prstGeom>
          <a:solidFill>
            <a:srgbClr val="FFFFFF"/>
          </a:solidFill>
          <a:ln w="381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200">
                <a:solidFill>
                  <a:srgbClr val="0F0F0F"/>
                </a:solidFill>
                <a:latin typeface="+mn-lt"/>
                <a:ea typeface="+mn-ea"/>
                <a:cs typeface="+mn-cs"/>
                <a:sym typeface="ヒラギノ角ゴ ProN W3"/>
              </a:defRPr>
            </a:lvl1pPr>
          </a:lstStyle>
          <a:p>
            <a:pPr/>
            <a:r>
              <a:t>M2 菅島</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AXELでのバリウムイオン検出"/>
          <p:cNvSpPr txBox="1"/>
          <p:nvPr>
            <p:ph type="title"/>
          </p:nvPr>
        </p:nvSpPr>
        <p:spPr>
          <a:prstGeom prst="rect">
            <a:avLst/>
          </a:prstGeom>
        </p:spPr>
        <p:txBody>
          <a:bodyPr/>
          <a:lstStyle/>
          <a:p>
            <a:pPr/>
            <a:r>
              <a:t>AXELでのバリウムイオン検出</a:t>
            </a:r>
          </a:p>
        </p:txBody>
      </p:sp>
      <p:sp>
        <p:nvSpPr>
          <p:cNvPr id="539" name="カソードトップに銅電極を配置し、固液共存のキセノンをつくる…"/>
          <p:cNvSpPr txBox="1"/>
          <p:nvPr>
            <p:ph type="body" sz="half" idx="1"/>
          </p:nvPr>
        </p:nvSpPr>
        <p:spPr>
          <a:xfrm>
            <a:off x="252452" y="1626658"/>
            <a:ext cx="12499896" cy="2638184"/>
          </a:xfrm>
          <a:prstGeom prst="rect">
            <a:avLst/>
          </a:prstGeom>
        </p:spPr>
        <p:txBody>
          <a:bodyPr/>
          <a:lstStyle/>
          <a:p>
            <a:pPr/>
            <a:r>
              <a:t>カソードトップに銅電極を配置し、固液共存のキセノンをつくる</a:t>
            </a:r>
          </a:p>
          <a:p>
            <a:pPr/>
            <a:r>
              <a:t>Baイオンを固体キセノン中に取り込む。レーザー光による発光スペクトルからBaイオンの存在を同定</a:t>
            </a:r>
          </a:p>
        </p:txBody>
      </p:sp>
      <p:sp>
        <p:nvSpPr>
          <p:cNvPr id="540"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41" name="正方形/長方形 15"/>
          <p:cNvSpPr/>
          <p:nvPr/>
        </p:nvSpPr>
        <p:spPr>
          <a:xfrm>
            <a:off x="2046983" y="7425897"/>
            <a:ext cx="3786522" cy="953932"/>
          </a:xfrm>
          <a:prstGeom prst="rect">
            <a:avLst/>
          </a:prstGeom>
          <a:solidFill>
            <a:srgbClr val="DEEBF7"/>
          </a:solidFill>
          <a:ln w="12700">
            <a:solidFill>
              <a:srgbClr val="32538F"/>
            </a:solidFill>
            <a:miter/>
          </a:ln>
        </p:spPr>
        <p:txBody>
          <a:bodyPr lIns="45719" rIns="45719" anchor="ctr"/>
          <a:lstStyle/>
          <a:p>
            <a:pPr defTabSz="914400">
              <a:defRPr sz="1800">
                <a:solidFill>
                  <a:srgbClr val="FFFFFF"/>
                </a:solidFill>
                <a:latin typeface="游ゴシック"/>
                <a:ea typeface="游ゴシック"/>
                <a:cs typeface="游ゴシック"/>
                <a:sym typeface="游ゴシック"/>
              </a:defRPr>
            </a:pPr>
          </a:p>
        </p:txBody>
      </p:sp>
      <p:sp>
        <p:nvSpPr>
          <p:cNvPr id="542" name="正方形/長方形 4"/>
          <p:cNvSpPr/>
          <p:nvPr/>
        </p:nvSpPr>
        <p:spPr>
          <a:xfrm>
            <a:off x="2394856" y="4919320"/>
            <a:ext cx="1011910" cy="2232453"/>
          </a:xfrm>
          <a:prstGeom prst="rect">
            <a:avLst/>
          </a:prstGeom>
          <a:solidFill>
            <a:srgbClr val="FFFFFF"/>
          </a:solidFill>
          <a:ln w="12700">
            <a:solidFill>
              <a:srgbClr val="70AD47"/>
            </a:solidFill>
            <a:miter/>
          </a:ln>
        </p:spPr>
        <p:txBody>
          <a:bodyPr lIns="45719" rIns="45719" anchor="ctr"/>
          <a:lstStyle/>
          <a:p>
            <a:pPr defTabSz="914400">
              <a:defRPr sz="1800">
                <a:latin typeface="游ゴシック"/>
                <a:ea typeface="游ゴシック"/>
                <a:cs typeface="游ゴシック"/>
                <a:sym typeface="游ゴシック"/>
              </a:defRPr>
            </a:pPr>
          </a:p>
        </p:txBody>
      </p:sp>
      <p:sp>
        <p:nvSpPr>
          <p:cNvPr id="543" name="正方形/長方形 6"/>
          <p:cNvSpPr/>
          <p:nvPr/>
        </p:nvSpPr>
        <p:spPr>
          <a:xfrm>
            <a:off x="4412510" y="4919320"/>
            <a:ext cx="1112417" cy="2232453"/>
          </a:xfrm>
          <a:prstGeom prst="rect">
            <a:avLst/>
          </a:prstGeom>
          <a:solidFill>
            <a:srgbClr val="FFFFFF"/>
          </a:solidFill>
          <a:ln w="12700">
            <a:solidFill>
              <a:srgbClr val="70AD47"/>
            </a:solidFill>
            <a:miter/>
          </a:ln>
        </p:spPr>
        <p:txBody>
          <a:bodyPr lIns="45719" rIns="45719" anchor="ctr"/>
          <a:lstStyle/>
          <a:p>
            <a:pPr defTabSz="914400">
              <a:defRPr sz="1800">
                <a:latin typeface="游ゴシック"/>
                <a:ea typeface="游ゴシック"/>
                <a:cs typeface="游ゴシック"/>
                <a:sym typeface="游ゴシック"/>
              </a:defRPr>
            </a:pPr>
          </a:p>
        </p:txBody>
      </p:sp>
      <p:sp>
        <p:nvSpPr>
          <p:cNvPr id="544" name="正方形/長方形 7"/>
          <p:cNvSpPr/>
          <p:nvPr/>
        </p:nvSpPr>
        <p:spPr>
          <a:xfrm>
            <a:off x="3406764" y="6210789"/>
            <a:ext cx="1005746" cy="1881964"/>
          </a:xfrm>
          <a:prstGeom prst="rect">
            <a:avLst/>
          </a:prstGeom>
          <a:solidFill>
            <a:srgbClr val="843C0B"/>
          </a:solidFill>
          <a:ln w="12700">
            <a:solidFill>
              <a:srgbClr val="32538F"/>
            </a:solidFill>
            <a:miter/>
          </a:ln>
        </p:spPr>
        <p:txBody>
          <a:bodyPr lIns="45719" rIns="45719" anchor="ctr"/>
          <a:lstStyle/>
          <a:p>
            <a:pPr defTabSz="914400">
              <a:defRPr sz="1800">
                <a:solidFill>
                  <a:srgbClr val="FFFFFF"/>
                </a:solidFill>
                <a:latin typeface="游ゴシック"/>
                <a:ea typeface="游ゴシック"/>
                <a:cs typeface="游ゴシック"/>
                <a:sym typeface="游ゴシック"/>
              </a:defRPr>
            </a:pPr>
          </a:p>
        </p:txBody>
      </p:sp>
      <p:sp>
        <p:nvSpPr>
          <p:cNvPr id="545" name="正方形/長方形 9"/>
          <p:cNvSpPr/>
          <p:nvPr/>
        </p:nvSpPr>
        <p:spPr>
          <a:xfrm>
            <a:off x="3406764" y="5669064"/>
            <a:ext cx="1005746" cy="541726"/>
          </a:xfrm>
          <a:prstGeom prst="rect">
            <a:avLst/>
          </a:prstGeom>
          <a:solidFill>
            <a:srgbClr val="4472C4"/>
          </a:solidFill>
          <a:ln w="12700">
            <a:solidFill>
              <a:srgbClr val="32538F"/>
            </a:solidFill>
            <a:miter/>
          </a:ln>
        </p:spPr>
        <p:txBody>
          <a:bodyPr lIns="45719" rIns="45719" anchor="ctr"/>
          <a:lstStyle/>
          <a:p>
            <a:pPr defTabSz="914400">
              <a:defRPr sz="1800">
                <a:solidFill>
                  <a:srgbClr val="FFFFFF"/>
                </a:solidFill>
                <a:latin typeface="游ゴシック"/>
                <a:ea typeface="游ゴシック"/>
                <a:cs typeface="游ゴシック"/>
                <a:sym typeface="游ゴシック"/>
              </a:defRPr>
            </a:pPr>
          </a:p>
        </p:txBody>
      </p:sp>
      <p:sp>
        <p:nvSpPr>
          <p:cNvPr id="546" name="正方形/長方形 10"/>
          <p:cNvSpPr/>
          <p:nvPr/>
        </p:nvSpPr>
        <p:spPr>
          <a:xfrm>
            <a:off x="3406764" y="5355159"/>
            <a:ext cx="1005746" cy="313905"/>
          </a:xfrm>
          <a:prstGeom prst="rect">
            <a:avLst/>
          </a:prstGeom>
          <a:solidFill>
            <a:srgbClr val="00B0F0"/>
          </a:solidFill>
          <a:ln w="12700">
            <a:solidFill>
              <a:srgbClr val="32538F"/>
            </a:solidFill>
            <a:miter/>
          </a:ln>
        </p:spPr>
        <p:txBody>
          <a:bodyPr lIns="45719" rIns="45719" anchor="ctr"/>
          <a:lstStyle/>
          <a:p>
            <a:pPr defTabSz="914400">
              <a:defRPr sz="1800">
                <a:solidFill>
                  <a:srgbClr val="FFFFFF"/>
                </a:solidFill>
                <a:latin typeface="游ゴシック"/>
                <a:ea typeface="游ゴシック"/>
                <a:cs typeface="游ゴシック"/>
                <a:sym typeface="游ゴシック"/>
              </a:defRPr>
            </a:pPr>
          </a:p>
        </p:txBody>
      </p:sp>
      <p:sp>
        <p:nvSpPr>
          <p:cNvPr id="547" name="テキスト ボックス 39"/>
          <p:cNvSpPr txBox="1"/>
          <p:nvPr/>
        </p:nvSpPr>
        <p:spPr>
          <a:xfrm>
            <a:off x="4987842" y="3903359"/>
            <a:ext cx="1058348" cy="384748"/>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lgn="l" defTabSz="914400">
              <a:defRPr sz="1800">
                <a:latin typeface="+mn-lt"/>
                <a:ea typeface="+mn-ea"/>
                <a:cs typeface="+mn-cs"/>
                <a:sym typeface="ヒラギノ角ゴ ProN W3"/>
              </a:defRPr>
            </a:lvl1pPr>
          </a:lstStyle>
          <a:p>
            <a:pPr/>
            <a:r>
              <a:t>電気力線</a:t>
            </a:r>
          </a:p>
        </p:txBody>
      </p:sp>
      <p:sp>
        <p:nvSpPr>
          <p:cNvPr id="548" name="テキスト ボックス 1"/>
          <p:cNvSpPr txBox="1"/>
          <p:nvPr/>
        </p:nvSpPr>
        <p:spPr>
          <a:xfrm>
            <a:off x="4459662" y="6596738"/>
            <a:ext cx="1279173" cy="387998"/>
          </a:xfrm>
          <a:prstGeom prst="rect">
            <a:avLst/>
          </a:prstGeom>
          <a:ln>
            <a:solidFill>
              <a:srgbClr val="843C0B"/>
            </a:solidFill>
          </a:ln>
          <a:extLst>
            <a:ext uri="{C572A759-6A51-4108-AA02-DFA0A04FC94B}">
              <ma14:wrappingTextBoxFlag xmlns:ma14="http://schemas.microsoft.com/office/mac/drawingml/2011/main" val="1"/>
            </a:ext>
          </a:extLst>
        </p:spPr>
        <p:txBody>
          <a:bodyPr lIns="45719" rIns="45719"/>
          <a:lstStyle>
            <a:lvl1pPr algn="l" defTabSz="914400">
              <a:defRPr sz="1800">
                <a:solidFill>
                  <a:srgbClr val="843C0B"/>
                </a:solidFill>
              </a:defRPr>
            </a:lvl1pPr>
          </a:lstStyle>
          <a:p>
            <a:pPr/>
            <a:r>
              <a:t>cathode</a:t>
            </a:r>
          </a:p>
        </p:txBody>
      </p:sp>
      <p:sp>
        <p:nvSpPr>
          <p:cNvPr id="549" name="テキスト ボックス 2"/>
          <p:cNvSpPr txBox="1"/>
          <p:nvPr/>
        </p:nvSpPr>
        <p:spPr>
          <a:xfrm>
            <a:off x="4463945" y="5782975"/>
            <a:ext cx="1270607" cy="374190"/>
          </a:xfrm>
          <a:prstGeom prst="rect">
            <a:avLst/>
          </a:prstGeom>
          <a:ln>
            <a:solidFill>
              <a:srgbClr val="000000"/>
            </a:solidFill>
          </a:ln>
          <a:extLst>
            <a:ext uri="{C572A759-6A51-4108-AA02-DFA0A04FC94B}">
              <ma14:wrappingTextBoxFlag xmlns:ma14="http://schemas.microsoft.com/office/mac/drawingml/2011/main" val="1"/>
            </a:ext>
          </a:extLst>
        </p:spPr>
        <p:txBody>
          <a:bodyPr lIns="45719" rIns="45719"/>
          <a:lstStyle/>
          <a:p>
            <a:pPr algn="l" defTabSz="914400">
              <a:defRPr sz="1800">
                <a:solidFill>
                  <a:srgbClr val="0070C0"/>
                </a:solidFill>
              </a:defRPr>
            </a:pPr>
            <a:r>
              <a:t>Solid</a:t>
            </a:r>
            <a:r>
              <a:t> </a:t>
            </a:r>
            <a:r>
              <a:t>Xe</a:t>
            </a:r>
          </a:p>
        </p:txBody>
      </p:sp>
      <p:sp>
        <p:nvSpPr>
          <p:cNvPr id="550" name="テキスト ボックス 45"/>
          <p:cNvSpPr txBox="1"/>
          <p:nvPr/>
        </p:nvSpPr>
        <p:spPr>
          <a:xfrm>
            <a:off x="4466878" y="5315913"/>
            <a:ext cx="1467277" cy="333768"/>
          </a:xfrm>
          <a:prstGeom prst="rect">
            <a:avLst/>
          </a:prstGeom>
          <a:ln>
            <a:solidFill>
              <a:srgbClr val="000000"/>
            </a:solidFill>
          </a:ln>
          <a:extLst>
            <a:ext uri="{C572A759-6A51-4108-AA02-DFA0A04FC94B}">
              <ma14:wrappingTextBoxFlag xmlns:ma14="http://schemas.microsoft.com/office/mac/drawingml/2011/main" val="1"/>
            </a:ext>
          </a:extLst>
        </p:spPr>
        <p:txBody>
          <a:bodyPr lIns="45719" rIns="45719"/>
          <a:lstStyle/>
          <a:p>
            <a:pPr algn="l" defTabSz="914400">
              <a:defRPr sz="1800">
                <a:solidFill>
                  <a:srgbClr val="00B0F0"/>
                </a:solidFill>
              </a:defRPr>
            </a:pPr>
            <a:r>
              <a:t>Liquid</a:t>
            </a:r>
            <a:r>
              <a:t> </a:t>
            </a:r>
            <a:r>
              <a:t>Xe</a:t>
            </a:r>
          </a:p>
        </p:txBody>
      </p:sp>
      <p:sp>
        <p:nvSpPr>
          <p:cNvPr id="551" name="コネクタ: 曲線 50"/>
          <p:cNvSpPr/>
          <p:nvPr/>
        </p:nvSpPr>
        <p:spPr>
          <a:xfrm rot="5400000">
            <a:off x="3248913" y="4593341"/>
            <a:ext cx="2601509" cy="6612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451" y="0"/>
                  <a:pt x="8902" y="5400"/>
                  <a:pt x="8902" y="10800"/>
                </a:cubicBezTo>
                <a:cubicBezTo>
                  <a:pt x="8902" y="16200"/>
                  <a:pt x="15251" y="21600"/>
                  <a:pt x="21600" y="21600"/>
                </a:cubicBezTo>
              </a:path>
            </a:pathLst>
          </a:custGeom>
          <a:ln>
            <a:solidFill>
              <a:srgbClr val="000000"/>
            </a:solidFill>
            <a:prstDash val="dash"/>
          </a:ln>
        </p:spPr>
        <p:txBody>
          <a:bodyPr lIns="45719" rIns="45719" anchor="ctr"/>
          <a:lstStyle/>
          <a:p>
            <a:pPr algn="l" defTabSz="914400">
              <a:defRPr sz="1800">
                <a:latin typeface="游ゴシック"/>
                <a:ea typeface="游ゴシック"/>
                <a:cs typeface="游ゴシック"/>
                <a:sym typeface="游ゴシック"/>
              </a:defRPr>
            </a:pPr>
          </a:p>
        </p:txBody>
      </p:sp>
      <p:sp>
        <p:nvSpPr>
          <p:cNvPr id="552" name="コネクタ: 曲線 147"/>
          <p:cNvSpPr/>
          <p:nvPr/>
        </p:nvSpPr>
        <p:spPr>
          <a:xfrm flipH="1" rot="16200000">
            <a:off x="2056050" y="4617499"/>
            <a:ext cx="2576713" cy="6098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570" y="0"/>
                  <a:pt x="9139" y="5400"/>
                  <a:pt x="9139" y="10800"/>
                </a:cubicBezTo>
                <a:cubicBezTo>
                  <a:pt x="9139" y="16200"/>
                  <a:pt x="15370" y="21600"/>
                  <a:pt x="21600" y="21600"/>
                </a:cubicBezTo>
              </a:path>
            </a:pathLst>
          </a:custGeom>
          <a:ln>
            <a:solidFill>
              <a:srgbClr val="000000"/>
            </a:solidFill>
            <a:prstDash val="dash"/>
          </a:ln>
        </p:spPr>
        <p:txBody>
          <a:bodyPr lIns="45719" rIns="45719" anchor="ctr"/>
          <a:lstStyle/>
          <a:p>
            <a:pPr algn="l" defTabSz="914400">
              <a:defRPr sz="1800">
                <a:latin typeface="游ゴシック"/>
                <a:ea typeface="游ゴシック"/>
                <a:cs typeface="游ゴシック"/>
                <a:sym typeface="游ゴシック"/>
              </a:defRPr>
            </a:pPr>
          </a:p>
        </p:txBody>
      </p:sp>
      <p:sp>
        <p:nvSpPr>
          <p:cNvPr id="553" name="コネクタ: 曲線 155"/>
          <p:cNvSpPr/>
          <p:nvPr/>
        </p:nvSpPr>
        <p:spPr>
          <a:xfrm flipH="1" rot="16200000">
            <a:off x="2332284" y="4711884"/>
            <a:ext cx="2573611" cy="396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93" y="0"/>
                  <a:pt x="7986" y="5400"/>
                  <a:pt x="7986" y="10800"/>
                </a:cubicBezTo>
                <a:cubicBezTo>
                  <a:pt x="7986" y="16200"/>
                  <a:pt x="14793" y="21600"/>
                  <a:pt x="21600" y="21600"/>
                </a:cubicBezTo>
              </a:path>
            </a:pathLst>
          </a:custGeom>
          <a:ln>
            <a:solidFill>
              <a:srgbClr val="000000"/>
            </a:solidFill>
            <a:prstDash val="dash"/>
          </a:ln>
        </p:spPr>
        <p:txBody>
          <a:bodyPr lIns="45719" rIns="45719" anchor="ctr"/>
          <a:lstStyle/>
          <a:p>
            <a:pPr algn="l" defTabSz="914400">
              <a:defRPr sz="1800">
                <a:latin typeface="游ゴシック"/>
                <a:ea typeface="游ゴシック"/>
                <a:cs typeface="游ゴシック"/>
                <a:sym typeface="游ゴシック"/>
              </a:defRPr>
            </a:pPr>
          </a:p>
        </p:txBody>
      </p:sp>
      <p:sp>
        <p:nvSpPr>
          <p:cNvPr id="554" name="コネクタ: 曲線 158"/>
          <p:cNvSpPr/>
          <p:nvPr/>
        </p:nvSpPr>
        <p:spPr>
          <a:xfrm rot="5400000">
            <a:off x="3050984" y="4698156"/>
            <a:ext cx="2532403" cy="4649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970" y="0"/>
                  <a:pt x="7941" y="5400"/>
                  <a:pt x="7941" y="10800"/>
                </a:cubicBezTo>
                <a:cubicBezTo>
                  <a:pt x="7941" y="16200"/>
                  <a:pt x="14770" y="21600"/>
                  <a:pt x="21600" y="21600"/>
                </a:cubicBezTo>
              </a:path>
            </a:pathLst>
          </a:custGeom>
          <a:ln>
            <a:solidFill>
              <a:srgbClr val="000000"/>
            </a:solidFill>
            <a:prstDash val="dash"/>
          </a:ln>
        </p:spPr>
        <p:txBody>
          <a:bodyPr lIns="45719" rIns="45719" anchor="ctr"/>
          <a:lstStyle/>
          <a:p>
            <a:pPr algn="l" defTabSz="914400">
              <a:defRPr sz="1800">
                <a:latin typeface="游ゴシック"/>
                <a:ea typeface="游ゴシック"/>
                <a:cs typeface="游ゴシック"/>
                <a:sym typeface="游ゴシック"/>
              </a:defRPr>
            </a:pPr>
          </a:p>
        </p:txBody>
      </p:sp>
      <p:sp>
        <p:nvSpPr>
          <p:cNvPr id="555" name="直線コネクタ 171"/>
          <p:cNvSpPr/>
          <p:nvPr/>
        </p:nvSpPr>
        <p:spPr>
          <a:xfrm flipH="1">
            <a:off x="3992104" y="3634077"/>
            <a:ext cx="1" cy="2576713"/>
          </a:xfrm>
          <a:prstGeom prst="line">
            <a:avLst/>
          </a:prstGeom>
          <a:ln>
            <a:solidFill>
              <a:srgbClr val="000000"/>
            </a:solidFill>
            <a:prstDash val="dash"/>
          </a:ln>
        </p:spPr>
        <p:txBody>
          <a:bodyPr lIns="45719" rIns="45719"/>
          <a:lstStyle/>
          <a:p>
            <a:pPr algn="l" defTabSz="914400">
              <a:defRPr sz="1800">
                <a:latin typeface="游ゴシック"/>
                <a:ea typeface="游ゴシック"/>
                <a:cs typeface="游ゴシック"/>
                <a:sym typeface="游ゴシック"/>
              </a:defRPr>
            </a:pPr>
          </a:p>
        </p:txBody>
      </p:sp>
      <p:sp>
        <p:nvSpPr>
          <p:cNvPr id="556" name="直線矢印コネクタ 41"/>
          <p:cNvSpPr/>
          <p:nvPr/>
        </p:nvSpPr>
        <p:spPr>
          <a:xfrm flipH="1">
            <a:off x="4025536" y="3623228"/>
            <a:ext cx="386974" cy="1925861"/>
          </a:xfrm>
          <a:prstGeom prst="line">
            <a:avLst/>
          </a:prstGeom>
          <a:ln w="38100">
            <a:solidFill>
              <a:srgbClr val="BF9000">
                <a:alpha val="57381"/>
              </a:srgbClr>
            </a:solidFill>
            <a:miter/>
            <a:tailEnd type="triangle"/>
          </a:ln>
        </p:spPr>
        <p:txBody>
          <a:bodyPr lIns="45719" rIns="45719"/>
          <a:lstStyle/>
          <a:p>
            <a:pPr algn="l" defTabSz="914400">
              <a:defRPr sz="1800">
                <a:latin typeface="游ゴシック"/>
                <a:ea typeface="游ゴシック"/>
                <a:cs typeface="游ゴシック"/>
                <a:sym typeface="游ゴシック"/>
              </a:defRPr>
            </a:pPr>
          </a:p>
        </p:txBody>
      </p:sp>
      <p:pic>
        <p:nvPicPr>
          <p:cNvPr id="557" name="インク 143" descr="インク 143"/>
          <p:cNvPicPr>
            <a:picLocks noChangeAspect="1"/>
          </p:cNvPicPr>
          <p:nvPr/>
        </p:nvPicPr>
        <p:blipFill>
          <a:blip r:embed="rId2">
            <a:extLst/>
          </a:blip>
          <a:stretch>
            <a:fillRect/>
          </a:stretch>
        </p:blipFill>
        <p:spPr>
          <a:xfrm>
            <a:off x="3938559" y="5601265"/>
            <a:ext cx="107091" cy="107091"/>
          </a:xfrm>
          <a:prstGeom prst="rect">
            <a:avLst/>
          </a:prstGeom>
          <a:ln w="12700">
            <a:miter lim="400000"/>
          </a:ln>
        </p:spPr>
      </p:pic>
      <p:sp>
        <p:nvSpPr>
          <p:cNvPr id="558" name="テキスト ボックス 184"/>
          <p:cNvSpPr txBox="1"/>
          <p:nvPr/>
        </p:nvSpPr>
        <p:spPr>
          <a:xfrm>
            <a:off x="1905822" y="3664118"/>
            <a:ext cx="1125117" cy="384749"/>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lgn="l" defTabSz="914400">
              <a:defRPr sz="1800"/>
            </a:lvl1pPr>
          </a:lstStyle>
          <a:p>
            <a:pPr/>
            <a:r>
              <a:t>Gas Xe</a:t>
            </a:r>
          </a:p>
        </p:txBody>
      </p:sp>
      <p:sp>
        <p:nvSpPr>
          <p:cNvPr id="559" name="フリーフォーム: 図形 23"/>
          <p:cNvSpPr/>
          <p:nvPr/>
        </p:nvSpPr>
        <p:spPr>
          <a:xfrm>
            <a:off x="7038416" y="4328386"/>
            <a:ext cx="4019937" cy="521717"/>
          </a:xfrm>
          <a:custGeom>
            <a:avLst/>
            <a:gdLst/>
            <a:ahLst/>
            <a:cxnLst>
              <a:cxn ang="0">
                <a:pos x="wd2" y="hd2"/>
              </a:cxn>
              <a:cxn ang="5400000">
                <a:pos x="wd2" y="hd2"/>
              </a:cxn>
              <a:cxn ang="10800000">
                <a:pos x="wd2" y="hd2"/>
              </a:cxn>
              <a:cxn ang="16200000">
                <a:pos x="wd2" y="hd2"/>
              </a:cxn>
            </a:cxnLst>
            <a:rect l="0" t="0" r="r" b="b"/>
            <a:pathLst>
              <a:path w="21600" h="21556" fill="norm" stroke="1" extrusionOk="0">
                <a:moveTo>
                  <a:pt x="0" y="21158"/>
                </a:moveTo>
                <a:cubicBezTo>
                  <a:pt x="874" y="21379"/>
                  <a:pt x="1356" y="21322"/>
                  <a:pt x="2221" y="21063"/>
                </a:cubicBezTo>
                <a:cubicBezTo>
                  <a:pt x="2409" y="13922"/>
                  <a:pt x="2033" y="10393"/>
                  <a:pt x="3513" y="6882"/>
                </a:cubicBezTo>
                <a:cubicBezTo>
                  <a:pt x="4993" y="3372"/>
                  <a:pt x="8617" y="-44"/>
                  <a:pt x="11102" y="0"/>
                </a:cubicBezTo>
                <a:cubicBezTo>
                  <a:pt x="13587" y="44"/>
                  <a:pt x="16981" y="3555"/>
                  <a:pt x="18422" y="7148"/>
                </a:cubicBezTo>
                <a:cubicBezTo>
                  <a:pt x="19863" y="10740"/>
                  <a:pt x="19718" y="12949"/>
                  <a:pt x="19746" y="21556"/>
                </a:cubicBezTo>
                <a:lnTo>
                  <a:pt x="21600" y="21461"/>
                </a:lnTo>
              </a:path>
            </a:pathLst>
          </a:custGeom>
          <a:solidFill>
            <a:srgbClr val="FFFFCC"/>
          </a:solidFill>
          <a:ln w="76200">
            <a:solidFill>
              <a:srgbClr val="002060"/>
            </a:solidFill>
            <a:miter/>
          </a:ln>
        </p:spPr>
        <p:txBody>
          <a:bodyPr lIns="45719" rIns="45719" anchor="ctr"/>
          <a:lstStyle/>
          <a:p>
            <a:pPr defTabSz="457200">
              <a:defRPr sz="1300">
                <a:solidFill>
                  <a:srgbClr val="FFFFFF"/>
                </a:solidFill>
                <a:latin typeface="游ゴシック"/>
                <a:ea typeface="游ゴシック"/>
                <a:cs typeface="游ゴシック"/>
                <a:sym typeface="游ゴシック"/>
              </a:defRPr>
            </a:pPr>
          </a:p>
        </p:txBody>
      </p:sp>
      <p:sp>
        <p:nvSpPr>
          <p:cNvPr id="560" name="正方形/長方形 6"/>
          <p:cNvSpPr/>
          <p:nvPr/>
        </p:nvSpPr>
        <p:spPr>
          <a:xfrm>
            <a:off x="7473371" y="4878464"/>
            <a:ext cx="3226512" cy="3065500"/>
          </a:xfrm>
          <a:custGeom>
            <a:avLst/>
            <a:gdLst/>
            <a:ahLst/>
            <a:cxnLst>
              <a:cxn ang="0">
                <a:pos x="wd2" y="hd2"/>
              </a:cxn>
              <a:cxn ang="5400000">
                <a:pos x="wd2" y="hd2"/>
              </a:cxn>
              <a:cxn ang="10800000">
                <a:pos x="wd2" y="hd2"/>
              </a:cxn>
              <a:cxn ang="16200000">
                <a:pos x="wd2" y="hd2"/>
              </a:cxn>
            </a:cxnLst>
            <a:rect l="0" t="0" r="r" b="b"/>
            <a:pathLst>
              <a:path w="21500" h="21501" fill="norm" stroke="1" extrusionOk="0">
                <a:moveTo>
                  <a:pt x="28" y="0"/>
                </a:moveTo>
                <a:lnTo>
                  <a:pt x="21456" y="0"/>
                </a:lnTo>
                <a:cubicBezTo>
                  <a:pt x="21566" y="4423"/>
                  <a:pt x="21432" y="15670"/>
                  <a:pt x="21456" y="19210"/>
                </a:cubicBezTo>
                <a:cubicBezTo>
                  <a:pt x="21465" y="20394"/>
                  <a:pt x="19620" y="20518"/>
                  <a:pt x="17841" y="20894"/>
                </a:cubicBezTo>
                <a:cubicBezTo>
                  <a:pt x="16062" y="21271"/>
                  <a:pt x="13157" y="21493"/>
                  <a:pt x="10781" y="21469"/>
                </a:cubicBezTo>
                <a:cubicBezTo>
                  <a:pt x="7775" y="21600"/>
                  <a:pt x="5209" y="21307"/>
                  <a:pt x="3416" y="20930"/>
                </a:cubicBezTo>
                <a:cubicBezTo>
                  <a:pt x="1624" y="20554"/>
                  <a:pt x="37" y="20165"/>
                  <a:pt x="28" y="19210"/>
                </a:cubicBezTo>
                <a:cubicBezTo>
                  <a:pt x="-34" y="12736"/>
                  <a:pt x="28" y="6403"/>
                  <a:pt x="28" y="0"/>
                </a:cubicBezTo>
                <a:close/>
              </a:path>
            </a:pathLst>
          </a:custGeom>
          <a:solidFill>
            <a:srgbClr val="BDD7EE"/>
          </a:solidFill>
          <a:ln w="12700">
            <a:solidFill>
              <a:srgbClr val="32538F"/>
            </a:solidFill>
            <a:miter/>
          </a:ln>
        </p:spPr>
        <p:txBody>
          <a:bodyPr lIns="45719" rIns="45719" anchor="ctr"/>
          <a:lstStyle/>
          <a:p>
            <a:pPr defTabSz="457200">
              <a:defRPr sz="1300">
                <a:solidFill>
                  <a:srgbClr val="FFFFFF"/>
                </a:solidFill>
                <a:latin typeface="游ゴシック"/>
                <a:ea typeface="游ゴシック"/>
                <a:cs typeface="游ゴシック"/>
                <a:sym typeface="游ゴシック"/>
              </a:defRPr>
            </a:pPr>
          </a:p>
        </p:txBody>
      </p:sp>
      <p:sp>
        <p:nvSpPr>
          <p:cNvPr id="561" name="正方形/長方形 25"/>
          <p:cNvSpPr/>
          <p:nvPr/>
        </p:nvSpPr>
        <p:spPr>
          <a:xfrm>
            <a:off x="7873310" y="4604915"/>
            <a:ext cx="2401646" cy="2814052"/>
          </a:xfrm>
          <a:prstGeom prst="rect">
            <a:avLst/>
          </a:prstGeom>
          <a:solidFill>
            <a:srgbClr val="FFFFCC"/>
          </a:solidFill>
          <a:ln w="12700">
            <a:miter lim="400000"/>
          </a:ln>
        </p:spPr>
        <p:txBody>
          <a:bodyPr lIns="45719" rIns="45719" anchor="ctr"/>
          <a:lstStyle/>
          <a:p>
            <a:pPr defTabSz="685800">
              <a:defRPr sz="1300">
                <a:solidFill>
                  <a:srgbClr val="FFFFFF"/>
                </a:solidFill>
                <a:latin typeface="Gill Sans MT"/>
                <a:ea typeface="Gill Sans MT"/>
                <a:cs typeface="Gill Sans MT"/>
                <a:sym typeface="Gill Sans MT"/>
              </a:defRPr>
            </a:pPr>
          </a:p>
        </p:txBody>
      </p:sp>
      <p:sp>
        <p:nvSpPr>
          <p:cNvPr id="562" name="正方形/長方形 26"/>
          <p:cNvSpPr/>
          <p:nvPr/>
        </p:nvSpPr>
        <p:spPr>
          <a:xfrm>
            <a:off x="7871159" y="7046919"/>
            <a:ext cx="2421265" cy="372048"/>
          </a:xfrm>
          <a:prstGeom prst="rect">
            <a:avLst/>
          </a:prstGeom>
          <a:solidFill>
            <a:srgbClr val="FF0000"/>
          </a:solidFill>
          <a:ln w="12700">
            <a:solidFill>
              <a:srgbClr val="000000"/>
            </a:solidFill>
            <a:miter/>
          </a:ln>
        </p:spPr>
        <p:txBody>
          <a:bodyPr lIns="45719" rIns="45719" anchor="ctr"/>
          <a:lstStyle/>
          <a:p>
            <a:pPr defTabSz="685800">
              <a:defRPr sz="1300">
                <a:solidFill>
                  <a:srgbClr val="FFFFFF"/>
                </a:solidFill>
                <a:latin typeface="Arial"/>
                <a:ea typeface="Arial"/>
                <a:cs typeface="Arial"/>
                <a:sym typeface="Arial"/>
              </a:defRPr>
            </a:pPr>
          </a:p>
        </p:txBody>
      </p:sp>
      <p:grpSp>
        <p:nvGrpSpPr>
          <p:cNvPr id="565" name="正方形/長方形 27"/>
          <p:cNvGrpSpPr/>
          <p:nvPr/>
        </p:nvGrpSpPr>
        <p:grpSpPr>
          <a:xfrm>
            <a:off x="7965451" y="4687087"/>
            <a:ext cx="2226274" cy="343294"/>
            <a:chOff x="0" y="0"/>
            <a:chExt cx="2226273" cy="343292"/>
          </a:xfrm>
        </p:grpSpPr>
        <p:sp>
          <p:nvSpPr>
            <p:cNvPr id="563" name="四角形"/>
            <p:cNvSpPr/>
            <p:nvPr/>
          </p:nvSpPr>
          <p:spPr>
            <a:xfrm>
              <a:off x="0" y="64201"/>
              <a:ext cx="2226274" cy="214891"/>
            </a:xfrm>
            <a:prstGeom prst="rect">
              <a:avLst/>
            </a:prstGeom>
            <a:solidFill>
              <a:srgbClr val="0000FF"/>
            </a:solidFill>
            <a:ln w="12700" cap="flat">
              <a:solidFill>
                <a:srgbClr val="32538F"/>
              </a:solidFill>
              <a:prstDash val="solid"/>
              <a:miter lim="800000"/>
            </a:ln>
            <a:effectLst/>
          </p:spPr>
          <p:txBody>
            <a:bodyPr wrap="square" lIns="45719" tIns="45719" rIns="45719" bIns="45719" numCol="1" anchor="ctr">
              <a:noAutofit/>
            </a:bodyPr>
            <a:lstStyle/>
            <a:p>
              <a:pPr defTabSz="685800">
                <a:defRPr sz="1300">
                  <a:solidFill>
                    <a:srgbClr val="FFFFFF"/>
                  </a:solidFill>
                  <a:latin typeface="Gill Sans MT"/>
                  <a:ea typeface="Gill Sans MT"/>
                  <a:cs typeface="Gill Sans MT"/>
                  <a:sym typeface="Gill Sans MT"/>
                </a:defRPr>
              </a:pPr>
            </a:p>
          </p:txBody>
        </p:sp>
        <p:sp>
          <p:nvSpPr>
            <p:cNvPr id="564" name="ELCC (anode)"/>
            <p:cNvSpPr txBox="1"/>
            <p:nvPr/>
          </p:nvSpPr>
          <p:spPr>
            <a:xfrm>
              <a:off x="60668" y="-1"/>
              <a:ext cx="2104938" cy="3432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685800">
                <a:defRPr sz="1800">
                  <a:solidFill>
                    <a:srgbClr val="FFFFFF"/>
                  </a:solidFill>
                  <a:latin typeface="+mn-lt"/>
                  <a:ea typeface="+mn-ea"/>
                  <a:cs typeface="+mn-cs"/>
                  <a:sym typeface="ヒラギノ角ゴ ProN W3"/>
                </a:defRPr>
              </a:lvl1pPr>
            </a:lstStyle>
            <a:p>
              <a:pPr/>
              <a:r>
                <a:t>ELCC (anode)</a:t>
              </a:r>
            </a:p>
          </p:txBody>
        </p:sp>
      </p:grpSp>
      <p:sp>
        <p:nvSpPr>
          <p:cNvPr id="566" name="四角形: 角を丸くする 28"/>
          <p:cNvSpPr/>
          <p:nvPr/>
        </p:nvSpPr>
        <p:spPr>
          <a:xfrm>
            <a:off x="7717152" y="6559861"/>
            <a:ext cx="301014" cy="286596"/>
          </a:xfrm>
          <a:prstGeom prst="roundRect">
            <a:avLst>
              <a:gd name="adj" fmla="val 16667"/>
            </a:avLst>
          </a:prstGeom>
          <a:solidFill>
            <a:srgbClr val="D9D9D9"/>
          </a:solidFill>
          <a:ln w="19050">
            <a:solidFill>
              <a:srgbClr val="000000"/>
            </a:solidFill>
            <a:miter/>
          </a:ln>
        </p:spPr>
        <p:txBody>
          <a:bodyPr lIns="45719" rIns="45719" anchor="ctr"/>
          <a:lstStyle/>
          <a:p>
            <a:pPr defTabSz="685800">
              <a:defRPr sz="800">
                <a:solidFill>
                  <a:srgbClr val="FFFFFF"/>
                </a:solidFill>
                <a:latin typeface="Gill Sans MT"/>
                <a:ea typeface="Gill Sans MT"/>
                <a:cs typeface="Gill Sans MT"/>
                <a:sym typeface="Gill Sans MT"/>
              </a:defRPr>
            </a:pPr>
          </a:p>
        </p:txBody>
      </p:sp>
      <p:sp>
        <p:nvSpPr>
          <p:cNvPr id="567" name="正方形/長方形 29"/>
          <p:cNvSpPr/>
          <p:nvPr/>
        </p:nvSpPr>
        <p:spPr>
          <a:xfrm>
            <a:off x="7866152" y="6937679"/>
            <a:ext cx="2407365" cy="137451"/>
          </a:xfrm>
          <a:prstGeom prst="rect">
            <a:avLst/>
          </a:prstGeom>
          <a:solidFill>
            <a:srgbClr val="E0EDEC"/>
          </a:solidFill>
          <a:ln w="12700">
            <a:solidFill>
              <a:srgbClr val="32538F"/>
            </a:solidFill>
            <a:miter/>
          </a:ln>
        </p:spPr>
        <p:txBody>
          <a:bodyPr lIns="45719" rIns="45719" anchor="ctr"/>
          <a:lstStyle/>
          <a:p>
            <a:pPr defTabSz="685800">
              <a:defRPr sz="1300">
                <a:solidFill>
                  <a:srgbClr val="FFFFFF"/>
                </a:solidFill>
                <a:latin typeface="Gill Sans MT"/>
                <a:ea typeface="Gill Sans MT"/>
                <a:cs typeface="Gill Sans MT"/>
                <a:sym typeface="Gill Sans MT"/>
              </a:defRPr>
            </a:pPr>
          </a:p>
        </p:txBody>
      </p:sp>
      <p:sp>
        <p:nvSpPr>
          <p:cNvPr id="568" name="直線コネクタ 30"/>
          <p:cNvSpPr/>
          <p:nvPr/>
        </p:nvSpPr>
        <p:spPr>
          <a:xfrm>
            <a:off x="8448078" y="6951693"/>
            <a:ext cx="1" cy="206374"/>
          </a:xfrm>
          <a:prstGeom prst="line">
            <a:avLst/>
          </a:prstGeom>
          <a:ln w="57150">
            <a:solidFill>
              <a:srgbClr val="FF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569" name="直線コネクタ 31"/>
          <p:cNvSpPr/>
          <p:nvPr/>
        </p:nvSpPr>
        <p:spPr>
          <a:xfrm>
            <a:off x="8552142" y="6951693"/>
            <a:ext cx="1" cy="206374"/>
          </a:xfrm>
          <a:prstGeom prst="line">
            <a:avLst/>
          </a:prstGeom>
          <a:ln w="57150">
            <a:solidFill>
              <a:srgbClr val="FF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570" name="直線コネクタ 32"/>
          <p:cNvSpPr/>
          <p:nvPr/>
        </p:nvSpPr>
        <p:spPr>
          <a:xfrm>
            <a:off x="8656208" y="6951691"/>
            <a:ext cx="5091" cy="211158"/>
          </a:xfrm>
          <a:prstGeom prst="line">
            <a:avLst/>
          </a:prstGeom>
          <a:ln w="57150">
            <a:solidFill>
              <a:srgbClr val="FF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571" name="直線コネクタ 33"/>
          <p:cNvSpPr/>
          <p:nvPr/>
        </p:nvSpPr>
        <p:spPr>
          <a:xfrm>
            <a:off x="8760272" y="6950522"/>
            <a:ext cx="1" cy="207544"/>
          </a:xfrm>
          <a:prstGeom prst="line">
            <a:avLst/>
          </a:prstGeom>
          <a:ln w="57150">
            <a:solidFill>
              <a:srgbClr val="FF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572" name="直線コネクタ 34"/>
          <p:cNvSpPr/>
          <p:nvPr/>
        </p:nvSpPr>
        <p:spPr>
          <a:xfrm>
            <a:off x="8864336" y="6950522"/>
            <a:ext cx="1" cy="207544"/>
          </a:xfrm>
          <a:prstGeom prst="line">
            <a:avLst/>
          </a:prstGeom>
          <a:ln w="57150">
            <a:solidFill>
              <a:srgbClr val="FF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573" name="直線コネクタ 35"/>
          <p:cNvSpPr/>
          <p:nvPr/>
        </p:nvSpPr>
        <p:spPr>
          <a:xfrm>
            <a:off x="8968401" y="6950522"/>
            <a:ext cx="1" cy="207544"/>
          </a:xfrm>
          <a:prstGeom prst="line">
            <a:avLst/>
          </a:prstGeom>
          <a:ln w="57150">
            <a:solidFill>
              <a:srgbClr val="FF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574" name="直線コネクタ 36"/>
          <p:cNvSpPr/>
          <p:nvPr/>
        </p:nvSpPr>
        <p:spPr>
          <a:xfrm>
            <a:off x="9072465" y="6950522"/>
            <a:ext cx="1" cy="207544"/>
          </a:xfrm>
          <a:prstGeom prst="line">
            <a:avLst/>
          </a:prstGeom>
          <a:ln w="57150">
            <a:solidFill>
              <a:srgbClr val="FF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575" name="直線コネクタ 38"/>
          <p:cNvSpPr/>
          <p:nvPr/>
        </p:nvSpPr>
        <p:spPr>
          <a:xfrm>
            <a:off x="9176530" y="6950522"/>
            <a:ext cx="1" cy="207544"/>
          </a:xfrm>
          <a:prstGeom prst="line">
            <a:avLst/>
          </a:prstGeom>
          <a:ln w="57150">
            <a:solidFill>
              <a:srgbClr val="FF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576" name="直線コネクタ 40"/>
          <p:cNvSpPr/>
          <p:nvPr/>
        </p:nvSpPr>
        <p:spPr>
          <a:xfrm>
            <a:off x="9280595" y="6950522"/>
            <a:ext cx="1" cy="207544"/>
          </a:xfrm>
          <a:prstGeom prst="line">
            <a:avLst/>
          </a:prstGeom>
          <a:ln w="57150">
            <a:solidFill>
              <a:srgbClr val="FF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577" name="直線コネクタ 42"/>
          <p:cNvSpPr/>
          <p:nvPr/>
        </p:nvSpPr>
        <p:spPr>
          <a:xfrm>
            <a:off x="9368141" y="6950522"/>
            <a:ext cx="1" cy="207544"/>
          </a:xfrm>
          <a:prstGeom prst="line">
            <a:avLst/>
          </a:prstGeom>
          <a:ln w="57150">
            <a:solidFill>
              <a:srgbClr val="FF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578" name="直線コネクタ 43"/>
          <p:cNvSpPr/>
          <p:nvPr/>
        </p:nvSpPr>
        <p:spPr>
          <a:xfrm>
            <a:off x="9472205" y="6950522"/>
            <a:ext cx="1" cy="207544"/>
          </a:xfrm>
          <a:prstGeom prst="line">
            <a:avLst/>
          </a:prstGeom>
          <a:ln w="57150">
            <a:solidFill>
              <a:srgbClr val="FF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579" name="直線コネクタ 44"/>
          <p:cNvSpPr/>
          <p:nvPr/>
        </p:nvSpPr>
        <p:spPr>
          <a:xfrm>
            <a:off x="9576269" y="6950522"/>
            <a:ext cx="1" cy="207544"/>
          </a:xfrm>
          <a:prstGeom prst="line">
            <a:avLst/>
          </a:prstGeom>
          <a:ln w="57150">
            <a:solidFill>
              <a:srgbClr val="FF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580" name="直線コネクタ 46"/>
          <p:cNvSpPr/>
          <p:nvPr/>
        </p:nvSpPr>
        <p:spPr>
          <a:xfrm>
            <a:off x="9677856" y="6950522"/>
            <a:ext cx="4321" cy="207544"/>
          </a:xfrm>
          <a:prstGeom prst="line">
            <a:avLst/>
          </a:prstGeom>
          <a:ln w="57150">
            <a:solidFill>
              <a:srgbClr val="FF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581" name="直線コネクタ 47"/>
          <p:cNvSpPr/>
          <p:nvPr/>
        </p:nvSpPr>
        <p:spPr>
          <a:xfrm>
            <a:off x="9781921" y="6950522"/>
            <a:ext cx="1" cy="207544"/>
          </a:xfrm>
          <a:prstGeom prst="line">
            <a:avLst/>
          </a:prstGeom>
          <a:ln w="57150">
            <a:solidFill>
              <a:srgbClr val="FF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582" name="テキスト ボックス 121"/>
          <p:cNvSpPr txBox="1"/>
          <p:nvPr/>
        </p:nvSpPr>
        <p:spPr>
          <a:xfrm>
            <a:off x="7154529" y="8015033"/>
            <a:ext cx="762246" cy="343293"/>
          </a:xfrm>
          <a:prstGeom prst="rect">
            <a:avLst/>
          </a:prstGeom>
          <a:solidFill>
            <a:srgbClr val="8EFF05"/>
          </a:solidFill>
          <a:ln w="12700">
            <a:miter lim="400000"/>
          </a:ln>
          <a:extLst>
            <a:ext uri="{C572A759-6A51-4108-AA02-DFA0A04FC94B}">
              <ma14:wrappingTextBoxFlag xmlns:ma14="http://schemas.microsoft.com/office/mac/drawingml/2011/main" val="1"/>
            </a:ext>
          </a:extLst>
        </p:spPr>
        <p:txBody>
          <a:bodyPr lIns="45719" rIns="45719" anchor="ctr"/>
          <a:lstStyle>
            <a:lvl1pPr defTabSz="685800">
              <a:defRPr sz="1800">
                <a:latin typeface="+mn-lt"/>
                <a:ea typeface="+mn-ea"/>
                <a:cs typeface="+mn-cs"/>
                <a:sym typeface="ヒラギノ角ゴ ProN W3"/>
              </a:defRPr>
            </a:lvl1pPr>
          </a:lstStyle>
          <a:p>
            <a:pPr/>
            <a:r>
              <a:t>laser</a:t>
            </a:r>
          </a:p>
        </p:txBody>
      </p:sp>
      <p:sp>
        <p:nvSpPr>
          <p:cNvPr id="583" name="テキスト ボックス 123"/>
          <p:cNvSpPr txBox="1"/>
          <p:nvPr/>
        </p:nvSpPr>
        <p:spPr>
          <a:xfrm>
            <a:off x="8879895" y="5803680"/>
            <a:ext cx="1058348" cy="332779"/>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lgn="l" defTabSz="685800">
              <a:defRPr sz="1800">
                <a:latin typeface="+mn-lt"/>
                <a:ea typeface="+mn-ea"/>
                <a:cs typeface="+mn-cs"/>
                <a:sym typeface="ヒラギノ角ゴ ProN W3"/>
              </a:defRPr>
            </a:lvl1pPr>
          </a:lstStyle>
          <a:p>
            <a:pPr/>
            <a:r>
              <a:t>gas Xe</a:t>
            </a:r>
          </a:p>
        </p:txBody>
      </p:sp>
      <p:sp>
        <p:nvSpPr>
          <p:cNvPr id="584" name="四角形: 角を丸くする 51"/>
          <p:cNvSpPr/>
          <p:nvPr/>
        </p:nvSpPr>
        <p:spPr>
          <a:xfrm>
            <a:off x="7709803" y="6075314"/>
            <a:ext cx="301015" cy="286596"/>
          </a:xfrm>
          <a:prstGeom prst="roundRect">
            <a:avLst>
              <a:gd name="adj" fmla="val 16667"/>
            </a:avLst>
          </a:prstGeom>
          <a:solidFill>
            <a:srgbClr val="D9D9D9"/>
          </a:solidFill>
          <a:ln w="19050">
            <a:solidFill>
              <a:srgbClr val="000000"/>
            </a:solidFill>
            <a:miter/>
          </a:ln>
        </p:spPr>
        <p:txBody>
          <a:bodyPr lIns="45719" rIns="45719" anchor="ctr"/>
          <a:lstStyle/>
          <a:p>
            <a:pPr defTabSz="685800">
              <a:defRPr sz="800">
                <a:solidFill>
                  <a:srgbClr val="FFFFFF"/>
                </a:solidFill>
                <a:latin typeface="Gill Sans MT"/>
                <a:ea typeface="Gill Sans MT"/>
                <a:cs typeface="Gill Sans MT"/>
                <a:sym typeface="Gill Sans MT"/>
              </a:defRPr>
            </a:pPr>
          </a:p>
        </p:txBody>
      </p:sp>
      <p:sp>
        <p:nvSpPr>
          <p:cNvPr id="585" name="四角形: 角を丸くする 52"/>
          <p:cNvSpPr/>
          <p:nvPr/>
        </p:nvSpPr>
        <p:spPr>
          <a:xfrm>
            <a:off x="7717152" y="5605667"/>
            <a:ext cx="301014" cy="286596"/>
          </a:xfrm>
          <a:prstGeom prst="roundRect">
            <a:avLst>
              <a:gd name="adj" fmla="val 16667"/>
            </a:avLst>
          </a:prstGeom>
          <a:solidFill>
            <a:srgbClr val="D9D9D9"/>
          </a:solidFill>
          <a:ln w="19050">
            <a:solidFill>
              <a:srgbClr val="000000"/>
            </a:solidFill>
            <a:miter/>
          </a:ln>
        </p:spPr>
        <p:txBody>
          <a:bodyPr lIns="45719" rIns="45719" anchor="ctr"/>
          <a:lstStyle/>
          <a:p>
            <a:pPr defTabSz="685800">
              <a:defRPr sz="800">
                <a:solidFill>
                  <a:srgbClr val="FFFFFF"/>
                </a:solidFill>
                <a:latin typeface="Gill Sans MT"/>
                <a:ea typeface="Gill Sans MT"/>
                <a:cs typeface="Gill Sans MT"/>
                <a:sym typeface="Gill Sans MT"/>
              </a:defRPr>
            </a:pPr>
          </a:p>
        </p:txBody>
      </p:sp>
      <p:sp>
        <p:nvSpPr>
          <p:cNvPr id="586" name="四角形: 角を丸くする 53"/>
          <p:cNvSpPr/>
          <p:nvPr/>
        </p:nvSpPr>
        <p:spPr>
          <a:xfrm>
            <a:off x="7717152" y="5116593"/>
            <a:ext cx="301014" cy="286596"/>
          </a:xfrm>
          <a:prstGeom prst="roundRect">
            <a:avLst>
              <a:gd name="adj" fmla="val 16667"/>
            </a:avLst>
          </a:prstGeom>
          <a:solidFill>
            <a:srgbClr val="D9D9D9"/>
          </a:solidFill>
          <a:ln w="19050">
            <a:solidFill>
              <a:srgbClr val="000000"/>
            </a:solidFill>
            <a:miter/>
          </a:ln>
        </p:spPr>
        <p:txBody>
          <a:bodyPr lIns="45719" rIns="45719" anchor="ctr"/>
          <a:lstStyle/>
          <a:p>
            <a:pPr defTabSz="685800">
              <a:defRPr sz="800">
                <a:solidFill>
                  <a:srgbClr val="FFFFFF"/>
                </a:solidFill>
                <a:latin typeface="Gill Sans MT"/>
                <a:ea typeface="Gill Sans MT"/>
                <a:cs typeface="Gill Sans MT"/>
                <a:sym typeface="Gill Sans MT"/>
              </a:defRPr>
            </a:pPr>
          </a:p>
        </p:txBody>
      </p:sp>
      <p:sp>
        <p:nvSpPr>
          <p:cNvPr id="587" name="四角形: 角を丸くする 54"/>
          <p:cNvSpPr/>
          <p:nvPr/>
        </p:nvSpPr>
        <p:spPr>
          <a:xfrm>
            <a:off x="10133592" y="6551850"/>
            <a:ext cx="301014" cy="286596"/>
          </a:xfrm>
          <a:prstGeom prst="roundRect">
            <a:avLst>
              <a:gd name="adj" fmla="val 16667"/>
            </a:avLst>
          </a:prstGeom>
          <a:solidFill>
            <a:srgbClr val="D9D9D9"/>
          </a:solidFill>
          <a:ln w="19050">
            <a:solidFill>
              <a:srgbClr val="000000"/>
            </a:solidFill>
            <a:miter/>
          </a:ln>
        </p:spPr>
        <p:txBody>
          <a:bodyPr lIns="45719" rIns="45719" anchor="ctr"/>
          <a:lstStyle/>
          <a:p>
            <a:pPr defTabSz="685800">
              <a:defRPr sz="800">
                <a:solidFill>
                  <a:srgbClr val="FFFFFF"/>
                </a:solidFill>
                <a:latin typeface="Gill Sans MT"/>
                <a:ea typeface="Gill Sans MT"/>
                <a:cs typeface="Gill Sans MT"/>
                <a:sym typeface="Gill Sans MT"/>
              </a:defRPr>
            </a:pPr>
          </a:p>
        </p:txBody>
      </p:sp>
      <p:sp>
        <p:nvSpPr>
          <p:cNvPr id="588" name="四角形: 角を丸くする 55"/>
          <p:cNvSpPr/>
          <p:nvPr/>
        </p:nvSpPr>
        <p:spPr>
          <a:xfrm>
            <a:off x="10126246" y="6067303"/>
            <a:ext cx="301014" cy="286596"/>
          </a:xfrm>
          <a:prstGeom prst="roundRect">
            <a:avLst>
              <a:gd name="adj" fmla="val 16667"/>
            </a:avLst>
          </a:prstGeom>
          <a:solidFill>
            <a:srgbClr val="D9D9D9"/>
          </a:solidFill>
          <a:ln w="19050">
            <a:solidFill>
              <a:srgbClr val="000000"/>
            </a:solidFill>
            <a:miter/>
          </a:ln>
        </p:spPr>
        <p:txBody>
          <a:bodyPr lIns="45719" rIns="45719" anchor="ctr"/>
          <a:lstStyle/>
          <a:p>
            <a:pPr defTabSz="685800">
              <a:defRPr sz="800">
                <a:solidFill>
                  <a:srgbClr val="FFFFFF"/>
                </a:solidFill>
                <a:latin typeface="Gill Sans MT"/>
                <a:ea typeface="Gill Sans MT"/>
                <a:cs typeface="Gill Sans MT"/>
                <a:sym typeface="Gill Sans MT"/>
              </a:defRPr>
            </a:pPr>
          </a:p>
        </p:txBody>
      </p:sp>
      <p:sp>
        <p:nvSpPr>
          <p:cNvPr id="589" name="四角形: 角を丸くする 56"/>
          <p:cNvSpPr/>
          <p:nvPr/>
        </p:nvSpPr>
        <p:spPr>
          <a:xfrm>
            <a:off x="10133592" y="5597655"/>
            <a:ext cx="301014" cy="286596"/>
          </a:xfrm>
          <a:prstGeom prst="roundRect">
            <a:avLst>
              <a:gd name="adj" fmla="val 16667"/>
            </a:avLst>
          </a:prstGeom>
          <a:solidFill>
            <a:srgbClr val="D9D9D9"/>
          </a:solidFill>
          <a:ln w="19050">
            <a:solidFill>
              <a:srgbClr val="000000"/>
            </a:solidFill>
            <a:miter/>
          </a:ln>
        </p:spPr>
        <p:txBody>
          <a:bodyPr lIns="45719" rIns="45719" anchor="ctr"/>
          <a:lstStyle/>
          <a:p>
            <a:pPr defTabSz="685800">
              <a:defRPr sz="800">
                <a:solidFill>
                  <a:srgbClr val="FFFFFF"/>
                </a:solidFill>
                <a:latin typeface="Gill Sans MT"/>
                <a:ea typeface="Gill Sans MT"/>
                <a:cs typeface="Gill Sans MT"/>
                <a:sym typeface="Gill Sans MT"/>
              </a:defRPr>
            </a:pPr>
          </a:p>
        </p:txBody>
      </p:sp>
      <p:sp>
        <p:nvSpPr>
          <p:cNvPr id="590" name="四角形: 角を丸くする 57"/>
          <p:cNvSpPr/>
          <p:nvPr/>
        </p:nvSpPr>
        <p:spPr>
          <a:xfrm>
            <a:off x="10133592" y="5108581"/>
            <a:ext cx="301014" cy="286596"/>
          </a:xfrm>
          <a:prstGeom prst="roundRect">
            <a:avLst>
              <a:gd name="adj" fmla="val 16667"/>
            </a:avLst>
          </a:prstGeom>
          <a:solidFill>
            <a:srgbClr val="D9D9D9"/>
          </a:solidFill>
          <a:ln w="19050">
            <a:solidFill>
              <a:srgbClr val="000000"/>
            </a:solidFill>
            <a:miter/>
          </a:ln>
        </p:spPr>
        <p:txBody>
          <a:bodyPr lIns="45719" rIns="45719" anchor="ctr"/>
          <a:lstStyle/>
          <a:p>
            <a:pPr defTabSz="685800">
              <a:defRPr sz="800">
                <a:solidFill>
                  <a:srgbClr val="FFFFFF"/>
                </a:solidFill>
                <a:latin typeface="Gill Sans MT"/>
                <a:ea typeface="Gill Sans MT"/>
                <a:cs typeface="Gill Sans MT"/>
                <a:sym typeface="Gill Sans MT"/>
              </a:defRPr>
            </a:pPr>
          </a:p>
        </p:txBody>
      </p:sp>
      <p:sp>
        <p:nvSpPr>
          <p:cNvPr id="591" name="テキスト ボックス 134"/>
          <p:cNvSpPr txBox="1"/>
          <p:nvPr/>
        </p:nvSpPr>
        <p:spPr>
          <a:xfrm>
            <a:off x="8243082" y="7128886"/>
            <a:ext cx="1058348" cy="305646"/>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lgn="l" defTabSz="685800">
              <a:defRPr sz="1800">
                <a:solidFill>
                  <a:srgbClr val="FFFFFF"/>
                </a:solidFill>
                <a:latin typeface="+mn-lt"/>
                <a:ea typeface="+mn-ea"/>
                <a:cs typeface="+mn-cs"/>
                <a:sym typeface="ヒラギノ角ゴ ProN W3"/>
              </a:defRPr>
            </a:lvl1pPr>
          </a:lstStyle>
          <a:p>
            <a:pPr/>
            <a:r>
              <a:t>cathode</a:t>
            </a:r>
          </a:p>
        </p:txBody>
      </p:sp>
      <p:sp>
        <p:nvSpPr>
          <p:cNvPr id="592" name="テキスト ボックス 82"/>
          <p:cNvSpPr txBox="1"/>
          <p:nvPr/>
        </p:nvSpPr>
        <p:spPr>
          <a:xfrm>
            <a:off x="9294698" y="7128886"/>
            <a:ext cx="410808" cy="293076"/>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lgn="l" defTabSz="685800">
              <a:defRPr sz="1800">
                <a:solidFill>
                  <a:srgbClr val="FFFFFF"/>
                </a:solidFill>
                <a:latin typeface="+mn-lt"/>
                <a:ea typeface="+mn-ea"/>
                <a:cs typeface="+mn-cs"/>
                <a:sym typeface="ヒラギノ角ゴ ProN W3"/>
              </a:defRPr>
            </a:lvl1pPr>
          </a:lstStyle>
          <a:p>
            <a:pPr/>
            <a:r>
              <a:t>Cu</a:t>
            </a:r>
          </a:p>
        </p:txBody>
      </p:sp>
      <p:sp>
        <p:nvSpPr>
          <p:cNvPr id="593" name="直線コネクタ 60"/>
          <p:cNvSpPr/>
          <p:nvPr/>
        </p:nvSpPr>
        <p:spPr>
          <a:xfrm>
            <a:off x="8038355" y="5394505"/>
            <a:ext cx="1" cy="210492"/>
          </a:xfrm>
          <a:prstGeom prst="line">
            <a:avLst/>
          </a:prstGeom>
          <a:ln w="57150">
            <a:solidFill>
              <a:srgbClr val="C0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594" name="直線コネクタ 61"/>
          <p:cNvSpPr/>
          <p:nvPr/>
        </p:nvSpPr>
        <p:spPr>
          <a:xfrm>
            <a:off x="8040187" y="5899354"/>
            <a:ext cx="1" cy="210492"/>
          </a:xfrm>
          <a:prstGeom prst="line">
            <a:avLst/>
          </a:prstGeom>
          <a:ln w="57150">
            <a:solidFill>
              <a:srgbClr val="C0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595" name="直線コネクタ 62"/>
          <p:cNvSpPr/>
          <p:nvPr/>
        </p:nvSpPr>
        <p:spPr>
          <a:xfrm>
            <a:off x="8043974" y="6347178"/>
            <a:ext cx="1" cy="210492"/>
          </a:xfrm>
          <a:prstGeom prst="line">
            <a:avLst/>
          </a:prstGeom>
          <a:ln w="57150">
            <a:solidFill>
              <a:srgbClr val="C0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596" name="直線コネクタ 63"/>
          <p:cNvSpPr/>
          <p:nvPr/>
        </p:nvSpPr>
        <p:spPr>
          <a:xfrm>
            <a:off x="10126244" y="5394505"/>
            <a:ext cx="1" cy="210492"/>
          </a:xfrm>
          <a:prstGeom prst="line">
            <a:avLst/>
          </a:prstGeom>
          <a:ln w="57150">
            <a:solidFill>
              <a:srgbClr val="C0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597" name="直線コネクタ 64"/>
          <p:cNvSpPr/>
          <p:nvPr/>
        </p:nvSpPr>
        <p:spPr>
          <a:xfrm>
            <a:off x="10126244" y="5864824"/>
            <a:ext cx="1" cy="210492"/>
          </a:xfrm>
          <a:prstGeom prst="line">
            <a:avLst/>
          </a:prstGeom>
          <a:ln w="57150">
            <a:solidFill>
              <a:srgbClr val="C0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598" name="直線コネクタ 65"/>
          <p:cNvSpPr/>
          <p:nvPr/>
        </p:nvSpPr>
        <p:spPr>
          <a:xfrm>
            <a:off x="10126244" y="6353897"/>
            <a:ext cx="1" cy="210491"/>
          </a:xfrm>
          <a:prstGeom prst="line">
            <a:avLst/>
          </a:prstGeom>
          <a:ln w="57150">
            <a:solidFill>
              <a:srgbClr val="C0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599" name="直線コネクタ 66"/>
          <p:cNvSpPr/>
          <p:nvPr/>
        </p:nvSpPr>
        <p:spPr>
          <a:xfrm>
            <a:off x="10234896" y="5643718"/>
            <a:ext cx="1" cy="210492"/>
          </a:xfrm>
          <a:prstGeom prst="line">
            <a:avLst/>
          </a:prstGeom>
          <a:ln w="57150">
            <a:solidFill>
              <a:srgbClr val="C0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600" name="直線コネクタ 67"/>
          <p:cNvSpPr/>
          <p:nvPr/>
        </p:nvSpPr>
        <p:spPr>
          <a:xfrm>
            <a:off x="10234896" y="5143218"/>
            <a:ext cx="1" cy="210491"/>
          </a:xfrm>
          <a:prstGeom prst="line">
            <a:avLst/>
          </a:prstGeom>
          <a:ln w="57150">
            <a:solidFill>
              <a:srgbClr val="C0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601" name="直線コネクタ 68"/>
          <p:cNvSpPr/>
          <p:nvPr/>
        </p:nvSpPr>
        <p:spPr>
          <a:xfrm>
            <a:off x="10234896" y="6105354"/>
            <a:ext cx="1" cy="210491"/>
          </a:xfrm>
          <a:prstGeom prst="line">
            <a:avLst/>
          </a:prstGeom>
          <a:ln w="57150">
            <a:solidFill>
              <a:srgbClr val="C0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602" name="直線コネクタ 69"/>
          <p:cNvSpPr/>
          <p:nvPr/>
        </p:nvSpPr>
        <p:spPr>
          <a:xfrm>
            <a:off x="10234896" y="6597912"/>
            <a:ext cx="1" cy="210492"/>
          </a:xfrm>
          <a:prstGeom prst="line">
            <a:avLst/>
          </a:prstGeom>
          <a:ln w="57150">
            <a:solidFill>
              <a:srgbClr val="C0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603" name="直線コネクタ 70"/>
          <p:cNvSpPr/>
          <p:nvPr/>
        </p:nvSpPr>
        <p:spPr>
          <a:xfrm>
            <a:off x="7909965" y="5653164"/>
            <a:ext cx="1" cy="210492"/>
          </a:xfrm>
          <a:prstGeom prst="line">
            <a:avLst/>
          </a:prstGeom>
          <a:ln w="57150">
            <a:solidFill>
              <a:srgbClr val="C0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604" name="直線コネクタ 71"/>
          <p:cNvSpPr/>
          <p:nvPr/>
        </p:nvSpPr>
        <p:spPr>
          <a:xfrm>
            <a:off x="7909965" y="5152663"/>
            <a:ext cx="1" cy="210492"/>
          </a:xfrm>
          <a:prstGeom prst="line">
            <a:avLst/>
          </a:prstGeom>
          <a:ln w="57150">
            <a:solidFill>
              <a:srgbClr val="C0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605" name="直線コネクタ 72"/>
          <p:cNvSpPr/>
          <p:nvPr/>
        </p:nvSpPr>
        <p:spPr>
          <a:xfrm>
            <a:off x="7909965" y="6114800"/>
            <a:ext cx="1" cy="210492"/>
          </a:xfrm>
          <a:prstGeom prst="line">
            <a:avLst/>
          </a:prstGeom>
          <a:ln w="57150">
            <a:solidFill>
              <a:srgbClr val="C0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606" name="直線コネクタ 73"/>
          <p:cNvSpPr/>
          <p:nvPr/>
        </p:nvSpPr>
        <p:spPr>
          <a:xfrm>
            <a:off x="7909965" y="6607359"/>
            <a:ext cx="1" cy="210492"/>
          </a:xfrm>
          <a:prstGeom prst="line">
            <a:avLst/>
          </a:prstGeom>
          <a:ln w="57150">
            <a:solidFill>
              <a:srgbClr val="C0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607" name="フリーフォーム: 図形 74"/>
          <p:cNvSpPr/>
          <p:nvPr/>
        </p:nvSpPr>
        <p:spPr>
          <a:xfrm>
            <a:off x="7034993" y="4908599"/>
            <a:ext cx="4036913" cy="3059982"/>
          </a:xfrm>
          <a:custGeom>
            <a:avLst/>
            <a:gdLst/>
            <a:ahLst/>
            <a:cxnLst>
              <a:cxn ang="0">
                <a:pos x="wd2" y="hd2"/>
              </a:cxn>
              <a:cxn ang="5400000">
                <a:pos x="wd2" y="hd2"/>
              </a:cxn>
              <a:cxn ang="10800000">
                <a:pos x="wd2" y="hd2"/>
              </a:cxn>
              <a:cxn ang="16200000">
                <a:pos x="wd2" y="hd2"/>
              </a:cxn>
            </a:cxnLst>
            <a:rect l="0" t="0" r="r" b="b"/>
            <a:pathLst>
              <a:path w="21600" h="21522" fill="norm" stroke="1" extrusionOk="0">
                <a:moveTo>
                  <a:pt x="0" y="23"/>
                </a:moveTo>
                <a:cubicBezTo>
                  <a:pt x="480" y="57"/>
                  <a:pt x="1296" y="-36"/>
                  <a:pt x="2212" y="16"/>
                </a:cubicBezTo>
                <a:cubicBezTo>
                  <a:pt x="2251" y="3639"/>
                  <a:pt x="2066" y="16180"/>
                  <a:pt x="2160" y="18450"/>
                </a:cubicBezTo>
                <a:cubicBezTo>
                  <a:pt x="2255" y="20721"/>
                  <a:pt x="3780" y="20812"/>
                  <a:pt x="5369" y="21094"/>
                </a:cubicBezTo>
                <a:cubicBezTo>
                  <a:pt x="7096" y="21399"/>
                  <a:pt x="9352" y="21564"/>
                  <a:pt x="11441" y="21513"/>
                </a:cubicBezTo>
                <a:cubicBezTo>
                  <a:pt x="13637" y="21460"/>
                  <a:pt x="15369" y="21322"/>
                  <a:pt x="16766" y="20987"/>
                </a:cubicBezTo>
                <a:cubicBezTo>
                  <a:pt x="18379" y="20600"/>
                  <a:pt x="19655" y="20323"/>
                  <a:pt x="19660" y="18554"/>
                </a:cubicBezTo>
                <a:cubicBezTo>
                  <a:pt x="19671" y="14996"/>
                  <a:pt x="19688" y="4162"/>
                  <a:pt x="19714" y="74"/>
                </a:cubicBezTo>
                <a:cubicBezTo>
                  <a:pt x="20605" y="33"/>
                  <a:pt x="20728" y="99"/>
                  <a:pt x="21600" y="26"/>
                </a:cubicBezTo>
              </a:path>
            </a:pathLst>
          </a:custGeom>
          <a:ln w="76200">
            <a:solidFill>
              <a:srgbClr val="002060"/>
            </a:solidFill>
            <a:miter/>
          </a:ln>
        </p:spPr>
        <p:txBody>
          <a:bodyPr lIns="45719" rIns="45719" anchor="ctr"/>
          <a:lstStyle/>
          <a:p>
            <a:pPr defTabSz="457200">
              <a:defRPr sz="1300">
                <a:solidFill>
                  <a:srgbClr val="FFFFFF"/>
                </a:solidFill>
                <a:latin typeface="游ゴシック"/>
                <a:ea typeface="游ゴシック"/>
                <a:cs typeface="游ゴシック"/>
                <a:sym typeface="游ゴシック"/>
              </a:defRPr>
            </a:pPr>
          </a:p>
        </p:txBody>
      </p:sp>
      <p:sp>
        <p:nvSpPr>
          <p:cNvPr id="608" name="フリーフォーム: 図形 75"/>
          <p:cNvSpPr/>
          <p:nvPr/>
        </p:nvSpPr>
        <p:spPr>
          <a:xfrm>
            <a:off x="7592702" y="6906576"/>
            <a:ext cx="2147622" cy="1118730"/>
          </a:xfrm>
          <a:custGeom>
            <a:avLst/>
            <a:gdLst/>
            <a:ahLst/>
            <a:cxnLst>
              <a:cxn ang="0">
                <a:pos x="wd2" y="hd2"/>
              </a:cxn>
              <a:cxn ang="5400000">
                <a:pos x="wd2" y="hd2"/>
              </a:cxn>
              <a:cxn ang="10800000">
                <a:pos x="wd2" y="hd2"/>
              </a:cxn>
              <a:cxn ang="16200000">
                <a:pos x="wd2" y="hd2"/>
              </a:cxn>
            </a:cxnLst>
            <a:rect l="0" t="0" r="r" b="b"/>
            <a:pathLst>
              <a:path w="21600" h="21582" fill="norm" stroke="1" extrusionOk="0">
                <a:moveTo>
                  <a:pt x="0" y="21582"/>
                </a:moveTo>
                <a:cubicBezTo>
                  <a:pt x="106" y="13719"/>
                  <a:pt x="129" y="6512"/>
                  <a:pt x="660" y="3179"/>
                </a:cubicBezTo>
                <a:cubicBezTo>
                  <a:pt x="1064" y="640"/>
                  <a:pt x="1305" y="269"/>
                  <a:pt x="3579" y="161"/>
                </a:cubicBezTo>
                <a:cubicBezTo>
                  <a:pt x="7075" y="-7"/>
                  <a:pt x="20885" y="-18"/>
                  <a:pt x="21600" y="14"/>
                </a:cubicBezTo>
              </a:path>
            </a:pathLst>
          </a:custGeom>
          <a:ln w="28575">
            <a:solidFill>
              <a:srgbClr val="92D050"/>
            </a:solidFill>
            <a:miter/>
          </a:ln>
        </p:spPr>
        <p:txBody>
          <a:bodyPr lIns="45719" rIns="45719" anchor="ctr"/>
          <a:lstStyle/>
          <a:p>
            <a:pPr defTabSz="457200">
              <a:defRPr sz="1300">
                <a:solidFill>
                  <a:srgbClr val="FFFFFF"/>
                </a:solidFill>
                <a:latin typeface="游ゴシック"/>
                <a:ea typeface="游ゴシック"/>
                <a:cs typeface="游ゴシック"/>
                <a:sym typeface="游ゴシック"/>
              </a:defRPr>
            </a:pPr>
          </a:p>
        </p:txBody>
      </p:sp>
      <p:sp>
        <p:nvSpPr>
          <p:cNvPr id="609" name="フリーフォーム: 図形 76"/>
          <p:cNvSpPr/>
          <p:nvPr/>
        </p:nvSpPr>
        <p:spPr>
          <a:xfrm>
            <a:off x="8464733" y="6856627"/>
            <a:ext cx="2058607" cy="1222821"/>
          </a:xfrm>
          <a:custGeom>
            <a:avLst/>
            <a:gdLst/>
            <a:ahLst/>
            <a:cxnLst>
              <a:cxn ang="0">
                <a:pos x="wd2" y="hd2"/>
              </a:cxn>
              <a:cxn ang="5400000">
                <a:pos x="wd2" y="hd2"/>
              </a:cxn>
              <a:cxn ang="10800000">
                <a:pos x="wd2" y="hd2"/>
              </a:cxn>
              <a:cxn ang="16200000">
                <a:pos x="wd2" y="hd2"/>
              </a:cxn>
            </a:cxnLst>
            <a:rect l="0" t="0" r="r" b="b"/>
            <a:pathLst>
              <a:path w="21528" h="21600" fill="norm" stroke="1" extrusionOk="0">
                <a:moveTo>
                  <a:pt x="0" y="0"/>
                </a:moveTo>
                <a:lnTo>
                  <a:pt x="15719" y="28"/>
                </a:lnTo>
                <a:cubicBezTo>
                  <a:pt x="19110" y="266"/>
                  <a:pt x="20089" y="60"/>
                  <a:pt x="20635" y="2095"/>
                </a:cubicBezTo>
                <a:cubicBezTo>
                  <a:pt x="21600" y="5693"/>
                  <a:pt x="21515" y="13084"/>
                  <a:pt x="21528" y="21600"/>
                </a:cubicBezTo>
              </a:path>
            </a:pathLst>
          </a:custGeom>
          <a:ln w="28575">
            <a:solidFill>
              <a:srgbClr val="FF66FF"/>
            </a:solidFill>
            <a:miter/>
          </a:ln>
        </p:spPr>
        <p:txBody>
          <a:bodyPr lIns="45719" rIns="45719" anchor="ctr"/>
          <a:lstStyle/>
          <a:p>
            <a:pPr defTabSz="457200">
              <a:defRPr sz="1300">
                <a:solidFill>
                  <a:srgbClr val="FFFFFF"/>
                </a:solidFill>
                <a:latin typeface="游ゴシック"/>
                <a:ea typeface="游ゴシック"/>
                <a:cs typeface="游ゴシック"/>
                <a:sym typeface="游ゴシック"/>
              </a:defRPr>
            </a:pPr>
          </a:p>
        </p:txBody>
      </p:sp>
      <p:sp>
        <p:nvSpPr>
          <p:cNvPr id="610" name="テキスト ボックス 13"/>
          <p:cNvSpPr txBox="1"/>
          <p:nvPr/>
        </p:nvSpPr>
        <p:spPr>
          <a:xfrm>
            <a:off x="9825517" y="8006630"/>
            <a:ext cx="1739772" cy="384749"/>
          </a:xfrm>
          <a:prstGeom prst="rect">
            <a:avLst/>
          </a:prstGeom>
          <a:solidFill>
            <a:srgbClr val="FF66FF"/>
          </a:solidFill>
          <a:ln w="12700">
            <a:miter lim="400000"/>
          </a:ln>
          <a:extLst>
            <a:ext uri="{C572A759-6A51-4108-AA02-DFA0A04FC94B}">
              <ma14:wrappingTextBoxFlag xmlns:ma14="http://schemas.microsoft.com/office/mac/drawingml/2011/main" val="1"/>
            </a:ext>
          </a:extLst>
        </p:spPr>
        <p:txBody>
          <a:bodyPr lIns="45719" rIns="45719" anchor="ctr"/>
          <a:lstStyle>
            <a:lvl1pPr defTabSz="457200">
              <a:defRPr sz="1800">
                <a:latin typeface="+mn-lt"/>
                <a:ea typeface="+mn-ea"/>
                <a:cs typeface="+mn-cs"/>
                <a:sym typeface="ヒラギノ角ゴ ProN W3"/>
              </a:defRPr>
            </a:lvl1pPr>
          </a:lstStyle>
          <a:p>
            <a:pPr/>
            <a:r>
              <a:t>photo sensors</a:t>
            </a:r>
          </a:p>
        </p:txBody>
      </p:sp>
      <p:sp>
        <p:nvSpPr>
          <p:cNvPr id="611" name="テキスト ボックス 14"/>
          <p:cNvSpPr txBox="1"/>
          <p:nvPr/>
        </p:nvSpPr>
        <p:spPr>
          <a:xfrm rot="5400000">
            <a:off x="7620406" y="5875514"/>
            <a:ext cx="1247809" cy="320064"/>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lgn="l" defTabSz="457200">
              <a:defRPr sz="1800">
                <a:solidFill>
                  <a:srgbClr val="C00000"/>
                </a:solidFill>
                <a:latin typeface="+mn-lt"/>
                <a:ea typeface="+mn-ea"/>
                <a:cs typeface="+mn-cs"/>
                <a:sym typeface="ヒラギノ角ゴ ProN W3"/>
              </a:defRPr>
            </a:lvl1pPr>
          </a:lstStyle>
          <a:p>
            <a:pPr/>
            <a:r>
              <a:t>field cage</a:t>
            </a:r>
          </a:p>
        </p:txBody>
      </p:sp>
      <p:sp>
        <p:nvSpPr>
          <p:cNvPr id="612" name="テキスト ボックス 15"/>
          <p:cNvSpPr txBox="1"/>
          <p:nvPr/>
        </p:nvSpPr>
        <p:spPr>
          <a:xfrm>
            <a:off x="9342601" y="5326667"/>
            <a:ext cx="1016539" cy="312260"/>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lgn="l" defTabSz="457200">
              <a:defRPr sz="1800">
                <a:latin typeface="+mn-lt"/>
                <a:ea typeface="+mn-ea"/>
                <a:cs typeface="+mn-cs"/>
                <a:sym typeface="ヒラギノ角ゴ ProN W3"/>
              </a:defRPr>
            </a:lvl1pPr>
          </a:lstStyle>
          <a:p>
            <a:pPr/>
            <a:r>
              <a:t>PMT</a:t>
            </a:r>
          </a:p>
        </p:txBody>
      </p:sp>
      <p:sp>
        <p:nvSpPr>
          <p:cNvPr id="613" name="直線矢印コネクタ 80"/>
          <p:cNvSpPr/>
          <p:nvPr/>
        </p:nvSpPr>
        <p:spPr>
          <a:xfrm flipV="1">
            <a:off x="9879135" y="5251879"/>
            <a:ext cx="254455" cy="191800"/>
          </a:xfrm>
          <a:prstGeom prst="line">
            <a:avLst/>
          </a:prstGeom>
          <a:ln w="6350">
            <a:solidFill>
              <a:srgbClr val="000000"/>
            </a:solidFill>
            <a:miter/>
            <a:tailEnd type="triangle"/>
          </a:ln>
        </p:spPr>
        <p:txBody>
          <a:bodyPr lIns="45719" rIns="45719"/>
          <a:lstStyle/>
          <a:p>
            <a:pPr algn="l" defTabSz="914400">
              <a:defRPr sz="1800">
                <a:latin typeface="游ゴシック"/>
                <a:ea typeface="游ゴシック"/>
                <a:cs typeface="游ゴシック"/>
                <a:sym typeface="游ゴシック"/>
              </a:defRPr>
            </a:pPr>
          </a:p>
        </p:txBody>
      </p:sp>
      <p:sp>
        <p:nvSpPr>
          <p:cNvPr id="614" name="テキスト ボックス 29"/>
          <p:cNvSpPr txBox="1"/>
          <p:nvPr/>
        </p:nvSpPr>
        <p:spPr>
          <a:xfrm>
            <a:off x="8327436" y="7492365"/>
            <a:ext cx="865671" cy="343294"/>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lgn="l" defTabSz="457200">
              <a:defRPr sz="1800">
                <a:latin typeface="+mn-lt"/>
                <a:ea typeface="+mn-ea"/>
                <a:cs typeface="+mn-cs"/>
                <a:sym typeface="ヒラギノ角ゴ ProN W3"/>
              </a:defRPr>
            </a:lvl1pPr>
          </a:lstStyle>
          <a:p>
            <a:pPr/>
            <a:r>
              <a:t>HDPE</a:t>
            </a:r>
          </a:p>
        </p:txBody>
      </p:sp>
      <p:sp>
        <p:nvSpPr>
          <p:cNvPr id="615" name="直線矢印コネクタ 13"/>
          <p:cNvSpPr/>
          <p:nvPr/>
        </p:nvSpPr>
        <p:spPr>
          <a:xfrm>
            <a:off x="5612061" y="6195290"/>
            <a:ext cx="2755465" cy="836132"/>
          </a:xfrm>
          <a:prstGeom prst="line">
            <a:avLst/>
          </a:prstGeom>
          <a:ln w="57150">
            <a:solidFill>
              <a:srgbClr val="000000"/>
            </a:solidFill>
            <a:miter/>
            <a:tailEnd type="triangle"/>
          </a:ln>
        </p:spPr>
        <p:txBody>
          <a:bodyPr lIns="45719" rIns="45719"/>
          <a:lstStyle/>
          <a:p>
            <a:pPr algn="l" defTabSz="914400">
              <a:defRPr sz="1800">
                <a:latin typeface="游ゴシック"/>
                <a:ea typeface="游ゴシック"/>
                <a:cs typeface="游ゴシック"/>
                <a:sym typeface="游ゴシック"/>
              </a:defRPr>
            </a:pPr>
          </a:p>
        </p:txBody>
      </p:sp>
      <p:sp>
        <p:nvSpPr>
          <p:cNvPr id="616" name="テキスト ボックス 18"/>
          <p:cNvSpPr txBox="1"/>
          <p:nvPr/>
        </p:nvSpPr>
        <p:spPr>
          <a:xfrm>
            <a:off x="4537643" y="7731179"/>
            <a:ext cx="1123211" cy="384748"/>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lgn="l" defTabSz="914400">
              <a:defRPr sz="1800"/>
            </a:lvl1pPr>
          </a:lstStyle>
          <a:p>
            <a:pPr/>
            <a:r>
              <a:t>液体窒素</a:t>
            </a:r>
          </a:p>
        </p:txBody>
      </p:sp>
      <p:sp>
        <p:nvSpPr>
          <p:cNvPr id="617" name="テキスト ボックス 39"/>
          <p:cNvSpPr txBox="1"/>
          <p:nvPr/>
        </p:nvSpPr>
        <p:spPr>
          <a:xfrm>
            <a:off x="4080654" y="3331886"/>
            <a:ext cx="1125117" cy="384748"/>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lgn="l" defTabSz="914400">
              <a:defRPr sz="1800">
                <a:solidFill>
                  <a:srgbClr val="AA8637"/>
                </a:solidFill>
                <a:latin typeface="+mn-lt"/>
                <a:ea typeface="+mn-ea"/>
                <a:cs typeface="+mn-cs"/>
                <a:sym typeface="ヒラギノ角ゴ ProN W3"/>
              </a:defRPr>
            </a:pPr>
            <a:r>
              <a:rPr baseline="31999"/>
              <a:t>136</a:t>
            </a:r>
            <a:r>
              <a:t>Ba</a:t>
            </a:r>
            <a:r>
              <a:rPr baseline="31999"/>
              <a:t>++</a:t>
            </a:r>
          </a:p>
        </p:txBody>
      </p:sp>
      <p:sp>
        <p:nvSpPr>
          <p:cNvPr id="618" name="Baイオンを固体キセノン中へ輸送できるか？…"/>
          <p:cNvSpPr txBox="1"/>
          <p:nvPr/>
        </p:nvSpPr>
        <p:spPr>
          <a:xfrm>
            <a:off x="172726" y="8681688"/>
            <a:ext cx="12306301"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lgn="l">
              <a:buSzPct val="100000"/>
              <a:buChar char="✓"/>
            </a:pPr>
            <a:r>
              <a:t>Baイオンを固体キセノン中へ輸送できるか？</a:t>
            </a:r>
          </a:p>
          <a:p>
            <a:pPr marL="228600" indent="-228600" algn="l">
              <a:buSzPct val="100000"/>
              <a:buChar char="✓"/>
            </a:pPr>
            <a:r>
              <a:t>10Kの固体キセノン中での発光は観測されているが、160Kでの発光スペクトルは未知</a:t>
            </a:r>
          </a:p>
        </p:txBody>
      </p:sp>
      <p:sp>
        <p:nvSpPr>
          <p:cNvPr id="619" name="M2 菅島"/>
          <p:cNvSpPr/>
          <p:nvPr/>
        </p:nvSpPr>
        <p:spPr>
          <a:xfrm>
            <a:off x="11399331" y="723104"/>
            <a:ext cx="1442071" cy="620754"/>
          </a:xfrm>
          <a:prstGeom prst="rect">
            <a:avLst/>
          </a:prstGeom>
          <a:solidFill>
            <a:srgbClr val="FFFFFF"/>
          </a:solidFill>
          <a:ln w="381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200">
                <a:solidFill>
                  <a:srgbClr val="0F0F0F"/>
                </a:solidFill>
                <a:latin typeface="+mn-lt"/>
                <a:ea typeface="+mn-ea"/>
                <a:cs typeface="+mn-cs"/>
                <a:sym typeface="ヒラギノ角ゴ ProN W3"/>
              </a:defRPr>
            </a:lvl1pPr>
          </a:lstStyle>
          <a:p>
            <a:pPr/>
            <a:r>
              <a:t>M2 菅島</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Baイオン検出 phase0"/>
          <p:cNvSpPr txBox="1"/>
          <p:nvPr>
            <p:ph type="title"/>
          </p:nvPr>
        </p:nvSpPr>
        <p:spPr>
          <a:prstGeom prst="rect">
            <a:avLst/>
          </a:prstGeom>
        </p:spPr>
        <p:txBody>
          <a:bodyPr/>
          <a:lstStyle/>
          <a:p>
            <a:pPr/>
            <a:r>
              <a:t>Baイオン検出 phase0</a:t>
            </a:r>
          </a:p>
        </p:txBody>
      </p:sp>
      <p:sp>
        <p:nvSpPr>
          <p:cNvPr id="622" name="Baイオン源を購入（HeatWave Labs, Inc. Model 101139-07）…"/>
          <p:cNvSpPr txBox="1"/>
          <p:nvPr>
            <p:ph type="body" sz="quarter" idx="1"/>
          </p:nvPr>
        </p:nvSpPr>
        <p:spPr>
          <a:xfrm>
            <a:off x="252452" y="1626658"/>
            <a:ext cx="12499896" cy="1775812"/>
          </a:xfrm>
          <a:prstGeom prst="rect">
            <a:avLst/>
          </a:prstGeom>
        </p:spPr>
        <p:txBody>
          <a:bodyPr/>
          <a:lstStyle/>
          <a:p>
            <a:pPr/>
            <a:r>
              <a:t>Baイオン源を購入（HeatWave Labs, Inc. Model 101139-07）</a:t>
            </a:r>
          </a:p>
          <a:p>
            <a:pPr/>
            <a:r>
              <a:t>電流量からBaイオンの量を知る（ファラデーカップ）</a:t>
            </a:r>
          </a:p>
          <a:p>
            <a:pPr/>
            <a:r>
              <a:t>キセノン中でもバリウムイオン源が使えるかを検証</a:t>
            </a:r>
          </a:p>
        </p:txBody>
      </p:sp>
      <p:sp>
        <p:nvSpPr>
          <p:cNvPr id="623"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658" name="グループ"/>
          <p:cNvGrpSpPr/>
          <p:nvPr/>
        </p:nvGrpSpPr>
        <p:grpSpPr>
          <a:xfrm>
            <a:off x="2477917" y="3418803"/>
            <a:ext cx="4645091" cy="4161583"/>
            <a:chOff x="0" y="0"/>
            <a:chExt cx="4645089" cy="4161582"/>
          </a:xfrm>
        </p:grpSpPr>
        <p:sp>
          <p:nvSpPr>
            <p:cNvPr id="624" name="四角形: 角を丸くする 1"/>
            <p:cNvSpPr/>
            <p:nvPr/>
          </p:nvSpPr>
          <p:spPr>
            <a:xfrm>
              <a:off x="95494" y="477428"/>
              <a:ext cx="2462940" cy="3195087"/>
            </a:xfrm>
            <a:prstGeom prst="roundRect">
              <a:avLst>
                <a:gd name="adj" fmla="val 11807"/>
              </a:avLst>
            </a:prstGeom>
            <a:noFill/>
            <a:ln w="12700" cap="flat">
              <a:solidFill>
                <a:srgbClr val="000000"/>
              </a:solidFill>
              <a:prstDash val="solid"/>
              <a:miter lim="800000"/>
            </a:ln>
            <a:effectLst/>
          </p:spPr>
          <p:txBody>
            <a:bodyPr wrap="square" lIns="45719" tIns="45719" rIns="45719" bIns="45719" numCol="1" anchor="ctr">
              <a:noAutofit/>
            </a:bodyPr>
            <a:lstStyle/>
            <a:p>
              <a:pPr defTabSz="914400">
                <a:defRPr sz="1800">
                  <a:latin typeface="游ゴシック"/>
                  <a:ea typeface="游ゴシック"/>
                  <a:cs typeface="游ゴシック"/>
                  <a:sym typeface="游ゴシック"/>
                </a:defRPr>
              </a:pPr>
            </a:p>
          </p:txBody>
        </p:sp>
        <p:sp>
          <p:nvSpPr>
            <p:cNvPr id="625" name="直線コネクタ 9"/>
            <p:cNvSpPr/>
            <p:nvPr/>
          </p:nvSpPr>
          <p:spPr>
            <a:xfrm>
              <a:off x="95494" y="2727652"/>
              <a:ext cx="1061396" cy="1"/>
            </a:xfrm>
            <a:prstGeom prst="line">
              <a:avLst/>
            </a:prstGeom>
            <a:noFill/>
            <a:ln w="6350" cap="flat">
              <a:solidFill>
                <a:srgbClr val="000000"/>
              </a:solidFill>
              <a:prstDash val="solid"/>
              <a:miter lim="800000"/>
            </a:ln>
            <a:effectLst/>
          </p:spPr>
          <p:txBody>
            <a:bodyPr wrap="square" lIns="45719" tIns="45719" rIns="45719" bIns="45719" numCol="1" anchor="t">
              <a:noAutofit/>
            </a:bodyPr>
            <a:lstStyle/>
            <a:p>
              <a:pPr algn="l" defTabSz="914400">
                <a:defRPr sz="1800">
                  <a:latin typeface="游ゴシック"/>
                  <a:ea typeface="游ゴシック"/>
                  <a:cs typeface="游ゴシック"/>
                  <a:sym typeface="游ゴシック"/>
                </a:defRPr>
              </a:pPr>
            </a:p>
          </p:txBody>
        </p:sp>
        <p:sp>
          <p:nvSpPr>
            <p:cNvPr id="626" name="直線コネクタ 11"/>
            <p:cNvSpPr/>
            <p:nvPr/>
          </p:nvSpPr>
          <p:spPr>
            <a:xfrm flipH="1">
              <a:off x="1147439" y="2727653"/>
              <a:ext cx="1" cy="944862"/>
            </a:xfrm>
            <a:prstGeom prst="line">
              <a:avLst/>
            </a:prstGeom>
            <a:noFill/>
            <a:ln w="6350" cap="flat">
              <a:solidFill>
                <a:srgbClr val="000000"/>
              </a:solidFill>
              <a:prstDash val="solid"/>
              <a:miter lim="800000"/>
            </a:ln>
            <a:effectLst/>
          </p:spPr>
          <p:txBody>
            <a:bodyPr wrap="square" lIns="45719" tIns="45719" rIns="45719" bIns="45719" numCol="1" anchor="t">
              <a:noAutofit/>
            </a:bodyPr>
            <a:lstStyle/>
            <a:p>
              <a:pPr algn="l" defTabSz="914400">
                <a:defRPr sz="1800">
                  <a:latin typeface="游ゴシック"/>
                  <a:ea typeface="游ゴシック"/>
                  <a:cs typeface="游ゴシック"/>
                  <a:sym typeface="游ゴシック"/>
                </a:defRPr>
              </a:pPr>
            </a:p>
          </p:txBody>
        </p:sp>
        <p:sp>
          <p:nvSpPr>
            <p:cNvPr id="627" name="直線コネクタ 13"/>
            <p:cNvSpPr/>
            <p:nvPr/>
          </p:nvSpPr>
          <p:spPr>
            <a:xfrm>
              <a:off x="1481291" y="2727652"/>
              <a:ext cx="1077143" cy="1"/>
            </a:xfrm>
            <a:prstGeom prst="line">
              <a:avLst/>
            </a:prstGeom>
            <a:noFill/>
            <a:ln w="6350" cap="flat">
              <a:solidFill>
                <a:srgbClr val="000000"/>
              </a:solidFill>
              <a:prstDash val="solid"/>
              <a:miter lim="800000"/>
            </a:ln>
            <a:effectLst/>
          </p:spPr>
          <p:txBody>
            <a:bodyPr wrap="square" lIns="45719" tIns="45719" rIns="45719" bIns="45719" numCol="1" anchor="t">
              <a:noAutofit/>
            </a:bodyPr>
            <a:lstStyle/>
            <a:p>
              <a:pPr algn="l" defTabSz="914400">
                <a:defRPr sz="1800">
                  <a:latin typeface="游ゴシック"/>
                  <a:ea typeface="游ゴシック"/>
                  <a:cs typeface="游ゴシック"/>
                  <a:sym typeface="游ゴシック"/>
                </a:defRPr>
              </a:pPr>
            </a:p>
          </p:txBody>
        </p:sp>
        <p:sp>
          <p:nvSpPr>
            <p:cNvPr id="628" name="直線コネクタ 14"/>
            <p:cNvSpPr/>
            <p:nvPr/>
          </p:nvSpPr>
          <p:spPr>
            <a:xfrm flipH="1">
              <a:off x="1481291" y="2727653"/>
              <a:ext cx="1" cy="944862"/>
            </a:xfrm>
            <a:prstGeom prst="line">
              <a:avLst/>
            </a:prstGeom>
            <a:noFill/>
            <a:ln w="6350" cap="flat">
              <a:solidFill>
                <a:srgbClr val="000000"/>
              </a:solidFill>
              <a:prstDash val="solid"/>
              <a:miter lim="800000"/>
            </a:ln>
            <a:effectLst/>
          </p:spPr>
          <p:txBody>
            <a:bodyPr wrap="square" lIns="45719" tIns="45719" rIns="45719" bIns="45719" numCol="1" anchor="t">
              <a:noAutofit/>
            </a:bodyPr>
            <a:lstStyle/>
            <a:p>
              <a:pPr algn="l" defTabSz="914400">
                <a:defRPr sz="1800">
                  <a:latin typeface="游ゴシック"/>
                  <a:ea typeface="游ゴシック"/>
                  <a:cs typeface="游ゴシック"/>
                  <a:sym typeface="游ゴシック"/>
                </a:defRPr>
              </a:pPr>
            </a:p>
          </p:txBody>
        </p:sp>
        <p:sp>
          <p:nvSpPr>
            <p:cNvPr id="629" name="正方形/長方形 21"/>
            <p:cNvSpPr/>
            <p:nvPr/>
          </p:nvSpPr>
          <p:spPr>
            <a:xfrm>
              <a:off x="1147439" y="524429"/>
              <a:ext cx="333841" cy="440935"/>
            </a:xfrm>
            <a:prstGeom prst="rect">
              <a:avLst/>
            </a:prstGeom>
            <a:solidFill>
              <a:srgbClr val="4472C4"/>
            </a:solidFill>
            <a:ln w="12700" cap="flat">
              <a:solidFill>
                <a:srgbClr val="32538F"/>
              </a:solidFill>
              <a:prstDash val="solid"/>
              <a:miter lim="800000"/>
            </a:ln>
            <a:effectLst/>
          </p:spPr>
          <p:txBody>
            <a:bodyPr wrap="square" lIns="45719" tIns="45719" rIns="45719" bIns="45719" numCol="1" anchor="ctr">
              <a:noAutofit/>
            </a:bodyPr>
            <a:lstStyle/>
            <a:p>
              <a:pPr defTabSz="914400">
                <a:defRPr sz="1800">
                  <a:solidFill>
                    <a:srgbClr val="FFFFFF"/>
                  </a:solidFill>
                  <a:latin typeface="游ゴシック"/>
                  <a:ea typeface="游ゴシック"/>
                  <a:cs typeface="游ゴシック"/>
                  <a:sym typeface="游ゴシック"/>
                </a:defRPr>
              </a:pPr>
            </a:p>
          </p:txBody>
        </p:sp>
        <p:sp>
          <p:nvSpPr>
            <p:cNvPr id="630" name="直線コネクタ 23"/>
            <p:cNvSpPr/>
            <p:nvPr/>
          </p:nvSpPr>
          <p:spPr>
            <a:xfrm>
              <a:off x="297065" y="966817"/>
              <a:ext cx="207870" cy="1"/>
            </a:xfrm>
            <a:prstGeom prst="line">
              <a:avLst/>
            </a:prstGeom>
            <a:noFill/>
            <a:ln w="19050" cap="flat">
              <a:solidFill>
                <a:srgbClr val="ED7D31"/>
              </a:solidFill>
              <a:prstDash val="solid"/>
              <a:miter lim="800000"/>
            </a:ln>
            <a:effectLst/>
          </p:spPr>
          <p:txBody>
            <a:bodyPr wrap="square" lIns="45719" tIns="45719" rIns="45719" bIns="45719" numCol="1" anchor="t">
              <a:noAutofit/>
            </a:bodyPr>
            <a:lstStyle/>
            <a:p>
              <a:pPr algn="l" defTabSz="914400">
                <a:defRPr sz="1800">
                  <a:latin typeface="游ゴシック"/>
                  <a:ea typeface="游ゴシック"/>
                  <a:cs typeface="游ゴシック"/>
                  <a:sym typeface="游ゴシック"/>
                </a:defRPr>
              </a:pPr>
            </a:p>
          </p:txBody>
        </p:sp>
        <p:sp>
          <p:nvSpPr>
            <p:cNvPr id="631" name="直線コネクタ 24"/>
            <p:cNvSpPr/>
            <p:nvPr/>
          </p:nvSpPr>
          <p:spPr>
            <a:xfrm>
              <a:off x="297065" y="1206181"/>
              <a:ext cx="207870" cy="1"/>
            </a:xfrm>
            <a:prstGeom prst="line">
              <a:avLst/>
            </a:prstGeom>
            <a:noFill/>
            <a:ln w="19050" cap="flat">
              <a:solidFill>
                <a:srgbClr val="ED7D31"/>
              </a:solidFill>
              <a:prstDash val="solid"/>
              <a:miter lim="800000"/>
            </a:ln>
            <a:effectLst/>
          </p:spPr>
          <p:txBody>
            <a:bodyPr wrap="square" lIns="45719" tIns="45719" rIns="45719" bIns="45719" numCol="1" anchor="t">
              <a:noAutofit/>
            </a:bodyPr>
            <a:lstStyle/>
            <a:p>
              <a:pPr algn="l" defTabSz="914400">
                <a:defRPr sz="1800">
                  <a:latin typeface="游ゴシック"/>
                  <a:ea typeface="游ゴシック"/>
                  <a:cs typeface="游ゴシック"/>
                  <a:sym typeface="游ゴシック"/>
                </a:defRPr>
              </a:pPr>
            </a:p>
          </p:txBody>
        </p:sp>
        <p:sp>
          <p:nvSpPr>
            <p:cNvPr id="632" name="直線コネクタ 25"/>
            <p:cNvSpPr/>
            <p:nvPr/>
          </p:nvSpPr>
          <p:spPr>
            <a:xfrm>
              <a:off x="297065" y="1432949"/>
              <a:ext cx="207870" cy="1"/>
            </a:xfrm>
            <a:prstGeom prst="line">
              <a:avLst/>
            </a:prstGeom>
            <a:noFill/>
            <a:ln w="19050" cap="flat">
              <a:solidFill>
                <a:srgbClr val="ED7D31"/>
              </a:solidFill>
              <a:prstDash val="solid"/>
              <a:miter lim="800000"/>
            </a:ln>
            <a:effectLst/>
          </p:spPr>
          <p:txBody>
            <a:bodyPr wrap="square" lIns="45719" tIns="45719" rIns="45719" bIns="45719" numCol="1" anchor="t">
              <a:noAutofit/>
            </a:bodyPr>
            <a:lstStyle/>
            <a:p>
              <a:pPr algn="l" defTabSz="914400">
                <a:defRPr sz="1800">
                  <a:latin typeface="游ゴシック"/>
                  <a:ea typeface="游ゴシック"/>
                  <a:cs typeface="游ゴシック"/>
                  <a:sym typeface="游ゴシック"/>
                </a:defRPr>
              </a:pPr>
            </a:p>
          </p:txBody>
        </p:sp>
        <p:sp>
          <p:nvSpPr>
            <p:cNvPr id="633" name="直線コネクタ 26"/>
            <p:cNvSpPr/>
            <p:nvPr/>
          </p:nvSpPr>
          <p:spPr>
            <a:xfrm>
              <a:off x="297065" y="1659716"/>
              <a:ext cx="207870" cy="1"/>
            </a:xfrm>
            <a:prstGeom prst="line">
              <a:avLst/>
            </a:prstGeom>
            <a:noFill/>
            <a:ln w="19050" cap="flat">
              <a:solidFill>
                <a:srgbClr val="ED7D31"/>
              </a:solidFill>
              <a:prstDash val="solid"/>
              <a:miter lim="800000"/>
            </a:ln>
            <a:effectLst/>
          </p:spPr>
          <p:txBody>
            <a:bodyPr wrap="square" lIns="45719" tIns="45719" rIns="45719" bIns="45719" numCol="1" anchor="t">
              <a:noAutofit/>
            </a:bodyPr>
            <a:lstStyle/>
            <a:p>
              <a:pPr algn="l" defTabSz="914400">
                <a:defRPr sz="1800">
                  <a:latin typeface="游ゴシック"/>
                  <a:ea typeface="游ゴシック"/>
                  <a:cs typeface="游ゴシック"/>
                  <a:sym typeface="游ゴシック"/>
                </a:defRPr>
              </a:pPr>
            </a:p>
          </p:txBody>
        </p:sp>
        <p:sp>
          <p:nvSpPr>
            <p:cNvPr id="634" name="直線コネクタ 27"/>
            <p:cNvSpPr/>
            <p:nvPr/>
          </p:nvSpPr>
          <p:spPr>
            <a:xfrm>
              <a:off x="297065" y="1880184"/>
              <a:ext cx="207870" cy="1"/>
            </a:xfrm>
            <a:prstGeom prst="line">
              <a:avLst/>
            </a:prstGeom>
            <a:noFill/>
            <a:ln w="19050" cap="flat">
              <a:solidFill>
                <a:srgbClr val="ED7D31"/>
              </a:solidFill>
              <a:prstDash val="solid"/>
              <a:miter lim="800000"/>
            </a:ln>
            <a:effectLst/>
          </p:spPr>
          <p:txBody>
            <a:bodyPr wrap="square" lIns="45719" tIns="45719" rIns="45719" bIns="45719" numCol="1" anchor="t">
              <a:noAutofit/>
            </a:bodyPr>
            <a:lstStyle/>
            <a:p>
              <a:pPr algn="l" defTabSz="914400">
                <a:defRPr sz="1800">
                  <a:latin typeface="游ゴシック"/>
                  <a:ea typeface="游ゴシック"/>
                  <a:cs typeface="游ゴシック"/>
                  <a:sym typeface="游ゴシック"/>
                </a:defRPr>
              </a:pPr>
            </a:p>
          </p:txBody>
        </p:sp>
        <p:sp>
          <p:nvSpPr>
            <p:cNvPr id="635" name="直線コネクタ 28"/>
            <p:cNvSpPr/>
            <p:nvPr/>
          </p:nvSpPr>
          <p:spPr>
            <a:xfrm>
              <a:off x="297065" y="2074971"/>
              <a:ext cx="207870" cy="1"/>
            </a:xfrm>
            <a:prstGeom prst="line">
              <a:avLst/>
            </a:prstGeom>
            <a:noFill/>
            <a:ln w="19050" cap="flat">
              <a:solidFill>
                <a:srgbClr val="ED7D31"/>
              </a:solidFill>
              <a:prstDash val="solid"/>
              <a:miter lim="800000"/>
            </a:ln>
            <a:effectLst/>
          </p:spPr>
          <p:txBody>
            <a:bodyPr wrap="square" lIns="45719" tIns="45719" rIns="45719" bIns="45719" numCol="1" anchor="t">
              <a:noAutofit/>
            </a:bodyPr>
            <a:lstStyle/>
            <a:p>
              <a:pPr algn="l" defTabSz="914400">
                <a:defRPr sz="1800">
                  <a:latin typeface="游ゴシック"/>
                  <a:ea typeface="游ゴシック"/>
                  <a:cs typeface="游ゴシック"/>
                  <a:sym typeface="游ゴシック"/>
                </a:defRPr>
              </a:pPr>
            </a:p>
          </p:txBody>
        </p:sp>
        <p:sp>
          <p:nvSpPr>
            <p:cNvPr id="636" name="直線コネクタ 29"/>
            <p:cNvSpPr/>
            <p:nvPr/>
          </p:nvSpPr>
          <p:spPr>
            <a:xfrm>
              <a:off x="297065" y="2295923"/>
              <a:ext cx="207870" cy="1"/>
            </a:xfrm>
            <a:prstGeom prst="line">
              <a:avLst/>
            </a:prstGeom>
            <a:noFill/>
            <a:ln w="19050" cap="flat">
              <a:solidFill>
                <a:srgbClr val="ED7D31"/>
              </a:solidFill>
              <a:prstDash val="solid"/>
              <a:miter lim="800000"/>
            </a:ln>
            <a:effectLst/>
          </p:spPr>
          <p:txBody>
            <a:bodyPr wrap="square" lIns="45719" tIns="45719" rIns="45719" bIns="45719" numCol="1" anchor="t">
              <a:noAutofit/>
            </a:bodyPr>
            <a:lstStyle/>
            <a:p>
              <a:pPr algn="l" defTabSz="914400">
                <a:defRPr sz="1800">
                  <a:latin typeface="游ゴシック"/>
                  <a:ea typeface="游ゴシック"/>
                  <a:cs typeface="游ゴシック"/>
                  <a:sym typeface="游ゴシック"/>
                </a:defRPr>
              </a:pPr>
            </a:p>
          </p:txBody>
        </p:sp>
        <p:sp>
          <p:nvSpPr>
            <p:cNvPr id="637" name="直線コネクタ 30"/>
            <p:cNvSpPr/>
            <p:nvPr/>
          </p:nvSpPr>
          <p:spPr>
            <a:xfrm>
              <a:off x="297065" y="2484895"/>
              <a:ext cx="207870" cy="1"/>
            </a:xfrm>
            <a:prstGeom prst="line">
              <a:avLst/>
            </a:prstGeom>
            <a:noFill/>
            <a:ln w="19050" cap="flat">
              <a:solidFill>
                <a:srgbClr val="ED7D31"/>
              </a:solidFill>
              <a:prstDash val="solid"/>
              <a:miter lim="800000"/>
            </a:ln>
            <a:effectLst/>
          </p:spPr>
          <p:txBody>
            <a:bodyPr wrap="square" lIns="45719" tIns="45719" rIns="45719" bIns="45719" numCol="1" anchor="t">
              <a:noAutofit/>
            </a:bodyPr>
            <a:lstStyle/>
            <a:p>
              <a:pPr algn="l" defTabSz="914400">
                <a:defRPr sz="1800">
                  <a:latin typeface="游ゴシック"/>
                  <a:ea typeface="游ゴシック"/>
                  <a:cs typeface="游ゴシック"/>
                  <a:sym typeface="游ゴシック"/>
                </a:defRPr>
              </a:pPr>
            </a:p>
          </p:txBody>
        </p:sp>
        <p:sp>
          <p:nvSpPr>
            <p:cNvPr id="638" name="直線コネクタ 31"/>
            <p:cNvSpPr/>
            <p:nvPr/>
          </p:nvSpPr>
          <p:spPr>
            <a:xfrm>
              <a:off x="2130096" y="976023"/>
              <a:ext cx="207870" cy="1"/>
            </a:xfrm>
            <a:prstGeom prst="line">
              <a:avLst/>
            </a:prstGeom>
            <a:noFill/>
            <a:ln w="19050" cap="flat">
              <a:solidFill>
                <a:srgbClr val="ED7D31"/>
              </a:solidFill>
              <a:prstDash val="solid"/>
              <a:miter lim="800000"/>
            </a:ln>
            <a:effectLst/>
          </p:spPr>
          <p:txBody>
            <a:bodyPr wrap="square" lIns="45719" tIns="45719" rIns="45719" bIns="45719" numCol="1" anchor="t">
              <a:noAutofit/>
            </a:bodyPr>
            <a:lstStyle/>
            <a:p>
              <a:pPr algn="l" defTabSz="914400">
                <a:defRPr sz="1800">
                  <a:latin typeface="游ゴシック"/>
                  <a:ea typeface="游ゴシック"/>
                  <a:cs typeface="游ゴシック"/>
                  <a:sym typeface="游ゴシック"/>
                </a:defRPr>
              </a:pPr>
            </a:p>
          </p:txBody>
        </p:sp>
        <p:sp>
          <p:nvSpPr>
            <p:cNvPr id="639" name="直線コネクタ 32"/>
            <p:cNvSpPr/>
            <p:nvPr/>
          </p:nvSpPr>
          <p:spPr>
            <a:xfrm>
              <a:off x="2130096" y="1215388"/>
              <a:ext cx="207870" cy="1"/>
            </a:xfrm>
            <a:prstGeom prst="line">
              <a:avLst/>
            </a:prstGeom>
            <a:noFill/>
            <a:ln w="19050" cap="flat">
              <a:solidFill>
                <a:srgbClr val="ED7D31"/>
              </a:solidFill>
              <a:prstDash val="solid"/>
              <a:miter lim="800000"/>
            </a:ln>
            <a:effectLst/>
          </p:spPr>
          <p:txBody>
            <a:bodyPr wrap="square" lIns="45719" tIns="45719" rIns="45719" bIns="45719" numCol="1" anchor="t">
              <a:noAutofit/>
            </a:bodyPr>
            <a:lstStyle/>
            <a:p>
              <a:pPr algn="l" defTabSz="914400">
                <a:defRPr sz="1800">
                  <a:latin typeface="游ゴシック"/>
                  <a:ea typeface="游ゴシック"/>
                  <a:cs typeface="游ゴシック"/>
                  <a:sym typeface="游ゴシック"/>
                </a:defRPr>
              </a:pPr>
            </a:p>
          </p:txBody>
        </p:sp>
        <p:sp>
          <p:nvSpPr>
            <p:cNvPr id="640" name="直線コネクタ 33"/>
            <p:cNvSpPr/>
            <p:nvPr/>
          </p:nvSpPr>
          <p:spPr>
            <a:xfrm>
              <a:off x="2130096" y="1442155"/>
              <a:ext cx="207870" cy="1"/>
            </a:xfrm>
            <a:prstGeom prst="line">
              <a:avLst/>
            </a:prstGeom>
            <a:noFill/>
            <a:ln w="19050" cap="flat">
              <a:solidFill>
                <a:srgbClr val="ED7D31"/>
              </a:solidFill>
              <a:prstDash val="solid"/>
              <a:miter lim="800000"/>
            </a:ln>
            <a:effectLst/>
          </p:spPr>
          <p:txBody>
            <a:bodyPr wrap="square" lIns="45719" tIns="45719" rIns="45719" bIns="45719" numCol="1" anchor="t">
              <a:noAutofit/>
            </a:bodyPr>
            <a:lstStyle/>
            <a:p>
              <a:pPr algn="l" defTabSz="914400">
                <a:defRPr sz="1800">
                  <a:latin typeface="游ゴシック"/>
                  <a:ea typeface="游ゴシック"/>
                  <a:cs typeface="游ゴシック"/>
                  <a:sym typeface="游ゴシック"/>
                </a:defRPr>
              </a:pPr>
            </a:p>
          </p:txBody>
        </p:sp>
        <p:sp>
          <p:nvSpPr>
            <p:cNvPr id="641" name="直線コネクタ 34"/>
            <p:cNvSpPr/>
            <p:nvPr/>
          </p:nvSpPr>
          <p:spPr>
            <a:xfrm>
              <a:off x="2130096" y="1668922"/>
              <a:ext cx="207870" cy="1"/>
            </a:xfrm>
            <a:prstGeom prst="line">
              <a:avLst/>
            </a:prstGeom>
            <a:noFill/>
            <a:ln w="19050" cap="flat">
              <a:solidFill>
                <a:srgbClr val="ED7D31"/>
              </a:solidFill>
              <a:prstDash val="solid"/>
              <a:miter lim="800000"/>
            </a:ln>
            <a:effectLst/>
          </p:spPr>
          <p:txBody>
            <a:bodyPr wrap="square" lIns="45719" tIns="45719" rIns="45719" bIns="45719" numCol="1" anchor="t">
              <a:noAutofit/>
            </a:bodyPr>
            <a:lstStyle/>
            <a:p>
              <a:pPr algn="l" defTabSz="914400">
                <a:defRPr sz="1800">
                  <a:latin typeface="游ゴシック"/>
                  <a:ea typeface="游ゴシック"/>
                  <a:cs typeface="游ゴシック"/>
                  <a:sym typeface="游ゴシック"/>
                </a:defRPr>
              </a:pPr>
            </a:p>
          </p:txBody>
        </p:sp>
        <p:sp>
          <p:nvSpPr>
            <p:cNvPr id="642" name="直線コネクタ 35"/>
            <p:cNvSpPr/>
            <p:nvPr/>
          </p:nvSpPr>
          <p:spPr>
            <a:xfrm>
              <a:off x="2130096" y="1889390"/>
              <a:ext cx="207870" cy="1"/>
            </a:xfrm>
            <a:prstGeom prst="line">
              <a:avLst/>
            </a:prstGeom>
            <a:noFill/>
            <a:ln w="19050" cap="flat">
              <a:solidFill>
                <a:srgbClr val="ED7D31"/>
              </a:solidFill>
              <a:prstDash val="solid"/>
              <a:miter lim="800000"/>
            </a:ln>
            <a:effectLst/>
          </p:spPr>
          <p:txBody>
            <a:bodyPr wrap="square" lIns="45719" tIns="45719" rIns="45719" bIns="45719" numCol="1" anchor="t">
              <a:noAutofit/>
            </a:bodyPr>
            <a:lstStyle/>
            <a:p>
              <a:pPr algn="l" defTabSz="914400">
                <a:defRPr sz="1800">
                  <a:latin typeface="游ゴシック"/>
                  <a:ea typeface="游ゴシック"/>
                  <a:cs typeface="游ゴシック"/>
                  <a:sym typeface="游ゴシック"/>
                </a:defRPr>
              </a:pPr>
            </a:p>
          </p:txBody>
        </p:sp>
        <p:sp>
          <p:nvSpPr>
            <p:cNvPr id="643" name="直線コネクタ 36"/>
            <p:cNvSpPr/>
            <p:nvPr/>
          </p:nvSpPr>
          <p:spPr>
            <a:xfrm>
              <a:off x="2130096" y="2084177"/>
              <a:ext cx="207870" cy="1"/>
            </a:xfrm>
            <a:prstGeom prst="line">
              <a:avLst/>
            </a:prstGeom>
            <a:noFill/>
            <a:ln w="19050" cap="flat">
              <a:solidFill>
                <a:srgbClr val="ED7D31"/>
              </a:solidFill>
              <a:prstDash val="solid"/>
              <a:miter lim="800000"/>
            </a:ln>
            <a:effectLst/>
          </p:spPr>
          <p:txBody>
            <a:bodyPr wrap="square" lIns="45719" tIns="45719" rIns="45719" bIns="45719" numCol="1" anchor="t">
              <a:noAutofit/>
            </a:bodyPr>
            <a:lstStyle/>
            <a:p>
              <a:pPr algn="l" defTabSz="914400">
                <a:defRPr sz="1800">
                  <a:latin typeface="游ゴシック"/>
                  <a:ea typeface="游ゴシック"/>
                  <a:cs typeface="游ゴシック"/>
                  <a:sym typeface="游ゴシック"/>
                </a:defRPr>
              </a:pPr>
            </a:p>
          </p:txBody>
        </p:sp>
        <p:sp>
          <p:nvSpPr>
            <p:cNvPr id="644" name="直線コネクタ 37"/>
            <p:cNvSpPr/>
            <p:nvPr/>
          </p:nvSpPr>
          <p:spPr>
            <a:xfrm>
              <a:off x="2130096" y="2305129"/>
              <a:ext cx="207870" cy="1"/>
            </a:xfrm>
            <a:prstGeom prst="line">
              <a:avLst/>
            </a:prstGeom>
            <a:noFill/>
            <a:ln w="19050" cap="flat">
              <a:solidFill>
                <a:srgbClr val="ED7D31"/>
              </a:solidFill>
              <a:prstDash val="solid"/>
              <a:miter lim="800000"/>
            </a:ln>
            <a:effectLst/>
          </p:spPr>
          <p:txBody>
            <a:bodyPr wrap="square" lIns="45719" tIns="45719" rIns="45719" bIns="45719" numCol="1" anchor="t">
              <a:noAutofit/>
            </a:bodyPr>
            <a:lstStyle/>
            <a:p>
              <a:pPr algn="l" defTabSz="914400">
                <a:defRPr sz="1800">
                  <a:latin typeface="游ゴシック"/>
                  <a:ea typeface="游ゴシック"/>
                  <a:cs typeface="游ゴシック"/>
                  <a:sym typeface="游ゴシック"/>
                </a:defRPr>
              </a:pPr>
            </a:p>
          </p:txBody>
        </p:sp>
        <p:sp>
          <p:nvSpPr>
            <p:cNvPr id="645" name="直線コネクタ 38"/>
            <p:cNvSpPr/>
            <p:nvPr/>
          </p:nvSpPr>
          <p:spPr>
            <a:xfrm>
              <a:off x="2130096" y="2494101"/>
              <a:ext cx="207870" cy="1"/>
            </a:xfrm>
            <a:prstGeom prst="line">
              <a:avLst/>
            </a:prstGeom>
            <a:noFill/>
            <a:ln w="19050" cap="flat">
              <a:solidFill>
                <a:srgbClr val="ED7D31"/>
              </a:solidFill>
              <a:prstDash val="solid"/>
              <a:miter lim="800000"/>
            </a:ln>
            <a:effectLst/>
          </p:spPr>
          <p:txBody>
            <a:bodyPr wrap="square" lIns="45719" tIns="45719" rIns="45719" bIns="45719" numCol="1" anchor="t">
              <a:noAutofit/>
            </a:bodyPr>
            <a:lstStyle/>
            <a:p>
              <a:pPr algn="l" defTabSz="914400">
                <a:defRPr sz="1800">
                  <a:latin typeface="游ゴシック"/>
                  <a:ea typeface="游ゴシック"/>
                  <a:cs typeface="游ゴシック"/>
                  <a:sym typeface="游ゴシック"/>
                </a:defRPr>
              </a:pPr>
            </a:p>
          </p:txBody>
        </p:sp>
        <p:sp>
          <p:nvSpPr>
            <p:cNvPr id="646" name="テキスト ボックス 39"/>
            <p:cNvSpPr txBox="1"/>
            <p:nvPr/>
          </p:nvSpPr>
          <p:spPr>
            <a:xfrm>
              <a:off x="1717054" y="0"/>
              <a:ext cx="1739608" cy="394974"/>
            </a:xfrm>
            <a:prstGeom prst="rect">
              <a:avLst/>
            </a:prstGeom>
            <a:noFill/>
            <a:ln w="9525" cap="flat">
              <a:solidFill>
                <a:srgbClr val="4472C4"/>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sz="1800">
                  <a:solidFill>
                    <a:srgbClr val="4472C4"/>
                  </a:solidFill>
                  <a:latin typeface="游ゴシック"/>
                  <a:ea typeface="游ゴシック"/>
                  <a:cs typeface="游ゴシック"/>
                  <a:sym typeface="游ゴシック"/>
                </a:defRPr>
              </a:lvl1pPr>
            </a:lstStyle>
            <a:p>
              <a:pPr/>
              <a:r>
                <a:t>Ba Ion Source</a:t>
              </a:r>
            </a:p>
          </p:txBody>
        </p:sp>
        <p:sp>
          <p:nvSpPr>
            <p:cNvPr id="647" name="正方形/長方形 41"/>
            <p:cNvSpPr/>
            <p:nvPr/>
          </p:nvSpPr>
          <p:spPr>
            <a:xfrm>
              <a:off x="1156889" y="2923411"/>
              <a:ext cx="324391" cy="1098945"/>
            </a:xfrm>
            <a:prstGeom prst="rect">
              <a:avLst/>
            </a:prstGeom>
            <a:solidFill>
              <a:srgbClr val="843C0B"/>
            </a:solidFill>
            <a:ln w="12700" cap="flat">
              <a:solidFill>
                <a:srgbClr val="32538F"/>
              </a:solidFill>
              <a:prstDash val="solid"/>
              <a:miter lim="800000"/>
            </a:ln>
            <a:effectLst/>
          </p:spPr>
          <p:txBody>
            <a:bodyPr wrap="square" lIns="45719" tIns="45719" rIns="45719" bIns="45719" numCol="1" anchor="ctr">
              <a:noAutofit/>
            </a:bodyPr>
            <a:lstStyle/>
            <a:p>
              <a:pPr defTabSz="914400">
                <a:defRPr sz="1800">
                  <a:solidFill>
                    <a:srgbClr val="FFFFFF"/>
                  </a:solidFill>
                  <a:latin typeface="游ゴシック"/>
                  <a:ea typeface="游ゴシック"/>
                  <a:cs typeface="游ゴシック"/>
                  <a:sym typeface="游ゴシック"/>
                </a:defRPr>
              </a:pPr>
            </a:p>
          </p:txBody>
        </p:sp>
        <p:sp>
          <p:nvSpPr>
            <p:cNvPr id="648" name="直線矢印コネクタ 43"/>
            <p:cNvSpPr/>
            <p:nvPr/>
          </p:nvSpPr>
          <p:spPr>
            <a:xfrm flipH="1">
              <a:off x="1534833" y="328372"/>
              <a:ext cx="250224" cy="250224"/>
            </a:xfrm>
            <a:prstGeom prst="line">
              <a:avLst/>
            </a:prstGeom>
            <a:noFill/>
            <a:ln w="25400" cap="flat">
              <a:solidFill>
                <a:srgbClr val="4472C4"/>
              </a:solidFill>
              <a:prstDash val="solid"/>
              <a:miter lim="800000"/>
              <a:tailEnd type="triangle" w="med" len="med"/>
            </a:ln>
            <a:effectLst/>
          </p:spPr>
          <p:txBody>
            <a:bodyPr wrap="square" lIns="45719" tIns="45719" rIns="45719" bIns="45719" numCol="1" anchor="t">
              <a:noAutofit/>
            </a:bodyPr>
            <a:lstStyle/>
            <a:p>
              <a:pPr algn="l" defTabSz="914400">
                <a:defRPr sz="1800">
                  <a:latin typeface="游ゴシック"/>
                  <a:ea typeface="游ゴシック"/>
                  <a:cs typeface="游ゴシック"/>
                  <a:sym typeface="游ゴシック"/>
                </a:defRPr>
              </a:pPr>
            </a:p>
          </p:txBody>
        </p:sp>
        <p:sp>
          <p:nvSpPr>
            <p:cNvPr id="649" name="テキスト ボックス 46"/>
            <p:cNvSpPr txBox="1"/>
            <p:nvPr/>
          </p:nvSpPr>
          <p:spPr>
            <a:xfrm>
              <a:off x="2644504" y="504196"/>
              <a:ext cx="2000586" cy="403671"/>
            </a:xfrm>
            <a:prstGeom prst="rect">
              <a:avLst/>
            </a:prstGeom>
            <a:noFill/>
            <a:ln w="9525" cap="flat">
              <a:solidFill>
                <a:srgbClr val="ED7D31"/>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sz="1800">
                  <a:solidFill>
                    <a:srgbClr val="ED7D31"/>
                  </a:solidFill>
                  <a:latin typeface="游ゴシック"/>
                  <a:ea typeface="游ゴシック"/>
                  <a:cs typeface="游ゴシック"/>
                  <a:sym typeface="游ゴシック"/>
                </a:defRPr>
              </a:lvl1pPr>
            </a:lstStyle>
            <a:p>
              <a:pPr/>
              <a:r>
                <a:t>E field generation</a:t>
              </a:r>
            </a:p>
          </p:txBody>
        </p:sp>
        <p:sp>
          <p:nvSpPr>
            <p:cNvPr id="650" name="直線矢印コネクタ 48"/>
            <p:cNvSpPr/>
            <p:nvPr/>
          </p:nvSpPr>
          <p:spPr>
            <a:xfrm flipH="1">
              <a:off x="2318822" y="971764"/>
              <a:ext cx="527543" cy="478245"/>
            </a:xfrm>
            <a:prstGeom prst="line">
              <a:avLst/>
            </a:prstGeom>
            <a:noFill/>
            <a:ln w="25400" cap="flat">
              <a:solidFill>
                <a:srgbClr val="ED7D31"/>
              </a:solidFill>
              <a:prstDash val="solid"/>
              <a:miter lim="800000"/>
              <a:tailEnd type="triangle" w="med" len="med"/>
            </a:ln>
            <a:effectLst/>
          </p:spPr>
          <p:txBody>
            <a:bodyPr wrap="square" lIns="45719" tIns="45719" rIns="45719" bIns="45719" numCol="1" anchor="t">
              <a:noAutofit/>
            </a:bodyPr>
            <a:lstStyle/>
            <a:p>
              <a:pPr algn="l" defTabSz="914400">
                <a:defRPr sz="1800">
                  <a:latin typeface="游ゴシック"/>
                  <a:ea typeface="游ゴシック"/>
                  <a:cs typeface="游ゴシック"/>
                  <a:sym typeface="游ゴシック"/>
                </a:defRPr>
              </a:pPr>
            </a:p>
          </p:txBody>
        </p:sp>
        <p:sp>
          <p:nvSpPr>
            <p:cNvPr id="651" name="テキスト ボックス 50"/>
            <p:cNvSpPr txBox="1"/>
            <p:nvPr/>
          </p:nvSpPr>
          <p:spPr>
            <a:xfrm>
              <a:off x="631544" y="726240"/>
              <a:ext cx="366557" cy="4229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sz="1800">
                  <a:latin typeface="游ゴシック"/>
                  <a:ea typeface="游ゴシック"/>
                  <a:cs typeface="游ゴシック"/>
                  <a:sym typeface="游ゴシック"/>
                </a:defRPr>
              </a:lvl1pPr>
            </a:lstStyle>
            <a:p>
              <a:pPr/>
              <a:r>
                <a:t>E</a:t>
              </a:r>
            </a:p>
          </p:txBody>
        </p:sp>
        <p:sp>
          <p:nvSpPr>
            <p:cNvPr id="652" name="直線矢印コネクタ 52"/>
            <p:cNvSpPr/>
            <p:nvPr/>
          </p:nvSpPr>
          <p:spPr>
            <a:xfrm flipH="1">
              <a:off x="763195" y="1136563"/>
              <a:ext cx="1" cy="305594"/>
            </a:xfrm>
            <a:prstGeom prst="line">
              <a:avLst/>
            </a:prstGeom>
            <a:noFill/>
            <a:ln w="38100" cap="flat">
              <a:solidFill>
                <a:srgbClr val="000000"/>
              </a:solidFill>
              <a:prstDash val="solid"/>
              <a:miter lim="800000"/>
              <a:tailEnd type="triangle" w="med" len="med"/>
            </a:ln>
            <a:effectLst/>
          </p:spPr>
          <p:txBody>
            <a:bodyPr wrap="square" lIns="45719" tIns="45719" rIns="45719" bIns="45719" numCol="1" anchor="t">
              <a:noAutofit/>
            </a:bodyPr>
            <a:lstStyle/>
            <a:p>
              <a:pPr algn="l" defTabSz="914400">
                <a:defRPr sz="1800">
                  <a:latin typeface="游ゴシック"/>
                  <a:ea typeface="游ゴシック"/>
                  <a:cs typeface="游ゴシック"/>
                  <a:sym typeface="游ゴシック"/>
                </a:defRPr>
              </a:pPr>
            </a:p>
          </p:txBody>
        </p:sp>
        <p:sp>
          <p:nvSpPr>
            <p:cNvPr id="653" name="正方形/長方形 55"/>
            <p:cNvSpPr/>
            <p:nvPr/>
          </p:nvSpPr>
          <p:spPr>
            <a:xfrm rot="10800000">
              <a:off x="1155516" y="2798679"/>
              <a:ext cx="324390" cy="124732"/>
            </a:xfrm>
            <a:prstGeom prst="rect">
              <a:avLst/>
            </a:prstGeom>
            <a:solidFill>
              <a:srgbClr val="4472C4"/>
            </a:solidFill>
            <a:ln w="12700" cap="flat">
              <a:solidFill>
                <a:srgbClr val="32538F"/>
              </a:solidFill>
              <a:prstDash val="solid"/>
              <a:miter lim="800000"/>
            </a:ln>
            <a:effectLst/>
          </p:spPr>
          <p:txBody>
            <a:bodyPr wrap="square" lIns="45719" tIns="45719" rIns="45719" bIns="45719" numCol="1" anchor="ctr">
              <a:noAutofit/>
            </a:bodyPr>
            <a:lstStyle/>
            <a:p>
              <a:pPr defTabSz="914400">
                <a:defRPr sz="1800">
                  <a:solidFill>
                    <a:srgbClr val="FFFFFF"/>
                  </a:solidFill>
                  <a:latin typeface="游ゴシック"/>
                  <a:ea typeface="游ゴシック"/>
                  <a:cs typeface="游ゴシック"/>
                  <a:sym typeface="游ゴシック"/>
                </a:defRPr>
              </a:pPr>
            </a:p>
          </p:txBody>
        </p:sp>
        <p:sp>
          <p:nvSpPr>
            <p:cNvPr id="654" name="テキスト ボックス 57"/>
            <p:cNvSpPr txBox="1"/>
            <p:nvPr/>
          </p:nvSpPr>
          <p:spPr>
            <a:xfrm>
              <a:off x="1378386" y="1185236"/>
              <a:ext cx="560151" cy="208061"/>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p>
                      <m:e>
                        <m:r>
                          <a:rPr xmlns:a="http://schemas.openxmlformats.org/drawingml/2006/main" sz="2000" i="1">
                            <a:solidFill>
                              <a:srgbClr val="FF0000"/>
                            </a:solidFill>
                            <a:latin typeface="Cambria Math" panose="02040503050406030204" pitchFamily="18" charset="0"/>
                          </a:rPr>
                          <m:t>𝑩</m:t>
                        </m:r>
                        <m:r>
                          <a:rPr xmlns:a="http://schemas.openxmlformats.org/drawingml/2006/main" sz="2000" i="1">
                            <a:solidFill>
                              <a:srgbClr val="FF0000"/>
                            </a:solidFill>
                            <a:latin typeface="Cambria Math" panose="02040503050406030204" pitchFamily="18" charset="0"/>
                          </a:rPr>
                          <m:t>𝒂</m:t>
                        </m:r>
                      </m:e>
                      <m:sup>
                        <m:r>
                          <a:rPr xmlns:a="http://schemas.openxmlformats.org/drawingml/2006/main" sz="2000" i="1">
                            <a:solidFill>
                              <a:srgbClr val="FF0000"/>
                            </a:solidFill>
                            <a:latin typeface="Cambria Math" panose="02040503050406030204" pitchFamily="18" charset="0"/>
                          </a:rPr>
                          <m:t>+</m:t>
                        </m:r>
                        <m:r>
                          <a:rPr xmlns:a="http://schemas.openxmlformats.org/drawingml/2006/main" sz="2000" i="1">
                            <a:solidFill>
                              <a:srgbClr val="FF0000"/>
                            </a:solidFill>
                            <a:latin typeface="Cambria Math" panose="02040503050406030204" pitchFamily="18" charset="0"/>
                          </a:rPr>
                          <m:t>+</m:t>
                        </m:r>
                      </m:sup>
                    </m:sSup>
                  </m:oMath>
                </m:oMathPara>
              </a14:m>
              <a:endParaRPr sz="2000"/>
            </a:p>
          </p:txBody>
        </p:sp>
        <p:sp>
          <p:nvSpPr>
            <p:cNvPr id="655" name="直線矢印コネクタ 58"/>
            <p:cNvSpPr/>
            <p:nvPr/>
          </p:nvSpPr>
          <p:spPr>
            <a:xfrm flipH="1">
              <a:off x="1282871" y="1126232"/>
              <a:ext cx="1" cy="1601421"/>
            </a:xfrm>
            <a:prstGeom prst="line">
              <a:avLst/>
            </a:prstGeom>
            <a:noFill/>
            <a:ln w="57150" cap="flat">
              <a:solidFill>
                <a:srgbClr val="FF0000"/>
              </a:solidFill>
              <a:prstDash val="solid"/>
              <a:miter lim="800000"/>
              <a:tailEnd type="triangle" w="med" len="med"/>
            </a:ln>
            <a:effectLst/>
          </p:spPr>
          <p:txBody>
            <a:bodyPr wrap="square" lIns="45719" tIns="45719" rIns="45719" bIns="45719" numCol="1" anchor="t">
              <a:noAutofit/>
            </a:bodyPr>
            <a:lstStyle/>
            <a:p>
              <a:pPr algn="l" defTabSz="914400">
                <a:defRPr sz="1800">
                  <a:latin typeface="游ゴシック"/>
                  <a:ea typeface="游ゴシック"/>
                  <a:cs typeface="游ゴシック"/>
                  <a:sym typeface="游ゴシック"/>
                </a:defRPr>
              </a:pPr>
            </a:p>
          </p:txBody>
        </p:sp>
        <p:sp>
          <p:nvSpPr>
            <p:cNvPr id="656" name="テキスト ボックス 61"/>
            <p:cNvSpPr txBox="1"/>
            <p:nvPr/>
          </p:nvSpPr>
          <p:spPr>
            <a:xfrm>
              <a:off x="0" y="3758845"/>
              <a:ext cx="1098184" cy="402738"/>
            </a:xfrm>
            <a:prstGeom prst="rect">
              <a:avLst/>
            </a:prstGeom>
            <a:noFill/>
            <a:ln w="9525" cap="flat">
              <a:solidFill>
                <a:srgbClr val="843C0B"/>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sz="1800">
                  <a:solidFill>
                    <a:srgbClr val="843C0B"/>
                  </a:solidFill>
                  <a:latin typeface="游ゴシック"/>
                  <a:ea typeface="游ゴシック"/>
                  <a:cs typeface="游ゴシック"/>
                  <a:sym typeface="游ゴシック"/>
                </a:defRPr>
              </a:lvl1pPr>
            </a:lstStyle>
            <a:p>
              <a:pPr/>
              <a:r>
                <a:t>cathode</a:t>
              </a:r>
            </a:p>
          </p:txBody>
        </p:sp>
        <p:sp>
          <p:nvSpPr>
            <p:cNvPr id="657" name="テキスト ボックス 65"/>
            <p:cNvSpPr txBox="1"/>
            <p:nvPr/>
          </p:nvSpPr>
          <p:spPr>
            <a:xfrm>
              <a:off x="350063" y="2772817"/>
              <a:ext cx="878636" cy="3998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sz="1800">
                  <a:solidFill>
                    <a:srgbClr val="4472C4"/>
                  </a:solidFill>
                  <a:latin typeface="游ゴシック"/>
                  <a:ea typeface="游ゴシック"/>
                  <a:cs typeface="游ゴシック"/>
                  <a:sym typeface="游ゴシック"/>
                </a:defRPr>
              </a:lvl1pPr>
            </a:lstStyle>
            <a:p>
              <a:pPr/>
              <a:r>
                <a:t>S/L Xe</a:t>
              </a:r>
            </a:p>
          </p:txBody>
        </p:sp>
      </p:grpSp>
      <p:pic>
        <p:nvPicPr>
          <p:cNvPr id="659" name="イメージ" descr="イメージ"/>
          <p:cNvPicPr>
            <a:picLocks noChangeAspect="1"/>
          </p:cNvPicPr>
          <p:nvPr/>
        </p:nvPicPr>
        <p:blipFill>
          <a:blip r:embed="rId2">
            <a:extLst/>
          </a:blip>
          <a:stretch>
            <a:fillRect/>
          </a:stretch>
        </p:blipFill>
        <p:spPr>
          <a:xfrm>
            <a:off x="7648957" y="3565992"/>
            <a:ext cx="3344236" cy="4458143"/>
          </a:xfrm>
          <a:prstGeom prst="rect">
            <a:avLst/>
          </a:prstGeom>
          <a:ln w="12700">
            <a:miter lim="400000"/>
          </a:ln>
        </p:spPr>
      </p:pic>
      <p:sp>
        <p:nvSpPr>
          <p:cNvPr id="660" name="A"/>
          <p:cNvSpPr/>
          <p:nvPr/>
        </p:nvSpPr>
        <p:spPr>
          <a:xfrm>
            <a:off x="4269985" y="7426900"/>
            <a:ext cx="487176" cy="487176"/>
          </a:xfrm>
          <a:prstGeom prst="ellipse">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200">
                <a:latin typeface="+mn-lt"/>
                <a:ea typeface="+mn-ea"/>
                <a:cs typeface="+mn-cs"/>
                <a:sym typeface="ヒラギノ角ゴ ProN W3"/>
              </a:defRPr>
            </a:lvl1pPr>
          </a:lstStyle>
          <a:p>
            <a:pPr/>
            <a:r>
              <a:t>A</a:t>
            </a:r>
          </a:p>
        </p:txBody>
      </p:sp>
      <p:sp>
        <p:nvSpPr>
          <p:cNvPr id="661" name="線"/>
          <p:cNvSpPr/>
          <p:nvPr/>
        </p:nvSpPr>
        <p:spPr>
          <a:xfrm>
            <a:off x="3964539" y="7182732"/>
            <a:ext cx="531954" cy="253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2"/>
                </a:moveTo>
                <a:lnTo>
                  <a:pt x="21370" y="0"/>
                </a:lnTo>
                <a:lnTo>
                  <a:pt x="21600" y="21600"/>
                </a:lnTo>
              </a:path>
            </a:pathLst>
          </a:cu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662" name="線"/>
          <p:cNvSpPr/>
          <p:nvPr/>
        </p:nvSpPr>
        <p:spPr>
          <a:xfrm>
            <a:off x="4520986" y="7917061"/>
            <a:ext cx="1" cy="189570"/>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663" name="線"/>
          <p:cNvSpPr/>
          <p:nvPr/>
        </p:nvSpPr>
        <p:spPr>
          <a:xfrm flipH="1">
            <a:off x="4423250" y="8106157"/>
            <a:ext cx="199298" cy="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664" name="線"/>
          <p:cNvSpPr/>
          <p:nvPr/>
        </p:nvSpPr>
        <p:spPr>
          <a:xfrm flipH="1">
            <a:off x="4315551" y="8212726"/>
            <a:ext cx="410871" cy="1"/>
          </a:xfrm>
          <a:prstGeom prst="line">
            <a:avLst/>
          </a:prstGeom>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665" name="線"/>
          <p:cNvSpPr/>
          <p:nvPr/>
        </p:nvSpPr>
        <p:spPr>
          <a:xfrm>
            <a:off x="4520986" y="8221125"/>
            <a:ext cx="1" cy="266403"/>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666" name="三角形"/>
          <p:cNvSpPr/>
          <p:nvPr/>
        </p:nvSpPr>
        <p:spPr>
          <a:xfrm>
            <a:off x="4377716" y="8488485"/>
            <a:ext cx="286541" cy="1579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lnTo>
                  <a:pt x="21600" y="0"/>
                </a:lnTo>
                <a:lnTo>
                  <a:pt x="0" y="0"/>
                </a:lnTo>
                <a:close/>
              </a:path>
            </a:pathLst>
          </a:cu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667" name="-100V"/>
          <p:cNvSpPr txBox="1"/>
          <p:nvPr/>
        </p:nvSpPr>
        <p:spPr>
          <a:xfrm>
            <a:off x="4791331" y="8038101"/>
            <a:ext cx="849301" cy="3492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900">
                <a:latin typeface="+mn-lt"/>
                <a:ea typeface="+mn-ea"/>
                <a:cs typeface="+mn-cs"/>
                <a:sym typeface="ヒラギノ角ゴ ProN W3"/>
              </a:defRPr>
            </a:lvl1pPr>
          </a:lstStyle>
          <a:p>
            <a:pPr/>
            <a:r>
              <a:t>-100V</a:t>
            </a:r>
          </a:p>
        </p:txBody>
      </p:sp>
      <p:sp>
        <p:nvSpPr>
          <p:cNvPr id="668" name="ガラスチェンバーを割ってしまったり、リークに悩まされたりと苦労は多いが、 測定まであと一歩という状況"/>
          <p:cNvSpPr txBox="1"/>
          <p:nvPr/>
        </p:nvSpPr>
        <p:spPr>
          <a:xfrm>
            <a:off x="218938" y="8775886"/>
            <a:ext cx="11324845"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lgn="l">
              <a:buSzPct val="100000"/>
              <a:buChar char="✓"/>
            </a:pPr>
            <a:r>
              <a:t>ガラスチェンバーを割ってしまったり、リークに悩まされたりと苦労は多いが、</a:t>
            </a:r>
            <a:br/>
            <a:r>
              <a:t>測定まであと一歩という状況</a:t>
            </a:r>
          </a:p>
        </p:txBody>
      </p:sp>
      <p:sp>
        <p:nvSpPr>
          <p:cNvPr id="669" name="M2 菅島"/>
          <p:cNvSpPr/>
          <p:nvPr/>
        </p:nvSpPr>
        <p:spPr>
          <a:xfrm>
            <a:off x="11399331" y="723104"/>
            <a:ext cx="1442071" cy="620754"/>
          </a:xfrm>
          <a:prstGeom prst="rect">
            <a:avLst/>
          </a:prstGeom>
          <a:solidFill>
            <a:srgbClr val="FFFFFF"/>
          </a:solidFill>
          <a:ln w="381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200">
                <a:solidFill>
                  <a:srgbClr val="0F0F0F"/>
                </a:solidFill>
                <a:latin typeface="+mn-lt"/>
                <a:ea typeface="+mn-ea"/>
                <a:cs typeface="+mn-cs"/>
                <a:sym typeface="ヒラギノ角ゴ ProN W3"/>
              </a:defRPr>
            </a:lvl1pPr>
          </a:lstStyle>
          <a:p>
            <a:pPr/>
            <a:r>
              <a:t>M2 菅島</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 name="Baイオン検出 phase1"/>
          <p:cNvSpPr txBox="1"/>
          <p:nvPr>
            <p:ph type="title"/>
          </p:nvPr>
        </p:nvSpPr>
        <p:spPr>
          <a:prstGeom prst="rect">
            <a:avLst/>
          </a:prstGeom>
        </p:spPr>
        <p:txBody>
          <a:bodyPr/>
          <a:lstStyle/>
          <a:p>
            <a:pPr/>
            <a:r>
              <a:t>Baイオン検出 phase1</a:t>
            </a:r>
          </a:p>
        </p:txBody>
      </p:sp>
      <p:sp>
        <p:nvSpPr>
          <p:cNvPr id="672" name="大量のバリウムによる発光を分光…"/>
          <p:cNvSpPr txBox="1"/>
          <p:nvPr>
            <p:ph type="body" sz="half" idx="1"/>
          </p:nvPr>
        </p:nvSpPr>
        <p:spPr>
          <a:xfrm>
            <a:off x="252452" y="1626658"/>
            <a:ext cx="12499896" cy="2335607"/>
          </a:xfrm>
          <a:prstGeom prst="rect">
            <a:avLst/>
          </a:prstGeom>
        </p:spPr>
        <p:txBody>
          <a:bodyPr/>
          <a:lstStyle/>
          <a:p>
            <a:pPr/>
            <a:r>
              <a:t>大量のバリウムによる発光を分光</a:t>
            </a:r>
          </a:p>
          <a:p>
            <a:pPr lvl="1"/>
            <a:r>
              <a:t>大量のバリウムイオンにレーザーを照射して、発光スペクトルの変化を観察</a:t>
            </a:r>
          </a:p>
          <a:p>
            <a:pPr lvl="1"/>
            <a:r>
              <a:t>Baイオン1原子に感度をもつ測定につなげる</a:t>
            </a:r>
          </a:p>
        </p:txBody>
      </p:sp>
      <p:sp>
        <p:nvSpPr>
          <p:cNvPr id="673"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74" name="M2 菅島"/>
          <p:cNvSpPr/>
          <p:nvPr/>
        </p:nvSpPr>
        <p:spPr>
          <a:xfrm>
            <a:off x="11399331" y="723104"/>
            <a:ext cx="1442071" cy="620754"/>
          </a:xfrm>
          <a:prstGeom prst="rect">
            <a:avLst/>
          </a:prstGeom>
          <a:solidFill>
            <a:srgbClr val="FFFFFF"/>
          </a:solidFill>
          <a:ln w="381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200">
                <a:solidFill>
                  <a:srgbClr val="0F0F0F"/>
                </a:solidFill>
                <a:latin typeface="+mn-lt"/>
                <a:ea typeface="+mn-ea"/>
                <a:cs typeface="+mn-cs"/>
                <a:sym typeface="ヒラギノ角ゴ ProN W3"/>
              </a:defRPr>
            </a:lvl1pPr>
          </a:lstStyle>
          <a:p>
            <a:pPr/>
            <a:r>
              <a:t>M2 菅島</a:t>
            </a:r>
          </a:p>
        </p:txBody>
      </p:sp>
      <p:pic>
        <p:nvPicPr>
          <p:cNvPr id="675" name="chamber20201109.png" descr="chamber20201109.png"/>
          <p:cNvPicPr>
            <a:picLocks noChangeAspect="1"/>
          </p:cNvPicPr>
          <p:nvPr/>
        </p:nvPicPr>
        <p:blipFill>
          <a:blip r:embed="rId2">
            <a:extLst/>
          </a:blip>
          <a:stretch>
            <a:fillRect/>
          </a:stretch>
        </p:blipFill>
        <p:spPr>
          <a:xfrm>
            <a:off x="876629" y="3659046"/>
            <a:ext cx="3303293" cy="5650594"/>
          </a:xfrm>
          <a:prstGeom prst="rect">
            <a:avLst/>
          </a:prstGeom>
          <a:ln w="12700">
            <a:miter lim="400000"/>
          </a:ln>
        </p:spPr>
      </p:pic>
      <p:sp>
        <p:nvSpPr>
          <p:cNvPr id="676" name="四角形"/>
          <p:cNvSpPr/>
          <p:nvPr/>
        </p:nvSpPr>
        <p:spPr>
          <a:xfrm>
            <a:off x="7567471" y="7321667"/>
            <a:ext cx="1301360" cy="927409"/>
          </a:xfrm>
          <a:prstGeom prst="rect">
            <a:avLst/>
          </a:prstGeom>
          <a:ln w="25400">
            <a:solidFill>
              <a:srgbClr val="000000">
                <a:alpha val="50000"/>
              </a:srgb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677" name="四角形"/>
          <p:cNvSpPr/>
          <p:nvPr/>
        </p:nvSpPr>
        <p:spPr>
          <a:xfrm>
            <a:off x="9473910" y="7321667"/>
            <a:ext cx="1301361" cy="927409"/>
          </a:xfrm>
          <a:prstGeom prst="rect">
            <a:avLst/>
          </a:prstGeom>
          <a:ln w="25400">
            <a:solidFill>
              <a:srgbClr val="000000">
                <a:alpha val="50000"/>
              </a:srgb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678" name="四角形"/>
          <p:cNvSpPr/>
          <p:nvPr/>
        </p:nvSpPr>
        <p:spPr>
          <a:xfrm>
            <a:off x="8874097" y="7820251"/>
            <a:ext cx="601548" cy="1329234"/>
          </a:xfrm>
          <a:prstGeom prst="rect">
            <a:avLst/>
          </a:prstGeom>
          <a:solidFill>
            <a:srgbClr val="945200"/>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679" name="四角形"/>
          <p:cNvSpPr/>
          <p:nvPr/>
        </p:nvSpPr>
        <p:spPr>
          <a:xfrm>
            <a:off x="8874097" y="7615930"/>
            <a:ext cx="601548" cy="206394"/>
          </a:xfrm>
          <a:prstGeom prst="rect">
            <a:avLst/>
          </a:prstGeom>
          <a:solidFill>
            <a:schemeClr val="accent1"/>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680" name="四角形"/>
          <p:cNvSpPr/>
          <p:nvPr/>
        </p:nvSpPr>
        <p:spPr>
          <a:xfrm>
            <a:off x="8876009" y="7430207"/>
            <a:ext cx="601548" cy="206394"/>
          </a:xfrm>
          <a:prstGeom prst="rect">
            <a:avLst/>
          </a:prstGeom>
          <a:solidFill>
            <a:schemeClr val="accent1">
              <a:lumOff val="16847"/>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681" name="laser"/>
          <p:cNvSpPr/>
          <p:nvPr/>
        </p:nvSpPr>
        <p:spPr>
          <a:xfrm rot="18000000">
            <a:off x="10018814" y="4929112"/>
            <a:ext cx="1082894" cy="385965"/>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200">
                <a:latin typeface="+mn-lt"/>
                <a:ea typeface="+mn-ea"/>
                <a:cs typeface="+mn-cs"/>
                <a:sym typeface="ヒラギノ角ゴ ProN W3"/>
              </a:defRPr>
            </a:lvl1pPr>
          </a:lstStyle>
          <a:p>
            <a:pPr/>
            <a:r>
              <a:t>laser</a:t>
            </a:r>
          </a:p>
        </p:txBody>
      </p:sp>
      <p:sp>
        <p:nvSpPr>
          <p:cNvPr id="682" name="線"/>
          <p:cNvSpPr/>
          <p:nvPr/>
        </p:nvSpPr>
        <p:spPr>
          <a:xfrm flipV="1">
            <a:off x="9201561" y="5579285"/>
            <a:ext cx="1075874" cy="1863468"/>
          </a:xfrm>
          <a:prstGeom prst="line">
            <a:avLst/>
          </a:prstGeom>
          <a:ln w="63500">
            <a:solidFill>
              <a:schemeClr val="accent3"/>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683" name="線"/>
          <p:cNvSpPr/>
          <p:nvPr/>
        </p:nvSpPr>
        <p:spPr>
          <a:xfrm>
            <a:off x="8088129" y="5579285"/>
            <a:ext cx="1075874" cy="1863468"/>
          </a:xfrm>
          <a:prstGeom prst="line">
            <a:avLst/>
          </a:prstGeom>
          <a:ln w="63500">
            <a:solidFill>
              <a:schemeClr val="accent3"/>
            </a:solidFill>
            <a:miter lim="400000"/>
            <a:head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684" name="分光器"/>
          <p:cNvSpPr/>
          <p:nvPr/>
        </p:nvSpPr>
        <p:spPr>
          <a:xfrm rot="16200000">
            <a:off x="8624666" y="4754862"/>
            <a:ext cx="1100411" cy="483290"/>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200">
                <a:latin typeface="+mn-lt"/>
                <a:ea typeface="+mn-ea"/>
                <a:cs typeface="+mn-cs"/>
                <a:sym typeface="ヒラギノ角ゴ ProN W3"/>
              </a:defRPr>
            </a:lvl1pPr>
          </a:lstStyle>
          <a:p>
            <a:pPr/>
            <a:r>
              <a:t>分光器</a:t>
            </a:r>
          </a:p>
        </p:txBody>
      </p:sp>
      <p:sp>
        <p:nvSpPr>
          <p:cNvPr id="685" name="図形"/>
          <p:cNvSpPr/>
          <p:nvPr/>
        </p:nvSpPr>
        <p:spPr>
          <a:xfrm flipH="1" rot="10800000">
            <a:off x="8667308" y="6981790"/>
            <a:ext cx="1015126" cy="658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7" y="17267"/>
                </a:lnTo>
                <a:cubicBezTo>
                  <a:pt x="73" y="17502"/>
                  <a:pt x="0" y="17745"/>
                  <a:pt x="0" y="17994"/>
                </a:cubicBezTo>
                <a:cubicBezTo>
                  <a:pt x="0" y="19987"/>
                  <a:pt x="4835" y="21600"/>
                  <a:pt x="10800" y="21600"/>
                </a:cubicBezTo>
                <a:cubicBezTo>
                  <a:pt x="16765" y="21600"/>
                  <a:pt x="21600" y="19987"/>
                  <a:pt x="21600" y="17994"/>
                </a:cubicBezTo>
                <a:cubicBezTo>
                  <a:pt x="21600" y="17745"/>
                  <a:pt x="21527" y="17502"/>
                  <a:pt x="21383" y="17267"/>
                </a:cubicBezTo>
                <a:lnTo>
                  <a:pt x="10800" y="0"/>
                </a:lnTo>
                <a:close/>
              </a:path>
            </a:pathLst>
          </a:custGeom>
          <a:solidFill>
            <a:schemeClr val="accent4">
              <a:hueOff val="-461056"/>
              <a:satOff val="4338"/>
              <a:lumOff val="-10225"/>
              <a:alpha val="50496"/>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686" name="線"/>
          <p:cNvSpPr/>
          <p:nvPr/>
        </p:nvSpPr>
        <p:spPr>
          <a:xfrm flipV="1">
            <a:off x="9612115" y="6494789"/>
            <a:ext cx="1133130" cy="599480"/>
          </a:xfrm>
          <a:prstGeom prst="line">
            <a:avLst/>
          </a:prstGeom>
          <a:ln w="25400">
            <a:solidFill>
              <a:schemeClr val="accent4">
                <a:hueOff val="-1081314"/>
                <a:satOff val="4338"/>
                <a:lumOff val="-8931"/>
              </a:scheme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687" name="Baからの発光"/>
          <p:cNvSpPr txBox="1"/>
          <p:nvPr/>
        </p:nvSpPr>
        <p:spPr>
          <a:xfrm>
            <a:off x="10804887" y="6293842"/>
            <a:ext cx="1899108"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solidFill>
                  <a:schemeClr val="accent4">
                    <a:hueOff val="-1081314"/>
                    <a:satOff val="4338"/>
                    <a:lumOff val="-8931"/>
                  </a:schemeClr>
                </a:solidFill>
              </a:defRPr>
            </a:lvl1pPr>
          </a:lstStyle>
          <a:p>
            <a:pPr/>
            <a:r>
              <a:t>Baからの発光</a:t>
            </a:r>
          </a:p>
        </p:txBody>
      </p:sp>
      <p:sp>
        <p:nvSpPr>
          <p:cNvPr id="688" name="反射光から液面をモニタ"/>
          <p:cNvSpPr txBox="1"/>
          <p:nvPr/>
        </p:nvSpPr>
        <p:spPr>
          <a:xfrm>
            <a:off x="5494790" y="6495906"/>
            <a:ext cx="3179319"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solidFill>
                  <a:schemeClr val="accent3"/>
                </a:solidFill>
              </a:defRPr>
            </a:lvl1pPr>
          </a:lstStyle>
          <a:p>
            <a:pPr/>
            <a:r>
              <a:t>反射光から液面をモニタ</a:t>
            </a:r>
          </a:p>
        </p:txBody>
      </p:sp>
      <p:sp>
        <p:nvSpPr>
          <p:cNvPr id="689" name="線"/>
          <p:cNvSpPr/>
          <p:nvPr/>
        </p:nvSpPr>
        <p:spPr>
          <a:xfrm flipV="1">
            <a:off x="3047894" y="5607492"/>
            <a:ext cx="224701" cy="663780"/>
          </a:xfrm>
          <a:prstGeom prst="line">
            <a:avLst/>
          </a:prstGeom>
          <a:ln w="25400">
            <a:solidFill>
              <a:srgbClr val="000000"/>
            </a:solidFill>
            <a:miter lim="400000"/>
            <a:head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690" name="laser"/>
          <p:cNvSpPr txBox="1"/>
          <p:nvPr/>
        </p:nvSpPr>
        <p:spPr>
          <a:xfrm>
            <a:off x="2800302" y="5221784"/>
            <a:ext cx="848285"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laser</a:t>
            </a:r>
          </a:p>
        </p:txBody>
      </p:sp>
      <p:sp>
        <p:nvSpPr>
          <p:cNvPr id="691" name="線"/>
          <p:cNvSpPr/>
          <p:nvPr/>
        </p:nvSpPr>
        <p:spPr>
          <a:xfrm>
            <a:off x="2046710" y="5471379"/>
            <a:ext cx="208809" cy="520028"/>
          </a:xfrm>
          <a:prstGeom prst="line">
            <a:avLst/>
          </a:prstGeom>
          <a:ln w="25400">
            <a:solidFill>
              <a:srgbClr val="000000"/>
            </a:solidFill>
            <a:miter lim="400000"/>
            <a:head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692" name="反射光"/>
          <p:cNvSpPr txBox="1"/>
          <p:nvPr/>
        </p:nvSpPr>
        <p:spPr>
          <a:xfrm>
            <a:off x="1422230" y="5092379"/>
            <a:ext cx="952501"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反射光</a:t>
            </a:r>
          </a:p>
        </p:txBody>
      </p:sp>
      <p:sp>
        <p:nvSpPr>
          <p:cNvPr id="693" name="線"/>
          <p:cNvSpPr/>
          <p:nvPr/>
        </p:nvSpPr>
        <p:spPr>
          <a:xfrm flipV="1">
            <a:off x="3516768" y="5446487"/>
            <a:ext cx="318315" cy="580649"/>
          </a:xfrm>
          <a:prstGeom prst="line">
            <a:avLst/>
          </a:prstGeom>
          <a:ln w="25400">
            <a:solidFill>
              <a:srgbClr val="000000"/>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694" name="分光器"/>
          <p:cNvSpPr txBox="1"/>
          <p:nvPr/>
        </p:nvSpPr>
        <p:spPr>
          <a:xfrm>
            <a:off x="3610223" y="5041097"/>
            <a:ext cx="952501"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分光器</a:t>
            </a:r>
          </a:p>
        </p:txBody>
      </p:sp>
      <p:sp>
        <p:nvSpPr>
          <p:cNvPr id="695" name="線"/>
          <p:cNvSpPr/>
          <p:nvPr/>
        </p:nvSpPr>
        <p:spPr>
          <a:xfrm flipV="1">
            <a:off x="2703614" y="4409938"/>
            <a:ext cx="577725" cy="1111984"/>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696" name="Baイオン源"/>
          <p:cNvSpPr txBox="1"/>
          <p:nvPr/>
        </p:nvSpPr>
        <p:spPr>
          <a:xfrm>
            <a:off x="2741156" y="3988632"/>
            <a:ext cx="1611326"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Baイオン源</a:t>
            </a:r>
          </a:p>
        </p:txBody>
      </p:sp>
      <p:pic>
        <p:nvPicPr>
          <p:cNvPr id="697" name="四角形 四角形" descr="四角形 四角形"/>
          <p:cNvPicPr>
            <a:picLocks noChangeAspect="0"/>
          </p:cNvPicPr>
          <p:nvPr/>
        </p:nvPicPr>
        <p:blipFill>
          <a:blip r:embed="rId3">
            <a:extLst/>
          </a:blip>
          <a:stretch>
            <a:fillRect/>
          </a:stretch>
        </p:blipFill>
        <p:spPr>
          <a:xfrm>
            <a:off x="2371100" y="7548510"/>
            <a:ext cx="601547" cy="665565"/>
          </a:xfrm>
          <a:prstGeom prst="rect">
            <a:avLst/>
          </a:prstGeom>
        </p:spPr>
      </p:pic>
      <p:pic>
        <p:nvPicPr>
          <p:cNvPr id="699" name="四角形 四角形" descr="四角形 四角形"/>
          <p:cNvPicPr>
            <a:picLocks noChangeAspect="0"/>
          </p:cNvPicPr>
          <p:nvPr/>
        </p:nvPicPr>
        <p:blipFill>
          <a:blip r:embed="rId4">
            <a:extLst/>
          </a:blip>
          <a:stretch>
            <a:fillRect/>
          </a:stretch>
        </p:blipFill>
        <p:spPr>
          <a:xfrm>
            <a:off x="5301718" y="4039915"/>
            <a:ext cx="7627693" cy="5292984"/>
          </a:xfrm>
          <a:prstGeom prst="rect">
            <a:avLst/>
          </a:prstGeom>
        </p:spPr>
      </p:pic>
      <p:pic>
        <p:nvPicPr>
          <p:cNvPr id="701" name="線 図形" descr="線 図形"/>
          <p:cNvPicPr>
            <a:picLocks noChangeAspect="0"/>
          </p:cNvPicPr>
          <p:nvPr/>
        </p:nvPicPr>
        <p:blipFill>
          <a:blip r:embed="rId5">
            <a:extLst/>
          </a:blip>
          <a:stretch>
            <a:fillRect/>
          </a:stretch>
        </p:blipFill>
        <p:spPr>
          <a:xfrm>
            <a:off x="3123055" y="7069839"/>
            <a:ext cx="1969960" cy="810121"/>
          </a:xfrm>
          <a:prstGeom prst="rect">
            <a:avLst/>
          </a:prstGeom>
        </p:spPr>
      </p:pic>
      <p:sp>
        <p:nvSpPr>
          <p:cNvPr id="703" name="浜松ホトニクス…"/>
          <p:cNvSpPr txBox="1"/>
          <p:nvPr/>
        </p:nvSpPr>
        <p:spPr>
          <a:xfrm>
            <a:off x="6714076" y="4266806"/>
            <a:ext cx="153060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600">
                <a:latin typeface="+mn-lt"/>
                <a:ea typeface="+mn-ea"/>
                <a:cs typeface="+mn-cs"/>
                <a:sym typeface="ヒラギノ角ゴ ProN W3"/>
              </a:defRPr>
            </a:pPr>
            <a:r>
              <a:t>浜松ホトニクス</a:t>
            </a:r>
          </a:p>
          <a:p>
            <a:pPr>
              <a:defRPr sz="1600">
                <a:latin typeface="+mn-lt"/>
                <a:ea typeface="+mn-ea"/>
                <a:cs typeface="+mn-cs"/>
                <a:sym typeface="ヒラギノ角ゴ ProN W3"/>
              </a:defRPr>
            </a:pPr>
            <a:r>
              <a:t>C13555MA</a:t>
            </a:r>
          </a:p>
        </p:txBody>
      </p:sp>
      <p:sp>
        <p:nvSpPr>
          <p:cNvPr id="704" name="線"/>
          <p:cNvSpPr/>
          <p:nvPr/>
        </p:nvSpPr>
        <p:spPr>
          <a:xfrm>
            <a:off x="8161071" y="4604586"/>
            <a:ext cx="707417" cy="227431"/>
          </a:xfrm>
          <a:prstGeom prst="line">
            <a:avLst/>
          </a:prstGeom>
          <a:ln w="254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6" name="PMT側面読み出し"/>
          <p:cNvSpPr txBox="1"/>
          <p:nvPr>
            <p:ph type="title"/>
          </p:nvPr>
        </p:nvSpPr>
        <p:spPr>
          <a:prstGeom prst="rect">
            <a:avLst/>
          </a:prstGeom>
        </p:spPr>
        <p:txBody>
          <a:bodyPr/>
          <a:lstStyle/>
          <a:p>
            <a:pPr/>
            <a:r>
              <a:t>PMT側面読み出し</a:t>
            </a:r>
          </a:p>
        </p:txBody>
      </p:sp>
      <p:sp>
        <p:nvSpPr>
          <p:cNvPr id="707" name="Baイオン検出のために、PMTをフィールドケージの電極部分に配置したい…"/>
          <p:cNvSpPr txBox="1"/>
          <p:nvPr>
            <p:ph type="body" sz="half" idx="1"/>
          </p:nvPr>
        </p:nvSpPr>
        <p:spPr>
          <a:xfrm>
            <a:off x="252452" y="1626658"/>
            <a:ext cx="12499896" cy="2455570"/>
          </a:xfrm>
          <a:prstGeom prst="rect">
            <a:avLst/>
          </a:prstGeom>
        </p:spPr>
        <p:txBody>
          <a:bodyPr/>
          <a:lstStyle/>
          <a:p>
            <a:pPr/>
            <a:r>
              <a:t>Baイオン検出のために、PMTをフィールドケージの電極部分に配置したい</a:t>
            </a:r>
          </a:p>
          <a:p>
            <a:pPr lvl="1"/>
            <a:r>
              <a:t>PMTはフィールドケージの電位に浮いているため、</a:t>
            </a:r>
            <a:br/>
            <a:r>
              <a:t>そのままでは信号が読み出せない</a:t>
            </a:r>
          </a:p>
          <a:p>
            <a:pPr lvl="1"/>
            <a:r>
              <a:t>PMTの信号でLEDを光らせて、フォトカップリングによる読み出しができないか？</a:t>
            </a:r>
          </a:p>
        </p:txBody>
      </p:sp>
      <p:sp>
        <p:nvSpPr>
          <p:cNvPr id="708"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09" name="フリーフォーム: 図形 23"/>
          <p:cNvSpPr/>
          <p:nvPr/>
        </p:nvSpPr>
        <p:spPr>
          <a:xfrm>
            <a:off x="401065" y="4424870"/>
            <a:ext cx="4019937" cy="521717"/>
          </a:xfrm>
          <a:custGeom>
            <a:avLst/>
            <a:gdLst/>
            <a:ahLst/>
            <a:cxnLst>
              <a:cxn ang="0">
                <a:pos x="wd2" y="hd2"/>
              </a:cxn>
              <a:cxn ang="5400000">
                <a:pos x="wd2" y="hd2"/>
              </a:cxn>
              <a:cxn ang="10800000">
                <a:pos x="wd2" y="hd2"/>
              </a:cxn>
              <a:cxn ang="16200000">
                <a:pos x="wd2" y="hd2"/>
              </a:cxn>
            </a:cxnLst>
            <a:rect l="0" t="0" r="r" b="b"/>
            <a:pathLst>
              <a:path w="21600" h="21556" fill="norm" stroke="1" extrusionOk="0">
                <a:moveTo>
                  <a:pt x="0" y="21158"/>
                </a:moveTo>
                <a:cubicBezTo>
                  <a:pt x="874" y="21379"/>
                  <a:pt x="1356" y="21322"/>
                  <a:pt x="2221" y="21063"/>
                </a:cubicBezTo>
                <a:cubicBezTo>
                  <a:pt x="2409" y="13922"/>
                  <a:pt x="2033" y="10393"/>
                  <a:pt x="3513" y="6882"/>
                </a:cubicBezTo>
                <a:cubicBezTo>
                  <a:pt x="4993" y="3372"/>
                  <a:pt x="8617" y="-44"/>
                  <a:pt x="11102" y="0"/>
                </a:cubicBezTo>
                <a:cubicBezTo>
                  <a:pt x="13587" y="44"/>
                  <a:pt x="16981" y="3555"/>
                  <a:pt x="18422" y="7148"/>
                </a:cubicBezTo>
                <a:cubicBezTo>
                  <a:pt x="19863" y="10740"/>
                  <a:pt x="19718" y="12949"/>
                  <a:pt x="19746" y="21556"/>
                </a:cubicBezTo>
                <a:lnTo>
                  <a:pt x="21600" y="21461"/>
                </a:lnTo>
              </a:path>
            </a:pathLst>
          </a:custGeom>
          <a:solidFill>
            <a:srgbClr val="FFFFCC"/>
          </a:solidFill>
          <a:ln w="76200">
            <a:solidFill>
              <a:srgbClr val="002060"/>
            </a:solidFill>
            <a:miter/>
          </a:ln>
        </p:spPr>
        <p:txBody>
          <a:bodyPr lIns="45719" rIns="45719" anchor="ctr"/>
          <a:lstStyle/>
          <a:p>
            <a:pPr defTabSz="457200">
              <a:defRPr sz="1300">
                <a:solidFill>
                  <a:srgbClr val="FFFFFF"/>
                </a:solidFill>
                <a:latin typeface="游ゴシック"/>
                <a:ea typeface="游ゴシック"/>
                <a:cs typeface="游ゴシック"/>
                <a:sym typeface="游ゴシック"/>
              </a:defRPr>
            </a:pPr>
          </a:p>
        </p:txBody>
      </p:sp>
      <p:sp>
        <p:nvSpPr>
          <p:cNvPr id="710" name="正方形/長方形 6"/>
          <p:cNvSpPr/>
          <p:nvPr/>
        </p:nvSpPr>
        <p:spPr>
          <a:xfrm>
            <a:off x="836020" y="4974947"/>
            <a:ext cx="3226512" cy="3065501"/>
          </a:xfrm>
          <a:custGeom>
            <a:avLst/>
            <a:gdLst/>
            <a:ahLst/>
            <a:cxnLst>
              <a:cxn ang="0">
                <a:pos x="wd2" y="hd2"/>
              </a:cxn>
              <a:cxn ang="5400000">
                <a:pos x="wd2" y="hd2"/>
              </a:cxn>
              <a:cxn ang="10800000">
                <a:pos x="wd2" y="hd2"/>
              </a:cxn>
              <a:cxn ang="16200000">
                <a:pos x="wd2" y="hd2"/>
              </a:cxn>
            </a:cxnLst>
            <a:rect l="0" t="0" r="r" b="b"/>
            <a:pathLst>
              <a:path w="21500" h="21501" fill="norm" stroke="1" extrusionOk="0">
                <a:moveTo>
                  <a:pt x="28" y="0"/>
                </a:moveTo>
                <a:lnTo>
                  <a:pt x="21456" y="0"/>
                </a:lnTo>
                <a:cubicBezTo>
                  <a:pt x="21566" y="4423"/>
                  <a:pt x="21432" y="15670"/>
                  <a:pt x="21456" y="19210"/>
                </a:cubicBezTo>
                <a:cubicBezTo>
                  <a:pt x="21465" y="20394"/>
                  <a:pt x="19620" y="20518"/>
                  <a:pt x="17841" y="20894"/>
                </a:cubicBezTo>
                <a:cubicBezTo>
                  <a:pt x="16062" y="21271"/>
                  <a:pt x="13157" y="21493"/>
                  <a:pt x="10781" y="21469"/>
                </a:cubicBezTo>
                <a:cubicBezTo>
                  <a:pt x="7775" y="21600"/>
                  <a:pt x="5209" y="21307"/>
                  <a:pt x="3416" y="20930"/>
                </a:cubicBezTo>
                <a:cubicBezTo>
                  <a:pt x="1624" y="20554"/>
                  <a:pt x="37" y="20165"/>
                  <a:pt x="28" y="19210"/>
                </a:cubicBezTo>
                <a:cubicBezTo>
                  <a:pt x="-34" y="12736"/>
                  <a:pt x="28" y="6403"/>
                  <a:pt x="28" y="0"/>
                </a:cubicBezTo>
                <a:close/>
              </a:path>
            </a:pathLst>
          </a:custGeom>
          <a:solidFill>
            <a:srgbClr val="BDD7EE"/>
          </a:solidFill>
          <a:ln w="12700">
            <a:solidFill>
              <a:srgbClr val="32538F"/>
            </a:solidFill>
            <a:miter/>
          </a:ln>
        </p:spPr>
        <p:txBody>
          <a:bodyPr lIns="45719" rIns="45719" anchor="ctr"/>
          <a:lstStyle/>
          <a:p>
            <a:pPr defTabSz="457200">
              <a:defRPr sz="1300">
                <a:solidFill>
                  <a:srgbClr val="FFFFFF"/>
                </a:solidFill>
                <a:latin typeface="游ゴシック"/>
                <a:ea typeface="游ゴシック"/>
                <a:cs typeface="游ゴシック"/>
                <a:sym typeface="游ゴシック"/>
              </a:defRPr>
            </a:pPr>
          </a:p>
        </p:txBody>
      </p:sp>
      <p:sp>
        <p:nvSpPr>
          <p:cNvPr id="711" name="正方形/長方形 25"/>
          <p:cNvSpPr/>
          <p:nvPr/>
        </p:nvSpPr>
        <p:spPr>
          <a:xfrm>
            <a:off x="1235959" y="4701399"/>
            <a:ext cx="2401646" cy="2814052"/>
          </a:xfrm>
          <a:prstGeom prst="rect">
            <a:avLst/>
          </a:prstGeom>
          <a:solidFill>
            <a:srgbClr val="FFFFCC"/>
          </a:solidFill>
          <a:ln w="12700">
            <a:miter lim="400000"/>
          </a:ln>
        </p:spPr>
        <p:txBody>
          <a:bodyPr lIns="45719" rIns="45719" anchor="ctr"/>
          <a:lstStyle/>
          <a:p>
            <a:pPr defTabSz="685800">
              <a:defRPr sz="1300">
                <a:solidFill>
                  <a:srgbClr val="FFFFFF"/>
                </a:solidFill>
                <a:latin typeface="Gill Sans MT"/>
                <a:ea typeface="Gill Sans MT"/>
                <a:cs typeface="Gill Sans MT"/>
                <a:sym typeface="Gill Sans MT"/>
              </a:defRPr>
            </a:pPr>
          </a:p>
        </p:txBody>
      </p:sp>
      <p:sp>
        <p:nvSpPr>
          <p:cNvPr id="712" name="正方形/長方形 26"/>
          <p:cNvSpPr/>
          <p:nvPr/>
        </p:nvSpPr>
        <p:spPr>
          <a:xfrm>
            <a:off x="1233808" y="7143402"/>
            <a:ext cx="2421265" cy="372049"/>
          </a:xfrm>
          <a:prstGeom prst="rect">
            <a:avLst/>
          </a:prstGeom>
          <a:solidFill>
            <a:srgbClr val="FF0000"/>
          </a:solidFill>
          <a:ln w="12700">
            <a:solidFill>
              <a:srgbClr val="000000"/>
            </a:solidFill>
            <a:miter/>
          </a:ln>
        </p:spPr>
        <p:txBody>
          <a:bodyPr lIns="45719" rIns="45719" anchor="ctr"/>
          <a:lstStyle/>
          <a:p>
            <a:pPr defTabSz="685800">
              <a:defRPr sz="1300">
                <a:solidFill>
                  <a:srgbClr val="FFFFFF"/>
                </a:solidFill>
                <a:latin typeface="Arial"/>
                <a:ea typeface="Arial"/>
                <a:cs typeface="Arial"/>
                <a:sym typeface="Arial"/>
              </a:defRPr>
            </a:pPr>
          </a:p>
        </p:txBody>
      </p:sp>
      <p:grpSp>
        <p:nvGrpSpPr>
          <p:cNvPr id="715" name="正方形/長方形 27"/>
          <p:cNvGrpSpPr/>
          <p:nvPr/>
        </p:nvGrpSpPr>
        <p:grpSpPr>
          <a:xfrm>
            <a:off x="1328099" y="4783571"/>
            <a:ext cx="2226275" cy="343293"/>
            <a:chOff x="0" y="0"/>
            <a:chExt cx="2226273" cy="343292"/>
          </a:xfrm>
        </p:grpSpPr>
        <p:sp>
          <p:nvSpPr>
            <p:cNvPr id="713" name="四角形"/>
            <p:cNvSpPr/>
            <p:nvPr/>
          </p:nvSpPr>
          <p:spPr>
            <a:xfrm>
              <a:off x="0" y="64201"/>
              <a:ext cx="2226274" cy="214891"/>
            </a:xfrm>
            <a:prstGeom prst="rect">
              <a:avLst/>
            </a:prstGeom>
            <a:solidFill>
              <a:srgbClr val="0000FF"/>
            </a:solidFill>
            <a:ln w="12700" cap="flat">
              <a:solidFill>
                <a:srgbClr val="32538F"/>
              </a:solidFill>
              <a:prstDash val="solid"/>
              <a:miter lim="800000"/>
            </a:ln>
            <a:effectLst/>
          </p:spPr>
          <p:txBody>
            <a:bodyPr wrap="square" lIns="45719" tIns="45719" rIns="45719" bIns="45719" numCol="1" anchor="ctr">
              <a:noAutofit/>
            </a:bodyPr>
            <a:lstStyle/>
            <a:p>
              <a:pPr defTabSz="685800">
                <a:defRPr sz="1300">
                  <a:solidFill>
                    <a:srgbClr val="FFFFFF"/>
                  </a:solidFill>
                  <a:latin typeface="Gill Sans MT"/>
                  <a:ea typeface="Gill Sans MT"/>
                  <a:cs typeface="Gill Sans MT"/>
                  <a:sym typeface="Gill Sans MT"/>
                </a:defRPr>
              </a:pPr>
            </a:p>
          </p:txBody>
        </p:sp>
        <p:sp>
          <p:nvSpPr>
            <p:cNvPr id="714" name="ELCC (anode)"/>
            <p:cNvSpPr txBox="1"/>
            <p:nvPr/>
          </p:nvSpPr>
          <p:spPr>
            <a:xfrm>
              <a:off x="60668" y="-1"/>
              <a:ext cx="2104938" cy="3432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defTabSz="685800">
                <a:defRPr sz="1800">
                  <a:solidFill>
                    <a:srgbClr val="FFFFFF"/>
                  </a:solidFill>
                  <a:latin typeface="+mn-lt"/>
                  <a:ea typeface="+mn-ea"/>
                  <a:cs typeface="+mn-cs"/>
                  <a:sym typeface="ヒラギノ角ゴ ProN W3"/>
                </a:defRPr>
              </a:lvl1pPr>
            </a:lstStyle>
            <a:p>
              <a:pPr/>
              <a:r>
                <a:t>ELCC (anode)</a:t>
              </a:r>
            </a:p>
          </p:txBody>
        </p:sp>
      </p:grpSp>
      <p:sp>
        <p:nvSpPr>
          <p:cNvPr id="716" name="四角形: 角を丸くする 28"/>
          <p:cNvSpPr/>
          <p:nvPr/>
        </p:nvSpPr>
        <p:spPr>
          <a:xfrm>
            <a:off x="1079801" y="6656344"/>
            <a:ext cx="301014" cy="286596"/>
          </a:xfrm>
          <a:prstGeom prst="roundRect">
            <a:avLst>
              <a:gd name="adj" fmla="val 16667"/>
            </a:avLst>
          </a:prstGeom>
          <a:solidFill>
            <a:srgbClr val="D9D9D9"/>
          </a:solidFill>
          <a:ln w="19050">
            <a:solidFill>
              <a:srgbClr val="000000"/>
            </a:solidFill>
            <a:miter/>
          </a:ln>
        </p:spPr>
        <p:txBody>
          <a:bodyPr lIns="45719" rIns="45719" anchor="ctr"/>
          <a:lstStyle/>
          <a:p>
            <a:pPr defTabSz="685800">
              <a:defRPr sz="800">
                <a:solidFill>
                  <a:srgbClr val="FFFFFF"/>
                </a:solidFill>
                <a:latin typeface="Gill Sans MT"/>
                <a:ea typeface="Gill Sans MT"/>
                <a:cs typeface="Gill Sans MT"/>
                <a:sym typeface="Gill Sans MT"/>
              </a:defRPr>
            </a:pPr>
          </a:p>
        </p:txBody>
      </p:sp>
      <p:sp>
        <p:nvSpPr>
          <p:cNvPr id="717" name="正方形/長方形 29"/>
          <p:cNvSpPr/>
          <p:nvPr/>
        </p:nvSpPr>
        <p:spPr>
          <a:xfrm>
            <a:off x="1228801" y="7034162"/>
            <a:ext cx="2407365" cy="137451"/>
          </a:xfrm>
          <a:prstGeom prst="rect">
            <a:avLst/>
          </a:prstGeom>
          <a:solidFill>
            <a:srgbClr val="E0EDEC"/>
          </a:solidFill>
          <a:ln w="12700">
            <a:solidFill>
              <a:srgbClr val="32538F"/>
            </a:solidFill>
            <a:miter/>
          </a:ln>
        </p:spPr>
        <p:txBody>
          <a:bodyPr lIns="45719" rIns="45719" anchor="ctr"/>
          <a:lstStyle/>
          <a:p>
            <a:pPr defTabSz="685800">
              <a:defRPr sz="1300">
                <a:solidFill>
                  <a:srgbClr val="FFFFFF"/>
                </a:solidFill>
                <a:latin typeface="Gill Sans MT"/>
                <a:ea typeface="Gill Sans MT"/>
                <a:cs typeface="Gill Sans MT"/>
                <a:sym typeface="Gill Sans MT"/>
              </a:defRPr>
            </a:pPr>
          </a:p>
        </p:txBody>
      </p:sp>
      <p:sp>
        <p:nvSpPr>
          <p:cNvPr id="718" name="直線コネクタ 30"/>
          <p:cNvSpPr/>
          <p:nvPr/>
        </p:nvSpPr>
        <p:spPr>
          <a:xfrm>
            <a:off x="1810727" y="7048176"/>
            <a:ext cx="1" cy="206375"/>
          </a:xfrm>
          <a:prstGeom prst="line">
            <a:avLst/>
          </a:prstGeom>
          <a:ln w="57150">
            <a:solidFill>
              <a:srgbClr val="FF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719" name="直線コネクタ 31"/>
          <p:cNvSpPr/>
          <p:nvPr/>
        </p:nvSpPr>
        <p:spPr>
          <a:xfrm>
            <a:off x="1914791" y="7048176"/>
            <a:ext cx="1" cy="206375"/>
          </a:xfrm>
          <a:prstGeom prst="line">
            <a:avLst/>
          </a:prstGeom>
          <a:ln w="57150">
            <a:solidFill>
              <a:srgbClr val="FF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720" name="直線コネクタ 32"/>
          <p:cNvSpPr/>
          <p:nvPr/>
        </p:nvSpPr>
        <p:spPr>
          <a:xfrm>
            <a:off x="2018857" y="7048175"/>
            <a:ext cx="5091" cy="211157"/>
          </a:xfrm>
          <a:prstGeom prst="line">
            <a:avLst/>
          </a:prstGeom>
          <a:ln w="57150">
            <a:solidFill>
              <a:srgbClr val="FF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721" name="直線コネクタ 33"/>
          <p:cNvSpPr/>
          <p:nvPr/>
        </p:nvSpPr>
        <p:spPr>
          <a:xfrm>
            <a:off x="2122920" y="7047005"/>
            <a:ext cx="1" cy="207545"/>
          </a:xfrm>
          <a:prstGeom prst="line">
            <a:avLst/>
          </a:prstGeom>
          <a:ln w="57150">
            <a:solidFill>
              <a:srgbClr val="FF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722" name="直線コネクタ 34"/>
          <p:cNvSpPr/>
          <p:nvPr/>
        </p:nvSpPr>
        <p:spPr>
          <a:xfrm>
            <a:off x="2226985" y="7047005"/>
            <a:ext cx="1" cy="207545"/>
          </a:xfrm>
          <a:prstGeom prst="line">
            <a:avLst/>
          </a:prstGeom>
          <a:ln w="57150">
            <a:solidFill>
              <a:srgbClr val="FF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723" name="直線コネクタ 35"/>
          <p:cNvSpPr/>
          <p:nvPr/>
        </p:nvSpPr>
        <p:spPr>
          <a:xfrm>
            <a:off x="2331050" y="7047005"/>
            <a:ext cx="1" cy="207545"/>
          </a:xfrm>
          <a:prstGeom prst="line">
            <a:avLst/>
          </a:prstGeom>
          <a:ln w="57150">
            <a:solidFill>
              <a:srgbClr val="FF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724" name="直線コネクタ 36"/>
          <p:cNvSpPr/>
          <p:nvPr/>
        </p:nvSpPr>
        <p:spPr>
          <a:xfrm>
            <a:off x="2435114" y="7047005"/>
            <a:ext cx="1" cy="207545"/>
          </a:xfrm>
          <a:prstGeom prst="line">
            <a:avLst/>
          </a:prstGeom>
          <a:ln w="57150">
            <a:solidFill>
              <a:srgbClr val="FF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725" name="直線コネクタ 38"/>
          <p:cNvSpPr/>
          <p:nvPr/>
        </p:nvSpPr>
        <p:spPr>
          <a:xfrm>
            <a:off x="2539179" y="7047005"/>
            <a:ext cx="1" cy="207545"/>
          </a:xfrm>
          <a:prstGeom prst="line">
            <a:avLst/>
          </a:prstGeom>
          <a:ln w="57150">
            <a:solidFill>
              <a:srgbClr val="FF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726" name="直線コネクタ 40"/>
          <p:cNvSpPr/>
          <p:nvPr/>
        </p:nvSpPr>
        <p:spPr>
          <a:xfrm>
            <a:off x="2643244" y="7047005"/>
            <a:ext cx="1" cy="207545"/>
          </a:xfrm>
          <a:prstGeom prst="line">
            <a:avLst/>
          </a:prstGeom>
          <a:ln w="57150">
            <a:solidFill>
              <a:srgbClr val="FF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727" name="直線コネクタ 42"/>
          <p:cNvSpPr/>
          <p:nvPr/>
        </p:nvSpPr>
        <p:spPr>
          <a:xfrm>
            <a:off x="2730790" y="7047005"/>
            <a:ext cx="1" cy="207545"/>
          </a:xfrm>
          <a:prstGeom prst="line">
            <a:avLst/>
          </a:prstGeom>
          <a:ln w="57150">
            <a:solidFill>
              <a:srgbClr val="FF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728" name="直線コネクタ 43"/>
          <p:cNvSpPr/>
          <p:nvPr/>
        </p:nvSpPr>
        <p:spPr>
          <a:xfrm>
            <a:off x="2834854" y="7047005"/>
            <a:ext cx="1" cy="207545"/>
          </a:xfrm>
          <a:prstGeom prst="line">
            <a:avLst/>
          </a:prstGeom>
          <a:ln w="57150">
            <a:solidFill>
              <a:srgbClr val="FF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729" name="直線コネクタ 44"/>
          <p:cNvSpPr/>
          <p:nvPr/>
        </p:nvSpPr>
        <p:spPr>
          <a:xfrm>
            <a:off x="2938918" y="7047005"/>
            <a:ext cx="1" cy="207545"/>
          </a:xfrm>
          <a:prstGeom prst="line">
            <a:avLst/>
          </a:prstGeom>
          <a:ln w="57150">
            <a:solidFill>
              <a:srgbClr val="FF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730" name="直線コネクタ 46"/>
          <p:cNvSpPr/>
          <p:nvPr/>
        </p:nvSpPr>
        <p:spPr>
          <a:xfrm>
            <a:off x="3040505" y="7047005"/>
            <a:ext cx="4321" cy="207545"/>
          </a:xfrm>
          <a:prstGeom prst="line">
            <a:avLst/>
          </a:prstGeom>
          <a:ln w="57150">
            <a:solidFill>
              <a:srgbClr val="FF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731" name="直線コネクタ 47"/>
          <p:cNvSpPr/>
          <p:nvPr/>
        </p:nvSpPr>
        <p:spPr>
          <a:xfrm>
            <a:off x="3144570" y="7047005"/>
            <a:ext cx="1" cy="207545"/>
          </a:xfrm>
          <a:prstGeom prst="line">
            <a:avLst/>
          </a:prstGeom>
          <a:ln w="57150">
            <a:solidFill>
              <a:srgbClr val="FF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732" name="テキスト ボックス 121"/>
          <p:cNvSpPr txBox="1"/>
          <p:nvPr/>
        </p:nvSpPr>
        <p:spPr>
          <a:xfrm>
            <a:off x="517178" y="8111516"/>
            <a:ext cx="762246" cy="343294"/>
          </a:xfrm>
          <a:prstGeom prst="rect">
            <a:avLst/>
          </a:prstGeom>
          <a:solidFill>
            <a:srgbClr val="8EFF05"/>
          </a:solidFill>
          <a:ln w="12700">
            <a:miter lim="400000"/>
          </a:ln>
          <a:extLst>
            <a:ext uri="{C572A759-6A51-4108-AA02-DFA0A04FC94B}">
              <ma14:wrappingTextBoxFlag xmlns:ma14="http://schemas.microsoft.com/office/mac/drawingml/2011/main" val="1"/>
            </a:ext>
          </a:extLst>
        </p:spPr>
        <p:txBody>
          <a:bodyPr lIns="45719" rIns="45719" anchor="ctr"/>
          <a:lstStyle>
            <a:lvl1pPr defTabSz="685800">
              <a:defRPr sz="1800">
                <a:latin typeface="+mn-lt"/>
                <a:ea typeface="+mn-ea"/>
                <a:cs typeface="+mn-cs"/>
                <a:sym typeface="ヒラギノ角ゴ ProN W3"/>
              </a:defRPr>
            </a:lvl1pPr>
          </a:lstStyle>
          <a:p>
            <a:pPr/>
            <a:r>
              <a:t>laser</a:t>
            </a:r>
          </a:p>
        </p:txBody>
      </p:sp>
      <p:sp>
        <p:nvSpPr>
          <p:cNvPr id="733" name="テキスト ボックス 123"/>
          <p:cNvSpPr txBox="1"/>
          <p:nvPr/>
        </p:nvSpPr>
        <p:spPr>
          <a:xfrm>
            <a:off x="2242544" y="5900164"/>
            <a:ext cx="1058348" cy="332779"/>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lgn="l" defTabSz="685800">
              <a:defRPr sz="1800">
                <a:latin typeface="+mn-lt"/>
                <a:ea typeface="+mn-ea"/>
                <a:cs typeface="+mn-cs"/>
                <a:sym typeface="ヒラギノ角ゴ ProN W3"/>
              </a:defRPr>
            </a:lvl1pPr>
          </a:lstStyle>
          <a:p>
            <a:pPr/>
            <a:r>
              <a:t>gas Xe</a:t>
            </a:r>
          </a:p>
        </p:txBody>
      </p:sp>
      <p:sp>
        <p:nvSpPr>
          <p:cNvPr id="734" name="四角形: 角を丸くする 51"/>
          <p:cNvSpPr/>
          <p:nvPr/>
        </p:nvSpPr>
        <p:spPr>
          <a:xfrm>
            <a:off x="1072452" y="6171798"/>
            <a:ext cx="301015" cy="286596"/>
          </a:xfrm>
          <a:prstGeom prst="roundRect">
            <a:avLst>
              <a:gd name="adj" fmla="val 16667"/>
            </a:avLst>
          </a:prstGeom>
          <a:solidFill>
            <a:srgbClr val="D9D9D9"/>
          </a:solidFill>
          <a:ln w="19050">
            <a:solidFill>
              <a:srgbClr val="000000"/>
            </a:solidFill>
            <a:miter/>
          </a:ln>
        </p:spPr>
        <p:txBody>
          <a:bodyPr lIns="45719" rIns="45719" anchor="ctr"/>
          <a:lstStyle/>
          <a:p>
            <a:pPr defTabSz="685800">
              <a:defRPr sz="800">
                <a:solidFill>
                  <a:srgbClr val="FFFFFF"/>
                </a:solidFill>
                <a:latin typeface="Gill Sans MT"/>
                <a:ea typeface="Gill Sans MT"/>
                <a:cs typeface="Gill Sans MT"/>
                <a:sym typeface="Gill Sans MT"/>
              </a:defRPr>
            </a:pPr>
          </a:p>
        </p:txBody>
      </p:sp>
      <p:sp>
        <p:nvSpPr>
          <p:cNvPr id="735" name="四角形: 角を丸くする 52"/>
          <p:cNvSpPr/>
          <p:nvPr/>
        </p:nvSpPr>
        <p:spPr>
          <a:xfrm>
            <a:off x="1079801" y="5702151"/>
            <a:ext cx="301014" cy="286595"/>
          </a:xfrm>
          <a:prstGeom prst="roundRect">
            <a:avLst>
              <a:gd name="adj" fmla="val 16667"/>
            </a:avLst>
          </a:prstGeom>
          <a:solidFill>
            <a:srgbClr val="D9D9D9"/>
          </a:solidFill>
          <a:ln w="19050">
            <a:solidFill>
              <a:srgbClr val="000000"/>
            </a:solidFill>
            <a:miter/>
          </a:ln>
        </p:spPr>
        <p:txBody>
          <a:bodyPr lIns="45719" rIns="45719" anchor="ctr"/>
          <a:lstStyle/>
          <a:p>
            <a:pPr defTabSz="685800">
              <a:defRPr sz="800">
                <a:solidFill>
                  <a:srgbClr val="FFFFFF"/>
                </a:solidFill>
                <a:latin typeface="Gill Sans MT"/>
                <a:ea typeface="Gill Sans MT"/>
                <a:cs typeface="Gill Sans MT"/>
                <a:sym typeface="Gill Sans MT"/>
              </a:defRPr>
            </a:pPr>
          </a:p>
        </p:txBody>
      </p:sp>
      <p:sp>
        <p:nvSpPr>
          <p:cNvPr id="736" name="四角形: 角を丸くする 53"/>
          <p:cNvSpPr/>
          <p:nvPr/>
        </p:nvSpPr>
        <p:spPr>
          <a:xfrm>
            <a:off x="1079801" y="5213077"/>
            <a:ext cx="301014" cy="286595"/>
          </a:xfrm>
          <a:prstGeom prst="roundRect">
            <a:avLst>
              <a:gd name="adj" fmla="val 16667"/>
            </a:avLst>
          </a:prstGeom>
          <a:solidFill>
            <a:srgbClr val="D9D9D9"/>
          </a:solidFill>
          <a:ln w="19050">
            <a:solidFill>
              <a:srgbClr val="000000"/>
            </a:solidFill>
            <a:miter/>
          </a:ln>
        </p:spPr>
        <p:txBody>
          <a:bodyPr lIns="45719" rIns="45719" anchor="ctr"/>
          <a:lstStyle/>
          <a:p>
            <a:pPr defTabSz="685800">
              <a:defRPr sz="800">
                <a:solidFill>
                  <a:srgbClr val="FFFFFF"/>
                </a:solidFill>
                <a:latin typeface="Gill Sans MT"/>
                <a:ea typeface="Gill Sans MT"/>
                <a:cs typeface="Gill Sans MT"/>
                <a:sym typeface="Gill Sans MT"/>
              </a:defRPr>
            </a:pPr>
          </a:p>
        </p:txBody>
      </p:sp>
      <p:sp>
        <p:nvSpPr>
          <p:cNvPr id="737" name="四角形: 角を丸くする 54"/>
          <p:cNvSpPr/>
          <p:nvPr/>
        </p:nvSpPr>
        <p:spPr>
          <a:xfrm>
            <a:off x="3496241" y="6648333"/>
            <a:ext cx="301014" cy="286596"/>
          </a:xfrm>
          <a:prstGeom prst="roundRect">
            <a:avLst>
              <a:gd name="adj" fmla="val 16667"/>
            </a:avLst>
          </a:prstGeom>
          <a:solidFill>
            <a:srgbClr val="D9D9D9"/>
          </a:solidFill>
          <a:ln w="19050">
            <a:solidFill>
              <a:srgbClr val="000000"/>
            </a:solidFill>
            <a:miter/>
          </a:ln>
        </p:spPr>
        <p:txBody>
          <a:bodyPr lIns="45719" rIns="45719" anchor="ctr"/>
          <a:lstStyle/>
          <a:p>
            <a:pPr defTabSz="685800">
              <a:defRPr sz="800">
                <a:solidFill>
                  <a:srgbClr val="FFFFFF"/>
                </a:solidFill>
                <a:latin typeface="Gill Sans MT"/>
                <a:ea typeface="Gill Sans MT"/>
                <a:cs typeface="Gill Sans MT"/>
                <a:sym typeface="Gill Sans MT"/>
              </a:defRPr>
            </a:pPr>
          </a:p>
        </p:txBody>
      </p:sp>
      <p:sp>
        <p:nvSpPr>
          <p:cNvPr id="738" name="四角形: 角を丸くする 55"/>
          <p:cNvSpPr/>
          <p:nvPr/>
        </p:nvSpPr>
        <p:spPr>
          <a:xfrm>
            <a:off x="3488895" y="6163786"/>
            <a:ext cx="301014" cy="286596"/>
          </a:xfrm>
          <a:prstGeom prst="roundRect">
            <a:avLst>
              <a:gd name="adj" fmla="val 16667"/>
            </a:avLst>
          </a:prstGeom>
          <a:solidFill>
            <a:srgbClr val="D9D9D9"/>
          </a:solidFill>
          <a:ln w="19050">
            <a:solidFill>
              <a:srgbClr val="000000"/>
            </a:solidFill>
            <a:miter/>
          </a:ln>
        </p:spPr>
        <p:txBody>
          <a:bodyPr lIns="45719" rIns="45719" anchor="ctr"/>
          <a:lstStyle/>
          <a:p>
            <a:pPr defTabSz="685800">
              <a:defRPr sz="800">
                <a:solidFill>
                  <a:srgbClr val="FFFFFF"/>
                </a:solidFill>
                <a:latin typeface="Gill Sans MT"/>
                <a:ea typeface="Gill Sans MT"/>
                <a:cs typeface="Gill Sans MT"/>
                <a:sym typeface="Gill Sans MT"/>
              </a:defRPr>
            </a:pPr>
          </a:p>
        </p:txBody>
      </p:sp>
      <p:sp>
        <p:nvSpPr>
          <p:cNvPr id="739" name="四角形: 角を丸くする 56"/>
          <p:cNvSpPr/>
          <p:nvPr/>
        </p:nvSpPr>
        <p:spPr>
          <a:xfrm>
            <a:off x="3496241" y="5694138"/>
            <a:ext cx="301014" cy="286596"/>
          </a:xfrm>
          <a:prstGeom prst="roundRect">
            <a:avLst>
              <a:gd name="adj" fmla="val 16667"/>
            </a:avLst>
          </a:prstGeom>
          <a:solidFill>
            <a:srgbClr val="D9D9D9"/>
          </a:solidFill>
          <a:ln w="19050">
            <a:solidFill>
              <a:srgbClr val="000000"/>
            </a:solidFill>
            <a:miter/>
          </a:ln>
        </p:spPr>
        <p:txBody>
          <a:bodyPr lIns="45719" rIns="45719" anchor="ctr"/>
          <a:lstStyle/>
          <a:p>
            <a:pPr defTabSz="685800">
              <a:defRPr sz="800">
                <a:solidFill>
                  <a:srgbClr val="FFFFFF"/>
                </a:solidFill>
                <a:latin typeface="Gill Sans MT"/>
                <a:ea typeface="Gill Sans MT"/>
                <a:cs typeface="Gill Sans MT"/>
                <a:sym typeface="Gill Sans MT"/>
              </a:defRPr>
            </a:pPr>
          </a:p>
        </p:txBody>
      </p:sp>
      <p:sp>
        <p:nvSpPr>
          <p:cNvPr id="740" name="四角形: 角を丸くする 57"/>
          <p:cNvSpPr/>
          <p:nvPr/>
        </p:nvSpPr>
        <p:spPr>
          <a:xfrm>
            <a:off x="3496241" y="5205065"/>
            <a:ext cx="301014" cy="286596"/>
          </a:xfrm>
          <a:prstGeom prst="roundRect">
            <a:avLst>
              <a:gd name="adj" fmla="val 16667"/>
            </a:avLst>
          </a:prstGeom>
          <a:solidFill>
            <a:srgbClr val="D9D9D9"/>
          </a:solidFill>
          <a:ln w="19050">
            <a:solidFill>
              <a:srgbClr val="000000"/>
            </a:solidFill>
            <a:miter/>
          </a:ln>
        </p:spPr>
        <p:txBody>
          <a:bodyPr lIns="45719" rIns="45719" anchor="ctr"/>
          <a:lstStyle/>
          <a:p>
            <a:pPr defTabSz="685800">
              <a:defRPr sz="800">
                <a:solidFill>
                  <a:srgbClr val="FFFFFF"/>
                </a:solidFill>
                <a:latin typeface="Gill Sans MT"/>
                <a:ea typeface="Gill Sans MT"/>
                <a:cs typeface="Gill Sans MT"/>
                <a:sym typeface="Gill Sans MT"/>
              </a:defRPr>
            </a:pPr>
          </a:p>
        </p:txBody>
      </p:sp>
      <p:sp>
        <p:nvSpPr>
          <p:cNvPr id="741" name="テキスト ボックス 134"/>
          <p:cNvSpPr txBox="1"/>
          <p:nvPr/>
        </p:nvSpPr>
        <p:spPr>
          <a:xfrm>
            <a:off x="1605731" y="7225369"/>
            <a:ext cx="1058348" cy="305646"/>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lgn="l" defTabSz="685800">
              <a:defRPr sz="1800">
                <a:solidFill>
                  <a:srgbClr val="FFFFFF"/>
                </a:solidFill>
                <a:latin typeface="+mn-lt"/>
                <a:ea typeface="+mn-ea"/>
                <a:cs typeface="+mn-cs"/>
                <a:sym typeface="ヒラギノ角ゴ ProN W3"/>
              </a:defRPr>
            </a:lvl1pPr>
          </a:lstStyle>
          <a:p>
            <a:pPr/>
            <a:r>
              <a:t>cathode</a:t>
            </a:r>
          </a:p>
        </p:txBody>
      </p:sp>
      <p:sp>
        <p:nvSpPr>
          <p:cNvPr id="742" name="テキスト ボックス 82"/>
          <p:cNvSpPr txBox="1"/>
          <p:nvPr/>
        </p:nvSpPr>
        <p:spPr>
          <a:xfrm>
            <a:off x="2657347" y="7225369"/>
            <a:ext cx="410808" cy="293077"/>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lgn="l" defTabSz="685800">
              <a:defRPr sz="1800">
                <a:solidFill>
                  <a:srgbClr val="FFFFFF"/>
                </a:solidFill>
                <a:latin typeface="+mn-lt"/>
                <a:ea typeface="+mn-ea"/>
                <a:cs typeface="+mn-cs"/>
                <a:sym typeface="ヒラギノ角ゴ ProN W3"/>
              </a:defRPr>
            </a:lvl1pPr>
          </a:lstStyle>
          <a:p>
            <a:pPr/>
            <a:r>
              <a:t>Cu</a:t>
            </a:r>
          </a:p>
        </p:txBody>
      </p:sp>
      <p:sp>
        <p:nvSpPr>
          <p:cNvPr id="743" name="直線コネクタ 60"/>
          <p:cNvSpPr/>
          <p:nvPr/>
        </p:nvSpPr>
        <p:spPr>
          <a:xfrm>
            <a:off x="1401004" y="5490989"/>
            <a:ext cx="1" cy="210492"/>
          </a:xfrm>
          <a:prstGeom prst="line">
            <a:avLst/>
          </a:prstGeom>
          <a:ln w="57150">
            <a:solidFill>
              <a:srgbClr val="C0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744" name="直線コネクタ 61"/>
          <p:cNvSpPr/>
          <p:nvPr/>
        </p:nvSpPr>
        <p:spPr>
          <a:xfrm>
            <a:off x="1402836" y="5995838"/>
            <a:ext cx="1" cy="210492"/>
          </a:xfrm>
          <a:prstGeom prst="line">
            <a:avLst/>
          </a:prstGeom>
          <a:ln w="57150">
            <a:solidFill>
              <a:srgbClr val="C0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745" name="直線コネクタ 62"/>
          <p:cNvSpPr/>
          <p:nvPr/>
        </p:nvSpPr>
        <p:spPr>
          <a:xfrm>
            <a:off x="1406623" y="6443661"/>
            <a:ext cx="1" cy="210492"/>
          </a:xfrm>
          <a:prstGeom prst="line">
            <a:avLst/>
          </a:prstGeom>
          <a:ln w="57150">
            <a:solidFill>
              <a:srgbClr val="C0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746" name="直線コネクタ 63"/>
          <p:cNvSpPr/>
          <p:nvPr/>
        </p:nvSpPr>
        <p:spPr>
          <a:xfrm>
            <a:off x="3488893" y="5490989"/>
            <a:ext cx="1" cy="210492"/>
          </a:xfrm>
          <a:prstGeom prst="line">
            <a:avLst/>
          </a:prstGeom>
          <a:ln w="57150">
            <a:solidFill>
              <a:srgbClr val="C0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747" name="直線コネクタ 64"/>
          <p:cNvSpPr/>
          <p:nvPr/>
        </p:nvSpPr>
        <p:spPr>
          <a:xfrm>
            <a:off x="3488893" y="5961307"/>
            <a:ext cx="1" cy="210492"/>
          </a:xfrm>
          <a:prstGeom prst="line">
            <a:avLst/>
          </a:prstGeom>
          <a:ln w="57150">
            <a:solidFill>
              <a:srgbClr val="C0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748" name="直線コネクタ 65"/>
          <p:cNvSpPr/>
          <p:nvPr/>
        </p:nvSpPr>
        <p:spPr>
          <a:xfrm>
            <a:off x="3488893" y="6450380"/>
            <a:ext cx="1" cy="210492"/>
          </a:xfrm>
          <a:prstGeom prst="line">
            <a:avLst/>
          </a:prstGeom>
          <a:ln w="57150">
            <a:solidFill>
              <a:srgbClr val="C0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749" name="直線コネクタ 66"/>
          <p:cNvSpPr/>
          <p:nvPr/>
        </p:nvSpPr>
        <p:spPr>
          <a:xfrm>
            <a:off x="3597545" y="5740202"/>
            <a:ext cx="1" cy="210491"/>
          </a:xfrm>
          <a:prstGeom prst="line">
            <a:avLst/>
          </a:prstGeom>
          <a:ln w="57150">
            <a:solidFill>
              <a:srgbClr val="C0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750" name="直線コネクタ 67"/>
          <p:cNvSpPr/>
          <p:nvPr/>
        </p:nvSpPr>
        <p:spPr>
          <a:xfrm>
            <a:off x="3597545" y="5239701"/>
            <a:ext cx="1" cy="210492"/>
          </a:xfrm>
          <a:prstGeom prst="line">
            <a:avLst/>
          </a:prstGeom>
          <a:ln w="57150">
            <a:solidFill>
              <a:srgbClr val="C0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751" name="直線コネクタ 68"/>
          <p:cNvSpPr/>
          <p:nvPr/>
        </p:nvSpPr>
        <p:spPr>
          <a:xfrm>
            <a:off x="3597545" y="6201837"/>
            <a:ext cx="1" cy="210492"/>
          </a:xfrm>
          <a:prstGeom prst="line">
            <a:avLst/>
          </a:prstGeom>
          <a:ln w="57150">
            <a:solidFill>
              <a:srgbClr val="C0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752" name="直線コネクタ 69"/>
          <p:cNvSpPr/>
          <p:nvPr/>
        </p:nvSpPr>
        <p:spPr>
          <a:xfrm>
            <a:off x="3597545" y="6694396"/>
            <a:ext cx="1" cy="210491"/>
          </a:xfrm>
          <a:prstGeom prst="line">
            <a:avLst/>
          </a:prstGeom>
          <a:ln w="57150">
            <a:solidFill>
              <a:srgbClr val="C0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753" name="直線コネクタ 70"/>
          <p:cNvSpPr/>
          <p:nvPr/>
        </p:nvSpPr>
        <p:spPr>
          <a:xfrm>
            <a:off x="1272614" y="5749648"/>
            <a:ext cx="1" cy="210491"/>
          </a:xfrm>
          <a:prstGeom prst="line">
            <a:avLst/>
          </a:prstGeom>
          <a:ln w="57150">
            <a:solidFill>
              <a:srgbClr val="C0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754" name="直線コネクタ 71"/>
          <p:cNvSpPr/>
          <p:nvPr/>
        </p:nvSpPr>
        <p:spPr>
          <a:xfrm>
            <a:off x="1272614" y="5249147"/>
            <a:ext cx="1" cy="210492"/>
          </a:xfrm>
          <a:prstGeom prst="line">
            <a:avLst/>
          </a:prstGeom>
          <a:ln w="57150">
            <a:solidFill>
              <a:srgbClr val="C0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755" name="直線コネクタ 72"/>
          <p:cNvSpPr/>
          <p:nvPr/>
        </p:nvSpPr>
        <p:spPr>
          <a:xfrm>
            <a:off x="1272614" y="6211284"/>
            <a:ext cx="1" cy="210492"/>
          </a:xfrm>
          <a:prstGeom prst="line">
            <a:avLst/>
          </a:prstGeom>
          <a:ln w="57150">
            <a:solidFill>
              <a:srgbClr val="C0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756" name="直線コネクタ 73"/>
          <p:cNvSpPr/>
          <p:nvPr/>
        </p:nvSpPr>
        <p:spPr>
          <a:xfrm>
            <a:off x="1272614" y="6703842"/>
            <a:ext cx="1" cy="210492"/>
          </a:xfrm>
          <a:prstGeom prst="line">
            <a:avLst/>
          </a:prstGeom>
          <a:ln w="57150">
            <a:solidFill>
              <a:srgbClr val="C00000"/>
            </a:solidFill>
            <a:miter/>
          </a:ln>
        </p:spPr>
        <p:txBody>
          <a:bodyPr lIns="45719" rIns="45719"/>
          <a:lstStyle/>
          <a:p>
            <a:pPr algn="l" defTabSz="914400">
              <a:defRPr sz="1800">
                <a:latin typeface="游ゴシック"/>
                <a:ea typeface="游ゴシック"/>
                <a:cs typeface="游ゴシック"/>
                <a:sym typeface="游ゴシック"/>
              </a:defRPr>
            </a:pPr>
          </a:p>
        </p:txBody>
      </p:sp>
      <p:sp>
        <p:nvSpPr>
          <p:cNvPr id="757" name="フリーフォーム: 図形 74"/>
          <p:cNvSpPr/>
          <p:nvPr/>
        </p:nvSpPr>
        <p:spPr>
          <a:xfrm>
            <a:off x="397641" y="5005082"/>
            <a:ext cx="4036914" cy="3059982"/>
          </a:xfrm>
          <a:custGeom>
            <a:avLst/>
            <a:gdLst/>
            <a:ahLst/>
            <a:cxnLst>
              <a:cxn ang="0">
                <a:pos x="wd2" y="hd2"/>
              </a:cxn>
              <a:cxn ang="5400000">
                <a:pos x="wd2" y="hd2"/>
              </a:cxn>
              <a:cxn ang="10800000">
                <a:pos x="wd2" y="hd2"/>
              </a:cxn>
              <a:cxn ang="16200000">
                <a:pos x="wd2" y="hd2"/>
              </a:cxn>
            </a:cxnLst>
            <a:rect l="0" t="0" r="r" b="b"/>
            <a:pathLst>
              <a:path w="21600" h="21522" fill="norm" stroke="1" extrusionOk="0">
                <a:moveTo>
                  <a:pt x="0" y="23"/>
                </a:moveTo>
                <a:cubicBezTo>
                  <a:pt x="480" y="57"/>
                  <a:pt x="1296" y="-36"/>
                  <a:pt x="2212" y="16"/>
                </a:cubicBezTo>
                <a:cubicBezTo>
                  <a:pt x="2251" y="3639"/>
                  <a:pt x="2066" y="16180"/>
                  <a:pt x="2160" y="18450"/>
                </a:cubicBezTo>
                <a:cubicBezTo>
                  <a:pt x="2255" y="20721"/>
                  <a:pt x="3780" y="20812"/>
                  <a:pt x="5369" y="21094"/>
                </a:cubicBezTo>
                <a:cubicBezTo>
                  <a:pt x="7096" y="21399"/>
                  <a:pt x="9352" y="21564"/>
                  <a:pt x="11441" y="21513"/>
                </a:cubicBezTo>
                <a:cubicBezTo>
                  <a:pt x="13637" y="21460"/>
                  <a:pt x="15369" y="21322"/>
                  <a:pt x="16766" y="20987"/>
                </a:cubicBezTo>
                <a:cubicBezTo>
                  <a:pt x="18379" y="20600"/>
                  <a:pt x="19655" y="20323"/>
                  <a:pt x="19660" y="18554"/>
                </a:cubicBezTo>
                <a:cubicBezTo>
                  <a:pt x="19671" y="14996"/>
                  <a:pt x="19688" y="4162"/>
                  <a:pt x="19714" y="74"/>
                </a:cubicBezTo>
                <a:cubicBezTo>
                  <a:pt x="20605" y="33"/>
                  <a:pt x="20728" y="99"/>
                  <a:pt x="21600" y="26"/>
                </a:cubicBezTo>
              </a:path>
            </a:pathLst>
          </a:custGeom>
          <a:ln w="76200">
            <a:solidFill>
              <a:srgbClr val="002060"/>
            </a:solidFill>
            <a:miter/>
          </a:ln>
        </p:spPr>
        <p:txBody>
          <a:bodyPr lIns="45719" rIns="45719" anchor="ctr"/>
          <a:lstStyle/>
          <a:p>
            <a:pPr defTabSz="457200">
              <a:defRPr sz="1300">
                <a:solidFill>
                  <a:srgbClr val="FFFFFF"/>
                </a:solidFill>
                <a:latin typeface="游ゴシック"/>
                <a:ea typeface="游ゴシック"/>
                <a:cs typeface="游ゴシック"/>
                <a:sym typeface="游ゴシック"/>
              </a:defRPr>
            </a:pPr>
          </a:p>
        </p:txBody>
      </p:sp>
      <p:sp>
        <p:nvSpPr>
          <p:cNvPr id="758" name="フリーフォーム: 図形 75"/>
          <p:cNvSpPr/>
          <p:nvPr/>
        </p:nvSpPr>
        <p:spPr>
          <a:xfrm>
            <a:off x="955351" y="7003060"/>
            <a:ext cx="2147622" cy="1118730"/>
          </a:xfrm>
          <a:custGeom>
            <a:avLst/>
            <a:gdLst/>
            <a:ahLst/>
            <a:cxnLst>
              <a:cxn ang="0">
                <a:pos x="wd2" y="hd2"/>
              </a:cxn>
              <a:cxn ang="5400000">
                <a:pos x="wd2" y="hd2"/>
              </a:cxn>
              <a:cxn ang="10800000">
                <a:pos x="wd2" y="hd2"/>
              </a:cxn>
              <a:cxn ang="16200000">
                <a:pos x="wd2" y="hd2"/>
              </a:cxn>
            </a:cxnLst>
            <a:rect l="0" t="0" r="r" b="b"/>
            <a:pathLst>
              <a:path w="21600" h="21582" fill="norm" stroke="1" extrusionOk="0">
                <a:moveTo>
                  <a:pt x="0" y="21582"/>
                </a:moveTo>
                <a:cubicBezTo>
                  <a:pt x="106" y="13719"/>
                  <a:pt x="129" y="6512"/>
                  <a:pt x="660" y="3179"/>
                </a:cubicBezTo>
                <a:cubicBezTo>
                  <a:pt x="1064" y="640"/>
                  <a:pt x="1305" y="269"/>
                  <a:pt x="3579" y="161"/>
                </a:cubicBezTo>
                <a:cubicBezTo>
                  <a:pt x="7075" y="-7"/>
                  <a:pt x="20885" y="-18"/>
                  <a:pt x="21600" y="14"/>
                </a:cubicBezTo>
              </a:path>
            </a:pathLst>
          </a:custGeom>
          <a:ln w="28575">
            <a:solidFill>
              <a:srgbClr val="92D050"/>
            </a:solidFill>
            <a:miter/>
          </a:ln>
        </p:spPr>
        <p:txBody>
          <a:bodyPr lIns="45719" rIns="45719" anchor="ctr"/>
          <a:lstStyle/>
          <a:p>
            <a:pPr defTabSz="457200">
              <a:defRPr sz="1300">
                <a:solidFill>
                  <a:srgbClr val="FFFFFF"/>
                </a:solidFill>
                <a:latin typeface="游ゴシック"/>
                <a:ea typeface="游ゴシック"/>
                <a:cs typeface="游ゴシック"/>
                <a:sym typeface="游ゴシック"/>
              </a:defRPr>
            </a:pPr>
          </a:p>
        </p:txBody>
      </p:sp>
      <p:sp>
        <p:nvSpPr>
          <p:cNvPr id="759" name="フリーフォーム: 図形 76"/>
          <p:cNvSpPr/>
          <p:nvPr/>
        </p:nvSpPr>
        <p:spPr>
          <a:xfrm>
            <a:off x="1827382" y="6953110"/>
            <a:ext cx="2058607" cy="1222821"/>
          </a:xfrm>
          <a:custGeom>
            <a:avLst/>
            <a:gdLst/>
            <a:ahLst/>
            <a:cxnLst>
              <a:cxn ang="0">
                <a:pos x="wd2" y="hd2"/>
              </a:cxn>
              <a:cxn ang="5400000">
                <a:pos x="wd2" y="hd2"/>
              </a:cxn>
              <a:cxn ang="10800000">
                <a:pos x="wd2" y="hd2"/>
              </a:cxn>
              <a:cxn ang="16200000">
                <a:pos x="wd2" y="hd2"/>
              </a:cxn>
            </a:cxnLst>
            <a:rect l="0" t="0" r="r" b="b"/>
            <a:pathLst>
              <a:path w="21528" h="21600" fill="norm" stroke="1" extrusionOk="0">
                <a:moveTo>
                  <a:pt x="0" y="0"/>
                </a:moveTo>
                <a:lnTo>
                  <a:pt x="15719" y="28"/>
                </a:lnTo>
                <a:cubicBezTo>
                  <a:pt x="19110" y="266"/>
                  <a:pt x="20089" y="60"/>
                  <a:pt x="20635" y="2095"/>
                </a:cubicBezTo>
                <a:cubicBezTo>
                  <a:pt x="21600" y="5693"/>
                  <a:pt x="21515" y="13084"/>
                  <a:pt x="21528" y="21600"/>
                </a:cubicBezTo>
              </a:path>
            </a:pathLst>
          </a:custGeom>
          <a:ln w="28575">
            <a:solidFill>
              <a:srgbClr val="FF66FF"/>
            </a:solidFill>
            <a:miter/>
          </a:ln>
        </p:spPr>
        <p:txBody>
          <a:bodyPr lIns="45719" rIns="45719" anchor="ctr"/>
          <a:lstStyle/>
          <a:p>
            <a:pPr defTabSz="457200">
              <a:defRPr sz="1300">
                <a:solidFill>
                  <a:srgbClr val="FFFFFF"/>
                </a:solidFill>
                <a:latin typeface="游ゴシック"/>
                <a:ea typeface="游ゴシック"/>
                <a:cs typeface="游ゴシック"/>
                <a:sym typeface="游ゴシック"/>
              </a:defRPr>
            </a:pPr>
          </a:p>
        </p:txBody>
      </p:sp>
      <p:sp>
        <p:nvSpPr>
          <p:cNvPr id="760" name="テキスト ボックス 13"/>
          <p:cNvSpPr txBox="1"/>
          <p:nvPr/>
        </p:nvSpPr>
        <p:spPr>
          <a:xfrm>
            <a:off x="3188166" y="8103113"/>
            <a:ext cx="1739771" cy="384749"/>
          </a:xfrm>
          <a:prstGeom prst="rect">
            <a:avLst/>
          </a:prstGeom>
          <a:solidFill>
            <a:srgbClr val="FF66FF"/>
          </a:solidFill>
          <a:ln w="12700">
            <a:miter lim="400000"/>
          </a:ln>
          <a:extLst>
            <a:ext uri="{C572A759-6A51-4108-AA02-DFA0A04FC94B}">
              <ma14:wrappingTextBoxFlag xmlns:ma14="http://schemas.microsoft.com/office/mac/drawingml/2011/main" val="1"/>
            </a:ext>
          </a:extLst>
        </p:spPr>
        <p:txBody>
          <a:bodyPr lIns="45719" rIns="45719" anchor="ctr"/>
          <a:lstStyle>
            <a:lvl1pPr defTabSz="457200">
              <a:defRPr sz="1800">
                <a:latin typeface="+mn-lt"/>
                <a:ea typeface="+mn-ea"/>
                <a:cs typeface="+mn-cs"/>
                <a:sym typeface="ヒラギノ角ゴ ProN W3"/>
              </a:defRPr>
            </a:lvl1pPr>
          </a:lstStyle>
          <a:p>
            <a:pPr/>
            <a:r>
              <a:t>photo sensors</a:t>
            </a:r>
          </a:p>
        </p:txBody>
      </p:sp>
      <p:sp>
        <p:nvSpPr>
          <p:cNvPr id="761" name="テキスト ボックス 14"/>
          <p:cNvSpPr txBox="1"/>
          <p:nvPr/>
        </p:nvSpPr>
        <p:spPr>
          <a:xfrm rot="5400000">
            <a:off x="983055" y="5971998"/>
            <a:ext cx="1247809" cy="320064"/>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lgn="l" defTabSz="457200">
              <a:defRPr sz="1800">
                <a:solidFill>
                  <a:srgbClr val="C00000"/>
                </a:solidFill>
                <a:latin typeface="+mn-lt"/>
                <a:ea typeface="+mn-ea"/>
                <a:cs typeface="+mn-cs"/>
                <a:sym typeface="ヒラギノ角ゴ ProN W3"/>
              </a:defRPr>
            </a:lvl1pPr>
          </a:lstStyle>
          <a:p>
            <a:pPr/>
            <a:r>
              <a:t>field cage</a:t>
            </a:r>
          </a:p>
        </p:txBody>
      </p:sp>
      <p:sp>
        <p:nvSpPr>
          <p:cNvPr id="762" name="テキスト ボックス 15"/>
          <p:cNvSpPr txBox="1"/>
          <p:nvPr/>
        </p:nvSpPr>
        <p:spPr>
          <a:xfrm>
            <a:off x="2705249" y="5423151"/>
            <a:ext cx="1016540" cy="312260"/>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lgn="l" defTabSz="457200">
              <a:defRPr sz="1800">
                <a:latin typeface="+mn-lt"/>
                <a:ea typeface="+mn-ea"/>
                <a:cs typeface="+mn-cs"/>
                <a:sym typeface="ヒラギノ角ゴ ProN W3"/>
              </a:defRPr>
            </a:lvl1pPr>
          </a:lstStyle>
          <a:p>
            <a:pPr/>
            <a:r>
              <a:t>PMT</a:t>
            </a:r>
          </a:p>
        </p:txBody>
      </p:sp>
      <p:sp>
        <p:nvSpPr>
          <p:cNvPr id="763" name="直線矢印コネクタ 80"/>
          <p:cNvSpPr/>
          <p:nvPr/>
        </p:nvSpPr>
        <p:spPr>
          <a:xfrm flipV="1">
            <a:off x="3241784" y="5348362"/>
            <a:ext cx="254455" cy="191800"/>
          </a:xfrm>
          <a:prstGeom prst="line">
            <a:avLst/>
          </a:prstGeom>
          <a:ln w="6350">
            <a:solidFill>
              <a:srgbClr val="000000"/>
            </a:solidFill>
            <a:miter/>
            <a:tailEnd type="triangle"/>
          </a:ln>
        </p:spPr>
        <p:txBody>
          <a:bodyPr lIns="45719" rIns="45719"/>
          <a:lstStyle/>
          <a:p>
            <a:pPr algn="l" defTabSz="914400">
              <a:defRPr sz="1800">
                <a:latin typeface="游ゴシック"/>
                <a:ea typeface="游ゴシック"/>
                <a:cs typeface="游ゴシック"/>
                <a:sym typeface="游ゴシック"/>
              </a:defRPr>
            </a:pPr>
          </a:p>
        </p:txBody>
      </p:sp>
      <p:sp>
        <p:nvSpPr>
          <p:cNvPr id="764" name="テキスト ボックス 29"/>
          <p:cNvSpPr txBox="1"/>
          <p:nvPr/>
        </p:nvSpPr>
        <p:spPr>
          <a:xfrm>
            <a:off x="1690085" y="7588849"/>
            <a:ext cx="865671" cy="343293"/>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lgn="l" defTabSz="457200">
              <a:defRPr sz="1800">
                <a:latin typeface="+mn-lt"/>
                <a:ea typeface="+mn-ea"/>
                <a:cs typeface="+mn-cs"/>
                <a:sym typeface="ヒラギノ角ゴ ProN W3"/>
              </a:defRPr>
            </a:lvl1pPr>
          </a:lstStyle>
          <a:p>
            <a:pPr/>
            <a:r>
              <a:t>HDPE</a:t>
            </a:r>
          </a:p>
        </p:txBody>
      </p:sp>
      <p:pic>
        <p:nvPicPr>
          <p:cNvPr id="765" name="正方形 四角形" descr="正方形 四角形"/>
          <p:cNvPicPr>
            <a:picLocks noChangeAspect="0"/>
          </p:cNvPicPr>
          <p:nvPr/>
        </p:nvPicPr>
        <p:blipFill>
          <a:blip r:embed="rId2">
            <a:extLst/>
          </a:blip>
          <a:stretch>
            <a:fillRect/>
          </a:stretch>
        </p:blipFill>
        <p:spPr>
          <a:xfrm>
            <a:off x="3315003" y="5522111"/>
            <a:ext cx="663491" cy="665564"/>
          </a:xfrm>
          <a:prstGeom prst="rect">
            <a:avLst/>
          </a:prstGeom>
        </p:spPr>
      </p:pic>
      <p:pic>
        <p:nvPicPr>
          <p:cNvPr id="767" name="四角形 四角形" descr="四角形 四角形"/>
          <p:cNvPicPr>
            <a:picLocks noChangeAspect="0"/>
          </p:cNvPicPr>
          <p:nvPr/>
        </p:nvPicPr>
        <p:blipFill>
          <a:blip r:embed="rId3">
            <a:extLst/>
          </a:blip>
          <a:stretch>
            <a:fillRect/>
          </a:stretch>
        </p:blipFill>
        <p:spPr>
          <a:xfrm>
            <a:off x="5403173" y="4513259"/>
            <a:ext cx="6980745" cy="3603674"/>
          </a:xfrm>
          <a:prstGeom prst="rect">
            <a:avLst/>
          </a:prstGeom>
        </p:spPr>
      </p:pic>
      <p:sp>
        <p:nvSpPr>
          <p:cNvPr id="769" name="四角形: 角を丸くする 56"/>
          <p:cNvSpPr/>
          <p:nvPr/>
        </p:nvSpPr>
        <p:spPr>
          <a:xfrm>
            <a:off x="8101709" y="5994698"/>
            <a:ext cx="1215460" cy="938388"/>
          </a:xfrm>
          <a:prstGeom prst="roundRect">
            <a:avLst>
              <a:gd name="adj" fmla="val 16667"/>
            </a:avLst>
          </a:prstGeom>
          <a:solidFill>
            <a:srgbClr val="D9D9D9"/>
          </a:solidFill>
          <a:ln w="38100">
            <a:solidFill>
              <a:srgbClr val="000000"/>
            </a:solidFill>
            <a:miter/>
          </a:ln>
          <a:extLst>
            <a:ext uri="{C572A759-6A51-4108-AA02-DFA0A04FC94B}">
              <ma14:wrappingTextBoxFlag xmlns:ma14="http://schemas.microsoft.com/office/mac/drawingml/2011/main" val="1"/>
            </a:ext>
          </a:extLst>
        </p:spPr>
        <p:txBody>
          <a:bodyPr lIns="45719" rIns="45719" anchor="ctr"/>
          <a:lstStyle>
            <a:lvl1pPr defTabSz="685800">
              <a:defRPr sz="2000">
                <a:latin typeface="Gill Sans MT"/>
                <a:ea typeface="Gill Sans MT"/>
                <a:cs typeface="Gill Sans MT"/>
                <a:sym typeface="Gill Sans MT"/>
              </a:defRPr>
            </a:lvl1pPr>
          </a:lstStyle>
          <a:p>
            <a:pPr/>
            <a:r>
              <a:t>PMT</a:t>
            </a:r>
          </a:p>
        </p:txBody>
      </p:sp>
      <p:sp>
        <p:nvSpPr>
          <p:cNvPr id="770" name="線"/>
          <p:cNvSpPr/>
          <p:nvPr/>
        </p:nvSpPr>
        <p:spPr>
          <a:xfrm>
            <a:off x="6416757" y="6488271"/>
            <a:ext cx="1469500" cy="1"/>
          </a:xfrm>
          <a:prstGeom prst="line">
            <a:avLst/>
          </a:prstGeom>
          <a:ln w="50800">
            <a:solidFill>
              <a:srgbClr val="AE26AE"/>
            </a:solidFill>
            <a:custDash>
              <a:ds d="200000" sp="200000"/>
            </a:custDash>
            <a:miter lim="400000"/>
            <a:tailEnd type="arrow"/>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771" name="シンチレーション光"/>
          <p:cNvSpPr txBox="1"/>
          <p:nvPr/>
        </p:nvSpPr>
        <p:spPr>
          <a:xfrm>
            <a:off x="5522548" y="5954230"/>
            <a:ext cx="2400301" cy="355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シンチレーション光</a:t>
            </a:r>
          </a:p>
        </p:txBody>
      </p:sp>
      <p:sp>
        <p:nvSpPr>
          <p:cNvPr id="772" name="線"/>
          <p:cNvSpPr/>
          <p:nvPr/>
        </p:nvSpPr>
        <p:spPr>
          <a:xfrm flipH="1">
            <a:off x="9306690" y="6481160"/>
            <a:ext cx="599991" cy="1"/>
          </a:xfrm>
          <a:prstGeom prst="line">
            <a:avLst/>
          </a:prstGeom>
          <a:ln w="381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773" name="図形"/>
          <p:cNvSpPr/>
          <p:nvPr/>
        </p:nvSpPr>
        <p:spPr>
          <a:xfrm>
            <a:off x="9890304" y="6359526"/>
            <a:ext cx="320065" cy="257491"/>
          </a:xfrm>
          <a:custGeom>
            <a:avLst/>
            <a:gdLst/>
            <a:ahLst/>
            <a:cxnLst>
              <a:cxn ang="0">
                <a:pos x="wd2" y="hd2"/>
              </a:cxn>
              <a:cxn ang="5400000">
                <a:pos x="wd2" y="hd2"/>
              </a:cxn>
              <a:cxn ang="10800000">
                <a:pos x="wd2" y="hd2"/>
              </a:cxn>
              <a:cxn ang="16200000">
                <a:pos x="wd2" y="hd2"/>
              </a:cxn>
            </a:cxnLst>
            <a:rect l="0" t="0" r="r" b="b"/>
            <a:pathLst>
              <a:path w="21495" h="20855" fill="norm" stroke="1" extrusionOk="0">
                <a:moveTo>
                  <a:pt x="0" y="26"/>
                </a:moveTo>
                <a:lnTo>
                  <a:pt x="15442" y="26"/>
                </a:lnTo>
                <a:cubicBezTo>
                  <a:pt x="18642" y="-386"/>
                  <a:pt x="21389" y="4165"/>
                  <a:pt x="21492" y="10051"/>
                </a:cubicBezTo>
                <a:cubicBezTo>
                  <a:pt x="21600" y="16215"/>
                  <a:pt x="18796" y="21214"/>
                  <a:pt x="15442" y="20835"/>
                </a:cubicBezTo>
                <a:lnTo>
                  <a:pt x="0" y="20835"/>
                </a:lnTo>
                <a:lnTo>
                  <a:pt x="0" y="26"/>
                </a:lnTo>
                <a:close/>
              </a:path>
            </a:pathLst>
          </a:custGeom>
          <a:solidFill>
            <a:schemeClr val="accent5">
              <a:hueOff val="-82419"/>
              <a:satOff val="-9513"/>
              <a:lumOff val="-16343"/>
            </a:schemeClr>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774" name="LED"/>
          <p:cNvSpPr txBox="1"/>
          <p:nvPr/>
        </p:nvSpPr>
        <p:spPr>
          <a:xfrm>
            <a:off x="9722168" y="5972473"/>
            <a:ext cx="656337"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LED</a:t>
            </a:r>
          </a:p>
        </p:txBody>
      </p:sp>
      <p:sp>
        <p:nvSpPr>
          <p:cNvPr id="775" name="四角形"/>
          <p:cNvSpPr/>
          <p:nvPr/>
        </p:nvSpPr>
        <p:spPr>
          <a:xfrm>
            <a:off x="11356627" y="6348033"/>
            <a:ext cx="199299" cy="384749"/>
          </a:xfrm>
          <a:prstGeom prst="rect">
            <a:avLst/>
          </a:prstGeom>
          <a:solidFill>
            <a:srgbClr val="D6D5D5"/>
          </a:soli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776" name="線"/>
          <p:cNvSpPr/>
          <p:nvPr/>
        </p:nvSpPr>
        <p:spPr>
          <a:xfrm>
            <a:off x="11549207" y="6657039"/>
            <a:ext cx="320064" cy="1"/>
          </a:xfrm>
          <a:prstGeom prst="line">
            <a:avLst/>
          </a:prstGeom>
          <a:ln w="381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777" name="MPPC"/>
          <p:cNvSpPr txBox="1"/>
          <p:nvPr/>
        </p:nvSpPr>
        <p:spPr>
          <a:xfrm>
            <a:off x="10992471" y="5985173"/>
            <a:ext cx="927609"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MPPC</a:t>
            </a:r>
          </a:p>
        </p:txBody>
      </p:sp>
      <p:sp>
        <p:nvSpPr>
          <p:cNvPr id="778" name="角丸四角形"/>
          <p:cNvSpPr/>
          <p:nvPr/>
        </p:nvSpPr>
        <p:spPr>
          <a:xfrm>
            <a:off x="7960838" y="5658895"/>
            <a:ext cx="2497930" cy="1609994"/>
          </a:xfrm>
          <a:prstGeom prst="roundRect">
            <a:avLst>
              <a:gd name="adj" fmla="val 15000"/>
            </a:avLst>
          </a:prstGeom>
          <a:ln w="38100">
            <a:solidFill>
              <a:schemeClr val="accent5">
                <a:hueOff val="-82419"/>
                <a:satOff val="-9513"/>
                <a:lumOff val="-16343"/>
              </a:schemeClr>
            </a:solidFill>
            <a:custDash>
              <a:ds d="200000" sp="200000"/>
            </a:custDash>
            <a:miter lim="400000"/>
          </a:ln>
        </p:spPr>
        <p:txBody>
          <a:bodyPr lIns="50800" tIns="50800" rIns="50800" bIns="50800" anchor="ctr"/>
          <a:lstStyle/>
          <a:p>
            <a:pPr>
              <a:defRPr>
                <a:latin typeface="+mn-lt"/>
                <a:ea typeface="+mn-ea"/>
                <a:cs typeface="+mn-cs"/>
                <a:sym typeface="ヒラギノ角ゴ ProN W3"/>
              </a:defRPr>
            </a:pPr>
          </a:p>
        </p:txBody>
      </p:sp>
      <p:sp>
        <p:nvSpPr>
          <p:cNvPr id="779" name="数十 kV"/>
          <p:cNvSpPr txBox="1"/>
          <p:nvPr/>
        </p:nvSpPr>
        <p:spPr>
          <a:xfrm>
            <a:off x="8673989" y="5246529"/>
            <a:ext cx="1071627"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数十 kV</a:t>
            </a:r>
          </a:p>
        </p:txBody>
      </p:sp>
      <p:sp>
        <p:nvSpPr>
          <p:cNvPr id="780" name="角丸四角形"/>
          <p:cNvSpPr/>
          <p:nvPr/>
        </p:nvSpPr>
        <p:spPr>
          <a:xfrm>
            <a:off x="10905235" y="5671595"/>
            <a:ext cx="1215461" cy="1609994"/>
          </a:xfrm>
          <a:prstGeom prst="roundRect">
            <a:avLst>
              <a:gd name="adj" fmla="val 19869"/>
            </a:avLst>
          </a:prstGeom>
          <a:ln w="38100">
            <a:solidFill>
              <a:schemeClr val="accent1"/>
            </a:solidFill>
            <a:custDash>
              <a:ds d="200000" sp="200000"/>
            </a:custDash>
            <a:miter lim="400000"/>
          </a:ln>
        </p:spPr>
        <p:txBody>
          <a:bodyPr lIns="50800" tIns="50800" rIns="50800" bIns="50800" anchor="ctr"/>
          <a:lstStyle/>
          <a:p>
            <a:pPr>
              <a:defRPr>
                <a:latin typeface="+mn-lt"/>
                <a:ea typeface="+mn-ea"/>
                <a:cs typeface="+mn-cs"/>
                <a:sym typeface="ヒラギノ角ゴ ProN W3"/>
              </a:defRPr>
            </a:pPr>
          </a:p>
        </p:txBody>
      </p:sp>
      <p:sp>
        <p:nvSpPr>
          <p:cNvPr id="781" name="~0 V"/>
          <p:cNvSpPr txBox="1"/>
          <p:nvPr/>
        </p:nvSpPr>
        <p:spPr>
          <a:xfrm>
            <a:off x="11215716" y="5259229"/>
            <a:ext cx="733553"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~0 V</a:t>
            </a:r>
          </a:p>
        </p:txBody>
      </p:sp>
      <p:pic>
        <p:nvPicPr>
          <p:cNvPr id="782" name="線 図形" descr="線 図形"/>
          <p:cNvPicPr>
            <a:picLocks noChangeAspect="0"/>
          </p:cNvPicPr>
          <p:nvPr/>
        </p:nvPicPr>
        <p:blipFill>
          <a:blip r:embed="rId4">
            <a:extLst/>
          </a:blip>
          <a:stretch>
            <a:fillRect/>
          </a:stretch>
        </p:blipFill>
        <p:spPr>
          <a:xfrm>
            <a:off x="4055523" y="5835357"/>
            <a:ext cx="1311761" cy="507723"/>
          </a:xfrm>
          <a:prstGeom prst="rect">
            <a:avLst/>
          </a:prstGeom>
        </p:spPr>
      </p:pic>
      <p:sp>
        <p:nvSpPr>
          <p:cNvPr id="784" name="M1 樫野"/>
          <p:cNvSpPr/>
          <p:nvPr/>
        </p:nvSpPr>
        <p:spPr>
          <a:xfrm>
            <a:off x="11399331" y="723104"/>
            <a:ext cx="1442071" cy="620754"/>
          </a:xfrm>
          <a:prstGeom prst="rect">
            <a:avLst/>
          </a:prstGeom>
          <a:solidFill>
            <a:srgbClr val="FFFFFF"/>
          </a:solidFill>
          <a:ln w="381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200">
                <a:solidFill>
                  <a:srgbClr val="0F0F0F"/>
                </a:solidFill>
                <a:latin typeface="+mn-lt"/>
                <a:ea typeface="+mn-ea"/>
                <a:cs typeface="+mn-cs"/>
                <a:sym typeface="ヒラギノ角ゴ ProN W3"/>
              </a:defRPr>
            </a:lvl1pPr>
          </a:lstStyle>
          <a:p>
            <a:pPr/>
            <a:r>
              <a:t>M1 樫野</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6" name="Spiceシミュレーション"/>
          <p:cNvSpPr txBox="1"/>
          <p:nvPr>
            <p:ph type="title"/>
          </p:nvPr>
        </p:nvSpPr>
        <p:spPr>
          <a:prstGeom prst="rect">
            <a:avLst/>
          </a:prstGeom>
        </p:spPr>
        <p:txBody>
          <a:bodyPr/>
          <a:lstStyle/>
          <a:p>
            <a:pPr/>
            <a:r>
              <a:t>Spiceシミュレーション</a:t>
            </a:r>
          </a:p>
        </p:txBody>
      </p:sp>
      <p:sp>
        <p:nvSpPr>
          <p:cNvPr id="787"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8" name="イメージ" descr="イメージ"/>
          <p:cNvPicPr>
            <a:picLocks noChangeAspect="1"/>
          </p:cNvPicPr>
          <p:nvPr/>
        </p:nvPicPr>
        <p:blipFill>
          <a:blip r:embed="rId2">
            <a:extLst/>
          </a:blip>
          <a:stretch>
            <a:fillRect/>
          </a:stretch>
        </p:blipFill>
        <p:spPr>
          <a:xfrm>
            <a:off x="300066" y="2308767"/>
            <a:ext cx="6944416" cy="5724096"/>
          </a:xfrm>
          <a:prstGeom prst="rect">
            <a:avLst/>
          </a:prstGeom>
          <a:ln w="12700">
            <a:miter lim="400000"/>
          </a:ln>
        </p:spPr>
      </p:pic>
      <p:sp>
        <p:nvSpPr>
          <p:cNvPr id="789" name="四角形"/>
          <p:cNvSpPr/>
          <p:nvPr/>
        </p:nvSpPr>
        <p:spPr>
          <a:xfrm>
            <a:off x="472708" y="2327817"/>
            <a:ext cx="1758876" cy="4986420"/>
          </a:xfrm>
          <a:prstGeom prst="rect">
            <a:avLst/>
          </a:prstGeom>
          <a:ln w="38100">
            <a:solidFill>
              <a:schemeClr val="accent4">
                <a:hueOff val="-1081314"/>
                <a:satOff val="4338"/>
                <a:lumOff val="-8931"/>
              </a:schemeClr>
            </a:solidFill>
            <a:miter lim="400000"/>
          </a:ln>
        </p:spPr>
        <p:txBody>
          <a:bodyPr lIns="50800" tIns="50800" rIns="50800" bIns="50800" anchor="ctr"/>
          <a:lstStyle/>
          <a:p>
            <a:pPr>
              <a:defRPr>
                <a:latin typeface="+mn-lt"/>
                <a:ea typeface="+mn-ea"/>
                <a:cs typeface="+mn-cs"/>
                <a:sym typeface="ヒラギノ角ゴ ProN W3"/>
              </a:defRPr>
            </a:pPr>
          </a:p>
        </p:txBody>
      </p:sp>
      <p:sp>
        <p:nvSpPr>
          <p:cNvPr id="790" name="PMT"/>
          <p:cNvSpPr txBox="1"/>
          <p:nvPr/>
        </p:nvSpPr>
        <p:spPr>
          <a:xfrm>
            <a:off x="989307" y="7326942"/>
            <a:ext cx="725679"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PMT</a:t>
            </a:r>
          </a:p>
        </p:txBody>
      </p:sp>
      <p:sp>
        <p:nvSpPr>
          <p:cNvPr id="791" name="線"/>
          <p:cNvSpPr/>
          <p:nvPr/>
        </p:nvSpPr>
        <p:spPr>
          <a:xfrm flipV="1">
            <a:off x="3445795" y="3107901"/>
            <a:ext cx="1327007" cy="853000"/>
          </a:xfrm>
          <a:prstGeom prst="line">
            <a:avLst/>
          </a:prstGeom>
          <a:ln w="25400">
            <a:solidFill>
              <a:schemeClr val="accent4">
                <a:hueOff val="-1081314"/>
                <a:satOff val="4338"/>
                <a:lumOff val="-8931"/>
              </a:schemeClr>
            </a:solidFill>
            <a:miter lim="400000"/>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792" name="LED"/>
          <p:cNvSpPr txBox="1"/>
          <p:nvPr/>
        </p:nvSpPr>
        <p:spPr>
          <a:xfrm>
            <a:off x="2760776" y="3817376"/>
            <a:ext cx="656337" cy="355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LED</a:t>
            </a:r>
          </a:p>
        </p:txBody>
      </p:sp>
      <p:pic>
        <p:nvPicPr>
          <p:cNvPr id="793" name="イメージ" descr="イメージ"/>
          <p:cNvPicPr>
            <a:picLocks noChangeAspect="1"/>
          </p:cNvPicPr>
          <p:nvPr/>
        </p:nvPicPr>
        <p:blipFill>
          <a:blip r:embed="rId3">
            <a:extLst/>
          </a:blip>
          <a:stretch>
            <a:fillRect/>
          </a:stretch>
        </p:blipFill>
        <p:spPr>
          <a:xfrm>
            <a:off x="7776298" y="2329658"/>
            <a:ext cx="4939331" cy="2934703"/>
          </a:xfrm>
          <a:prstGeom prst="rect">
            <a:avLst/>
          </a:prstGeom>
          <a:ln w="12700">
            <a:miter lim="400000"/>
          </a:ln>
        </p:spPr>
      </p:pic>
      <p:pic>
        <p:nvPicPr>
          <p:cNvPr id="794" name="イメージ" descr="イメージ"/>
          <p:cNvPicPr>
            <a:picLocks noChangeAspect="1"/>
          </p:cNvPicPr>
          <p:nvPr/>
        </p:nvPicPr>
        <p:blipFill>
          <a:blip r:embed="rId4">
            <a:extLst/>
          </a:blip>
          <a:stretch>
            <a:fillRect/>
          </a:stretch>
        </p:blipFill>
        <p:spPr>
          <a:xfrm>
            <a:off x="7757846" y="5904650"/>
            <a:ext cx="4976235" cy="2934704"/>
          </a:xfrm>
          <a:prstGeom prst="rect">
            <a:avLst/>
          </a:prstGeom>
          <a:ln w="12700">
            <a:miter lim="400000"/>
          </a:ln>
        </p:spPr>
      </p:pic>
      <p:sp>
        <p:nvSpPr>
          <p:cNvPr id="795" name="PMTからの出力電流"/>
          <p:cNvSpPr txBox="1"/>
          <p:nvPr/>
        </p:nvSpPr>
        <p:spPr>
          <a:xfrm>
            <a:off x="8994124" y="1848015"/>
            <a:ext cx="2503679" cy="355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PMTからの出力電流</a:t>
            </a:r>
          </a:p>
        </p:txBody>
      </p:sp>
      <p:sp>
        <p:nvSpPr>
          <p:cNvPr id="796" name="LEDに流れる電流"/>
          <p:cNvSpPr txBox="1"/>
          <p:nvPr/>
        </p:nvSpPr>
        <p:spPr>
          <a:xfrm>
            <a:off x="9155795" y="5539172"/>
            <a:ext cx="2180337" cy="355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LEDに流れる電流</a:t>
            </a:r>
          </a:p>
        </p:txBody>
      </p:sp>
      <p:sp>
        <p:nvSpPr>
          <p:cNvPr id="797" name="シミュレーション上ではうまくいきそう…"/>
          <p:cNvSpPr txBox="1"/>
          <p:nvPr/>
        </p:nvSpPr>
        <p:spPr>
          <a:xfrm>
            <a:off x="321653" y="8486733"/>
            <a:ext cx="5905501"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lgn="l">
              <a:buSzPct val="100000"/>
              <a:buChar char="✓"/>
            </a:pPr>
            <a:r>
              <a:t>シミュレーション上ではうまくいきそう</a:t>
            </a:r>
          </a:p>
          <a:p>
            <a:pPr marL="228600" indent="-228600" algn="l">
              <a:buSzPct val="100000"/>
              <a:buChar char="✓"/>
            </a:pPr>
            <a:r>
              <a:t>来月中に実機での動作を目指す</a:t>
            </a:r>
          </a:p>
        </p:txBody>
      </p:sp>
      <p:sp>
        <p:nvSpPr>
          <p:cNvPr id="798" name="M1 樫野"/>
          <p:cNvSpPr/>
          <p:nvPr/>
        </p:nvSpPr>
        <p:spPr>
          <a:xfrm>
            <a:off x="11399331" y="723104"/>
            <a:ext cx="1442071" cy="620754"/>
          </a:xfrm>
          <a:prstGeom prst="rect">
            <a:avLst/>
          </a:prstGeom>
          <a:solidFill>
            <a:srgbClr val="FFFFFF"/>
          </a:solidFill>
          <a:ln w="381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200">
                <a:solidFill>
                  <a:srgbClr val="0F0F0F"/>
                </a:solidFill>
                <a:latin typeface="+mn-lt"/>
                <a:ea typeface="+mn-ea"/>
                <a:cs typeface="+mn-cs"/>
                <a:sym typeface="ヒラギノ角ゴ ProN W3"/>
              </a:defRPr>
            </a:lvl1pPr>
          </a:lstStyle>
          <a:p>
            <a:pPr/>
            <a:r>
              <a:t>M1 樫野</a:t>
            </a:r>
          </a:p>
        </p:txBody>
      </p:sp>
      <p:sp>
        <p:nvSpPr>
          <p:cNvPr id="799" name="線"/>
          <p:cNvSpPr/>
          <p:nvPr/>
        </p:nvSpPr>
        <p:spPr>
          <a:xfrm flipV="1">
            <a:off x="9730104" y="2729514"/>
            <a:ext cx="1" cy="2011479"/>
          </a:xfrm>
          <a:prstGeom prst="line">
            <a:avLst/>
          </a:prstGeom>
          <a:ln w="50800">
            <a:solidFill>
              <a:schemeClr val="accent4">
                <a:hueOff val="-1081314"/>
                <a:satOff val="4338"/>
                <a:lumOff val="-8931"/>
              </a:schemeClr>
            </a:solidFill>
            <a:miter lim="400000"/>
            <a:headEnd type="triangle"/>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800" name="100 uA"/>
          <p:cNvSpPr txBox="1"/>
          <p:nvPr/>
        </p:nvSpPr>
        <p:spPr>
          <a:xfrm>
            <a:off x="9881093" y="3557453"/>
            <a:ext cx="1117601"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solidFill>
                  <a:schemeClr val="accent4">
                    <a:hueOff val="-1081314"/>
                    <a:satOff val="4338"/>
                    <a:lumOff val="-8931"/>
                  </a:schemeClr>
                </a:solidFill>
              </a:defRPr>
            </a:lvl1pPr>
          </a:lstStyle>
          <a:p>
            <a:pPr/>
            <a:r>
              <a:t>100 uA</a:t>
            </a:r>
          </a:p>
        </p:txBody>
      </p:sp>
      <p:sp>
        <p:nvSpPr>
          <p:cNvPr id="801" name="線"/>
          <p:cNvSpPr/>
          <p:nvPr/>
        </p:nvSpPr>
        <p:spPr>
          <a:xfrm flipV="1">
            <a:off x="10871765" y="6231111"/>
            <a:ext cx="1" cy="2281781"/>
          </a:xfrm>
          <a:prstGeom prst="line">
            <a:avLst/>
          </a:prstGeom>
          <a:ln w="50800">
            <a:solidFill>
              <a:schemeClr val="accent4">
                <a:hueOff val="-1081314"/>
                <a:satOff val="4338"/>
                <a:lumOff val="-8931"/>
              </a:schemeClr>
            </a:solidFill>
            <a:miter lim="400000"/>
            <a:headEnd type="triangle"/>
            <a:tailEnd type="triangle"/>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802" name="11 mA"/>
          <p:cNvSpPr txBox="1"/>
          <p:nvPr/>
        </p:nvSpPr>
        <p:spPr>
          <a:xfrm>
            <a:off x="10981522" y="7194202"/>
            <a:ext cx="1022351" cy="355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solidFill>
                  <a:schemeClr val="accent4">
                    <a:hueOff val="-1081314"/>
                    <a:satOff val="4338"/>
                    <a:lumOff val="-8931"/>
                  </a:schemeClr>
                </a:solidFill>
              </a:defRPr>
            </a:lvl1pPr>
          </a:lstStyle>
          <a:p>
            <a:pPr/>
            <a:r>
              <a:t>11 mA</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0νββ探索に必要なサイズと時間"/>
          <p:cNvSpPr txBox="1"/>
          <p:nvPr>
            <p:ph type="title"/>
          </p:nvPr>
        </p:nvSpPr>
        <p:spPr>
          <a:prstGeom prst="rect">
            <a:avLst/>
          </a:prstGeom>
        </p:spPr>
        <p:txBody>
          <a:bodyPr/>
          <a:lstStyle/>
          <a:p>
            <a:pPr/>
            <a:r>
              <a:t>0νββ探索に必要なサイズと時間</a:t>
            </a:r>
          </a:p>
        </p:txBody>
      </p:sp>
      <p:sp>
        <p:nvSpPr>
          <p:cNvPr id="155"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67" name="グループ"/>
          <p:cNvGrpSpPr/>
          <p:nvPr/>
        </p:nvGrpSpPr>
        <p:grpSpPr>
          <a:xfrm>
            <a:off x="436422" y="1579069"/>
            <a:ext cx="11916241" cy="6620642"/>
            <a:chOff x="0" y="0"/>
            <a:chExt cx="11916239" cy="6620640"/>
          </a:xfrm>
        </p:grpSpPr>
        <p:pic>
          <p:nvPicPr>
            <p:cNvPr id="156" name="イメージ" descr="イメージ"/>
            <p:cNvPicPr>
              <a:picLocks noChangeAspect="1"/>
            </p:cNvPicPr>
            <p:nvPr/>
          </p:nvPicPr>
          <p:blipFill>
            <a:blip r:embed="rId2">
              <a:extLst/>
            </a:blip>
            <a:srcRect l="0" t="0" r="23792" b="0"/>
            <a:stretch>
              <a:fillRect/>
            </a:stretch>
          </p:blipFill>
          <p:spPr>
            <a:xfrm>
              <a:off x="3180058" y="14683"/>
              <a:ext cx="5395728" cy="6605958"/>
            </a:xfrm>
            <a:prstGeom prst="rect">
              <a:avLst/>
            </a:prstGeom>
            <a:ln w="12700" cap="flat">
              <a:noFill/>
              <a:miter lim="400000"/>
            </a:ln>
            <a:effectLst/>
          </p:spPr>
        </p:pic>
        <p:sp>
          <p:nvSpPr>
            <p:cNvPr id="157" name="BG-limited case"/>
            <p:cNvSpPr txBox="1"/>
            <p:nvPr/>
          </p:nvSpPr>
          <p:spPr>
            <a:xfrm>
              <a:off x="298678" y="0"/>
              <a:ext cx="3093873" cy="457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lvl1pPr>
            </a:lstStyle>
            <a:p>
              <a:pPr/>
              <a:r>
                <a:t>BG-limited case</a:t>
              </a:r>
            </a:p>
          </p:txBody>
        </p:sp>
        <p:sp>
          <p:nvSpPr>
            <p:cNvPr id="158" name="If BG free"/>
            <p:cNvSpPr txBox="1"/>
            <p:nvPr/>
          </p:nvSpPr>
          <p:spPr>
            <a:xfrm>
              <a:off x="9485753" y="0"/>
              <a:ext cx="1971600" cy="457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lvl1pPr>
            </a:lstStyle>
            <a:p>
              <a:pPr/>
              <a:r>
                <a:t>If BG free</a:t>
              </a:r>
            </a:p>
          </p:txBody>
        </p:sp>
        <p:sp>
          <p:nvSpPr>
            <p:cNvPr id="159" name="~500kg-yr"/>
            <p:cNvSpPr txBox="1"/>
            <p:nvPr/>
          </p:nvSpPr>
          <p:spPr>
            <a:xfrm>
              <a:off x="778509" y="2433792"/>
              <a:ext cx="1970356" cy="431801"/>
            </a:xfrm>
            <a:prstGeom prst="rect">
              <a:avLst/>
            </a:prstGeom>
            <a:solidFill>
              <a:schemeClr val="accent3">
                <a:hueOff val="362282"/>
                <a:satOff val="31803"/>
                <a:lumOff val="-18242"/>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solidFill>
                    <a:srgbClr val="FFFFFF"/>
                  </a:solidFill>
                </a:defRPr>
              </a:lvl1pPr>
            </a:lstStyle>
            <a:p>
              <a:pPr/>
              <a:r>
                <a:t>~500kg-yr</a:t>
              </a:r>
            </a:p>
          </p:txBody>
        </p:sp>
        <p:sp>
          <p:nvSpPr>
            <p:cNvPr id="160" name="1 ton x 10yr"/>
            <p:cNvSpPr txBox="1"/>
            <p:nvPr/>
          </p:nvSpPr>
          <p:spPr>
            <a:xfrm>
              <a:off x="452120" y="3479269"/>
              <a:ext cx="2309800" cy="431801"/>
            </a:xfrm>
            <a:prstGeom prst="rect">
              <a:avLst/>
            </a:prstGeom>
            <a:solidFill>
              <a:schemeClr val="accent4">
                <a:hueOff val="366961"/>
                <a:satOff val="4172"/>
                <a:lumOff val="11129"/>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lvl1pPr>
            </a:lstStyle>
            <a:p>
              <a:pPr/>
              <a:r>
                <a:t>1 ton x 10yr</a:t>
              </a:r>
            </a:p>
          </p:txBody>
        </p:sp>
        <p:sp>
          <p:nvSpPr>
            <p:cNvPr id="161" name="100 ton x 10yr"/>
            <p:cNvSpPr txBox="1"/>
            <p:nvPr/>
          </p:nvSpPr>
          <p:spPr>
            <a:xfrm>
              <a:off x="0" y="4524747"/>
              <a:ext cx="2780005" cy="431800"/>
            </a:xfrm>
            <a:prstGeom prst="rect">
              <a:avLst/>
            </a:prstGeom>
            <a:solidFill>
              <a:schemeClr val="accent5">
                <a:hueOff val="-82419"/>
                <a:satOff val="-9513"/>
                <a:lumOff val="-16343"/>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solidFill>
                    <a:srgbClr val="FFFFFF"/>
                  </a:solidFill>
                </a:defRPr>
              </a:lvl1pPr>
            </a:lstStyle>
            <a:p>
              <a:pPr/>
              <a:r>
                <a:t>100 ton x 10yr</a:t>
              </a:r>
            </a:p>
          </p:txBody>
        </p:sp>
        <p:sp>
          <p:nvSpPr>
            <p:cNvPr id="162" name="線"/>
            <p:cNvSpPr/>
            <p:nvPr/>
          </p:nvSpPr>
          <p:spPr>
            <a:xfrm>
              <a:off x="2863324" y="2649692"/>
              <a:ext cx="1270001" cy="1"/>
            </a:xfrm>
            <a:prstGeom prst="line">
              <a:avLst/>
            </a:prstGeom>
            <a:noFill/>
            <a:ln w="38100" cap="flat">
              <a:solidFill>
                <a:srgbClr val="000000"/>
              </a:solidFill>
              <a:prstDash val="solid"/>
              <a:miter lim="400000"/>
              <a:tailEnd type="triangle" w="med" len="med"/>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163" name="1 ton x 10yr"/>
            <p:cNvSpPr txBox="1"/>
            <p:nvPr/>
          </p:nvSpPr>
          <p:spPr>
            <a:xfrm>
              <a:off x="9606440" y="4295127"/>
              <a:ext cx="2309800" cy="431801"/>
            </a:xfrm>
            <a:prstGeom prst="rect">
              <a:avLst/>
            </a:prstGeom>
            <a:solidFill>
              <a:schemeClr val="accent4">
                <a:hueOff val="366961"/>
                <a:satOff val="4172"/>
                <a:lumOff val="11129"/>
              </a:schemeClr>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lvl1pPr>
            </a:lstStyle>
            <a:p>
              <a:pPr/>
              <a:r>
                <a:t>1 ton x 10yr</a:t>
              </a:r>
            </a:p>
          </p:txBody>
        </p:sp>
        <p:sp>
          <p:nvSpPr>
            <p:cNvPr id="164" name="線"/>
            <p:cNvSpPr/>
            <p:nvPr/>
          </p:nvSpPr>
          <p:spPr>
            <a:xfrm>
              <a:off x="2863324" y="4740647"/>
              <a:ext cx="1270001" cy="1"/>
            </a:xfrm>
            <a:prstGeom prst="line">
              <a:avLst/>
            </a:prstGeom>
            <a:noFill/>
            <a:ln w="38100" cap="flat">
              <a:solidFill>
                <a:srgbClr val="000000"/>
              </a:solidFill>
              <a:prstDash val="solid"/>
              <a:miter lim="400000"/>
              <a:tailEnd type="triangle" w="med" len="med"/>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165" name="線"/>
            <p:cNvSpPr/>
            <p:nvPr/>
          </p:nvSpPr>
          <p:spPr>
            <a:xfrm>
              <a:off x="2863324" y="3695169"/>
              <a:ext cx="1270001" cy="1"/>
            </a:xfrm>
            <a:prstGeom prst="line">
              <a:avLst/>
            </a:prstGeom>
            <a:noFill/>
            <a:ln w="38100" cap="flat">
              <a:solidFill>
                <a:srgbClr val="000000"/>
              </a:solidFill>
              <a:prstDash val="solid"/>
              <a:miter lim="400000"/>
              <a:tailEnd type="triangle" w="med" len="med"/>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sp>
          <p:nvSpPr>
            <p:cNvPr id="166" name="線"/>
            <p:cNvSpPr/>
            <p:nvPr/>
          </p:nvSpPr>
          <p:spPr>
            <a:xfrm>
              <a:off x="8563810" y="4511027"/>
              <a:ext cx="896764" cy="1"/>
            </a:xfrm>
            <a:prstGeom prst="line">
              <a:avLst/>
            </a:prstGeom>
            <a:noFill/>
            <a:ln w="38100" cap="flat">
              <a:solidFill>
                <a:srgbClr val="000000"/>
              </a:solidFill>
              <a:prstDash val="solid"/>
              <a:miter lim="400000"/>
              <a:headEnd type="triangle" w="med" len="med"/>
            </a:ln>
            <a:effectLst/>
          </p:spPr>
          <p:txBody>
            <a:bodyPr wrap="square" lIns="50800" tIns="50800" rIns="50800" bIns="50800" numCol="1" anchor="ctr">
              <a:noAutofit/>
            </a:bodyPr>
            <a:lstStyle/>
            <a:p>
              <a:pPr>
                <a:defRPr sz="2200">
                  <a:solidFill>
                    <a:srgbClr val="FFFFFF"/>
                  </a:solidFill>
                  <a:latin typeface="+mn-lt"/>
                  <a:ea typeface="+mn-ea"/>
                  <a:cs typeface="+mn-cs"/>
                  <a:sym typeface="ヒラギノ角ゴ ProN W3"/>
                </a:defRPr>
              </a:pPr>
            </a:p>
          </p:txBody>
        </p:sp>
      </p:grpSp>
      <p:sp>
        <p:nvSpPr>
          <p:cNvPr id="168" name="Background-free &amp;&amp; ton-scale detectorが必要"/>
          <p:cNvSpPr txBox="1"/>
          <p:nvPr/>
        </p:nvSpPr>
        <p:spPr>
          <a:xfrm>
            <a:off x="370071" y="8793767"/>
            <a:ext cx="8033310"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333375" indent="-333375">
              <a:buSzPct val="145000"/>
              <a:buChar char="✓"/>
            </a:lvl1pPr>
          </a:lstStyle>
          <a:p>
            <a:pPr/>
            <a:r>
              <a:t>Background-free &amp;&amp; ton-scale detectorが必要</a:t>
            </a:r>
          </a:p>
        </p:txBody>
      </p:sp>
      <p:sp>
        <p:nvSpPr>
          <p:cNvPr id="169" name="Phys. Rev. Lett. 117 (2016) 082503."/>
          <p:cNvSpPr txBox="1"/>
          <p:nvPr/>
        </p:nvSpPr>
        <p:spPr>
          <a:xfrm>
            <a:off x="8793814" y="7848145"/>
            <a:ext cx="3788157"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latin typeface="+mn-lt"/>
                <a:ea typeface="+mn-ea"/>
                <a:cs typeface="+mn-cs"/>
                <a:sym typeface="ヒラギノ角ゴ ProN W3"/>
              </a:defRPr>
            </a:lvl1pPr>
          </a:lstStyle>
          <a:p>
            <a:pPr/>
            <a:r>
              <a:t>Phys. Rev. Lett. 117 (2016) 082503.</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AXEL実験"/>
          <p:cNvSpPr txBox="1"/>
          <p:nvPr>
            <p:ph type="title"/>
          </p:nvPr>
        </p:nvSpPr>
        <p:spPr>
          <a:prstGeom prst="rect">
            <a:avLst/>
          </a:prstGeom>
        </p:spPr>
        <p:txBody>
          <a:bodyPr/>
          <a:lstStyle/>
          <a:p>
            <a:pPr/>
            <a:r>
              <a:t>AXEL実験</a:t>
            </a:r>
          </a:p>
        </p:txBody>
      </p:sp>
      <p:sp>
        <p:nvSpPr>
          <p:cNvPr id="172" name="高圧キセノンガスTPC…"/>
          <p:cNvSpPr txBox="1"/>
          <p:nvPr>
            <p:ph type="body" sz="half" idx="1"/>
          </p:nvPr>
        </p:nvSpPr>
        <p:spPr>
          <a:xfrm>
            <a:off x="252452" y="1626658"/>
            <a:ext cx="12499896" cy="2988910"/>
          </a:xfrm>
          <a:prstGeom prst="rect">
            <a:avLst/>
          </a:prstGeom>
        </p:spPr>
        <p:txBody>
          <a:bodyPr/>
          <a:lstStyle/>
          <a:p>
            <a:pPr/>
            <a:r>
              <a:t>高圧キセノンガスTPC</a:t>
            </a:r>
          </a:p>
          <a:p>
            <a:pPr/>
            <a:r>
              <a:t>特徴</a:t>
            </a:r>
          </a:p>
          <a:p>
            <a:pPr lvl="1"/>
            <a:r>
              <a:t>高圧キセノンガス</a:t>
            </a:r>
          </a:p>
          <a:p>
            <a:pPr lvl="1"/>
            <a:r>
              <a:t>高エネルギー分解能</a:t>
            </a:r>
          </a:p>
          <a:p>
            <a:pPr lvl="1"/>
            <a:r>
              <a:t>飛跡再構成</a:t>
            </a:r>
          </a:p>
        </p:txBody>
      </p:sp>
      <p:sp>
        <p:nvSpPr>
          <p:cNvPr id="173"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76" name="グループ"/>
          <p:cNvGrpSpPr/>
          <p:nvPr/>
        </p:nvGrpSpPr>
        <p:grpSpPr>
          <a:xfrm>
            <a:off x="2072619" y="5312173"/>
            <a:ext cx="5463382" cy="3854693"/>
            <a:chOff x="0" y="0"/>
            <a:chExt cx="5463381" cy="3854691"/>
          </a:xfrm>
        </p:grpSpPr>
        <p:pic>
          <p:nvPicPr>
            <p:cNvPr id="174" name="fig_AXEL_Detector_inner.png" descr="fig_AXEL_Detector_inner.png"/>
            <p:cNvPicPr>
              <a:picLocks noChangeAspect="1"/>
            </p:cNvPicPr>
            <p:nvPr/>
          </p:nvPicPr>
          <p:blipFill>
            <a:blip r:embed="rId2">
              <a:extLst/>
            </a:blip>
            <a:srcRect l="4280" t="10842" r="8266" b="10842"/>
            <a:stretch>
              <a:fillRect/>
            </a:stretch>
          </p:blipFill>
          <p:spPr>
            <a:xfrm>
              <a:off x="193655" y="440994"/>
              <a:ext cx="4705274" cy="2972835"/>
            </a:xfrm>
            <a:prstGeom prst="rect">
              <a:avLst/>
            </a:prstGeom>
            <a:ln w="12700" cap="flat">
              <a:noFill/>
              <a:miter lim="400000"/>
            </a:ln>
            <a:effectLst/>
          </p:spPr>
        </p:pic>
        <p:pic>
          <p:nvPicPr>
            <p:cNvPr id="175" name="fig_AXEL_Detector_chamber.png" descr="fig_AXEL_Detector_chamber.png"/>
            <p:cNvPicPr>
              <a:picLocks noChangeAspect="1"/>
            </p:cNvPicPr>
            <p:nvPr/>
          </p:nvPicPr>
          <p:blipFill>
            <a:blip r:embed="rId3">
              <a:extLst/>
            </a:blip>
            <a:srcRect l="0" t="0" r="2" b="0"/>
            <a:stretch>
              <a:fillRect/>
            </a:stretch>
          </p:blipFill>
          <p:spPr>
            <a:xfrm>
              <a:off x="0" y="0"/>
              <a:ext cx="5463382" cy="38546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799"/>
                  </a:lnTo>
                  <a:lnTo>
                    <a:pt x="0" y="21600"/>
                  </a:lnTo>
                  <a:lnTo>
                    <a:pt x="10800" y="21600"/>
                  </a:lnTo>
                  <a:lnTo>
                    <a:pt x="21600" y="21600"/>
                  </a:lnTo>
                  <a:lnTo>
                    <a:pt x="21600" y="10799"/>
                  </a:lnTo>
                  <a:lnTo>
                    <a:pt x="21600" y="0"/>
                  </a:lnTo>
                  <a:lnTo>
                    <a:pt x="10800" y="0"/>
                  </a:lnTo>
                  <a:lnTo>
                    <a:pt x="0" y="0"/>
                  </a:lnTo>
                  <a:close/>
                  <a:moveTo>
                    <a:pt x="10745" y="841"/>
                  </a:moveTo>
                  <a:cubicBezTo>
                    <a:pt x="18822" y="826"/>
                    <a:pt x="18979" y="828"/>
                    <a:pt x="19135" y="941"/>
                  </a:cubicBezTo>
                  <a:cubicBezTo>
                    <a:pt x="19352" y="1098"/>
                    <a:pt x="19715" y="1666"/>
                    <a:pt x="19891" y="2126"/>
                  </a:cubicBezTo>
                  <a:cubicBezTo>
                    <a:pt x="20422" y="3514"/>
                    <a:pt x="20741" y="5205"/>
                    <a:pt x="20963" y="7790"/>
                  </a:cubicBezTo>
                  <a:cubicBezTo>
                    <a:pt x="21078" y="9136"/>
                    <a:pt x="21066" y="12705"/>
                    <a:pt x="20941" y="14103"/>
                  </a:cubicBezTo>
                  <a:cubicBezTo>
                    <a:pt x="20621" y="17677"/>
                    <a:pt x="19920" y="20182"/>
                    <a:pt x="19089" y="20715"/>
                  </a:cubicBezTo>
                  <a:cubicBezTo>
                    <a:pt x="18915" y="20827"/>
                    <a:pt x="18746" y="20829"/>
                    <a:pt x="10800" y="20824"/>
                  </a:cubicBezTo>
                  <a:cubicBezTo>
                    <a:pt x="5187" y="20821"/>
                    <a:pt x="2647" y="20801"/>
                    <a:pt x="2551" y="20757"/>
                  </a:cubicBezTo>
                  <a:cubicBezTo>
                    <a:pt x="2234" y="20614"/>
                    <a:pt x="1793" y="19874"/>
                    <a:pt x="1513" y="19014"/>
                  </a:cubicBezTo>
                  <a:cubicBezTo>
                    <a:pt x="417" y="15657"/>
                    <a:pt x="192" y="9113"/>
                    <a:pt x="1020" y="4632"/>
                  </a:cubicBezTo>
                  <a:cubicBezTo>
                    <a:pt x="1352" y="2835"/>
                    <a:pt x="1830" y="1525"/>
                    <a:pt x="2335" y="1032"/>
                  </a:cubicBezTo>
                  <a:lnTo>
                    <a:pt x="2515" y="856"/>
                  </a:lnTo>
                  <a:lnTo>
                    <a:pt x="10745" y="841"/>
                  </a:lnTo>
                  <a:close/>
                </a:path>
              </a:pathLst>
            </a:custGeom>
            <a:ln w="12700" cap="flat">
              <a:noFill/>
              <a:miter lim="400000"/>
            </a:ln>
            <a:effectLst/>
          </p:spPr>
        </p:pic>
      </p:grpSp>
      <p:sp>
        <p:nvSpPr>
          <p:cNvPr id="177" name="コールアウト"/>
          <p:cNvSpPr/>
          <p:nvPr/>
        </p:nvSpPr>
        <p:spPr>
          <a:xfrm>
            <a:off x="6876935" y="5554436"/>
            <a:ext cx="3183732" cy="34686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714" y="0"/>
                </a:moveTo>
                <a:lnTo>
                  <a:pt x="5714" y="9409"/>
                </a:lnTo>
                <a:lnTo>
                  <a:pt x="0" y="10859"/>
                </a:lnTo>
                <a:lnTo>
                  <a:pt x="5714" y="12312"/>
                </a:lnTo>
                <a:lnTo>
                  <a:pt x="5714" y="21600"/>
                </a:lnTo>
                <a:lnTo>
                  <a:pt x="21600" y="21600"/>
                </a:lnTo>
                <a:lnTo>
                  <a:pt x="21600" y="0"/>
                </a:lnTo>
                <a:lnTo>
                  <a:pt x="5714" y="0"/>
                </a:lnTo>
                <a:close/>
              </a:path>
            </a:pathLst>
          </a:custGeom>
          <a:solidFill>
            <a:srgbClr val="FFFFFF"/>
          </a:solidFill>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pic>
        <p:nvPicPr>
          <p:cNvPr id="178" name="fig_ELCC_CrossSection.png" descr="fig_ELCC_CrossSection.png"/>
          <p:cNvPicPr>
            <a:picLocks noChangeAspect="1"/>
          </p:cNvPicPr>
          <p:nvPr/>
        </p:nvPicPr>
        <p:blipFill>
          <a:blip r:embed="rId4">
            <a:extLst/>
          </a:blip>
          <a:srcRect l="8555" t="16756" r="0" b="7119"/>
          <a:stretch>
            <a:fillRect/>
          </a:stretch>
        </p:blipFill>
        <p:spPr>
          <a:xfrm>
            <a:off x="7959665" y="5723306"/>
            <a:ext cx="1964933" cy="3130903"/>
          </a:xfrm>
          <a:prstGeom prst="rect">
            <a:avLst/>
          </a:prstGeom>
          <a:ln w="12700">
            <a:miter lim="400000"/>
          </a:ln>
        </p:spPr>
      </p:pic>
      <p:sp>
        <p:nvSpPr>
          <p:cNvPr id="179" name="四角形"/>
          <p:cNvSpPr/>
          <p:nvPr/>
        </p:nvSpPr>
        <p:spPr>
          <a:xfrm>
            <a:off x="810779" y="3249506"/>
            <a:ext cx="2991276" cy="933944"/>
          </a:xfrm>
          <a:prstGeom prst="rect">
            <a:avLst/>
          </a:prstGeom>
          <a:ln w="25400">
            <a:solidFill>
              <a:schemeClr val="accent4">
                <a:hueOff val="-1081314"/>
                <a:satOff val="4338"/>
                <a:lumOff val="-8931"/>
              </a:scheme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80" name="線"/>
          <p:cNvSpPr/>
          <p:nvPr/>
        </p:nvSpPr>
        <p:spPr>
          <a:xfrm>
            <a:off x="3497558" y="2969020"/>
            <a:ext cx="515272" cy="1"/>
          </a:xfrm>
          <a:prstGeom prst="line">
            <a:avLst/>
          </a:prstGeom>
          <a:ln w="38100">
            <a:solidFill>
              <a:schemeClr val="accent4">
                <a:hueOff val="-1081314"/>
                <a:satOff val="4338"/>
                <a:lumOff val="-8931"/>
              </a:schemeClr>
            </a:solidFill>
            <a:miter lim="400000"/>
            <a:tailEnd type="arrow"/>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81" name="背景事象の除去に有効"/>
          <p:cNvSpPr txBox="1"/>
          <p:nvPr/>
        </p:nvSpPr>
        <p:spPr>
          <a:xfrm>
            <a:off x="4498192" y="3513277"/>
            <a:ext cx="316230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n-lt"/>
                <a:ea typeface="+mn-ea"/>
                <a:cs typeface="+mn-cs"/>
                <a:sym typeface="ヒラギノ角ゴ ProN W3"/>
              </a:defRPr>
            </a:lvl1pPr>
          </a:lstStyle>
          <a:p>
            <a:pPr/>
            <a:r>
              <a:t>背景事象の除去に有効</a:t>
            </a:r>
          </a:p>
        </p:txBody>
      </p:sp>
      <p:sp>
        <p:nvSpPr>
          <p:cNvPr id="182" name="安価に大型化が可能"/>
          <p:cNvSpPr txBox="1"/>
          <p:nvPr/>
        </p:nvSpPr>
        <p:spPr>
          <a:xfrm>
            <a:off x="4112486" y="2765821"/>
            <a:ext cx="2857501"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mn-lt"/>
                <a:ea typeface="+mn-ea"/>
                <a:cs typeface="+mn-cs"/>
                <a:sym typeface="ヒラギノ角ゴ ProN W3"/>
              </a:defRPr>
            </a:lvl1pPr>
          </a:lstStyle>
          <a:p>
            <a:pPr/>
            <a:r>
              <a:t>安価に大型化が可能</a:t>
            </a:r>
          </a:p>
        </p:txBody>
      </p:sp>
      <p:sp>
        <p:nvSpPr>
          <p:cNvPr id="183" name="線"/>
          <p:cNvSpPr/>
          <p:nvPr/>
        </p:nvSpPr>
        <p:spPr>
          <a:xfrm>
            <a:off x="3932830" y="3716477"/>
            <a:ext cx="515272" cy="1"/>
          </a:xfrm>
          <a:prstGeom prst="line">
            <a:avLst/>
          </a:prstGeom>
          <a:ln w="38100">
            <a:solidFill>
              <a:schemeClr val="accent4">
                <a:hueOff val="-1081314"/>
                <a:satOff val="4338"/>
                <a:lumOff val="-8931"/>
              </a:schemeClr>
            </a:solidFill>
            <a:miter lim="400000"/>
            <a:tailEnd type="arrow"/>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84" name="Xe1トン &amp;&amp; ΔE=0.5% (FWHM)@Q値を目指している"/>
          <p:cNvSpPr txBox="1"/>
          <p:nvPr/>
        </p:nvSpPr>
        <p:spPr>
          <a:xfrm>
            <a:off x="246435" y="4615925"/>
            <a:ext cx="830732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228600" indent="-228600">
              <a:buSzPct val="100000"/>
              <a:buChar char="✓"/>
            </a:lvl1pPr>
          </a:lstStyle>
          <a:p>
            <a:pPr/>
            <a:r>
              <a:t>Xe1トン &amp;&amp; ΔE=0.5% (FWHM)@Q値を目指している</a:t>
            </a:r>
          </a:p>
        </p:txBody>
      </p:sp>
      <p:pic>
        <p:nvPicPr>
          <p:cNvPr id="185" name="イメージ" descr="イメージ"/>
          <p:cNvPicPr>
            <a:picLocks noChangeAspect="1"/>
          </p:cNvPicPr>
          <p:nvPr/>
        </p:nvPicPr>
        <p:blipFill>
          <a:blip r:embed="rId5">
            <a:extLst/>
          </a:blip>
          <a:stretch>
            <a:fillRect/>
          </a:stretch>
        </p:blipFill>
        <p:spPr>
          <a:xfrm>
            <a:off x="7745528" y="876256"/>
            <a:ext cx="5128083" cy="3477665"/>
          </a:xfrm>
          <a:prstGeom prst="rect">
            <a:avLst/>
          </a:prstGeom>
          <a:ln w="12700">
            <a:miter lim="400000"/>
          </a:ln>
        </p:spPr>
      </p:pic>
      <p:sp>
        <p:nvSpPr>
          <p:cNvPr id="186" name="シミュレーションで得られた0νββの飛跡"/>
          <p:cNvSpPr txBox="1"/>
          <p:nvPr/>
        </p:nvSpPr>
        <p:spPr>
          <a:xfrm>
            <a:off x="7623824" y="555402"/>
            <a:ext cx="5371492" cy="37465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シミュレーションで得られた0νββの飛跡</a:t>
            </a:r>
          </a:p>
        </p:txBody>
      </p:sp>
      <p:sp>
        <p:nvSpPr>
          <p:cNvPr id="187" name="楕円"/>
          <p:cNvSpPr/>
          <p:nvPr/>
        </p:nvSpPr>
        <p:spPr>
          <a:xfrm>
            <a:off x="8512477" y="3497011"/>
            <a:ext cx="366615" cy="356189"/>
          </a:xfrm>
          <a:prstGeom prst="ellipse">
            <a:avLst/>
          </a:prstGeom>
          <a:ln w="38100">
            <a:solidFill>
              <a:schemeClr val="accent5">
                <a:hueOff val="-82419"/>
                <a:satOff val="-9513"/>
                <a:lumOff val="-16343"/>
              </a:schemeClr>
            </a:solidFill>
            <a:miter lim="400000"/>
          </a:ln>
        </p:spPr>
        <p:txBody>
          <a:bodyPr lIns="50800" tIns="50800" rIns="50800" bIns="50800" anchor="ctr"/>
          <a:lstStyle/>
          <a:p>
            <a:pPr>
              <a:defRPr>
                <a:latin typeface="+mn-lt"/>
                <a:ea typeface="+mn-ea"/>
                <a:cs typeface="+mn-cs"/>
                <a:sym typeface="ヒラギノ角ゴ ProN W3"/>
              </a:defRPr>
            </a:pPr>
          </a:p>
        </p:txBody>
      </p:sp>
      <p:sp>
        <p:nvSpPr>
          <p:cNvPr id="188" name="楕円"/>
          <p:cNvSpPr/>
          <p:nvPr/>
        </p:nvSpPr>
        <p:spPr>
          <a:xfrm>
            <a:off x="9115259" y="3086171"/>
            <a:ext cx="366615" cy="356188"/>
          </a:xfrm>
          <a:prstGeom prst="ellipse">
            <a:avLst/>
          </a:prstGeom>
          <a:ln w="38100">
            <a:solidFill>
              <a:schemeClr val="accent5">
                <a:hueOff val="-82419"/>
                <a:satOff val="-9513"/>
                <a:lumOff val="-16343"/>
              </a:schemeClr>
            </a:solidFill>
            <a:miter lim="400000"/>
          </a:ln>
        </p:spPr>
        <p:txBody>
          <a:bodyPr lIns="50800" tIns="50800" rIns="50800" bIns="50800" anchor="ctr"/>
          <a:lstStyle/>
          <a:p>
            <a:pPr>
              <a:defRPr>
                <a:latin typeface="+mn-lt"/>
                <a:ea typeface="+mn-ea"/>
                <a:cs typeface="+mn-cs"/>
                <a:sym typeface="ヒラギノ角ゴ ProN W3"/>
              </a:defRPr>
            </a:pPr>
          </a:p>
        </p:txBody>
      </p:sp>
      <p:sp>
        <p:nvSpPr>
          <p:cNvPr id="189" name="0νββの飛跡には2個のblobがある(終端が2個あるため)"/>
          <p:cNvSpPr txBox="1"/>
          <p:nvPr/>
        </p:nvSpPr>
        <p:spPr>
          <a:xfrm>
            <a:off x="9617154" y="4378429"/>
            <a:ext cx="3398937" cy="6731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solidFill>
                  <a:schemeClr val="accent5">
                    <a:hueOff val="-82419"/>
                    <a:satOff val="-9513"/>
                    <a:lumOff val="-16343"/>
                  </a:schemeClr>
                </a:solidFill>
                <a:latin typeface="+mn-lt"/>
                <a:ea typeface="+mn-ea"/>
                <a:cs typeface="+mn-cs"/>
                <a:sym typeface="ヒラギノ角ゴ ProN W3"/>
              </a:defRPr>
            </a:lvl1pPr>
          </a:lstStyle>
          <a:p>
            <a:pPr/>
            <a:r>
              <a:t>0νββの飛跡には2個のblobがある(終端が2個あるため)</a:t>
            </a:r>
          </a:p>
        </p:txBody>
      </p:sp>
      <p:sp>
        <p:nvSpPr>
          <p:cNvPr id="190" name="線"/>
          <p:cNvSpPr/>
          <p:nvPr/>
        </p:nvSpPr>
        <p:spPr>
          <a:xfrm flipH="1" flipV="1">
            <a:off x="8867740" y="3903380"/>
            <a:ext cx="816046" cy="519637"/>
          </a:xfrm>
          <a:prstGeom prst="line">
            <a:avLst/>
          </a:prstGeom>
          <a:ln w="25400">
            <a:solidFill>
              <a:schemeClr val="accent5">
                <a:hueOff val="-82419"/>
                <a:satOff val="-9513"/>
                <a:lumOff val="-16343"/>
              </a:schemeClr>
            </a:solidFill>
            <a:miter lim="400000"/>
            <a:tailEnd type="arrow"/>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191" name="線"/>
          <p:cNvSpPr/>
          <p:nvPr/>
        </p:nvSpPr>
        <p:spPr>
          <a:xfrm flipH="1" flipV="1">
            <a:off x="9428229" y="3488519"/>
            <a:ext cx="259157" cy="926562"/>
          </a:xfrm>
          <a:prstGeom prst="line">
            <a:avLst/>
          </a:prstGeom>
          <a:ln w="25400">
            <a:solidFill>
              <a:schemeClr val="accent5">
                <a:hueOff val="-82419"/>
                <a:satOff val="-9513"/>
                <a:lumOff val="-16343"/>
              </a:schemeClr>
            </a:solidFill>
            <a:miter lim="400000"/>
            <a:tailEnd type="arrow"/>
          </a:ln>
        </p:spPr>
        <p:txBody>
          <a:bodyPr lIns="50800" tIns="50800" rIns="50800" bIns="50800" anchor="ctr"/>
          <a:lstStyle/>
          <a:p>
            <a:pPr>
              <a:defRPr sz="2200">
                <a:solidFill>
                  <a:srgbClr val="FFFFFF"/>
                </a:solidFill>
                <a:latin typeface="+mn-lt"/>
                <a:ea typeface="+mn-ea"/>
                <a:cs typeface="+mn-cs"/>
                <a:sym typeface="ヒラギノ角ゴ ProN W3"/>
              </a:defRPr>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ELCC (Electroluminescence Light Collection Cell)"/>
          <p:cNvSpPr txBox="1"/>
          <p:nvPr>
            <p:ph type="title"/>
          </p:nvPr>
        </p:nvSpPr>
        <p:spPr>
          <a:prstGeom prst="rect">
            <a:avLst/>
          </a:prstGeom>
        </p:spPr>
        <p:txBody>
          <a:bodyPr/>
          <a:lstStyle>
            <a:lvl1pPr defTabSz="467359">
              <a:defRPr sz="3600"/>
            </a:lvl1pPr>
          </a:lstStyle>
          <a:p>
            <a:pPr/>
            <a:r>
              <a:t>ELCC (Electroluminescence Light Collection Cell)</a:t>
            </a:r>
          </a:p>
        </p:txBody>
      </p:sp>
      <p:sp>
        <p:nvSpPr>
          <p:cNvPr id="194" name="EL過程を応用…"/>
          <p:cNvSpPr txBox="1"/>
          <p:nvPr>
            <p:ph type="body" idx="1"/>
          </p:nvPr>
        </p:nvSpPr>
        <p:spPr>
          <a:prstGeom prst="rect">
            <a:avLst/>
          </a:prstGeom>
        </p:spPr>
        <p:txBody>
          <a:bodyPr/>
          <a:lstStyle/>
          <a:p>
            <a:pPr/>
            <a:r>
              <a:t>EL過程を応用</a:t>
            </a:r>
          </a:p>
          <a:p>
            <a:pPr lvl="1"/>
            <a:r>
              <a:t>なだれ増幅をともなわない比例蛍光過程</a:t>
            </a:r>
          </a:p>
          <a:p>
            <a:pPr lvl="1"/>
            <a:r>
              <a:t>分解能を保ったまま電離電子を光子に変換・増幅が可能</a:t>
            </a:r>
          </a:p>
          <a:p>
            <a:pPr/>
            <a:r>
              <a:t>モジュール構造</a:t>
            </a:r>
          </a:p>
          <a:p>
            <a:pPr lvl="1"/>
            <a:r>
              <a:t>大型化が容易</a:t>
            </a:r>
          </a:p>
          <a:p>
            <a:pPr lvl="1"/>
            <a:r>
              <a:t>堅牢な構造のため、位置依存性が生じにくい</a:t>
            </a:r>
          </a:p>
        </p:txBody>
      </p:sp>
      <p:sp>
        <p:nvSpPr>
          <p:cNvPr id="195"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6" name="fig_ELCC_CrossSection.png" descr="fig_ELCC_CrossSection.png"/>
          <p:cNvPicPr>
            <a:picLocks noChangeAspect="1"/>
          </p:cNvPicPr>
          <p:nvPr/>
        </p:nvPicPr>
        <p:blipFill>
          <a:blip r:embed="rId2">
            <a:extLst/>
          </a:blip>
          <a:srcRect l="2559" t="18344" r="2559" b="6936"/>
          <a:stretch>
            <a:fillRect/>
          </a:stretch>
        </p:blipFill>
        <p:spPr>
          <a:xfrm rot="5400000">
            <a:off x="1615943" y="5109241"/>
            <a:ext cx="3013104" cy="4541730"/>
          </a:xfrm>
          <a:prstGeom prst="rect">
            <a:avLst/>
          </a:prstGeom>
          <a:ln w="12700">
            <a:miter lim="400000"/>
          </a:ln>
        </p:spPr>
      </p:pic>
      <p:sp>
        <p:nvSpPr>
          <p:cNvPr id="197" name="コールアウト"/>
          <p:cNvSpPr/>
          <p:nvPr/>
        </p:nvSpPr>
        <p:spPr>
          <a:xfrm>
            <a:off x="5600984" y="5077951"/>
            <a:ext cx="6571457" cy="41644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7" y="0"/>
                </a:moveTo>
                <a:lnTo>
                  <a:pt x="1877" y="14060"/>
                </a:lnTo>
                <a:lnTo>
                  <a:pt x="0" y="15435"/>
                </a:lnTo>
                <a:lnTo>
                  <a:pt x="1877" y="16812"/>
                </a:lnTo>
                <a:lnTo>
                  <a:pt x="1877" y="21600"/>
                </a:lnTo>
                <a:lnTo>
                  <a:pt x="21600" y="21600"/>
                </a:lnTo>
                <a:lnTo>
                  <a:pt x="21600" y="0"/>
                </a:lnTo>
                <a:lnTo>
                  <a:pt x="1877" y="0"/>
                </a:lnTo>
                <a:close/>
              </a:path>
            </a:pathLst>
          </a:custGeom>
          <a:solidFill>
            <a:srgbClr val="FFFFFF"/>
          </a:solidFill>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pic>
        <p:nvPicPr>
          <p:cNvPr id="198" name="elcc_layer_schematic.png" descr="elcc_layer_schematic.png"/>
          <p:cNvPicPr>
            <a:picLocks noChangeAspect="1"/>
          </p:cNvPicPr>
          <p:nvPr/>
        </p:nvPicPr>
        <p:blipFill>
          <a:blip r:embed="rId3">
            <a:extLst/>
          </a:blip>
          <a:stretch>
            <a:fillRect/>
          </a:stretch>
        </p:blipFill>
        <p:spPr>
          <a:xfrm>
            <a:off x="5739191" y="4866853"/>
            <a:ext cx="6260155" cy="4586607"/>
          </a:xfrm>
          <a:prstGeom prst="rect">
            <a:avLst/>
          </a:prstGeom>
          <a:ln w="12700">
            <a:miter lim="400000"/>
          </a:ln>
        </p:spPr>
      </p:pic>
      <p:sp>
        <p:nvSpPr>
          <p:cNvPr id="199" name="100 V/cm/bar"/>
          <p:cNvSpPr/>
          <p:nvPr/>
        </p:nvSpPr>
        <p:spPr>
          <a:xfrm>
            <a:off x="510988" y="6160441"/>
            <a:ext cx="2724945" cy="729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03" y="0"/>
                </a:moveTo>
                <a:cubicBezTo>
                  <a:pt x="225" y="0"/>
                  <a:pt x="0" y="841"/>
                  <a:pt x="0" y="1879"/>
                </a:cubicBezTo>
                <a:lnTo>
                  <a:pt x="0" y="15880"/>
                </a:lnTo>
                <a:cubicBezTo>
                  <a:pt x="0" y="16918"/>
                  <a:pt x="225" y="17759"/>
                  <a:pt x="503" y="17759"/>
                </a:cubicBezTo>
                <a:lnTo>
                  <a:pt x="19410" y="17759"/>
                </a:lnTo>
                <a:lnTo>
                  <a:pt x="21600" y="21600"/>
                </a:lnTo>
                <a:lnTo>
                  <a:pt x="19930" y="15316"/>
                </a:lnTo>
                <a:lnTo>
                  <a:pt x="19930" y="1879"/>
                </a:lnTo>
                <a:cubicBezTo>
                  <a:pt x="19930" y="841"/>
                  <a:pt x="19704" y="0"/>
                  <a:pt x="19426" y="0"/>
                </a:cubicBezTo>
                <a:lnTo>
                  <a:pt x="503"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000">
                <a:solidFill>
                  <a:srgbClr val="0F0F0F"/>
                </a:solidFill>
              </a:defRPr>
            </a:lvl1pPr>
          </a:lstStyle>
          <a:p>
            <a:pPr/>
            <a:r>
              <a:t>100 V/cm/bar</a:t>
            </a:r>
          </a:p>
        </p:txBody>
      </p:sp>
      <p:sp>
        <p:nvSpPr>
          <p:cNvPr id="200" name="3 kV/cm/bar"/>
          <p:cNvSpPr/>
          <p:nvPr/>
        </p:nvSpPr>
        <p:spPr>
          <a:xfrm>
            <a:off x="976590" y="8071315"/>
            <a:ext cx="2097089" cy="14942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09" y="0"/>
                </a:moveTo>
                <a:lnTo>
                  <a:pt x="12218" y="12926"/>
                </a:lnTo>
                <a:lnTo>
                  <a:pt x="654" y="12926"/>
                </a:lnTo>
                <a:cubicBezTo>
                  <a:pt x="293" y="12926"/>
                  <a:pt x="0" y="13337"/>
                  <a:pt x="0" y="13844"/>
                </a:cubicBezTo>
                <a:lnTo>
                  <a:pt x="0" y="20682"/>
                </a:lnTo>
                <a:cubicBezTo>
                  <a:pt x="0" y="21189"/>
                  <a:pt x="293" y="21600"/>
                  <a:pt x="654" y="21600"/>
                </a:cubicBezTo>
                <a:lnTo>
                  <a:pt x="20946" y="21600"/>
                </a:lnTo>
                <a:cubicBezTo>
                  <a:pt x="21307" y="21600"/>
                  <a:pt x="21600" y="21189"/>
                  <a:pt x="21600" y="20682"/>
                </a:cubicBezTo>
                <a:lnTo>
                  <a:pt x="21600" y="13844"/>
                </a:lnTo>
                <a:cubicBezTo>
                  <a:pt x="21600" y="13337"/>
                  <a:pt x="21307" y="12926"/>
                  <a:pt x="20946" y="12926"/>
                </a:cubicBezTo>
                <a:lnTo>
                  <a:pt x="13204" y="12926"/>
                </a:lnTo>
                <a:lnTo>
                  <a:pt x="12709" y="0"/>
                </a:lnTo>
                <a:close/>
              </a:path>
            </a:pathLst>
          </a:cu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lvl1pPr>
              <a:defRPr sz="2000">
                <a:solidFill>
                  <a:srgbClr val="0F0F0F"/>
                </a:solidFill>
              </a:defRPr>
            </a:lvl1pPr>
          </a:lstStyle>
          <a:p>
            <a:pPr/>
            <a:r>
              <a:t>3 kV/cm/bar</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AXELロードマップ"/>
          <p:cNvSpPr txBox="1"/>
          <p:nvPr>
            <p:ph type="title"/>
          </p:nvPr>
        </p:nvSpPr>
        <p:spPr>
          <a:prstGeom prst="rect">
            <a:avLst/>
          </a:prstGeom>
        </p:spPr>
        <p:txBody>
          <a:bodyPr/>
          <a:lstStyle/>
          <a:p>
            <a:pPr/>
            <a:r>
              <a:t>AXELロードマップ</a:t>
            </a:r>
          </a:p>
        </p:txBody>
      </p:sp>
      <p:sp>
        <p:nvSpPr>
          <p:cNvPr id="203"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4" name="図形"/>
          <p:cNvSpPr/>
          <p:nvPr/>
        </p:nvSpPr>
        <p:spPr>
          <a:xfrm rot="19426628">
            <a:off x="763801" y="3759448"/>
            <a:ext cx="11354784" cy="25481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61" y="15311"/>
                </a:moveTo>
                <a:lnTo>
                  <a:pt x="20092" y="18923"/>
                </a:lnTo>
                <a:lnTo>
                  <a:pt x="21600" y="12939"/>
                </a:lnTo>
                <a:lnTo>
                  <a:pt x="19927" y="6705"/>
                </a:lnTo>
                <a:lnTo>
                  <a:pt x="20235" y="10233"/>
                </a:lnTo>
                <a:lnTo>
                  <a:pt x="0" y="0"/>
                </a:lnTo>
                <a:lnTo>
                  <a:pt x="713" y="21600"/>
                </a:lnTo>
                <a:lnTo>
                  <a:pt x="20261" y="15311"/>
                </a:lnTo>
                <a:close/>
              </a:path>
            </a:pathLst>
          </a:custGeom>
          <a:gradFill>
            <a:gsLst>
              <a:gs pos="0">
                <a:schemeClr val="accent2">
                  <a:hueOff val="-85259"/>
                  <a:satOff val="14347"/>
                  <a:lumOff val="22373"/>
                </a:schemeClr>
              </a:gs>
              <a:gs pos="100000">
                <a:schemeClr val="accent1">
                  <a:lumOff val="16847"/>
                </a:schemeClr>
              </a:gs>
            </a:gsLst>
            <a:lin ang="10350112"/>
          </a:gradFill>
          <a:ln w="12700">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pic>
        <p:nvPicPr>
          <p:cNvPr id="205" name="pic-34.jpg" descr="pic-34.jpg"/>
          <p:cNvPicPr>
            <a:picLocks noChangeAspect="1"/>
          </p:cNvPicPr>
          <p:nvPr/>
        </p:nvPicPr>
        <p:blipFill>
          <a:blip r:embed="rId2">
            <a:extLst/>
          </a:blip>
          <a:stretch>
            <a:fillRect/>
          </a:stretch>
        </p:blipFill>
        <p:spPr>
          <a:xfrm>
            <a:off x="577873" y="6554513"/>
            <a:ext cx="3603199" cy="2702399"/>
          </a:xfrm>
          <a:prstGeom prst="rect">
            <a:avLst/>
          </a:prstGeom>
          <a:ln w="12700">
            <a:miter lim="400000"/>
          </a:ln>
        </p:spPr>
      </p:pic>
      <p:pic>
        <p:nvPicPr>
          <p:cNvPr id="206" name="180L_full_wo_kadai_wo_back.png" descr="180L_full_wo_kadai_wo_back.png"/>
          <p:cNvPicPr>
            <a:picLocks noChangeAspect="1"/>
          </p:cNvPicPr>
          <p:nvPr/>
        </p:nvPicPr>
        <p:blipFill>
          <a:blip r:embed="rId3">
            <a:extLst/>
          </a:blip>
          <a:stretch>
            <a:fillRect/>
          </a:stretch>
        </p:blipFill>
        <p:spPr>
          <a:xfrm>
            <a:off x="3789845" y="2632415"/>
            <a:ext cx="4698882" cy="3132588"/>
          </a:xfrm>
          <a:prstGeom prst="rect">
            <a:avLst/>
          </a:prstGeom>
          <a:ln w="12700">
            <a:miter lim="400000"/>
          </a:ln>
        </p:spPr>
      </p:pic>
      <p:pic>
        <p:nvPicPr>
          <p:cNvPr id="207" name="IMG_7880.JPG" descr="IMG_7880.JPG"/>
          <p:cNvPicPr>
            <a:picLocks noChangeAspect="1"/>
          </p:cNvPicPr>
          <p:nvPr/>
        </p:nvPicPr>
        <p:blipFill>
          <a:blip r:embed="rId4">
            <a:extLst/>
          </a:blip>
          <a:stretch>
            <a:fillRect/>
          </a:stretch>
        </p:blipFill>
        <p:spPr>
          <a:xfrm>
            <a:off x="7117429" y="3585388"/>
            <a:ext cx="3443764" cy="2582824"/>
          </a:xfrm>
          <a:prstGeom prst="rect">
            <a:avLst/>
          </a:prstGeom>
          <a:ln w="12700">
            <a:miter lim="400000"/>
          </a:ln>
        </p:spPr>
      </p:pic>
      <p:sp>
        <p:nvSpPr>
          <p:cNvPr id="208" name="2024 –…"/>
          <p:cNvSpPr/>
          <p:nvPr/>
        </p:nvSpPr>
        <p:spPr>
          <a:xfrm>
            <a:off x="8390634" y="2076173"/>
            <a:ext cx="3565099" cy="1197654"/>
          </a:xfrm>
          <a:prstGeom prst="roundRect">
            <a:avLst>
              <a:gd name="adj" fmla="val 15906"/>
            </a:avLst>
          </a:pr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p>
            <a:pPr>
              <a:defRPr sz="2200">
                <a:solidFill>
                  <a:srgbClr val="0F0F0F"/>
                </a:solidFill>
              </a:defRPr>
            </a:pPr>
            <a:r>
              <a:t>2024 –</a:t>
            </a:r>
          </a:p>
          <a:p>
            <a:pPr>
              <a:defRPr sz="2200">
                <a:solidFill>
                  <a:srgbClr val="0F0F0F"/>
                </a:solidFill>
              </a:defRPr>
            </a:pPr>
            <a:r>
              <a:t>1000L(40 kg)検出器</a:t>
            </a:r>
          </a:p>
        </p:txBody>
      </p:sp>
      <p:sp>
        <p:nvSpPr>
          <p:cNvPr id="209" name="202X –…"/>
          <p:cNvSpPr/>
          <p:nvPr/>
        </p:nvSpPr>
        <p:spPr>
          <a:xfrm>
            <a:off x="10348832" y="534538"/>
            <a:ext cx="2462050" cy="1197654"/>
          </a:xfrm>
          <a:prstGeom prst="roundRect">
            <a:avLst>
              <a:gd name="adj" fmla="val 15906"/>
            </a:avLst>
          </a:pr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b"/>
          <a:lstStyle/>
          <a:p>
            <a:pPr>
              <a:defRPr sz="2200">
                <a:solidFill>
                  <a:srgbClr val="0F0F0F"/>
                </a:solidFill>
              </a:defRPr>
            </a:pPr>
            <a:r>
              <a:t>202X –</a:t>
            </a:r>
          </a:p>
          <a:p>
            <a:pPr>
              <a:defRPr sz="2200">
                <a:solidFill>
                  <a:srgbClr val="0F0F0F"/>
                </a:solidFill>
              </a:defRPr>
            </a:pPr>
            <a:r>
              <a:t>1トン検出器</a:t>
            </a:r>
          </a:p>
        </p:txBody>
      </p:sp>
      <p:sp>
        <p:nvSpPr>
          <p:cNvPr id="210" name="180L試作機…"/>
          <p:cNvSpPr/>
          <p:nvPr/>
        </p:nvSpPr>
        <p:spPr>
          <a:xfrm>
            <a:off x="5141507" y="6508197"/>
            <a:ext cx="4660782" cy="2425559"/>
          </a:xfrm>
          <a:prstGeom prst="roundRect">
            <a:avLst>
              <a:gd name="adj" fmla="val 6563"/>
            </a:avLst>
          </a:pr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2200">
                <a:solidFill>
                  <a:srgbClr val="0F0F0F"/>
                </a:solidFill>
              </a:defRPr>
            </a:pPr>
            <a:r>
              <a:t>180L試作機 </a:t>
            </a:r>
          </a:p>
          <a:p>
            <a:pPr>
              <a:defRPr sz="2200">
                <a:solidFill>
                  <a:srgbClr val="0F0F0F"/>
                </a:solidFill>
              </a:defRPr>
            </a:pPr>
            <a:r>
              <a:t>2018 –</a:t>
            </a:r>
          </a:p>
          <a:p>
            <a:pPr>
              <a:defRPr sz="2200">
                <a:solidFill>
                  <a:srgbClr val="0F0F0F"/>
                </a:solidFill>
              </a:defRPr>
            </a:pPr>
            <a:r>
              <a:t>(4.5 kg@8bar)</a:t>
            </a:r>
          </a:p>
          <a:p>
            <a:pPr>
              <a:defRPr sz="2200">
                <a:solidFill>
                  <a:srgbClr val="0F0F0F"/>
                </a:solidFill>
              </a:defRPr>
            </a:pPr>
            <a:r>
              <a:t>Q値(2.5 MeV)付近での性能評価</a:t>
            </a:r>
          </a:p>
          <a:p>
            <a:pPr>
              <a:defRPr sz="2200">
                <a:solidFill>
                  <a:srgbClr val="0F0F0F"/>
                </a:solidFill>
              </a:defRPr>
            </a:pPr>
            <a:r>
              <a:t>大型化の技術確立</a:t>
            </a:r>
          </a:p>
        </p:txBody>
      </p:sp>
      <p:sp>
        <p:nvSpPr>
          <p:cNvPr id="211" name="10L試作機…"/>
          <p:cNvSpPr/>
          <p:nvPr/>
        </p:nvSpPr>
        <p:spPr>
          <a:xfrm>
            <a:off x="275586" y="4202952"/>
            <a:ext cx="4474163" cy="1980514"/>
          </a:xfrm>
          <a:prstGeom prst="roundRect">
            <a:avLst>
              <a:gd name="adj" fmla="val 8547"/>
            </a:avLst>
          </a:prstGeom>
          <a:solidFill>
            <a:srgbClr val="FFFFFF"/>
          </a:solidFill>
          <a:ln w="38100">
            <a:solidFill>
              <a:schemeClr val="accent1">
                <a:lumOff val="-13575"/>
              </a:schemeClr>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2200">
                <a:solidFill>
                  <a:srgbClr val="0F0F0F"/>
                </a:solidFill>
              </a:defRPr>
            </a:pPr>
            <a:r>
              <a:t>10L試作機</a:t>
            </a:r>
          </a:p>
          <a:p>
            <a:pPr>
              <a:defRPr sz="2200">
                <a:solidFill>
                  <a:srgbClr val="0F0F0F"/>
                </a:solidFill>
              </a:defRPr>
            </a:pPr>
            <a:r>
              <a:t>2014 – 2018</a:t>
            </a:r>
          </a:p>
          <a:p>
            <a:pPr>
              <a:defRPr sz="2200">
                <a:solidFill>
                  <a:srgbClr val="0F0F0F"/>
                </a:solidFill>
              </a:defRPr>
            </a:pPr>
            <a:r>
              <a:t>(~0.005 kg@8bar)</a:t>
            </a:r>
          </a:p>
          <a:p>
            <a:pPr>
              <a:defRPr sz="2200">
                <a:solidFill>
                  <a:srgbClr val="0F0F0F"/>
                </a:solidFill>
              </a:defRPr>
            </a:pPr>
            <a:r>
              <a:t>実験コンセプトの原理実証</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180L試作機"/>
          <p:cNvSpPr txBox="1"/>
          <p:nvPr>
            <p:ph type="title"/>
          </p:nvPr>
        </p:nvSpPr>
        <p:spPr>
          <a:prstGeom prst="rect">
            <a:avLst/>
          </a:prstGeom>
        </p:spPr>
        <p:txBody>
          <a:bodyPr/>
          <a:lstStyle/>
          <a:p>
            <a:pPr/>
            <a:r>
              <a:t>180L試作機</a:t>
            </a:r>
          </a:p>
        </p:txBody>
      </p:sp>
      <p:sp>
        <p:nvSpPr>
          <p:cNvPr id="214" name="段階的に大型化…"/>
          <p:cNvSpPr txBox="1"/>
          <p:nvPr>
            <p:ph type="body" sz="half" idx="1"/>
          </p:nvPr>
        </p:nvSpPr>
        <p:spPr>
          <a:xfrm>
            <a:off x="252452" y="1626658"/>
            <a:ext cx="12499896" cy="2512084"/>
          </a:xfrm>
          <a:prstGeom prst="rect">
            <a:avLst/>
          </a:prstGeom>
        </p:spPr>
        <p:txBody>
          <a:bodyPr/>
          <a:lstStyle/>
          <a:p>
            <a:pPr/>
            <a:r>
              <a:t>段階的に大型化</a:t>
            </a:r>
          </a:p>
          <a:p>
            <a:pPr lvl="1"/>
            <a:r>
              <a:t>phase1: 3ユニット(156 ch)</a:t>
            </a:r>
          </a:p>
          <a:p>
            <a:pPr lvl="1"/>
            <a:r>
              <a:t>phase2: 12ユニット(672 ch)</a:t>
            </a:r>
          </a:p>
          <a:p>
            <a:pPr lvl="1"/>
            <a:r>
              <a:t>phase3: 27ユニット?(1503 ch ?)</a:t>
            </a:r>
          </a:p>
        </p:txBody>
      </p:sp>
      <p:sp>
        <p:nvSpPr>
          <p:cNvPr id="215"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6" name="イメージ" descr="イメージ"/>
          <p:cNvPicPr>
            <a:picLocks noChangeAspect="1"/>
          </p:cNvPicPr>
          <p:nvPr/>
        </p:nvPicPr>
        <p:blipFill>
          <a:blip r:embed="rId2">
            <a:extLst/>
          </a:blip>
          <a:stretch>
            <a:fillRect/>
          </a:stretch>
        </p:blipFill>
        <p:spPr>
          <a:xfrm>
            <a:off x="8947313" y="362992"/>
            <a:ext cx="3048154" cy="3105602"/>
          </a:xfrm>
          <a:prstGeom prst="rect">
            <a:avLst/>
          </a:prstGeom>
          <a:ln w="12700">
            <a:miter lim="400000"/>
          </a:ln>
        </p:spPr>
      </p:pic>
      <p:pic>
        <p:nvPicPr>
          <p:cNvPr id="217" name="イメージ" descr="イメージ"/>
          <p:cNvPicPr>
            <a:picLocks noChangeAspect="1"/>
          </p:cNvPicPr>
          <p:nvPr/>
        </p:nvPicPr>
        <p:blipFill>
          <a:blip r:embed="rId3">
            <a:extLst/>
          </a:blip>
          <a:stretch>
            <a:fillRect/>
          </a:stretch>
        </p:blipFill>
        <p:spPr>
          <a:xfrm>
            <a:off x="105353" y="3924177"/>
            <a:ext cx="5689986" cy="5760732"/>
          </a:xfrm>
          <a:prstGeom prst="rect">
            <a:avLst/>
          </a:prstGeom>
          <a:ln w="12700">
            <a:miter lim="400000"/>
          </a:ln>
        </p:spPr>
      </p:pic>
      <p:sp>
        <p:nvSpPr>
          <p:cNvPr id="218" name="図形"/>
          <p:cNvSpPr/>
          <p:nvPr/>
        </p:nvSpPr>
        <p:spPr>
          <a:xfrm>
            <a:off x="573181" y="4698108"/>
            <a:ext cx="4897869" cy="43467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37" y="1051"/>
                </a:moveTo>
                <a:lnTo>
                  <a:pt x="16710" y="1030"/>
                </a:lnTo>
                <a:lnTo>
                  <a:pt x="21600" y="10636"/>
                </a:lnTo>
                <a:lnTo>
                  <a:pt x="20486" y="10617"/>
                </a:lnTo>
                <a:lnTo>
                  <a:pt x="14911" y="21600"/>
                </a:lnTo>
                <a:lnTo>
                  <a:pt x="5085" y="21523"/>
                </a:lnTo>
                <a:lnTo>
                  <a:pt x="5604" y="20439"/>
                </a:lnTo>
                <a:lnTo>
                  <a:pt x="0" y="9530"/>
                </a:lnTo>
                <a:lnTo>
                  <a:pt x="4897" y="0"/>
                </a:lnTo>
                <a:lnTo>
                  <a:pt x="5537" y="1051"/>
                </a:lnTo>
                <a:close/>
              </a:path>
            </a:pathLst>
          </a:custGeom>
          <a:ln w="50800">
            <a:solidFill>
              <a:schemeClr val="accent3">
                <a:hueOff val="362282"/>
                <a:satOff val="31803"/>
                <a:lumOff val="-18242"/>
              </a:scheme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19" name="図形"/>
          <p:cNvSpPr/>
          <p:nvPr/>
        </p:nvSpPr>
        <p:spPr>
          <a:xfrm>
            <a:off x="1387501" y="5420796"/>
            <a:ext cx="3269229" cy="2901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37" y="1051"/>
                </a:moveTo>
                <a:lnTo>
                  <a:pt x="16710" y="1030"/>
                </a:lnTo>
                <a:lnTo>
                  <a:pt x="21600" y="10636"/>
                </a:lnTo>
                <a:lnTo>
                  <a:pt x="20486" y="10617"/>
                </a:lnTo>
                <a:lnTo>
                  <a:pt x="14911" y="21600"/>
                </a:lnTo>
                <a:lnTo>
                  <a:pt x="5085" y="21523"/>
                </a:lnTo>
                <a:lnTo>
                  <a:pt x="5604" y="20439"/>
                </a:lnTo>
                <a:lnTo>
                  <a:pt x="0" y="9530"/>
                </a:lnTo>
                <a:lnTo>
                  <a:pt x="4897" y="0"/>
                </a:lnTo>
                <a:lnTo>
                  <a:pt x="5537" y="1051"/>
                </a:lnTo>
                <a:close/>
              </a:path>
            </a:pathLst>
          </a:custGeom>
          <a:ln w="50800">
            <a:solidFill>
              <a:schemeClr val="accent1"/>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20" name="図形"/>
          <p:cNvSpPr/>
          <p:nvPr/>
        </p:nvSpPr>
        <p:spPr>
          <a:xfrm>
            <a:off x="2180177" y="6115872"/>
            <a:ext cx="1618813" cy="1436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37" y="1051"/>
                </a:moveTo>
                <a:lnTo>
                  <a:pt x="16710" y="1030"/>
                </a:lnTo>
                <a:lnTo>
                  <a:pt x="21600" y="10636"/>
                </a:lnTo>
                <a:lnTo>
                  <a:pt x="20486" y="10617"/>
                </a:lnTo>
                <a:lnTo>
                  <a:pt x="14911" y="21600"/>
                </a:lnTo>
                <a:lnTo>
                  <a:pt x="5085" y="21523"/>
                </a:lnTo>
                <a:lnTo>
                  <a:pt x="5604" y="20439"/>
                </a:lnTo>
                <a:lnTo>
                  <a:pt x="0" y="9530"/>
                </a:lnTo>
                <a:lnTo>
                  <a:pt x="4897" y="0"/>
                </a:lnTo>
                <a:lnTo>
                  <a:pt x="5537" y="1051"/>
                </a:lnTo>
                <a:close/>
              </a:path>
            </a:pathLst>
          </a:custGeom>
          <a:ln w="50800">
            <a:solidFill>
              <a:schemeClr val="accent4">
                <a:hueOff val="-1081314"/>
                <a:satOff val="4338"/>
                <a:lumOff val="-8931"/>
              </a:schemeClr>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21" name="phase1"/>
          <p:cNvSpPr txBox="1"/>
          <p:nvPr/>
        </p:nvSpPr>
        <p:spPr>
          <a:xfrm>
            <a:off x="2409816" y="5654199"/>
            <a:ext cx="1239493" cy="39030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solidFill>
                  <a:schemeClr val="accent4">
                    <a:hueOff val="-1081314"/>
                    <a:satOff val="4338"/>
                    <a:lumOff val="-8931"/>
                  </a:schemeClr>
                </a:solidFill>
              </a:defRPr>
            </a:lvl1pPr>
          </a:lstStyle>
          <a:p>
            <a:pPr/>
            <a:r>
              <a:t>phase1</a:t>
            </a:r>
          </a:p>
        </p:txBody>
      </p:sp>
      <p:sp>
        <p:nvSpPr>
          <p:cNvPr id="222" name="phase2"/>
          <p:cNvSpPr txBox="1"/>
          <p:nvPr/>
        </p:nvSpPr>
        <p:spPr>
          <a:xfrm>
            <a:off x="2409816" y="5100771"/>
            <a:ext cx="1239493" cy="39030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solidFill>
                  <a:schemeClr val="accent1"/>
                </a:solidFill>
              </a:defRPr>
            </a:lvl1pPr>
          </a:lstStyle>
          <a:p>
            <a:pPr/>
            <a:r>
              <a:t>phase2</a:t>
            </a:r>
          </a:p>
        </p:txBody>
      </p:sp>
      <p:sp>
        <p:nvSpPr>
          <p:cNvPr id="223" name="phase3 ?"/>
          <p:cNvSpPr txBox="1"/>
          <p:nvPr/>
        </p:nvSpPr>
        <p:spPr>
          <a:xfrm>
            <a:off x="2328352" y="4443283"/>
            <a:ext cx="1402421" cy="41136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000">
                <a:solidFill>
                  <a:schemeClr val="accent3">
                    <a:hueOff val="362282"/>
                    <a:satOff val="31803"/>
                    <a:lumOff val="-18242"/>
                  </a:schemeClr>
                </a:solidFill>
              </a:defRPr>
            </a:lvl1pPr>
          </a:lstStyle>
          <a:p>
            <a:pPr/>
            <a:r>
              <a:t>phase3 ?</a:t>
            </a:r>
          </a:p>
        </p:txBody>
      </p:sp>
      <p:sp>
        <p:nvSpPr>
          <p:cNvPr id="224" name="線"/>
          <p:cNvSpPr/>
          <p:nvPr/>
        </p:nvSpPr>
        <p:spPr>
          <a:xfrm>
            <a:off x="5303381" y="2362062"/>
            <a:ext cx="149801" cy="534860"/>
          </a:xfrm>
          <a:custGeom>
            <a:avLst/>
            <a:gdLst/>
            <a:ahLst/>
            <a:cxnLst>
              <a:cxn ang="0">
                <a:pos x="wd2" y="hd2"/>
              </a:cxn>
              <a:cxn ang="5400000">
                <a:pos x="wd2" y="hd2"/>
              </a:cxn>
              <a:cxn ang="10800000">
                <a:pos x="wd2" y="hd2"/>
              </a:cxn>
              <a:cxn ang="16200000">
                <a:pos x="wd2" y="hd2"/>
              </a:cxn>
            </a:cxnLst>
            <a:rect l="0" t="0" r="r" b="b"/>
            <a:pathLst>
              <a:path w="19956" h="21600" fill="norm" stroke="1" extrusionOk="0">
                <a:moveTo>
                  <a:pt x="0" y="0"/>
                </a:moveTo>
                <a:cubicBezTo>
                  <a:pt x="10872" y="2014"/>
                  <a:pt x="18108" y="5425"/>
                  <a:pt x="19645" y="9259"/>
                </a:cubicBezTo>
                <a:cubicBezTo>
                  <a:pt x="21600" y="14134"/>
                  <a:pt x="14232" y="18922"/>
                  <a:pt x="652" y="21600"/>
                </a:cubicBezTo>
              </a:path>
            </a:pathLst>
          </a:custGeom>
          <a:ln w="38100">
            <a:solidFill>
              <a:schemeClr val="accent4">
                <a:hueOff val="-1081314"/>
                <a:satOff val="4338"/>
                <a:lumOff val="-8931"/>
              </a:schemeClr>
            </a:solidFill>
            <a:miter lim="400000"/>
            <a:tailEnd type="arrow"/>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25" name="現在アップデート中"/>
          <p:cNvSpPr txBox="1"/>
          <p:nvPr/>
        </p:nvSpPr>
        <p:spPr>
          <a:xfrm>
            <a:off x="5478255" y="2435822"/>
            <a:ext cx="2514601" cy="3746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現在アップデート中</a:t>
            </a:r>
          </a:p>
        </p:txBody>
      </p:sp>
      <p:sp>
        <p:nvSpPr>
          <p:cNvPr id="226" name="phase1で得られたγ線(662keV, 137Cs)の飛跡"/>
          <p:cNvSpPr txBox="1"/>
          <p:nvPr/>
        </p:nvSpPr>
        <p:spPr>
          <a:xfrm>
            <a:off x="6235167" y="3924178"/>
            <a:ext cx="6067311" cy="3746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100"/>
            </a:pPr>
            <a:r>
              <a:t>phase1で得られたγ線(662keV, </a:t>
            </a:r>
            <a:r>
              <a:rPr baseline="31999"/>
              <a:t>137</a:t>
            </a:r>
            <a:r>
              <a:t>Cs)の飛跡</a:t>
            </a:r>
          </a:p>
        </p:txBody>
      </p:sp>
      <p:pic>
        <p:nvPicPr>
          <p:cNvPr id="227" name="fig_event_display_662keV.pdf" descr="fig_event_display_662keV.pdf"/>
          <p:cNvPicPr>
            <a:picLocks noChangeAspect="1"/>
          </p:cNvPicPr>
          <p:nvPr/>
        </p:nvPicPr>
        <p:blipFill>
          <a:blip r:embed="rId4">
            <a:extLst/>
          </a:blip>
          <a:stretch>
            <a:fillRect/>
          </a:stretch>
        </p:blipFill>
        <p:spPr>
          <a:xfrm>
            <a:off x="6604962" y="4443283"/>
            <a:ext cx="5327722" cy="523375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phase1初期に得られた設計への教訓"/>
          <p:cNvSpPr txBox="1"/>
          <p:nvPr>
            <p:ph type="title"/>
          </p:nvPr>
        </p:nvSpPr>
        <p:spPr>
          <a:prstGeom prst="rect">
            <a:avLst/>
          </a:prstGeom>
        </p:spPr>
        <p:txBody>
          <a:bodyPr/>
          <a:lstStyle/>
          <a:p>
            <a:pPr/>
            <a:r>
              <a:t>phase1初期に得られた設計への教訓</a:t>
            </a:r>
          </a:p>
        </p:txBody>
      </p:sp>
      <p:sp>
        <p:nvSpPr>
          <p:cNvPr id="230" name="メッシュの切れ端による放電や貫通穴を伝った放電が問題になった…"/>
          <p:cNvSpPr txBox="1"/>
          <p:nvPr>
            <p:ph type="body" sz="half" idx="1"/>
          </p:nvPr>
        </p:nvSpPr>
        <p:spPr>
          <a:xfrm>
            <a:off x="252452" y="1626658"/>
            <a:ext cx="12499896" cy="2614538"/>
          </a:xfrm>
          <a:prstGeom prst="rect">
            <a:avLst/>
          </a:prstGeom>
        </p:spPr>
        <p:txBody>
          <a:bodyPr/>
          <a:lstStyle/>
          <a:p>
            <a:pPr/>
            <a:r>
              <a:t>メッシュの切れ端による放電や貫通穴を伝った放電が問題になった</a:t>
            </a:r>
          </a:p>
          <a:p>
            <a:pPr lvl="1"/>
            <a:r>
              <a:t>いかにメッシュの切れ端を減らすか？</a:t>
            </a:r>
          </a:p>
          <a:p>
            <a:pPr lvl="1"/>
            <a:r>
              <a:t>貫通穴のない設計</a:t>
            </a:r>
          </a:p>
        </p:txBody>
      </p:sp>
      <p:sp>
        <p:nvSpPr>
          <p:cNvPr id="231" name="スライド番号"/>
          <p:cNvSpPr txBox="1"/>
          <p:nvPr>
            <p:ph type="sldNum" sz="quarter" idx="2"/>
          </p:nvPr>
        </p:nvSpPr>
        <p:spPr>
          <a:xfrm>
            <a:off x="12491856" y="28939"/>
            <a:ext cx="262586" cy="4113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2" name="イメージ" descr="イメージ"/>
          <p:cNvPicPr>
            <a:picLocks noChangeAspect="1"/>
          </p:cNvPicPr>
          <p:nvPr/>
        </p:nvPicPr>
        <p:blipFill>
          <a:blip r:embed="rId2">
            <a:extLst/>
          </a:blip>
          <a:stretch>
            <a:fillRect/>
          </a:stretch>
        </p:blipFill>
        <p:spPr>
          <a:xfrm>
            <a:off x="412333" y="6145066"/>
            <a:ext cx="6575705" cy="3368883"/>
          </a:xfrm>
          <a:prstGeom prst="rect">
            <a:avLst/>
          </a:prstGeom>
          <a:ln w="12700">
            <a:miter lim="400000"/>
          </a:ln>
        </p:spPr>
      </p:pic>
      <p:sp>
        <p:nvSpPr>
          <p:cNvPr id="233" name="コールアウト"/>
          <p:cNvSpPr/>
          <p:nvPr/>
        </p:nvSpPr>
        <p:spPr>
          <a:xfrm>
            <a:off x="1829694" y="3636597"/>
            <a:ext cx="5252245" cy="3227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18" y="0"/>
                </a:moveTo>
                <a:cubicBezTo>
                  <a:pt x="322" y="0"/>
                  <a:pt x="0" y="524"/>
                  <a:pt x="0" y="1169"/>
                </a:cubicBezTo>
                <a:lnTo>
                  <a:pt x="0" y="16080"/>
                </a:lnTo>
                <a:cubicBezTo>
                  <a:pt x="0" y="16725"/>
                  <a:pt x="322" y="17247"/>
                  <a:pt x="718" y="17247"/>
                </a:cubicBezTo>
                <a:lnTo>
                  <a:pt x="9344" y="17247"/>
                </a:lnTo>
                <a:lnTo>
                  <a:pt x="10780" y="21600"/>
                </a:lnTo>
                <a:lnTo>
                  <a:pt x="12215" y="17247"/>
                </a:lnTo>
                <a:lnTo>
                  <a:pt x="20882" y="17247"/>
                </a:lnTo>
                <a:cubicBezTo>
                  <a:pt x="21278" y="17247"/>
                  <a:pt x="21600" y="16725"/>
                  <a:pt x="21600" y="16080"/>
                </a:cubicBezTo>
                <a:lnTo>
                  <a:pt x="21600" y="1169"/>
                </a:lnTo>
                <a:cubicBezTo>
                  <a:pt x="21600" y="524"/>
                  <a:pt x="21278" y="0"/>
                  <a:pt x="20882" y="0"/>
                </a:cubicBezTo>
                <a:lnTo>
                  <a:pt x="718" y="0"/>
                </a:lnTo>
                <a:close/>
              </a:path>
            </a:pathLst>
          </a:custGeom>
          <a:solidFill>
            <a:srgbClr val="FFFFFF"/>
          </a:solidFill>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sp>
        <p:nvSpPr>
          <p:cNvPr id="234" name="コールアウト"/>
          <p:cNvSpPr/>
          <p:nvPr/>
        </p:nvSpPr>
        <p:spPr>
          <a:xfrm>
            <a:off x="6029367" y="5634926"/>
            <a:ext cx="4558111" cy="37794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05" y="0"/>
                </a:moveTo>
                <a:cubicBezTo>
                  <a:pt x="6748" y="0"/>
                  <a:pt x="6378" y="447"/>
                  <a:pt x="6378" y="998"/>
                </a:cubicBezTo>
                <a:lnTo>
                  <a:pt x="6378" y="5158"/>
                </a:lnTo>
                <a:lnTo>
                  <a:pt x="0" y="7152"/>
                </a:lnTo>
                <a:lnTo>
                  <a:pt x="6378" y="9148"/>
                </a:lnTo>
                <a:lnTo>
                  <a:pt x="6378" y="20602"/>
                </a:lnTo>
                <a:cubicBezTo>
                  <a:pt x="6378" y="21153"/>
                  <a:pt x="6748" y="21600"/>
                  <a:pt x="7205" y="21600"/>
                </a:cubicBezTo>
                <a:lnTo>
                  <a:pt x="20774" y="21600"/>
                </a:lnTo>
                <a:cubicBezTo>
                  <a:pt x="21231" y="21600"/>
                  <a:pt x="21600" y="21153"/>
                  <a:pt x="21600" y="20602"/>
                </a:cubicBezTo>
                <a:lnTo>
                  <a:pt x="21600" y="998"/>
                </a:lnTo>
                <a:cubicBezTo>
                  <a:pt x="21600" y="447"/>
                  <a:pt x="21231" y="0"/>
                  <a:pt x="20774" y="0"/>
                </a:cubicBezTo>
                <a:lnTo>
                  <a:pt x="7205" y="0"/>
                </a:lnTo>
                <a:close/>
              </a:path>
            </a:pathLst>
          </a:custGeom>
          <a:solidFill>
            <a:srgbClr val="FFFFFF"/>
          </a:solidFill>
          <a:ln w="50800">
            <a:solidFill>
              <a:srgbClr val="000000"/>
            </a:solidFill>
            <a:miter lim="400000"/>
          </a:ln>
        </p:spPr>
        <p:txBody>
          <a:bodyPr lIns="50800" tIns="50800" rIns="50800" bIns="50800" anchor="ctr"/>
          <a:lstStyle/>
          <a:p>
            <a:pPr>
              <a:defRPr sz="2200">
                <a:solidFill>
                  <a:srgbClr val="FFFFFF"/>
                </a:solidFill>
                <a:latin typeface="+mn-lt"/>
                <a:ea typeface="+mn-ea"/>
                <a:cs typeface="+mn-cs"/>
                <a:sym typeface="ヒラギノ角ゴ ProN W3"/>
              </a:defRPr>
            </a:pPr>
          </a:p>
        </p:txBody>
      </p:sp>
      <p:pic>
        <p:nvPicPr>
          <p:cNvPr id="235" name="IMG_2204.jpeg" descr="IMG_2204.jpeg"/>
          <p:cNvPicPr>
            <a:picLocks noChangeAspect="1"/>
          </p:cNvPicPr>
          <p:nvPr/>
        </p:nvPicPr>
        <p:blipFill>
          <a:blip r:embed="rId3">
            <a:extLst/>
          </a:blip>
          <a:srcRect l="29129" t="22333" r="33118" b="45368"/>
          <a:stretch>
            <a:fillRect/>
          </a:stretch>
        </p:blipFill>
        <p:spPr>
          <a:xfrm>
            <a:off x="7643784" y="5949449"/>
            <a:ext cx="2761622" cy="3150223"/>
          </a:xfrm>
          <a:prstGeom prst="rect">
            <a:avLst/>
          </a:prstGeom>
          <a:ln w="12700">
            <a:miter lim="400000"/>
          </a:ln>
        </p:spPr>
      </p:pic>
      <p:pic>
        <p:nvPicPr>
          <p:cNvPr id="236" name="IMG_5673.jpeg" descr="IMG_5673.jpeg"/>
          <p:cNvPicPr>
            <a:picLocks noChangeAspect="1"/>
          </p:cNvPicPr>
          <p:nvPr/>
        </p:nvPicPr>
        <p:blipFill>
          <a:blip r:embed="rId4">
            <a:extLst/>
          </a:blip>
          <a:srcRect l="29201" t="24625" r="17037" b="35150"/>
          <a:stretch>
            <a:fillRect/>
          </a:stretch>
        </p:blipFill>
        <p:spPr>
          <a:xfrm>
            <a:off x="2141871" y="3810640"/>
            <a:ext cx="2144475" cy="2139340"/>
          </a:xfrm>
          <a:prstGeom prst="rect">
            <a:avLst/>
          </a:prstGeom>
          <a:ln w="12700">
            <a:miter lim="400000"/>
          </a:ln>
        </p:spPr>
      </p:pic>
      <p:pic>
        <p:nvPicPr>
          <p:cNvPr id="237" name="IMG_3518.jpeg" descr="IMG_3518.jpeg"/>
          <p:cNvPicPr>
            <a:picLocks noChangeAspect="1"/>
          </p:cNvPicPr>
          <p:nvPr/>
        </p:nvPicPr>
        <p:blipFill>
          <a:blip r:embed="rId5">
            <a:extLst/>
          </a:blip>
          <a:srcRect l="26344" t="45186" r="44078" b="32448"/>
          <a:stretch>
            <a:fillRect/>
          </a:stretch>
        </p:blipFill>
        <p:spPr>
          <a:xfrm>
            <a:off x="4586174" y="3799329"/>
            <a:ext cx="2144260" cy="2161941"/>
          </a:xfrm>
          <a:prstGeom prst="rect">
            <a:avLst/>
          </a:prstGeom>
          <a:ln w="12700">
            <a:miter lim="400000"/>
          </a:ln>
        </p:spPr>
      </p:pic>
      <p:pic>
        <p:nvPicPr>
          <p:cNvPr id="238" name="pic-17.jpeg" descr="pic-17.jpeg"/>
          <p:cNvPicPr>
            <a:picLocks noChangeAspect="1"/>
          </p:cNvPicPr>
          <p:nvPr/>
        </p:nvPicPr>
        <p:blipFill>
          <a:blip r:embed="rId6">
            <a:extLst/>
          </a:blip>
          <a:srcRect l="29088" t="24822" r="18517" b="24822"/>
          <a:stretch>
            <a:fillRect/>
          </a:stretch>
        </p:blipFill>
        <p:spPr>
          <a:xfrm>
            <a:off x="8292491" y="2367831"/>
            <a:ext cx="4176767" cy="301068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ヒラギノ角ゴ ProN W6"/>
            <a:ea typeface="ヒラギノ角ゴ ProN W6"/>
            <a:cs typeface="ヒラギノ角ゴ ProN W6"/>
            <a:sym typeface="ヒラギノ角ゴ ProN W6"/>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