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2111" y="6595"/>
            <a:ext cx="13000578" cy="726091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xfrm>
            <a:off x="-8361" y="734126"/>
            <a:ext cx="13021522" cy="8152847"/>
          </a:xfrm>
          <a:prstGeom prst="rect">
            <a:avLst/>
          </a:prstGeom>
        </p:spPr>
        <p:txBody>
          <a:bodyPr lIns="508000" tIns="508000" rIns="508000" bIns="508000"/>
          <a:lstStyle>
            <a:lvl1pPr marL="0" indent="0">
              <a:lnSpc>
                <a:spcPct val="50000"/>
              </a:lnSpc>
              <a:buSzTx/>
              <a:buNone/>
              <a:defRPr sz="2400"/>
            </a:lvl1pPr>
            <a:lvl2pPr marL="0" indent="228600">
              <a:lnSpc>
                <a:spcPct val="50000"/>
              </a:lnSpc>
              <a:buSzTx/>
              <a:buNone/>
              <a:defRPr sz="2400"/>
            </a:lvl2pPr>
            <a:lvl3pPr marL="0" indent="457200">
              <a:lnSpc>
                <a:spcPct val="50000"/>
              </a:lnSpc>
              <a:buSzTx/>
              <a:buNone/>
              <a:defRPr sz="2400"/>
            </a:lvl3pPr>
            <a:lvl4pPr marL="0" indent="685800">
              <a:lnSpc>
                <a:spcPct val="50000"/>
              </a:lnSpc>
              <a:buSzTx/>
              <a:buNone/>
              <a:defRPr sz="2400"/>
            </a:lvl4pPr>
            <a:lvl5pPr marL="0" indent="914400">
              <a:lnSpc>
                <a:spcPct val="50000"/>
              </a:lnSpc>
              <a:buSzTx/>
              <a:buNone/>
              <a:defRPr sz="24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12494872" y="9076835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288709" y="9245600"/>
            <a:ext cx="414682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2111" y="6595"/>
            <a:ext cx="13000578" cy="1174926"/>
          </a:xfrm>
          <a:prstGeom prst="rect">
            <a:avLst/>
          </a:prstGeom>
          <a:solidFill>
            <a:srgbClr val="000000"/>
          </a:solidFill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-8361" y="1123355"/>
            <a:ext cx="13021522" cy="7763618"/>
          </a:xfrm>
          <a:prstGeom prst="rect">
            <a:avLst/>
          </a:prstGeom>
        </p:spPr>
        <p:txBody>
          <a:bodyPr lIns="508000" tIns="508000" rIns="508000" bIns="508000"/>
          <a:lstStyle>
            <a:lvl1pPr marL="0" indent="0">
              <a:lnSpc>
                <a:spcPct val="50000"/>
              </a:lnSpc>
              <a:buSzTx/>
              <a:buNone/>
              <a:defRPr sz="3200"/>
            </a:lvl1pPr>
            <a:lvl2pPr marL="0" indent="228600">
              <a:lnSpc>
                <a:spcPct val="50000"/>
              </a:lnSpc>
              <a:buSzTx/>
              <a:buNone/>
              <a:defRPr sz="3200"/>
            </a:lvl2pPr>
            <a:lvl3pPr marL="0" indent="457200">
              <a:lnSpc>
                <a:spcPct val="50000"/>
              </a:lnSpc>
              <a:buSzTx/>
              <a:buNone/>
              <a:defRPr sz="3200"/>
            </a:lvl3pPr>
            <a:lvl4pPr marL="0" indent="685800">
              <a:lnSpc>
                <a:spcPct val="50000"/>
              </a:lnSpc>
              <a:buSzTx/>
              <a:buNone/>
              <a:defRPr sz="3200"/>
            </a:lvl4pPr>
            <a:lvl5pPr marL="0" indent="914400">
              <a:lnSpc>
                <a:spcPct val="50000"/>
              </a:lnSpc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xfrm>
            <a:off x="12482299" y="9076835"/>
            <a:ext cx="439828" cy="330201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3 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30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1.tif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ctrTitle"/>
          </p:nvPr>
        </p:nvSpPr>
        <p:spPr>
          <a:xfrm>
            <a:off x="-854027" y="-279509"/>
            <a:ext cx="14245289" cy="33020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方向感度を持った暗黒物質探索のための</a:t>
            </a:r>
          </a:p>
        </p:txBody>
      </p:sp>
      <p:sp>
        <p:nvSpPr>
          <p:cNvPr id="129" name="Shape 129"/>
          <p:cNvSpPr/>
          <p:nvPr>
            <p:ph type="subTitle" sz="half" idx="1"/>
          </p:nvPr>
        </p:nvSpPr>
        <p:spPr>
          <a:xfrm>
            <a:off x="1270000" y="5029200"/>
            <a:ext cx="10707491" cy="2445187"/>
          </a:xfrm>
          <a:prstGeom prst="rect">
            <a:avLst/>
          </a:prstGeom>
        </p:spPr>
        <p:txBody>
          <a:bodyPr/>
          <a:lstStyle/>
          <a:p>
            <a:pPr/>
            <a:r>
              <a:t>京都大学大学院　理学研究科　物理学・宇宙物理学専攻</a:t>
            </a:r>
          </a:p>
          <a:p>
            <a:pPr/>
            <a:r>
              <a:t>物理学第二教室　高エネルギー物理学研究室</a:t>
            </a:r>
          </a:p>
          <a:p>
            <a:pPr/>
            <a:r>
              <a:t>石山優貴</a:t>
            </a:r>
          </a:p>
          <a:p>
            <a:pPr/>
            <a:r>
              <a:t>平成29年2月2日</a:t>
            </a:r>
          </a:p>
        </p:txBody>
      </p:sp>
      <p:sp>
        <p:nvSpPr>
          <p:cNvPr id="130" name="Shape 130"/>
          <p:cNvSpPr/>
          <p:nvPr/>
        </p:nvSpPr>
        <p:spPr>
          <a:xfrm>
            <a:off x="129877" y="648382"/>
            <a:ext cx="12277481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sz="5000"/>
            </a:lvl1pPr>
          </a:lstStyle>
          <a:p>
            <a:pPr/>
            <a:r>
              <a:t>高圧キセノンガス中での再結合現象の研究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FEM-IonChember-02.1-elmersolver-summary.png"/>
          <p:cNvPicPr>
            <a:picLocks noChangeAspect="1"/>
          </p:cNvPicPr>
          <p:nvPr/>
        </p:nvPicPr>
        <p:blipFill>
          <a:blip r:embed="rId2">
            <a:extLst/>
          </a:blip>
          <a:srcRect l="0" t="0" r="5164" b="0"/>
          <a:stretch>
            <a:fillRect/>
          </a:stretch>
        </p:blipFill>
        <p:spPr>
          <a:xfrm>
            <a:off x="6807283" y="5054299"/>
            <a:ext cx="5662084" cy="430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 rot="16200000">
            <a:off x="5763004" y="5975185"/>
            <a:ext cx="2338190" cy="558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透過率</a:t>
            </a:r>
          </a:p>
        </p:txBody>
      </p:sp>
      <p:sp>
        <p:nvSpPr>
          <p:cNvPr id="257" name="Shape 2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イオンチェンバー電場比依存性</a:t>
            </a:r>
          </a:p>
        </p:txBody>
      </p:sp>
      <p:sp>
        <p:nvSpPr>
          <p:cNvPr id="258" name="Shape 258"/>
          <p:cNvSpPr/>
          <p:nvPr>
            <p:ph type="body" sz="half" idx="1"/>
          </p:nvPr>
        </p:nvSpPr>
        <p:spPr>
          <a:xfrm>
            <a:off x="-375494" y="848041"/>
            <a:ext cx="9660476" cy="3686978"/>
          </a:xfrm>
          <a:prstGeom prst="rect">
            <a:avLst/>
          </a:prstGeom>
        </p:spPr>
        <p:txBody>
          <a:bodyPr/>
          <a:lstStyle/>
          <a:p>
            <a:pPr/>
            <a:r>
              <a:t>ドリフト電場に対して誘起電場が十分強くないと、電気力線を誘起領域に全て引き込めず、信号のロスが生じる</a:t>
            </a:r>
          </a:p>
          <a:p>
            <a:pPr/>
            <a:r>
              <a:t>電場比を上げていくと電離電荷量がサチる傾向がある事を確認</a:t>
            </a:r>
          </a:p>
        </p:txBody>
      </p:sp>
      <p:sp>
        <p:nvSpPr>
          <p:cNvPr id="259" name="Shape 2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mesh_1101.png"/>
          <p:cNvPicPr>
            <a:picLocks noChangeAspect="1"/>
          </p:cNvPicPr>
          <p:nvPr/>
        </p:nvPicPr>
        <p:blipFill>
          <a:blip r:embed="rId3">
            <a:extLst/>
          </a:blip>
          <a:srcRect l="0" t="0" r="8800" b="0"/>
          <a:stretch>
            <a:fillRect/>
          </a:stretch>
        </p:blipFill>
        <p:spPr>
          <a:xfrm>
            <a:off x="165778" y="5054299"/>
            <a:ext cx="6567221" cy="4305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" name="Group 266"/>
          <p:cNvGrpSpPr/>
          <p:nvPr/>
        </p:nvGrpSpPr>
        <p:grpSpPr>
          <a:xfrm>
            <a:off x="10203102" y="1739978"/>
            <a:ext cx="1995199" cy="1217991"/>
            <a:chOff x="447422" y="2203284"/>
            <a:chExt cx="1995197" cy="1217989"/>
          </a:xfrm>
        </p:grpSpPr>
        <p:sp>
          <p:nvSpPr>
            <p:cNvPr id="261" name="Shape 261"/>
            <p:cNvSpPr/>
            <p:nvPr/>
          </p:nvSpPr>
          <p:spPr>
            <a:xfrm>
              <a:off x="466157" y="2203284"/>
              <a:ext cx="195423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62" name="Shape 262"/>
            <p:cNvSpPr/>
            <p:nvPr/>
          </p:nvSpPr>
          <p:spPr>
            <a:xfrm>
              <a:off x="447422" y="2880166"/>
              <a:ext cx="199170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63" name="Shape 263"/>
            <p:cNvSpPr/>
            <p:nvPr/>
          </p:nvSpPr>
          <p:spPr>
            <a:xfrm>
              <a:off x="466157" y="3421274"/>
              <a:ext cx="72303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64" name="Shape 264"/>
            <p:cNvSpPr/>
            <p:nvPr/>
          </p:nvSpPr>
          <p:spPr>
            <a:xfrm>
              <a:off x="1719589" y="3421274"/>
              <a:ext cx="723032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65" name="Shape 265"/>
            <p:cNvSpPr/>
            <p:nvPr/>
          </p:nvSpPr>
          <p:spPr>
            <a:xfrm>
              <a:off x="1228280" y="3421274"/>
              <a:ext cx="45221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267" name="Shape 267"/>
          <p:cNvSpPr/>
          <p:nvPr/>
        </p:nvSpPr>
        <p:spPr>
          <a:xfrm>
            <a:off x="9171631" y="2412130"/>
            <a:ext cx="8660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</a:t>
            </a:r>
            <a:r>
              <a:rPr baseline="-5999"/>
              <a:t>ind</a:t>
            </a:r>
          </a:p>
        </p:txBody>
      </p:sp>
      <p:sp>
        <p:nvSpPr>
          <p:cNvPr id="268" name="Shape 268"/>
          <p:cNvSpPr/>
          <p:nvPr/>
        </p:nvSpPr>
        <p:spPr>
          <a:xfrm>
            <a:off x="9140491" y="1810737"/>
            <a:ext cx="105537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</a:t>
            </a:r>
            <a:r>
              <a:rPr baseline="-5999"/>
              <a:t>drift</a:t>
            </a:r>
          </a:p>
        </p:txBody>
      </p:sp>
      <p:sp>
        <p:nvSpPr>
          <p:cNvPr id="269" name="Shape 269"/>
          <p:cNvSpPr/>
          <p:nvPr/>
        </p:nvSpPr>
        <p:spPr>
          <a:xfrm flipV="1">
            <a:off x="10477294" y="1704604"/>
            <a:ext cx="1" cy="77106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0" name="Shape 270"/>
          <p:cNvSpPr/>
          <p:nvPr/>
        </p:nvSpPr>
        <p:spPr>
          <a:xfrm flipV="1">
            <a:off x="10477294" y="2293297"/>
            <a:ext cx="1" cy="79646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1" name="Shape 271"/>
          <p:cNvSpPr/>
          <p:nvPr/>
        </p:nvSpPr>
        <p:spPr>
          <a:xfrm>
            <a:off x="9991473" y="9085240"/>
            <a:ext cx="2338190" cy="558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</a:t>
            </a:r>
            <a:r>
              <a:rPr baseline="-5999"/>
              <a:t>ind</a:t>
            </a:r>
            <a:r>
              <a:t>/E</a:t>
            </a:r>
            <a:r>
              <a:rPr baseline="-5999"/>
              <a:t>drift</a:t>
            </a:r>
          </a:p>
        </p:txBody>
      </p:sp>
      <p:sp>
        <p:nvSpPr>
          <p:cNvPr id="272" name="Shape 272"/>
          <p:cNvSpPr/>
          <p:nvPr/>
        </p:nvSpPr>
        <p:spPr>
          <a:xfrm rot="16200000">
            <a:off x="-711959" y="6000585"/>
            <a:ext cx="1943101" cy="558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電離電荷</a:t>
            </a:r>
          </a:p>
        </p:txBody>
      </p:sp>
      <p:sp>
        <p:nvSpPr>
          <p:cNvPr id="273" name="Shape 273"/>
          <p:cNvSpPr/>
          <p:nvPr/>
        </p:nvSpPr>
        <p:spPr>
          <a:xfrm>
            <a:off x="4711797" y="9021740"/>
            <a:ext cx="2338191" cy="558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</a:t>
            </a:r>
            <a:r>
              <a:rPr baseline="-5999"/>
              <a:t>ind</a:t>
            </a:r>
            <a:r>
              <a:t>/E</a:t>
            </a:r>
            <a:r>
              <a:rPr baseline="-5999"/>
              <a:t>drift</a:t>
            </a:r>
          </a:p>
        </p:txBody>
      </p:sp>
      <p:sp>
        <p:nvSpPr>
          <p:cNvPr id="274" name="Shape 274"/>
          <p:cNvSpPr/>
          <p:nvPr/>
        </p:nvSpPr>
        <p:spPr>
          <a:xfrm>
            <a:off x="7963038" y="7277774"/>
            <a:ext cx="4211339" cy="558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000"/>
            </a:pPr>
            <a:r>
              <a:t>黒：電気力線の透過率（wire）</a:t>
            </a:r>
          </a:p>
          <a:p>
            <a:pPr>
              <a:defRPr sz="2000"/>
            </a:pPr>
          </a:p>
        </p:txBody>
      </p:sp>
      <p:sp>
        <p:nvSpPr>
          <p:cNvPr id="275" name="Shape 275"/>
          <p:cNvSpPr/>
          <p:nvPr/>
        </p:nvSpPr>
        <p:spPr>
          <a:xfrm>
            <a:off x="8217038" y="7669033"/>
            <a:ext cx="3879618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000">
                <a:solidFill>
                  <a:schemeClr val="accent5"/>
                </a:solidFill>
              </a:defRPr>
            </a:pPr>
            <a:r>
              <a:t>赤：電気力線の透過率（mesh）</a:t>
            </a:r>
          </a:p>
          <a:p>
            <a:pPr>
              <a:defRPr sz="2000"/>
            </a:pPr>
          </a:p>
        </p:txBody>
      </p:sp>
      <p:sp>
        <p:nvSpPr>
          <p:cNvPr id="276" name="Shape 276"/>
          <p:cNvSpPr/>
          <p:nvPr/>
        </p:nvSpPr>
        <p:spPr>
          <a:xfrm>
            <a:off x="8175949" y="8130706"/>
            <a:ext cx="4012597" cy="7710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/>
            <a:r>
              <a:t>青：赤による電離電子の収集効率</a:t>
            </a:r>
          </a:p>
        </p:txBody>
      </p:sp>
      <p:sp>
        <p:nvSpPr>
          <p:cNvPr id="277" name="Shape 277"/>
          <p:cNvSpPr/>
          <p:nvPr/>
        </p:nvSpPr>
        <p:spPr>
          <a:xfrm flipH="1">
            <a:off x="10948298" y="1771409"/>
            <a:ext cx="419025" cy="419025"/>
          </a:xfrm>
          <a:prstGeom prst="line">
            <a:avLst/>
          </a:prstGeom>
          <a:ln w="889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8" name="Shape 278"/>
          <p:cNvSpPr/>
          <p:nvPr/>
        </p:nvSpPr>
        <p:spPr>
          <a:xfrm>
            <a:off x="11669607" y="1810737"/>
            <a:ext cx="10287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α線</a:t>
            </a:r>
          </a:p>
        </p:txBody>
      </p:sp>
      <p:sp>
        <p:nvSpPr>
          <p:cNvPr id="279" name="Shape 279"/>
          <p:cNvSpPr/>
          <p:nvPr/>
        </p:nvSpPr>
        <p:spPr>
          <a:xfrm>
            <a:off x="6807283" y="4450149"/>
            <a:ext cx="5662217" cy="99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シミュレーションによる電気力線または電子の透過率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VUVの反射材としてのテフロン</a:t>
            </a:r>
          </a:p>
        </p:txBody>
      </p:sp>
      <p:sp>
        <p:nvSpPr>
          <p:cNvPr id="282" name="Shape 282"/>
          <p:cNvSpPr/>
          <p:nvPr>
            <p:ph type="body" sz="half" idx="1"/>
          </p:nvPr>
        </p:nvSpPr>
        <p:spPr>
          <a:xfrm>
            <a:off x="144865" y="1218490"/>
            <a:ext cx="12593649" cy="3836185"/>
          </a:xfrm>
          <a:prstGeom prst="rect">
            <a:avLst/>
          </a:prstGeom>
        </p:spPr>
        <p:txBody>
          <a:bodyPr/>
          <a:lstStyle/>
          <a:p>
            <a:pPr/>
            <a:r>
              <a:t>・ドリフト領域の壁面にテフロンを配置した</a:t>
            </a:r>
          </a:p>
          <a:p>
            <a:pPr/>
            <a:r>
              <a:t>・光量は2.5倍に増えた</a:t>
            </a:r>
          </a:p>
          <a:p>
            <a:pPr/>
            <a:r>
              <a:t>・シミュレーションの予想（1.6倍）より多いが、テフロンな　　しの測定は不純物が多かった可能性がある</a:t>
            </a:r>
          </a:p>
        </p:txBody>
      </p:sp>
      <p:sp>
        <p:nvSpPr>
          <p:cNvPr id="283" name="Shape 28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4" name="teflon_onoff.png"/>
          <p:cNvPicPr>
            <a:picLocks noChangeAspect="1"/>
          </p:cNvPicPr>
          <p:nvPr/>
        </p:nvPicPr>
        <p:blipFill>
          <a:blip r:embed="rId2">
            <a:extLst/>
          </a:blip>
          <a:srcRect l="0" t="23255" r="16625" b="12940"/>
          <a:stretch>
            <a:fillRect/>
          </a:stretch>
        </p:blipFill>
        <p:spPr>
          <a:xfrm rot="16200000">
            <a:off x="984886" y="4450264"/>
            <a:ext cx="3603270" cy="4872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teflon_hikak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4549" y="4893420"/>
            <a:ext cx="6846019" cy="4093123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6446176" y="4816293"/>
            <a:ext cx="2857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テフロンなし</a:t>
            </a:r>
          </a:p>
        </p:txBody>
      </p:sp>
      <p:sp>
        <p:nvSpPr>
          <p:cNvPr id="287" name="Shape 287"/>
          <p:cNvSpPr/>
          <p:nvPr/>
        </p:nvSpPr>
        <p:spPr>
          <a:xfrm>
            <a:off x="8076005" y="5486400"/>
            <a:ext cx="2857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テフロンあり</a:t>
            </a:r>
          </a:p>
        </p:txBody>
      </p:sp>
      <p:sp>
        <p:nvSpPr>
          <p:cNvPr id="288" name="Shape 288"/>
          <p:cNvSpPr/>
          <p:nvPr/>
        </p:nvSpPr>
        <p:spPr>
          <a:xfrm>
            <a:off x="10825834" y="8702548"/>
            <a:ext cx="1167743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光量</a:t>
            </a:r>
          </a:p>
        </p:txBody>
      </p:sp>
      <p:sp>
        <p:nvSpPr>
          <p:cNvPr id="289" name="Shape 289"/>
          <p:cNvSpPr/>
          <p:nvPr/>
        </p:nvSpPr>
        <p:spPr>
          <a:xfrm rot="16200000">
            <a:off x="4583109" y="6133079"/>
            <a:ext cx="2280424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counts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電荷と光量のドリフト電場依存性</a:t>
            </a:r>
          </a:p>
        </p:txBody>
      </p:sp>
      <p:sp>
        <p:nvSpPr>
          <p:cNvPr id="292" name="Shape 292"/>
          <p:cNvSpPr/>
          <p:nvPr>
            <p:ph type="body" sz="half" idx="1"/>
          </p:nvPr>
        </p:nvSpPr>
        <p:spPr>
          <a:xfrm>
            <a:off x="-8361" y="1123355"/>
            <a:ext cx="12992707" cy="3091604"/>
          </a:xfrm>
          <a:prstGeom prst="rect">
            <a:avLst/>
          </a:prstGeom>
        </p:spPr>
        <p:txBody>
          <a:bodyPr/>
          <a:lstStyle/>
          <a:p>
            <a:pPr/>
            <a:r>
              <a:t>ドリフト電場を下げると、光量が増え電荷が減少する</a:t>
            </a:r>
          </a:p>
          <a:p>
            <a:pPr/>
            <a:r>
              <a:t>→再結合と考えられる</a:t>
            </a:r>
          </a:p>
        </p:txBody>
      </p:sp>
      <p:sp>
        <p:nvSpPr>
          <p:cNvPr id="293" name="Shape 2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4" name="recombination_11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8357" y="3468388"/>
            <a:ext cx="10528086" cy="629457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6283285" y="2918939"/>
            <a:ext cx="656725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E</a:t>
            </a:r>
            <a:r>
              <a:rPr baseline="-5999"/>
              <a:t>ind</a:t>
            </a:r>
            <a:r>
              <a:t>/E</a:t>
            </a:r>
            <a:r>
              <a:rPr baseline="-5999"/>
              <a:t>drift</a:t>
            </a:r>
            <a:r>
              <a:t>=10（電気力線の透過率一定）</a:t>
            </a:r>
          </a:p>
        </p:txBody>
      </p:sp>
      <p:sp>
        <p:nvSpPr>
          <p:cNvPr id="296" name="Shape 296"/>
          <p:cNvSpPr/>
          <p:nvPr/>
        </p:nvSpPr>
        <p:spPr>
          <a:xfrm rot="16200000">
            <a:off x="155042" y="5049345"/>
            <a:ext cx="2280424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光量</a:t>
            </a:r>
          </a:p>
        </p:txBody>
      </p:sp>
      <p:sp>
        <p:nvSpPr>
          <p:cNvPr id="297" name="Shape 297"/>
          <p:cNvSpPr/>
          <p:nvPr/>
        </p:nvSpPr>
        <p:spPr>
          <a:xfrm>
            <a:off x="3128973" y="9312148"/>
            <a:ext cx="3876216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/>
            </a:pPr>
            <a:r>
              <a:t>E</a:t>
            </a:r>
            <a:r>
              <a:rPr baseline="-5999"/>
              <a:t>drift</a:t>
            </a:r>
            <a:r>
              <a:t> [V/cm/atm]</a:t>
            </a:r>
          </a:p>
        </p:txBody>
      </p:sp>
      <p:sp>
        <p:nvSpPr>
          <p:cNvPr id="298" name="Shape 298"/>
          <p:cNvSpPr/>
          <p:nvPr/>
        </p:nvSpPr>
        <p:spPr>
          <a:xfrm>
            <a:off x="8335973" y="9312148"/>
            <a:ext cx="3876216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/>
            </a:pPr>
            <a:r>
              <a:t>E</a:t>
            </a:r>
            <a:r>
              <a:rPr baseline="-5999"/>
              <a:t>drift</a:t>
            </a:r>
            <a:r>
              <a:t> [V/cm/atm]</a:t>
            </a:r>
          </a:p>
        </p:txBody>
      </p:sp>
      <p:sp>
        <p:nvSpPr>
          <p:cNvPr id="299" name="Shape 299"/>
          <p:cNvSpPr/>
          <p:nvPr/>
        </p:nvSpPr>
        <p:spPr>
          <a:xfrm rot="16200000">
            <a:off x="5400288" y="5030934"/>
            <a:ext cx="2280424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誘導電荷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再結合の確認</a:t>
            </a:r>
          </a:p>
        </p:txBody>
      </p:sp>
      <p:sp>
        <p:nvSpPr>
          <p:cNvPr id="302" name="Shape 302"/>
          <p:cNvSpPr/>
          <p:nvPr>
            <p:ph type="body" idx="1"/>
          </p:nvPr>
        </p:nvSpPr>
        <p:spPr>
          <a:xfrm>
            <a:off x="-314812" y="977206"/>
            <a:ext cx="14058116" cy="5507260"/>
          </a:xfrm>
          <a:prstGeom prst="rect">
            <a:avLst/>
          </a:prstGeom>
        </p:spPr>
        <p:txBody>
          <a:bodyPr/>
          <a:lstStyle/>
          <a:p>
            <a:pPr/>
            <a:r>
              <a:t>・電荷と光量の和が保存している</a:t>
            </a:r>
          </a:p>
          <a:p>
            <a:pPr/>
            <a:r>
              <a:t> ・Jaffeモデルと一致している</a:t>
            </a:r>
          </a:p>
          <a:p>
            <a:pPr/>
            <a:r>
              <a:t>・E</a:t>
            </a:r>
            <a:r>
              <a:rPr baseline="-5999"/>
              <a:t>drift</a:t>
            </a:r>
            <a:r>
              <a:t>=10 V/cm/atmは電荷が余計に減っている（アタッチメント）</a:t>
            </a:r>
          </a:p>
          <a:p>
            <a:pPr/>
          </a:p>
        </p:txBody>
      </p:sp>
      <p:sp>
        <p:nvSpPr>
          <p:cNvPr id="303" name="Shape 30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4" name="Shape 304"/>
          <p:cNvSpPr/>
          <p:nvPr/>
        </p:nvSpPr>
        <p:spPr>
          <a:xfrm>
            <a:off x="7045553" y="2025359"/>
            <a:ext cx="14859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再結合</a:t>
            </a:r>
          </a:p>
        </p:txBody>
      </p:sp>
      <p:sp>
        <p:nvSpPr>
          <p:cNvPr id="305" name="Shape 305"/>
          <p:cNvSpPr/>
          <p:nvPr/>
        </p:nvSpPr>
        <p:spPr>
          <a:xfrm>
            <a:off x="6088570" y="1491959"/>
            <a:ext cx="827660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11000"/>
            </a:pPr>
            <a:r>
              <a:t>}</a:t>
            </a:r>
          </a:p>
        </p:txBody>
      </p:sp>
      <p:pic>
        <p:nvPicPr>
          <p:cNvPr id="306" name="recom_anal_11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59" y="5011784"/>
            <a:ext cx="6433583" cy="384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recom_coeff_11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5364" y="4958319"/>
            <a:ext cx="6612432" cy="39534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Group 310"/>
          <p:cNvGrpSpPr/>
          <p:nvPr/>
        </p:nvGrpSpPr>
        <p:grpSpPr>
          <a:xfrm>
            <a:off x="9936469" y="4711700"/>
            <a:ext cx="2850745" cy="660400"/>
            <a:chOff x="0" y="0"/>
            <a:chExt cx="2850743" cy="660399"/>
          </a:xfrm>
        </p:grpSpPr>
        <p:sp>
          <p:nvSpPr>
            <p:cNvPr id="309" name="Shape 309"/>
            <p:cNvSpPr/>
            <p:nvPr/>
          </p:nvSpPr>
          <p:spPr>
            <a:xfrm>
              <a:off x="25399" y="25400"/>
              <a:ext cx="2799945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Jaffe model</a:t>
              </a:r>
            </a:p>
          </p:txBody>
        </p:sp>
        <p:pic>
          <p:nvPicPr>
            <p:cNvPr id="308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850745" cy="660400"/>
            </a:xfrm>
            <a:prstGeom prst="rect">
              <a:avLst/>
            </a:prstGeom>
            <a:effectLst/>
          </p:spPr>
        </p:pic>
      </p:grpSp>
      <p:grpSp>
        <p:nvGrpSpPr>
          <p:cNvPr id="313" name="Group 313"/>
          <p:cNvGrpSpPr/>
          <p:nvPr/>
        </p:nvGrpSpPr>
        <p:grpSpPr>
          <a:xfrm>
            <a:off x="4843810" y="4711700"/>
            <a:ext cx="1130301" cy="660400"/>
            <a:chOff x="0" y="0"/>
            <a:chExt cx="1130300" cy="660399"/>
          </a:xfrm>
        </p:grpSpPr>
        <p:sp>
          <p:nvSpPr>
            <p:cNvPr id="312" name="Shape 312"/>
            <p:cNvSpPr/>
            <p:nvPr/>
          </p:nvSpPr>
          <p:spPr>
            <a:xfrm>
              <a:off x="25400" y="25400"/>
              <a:ext cx="10795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保存</a:t>
              </a:r>
            </a:p>
          </p:txBody>
        </p:sp>
        <p:pic>
          <p:nvPicPr>
            <p:cNvPr id="311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30301" cy="660400"/>
            </a:xfrm>
            <a:prstGeom prst="rect">
              <a:avLst/>
            </a:prstGeom>
            <a:effectLst/>
          </p:spPr>
        </p:pic>
      </p:grpSp>
      <p:sp>
        <p:nvSpPr>
          <p:cNvPr id="314" name="Shape 314"/>
          <p:cNvSpPr/>
          <p:nvPr/>
        </p:nvSpPr>
        <p:spPr>
          <a:xfrm>
            <a:off x="7758927" y="8608366"/>
            <a:ext cx="5827530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/>
            </a:pPr>
            <a:r>
              <a:t>1/E</a:t>
            </a:r>
            <a:r>
              <a:rPr baseline="-5999"/>
              <a:t>drift</a:t>
            </a:r>
            <a:r>
              <a:t>[cm・atm/V]</a:t>
            </a:r>
          </a:p>
        </p:txBody>
      </p:sp>
      <p:sp>
        <p:nvSpPr>
          <p:cNvPr id="315" name="Shape 315"/>
          <p:cNvSpPr/>
          <p:nvPr/>
        </p:nvSpPr>
        <p:spPr>
          <a:xfrm rot="16200000">
            <a:off x="4874593" y="6399835"/>
            <a:ext cx="3255614" cy="558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１/電離電荷</a:t>
            </a:r>
          </a:p>
        </p:txBody>
      </p:sp>
      <p:sp>
        <p:nvSpPr>
          <p:cNvPr id="316" name="Shape 316"/>
          <p:cNvSpPr/>
          <p:nvPr/>
        </p:nvSpPr>
        <p:spPr>
          <a:xfrm>
            <a:off x="1576151" y="8570266"/>
            <a:ext cx="5827529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/>
            </a:pPr>
            <a:r>
              <a:t>電離電荷/電離電荷(E</a:t>
            </a:r>
            <a:r>
              <a:rPr baseline="-5999"/>
              <a:t>drift</a:t>
            </a:r>
            <a:r>
              <a:t>=40)</a:t>
            </a:r>
          </a:p>
        </p:txBody>
      </p:sp>
      <p:sp>
        <p:nvSpPr>
          <p:cNvPr id="317" name="Shape 317"/>
          <p:cNvSpPr/>
          <p:nvPr/>
        </p:nvSpPr>
        <p:spPr>
          <a:xfrm rot="16200000">
            <a:off x="-1755245" y="7134430"/>
            <a:ext cx="3953464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/>
            </a:pPr>
            <a:r>
              <a:t>光量/光量(E</a:t>
            </a:r>
            <a:r>
              <a:rPr baseline="-5999"/>
              <a:t>drift</a:t>
            </a:r>
            <a:r>
              <a:t>=40)</a:t>
            </a:r>
          </a:p>
        </p:txBody>
      </p:sp>
      <p:sp>
        <p:nvSpPr>
          <p:cNvPr id="318" name="Shape 318"/>
          <p:cNvSpPr/>
          <p:nvPr/>
        </p:nvSpPr>
        <p:spPr>
          <a:xfrm>
            <a:off x="1236572" y="6731851"/>
            <a:ext cx="1557834" cy="406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Edrift=10</a:t>
            </a:r>
          </a:p>
        </p:txBody>
      </p:sp>
      <p:sp>
        <p:nvSpPr>
          <p:cNvPr id="319" name="Shape 319"/>
          <p:cNvSpPr/>
          <p:nvPr/>
        </p:nvSpPr>
        <p:spPr>
          <a:xfrm flipH="1" flipV="1">
            <a:off x="1495078" y="6055891"/>
            <a:ext cx="267606" cy="5038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0" name="Shape 320"/>
          <p:cNvSpPr/>
          <p:nvPr/>
        </p:nvSpPr>
        <p:spPr>
          <a:xfrm>
            <a:off x="10953568" y="5930899"/>
            <a:ext cx="321220" cy="3212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1" name="Shape 321"/>
          <p:cNvSpPr/>
          <p:nvPr/>
        </p:nvSpPr>
        <p:spPr>
          <a:xfrm>
            <a:off x="9893775" y="5549900"/>
            <a:ext cx="1557834" cy="406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Edrift=10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lope_photon_100_10_11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672" y="5741056"/>
            <a:ext cx="4667472" cy="3613792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柱状再結合</a:t>
            </a:r>
          </a:p>
        </p:txBody>
      </p:sp>
      <p:sp>
        <p:nvSpPr>
          <p:cNvPr id="325" name="Shape 325"/>
          <p:cNvSpPr/>
          <p:nvPr>
            <p:ph type="body" sz="half" idx="1"/>
          </p:nvPr>
        </p:nvSpPr>
        <p:spPr>
          <a:xfrm>
            <a:off x="-446149" y="1172155"/>
            <a:ext cx="9169335" cy="4540900"/>
          </a:xfrm>
          <a:prstGeom prst="rect">
            <a:avLst/>
          </a:prstGeom>
        </p:spPr>
        <p:txBody>
          <a:bodyPr/>
          <a:lstStyle/>
          <a:p>
            <a:pPr/>
            <a:r>
              <a:t>柱状再結合が起きている時、スロープが長い（縦方向の飛跡）と、光量が増え電荷が減る</a:t>
            </a:r>
          </a:p>
          <a:p>
            <a:pPr/>
            <a:r>
              <a:t>→光量vs電荷は逆相関になるはず</a:t>
            </a:r>
          </a:p>
          <a:p>
            <a:pPr/>
            <a:r>
              <a:t>　測定では、相関はあまり見られない</a:t>
            </a:r>
          </a:p>
        </p:txBody>
      </p:sp>
      <p:sp>
        <p:nvSpPr>
          <p:cNvPr id="326" name="Shape 32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7" name="slope_charge_100_10_11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2016" y="5741133"/>
            <a:ext cx="4667471" cy="3613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charge_photon_100_10_11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6945" y="5703689"/>
            <a:ext cx="4764196" cy="3688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slope_direc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15810" y="1448710"/>
            <a:ext cx="6125147" cy="432834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 rot="16200000">
            <a:off x="-369860" y="6275438"/>
            <a:ext cx="1174925" cy="558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光量</a:t>
            </a:r>
          </a:p>
        </p:txBody>
      </p:sp>
      <p:sp>
        <p:nvSpPr>
          <p:cNvPr id="331" name="Shape 331"/>
          <p:cNvSpPr/>
          <p:nvPr/>
        </p:nvSpPr>
        <p:spPr>
          <a:xfrm rot="16200000">
            <a:off x="3357183" y="6947766"/>
            <a:ext cx="251958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誘導電荷</a:t>
            </a:r>
          </a:p>
        </p:txBody>
      </p:sp>
      <p:sp>
        <p:nvSpPr>
          <p:cNvPr id="332" name="Shape 332"/>
          <p:cNvSpPr/>
          <p:nvPr/>
        </p:nvSpPr>
        <p:spPr>
          <a:xfrm rot="16200000">
            <a:off x="7555607" y="6593200"/>
            <a:ext cx="251958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光量</a:t>
            </a:r>
          </a:p>
        </p:txBody>
      </p:sp>
      <p:sp>
        <p:nvSpPr>
          <p:cNvPr id="333" name="Shape 333"/>
          <p:cNvSpPr/>
          <p:nvPr/>
        </p:nvSpPr>
        <p:spPr>
          <a:xfrm>
            <a:off x="10769009" y="9162621"/>
            <a:ext cx="251958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電離電荷</a:t>
            </a:r>
          </a:p>
        </p:txBody>
      </p:sp>
      <p:sp>
        <p:nvSpPr>
          <p:cNvPr id="334" name="Shape 334"/>
          <p:cNvSpPr/>
          <p:nvPr/>
        </p:nvSpPr>
        <p:spPr>
          <a:xfrm>
            <a:off x="6549873" y="9124521"/>
            <a:ext cx="251958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slope [μs]</a:t>
            </a:r>
          </a:p>
        </p:txBody>
      </p:sp>
      <p:sp>
        <p:nvSpPr>
          <p:cNvPr id="335" name="Shape 335"/>
          <p:cNvSpPr/>
          <p:nvPr/>
        </p:nvSpPr>
        <p:spPr>
          <a:xfrm>
            <a:off x="2376791" y="9111821"/>
            <a:ext cx="251958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slope [μs]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α線の飛跡の角度依存性</a:t>
            </a:r>
          </a:p>
        </p:txBody>
      </p:sp>
      <p:sp>
        <p:nvSpPr>
          <p:cNvPr id="338" name="Shape 338"/>
          <p:cNvSpPr/>
          <p:nvPr>
            <p:ph type="body" idx="1"/>
          </p:nvPr>
        </p:nvSpPr>
        <p:spPr>
          <a:xfrm>
            <a:off x="-130548" y="-341566"/>
            <a:ext cx="13265896" cy="7506759"/>
          </a:xfrm>
          <a:prstGeom prst="rect">
            <a:avLst/>
          </a:prstGeom>
        </p:spPr>
        <p:txBody>
          <a:bodyPr/>
          <a:lstStyle/>
          <a:p>
            <a:pPr/>
            <a:r>
              <a:t>線源からのα線の飛跡の角度によって線源からガス中に落とすエネルギーが異なる</a:t>
            </a:r>
          </a:p>
          <a:p>
            <a:pPr/>
            <a:r>
              <a:t>→光量/電荷でその効果を打ち消す</a:t>
            </a:r>
          </a:p>
          <a:p>
            <a:pPr/>
          </a:p>
        </p:txBody>
      </p:sp>
      <p:sp>
        <p:nvSpPr>
          <p:cNvPr id="339" name="Shape 3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0" name="Shape 340"/>
          <p:cNvSpPr/>
          <p:nvPr/>
        </p:nvSpPr>
        <p:spPr>
          <a:xfrm>
            <a:off x="5001184" y="5262404"/>
            <a:ext cx="2919359" cy="1174925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41" name="Shape 341"/>
          <p:cNvSpPr/>
          <p:nvPr/>
        </p:nvSpPr>
        <p:spPr>
          <a:xfrm>
            <a:off x="7432935" y="4656780"/>
            <a:ext cx="148483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aseline="31999"/>
              <a:t>241</a:t>
            </a:r>
            <a:r>
              <a:t>Am</a:t>
            </a:r>
          </a:p>
        </p:txBody>
      </p:sp>
      <p:sp>
        <p:nvSpPr>
          <p:cNvPr id="342" name="Shape 342"/>
          <p:cNvSpPr/>
          <p:nvPr/>
        </p:nvSpPr>
        <p:spPr>
          <a:xfrm>
            <a:off x="6649294" y="5669322"/>
            <a:ext cx="1" cy="294552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3" name="Shape 343"/>
          <p:cNvSpPr/>
          <p:nvPr/>
        </p:nvSpPr>
        <p:spPr>
          <a:xfrm>
            <a:off x="6666639" y="5687283"/>
            <a:ext cx="2155488" cy="215548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4" name="Shape 344"/>
          <p:cNvSpPr/>
          <p:nvPr/>
        </p:nvSpPr>
        <p:spPr>
          <a:xfrm>
            <a:off x="6134944" y="8643620"/>
            <a:ext cx="10287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α線</a:t>
            </a:r>
          </a:p>
        </p:txBody>
      </p:sp>
      <p:sp>
        <p:nvSpPr>
          <p:cNvPr id="345" name="Shape 345"/>
          <p:cNvSpPr/>
          <p:nvPr/>
        </p:nvSpPr>
        <p:spPr>
          <a:xfrm>
            <a:off x="5972027" y="5508534"/>
            <a:ext cx="422784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chemeClr val="accent2"/>
                </a:solidFill>
              </a:defRPr>
            </a:lvl1pPr>
          </a:lstStyle>
          <a:p>
            <a:pPr/>
            <a:r>
              <a:t>{</a:t>
            </a:r>
          </a:p>
        </p:txBody>
      </p:sp>
      <p:sp>
        <p:nvSpPr>
          <p:cNvPr id="346" name="Shape 346"/>
          <p:cNvSpPr/>
          <p:nvPr/>
        </p:nvSpPr>
        <p:spPr>
          <a:xfrm rot="8700000">
            <a:off x="7117695" y="5164067"/>
            <a:ext cx="55499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chemeClr val="accent5"/>
                </a:solidFill>
              </a:defRPr>
            </a:lvl1pPr>
          </a:lstStyle>
          <a:p>
            <a:pPr/>
            <a:r>
              <a:t>{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光量/電荷量のスロープ依存性</a:t>
            </a:r>
          </a:p>
        </p:txBody>
      </p:sp>
      <p:sp>
        <p:nvSpPr>
          <p:cNvPr id="349" name="Shape 349"/>
          <p:cNvSpPr/>
          <p:nvPr>
            <p:ph type="body" sz="half" idx="1"/>
          </p:nvPr>
        </p:nvSpPr>
        <p:spPr>
          <a:xfrm>
            <a:off x="-336702" y="-255676"/>
            <a:ext cx="7505228" cy="6116100"/>
          </a:xfrm>
          <a:prstGeom prst="rect">
            <a:avLst/>
          </a:prstGeom>
        </p:spPr>
        <p:txBody>
          <a:bodyPr/>
          <a:lstStyle/>
          <a:p>
            <a:pPr/>
            <a:r>
              <a:t>柱状再結合→正相関</a:t>
            </a:r>
          </a:p>
          <a:p>
            <a:pPr/>
            <a:r>
              <a:t>アタッチメント→逆相関</a:t>
            </a:r>
          </a:p>
          <a:p>
            <a:pPr/>
            <a:r>
              <a:t>光のアクセプタンス→正相関（10% by シミュレーション）</a:t>
            </a:r>
          </a:p>
        </p:txBody>
      </p:sp>
      <p:sp>
        <p:nvSpPr>
          <p:cNvPr id="350" name="Shape 35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1" name="Shape 351"/>
          <p:cNvSpPr/>
          <p:nvPr/>
        </p:nvSpPr>
        <p:spPr>
          <a:xfrm>
            <a:off x="90262" y="4558666"/>
            <a:ext cx="663991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→磁場なしで柱状再結合の兆候</a:t>
            </a:r>
          </a:p>
          <a:p>
            <a:pPr algn="l"/>
            <a:r>
              <a:t>　が見られる</a:t>
            </a:r>
          </a:p>
          <a:p>
            <a:pPr algn="l"/>
            <a:r>
              <a:t>　磁場ありだと見られなかった</a:t>
            </a:r>
          </a:p>
        </p:txBody>
      </p:sp>
      <p:pic>
        <p:nvPicPr>
          <p:cNvPr id="352" name="slope_photon_charge_ratio_100_10_11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9150" y="1301736"/>
            <a:ext cx="5334001" cy="4129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lope_photon_charge_ratio_100_10_1221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268350" y="5513704"/>
            <a:ext cx="5334001" cy="4129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" name="Group 356"/>
          <p:cNvGrpSpPr/>
          <p:nvPr/>
        </p:nvGrpSpPr>
        <p:grpSpPr>
          <a:xfrm rot="16200000">
            <a:off x="5695432" y="7248444"/>
            <a:ext cx="2044701" cy="660401"/>
            <a:chOff x="0" y="0"/>
            <a:chExt cx="2044700" cy="660399"/>
          </a:xfrm>
        </p:grpSpPr>
        <p:sp>
          <p:nvSpPr>
            <p:cNvPr id="355" name="Shape 355"/>
            <p:cNvSpPr/>
            <p:nvPr/>
          </p:nvSpPr>
          <p:spPr>
            <a:xfrm>
              <a:off x="25400" y="25400"/>
              <a:ext cx="19939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/>
                  </a:solidFill>
                </a:defRPr>
              </a:lvl1pPr>
            </a:lstStyle>
            <a:p>
              <a:pPr/>
              <a:r>
                <a:t>磁場あり</a:t>
              </a:r>
            </a:p>
          </p:txBody>
        </p:sp>
        <p:pic>
          <p:nvPicPr>
            <p:cNvPr id="354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44701" cy="660400"/>
            </a:xfrm>
            <a:prstGeom prst="rect">
              <a:avLst/>
            </a:prstGeom>
            <a:effectLst/>
          </p:spPr>
        </p:pic>
      </p:grpSp>
      <p:sp>
        <p:nvSpPr>
          <p:cNvPr id="357" name="Shape 357"/>
          <p:cNvSpPr/>
          <p:nvPr/>
        </p:nvSpPr>
        <p:spPr>
          <a:xfrm rot="16200000">
            <a:off x="5701422" y="2997750"/>
            <a:ext cx="3216677" cy="558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光量/電離電荷</a:t>
            </a:r>
          </a:p>
        </p:txBody>
      </p:sp>
      <p:grpSp>
        <p:nvGrpSpPr>
          <p:cNvPr id="360" name="Group 360"/>
          <p:cNvGrpSpPr/>
          <p:nvPr/>
        </p:nvGrpSpPr>
        <p:grpSpPr>
          <a:xfrm rot="16200000">
            <a:off x="5695432" y="2301626"/>
            <a:ext cx="2044701" cy="660400"/>
            <a:chOff x="0" y="0"/>
            <a:chExt cx="2044700" cy="660399"/>
          </a:xfrm>
        </p:grpSpPr>
        <p:sp>
          <p:nvSpPr>
            <p:cNvPr id="359" name="Shape 359"/>
            <p:cNvSpPr/>
            <p:nvPr/>
          </p:nvSpPr>
          <p:spPr>
            <a:xfrm>
              <a:off x="25400" y="25400"/>
              <a:ext cx="1993901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/>
                  </a:solidFill>
                </a:defRPr>
              </a:lvl1pPr>
            </a:lstStyle>
            <a:p>
              <a:pPr/>
              <a:r>
                <a:t>磁場なし</a:t>
              </a:r>
            </a:p>
          </p:txBody>
        </p:sp>
        <p:pic>
          <p:nvPicPr>
            <p:cNvPr id="358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44701" cy="660400"/>
            </a:xfrm>
            <a:prstGeom prst="rect">
              <a:avLst/>
            </a:prstGeom>
            <a:effectLst/>
          </p:spPr>
        </p:pic>
      </p:grpSp>
      <p:sp>
        <p:nvSpPr>
          <p:cNvPr id="361" name="Shape 361"/>
          <p:cNvSpPr/>
          <p:nvPr/>
        </p:nvSpPr>
        <p:spPr>
          <a:xfrm rot="16200000">
            <a:off x="5701422" y="7086727"/>
            <a:ext cx="3216677" cy="558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光量/電離電荷</a:t>
            </a:r>
          </a:p>
        </p:txBody>
      </p:sp>
      <p:sp>
        <p:nvSpPr>
          <p:cNvPr id="362" name="Shape 362"/>
          <p:cNvSpPr/>
          <p:nvPr/>
        </p:nvSpPr>
        <p:spPr>
          <a:xfrm>
            <a:off x="10730744" y="5096002"/>
            <a:ext cx="2519583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slope [μs]</a:t>
            </a:r>
          </a:p>
        </p:txBody>
      </p:sp>
      <p:sp>
        <p:nvSpPr>
          <p:cNvPr id="363" name="Shape 363"/>
          <p:cNvSpPr/>
          <p:nvPr/>
        </p:nvSpPr>
        <p:spPr>
          <a:xfrm>
            <a:off x="10154082" y="9281726"/>
            <a:ext cx="2519583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slope [μs]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まとめ</a:t>
            </a:r>
          </a:p>
        </p:txBody>
      </p:sp>
      <p:sp>
        <p:nvSpPr>
          <p:cNvPr id="366" name="Shape 366"/>
          <p:cNvSpPr/>
          <p:nvPr>
            <p:ph type="body" idx="1"/>
          </p:nvPr>
        </p:nvSpPr>
        <p:spPr>
          <a:xfrm>
            <a:off x="-8361" y="412437"/>
            <a:ext cx="13021522" cy="7763618"/>
          </a:xfrm>
          <a:prstGeom prst="rect">
            <a:avLst/>
          </a:prstGeom>
        </p:spPr>
        <p:txBody>
          <a:bodyPr/>
          <a:lstStyle/>
          <a:p>
            <a:pPr/>
            <a:r>
              <a:t>・暗黒物質探索には方向感度のある直接探索実験が有効</a:t>
            </a:r>
          </a:p>
          <a:p>
            <a:pPr/>
            <a:r>
              <a:t>・高圧Xeガスの柱状再結合によって方向感度を持ちつつ、大質量、SIに感度を持つ直接探索実験が可能かもしれない</a:t>
            </a:r>
          </a:p>
          <a:p>
            <a:pPr/>
            <a:r>
              <a:t>・自作の検出器で再結合現象を確認</a:t>
            </a:r>
          </a:p>
          <a:p>
            <a:pPr/>
            <a:r>
              <a:t>・柱状再結合現象は磁場なしでは兆候が見え、磁場ありでは兆候               が見えなかった</a:t>
            </a:r>
          </a:p>
        </p:txBody>
      </p:sp>
      <p:sp>
        <p:nvSpPr>
          <p:cNvPr id="367" name="Shape 36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0" name="Shape 370"/>
          <p:cNvSpPr/>
          <p:nvPr/>
        </p:nvSpPr>
        <p:spPr>
          <a:xfrm>
            <a:off x="3427729" y="4318000"/>
            <a:ext cx="6149341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/>
            <a:r>
              <a:t>バックアップ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磁場による曲がり具合</a:t>
            </a:r>
          </a:p>
        </p:txBody>
      </p:sp>
      <p:sp>
        <p:nvSpPr>
          <p:cNvPr id="373" name="Shape 37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4" name="スクリーンショット 2017-02-01 22.28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5919" y="1413424"/>
            <a:ext cx="4470401" cy="4038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>
            <a:off x="577141" y="6027538"/>
            <a:ext cx="1136575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電子は0~7eVという試算がある。</a:t>
            </a:r>
          </a:p>
          <a:p>
            <a:pPr algn="l"/>
            <a:r>
              <a:t>7eVの電子に対しての半径は28.8 μm</a:t>
            </a:r>
          </a:p>
        </p:txBody>
      </p:sp>
      <p:sp>
        <p:nvSpPr>
          <p:cNvPr id="376" name="Shape 376"/>
          <p:cNvSpPr/>
          <p:nvPr/>
        </p:nvSpPr>
        <p:spPr>
          <a:xfrm>
            <a:off x="602005" y="7982567"/>
            <a:ext cx="1180079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5.5 MeVアルファ線に対して、半径2.25 mで飛跡4 mm</a:t>
            </a:r>
          </a:p>
          <a:p>
            <a:pPr algn="l"/>
            <a:r>
              <a:t>であるため、ほとんど曲がらない</a:t>
            </a:r>
          </a:p>
        </p:txBody>
      </p:sp>
      <p:sp>
        <p:nvSpPr>
          <p:cNvPr id="377" name="Shape 377"/>
          <p:cNvSpPr/>
          <p:nvPr/>
        </p:nvSpPr>
        <p:spPr>
          <a:xfrm>
            <a:off x="9497627" y="2827910"/>
            <a:ext cx="2515515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B=300 mT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暗黒物質探索</a:t>
            </a:r>
          </a:p>
        </p:txBody>
      </p:sp>
      <p:sp>
        <p:nvSpPr>
          <p:cNvPr id="133" name="Shape 133"/>
          <p:cNvSpPr/>
          <p:nvPr>
            <p:ph type="body" idx="1"/>
          </p:nvPr>
        </p:nvSpPr>
        <p:spPr>
          <a:xfrm>
            <a:off x="-8361" y="860682"/>
            <a:ext cx="16411041" cy="10268250"/>
          </a:xfrm>
          <a:prstGeom prst="rect">
            <a:avLst/>
          </a:prstGeom>
        </p:spPr>
        <p:txBody>
          <a:bodyPr/>
          <a:lstStyle/>
          <a:p>
            <a:pPr/>
            <a:r>
              <a:t>暗黒物質を探索するため</a:t>
            </a:r>
          </a:p>
          <a:p>
            <a:pPr/>
            <a:r>
              <a:t>様々な実験が行われている</a:t>
            </a:r>
          </a:p>
          <a:p>
            <a:pPr/>
            <a:r>
              <a:t>・加速器実験</a:t>
            </a:r>
          </a:p>
          <a:p>
            <a:pPr/>
            <a:r>
              <a:t>    -暗黒物質を対生成</a:t>
            </a:r>
          </a:p>
          <a:p>
            <a:pPr/>
            <a:r>
              <a:t>・間接探索</a:t>
            </a:r>
          </a:p>
          <a:p>
            <a:pPr/>
            <a:r>
              <a:t>    -暗黒物質同士が対消滅した</a:t>
            </a:r>
          </a:p>
          <a:p>
            <a:pPr/>
            <a:r>
              <a:t>　  際に生じるγ線などを観測</a:t>
            </a:r>
          </a:p>
          <a:p>
            <a:pPr/>
            <a:r>
              <a:t>・直接探索</a:t>
            </a:r>
          </a:p>
          <a:p>
            <a:pPr/>
            <a:r>
              <a:t>    -暗黒物質と原子核との反応</a:t>
            </a:r>
          </a:p>
        </p:txBody>
      </p:sp>
      <p:sp>
        <p:nvSpPr>
          <p:cNvPr id="134" name="Shape 134"/>
          <p:cNvSpPr/>
          <p:nvPr>
            <p:ph type="sldNum" sz="quarter" idx="2"/>
          </p:nvPr>
        </p:nvSpPr>
        <p:spPr>
          <a:xfrm>
            <a:off x="12563681" y="9076835"/>
            <a:ext cx="277064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" name="Shape 135"/>
          <p:cNvSpPr/>
          <p:nvPr/>
        </p:nvSpPr>
        <p:spPr>
          <a:xfrm>
            <a:off x="7754470" y="1067924"/>
            <a:ext cx="3462658" cy="3462658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加速器実験</a:t>
            </a:r>
          </a:p>
        </p:txBody>
      </p:sp>
      <p:sp>
        <p:nvSpPr>
          <p:cNvPr id="136" name="Shape 136"/>
          <p:cNvSpPr/>
          <p:nvPr/>
        </p:nvSpPr>
        <p:spPr>
          <a:xfrm>
            <a:off x="6064277" y="4051598"/>
            <a:ext cx="3462659" cy="3462658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間接探索</a:t>
            </a:r>
          </a:p>
        </p:txBody>
      </p:sp>
      <p:sp>
        <p:nvSpPr>
          <p:cNvPr id="137" name="Shape 137"/>
          <p:cNvSpPr/>
          <p:nvPr/>
        </p:nvSpPr>
        <p:spPr>
          <a:xfrm>
            <a:off x="9507005" y="4000798"/>
            <a:ext cx="3462658" cy="3462658"/>
          </a:xfrm>
          <a:prstGeom prst="ellipse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直接探索</a:t>
            </a:r>
          </a:p>
        </p:txBody>
      </p:sp>
      <p:sp>
        <p:nvSpPr>
          <p:cNvPr id="138" name="Shape 138"/>
          <p:cNvSpPr/>
          <p:nvPr/>
        </p:nvSpPr>
        <p:spPr>
          <a:xfrm>
            <a:off x="8514248" y="4312838"/>
            <a:ext cx="19431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暗黒物質</a:t>
            </a:r>
          </a:p>
        </p:txBody>
      </p:sp>
      <p:sp>
        <p:nvSpPr>
          <p:cNvPr id="139" name="Shape 139"/>
          <p:cNvSpPr/>
          <p:nvPr/>
        </p:nvSpPr>
        <p:spPr>
          <a:xfrm>
            <a:off x="592060" y="8072440"/>
            <a:ext cx="5619146" cy="1554648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拡散</a:t>
            </a:r>
          </a:p>
        </p:txBody>
      </p:sp>
      <p:sp>
        <p:nvSpPr>
          <p:cNvPr id="380" name="Shape 3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Shape 38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2" name="スクリーンショット 2016-12-13 21.51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941" y="1391850"/>
            <a:ext cx="10373513" cy="696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988644" y="8381446"/>
            <a:ext cx="1050384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/>
            </a:lvl1pPr>
          </a:lstStyle>
          <a:p>
            <a:pPr/>
            <a:r>
              <a:t>z方向に対しては平均して0.05 cm/√cmだから、10mm走る時には、0.05 cmほどの拡散はある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波高値の求め方</a:t>
            </a:r>
          </a:p>
        </p:txBody>
      </p:sp>
      <p:sp>
        <p:nvSpPr>
          <p:cNvPr id="386" name="Shape 3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7" name="スクリーンショット 2017-02-01 17.25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3232" y="1452880"/>
            <a:ext cx="6145815" cy="1376407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 rot="5400000">
            <a:off x="5874527" y="2160732"/>
            <a:ext cx="78359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10000"/>
            </a:pPr>
            <a:r>
              <a:t>}</a:t>
            </a:r>
          </a:p>
        </p:txBody>
      </p:sp>
      <p:sp>
        <p:nvSpPr>
          <p:cNvPr id="389" name="Shape 389"/>
          <p:cNvSpPr/>
          <p:nvPr/>
        </p:nvSpPr>
        <p:spPr>
          <a:xfrm rot="5400000">
            <a:off x="7470740" y="2160732"/>
            <a:ext cx="78359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10000"/>
            </a:pPr>
            <a:r>
              <a:t>}</a:t>
            </a:r>
          </a:p>
        </p:txBody>
      </p:sp>
      <p:sp>
        <p:nvSpPr>
          <p:cNvPr id="390" name="Shape 390"/>
          <p:cNvSpPr/>
          <p:nvPr/>
        </p:nvSpPr>
        <p:spPr>
          <a:xfrm>
            <a:off x="5013789" y="3318996"/>
            <a:ext cx="2044701" cy="660400"/>
          </a:xfrm>
          <a:prstGeom prst="rect">
            <a:avLst/>
          </a:prstGeom>
          <a:ln w="1016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整形回路</a:t>
            </a:r>
          </a:p>
        </p:txBody>
      </p:sp>
      <p:grpSp>
        <p:nvGrpSpPr>
          <p:cNvPr id="393" name="Group 393"/>
          <p:cNvGrpSpPr/>
          <p:nvPr/>
        </p:nvGrpSpPr>
        <p:grpSpPr>
          <a:xfrm>
            <a:off x="7143865" y="3268196"/>
            <a:ext cx="2146301" cy="762000"/>
            <a:chOff x="0" y="0"/>
            <a:chExt cx="2146300" cy="761999"/>
          </a:xfrm>
        </p:grpSpPr>
        <p:sp>
          <p:nvSpPr>
            <p:cNvPr id="392" name="Shape 392"/>
            <p:cNvSpPr/>
            <p:nvPr/>
          </p:nvSpPr>
          <p:spPr>
            <a:xfrm>
              <a:off x="50800" y="50800"/>
              <a:ext cx="2044700" cy="66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弾道欠損</a:t>
              </a:r>
            </a:p>
          </p:txBody>
        </p:sp>
        <p:pic>
          <p:nvPicPr>
            <p:cNvPr id="39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6301" cy="762000"/>
            </a:xfrm>
            <a:prstGeom prst="rect">
              <a:avLst/>
            </a:prstGeom>
            <a:effectLst/>
          </p:spPr>
        </p:pic>
      </p:grpSp>
      <p:pic>
        <p:nvPicPr>
          <p:cNvPr id="394" name="CR_RC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20" y="4566583"/>
            <a:ext cx="7200901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dandoukesson_shur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07393" y="5011083"/>
            <a:ext cx="7200901" cy="398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88300" y="1442583"/>
            <a:ext cx="1243112" cy="1301925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7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23814" y="1442583"/>
            <a:ext cx="1829198" cy="1301925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sp>
        <p:nvSpPr>
          <p:cNvPr id="398" name="Shape 398"/>
          <p:cNvSpPr/>
          <p:nvPr/>
        </p:nvSpPr>
        <p:spPr>
          <a:xfrm>
            <a:off x="1431760" y="2773636"/>
            <a:ext cx="392414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4">
                    <a:satOff val="1488"/>
                    <a:lumOff val="-7242"/>
                  </a:schemeClr>
                </a:solidFill>
              </a:defRPr>
            </a:pPr>
            <a:r>
              <a:t>整形回路を使った</a:t>
            </a:r>
          </a:p>
          <a:p>
            <a:pPr>
              <a:defRPr>
                <a:solidFill>
                  <a:schemeClr val="accent4">
                    <a:satOff val="1488"/>
                    <a:lumOff val="-7242"/>
                  </a:schemeClr>
                </a:solidFill>
              </a:defRPr>
            </a:pPr>
            <a:r>
              <a:t>解析後</a:t>
            </a:r>
          </a:p>
        </p:txBody>
      </p:sp>
      <p:sp>
        <p:nvSpPr>
          <p:cNvPr id="399" name="Shape 399"/>
          <p:cNvSpPr/>
          <p:nvPr/>
        </p:nvSpPr>
        <p:spPr>
          <a:xfrm>
            <a:off x="9007693" y="2679526"/>
            <a:ext cx="24003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真の波高値</a:t>
            </a:r>
          </a:p>
        </p:txBody>
      </p:sp>
      <p:sp>
        <p:nvSpPr>
          <p:cNvPr id="400" name="Shape 400"/>
          <p:cNvSpPr/>
          <p:nvPr/>
        </p:nvSpPr>
        <p:spPr>
          <a:xfrm rot="8100000">
            <a:off x="4874316" y="4229413"/>
            <a:ext cx="910319" cy="640391"/>
          </a:xfrm>
          <a:prstGeom prst="rightArrow">
            <a:avLst>
              <a:gd name="adj1" fmla="val 50391"/>
              <a:gd name="adj2" fmla="val 68484"/>
            </a:avLst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01" name="Shape 401"/>
          <p:cNvSpPr/>
          <p:nvPr/>
        </p:nvSpPr>
        <p:spPr>
          <a:xfrm rot="2700000">
            <a:off x="7818901" y="4181695"/>
            <a:ext cx="910319" cy="640391"/>
          </a:xfrm>
          <a:prstGeom prst="rightArrow">
            <a:avLst>
              <a:gd name="adj1" fmla="val 50391"/>
              <a:gd name="adj2" fmla="val 68484"/>
            </a:avLst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弾道欠損補正の図</a:t>
            </a:r>
          </a:p>
        </p:txBody>
      </p:sp>
      <p:sp>
        <p:nvSpPr>
          <p:cNvPr id="404" name="Shape 4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5" name="slop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39" y="1519014"/>
            <a:ext cx="5390780" cy="3180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slope_dandoukesson.png"/>
          <p:cNvPicPr>
            <a:picLocks noChangeAspect="1"/>
          </p:cNvPicPr>
          <p:nvPr/>
        </p:nvPicPr>
        <p:blipFill>
          <a:blip r:embed="rId3">
            <a:extLst/>
          </a:blip>
          <a:srcRect l="0" t="3703" r="0" b="0"/>
          <a:stretch>
            <a:fillRect/>
          </a:stretch>
        </p:blipFill>
        <p:spPr>
          <a:xfrm>
            <a:off x="-179415" y="5839177"/>
            <a:ext cx="5954288" cy="3417094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/>
          <p:nvPr/>
        </p:nvSpPr>
        <p:spPr>
          <a:xfrm rot="5400000">
            <a:off x="1966366" y="4766503"/>
            <a:ext cx="1270001" cy="877275"/>
          </a:xfrm>
          <a:prstGeom prst="rightArrow">
            <a:avLst>
              <a:gd name="adj1" fmla="val 32000"/>
              <a:gd name="adj2" fmla="val 9265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08" name="Shape 408"/>
          <p:cNvSpPr/>
          <p:nvPr/>
        </p:nvSpPr>
        <p:spPr>
          <a:xfrm>
            <a:off x="3451359" y="5036523"/>
            <a:ext cx="19431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整形回路</a:t>
            </a:r>
          </a:p>
        </p:txBody>
      </p:sp>
      <p:sp>
        <p:nvSpPr>
          <p:cNvPr id="409" name="Shape 409"/>
          <p:cNvSpPr/>
          <p:nvPr/>
        </p:nvSpPr>
        <p:spPr>
          <a:xfrm>
            <a:off x="7130379" y="8209147"/>
            <a:ext cx="1283209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1-ax</a:t>
            </a:r>
            <a:r>
              <a:rPr baseline="31999"/>
              <a:t>b</a:t>
            </a:r>
          </a:p>
        </p:txBody>
      </p:sp>
      <p:sp>
        <p:nvSpPr>
          <p:cNvPr id="410" name="Shape 410"/>
          <p:cNvSpPr/>
          <p:nvPr/>
        </p:nvSpPr>
        <p:spPr>
          <a:xfrm>
            <a:off x="8423398" y="8183747"/>
            <a:ext cx="237744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でフィット</a:t>
            </a:r>
          </a:p>
        </p:txBody>
      </p:sp>
      <p:sp>
        <p:nvSpPr>
          <p:cNvPr id="411" name="Shape 411"/>
          <p:cNvSpPr/>
          <p:nvPr/>
        </p:nvSpPr>
        <p:spPr>
          <a:xfrm>
            <a:off x="2563465" y="1245891"/>
            <a:ext cx="283464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サンプル波形</a:t>
            </a:r>
          </a:p>
        </p:txBody>
      </p:sp>
      <p:pic>
        <p:nvPicPr>
          <p:cNvPr id="412" name="dandoukesson_shur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11668" y="3322023"/>
            <a:ext cx="7200901" cy="39878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5412447" y="5314463"/>
            <a:ext cx="1270001" cy="877274"/>
          </a:xfrm>
          <a:prstGeom prst="rightArrow">
            <a:avLst>
              <a:gd name="adj1" fmla="val 32000"/>
              <a:gd name="adj2" fmla="val 92651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独自のアルゴリズムについて</a:t>
            </a:r>
          </a:p>
        </p:txBody>
      </p:sp>
      <p:sp>
        <p:nvSpPr>
          <p:cNvPr id="416" name="Shape 41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7" name="charge_hanten_ka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7381" y="1241151"/>
            <a:ext cx="6073427" cy="3435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036" y="1378104"/>
            <a:ext cx="5442217" cy="3161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charge_shaped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5305"/>
          <a:stretch>
            <a:fillRect/>
          </a:stretch>
        </p:blipFill>
        <p:spPr>
          <a:xfrm>
            <a:off x="-56889" y="5655930"/>
            <a:ext cx="5917842" cy="3381888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 rot="5400000">
            <a:off x="1966366" y="4766503"/>
            <a:ext cx="1270001" cy="877275"/>
          </a:xfrm>
          <a:prstGeom prst="rightArrow">
            <a:avLst>
              <a:gd name="adj1" fmla="val 32000"/>
              <a:gd name="adj2" fmla="val 92651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1" name="Shape 421"/>
          <p:cNvSpPr/>
          <p:nvPr/>
        </p:nvSpPr>
        <p:spPr>
          <a:xfrm>
            <a:off x="3232745" y="4493940"/>
            <a:ext cx="2861895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整形回路</a:t>
            </a:r>
          </a:p>
          <a:p>
            <a:pPr>
              <a:defRPr sz="2600"/>
            </a:pPr>
            <a:r>
              <a:t>微分回路:30 μs</a:t>
            </a:r>
          </a:p>
          <a:p>
            <a:pPr>
              <a:defRPr sz="2600"/>
            </a:pPr>
            <a:r>
              <a:t>積分回路:0.05 μs</a:t>
            </a:r>
          </a:p>
        </p:txBody>
      </p:sp>
      <p:sp>
        <p:nvSpPr>
          <p:cNvPr id="422" name="Shape 422"/>
          <p:cNvSpPr/>
          <p:nvPr/>
        </p:nvSpPr>
        <p:spPr>
          <a:xfrm>
            <a:off x="5617555" y="2519991"/>
            <a:ext cx="1270001" cy="877274"/>
          </a:xfrm>
          <a:prstGeom prst="rightArrow">
            <a:avLst>
              <a:gd name="adj1" fmla="val 32000"/>
              <a:gd name="adj2" fmla="val 92651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3" name="Shape 423"/>
          <p:cNvSpPr/>
          <p:nvPr/>
        </p:nvSpPr>
        <p:spPr>
          <a:xfrm>
            <a:off x="5865205" y="3496426"/>
            <a:ext cx="7747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反転</a:t>
            </a:r>
          </a:p>
        </p:txBody>
      </p:sp>
      <p:sp>
        <p:nvSpPr>
          <p:cNvPr id="424" name="Shape 424"/>
          <p:cNvSpPr/>
          <p:nvPr/>
        </p:nvSpPr>
        <p:spPr>
          <a:xfrm rot="5400000">
            <a:off x="8852847" y="4766503"/>
            <a:ext cx="1270001" cy="877275"/>
          </a:xfrm>
          <a:prstGeom prst="rightArrow">
            <a:avLst>
              <a:gd name="adj1" fmla="val 32000"/>
              <a:gd name="adj2" fmla="val 92651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5" name="Shape 425"/>
          <p:cNvSpPr/>
          <p:nvPr/>
        </p:nvSpPr>
        <p:spPr>
          <a:xfrm>
            <a:off x="9926558" y="4735735"/>
            <a:ext cx="2861895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整形回路</a:t>
            </a:r>
          </a:p>
          <a:p>
            <a:pPr>
              <a:defRPr sz="2600"/>
            </a:pPr>
            <a:r>
              <a:t>微分回路:30 μs</a:t>
            </a:r>
          </a:p>
          <a:p>
            <a:pPr>
              <a:defRPr sz="2600"/>
            </a:pPr>
            <a:r>
              <a:t>積分回路:0.05 μs</a:t>
            </a:r>
          </a:p>
        </p:txBody>
      </p:sp>
      <p:sp>
        <p:nvSpPr>
          <p:cNvPr id="426" name="Shape 426"/>
          <p:cNvSpPr/>
          <p:nvPr/>
        </p:nvSpPr>
        <p:spPr>
          <a:xfrm>
            <a:off x="617244" y="9045086"/>
            <a:ext cx="4749801" cy="622300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立ち上がりきりの時間</a:t>
            </a:r>
          </a:p>
        </p:txBody>
      </p:sp>
      <p:sp>
        <p:nvSpPr>
          <p:cNvPr id="427" name="Shape 427"/>
          <p:cNvSpPr/>
          <p:nvPr/>
        </p:nvSpPr>
        <p:spPr>
          <a:xfrm>
            <a:off x="7112947" y="6445471"/>
            <a:ext cx="4749801" cy="622301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立ち上がり始めの時間</a:t>
            </a:r>
          </a:p>
        </p:txBody>
      </p:sp>
      <p:sp>
        <p:nvSpPr>
          <p:cNvPr id="428" name="Shape 428"/>
          <p:cNvSpPr/>
          <p:nvPr/>
        </p:nvSpPr>
        <p:spPr>
          <a:xfrm rot="5400000">
            <a:off x="8852847" y="7277889"/>
            <a:ext cx="1270001" cy="877274"/>
          </a:xfrm>
          <a:prstGeom prst="rightArrow">
            <a:avLst>
              <a:gd name="adj1" fmla="val 32000"/>
              <a:gd name="adj2" fmla="val 92651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9" name="Shape 429"/>
          <p:cNvSpPr/>
          <p:nvPr/>
        </p:nvSpPr>
        <p:spPr>
          <a:xfrm>
            <a:off x="5896586" y="8917599"/>
            <a:ext cx="1211628" cy="877274"/>
          </a:xfrm>
          <a:prstGeom prst="rightArrow">
            <a:avLst>
              <a:gd name="adj1" fmla="val 32000"/>
              <a:gd name="adj2" fmla="val 92651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432" name="Group 432"/>
          <p:cNvGrpSpPr/>
          <p:nvPr/>
        </p:nvGrpSpPr>
        <p:grpSpPr>
          <a:xfrm>
            <a:off x="7892516" y="8975236"/>
            <a:ext cx="3805480" cy="762000"/>
            <a:chOff x="0" y="0"/>
            <a:chExt cx="3805478" cy="761999"/>
          </a:xfrm>
        </p:grpSpPr>
        <p:sp>
          <p:nvSpPr>
            <p:cNvPr id="431" name="Shape 431"/>
            <p:cNvSpPr/>
            <p:nvPr/>
          </p:nvSpPr>
          <p:spPr>
            <a:xfrm>
              <a:off x="50799" y="50800"/>
              <a:ext cx="3703880" cy="66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差をslopeとする</a:t>
              </a:r>
            </a:p>
          </p:txBody>
        </p:sp>
        <p:pic>
          <p:nvPicPr>
            <p:cNvPr id="430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805480" cy="7620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弾道欠損補正の効果</a:t>
            </a:r>
          </a:p>
        </p:txBody>
      </p:sp>
      <p:sp>
        <p:nvSpPr>
          <p:cNvPr id="435" name="Shape 435"/>
          <p:cNvSpPr/>
          <p:nvPr>
            <p:ph type="body" sz="half" idx="1"/>
          </p:nvPr>
        </p:nvSpPr>
        <p:spPr>
          <a:xfrm>
            <a:off x="242348" y="6397083"/>
            <a:ext cx="11935865" cy="3548881"/>
          </a:xfrm>
          <a:prstGeom prst="rect">
            <a:avLst/>
          </a:prstGeom>
        </p:spPr>
        <p:txBody>
          <a:bodyPr/>
          <a:lstStyle/>
          <a:p>
            <a:pPr/>
            <a:r>
              <a:t>E</a:t>
            </a:r>
            <a:r>
              <a:rPr baseline="-5999"/>
              <a:t>drift</a:t>
            </a:r>
            <a:r>
              <a:t>=10 V/cm/atmのようにドリフト電場が低いと電子のドリフト速度が小さく、スロープが長くなってしまう。</a:t>
            </a:r>
          </a:p>
          <a:p>
            <a:pPr/>
            <a:r>
              <a:t>整形回路の時定数を一律で解析していると、弾道欠損が大きくなる</a:t>
            </a:r>
          </a:p>
        </p:txBody>
      </p:sp>
      <p:sp>
        <p:nvSpPr>
          <p:cNvPr id="436" name="Shape 4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7" name="スクリーンショット 2017-02-02 8.35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9492" y="1399404"/>
            <a:ext cx="9398001" cy="548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光量の時間依存性</a:t>
            </a:r>
          </a:p>
        </p:txBody>
      </p:sp>
      <p:sp>
        <p:nvSpPr>
          <p:cNvPr id="440" name="Shape 44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1" name="time_photon_10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417" y="3348626"/>
            <a:ext cx="10828450" cy="6474152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601430" y="1137830"/>
            <a:ext cx="11801940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/>
            </a:pPr>
            <a:r>
              <a:t>時間に沿って</a:t>
            </a:r>
          </a:p>
          <a:p>
            <a:pPr algn="l">
              <a:defRPr sz="3200"/>
            </a:pPr>
            <a:r>
              <a:t>-再結合率の測定２回</a:t>
            </a:r>
          </a:p>
          <a:p>
            <a:pPr algn="l">
              <a:defRPr sz="3200"/>
            </a:pPr>
            <a:r>
              <a:t>-イオンチェンバーの動作を確認する測定２回</a:t>
            </a:r>
          </a:p>
          <a:p>
            <a:pPr algn="l">
              <a:defRPr sz="3200"/>
            </a:pPr>
            <a:r>
              <a:t>時間補正をかける際には基準となる時間軸の値を使用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電離電荷の時間依存性</a:t>
            </a:r>
          </a:p>
        </p:txBody>
      </p:sp>
      <p:sp>
        <p:nvSpPr>
          <p:cNvPr id="445" name="Shape 44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6" name="time_charge_10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8116" y="3461134"/>
            <a:ext cx="10284520" cy="6148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テフロンのシミュレーション</a:t>
            </a:r>
          </a:p>
        </p:txBody>
      </p:sp>
      <p:sp>
        <p:nvSpPr>
          <p:cNvPr id="449" name="Shape 449"/>
          <p:cNvSpPr/>
          <p:nvPr>
            <p:ph type="body" sz="quarter" idx="1"/>
          </p:nvPr>
        </p:nvSpPr>
        <p:spPr>
          <a:xfrm>
            <a:off x="407537" y="6226316"/>
            <a:ext cx="5884389" cy="3281853"/>
          </a:xfrm>
          <a:prstGeom prst="rect">
            <a:avLst/>
          </a:prstGeom>
        </p:spPr>
        <p:txBody>
          <a:bodyPr/>
          <a:lstStyle/>
          <a:p>
            <a:pPr defTabSz="566674">
              <a:spcBef>
                <a:spcPts val="4000"/>
              </a:spcBef>
              <a:defRPr sz="3104"/>
            </a:pPr>
            <a:r>
              <a:t>緑：APDに直接入る光</a:t>
            </a:r>
          </a:p>
          <a:p>
            <a:pPr defTabSz="566674">
              <a:spcBef>
                <a:spcPts val="4000"/>
              </a:spcBef>
              <a:defRPr sz="3104"/>
            </a:pPr>
            <a:r>
              <a:t>青：反射して入る光</a:t>
            </a:r>
          </a:p>
          <a:p>
            <a:pPr defTabSz="566674">
              <a:spcBef>
                <a:spcPts val="4000"/>
              </a:spcBef>
              <a:defRPr sz="3104"/>
            </a:pPr>
            <a:r>
              <a:t>黒：緑＋青</a:t>
            </a:r>
          </a:p>
        </p:txBody>
      </p:sp>
      <p:sp>
        <p:nvSpPr>
          <p:cNvPr id="450" name="Shape 45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1" name="teflon0_Cu0.2.png"/>
          <p:cNvPicPr>
            <a:picLocks noChangeAspect="1"/>
          </p:cNvPicPr>
          <p:nvPr/>
        </p:nvPicPr>
        <p:blipFill>
          <a:blip r:embed="rId2">
            <a:extLst/>
          </a:blip>
          <a:srcRect l="49231" t="0" r="0" b="0"/>
          <a:stretch>
            <a:fillRect/>
          </a:stretch>
        </p:blipFill>
        <p:spPr>
          <a:xfrm>
            <a:off x="213693" y="2171709"/>
            <a:ext cx="5719690" cy="4446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teflon_si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0169" y="2171627"/>
            <a:ext cx="5266181" cy="4446355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>
            <a:off x="6408901" y="1598246"/>
            <a:ext cx="2857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テフロンあり</a:t>
            </a:r>
          </a:p>
        </p:txBody>
      </p:sp>
      <p:sp>
        <p:nvSpPr>
          <p:cNvPr id="454" name="Shape 454"/>
          <p:cNvSpPr/>
          <p:nvPr/>
        </p:nvSpPr>
        <p:spPr>
          <a:xfrm>
            <a:off x="581991" y="1598246"/>
            <a:ext cx="2857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テフロンなし</a:t>
            </a:r>
          </a:p>
        </p:txBody>
      </p:sp>
      <p:sp>
        <p:nvSpPr>
          <p:cNvPr id="455" name="Shape 455"/>
          <p:cNvSpPr/>
          <p:nvPr/>
        </p:nvSpPr>
        <p:spPr>
          <a:xfrm>
            <a:off x="6131065" y="6226316"/>
            <a:ext cx="5884389" cy="3281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0" tIns="508000" rIns="508000" bIns="508000" anchor="ctr">
            <a:normAutofit fontScale="100000" lnSpcReduction="0"/>
          </a:bodyPr>
          <a:lstStyle/>
          <a:p>
            <a:pPr algn="l">
              <a:lnSpc>
                <a:spcPct val="50000"/>
              </a:lnSpc>
              <a:spcBef>
                <a:spcPts val="4200"/>
              </a:spcBef>
              <a:defRPr sz="3200"/>
            </a:pPr>
            <a:r>
              <a:t>光量の増加</a:t>
            </a:r>
          </a:p>
          <a:p>
            <a:pPr algn="l">
              <a:lnSpc>
                <a:spcPct val="50000"/>
              </a:lnSpc>
              <a:spcBef>
                <a:spcPts val="4200"/>
              </a:spcBef>
              <a:defRPr sz="3200"/>
            </a:pPr>
            <a:r>
              <a:t>反射によって飛跡の方向依存性が平均化されている</a:t>
            </a:r>
          </a:p>
        </p:txBody>
      </p:sp>
      <p:sp>
        <p:nvSpPr>
          <p:cNvPr id="456" name="Shape 456"/>
          <p:cNvSpPr/>
          <p:nvPr/>
        </p:nvSpPr>
        <p:spPr>
          <a:xfrm>
            <a:off x="9475511" y="6349376"/>
            <a:ext cx="2519583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cosθ</a:t>
            </a:r>
          </a:p>
        </p:txBody>
      </p:sp>
      <p:sp>
        <p:nvSpPr>
          <p:cNvPr id="457" name="Shape 457"/>
          <p:cNvSpPr/>
          <p:nvPr/>
        </p:nvSpPr>
        <p:spPr>
          <a:xfrm>
            <a:off x="3514371" y="6285876"/>
            <a:ext cx="2519583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cosθ</a:t>
            </a:r>
          </a:p>
        </p:txBody>
      </p:sp>
      <p:sp>
        <p:nvSpPr>
          <p:cNvPr id="458" name="Shape 458"/>
          <p:cNvSpPr/>
          <p:nvPr/>
        </p:nvSpPr>
        <p:spPr>
          <a:xfrm rot="16200000">
            <a:off x="4890515" y="3675011"/>
            <a:ext cx="2969769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光子数の割合</a:t>
            </a:r>
          </a:p>
        </p:txBody>
      </p:sp>
      <p:sp>
        <p:nvSpPr>
          <p:cNvPr id="459" name="Shape 459"/>
          <p:cNvSpPr/>
          <p:nvPr/>
        </p:nvSpPr>
        <p:spPr>
          <a:xfrm rot="16200000">
            <a:off x="-1079606" y="3449918"/>
            <a:ext cx="2969769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光子数の割合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Jaffe Model</a:t>
            </a:r>
          </a:p>
        </p:txBody>
      </p:sp>
      <p:sp>
        <p:nvSpPr>
          <p:cNvPr id="462" name="Shape 462"/>
          <p:cNvSpPr/>
          <p:nvPr>
            <p:ph type="body" sz="half" idx="1"/>
          </p:nvPr>
        </p:nvSpPr>
        <p:spPr>
          <a:xfrm>
            <a:off x="3872141" y="5858403"/>
            <a:ext cx="6447015" cy="4042766"/>
          </a:xfrm>
          <a:prstGeom prst="rect">
            <a:avLst/>
          </a:prstGeom>
        </p:spPr>
        <p:txBody>
          <a:bodyPr/>
          <a:lstStyle/>
          <a:p>
            <a:pPr defTabSz="543305">
              <a:spcBef>
                <a:spcPts val="3900"/>
              </a:spcBef>
              <a:defRPr sz="2976"/>
            </a:pPr>
            <a:r>
              <a:t>Q</a:t>
            </a:r>
            <a:r>
              <a:rPr baseline="-5999"/>
              <a:t>0 :</a:t>
            </a:r>
            <a:r>
              <a:t>電離した直後の電離電荷</a:t>
            </a:r>
          </a:p>
          <a:p>
            <a:pPr defTabSz="543305">
              <a:spcBef>
                <a:spcPts val="3900"/>
              </a:spcBef>
              <a:defRPr sz="2976"/>
            </a:pPr>
            <a:r>
              <a:t>Q</a:t>
            </a:r>
            <a:r>
              <a:rPr baseline="-5999"/>
              <a:t>:</a:t>
            </a:r>
            <a:r>
              <a:t>観測された電離電荷</a:t>
            </a:r>
          </a:p>
          <a:p>
            <a:pPr defTabSz="543305">
              <a:spcBef>
                <a:spcPts val="3900"/>
              </a:spcBef>
              <a:defRPr sz="2976"/>
            </a:pPr>
            <a:r>
              <a:t>K:再結合係数</a:t>
            </a:r>
          </a:p>
          <a:p>
            <a:pPr defTabSz="543305">
              <a:spcBef>
                <a:spcPts val="3900"/>
              </a:spcBef>
              <a:defRPr sz="2976"/>
            </a:pPr>
            <a:r>
              <a:t>E:電場　V/cm/atm</a:t>
            </a:r>
          </a:p>
        </p:txBody>
      </p:sp>
      <p:sp>
        <p:nvSpPr>
          <p:cNvPr id="463" name="Shape 4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スクリーンショット 2017-01-31 16.52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4148" y="2710541"/>
            <a:ext cx="7352938" cy="3129967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hape 465"/>
          <p:cNvSpPr/>
          <p:nvPr/>
        </p:nvSpPr>
        <p:spPr>
          <a:xfrm>
            <a:off x="272211" y="1353669"/>
            <a:ext cx="10331645" cy="2421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0" tIns="508000" rIns="508000" bIns="508000" anchor="ctr">
            <a:normAutofit fontScale="100000" lnSpcReduction="0"/>
          </a:bodyPr>
          <a:lstStyle/>
          <a:p>
            <a:pPr algn="l">
              <a:lnSpc>
                <a:spcPct val="50000"/>
              </a:lnSpc>
              <a:spcBef>
                <a:spcPts val="4200"/>
              </a:spcBef>
              <a:defRPr sz="3200"/>
            </a:pPr>
            <a:r>
              <a:t>電荷量のみで再結合率を見積もるModel（1913）</a:t>
            </a:r>
          </a:p>
          <a:p>
            <a:pPr algn="l">
              <a:lnSpc>
                <a:spcPct val="50000"/>
              </a:lnSpc>
              <a:spcBef>
                <a:spcPts val="4200"/>
              </a:spcBef>
              <a:defRPr sz="3200"/>
            </a:pPr>
            <a:r>
              <a:t>再結合係数Kが高いほど、再結合率が高い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電子のアタッチメント</a:t>
            </a:r>
          </a:p>
        </p:txBody>
      </p:sp>
      <p:sp>
        <p:nvSpPr>
          <p:cNvPr id="468" name="Shape 468"/>
          <p:cNvSpPr/>
          <p:nvPr>
            <p:ph type="body" sz="half" idx="1"/>
          </p:nvPr>
        </p:nvSpPr>
        <p:spPr>
          <a:xfrm>
            <a:off x="-358343" y="2169678"/>
            <a:ext cx="7438988" cy="5414244"/>
          </a:xfrm>
          <a:prstGeom prst="rect">
            <a:avLst/>
          </a:prstGeom>
        </p:spPr>
        <p:txBody>
          <a:bodyPr/>
          <a:lstStyle/>
          <a:p>
            <a:pPr/>
            <a:r>
              <a:t>・電子親和力の高い物質に電子が</a:t>
            </a:r>
          </a:p>
          <a:p>
            <a:pPr/>
            <a:r>
              <a:t>吸着されてしまう現象</a:t>
            </a:r>
          </a:p>
          <a:p>
            <a:pPr/>
            <a:r>
              <a:t>・例えば酸素が強い</a:t>
            </a:r>
          </a:p>
        </p:txBody>
      </p:sp>
      <p:sp>
        <p:nvSpPr>
          <p:cNvPr id="469" name="Shape 46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0" name="スクリーンショット 2017-02-01 23.02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6847" y="1255512"/>
            <a:ext cx="5523148" cy="1685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スクリーンショット 2017-02-01 23.05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3321" y="3289957"/>
            <a:ext cx="6266374" cy="5324175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6106886" y="2684332"/>
            <a:ext cx="6921501" cy="50800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電子のエネルギーに対する酸素への吸着率</a:t>
            </a:r>
          </a:p>
        </p:txBody>
      </p:sp>
      <p:sp>
        <p:nvSpPr>
          <p:cNvPr id="473" name="Shape 473"/>
          <p:cNvSpPr/>
          <p:nvPr/>
        </p:nvSpPr>
        <p:spPr>
          <a:xfrm>
            <a:off x="7739634" y="8316674"/>
            <a:ext cx="431374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57200" indent="-457200" algn="l" defTabSz="457200">
              <a:lnSpc>
                <a:spcPts val="49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	.	 R.M.Zwaska. PhD thesis, The University of Texas at Austin, 2005.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直接探索と方向感度</a:t>
            </a:r>
          </a:p>
        </p:txBody>
      </p:sp>
      <p:sp>
        <p:nvSpPr>
          <p:cNvPr id="142" name="Shape 142"/>
          <p:cNvSpPr/>
          <p:nvPr>
            <p:ph type="body" sz="half" idx="1"/>
          </p:nvPr>
        </p:nvSpPr>
        <p:spPr>
          <a:xfrm>
            <a:off x="-8361" y="1123355"/>
            <a:ext cx="6194048" cy="5735817"/>
          </a:xfrm>
          <a:prstGeom prst="rect">
            <a:avLst/>
          </a:prstGeom>
        </p:spPr>
        <p:txBody>
          <a:bodyPr/>
          <a:lstStyle/>
          <a:p>
            <a:pPr defTabSz="578358">
              <a:spcBef>
                <a:spcPts val="4100"/>
              </a:spcBef>
              <a:defRPr sz="3168"/>
            </a:pPr>
            <a:r>
              <a:t>銀河系に対して、太陽系は白鳥座の方向に動いている</a:t>
            </a:r>
          </a:p>
          <a:p>
            <a:pPr defTabSz="578358">
              <a:spcBef>
                <a:spcPts val="4100"/>
              </a:spcBef>
              <a:defRPr sz="3168"/>
            </a:pPr>
            <a:r>
              <a:rPr>
                <a:solidFill>
                  <a:schemeClr val="accent5"/>
                </a:solidFill>
              </a:rPr>
              <a:t>方向感度</a:t>
            </a:r>
            <a:r>
              <a:t>のある実験で、この動きに起因する異方性を見つけられれば、暗黒物質検出の明確な証拠となる</a:t>
            </a:r>
          </a:p>
          <a:p>
            <a:pPr defTabSz="578358">
              <a:spcBef>
                <a:spcPts val="4100"/>
              </a:spcBef>
              <a:defRPr sz="3168"/>
            </a:pPr>
            <a:r>
              <a:t>CF</a:t>
            </a:r>
            <a:r>
              <a:rPr baseline="-5999"/>
              <a:t>4</a:t>
            </a:r>
            <a:r>
              <a:t>などの低圧ガスが使用されているが、標的が少ない</a:t>
            </a:r>
          </a:p>
        </p:txBody>
      </p:sp>
      <p:sp>
        <p:nvSpPr>
          <p:cNvPr id="143" name="Shape 143"/>
          <p:cNvSpPr/>
          <p:nvPr>
            <p:ph type="sldNum" sz="quarter" idx="2"/>
          </p:nvPr>
        </p:nvSpPr>
        <p:spPr>
          <a:xfrm>
            <a:off x="12563681" y="9076835"/>
            <a:ext cx="277064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" name="cygnu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6679" y="1606787"/>
            <a:ext cx="6194048" cy="383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DRIFT_det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9928" y="6043627"/>
            <a:ext cx="4836729" cy="386412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7797477" y="5448300"/>
            <a:ext cx="1529386" cy="609600"/>
          </a:xfrm>
          <a:prstGeom prst="rect">
            <a:avLst/>
          </a:prstGeom>
          <a:ln w="50800">
            <a:solidFill>
              <a:schemeClr val="accent1">
                <a:satOff val="-3355"/>
                <a:lumOff val="26614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DRIFT</a:t>
            </a:r>
          </a:p>
        </p:txBody>
      </p:sp>
      <p:sp>
        <p:nvSpPr>
          <p:cNvPr id="147" name="Shape 147"/>
          <p:cNvSpPr/>
          <p:nvPr/>
        </p:nvSpPr>
        <p:spPr>
          <a:xfrm>
            <a:off x="343455" y="7273338"/>
            <a:ext cx="6956216" cy="1778001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/>
            </a:pPr>
            <a:r>
              <a:t>高圧Xe：大質量、方向感度期待大、</a:t>
            </a:r>
          </a:p>
          <a:p>
            <a:pPr>
              <a:defRPr sz="3200"/>
            </a:pPr>
            <a:r>
              <a:t>            　SI（Spin Independent）の散乱断面積大</a:t>
            </a:r>
          </a:p>
        </p:txBody>
      </p:sp>
      <p:sp>
        <p:nvSpPr>
          <p:cNvPr id="148" name="Shape 148"/>
          <p:cNvSpPr/>
          <p:nvPr/>
        </p:nvSpPr>
        <p:spPr>
          <a:xfrm>
            <a:off x="6136323" y="2512034"/>
            <a:ext cx="14859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白鳥座</a:t>
            </a:r>
          </a:p>
        </p:txBody>
      </p:sp>
      <p:sp>
        <p:nvSpPr>
          <p:cNvPr id="149" name="Shape 149"/>
          <p:cNvSpPr/>
          <p:nvPr/>
        </p:nvSpPr>
        <p:spPr>
          <a:xfrm>
            <a:off x="10519783" y="1380835"/>
            <a:ext cx="1485901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太陽系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/>
        </p:nvSpPr>
        <p:spPr>
          <a:xfrm>
            <a:off x="4970560" y="4928456"/>
            <a:ext cx="87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散乱</a:t>
            </a:r>
          </a:p>
        </p:txBody>
      </p:sp>
      <p:sp>
        <p:nvSpPr>
          <p:cNvPr id="476" name="Shape 476"/>
          <p:cNvSpPr/>
          <p:nvPr/>
        </p:nvSpPr>
        <p:spPr>
          <a:xfrm>
            <a:off x="9360734" y="2292592"/>
            <a:ext cx="3102404" cy="71357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77" name="Shape 477"/>
          <p:cNvSpPr/>
          <p:nvPr/>
        </p:nvSpPr>
        <p:spPr>
          <a:xfrm rot="16200000">
            <a:off x="5253744" y="3556651"/>
            <a:ext cx="3102405" cy="71357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78" name="Shape 478"/>
          <p:cNvSpPr/>
          <p:nvPr/>
        </p:nvSpPr>
        <p:spPr>
          <a:xfrm>
            <a:off x="5253744" y="7952254"/>
            <a:ext cx="3102405" cy="24579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79" name="Shape 479"/>
          <p:cNvSpPr/>
          <p:nvPr/>
        </p:nvSpPr>
        <p:spPr>
          <a:xfrm>
            <a:off x="5244416" y="8107995"/>
            <a:ext cx="3121061" cy="1270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APD</a:t>
            </a:r>
          </a:p>
        </p:txBody>
      </p:sp>
      <p:sp>
        <p:nvSpPr>
          <p:cNvPr id="480" name="Shape 480"/>
          <p:cNvSpPr/>
          <p:nvPr/>
        </p:nvSpPr>
        <p:spPr>
          <a:xfrm>
            <a:off x="9360734" y="8030125"/>
            <a:ext cx="3102404" cy="2457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81" name="Shape 481"/>
          <p:cNvSpPr/>
          <p:nvPr/>
        </p:nvSpPr>
        <p:spPr>
          <a:xfrm>
            <a:off x="9351405" y="8185866"/>
            <a:ext cx="3121062" cy="1270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APD</a:t>
            </a:r>
          </a:p>
        </p:txBody>
      </p:sp>
      <p:sp>
        <p:nvSpPr>
          <p:cNvPr id="482" name="Shape 482"/>
          <p:cNvSpPr/>
          <p:nvPr/>
        </p:nvSpPr>
        <p:spPr>
          <a:xfrm>
            <a:off x="5376196" y="1619474"/>
            <a:ext cx="2857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縦方向の飛跡</a:t>
            </a:r>
          </a:p>
        </p:txBody>
      </p:sp>
      <p:sp>
        <p:nvSpPr>
          <p:cNvPr id="483" name="Shape 483"/>
          <p:cNvSpPr/>
          <p:nvPr/>
        </p:nvSpPr>
        <p:spPr>
          <a:xfrm>
            <a:off x="9275312" y="1619474"/>
            <a:ext cx="2857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横方向の飛跡</a:t>
            </a:r>
          </a:p>
        </p:txBody>
      </p:sp>
      <p:sp>
        <p:nvSpPr>
          <p:cNvPr id="484" name="Shape 4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APDのアクセプタンス</a:t>
            </a:r>
          </a:p>
        </p:txBody>
      </p:sp>
      <p:sp>
        <p:nvSpPr>
          <p:cNvPr id="485" name="Shape 485"/>
          <p:cNvSpPr/>
          <p:nvPr/>
        </p:nvSpPr>
        <p:spPr>
          <a:xfrm>
            <a:off x="218400" y="2369977"/>
            <a:ext cx="52212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chemeClr val="accent5"/>
                </a:solidFill>
              </a:rPr>
              <a:t>縦方向</a:t>
            </a:r>
            <a:r>
              <a:t>の方がAPDに</a:t>
            </a:r>
            <a:r>
              <a:rPr>
                <a:solidFill>
                  <a:schemeClr val="accent5"/>
                </a:solidFill>
              </a:rPr>
              <a:t>近い</a:t>
            </a:r>
          </a:p>
        </p:txBody>
      </p:sp>
      <p:sp>
        <p:nvSpPr>
          <p:cNvPr id="486" name="Shape 486"/>
          <p:cNvSpPr/>
          <p:nvPr/>
        </p:nvSpPr>
        <p:spPr>
          <a:xfrm>
            <a:off x="356022" y="4943004"/>
            <a:ext cx="4381349" cy="193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スロープ幅が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t>長い</a:t>
            </a:r>
            <a:r>
              <a:rPr>
                <a:solidFill>
                  <a:srgbClr val="000000"/>
                </a:solidFill>
              </a:rPr>
              <a:t>と、光量を</a:t>
            </a:r>
            <a:r>
              <a:t>高く</a:t>
            </a:r>
          </a:p>
          <a:p>
            <a:pPr/>
            <a:r>
              <a:t>見積もってしまう</a:t>
            </a:r>
          </a:p>
        </p:txBody>
      </p:sp>
      <p:sp>
        <p:nvSpPr>
          <p:cNvPr id="487" name="Shape 487"/>
          <p:cNvSpPr/>
          <p:nvPr/>
        </p:nvSpPr>
        <p:spPr>
          <a:xfrm rot="5400000">
            <a:off x="1690965" y="3278437"/>
            <a:ext cx="1711463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ドリフト速度</a:t>
            </a:r>
          </a:p>
        </p:txBody>
      </p:sp>
      <p:sp>
        <p:nvSpPr>
          <p:cNvPr id="490" name="Shape 490"/>
          <p:cNvSpPr/>
          <p:nvPr>
            <p:ph type="body" sz="quarter" idx="1"/>
          </p:nvPr>
        </p:nvSpPr>
        <p:spPr>
          <a:xfrm>
            <a:off x="382067" y="5839524"/>
            <a:ext cx="8816665" cy="2301355"/>
          </a:xfrm>
          <a:prstGeom prst="rect">
            <a:avLst/>
          </a:prstGeom>
        </p:spPr>
        <p:txBody>
          <a:bodyPr/>
          <a:lstStyle/>
          <a:p>
            <a:pPr/>
            <a:r>
              <a:t>0.2cm/μs以下</a:t>
            </a:r>
          </a:p>
        </p:txBody>
      </p:sp>
      <p:sp>
        <p:nvSpPr>
          <p:cNvPr id="491" name="Shape 49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2" name="スクリーンショット 2016-12-08 23.49.15.png"/>
          <p:cNvPicPr>
            <a:picLocks noChangeAspect="1"/>
          </p:cNvPicPr>
          <p:nvPr/>
        </p:nvPicPr>
        <p:blipFill>
          <a:blip r:embed="rId2">
            <a:extLst/>
          </a:blip>
          <a:srcRect l="1572" t="51649" r="0" b="1447"/>
          <a:stretch>
            <a:fillRect/>
          </a:stretch>
        </p:blipFill>
        <p:spPr>
          <a:xfrm>
            <a:off x="221630" y="1791936"/>
            <a:ext cx="12236998" cy="4417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スクリーンショット 2017-02-01 22.34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8398" y="1247369"/>
            <a:ext cx="7433610" cy="5863892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スロープ幅はどれだけ方向の情報を持っているか</a:t>
            </a:r>
          </a:p>
        </p:txBody>
      </p:sp>
      <p:sp>
        <p:nvSpPr>
          <p:cNvPr id="496" name="Shape 496"/>
          <p:cNvSpPr/>
          <p:nvPr>
            <p:ph type="body" sz="half" idx="1"/>
          </p:nvPr>
        </p:nvSpPr>
        <p:spPr>
          <a:xfrm>
            <a:off x="-186161" y="7018220"/>
            <a:ext cx="13763323" cy="2838220"/>
          </a:xfrm>
          <a:prstGeom prst="rect">
            <a:avLst/>
          </a:prstGeom>
        </p:spPr>
        <p:txBody>
          <a:bodyPr/>
          <a:lstStyle/>
          <a:p>
            <a:pPr/>
            <a:r>
              <a:t>スロープのヒストグラムは4~7 μsと太く、光り始めてから電離電荷信号の上がりきりまでの時間は細いピークになっているので、十分方向の意味を持っていると考えられる</a:t>
            </a:r>
          </a:p>
        </p:txBody>
      </p:sp>
      <p:sp>
        <p:nvSpPr>
          <p:cNvPr id="497" name="Shape 4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8" name="スクリーンショット 2017-02-01 22.34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2800" y="1329726"/>
            <a:ext cx="7132823" cy="5699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直接探索のメリット</a:t>
            </a:r>
          </a:p>
        </p:txBody>
      </p:sp>
      <p:sp>
        <p:nvSpPr>
          <p:cNvPr id="501" name="Shape 501"/>
          <p:cNvSpPr/>
          <p:nvPr>
            <p:ph type="body" sz="half" idx="1"/>
          </p:nvPr>
        </p:nvSpPr>
        <p:spPr>
          <a:xfrm>
            <a:off x="-8361" y="179044"/>
            <a:ext cx="5897785" cy="7763618"/>
          </a:xfrm>
          <a:prstGeom prst="rect">
            <a:avLst/>
          </a:prstGeom>
        </p:spPr>
        <p:txBody>
          <a:bodyPr/>
          <a:lstStyle/>
          <a:p>
            <a:pPr/>
            <a:r>
              <a:t>暗黒物質のモデルによって、HALOが変わる</a:t>
            </a:r>
          </a:p>
          <a:p>
            <a:pPr/>
            <a:r>
              <a:t>直接探索では、こういったモデルについての情報も得られる可能性がある</a:t>
            </a:r>
          </a:p>
        </p:txBody>
      </p:sp>
      <p:sp>
        <p:nvSpPr>
          <p:cNvPr id="502" name="Shape 50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3" name="スクリーンショット 2017-02-02 1.11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6994" y="1321860"/>
            <a:ext cx="7239939" cy="7109880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504"/>
          <p:cNvSpPr/>
          <p:nvPr/>
        </p:nvSpPr>
        <p:spPr>
          <a:xfrm>
            <a:off x="5810163" y="8474887"/>
            <a:ext cx="711951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Phys.Rev.D. 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90</a:t>
            </a:r>
            <a:r>
              <a:t>,123511 (2014)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キセノンガス中での柱状再結合現象</a:t>
            </a:r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72516">
              <a:spcBef>
                <a:spcPts val="4100"/>
              </a:spcBef>
              <a:defRPr sz="3136"/>
            </a:pPr>
            <a:r>
              <a:t>再結合：放射線により電離したイオンXe</a:t>
            </a:r>
            <a:r>
              <a:rPr baseline="31999"/>
              <a:t>+ </a:t>
            </a:r>
            <a:r>
              <a:t>と 電子e</a:t>
            </a:r>
            <a:r>
              <a:rPr baseline="31999"/>
              <a:t>-　</a:t>
            </a:r>
            <a:r>
              <a:t>が　「再び」結合し光へ</a:t>
            </a:r>
          </a:p>
          <a:p>
            <a:pPr defTabSz="572516">
              <a:spcBef>
                <a:spcPts val="4100"/>
              </a:spcBef>
              <a:defRPr sz="3136"/>
            </a:pPr>
            <a:r>
              <a:t>原子核反跳の飛跡と電場の角度によって再結合率が変わる現象</a:t>
            </a:r>
          </a:p>
          <a:p>
            <a:pPr defTabSz="572516">
              <a:spcBef>
                <a:spcPts val="4100"/>
              </a:spcBef>
              <a:defRPr sz="3136"/>
            </a:pPr>
            <a:r>
              <a:t>→暗黒物質探索に使おう（D.R.Nygren　2013）</a:t>
            </a:r>
          </a:p>
          <a:p>
            <a:pPr defTabSz="572516">
              <a:spcBef>
                <a:spcPts val="4100"/>
              </a:spcBef>
              <a:defRPr sz="3136"/>
            </a:pPr>
            <a:r>
              <a:t>磁場を掛けると拡散が減り、電子と再結合しやすいかも（本研究）</a:t>
            </a:r>
          </a:p>
          <a:p>
            <a:pPr defTabSz="572516">
              <a:spcBef>
                <a:spcPts val="4100"/>
              </a:spcBef>
              <a:defRPr sz="3136"/>
            </a:pPr>
          </a:p>
          <a:p>
            <a:pPr defTabSz="572516">
              <a:spcBef>
                <a:spcPts val="4100"/>
              </a:spcBef>
              <a:defRPr sz="3136"/>
            </a:pPr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xfrm>
            <a:off x="12563681" y="9076835"/>
            <a:ext cx="277064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4" name="スクリーンショット 2017-01-03 19.44.19.png"/>
          <p:cNvPicPr>
            <a:picLocks noChangeAspect="1"/>
          </p:cNvPicPr>
          <p:nvPr/>
        </p:nvPicPr>
        <p:blipFill>
          <a:blip r:embed="rId2">
            <a:extLst/>
          </a:blip>
          <a:srcRect l="4637" t="11187" r="0" b="0"/>
          <a:stretch>
            <a:fillRect/>
          </a:stretch>
        </p:blipFill>
        <p:spPr>
          <a:xfrm>
            <a:off x="361179" y="6309829"/>
            <a:ext cx="5830233" cy="3375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スクリーンショット 2017-01-06 1.10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5344" y="6212705"/>
            <a:ext cx="5830095" cy="3194267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1822072" y="5820949"/>
            <a:ext cx="2148028" cy="5715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飛跡||電場</a:t>
            </a:r>
          </a:p>
        </p:txBody>
      </p:sp>
      <p:sp>
        <p:nvSpPr>
          <p:cNvPr id="157" name="Shape 157"/>
          <p:cNvSpPr/>
          <p:nvPr/>
        </p:nvSpPr>
        <p:spPr>
          <a:xfrm>
            <a:off x="1619736" y="9148251"/>
            <a:ext cx="25527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再結合率　大</a:t>
            </a:r>
          </a:p>
        </p:txBody>
      </p:sp>
      <p:sp>
        <p:nvSpPr>
          <p:cNvPr id="158" name="Shape 158"/>
          <p:cNvSpPr/>
          <p:nvPr/>
        </p:nvSpPr>
        <p:spPr>
          <a:xfrm>
            <a:off x="8104041" y="9148251"/>
            <a:ext cx="25527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1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再結合率　小</a:t>
            </a:r>
          </a:p>
        </p:txBody>
      </p:sp>
      <p:sp>
        <p:nvSpPr>
          <p:cNvPr id="159" name="Shape 159"/>
          <p:cNvSpPr/>
          <p:nvPr/>
        </p:nvSpPr>
        <p:spPr>
          <a:xfrm>
            <a:off x="8275491" y="5820949"/>
            <a:ext cx="2209801" cy="5715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飛跡</a:t>
            </a:r>
            <a:r>
              <a:rPr>
                <a:latin typeface="ヒラギノ角ゴシック W6"/>
                <a:ea typeface="ヒラギノ角ゴシック W6"/>
                <a:cs typeface="ヒラギノ角ゴシック W6"/>
                <a:sym typeface="ヒラギノ角ゴシック W6"/>
              </a:rPr>
              <a:t>⏊</a:t>
            </a:r>
            <a:r>
              <a:t>電場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本研究の目的</a:t>
            </a:r>
          </a:p>
        </p:txBody>
      </p:sp>
      <p:sp>
        <p:nvSpPr>
          <p:cNvPr id="162" name="Shape 162"/>
          <p:cNvSpPr/>
          <p:nvPr>
            <p:ph type="body" sz="half" idx="1"/>
          </p:nvPr>
        </p:nvSpPr>
        <p:spPr>
          <a:xfrm>
            <a:off x="-161587" y="948240"/>
            <a:ext cx="11484820" cy="3494676"/>
          </a:xfrm>
          <a:prstGeom prst="rect">
            <a:avLst/>
          </a:prstGeom>
        </p:spPr>
        <p:txBody>
          <a:bodyPr/>
          <a:lstStyle/>
          <a:p>
            <a:pPr/>
            <a:r>
              <a:t>・柱状再結合の原理検証</a:t>
            </a:r>
          </a:p>
          <a:p>
            <a:pPr/>
            <a:r>
              <a:t>・柱状再結合の磁場による感度上昇検証</a:t>
            </a:r>
          </a:p>
        </p:txBody>
      </p:sp>
      <p:sp>
        <p:nvSpPr>
          <p:cNvPr id="163" name="Shape 163"/>
          <p:cNvSpPr/>
          <p:nvPr>
            <p:ph type="sldNum" sz="quarter" idx="2"/>
          </p:nvPr>
        </p:nvSpPr>
        <p:spPr>
          <a:xfrm>
            <a:off x="12563681" y="9076835"/>
            <a:ext cx="277064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4" name="Shape 164"/>
          <p:cNvSpPr/>
          <p:nvPr/>
        </p:nvSpPr>
        <p:spPr>
          <a:xfrm>
            <a:off x="6131922" y="4934934"/>
            <a:ext cx="6300624" cy="407141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5" name="Shape 165"/>
          <p:cNvSpPr/>
          <p:nvPr/>
        </p:nvSpPr>
        <p:spPr>
          <a:xfrm>
            <a:off x="6395022" y="5570580"/>
            <a:ext cx="1156022" cy="2737958"/>
          </a:xfrm>
          <a:prstGeom prst="rect">
            <a:avLst/>
          </a:prstGeom>
          <a:ln w="50800">
            <a:solidFill>
              <a:schemeClr val="accent4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6" name="Shape 166"/>
          <p:cNvSpPr/>
          <p:nvPr/>
        </p:nvSpPr>
        <p:spPr>
          <a:xfrm>
            <a:off x="10987455" y="5478687"/>
            <a:ext cx="1156022" cy="2737957"/>
          </a:xfrm>
          <a:prstGeom prst="rect">
            <a:avLst/>
          </a:prstGeom>
          <a:ln w="50800">
            <a:solidFill>
              <a:schemeClr val="accent6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73" name="Group 173"/>
          <p:cNvGrpSpPr/>
          <p:nvPr/>
        </p:nvGrpSpPr>
        <p:grpSpPr>
          <a:xfrm>
            <a:off x="8094437" y="7688134"/>
            <a:ext cx="2349626" cy="571677"/>
            <a:chOff x="0" y="0"/>
            <a:chExt cx="2349624" cy="571676"/>
          </a:xfrm>
        </p:grpSpPr>
        <p:sp>
          <p:nvSpPr>
            <p:cNvPr id="167" name="Shape 167"/>
            <p:cNvSpPr/>
            <p:nvPr/>
          </p:nvSpPr>
          <p:spPr>
            <a:xfrm flipV="1">
              <a:off x="-1" y="4336"/>
              <a:ext cx="2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8" name="Shape 168"/>
            <p:cNvSpPr/>
            <p:nvPr/>
          </p:nvSpPr>
          <p:spPr>
            <a:xfrm flipV="1">
              <a:off x="499119" y="4336"/>
              <a:ext cx="1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9" name="Shape 169"/>
            <p:cNvSpPr/>
            <p:nvPr/>
          </p:nvSpPr>
          <p:spPr>
            <a:xfrm flipV="1">
              <a:off x="976348" y="-1"/>
              <a:ext cx="1" cy="567342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0" name="Shape 170"/>
            <p:cNvSpPr/>
            <p:nvPr/>
          </p:nvSpPr>
          <p:spPr>
            <a:xfrm flipV="1">
              <a:off x="1930808" y="0"/>
              <a:ext cx="1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1" name="Shape 171"/>
            <p:cNvSpPr/>
            <p:nvPr/>
          </p:nvSpPr>
          <p:spPr>
            <a:xfrm flipV="1">
              <a:off x="1453578" y="0"/>
              <a:ext cx="1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2" name="Shape 172"/>
            <p:cNvSpPr/>
            <p:nvPr/>
          </p:nvSpPr>
          <p:spPr>
            <a:xfrm flipV="1">
              <a:off x="2349624" y="0"/>
              <a:ext cx="1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80" name="Group 180"/>
          <p:cNvGrpSpPr/>
          <p:nvPr/>
        </p:nvGrpSpPr>
        <p:grpSpPr>
          <a:xfrm>
            <a:off x="8094437" y="5232187"/>
            <a:ext cx="2349626" cy="571678"/>
            <a:chOff x="0" y="0"/>
            <a:chExt cx="2349624" cy="571676"/>
          </a:xfrm>
        </p:grpSpPr>
        <p:sp>
          <p:nvSpPr>
            <p:cNvPr id="174" name="Shape 174"/>
            <p:cNvSpPr/>
            <p:nvPr/>
          </p:nvSpPr>
          <p:spPr>
            <a:xfrm flipV="1">
              <a:off x="-1" y="4336"/>
              <a:ext cx="2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5" name="Shape 175"/>
            <p:cNvSpPr/>
            <p:nvPr/>
          </p:nvSpPr>
          <p:spPr>
            <a:xfrm flipV="1">
              <a:off x="499119" y="4336"/>
              <a:ext cx="1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6" name="Shape 176"/>
            <p:cNvSpPr/>
            <p:nvPr/>
          </p:nvSpPr>
          <p:spPr>
            <a:xfrm flipV="1">
              <a:off x="976348" y="-1"/>
              <a:ext cx="1" cy="567342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7" name="Shape 177"/>
            <p:cNvSpPr/>
            <p:nvPr/>
          </p:nvSpPr>
          <p:spPr>
            <a:xfrm flipV="1">
              <a:off x="1930808" y="0"/>
              <a:ext cx="1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8" name="Shape 178"/>
            <p:cNvSpPr/>
            <p:nvPr/>
          </p:nvSpPr>
          <p:spPr>
            <a:xfrm flipV="1">
              <a:off x="1453578" y="0"/>
              <a:ext cx="1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9" name="Shape 179"/>
            <p:cNvSpPr/>
            <p:nvPr/>
          </p:nvSpPr>
          <p:spPr>
            <a:xfrm flipV="1">
              <a:off x="2349624" y="0"/>
              <a:ext cx="1" cy="567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81" name="Shape 181"/>
          <p:cNvSpPr/>
          <p:nvPr/>
        </p:nvSpPr>
        <p:spPr>
          <a:xfrm rot="16200000">
            <a:off x="5728272" y="6710959"/>
            <a:ext cx="2603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トラッキング面</a:t>
            </a:r>
          </a:p>
        </p:txBody>
      </p:sp>
      <p:sp>
        <p:nvSpPr>
          <p:cNvPr id="182" name="Shape 182"/>
          <p:cNvSpPr/>
          <p:nvPr/>
        </p:nvSpPr>
        <p:spPr>
          <a:xfrm rot="16200000">
            <a:off x="10740126" y="6619065"/>
            <a:ext cx="15367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光検出器</a:t>
            </a:r>
          </a:p>
        </p:txBody>
      </p:sp>
      <p:sp>
        <p:nvSpPr>
          <p:cNvPr id="183" name="Shape 183"/>
          <p:cNvSpPr/>
          <p:nvPr/>
        </p:nvSpPr>
        <p:spPr>
          <a:xfrm>
            <a:off x="9022934" y="6119983"/>
            <a:ext cx="810453" cy="86382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4" name="Shape 184"/>
          <p:cNvSpPr/>
          <p:nvPr/>
        </p:nvSpPr>
        <p:spPr>
          <a:xfrm>
            <a:off x="7532999" y="6223556"/>
            <a:ext cx="1796053" cy="1"/>
          </a:xfrm>
          <a:prstGeom prst="line">
            <a:avLst/>
          </a:prstGeom>
          <a:ln w="50800">
            <a:solidFill>
              <a:schemeClr val="accent3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5" name="Shape 185"/>
          <p:cNvSpPr/>
          <p:nvPr/>
        </p:nvSpPr>
        <p:spPr>
          <a:xfrm>
            <a:off x="7532999" y="7005071"/>
            <a:ext cx="1796053" cy="1"/>
          </a:xfrm>
          <a:prstGeom prst="line">
            <a:avLst/>
          </a:prstGeom>
          <a:ln w="50800">
            <a:solidFill>
              <a:schemeClr val="accent3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6" name="Shape 186"/>
          <p:cNvSpPr/>
          <p:nvPr/>
        </p:nvSpPr>
        <p:spPr>
          <a:xfrm flipH="1">
            <a:off x="9739490" y="6551896"/>
            <a:ext cx="1206823" cy="1"/>
          </a:xfrm>
          <a:prstGeom prst="line">
            <a:avLst/>
          </a:prstGeom>
          <a:ln w="50800">
            <a:solidFill>
              <a:schemeClr val="accent6">
                <a:lumOff val="-8741"/>
              </a:schemeClr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7" name="Shape 187"/>
          <p:cNvSpPr/>
          <p:nvPr/>
        </p:nvSpPr>
        <p:spPr>
          <a:xfrm>
            <a:off x="8523937" y="7056572"/>
            <a:ext cx="38313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88" name="Shape 188"/>
          <p:cNvSpPr/>
          <p:nvPr/>
        </p:nvSpPr>
        <p:spPr>
          <a:xfrm>
            <a:off x="9157234" y="6819883"/>
            <a:ext cx="221893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/>
            <a:r>
              <a:t>紫外光</a:t>
            </a:r>
          </a:p>
        </p:txBody>
      </p:sp>
      <p:sp>
        <p:nvSpPr>
          <p:cNvPr id="189" name="Shape 189"/>
          <p:cNvSpPr/>
          <p:nvPr/>
        </p:nvSpPr>
        <p:spPr>
          <a:xfrm>
            <a:off x="10711027" y="4206175"/>
            <a:ext cx="2181759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Xe10atm</a:t>
            </a:r>
          </a:p>
        </p:txBody>
      </p:sp>
      <p:sp>
        <p:nvSpPr>
          <p:cNvPr id="190" name="Shape 190"/>
          <p:cNvSpPr/>
          <p:nvPr/>
        </p:nvSpPr>
        <p:spPr>
          <a:xfrm>
            <a:off x="248711" y="4358721"/>
            <a:ext cx="6164035" cy="3591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0" tIns="508000" rIns="508000" bIns="508000" anchor="ctr">
            <a:normAutofit fontScale="100000" lnSpcReduction="0"/>
          </a:bodyPr>
          <a:lstStyle/>
          <a:p>
            <a:pPr algn="l">
              <a:lnSpc>
                <a:spcPct val="50000"/>
              </a:lnSpc>
              <a:spcBef>
                <a:spcPts val="4200"/>
              </a:spcBef>
              <a:defRPr sz="3200"/>
            </a:pPr>
            <a:r>
              <a:t>紫外光＋電子＝エネルギー</a:t>
            </a:r>
          </a:p>
          <a:p>
            <a:pPr algn="l">
              <a:lnSpc>
                <a:spcPct val="50000"/>
              </a:lnSpc>
              <a:spcBef>
                <a:spcPts val="4200"/>
              </a:spcBef>
              <a:defRPr sz="3200"/>
            </a:pPr>
            <a:r>
              <a:t>紫外光/電子＝天頂角</a:t>
            </a:r>
          </a:p>
          <a:p>
            <a:pPr algn="l">
              <a:lnSpc>
                <a:spcPct val="50000"/>
              </a:lnSpc>
              <a:spcBef>
                <a:spcPts val="4200"/>
              </a:spcBef>
              <a:defRPr sz="3200"/>
            </a:pPr>
            <a:r>
              <a:t>→方向感度のある実験へ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検出器</a:t>
            </a:r>
          </a:p>
        </p:txBody>
      </p:sp>
      <p:sp>
        <p:nvSpPr>
          <p:cNvPr id="193" name="Shape 193"/>
          <p:cNvSpPr/>
          <p:nvPr>
            <p:ph type="sldNum" sz="quarter" idx="2"/>
          </p:nvPr>
        </p:nvSpPr>
        <p:spPr>
          <a:xfrm>
            <a:off x="12563681" y="9076835"/>
            <a:ext cx="277064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97" name="Group 197"/>
          <p:cNvGrpSpPr/>
          <p:nvPr/>
        </p:nvGrpSpPr>
        <p:grpSpPr>
          <a:xfrm>
            <a:off x="7254972" y="4523039"/>
            <a:ext cx="5258193" cy="4466304"/>
            <a:chOff x="773337" y="-1385269"/>
            <a:chExt cx="5258192" cy="4466302"/>
          </a:xfrm>
        </p:grpSpPr>
        <p:pic>
          <p:nvPicPr>
            <p:cNvPr id="194" name="detector_appearance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869" t="0" r="12507" b="0"/>
            <a:stretch>
              <a:fillRect/>
            </a:stretch>
          </p:blipFill>
          <p:spPr>
            <a:xfrm>
              <a:off x="773337" y="-1385270"/>
              <a:ext cx="5258194" cy="4466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Shape 195"/>
            <p:cNvSpPr/>
            <p:nvPr/>
          </p:nvSpPr>
          <p:spPr>
            <a:xfrm>
              <a:off x="4604261" y="994646"/>
              <a:ext cx="1270001" cy="1270001"/>
            </a:xfrm>
            <a:prstGeom prst="ellipse">
              <a:avLst/>
            </a:prstGeom>
            <a:noFill/>
            <a:ln w="1016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6" name="Shape 196"/>
            <p:cNvSpPr/>
            <p:nvPr/>
          </p:nvSpPr>
          <p:spPr>
            <a:xfrm>
              <a:off x="4572511" y="2322080"/>
              <a:ext cx="1333501" cy="50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solidFill>
                    <a:schemeClr val="accent4"/>
                  </a:solidFill>
                </a:defRPr>
              </a:lvl1pPr>
            </a:lstStyle>
            <a:p>
              <a:pPr/>
              <a:r>
                <a:t>気圧計</a:t>
              </a:r>
            </a:p>
          </p:txBody>
        </p:sp>
      </p:grpSp>
      <p:sp>
        <p:nvSpPr>
          <p:cNvPr id="198" name="Shape 198"/>
          <p:cNvSpPr/>
          <p:nvPr/>
        </p:nvSpPr>
        <p:spPr>
          <a:xfrm flipH="1">
            <a:off x="1804326" y="5965481"/>
            <a:ext cx="419025" cy="419025"/>
          </a:xfrm>
          <a:prstGeom prst="line">
            <a:avLst/>
          </a:prstGeom>
          <a:ln w="889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9" name="Shape 199"/>
          <p:cNvSpPr/>
          <p:nvPr/>
        </p:nvSpPr>
        <p:spPr>
          <a:xfrm>
            <a:off x="-16651" y="1048060"/>
            <a:ext cx="13139701" cy="294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0" tIns="508000" rIns="508000" bIns="508000" anchor="ctr">
            <a:normAutofit fontScale="100000" lnSpcReduction="0"/>
          </a:bodyPr>
          <a:lstStyle/>
          <a:p>
            <a:pPr algn="l">
              <a:lnSpc>
                <a:spcPct val="50000"/>
              </a:lnSpc>
              <a:spcBef>
                <a:spcPts val="4200"/>
              </a:spcBef>
              <a:defRPr sz="3200"/>
            </a:pPr>
            <a:r>
              <a:t>シンチレーション光：キセノンからの真空紫外光（170 nm）に感度のあるAPD（磁場中でも動く）</a:t>
            </a:r>
          </a:p>
          <a:p>
            <a:pPr algn="l">
              <a:lnSpc>
                <a:spcPct val="50000"/>
              </a:lnSpc>
              <a:spcBef>
                <a:spcPts val="4200"/>
              </a:spcBef>
              <a:defRPr sz="3200"/>
            </a:pPr>
            <a:r>
              <a:t>電離電子：誘導電荷（イオンチェンバー）</a:t>
            </a:r>
          </a:p>
        </p:txBody>
      </p:sp>
      <p:sp>
        <p:nvSpPr>
          <p:cNvPr id="200" name="Shape 200"/>
          <p:cNvSpPr/>
          <p:nvPr/>
        </p:nvSpPr>
        <p:spPr>
          <a:xfrm flipV="1">
            <a:off x="2310045" y="7574555"/>
            <a:ext cx="1" cy="3302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210" name="Group 210"/>
          <p:cNvGrpSpPr/>
          <p:nvPr/>
        </p:nvGrpSpPr>
        <p:grpSpPr>
          <a:xfrm>
            <a:off x="943647" y="4428502"/>
            <a:ext cx="3973748" cy="5197113"/>
            <a:chOff x="594213" y="1378631"/>
            <a:chExt cx="3973747" cy="5197112"/>
          </a:xfrm>
        </p:grpSpPr>
        <p:sp>
          <p:nvSpPr>
            <p:cNvPr id="201" name="Shape 201"/>
            <p:cNvSpPr/>
            <p:nvPr/>
          </p:nvSpPr>
          <p:spPr>
            <a:xfrm>
              <a:off x="1281788" y="1378631"/>
              <a:ext cx="1270001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/>
              </a:lvl1pPr>
            </a:lstStyle>
            <a:p>
              <a:pPr/>
              <a:r>
                <a:t>磁石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619095" y="2926144"/>
              <a:ext cx="259538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94213" y="3825099"/>
              <a:ext cx="2645152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04" name="Shape 204"/>
            <p:cNvSpPr/>
            <p:nvPr/>
          </p:nvSpPr>
          <p:spPr>
            <a:xfrm>
              <a:off x="619095" y="4543734"/>
              <a:ext cx="96024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05" name="Shape 205"/>
            <p:cNvSpPr/>
            <p:nvPr/>
          </p:nvSpPr>
          <p:spPr>
            <a:xfrm>
              <a:off x="2283756" y="4543734"/>
              <a:ext cx="960246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06" name="Shape 206"/>
            <p:cNvSpPr/>
            <p:nvPr/>
          </p:nvSpPr>
          <p:spPr>
            <a:xfrm>
              <a:off x="1631257" y="4543734"/>
              <a:ext cx="600582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07" name="Shape 207"/>
            <p:cNvSpPr/>
            <p:nvPr/>
          </p:nvSpPr>
          <p:spPr>
            <a:xfrm>
              <a:off x="1425487" y="5256019"/>
              <a:ext cx="1081226" cy="70069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/>
              </a:lvl1pPr>
            </a:lstStyle>
            <a:p>
              <a:pPr/>
              <a:r>
                <a:t>APD</a:t>
              </a:r>
            </a:p>
          </p:txBody>
        </p:sp>
        <p:sp>
          <p:nvSpPr>
            <p:cNvPr id="208" name="Shape 208"/>
            <p:cNvSpPr/>
            <p:nvPr/>
          </p:nvSpPr>
          <p:spPr>
            <a:xfrm flipV="1">
              <a:off x="1973312" y="5949765"/>
              <a:ext cx="1" cy="6259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09" name="Shape 209"/>
            <p:cNvSpPr/>
            <p:nvPr/>
          </p:nvSpPr>
          <p:spPr>
            <a:xfrm>
              <a:off x="1972573" y="4835171"/>
              <a:ext cx="259538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211" name="Shape 211"/>
          <p:cNvSpPr/>
          <p:nvPr/>
        </p:nvSpPr>
        <p:spPr>
          <a:xfrm flipV="1">
            <a:off x="3577443" y="5946711"/>
            <a:ext cx="1" cy="92378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2" name="Shape 212"/>
          <p:cNvSpPr/>
          <p:nvPr/>
        </p:nvSpPr>
        <p:spPr>
          <a:xfrm flipV="1">
            <a:off x="3564743" y="6874488"/>
            <a:ext cx="1" cy="75077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3" name="Shape 213"/>
          <p:cNvSpPr/>
          <p:nvPr/>
        </p:nvSpPr>
        <p:spPr>
          <a:xfrm>
            <a:off x="3548514" y="6180001"/>
            <a:ext cx="39732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6 mm（ドリフト領域）</a:t>
            </a:r>
          </a:p>
        </p:txBody>
      </p:sp>
      <p:sp>
        <p:nvSpPr>
          <p:cNvPr id="214" name="Shape 214"/>
          <p:cNvSpPr/>
          <p:nvPr/>
        </p:nvSpPr>
        <p:spPr>
          <a:xfrm>
            <a:off x="3637278" y="7021275"/>
            <a:ext cx="326349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4 mm（誘起領域）</a:t>
            </a:r>
          </a:p>
        </p:txBody>
      </p:sp>
      <p:sp>
        <p:nvSpPr>
          <p:cNvPr id="215" name="Shape 215"/>
          <p:cNvSpPr/>
          <p:nvPr/>
        </p:nvSpPr>
        <p:spPr>
          <a:xfrm>
            <a:off x="-1247" y="4691971"/>
            <a:ext cx="1563980" cy="495300"/>
          </a:xfrm>
          <a:prstGeom prst="rect">
            <a:avLst/>
          </a:prstGeom>
          <a:ln w="635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5atm Xe</a:t>
            </a:r>
          </a:p>
        </p:txBody>
      </p:sp>
      <p:sp>
        <p:nvSpPr>
          <p:cNvPr id="216" name="Shape 216"/>
          <p:cNvSpPr/>
          <p:nvPr/>
        </p:nvSpPr>
        <p:spPr>
          <a:xfrm>
            <a:off x="3279653" y="4868827"/>
            <a:ext cx="214073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5"/>
                </a:solidFill>
              </a:defRPr>
            </a:pPr>
            <a:r>
              <a:rPr baseline="31999"/>
              <a:t>241</a:t>
            </a:r>
            <a:r>
              <a:t>Am </a:t>
            </a:r>
          </a:p>
          <a:p>
            <a:pPr>
              <a:defRPr sz="2600">
                <a:solidFill>
                  <a:schemeClr val="accent5"/>
                </a:solidFill>
              </a:defRPr>
            </a:pPr>
            <a:r>
              <a:t>5.5MeV α線</a:t>
            </a:r>
          </a:p>
        </p:txBody>
      </p:sp>
      <p:sp>
        <p:nvSpPr>
          <p:cNvPr id="217" name="Shape 217"/>
          <p:cNvSpPr/>
          <p:nvPr/>
        </p:nvSpPr>
        <p:spPr>
          <a:xfrm flipV="1">
            <a:off x="742642" y="5870865"/>
            <a:ext cx="1" cy="9899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8" name="Shape 218"/>
          <p:cNvSpPr/>
          <p:nvPr/>
        </p:nvSpPr>
        <p:spPr>
          <a:xfrm flipV="1">
            <a:off x="742642" y="6754925"/>
            <a:ext cx="1" cy="9899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9" name="Shape 219"/>
          <p:cNvSpPr/>
          <p:nvPr/>
        </p:nvSpPr>
        <p:spPr>
          <a:xfrm rot="16200000">
            <a:off x="-265446" y="6086414"/>
            <a:ext cx="105537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</a:t>
            </a:r>
            <a:r>
              <a:rPr baseline="-5999"/>
              <a:t>drift</a:t>
            </a:r>
          </a:p>
        </p:txBody>
      </p:sp>
      <p:sp>
        <p:nvSpPr>
          <p:cNvPr id="220" name="Shape 220"/>
          <p:cNvSpPr/>
          <p:nvPr/>
        </p:nvSpPr>
        <p:spPr>
          <a:xfrm rot="16200000">
            <a:off x="-183506" y="7077014"/>
            <a:ext cx="8660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</a:t>
            </a:r>
            <a:r>
              <a:rPr baseline="-5999"/>
              <a:t>ind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ネオジム磁石</a:t>
            </a:r>
          </a:p>
        </p:txBody>
      </p:sp>
      <p:sp>
        <p:nvSpPr>
          <p:cNvPr id="223" name="Shape 223"/>
          <p:cNvSpPr/>
          <p:nvPr>
            <p:ph type="body" idx="1"/>
          </p:nvPr>
        </p:nvSpPr>
        <p:spPr>
          <a:xfrm>
            <a:off x="-72990" y="800210"/>
            <a:ext cx="14608424" cy="4832454"/>
          </a:xfrm>
          <a:prstGeom prst="rect">
            <a:avLst/>
          </a:prstGeom>
        </p:spPr>
        <p:txBody>
          <a:bodyPr/>
          <a:lstStyle/>
          <a:p>
            <a:pPr/>
            <a:r>
              <a:t>ネオジム磁石の磁場の距離依存性測定</a:t>
            </a:r>
          </a:p>
          <a:p>
            <a:pPr/>
            <a:r>
              <a:t>直方体磁石の時の磁場の曲線と一致</a:t>
            </a:r>
          </a:p>
          <a:p>
            <a:pPr/>
            <a:r>
              <a:t>ドリフト領域6 mmで300 mT</a:t>
            </a:r>
          </a:p>
        </p:txBody>
      </p:sp>
      <p:sp>
        <p:nvSpPr>
          <p:cNvPr id="224" name="Shape 224"/>
          <p:cNvSpPr/>
          <p:nvPr>
            <p:ph type="sldNum" sz="quarter" idx="2"/>
          </p:nvPr>
        </p:nvSpPr>
        <p:spPr>
          <a:xfrm>
            <a:off x="12563681" y="9076835"/>
            <a:ext cx="277064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5" name="magnet_fie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18253" y="3415017"/>
            <a:ext cx="6356682" cy="618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magnet.jpg"/>
          <p:cNvPicPr>
            <a:picLocks noChangeAspect="1"/>
          </p:cNvPicPr>
          <p:nvPr/>
        </p:nvPicPr>
        <p:blipFill>
          <a:blip r:embed="rId3">
            <a:extLst/>
          </a:blip>
          <a:srcRect l="48357" t="8606" r="8520" b="20065"/>
          <a:stretch>
            <a:fillRect/>
          </a:stretch>
        </p:blipFill>
        <p:spPr>
          <a:xfrm>
            <a:off x="1087167" y="6043543"/>
            <a:ext cx="3323592" cy="328773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 flipV="1">
            <a:off x="8087719" y="6065805"/>
            <a:ext cx="1" cy="2921392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8" name="Shape 228"/>
          <p:cNvSpPr/>
          <p:nvPr/>
        </p:nvSpPr>
        <p:spPr>
          <a:xfrm>
            <a:off x="1780014" y="7909277"/>
            <a:ext cx="232394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1辺30mm</a:t>
            </a:r>
          </a:p>
        </p:txBody>
      </p:sp>
      <p:sp>
        <p:nvSpPr>
          <p:cNvPr id="229" name="Shape 229"/>
          <p:cNvSpPr/>
          <p:nvPr/>
        </p:nvSpPr>
        <p:spPr>
          <a:xfrm>
            <a:off x="1850857" y="7687399"/>
            <a:ext cx="1796052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30" name="Shape 230"/>
          <p:cNvSpPr/>
          <p:nvPr/>
        </p:nvSpPr>
        <p:spPr>
          <a:xfrm>
            <a:off x="8412938" y="9216065"/>
            <a:ext cx="4185187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中心からの距離[mm]</a:t>
            </a:r>
          </a:p>
        </p:txBody>
      </p:sp>
      <p:sp>
        <p:nvSpPr>
          <p:cNvPr id="231" name="Shape 231"/>
          <p:cNvSpPr/>
          <p:nvPr/>
        </p:nvSpPr>
        <p:spPr>
          <a:xfrm rot="16200000">
            <a:off x="4669691" y="5497639"/>
            <a:ext cx="3133537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磁束密度[mT]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実際に得られた波形</a:t>
            </a:r>
          </a:p>
        </p:txBody>
      </p:sp>
      <p:sp>
        <p:nvSpPr>
          <p:cNvPr id="234" name="Shape 234"/>
          <p:cNvSpPr/>
          <p:nvPr>
            <p:ph type="sldNum" sz="quarter" idx="2"/>
          </p:nvPr>
        </p:nvSpPr>
        <p:spPr>
          <a:xfrm>
            <a:off x="12563681" y="9076835"/>
            <a:ext cx="277064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021" y="5011740"/>
            <a:ext cx="6120419" cy="3554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cwav_20161101_250_25_phot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490" y="1344859"/>
            <a:ext cx="6040591" cy="3503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lope_direction.pdf"/>
          <p:cNvPicPr>
            <a:picLocks noChangeAspect="1"/>
          </p:cNvPicPr>
          <p:nvPr/>
        </p:nvPicPr>
        <p:blipFill>
          <a:blip r:embed="rId4">
            <a:extLst/>
          </a:blip>
          <a:srcRect l="0" t="0" r="0" b="11114"/>
          <a:stretch>
            <a:fillRect/>
          </a:stretch>
        </p:blipFill>
        <p:spPr>
          <a:xfrm>
            <a:off x="7131286" y="4490262"/>
            <a:ext cx="6836734" cy="429421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 flipV="1">
            <a:off x="3291166" y="7853194"/>
            <a:ext cx="1" cy="882812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39" name="Shape 239"/>
          <p:cNvSpPr/>
          <p:nvPr/>
        </p:nvSpPr>
        <p:spPr>
          <a:xfrm flipV="1">
            <a:off x="3726785" y="5603038"/>
            <a:ext cx="1" cy="3154195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0" name="Shape 240"/>
          <p:cNvSpPr/>
          <p:nvPr/>
        </p:nvSpPr>
        <p:spPr>
          <a:xfrm flipV="1">
            <a:off x="723604" y="2023490"/>
            <a:ext cx="1" cy="179605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1" name="Shape 241"/>
          <p:cNvSpPr/>
          <p:nvPr/>
        </p:nvSpPr>
        <p:spPr>
          <a:xfrm flipV="1">
            <a:off x="723604" y="5366193"/>
            <a:ext cx="1" cy="2542326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2" name="Shape 242"/>
          <p:cNvSpPr/>
          <p:nvPr/>
        </p:nvSpPr>
        <p:spPr>
          <a:xfrm rot="16200000">
            <a:off x="-154631" y="2692915"/>
            <a:ext cx="825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光量</a:t>
            </a:r>
          </a:p>
        </p:txBody>
      </p:sp>
      <p:sp>
        <p:nvSpPr>
          <p:cNvPr id="243" name="Shape 243"/>
          <p:cNvSpPr/>
          <p:nvPr/>
        </p:nvSpPr>
        <p:spPr>
          <a:xfrm rot="16200000">
            <a:off x="-510231" y="6408756"/>
            <a:ext cx="15367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電離電荷</a:t>
            </a:r>
          </a:p>
        </p:txBody>
      </p:sp>
      <p:sp>
        <p:nvSpPr>
          <p:cNvPr id="244" name="Shape 244"/>
          <p:cNvSpPr/>
          <p:nvPr/>
        </p:nvSpPr>
        <p:spPr>
          <a:xfrm>
            <a:off x="3134505" y="8875425"/>
            <a:ext cx="76203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5" name="Shape 245"/>
          <p:cNvSpPr/>
          <p:nvPr/>
        </p:nvSpPr>
        <p:spPr>
          <a:xfrm>
            <a:off x="2882784" y="9014846"/>
            <a:ext cx="131628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slope</a:t>
            </a:r>
          </a:p>
        </p:txBody>
      </p:sp>
      <p:sp>
        <p:nvSpPr>
          <p:cNvPr id="246" name="Shape 246"/>
          <p:cNvSpPr/>
          <p:nvPr/>
        </p:nvSpPr>
        <p:spPr>
          <a:xfrm>
            <a:off x="6101434" y="4622800"/>
            <a:ext cx="1167743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μs</a:t>
            </a:r>
          </a:p>
        </p:txBody>
      </p:sp>
      <p:sp>
        <p:nvSpPr>
          <p:cNvPr id="247" name="Shape 247"/>
          <p:cNvSpPr/>
          <p:nvPr/>
        </p:nvSpPr>
        <p:spPr>
          <a:xfrm>
            <a:off x="6101434" y="8373533"/>
            <a:ext cx="1167743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μs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波形解析</a:t>
            </a:r>
          </a:p>
        </p:txBody>
      </p:sp>
      <p:sp>
        <p:nvSpPr>
          <p:cNvPr id="250" name="Shape 250"/>
          <p:cNvSpPr/>
          <p:nvPr>
            <p:ph type="body" sz="half" idx="1"/>
          </p:nvPr>
        </p:nvSpPr>
        <p:spPr>
          <a:xfrm>
            <a:off x="-8361" y="1123355"/>
            <a:ext cx="13021522" cy="3325290"/>
          </a:xfrm>
          <a:prstGeom prst="rect">
            <a:avLst/>
          </a:prstGeom>
        </p:spPr>
        <p:txBody>
          <a:bodyPr/>
          <a:lstStyle/>
          <a:p>
            <a:pPr/>
            <a:r>
              <a:t>ソフトウェア的に整形回路を通して、電荷量の波高値を求めた</a:t>
            </a:r>
          </a:p>
          <a:p>
            <a:pPr/>
            <a:r>
              <a:t>整形回路の時定数と信号のスロープ幅による弾道欠損も補正した</a:t>
            </a:r>
          </a:p>
          <a:p>
            <a:pPr/>
            <a:r>
              <a:t>波形のタイミング情報は独自のアルゴリズムを開発し、判定した</a:t>
            </a:r>
          </a:p>
        </p:txBody>
      </p:sp>
      <p:sp>
        <p:nvSpPr>
          <p:cNvPr id="251" name="Shape 251"/>
          <p:cNvSpPr/>
          <p:nvPr>
            <p:ph type="sldNum" sz="quarter" idx="2"/>
          </p:nvPr>
        </p:nvSpPr>
        <p:spPr>
          <a:xfrm>
            <a:off x="12563681" y="9076835"/>
            <a:ext cx="277064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2" name="charge_waveform_analyzed.png"/>
          <p:cNvPicPr>
            <a:picLocks noChangeAspect="1"/>
          </p:cNvPicPr>
          <p:nvPr/>
        </p:nvPicPr>
        <p:blipFill>
          <a:blip r:embed="rId2">
            <a:extLst/>
          </a:blip>
          <a:srcRect l="0" t="2208" r="0" b="0"/>
          <a:stretch>
            <a:fillRect/>
          </a:stretch>
        </p:blipFill>
        <p:spPr>
          <a:xfrm>
            <a:off x="2099894" y="4384100"/>
            <a:ext cx="8805012" cy="531868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9589701" y="9279467"/>
            <a:ext cx="1167743" cy="50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μs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