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本文レベル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57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14"/>
          </p:nvPr>
        </p:nvSpPr>
        <p:spPr>
          <a:xfrm>
            <a:off x="1270000" y="42672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イメージ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タイトルテキスト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18" name="本文レベル1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>
              <a:buSzPct val="75000"/>
              <a:defRPr sz="3600"/>
            </a:lvl1pPr>
            <a:lvl2pPr>
              <a:buSzPct val="75000"/>
              <a:defRPr sz="3600"/>
            </a:lvl2pPr>
            <a:lvl3pPr>
              <a:buSzPct val="75000"/>
              <a:defRPr sz="3600"/>
            </a:lvl3pPr>
            <a:lvl4pPr>
              <a:buSzPct val="75000"/>
              <a:defRPr sz="3600"/>
            </a:lvl4pPr>
            <a:lvl5pPr>
              <a:buSzPct val="75000"/>
              <a:defRPr sz="36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19" name="スライド番号"/>
          <p:cNvSpPr txBox="1"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イメージ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タイトルテキスト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本文レベル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イメージ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タイトルテキスト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本文レベル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イメージ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本文レベル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/>
          <p:nvPr>
            <p:ph type="sldNum" sz="quarter" idx="2"/>
          </p:nvPr>
        </p:nvSpPr>
        <p:spPr>
          <a:xfrm>
            <a:off x="6308360" y="9296400"/>
            <a:ext cx="381306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イメージ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イメージ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イメージ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0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4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3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4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4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6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5.png"/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39.png"/><Relationship Id="rId16" Type="http://schemas.openxmlformats.org/officeDocument/2006/relationships/image" Target="../media/image6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9.png"/><Relationship Id="rId4" Type="http://schemas.openxmlformats.org/officeDocument/2006/relationships/image" Target="../media/image6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5.tif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75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7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77.png"/><Relationship Id="rId4" Type="http://schemas.openxmlformats.org/officeDocument/2006/relationships/image" Target="../media/image3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2.png"/><Relationship Id="rId11" Type="http://schemas.openxmlformats.org/officeDocument/2006/relationships/hyperlink" Target="https://indico.cern.ch/event/573069/sessions/230066/attachments/1440275/2217034/kisekinakamura_20170405_XeSAT.pdf" TargetMode="Externa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78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7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81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7.tif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82.png"/><Relationship Id="rId11" Type="http://schemas.openxmlformats.org/officeDocument/2006/relationships/image" Target="../media/image83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84.png"/><Relationship Id="rId10" Type="http://schemas.openxmlformats.org/officeDocument/2006/relationships/image" Target="../media/image6.tif"/><Relationship Id="rId11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igh pressure Xe gas TPC for neutrinoless double-beta decay search"/>
          <p:cNvSpPr txBox="1"/>
          <p:nvPr>
            <p:ph type="ctrTitle"/>
          </p:nvPr>
        </p:nvSpPr>
        <p:spPr>
          <a:xfrm>
            <a:off x="183443" y="2553151"/>
            <a:ext cx="12637914" cy="3302001"/>
          </a:xfrm>
          <a:prstGeom prst="rect">
            <a:avLst/>
          </a:prstGeom>
        </p:spPr>
        <p:txBody>
          <a:bodyPr anchor="ctr"/>
          <a:lstStyle>
            <a:lvl1pPr defTabSz="457200">
              <a:lnSpc>
                <a:spcPts val="7200"/>
              </a:lnSpc>
              <a:defRPr sz="49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High pressure Xe gas TPC for neutrinoless double-beta decay search</a:t>
            </a:r>
          </a:p>
        </p:txBody>
      </p:sp>
      <p:sp>
        <p:nvSpPr>
          <p:cNvPr id="129" name="Sei Ban…"/>
          <p:cNvSpPr txBox="1"/>
          <p:nvPr>
            <p:ph type="subTitle" sz="quarter" idx="1"/>
          </p:nvPr>
        </p:nvSpPr>
        <p:spPr>
          <a:xfrm>
            <a:off x="2906464" y="5713160"/>
            <a:ext cx="10464801" cy="2192838"/>
          </a:xfrm>
          <a:prstGeom prst="rect">
            <a:avLst/>
          </a:prstGeom>
        </p:spPr>
        <p:txBody>
          <a:bodyPr/>
          <a:lstStyle/>
          <a:p>
            <a:pPr>
              <a:defRPr sz="5500">
                <a:latin typeface="Times"/>
                <a:ea typeface="Times"/>
                <a:cs typeface="Times"/>
                <a:sym typeface="Times"/>
              </a:defRPr>
            </a:pPr>
            <a:r>
              <a:t>Sei Ban</a:t>
            </a:r>
          </a:p>
          <a:p>
            <a:pPr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              Kyoto University</a:t>
            </a:r>
          </a:p>
          <a:p>
            <a:pPr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                                For the AXEL collaboration</a:t>
            </a:r>
          </a:p>
        </p:txBody>
      </p:sp>
      <p:pic>
        <p:nvPicPr>
          <p:cNvPr id="130" name="AXELlogo_toka.png" descr="AXELlogo_tok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203" y="955780"/>
            <a:ext cx="4446252" cy="25420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31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60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61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67" name="TAUP2019 at Toyama      12 Sep 2019"/>
          <p:cNvSpPr txBox="1"/>
          <p:nvPr/>
        </p:nvSpPr>
        <p:spPr>
          <a:xfrm>
            <a:off x="9336154" y="-3514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815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780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1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2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3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8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09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810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8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3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4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816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817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AXEL experiment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819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820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スライド番号"/>
          <p:cNvSpPr txBox="1"/>
          <p:nvPr>
            <p:ph type="sldNum" sz="quarter" idx="4294967295"/>
          </p:nvPr>
        </p:nvSpPr>
        <p:spPr>
          <a:xfrm>
            <a:off x="10841166" y="516162"/>
            <a:ext cx="31006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858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823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4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5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6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1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52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853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8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6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7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859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860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861" name="Sensitive region : φ9cm × 9cm…"/>
          <p:cNvSpPr txBox="1"/>
          <p:nvPr/>
        </p:nvSpPr>
        <p:spPr>
          <a:xfrm>
            <a:off x="278762" y="1015225"/>
            <a:ext cx="938264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Sensitive region : φ9cm × 9cm 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# of channel : 64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Purpose : Demonstrate the performance of ELCC  </a:t>
            </a:r>
          </a:p>
        </p:txBody>
      </p:sp>
      <p:grpSp>
        <p:nvGrpSpPr>
          <p:cNvPr id="869" name="グループ"/>
          <p:cNvGrpSpPr/>
          <p:nvPr/>
        </p:nvGrpSpPr>
        <p:grpSpPr>
          <a:xfrm>
            <a:off x="120364" y="3365307"/>
            <a:ext cx="7877729" cy="6033742"/>
            <a:chOff x="0" y="0"/>
            <a:chExt cx="7877727" cy="6033741"/>
          </a:xfrm>
        </p:grpSpPr>
        <p:pic>
          <p:nvPicPr>
            <p:cNvPr id="862" name="IMGP5158.png" descr="IMGP5158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25446"/>
              <a:ext cx="7877728" cy="5908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3" name="線"/>
            <p:cNvSpPr/>
            <p:nvPr/>
          </p:nvSpPr>
          <p:spPr>
            <a:xfrm>
              <a:off x="1276695" y="450074"/>
              <a:ext cx="3552228" cy="6200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64" name="9cm"/>
            <p:cNvSpPr txBox="1"/>
            <p:nvPr/>
          </p:nvSpPr>
          <p:spPr>
            <a:xfrm rot="60000">
              <a:off x="3648371" y="8641"/>
              <a:ext cx="995355" cy="5853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2200"/>
              </a:lvl1pPr>
            </a:lstStyle>
            <a:p>
              <a:pPr/>
              <a:r>
                <a:t>9cm</a:t>
              </a:r>
            </a:p>
          </p:txBody>
        </p:sp>
        <p:sp>
          <p:nvSpPr>
            <p:cNvPr id="865" name="線"/>
            <p:cNvSpPr/>
            <p:nvPr/>
          </p:nvSpPr>
          <p:spPr>
            <a:xfrm flipV="1">
              <a:off x="3425512" y="1157027"/>
              <a:ext cx="1" cy="3070550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66" name="φ9cm"/>
            <p:cNvSpPr txBox="1"/>
            <p:nvPr/>
          </p:nvSpPr>
          <p:spPr>
            <a:xfrm rot="5340000">
              <a:off x="2823110" y="2099437"/>
              <a:ext cx="1532437" cy="551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2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φ9cm</a:t>
              </a:r>
            </a:p>
          </p:txBody>
        </p:sp>
        <p:sp>
          <p:nvSpPr>
            <p:cNvPr id="867" name="線"/>
            <p:cNvSpPr/>
            <p:nvPr/>
          </p:nvSpPr>
          <p:spPr>
            <a:xfrm>
              <a:off x="796348" y="1008166"/>
              <a:ext cx="58663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868" name="5mm"/>
            <p:cNvSpPr txBox="1"/>
            <p:nvPr/>
          </p:nvSpPr>
          <p:spPr>
            <a:xfrm rot="60000">
              <a:off x="736574" y="475550"/>
              <a:ext cx="976308" cy="551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/>
              </a:lvl1pPr>
            </a:lstStyle>
            <a:p>
              <a:pPr/>
              <a:r>
                <a:t>5mm</a:t>
              </a:r>
            </a:p>
          </p:txBody>
        </p:sp>
      </p:grpSp>
      <p:sp>
        <p:nvSpPr>
          <p:cNvPr id="870" name="Prototype detector"/>
          <p:cNvSpPr/>
          <p:nvPr/>
        </p:nvSpPr>
        <p:spPr>
          <a:xfrm>
            <a:off x="562806" y="3108436"/>
            <a:ext cx="3197223" cy="558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</a:t>
            </a:r>
          </a:p>
        </p:txBody>
      </p:sp>
      <p:pic>
        <p:nvPicPr>
          <p:cNvPr id="871" name="IMG_7040.png" descr="IMG_7040.png"/>
          <p:cNvPicPr>
            <a:picLocks noChangeAspect="1"/>
          </p:cNvPicPr>
          <p:nvPr/>
        </p:nvPicPr>
        <p:blipFill>
          <a:blip r:embed="rId11">
            <a:extLst/>
          </a:blip>
          <a:srcRect l="0" t="5753" r="0" b="19080"/>
          <a:stretch>
            <a:fillRect/>
          </a:stretch>
        </p:blipFill>
        <p:spPr>
          <a:xfrm>
            <a:off x="8062170" y="3577166"/>
            <a:ext cx="4156941" cy="3124607"/>
          </a:xfrm>
          <a:prstGeom prst="rect">
            <a:avLst/>
          </a:prstGeom>
          <a:ln w="12700">
            <a:miter lim="400000"/>
          </a:ln>
        </p:spPr>
      </p:pic>
      <p:sp>
        <p:nvSpPr>
          <p:cNvPr id="872" name="Sensitive to VUV light"/>
          <p:cNvSpPr txBox="1"/>
          <p:nvPr/>
        </p:nvSpPr>
        <p:spPr>
          <a:xfrm>
            <a:off x="9772296" y="3153824"/>
            <a:ext cx="2447800" cy="46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Sensitive to VUV light</a:t>
            </a:r>
          </a:p>
        </p:txBody>
      </p:sp>
      <p:pic>
        <p:nvPicPr>
          <p:cNvPr id="873" name="イメージ" descr="イメージ"/>
          <p:cNvPicPr>
            <a:picLocks noChangeAspect="1"/>
          </p:cNvPicPr>
          <p:nvPr/>
        </p:nvPicPr>
        <p:blipFill>
          <a:blip r:embed="rId12">
            <a:extLst/>
          </a:blip>
          <a:srcRect l="14187" t="19822" r="6260" b="16472"/>
          <a:stretch>
            <a:fillRect/>
          </a:stretch>
        </p:blipFill>
        <p:spPr>
          <a:xfrm>
            <a:off x="8102401" y="6842762"/>
            <a:ext cx="3481596" cy="2788024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線"/>
          <p:cNvSpPr/>
          <p:nvPr/>
        </p:nvSpPr>
        <p:spPr>
          <a:xfrm flipV="1">
            <a:off x="8504486" y="8747296"/>
            <a:ext cx="1293777" cy="56974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75" name="2.5cm"/>
          <p:cNvSpPr txBox="1"/>
          <p:nvPr/>
        </p:nvSpPr>
        <p:spPr>
          <a:xfrm rot="21480000">
            <a:off x="8728339" y="8695662"/>
            <a:ext cx="1030992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19161" tIns="119161" rIns="119161" bIns="119161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2.5cm</a:t>
            </a:r>
          </a:p>
        </p:txBody>
      </p:sp>
      <p:sp>
        <p:nvSpPr>
          <p:cNvPr id="876" name="線"/>
          <p:cNvSpPr/>
          <p:nvPr/>
        </p:nvSpPr>
        <p:spPr>
          <a:xfrm flipV="1">
            <a:off x="11653310" y="4077383"/>
            <a:ext cx="1" cy="47046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877" name="7.5mm"/>
          <p:cNvSpPr txBox="1"/>
          <p:nvPr/>
        </p:nvSpPr>
        <p:spPr>
          <a:xfrm>
            <a:off x="11685831" y="4164872"/>
            <a:ext cx="106301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1800"/>
            </a:lvl1pPr>
          </a:lstStyle>
          <a:p>
            <a:pPr/>
            <a:r>
              <a:t>7.5mm</a:t>
            </a:r>
          </a:p>
        </p:txBody>
      </p:sp>
      <p:sp>
        <p:nvSpPr>
          <p:cNvPr id="878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879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880" name="MPPCs"/>
          <p:cNvSpPr/>
          <p:nvPr/>
        </p:nvSpPr>
        <p:spPr>
          <a:xfrm>
            <a:off x="8156140" y="3108436"/>
            <a:ext cx="1527726" cy="558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MPPCs</a:t>
            </a:r>
          </a:p>
        </p:txBody>
      </p:sp>
      <p:sp>
        <p:nvSpPr>
          <p:cNvPr id="881" name="PMTs"/>
          <p:cNvSpPr/>
          <p:nvPr/>
        </p:nvSpPr>
        <p:spPr>
          <a:xfrm>
            <a:off x="8156140" y="6576421"/>
            <a:ext cx="1527726" cy="558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PMTs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peakfit_lowE.pdf" descr="peakfit_lowE.pdf"/>
          <p:cNvPicPr>
            <a:picLocks noChangeAspect="1"/>
          </p:cNvPicPr>
          <p:nvPr/>
        </p:nvPicPr>
        <p:blipFill>
          <a:blip r:embed="rId2">
            <a:extLst/>
          </a:blip>
          <a:srcRect l="0" t="0" r="52262" b="9095"/>
          <a:stretch>
            <a:fillRect/>
          </a:stretch>
        </p:blipFill>
        <p:spPr>
          <a:xfrm>
            <a:off x="416923" y="5306307"/>
            <a:ext cx="4289830" cy="3054316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920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885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6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7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8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3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14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915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9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9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921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922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peakfit_highE_2.pdf" descr="peakfit_highE_2.pdf"/>
          <p:cNvPicPr>
            <a:picLocks noChangeAspect="1"/>
          </p:cNvPicPr>
          <p:nvPr/>
        </p:nvPicPr>
        <p:blipFill>
          <a:blip r:embed="rId11">
            <a:extLst/>
          </a:blip>
          <a:srcRect l="0" t="0" r="52780" b="9144"/>
          <a:stretch>
            <a:fillRect/>
          </a:stretch>
        </p:blipFill>
        <p:spPr>
          <a:xfrm>
            <a:off x="5072186" y="5306307"/>
            <a:ext cx="4225670" cy="3054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cPhotonm.pdf" descr="cPhotonm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-165587" y="2086024"/>
            <a:ext cx="4396889" cy="27451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8" name="グループ"/>
          <p:cNvGrpSpPr/>
          <p:nvPr/>
        </p:nvGrpSpPr>
        <p:grpSpPr>
          <a:xfrm>
            <a:off x="2480728" y="4569724"/>
            <a:ext cx="822124" cy="254001"/>
            <a:chOff x="0" y="0"/>
            <a:chExt cx="822122" cy="254000"/>
          </a:xfrm>
        </p:grpSpPr>
        <p:sp>
          <p:nvSpPr>
            <p:cNvPr id="925" name="線"/>
            <p:cNvSpPr/>
            <p:nvPr/>
          </p:nvSpPr>
          <p:spPr>
            <a:xfrm>
              <a:off x="0" y="253670"/>
              <a:ext cx="8221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26" name="線"/>
            <p:cNvSpPr/>
            <p:nvPr/>
          </p:nvSpPr>
          <p:spPr>
            <a:xfrm flipV="1">
              <a:off x="263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27" name="線"/>
            <p:cNvSpPr/>
            <p:nvPr/>
          </p:nvSpPr>
          <p:spPr>
            <a:xfrm flipV="1">
              <a:off x="819824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grpSp>
        <p:nvGrpSpPr>
          <p:cNvPr id="932" name="グループ"/>
          <p:cNvGrpSpPr/>
          <p:nvPr/>
        </p:nvGrpSpPr>
        <p:grpSpPr>
          <a:xfrm>
            <a:off x="505354" y="4696724"/>
            <a:ext cx="556772" cy="254001"/>
            <a:chOff x="0" y="0"/>
            <a:chExt cx="556771" cy="254000"/>
          </a:xfrm>
        </p:grpSpPr>
        <p:sp>
          <p:nvSpPr>
            <p:cNvPr id="929" name="線"/>
            <p:cNvSpPr/>
            <p:nvPr/>
          </p:nvSpPr>
          <p:spPr>
            <a:xfrm>
              <a:off x="0" y="253670"/>
              <a:ext cx="55497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30" name="線"/>
            <p:cNvSpPr/>
            <p:nvPr/>
          </p:nvSpPr>
          <p:spPr>
            <a:xfrm flipV="1">
              <a:off x="260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31" name="線"/>
            <p:cNvSpPr/>
            <p:nvPr/>
          </p:nvSpPr>
          <p:spPr>
            <a:xfrm flipV="1">
              <a:off x="556771" y="0"/>
              <a:ext cx="1" cy="254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933" name="線"/>
          <p:cNvSpPr/>
          <p:nvPr/>
        </p:nvSpPr>
        <p:spPr>
          <a:xfrm>
            <a:off x="932009" y="4942021"/>
            <a:ext cx="162144" cy="56377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34" name="線"/>
          <p:cNvSpPr/>
          <p:nvPr/>
        </p:nvSpPr>
        <p:spPr>
          <a:xfrm>
            <a:off x="3300809" y="4848422"/>
            <a:ext cx="1896831" cy="4190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35" name="302keV"/>
          <p:cNvSpPr txBox="1"/>
          <p:nvPr/>
        </p:nvSpPr>
        <p:spPr>
          <a:xfrm rot="18900000">
            <a:off x="6785446" y="5752847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936" name="356keV"/>
          <p:cNvSpPr txBox="1"/>
          <p:nvPr/>
        </p:nvSpPr>
        <p:spPr>
          <a:xfrm rot="18900000">
            <a:off x="8647644" y="5752847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937" name="326keV"/>
          <p:cNvSpPr txBox="1"/>
          <p:nvPr/>
        </p:nvSpPr>
        <p:spPr>
          <a:xfrm rot="18900000">
            <a:off x="7503312" y="6141679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938" name="276keV"/>
          <p:cNvSpPr txBox="1"/>
          <p:nvPr/>
        </p:nvSpPr>
        <p:spPr>
          <a:xfrm rot="18900000">
            <a:off x="6016499" y="5752847"/>
            <a:ext cx="79900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276keV</a:t>
            </a:r>
          </a:p>
        </p:txBody>
      </p:sp>
      <p:sp>
        <p:nvSpPr>
          <p:cNvPr id="939" name="81keV"/>
          <p:cNvSpPr txBox="1"/>
          <p:nvPr/>
        </p:nvSpPr>
        <p:spPr>
          <a:xfrm rot="18900000">
            <a:off x="2334126" y="6378770"/>
            <a:ext cx="6821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940" name="50keV"/>
          <p:cNvSpPr txBox="1"/>
          <p:nvPr/>
        </p:nvSpPr>
        <p:spPr>
          <a:xfrm rot="18900000">
            <a:off x="1691760" y="7116007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50keV</a:t>
            </a:r>
          </a:p>
        </p:txBody>
      </p:sp>
      <p:sp>
        <p:nvSpPr>
          <p:cNvPr id="941" name="X-ray of Xenon"/>
          <p:cNvSpPr txBox="1"/>
          <p:nvPr/>
        </p:nvSpPr>
        <p:spPr>
          <a:xfrm rot="18900000">
            <a:off x="1421409" y="5957105"/>
            <a:ext cx="14510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X-ray of Xenon</a:t>
            </a:r>
          </a:p>
        </p:txBody>
      </p:sp>
      <p:sp>
        <p:nvSpPr>
          <p:cNvPr id="942" name="- Fitting by “ Σgaussian + ax+b” in low E region…"/>
          <p:cNvSpPr txBox="1"/>
          <p:nvPr/>
        </p:nvSpPr>
        <p:spPr>
          <a:xfrm>
            <a:off x="4130893" y="2418161"/>
            <a:ext cx="8896202" cy="2313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 - Fitting by “ Σgaussian + ax+b” in low E region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 - Fitting by “ Σgaussian + exp()” in high E region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→ ⊿E : 2.54% FWHM at 356 keV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→ 0.97% FWHM at Q-value, extrapolated by √E</a:t>
            </a:r>
          </a:p>
        </p:txBody>
      </p:sp>
      <p:sp>
        <p:nvSpPr>
          <p:cNvPr id="943" name="- Gas   ： Xe   8 bar…"/>
          <p:cNvSpPr txBox="1"/>
          <p:nvPr/>
        </p:nvSpPr>
        <p:spPr>
          <a:xfrm>
            <a:off x="9770488" y="1034658"/>
            <a:ext cx="3153317" cy="1361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Gas　  ： Xe   8 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：83 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：2.375 kV/cm/bar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source   : </a:t>
            </a:r>
            <a:r>
              <a:rPr baseline="31999"/>
              <a:t>133</a:t>
            </a:r>
            <a:r>
              <a:t>Ba</a:t>
            </a:r>
          </a:p>
        </p:txBody>
      </p:sp>
      <p:sp>
        <p:nvSpPr>
          <p:cNvPr id="944" name="Evaluated a performance of the prototype detector…"/>
          <p:cNvSpPr txBox="1"/>
          <p:nvPr/>
        </p:nvSpPr>
        <p:spPr>
          <a:xfrm>
            <a:off x="278762" y="900925"/>
            <a:ext cx="953333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Evaluated a performance of the prototype detector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using </a:t>
            </a:r>
            <a:r>
              <a:rPr baseline="31999"/>
              <a:t>133</a:t>
            </a:r>
            <a:r>
              <a:t>Ba gamma-ray source (356 keV)  </a:t>
            </a:r>
          </a:p>
        </p:txBody>
      </p:sp>
      <p:sp>
        <p:nvSpPr>
          <p:cNvPr id="945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946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984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949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0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1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2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7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978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979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9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2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3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985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986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987" name="Energy resolution at Q-value…"/>
          <p:cNvSpPr txBox="1"/>
          <p:nvPr/>
        </p:nvSpPr>
        <p:spPr>
          <a:xfrm>
            <a:off x="499773" y="807873"/>
            <a:ext cx="11256095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Energy resolution at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with two assumption : FWHM =           or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Estimated to </a:t>
            </a:r>
            <a:r>
              <a:rPr>
                <a:solidFill>
                  <a:srgbClr val="FF2600"/>
                </a:solidFill>
              </a:rPr>
              <a:t>0.82 ~ 1.74 % FWHM</a:t>
            </a:r>
            <a:r>
              <a:t> at Q-value (2458 keV)</a:t>
            </a:r>
          </a:p>
        </p:txBody>
      </p:sp>
      <p:pic>
        <p:nvPicPr>
          <p:cNvPr id="988" name="energyresolution2.pdf" descr="energyresolution2.pdf"/>
          <p:cNvPicPr>
            <a:picLocks noChangeAspect="1"/>
          </p:cNvPicPr>
          <p:nvPr/>
        </p:nvPicPr>
        <p:blipFill>
          <a:blip r:embed="rId10">
            <a:extLst/>
          </a:blip>
          <a:srcRect l="0" t="8029" r="7073" b="0"/>
          <a:stretch>
            <a:fillRect/>
          </a:stretch>
        </p:blipFill>
        <p:spPr>
          <a:xfrm>
            <a:off x="-67864" y="2698390"/>
            <a:ext cx="8071273" cy="601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energyresolution.pdf" descr="energyresolution.pdf"/>
          <p:cNvPicPr>
            <a:picLocks noChangeAspect="1"/>
          </p:cNvPicPr>
          <p:nvPr/>
        </p:nvPicPr>
        <p:blipFill>
          <a:blip r:embed="rId11">
            <a:extLst/>
          </a:blip>
          <a:srcRect l="2301" t="8800" r="9215" b="2307"/>
          <a:stretch>
            <a:fillRect/>
          </a:stretch>
        </p:blipFill>
        <p:spPr>
          <a:xfrm>
            <a:off x="985656" y="2859539"/>
            <a:ext cx="5056674" cy="3825661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線"/>
          <p:cNvSpPr/>
          <p:nvPr/>
        </p:nvSpPr>
        <p:spPr>
          <a:xfrm flipV="1">
            <a:off x="1790509" y="7011718"/>
            <a:ext cx="1" cy="103936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91" name="線"/>
          <p:cNvSpPr/>
          <p:nvPr/>
        </p:nvSpPr>
        <p:spPr>
          <a:xfrm flipH="1">
            <a:off x="721549" y="7015554"/>
            <a:ext cx="107105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92" name="線"/>
          <p:cNvSpPr/>
          <p:nvPr/>
        </p:nvSpPr>
        <p:spPr>
          <a:xfrm flipV="1">
            <a:off x="1775748" y="6566868"/>
            <a:ext cx="469782" cy="4697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93" name="線"/>
          <p:cNvSpPr/>
          <p:nvPr/>
        </p:nvSpPr>
        <p:spPr>
          <a:xfrm flipV="1">
            <a:off x="7631621" y="2820953"/>
            <a:ext cx="1" cy="5178925"/>
          </a:xfrm>
          <a:prstGeom prst="line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994" name="Q-value"/>
          <p:cNvSpPr txBox="1"/>
          <p:nvPr/>
        </p:nvSpPr>
        <p:spPr>
          <a:xfrm rot="16200000">
            <a:off x="6972732" y="3383638"/>
            <a:ext cx="985719" cy="33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1800">
                <a:solidFill>
                  <a:srgbClr val="FF26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Q-value</a:t>
            </a:r>
          </a:p>
        </p:txBody>
      </p:sp>
      <p:sp>
        <p:nvSpPr>
          <p:cNvPr id="995" name="Target : 0.5% FWHM"/>
          <p:cNvSpPr txBox="1"/>
          <p:nvPr/>
        </p:nvSpPr>
        <p:spPr>
          <a:xfrm rot="21420000">
            <a:off x="5035448" y="7425840"/>
            <a:ext cx="2501092" cy="33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1400">
                <a:solidFill>
                  <a:srgbClr val="FF26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Target : 0.5% FWHM</a:t>
            </a:r>
          </a:p>
        </p:txBody>
      </p:sp>
      <p:sp>
        <p:nvSpPr>
          <p:cNvPr id="996" name="A = 0.376 +/- 0.0186…"/>
          <p:cNvSpPr txBox="1"/>
          <p:nvPr/>
        </p:nvSpPr>
        <p:spPr>
          <a:xfrm>
            <a:off x="8153989" y="3463788"/>
            <a:ext cx="493593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176431"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A = 0.376 +/- 0.0186</a:t>
            </a:r>
          </a:p>
          <a:p>
            <a:pPr algn="l" defTabSz="4176431"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B = 0.002 +/- 0.0008</a:t>
            </a:r>
          </a:p>
        </p:txBody>
      </p:sp>
      <p:pic>
        <p:nvPicPr>
          <p:cNvPr id="997" name="イメージ" descr="イメージ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839810" y="2836102"/>
            <a:ext cx="2025823" cy="531713"/>
          </a:xfrm>
          <a:prstGeom prst="rect">
            <a:avLst/>
          </a:prstGeom>
          <a:ln w="12700">
            <a:miter lim="400000"/>
          </a:ln>
        </p:spPr>
      </p:pic>
      <p:sp>
        <p:nvSpPr>
          <p:cNvPr id="998" name="-&gt; Extrapolate to Q-value…"/>
          <p:cNvSpPr txBox="1"/>
          <p:nvPr/>
        </p:nvSpPr>
        <p:spPr>
          <a:xfrm>
            <a:off x="7903028" y="4532650"/>
            <a:ext cx="4935929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-&gt; Extrapolate to Q-value</a:t>
            </a:r>
          </a:p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 FWHM 1.74% (@2458keV)</a:t>
            </a:r>
          </a:p>
        </p:txBody>
      </p:sp>
      <p:sp>
        <p:nvSpPr>
          <p:cNvPr id="999" name="A = 0.406 +/- 0.0140"/>
          <p:cNvSpPr txBox="1"/>
          <p:nvPr/>
        </p:nvSpPr>
        <p:spPr>
          <a:xfrm>
            <a:off x="8192089" y="6352232"/>
            <a:ext cx="493593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176431">
              <a:defRPr sz="2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A = 0.406 +/- 0.0140</a:t>
            </a:r>
          </a:p>
        </p:txBody>
      </p:sp>
      <p:sp>
        <p:nvSpPr>
          <p:cNvPr id="1000" name="-&gt; Extrapolate to Q-value…"/>
          <p:cNvSpPr txBox="1"/>
          <p:nvPr/>
        </p:nvSpPr>
        <p:spPr>
          <a:xfrm>
            <a:off x="7903028" y="6881387"/>
            <a:ext cx="4935929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-&gt; Extrapolate to Q-value</a:t>
            </a:r>
          </a:p>
          <a:p>
            <a:pPr algn="l" defTabSz="4176431">
              <a:lnSpc>
                <a:spcPct val="120000"/>
              </a:lnSpc>
              <a:defRPr sz="28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 FWHM 0.82% (@2458keV)</a:t>
            </a:r>
          </a:p>
        </p:txBody>
      </p:sp>
      <p:pic>
        <p:nvPicPr>
          <p:cNvPr id="1001" name="イメージ" descr="イメージ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852228" y="5783677"/>
            <a:ext cx="1032867" cy="531713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四角形"/>
          <p:cNvSpPr/>
          <p:nvPr/>
        </p:nvSpPr>
        <p:spPr>
          <a:xfrm>
            <a:off x="7932891" y="5091776"/>
            <a:ext cx="4935929" cy="558135"/>
          </a:xfrm>
          <a:prstGeom prst="rect">
            <a:avLst/>
          </a:prstGeom>
          <a:ln w="50800">
            <a:solidFill>
              <a:srgbClr val="FF3207"/>
            </a:solidFill>
            <a:miter lim="400000"/>
          </a:ln>
        </p:spPr>
        <p:txBody>
          <a:bodyPr lIns="119161" tIns="119161" rIns="119161" bIns="119161" anchor="ctr"/>
          <a:lstStyle/>
          <a:p>
            <a:pPr defTabSz="2584019">
              <a:defRPr sz="106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03" name="四角形"/>
          <p:cNvSpPr/>
          <p:nvPr/>
        </p:nvSpPr>
        <p:spPr>
          <a:xfrm>
            <a:off x="7903028" y="7386449"/>
            <a:ext cx="4935929" cy="558135"/>
          </a:xfrm>
          <a:prstGeom prst="rect">
            <a:avLst/>
          </a:prstGeom>
          <a:ln w="50800">
            <a:solidFill>
              <a:srgbClr val="FF3207"/>
            </a:solidFill>
            <a:miter lim="400000"/>
          </a:ln>
        </p:spPr>
        <p:txBody>
          <a:bodyPr lIns="119161" tIns="119161" rIns="119161" bIns="119161" anchor="ctr"/>
          <a:lstStyle/>
          <a:p>
            <a:pPr defTabSz="2584019">
              <a:defRPr sz="106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04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1005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pic>
        <p:nvPicPr>
          <p:cNvPr id="1006" name="イメージ" descr="イメージ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128501" y="1389427"/>
            <a:ext cx="1032867" cy="531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7" name="イメージ" descr="イメージ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765725" y="1341044"/>
            <a:ext cx="2161773" cy="567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045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010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1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2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3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8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039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040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0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3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4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046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047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AXEL experiment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049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050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088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053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4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5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6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1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082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083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0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6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7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089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090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091" name="Components"/>
          <p:cNvSpPr txBox="1"/>
          <p:nvPr/>
        </p:nvSpPr>
        <p:spPr>
          <a:xfrm>
            <a:off x="265052" y="943146"/>
            <a:ext cx="24257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 u="sng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 u="none"/>
            </a:pPr>
            <a:r>
              <a:rPr u="sng"/>
              <a:t>Components</a:t>
            </a:r>
          </a:p>
        </p:txBody>
      </p:sp>
      <p:sp>
        <p:nvSpPr>
          <p:cNvPr id="1092" name="線"/>
          <p:cNvSpPr/>
          <p:nvPr/>
        </p:nvSpPr>
        <p:spPr>
          <a:xfrm flipH="1">
            <a:off x="4952207" y="7377543"/>
            <a:ext cx="1647271" cy="384280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93" name="~50cm"/>
          <p:cNvSpPr txBox="1"/>
          <p:nvPr/>
        </p:nvSpPr>
        <p:spPr>
          <a:xfrm>
            <a:off x="5402916" y="7169905"/>
            <a:ext cx="74585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~50cm</a:t>
            </a:r>
          </a:p>
        </p:txBody>
      </p:sp>
      <p:sp>
        <p:nvSpPr>
          <p:cNvPr id="1094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1095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pic>
        <p:nvPicPr>
          <p:cNvPr id="1096" name="スクリーンショット 2018-10-19 23.png" descr="スクリーンショット 2018-10-19 2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91749" y="4887033"/>
            <a:ext cx="4773147" cy="3712448"/>
          </a:xfrm>
          <a:prstGeom prst="rect">
            <a:avLst/>
          </a:prstGeom>
          <a:ln w="12700">
            <a:miter lim="400000"/>
          </a:ln>
        </p:spPr>
      </p:pic>
      <p:sp>
        <p:nvSpPr>
          <p:cNvPr id="1097" name="コールアウト"/>
          <p:cNvSpPr/>
          <p:nvPr/>
        </p:nvSpPr>
        <p:spPr>
          <a:xfrm>
            <a:off x="6754666" y="1200390"/>
            <a:ext cx="6209111" cy="4855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25" y="0"/>
                </a:moveTo>
                <a:cubicBezTo>
                  <a:pt x="3558" y="0"/>
                  <a:pt x="3260" y="381"/>
                  <a:pt x="3260" y="851"/>
                </a:cubicBezTo>
                <a:lnTo>
                  <a:pt x="3260" y="15553"/>
                </a:lnTo>
                <a:cubicBezTo>
                  <a:pt x="3260" y="15653"/>
                  <a:pt x="3276" y="15746"/>
                  <a:pt x="3301" y="15835"/>
                </a:cubicBezTo>
                <a:lnTo>
                  <a:pt x="0" y="21600"/>
                </a:lnTo>
                <a:lnTo>
                  <a:pt x="3822" y="16390"/>
                </a:lnTo>
                <a:cubicBezTo>
                  <a:pt x="3856" y="16397"/>
                  <a:pt x="3890" y="16402"/>
                  <a:pt x="3925" y="16402"/>
                </a:cubicBezTo>
                <a:lnTo>
                  <a:pt x="20935" y="16402"/>
                </a:lnTo>
                <a:cubicBezTo>
                  <a:pt x="21302" y="16402"/>
                  <a:pt x="21600" y="16023"/>
                  <a:pt x="21600" y="15553"/>
                </a:cubicBezTo>
                <a:lnTo>
                  <a:pt x="21600" y="851"/>
                </a:lnTo>
                <a:cubicBezTo>
                  <a:pt x="21600" y="381"/>
                  <a:pt x="21302" y="0"/>
                  <a:pt x="20935" y="0"/>
                </a:cubicBezTo>
                <a:lnTo>
                  <a:pt x="3925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098" name="線"/>
          <p:cNvSpPr/>
          <p:nvPr/>
        </p:nvSpPr>
        <p:spPr>
          <a:xfrm flipV="1">
            <a:off x="10072231" y="4021547"/>
            <a:ext cx="896212" cy="12232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099" name="スクリーンショット 2018-09-15 23.49.43.png" descr="スクリーンショット 2018-09-15 23.49.4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86292" y="3061152"/>
            <a:ext cx="2529037" cy="186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スクリーンショット 2018-09-16 0.04.50.png" descr="スクリーンショット 2018-09-16 0.04.50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478772" y="3077035"/>
            <a:ext cx="1933271" cy="1829887"/>
          </a:xfrm>
          <a:prstGeom prst="rect">
            <a:avLst/>
          </a:prstGeom>
          <a:ln w="12700">
            <a:miter lim="400000"/>
          </a:ln>
        </p:spPr>
      </p:pic>
      <p:sp>
        <p:nvSpPr>
          <p:cNvPr id="1101" name="コールアウト"/>
          <p:cNvSpPr/>
          <p:nvPr/>
        </p:nvSpPr>
        <p:spPr>
          <a:xfrm>
            <a:off x="2223618" y="2087629"/>
            <a:ext cx="5403058" cy="355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65" y="0"/>
                </a:moveTo>
                <a:cubicBezTo>
                  <a:pt x="343" y="0"/>
                  <a:pt x="0" y="520"/>
                  <a:pt x="0" y="1162"/>
                </a:cubicBezTo>
                <a:lnTo>
                  <a:pt x="0" y="16494"/>
                </a:lnTo>
                <a:cubicBezTo>
                  <a:pt x="0" y="17135"/>
                  <a:pt x="343" y="17653"/>
                  <a:pt x="765" y="17653"/>
                </a:cubicBezTo>
                <a:lnTo>
                  <a:pt x="15653" y="17653"/>
                </a:lnTo>
                <a:lnTo>
                  <a:pt x="15975" y="21600"/>
                </a:lnTo>
                <a:lnTo>
                  <a:pt x="16296" y="17653"/>
                </a:lnTo>
                <a:lnTo>
                  <a:pt x="20835" y="17653"/>
                </a:lnTo>
                <a:cubicBezTo>
                  <a:pt x="21257" y="17653"/>
                  <a:pt x="21600" y="17135"/>
                  <a:pt x="21600" y="16494"/>
                </a:cubicBezTo>
                <a:lnTo>
                  <a:pt x="21600" y="1162"/>
                </a:lnTo>
                <a:cubicBezTo>
                  <a:pt x="21600" y="520"/>
                  <a:pt x="21257" y="0"/>
                  <a:pt x="20835" y="0"/>
                </a:cubicBezTo>
                <a:lnTo>
                  <a:pt x="765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02" name="四角形"/>
          <p:cNvSpPr/>
          <p:nvPr/>
        </p:nvSpPr>
        <p:spPr>
          <a:xfrm>
            <a:off x="4405822" y="3182930"/>
            <a:ext cx="513391" cy="155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03" name="Electrode"/>
          <p:cNvSpPr txBox="1"/>
          <p:nvPr/>
        </p:nvSpPr>
        <p:spPr>
          <a:xfrm>
            <a:off x="4410749" y="3146496"/>
            <a:ext cx="503536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Electrode</a:t>
            </a:r>
          </a:p>
        </p:txBody>
      </p:sp>
      <p:sp>
        <p:nvSpPr>
          <p:cNvPr id="1104" name="四角形"/>
          <p:cNvSpPr/>
          <p:nvPr/>
        </p:nvSpPr>
        <p:spPr>
          <a:xfrm>
            <a:off x="4489932" y="3643348"/>
            <a:ext cx="513391" cy="155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05" name="四角形"/>
          <p:cNvSpPr/>
          <p:nvPr/>
        </p:nvSpPr>
        <p:spPr>
          <a:xfrm>
            <a:off x="2495228" y="3242116"/>
            <a:ext cx="647850" cy="155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06" name="PTFE"/>
          <p:cNvSpPr txBox="1"/>
          <p:nvPr/>
        </p:nvSpPr>
        <p:spPr>
          <a:xfrm>
            <a:off x="2584153" y="3180282"/>
            <a:ext cx="4700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PTFE</a:t>
            </a:r>
          </a:p>
        </p:txBody>
      </p:sp>
      <p:sp>
        <p:nvSpPr>
          <p:cNvPr id="1107" name="Insulator"/>
          <p:cNvSpPr txBox="1"/>
          <p:nvPr/>
        </p:nvSpPr>
        <p:spPr>
          <a:xfrm>
            <a:off x="4466426" y="3587864"/>
            <a:ext cx="56574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Insulator</a:t>
            </a:r>
          </a:p>
        </p:txBody>
      </p:sp>
      <p:sp>
        <p:nvSpPr>
          <p:cNvPr id="1108" name="コールアウト"/>
          <p:cNvSpPr/>
          <p:nvPr/>
        </p:nvSpPr>
        <p:spPr>
          <a:xfrm>
            <a:off x="42789" y="5277662"/>
            <a:ext cx="4400948" cy="43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39" y="0"/>
                </a:moveTo>
                <a:cubicBezTo>
                  <a:pt x="420" y="0"/>
                  <a:pt x="0" y="426"/>
                  <a:pt x="0" y="950"/>
                </a:cubicBezTo>
                <a:lnTo>
                  <a:pt x="0" y="20650"/>
                </a:lnTo>
                <a:cubicBezTo>
                  <a:pt x="0" y="21174"/>
                  <a:pt x="420" y="21600"/>
                  <a:pt x="939" y="21600"/>
                </a:cubicBezTo>
                <a:lnTo>
                  <a:pt x="13505" y="21600"/>
                </a:lnTo>
                <a:cubicBezTo>
                  <a:pt x="14023" y="21600"/>
                  <a:pt x="14442" y="21174"/>
                  <a:pt x="14442" y="20650"/>
                </a:cubicBezTo>
                <a:lnTo>
                  <a:pt x="14442" y="3889"/>
                </a:lnTo>
                <a:lnTo>
                  <a:pt x="21600" y="3491"/>
                </a:lnTo>
                <a:lnTo>
                  <a:pt x="14442" y="3093"/>
                </a:lnTo>
                <a:lnTo>
                  <a:pt x="14442" y="950"/>
                </a:lnTo>
                <a:cubicBezTo>
                  <a:pt x="14442" y="426"/>
                  <a:pt x="14023" y="0"/>
                  <a:pt x="13505" y="0"/>
                </a:cubicBezTo>
                <a:lnTo>
                  <a:pt x="93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09" name="- Field Shaper…"/>
          <p:cNvSpPr txBox="1"/>
          <p:nvPr/>
        </p:nvSpPr>
        <p:spPr>
          <a:xfrm>
            <a:off x="2211080" y="2161167"/>
            <a:ext cx="5144059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b="1" sz="2000"/>
              <a:t>- </a:t>
            </a:r>
            <a:r>
              <a:rPr b="1" sz="2200"/>
              <a:t>Field Shaper</a:t>
            </a:r>
            <a:endParaRPr b="1" sz="2000"/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- Discharge resistant : embedded electrode, insulator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- increase scintillation light yield by PTFE reflection</a:t>
            </a:r>
          </a:p>
        </p:txBody>
      </p:sp>
      <p:sp>
        <p:nvSpPr>
          <p:cNvPr id="1110" name="- ELCC…"/>
          <p:cNvSpPr txBox="1"/>
          <p:nvPr/>
        </p:nvSpPr>
        <p:spPr>
          <a:xfrm>
            <a:off x="7711400" y="1242683"/>
            <a:ext cx="3843785" cy="1113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b="1" sz="2000"/>
              <a:t>- ELCC</a:t>
            </a:r>
            <a:endParaRPr b="1" sz="2000"/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Prefabricated style → easily to extend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Number of channels : ~1000 ch</a:t>
            </a:r>
          </a:p>
        </p:txBody>
      </p:sp>
      <p:sp>
        <p:nvSpPr>
          <p:cNvPr id="1111" name="- Cockcroft-walton…"/>
          <p:cNvSpPr txBox="1"/>
          <p:nvPr/>
        </p:nvSpPr>
        <p:spPr>
          <a:xfrm>
            <a:off x="30344" y="5263073"/>
            <a:ext cx="2641291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b="1" sz="2000"/>
              <a:t>- </a:t>
            </a:r>
            <a:r>
              <a:rPr b="1" sz="2200"/>
              <a:t>Cockcroft-walton</a:t>
            </a:r>
            <a:endParaRPr b="1" sz="2000"/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- Generate ~65kV 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              inside the vessel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- Low outgas (Polyimide)</a:t>
            </a:r>
          </a:p>
        </p:txBody>
      </p:sp>
      <p:sp>
        <p:nvSpPr>
          <p:cNvPr id="1112" name="線"/>
          <p:cNvSpPr/>
          <p:nvPr/>
        </p:nvSpPr>
        <p:spPr>
          <a:xfrm flipH="1" flipV="1">
            <a:off x="6211178" y="5712423"/>
            <a:ext cx="107139" cy="2044317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13" name="線"/>
          <p:cNvSpPr/>
          <p:nvPr/>
        </p:nvSpPr>
        <p:spPr>
          <a:xfrm flipH="1">
            <a:off x="4952207" y="7377543"/>
            <a:ext cx="1647271" cy="384280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14" name="~φ50cm"/>
          <p:cNvSpPr txBox="1"/>
          <p:nvPr/>
        </p:nvSpPr>
        <p:spPr>
          <a:xfrm>
            <a:off x="6197108" y="6106320"/>
            <a:ext cx="89832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~φ50cm</a:t>
            </a:r>
          </a:p>
        </p:txBody>
      </p:sp>
      <p:sp>
        <p:nvSpPr>
          <p:cNvPr id="1115" name="~50cm"/>
          <p:cNvSpPr txBox="1"/>
          <p:nvPr/>
        </p:nvSpPr>
        <p:spPr>
          <a:xfrm>
            <a:off x="5402916" y="7169905"/>
            <a:ext cx="74585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~50cm</a:t>
            </a:r>
          </a:p>
        </p:txBody>
      </p:sp>
      <p:sp>
        <p:nvSpPr>
          <p:cNvPr id="1116" name="Prototype"/>
          <p:cNvSpPr txBox="1"/>
          <p:nvPr/>
        </p:nvSpPr>
        <p:spPr>
          <a:xfrm>
            <a:off x="143031" y="6459333"/>
            <a:ext cx="100325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</a:t>
            </a:r>
          </a:p>
        </p:txBody>
      </p:sp>
      <p:sp>
        <p:nvSpPr>
          <p:cNvPr id="1117" name="図形"/>
          <p:cNvSpPr/>
          <p:nvPr/>
        </p:nvSpPr>
        <p:spPr>
          <a:xfrm>
            <a:off x="7728383" y="5543706"/>
            <a:ext cx="2152866" cy="907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" y="21600"/>
                </a:moveTo>
                <a:cubicBezTo>
                  <a:pt x="1484" y="17617"/>
                  <a:pt x="3041" y="14744"/>
                  <a:pt x="4878" y="13766"/>
                </a:cubicBezTo>
                <a:cubicBezTo>
                  <a:pt x="7138" y="12561"/>
                  <a:pt x="9438" y="14421"/>
                  <a:pt x="11744" y="14471"/>
                </a:cubicBezTo>
                <a:cubicBezTo>
                  <a:pt x="13484" y="14509"/>
                  <a:pt x="15195" y="13518"/>
                  <a:pt x="16777" y="11801"/>
                </a:cubicBezTo>
                <a:cubicBezTo>
                  <a:pt x="18638" y="9781"/>
                  <a:pt x="20285" y="6803"/>
                  <a:pt x="21600" y="3082"/>
                </a:cubicBezTo>
                <a:lnTo>
                  <a:pt x="18575" y="0"/>
                </a:lnTo>
                <a:cubicBezTo>
                  <a:pt x="17622" y="2667"/>
                  <a:pt x="16406" y="4735"/>
                  <a:pt x="15035" y="6021"/>
                </a:cubicBezTo>
                <a:cubicBezTo>
                  <a:pt x="13813" y="7169"/>
                  <a:pt x="12503" y="7662"/>
                  <a:pt x="11188" y="7653"/>
                </a:cubicBezTo>
                <a:cubicBezTo>
                  <a:pt x="8637" y="7636"/>
                  <a:pt x="6060" y="5758"/>
                  <a:pt x="3597" y="7453"/>
                </a:cubicBezTo>
                <a:cubicBezTo>
                  <a:pt x="2126" y="8464"/>
                  <a:pt x="853" y="10672"/>
                  <a:pt x="0" y="13690"/>
                </a:cubicBezTo>
                <a:lnTo>
                  <a:pt x="632" y="2160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  <a:alpha val="4103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18" name="図形"/>
          <p:cNvSpPr/>
          <p:nvPr/>
        </p:nvSpPr>
        <p:spPr>
          <a:xfrm>
            <a:off x="7728383" y="5711947"/>
            <a:ext cx="2152866" cy="907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" y="21600"/>
                </a:moveTo>
                <a:cubicBezTo>
                  <a:pt x="1484" y="17617"/>
                  <a:pt x="3041" y="14744"/>
                  <a:pt x="4878" y="13766"/>
                </a:cubicBezTo>
                <a:cubicBezTo>
                  <a:pt x="7138" y="12561"/>
                  <a:pt x="9438" y="14421"/>
                  <a:pt x="11744" y="14471"/>
                </a:cubicBezTo>
                <a:cubicBezTo>
                  <a:pt x="13484" y="14509"/>
                  <a:pt x="15195" y="13518"/>
                  <a:pt x="16777" y="11801"/>
                </a:cubicBezTo>
                <a:cubicBezTo>
                  <a:pt x="18638" y="9781"/>
                  <a:pt x="20285" y="6803"/>
                  <a:pt x="21600" y="3082"/>
                </a:cubicBezTo>
                <a:lnTo>
                  <a:pt x="18575" y="0"/>
                </a:lnTo>
                <a:cubicBezTo>
                  <a:pt x="17622" y="2667"/>
                  <a:pt x="16406" y="4735"/>
                  <a:pt x="15035" y="6021"/>
                </a:cubicBezTo>
                <a:cubicBezTo>
                  <a:pt x="13813" y="7169"/>
                  <a:pt x="12503" y="7662"/>
                  <a:pt x="11188" y="7653"/>
                </a:cubicBezTo>
                <a:cubicBezTo>
                  <a:pt x="8637" y="7636"/>
                  <a:pt x="6060" y="5758"/>
                  <a:pt x="3597" y="7453"/>
                </a:cubicBezTo>
                <a:cubicBezTo>
                  <a:pt x="2126" y="8464"/>
                  <a:pt x="853" y="10672"/>
                  <a:pt x="0" y="13690"/>
                </a:cubicBezTo>
                <a:lnTo>
                  <a:pt x="632" y="2160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  <a:alpha val="4103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19" name="図形"/>
          <p:cNvSpPr/>
          <p:nvPr/>
        </p:nvSpPr>
        <p:spPr>
          <a:xfrm>
            <a:off x="7764389" y="5880188"/>
            <a:ext cx="2152867" cy="907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" y="21600"/>
                </a:moveTo>
                <a:cubicBezTo>
                  <a:pt x="1484" y="17617"/>
                  <a:pt x="3041" y="14744"/>
                  <a:pt x="4878" y="13766"/>
                </a:cubicBezTo>
                <a:cubicBezTo>
                  <a:pt x="7138" y="12561"/>
                  <a:pt x="9438" y="14421"/>
                  <a:pt x="11744" y="14471"/>
                </a:cubicBezTo>
                <a:cubicBezTo>
                  <a:pt x="13484" y="14509"/>
                  <a:pt x="15195" y="13518"/>
                  <a:pt x="16777" y="11801"/>
                </a:cubicBezTo>
                <a:cubicBezTo>
                  <a:pt x="18638" y="9781"/>
                  <a:pt x="20285" y="6803"/>
                  <a:pt x="21600" y="3082"/>
                </a:cubicBezTo>
                <a:lnTo>
                  <a:pt x="18575" y="0"/>
                </a:lnTo>
                <a:cubicBezTo>
                  <a:pt x="17622" y="2667"/>
                  <a:pt x="16406" y="4735"/>
                  <a:pt x="15035" y="6021"/>
                </a:cubicBezTo>
                <a:cubicBezTo>
                  <a:pt x="13813" y="7169"/>
                  <a:pt x="12503" y="7662"/>
                  <a:pt x="11188" y="7653"/>
                </a:cubicBezTo>
                <a:cubicBezTo>
                  <a:pt x="8637" y="7636"/>
                  <a:pt x="6060" y="5758"/>
                  <a:pt x="3597" y="7453"/>
                </a:cubicBezTo>
                <a:cubicBezTo>
                  <a:pt x="2126" y="8464"/>
                  <a:pt x="853" y="10672"/>
                  <a:pt x="0" y="13690"/>
                </a:cubicBezTo>
                <a:lnTo>
                  <a:pt x="632" y="21600"/>
                </a:ln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  <a:alpha val="4103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120" name="スクリーンショット 2018-09-16 0.20.02.png" descr="スクリーンショット 2018-09-16 0.20.02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89294" y="4982586"/>
            <a:ext cx="2928668" cy="23659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1" name="線"/>
          <p:cNvSpPr/>
          <p:nvPr/>
        </p:nvSpPr>
        <p:spPr>
          <a:xfrm>
            <a:off x="9837141" y="5830432"/>
            <a:ext cx="317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22" name="コールアウト"/>
          <p:cNvSpPr/>
          <p:nvPr/>
        </p:nvSpPr>
        <p:spPr>
          <a:xfrm>
            <a:off x="7569172" y="7242981"/>
            <a:ext cx="5403058" cy="2453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354" y="0"/>
                </a:moveTo>
                <a:lnTo>
                  <a:pt x="18013" y="7191"/>
                </a:lnTo>
                <a:lnTo>
                  <a:pt x="417" y="7191"/>
                </a:lnTo>
                <a:cubicBezTo>
                  <a:pt x="187" y="7191"/>
                  <a:pt x="0" y="7603"/>
                  <a:pt x="0" y="8110"/>
                </a:cubicBezTo>
                <a:lnTo>
                  <a:pt x="0" y="20681"/>
                </a:lnTo>
                <a:cubicBezTo>
                  <a:pt x="0" y="21188"/>
                  <a:pt x="187" y="21600"/>
                  <a:pt x="417" y="21600"/>
                </a:cubicBezTo>
                <a:lnTo>
                  <a:pt x="21183" y="21600"/>
                </a:lnTo>
                <a:cubicBezTo>
                  <a:pt x="21413" y="21600"/>
                  <a:pt x="21600" y="21188"/>
                  <a:pt x="21600" y="20681"/>
                </a:cubicBezTo>
                <a:lnTo>
                  <a:pt x="21600" y="8110"/>
                </a:lnTo>
                <a:cubicBezTo>
                  <a:pt x="21600" y="7603"/>
                  <a:pt x="21413" y="7191"/>
                  <a:pt x="21183" y="7191"/>
                </a:cubicBezTo>
                <a:lnTo>
                  <a:pt x="18695" y="7191"/>
                </a:lnTo>
                <a:lnTo>
                  <a:pt x="1835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23" name="- Readout electronics…"/>
          <p:cNvSpPr txBox="1"/>
          <p:nvPr/>
        </p:nvSpPr>
        <p:spPr>
          <a:xfrm>
            <a:off x="7492434" y="8039642"/>
            <a:ext cx="5331430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2200">
                <a:latin typeface="Times"/>
                <a:ea typeface="Times"/>
                <a:cs typeface="Times"/>
                <a:sym typeface="Times"/>
              </a:defRPr>
            </a:pPr>
            <a:r>
              <a:t>  - Readout electronics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- waveforms of MPPC : 56 ch/board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- Bias Voltage supply to MPPCs (in the 0.2mV)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   Adjustable for each channel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                                                        : 1 p.e ~ 10</a:t>
            </a:r>
            <a:r>
              <a:rPr baseline="31999"/>
              <a:t>4</a:t>
            </a:r>
            <a:r>
              <a:t>p.e</a:t>
            </a:r>
          </a:p>
        </p:txBody>
      </p:sp>
      <p:sp>
        <p:nvSpPr>
          <p:cNvPr id="1124" name="- FPC…"/>
          <p:cNvSpPr txBox="1"/>
          <p:nvPr/>
        </p:nvSpPr>
        <p:spPr>
          <a:xfrm>
            <a:off x="8043875" y="7391994"/>
            <a:ext cx="3003725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b="1" sz="2000"/>
              <a:t>- FPC</a:t>
            </a:r>
            <a:endParaRPr b="1" sz="2000"/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- Signal, Bias line for MPPCs</a:t>
            </a:r>
          </a:p>
        </p:txBody>
      </p:sp>
      <p:sp>
        <p:nvSpPr>
          <p:cNvPr id="1125" name="コールアウト"/>
          <p:cNvSpPr/>
          <p:nvPr/>
        </p:nvSpPr>
        <p:spPr>
          <a:xfrm>
            <a:off x="8095499" y="6413110"/>
            <a:ext cx="2978151" cy="159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8" y="0"/>
                </a:moveTo>
                <a:lnTo>
                  <a:pt x="1102" y="13312"/>
                </a:lnTo>
                <a:lnTo>
                  <a:pt x="397" y="13312"/>
                </a:lnTo>
                <a:cubicBezTo>
                  <a:pt x="178" y="13312"/>
                  <a:pt x="0" y="13644"/>
                  <a:pt x="0" y="14054"/>
                </a:cubicBezTo>
                <a:lnTo>
                  <a:pt x="0" y="20858"/>
                </a:lnTo>
                <a:cubicBezTo>
                  <a:pt x="0" y="21268"/>
                  <a:pt x="178" y="21600"/>
                  <a:pt x="397" y="21600"/>
                </a:cubicBezTo>
                <a:lnTo>
                  <a:pt x="21203" y="21600"/>
                </a:lnTo>
                <a:cubicBezTo>
                  <a:pt x="21422" y="21600"/>
                  <a:pt x="21600" y="21268"/>
                  <a:pt x="21600" y="20858"/>
                </a:cubicBezTo>
                <a:lnTo>
                  <a:pt x="21600" y="14054"/>
                </a:lnTo>
                <a:cubicBezTo>
                  <a:pt x="21600" y="13644"/>
                  <a:pt x="21422" y="13312"/>
                  <a:pt x="21203" y="13312"/>
                </a:cubicBezTo>
                <a:lnTo>
                  <a:pt x="1753" y="13312"/>
                </a:lnTo>
                <a:lnTo>
                  <a:pt x="1428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126" name="- Feedthrough"/>
          <p:cNvSpPr txBox="1"/>
          <p:nvPr/>
        </p:nvSpPr>
        <p:spPr>
          <a:xfrm>
            <a:off x="7948781" y="4994878"/>
            <a:ext cx="171207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b="1" sz="2000"/>
              <a:t>- Feedthrough</a:t>
            </a:r>
          </a:p>
        </p:txBody>
      </p:sp>
      <p:sp>
        <p:nvSpPr>
          <p:cNvPr id="1127" name="線"/>
          <p:cNvSpPr/>
          <p:nvPr/>
        </p:nvSpPr>
        <p:spPr>
          <a:xfrm flipH="1">
            <a:off x="7750861" y="5327782"/>
            <a:ext cx="308629" cy="8548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128" name="スクリーンショット 2018-09-16 0.08.44.png" descr="スクリーンショット 2018-09-16 0.08.44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9559" y="6784570"/>
            <a:ext cx="1896604" cy="2436813"/>
          </a:xfrm>
          <a:prstGeom prst="rect">
            <a:avLst/>
          </a:prstGeom>
          <a:ln w="12700">
            <a:miter lim="400000"/>
          </a:ln>
        </p:spPr>
      </p:pic>
      <p:sp>
        <p:nvSpPr>
          <p:cNvPr id="1129" name="Polyimide…"/>
          <p:cNvSpPr txBox="1"/>
          <p:nvPr/>
        </p:nvSpPr>
        <p:spPr>
          <a:xfrm>
            <a:off x="1723289" y="8981579"/>
            <a:ext cx="1206848" cy="62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Polyimide </a:t>
            </a:r>
          </a:p>
          <a:p>
            <a:pPr algn="l">
              <a:lnSpc>
                <a:spcPct val="80000"/>
              </a:lnSpc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         FPC</a:t>
            </a:r>
          </a:p>
        </p:txBody>
      </p:sp>
      <p:sp>
        <p:nvSpPr>
          <p:cNvPr id="1130" name="線"/>
          <p:cNvSpPr/>
          <p:nvPr/>
        </p:nvSpPr>
        <p:spPr>
          <a:xfrm flipH="1" flipV="1">
            <a:off x="1601059" y="9003857"/>
            <a:ext cx="151242" cy="15124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131" name="スクリーンショット 2018-08-07 1.03.43.png" descr="スクリーンショット 2018-08-07 1.03.43.png"/>
          <p:cNvPicPr>
            <a:picLocks noChangeAspect="1"/>
          </p:cNvPicPr>
          <p:nvPr/>
        </p:nvPicPr>
        <p:blipFill>
          <a:blip r:embed="rId15">
            <a:extLst/>
          </a:blip>
          <a:srcRect l="0" t="14437" r="0" b="9285"/>
          <a:stretch>
            <a:fillRect/>
          </a:stretch>
        </p:blipFill>
        <p:spPr>
          <a:xfrm>
            <a:off x="9756296" y="2065528"/>
            <a:ext cx="3134537" cy="2740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2" name="スクリーンショット 2018-08-06 23.42.52.png" descr="スクリーンショット 2018-08-06 23.42.52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759050" y="3120203"/>
            <a:ext cx="2303962" cy="145500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133" name="unit"/>
          <p:cNvSpPr txBox="1"/>
          <p:nvPr/>
        </p:nvSpPr>
        <p:spPr>
          <a:xfrm>
            <a:off x="9510360" y="3160613"/>
            <a:ext cx="482626" cy="4064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unit</a:t>
            </a:r>
          </a:p>
        </p:txBody>
      </p:sp>
      <p:sp>
        <p:nvSpPr>
          <p:cNvPr id="1134" name="線"/>
          <p:cNvSpPr/>
          <p:nvPr/>
        </p:nvSpPr>
        <p:spPr>
          <a:xfrm flipV="1">
            <a:off x="10059377" y="3910023"/>
            <a:ext cx="308520" cy="3085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cut_history.pdf" descr="cut_histo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53" y="3216249"/>
            <a:ext cx="8259641" cy="5185948"/>
          </a:xfrm>
          <a:prstGeom prst="rect">
            <a:avLst/>
          </a:prstGeom>
          <a:ln w="12700">
            <a:miter lim="400000"/>
          </a:ln>
        </p:spPr>
      </p:pic>
      <p:sp>
        <p:nvSpPr>
          <p:cNvPr id="1137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173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138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9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0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1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6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67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168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1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1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2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174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175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176" name="Commissioning with a single unit…"/>
          <p:cNvSpPr txBox="1"/>
          <p:nvPr/>
        </p:nvSpPr>
        <p:spPr>
          <a:xfrm>
            <a:off x="295864" y="1009650"/>
            <a:ext cx="8333632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Commissioning with a single unit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is done using 30 keV peak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The outer most layer is used as veto region</a:t>
            </a:r>
          </a:p>
        </p:txBody>
      </p:sp>
      <p:sp>
        <p:nvSpPr>
          <p:cNvPr id="1177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1178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grpSp>
        <p:nvGrpSpPr>
          <p:cNvPr id="1187" name="グループ"/>
          <p:cNvGrpSpPr/>
          <p:nvPr/>
        </p:nvGrpSpPr>
        <p:grpSpPr>
          <a:xfrm>
            <a:off x="7334119" y="3637682"/>
            <a:ext cx="5605526" cy="5292002"/>
            <a:chOff x="0" y="0"/>
            <a:chExt cx="5605525" cy="5292000"/>
          </a:xfrm>
        </p:grpSpPr>
        <p:pic>
          <p:nvPicPr>
            <p:cNvPr id="1179" name="IMG_0876.JPG" descr="IMG_0876.JP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4529" t="5644" r="4787" b="3930"/>
            <a:stretch>
              <a:fillRect/>
            </a:stretch>
          </p:blipFill>
          <p:spPr>
            <a:xfrm>
              <a:off x="558030" y="75520"/>
              <a:ext cx="5047496" cy="4242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0" name="図形"/>
            <p:cNvSpPr/>
            <p:nvPr/>
          </p:nvSpPr>
          <p:spPr>
            <a:xfrm rot="14400000">
              <a:off x="-58308" y="1120862"/>
              <a:ext cx="3766168" cy="2039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69"/>
                  </a:moveTo>
                  <a:lnTo>
                    <a:pt x="15012" y="0"/>
                  </a:lnTo>
                  <a:lnTo>
                    <a:pt x="21600" y="21192"/>
                  </a:lnTo>
                  <a:lnTo>
                    <a:pt x="6614" y="21600"/>
                  </a:lnTo>
                  <a:lnTo>
                    <a:pt x="0" y="769"/>
                  </a:lnTo>
                  <a:close/>
                </a:path>
              </a:pathLst>
            </a:custGeom>
            <a:solidFill>
              <a:srgbClr val="5E5E5E">
                <a:alpha val="5701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81" name="図形"/>
            <p:cNvSpPr/>
            <p:nvPr/>
          </p:nvSpPr>
          <p:spPr>
            <a:xfrm rot="7200000">
              <a:off x="1829709" y="2209951"/>
              <a:ext cx="3700896" cy="197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5376" y="434"/>
                  </a:lnTo>
                  <a:lnTo>
                    <a:pt x="21600" y="21600"/>
                  </a:lnTo>
                  <a:lnTo>
                    <a:pt x="6731" y="21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5E5E">
                <a:alpha val="5701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82" name="図形"/>
            <p:cNvSpPr/>
            <p:nvPr/>
          </p:nvSpPr>
          <p:spPr>
            <a:xfrm>
              <a:off x="2180381" y="132272"/>
              <a:ext cx="2246188" cy="32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638"/>
                  </a:moveTo>
                  <a:lnTo>
                    <a:pt x="21600" y="0"/>
                  </a:lnTo>
                  <a:lnTo>
                    <a:pt x="21009" y="21413"/>
                  </a:lnTo>
                  <a:lnTo>
                    <a:pt x="1335" y="21600"/>
                  </a:lnTo>
                  <a:lnTo>
                    <a:pt x="0" y="2638"/>
                  </a:lnTo>
                  <a:close/>
                </a:path>
              </a:pathLst>
            </a:custGeom>
            <a:solidFill>
              <a:schemeClr val="accent5">
                <a:alpha val="5020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83" name="図形"/>
            <p:cNvSpPr/>
            <p:nvPr/>
          </p:nvSpPr>
          <p:spPr>
            <a:xfrm>
              <a:off x="2979545" y="1818695"/>
              <a:ext cx="2607611" cy="314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0" y="185"/>
                  </a:moveTo>
                  <a:lnTo>
                    <a:pt x="18202" y="0"/>
                  </a:lnTo>
                  <a:lnTo>
                    <a:pt x="21600" y="20127"/>
                  </a:lnTo>
                  <a:lnTo>
                    <a:pt x="0" y="21600"/>
                  </a:lnTo>
                  <a:lnTo>
                    <a:pt x="1320" y="185"/>
                  </a:lnTo>
                  <a:close/>
                </a:path>
              </a:pathLst>
            </a:custGeom>
            <a:solidFill>
              <a:schemeClr val="accent5">
                <a:alpha val="5020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84" name="図形"/>
            <p:cNvSpPr/>
            <p:nvPr/>
          </p:nvSpPr>
          <p:spPr>
            <a:xfrm rot="14400000">
              <a:off x="3725733" y="1024809"/>
              <a:ext cx="2340610" cy="256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27" y="2429"/>
                  </a:moveTo>
                  <a:lnTo>
                    <a:pt x="18690" y="0"/>
                  </a:lnTo>
                  <a:lnTo>
                    <a:pt x="21600" y="21600"/>
                  </a:lnTo>
                  <a:lnTo>
                    <a:pt x="0" y="20611"/>
                  </a:lnTo>
                  <a:lnTo>
                    <a:pt x="3927" y="2429"/>
                  </a:lnTo>
                  <a:close/>
                </a:path>
              </a:pathLst>
            </a:custGeom>
            <a:solidFill>
              <a:schemeClr val="accent5">
                <a:alpha val="5020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85" name="図形"/>
            <p:cNvSpPr/>
            <p:nvPr/>
          </p:nvSpPr>
          <p:spPr>
            <a:xfrm rot="14400000">
              <a:off x="1395074" y="956307"/>
              <a:ext cx="2303284" cy="30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"/>
                  </a:moveTo>
                  <a:lnTo>
                    <a:pt x="21600" y="0"/>
                  </a:lnTo>
                  <a:lnTo>
                    <a:pt x="20203" y="20954"/>
                  </a:lnTo>
                  <a:lnTo>
                    <a:pt x="2126" y="2160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5">
                <a:alpha val="5020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186" name="図形"/>
            <p:cNvSpPr/>
            <p:nvPr/>
          </p:nvSpPr>
          <p:spPr>
            <a:xfrm rot="14400000">
              <a:off x="2407847" y="338356"/>
              <a:ext cx="376254" cy="40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26"/>
                  </a:moveTo>
                  <a:lnTo>
                    <a:pt x="13499" y="0"/>
                  </a:lnTo>
                  <a:lnTo>
                    <a:pt x="21600" y="1647"/>
                  </a:lnTo>
                  <a:lnTo>
                    <a:pt x="10030" y="21600"/>
                  </a:lnTo>
                  <a:lnTo>
                    <a:pt x="0" y="1126"/>
                  </a:lnTo>
                  <a:close/>
                </a:path>
              </a:pathLst>
            </a:custGeom>
            <a:solidFill>
              <a:schemeClr val="accent5">
                <a:alpha val="5020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188" name="- Gas   ： Xe   2.3 bar…"/>
          <p:cNvSpPr txBox="1"/>
          <p:nvPr/>
        </p:nvSpPr>
        <p:spPr>
          <a:xfrm>
            <a:off x="9761234" y="925829"/>
            <a:ext cx="3153318" cy="1361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Gas　  ： Xe   2.3 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 100 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 3.0 kV/cm/bar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DAQ time : </a:t>
            </a:r>
          </a:p>
        </p:txBody>
      </p:sp>
      <p:sp>
        <p:nvSpPr>
          <p:cNvPr id="1189" name="Dummy unit"/>
          <p:cNvSpPr txBox="1"/>
          <p:nvPr/>
        </p:nvSpPr>
        <p:spPr>
          <a:xfrm>
            <a:off x="8368060" y="5505450"/>
            <a:ext cx="1663751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Dummy unit</a:t>
            </a:r>
          </a:p>
        </p:txBody>
      </p:sp>
      <p:sp>
        <p:nvSpPr>
          <p:cNvPr id="1190" name="Dummy unit"/>
          <p:cNvSpPr txBox="1"/>
          <p:nvPr/>
        </p:nvSpPr>
        <p:spPr>
          <a:xfrm>
            <a:off x="10164321" y="6749776"/>
            <a:ext cx="16637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Dummy unit</a:t>
            </a:r>
          </a:p>
        </p:txBody>
      </p:sp>
      <p:sp>
        <p:nvSpPr>
          <p:cNvPr id="1191" name="Red : veto"/>
          <p:cNvSpPr txBox="1"/>
          <p:nvPr/>
        </p:nvSpPr>
        <p:spPr>
          <a:xfrm>
            <a:off x="10451122" y="3292601"/>
            <a:ext cx="13671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solidFill>
                  <a:srgbClr val="FF26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Red : veto</a:t>
            </a:r>
          </a:p>
        </p:txBody>
      </p:sp>
      <p:sp>
        <p:nvSpPr>
          <p:cNvPr id="1192" name="dead"/>
          <p:cNvSpPr txBox="1"/>
          <p:nvPr/>
        </p:nvSpPr>
        <p:spPr>
          <a:xfrm>
            <a:off x="9137818" y="3759187"/>
            <a:ext cx="49788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dead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230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195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6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7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8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3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24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225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2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8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9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231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232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233" name="EL gain calibration…"/>
          <p:cNvSpPr txBox="1"/>
          <p:nvPr/>
        </p:nvSpPr>
        <p:spPr>
          <a:xfrm>
            <a:off x="295864" y="1009650"/>
            <a:ext cx="12392398" cy="3400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EL gain calibration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EL gain of each cell differs due to (for example)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- Photon detection efficiency of MPPCs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- Processing errors of structures              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Cell gain calibration is performed using peak position of 30 keV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Gain uniformity improves ( σ : 3.29% → 0.21% )</a:t>
            </a:r>
          </a:p>
        </p:txBody>
      </p:sp>
      <p:sp>
        <p:nvSpPr>
          <p:cNvPr id="1234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1235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236" name="- Gas   ： Xe   2.3 bar…"/>
          <p:cNvSpPr txBox="1"/>
          <p:nvPr/>
        </p:nvSpPr>
        <p:spPr>
          <a:xfrm>
            <a:off x="9761234" y="925829"/>
            <a:ext cx="3153318" cy="1361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Gas　  ： Xe   2.3 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 100 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 3.0 kV/cm/bar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DAQ time : </a:t>
            </a:r>
          </a:p>
        </p:txBody>
      </p:sp>
      <p:pic>
        <p:nvPicPr>
          <p:cNvPr id="1237" name="グループ" descr="グループ"/>
          <p:cNvPicPr>
            <a:picLocks noChangeAspect="1"/>
          </p:cNvPicPr>
          <p:nvPr/>
        </p:nvPicPr>
        <p:blipFill>
          <a:blip r:embed="rId10">
            <a:extLst/>
          </a:blip>
          <a:srcRect l="0" t="3933" r="75976" b="48561"/>
          <a:stretch>
            <a:fillRect/>
          </a:stretch>
        </p:blipFill>
        <p:spPr>
          <a:xfrm>
            <a:off x="471927" y="4926857"/>
            <a:ext cx="4763320" cy="3820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8" name="グループ" descr="グループ"/>
          <p:cNvPicPr>
            <a:picLocks noChangeAspect="1"/>
          </p:cNvPicPr>
          <p:nvPr/>
        </p:nvPicPr>
        <p:blipFill>
          <a:blip r:embed="rId11">
            <a:extLst/>
          </a:blip>
          <a:srcRect l="0" t="4006" r="75915" b="49652"/>
          <a:stretch>
            <a:fillRect/>
          </a:stretch>
        </p:blipFill>
        <p:spPr>
          <a:xfrm>
            <a:off x="5733305" y="4926856"/>
            <a:ext cx="4763320" cy="3717868"/>
          </a:xfrm>
          <a:prstGeom prst="rect">
            <a:avLst/>
          </a:prstGeom>
          <a:ln w="12700">
            <a:miter lim="400000"/>
          </a:ln>
        </p:spPr>
      </p:pic>
      <p:sp>
        <p:nvSpPr>
          <p:cNvPr id="1239" name="Peak position [photons]"/>
          <p:cNvSpPr txBox="1"/>
          <p:nvPr/>
        </p:nvSpPr>
        <p:spPr>
          <a:xfrm>
            <a:off x="2528117" y="8302073"/>
            <a:ext cx="239423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Peak position [photons]</a:t>
            </a:r>
          </a:p>
        </p:txBody>
      </p:sp>
      <p:sp>
        <p:nvSpPr>
          <p:cNvPr id="1240" name="Peak position [photons]"/>
          <p:cNvSpPr txBox="1"/>
          <p:nvPr/>
        </p:nvSpPr>
        <p:spPr>
          <a:xfrm>
            <a:off x="7788530" y="8302073"/>
            <a:ext cx="239423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Peak position [photons]</a:t>
            </a:r>
          </a:p>
        </p:txBody>
      </p:sp>
      <p:sp>
        <p:nvSpPr>
          <p:cNvPr id="1241" name="線"/>
          <p:cNvSpPr/>
          <p:nvPr/>
        </p:nvSpPr>
        <p:spPr>
          <a:xfrm>
            <a:off x="4844417" y="6785790"/>
            <a:ext cx="1264556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242" name="Distribution of peak position"/>
          <p:cNvSpPr txBox="1"/>
          <p:nvPr/>
        </p:nvSpPr>
        <p:spPr>
          <a:xfrm>
            <a:off x="1235759" y="4662294"/>
            <a:ext cx="323565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Distribution of peak position</a:t>
            </a:r>
          </a:p>
        </p:txBody>
      </p:sp>
      <p:sp>
        <p:nvSpPr>
          <p:cNvPr id="1243" name="Distribution of peak position"/>
          <p:cNvSpPr txBox="1"/>
          <p:nvPr/>
        </p:nvSpPr>
        <p:spPr>
          <a:xfrm>
            <a:off x="6701773" y="4662294"/>
            <a:ext cx="323565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Distribution of peak position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281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246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7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8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9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4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275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276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2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9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0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282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283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284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1285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pic>
        <p:nvPicPr>
          <p:cNvPr id="1286" name="Screen Shot 2018-03-18 at 23.33.54.png" descr="Screen Shot 2018-03-18 at 23.33.54.png"/>
          <p:cNvPicPr>
            <a:picLocks noChangeAspect="1"/>
          </p:cNvPicPr>
          <p:nvPr/>
        </p:nvPicPr>
        <p:blipFill>
          <a:blip r:embed="rId10">
            <a:extLst/>
          </a:blip>
          <a:srcRect l="6205" t="9670" r="0" b="7525"/>
          <a:stretch>
            <a:fillRect/>
          </a:stretch>
        </p:blipFill>
        <p:spPr>
          <a:xfrm>
            <a:off x="2679578" y="2909306"/>
            <a:ext cx="5481149" cy="3884431"/>
          </a:xfrm>
          <a:prstGeom prst="rect">
            <a:avLst/>
          </a:prstGeom>
          <a:ln w="12700">
            <a:miter lim="400000"/>
          </a:ln>
        </p:spPr>
      </p:pic>
      <p:sp>
        <p:nvSpPr>
          <p:cNvPr id="1287" name="MPPC saturation correction…"/>
          <p:cNvSpPr txBox="1"/>
          <p:nvPr/>
        </p:nvSpPr>
        <p:spPr>
          <a:xfrm>
            <a:off x="338171" y="998371"/>
            <a:ext cx="1232877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MPPC saturation correction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Signal is saturated as # of incident photons approaches the total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number of pixel of MPPC</a:t>
            </a:r>
          </a:p>
        </p:txBody>
      </p:sp>
      <p:pic>
        <p:nvPicPr>
          <p:cNvPr id="1288" name="スクリーンショット 2017-09-06 22.34.44.png" descr="スクリーンショット 2017-09-06 22.34.4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0863" y="4234958"/>
            <a:ext cx="2272334" cy="2403429"/>
          </a:xfrm>
          <a:prstGeom prst="rect">
            <a:avLst/>
          </a:prstGeom>
          <a:ln w="12700">
            <a:miter lim="400000"/>
          </a:ln>
        </p:spPr>
      </p:pic>
      <p:sp>
        <p:nvSpPr>
          <p:cNvPr id="1289" name="- Saturation curve of each MPPC is measured,…"/>
          <p:cNvSpPr txBox="1"/>
          <p:nvPr/>
        </p:nvSpPr>
        <p:spPr>
          <a:xfrm>
            <a:off x="124978" y="6964953"/>
            <a:ext cx="130048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Saturation curve of each MPPC is measured,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and correction is applied to analysis</a:t>
            </a:r>
          </a:p>
        </p:txBody>
      </p:sp>
      <p:pic>
        <p:nvPicPr>
          <p:cNvPr id="1290" name="スクリーンショット 2019-09-06 19.21.48.png" descr="スクリーンショット 2019-09-06 19.21.48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999737" y="4087192"/>
            <a:ext cx="4846231" cy="125128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291" name="Nobserved"/>
          <p:cNvSpPr txBox="1"/>
          <p:nvPr/>
        </p:nvSpPr>
        <p:spPr>
          <a:xfrm rot="16200000">
            <a:off x="2016692" y="3245880"/>
            <a:ext cx="98847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N</a:t>
            </a:r>
            <a:r>
              <a:rPr baseline="-5999"/>
              <a:t>observed</a:t>
            </a:r>
          </a:p>
        </p:txBody>
      </p:sp>
      <p:sp>
        <p:nvSpPr>
          <p:cNvPr id="1292" name="Nref"/>
          <p:cNvSpPr txBox="1"/>
          <p:nvPr/>
        </p:nvSpPr>
        <p:spPr>
          <a:xfrm>
            <a:off x="7490785" y="6468687"/>
            <a:ext cx="52280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N</a:t>
            </a:r>
            <a:r>
              <a:rPr baseline="-5999"/>
              <a:t>ref</a:t>
            </a:r>
          </a:p>
        </p:txBody>
      </p:sp>
      <p:sp>
        <p:nvSpPr>
          <p:cNvPr id="1293" name="Response function is…"/>
          <p:cNvSpPr txBox="1"/>
          <p:nvPr/>
        </p:nvSpPr>
        <p:spPr>
          <a:xfrm>
            <a:off x="7913727" y="2877580"/>
            <a:ext cx="504080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Response function is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 described as follow</a:t>
            </a:r>
          </a:p>
        </p:txBody>
      </p:sp>
      <p:sp>
        <p:nvSpPr>
          <p:cNvPr id="1294" name="Nobs : detected #photons…"/>
          <p:cNvSpPr txBox="1"/>
          <p:nvPr/>
        </p:nvSpPr>
        <p:spPr>
          <a:xfrm>
            <a:off x="10019905" y="5392888"/>
            <a:ext cx="289716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N</a:t>
            </a:r>
            <a:r>
              <a:rPr baseline="-5999"/>
              <a:t>obs</a:t>
            </a:r>
            <a:r>
              <a:t> : detected #photons</a:t>
            </a:r>
          </a:p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N</a:t>
            </a:r>
            <a:r>
              <a:rPr baseline="-5999"/>
              <a:t>ref</a:t>
            </a:r>
            <a:r>
              <a:t> : expected #photons</a:t>
            </a:r>
          </a:p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N</a:t>
            </a:r>
            <a:r>
              <a:rPr baseline="-5999"/>
              <a:t>pix</a:t>
            </a:r>
            <a:r>
              <a:t> : #pixel of MPPC</a:t>
            </a:r>
          </a:p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 τ   : recovery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correction_history.pdf" descr="correction_history.pdf"/>
          <p:cNvPicPr>
            <a:picLocks noChangeAspect="1"/>
          </p:cNvPicPr>
          <p:nvPr/>
        </p:nvPicPr>
        <p:blipFill>
          <a:blip r:embed="rId2">
            <a:extLst/>
          </a:blip>
          <a:srcRect l="0" t="0" r="4398" b="0"/>
          <a:stretch>
            <a:fillRect/>
          </a:stretch>
        </p:blipFill>
        <p:spPr>
          <a:xfrm>
            <a:off x="2894" y="3908028"/>
            <a:ext cx="6445754" cy="4233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7" name="fit_0-20000_and200bin (1).pdf" descr="fit_0-20000_and200bin (1).pdf"/>
          <p:cNvPicPr>
            <a:picLocks noChangeAspect="1"/>
          </p:cNvPicPr>
          <p:nvPr/>
        </p:nvPicPr>
        <p:blipFill>
          <a:blip r:embed="rId3">
            <a:extLst/>
          </a:blip>
          <a:srcRect l="0" t="6940" r="51443" b="0"/>
          <a:stretch>
            <a:fillRect/>
          </a:stretch>
        </p:blipFill>
        <p:spPr>
          <a:xfrm>
            <a:off x="6121286" y="4106284"/>
            <a:ext cx="6881539" cy="4140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98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334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299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0" name="momiji-illust13.png" descr="momiji-illust1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1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2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7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328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329" name="線" descr="線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3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2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3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335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336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337" name="Energy resolution…"/>
          <p:cNvSpPr txBox="1"/>
          <p:nvPr/>
        </p:nvSpPr>
        <p:spPr>
          <a:xfrm>
            <a:off x="323842" y="1244070"/>
            <a:ext cx="1138959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Energy resolution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K</a:t>
            </a:r>
            <a:r>
              <a:rPr baseline="-5999"/>
              <a:t>α</a:t>
            </a:r>
            <a:r>
              <a:t> peak and K</a:t>
            </a:r>
            <a:r>
              <a:rPr baseline="-5999"/>
              <a:t>β</a:t>
            </a:r>
            <a:r>
              <a:t> peak are clearly separated.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Obtained energy resolution is </a:t>
            </a:r>
            <a:r>
              <a:rPr>
                <a:solidFill>
                  <a:srgbClr val="FF2600"/>
                </a:solidFill>
              </a:rPr>
              <a:t>6.14 %(FWHM)</a:t>
            </a:r>
            <a:r>
              <a:t> for K</a:t>
            </a:r>
            <a:r>
              <a:rPr baseline="-5999"/>
              <a:t>α</a:t>
            </a:r>
            <a:r>
              <a:t> peak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- Simulated value is 6.11 % : comparable </a:t>
            </a:r>
          </a:p>
        </p:txBody>
      </p:sp>
      <p:sp>
        <p:nvSpPr>
          <p:cNvPr id="1338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1339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1340" name="- Gas   ： Xe   2.3 bar…"/>
          <p:cNvSpPr txBox="1"/>
          <p:nvPr/>
        </p:nvSpPr>
        <p:spPr>
          <a:xfrm>
            <a:off x="9761234" y="925829"/>
            <a:ext cx="3153318" cy="1361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Gas　  ： Xe   2.3 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 100 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 3.0 kV/cm/bar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DAQ time :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05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70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99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00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06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07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AXEL experiment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AXEL experiment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209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210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378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343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4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5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6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1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372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373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3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6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7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379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380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381" name="AXEL experiment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382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383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421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386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7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8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9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4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15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416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4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9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0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422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423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424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1425" name="180L prototype…"/>
          <p:cNvSpPr txBox="1"/>
          <p:nvPr/>
        </p:nvSpPr>
        <p:spPr>
          <a:xfrm>
            <a:off x="334429" y="1156286"/>
            <a:ext cx="12492508" cy="669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180L prototype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Install PMTs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Increase ELCC unit : </a:t>
            </a:r>
            <a:r>
              <a:rPr>
                <a:solidFill>
                  <a:schemeClr val="accent1"/>
                </a:solidFill>
              </a:rPr>
              <a:t>1</a:t>
            </a:r>
            <a:r>
              <a:t> → </a:t>
            </a:r>
            <a:r>
              <a:rPr>
                <a:solidFill>
                  <a:schemeClr val="accent3"/>
                </a:solidFill>
              </a:rPr>
              <a:t>3 (2019)</a:t>
            </a:r>
            <a:r>
              <a:t> →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12 (2019)</a:t>
            </a:r>
            <a:r>
              <a:t> →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27 (2020)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Enlarged field shaper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- φ15cm, 10cm-long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→ φ40cm, 50cm-long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Evaluate the performance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using gamma-rays with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 511 keV, 622 keV,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 1.1 MeV, 1.3 MeV, and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 near the Q-value (2.4 MeV)</a:t>
            </a:r>
          </a:p>
        </p:txBody>
      </p:sp>
      <p:sp>
        <p:nvSpPr>
          <p:cNvPr id="1426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grpSp>
        <p:nvGrpSpPr>
          <p:cNvPr id="1471" name="グループ"/>
          <p:cNvGrpSpPr/>
          <p:nvPr/>
        </p:nvGrpSpPr>
        <p:grpSpPr>
          <a:xfrm>
            <a:off x="6720205" y="2914675"/>
            <a:ext cx="5888229" cy="6038520"/>
            <a:chOff x="0" y="0"/>
            <a:chExt cx="5888227" cy="6038518"/>
          </a:xfrm>
        </p:grpSpPr>
        <p:pic>
          <p:nvPicPr>
            <p:cNvPr id="1427" name="MPPCconfig_10mm-pitch.pdf" descr="MPPCconfig_10mm-pitch.pdf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8549" t="6041" r="18549" b="6041"/>
            <a:stretch>
              <a:fillRect/>
            </a:stretch>
          </p:blipFill>
          <p:spPr>
            <a:xfrm>
              <a:off x="0" y="0"/>
              <a:ext cx="5888228" cy="5820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8" name="図形"/>
            <p:cNvSpPr/>
            <p:nvPr/>
          </p:nvSpPr>
          <p:spPr>
            <a:xfrm rot="14400000">
              <a:off x="1959524" y="2587814"/>
              <a:ext cx="1174471" cy="620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04" y="21394"/>
                  </a:moveTo>
                  <a:lnTo>
                    <a:pt x="21600" y="21600"/>
                  </a:lnTo>
                  <a:lnTo>
                    <a:pt x="15285" y="0"/>
                  </a:lnTo>
                  <a:lnTo>
                    <a:pt x="0" y="39"/>
                  </a:lnTo>
                  <a:lnTo>
                    <a:pt x="6604" y="21394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29" name="図形"/>
            <p:cNvSpPr/>
            <p:nvPr/>
          </p:nvSpPr>
          <p:spPr>
            <a:xfrm rot="7200000">
              <a:off x="2538514" y="2945528"/>
              <a:ext cx="1174472" cy="620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04" y="21394"/>
                  </a:moveTo>
                  <a:lnTo>
                    <a:pt x="21600" y="21600"/>
                  </a:lnTo>
                  <a:lnTo>
                    <a:pt x="15285" y="0"/>
                  </a:lnTo>
                  <a:lnTo>
                    <a:pt x="0" y="39"/>
                  </a:lnTo>
                  <a:lnTo>
                    <a:pt x="6604" y="21394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grpSp>
          <p:nvGrpSpPr>
            <p:cNvPr id="1438" name="グループ"/>
            <p:cNvGrpSpPr/>
            <p:nvPr/>
          </p:nvGrpSpPr>
          <p:grpSpPr>
            <a:xfrm rot="7200000">
              <a:off x="1641954" y="3051047"/>
              <a:ext cx="3615479" cy="1895900"/>
              <a:chOff x="0" y="0"/>
              <a:chExt cx="3615477" cy="1895898"/>
            </a:xfrm>
          </p:grpSpPr>
          <p:sp>
            <p:nvSpPr>
              <p:cNvPr id="1430" name="図形"/>
              <p:cNvSpPr/>
              <p:nvPr/>
            </p:nvSpPr>
            <p:spPr>
              <a:xfrm>
                <a:off x="376072" y="640528"/>
                <a:ext cx="1174472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31" name="図形"/>
              <p:cNvSpPr/>
              <p:nvPr/>
            </p:nvSpPr>
            <p:spPr>
              <a:xfrm>
                <a:off x="0" y="3086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32" name="図形"/>
              <p:cNvSpPr/>
              <p:nvPr/>
            </p:nvSpPr>
            <p:spPr>
              <a:xfrm>
                <a:off x="1581677" y="1273693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33" name="図形"/>
              <p:cNvSpPr/>
              <p:nvPr/>
            </p:nvSpPr>
            <p:spPr>
              <a:xfrm>
                <a:off x="1217118" y="637441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34" name="図形"/>
              <p:cNvSpPr/>
              <p:nvPr/>
            </p:nvSpPr>
            <p:spPr>
              <a:xfrm>
                <a:off x="841045" y="0"/>
                <a:ext cx="1174472" cy="62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35" name="図形"/>
              <p:cNvSpPr/>
              <p:nvPr/>
            </p:nvSpPr>
            <p:spPr>
              <a:xfrm>
                <a:off x="2441007" y="1275237"/>
                <a:ext cx="1174471" cy="62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36" name="図形"/>
              <p:cNvSpPr/>
              <p:nvPr/>
            </p:nvSpPr>
            <p:spPr>
              <a:xfrm>
                <a:off x="2076448" y="638985"/>
                <a:ext cx="1174471" cy="62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37" name="図形"/>
              <p:cNvSpPr/>
              <p:nvPr/>
            </p:nvSpPr>
            <p:spPr>
              <a:xfrm>
                <a:off x="1700375" y="1543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sp>
          <p:nvSpPr>
            <p:cNvPr id="1439" name="三角形"/>
            <p:cNvSpPr/>
            <p:nvPr/>
          </p:nvSpPr>
          <p:spPr>
            <a:xfrm>
              <a:off x="4137066" y="600062"/>
              <a:ext cx="1319093" cy="2272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8310" y="145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grpSp>
          <p:nvGrpSpPr>
            <p:cNvPr id="1449" name="グループ"/>
            <p:cNvGrpSpPr/>
            <p:nvPr/>
          </p:nvGrpSpPr>
          <p:grpSpPr>
            <a:xfrm>
              <a:off x="1829322" y="989057"/>
              <a:ext cx="3615478" cy="1897443"/>
              <a:chOff x="0" y="0"/>
              <a:chExt cx="3615477" cy="1897442"/>
            </a:xfrm>
          </p:grpSpPr>
          <p:sp>
            <p:nvSpPr>
              <p:cNvPr id="1440" name="図形"/>
              <p:cNvSpPr/>
              <p:nvPr/>
            </p:nvSpPr>
            <p:spPr>
              <a:xfrm>
                <a:off x="740631" y="1276780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41" name="図形"/>
              <p:cNvSpPr/>
              <p:nvPr/>
            </p:nvSpPr>
            <p:spPr>
              <a:xfrm>
                <a:off x="376072" y="640528"/>
                <a:ext cx="1174472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42" name="図形"/>
              <p:cNvSpPr/>
              <p:nvPr/>
            </p:nvSpPr>
            <p:spPr>
              <a:xfrm>
                <a:off x="0" y="3086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43" name="図形"/>
              <p:cNvSpPr/>
              <p:nvPr/>
            </p:nvSpPr>
            <p:spPr>
              <a:xfrm>
                <a:off x="1581677" y="1273693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44" name="図形"/>
              <p:cNvSpPr/>
              <p:nvPr/>
            </p:nvSpPr>
            <p:spPr>
              <a:xfrm>
                <a:off x="1217118" y="637441"/>
                <a:ext cx="1174472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45" name="図形"/>
              <p:cNvSpPr/>
              <p:nvPr/>
            </p:nvSpPr>
            <p:spPr>
              <a:xfrm>
                <a:off x="841045" y="0"/>
                <a:ext cx="1174472" cy="620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46" name="図形"/>
              <p:cNvSpPr/>
              <p:nvPr/>
            </p:nvSpPr>
            <p:spPr>
              <a:xfrm>
                <a:off x="2441007" y="1275236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47" name="図形"/>
              <p:cNvSpPr/>
              <p:nvPr/>
            </p:nvSpPr>
            <p:spPr>
              <a:xfrm>
                <a:off x="2076448" y="638984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48" name="図形"/>
              <p:cNvSpPr/>
              <p:nvPr/>
            </p:nvSpPr>
            <p:spPr>
              <a:xfrm>
                <a:off x="1700375" y="1543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sp>
          <p:nvSpPr>
            <p:cNvPr id="1450" name="図形"/>
            <p:cNvSpPr/>
            <p:nvPr/>
          </p:nvSpPr>
          <p:spPr>
            <a:xfrm>
              <a:off x="1626004" y="609261"/>
              <a:ext cx="2722082" cy="37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56"/>
                  </a:moveTo>
                  <a:lnTo>
                    <a:pt x="21195" y="0"/>
                  </a:lnTo>
                  <a:lnTo>
                    <a:pt x="21600" y="21493"/>
                  </a:lnTo>
                  <a:lnTo>
                    <a:pt x="1557" y="21600"/>
                  </a:lnTo>
                  <a:lnTo>
                    <a:pt x="0" y="115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51" name="三角形"/>
            <p:cNvSpPr/>
            <p:nvPr/>
          </p:nvSpPr>
          <p:spPr>
            <a:xfrm>
              <a:off x="581679" y="608973"/>
              <a:ext cx="1148450" cy="196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476"/>
                  </a:lnTo>
                  <a:lnTo>
                    <a:pt x="60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grpSp>
          <p:nvGrpSpPr>
            <p:cNvPr id="1461" name="グループ"/>
            <p:cNvGrpSpPr/>
            <p:nvPr/>
          </p:nvGrpSpPr>
          <p:grpSpPr>
            <a:xfrm rot="14400000">
              <a:off x="-53890" y="1850443"/>
              <a:ext cx="3615479" cy="1897443"/>
              <a:chOff x="0" y="0"/>
              <a:chExt cx="3615477" cy="1897442"/>
            </a:xfrm>
          </p:grpSpPr>
          <p:sp>
            <p:nvSpPr>
              <p:cNvPr id="1452" name="図形"/>
              <p:cNvSpPr/>
              <p:nvPr/>
            </p:nvSpPr>
            <p:spPr>
              <a:xfrm rot="21600000">
                <a:off x="740631" y="1276780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53" name="図形"/>
              <p:cNvSpPr/>
              <p:nvPr/>
            </p:nvSpPr>
            <p:spPr>
              <a:xfrm rot="21600000">
                <a:off x="376072" y="640528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54" name="図形"/>
              <p:cNvSpPr/>
              <p:nvPr/>
            </p:nvSpPr>
            <p:spPr>
              <a:xfrm rot="21600000">
                <a:off x="-1" y="3086"/>
                <a:ext cx="1174472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55" name="図形"/>
              <p:cNvSpPr/>
              <p:nvPr/>
            </p:nvSpPr>
            <p:spPr>
              <a:xfrm rot="21600000">
                <a:off x="1581677" y="1273693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56" name="図形"/>
              <p:cNvSpPr/>
              <p:nvPr/>
            </p:nvSpPr>
            <p:spPr>
              <a:xfrm rot="21600000">
                <a:off x="1217118" y="637441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57" name="図形"/>
              <p:cNvSpPr/>
              <p:nvPr/>
            </p:nvSpPr>
            <p:spPr>
              <a:xfrm rot="21600000">
                <a:off x="841045" y="-1"/>
                <a:ext cx="1174472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58" name="図形"/>
              <p:cNvSpPr/>
              <p:nvPr/>
            </p:nvSpPr>
            <p:spPr>
              <a:xfrm rot="21600000">
                <a:off x="2441007" y="1275236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59" name="図形"/>
              <p:cNvSpPr/>
              <p:nvPr/>
            </p:nvSpPr>
            <p:spPr>
              <a:xfrm rot="21600000">
                <a:off x="2076448" y="638984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1460" name="図形"/>
              <p:cNvSpPr/>
              <p:nvPr/>
            </p:nvSpPr>
            <p:spPr>
              <a:xfrm rot="21600000">
                <a:off x="1700375" y="1543"/>
                <a:ext cx="1174471" cy="620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604" y="21394"/>
                    </a:moveTo>
                    <a:lnTo>
                      <a:pt x="21600" y="21600"/>
                    </a:lnTo>
                    <a:lnTo>
                      <a:pt x="15285" y="0"/>
                    </a:lnTo>
                    <a:lnTo>
                      <a:pt x="0" y="39"/>
                    </a:lnTo>
                    <a:lnTo>
                      <a:pt x="6604" y="21394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sp>
          <p:nvSpPr>
            <p:cNvPr id="1462" name="図形"/>
            <p:cNvSpPr/>
            <p:nvPr/>
          </p:nvSpPr>
          <p:spPr>
            <a:xfrm>
              <a:off x="607657" y="2747692"/>
              <a:ext cx="1239217" cy="245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8809"/>
                  </a:lnTo>
                  <a:lnTo>
                    <a:pt x="18216" y="21388"/>
                  </a:lnTo>
                  <a:lnTo>
                    <a:pt x="899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63" name="三角形"/>
            <p:cNvSpPr/>
            <p:nvPr/>
          </p:nvSpPr>
          <p:spPr>
            <a:xfrm>
              <a:off x="3831773" y="2894195"/>
              <a:ext cx="1433665" cy="2353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24" y="0"/>
                  </a:moveTo>
                  <a:lnTo>
                    <a:pt x="0" y="21600"/>
                  </a:lnTo>
                  <a:lnTo>
                    <a:pt x="21600" y="21142"/>
                  </a:lnTo>
                  <a:lnTo>
                    <a:pt x="2052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64" name="四角形"/>
            <p:cNvSpPr/>
            <p:nvPr/>
          </p:nvSpPr>
          <p:spPr>
            <a:xfrm>
              <a:off x="1687069" y="5102576"/>
              <a:ext cx="2352314" cy="1081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65" name="円形"/>
            <p:cNvSpPr/>
            <p:nvPr/>
          </p:nvSpPr>
          <p:spPr>
            <a:xfrm>
              <a:off x="65320" y="44286"/>
              <a:ext cx="5757398" cy="5757397"/>
            </a:xfrm>
            <a:prstGeom prst="ellipse">
              <a:avLst/>
            </a:prstGeom>
            <a:noFill/>
            <a:ln w="127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66" name="円形"/>
            <p:cNvSpPr/>
            <p:nvPr/>
          </p:nvSpPr>
          <p:spPr>
            <a:xfrm>
              <a:off x="638588" y="604854"/>
              <a:ext cx="4610861" cy="4610861"/>
            </a:xfrm>
            <a:prstGeom prst="ellipse">
              <a:avLst/>
            </a:prstGeom>
            <a:noFill/>
            <a:ln w="127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67" name="図形"/>
            <p:cNvSpPr/>
            <p:nvPr/>
          </p:nvSpPr>
          <p:spPr>
            <a:xfrm>
              <a:off x="2626416" y="2308509"/>
              <a:ext cx="1024288" cy="549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"/>
                  </a:moveTo>
                  <a:lnTo>
                    <a:pt x="14993" y="0"/>
                  </a:lnTo>
                  <a:lnTo>
                    <a:pt x="21600" y="21600"/>
                  </a:lnTo>
                  <a:lnTo>
                    <a:pt x="6531" y="21502"/>
                  </a:lnTo>
                  <a:lnTo>
                    <a:pt x="0" y="43"/>
                  </a:lnTo>
                  <a:close/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68" name="図形"/>
            <p:cNvSpPr/>
            <p:nvPr/>
          </p:nvSpPr>
          <p:spPr>
            <a:xfrm>
              <a:off x="2157008" y="2231461"/>
              <a:ext cx="1612339" cy="140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68" y="308"/>
                  </a:moveTo>
                  <a:lnTo>
                    <a:pt x="16342" y="0"/>
                  </a:lnTo>
                  <a:lnTo>
                    <a:pt x="21600" y="10557"/>
                  </a:lnTo>
                  <a:lnTo>
                    <a:pt x="20319" y="10727"/>
                  </a:lnTo>
                  <a:lnTo>
                    <a:pt x="15239" y="21600"/>
                  </a:lnTo>
                  <a:lnTo>
                    <a:pt x="5720" y="21147"/>
                  </a:lnTo>
                  <a:lnTo>
                    <a:pt x="0" y="9499"/>
                  </a:lnTo>
                  <a:lnTo>
                    <a:pt x="5168" y="308"/>
                  </a:lnTo>
                  <a:close/>
                </a:path>
              </a:pathLst>
            </a:custGeom>
            <a:noFill/>
            <a:ln w="76200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69" name="図形"/>
            <p:cNvSpPr/>
            <p:nvPr/>
          </p:nvSpPr>
          <p:spPr>
            <a:xfrm>
              <a:off x="1368376" y="1492493"/>
              <a:ext cx="3281401" cy="2907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9" y="1127"/>
                  </a:moveTo>
                  <a:lnTo>
                    <a:pt x="4798" y="0"/>
                  </a:lnTo>
                  <a:lnTo>
                    <a:pt x="0" y="9583"/>
                  </a:lnTo>
                  <a:lnTo>
                    <a:pt x="5653" y="20469"/>
                  </a:lnTo>
                  <a:lnTo>
                    <a:pt x="5109" y="21351"/>
                  </a:lnTo>
                  <a:lnTo>
                    <a:pt x="14756" y="21600"/>
                  </a:lnTo>
                  <a:lnTo>
                    <a:pt x="20210" y="10653"/>
                  </a:lnTo>
                  <a:lnTo>
                    <a:pt x="21600" y="10651"/>
                  </a:lnTo>
                  <a:lnTo>
                    <a:pt x="16752" y="960"/>
                  </a:lnTo>
                  <a:lnTo>
                    <a:pt x="5409" y="1127"/>
                  </a:lnTo>
                  <a:close/>
                </a:path>
              </a:pathLst>
            </a:custGeom>
            <a:noFill/>
            <a:ln w="762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470" name="図形"/>
            <p:cNvSpPr/>
            <p:nvPr/>
          </p:nvSpPr>
          <p:spPr>
            <a:xfrm>
              <a:off x="587702" y="762839"/>
              <a:ext cx="4903972" cy="4367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98" y="1203"/>
                  </a:moveTo>
                  <a:lnTo>
                    <a:pt x="4879" y="0"/>
                  </a:lnTo>
                  <a:lnTo>
                    <a:pt x="0" y="9301"/>
                  </a:lnTo>
                  <a:lnTo>
                    <a:pt x="5543" y="20198"/>
                  </a:lnTo>
                  <a:lnTo>
                    <a:pt x="4925" y="21456"/>
                  </a:lnTo>
                  <a:lnTo>
                    <a:pt x="14650" y="21600"/>
                  </a:lnTo>
                  <a:lnTo>
                    <a:pt x="20273" y="10651"/>
                  </a:lnTo>
                  <a:lnTo>
                    <a:pt x="21600" y="10642"/>
                  </a:lnTo>
                  <a:lnTo>
                    <a:pt x="16717" y="995"/>
                  </a:lnTo>
                  <a:lnTo>
                    <a:pt x="5498" y="1203"/>
                  </a:lnTo>
                  <a:close/>
                </a:path>
              </a:pathLst>
            </a:custGeom>
            <a:noFill/>
            <a:ln w="762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509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474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5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6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7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2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03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504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5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7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8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510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511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512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1513" name="AXEL 3000L…"/>
          <p:cNvSpPr txBox="1"/>
          <p:nvPr/>
        </p:nvSpPr>
        <p:spPr>
          <a:xfrm>
            <a:off x="461429" y="1156286"/>
            <a:ext cx="7631160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AXEL 3000L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First physics run with AXEL detector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First underground detector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~φ2m and 1m-long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Outer detector is used as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active veto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Aiming to record the world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limit of 0νββ half-life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Begin to design the concept</a:t>
            </a:r>
          </a:p>
        </p:txBody>
      </p:sp>
      <p:sp>
        <p:nvSpPr>
          <p:cNvPr id="1514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pic>
        <p:nvPicPr>
          <p:cNvPr id="1515" name="イメージ" descr="イメージ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396870" y="2574653"/>
            <a:ext cx="7631160" cy="7202745"/>
          </a:xfrm>
          <a:prstGeom prst="rect">
            <a:avLst/>
          </a:prstGeom>
          <a:ln w="12700">
            <a:miter lim="400000"/>
          </a:ln>
        </p:spPr>
      </p:pic>
      <p:sp>
        <p:nvSpPr>
          <p:cNvPr id="1516" name="四角形"/>
          <p:cNvSpPr/>
          <p:nvPr/>
        </p:nvSpPr>
        <p:spPr>
          <a:xfrm>
            <a:off x="5427133" y="3257102"/>
            <a:ext cx="1407055" cy="5673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554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519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0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1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2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7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48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549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5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2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3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555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556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557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1558" name="More ideas……"/>
          <p:cNvSpPr txBox="1"/>
          <p:nvPr/>
        </p:nvSpPr>
        <p:spPr>
          <a:xfrm>
            <a:off x="156629" y="953086"/>
            <a:ext cx="12691542" cy="4492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More ideas…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Thin, active vessel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thin    : reduce </a:t>
            </a:r>
            <a:r>
              <a:rPr baseline="31999"/>
              <a:t>214</a:t>
            </a:r>
            <a:r>
              <a:t>Bi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active : detect α from </a:t>
            </a:r>
            <a:r>
              <a:rPr baseline="31999"/>
              <a:t>214</a:t>
            </a:r>
            <a:r>
              <a:t>Po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→ can use coincidence of Bi-Po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candidate :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Polyethylene Napthalate </a:t>
            </a:r>
          </a:p>
        </p:txBody>
      </p:sp>
      <p:sp>
        <p:nvSpPr>
          <p:cNvPr id="1559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pic>
        <p:nvPicPr>
          <p:cNvPr id="1560" name="スクリーンショット 2019-09-07 1.30.16.png" descr="スクリーンショット 2019-09-07 1.30.1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46377" y="3847340"/>
            <a:ext cx="6122022" cy="4128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63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564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565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1566" name="More ideas……"/>
          <p:cNvSpPr txBox="1"/>
          <p:nvPr/>
        </p:nvSpPr>
        <p:spPr>
          <a:xfrm>
            <a:off x="156629" y="953086"/>
            <a:ext cx="12691542" cy="2854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More ideas…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- Positive-Ion Tracking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- electron has a large diffusion constant in xenon gas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- Diffusion constant of xenon ion in xenon gas is much smaller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→ Clear track image</a:t>
            </a:r>
          </a:p>
        </p:txBody>
      </p:sp>
      <p:sp>
        <p:nvSpPr>
          <p:cNvPr id="1567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pic>
        <p:nvPicPr>
          <p:cNvPr id="1568" name="PastedGraphic-2.png" descr="PastedGraphic-2.png"/>
          <p:cNvPicPr>
            <a:picLocks noChangeAspect="1"/>
          </p:cNvPicPr>
          <p:nvPr/>
        </p:nvPicPr>
        <p:blipFill>
          <a:blip r:embed="rId3">
            <a:extLst/>
          </a:blip>
          <a:srcRect l="34094" t="16882" r="33915" b="3289"/>
          <a:stretch>
            <a:fillRect/>
          </a:stretch>
        </p:blipFill>
        <p:spPr>
          <a:xfrm>
            <a:off x="1967409" y="4327820"/>
            <a:ext cx="4160177" cy="2546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9" name="PastedGraphic-2.png" descr="PastedGraphic-2.png"/>
          <p:cNvPicPr>
            <a:picLocks noChangeAspect="1"/>
          </p:cNvPicPr>
          <p:nvPr/>
        </p:nvPicPr>
        <p:blipFill>
          <a:blip r:embed="rId3">
            <a:extLst/>
          </a:blip>
          <a:srcRect l="67887" t="15820" r="321" b="4350"/>
          <a:stretch>
            <a:fillRect/>
          </a:stretch>
        </p:blipFill>
        <p:spPr>
          <a:xfrm>
            <a:off x="1980308" y="7169570"/>
            <a:ext cx="4134300" cy="2546230"/>
          </a:xfrm>
          <a:prstGeom prst="rect">
            <a:avLst/>
          </a:prstGeom>
          <a:ln w="12700">
            <a:miter lim="400000"/>
          </a:ln>
        </p:spPr>
      </p:pic>
      <p:sp>
        <p:nvSpPr>
          <p:cNvPr id="1570" name="electron…"/>
          <p:cNvSpPr txBox="1"/>
          <p:nvPr/>
        </p:nvSpPr>
        <p:spPr>
          <a:xfrm>
            <a:off x="82404" y="4339928"/>
            <a:ext cx="2406674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electron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ion</a:t>
            </a:r>
          </a:p>
        </p:txBody>
      </p:sp>
      <p:sp>
        <p:nvSpPr>
          <p:cNvPr id="1571" name="same event…"/>
          <p:cNvSpPr txBox="1"/>
          <p:nvPr/>
        </p:nvSpPr>
        <p:spPr>
          <a:xfrm>
            <a:off x="55903" y="6491058"/>
            <a:ext cx="1919254" cy="10033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same event</a:t>
            </a:r>
          </a:p>
          <a:p>
            <a:pPr algn="l">
              <a:defRPr sz="2900">
                <a:latin typeface="Times"/>
                <a:ea typeface="Times"/>
                <a:cs typeface="Times"/>
                <a:sym typeface="Times"/>
              </a:defRPr>
            </a:pPr>
            <a:r>
              <a:t>(simulation)</a:t>
            </a:r>
          </a:p>
        </p:txBody>
      </p:sp>
      <p:grpSp>
        <p:nvGrpSpPr>
          <p:cNvPr id="1590" name="グループ"/>
          <p:cNvGrpSpPr/>
          <p:nvPr/>
        </p:nvGrpSpPr>
        <p:grpSpPr>
          <a:xfrm>
            <a:off x="6586794" y="4924172"/>
            <a:ext cx="6204254" cy="2605589"/>
            <a:chOff x="0" y="0"/>
            <a:chExt cx="6204252" cy="2605588"/>
          </a:xfrm>
        </p:grpSpPr>
        <p:grpSp>
          <p:nvGrpSpPr>
            <p:cNvPr id="1574" name="グループ"/>
            <p:cNvGrpSpPr/>
            <p:nvPr/>
          </p:nvGrpSpPr>
          <p:grpSpPr>
            <a:xfrm>
              <a:off x="102995" y="0"/>
              <a:ext cx="5995093" cy="2546202"/>
              <a:chOff x="0" y="0"/>
              <a:chExt cx="5995092" cy="2546201"/>
            </a:xfrm>
          </p:grpSpPr>
          <p:pic>
            <p:nvPicPr>
              <p:cNvPr id="1572" name="PastedGraphic-2-ion.png" descr="PastedGraphic-2-ion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368" t="15974" r="55123" b="43482"/>
              <a:stretch>
                <a:fillRect/>
              </a:stretch>
            </p:blipFill>
            <p:spPr>
              <a:xfrm>
                <a:off x="0" y="0"/>
                <a:ext cx="5995093" cy="20650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73" name="PastedGraphic-2-ion.png" descr="PastedGraphic-2-ion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77" t="87774" r="55123" b="2556"/>
              <a:stretch>
                <a:fillRect/>
              </a:stretch>
            </p:blipFill>
            <p:spPr>
              <a:xfrm>
                <a:off x="465547" y="2053698"/>
                <a:ext cx="5525302" cy="4925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75" name="四角形"/>
            <p:cNvSpPr/>
            <p:nvPr/>
          </p:nvSpPr>
          <p:spPr>
            <a:xfrm>
              <a:off x="320278" y="2204358"/>
              <a:ext cx="5883975" cy="3520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76" name="8"/>
            <p:cNvSpPr txBox="1"/>
            <p:nvPr/>
          </p:nvSpPr>
          <p:spPr>
            <a:xfrm>
              <a:off x="1121498" y="2164559"/>
              <a:ext cx="216917" cy="24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/>
              </a:lvl1pPr>
            </a:lstStyle>
            <a:p>
              <a:pPr/>
              <a:r>
                <a:t>8</a:t>
              </a:r>
            </a:p>
          </p:txBody>
        </p:sp>
        <p:sp>
          <p:nvSpPr>
            <p:cNvPr id="1577" name="16"/>
            <p:cNvSpPr txBox="1"/>
            <p:nvPr/>
          </p:nvSpPr>
          <p:spPr>
            <a:xfrm>
              <a:off x="1724588" y="2164559"/>
              <a:ext cx="312726" cy="24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/>
              </a:lvl1pPr>
            </a:lstStyle>
            <a:p>
              <a:pPr/>
              <a:r>
                <a:t>16</a:t>
              </a:r>
            </a:p>
          </p:txBody>
        </p:sp>
        <p:sp>
          <p:nvSpPr>
            <p:cNvPr id="1578" name="24"/>
            <p:cNvSpPr txBox="1"/>
            <p:nvPr/>
          </p:nvSpPr>
          <p:spPr>
            <a:xfrm>
              <a:off x="2369662" y="2164559"/>
              <a:ext cx="312725" cy="24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/>
              </a:lvl1pPr>
            </a:lstStyle>
            <a:p>
              <a:pPr/>
              <a:r>
                <a:t>24</a:t>
              </a:r>
            </a:p>
          </p:txBody>
        </p:sp>
        <p:sp>
          <p:nvSpPr>
            <p:cNvPr id="1579" name="32"/>
            <p:cNvSpPr txBox="1"/>
            <p:nvPr/>
          </p:nvSpPr>
          <p:spPr>
            <a:xfrm>
              <a:off x="3014735" y="2164559"/>
              <a:ext cx="312725" cy="24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/>
              </a:lvl1pPr>
            </a:lstStyle>
            <a:p>
              <a:pPr/>
              <a:r>
                <a:t>32</a:t>
              </a:r>
            </a:p>
          </p:txBody>
        </p:sp>
        <p:sp>
          <p:nvSpPr>
            <p:cNvPr id="1580" name="40"/>
            <p:cNvSpPr txBox="1"/>
            <p:nvPr/>
          </p:nvSpPr>
          <p:spPr>
            <a:xfrm>
              <a:off x="3659808" y="2164559"/>
              <a:ext cx="312725" cy="24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/>
              </a:lvl1pPr>
            </a:lstStyle>
            <a:p>
              <a:pPr/>
              <a:r>
                <a:t>40</a:t>
              </a:r>
            </a:p>
          </p:txBody>
        </p:sp>
        <p:sp>
          <p:nvSpPr>
            <p:cNvPr id="1581" name="48"/>
            <p:cNvSpPr txBox="1"/>
            <p:nvPr/>
          </p:nvSpPr>
          <p:spPr>
            <a:xfrm>
              <a:off x="4318337" y="2164559"/>
              <a:ext cx="312726" cy="24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/>
              </a:lvl1pPr>
            </a:lstStyle>
            <a:p>
              <a:pPr/>
              <a:r>
                <a:t>48</a:t>
              </a:r>
            </a:p>
          </p:txBody>
        </p:sp>
        <p:sp>
          <p:nvSpPr>
            <p:cNvPr id="1582" name="56"/>
            <p:cNvSpPr txBox="1"/>
            <p:nvPr/>
          </p:nvSpPr>
          <p:spPr>
            <a:xfrm>
              <a:off x="4976867" y="2164559"/>
              <a:ext cx="312725" cy="24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/>
              </a:lvl1pPr>
            </a:lstStyle>
            <a:p>
              <a:pPr/>
              <a:r>
                <a:t>56</a:t>
              </a:r>
            </a:p>
          </p:txBody>
        </p:sp>
        <p:sp>
          <p:nvSpPr>
            <p:cNvPr id="1583" name="64"/>
            <p:cNvSpPr txBox="1"/>
            <p:nvPr/>
          </p:nvSpPr>
          <p:spPr>
            <a:xfrm>
              <a:off x="5621940" y="2164559"/>
              <a:ext cx="312726" cy="242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000"/>
              </a:lvl1pPr>
            </a:lstStyle>
            <a:p>
              <a:pPr/>
              <a:r>
                <a:t>64</a:t>
              </a:r>
            </a:p>
          </p:txBody>
        </p:sp>
        <p:sp>
          <p:nvSpPr>
            <p:cNvPr id="1584" name="time [ms]"/>
            <p:cNvSpPr txBox="1"/>
            <p:nvPr/>
          </p:nvSpPr>
          <p:spPr>
            <a:xfrm>
              <a:off x="4660913" y="2336462"/>
              <a:ext cx="944633" cy="269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/>
              </a:lvl1pPr>
            </a:lstStyle>
            <a:p>
              <a:pPr/>
              <a:r>
                <a:t>time [ms]</a:t>
              </a:r>
            </a:p>
          </p:txBody>
        </p:sp>
        <p:sp>
          <p:nvSpPr>
            <p:cNvPr id="1585" name="ADC ch"/>
            <p:cNvSpPr txBox="1"/>
            <p:nvPr/>
          </p:nvSpPr>
          <p:spPr>
            <a:xfrm rot="16200000">
              <a:off x="-252010" y="402620"/>
              <a:ext cx="773146" cy="269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/>
              </a:lvl1pPr>
            </a:lstStyle>
            <a:p>
              <a:pPr/>
              <a:r>
                <a:t>ADC ch</a:t>
              </a:r>
            </a:p>
          </p:txBody>
        </p:sp>
        <p:sp>
          <p:nvSpPr>
            <p:cNvPr id="1586" name="Scintillation"/>
            <p:cNvSpPr txBox="1"/>
            <p:nvPr/>
          </p:nvSpPr>
          <p:spPr>
            <a:xfrm>
              <a:off x="1021674" y="1643084"/>
              <a:ext cx="1124355" cy="269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/>
              </a:lvl1pPr>
            </a:lstStyle>
            <a:p>
              <a:pPr/>
              <a:r>
                <a:t>Scintillation</a:t>
              </a:r>
            </a:p>
          </p:txBody>
        </p:sp>
        <p:sp>
          <p:nvSpPr>
            <p:cNvPr id="1587" name="xenon ion"/>
            <p:cNvSpPr txBox="1"/>
            <p:nvPr/>
          </p:nvSpPr>
          <p:spPr>
            <a:xfrm>
              <a:off x="2280877" y="1354269"/>
              <a:ext cx="963525" cy="269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200"/>
              </a:lvl1pPr>
            </a:lstStyle>
            <a:p>
              <a:pPr/>
              <a:r>
                <a:t>xenon ion</a:t>
              </a:r>
            </a:p>
          </p:txBody>
        </p:sp>
        <p:sp>
          <p:nvSpPr>
            <p:cNvPr id="1588" name="線"/>
            <p:cNvSpPr/>
            <p:nvPr/>
          </p:nvSpPr>
          <p:spPr>
            <a:xfrm flipH="1" flipV="1">
              <a:off x="700666" y="1447828"/>
              <a:ext cx="317379" cy="31737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589" name="線"/>
            <p:cNvSpPr/>
            <p:nvPr/>
          </p:nvSpPr>
          <p:spPr>
            <a:xfrm flipH="1" flipV="1">
              <a:off x="1117482" y="1375406"/>
              <a:ext cx="221058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591" name="線"/>
          <p:cNvSpPr/>
          <p:nvPr/>
        </p:nvSpPr>
        <p:spPr>
          <a:xfrm flipV="1">
            <a:off x="6553199" y="3651146"/>
            <a:ext cx="1" cy="5847966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92" name="Pulse timing (overlaid waveform)"/>
          <p:cNvSpPr txBox="1"/>
          <p:nvPr/>
        </p:nvSpPr>
        <p:spPr>
          <a:xfrm>
            <a:off x="7479572" y="4616450"/>
            <a:ext cx="4418698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Pulse timing (overlaid waveform)</a:t>
            </a:r>
          </a:p>
        </p:txBody>
      </p:sp>
      <p:sp>
        <p:nvSpPr>
          <p:cNvPr id="1593" name="xenon : 1 bar…"/>
          <p:cNvSpPr txBox="1"/>
          <p:nvPr/>
        </p:nvSpPr>
        <p:spPr>
          <a:xfrm>
            <a:off x="9733683" y="7621444"/>
            <a:ext cx="322903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xenon : 1 bar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Wire   : φ20 μm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HV     : -1500 V</a:t>
            </a:r>
          </a:p>
        </p:txBody>
      </p:sp>
      <p:sp>
        <p:nvSpPr>
          <p:cNvPr id="1594" name="PMT"/>
          <p:cNvSpPr/>
          <p:nvPr/>
        </p:nvSpPr>
        <p:spPr>
          <a:xfrm>
            <a:off x="7197706" y="9008310"/>
            <a:ext cx="1090254" cy="6858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PMT</a:t>
            </a:r>
          </a:p>
        </p:txBody>
      </p:sp>
      <p:sp>
        <p:nvSpPr>
          <p:cNvPr id="1595" name="線"/>
          <p:cNvSpPr/>
          <p:nvPr/>
        </p:nvSpPr>
        <p:spPr>
          <a:xfrm>
            <a:off x="6861981" y="8851158"/>
            <a:ext cx="1761705" cy="1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96" name="楕円"/>
          <p:cNvSpPr/>
          <p:nvPr/>
        </p:nvSpPr>
        <p:spPr>
          <a:xfrm rot="17069041">
            <a:off x="7258760" y="8286839"/>
            <a:ext cx="755292" cy="82756"/>
          </a:xfrm>
          <a:prstGeom prst="ellipse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97" name="四角形"/>
          <p:cNvSpPr/>
          <p:nvPr/>
        </p:nvSpPr>
        <p:spPr>
          <a:xfrm>
            <a:off x="7470793" y="7857115"/>
            <a:ext cx="544079" cy="1255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98" name="241Am α-ray source"/>
          <p:cNvSpPr txBox="1"/>
          <p:nvPr/>
        </p:nvSpPr>
        <p:spPr>
          <a:xfrm>
            <a:off x="6998699" y="7623784"/>
            <a:ext cx="1754735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rPr baseline="31999"/>
              <a:t>241</a:t>
            </a:r>
            <a:r>
              <a:t>Am α-ray source</a:t>
            </a:r>
          </a:p>
        </p:txBody>
      </p:sp>
      <p:sp>
        <p:nvSpPr>
          <p:cNvPr id="1599" name="Wire : -1500V"/>
          <p:cNvSpPr txBox="1"/>
          <p:nvPr/>
        </p:nvSpPr>
        <p:spPr>
          <a:xfrm>
            <a:off x="8176594" y="8799399"/>
            <a:ext cx="143677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Wire : -1500V</a:t>
            </a:r>
          </a:p>
        </p:txBody>
      </p:sp>
      <p:sp>
        <p:nvSpPr>
          <p:cNvPr id="1600" name="コールアウト"/>
          <p:cNvSpPr/>
          <p:nvPr/>
        </p:nvSpPr>
        <p:spPr>
          <a:xfrm>
            <a:off x="6725010" y="7269184"/>
            <a:ext cx="2887663" cy="2460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880" y="0"/>
                </a:moveTo>
                <a:lnTo>
                  <a:pt x="16164" y="2815"/>
                </a:lnTo>
                <a:lnTo>
                  <a:pt x="953" y="2815"/>
                </a:lnTo>
                <a:cubicBezTo>
                  <a:pt x="427" y="2815"/>
                  <a:pt x="0" y="3317"/>
                  <a:pt x="0" y="3934"/>
                </a:cubicBezTo>
                <a:lnTo>
                  <a:pt x="0" y="20481"/>
                </a:lnTo>
                <a:cubicBezTo>
                  <a:pt x="0" y="21099"/>
                  <a:pt x="427" y="21600"/>
                  <a:pt x="953" y="21600"/>
                </a:cubicBezTo>
                <a:lnTo>
                  <a:pt x="20647" y="21600"/>
                </a:lnTo>
                <a:cubicBezTo>
                  <a:pt x="21173" y="21600"/>
                  <a:pt x="21600" y="21099"/>
                  <a:pt x="21600" y="20481"/>
                </a:cubicBezTo>
                <a:lnTo>
                  <a:pt x="21600" y="3934"/>
                </a:lnTo>
                <a:cubicBezTo>
                  <a:pt x="21600" y="3317"/>
                  <a:pt x="21173" y="2815"/>
                  <a:pt x="20647" y="2815"/>
                </a:cubicBezTo>
                <a:lnTo>
                  <a:pt x="17595" y="2815"/>
                </a:lnTo>
                <a:lnTo>
                  <a:pt x="1688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01" name="- Detection of Xe+ by secondary electron…"/>
          <p:cNvSpPr txBox="1"/>
          <p:nvPr/>
        </p:nvSpPr>
        <p:spPr>
          <a:xfrm>
            <a:off x="6590876" y="3526306"/>
            <a:ext cx="619609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Detection of Xe+ by secondary electron 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  emission at electrode surface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639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604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5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6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7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2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633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634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6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7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8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640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641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642" name="AXEL experiment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643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644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682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647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8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9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0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5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676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677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6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0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1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683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684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685" name="AXEL is high pressure gas Xe TPC for 0νββ decay search…"/>
          <p:cNvSpPr txBox="1"/>
          <p:nvPr/>
        </p:nvSpPr>
        <p:spPr>
          <a:xfrm>
            <a:off x="65589" y="945758"/>
            <a:ext cx="12873623" cy="7645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AXEL is high pressure gas Xe TPC for 0νββ decay search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Cellular readout structure (ELCC) is unique feature of AXEL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Topological information is also used to reject BGs (Deep Learning)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Small (10L) prototype detector has been constructed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Demonstrate the performance of ELCC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⊿ E : 0.82 ~ 1.74 %(FWHM, extrapolated to Q-value) is estimated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Large (180L) prototype detector is now being commissioned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 - To demonstrate the performance of AXEL detector at near the Q-value</a:t>
            </a:r>
          </a:p>
          <a:p>
            <a:pPr algn="l">
              <a:defRPr sz="3400">
                <a:latin typeface="Times"/>
                <a:ea typeface="Times"/>
                <a:cs typeface="Times"/>
                <a:sym typeface="Times"/>
              </a:defRPr>
            </a:pPr>
            <a:r>
              <a:t> - Start with a single unit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Aiming to m</a:t>
            </a:r>
            <a:r>
              <a:rPr baseline="-5999"/>
              <a:t>ββ</a:t>
            </a:r>
            <a:r>
              <a:t> = 20 meV with some ideas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e.g. Deep leaning, thin (active) vessel, ion tracking</a:t>
            </a:r>
          </a:p>
        </p:txBody>
      </p:sp>
      <p:sp>
        <p:nvSpPr>
          <p:cNvPr id="1686" name="Summary"/>
          <p:cNvSpPr txBox="1"/>
          <p:nvPr/>
        </p:nvSpPr>
        <p:spPr>
          <a:xfrm>
            <a:off x="255617" y="27912"/>
            <a:ext cx="26372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Summary </a:t>
            </a:r>
          </a:p>
        </p:txBody>
      </p:sp>
      <p:sp>
        <p:nvSpPr>
          <p:cNvPr id="1687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725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690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1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2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3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8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19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720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7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3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4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726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727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1728" name="Thank you"/>
          <p:cNvSpPr txBox="1"/>
          <p:nvPr/>
        </p:nvSpPr>
        <p:spPr>
          <a:xfrm>
            <a:off x="2447913" y="4457700"/>
            <a:ext cx="2890838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Thank you </a:t>
            </a:r>
          </a:p>
        </p:txBody>
      </p:sp>
      <p:pic>
        <p:nvPicPr>
          <p:cNvPr id="1729" name="スクリーンショット 2018-10-20 0.20.50.png" descr="スクリーンショット 2018-10-20 0.20.5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8066" y="3961278"/>
            <a:ext cx="1607139" cy="1831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3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33" name="Backup"/>
          <p:cNvSpPr txBox="1"/>
          <p:nvPr/>
        </p:nvSpPr>
        <p:spPr>
          <a:xfrm>
            <a:off x="350736" y="4836018"/>
            <a:ext cx="15109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Backup</a:t>
            </a:r>
          </a:p>
        </p:txBody>
      </p:sp>
      <p:sp>
        <p:nvSpPr>
          <p:cNvPr id="1734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35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38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39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40" name="スクリーンショット 2018-10-21 13.05.14.png" descr="スクリーンショット 2018-10-21 13.05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4" y="1198838"/>
            <a:ext cx="13004801" cy="7566923"/>
          </a:xfrm>
          <a:prstGeom prst="rect">
            <a:avLst/>
          </a:prstGeom>
          <a:ln w="12700">
            <a:miter lim="400000"/>
          </a:ln>
        </p:spPr>
      </p:pic>
      <p:sp>
        <p:nvSpPr>
          <p:cNvPr id="1741" name="T.Nakadaira"/>
          <p:cNvSpPr txBox="1"/>
          <p:nvPr/>
        </p:nvSpPr>
        <p:spPr>
          <a:xfrm>
            <a:off x="9020146" y="7048353"/>
            <a:ext cx="1815313" cy="37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T.Nakadaira</a:t>
            </a:r>
          </a:p>
        </p:txBody>
      </p:sp>
      <p:pic>
        <p:nvPicPr>
          <p:cNvPr id="1742" name="スクリーンショット 2018-10-21 14.48.27.png" descr="スクリーンショット 2018-10-21 14.48.27.png"/>
          <p:cNvPicPr>
            <a:picLocks noChangeAspect="1"/>
          </p:cNvPicPr>
          <p:nvPr/>
        </p:nvPicPr>
        <p:blipFill>
          <a:blip r:embed="rId3">
            <a:extLst/>
          </a:blip>
          <a:srcRect l="0" t="0" r="27142" b="0"/>
          <a:stretch>
            <a:fillRect/>
          </a:stretch>
        </p:blipFill>
        <p:spPr>
          <a:xfrm>
            <a:off x="2430715" y="2522196"/>
            <a:ext cx="2020123" cy="1649194"/>
          </a:xfrm>
          <a:prstGeom prst="rect">
            <a:avLst/>
          </a:prstGeom>
          <a:ln w="12700">
            <a:miter lim="400000"/>
          </a:ln>
        </p:spPr>
      </p:pic>
      <p:sp>
        <p:nvSpPr>
          <p:cNvPr id="1743" name="Shuhei Obara"/>
          <p:cNvSpPr txBox="1"/>
          <p:nvPr/>
        </p:nvSpPr>
        <p:spPr>
          <a:xfrm>
            <a:off x="2310705" y="5171730"/>
            <a:ext cx="2260116" cy="381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Shuhei Obara</a:t>
            </a:r>
          </a:p>
        </p:txBody>
      </p:sp>
      <p:sp>
        <p:nvSpPr>
          <p:cNvPr id="1744" name="Members"/>
          <p:cNvSpPr txBox="1"/>
          <p:nvPr/>
        </p:nvSpPr>
        <p:spPr>
          <a:xfrm>
            <a:off x="334223" y="167612"/>
            <a:ext cx="18410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Members</a:t>
            </a:r>
          </a:p>
        </p:txBody>
      </p:sp>
      <p:sp>
        <p:nvSpPr>
          <p:cNvPr id="1745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48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13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42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43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49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50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AXEL experiment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AXEL experiment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252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253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48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49" name="Introduction : Neutrinoless Double Beta Decay (0νββ decay)"/>
          <p:cNvSpPr txBox="1"/>
          <p:nvPr/>
        </p:nvSpPr>
        <p:spPr>
          <a:xfrm>
            <a:off x="334223" y="167612"/>
            <a:ext cx="11300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Introduction : Neutrinoless Double Beta Decay (0νββ decay)</a:t>
            </a:r>
          </a:p>
        </p:txBody>
      </p:sp>
      <p:sp>
        <p:nvSpPr>
          <p:cNvPr id="175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51" name="It occurs only if the neutrino has Majorana mass term"/>
          <p:cNvSpPr txBox="1"/>
          <p:nvPr/>
        </p:nvSpPr>
        <p:spPr>
          <a:xfrm>
            <a:off x="455598" y="1261107"/>
            <a:ext cx="99032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It occurs only if the neutrino has Majorana mass term</a:t>
            </a:r>
          </a:p>
        </p:txBody>
      </p:sp>
      <p:pic>
        <p:nvPicPr>
          <p:cNvPr id="1752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212" y="2073518"/>
            <a:ext cx="8188311" cy="3725682"/>
          </a:xfrm>
          <a:prstGeom prst="rect">
            <a:avLst/>
          </a:prstGeom>
          <a:ln w="12700">
            <a:miter lim="400000"/>
          </a:ln>
        </p:spPr>
      </p:pic>
      <p:sp>
        <p:nvSpPr>
          <p:cNvPr id="1753" name="2νββ decay"/>
          <p:cNvSpPr txBox="1"/>
          <p:nvPr/>
        </p:nvSpPr>
        <p:spPr>
          <a:xfrm>
            <a:off x="2501082" y="5922323"/>
            <a:ext cx="14257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2νββ decay</a:t>
            </a:r>
          </a:p>
        </p:txBody>
      </p:sp>
      <p:sp>
        <p:nvSpPr>
          <p:cNvPr id="1754" name="0νββ decay"/>
          <p:cNvSpPr txBox="1"/>
          <p:nvPr/>
        </p:nvSpPr>
        <p:spPr>
          <a:xfrm>
            <a:off x="7019256" y="5922323"/>
            <a:ext cx="14257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0νββ decay</a:t>
            </a:r>
          </a:p>
        </p:txBody>
      </p:sp>
      <p:sp>
        <p:nvSpPr>
          <p:cNvPr id="1755" name="If the neutrino is Majorana ………"/>
          <p:cNvSpPr txBox="1"/>
          <p:nvPr/>
        </p:nvSpPr>
        <p:spPr>
          <a:xfrm>
            <a:off x="168686" y="6747837"/>
            <a:ext cx="1455307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If the neutrino is Majorana ……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- naturally explains the smallness of the neutrino mass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- One of the conditions of Leptogenesis story </a:t>
            </a:r>
          </a:p>
        </p:txBody>
      </p:sp>
      <p:sp>
        <p:nvSpPr>
          <p:cNvPr id="1756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5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60" name="Introduction : Neutrinoless Double Beta Decay (0νββ decay)"/>
          <p:cNvSpPr txBox="1"/>
          <p:nvPr/>
        </p:nvSpPr>
        <p:spPr>
          <a:xfrm>
            <a:off x="334223" y="167612"/>
            <a:ext cx="11300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Introduction : Neutrinoless Double Beta Decay (0νββ decay)</a:t>
            </a:r>
          </a:p>
        </p:txBody>
      </p:sp>
      <p:sp>
        <p:nvSpPr>
          <p:cNvPr id="176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62" name="Pioneering work by the NEXT experiment group demonstrated usability of high pressure xenon gas time projection chamber (TPC) for 0νββ decay search"/>
          <p:cNvSpPr txBox="1"/>
          <p:nvPr/>
        </p:nvSpPr>
        <p:spPr>
          <a:xfrm>
            <a:off x="317242" y="7261057"/>
            <a:ext cx="12635869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6000"/>
              </a:lnSpc>
              <a:spcBef>
                <a:spcPts val="1200"/>
              </a:spcBef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Pioneering work by the NEXT experiment group demonstrated usability of high pressure xenon gas time projection chamber (TPC) for 0νββ decay search </a:t>
            </a:r>
          </a:p>
        </p:txBody>
      </p:sp>
      <p:grpSp>
        <p:nvGrpSpPr>
          <p:cNvPr id="1766" name="グループ"/>
          <p:cNvGrpSpPr/>
          <p:nvPr/>
        </p:nvGrpSpPr>
        <p:grpSpPr>
          <a:xfrm>
            <a:off x="7156267" y="1362395"/>
            <a:ext cx="5436421" cy="5148135"/>
            <a:chOff x="0" y="0"/>
            <a:chExt cx="5436420" cy="5148134"/>
          </a:xfrm>
        </p:grpSpPr>
        <p:sp>
          <p:nvSpPr>
            <p:cNvPr id="1763" name="円形"/>
            <p:cNvSpPr/>
            <p:nvPr/>
          </p:nvSpPr>
          <p:spPr>
            <a:xfrm>
              <a:off x="1093147" y="0"/>
              <a:ext cx="3222600" cy="3222600"/>
            </a:xfrm>
            <a:prstGeom prst="ellipse">
              <a:avLst/>
            </a:prstGeom>
            <a:solidFill>
              <a:schemeClr val="accent2">
                <a:hueOff val="-85259"/>
                <a:satOff val="14347"/>
                <a:lumOff val="22373"/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64" name="円形"/>
            <p:cNvSpPr/>
            <p:nvPr/>
          </p:nvSpPr>
          <p:spPr>
            <a:xfrm>
              <a:off x="0" y="1925535"/>
              <a:ext cx="3222600" cy="3222600"/>
            </a:xfrm>
            <a:prstGeom prst="ellipse">
              <a:avLst/>
            </a:prstGeom>
            <a:solidFill>
              <a:schemeClr val="accent3">
                <a:hueOff val="-274225"/>
                <a:satOff val="26768"/>
                <a:lumOff val="11368"/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765" name="円形"/>
            <p:cNvSpPr/>
            <p:nvPr/>
          </p:nvSpPr>
          <p:spPr>
            <a:xfrm>
              <a:off x="2213821" y="1925535"/>
              <a:ext cx="3222600" cy="3222600"/>
            </a:xfrm>
            <a:prstGeom prst="ellipse">
              <a:avLst/>
            </a:prstGeom>
            <a:solidFill>
              <a:schemeClr val="accent5">
                <a:hueOff val="-152896"/>
                <a:lumOff val="12368"/>
                <a:alpha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767" name="Large target mass"/>
          <p:cNvSpPr txBox="1"/>
          <p:nvPr/>
        </p:nvSpPr>
        <p:spPr>
          <a:xfrm>
            <a:off x="8380143" y="2358394"/>
            <a:ext cx="298866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Large target mass</a:t>
            </a:r>
          </a:p>
        </p:txBody>
      </p:sp>
      <p:sp>
        <p:nvSpPr>
          <p:cNvPr id="1768" name="Low BG…"/>
          <p:cNvSpPr txBox="1"/>
          <p:nvPr/>
        </p:nvSpPr>
        <p:spPr>
          <a:xfrm>
            <a:off x="10611911" y="4695426"/>
            <a:ext cx="232532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Low BG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(BG rejection)</a:t>
            </a:r>
          </a:p>
        </p:txBody>
      </p:sp>
      <p:sp>
        <p:nvSpPr>
          <p:cNvPr id="1769" name="Energy…"/>
          <p:cNvSpPr txBox="1"/>
          <p:nvPr/>
        </p:nvSpPr>
        <p:spPr>
          <a:xfrm>
            <a:off x="7626536" y="4682726"/>
            <a:ext cx="1739703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>
                <a:latin typeface="Times"/>
                <a:ea typeface="Times"/>
                <a:cs typeface="Times"/>
                <a:sym typeface="Times"/>
              </a:defRPr>
            </a:pPr>
            <a:r>
              <a:t>Energy </a:t>
            </a:r>
          </a:p>
          <a:p>
            <a:pPr algn="l">
              <a:defRPr sz="3200">
                <a:latin typeface="Times"/>
                <a:ea typeface="Times"/>
                <a:cs typeface="Times"/>
                <a:sym typeface="Times"/>
              </a:defRPr>
            </a:pPr>
            <a:r>
              <a:t>resolution</a:t>
            </a:r>
          </a:p>
        </p:txBody>
      </p:sp>
      <p:pic>
        <p:nvPicPr>
          <p:cNvPr id="1770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04" y="1602165"/>
            <a:ext cx="5540536" cy="4013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1" name="スクリーンショット 2018-09-16 1.38.04.png" descr="スクリーンショット 2018-09-16 1.38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9389" y="5717876"/>
            <a:ext cx="2959101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2" name="コールアウト"/>
          <p:cNvSpPr/>
          <p:nvPr/>
        </p:nvSpPr>
        <p:spPr>
          <a:xfrm>
            <a:off x="3699071" y="5159869"/>
            <a:ext cx="3068638" cy="1726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621" y="0"/>
                </a:moveTo>
                <a:lnTo>
                  <a:pt x="7710" y="5393"/>
                </a:lnTo>
                <a:lnTo>
                  <a:pt x="455" y="5393"/>
                </a:lnTo>
                <a:cubicBezTo>
                  <a:pt x="204" y="5393"/>
                  <a:pt x="0" y="5754"/>
                  <a:pt x="0" y="6202"/>
                </a:cubicBezTo>
                <a:lnTo>
                  <a:pt x="0" y="20791"/>
                </a:lnTo>
                <a:cubicBezTo>
                  <a:pt x="0" y="21238"/>
                  <a:pt x="204" y="21600"/>
                  <a:pt x="455" y="21600"/>
                </a:cubicBezTo>
                <a:lnTo>
                  <a:pt x="21145" y="21600"/>
                </a:lnTo>
                <a:cubicBezTo>
                  <a:pt x="21396" y="21600"/>
                  <a:pt x="21600" y="21238"/>
                  <a:pt x="21600" y="20791"/>
                </a:cubicBezTo>
                <a:lnTo>
                  <a:pt x="21600" y="6202"/>
                </a:lnTo>
                <a:cubicBezTo>
                  <a:pt x="21600" y="5754"/>
                  <a:pt x="21396" y="5393"/>
                  <a:pt x="21145" y="5393"/>
                </a:cubicBezTo>
                <a:lnTo>
                  <a:pt x="9535" y="5393"/>
                </a:lnTo>
                <a:lnTo>
                  <a:pt x="8621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73" name="To discovery 0νββ decay ……"/>
          <p:cNvSpPr txBox="1"/>
          <p:nvPr/>
        </p:nvSpPr>
        <p:spPr>
          <a:xfrm>
            <a:off x="489545" y="1009650"/>
            <a:ext cx="5771035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To discovery 0νββ decay ……</a:t>
            </a:r>
          </a:p>
        </p:txBody>
      </p:sp>
      <p:sp>
        <p:nvSpPr>
          <p:cNvPr id="1774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7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78" name="Contents"/>
          <p:cNvSpPr txBox="1"/>
          <p:nvPr/>
        </p:nvSpPr>
        <p:spPr>
          <a:xfrm>
            <a:off x="334223" y="167612"/>
            <a:ext cx="17399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779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80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Simulation study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781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8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785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  <p:sp>
        <p:nvSpPr>
          <p:cNvPr id="1786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87" name="図 25" descr="図 25"/>
          <p:cNvPicPr>
            <a:picLocks noChangeAspect="1"/>
          </p:cNvPicPr>
          <p:nvPr/>
        </p:nvPicPr>
        <p:blipFill>
          <a:blip r:embed="rId2">
            <a:extLst/>
          </a:blip>
          <a:srcRect l="14096" t="26295" r="50588" b="34368"/>
          <a:stretch>
            <a:fillRect/>
          </a:stretch>
        </p:blipFill>
        <p:spPr>
          <a:xfrm>
            <a:off x="751797" y="4763953"/>
            <a:ext cx="5418459" cy="44600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0" name="グループ"/>
          <p:cNvGrpSpPr/>
          <p:nvPr/>
        </p:nvGrpSpPr>
        <p:grpSpPr>
          <a:xfrm>
            <a:off x="1684746" y="5334787"/>
            <a:ext cx="953765" cy="1293495"/>
            <a:chOff x="0" y="0"/>
            <a:chExt cx="953763" cy="1293494"/>
          </a:xfrm>
        </p:grpSpPr>
        <p:grpSp>
          <p:nvGrpSpPr>
            <p:cNvPr id="1790" name="正方形/長方形 6"/>
            <p:cNvGrpSpPr/>
            <p:nvPr/>
          </p:nvGrpSpPr>
          <p:grpSpPr>
            <a:xfrm>
              <a:off x="0" y="-1"/>
              <a:ext cx="953764" cy="1293496"/>
              <a:chOff x="0" y="0"/>
              <a:chExt cx="953763" cy="1293494"/>
            </a:xfrm>
          </p:grpSpPr>
          <p:sp>
            <p:nvSpPr>
              <p:cNvPr id="1788" name="四角形"/>
              <p:cNvSpPr/>
              <p:nvPr/>
            </p:nvSpPr>
            <p:spPr>
              <a:xfrm>
                <a:off x="0" y="-1"/>
                <a:ext cx="953764" cy="12934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89" name="square"/>
              <p:cNvSpPr txBox="1"/>
              <p:nvPr/>
            </p:nvSpPr>
            <p:spPr>
              <a:xfrm>
                <a:off x="0" y="-1"/>
                <a:ext cx="953764" cy="350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square</a:t>
                </a:r>
              </a:p>
            </p:txBody>
          </p:sp>
        </p:grpSp>
        <p:sp>
          <p:nvSpPr>
            <p:cNvPr id="1791" name="楕円 37"/>
            <p:cNvSpPr/>
            <p:nvPr/>
          </p:nvSpPr>
          <p:spPr>
            <a:xfrm>
              <a:off x="181347" y="46154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2" name="楕円 38"/>
            <p:cNvSpPr/>
            <p:nvPr/>
          </p:nvSpPr>
          <p:spPr>
            <a:xfrm>
              <a:off x="442889" y="46154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3" name="楕円 39"/>
            <p:cNvSpPr/>
            <p:nvPr/>
          </p:nvSpPr>
          <p:spPr>
            <a:xfrm>
              <a:off x="695223" y="46154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4" name="楕円 41"/>
            <p:cNvSpPr/>
            <p:nvPr/>
          </p:nvSpPr>
          <p:spPr>
            <a:xfrm>
              <a:off x="189861" y="974721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5" name="楕円 42"/>
            <p:cNvSpPr/>
            <p:nvPr/>
          </p:nvSpPr>
          <p:spPr>
            <a:xfrm>
              <a:off x="442889" y="976536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6" name="楕円 43"/>
            <p:cNvSpPr/>
            <p:nvPr/>
          </p:nvSpPr>
          <p:spPr>
            <a:xfrm>
              <a:off x="695223" y="976536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7" name="楕円 44"/>
            <p:cNvSpPr/>
            <p:nvPr/>
          </p:nvSpPr>
          <p:spPr>
            <a:xfrm>
              <a:off x="181347" y="716162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8" name="楕円 45"/>
            <p:cNvSpPr/>
            <p:nvPr/>
          </p:nvSpPr>
          <p:spPr>
            <a:xfrm>
              <a:off x="442889" y="716162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9" name="楕円 46"/>
            <p:cNvSpPr/>
            <p:nvPr/>
          </p:nvSpPr>
          <p:spPr>
            <a:xfrm>
              <a:off x="695223" y="716162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818" name="グループ"/>
          <p:cNvGrpSpPr/>
          <p:nvPr/>
        </p:nvGrpSpPr>
        <p:grpSpPr>
          <a:xfrm>
            <a:off x="5305309" y="1113023"/>
            <a:ext cx="2330140" cy="3438589"/>
            <a:chOff x="0" y="0"/>
            <a:chExt cx="2330139" cy="3438587"/>
          </a:xfrm>
        </p:grpSpPr>
        <p:pic>
          <p:nvPicPr>
            <p:cNvPr id="1801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56" t="12107" r="0" b="0"/>
            <a:stretch>
              <a:fillRect/>
            </a:stretch>
          </p:blipFill>
          <p:spPr>
            <a:xfrm rot="4740000">
              <a:off x="-220986" y="943386"/>
              <a:ext cx="2806727" cy="1495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2" name="直線矢印コネクタ 4"/>
            <p:cNvSpPr/>
            <p:nvPr/>
          </p:nvSpPr>
          <p:spPr>
            <a:xfrm>
              <a:off x="1397111" y="260339"/>
              <a:ext cx="304801" cy="20479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03" name="直線矢印コネクタ 5"/>
            <p:cNvSpPr/>
            <p:nvPr/>
          </p:nvSpPr>
          <p:spPr>
            <a:xfrm flipV="1">
              <a:off x="660784" y="250740"/>
              <a:ext cx="717662" cy="72009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04" name="直線矢印コネクタ 6"/>
            <p:cNvSpPr/>
            <p:nvPr/>
          </p:nvSpPr>
          <p:spPr>
            <a:xfrm flipH="1" flipV="1">
              <a:off x="1725724" y="479416"/>
              <a:ext cx="23813" cy="198596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05" name="直線矢印コネクタ 7"/>
            <p:cNvSpPr/>
            <p:nvPr/>
          </p:nvSpPr>
          <p:spPr>
            <a:xfrm flipH="1" flipV="1">
              <a:off x="1749030" y="2462416"/>
              <a:ext cx="14794" cy="50778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06" name="正方形/長方形 8"/>
            <p:cNvSpPr txBox="1"/>
            <p:nvPr/>
          </p:nvSpPr>
          <p:spPr>
            <a:xfrm>
              <a:off x="707654" y="-1"/>
              <a:ext cx="608284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1.0cm</a:t>
              </a:r>
            </a:p>
          </p:txBody>
        </p:sp>
        <p:sp>
          <p:nvSpPr>
            <p:cNvPr id="1807" name="正方形/長方形 9"/>
            <p:cNvSpPr txBox="1"/>
            <p:nvPr/>
          </p:nvSpPr>
          <p:spPr>
            <a:xfrm>
              <a:off x="1548459" y="100508"/>
              <a:ext cx="608283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1.0cm</a:t>
              </a:r>
            </a:p>
          </p:txBody>
        </p:sp>
        <p:sp>
          <p:nvSpPr>
            <p:cNvPr id="1808" name="正方形/長方形 10"/>
            <p:cNvSpPr txBox="1"/>
            <p:nvPr/>
          </p:nvSpPr>
          <p:spPr>
            <a:xfrm>
              <a:off x="1795997" y="796343"/>
              <a:ext cx="460001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2cm</a:t>
              </a:r>
            </a:p>
          </p:txBody>
        </p:sp>
        <p:sp>
          <p:nvSpPr>
            <p:cNvPr id="1809" name="正方形/長方形 11"/>
            <p:cNvSpPr txBox="1"/>
            <p:nvPr/>
          </p:nvSpPr>
          <p:spPr>
            <a:xfrm>
              <a:off x="1721856" y="2554869"/>
              <a:ext cx="608284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0.5cm</a:t>
              </a:r>
            </a:p>
          </p:txBody>
        </p:sp>
        <p:sp>
          <p:nvSpPr>
            <p:cNvPr id="1810" name="直線矢印コネクタ 12"/>
            <p:cNvSpPr/>
            <p:nvPr/>
          </p:nvSpPr>
          <p:spPr>
            <a:xfrm flipH="1" flipV="1">
              <a:off x="1008572" y="2902769"/>
              <a:ext cx="379015" cy="552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11" name="直線矢印コネクタ 13"/>
            <p:cNvSpPr/>
            <p:nvPr/>
          </p:nvSpPr>
          <p:spPr>
            <a:xfrm flipH="1" flipV="1">
              <a:off x="988432" y="2295749"/>
              <a:ext cx="394392" cy="7704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12" name="正方形/長方形 14"/>
            <p:cNvSpPr txBox="1"/>
            <p:nvPr/>
          </p:nvSpPr>
          <p:spPr>
            <a:xfrm>
              <a:off x="941477" y="2909607"/>
              <a:ext cx="707167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0.58cm</a:t>
              </a:r>
            </a:p>
          </p:txBody>
        </p:sp>
        <p:sp>
          <p:nvSpPr>
            <p:cNvPr id="1813" name="正方形/長方形 15"/>
            <p:cNvSpPr txBox="1"/>
            <p:nvPr/>
          </p:nvSpPr>
          <p:spPr>
            <a:xfrm>
              <a:off x="922044" y="1981583"/>
              <a:ext cx="608284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defTabSz="457200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0.6cm</a:t>
              </a:r>
            </a:p>
          </p:txBody>
        </p:sp>
        <p:sp>
          <p:nvSpPr>
            <p:cNvPr id="1814" name="直線矢印コネクタ 16"/>
            <p:cNvSpPr/>
            <p:nvPr/>
          </p:nvSpPr>
          <p:spPr>
            <a:xfrm flipV="1">
              <a:off x="463810" y="2444317"/>
              <a:ext cx="1" cy="36004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15" name="直線矢印コネクタ 17"/>
            <p:cNvSpPr/>
            <p:nvPr/>
          </p:nvSpPr>
          <p:spPr>
            <a:xfrm flipV="1">
              <a:off x="463810" y="500102"/>
              <a:ext cx="1" cy="172819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16" name="テキスト ボックス 18"/>
            <p:cNvSpPr txBox="1"/>
            <p:nvPr/>
          </p:nvSpPr>
          <p:spPr>
            <a:xfrm rot="16200000">
              <a:off x="-521482" y="973210"/>
              <a:ext cx="1418306" cy="322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l" defTabSz="457200"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  <a:r>
                <a:rPr baseline="-25000"/>
                <a:t>drift</a:t>
              </a:r>
              <a:r>
                <a:t>=100</a:t>
              </a:r>
              <a:r>
                <a:rPr sz="1000"/>
                <a:t>V/cm/atm</a:t>
              </a:r>
            </a:p>
          </p:txBody>
        </p:sp>
        <p:sp>
          <p:nvSpPr>
            <p:cNvPr id="1817" name="テキスト ボックス 19"/>
            <p:cNvSpPr txBox="1"/>
            <p:nvPr/>
          </p:nvSpPr>
          <p:spPr>
            <a:xfrm rot="16200000">
              <a:off x="-543607" y="2572376"/>
              <a:ext cx="1409819" cy="322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l" defTabSz="457200"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  <a:r>
                <a:rPr baseline="-25000"/>
                <a:t>anode</a:t>
              </a:r>
              <a:r>
                <a:t>=3</a:t>
              </a:r>
              <a:r>
                <a:rPr sz="1000"/>
                <a:t>kV/cm/atm</a:t>
              </a:r>
            </a:p>
          </p:txBody>
        </p:sp>
      </p:grpSp>
      <p:pic>
        <p:nvPicPr>
          <p:cNvPr id="181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9156" t="12107" r="0" b="0"/>
          <a:stretch>
            <a:fillRect/>
          </a:stretch>
        </p:blipFill>
        <p:spPr>
          <a:xfrm rot="4740000">
            <a:off x="7030521" y="2056426"/>
            <a:ext cx="2806727" cy="149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0" name="Picture 24" descr="Pictur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37137" y="1105060"/>
            <a:ext cx="3528393" cy="33981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3" name="右矢印 210"/>
          <p:cNvGrpSpPr/>
          <p:nvPr/>
        </p:nvGrpSpPr>
        <p:grpSpPr>
          <a:xfrm>
            <a:off x="7137435" y="2345149"/>
            <a:ext cx="754817" cy="731027"/>
            <a:chOff x="0" y="0"/>
            <a:chExt cx="754816" cy="731026"/>
          </a:xfrm>
        </p:grpSpPr>
        <p:sp>
          <p:nvSpPr>
            <p:cNvPr id="1821" name="矢印"/>
            <p:cNvSpPr/>
            <p:nvPr/>
          </p:nvSpPr>
          <p:spPr>
            <a:xfrm>
              <a:off x="44003" y="0"/>
              <a:ext cx="710814" cy="731027"/>
            </a:xfrm>
            <a:prstGeom prst="rightArrow">
              <a:avLst>
                <a:gd name="adj1" fmla="val 50000"/>
                <a:gd name="adj2" fmla="val 51422"/>
              </a:avLst>
            </a:pr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22" name="gmsh"/>
            <p:cNvSpPr txBox="1"/>
            <p:nvPr/>
          </p:nvSpPr>
          <p:spPr>
            <a:xfrm>
              <a:off x="0" y="177897"/>
              <a:ext cx="725250" cy="37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457200"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gmsh</a:t>
              </a:r>
            </a:p>
          </p:txBody>
        </p:sp>
      </p:grpSp>
      <p:grpSp>
        <p:nvGrpSpPr>
          <p:cNvPr id="1826" name="右矢印 211"/>
          <p:cNvGrpSpPr/>
          <p:nvPr/>
        </p:nvGrpSpPr>
        <p:grpSpPr>
          <a:xfrm>
            <a:off x="9030862" y="2347311"/>
            <a:ext cx="795328" cy="726702"/>
            <a:chOff x="0" y="0"/>
            <a:chExt cx="795326" cy="726701"/>
          </a:xfrm>
        </p:grpSpPr>
        <p:sp>
          <p:nvSpPr>
            <p:cNvPr id="1824" name="矢印"/>
            <p:cNvSpPr/>
            <p:nvPr/>
          </p:nvSpPr>
          <p:spPr>
            <a:xfrm>
              <a:off x="8066" y="0"/>
              <a:ext cx="787261" cy="72670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25" name="elmer"/>
            <p:cNvSpPr txBox="1"/>
            <p:nvPr/>
          </p:nvSpPr>
          <p:spPr>
            <a:xfrm>
              <a:off x="-1" y="205566"/>
              <a:ext cx="621719" cy="315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457200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elmer</a:t>
              </a:r>
            </a:p>
          </p:txBody>
        </p:sp>
      </p:grpSp>
      <p:pic>
        <p:nvPicPr>
          <p:cNvPr id="1827" name="図 31" descr="図 31"/>
          <p:cNvPicPr>
            <a:picLocks noChangeAspect="1"/>
          </p:cNvPicPr>
          <p:nvPr/>
        </p:nvPicPr>
        <p:blipFill>
          <a:blip r:embed="rId6">
            <a:extLst/>
          </a:blip>
          <a:srcRect l="1696" t="19017" r="6047" b="4892"/>
          <a:stretch>
            <a:fillRect/>
          </a:stretch>
        </p:blipFill>
        <p:spPr>
          <a:xfrm>
            <a:off x="7136317" y="4800921"/>
            <a:ext cx="5336540" cy="44599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0" name="グループ"/>
          <p:cNvGrpSpPr/>
          <p:nvPr/>
        </p:nvGrpSpPr>
        <p:grpSpPr>
          <a:xfrm>
            <a:off x="7911712" y="5456822"/>
            <a:ext cx="1196763" cy="1049425"/>
            <a:chOff x="0" y="0"/>
            <a:chExt cx="1196762" cy="1049424"/>
          </a:xfrm>
        </p:grpSpPr>
        <p:grpSp>
          <p:nvGrpSpPr>
            <p:cNvPr id="1830" name="正方形/長方形 32"/>
            <p:cNvGrpSpPr/>
            <p:nvPr/>
          </p:nvGrpSpPr>
          <p:grpSpPr>
            <a:xfrm>
              <a:off x="0" y="-1"/>
              <a:ext cx="1196763" cy="1049426"/>
              <a:chOff x="0" y="0"/>
              <a:chExt cx="1196762" cy="1049424"/>
            </a:xfrm>
          </p:grpSpPr>
          <p:sp>
            <p:nvSpPr>
              <p:cNvPr id="1828" name="四角形"/>
              <p:cNvSpPr/>
              <p:nvPr/>
            </p:nvSpPr>
            <p:spPr>
              <a:xfrm>
                <a:off x="-1" y="-1"/>
                <a:ext cx="1196764" cy="10494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29" name="hexagonal"/>
              <p:cNvSpPr txBox="1"/>
              <p:nvPr/>
            </p:nvSpPr>
            <p:spPr>
              <a:xfrm>
                <a:off x="18789" y="-1"/>
                <a:ext cx="1159184" cy="350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defTabSz="457200">
                  <a:defRPr sz="1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hexagonal</a:t>
                </a:r>
              </a:p>
            </p:txBody>
          </p:sp>
        </p:grpSp>
        <p:sp>
          <p:nvSpPr>
            <p:cNvPr id="1831" name="楕円 34"/>
            <p:cNvSpPr/>
            <p:nvPr/>
          </p:nvSpPr>
          <p:spPr>
            <a:xfrm>
              <a:off x="224263" y="40053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2" name="楕円 35"/>
            <p:cNvSpPr/>
            <p:nvPr/>
          </p:nvSpPr>
          <p:spPr>
            <a:xfrm>
              <a:off x="349435" y="605123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3" name="楕円 36"/>
            <p:cNvSpPr/>
            <p:nvPr/>
          </p:nvSpPr>
          <p:spPr>
            <a:xfrm>
              <a:off x="485805" y="40053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4" name="楕円 40"/>
            <p:cNvSpPr/>
            <p:nvPr/>
          </p:nvSpPr>
          <p:spPr>
            <a:xfrm>
              <a:off x="594947" y="605123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5" name="楕円 48"/>
            <p:cNvSpPr/>
            <p:nvPr/>
          </p:nvSpPr>
          <p:spPr>
            <a:xfrm>
              <a:off x="220140" y="82481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6" name="楕円 49"/>
            <p:cNvSpPr/>
            <p:nvPr/>
          </p:nvSpPr>
          <p:spPr>
            <a:xfrm>
              <a:off x="474228" y="82481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7" name="楕円 50"/>
            <p:cNvSpPr/>
            <p:nvPr/>
          </p:nvSpPr>
          <p:spPr>
            <a:xfrm>
              <a:off x="738140" y="40053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8" name="楕円 51"/>
            <p:cNvSpPr/>
            <p:nvPr/>
          </p:nvSpPr>
          <p:spPr>
            <a:xfrm>
              <a:off x="849887" y="605123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9" name="楕円 52"/>
            <p:cNvSpPr/>
            <p:nvPr/>
          </p:nvSpPr>
          <p:spPr>
            <a:xfrm>
              <a:off x="717106" y="824817"/>
              <a:ext cx="109143" cy="1080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841" name="Collection efficiency…"/>
          <p:cNvSpPr txBox="1"/>
          <p:nvPr/>
        </p:nvSpPr>
        <p:spPr>
          <a:xfrm>
            <a:off x="320212" y="1312302"/>
            <a:ext cx="491979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Collection efficiency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of electric field line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is checked by simulation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(gmsh + Elmer)</a:t>
            </a:r>
          </a:p>
        </p:txBody>
      </p:sp>
      <p:sp>
        <p:nvSpPr>
          <p:cNvPr id="1842" name="線"/>
          <p:cNvSpPr/>
          <p:nvPr/>
        </p:nvSpPr>
        <p:spPr>
          <a:xfrm flipV="1">
            <a:off x="10806165" y="5619305"/>
            <a:ext cx="1" cy="3937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43" name="our design"/>
          <p:cNvSpPr txBox="1"/>
          <p:nvPr/>
        </p:nvSpPr>
        <p:spPr>
          <a:xfrm>
            <a:off x="10702952" y="5873913"/>
            <a:ext cx="119676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our design</a:t>
            </a:r>
          </a:p>
        </p:txBody>
      </p:sp>
      <p:sp>
        <p:nvSpPr>
          <p:cNvPr id="1844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4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4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49" name="Photon counts"/>
          <p:cNvSpPr txBox="1"/>
          <p:nvPr/>
        </p:nvSpPr>
        <p:spPr>
          <a:xfrm>
            <a:off x="333305" y="5878796"/>
            <a:ext cx="49197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Photon counts</a:t>
            </a:r>
          </a:p>
        </p:txBody>
      </p:sp>
      <p:pic>
        <p:nvPicPr>
          <p:cNvPr id="1850" name="http://www-he.scphys.kyoto-u.ac.jp/member/kiseki/kakunouko/el_0.png" descr="http://www-he.scphys.kyoto-u.ac.jp/member/kiseki/kakunouko/el_0.png"/>
          <p:cNvPicPr>
            <a:picLocks noChangeAspect="1"/>
          </p:cNvPicPr>
          <p:nvPr/>
        </p:nvPicPr>
        <p:blipFill>
          <a:blip r:embed="rId2">
            <a:extLst/>
          </a:blip>
          <a:srcRect l="39535" t="2514" r="41294" b="66734"/>
          <a:stretch>
            <a:fillRect/>
          </a:stretch>
        </p:blipFill>
        <p:spPr>
          <a:xfrm>
            <a:off x="8960644" y="1825352"/>
            <a:ext cx="3814961" cy="3190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1" name="http://www-he.scphys.kyoto-u.ac.jp/member/kiseki/kakunouko/image_field.png" descr="http://www-he.scphys.kyoto-u.ac.jp/member/kiseki/kakunouko/image_fiel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393" y="1612633"/>
            <a:ext cx="3528393" cy="3398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2" name="C:\Users\kiseki\Dropbox\research\AXEL\paper_making\20160815_AXEL\CVS_mirror4\paper\AXEL2016\image\elcc_FieldAlongLine3kV.png" descr="C:\Users\kiseki\Dropbox\research\AXEL\paper_making\20160815_AXEL\CVS_mirror4\paper\AXEL2016\image\elcc_FieldAlongLine3kV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2808" y="1681156"/>
            <a:ext cx="3814878" cy="3261105"/>
          </a:xfrm>
          <a:prstGeom prst="rect">
            <a:avLst/>
          </a:prstGeom>
          <a:ln w="12700">
            <a:miter lim="400000"/>
          </a:ln>
        </p:spPr>
      </p:pic>
      <p:sp>
        <p:nvSpPr>
          <p:cNvPr id="1853" name="線"/>
          <p:cNvSpPr/>
          <p:nvPr/>
        </p:nvSpPr>
        <p:spPr>
          <a:xfrm>
            <a:off x="8092593" y="3585750"/>
            <a:ext cx="80569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54" name="線"/>
          <p:cNvSpPr/>
          <p:nvPr/>
        </p:nvSpPr>
        <p:spPr>
          <a:xfrm>
            <a:off x="3782270" y="3585750"/>
            <a:ext cx="80569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55" name="Line of electric field"/>
          <p:cNvSpPr txBox="1"/>
          <p:nvPr/>
        </p:nvSpPr>
        <p:spPr>
          <a:xfrm>
            <a:off x="816819" y="5005609"/>
            <a:ext cx="197402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Line of electric field</a:t>
            </a:r>
          </a:p>
        </p:txBody>
      </p:sp>
      <p:sp>
        <p:nvSpPr>
          <p:cNvPr id="1856" name="Electric field strength along the line…"/>
          <p:cNvSpPr txBox="1"/>
          <p:nvPr/>
        </p:nvSpPr>
        <p:spPr>
          <a:xfrm>
            <a:off x="4700051" y="4859559"/>
            <a:ext cx="345656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Electric field strength along the line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(red : EL region)</a:t>
            </a:r>
          </a:p>
        </p:txBody>
      </p:sp>
      <p:sp>
        <p:nvSpPr>
          <p:cNvPr id="1857" name="Electron track by Garfield++"/>
          <p:cNvSpPr txBox="1"/>
          <p:nvPr/>
        </p:nvSpPr>
        <p:spPr>
          <a:xfrm>
            <a:off x="7891365" y="1002699"/>
            <a:ext cx="30455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Electron track by Garfield++</a:t>
            </a:r>
          </a:p>
        </p:txBody>
      </p:sp>
      <p:sp>
        <p:nvSpPr>
          <p:cNvPr id="1858" name="線"/>
          <p:cNvSpPr/>
          <p:nvPr/>
        </p:nvSpPr>
        <p:spPr>
          <a:xfrm>
            <a:off x="10304355" y="1405568"/>
            <a:ext cx="798013" cy="6375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59" name="Generate EL lights by MC method…"/>
          <p:cNvSpPr txBox="1"/>
          <p:nvPr/>
        </p:nvSpPr>
        <p:spPr>
          <a:xfrm>
            <a:off x="9350871" y="5005609"/>
            <a:ext cx="332874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Generate EL lights by MC method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(reflect coefficient of PTFE : 60%)</a:t>
            </a:r>
          </a:p>
        </p:txBody>
      </p:sp>
      <p:pic>
        <p:nvPicPr>
          <p:cNvPr id="1860" name="図 15" descr="図 15"/>
          <p:cNvPicPr>
            <a:picLocks noChangeAspect="1"/>
          </p:cNvPicPr>
          <p:nvPr/>
        </p:nvPicPr>
        <p:blipFill>
          <a:blip r:embed="rId5">
            <a:extLst/>
          </a:blip>
          <a:srcRect l="62370" t="12955" r="18740" b="59008"/>
          <a:stretch>
            <a:fillRect/>
          </a:stretch>
        </p:blipFill>
        <p:spPr>
          <a:xfrm>
            <a:off x="3444205" y="6635264"/>
            <a:ext cx="2700440" cy="271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1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4845" t="0" r="49336" b="66369"/>
          <a:stretch>
            <a:fillRect/>
          </a:stretch>
        </p:blipFill>
        <p:spPr>
          <a:xfrm>
            <a:off x="289750" y="6635265"/>
            <a:ext cx="3028177" cy="2711028"/>
          </a:xfrm>
          <a:prstGeom prst="rect">
            <a:avLst/>
          </a:prstGeom>
          <a:ln w="12700">
            <a:miter lim="400000"/>
          </a:ln>
        </p:spPr>
      </p:pic>
      <p:sp>
        <p:nvSpPr>
          <p:cNvPr id="1862" name="Simulation study"/>
          <p:cNvSpPr txBox="1"/>
          <p:nvPr/>
        </p:nvSpPr>
        <p:spPr>
          <a:xfrm>
            <a:off x="334223" y="167612"/>
            <a:ext cx="3226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 study</a:t>
            </a:r>
          </a:p>
        </p:txBody>
      </p:sp>
      <p:sp>
        <p:nvSpPr>
          <p:cNvPr id="1863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66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67" name="Contents"/>
          <p:cNvSpPr txBox="1"/>
          <p:nvPr/>
        </p:nvSpPr>
        <p:spPr>
          <a:xfrm>
            <a:off x="334223" y="167612"/>
            <a:ext cx="17399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186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69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Simulation study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1870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図 6" descr="図 6"/>
          <p:cNvPicPr>
            <a:picLocks noChangeAspect="1"/>
          </p:cNvPicPr>
          <p:nvPr/>
        </p:nvPicPr>
        <p:blipFill>
          <a:blip r:embed="rId2">
            <a:extLst/>
          </a:blip>
          <a:srcRect l="14692" t="19855" r="14889" b="7327"/>
          <a:stretch>
            <a:fillRect/>
          </a:stretch>
        </p:blipFill>
        <p:spPr>
          <a:xfrm>
            <a:off x="2135363" y="3617206"/>
            <a:ext cx="8458431" cy="5915645"/>
          </a:xfrm>
          <a:prstGeom prst="rect">
            <a:avLst/>
          </a:prstGeom>
          <a:ln w="12700">
            <a:miter lim="400000"/>
          </a:ln>
        </p:spPr>
      </p:pic>
      <p:sp>
        <p:nvSpPr>
          <p:cNvPr id="187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7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75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76" name="Gas system…"/>
          <p:cNvSpPr txBox="1"/>
          <p:nvPr/>
        </p:nvSpPr>
        <p:spPr>
          <a:xfrm>
            <a:off x="315136" y="1035159"/>
            <a:ext cx="803984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Gas system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circulation pump : PumpWorks PW2070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SEAS micro torr MC1-902FV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API GETTER-I Re</a:t>
            </a:r>
          </a:p>
        </p:txBody>
      </p:sp>
      <p:grpSp>
        <p:nvGrpSpPr>
          <p:cNvPr id="1889" name="グループ"/>
          <p:cNvGrpSpPr/>
          <p:nvPr/>
        </p:nvGrpSpPr>
        <p:grpSpPr>
          <a:xfrm>
            <a:off x="2279952" y="3618304"/>
            <a:ext cx="3606675" cy="4856424"/>
            <a:chOff x="0" y="0"/>
            <a:chExt cx="3606673" cy="4856422"/>
          </a:xfrm>
        </p:grpSpPr>
        <p:sp>
          <p:nvSpPr>
            <p:cNvPr id="1877" name="四角形"/>
            <p:cNvSpPr/>
            <p:nvPr/>
          </p:nvSpPr>
          <p:spPr>
            <a:xfrm>
              <a:off x="3266415" y="7839"/>
              <a:ext cx="340259" cy="4830112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78" name="四角形"/>
            <p:cNvSpPr/>
            <p:nvPr/>
          </p:nvSpPr>
          <p:spPr>
            <a:xfrm>
              <a:off x="2617176" y="0"/>
              <a:ext cx="340259" cy="182457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79" name="四角形"/>
            <p:cNvSpPr/>
            <p:nvPr/>
          </p:nvSpPr>
          <p:spPr>
            <a:xfrm>
              <a:off x="2044138" y="0"/>
              <a:ext cx="340259" cy="182457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80" name="四角形"/>
            <p:cNvSpPr/>
            <p:nvPr/>
          </p:nvSpPr>
          <p:spPr>
            <a:xfrm>
              <a:off x="1398098" y="0"/>
              <a:ext cx="340259" cy="251699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81" name="四角形"/>
            <p:cNvSpPr/>
            <p:nvPr/>
          </p:nvSpPr>
          <p:spPr>
            <a:xfrm>
              <a:off x="0" y="2170055"/>
              <a:ext cx="340259" cy="228600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82" name="四角形"/>
            <p:cNvSpPr/>
            <p:nvPr/>
          </p:nvSpPr>
          <p:spPr>
            <a:xfrm>
              <a:off x="587406" y="3651187"/>
              <a:ext cx="340260" cy="120523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83" name="四角形"/>
            <p:cNvSpPr/>
            <p:nvPr/>
          </p:nvSpPr>
          <p:spPr>
            <a:xfrm>
              <a:off x="926847" y="4532117"/>
              <a:ext cx="2340387" cy="32430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84" name="四角形"/>
            <p:cNvSpPr/>
            <p:nvPr/>
          </p:nvSpPr>
          <p:spPr>
            <a:xfrm>
              <a:off x="2952616" y="7839"/>
              <a:ext cx="323590" cy="32430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85" name="四角形"/>
            <p:cNvSpPr/>
            <p:nvPr/>
          </p:nvSpPr>
          <p:spPr>
            <a:xfrm>
              <a:off x="1729453" y="7839"/>
              <a:ext cx="323589" cy="324306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86" name="四角形"/>
            <p:cNvSpPr/>
            <p:nvPr/>
          </p:nvSpPr>
          <p:spPr>
            <a:xfrm>
              <a:off x="2378691" y="1500264"/>
              <a:ext cx="247390" cy="324307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87" name="四角形"/>
            <p:cNvSpPr/>
            <p:nvPr/>
          </p:nvSpPr>
          <p:spPr>
            <a:xfrm>
              <a:off x="335389" y="2171842"/>
              <a:ext cx="1067579" cy="324307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888" name="四角形"/>
            <p:cNvSpPr/>
            <p:nvPr/>
          </p:nvSpPr>
          <p:spPr>
            <a:xfrm>
              <a:off x="342972" y="3658698"/>
              <a:ext cx="247390" cy="838201"/>
            </a:xfrm>
            <a:prstGeom prst="rect">
              <a:avLst/>
            </a:prstGeom>
            <a:solidFill>
              <a:schemeClr val="accent6">
                <a:alpha val="2535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890" name="線"/>
          <p:cNvSpPr/>
          <p:nvPr/>
        </p:nvSpPr>
        <p:spPr>
          <a:xfrm>
            <a:off x="4311351" y="8703819"/>
            <a:ext cx="994525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1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1892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5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6" name="XeSAT2018  at Waseda University,       19 Sep 2018"/>
          <p:cNvSpPr txBox="1"/>
          <p:nvPr/>
        </p:nvSpPr>
        <p:spPr>
          <a:xfrm>
            <a:off x="188136" y="9401139"/>
            <a:ext cx="48897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XeSAT2018  at Waseda University,       19 Sep 2018</a:t>
            </a:r>
          </a:p>
        </p:txBody>
      </p:sp>
      <p:sp>
        <p:nvSpPr>
          <p:cNvPr id="1897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98" name="cPhotonm.pdf" descr="cPhotonm.pdf"/>
          <p:cNvPicPr>
            <a:picLocks noChangeAspect="1"/>
          </p:cNvPicPr>
          <p:nvPr/>
        </p:nvPicPr>
        <p:blipFill>
          <a:blip r:embed="rId2">
            <a:extLst/>
          </a:blip>
          <a:srcRect l="0" t="6044" r="0" b="0"/>
          <a:stretch>
            <a:fillRect/>
          </a:stretch>
        </p:blipFill>
        <p:spPr>
          <a:xfrm>
            <a:off x="-106289" y="5180882"/>
            <a:ext cx="7773545" cy="45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9" name="cPhotonm_2.pdf" descr="cPhotonm_2.pdf"/>
          <p:cNvPicPr>
            <a:picLocks noChangeAspect="1"/>
          </p:cNvPicPr>
          <p:nvPr/>
        </p:nvPicPr>
        <p:blipFill>
          <a:blip r:embed="rId3">
            <a:extLst/>
          </a:blip>
          <a:srcRect l="8012" t="9345" r="8365" b="5022"/>
          <a:stretch>
            <a:fillRect/>
          </a:stretch>
        </p:blipFill>
        <p:spPr>
          <a:xfrm>
            <a:off x="7963718" y="6154345"/>
            <a:ext cx="5061135" cy="3254066"/>
          </a:xfrm>
          <a:prstGeom prst="rect">
            <a:avLst/>
          </a:prstGeom>
          <a:ln w="12700">
            <a:miter lim="400000"/>
          </a:ln>
        </p:spPr>
      </p:pic>
      <p:sp>
        <p:nvSpPr>
          <p:cNvPr id="1900" name="線"/>
          <p:cNvSpPr/>
          <p:nvPr/>
        </p:nvSpPr>
        <p:spPr>
          <a:xfrm>
            <a:off x="7214890" y="9265900"/>
            <a:ext cx="82476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01" name="線"/>
          <p:cNvSpPr/>
          <p:nvPr/>
        </p:nvSpPr>
        <p:spPr>
          <a:xfrm flipV="1">
            <a:off x="7164090" y="6154160"/>
            <a:ext cx="1056732" cy="27001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02" name="81keV"/>
          <p:cNvSpPr txBox="1"/>
          <p:nvPr/>
        </p:nvSpPr>
        <p:spPr>
          <a:xfrm rot="18900000">
            <a:off x="1823327" y="6743073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1903" name="51keV"/>
          <p:cNvSpPr txBox="1"/>
          <p:nvPr/>
        </p:nvSpPr>
        <p:spPr>
          <a:xfrm rot="18900000">
            <a:off x="1340062" y="7994994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51keV</a:t>
            </a:r>
          </a:p>
        </p:txBody>
      </p:sp>
      <p:sp>
        <p:nvSpPr>
          <p:cNvPr id="1904" name="30keV"/>
          <p:cNvSpPr txBox="1"/>
          <p:nvPr/>
        </p:nvSpPr>
        <p:spPr>
          <a:xfrm rot="18900000">
            <a:off x="1200501" y="5731941"/>
            <a:ext cx="6821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30keV</a:t>
            </a:r>
          </a:p>
        </p:txBody>
      </p:sp>
      <p:sp>
        <p:nvSpPr>
          <p:cNvPr id="1905" name="302keV"/>
          <p:cNvSpPr txBox="1"/>
          <p:nvPr/>
        </p:nvSpPr>
        <p:spPr>
          <a:xfrm rot="18900000">
            <a:off x="9974677" y="6567709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1906" name="356keV"/>
          <p:cNvSpPr txBox="1"/>
          <p:nvPr/>
        </p:nvSpPr>
        <p:spPr>
          <a:xfrm rot="18900000">
            <a:off x="12152999" y="6567709"/>
            <a:ext cx="79900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1907" name="326keV"/>
          <p:cNvSpPr txBox="1"/>
          <p:nvPr/>
        </p:nvSpPr>
        <p:spPr>
          <a:xfrm rot="18900000">
            <a:off x="10804409" y="7035102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1908" name="276keV?…"/>
          <p:cNvSpPr txBox="1"/>
          <p:nvPr/>
        </p:nvSpPr>
        <p:spPr>
          <a:xfrm>
            <a:off x="8427010" y="6518435"/>
            <a:ext cx="101894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276keV? </a:t>
            </a:r>
          </a:p>
          <a:p>
            <a: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272keV?</a:t>
            </a:r>
          </a:p>
        </p:txBody>
      </p:sp>
      <p:pic>
        <p:nvPicPr>
          <p:cNvPr id="1909" name="cPhotonm.pdf" descr="cPhotonm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064" y="1877619"/>
            <a:ext cx="4425929" cy="2778890"/>
          </a:xfrm>
          <a:prstGeom prst="rect">
            <a:avLst/>
          </a:prstGeom>
          <a:ln w="12700">
            <a:miter lim="400000"/>
          </a:ln>
        </p:spPr>
      </p:pic>
      <p:sp>
        <p:nvSpPr>
          <p:cNvPr id="1910" name="線"/>
          <p:cNvSpPr/>
          <p:nvPr/>
        </p:nvSpPr>
        <p:spPr>
          <a:xfrm>
            <a:off x="2164424" y="4497604"/>
            <a:ext cx="1" cy="75839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11" name="- Fiducial cut…"/>
          <p:cNvSpPr txBox="1"/>
          <p:nvPr/>
        </p:nvSpPr>
        <p:spPr>
          <a:xfrm>
            <a:off x="4882959" y="2880161"/>
            <a:ext cx="4469707" cy="2277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Fiducial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Saturated event →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DE6A10"/>
                </a:solidFill>
              </a:rPr>
              <a:t>Cell gain calibration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773F9B"/>
                </a:solidFill>
              </a:rPr>
              <a:t>MPPC saturation correction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  etc……</a:t>
            </a:r>
          </a:p>
        </p:txBody>
      </p:sp>
      <p:sp>
        <p:nvSpPr>
          <p:cNvPr id="1912" name="コールアウト"/>
          <p:cNvSpPr/>
          <p:nvPr/>
        </p:nvSpPr>
        <p:spPr>
          <a:xfrm>
            <a:off x="2364901" y="2807721"/>
            <a:ext cx="7154070" cy="231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00" y="0"/>
                </a:moveTo>
                <a:cubicBezTo>
                  <a:pt x="7707" y="0"/>
                  <a:pt x="7551" y="482"/>
                  <a:pt x="7551" y="1079"/>
                </a:cubicBezTo>
                <a:lnTo>
                  <a:pt x="7551" y="18690"/>
                </a:lnTo>
                <a:lnTo>
                  <a:pt x="0" y="19506"/>
                </a:lnTo>
                <a:lnTo>
                  <a:pt x="7551" y="20317"/>
                </a:lnTo>
                <a:lnTo>
                  <a:pt x="7551" y="20521"/>
                </a:lnTo>
                <a:cubicBezTo>
                  <a:pt x="7551" y="21118"/>
                  <a:pt x="7707" y="21600"/>
                  <a:pt x="7900" y="21600"/>
                </a:cubicBezTo>
                <a:lnTo>
                  <a:pt x="21251" y="21600"/>
                </a:lnTo>
                <a:cubicBezTo>
                  <a:pt x="21444" y="21600"/>
                  <a:pt x="21600" y="21118"/>
                  <a:pt x="21600" y="20521"/>
                </a:cubicBezTo>
                <a:lnTo>
                  <a:pt x="21600" y="1079"/>
                </a:lnTo>
                <a:cubicBezTo>
                  <a:pt x="21600" y="482"/>
                  <a:pt x="21444" y="0"/>
                  <a:pt x="21251" y="0"/>
                </a:cubicBezTo>
                <a:lnTo>
                  <a:pt x="7900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13" name="- Gas   ： Xe   8 bar…"/>
          <p:cNvSpPr txBox="1"/>
          <p:nvPr/>
        </p:nvSpPr>
        <p:spPr>
          <a:xfrm>
            <a:off x="9072841" y="1013081"/>
            <a:ext cx="3868898" cy="1615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Gas　  ： Xe   8 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：83 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：2.375 kV/cm/bar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source   : </a:t>
            </a:r>
            <a:r>
              <a:rPr baseline="31999"/>
              <a:t>133</a:t>
            </a:r>
            <a:r>
              <a:t>Ba</a:t>
            </a:r>
          </a:p>
        </p:txBody>
      </p:sp>
      <p:sp>
        <p:nvSpPr>
          <p:cNvPr id="1914" name="Correction using 30 keV X-ray peak position"/>
          <p:cNvSpPr txBox="1"/>
          <p:nvPr/>
        </p:nvSpPr>
        <p:spPr>
          <a:xfrm>
            <a:off x="9752938" y="3873875"/>
            <a:ext cx="2901951" cy="839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Correction using 30 keV X-ray peak position</a:t>
            </a:r>
          </a:p>
        </p:txBody>
      </p:sp>
      <p:grpSp>
        <p:nvGrpSpPr>
          <p:cNvPr id="1924" name="グループ"/>
          <p:cNvGrpSpPr/>
          <p:nvPr/>
        </p:nvGrpSpPr>
        <p:grpSpPr>
          <a:xfrm>
            <a:off x="9752938" y="2796459"/>
            <a:ext cx="2901951" cy="1148496"/>
            <a:chOff x="0" y="0"/>
            <a:chExt cx="2901950" cy="1148494"/>
          </a:xfrm>
        </p:grpSpPr>
        <p:pic>
          <p:nvPicPr>
            <p:cNvPr id="1915" name="cc1_Befor.pdf" descr="cc1_Befor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503" t="25023" r="49770" b="50517"/>
            <a:stretch>
              <a:fillRect/>
            </a:stretch>
          </p:blipFill>
          <p:spPr>
            <a:xfrm>
              <a:off x="925144" y="0"/>
              <a:ext cx="1976806" cy="1148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6" name="線"/>
            <p:cNvSpPr/>
            <p:nvPr/>
          </p:nvSpPr>
          <p:spPr>
            <a:xfrm flipV="1">
              <a:off x="1202285" y="565555"/>
              <a:ext cx="154902" cy="1549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917" name="線"/>
            <p:cNvSpPr/>
            <p:nvPr/>
          </p:nvSpPr>
          <p:spPr>
            <a:xfrm flipV="1">
              <a:off x="2199469" y="496849"/>
              <a:ext cx="154901" cy="1549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918" name="30keV"/>
            <p:cNvSpPr txBox="1"/>
            <p:nvPr/>
          </p:nvSpPr>
          <p:spPr>
            <a:xfrm>
              <a:off x="1220080" y="310391"/>
              <a:ext cx="652855" cy="369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sp>
          <p:nvSpPr>
            <p:cNvPr id="1919" name="30keV"/>
            <p:cNvSpPr txBox="1"/>
            <p:nvPr/>
          </p:nvSpPr>
          <p:spPr>
            <a:xfrm>
              <a:off x="2196066" y="224710"/>
              <a:ext cx="659147" cy="351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grpSp>
          <p:nvGrpSpPr>
            <p:cNvPr id="1922" name="グループ"/>
            <p:cNvGrpSpPr/>
            <p:nvPr/>
          </p:nvGrpSpPr>
          <p:grpSpPr>
            <a:xfrm>
              <a:off x="0" y="268783"/>
              <a:ext cx="673275" cy="687870"/>
              <a:chOff x="0" y="0"/>
              <a:chExt cx="673274" cy="687869"/>
            </a:xfrm>
          </p:grpSpPr>
          <p:pic>
            <p:nvPicPr>
              <p:cNvPr id="1920" name="IMG_7042.png" descr="IMG_704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7451" t="29384" r="32191" b="29384"/>
              <a:stretch>
                <a:fillRect/>
              </a:stretch>
            </p:blipFill>
            <p:spPr>
              <a:xfrm>
                <a:off x="0" y="0"/>
                <a:ext cx="673275" cy="6878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21" name="四角形"/>
              <p:cNvSpPr/>
              <p:nvPr/>
            </p:nvSpPr>
            <p:spPr>
              <a:xfrm>
                <a:off x="182741" y="94447"/>
                <a:ext cx="155053" cy="8427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119161" tIns="119161" rIns="119161" bIns="119161" numCol="1" anchor="ctr">
                <a:noAutofit/>
              </a:bodyPr>
              <a:lstStyle/>
              <a:p>
                <a:pPr defTabSz="2584019">
                  <a:defRPr sz="10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sp>
          <p:nvSpPr>
            <p:cNvPr id="1923" name="線"/>
            <p:cNvSpPr/>
            <p:nvPr/>
          </p:nvSpPr>
          <p:spPr>
            <a:xfrm>
              <a:off x="346257" y="413535"/>
              <a:ext cx="551779" cy="1074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925" name="コールアウト"/>
          <p:cNvSpPr/>
          <p:nvPr/>
        </p:nvSpPr>
        <p:spPr>
          <a:xfrm>
            <a:off x="8348955" y="2735706"/>
            <a:ext cx="4437857" cy="1965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16" y="0"/>
                </a:moveTo>
                <a:cubicBezTo>
                  <a:pt x="6852" y="0"/>
                  <a:pt x="6637" y="485"/>
                  <a:pt x="6637" y="1082"/>
                </a:cubicBezTo>
                <a:lnTo>
                  <a:pt x="6637" y="13230"/>
                </a:lnTo>
                <a:lnTo>
                  <a:pt x="0" y="14303"/>
                </a:lnTo>
                <a:lnTo>
                  <a:pt x="6637" y="15380"/>
                </a:lnTo>
                <a:lnTo>
                  <a:pt x="6637" y="20523"/>
                </a:lnTo>
                <a:cubicBezTo>
                  <a:pt x="6637" y="21119"/>
                  <a:pt x="6852" y="21600"/>
                  <a:pt x="7116" y="21600"/>
                </a:cubicBezTo>
                <a:lnTo>
                  <a:pt x="21123" y="21600"/>
                </a:lnTo>
                <a:cubicBezTo>
                  <a:pt x="21387" y="21600"/>
                  <a:pt x="21600" y="21119"/>
                  <a:pt x="21600" y="20523"/>
                </a:cubicBezTo>
                <a:lnTo>
                  <a:pt x="21600" y="1082"/>
                </a:lnTo>
                <a:cubicBezTo>
                  <a:pt x="21600" y="485"/>
                  <a:pt x="21387" y="0"/>
                  <a:pt x="21123" y="0"/>
                </a:cubicBezTo>
                <a:lnTo>
                  <a:pt x="7116" y="0"/>
                </a:lnTo>
                <a:close/>
              </a:path>
            </a:pathLst>
          </a:custGeom>
          <a:ln w="25400">
            <a:solidFill>
              <a:srgbClr val="F3901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26" name="Details in the next page"/>
          <p:cNvSpPr txBox="1"/>
          <p:nvPr/>
        </p:nvSpPr>
        <p:spPr>
          <a:xfrm>
            <a:off x="9483273" y="5221952"/>
            <a:ext cx="3441280" cy="5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200">
                <a:solidFill>
                  <a:srgbClr val="773F9B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Details in the next page</a:t>
            </a:r>
          </a:p>
        </p:txBody>
      </p:sp>
      <p:sp>
        <p:nvSpPr>
          <p:cNvPr id="1927" name="Data and Analysis"/>
          <p:cNvSpPr txBox="1"/>
          <p:nvPr/>
        </p:nvSpPr>
        <p:spPr>
          <a:xfrm>
            <a:off x="260575" y="1125988"/>
            <a:ext cx="34412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Data and Analysis</a:t>
            </a:r>
          </a:p>
        </p:txBody>
      </p:sp>
      <p:sp>
        <p:nvSpPr>
          <p:cNvPr id="1928" name="コールアウト"/>
          <p:cNvSpPr/>
          <p:nvPr/>
        </p:nvSpPr>
        <p:spPr>
          <a:xfrm>
            <a:off x="8867702" y="4713114"/>
            <a:ext cx="4037807" cy="958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112" y="13765"/>
                </a:lnTo>
                <a:lnTo>
                  <a:pt x="3112" y="19391"/>
                </a:lnTo>
                <a:cubicBezTo>
                  <a:pt x="3112" y="20614"/>
                  <a:pt x="3349" y="21600"/>
                  <a:pt x="3639" y="21600"/>
                </a:cubicBezTo>
                <a:lnTo>
                  <a:pt x="21073" y="21600"/>
                </a:lnTo>
                <a:cubicBezTo>
                  <a:pt x="21364" y="21600"/>
                  <a:pt x="21600" y="20614"/>
                  <a:pt x="21600" y="19391"/>
                </a:cubicBezTo>
                <a:lnTo>
                  <a:pt x="21600" y="12522"/>
                </a:lnTo>
                <a:cubicBezTo>
                  <a:pt x="21600" y="11299"/>
                  <a:pt x="21364" y="10304"/>
                  <a:pt x="21073" y="10304"/>
                </a:cubicBezTo>
                <a:lnTo>
                  <a:pt x="3900" y="1030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421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29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967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1932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3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4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5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0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961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1962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19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5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6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968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1969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0" name="cPhotonm.pdf" descr="cPhotonm.pdf"/>
          <p:cNvPicPr>
            <a:picLocks noChangeAspect="1"/>
          </p:cNvPicPr>
          <p:nvPr/>
        </p:nvPicPr>
        <p:blipFill>
          <a:blip r:embed="rId10">
            <a:extLst/>
          </a:blip>
          <a:srcRect l="0" t="6044" r="0" b="0"/>
          <a:stretch>
            <a:fillRect/>
          </a:stretch>
        </p:blipFill>
        <p:spPr>
          <a:xfrm>
            <a:off x="-106289" y="5180882"/>
            <a:ext cx="7773545" cy="45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1" name="cPhotonm_2.pdf" descr="cPhotonm_2.pdf"/>
          <p:cNvPicPr>
            <a:picLocks noChangeAspect="1"/>
          </p:cNvPicPr>
          <p:nvPr/>
        </p:nvPicPr>
        <p:blipFill>
          <a:blip r:embed="rId11">
            <a:extLst/>
          </a:blip>
          <a:srcRect l="8012" t="9345" r="8365" b="5022"/>
          <a:stretch>
            <a:fillRect/>
          </a:stretch>
        </p:blipFill>
        <p:spPr>
          <a:xfrm>
            <a:off x="3348998" y="6148279"/>
            <a:ext cx="3473992" cy="2233610"/>
          </a:xfrm>
          <a:prstGeom prst="rect">
            <a:avLst/>
          </a:prstGeom>
          <a:ln w="12700">
            <a:miter lim="400000"/>
          </a:ln>
        </p:spPr>
      </p:pic>
      <p:sp>
        <p:nvSpPr>
          <p:cNvPr id="1972" name="線"/>
          <p:cNvSpPr/>
          <p:nvPr/>
        </p:nvSpPr>
        <p:spPr>
          <a:xfrm>
            <a:off x="3579546" y="8407310"/>
            <a:ext cx="885918" cy="6269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73" name="線"/>
          <p:cNvSpPr/>
          <p:nvPr/>
        </p:nvSpPr>
        <p:spPr>
          <a:xfrm flipV="1">
            <a:off x="6126013" y="8205919"/>
            <a:ext cx="752774" cy="9297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74" name="81keV"/>
          <p:cNvSpPr txBox="1"/>
          <p:nvPr/>
        </p:nvSpPr>
        <p:spPr>
          <a:xfrm rot="18900000">
            <a:off x="1823327" y="6743073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1975" name="51keV"/>
          <p:cNvSpPr txBox="1"/>
          <p:nvPr/>
        </p:nvSpPr>
        <p:spPr>
          <a:xfrm rot="18900000">
            <a:off x="1340062" y="7994994"/>
            <a:ext cx="68219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51keV</a:t>
            </a:r>
          </a:p>
        </p:txBody>
      </p:sp>
      <p:sp>
        <p:nvSpPr>
          <p:cNvPr id="1976" name="30keV"/>
          <p:cNvSpPr txBox="1"/>
          <p:nvPr/>
        </p:nvSpPr>
        <p:spPr>
          <a:xfrm rot="18900000">
            <a:off x="1200501" y="5731941"/>
            <a:ext cx="6821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30keV</a:t>
            </a:r>
          </a:p>
        </p:txBody>
      </p:sp>
      <p:sp>
        <p:nvSpPr>
          <p:cNvPr id="1977" name="302keV"/>
          <p:cNvSpPr txBox="1"/>
          <p:nvPr/>
        </p:nvSpPr>
        <p:spPr>
          <a:xfrm rot="18900000">
            <a:off x="4447840" y="6294707"/>
            <a:ext cx="79900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302keV</a:t>
            </a:r>
          </a:p>
        </p:txBody>
      </p:sp>
      <p:sp>
        <p:nvSpPr>
          <p:cNvPr id="1978" name="356keV"/>
          <p:cNvSpPr txBox="1"/>
          <p:nvPr/>
        </p:nvSpPr>
        <p:spPr>
          <a:xfrm rot="18900000">
            <a:off x="6189689" y="6294707"/>
            <a:ext cx="799009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1979" name="326keV"/>
          <p:cNvSpPr txBox="1"/>
          <p:nvPr/>
        </p:nvSpPr>
        <p:spPr>
          <a:xfrm rot="18900000">
            <a:off x="5168507" y="6610815"/>
            <a:ext cx="799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326keV</a:t>
            </a:r>
          </a:p>
        </p:txBody>
      </p:sp>
      <p:sp>
        <p:nvSpPr>
          <p:cNvPr id="1980" name="272keV?"/>
          <p:cNvSpPr txBox="1"/>
          <p:nvPr/>
        </p:nvSpPr>
        <p:spPr>
          <a:xfrm>
            <a:off x="3602817" y="6509499"/>
            <a:ext cx="90053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272keV?</a:t>
            </a:r>
          </a:p>
        </p:txBody>
      </p:sp>
      <p:pic>
        <p:nvPicPr>
          <p:cNvPr id="1981" name="cPhotonm.pdf" descr="cPhotonm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0064" y="1877619"/>
            <a:ext cx="4425929" cy="2778890"/>
          </a:xfrm>
          <a:prstGeom prst="rect">
            <a:avLst/>
          </a:prstGeom>
          <a:ln w="12700">
            <a:miter lim="400000"/>
          </a:ln>
        </p:spPr>
      </p:pic>
      <p:sp>
        <p:nvSpPr>
          <p:cNvPr id="1982" name="線"/>
          <p:cNvSpPr/>
          <p:nvPr/>
        </p:nvSpPr>
        <p:spPr>
          <a:xfrm>
            <a:off x="2164424" y="4497604"/>
            <a:ext cx="1" cy="75839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83" name="- Fiducial cut…"/>
          <p:cNvSpPr txBox="1"/>
          <p:nvPr/>
        </p:nvSpPr>
        <p:spPr>
          <a:xfrm>
            <a:off x="4882959" y="2880161"/>
            <a:ext cx="4469707" cy="2277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Fiducial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Saturated events → cut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DE6A10"/>
                </a:solidFill>
              </a:rPr>
              <a:t>Cell gain calibration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>
                <a:solidFill>
                  <a:srgbClr val="773F9B"/>
                </a:solidFill>
              </a:rPr>
              <a:t>MPPC saturation correction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  etc……</a:t>
            </a:r>
          </a:p>
        </p:txBody>
      </p:sp>
      <p:sp>
        <p:nvSpPr>
          <p:cNvPr id="1984" name="コールアウト"/>
          <p:cNvSpPr/>
          <p:nvPr/>
        </p:nvSpPr>
        <p:spPr>
          <a:xfrm>
            <a:off x="2364901" y="2807721"/>
            <a:ext cx="7154070" cy="2312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00" y="0"/>
                </a:moveTo>
                <a:cubicBezTo>
                  <a:pt x="7707" y="0"/>
                  <a:pt x="7551" y="482"/>
                  <a:pt x="7551" y="1079"/>
                </a:cubicBezTo>
                <a:lnTo>
                  <a:pt x="7551" y="18690"/>
                </a:lnTo>
                <a:lnTo>
                  <a:pt x="0" y="19506"/>
                </a:lnTo>
                <a:lnTo>
                  <a:pt x="7551" y="20317"/>
                </a:lnTo>
                <a:lnTo>
                  <a:pt x="7551" y="20521"/>
                </a:lnTo>
                <a:cubicBezTo>
                  <a:pt x="7551" y="21118"/>
                  <a:pt x="7707" y="21600"/>
                  <a:pt x="7900" y="21600"/>
                </a:cubicBezTo>
                <a:lnTo>
                  <a:pt x="21251" y="21600"/>
                </a:lnTo>
                <a:cubicBezTo>
                  <a:pt x="21444" y="21600"/>
                  <a:pt x="21600" y="21118"/>
                  <a:pt x="21600" y="20521"/>
                </a:cubicBezTo>
                <a:lnTo>
                  <a:pt x="21600" y="1079"/>
                </a:lnTo>
                <a:cubicBezTo>
                  <a:pt x="21600" y="482"/>
                  <a:pt x="21444" y="0"/>
                  <a:pt x="21251" y="0"/>
                </a:cubicBezTo>
                <a:lnTo>
                  <a:pt x="7900" y="0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85" name="- Gas   ： Xe   8 bar…"/>
          <p:cNvSpPr txBox="1"/>
          <p:nvPr/>
        </p:nvSpPr>
        <p:spPr>
          <a:xfrm>
            <a:off x="9072841" y="1013081"/>
            <a:ext cx="3868898" cy="1615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Gas　  ： Xe   8 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：83 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：2.375 kV/cm/bar</a:t>
            </a:r>
          </a:p>
          <a:p>
            <a:pPr algn="l">
              <a:lnSpc>
                <a:spcPct val="60000"/>
              </a:lnSpc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source   : </a:t>
            </a:r>
            <a:r>
              <a:rPr baseline="31999"/>
              <a:t>133</a:t>
            </a:r>
            <a:r>
              <a:t>Ba</a:t>
            </a:r>
          </a:p>
        </p:txBody>
      </p:sp>
      <p:sp>
        <p:nvSpPr>
          <p:cNvPr id="1986" name="Correction using 30 keV X-ray peak position"/>
          <p:cNvSpPr txBox="1"/>
          <p:nvPr/>
        </p:nvSpPr>
        <p:spPr>
          <a:xfrm>
            <a:off x="9752938" y="4098060"/>
            <a:ext cx="3136594" cy="839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Correction using 30 keV X-ray peak position</a:t>
            </a:r>
          </a:p>
        </p:txBody>
      </p:sp>
      <p:grpSp>
        <p:nvGrpSpPr>
          <p:cNvPr id="1996" name="グループ"/>
          <p:cNvGrpSpPr/>
          <p:nvPr/>
        </p:nvGrpSpPr>
        <p:grpSpPr>
          <a:xfrm>
            <a:off x="9752938" y="2796459"/>
            <a:ext cx="3136594" cy="1241360"/>
            <a:chOff x="0" y="0"/>
            <a:chExt cx="3136593" cy="1241358"/>
          </a:xfrm>
        </p:grpSpPr>
        <p:pic>
          <p:nvPicPr>
            <p:cNvPr id="1987" name="cc1_Befor.pdf" descr="cc1_Befor.pdf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5503" t="25023" r="49770" b="50517"/>
            <a:stretch>
              <a:fillRect/>
            </a:stretch>
          </p:blipFill>
          <p:spPr>
            <a:xfrm>
              <a:off x="999949" y="0"/>
              <a:ext cx="2136645" cy="1241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8" name="線"/>
            <p:cNvSpPr/>
            <p:nvPr/>
          </p:nvSpPr>
          <p:spPr>
            <a:xfrm flipV="1">
              <a:off x="1299498" y="611284"/>
              <a:ext cx="167427" cy="16742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989" name="線"/>
            <p:cNvSpPr/>
            <p:nvPr/>
          </p:nvSpPr>
          <p:spPr>
            <a:xfrm flipV="1">
              <a:off x="2377311" y="537023"/>
              <a:ext cx="167427" cy="16742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1990" name="30keV"/>
            <p:cNvSpPr txBox="1"/>
            <p:nvPr/>
          </p:nvSpPr>
          <p:spPr>
            <a:xfrm>
              <a:off x="1318733" y="335489"/>
              <a:ext cx="705642" cy="398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sp>
          <p:nvSpPr>
            <p:cNvPr id="1991" name="30keV"/>
            <p:cNvSpPr txBox="1"/>
            <p:nvPr/>
          </p:nvSpPr>
          <p:spPr>
            <a:xfrm>
              <a:off x="2373633" y="242880"/>
              <a:ext cx="712445" cy="380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0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30keV</a:t>
              </a:r>
            </a:p>
          </p:txBody>
        </p:sp>
        <p:grpSp>
          <p:nvGrpSpPr>
            <p:cNvPr id="1994" name="グループ"/>
            <p:cNvGrpSpPr/>
            <p:nvPr/>
          </p:nvGrpSpPr>
          <p:grpSpPr>
            <a:xfrm>
              <a:off x="0" y="290516"/>
              <a:ext cx="727714" cy="743489"/>
              <a:chOff x="0" y="0"/>
              <a:chExt cx="727713" cy="743488"/>
            </a:xfrm>
          </p:grpSpPr>
          <p:pic>
            <p:nvPicPr>
              <p:cNvPr id="1992" name="IMG_7042.png" descr="IMG_7042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27451" t="29384" r="32191" b="29384"/>
              <a:stretch>
                <a:fillRect/>
              </a:stretch>
            </p:blipFill>
            <p:spPr>
              <a:xfrm>
                <a:off x="0" y="0"/>
                <a:ext cx="727714" cy="7434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93" name="四角形"/>
              <p:cNvSpPr/>
              <p:nvPr/>
            </p:nvSpPr>
            <p:spPr>
              <a:xfrm>
                <a:off x="197517" y="102083"/>
                <a:ext cx="167590" cy="91086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88900" dist="508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119161" tIns="119161" rIns="119161" bIns="119161" numCol="1" anchor="ctr">
                <a:noAutofit/>
              </a:bodyPr>
              <a:lstStyle/>
              <a:p>
                <a:pPr defTabSz="2584019">
                  <a:defRPr sz="10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sp>
          <p:nvSpPr>
            <p:cNvPr id="1995" name="線"/>
            <p:cNvSpPr/>
            <p:nvPr/>
          </p:nvSpPr>
          <p:spPr>
            <a:xfrm>
              <a:off x="374254" y="446972"/>
              <a:ext cx="596395" cy="1161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1997" name="コールアウト"/>
          <p:cNvSpPr/>
          <p:nvPr/>
        </p:nvSpPr>
        <p:spPr>
          <a:xfrm>
            <a:off x="8235052" y="2735706"/>
            <a:ext cx="4691063" cy="2252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57" y="0"/>
                </a:moveTo>
                <a:cubicBezTo>
                  <a:pt x="7007" y="0"/>
                  <a:pt x="6803" y="423"/>
                  <a:pt x="6803" y="944"/>
                </a:cubicBezTo>
                <a:lnTo>
                  <a:pt x="6803" y="11789"/>
                </a:lnTo>
                <a:lnTo>
                  <a:pt x="0" y="12729"/>
                </a:lnTo>
                <a:lnTo>
                  <a:pt x="6803" y="13669"/>
                </a:lnTo>
                <a:lnTo>
                  <a:pt x="6803" y="20656"/>
                </a:lnTo>
                <a:cubicBezTo>
                  <a:pt x="6803" y="21177"/>
                  <a:pt x="7007" y="21600"/>
                  <a:pt x="7257" y="21600"/>
                </a:cubicBezTo>
                <a:lnTo>
                  <a:pt x="21147" y="21600"/>
                </a:lnTo>
                <a:cubicBezTo>
                  <a:pt x="21397" y="21600"/>
                  <a:pt x="21600" y="21177"/>
                  <a:pt x="21600" y="20656"/>
                </a:cubicBezTo>
                <a:lnTo>
                  <a:pt x="21600" y="944"/>
                </a:lnTo>
                <a:cubicBezTo>
                  <a:pt x="21600" y="423"/>
                  <a:pt x="21397" y="0"/>
                  <a:pt x="21147" y="0"/>
                </a:cubicBezTo>
                <a:lnTo>
                  <a:pt x="7257" y="0"/>
                </a:lnTo>
                <a:close/>
              </a:path>
            </a:pathLst>
          </a:custGeom>
          <a:ln w="25400">
            <a:solidFill>
              <a:srgbClr val="F3901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98" name="MPPC signal saturate as # of incident photons increases…"/>
          <p:cNvSpPr txBox="1"/>
          <p:nvPr/>
        </p:nvSpPr>
        <p:spPr>
          <a:xfrm>
            <a:off x="7949768" y="5279768"/>
            <a:ext cx="4889786" cy="249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MPPC signal saturate as # of incident photons increases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saturation curve is characterized by 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 MPPC recovery time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measured recovery time one by one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→ apply to </a:t>
            </a:r>
          </a:p>
          <a:p>
            <a:pPr algn="l">
              <a:defRPr sz="2300">
                <a:solidFill>
                  <a:srgbClr val="773F9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     correction</a:t>
            </a:r>
          </a:p>
        </p:txBody>
      </p:sp>
      <p:sp>
        <p:nvSpPr>
          <p:cNvPr id="1999" name="Data and Analysis"/>
          <p:cNvSpPr txBox="1"/>
          <p:nvPr/>
        </p:nvSpPr>
        <p:spPr>
          <a:xfrm>
            <a:off x="260575" y="1125988"/>
            <a:ext cx="34412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Data and Analysis</a:t>
            </a:r>
          </a:p>
        </p:txBody>
      </p:sp>
      <p:sp>
        <p:nvSpPr>
          <p:cNvPr id="2000" name="コールアウト"/>
          <p:cNvSpPr/>
          <p:nvPr/>
        </p:nvSpPr>
        <p:spPr>
          <a:xfrm>
            <a:off x="7617400" y="4700017"/>
            <a:ext cx="5287964" cy="4539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65" y="3034"/>
                </a:lnTo>
                <a:lnTo>
                  <a:pt x="765" y="21132"/>
                </a:lnTo>
                <a:cubicBezTo>
                  <a:pt x="765" y="21390"/>
                  <a:pt x="946" y="21600"/>
                  <a:pt x="1167" y="21600"/>
                </a:cubicBezTo>
                <a:lnTo>
                  <a:pt x="21198" y="21600"/>
                </a:lnTo>
                <a:cubicBezTo>
                  <a:pt x="21420" y="21600"/>
                  <a:pt x="21600" y="21390"/>
                  <a:pt x="21600" y="21132"/>
                </a:cubicBezTo>
                <a:lnTo>
                  <a:pt x="21600" y="2706"/>
                </a:lnTo>
                <a:cubicBezTo>
                  <a:pt x="21600" y="2448"/>
                  <a:pt x="21420" y="2238"/>
                  <a:pt x="21198" y="2238"/>
                </a:cubicBezTo>
                <a:lnTo>
                  <a:pt x="1444" y="223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4219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grpSp>
        <p:nvGrpSpPr>
          <p:cNvPr id="2006" name="グループ"/>
          <p:cNvGrpSpPr/>
          <p:nvPr/>
        </p:nvGrpSpPr>
        <p:grpSpPr>
          <a:xfrm>
            <a:off x="10119212" y="6984900"/>
            <a:ext cx="2756634" cy="2212894"/>
            <a:chOff x="0" y="0"/>
            <a:chExt cx="2756633" cy="2212893"/>
          </a:xfrm>
        </p:grpSpPr>
        <p:pic>
          <p:nvPicPr>
            <p:cNvPr id="2001" name="Screen Shot 2018-03-18 at 23.33.54.png" descr="Screen Shot 2018-03-18 at 23.33.54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756634" cy="2212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2" name="線"/>
            <p:cNvSpPr/>
            <p:nvPr/>
          </p:nvSpPr>
          <p:spPr>
            <a:xfrm flipV="1">
              <a:off x="378297" y="311500"/>
              <a:ext cx="1236912" cy="158988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003" name="線"/>
            <p:cNvSpPr/>
            <p:nvPr/>
          </p:nvSpPr>
          <p:spPr>
            <a:xfrm flipV="1">
              <a:off x="1617234" y="380177"/>
              <a:ext cx="1" cy="37358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004" name="線"/>
            <p:cNvSpPr/>
            <p:nvPr/>
          </p:nvSpPr>
          <p:spPr>
            <a:xfrm flipV="1">
              <a:off x="1360914" y="662903"/>
              <a:ext cx="1" cy="23364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005" name="線"/>
            <p:cNvSpPr/>
            <p:nvPr/>
          </p:nvSpPr>
          <p:spPr>
            <a:xfrm flipV="1">
              <a:off x="1139581" y="952826"/>
              <a:ext cx="1" cy="12801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grpSp>
        <p:nvGrpSpPr>
          <p:cNvPr id="2012" name="グループ"/>
          <p:cNvGrpSpPr/>
          <p:nvPr/>
        </p:nvGrpSpPr>
        <p:grpSpPr>
          <a:xfrm>
            <a:off x="7845498" y="7970971"/>
            <a:ext cx="2460463" cy="875591"/>
            <a:chOff x="0" y="0"/>
            <a:chExt cx="2460462" cy="875589"/>
          </a:xfrm>
        </p:grpSpPr>
        <p:pic>
          <p:nvPicPr>
            <p:cNvPr id="2007" name="Screen Shot 2018-03-18 at 23.25.56.png" descr="Screen Shot 2018-03-18 at 23.25.56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2460463" cy="864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8" name="四角形"/>
            <p:cNvSpPr/>
            <p:nvPr/>
          </p:nvSpPr>
          <p:spPr>
            <a:xfrm>
              <a:off x="1262073" y="671346"/>
              <a:ext cx="1099594" cy="18286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009" name="two time constants"/>
            <p:cNvSpPr txBox="1"/>
            <p:nvPr/>
          </p:nvSpPr>
          <p:spPr>
            <a:xfrm>
              <a:off x="1270738" y="627576"/>
              <a:ext cx="1127317" cy="248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two time constants</a:t>
              </a:r>
            </a:p>
          </p:txBody>
        </p:sp>
        <p:sp>
          <p:nvSpPr>
            <p:cNvPr id="2010" name="Schematic of MPPC signal"/>
            <p:cNvSpPr txBox="1"/>
            <p:nvPr/>
          </p:nvSpPr>
          <p:spPr>
            <a:xfrm>
              <a:off x="593196" y="34527"/>
              <a:ext cx="1483054" cy="261740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Schematic of MPPC signal</a:t>
              </a:r>
            </a:p>
          </p:txBody>
        </p:sp>
        <p:sp>
          <p:nvSpPr>
            <p:cNvPr id="2011" name="Voltage"/>
            <p:cNvSpPr txBox="1"/>
            <p:nvPr/>
          </p:nvSpPr>
          <p:spPr>
            <a:xfrm rot="16200000">
              <a:off x="-122516" y="248931"/>
              <a:ext cx="538823" cy="276770"/>
            </a:xfrm>
            <a:prstGeom prst="rect">
              <a:avLst/>
            </a:prstGeom>
            <a:solidFill>
              <a:schemeClr val="accent2">
                <a:hueOff val="-85259"/>
                <a:satOff val="14347"/>
                <a:lumOff val="2237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Voltage</a:t>
              </a:r>
            </a:p>
          </p:txBody>
        </p:sp>
      </p:grpSp>
      <p:sp>
        <p:nvSpPr>
          <p:cNvPr id="2013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051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016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7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8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9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4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045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046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0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9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0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052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053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054" name="Change the cell pattern…"/>
          <p:cNvSpPr txBox="1"/>
          <p:nvPr/>
        </p:nvSpPr>
        <p:spPr>
          <a:xfrm>
            <a:off x="499773" y="807873"/>
            <a:ext cx="12294128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Change the cell pattern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Cell pattern is changed from square to hexagonal pattern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More uniform gain is expected since the distance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between neighboring cells becomes same for all channels</a:t>
            </a:r>
          </a:p>
        </p:txBody>
      </p:sp>
      <p:sp>
        <p:nvSpPr>
          <p:cNvPr id="2055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2056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pic>
        <p:nvPicPr>
          <p:cNvPr id="2057" name="IMG_0018.jpg" descr="IMG_0018.jpg"/>
          <p:cNvPicPr>
            <a:picLocks noChangeAspect="1"/>
          </p:cNvPicPr>
          <p:nvPr/>
        </p:nvPicPr>
        <p:blipFill>
          <a:blip r:embed="rId10">
            <a:extLst/>
          </a:blip>
          <a:srcRect l="56069" t="19522" r="0" b="21881"/>
          <a:stretch>
            <a:fillRect/>
          </a:stretch>
        </p:blipFill>
        <p:spPr>
          <a:xfrm>
            <a:off x="423574" y="3245454"/>
            <a:ext cx="3914993" cy="3916445"/>
          </a:xfrm>
          <a:prstGeom prst="rect">
            <a:avLst/>
          </a:prstGeom>
          <a:ln w="12700">
            <a:miter lim="400000"/>
          </a:ln>
        </p:spPr>
      </p:pic>
      <p:sp>
        <p:nvSpPr>
          <p:cNvPr id="2058" name="7.5mm"/>
          <p:cNvSpPr txBox="1"/>
          <p:nvPr/>
        </p:nvSpPr>
        <p:spPr>
          <a:xfrm>
            <a:off x="2222697" y="4076398"/>
            <a:ext cx="1617010" cy="596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7.5mm</a:t>
            </a:r>
          </a:p>
        </p:txBody>
      </p:sp>
      <p:sp>
        <p:nvSpPr>
          <p:cNvPr id="2059" name="線"/>
          <p:cNvSpPr/>
          <p:nvPr/>
        </p:nvSpPr>
        <p:spPr>
          <a:xfrm>
            <a:off x="2293644" y="4454407"/>
            <a:ext cx="271259" cy="1"/>
          </a:xfrm>
          <a:prstGeom prst="line">
            <a:avLst/>
          </a:prstGeom>
          <a:ln w="127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060" name="IMG_0018.jpg" descr="IMG_0018.jpg"/>
          <p:cNvPicPr>
            <a:picLocks noChangeAspect="1"/>
          </p:cNvPicPr>
          <p:nvPr/>
        </p:nvPicPr>
        <p:blipFill>
          <a:blip r:embed="rId10">
            <a:extLst/>
          </a:blip>
          <a:srcRect l="0" t="10898" r="44172" b="14775"/>
          <a:stretch>
            <a:fillRect/>
          </a:stretch>
        </p:blipFill>
        <p:spPr>
          <a:xfrm>
            <a:off x="6694994" y="3275981"/>
            <a:ext cx="3922160" cy="3916331"/>
          </a:xfrm>
          <a:prstGeom prst="rect">
            <a:avLst/>
          </a:prstGeom>
          <a:ln w="12700">
            <a:miter lim="400000"/>
          </a:ln>
        </p:spPr>
      </p:pic>
      <p:sp>
        <p:nvSpPr>
          <p:cNvPr id="2061" name="13mm"/>
          <p:cNvSpPr txBox="1"/>
          <p:nvPr/>
        </p:nvSpPr>
        <p:spPr>
          <a:xfrm>
            <a:off x="8601388" y="3564540"/>
            <a:ext cx="1282236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13mm</a:t>
            </a:r>
          </a:p>
        </p:txBody>
      </p:sp>
      <p:sp>
        <p:nvSpPr>
          <p:cNvPr id="2062" name="線"/>
          <p:cNvSpPr/>
          <p:nvPr/>
        </p:nvSpPr>
        <p:spPr>
          <a:xfrm>
            <a:off x="8642666" y="3975193"/>
            <a:ext cx="36478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63" name="Square pattern…"/>
          <p:cNvSpPr txBox="1"/>
          <p:nvPr/>
        </p:nvSpPr>
        <p:spPr>
          <a:xfrm>
            <a:off x="395146" y="7212497"/>
            <a:ext cx="2894535" cy="17526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Square pattern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7.5 mm-pitch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Hole : φ5mm</a:t>
            </a:r>
          </a:p>
        </p:txBody>
      </p:sp>
      <p:sp>
        <p:nvSpPr>
          <p:cNvPr id="2064" name="Hexagonal pattern…"/>
          <p:cNvSpPr txBox="1"/>
          <p:nvPr/>
        </p:nvSpPr>
        <p:spPr>
          <a:xfrm>
            <a:off x="6655245" y="7243024"/>
            <a:ext cx="3605338" cy="17526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Hexagonal pattern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13 mm-pitch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Hole : φ7mm</a:t>
            </a:r>
          </a:p>
        </p:txBody>
      </p:sp>
      <p:sp>
        <p:nvSpPr>
          <p:cNvPr id="2065" name="矢印"/>
          <p:cNvSpPr/>
          <p:nvPr/>
        </p:nvSpPr>
        <p:spPr>
          <a:xfrm>
            <a:off x="4698149" y="4866330"/>
            <a:ext cx="1715535" cy="674611"/>
          </a:xfrm>
          <a:prstGeom prst="rightArrow">
            <a:avLst>
              <a:gd name="adj1" fmla="val 32000"/>
              <a:gd name="adj2" fmla="val 120484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66" name="コールアウト"/>
          <p:cNvSpPr/>
          <p:nvPr/>
        </p:nvSpPr>
        <p:spPr>
          <a:xfrm>
            <a:off x="3059062" y="5951228"/>
            <a:ext cx="2705497" cy="3657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468" y="7667"/>
                </a:lnTo>
                <a:cubicBezTo>
                  <a:pt x="2325" y="7791"/>
                  <a:pt x="2227" y="7946"/>
                  <a:pt x="2227" y="8122"/>
                </a:cubicBezTo>
                <a:lnTo>
                  <a:pt x="2227" y="20892"/>
                </a:lnTo>
                <a:cubicBezTo>
                  <a:pt x="2227" y="21284"/>
                  <a:pt x="2658" y="21600"/>
                  <a:pt x="3188" y="21600"/>
                </a:cubicBezTo>
                <a:lnTo>
                  <a:pt x="20640" y="21600"/>
                </a:lnTo>
                <a:cubicBezTo>
                  <a:pt x="21170" y="21600"/>
                  <a:pt x="21600" y="21284"/>
                  <a:pt x="21600" y="20892"/>
                </a:cubicBezTo>
                <a:lnTo>
                  <a:pt x="21600" y="8122"/>
                </a:lnTo>
                <a:cubicBezTo>
                  <a:pt x="21600" y="7730"/>
                  <a:pt x="21170" y="7412"/>
                  <a:pt x="20640" y="7412"/>
                </a:cubicBezTo>
                <a:lnTo>
                  <a:pt x="3447" y="74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67" name="コールアウト"/>
          <p:cNvSpPr/>
          <p:nvPr/>
        </p:nvSpPr>
        <p:spPr>
          <a:xfrm>
            <a:off x="9401485" y="6134982"/>
            <a:ext cx="3363914" cy="3473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6060" y="7219"/>
                </a:lnTo>
                <a:cubicBezTo>
                  <a:pt x="6043" y="7281"/>
                  <a:pt x="6019" y="7342"/>
                  <a:pt x="6019" y="7409"/>
                </a:cubicBezTo>
                <a:lnTo>
                  <a:pt x="6019" y="20855"/>
                </a:lnTo>
                <a:cubicBezTo>
                  <a:pt x="6019" y="21267"/>
                  <a:pt x="6365" y="21600"/>
                  <a:pt x="6791" y="21600"/>
                </a:cubicBezTo>
                <a:lnTo>
                  <a:pt x="20828" y="21600"/>
                </a:lnTo>
                <a:cubicBezTo>
                  <a:pt x="21254" y="21600"/>
                  <a:pt x="21600" y="21267"/>
                  <a:pt x="21600" y="20855"/>
                </a:cubicBezTo>
                <a:lnTo>
                  <a:pt x="21600" y="7409"/>
                </a:lnTo>
                <a:cubicBezTo>
                  <a:pt x="21600" y="6996"/>
                  <a:pt x="21254" y="6661"/>
                  <a:pt x="20828" y="6661"/>
                </a:cubicBezTo>
                <a:lnTo>
                  <a:pt x="6791" y="6661"/>
                </a:lnTo>
                <a:cubicBezTo>
                  <a:pt x="6753" y="6661"/>
                  <a:pt x="6719" y="6678"/>
                  <a:pt x="6682" y="668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68" name="円形"/>
          <p:cNvSpPr/>
          <p:nvPr/>
        </p:nvSpPr>
        <p:spPr>
          <a:xfrm>
            <a:off x="3720745" y="7588179"/>
            <a:ext cx="470465" cy="470465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69" name="円形"/>
          <p:cNvSpPr/>
          <p:nvPr/>
        </p:nvSpPr>
        <p:spPr>
          <a:xfrm>
            <a:off x="4864668" y="7588179"/>
            <a:ext cx="470465" cy="470465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0" name="円形"/>
          <p:cNvSpPr/>
          <p:nvPr/>
        </p:nvSpPr>
        <p:spPr>
          <a:xfrm>
            <a:off x="3720745" y="8775215"/>
            <a:ext cx="470465" cy="470465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1" name="円形"/>
          <p:cNvSpPr/>
          <p:nvPr/>
        </p:nvSpPr>
        <p:spPr>
          <a:xfrm>
            <a:off x="4864668" y="8775215"/>
            <a:ext cx="470465" cy="470465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2" name="円形"/>
          <p:cNvSpPr/>
          <p:nvPr/>
        </p:nvSpPr>
        <p:spPr>
          <a:xfrm>
            <a:off x="11363252" y="8234537"/>
            <a:ext cx="364784" cy="364784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3" name="円形"/>
          <p:cNvSpPr/>
          <p:nvPr/>
        </p:nvSpPr>
        <p:spPr>
          <a:xfrm>
            <a:off x="11921004" y="7435319"/>
            <a:ext cx="364784" cy="364783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4" name="円形"/>
          <p:cNvSpPr/>
          <p:nvPr/>
        </p:nvSpPr>
        <p:spPr>
          <a:xfrm>
            <a:off x="12360454" y="8234537"/>
            <a:ext cx="364784" cy="364784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5" name="円形"/>
          <p:cNvSpPr/>
          <p:nvPr/>
        </p:nvSpPr>
        <p:spPr>
          <a:xfrm>
            <a:off x="10839205" y="7435319"/>
            <a:ext cx="364783" cy="364783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6" name="円形"/>
          <p:cNvSpPr/>
          <p:nvPr/>
        </p:nvSpPr>
        <p:spPr>
          <a:xfrm>
            <a:off x="10366050" y="8234537"/>
            <a:ext cx="364784" cy="364784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7" name="円形"/>
          <p:cNvSpPr/>
          <p:nvPr/>
        </p:nvSpPr>
        <p:spPr>
          <a:xfrm>
            <a:off x="10839205" y="9045588"/>
            <a:ext cx="364783" cy="364784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8" name="円形"/>
          <p:cNvSpPr/>
          <p:nvPr/>
        </p:nvSpPr>
        <p:spPr>
          <a:xfrm>
            <a:off x="11921004" y="9045588"/>
            <a:ext cx="364784" cy="364784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9" name="線"/>
          <p:cNvSpPr/>
          <p:nvPr/>
        </p:nvSpPr>
        <p:spPr>
          <a:xfrm>
            <a:off x="3942979" y="9091457"/>
            <a:ext cx="11712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80" name="線"/>
          <p:cNvSpPr/>
          <p:nvPr/>
        </p:nvSpPr>
        <p:spPr>
          <a:xfrm flipV="1">
            <a:off x="3935092" y="7823411"/>
            <a:ext cx="1187038" cy="118703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81" name="線"/>
          <p:cNvSpPr/>
          <p:nvPr/>
        </p:nvSpPr>
        <p:spPr>
          <a:xfrm flipV="1">
            <a:off x="11547976" y="7578729"/>
            <a:ext cx="591921" cy="83820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82" name="線"/>
          <p:cNvSpPr/>
          <p:nvPr/>
        </p:nvSpPr>
        <p:spPr>
          <a:xfrm>
            <a:off x="11562495" y="8416929"/>
            <a:ext cx="9898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83" name="線"/>
          <p:cNvSpPr/>
          <p:nvPr/>
        </p:nvSpPr>
        <p:spPr>
          <a:xfrm>
            <a:off x="11549795" y="8414977"/>
            <a:ext cx="562883" cy="82877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91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56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85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86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92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93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High pressure Xe gas TPC with unique cell readout structure…"/>
          <p:cNvSpPr txBox="1"/>
          <p:nvPr/>
        </p:nvSpPr>
        <p:spPr>
          <a:xfrm>
            <a:off x="368328" y="991487"/>
            <a:ext cx="1140754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High pressure Xe gas TPC with unique cell readout structure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for 0νββ decay search</a:t>
            </a:r>
          </a:p>
        </p:txBody>
      </p:sp>
      <p:sp>
        <p:nvSpPr>
          <p:cNvPr id="295" name="線"/>
          <p:cNvSpPr/>
          <p:nvPr/>
        </p:nvSpPr>
        <p:spPr>
          <a:xfrm flipH="1" flipV="1">
            <a:off x="6692406" y="2576853"/>
            <a:ext cx="4714890" cy="1"/>
          </a:xfrm>
          <a:prstGeom prst="line">
            <a:avLst/>
          </a:prstGeom>
          <a:ln w="19050">
            <a:solidFill>
              <a:srgbClr val="000000"/>
            </a:solidFill>
            <a:bevel/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374" name="グループ"/>
          <p:cNvGrpSpPr/>
          <p:nvPr/>
        </p:nvGrpSpPr>
        <p:grpSpPr>
          <a:xfrm>
            <a:off x="6222466" y="2419245"/>
            <a:ext cx="6462854" cy="5634707"/>
            <a:chOff x="0" y="0"/>
            <a:chExt cx="6462853" cy="5634706"/>
          </a:xfrm>
        </p:grpSpPr>
        <p:pic>
          <p:nvPicPr>
            <p:cNvPr id="296" name="image19.png" descr="image19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23855" y="1823961"/>
              <a:ext cx="2178130" cy="1758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" name="四角形"/>
            <p:cNvSpPr/>
            <p:nvPr/>
          </p:nvSpPr>
          <p:spPr>
            <a:xfrm>
              <a:off x="460568" y="1198288"/>
              <a:ext cx="222236" cy="3194042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grpSp>
          <p:nvGrpSpPr>
            <p:cNvPr id="309" name="グループ"/>
            <p:cNvGrpSpPr/>
            <p:nvPr/>
          </p:nvGrpSpPr>
          <p:grpSpPr>
            <a:xfrm>
              <a:off x="1076499" y="4361683"/>
              <a:ext cx="2815687" cy="297600"/>
              <a:chOff x="0" y="0"/>
              <a:chExt cx="2815685" cy="297598"/>
            </a:xfrm>
          </p:grpSpPr>
          <p:sp>
            <p:nvSpPr>
              <p:cNvPr id="298" name="線"/>
              <p:cNvSpPr/>
              <p:nvPr/>
            </p:nvSpPr>
            <p:spPr>
              <a:xfrm flipH="1">
                <a:off x="-1" y="19092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99" name="線"/>
              <p:cNvSpPr/>
              <p:nvPr/>
            </p:nvSpPr>
            <p:spPr>
              <a:xfrm flipH="1">
                <a:off x="26397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0" name="線"/>
              <p:cNvSpPr/>
              <p:nvPr/>
            </p:nvSpPr>
            <p:spPr>
              <a:xfrm flipH="1">
                <a:off x="52794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1" name="線"/>
              <p:cNvSpPr/>
              <p:nvPr/>
            </p:nvSpPr>
            <p:spPr>
              <a:xfrm flipH="1">
                <a:off x="791911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2" name="線"/>
              <p:cNvSpPr/>
              <p:nvPr/>
            </p:nvSpPr>
            <p:spPr>
              <a:xfrm>
                <a:off x="1101439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3" name="線"/>
              <p:cNvSpPr/>
              <p:nvPr/>
            </p:nvSpPr>
            <p:spPr>
              <a:xfrm>
                <a:off x="1407842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4" name="線"/>
              <p:cNvSpPr/>
              <p:nvPr/>
            </p:nvSpPr>
            <p:spPr>
              <a:xfrm>
                <a:off x="1671813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5" name="線"/>
              <p:cNvSpPr/>
              <p:nvPr/>
            </p:nvSpPr>
            <p:spPr>
              <a:xfrm>
                <a:off x="1964071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6" name="線"/>
              <p:cNvSpPr/>
              <p:nvPr/>
            </p:nvSpPr>
            <p:spPr>
              <a:xfrm>
                <a:off x="2256330" y="13368"/>
                <a:ext cx="1" cy="27850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7" name="線"/>
              <p:cNvSpPr/>
              <p:nvPr/>
            </p:nvSpPr>
            <p:spPr>
              <a:xfrm>
                <a:off x="2551714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8" name="線"/>
              <p:cNvSpPr/>
              <p:nvPr/>
            </p:nvSpPr>
            <p:spPr>
              <a:xfrm>
                <a:off x="2815685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10" name="136Xe 6~10 bar"/>
            <p:cNvSpPr txBox="1"/>
            <p:nvPr/>
          </p:nvSpPr>
          <p:spPr>
            <a:xfrm>
              <a:off x="2448947" y="3549496"/>
              <a:ext cx="2500966" cy="539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  <a:r>
                <a:rPr baseline="30000"/>
                <a:t>136</a:t>
              </a:r>
              <a:r>
                <a:t>Xe</a:t>
              </a:r>
              <a:r>
                <a:t> </a:t>
              </a:r>
              <a:r>
                <a:t>6~10 bar</a:t>
              </a:r>
            </a:p>
          </p:txBody>
        </p:sp>
        <p:grpSp>
          <p:nvGrpSpPr>
            <p:cNvPr id="316" name="グループ"/>
            <p:cNvGrpSpPr/>
            <p:nvPr/>
          </p:nvGrpSpPr>
          <p:grpSpPr>
            <a:xfrm>
              <a:off x="-1" y="0"/>
              <a:ext cx="1127244" cy="5432487"/>
              <a:chOff x="0" y="0"/>
              <a:chExt cx="1127242" cy="5432485"/>
            </a:xfrm>
          </p:grpSpPr>
          <p:sp>
            <p:nvSpPr>
              <p:cNvPr id="311" name="線"/>
              <p:cNvSpPr/>
              <p:nvPr/>
            </p:nvSpPr>
            <p:spPr>
              <a:xfrm rot="10800000">
                <a:off x="0" y="359810"/>
                <a:ext cx="677525" cy="470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65"/>
                      <a:pt x="11929" y="21600"/>
                      <a:pt x="0" y="21600"/>
                    </a:cubicBezTo>
                  </a:path>
                </a:pathLst>
              </a:cu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>
                    <a:latin typeface="ＭＳ Ｐゴシック"/>
                    <a:ea typeface="ＭＳ Ｐゴシック"/>
                    <a:cs typeface="ＭＳ Ｐゴシック"/>
                    <a:sym typeface="ＭＳ Ｐゴシック"/>
                  </a:defRPr>
                </a:pPr>
              </a:p>
            </p:txBody>
          </p:sp>
          <p:sp>
            <p:nvSpPr>
              <p:cNvPr id="312" name="線"/>
              <p:cNvSpPr/>
              <p:nvPr/>
            </p:nvSpPr>
            <p:spPr>
              <a:xfrm>
                <a:off x="655310" y="358879"/>
                <a:ext cx="435768" cy="1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3" name="線"/>
              <p:cNvSpPr/>
              <p:nvPr/>
            </p:nvSpPr>
            <p:spPr>
              <a:xfrm>
                <a:off x="648064" y="5064233"/>
                <a:ext cx="407992" cy="1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4" name="線"/>
              <p:cNvSpPr/>
              <p:nvPr/>
            </p:nvSpPr>
            <p:spPr>
              <a:xfrm flipV="1">
                <a:off x="1127242" y="-1"/>
                <a:ext cx="1" cy="399956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5" name="線"/>
              <p:cNvSpPr/>
              <p:nvPr/>
            </p:nvSpPr>
            <p:spPr>
              <a:xfrm flipV="1">
                <a:off x="1089794" y="5032530"/>
                <a:ext cx="1" cy="399956"/>
              </a:xfrm>
              <a:prstGeom prst="line">
                <a:avLst/>
              </a:prstGeom>
              <a:noFill/>
              <a:ln w="76200" cap="flat">
                <a:solidFill>
                  <a:srgbClr val="5689B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17" name="線"/>
            <p:cNvSpPr/>
            <p:nvPr/>
          </p:nvSpPr>
          <p:spPr>
            <a:xfrm>
              <a:off x="5033297" y="358844"/>
              <a:ext cx="677525" cy="470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4835"/>
                    <a:pt x="21600" y="10800"/>
                  </a:cubicBezTo>
                  <a:cubicBezTo>
                    <a:pt x="21600" y="16765"/>
                    <a:pt x="11929" y="21600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18" name="線"/>
            <p:cNvSpPr/>
            <p:nvPr/>
          </p:nvSpPr>
          <p:spPr>
            <a:xfrm flipH="1" flipV="1">
              <a:off x="1252482" y="5066078"/>
              <a:ext cx="3159987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19" name="線"/>
            <p:cNvSpPr/>
            <p:nvPr/>
          </p:nvSpPr>
          <p:spPr>
            <a:xfrm flipH="1" flipV="1">
              <a:off x="1340471" y="360722"/>
              <a:ext cx="3128700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20" name="線"/>
            <p:cNvSpPr/>
            <p:nvPr/>
          </p:nvSpPr>
          <p:spPr>
            <a:xfrm>
              <a:off x="1254360" y="5026578"/>
              <a:ext cx="1" cy="399956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21" name="線"/>
            <p:cNvSpPr/>
            <p:nvPr/>
          </p:nvSpPr>
          <p:spPr>
            <a:xfrm>
              <a:off x="1322845" y="0"/>
              <a:ext cx="1" cy="399955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22" name="線"/>
            <p:cNvSpPr/>
            <p:nvPr/>
          </p:nvSpPr>
          <p:spPr>
            <a:xfrm>
              <a:off x="1070301" y="4675098"/>
              <a:ext cx="2828309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23" name="ELCC plane"/>
            <p:cNvSpPr txBox="1"/>
            <p:nvPr/>
          </p:nvSpPr>
          <p:spPr>
            <a:xfrm rot="5400000">
              <a:off x="-163760" y="2690365"/>
              <a:ext cx="1947053" cy="459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b="1"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lvl1pPr>
            </a:lstStyle>
            <a:p>
              <a:pPr/>
              <a:r>
                <a:t>ELCC plane</a:t>
              </a:r>
            </a:p>
          </p:txBody>
        </p:sp>
        <p:sp>
          <p:nvSpPr>
            <p:cNvPr id="324" name="150~200kV"/>
            <p:cNvSpPr txBox="1"/>
            <p:nvPr/>
          </p:nvSpPr>
          <p:spPr>
            <a:xfrm>
              <a:off x="5182422" y="5244534"/>
              <a:ext cx="1280432" cy="3901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lvl1pPr>
            </a:lstStyle>
            <a:p>
              <a:pPr/>
              <a:r>
                <a:t>150~200kV</a:t>
              </a:r>
            </a:p>
          </p:txBody>
        </p:sp>
        <p:sp>
          <p:nvSpPr>
            <p:cNvPr id="325" name="角丸四角形"/>
            <p:cNvSpPr/>
            <p:nvPr/>
          </p:nvSpPr>
          <p:spPr>
            <a:xfrm>
              <a:off x="4772085" y="1235482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26" name="角丸四角形"/>
            <p:cNvSpPr/>
            <p:nvPr/>
          </p:nvSpPr>
          <p:spPr>
            <a:xfrm>
              <a:off x="4772085" y="1555447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27" name="角丸四角形"/>
            <p:cNvSpPr/>
            <p:nvPr/>
          </p:nvSpPr>
          <p:spPr>
            <a:xfrm>
              <a:off x="4772085" y="1875412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28" name="角丸四角形"/>
            <p:cNvSpPr/>
            <p:nvPr/>
          </p:nvSpPr>
          <p:spPr>
            <a:xfrm>
              <a:off x="4772085" y="2195376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29" name="角丸四角形"/>
            <p:cNvSpPr/>
            <p:nvPr/>
          </p:nvSpPr>
          <p:spPr>
            <a:xfrm>
              <a:off x="4772085" y="2515340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30" name="角丸四角形"/>
            <p:cNvSpPr/>
            <p:nvPr/>
          </p:nvSpPr>
          <p:spPr>
            <a:xfrm>
              <a:off x="4772085" y="2869097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31" name="角丸四角形"/>
            <p:cNvSpPr/>
            <p:nvPr/>
          </p:nvSpPr>
          <p:spPr>
            <a:xfrm>
              <a:off x="4772085" y="3235259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32" name="角丸四角形"/>
            <p:cNvSpPr/>
            <p:nvPr/>
          </p:nvSpPr>
          <p:spPr>
            <a:xfrm>
              <a:off x="4772085" y="3635215"/>
              <a:ext cx="351962" cy="206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33" name="角丸四角形"/>
            <p:cNvSpPr/>
            <p:nvPr/>
          </p:nvSpPr>
          <p:spPr>
            <a:xfrm>
              <a:off x="4772085" y="3988971"/>
              <a:ext cx="351962" cy="206181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5400" cap="flat">
              <a:solidFill>
                <a:srgbClr val="42668D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34" name="PMT"/>
            <p:cNvSpPr txBox="1"/>
            <p:nvPr/>
          </p:nvSpPr>
          <p:spPr>
            <a:xfrm rot="16200000">
              <a:off x="4814327" y="2145020"/>
              <a:ext cx="1070001" cy="5483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lvl1pPr>
            </a:lstStyle>
            <a:p>
              <a:pPr/>
              <a:r>
                <a:t>PMT</a:t>
              </a:r>
            </a:p>
          </p:txBody>
        </p:sp>
        <p:sp>
          <p:nvSpPr>
            <p:cNvPr id="335" name="四角形"/>
            <p:cNvSpPr/>
            <p:nvPr/>
          </p:nvSpPr>
          <p:spPr>
            <a:xfrm>
              <a:off x="638004" y="4715083"/>
              <a:ext cx="4486045" cy="281984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grpSp>
          <p:nvGrpSpPr>
            <p:cNvPr id="347" name="グループ"/>
            <p:cNvGrpSpPr/>
            <p:nvPr/>
          </p:nvGrpSpPr>
          <p:grpSpPr>
            <a:xfrm>
              <a:off x="1076499" y="835528"/>
              <a:ext cx="2815687" cy="297599"/>
              <a:chOff x="0" y="0"/>
              <a:chExt cx="2815685" cy="297598"/>
            </a:xfrm>
          </p:grpSpPr>
          <p:sp>
            <p:nvSpPr>
              <p:cNvPr id="336" name="線"/>
              <p:cNvSpPr/>
              <p:nvPr/>
            </p:nvSpPr>
            <p:spPr>
              <a:xfrm flipH="1">
                <a:off x="-1" y="19092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7" name="線"/>
              <p:cNvSpPr/>
              <p:nvPr/>
            </p:nvSpPr>
            <p:spPr>
              <a:xfrm flipH="1">
                <a:off x="26397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8" name="線"/>
              <p:cNvSpPr/>
              <p:nvPr/>
            </p:nvSpPr>
            <p:spPr>
              <a:xfrm flipH="1">
                <a:off x="527940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9" name="線"/>
              <p:cNvSpPr/>
              <p:nvPr/>
            </p:nvSpPr>
            <p:spPr>
              <a:xfrm flipH="1">
                <a:off x="791911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0" name="線"/>
              <p:cNvSpPr/>
              <p:nvPr/>
            </p:nvSpPr>
            <p:spPr>
              <a:xfrm>
                <a:off x="1101439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1" name="線"/>
              <p:cNvSpPr/>
              <p:nvPr/>
            </p:nvSpPr>
            <p:spPr>
              <a:xfrm>
                <a:off x="1407842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2" name="線"/>
              <p:cNvSpPr/>
              <p:nvPr/>
            </p:nvSpPr>
            <p:spPr>
              <a:xfrm>
                <a:off x="1671813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3" name="線"/>
              <p:cNvSpPr/>
              <p:nvPr/>
            </p:nvSpPr>
            <p:spPr>
              <a:xfrm>
                <a:off x="1964071" y="-1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4" name="線"/>
              <p:cNvSpPr/>
              <p:nvPr/>
            </p:nvSpPr>
            <p:spPr>
              <a:xfrm>
                <a:off x="2256330" y="13368"/>
                <a:ext cx="1" cy="27850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5" name="線"/>
              <p:cNvSpPr/>
              <p:nvPr/>
            </p:nvSpPr>
            <p:spPr>
              <a:xfrm>
                <a:off x="2551714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6" name="線"/>
              <p:cNvSpPr/>
              <p:nvPr/>
            </p:nvSpPr>
            <p:spPr>
              <a:xfrm>
                <a:off x="2815685" y="1256"/>
                <a:ext cx="1" cy="2785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48" name="四角形"/>
            <p:cNvSpPr/>
            <p:nvPr/>
          </p:nvSpPr>
          <p:spPr>
            <a:xfrm>
              <a:off x="548559" y="473553"/>
              <a:ext cx="4486044" cy="281984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ＭＳ Ｐゴシック"/>
                  <a:ea typeface="ＭＳ Ｐゴシック"/>
                  <a:cs typeface="ＭＳ Ｐゴシック"/>
                  <a:sym typeface="ＭＳ Ｐゴシック"/>
                </a:defRPr>
              </a:pPr>
            </a:p>
          </p:txBody>
        </p:sp>
        <p:sp>
          <p:nvSpPr>
            <p:cNvPr id="349" name="線"/>
            <p:cNvSpPr/>
            <p:nvPr/>
          </p:nvSpPr>
          <p:spPr>
            <a:xfrm>
              <a:off x="4453418" y="7060"/>
              <a:ext cx="1" cy="399955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0" name="線"/>
            <p:cNvSpPr/>
            <p:nvPr/>
          </p:nvSpPr>
          <p:spPr>
            <a:xfrm>
              <a:off x="4657685" y="7060"/>
              <a:ext cx="1" cy="399955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1" name="線"/>
            <p:cNvSpPr/>
            <p:nvPr/>
          </p:nvSpPr>
          <p:spPr>
            <a:xfrm>
              <a:off x="4684097" y="355581"/>
              <a:ext cx="403956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2" name="線"/>
            <p:cNvSpPr/>
            <p:nvPr/>
          </p:nvSpPr>
          <p:spPr>
            <a:xfrm>
              <a:off x="4641663" y="5075054"/>
              <a:ext cx="403957" cy="1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3" name="線"/>
            <p:cNvSpPr/>
            <p:nvPr/>
          </p:nvSpPr>
          <p:spPr>
            <a:xfrm>
              <a:off x="4407860" y="5036477"/>
              <a:ext cx="1" cy="399956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4" name="線"/>
            <p:cNvSpPr/>
            <p:nvPr/>
          </p:nvSpPr>
          <p:spPr>
            <a:xfrm>
              <a:off x="4612129" y="5036477"/>
              <a:ext cx="1" cy="399956"/>
            </a:xfrm>
            <a:prstGeom prst="line">
              <a:avLst/>
            </a:prstGeom>
            <a:noFill/>
            <a:ln w="76200" cap="flat">
              <a:solidFill>
                <a:srgbClr val="5689B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5" name="線"/>
            <p:cNvSpPr/>
            <p:nvPr/>
          </p:nvSpPr>
          <p:spPr>
            <a:xfrm flipH="1">
              <a:off x="4684096" y="914787"/>
              <a:ext cx="1" cy="372666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6" name="線"/>
            <p:cNvSpPr/>
            <p:nvPr/>
          </p:nvSpPr>
          <p:spPr>
            <a:xfrm flipH="1" flipV="1">
              <a:off x="3940017" y="4496153"/>
              <a:ext cx="1280696" cy="92454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57" name="線"/>
            <p:cNvSpPr/>
            <p:nvPr/>
          </p:nvSpPr>
          <p:spPr>
            <a:xfrm>
              <a:off x="1892027" y="1604897"/>
              <a:ext cx="1714247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60" name="グループ"/>
            <p:cNvGrpSpPr/>
            <p:nvPr/>
          </p:nvGrpSpPr>
          <p:grpSpPr>
            <a:xfrm>
              <a:off x="2198430" y="1171149"/>
              <a:ext cx="610886" cy="548310"/>
              <a:chOff x="0" y="0"/>
              <a:chExt cx="610884" cy="548308"/>
            </a:xfrm>
          </p:grpSpPr>
          <p:sp>
            <p:nvSpPr>
              <p:cNvPr id="358" name="四角形"/>
              <p:cNvSpPr/>
              <p:nvPr/>
            </p:nvSpPr>
            <p:spPr>
              <a:xfrm>
                <a:off x="0" y="0"/>
                <a:ext cx="610885" cy="546080"/>
              </a:xfrm>
              <a:prstGeom prst="rect">
                <a:avLst/>
              </a:prstGeom>
              <a:blipFill rotWithShape="1">
                <a:blip r:embed="rId11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>
                    <a:latin typeface="ＭＳ Ｐゴシック"/>
                    <a:ea typeface="ＭＳ Ｐゴシック"/>
                    <a:cs typeface="ＭＳ Ｐゴシック"/>
                    <a:sym typeface="ＭＳ Ｐゴシック"/>
                  </a:defRPr>
                </a:pPr>
              </a:p>
            </p:txBody>
          </p:sp>
          <p:sp>
            <p:nvSpPr>
              <p:cNvPr id="359" name="四角形"/>
              <p:cNvSpPr txBox="1"/>
              <p:nvPr/>
            </p:nvSpPr>
            <p:spPr>
              <a:xfrm>
                <a:off x="0" y="0"/>
                <a:ext cx="610885" cy="5483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1800">
                    <a:latin typeface="ＭＳ Ｐゴシック"/>
                    <a:ea typeface="ＭＳ Ｐゴシック"/>
                    <a:cs typeface="ＭＳ Ｐゴシック"/>
                    <a:sym typeface="ＭＳ Ｐゴシック"/>
                  </a:defRPr>
                </a:lvl1pPr>
              </a:lstStyle>
              <a:p>
                <a:pPr/>
                <a:r>
                  <a:t> </a:t>
                </a:r>
              </a:p>
            </p:txBody>
          </p:sp>
        </p:grpSp>
        <p:sp>
          <p:nvSpPr>
            <p:cNvPr id="361" name="線"/>
            <p:cNvSpPr/>
            <p:nvPr/>
          </p:nvSpPr>
          <p:spPr>
            <a:xfrm flipV="1">
              <a:off x="3489048" y="2035393"/>
              <a:ext cx="745278" cy="424417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" name="線"/>
            <p:cNvSpPr/>
            <p:nvPr/>
          </p:nvSpPr>
          <p:spPr>
            <a:xfrm>
              <a:off x="3489048" y="2662617"/>
              <a:ext cx="745278" cy="1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3" name="線"/>
            <p:cNvSpPr/>
            <p:nvPr/>
          </p:nvSpPr>
          <p:spPr>
            <a:xfrm>
              <a:off x="3489048" y="2869097"/>
              <a:ext cx="745278" cy="456506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4" name="線"/>
            <p:cNvSpPr/>
            <p:nvPr/>
          </p:nvSpPr>
          <p:spPr>
            <a:xfrm flipH="1">
              <a:off x="1683522" y="2448766"/>
              <a:ext cx="1273186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5" name="線"/>
            <p:cNvSpPr/>
            <p:nvPr/>
          </p:nvSpPr>
          <p:spPr>
            <a:xfrm flipV="1">
              <a:off x="3040572" y="1579519"/>
              <a:ext cx="21400" cy="784379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6" name="線"/>
            <p:cNvSpPr/>
            <p:nvPr/>
          </p:nvSpPr>
          <p:spPr>
            <a:xfrm flipH="1">
              <a:off x="2791581" y="2935506"/>
              <a:ext cx="177524" cy="619719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7" name="線"/>
            <p:cNvSpPr/>
            <p:nvPr/>
          </p:nvSpPr>
          <p:spPr>
            <a:xfrm flipH="1" flipV="1">
              <a:off x="1868411" y="1795420"/>
              <a:ext cx="964065" cy="568479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8" name="線"/>
            <p:cNvSpPr/>
            <p:nvPr/>
          </p:nvSpPr>
          <p:spPr>
            <a:xfrm flipH="1">
              <a:off x="1604441" y="3069075"/>
              <a:ext cx="648719" cy="646131"/>
            </a:xfrm>
            <a:prstGeom prst="line">
              <a:avLst/>
            </a:prstGeom>
            <a:noFill/>
            <a:ln w="9525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9" name="線"/>
            <p:cNvSpPr/>
            <p:nvPr/>
          </p:nvSpPr>
          <p:spPr>
            <a:xfrm flipH="1">
              <a:off x="1343267" y="2626890"/>
              <a:ext cx="1400505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0" name="線"/>
            <p:cNvSpPr/>
            <p:nvPr/>
          </p:nvSpPr>
          <p:spPr>
            <a:xfrm flipH="1">
              <a:off x="1236799" y="2852222"/>
              <a:ext cx="1400505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1" name="線"/>
            <p:cNvSpPr/>
            <p:nvPr/>
          </p:nvSpPr>
          <p:spPr>
            <a:xfrm flipH="1">
              <a:off x="1151181" y="3087575"/>
              <a:ext cx="1273187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2" name="線"/>
            <p:cNvSpPr/>
            <p:nvPr/>
          </p:nvSpPr>
          <p:spPr>
            <a:xfrm flipH="1">
              <a:off x="1159211" y="3300511"/>
              <a:ext cx="1052221" cy="1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3" name="線"/>
            <p:cNvSpPr/>
            <p:nvPr/>
          </p:nvSpPr>
          <p:spPr>
            <a:xfrm flipH="1">
              <a:off x="3903401" y="799288"/>
              <a:ext cx="1" cy="3726660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ysDot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391" name="グループ"/>
          <p:cNvGrpSpPr/>
          <p:nvPr/>
        </p:nvGrpSpPr>
        <p:grpSpPr>
          <a:xfrm>
            <a:off x="833775" y="3312913"/>
            <a:ext cx="4745779" cy="1713693"/>
            <a:chOff x="0" y="0"/>
            <a:chExt cx="4745777" cy="1713691"/>
          </a:xfrm>
        </p:grpSpPr>
        <p:sp>
          <p:nvSpPr>
            <p:cNvPr id="375" name="線"/>
            <p:cNvSpPr/>
            <p:nvPr/>
          </p:nvSpPr>
          <p:spPr>
            <a:xfrm flipV="1">
              <a:off x="391613" y="899576"/>
              <a:ext cx="595677" cy="3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6" name="円形"/>
            <p:cNvSpPr/>
            <p:nvPr/>
          </p:nvSpPr>
          <p:spPr>
            <a:xfrm>
              <a:off x="1033368" y="745630"/>
              <a:ext cx="287804" cy="287803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7" name="線"/>
            <p:cNvSpPr/>
            <p:nvPr/>
          </p:nvSpPr>
          <p:spPr>
            <a:xfrm flipV="1">
              <a:off x="1350955" y="885329"/>
              <a:ext cx="595677" cy="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8" name="円形"/>
            <p:cNvSpPr/>
            <p:nvPr/>
          </p:nvSpPr>
          <p:spPr>
            <a:xfrm>
              <a:off x="1949202" y="751474"/>
              <a:ext cx="287803" cy="287804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9" name="線"/>
            <p:cNvSpPr/>
            <p:nvPr/>
          </p:nvSpPr>
          <p:spPr>
            <a:xfrm flipV="1">
              <a:off x="2295795" y="885329"/>
              <a:ext cx="595677" cy="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0" name="円形"/>
            <p:cNvSpPr/>
            <p:nvPr/>
          </p:nvSpPr>
          <p:spPr>
            <a:xfrm>
              <a:off x="2894041" y="751474"/>
              <a:ext cx="287803" cy="287804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1" name="線"/>
            <p:cNvSpPr/>
            <p:nvPr/>
          </p:nvSpPr>
          <p:spPr>
            <a:xfrm flipV="1">
              <a:off x="3217215" y="894244"/>
              <a:ext cx="595677" cy="3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2" name="円形"/>
            <p:cNvSpPr/>
            <p:nvPr/>
          </p:nvSpPr>
          <p:spPr>
            <a:xfrm>
              <a:off x="3815461" y="760390"/>
              <a:ext cx="287804" cy="287803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176431">
                <a:defRPr sz="8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3" name="線"/>
            <p:cNvSpPr/>
            <p:nvPr/>
          </p:nvSpPr>
          <p:spPr>
            <a:xfrm flipV="1">
              <a:off x="4150101" y="885329"/>
              <a:ext cx="595677" cy="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4" name="線"/>
            <p:cNvSpPr/>
            <p:nvPr/>
          </p:nvSpPr>
          <p:spPr>
            <a:xfrm flipV="1">
              <a:off x="1273621" y="290418"/>
              <a:ext cx="378898" cy="413520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5" name="線"/>
            <p:cNvSpPr/>
            <p:nvPr/>
          </p:nvSpPr>
          <p:spPr>
            <a:xfrm>
              <a:off x="2151498" y="1077200"/>
              <a:ext cx="500148" cy="336893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6" name="線"/>
            <p:cNvSpPr/>
            <p:nvPr/>
          </p:nvSpPr>
          <p:spPr>
            <a:xfrm flipV="1">
              <a:off x="3119756" y="361893"/>
              <a:ext cx="503838" cy="352438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7" name="線"/>
            <p:cNvSpPr/>
            <p:nvPr/>
          </p:nvSpPr>
          <p:spPr>
            <a:xfrm>
              <a:off x="4009750" y="1106206"/>
              <a:ext cx="189449" cy="326848"/>
            </a:xfrm>
            <a:prstGeom prst="line">
              <a:avLst/>
            </a:prstGeom>
            <a:noFill/>
            <a:ln w="19050" cap="flat">
              <a:solidFill>
                <a:srgbClr val="0000CC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8" name="e"/>
            <p:cNvSpPr txBox="1"/>
            <p:nvPr/>
          </p:nvSpPr>
          <p:spPr>
            <a:xfrm>
              <a:off x="0" y="526163"/>
              <a:ext cx="847112" cy="83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176431">
                <a:defRPr b="1" sz="3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389" name="Atom"/>
            <p:cNvSpPr txBox="1"/>
            <p:nvPr/>
          </p:nvSpPr>
          <p:spPr>
            <a:xfrm>
              <a:off x="693021" y="1060639"/>
              <a:ext cx="968498" cy="653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176431">
                <a:defRPr sz="2000">
                  <a:effectLst>
                    <a:outerShdw sx="100000" sy="100000" kx="0" ky="0" algn="b" rotWithShape="0" blurRad="38100" dist="38100" dir="2700000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Atom</a:t>
              </a:r>
            </a:p>
          </p:txBody>
        </p:sp>
        <p:sp>
          <p:nvSpPr>
            <p:cNvPr id="390" name="photon"/>
            <p:cNvSpPr txBox="1"/>
            <p:nvPr/>
          </p:nvSpPr>
          <p:spPr>
            <a:xfrm>
              <a:off x="1615066" y="0"/>
              <a:ext cx="1427675" cy="513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176431">
                <a:defRPr sz="2000">
                  <a:solidFill>
                    <a:srgbClr val="0000C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00CC"/>
                  </a:solidFill>
                </a:rPr>
                <a:t>photon</a:t>
              </a:r>
            </a:p>
          </p:txBody>
        </p:sp>
      </p:grpSp>
      <p:sp>
        <p:nvSpPr>
          <p:cNvPr id="392" name="Linear response to applied electric field…"/>
          <p:cNvSpPr txBox="1"/>
          <p:nvPr/>
        </p:nvSpPr>
        <p:spPr>
          <a:xfrm>
            <a:off x="824960" y="4835911"/>
            <a:ext cx="4763408" cy="2272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Linear response to applied electric field</a:t>
            </a: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Without avalanche process </a:t>
            </a: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→ less fluctuation of multiplication</a:t>
            </a:r>
          </a:p>
          <a:p>
            <a:pPr lvl="1" indent="0"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t>Detail is in the next page</a:t>
            </a:r>
          </a:p>
        </p:txBody>
      </p:sp>
      <p:sp>
        <p:nvSpPr>
          <p:cNvPr id="393" name="● Electroluminescence (EL) process"/>
          <p:cNvSpPr txBox="1"/>
          <p:nvPr/>
        </p:nvSpPr>
        <p:spPr>
          <a:xfrm>
            <a:off x="640871" y="2936085"/>
            <a:ext cx="508504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1" indent="0" algn="l" defTabSz="4176431">
              <a:defRPr sz="2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rgbClr val="51A7F9"/>
                </a:solidFill>
              </a:rPr>
              <a:t>●</a:t>
            </a:r>
            <a:r>
              <a:rPr>
                <a:solidFill>
                  <a:srgbClr val="FFFF00"/>
                </a:solidFill>
              </a:rPr>
              <a:t> </a:t>
            </a:r>
            <a:r>
              <a:t>Electroluminescence (EL) process</a:t>
            </a:r>
          </a:p>
        </p:txBody>
      </p:sp>
      <p:sp>
        <p:nvSpPr>
          <p:cNvPr id="394" name="コールアウト"/>
          <p:cNvSpPr/>
          <p:nvPr/>
        </p:nvSpPr>
        <p:spPr>
          <a:xfrm>
            <a:off x="575119" y="2624468"/>
            <a:ext cx="6009483" cy="4434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3" y="0"/>
                </a:moveTo>
                <a:cubicBezTo>
                  <a:pt x="458" y="0"/>
                  <a:pt x="0" y="621"/>
                  <a:pt x="0" y="1386"/>
                </a:cubicBezTo>
                <a:lnTo>
                  <a:pt x="0" y="20214"/>
                </a:lnTo>
                <a:cubicBezTo>
                  <a:pt x="0" y="20979"/>
                  <a:pt x="458" y="21600"/>
                  <a:pt x="1023" y="21600"/>
                </a:cubicBezTo>
                <a:lnTo>
                  <a:pt x="17670" y="21600"/>
                </a:lnTo>
                <a:cubicBezTo>
                  <a:pt x="18235" y="21600"/>
                  <a:pt x="18693" y="20979"/>
                  <a:pt x="18693" y="20214"/>
                </a:cubicBezTo>
                <a:lnTo>
                  <a:pt x="18693" y="9365"/>
                </a:lnTo>
                <a:lnTo>
                  <a:pt x="21600" y="8487"/>
                </a:lnTo>
                <a:lnTo>
                  <a:pt x="18693" y="7607"/>
                </a:lnTo>
                <a:lnTo>
                  <a:pt x="18693" y="1386"/>
                </a:lnTo>
                <a:cubicBezTo>
                  <a:pt x="18693" y="621"/>
                  <a:pt x="18235" y="0"/>
                  <a:pt x="17670" y="0"/>
                </a:cubicBezTo>
                <a:lnTo>
                  <a:pt x="1023" y="0"/>
                </a:ln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5" name="Detection of  Ionization signals"/>
          <p:cNvSpPr txBox="1"/>
          <p:nvPr/>
        </p:nvSpPr>
        <p:spPr>
          <a:xfrm>
            <a:off x="542610" y="2317712"/>
            <a:ext cx="5328108" cy="562149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32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Detection of  Ionization signals</a:t>
            </a:r>
          </a:p>
        </p:txBody>
      </p:sp>
      <p:sp>
        <p:nvSpPr>
          <p:cNvPr id="396" name="線"/>
          <p:cNvSpPr/>
          <p:nvPr/>
        </p:nvSpPr>
        <p:spPr>
          <a:xfrm flipH="1" flipV="1">
            <a:off x="9401401" y="6339995"/>
            <a:ext cx="283330" cy="1132704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7" name="線"/>
          <p:cNvSpPr/>
          <p:nvPr/>
        </p:nvSpPr>
        <p:spPr>
          <a:xfrm flipH="1" flipV="1">
            <a:off x="4300708" y="6343508"/>
            <a:ext cx="281799" cy="947852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8" name="線"/>
          <p:cNvSpPr/>
          <p:nvPr/>
        </p:nvSpPr>
        <p:spPr>
          <a:xfrm>
            <a:off x="10988088" y="1978618"/>
            <a:ext cx="1" cy="1530908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9" name="線"/>
          <p:cNvSpPr/>
          <p:nvPr/>
        </p:nvSpPr>
        <p:spPr>
          <a:xfrm flipH="1">
            <a:off x="6964420" y="1936596"/>
            <a:ext cx="3687202" cy="1625173"/>
          </a:xfrm>
          <a:prstGeom prst="line">
            <a:avLst/>
          </a:prstGeom>
          <a:ln w="38100">
            <a:solidFill>
              <a:srgbClr val="C82506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00" name="→ ton scale 136Xe(ββ-decay nucleus) gas"/>
          <p:cNvSpPr txBox="1"/>
          <p:nvPr/>
        </p:nvSpPr>
        <p:spPr>
          <a:xfrm>
            <a:off x="7712374" y="8049751"/>
            <a:ext cx="5146477" cy="4847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→ ton scale </a:t>
            </a:r>
            <a:r>
              <a:rPr baseline="31999"/>
              <a:t>136</a:t>
            </a:r>
            <a:r>
              <a:t>Xe(ββ-decay nucleus) gas</a:t>
            </a:r>
          </a:p>
        </p:txBody>
      </p:sp>
      <p:sp>
        <p:nvSpPr>
          <p:cNvPr id="401" name="→ goal : 0.5%FWHM @ Q-value"/>
          <p:cNvSpPr txBox="1"/>
          <p:nvPr/>
        </p:nvSpPr>
        <p:spPr>
          <a:xfrm>
            <a:off x="2625949" y="7898463"/>
            <a:ext cx="4251127" cy="48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→ goal : 0.5%FWHM @ Q-value</a:t>
            </a:r>
          </a:p>
        </p:txBody>
      </p:sp>
      <p:sp>
        <p:nvSpPr>
          <p:cNvPr id="402" name="線"/>
          <p:cNvSpPr/>
          <p:nvPr/>
        </p:nvSpPr>
        <p:spPr>
          <a:xfrm flipH="1">
            <a:off x="12047840" y="3194565"/>
            <a:ext cx="1" cy="4017565"/>
          </a:xfrm>
          <a:prstGeom prst="line">
            <a:avLst/>
          </a:prstGeom>
          <a:ln w="19050">
            <a:solidFill>
              <a:srgbClr val="000000"/>
            </a:solidFill>
            <a:bevel/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3" name="Φa few meters"/>
          <p:cNvSpPr txBox="1"/>
          <p:nvPr/>
        </p:nvSpPr>
        <p:spPr>
          <a:xfrm rot="16200000">
            <a:off x="10711355" y="4826573"/>
            <a:ext cx="292044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176431">
              <a:defRPr sz="2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Φa few meters</a:t>
            </a:r>
          </a:p>
        </p:txBody>
      </p:sp>
      <p:sp>
        <p:nvSpPr>
          <p:cNvPr id="404" name="a few meters"/>
          <p:cNvSpPr txBox="1"/>
          <p:nvPr/>
        </p:nvSpPr>
        <p:spPr>
          <a:xfrm>
            <a:off x="7595221" y="2241013"/>
            <a:ext cx="192537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a few meters</a:t>
            </a:r>
          </a:p>
        </p:txBody>
      </p:sp>
      <p:sp>
        <p:nvSpPr>
          <p:cNvPr id="405" name="Scintillation"/>
          <p:cNvSpPr txBox="1"/>
          <p:nvPr/>
        </p:nvSpPr>
        <p:spPr>
          <a:xfrm>
            <a:off x="9305092" y="4201515"/>
            <a:ext cx="121897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00">
                <a:solidFill>
                  <a:srgbClr val="5070F9"/>
                </a:solidFill>
              </a:defRPr>
            </a:lvl1pPr>
          </a:lstStyle>
          <a:p>
            <a:pPr/>
            <a:r>
              <a:t>Scintillation</a:t>
            </a:r>
          </a:p>
        </p:txBody>
      </p:sp>
      <p:sp>
        <p:nvSpPr>
          <p:cNvPr id="406" name="Ionization…"/>
          <p:cNvSpPr txBox="1"/>
          <p:nvPr/>
        </p:nvSpPr>
        <p:spPr>
          <a:xfrm>
            <a:off x="7993929" y="4595171"/>
            <a:ext cx="1085622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defRPr sz="1400">
                <a:solidFill>
                  <a:srgbClr val="5DA336"/>
                </a:solidFill>
              </a:defRPr>
            </a:pPr>
            <a:r>
              <a:t>Ionization</a:t>
            </a:r>
          </a:p>
          <a:p>
            <a:pPr algn="l">
              <a:lnSpc>
                <a:spcPct val="70000"/>
              </a:lnSpc>
              <a:defRPr sz="1400">
                <a:solidFill>
                  <a:srgbClr val="5DA336"/>
                </a:solidFill>
              </a:defRPr>
            </a:pPr>
            <a:r>
              <a:t>electrons</a:t>
            </a:r>
          </a:p>
        </p:txBody>
      </p:sp>
      <p:sp>
        <p:nvSpPr>
          <p:cNvPr id="407" name="Good energy resolution"/>
          <p:cNvSpPr/>
          <p:nvPr/>
        </p:nvSpPr>
        <p:spPr>
          <a:xfrm>
            <a:off x="2519012" y="7214227"/>
            <a:ext cx="3797202" cy="690911"/>
          </a:xfrm>
          <a:prstGeom prst="roundRect">
            <a:avLst>
              <a:gd name="adj" fmla="val 2614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Good energy resolution</a:t>
            </a:r>
          </a:p>
        </p:txBody>
      </p:sp>
      <p:sp>
        <p:nvSpPr>
          <p:cNvPr id="408" name="Tracking…"/>
          <p:cNvSpPr/>
          <p:nvPr/>
        </p:nvSpPr>
        <p:spPr>
          <a:xfrm>
            <a:off x="9664061" y="1526208"/>
            <a:ext cx="2941258" cy="915183"/>
          </a:xfrm>
          <a:prstGeom prst="roundRect">
            <a:avLst>
              <a:gd name="adj" fmla="val 15297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2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Tracking</a:t>
            </a:r>
          </a:p>
          <a:p>
            <a:pPr>
              <a:defRPr b="1" sz="2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(BG rejection)</a:t>
            </a:r>
          </a:p>
        </p:txBody>
      </p:sp>
      <p:sp>
        <p:nvSpPr>
          <p:cNvPr id="409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  <p:sp>
        <p:nvSpPr>
          <p:cNvPr id="410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411" name="Large mass"/>
          <p:cNvSpPr/>
          <p:nvPr/>
        </p:nvSpPr>
        <p:spPr>
          <a:xfrm>
            <a:off x="7926454" y="7379282"/>
            <a:ext cx="2246795" cy="690910"/>
          </a:xfrm>
          <a:prstGeom prst="roundRect">
            <a:avLst>
              <a:gd name="adj" fmla="val 2614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Large mass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7" name="グループ"/>
          <p:cNvGrpSpPr/>
          <p:nvPr/>
        </p:nvGrpSpPr>
        <p:grpSpPr>
          <a:xfrm>
            <a:off x="5036629" y="5047192"/>
            <a:ext cx="7993542" cy="4722420"/>
            <a:chOff x="0" y="0"/>
            <a:chExt cx="7993541" cy="4722418"/>
          </a:xfrm>
        </p:grpSpPr>
        <p:grpSp>
          <p:nvGrpSpPr>
            <p:cNvPr id="2093" name="グループ"/>
            <p:cNvGrpSpPr/>
            <p:nvPr/>
          </p:nvGrpSpPr>
          <p:grpSpPr>
            <a:xfrm>
              <a:off x="0" y="-1"/>
              <a:ext cx="7993542" cy="4722420"/>
              <a:chOff x="0" y="0"/>
              <a:chExt cx="7993541" cy="4722418"/>
            </a:xfrm>
          </p:grpSpPr>
          <p:pic>
            <p:nvPicPr>
              <p:cNvPr id="2085" name="ratio_to_sum_slice.pdf" descr="ratio_to_sum_slic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5641" r="0" b="0"/>
              <a:stretch>
                <a:fillRect/>
              </a:stretch>
            </p:blipFill>
            <p:spPr>
              <a:xfrm>
                <a:off x="0" y="0"/>
                <a:ext cx="7993542" cy="47224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092" name="グループ"/>
              <p:cNvGrpSpPr/>
              <p:nvPr/>
            </p:nvGrpSpPr>
            <p:grpSpPr>
              <a:xfrm>
                <a:off x="942278" y="325493"/>
                <a:ext cx="4830073" cy="1650258"/>
                <a:chOff x="0" y="0"/>
                <a:chExt cx="4830072" cy="1650256"/>
              </a:xfrm>
            </p:grpSpPr>
            <p:sp>
              <p:nvSpPr>
                <p:cNvPr id="2086" name=": 0.2 - 0.4…"/>
                <p:cNvSpPr txBox="1"/>
                <p:nvPr/>
              </p:nvSpPr>
              <p:spPr>
                <a:xfrm>
                  <a:off x="1147409" y="442509"/>
                  <a:ext cx="1164928" cy="12077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algn="l">
                    <a:defRPr sz="1500"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r>
                    <a:t> : 0.2 - 0.4</a:t>
                  </a:r>
                </a:p>
                <a:p>
                  <a:pPr algn="l">
                    <a:defRPr sz="1500">
                      <a:solidFill>
                        <a:srgbClr val="FF2600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r>
                    <a:t> : 0.4 - 0.6</a:t>
                  </a:r>
                </a:p>
                <a:p>
                  <a:pPr algn="l">
                    <a:defRPr sz="1500">
                      <a:solidFill>
                        <a:srgbClr val="00F900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r>
                    <a:t> : 0.6 - 0.8</a:t>
                  </a:r>
                </a:p>
                <a:p>
                  <a:pPr algn="l">
                    <a:defRPr sz="1500">
                      <a:solidFill>
                        <a:srgbClr val="0433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r>
                    <a:t> : 0.8 - 1.0</a:t>
                  </a:r>
                </a:p>
              </p:txBody>
            </p:sp>
            <p:sp>
              <p:nvSpPr>
                <p:cNvPr id="2087" name="(#Photons in lightest ch) / (Total #photons)"/>
                <p:cNvSpPr txBox="1"/>
                <p:nvPr/>
              </p:nvSpPr>
              <p:spPr>
                <a:xfrm>
                  <a:off x="0" y="0"/>
                  <a:ext cx="4830073" cy="3264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 algn="l">
                    <a:defRPr sz="1500"/>
                  </a:lvl1pPr>
                </a:lstStyle>
                <a:p>
                  <a:pPr/>
                  <a:r>
                    <a:t>(#Photons in lightest ch) / (Total #photons)</a:t>
                  </a:r>
                </a:p>
              </p:txBody>
            </p:sp>
            <p:sp>
              <p:nvSpPr>
                <p:cNvPr id="2088" name="線"/>
                <p:cNvSpPr/>
                <p:nvPr/>
              </p:nvSpPr>
              <p:spPr>
                <a:xfrm>
                  <a:off x="581086" y="601662"/>
                  <a:ext cx="612760" cy="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2089" name="線"/>
                <p:cNvSpPr/>
                <p:nvPr/>
              </p:nvSpPr>
              <p:spPr>
                <a:xfrm>
                  <a:off x="581086" y="914058"/>
                  <a:ext cx="612760" cy="1"/>
                </a:xfrm>
                <a:prstGeom prst="line">
                  <a:avLst/>
                </a:prstGeom>
                <a:noFill/>
                <a:ln w="9525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2090" name="線"/>
                <p:cNvSpPr/>
                <p:nvPr/>
              </p:nvSpPr>
              <p:spPr>
                <a:xfrm>
                  <a:off x="581086" y="1210812"/>
                  <a:ext cx="612760" cy="1"/>
                </a:xfrm>
                <a:prstGeom prst="line">
                  <a:avLst/>
                </a:prstGeom>
                <a:noFill/>
                <a:ln w="9525" cap="flat">
                  <a:solidFill>
                    <a:srgbClr val="00F9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  <p:sp>
              <p:nvSpPr>
                <p:cNvPr id="2091" name="線"/>
                <p:cNvSpPr/>
                <p:nvPr/>
              </p:nvSpPr>
              <p:spPr>
                <a:xfrm>
                  <a:off x="581086" y="1507566"/>
                  <a:ext cx="612760" cy="1"/>
                </a:xfrm>
                <a:prstGeom prst="line">
                  <a:avLst/>
                </a:prstGeom>
                <a:noFill/>
                <a:ln w="9525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</a:p>
              </p:txBody>
            </p:sp>
          </p:grpSp>
        </p:grpSp>
        <p:sp>
          <p:nvSpPr>
            <p:cNvPr id="2094" name="四角形"/>
            <p:cNvSpPr/>
            <p:nvPr/>
          </p:nvSpPr>
          <p:spPr>
            <a:xfrm>
              <a:off x="6216151" y="28070"/>
              <a:ext cx="1685268" cy="838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095" name="線"/>
            <p:cNvSpPr/>
            <p:nvPr/>
          </p:nvSpPr>
          <p:spPr>
            <a:xfrm>
              <a:off x="6111525" y="218570"/>
              <a:ext cx="10839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096" name="線"/>
            <p:cNvSpPr/>
            <p:nvPr/>
          </p:nvSpPr>
          <p:spPr>
            <a:xfrm flipV="1">
              <a:off x="7196075" y="228245"/>
              <a:ext cx="1" cy="8382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098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99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100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101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2102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2103" name="星形"/>
          <p:cNvSpPr/>
          <p:nvPr/>
        </p:nvSpPr>
        <p:spPr>
          <a:xfrm rot="780000">
            <a:off x="6532709" y="4046901"/>
            <a:ext cx="679589" cy="669159"/>
          </a:xfrm>
          <a:prstGeom prst="star6">
            <a:avLst>
              <a:gd name="adj" fmla="val 19100"/>
              <a:gd name="hf" fmla="val 11547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04" name="コールアウト"/>
          <p:cNvSpPr/>
          <p:nvPr/>
        </p:nvSpPr>
        <p:spPr>
          <a:xfrm>
            <a:off x="5668729" y="3711363"/>
            <a:ext cx="3058320" cy="2988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7" y="0"/>
                </a:moveTo>
                <a:cubicBezTo>
                  <a:pt x="259" y="0"/>
                  <a:pt x="0" y="265"/>
                  <a:pt x="0" y="591"/>
                </a:cubicBezTo>
                <a:lnTo>
                  <a:pt x="0" y="8279"/>
                </a:lnTo>
                <a:cubicBezTo>
                  <a:pt x="0" y="8604"/>
                  <a:pt x="259" y="8867"/>
                  <a:pt x="577" y="8867"/>
                </a:cubicBezTo>
                <a:lnTo>
                  <a:pt x="16810" y="8867"/>
                </a:lnTo>
                <a:lnTo>
                  <a:pt x="21600" y="21600"/>
                </a:lnTo>
                <a:lnTo>
                  <a:pt x="17589" y="8505"/>
                </a:lnTo>
                <a:cubicBezTo>
                  <a:pt x="17617" y="8435"/>
                  <a:pt x="17634" y="8359"/>
                  <a:pt x="17634" y="8279"/>
                </a:cubicBezTo>
                <a:lnTo>
                  <a:pt x="17634" y="591"/>
                </a:lnTo>
                <a:cubicBezTo>
                  <a:pt x="17634" y="265"/>
                  <a:pt x="17377" y="0"/>
                  <a:pt x="17059" y="0"/>
                </a:cubicBezTo>
                <a:lnTo>
                  <a:pt x="577" y="0"/>
                </a:lnTo>
                <a:close/>
              </a:path>
            </a:pathLst>
          </a:custGeom>
          <a:ln w="127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05" name="コールアウト"/>
          <p:cNvSpPr/>
          <p:nvPr/>
        </p:nvSpPr>
        <p:spPr>
          <a:xfrm>
            <a:off x="9106058" y="3780188"/>
            <a:ext cx="3015855" cy="4255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04" y="0"/>
                </a:moveTo>
                <a:cubicBezTo>
                  <a:pt x="3981" y="0"/>
                  <a:pt x="3718" y="186"/>
                  <a:pt x="3718" y="415"/>
                </a:cubicBezTo>
                <a:lnTo>
                  <a:pt x="3718" y="5813"/>
                </a:lnTo>
                <a:cubicBezTo>
                  <a:pt x="3718" y="5891"/>
                  <a:pt x="3754" y="5959"/>
                  <a:pt x="3806" y="6021"/>
                </a:cubicBezTo>
                <a:lnTo>
                  <a:pt x="0" y="21600"/>
                </a:lnTo>
                <a:lnTo>
                  <a:pt x="4625" y="6226"/>
                </a:lnTo>
                <a:lnTo>
                  <a:pt x="21017" y="6226"/>
                </a:lnTo>
                <a:cubicBezTo>
                  <a:pt x="21340" y="6226"/>
                  <a:pt x="21600" y="6042"/>
                  <a:pt x="21600" y="5813"/>
                </a:cubicBezTo>
                <a:lnTo>
                  <a:pt x="21600" y="415"/>
                </a:lnTo>
                <a:cubicBezTo>
                  <a:pt x="21600" y="186"/>
                  <a:pt x="21340" y="0"/>
                  <a:pt x="21017" y="0"/>
                </a:cubicBezTo>
                <a:lnTo>
                  <a:pt x="4304" y="0"/>
                </a:lnTo>
                <a:close/>
              </a:path>
            </a:pathLst>
          </a:custGeom>
          <a:ln w="127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06" name="Photon"/>
          <p:cNvSpPr txBox="1"/>
          <p:nvPr/>
        </p:nvSpPr>
        <p:spPr>
          <a:xfrm>
            <a:off x="10412181" y="9459514"/>
            <a:ext cx="1869334" cy="2937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000"/>
            </a:lvl1pPr>
          </a:lstStyle>
          <a:p>
            <a:pPr/>
            <a:r>
              <a:t>Photon</a:t>
            </a:r>
          </a:p>
        </p:txBody>
      </p:sp>
      <p:sp>
        <p:nvSpPr>
          <p:cNvPr id="2107" name="30keV event"/>
          <p:cNvSpPr txBox="1"/>
          <p:nvPr/>
        </p:nvSpPr>
        <p:spPr>
          <a:xfrm>
            <a:off x="10200023" y="6221199"/>
            <a:ext cx="1869334" cy="34274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/>
            </a:lvl1pPr>
          </a:lstStyle>
          <a:p>
            <a:pPr/>
            <a:r>
              <a:t>30keV event</a:t>
            </a:r>
          </a:p>
        </p:txBody>
      </p:sp>
      <p:pic>
        <p:nvPicPr>
          <p:cNvPr id="2108" name="cmiddle_logz_20181106_per5.pdf" descr="cmiddle_logz_20181106_per5.pdf"/>
          <p:cNvPicPr>
            <a:picLocks noChangeAspect="1"/>
          </p:cNvPicPr>
          <p:nvPr/>
        </p:nvPicPr>
        <p:blipFill>
          <a:blip r:embed="rId4">
            <a:extLst/>
          </a:blip>
          <a:srcRect l="25536" t="2026" r="50248" b="66653"/>
          <a:stretch>
            <a:fillRect/>
          </a:stretch>
        </p:blipFill>
        <p:spPr>
          <a:xfrm>
            <a:off x="40266" y="5303855"/>
            <a:ext cx="5255334" cy="4004123"/>
          </a:xfrm>
          <a:prstGeom prst="rect">
            <a:avLst/>
          </a:prstGeom>
          <a:ln w="12700">
            <a:miter lim="400000"/>
          </a:ln>
        </p:spPr>
      </p:pic>
      <p:sp>
        <p:nvSpPr>
          <p:cNvPr id="2109" name="@6bar"/>
          <p:cNvSpPr txBox="1"/>
          <p:nvPr/>
        </p:nvSpPr>
        <p:spPr>
          <a:xfrm>
            <a:off x="2574775" y="5533575"/>
            <a:ext cx="141743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0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@6bar</a:t>
            </a:r>
          </a:p>
        </p:txBody>
      </p:sp>
      <p:sp>
        <p:nvSpPr>
          <p:cNvPr id="2110" name="円形"/>
          <p:cNvSpPr/>
          <p:nvPr/>
        </p:nvSpPr>
        <p:spPr>
          <a:xfrm>
            <a:off x="5757980" y="4038580"/>
            <a:ext cx="685801" cy="685801"/>
          </a:xfrm>
          <a:prstGeom prst="ellipse">
            <a:avLst/>
          </a:prstGeom>
          <a:solidFill>
            <a:srgbClr val="D6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11" name="円形"/>
          <p:cNvSpPr/>
          <p:nvPr/>
        </p:nvSpPr>
        <p:spPr>
          <a:xfrm>
            <a:off x="7301227" y="4038580"/>
            <a:ext cx="685801" cy="685801"/>
          </a:xfrm>
          <a:prstGeom prst="ellipse">
            <a:avLst/>
          </a:prstGeom>
          <a:solidFill>
            <a:srgbClr val="D6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12" name="円形"/>
          <p:cNvSpPr/>
          <p:nvPr/>
        </p:nvSpPr>
        <p:spPr>
          <a:xfrm>
            <a:off x="11251039" y="4038580"/>
            <a:ext cx="685801" cy="685801"/>
          </a:xfrm>
          <a:prstGeom prst="ellipse">
            <a:avLst/>
          </a:prstGeom>
          <a:solidFill>
            <a:srgbClr val="D6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13" name="円形"/>
          <p:cNvSpPr/>
          <p:nvPr/>
        </p:nvSpPr>
        <p:spPr>
          <a:xfrm>
            <a:off x="9940240" y="4038580"/>
            <a:ext cx="685801" cy="685801"/>
          </a:xfrm>
          <a:prstGeom prst="ellipse">
            <a:avLst/>
          </a:prstGeom>
          <a:solidFill>
            <a:srgbClr val="D6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14" name="星形"/>
          <p:cNvSpPr/>
          <p:nvPr/>
        </p:nvSpPr>
        <p:spPr>
          <a:xfrm rot="780000">
            <a:off x="9943346" y="4046901"/>
            <a:ext cx="679589" cy="669159"/>
          </a:xfrm>
          <a:prstGeom prst="star6">
            <a:avLst>
              <a:gd name="adj" fmla="val 19100"/>
              <a:gd name="hf" fmla="val 11547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15" name="Performance with a hexagonal cell pattern…"/>
          <p:cNvSpPr txBox="1"/>
          <p:nvPr/>
        </p:nvSpPr>
        <p:spPr>
          <a:xfrm>
            <a:off x="483563" y="1039624"/>
            <a:ext cx="1229412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Performance with a hexagonal cell pattern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Energy resolution is worse compared to the square cell pattern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Dependence of event position was found</a:t>
            </a:r>
          </a:p>
        </p:txBody>
      </p:sp>
      <p:sp>
        <p:nvSpPr>
          <p:cNvPr id="2116" name="- Gas   ： Xe   6 bar…"/>
          <p:cNvSpPr txBox="1"/>
          <p:nvPr/>
        </p:nvSpPr>
        <p:spPr>
          <a:xfrm>
            <a:off x="2129652" y="4928126"/>
            <a:ext cx="3153318" cy="136144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Gas　  ： Xe   6 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drift       </a:t>
            </a:r>
            <a:r>
              <a:t>： 72 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</a:t>
            </a:r>
            <a:r>
              <a:rPr baseline="-5999"/>
              <a:t>EL</a:t>
            </a:r>
            <a:r>
              <a:t>　  ： 2.25 kV/cm/bar</a:t>
            </a:r>
          </a:p>
          <a:p>
            <a:pPr algn="l">
              <a:lnSpc>
                <a:spcPct val="60000"/>
              </a:lnSpc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source   : </a:t>
            </a:r>
            <a:r>
              <a:rPr baseline="31999"/>
              <a:t>133</a:t>
            </a:r>
            <a:r>
              <a:t>Ba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118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9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0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1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6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147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148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1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1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2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154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55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156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157" name="Prototype detector (1) : 10L prototype"/>
          <p:cNvSpPr txBox="1"/>
          <p:nvPr/>
        </p:nvSpPr>
        <p:spPr>
          <a:xfrm>
            <a:off x="255617" y="27912"/>
            <a:ext cx="93859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(1) : 10L prototype</a:t>
            </a:r>
          </a:p>
        </p:txBody>
      </p:sp>
      <p:sp>
        <p:nvSpPr>
          <p:cNvPr id="2158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2159" name="Photon"/>
          <p:cNvSpPr txBox="1"/>
          <p:nvPr/>
        </p:nvSpPr>
        <p:spPr>
          <a:xfrm>
            <a:off x="10412181" y="9459514"/>
            <a:ext cx="1869334" cy="2937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000"/>
            </a:lvl1pPr>
          </a:lstStyle>
          <a:p>
            <a:pPr/>
            <a:r>
              <a:t>Photon</a:t>
            </a:r>
          </a:p>
        </p:txBody>
      </p:sp>
      <p:sp>
        <p:nvSpPr>
          <p:cNvPr id="2160" name="Simulation of the ELCC…"/>
          <p:cNvSpPr txBox="1"/>
          <p:nvPr/>
        </p:nvSpPr>
        <p:spPr>
          <a:xfrm>
            <a:off x="94175" y="905651"/>
            <a:ext cx="12702465" cy="2409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Simulation of the ELCC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Electron track simulation → Position dependence of EL gain 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Generate 30 keV events by Geant4 → Reproduce EL signal with position dependence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With these results, configuration of cell is optimized : </a:t>
            </a:r>
            <a:r>
              <a:rPr b="1">
                <a:solidFill>
                  <a:srgbClr val="FF2600"/>
                </a:solidFill>
              </a:rPr>
              <a:t>10mm-pitch, φ5.5mm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- Compare with data of prototype detector to conform the validity of the simulation</a:t>
            </a:r>
          </a:p>
        </p:txBody>
      </p:sp>
      <p:grpSp>
        <p:nvGrpSpPr>
          <p:cNvPr id="2163" name="グループ"/>
          <p:cNvGrpSpPr/>
          <p:nvPr/>
        </p:nvGrpSpPr>
        <p:grpSpPr>
          <a:xfrm>
            <a:off x="150687" y="3285502"/>
            <a:ext cx="7037714" cy="2944345"/>
            <a:chOff x="0" y="0"/>
            <a:chExt cx="7037713" cy="2944344"/>
          </a:xfrm>
        </p:grpSpPr>
        <p:pic>
          <p:nvPicPr>
            <p:cNvPr id="2161" name="イメージ" descr="イメージ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9812" t="2254" r="40857" b="66379"/>
            <a:stretch>
              <a:fillRect/>
            </a:stretch>
          </p:blipFill>
          <p:spPr>
            <a:xfrm>
              <a:off x="3563360" y="5425"/>
              <a:ext cx="3474354" cy="2938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2" name="イメージ" descr="イメージ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" t="2196" r="80430" b="66648"/>
            <a:stretch>
              <a:fillRect/>
            </a:stretch>
          </p:blipFill>
          <p:spPr>
            <a:xfrm>
              <a:off x="0" y="0"/>
              <a:ext cx="3474353" cy="29191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64" name="mtrack2el2vis_2.5kVpcmpatm.png" descr="mtrack2el2vis_2.5kVpcmpatm.png"/>
          <p:cNvPicPr>
            <a:picLocks noChangeAspect="1"/>
          </p:cNvPicPr>
          <p:nvPr/>
        </p:nvPicPr>
        <p:blipFill>
          <a:blip r:embed="rId11">
            <a:extLst/>
          </a:blip>
          <a:srcRect l="0" t="26642" r="83129" b="49820"/>
          <a:stretch>
            <a:fillRect/>
          </a:stretch>
        </p:blipFill>
        <p:spPr>
          <a:xfrm>
            <a:off x="9273109" y="3307072"/>
            <a:ext cx="3581130" cy="2982119"/>
          </a:xfrm>
          <a:prstGeom prst="rect">
            <a:avLst/>
          </a:prstGeom>
          <a:ln w="12700">
            <a:miter lim="400000"/>
          </a:ln>
        </p:spPr>
      </p:pic>
      <p:sp>
        <p:nvSpPr>
          <p:cNvPr id="2165" name="線"/>
          <p:cNvSpPr/>
          <p:nvPr/>
        </p:nvSpPr>
        <p:spPr>
          <a:xfrm>
            <a:off x="7203475" y="4642148"/>
            <a:ext cx="205456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66" name="FWHM : 7.5%"/>
          <p:cNvSpPr txBox="1"/>
          <p:nvPr/>
        </p:nvSpPr>
        <p:spPr>
          <a:xfrm>
            <a:off x="7272850" y="4709495"/>
            <a:ext cx="205456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FWHM : 7.5%</a:t>
            </a:r>
          </a:p>
        </p:txBody>
      </p:sp>
      <p:sp>
        <p:nvSpPr>
          <p:cNvPr id="2167" name="Position dependence"/>
          <p:cNvSpPr txBox="1"/>
          <p:nvPr/>
        </p:nvSpPr>
        <p:spPr>
          <a:xfrm>
            <a:off x="7185895" y="3885184"/>
            <a:ext cx="232031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70000"/>
              </a:lnSpc>
              <a:defRPr sz="2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Position dependence</a:t>
            </a:r>
          </a:p>
        </p:txBody>
      </p:sp>
      <p:pic>
        <p:nvPicPr>
          <p:cNvPr id="2168" name="ELgain_NET2.pdf" descr="ELgain_NET2.pdf"/>
          <p:cNvPicPr>
            <a:picLocks noChangeAspect="1"/>
          </p:cNvPicPr>
          <p:nvPr/>
        </p:nvPicPr>
        <p:blipFill>
          <a:blip r:embed="rId12">
            <a:extLst/>
          </a:blip>
          <a:srcRect l="0" t="8520" r="8251" b="0"/>
          <a:stretch>
            <a:fillRect/>
          </a:stretch>
        </p:blipFill>
        <p:spPr>
          <a:xfrm>
            <a:off x="724793" y="6314796"/>
            <a:ext cx="5448791" cy="34110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2" name="グループ"/>
          <p:cNvGrpSpPr/>
          <p:nvPr/>
        </p:nvGrpSpPr>
        <p:grpSpPr>
          <a:xfrm>
            <a:off x="6490204" y="6314796"/>
            <a:ext cx="5535261" cy="3483476"/>
            <a:chOff x="0" y="0"/>
            <a:chExt cx="5535260" cy="3483475"/>
          </a:xfrm>
        </p:grpSpPr>
        <p:pic>
          <p:nvPicPr>
            <p:cNvPr id="2169" name="resolution.pdf" descr="resolution.pdf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8583" r="8795" b="0"/>
            <a:stretch>
              <a:fillRect/>
            </a:stretch>
          </p:blipFill>
          <p:spPr>
            <a:xfrm>
              <a:off x="0" y="0"/>
              <a:ext cx="5535261" cy="3483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0" name="線"/>
            <p:cNvSpPr/>
            <p:nvPr/>
          </p:nvSpPr>
          <p:spPr>
            <a:xfrm>
              <a:off x="633133" y="2650185"/>
              <a:ext cx="4800143" cy="1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71" name="Target for 30 keV (4.52%)"/>
            <p:cNvSpPr txBox="1"/>
            <p:nvPr/>
          </p:nvSpPr>
          <p:spPr>
            <a:xfrm>
              <a:off x="725166" y="2385618"/>
              <a:ext cx="4005606" cy="4097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defRPr sz="1400">
                  <a:solidFill>
                    <a:srgbClr val="FF2600"/>
                  </a:solidFill>
                </a:defRPr>
              </a:lvl1pPr>
            </a:lstStyle>
            <a:p>
              <a:pPr/>
              <a:r>
                <a:t>Target for 30 keV (4.52%)</a:t>
              </a:r>
            </a:p>
          </p:txBody>
        </p:sp>
      </p:grpSp>
      <p:sp>
        <p:nvSpPr>
          <p:cNvPr id="2173" name="w/o any normalization !!!"/>
          <p:cNvSpPr txBox="1"/>
          <p:nvPr/>
        </p:nvSpPr>
        <p:spPr>
          <a:xfrm>
            <a:off x="3829347" y="8489002"/>
            <a:ext cx="2234353" cy="67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FF2600"/>
                </a:solidFill>
              </a:defRPr>
            </a:lvl1pPr>
          </a:lstStyle>
          <a:p>
            <a:pPr/>
            <a:r>
              <a:t>w/o any normalization !!!</a:t>
            </a:r>
          </a:p>
        </p:txBody>
      </p:sp>
      <p:sp>
        <p:nvSpPr>
          <p:cNvPr id="2174" name="30keV event"/>
          <p:cNvSpPr txBox="1"/>
          <p:nvPr/>
        </p:nvSpPr>
        <p:spPr>
          <a:xfrm>
            <a:off x="4570430" y="6748762"/>
            <a:ext cx="1454608" cy="2667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30keV event</a:t>
            </a:r>
          </a:p>
        </p:txBody>
      </p:sp>
      <p:sp>
        <p:nvSpPr>
          <p:cNvPr id="2175" name="30keV event"/>
          <p:cNvSpPr txBox="1"/>
          <p:nvPr/>
        </p:nvSpPr>
        <p:spPr>
          <a:xfrm>
            <a:off x="10175061" y="7418518"/>
            <a:ext cx="1454608" cy="2667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30keV event</a:t>
            </a:r>
          </a:p>
        </p:txBody>
      </p:sp>
      <p:sp>
        <p:nvSpPr>
          <p:cNvPr id="2176" name="EL gain vs Electric field"/>
          <p:cNvSpPr txBox="1"/>
          <p:nvPr/>
        </p:nvSpPr>
        <p:spPr>
          <a:xfrm>
            <a:off x="1526797" y="6365645"/>
            <a:ext cx="339708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EL gain vs Electric field</a:t>
            </a:r>
          </a:p>
        </p:txBody>
      </p:sp>
      <p:sp>
        <p:nvSpPr>
          <p:cNvPr id="2177" name="FWHM…"/>
          <p:cNvSpPr txBox="1"/>
          <p:nvPr/>
        </p:nvSpPr>
        <p:spPr>
          <a:xfrm>
            <a:off x="7203475" y="6365645"/>
            <a:ext cx="3266950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60000"/>
              </a:lnSpc>
              <a:defRPr sz="22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FWHM </a:t>
            </a:r>
          </a:p>
          <a:p>
            <a:pPr algn="l">
              <a:lnSpc>
                <a:spcPct val="60000"/>
              </a:lnSpc>
              <a:defRPr sz="22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    vs Electric field</a:t>
            </a:r>
          </a:p>
        </p:txBody>
      </p:sp>
      <p:sp>
        <p:nvSpPr>
          <p:cNvPr id="2178" name="data1"/>
          <p:cNvSpPr txBox="1"/>
          <p:nvPr/>
        </p:nvSpPr>
        <p:spPr>
          <a:xfrm>
            <a:off x="2089830" y="6755112"/>
            <a:ext cx="1590753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data1</a:t>
            </a:r>
          </a:p>
        </p:txBody>
      </p:sp>
      <p:sp>
        <p:nvSpPr>
          <p:cNvPr id="2179" name="data2"/>
          <p:cNvSpPr txBox="1"/>
          <p:nvPr/>
        </p:nvSpPr>
        <p:spPr>
          <a:xfrm>
            <a:off x="2089830" y="7034512"/>
            <a:ext cx="1467309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data2</a:t>
            </a:r>
          </a:p>
        </p:txBody>
      </p:sp>
      <p:sp>
        <p:nvSpPr>
          <p:cNvPr id="2180" name="data2(normalized)"/>
          <p:cNvSpPr txBox="1"/>
          <p:nvPr/>
        </p:nvSpPr>
        <p:spPr>
          <a:xfrm>
            <a:off x="2089830" y="7318145"/>
            <a:ext cx="1590753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data2</a:t>
            </a:r>
            <a:r>
              <a:rPr sz="1000"/>
              <a:t>(normalized)</a:t>
            </a:r>
          </a:p>
        </p:txBody>
      </p:sp>
      <p:sp>
        <p:nvSpPr>
          <p:cNvPr id="2181" name="simulation"/>
          <p:cNvSpPr txBox="1"/>
          <p:nvPr/>
        </p:nvSpPr>
        <p:spPr>
          <a:xfrm>
            <a:off x="2089830" y="7559777"/>
            <a:ext cx="1467309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simulation</a:t>
            </a:r>
          </a:p>
        </p:txBody>
      </p:sp>
      <p:sp>
        <p:nvSpPr>
          <p:cNvPr id="2182" name="data1"/>
          <p:cNvSpPr txBox="1"/>
          <p:nvPr/>
        </p:nvSpPr>
        <p:spPr>
          <a:xfrm>
            <a:off x="10244342" y="6572489"/>
            <a:ext cx="1138246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data1</a:t>
            </a:r>
          </a:p>
        </p:txBody>
      </p:sp>
      <p:sp>
        <p:nvSpPr>
          <p:cNvPr id="2183" name="data2"/>
          <p:cNvSpPr txBox="1"/>
          <p:nvPr/>
        </p:nvSpPr>
        <p:spPr>
          <a:xfrm>
            <a:off x="10244342" y="6806744"/>
            <a:ext cx="1138246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data2</a:t>
            </a:r>
          </a:p>
        </p:txBody>
      </p:sp>
      <p:sp>
        <p:nvSpPr>
          <p:cNvPr id="2184" name="(13mm-pitch, phi-7mm)"/>
          <p:cNvSpPr txBox="1"/>
          <p:nvPr/>
        </p:nvSpPr>
        <p:spPr>
          <a:xfrm>
            <a:off x="7293371" y="5086086"/>
            <a:ext cx="2054561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3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(13mm-pitch, phi-7mm)</a:t>
            </a:r>
          </a:p>
        </p:txBody>
      </p:sp>
      <p:sp>
        <p:nvSpPr>
          <p:cNvPr id="2185" name="星形"/>
          <p:cNvSpPr/>
          <p:nvPr/>
        </p:nvSpPr>
        <p:spPr>
          <a:xfrm>
            <a:off x="10640876" y="9004468"/>
            <a:ext cx="199827" cy="19004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1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86" name="10mm-pitch, phi-5.5mm(simulation)"/>
          <p:cNvSpPr txBox="1"/>
          <p:nvPr/>
        </p:nvSpPr>
        <p:spPr>
          <a:xfrm>
            <a:off x="7152276" y="9073578"/>
            <a:ext cx="507082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400">
                <a:solidFill>
                  <a:srgbClr val="0433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10mm-pitch, phi-5.5mm(simulation)</a:t>
            </a:r>
          </a:p>
        </p:txBody>
      </p:sp>
      <p:sp>
        <p:nvSpPr>
          <p:cNvPr id="2187" name="線"/>
          <p:cNvSpPr/>
          <p:nvPr/>
        </p:nvSpPr>
        <p:spPr>
          <a:xfrm flipV="1">
            <a:off x="10315114" y="9134494"/>
            <a:ext cx="300203" cy="103368"/>
          </a:xfrm>
          <a:prstGeom prst="line">
            <a:avLst/>
          </a:prstGeom>
          <a:ln w="127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9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91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219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93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2194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9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98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199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00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Concept</a:t>
            </a:r>
          </a:p>
        </p:txBody>
      </p:sp>
      <p:pic>
        <p:nvPicPr>
          <p:cNvPr id="2201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2202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03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04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05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06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07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2208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2209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2210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2211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2212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15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16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17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Concept</a:t>
            </a:r>
          </a:p>
        </p:txBody>
      </p:sp>
      <p:pic>
        <p:nvPicPr>
          <p:cNvPr id="2218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2219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20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21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22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23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24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2225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2226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2227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2228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2229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230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33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34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35" name="Pressure vessel…"/>
          <p:cNvSpPr txBox="1"/>
          <p:nvPr/>
        </p:nvSpPr>
        <p:spPr>
          <a:xfrm>
            <a:off x="295864" y="1266187"/>
            <a:ext cx="875020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Pressure vessel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SUS304L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Volume : ~180L  (Sensitive Volume : ~100L)</a:t>
            </a:r>
          </a:p>
        </p:txBody>
      </p:sp>
      <p:pic>
        <p:nvPicPr>
          <p:cNvPr id="2236" name="不明.jpg" descr="不明.jpg"/>
          <p:cNvPicPr>
            <a:picLocks noChangeAspect="1"/>
          </p:cNvPicPr>
          <p:nvPr/>
        </p:nvPicPr>
        <p:blipFill>
          <a:blip r:embed="rId2">
            <a:extLst/>
          </a:blip>
          <a:srcRect l="12539" t="902" r="21592" b="8637"/>
          <a:stretch>
            <a:fillRect/>
          </a:stretch>
        </p:blipFill>
        <p:spPr>
          <a:xfrm>
            <a:off x="8217303" y="4492921"/>
            <a:ext cx="4571970" cy="470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7" name="スクリーンショット 2018-09-16 0.37.24.png" descr="スクリーンショット 2018-09-16 0.37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4890" y="4561401"/>
            <a:ext cx="8065529" cy="4572360"/>
          </a:xfrm>
          <a:prstGeom prst="rect">
            <a:avLst/>
          </a:prstGeom>
          <a:ln w="12700">
            <a:miter lim="400000"/>
          </a:ln>
        </p:spPr>
      </p:pic>
      <p:sp>
        <p:nvSpPr>
          <p:cNvPr id="2238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239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4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43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44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Concept</a:t>
            </a:r>
          </a:p>
        </p:txBody>
      </p:sp>
      <p:pic>
        <p:nvPicPr>
          <p:cNvPr id="2245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2246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47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48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49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50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51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2252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2253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2254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2255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2256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257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6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6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62" name="ELCC…"/>
          <p:cNvSpPr txBox="1"/>
          <p:nvPr/>
        </p:nvSpPr>
        <p:spPr>
          <a:xfrm>
            <a:off x="278762" y="1015225"/>
            <a:ext cx="7573269" cy="1762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ELCC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Prefabricated style → easily to extend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Number of channels : ~1000 ch</a:t>
            </a:r>
          </a:p>
        </p:txBody>
      </p:sp>
      <p:pic>
        <p:nvPicPr>
          <p:cNvPr id="2263" name="スクリーンショット 2018-08-07 1.03.43.png" descr="スクリーンショット 2018-08-07 1.03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838" y="3753810"/>
            <a:ext cx="4968061" cy="569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4" name="スクリーンショット 2018-08-06 23.42.52.png" descr="スクリーンショット 2018-08-06 23.42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759" y="3597529"/>
            <a:ext cx="6279884" cy="3965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5" name="スクリーンショット 2018-08-06 23.43.10.png" descr="スクリーンショット 2018-08-06 23.43.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8148" y="7636336"/>
            <a:ext cx="3203106" cy="172713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66" name="unit"/>
          <p:cNvSpPr txBox="1"/>
          <p:nvPr/>
        </p:nvSpPr>
        <p:spPr>
          <a:xfrm>
            <a:off x="6074035" y="3749929"/>
            <a:ext cx="838250" cy="6604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unit</a:t>
            </a:r>
          </a:p>
        </p:txBody>
      </p:sp>
      <p:sp>
        <p:nvSpPr>
          <p:cNvPr id="2267" name="四角形"/>
          <p:cNvSpPr/>
          <p:nvPr/>
        </p:nvSpPr>
        <p:spPr>
          <a:xfrm>
            <a:off x="5846520" y="6514953"/>
            <a:ext cx="1093155" cy="91777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68" name="線"/>
          <p:cNvSpPr/>
          <p:nvPr/>
        </p:nvSpPr>
        <p:spPr>
          <a:xfrm flipV="1">
            <a:off x="5550601" y="7439101"/>
            <a:ext cx="455282" cy="6661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69" name="線"/>
          <p:cNvSpPr/>
          <p:nvPr/>
        </p:nvSpPr>
        <p:spPr>
          <a:xfrm>
            <a:off x="6039059" y="5121978"/>
            <a:ext cx="2628338" cy="9113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70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271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7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75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76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Concept</a:t>
            </a:r>
          </a:p>
        </p:txBody>
      </p:sp>
      <p:pic>
        <p:nvPicPr>
          <p:cNvPr id="2277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2278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79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80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81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4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82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83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2284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2285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2286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2287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2288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289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92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93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94" name="Field cage…"/>
          <p:cNvSpPr txBox="1"/>
          <p:nvPr/>
        </p:nvSpPr>
        <p:spPr>
          <a:xfrm>
            <a:off x="278762" y="1009650"/>
            <a:ext cx="11390487" cy="283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Field cage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Alignment drift field by strip electrodes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Reflecting scintillation photons by PTFE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Withstand discharge structure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Uniformity of Field strength is checked by FEM simulation</a:t>
            </a:r>
          </a:p>
        </p:txBody>
      </p:sp>
      <p:pic>
        <p:nvPicPr>
          <p:cNvPr id="2295" name="スクリーンショット 2018-09-15 23.49.43.png" descr="スクリーンショット 2018-09-15 23.49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46" y="4778237"/>
            <a:ext cx="5071974" cy="3733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6" name="スクリーンショット 2018-09-15 23.48.53.png" descr="スクリーンショット 2018-09-15 23.48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1917" y="4762396"/>
            <a:ext cx="2961389" cy="3816017"/>
          </a:xfrm>
          <a:prstGeom prst="rect">
            <a:avLst/>
          </a:prstGeom>
          <a:ln w="12700">
            <a:miter lim="400000"/>
          </a:ln>
        </p:spPr>
      </p:pic>
      <p:sp>
        <p:nvSpPr>
          <p:cNvPr id="2297" name="四角形"/>
          <p:cNvSpPr/>
          <p:nvPr/>
        </p:nvSpPr>
        <p:spPr>
          <a:xfrm>
            <a:off x="3463026" y="4975192"/>
            <a:ext cx="1537375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98" name="Electrode"/>
          <p:cNvSpPr txBox="1"/>
          <p:nvPr/>
        </p:nvSpPr>
        <p:spPr>
          <a:xfrm>
            <a:off x="3736674" y="4939947"/>
            <a:ext cx="99008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Electrode</a:t>
            </a:r>
          </a:p>
        </p:txBody>
      </p:sp>
      <p:sp>
        <p:nvSpPr>
          <p:cNvPr id="2299" name="四角形"/>
          <p:cNvSpPr/>
          <p:nvPr/>
        </p:nvSpPr>
        <p:spPr>
          <a:xfrm>
            <a:off x="-33631" y="5135134"/>
            <a:ext cx="1419683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00" name="PTFE"/>
          <p:cNvSpPr txBox="1"/>
          <p:nvPr/>
        </p:nvSpPr>
        <p:spPr>
          <a:xfrm>
            <a:off x="352286" y="5095315"/>
            <a:ext cx="64784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PTFE</a:t>
            </a:r>
          </a:p>
        </p:txBody>
      </p:sp>
      <p:sp>
        <p:nvSpPr>
          <p:cNvPr id="2301" name="四角形"/>
          <p:cNvSpPr/>
          <p:nvPr/>
        </p:nvSpPr>
        <p:spPr>
          <a:xfrm>
            <a:off x="3993742" y="5927569"/>
            <a:ext cx="977380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02" name="Insulator"/>
          <p:cNvSpPr txBox="1"/>
          <p:nvPr/>
        </p:nvSpPr>
        <p:spPr>
          <a:xfrm>
            <a:off x="4018981" y="5906772"/>
            <a:ext cx="92690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Insulator</a:t>
            </a:r>
          </a:p>
        </p:txBody>
      </p:sp>
      <p:sp>
        <p:nvSpPr>
          <p:cNvPr id="2303" name="Electric field simulation by FEM"/>
          <p:cNvSpPr txBox="1"/>
          <p:nvPr/>
        </p:nvSpPr>
        <p:spPr>
          <a:xfrm>
            <a:off x="5070697" y="8558095"/>
            <a:ext cx="31238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Electric field simulation by FEM</a:t>
            </a:r>
          </a:p>
        </p:txBody>
      </p:sp>
      <p:sp>
        <p:nvSpPr>
          <p:cNvPr id="2304" name="四角形"/>
          <p:cNvSpPr/>
          <p:nvPr/>
        </p:nvSpPr>
        <p:spPr>
          <a:xfrm>
            <a:off x="5212944" y="8140977"/>
            <a:ext cx="1537375" cy="35210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4">
                <a:hueOff val="366961"/>
                <a:satOff val="4172"/>
                <a:lumOff val="1112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05" name="Electric field"/>
          <p:cNvSpPr txBox="1"/>
          <p:nvPr/>
        </p:nvSpPr>
        <p:spPr>
          <a:xfrm>
            <a:off x="5337354" y="8120180"/>
            <a:ext cx="128855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Electric field</a:t>
            </a:r>
          </a:p>
        </p:txBody>
      </p:sp>
      <p:pic>
        <p:nvPicPr>
          <p:cNvPr id="2306" name="スクリーンショット 2018-09-16 0.04.50.png" descr="スクリーンショット 2018-09-16 0.04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8472" y="4777838"/>
            <a:ext cx="4681903" cy="4431534"/>
          </a:xfrm>
          <a:prstGeom prst="rect">
            <a:avLst/>
          </a:prstGeom>
          <a:ln w="12700">
            <a:miter lim="400000"/>
          </a:ln>
        </p:spPr>
      </p:pic>
      <p:sp>
        <p:nvSpPr>
          <p:cNvPr id="2307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308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49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414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7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2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43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444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4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8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450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451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Electroluminescence Light Collection Cell : ELCC…"/>
          <p:cNvSpPr txBox="1"/>
          <p:nvPr/>
        </p:nvSpPr>
        <p:spPr>
          <a:xfrm>
            <a:off x="495126" y="963057"/>
            <a:ext cx="10085600" cy="245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Electroluminescence Light Collection Cell : ELCC</a:t>
            </a:r>
          </a:p>
          <a:p>
            <a:pPr algn="l">
              <a:lnSpc>
                <a:spcPct val="20000"/>
              </a:lnSpc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Energy measurement and Tracking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Uniform response regardless of event position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Extendable to large size thanks to its rigid structures</a:t>
            </a:r>
          </a:p>
        </p:txBody>
      </p:sp>
      <p:pic>
        <p:nvPicPr>
          <p:cNvPr id="453" name="elcc_layer_schematic.png" descr="elcc_layer_schematic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423054" y="3204802"/>
            <a:ext cx="6514178" cy="47727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1" name="グループ"/>
          <p:cNvGrpSpPr/>
          <p:nvPr/>
        </p:nvGrpSpPr>
        <p:grpSpPr>
          <a:xfrm>
            <a:off x="7212936" y="3433200"/>
            <a:ext cx="5535840" cy="4640403"/>
            <a:chOff x="0" y="0"/>
            <a:chExt cx="5535839" cy="4640402"/>
          </a:xfrm>
        </p:grpSpPr>
        <p:grpSp>
          <p:nvGrpSpPr>
            <p:cNvPr id="538" name="グループ"/>
            <p:cNvGrpSpPr/>
            <p:nvPr/>
          </p:nvGrpSpPr>
          <p:grpSpPr>
            <a:xfrm>
              <a:off x="-1" y="0"/>
              <a:ext cx="5535841" cy="4640403"/>
              <a:chOff x="0" y="0"/>
              <a:chExt cx="5535839" cy="4640402"/>
            </a:xfrm>
          </p:grpSpPr>
          <p:grpSp>
            <p:nvGrpSpPr>
              <p:cNvPr id="532" name="グループ"/>
              <p:cNvGrpSpPr/>
              <p:nvPr/>
            </p:nvGrpSpPr>
            <p:grpSpPr>
              <a:xfrm>
                <a:off x="-1" y="0"/>
                <a:ext cx="5535841" cy="4640403"/>
                <a:chOff x="0" y="0"/>
                <a:chExt cx="5535839" cy="4640401"/>
              </a:xfrm>
            </p:grpSpPr>
            <p:sp>
              <p:nvSpPr>
                <p:cNvPr id="454" name="EDrift"/>
                <p:cNvSpPr txBox="1"/>
                <p:nvPr/>
              </p:nvSpPr>
              <p:spPr>
                <a:xfrm>
                  <a:off x="3018217" y="3764689"/>
                  <a:ext cx="1185679" cy="7868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19161" tIns="119161" rIns="119161" bIns="119161" numCol="1" anchor="t">
                  <a:noAutofit/>
                </a:bodyPr>
                <a:lstStyle/>
                <a:p>
                  <a:pPr algn="l" defTabSz="2584019">
                    <a:defRPr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r>
                    <a:t>E</a:t>
                  </a:r>
                  <a:r>
                    <a:rPr baseline="-5999"/>
                    <a:t>Drift</a:t>
                  </a:r>
                </a:p>
              </p:txBody>
            </p:sp>
            <p:grpSp>
              <p:nvGrpSpPr>
                <p:cNvPr id="530" name="グループ"/>
                <p:cNvGrpSpPr/>
                <p:nvPr/>
              </p:nvGrpSpPr>
              <p:grpSpPr>
                <a:xfrm>
                  <a:off x="-1" y="0"/>
                  <a:ext cx="5535841" cy="4442913"/>
                  <a:chOff x="0" y="0"/>
                  <a:chExt cx="5535839" cy="4442912"/>
                </a:xfrm>
              </p:grpSpPr>
              <p:sp>
                <p:nvSpPr>
                  <p:cNvPr id="455" name="四角形"/>
                  <p:cNvSpPr/>
                  <p:nvPr/>
                </p:nvSpPr>
                <p:spPr>
                  <a:xfrm rot="5400000">
                    <a:off x="496006" y="-92895"/>
                    <a:ext cx="526003" cy="711792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6" name="四角形"/>
                  <p:cNvSpPr/>
                  <p:nvPr/>
                </p:nvSpPr>
                <p:spPr>
                  <a:xfrm rot="5400000">
                    <a:off x="500911" y="1207131"/>
                    <a:ext cx="526003" cy="711791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7" name="四角形"/>
                  <p:cNvSpPr/>
                  <p:nvPr/>
                </p:nvSpPr>
                <p:spPr>
                  <a:xfrm rot="5400000">
                    <a:off x="-219882" y="772227"/>
                    <a:ext cx="822428" cy="355620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>
                    <a:solidFill>
                      <a:srgbClr val="00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8" name="MPPC"/>
                  <p:cNvSpPr txBox="1"/>
                  <p:nvPr/>
                </p:nvSpPr>
                <p:spPr>
                  <a:xfrm rot="5400000">
                    <a:off x="-219882" y="771407"/>
                    <a:ext cx="822428" cy="35726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ctr">
                    <a:noAutofit/>
                  </a:bodyPr>
                  <a:lstStyle>
                    <a:lvl1pPr defTabSz="4176431">
                      <a:defRPr b="1"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/>
                    <a:r>
                      <a:t>MPPC</a:t>
                    </a:r>
                  </a:p>
                </p:txBody>
              </p:sp>
              <p:sp>
                <p:nvSpPr>
                  <p:cNvPr id="459" name="線"/>
                  <p:cNvSpPr/>
                  <p:nvPr/>
                </p:nvSpPr>
                <p:spPr>
                  <a:xfrm flipH="1" flipV="1">
                    <a:off x="359850" y="912163"/>
                    <a:ext cx="2905922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0" name="線"/>
                  <p:cNvSpPr/>
                  <p:nvPr/>
                </p:nvSpPr>
                <p:spPr>
                  <a:xfrm rot="5400000">
                    <a:off x="1766232" y="-704255"/>
                    <a:ext cx="104413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1" name="線"/>
                  <p:cNvSpPr/>
                  <p:nvPr/>
                </p:nvSpPr>
                <p:spPr>
                  <a:xfrm rot="5400000">
                    <a:off x="1708272" y="-827719"/>
                    <a:ext cx="250425" cy="30321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2" name="線"/>
                  <p:cNvSpPr/>
                  <p:nvPr/>
                </p:nvSpPr>
                <p:spPr>
                  <a:xfrm flipH="1" rot="5400000">
                    <a:off x="1790592" y="-506084"/>
                    <a:ext cx="127293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3" name="線"/>
                  <p:cNvSpPr/>
                  <p:nvPr/>
                </p:nvSpPr>
                <p:spPr>
                  <a:xfrm flipH="1" rot="5400000">
                    <a:off x="1734110" y="-419839"/>
                    <a:ext cx="241397" cy="30747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1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4" name="線"/>
                  <p:cNvSpPr/>
                  <p:nvPr/>
                </p:nvSpPr>
                <p:spPr>
                  <a:xfrm>
                    <a:off x="405526" y="1268782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5" name="線"/>
                  <p:cNvSpPr/>
                  <p:nvPr/>
                </p:nvSpPr>
                <p:spPr>
                  <a:xfrm>
                    <a:off x="413233" y="534417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6" name="線"/>
                  <p:cNvSpPr/>
                  <p:nvPr/>
                </p:nvSpPr>
                <p:spPr>
                  <a:xfrm>
                    <a:off x="1128833" y="1704"/>
                    <a:ext cx="1" cy="460085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7" name="線"/>
                  <p:cNvSpPr/>
                  <p:nvPr/>
                </p:nvSpPr>
                <p:spPr>
                  <a:xfrm>
                    <a:off x="1128833" y="1342493"/>
                    <a:ext cx="1" cy="459898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8" name="線"/>
                  <p:cNvSpPr/>
                  <p:nvPr/>
                </p:nvSpPr>
                <p:spPr>
                  <a:xfrm flipH="1">
                    <a:off x="388844" y="35803"/>
                    <a:ext cx="1" cy="173159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69" name="線"/>
                  <p:cNvSpPr/>
                  <p:nvPr/>
                </p:nvSpPr>
                <p:spPr>
                  <a:xfrm flipH="1">
                    <a:off x="2318157" y="563139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0" name="線"/>
                  <p:cNvSpPr/>
                  <p:nvPr/>
                </p:nvSpPr>
                <p:spPr>
                  <a:xfrm flipH="1">
                    <a:off x="2318916" y="759611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1" name="線"/>
                  <p:cNvSpPr/>
                  <p:nvPr/>
                </p:nvSpPr>
                <p:spPr>
                  <a:xfrm flipH="1">
                    <a:off x="2324081" y="908948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2" name="線"/>
                  <p:cNvSpPr/>
                  <p:nvPr/>
                </p:nvSpPr>
                <p:spPr>
                  <a:xfrm flipH="1">
                    <a:off x="2326719" y="1070495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3" name="線"/>
                  <p:cNvSpPr/>
                  <p:nvPr/>
                </p:nvSpPr>
                <p:spPr>
                  <a:xfrm flipH="1">
                    <a:off x="2307754" y="1239390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4" name="四角形"/>
                  <p:cNvSpPr/>
                  <p:nvPr/>
                </p:nvSpPr>
                <p:spPr>
                  <a:xfrm rot="5400000">
                    <a:off x="496006" y="1234238"/>
                    <a:ext cx="526003" cy="711791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5" name="四角形"/>
                  <p:cNvSpPr/>
                  <p:nvPr/>
                </p:nvSpPr>
                <p:spPr>
                  <a:xfrm rot="5400000">
                    <a:off x="500911" y="2534267"/>
                    <a:ext cx="526003" cy="711791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6" name="四角形"/>
                  <p:cNvSpPr/>
                  <p:nvPr/>
                </p:nvSpPr>
                <p:spPr>
                  <a:xfrm rot="5400000">
                    <a:off x="-219882" y="2099362"/>
                    <a:ext cx="822428" cy="355621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>
                    <a:solidFill>
                      <a:srgbClr val="00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7" name="MPPC"/>
                  <p:cNvSpPr txBox="1"/>
                  <p:nvPr/>
                </p:nvSpPr>
                <p:spPr>
                  <a:xfrm rot="5400000">
                    <a:off x="-219882" y="2098542"/>
                    <a:ext cx="822428" cy="35726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ctr">
                    <a:noAutofit/>
                  </a:bodyPr>
                  <a:lstStyle>
                    <a:lvl1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/>
                    <a:r>
                      <a:t>MPPC</a:t>
                    </a:r>
                  </a:p>
                </p:txBody>
              </p:sp>
              <p:sp>
                <p:nvSpPr>
                  <p:cNvPr id="478" name="線"/>
                  <p:cNvSpPr/>
                  <p:nvPr/>
                </p:nvSpPr>
                <p:spPr>
                  <a:xfrm flipH="1" flipV="1">
                    <a:off x="359850" y="2239295"/>
                    <a:ext cx="2905922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79" name="線"/>
                  <p:cNvSpPr/>
                  <p:nvPr/>
                </p:nvSpPr>
                <p:spPr>
                  <a:xfrm rot="5400000">
                    <a:off x="1766232" y="622880"/>
                    <a:ext cx="104413" cy="30321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80" name="線"/>
                  <p:cNvSpPr/>
                  <p:nvPr/>
                </p:nvSpPr>
                <p:spPr>
                  <a:xfrm rot="5400000">
                    <a:off x="1708272" y="499417"/>
                    <a:ext cx="250425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81" name="線"/>
                  <p:cNvSpPr/>
                  <p:nvPr/>
                </p:nvSpPr>
                <p:spPr>
                  <a:xfrm flipH="1" rot="5400000">
                    <a:off x="1790592" y="821049"/>
                    <a:ext cx="127293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82" name="線"/>
                  <p:cNvSpPr/>
                  <p:nvPr/>
                </p:nvSpPr>
                <p:spPr>
                  <a:xfrm flipH="1" rot="5400000">
                    <a:off x="1712788" y="928619"/>
                    <a:ext cx="241397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83" name="線"/>
                  <p:cNvSpPr/>
                  <p:nvPr/>
                </p:nvSpPr>
                <p:spPr>
                  <a:xfrm>
                    <a:off x="405526" y="2595917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4" name="線"/>
                  <p:cNvSpPr/>
                  <p:nvPr/>
                </p:nvSpPr>
                <p:spPr>
                  <a:xfrm>
                    <a:off x="413233" y="1861553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5" name="線"/>
                  <p:cNvSpPr/>
                  <p:nvPr/>
                </p:nvSpPr>
                <p:spPr>
                  <a:xfrm>
                    <a:off x="1128833" y="1328840"/>
                    <a:ext cx="1" cy="468934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6" name="線"/>
                  <p:cNvSpPr/>
                  <p:nvPr/>
                </p:nvSpPr>
                <p:spPr>
                  <a:xfrm>
                    <a:off x="1128833" y="2704965"/>
                    <a:ext cx="1" cy="390165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7" name="線"/>
                  <p:cNvSpPr/>
                  <p:nvPr/>
                </p:nvSpPr>
                <p:spPr>
                  <a:xfrm flipH="1">
                    <a:off x="388844" y="1362936"/>
                    <a:ext cx="1" cy="173159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8" name="線"/>
                  <p:cNvSpPr/>
                  <p:nvPr/>
                </p:nvSpPr>
                <p:spPr>
                  <a:xfrm flipH="1">
                    <a:off x="2318157" y="1890275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89" name="線"/>
                  <p:cNvSpPr/>
                  <p:nvPr/>
                </p:nvSpPr>
                <p:spPr>
                  <a:xfrm flipH="1">
                    <a:off x="2318916" y="2086746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90" name="線"/>
                  <p:cNvSpPr/>
                  <p:nvPr/>
                </p:nvSpPr>
                <p:spPr>
                  <a:xfrm flipH="1">
                    <a:off x="2324081" y="2236081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91" name="線"/>
                  <p:cNvSpPr/>
                  <p:nvPr/>
                </p:nvSpPr>
                <p:spPr>
                  <a:xfrm flipH="1">
                    <a:off x="2326719" y="2397627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92" name="線"/>
                  <p:cNvSpPr/>
                  <p:nvPr/>
                </p:nvSpPr>
                <p:spPr>
                  <a:xfrm flipH="1">
                    <a:off x="2307754" y="2566526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93" name="四角形"/>
                  <p:cNvSpPr/>
                  <p:nvPr/>
                </p:nvSpPr>
                <p:spPr>
                  <a:xfrm rot="5400000">
                    <a:off x="496006" y="2547628"/>
                    <a:ext cx="526003" cy="711791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4" name="四角形"/>
                  <p:cNvSpPr/>
                  <p:nvPr/>
                </p:nvSpPr>
                <p:spPr>
                  <a:xfrm rot="5400000">
                    <a:off x="500911" y="3809553"/>
                    <a:ext cx="526003" cy="711792"/>
                  </a:xfrm>
                  <a:prstGeom prst="rect">
                    <a:avLst/>
                  </a:prstGeom>
                  <a:solidFill>
                    <a:srgbClr val="D9D9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5" name="四角形"/>
                  <p:cNvSpPr/>
                  <p:nvPr/>
                </p:nvSpPr>
                <p:spPr>
                  <a:xfrm rot="5400000">
                    <a:off x="-219882" y="3374649"/>
                    <a:ext cx="822428" cy="355621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>
                    <a:solidFill>
                      <a:srgbClr val="00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6" name="MPPC"/>
                  <p:cNvSpPr txBox="1"/>
                  <p:nvPr/>
                </p:nvSpPr>
                <p:spPr>
                  <a:xfrm rot="5400000">
                    <a:off x="-232582" y="3411929"/>
                    <a:ext cx="822428" cy="35726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ctr">
                    <a:noAutofit/>
                  </a:bodyPr>
                  <a:lstStyle>
                    <a:lvl1pPr defTabSz="4176431">
                      <a:def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/>
                    <a:r>
                      <a:t>MPPC</a:t>
                    </a:r>
                  </a:p>
                </p:txBody>
              </p:sp>
              <p:sp>
                <p:nvSpPr>
                  <p:cNvPr id="497" name="線"/>
                  <p:cNvSpPr/>
                  <p:nvPr/>
                </p:nvSpPr>
                <p:spPr>
                  <a:xfrm flipH="1">
                    <a:off x="359850" y="3552682"/>
                    <a:ext cx="2905922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498" name="線"/>
                  <p:cNvSpPr/>
                  <p:nvPr/>
                </p:nvSpPr>
                <p:spPr>
                  <a:xfrm rot="5400000">
                    <a:off x="1766232" y="1936267"/>
                    <a:ext cx="104413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9" name="線"/>
                  <p:cNvSpPr/>
                  <p:nvPr/>
                </p:nvSpPr>
                <p:spPr>
                  <a:xfrm rot="5400000">
                    <a:off x="1708272" y="1812803"/>
                    <a:ext cx="250425" cy="30321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00" name="線"/>
                  <p:cNvSpPr/>
                  <p:nvPr/>
                </p:nvSpPr>
                <p:spPr>
                  <a:xfrm flipH="1" rot="5400000">
                    <a:off x="1790592" y="2134435"/>
                    <a:ext cx="127293" cy="30321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09" h="21600" fill="norm" stroke="1" extrusionOk="0">
                        <a:moveTo>
                          <a:pt x="465" y="0"/>
                        </a:moveTo>
                        <a:cubicBezTo>
                          <a:pt x="101" y="4792"/>
                          <a:pt x="-702" y="8596"/>
                          <a:pt x="1341" y="10927"/>
                        </a:cubicBezTo>
                        <a:cubicBezTo>
                          <a:pt x="3385" y="13258"/>
                          <a:pt x="9733" y="13211"/>
                          <a:pt x="12725" y="13986"/>
                        </a:cubicBezTo>
                        <a:cubicBezTo>
                          <a:pt x="15717" y="14761"/>
                          <a:pt x="17979" y="14766"/>
                          <a:pt x="19293" y="15579"/>
                        </a:cubicBezTo>
                        <a:cubicBezTo>
                          <a:pt x="20606" y="16391"/>
                          <a:pt x="20898" y="17857"/>
                          <a:pt x="20606" y="18860"/>
                        </a:cubicBezTo>
                        <a:cubicBezTo>
                          <a:pt x="20314" y="19864"/>
                          <a:pt x="19366" y="20650"/>
                          <a:pt x="17541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01" name="線"/>
                  <p:cNvSpPr/>
                  <p:nvPr/>
                </p:nvSpPr>
                <p:spPr>
                  <a:xfrm flipH="1" rot="5400000">
                    <a:off x="1712788" y="2242006"/>
                    <a:ext cx="241397" cy="3032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51" h="21600" fill="norm" stroke="1" extrusionOk="0">
                        <a:moveTo>
                          <a:pt x="153" y="0"/>
                        </a:moveTo>
                        <a:cubicBezTo>
                          <a:pt x="-140" y="4792"/>
                          <a:pt x="-70" y="8690"/>
                          <a:pt x="858" y="10927"/>
                        </a:cubicBezTo>
                        <a:cubicBezTo>
                          <a:pt x="1786" y="13165"/>
                          <a:pt x="4193" y="12914"/>
                          <a:pt x="5719" y="13424"/>
                        </a:cubicBezTo>
                        <a:cubicBezTo>
                          <a:pt x="7245" y="13934"/>
                          <a:pt x="11764" y="14089"/>
                          <a:pt x="14240" y="14464"/>
                        </a:cubicBezTo>
                        <a:cubicBezTo>
                          <a:pt x="16717" y="14839"/>
                          <a:pt x="19699" y="14931"/>
                          <a:pt x="20580" y="15674"/>
                        </a:cubicBezTo>
                        <a:cubicBezTo>
                          <a:pt x="21460" y="16418"/>
                          <a:pt x="20638" y="17936"/>
                          <a:pt x="19523" y="18924"/>
                        </a:cubicBezTo>
                        <a:cubicBezTo>
                          <a:pt x="18408" y="19912"/>
                          <a:pt x="15356" y="20650"/>
                          <a:pt x="13888" y="2160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176431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02" name="線"/>
                  <p:cNvSpPr/>
                  <p:nvPr/>
                </p:nvSpPr>
                <p:spPr>
                  <a:xfrm>
                    <a:off x="405526" y="3909304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3" name="線"/>
                  <p:cNvSpPr/>
                  <p:nvPr/>
                </p:nvSpPr>
                <p:spPr>
                  <a:xfrm>
                    <a:off x="413233" y="3174939"/>
                    <a:ext cx="690424" cy="1"/>
                  </a:xfrm>
                  <a:prstGeom prst="line">
                    <a:avLst/>
                  </a:prstGeom>
                  <a:noFill/>
                  <a:ln w="28575" cap="flat">
                    <a:solidFill>
                      <a:srgbClr val="4A7EBB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4" name="線"/>
                  <p:cNvSpPr/>
                  <p:nvPr/>
                </p:nvSpPr>
                <p:spPr>
                  <a:xfrm>
                    <a:off x="1128833" y="2633120"/>
                    <a:ext cx="1" cy="460188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5" name="線"/>
                  <p:cNvSpPr/>
                  <p:nvPr/>
                </p:nvSpPr>
                <p:spPr>
                  <a:xfrm>
                    <a:off x="1128833" y="4018015"/>
                    <a:ext cx="1" cy="424898"/>
                  </a:xfrm>
                  <a:prstGeom prst="line">
                    <a:avLst/>
                  </a:prstGeom>
                  <a:noFill/>
                  <a:ln w="57150" cap="flat">
                    <a:solidFill>
                      <a:srgbClr val="FF0000"/>
                    </a:solidFill>
                    <a:prstDash val="solid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6" name="線"/>
                  <p:cNvSpPr/>
                  <p:nvPr/>
                </p:nvSpPr>
                <p:spPr>
                  <a:xfrm flipH="1">
                    <a:off x="388844" y="2663622"/>
                    <a:ext cx="1" cy="173159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7" name="線"/>
                  <p:cNvSpPr/>
                  <p:nvPr/>
                </p:nvSpPr>
                <p:spPr>
                  <a:xfrm flipH="1">
                    <a:off x="2318157" y="3203661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8" name="線"/>
                  <p:cNvSpPr/>
                  <p:nvPr/>
                </p:nvSpPr>
                <p:spPr>
                  <a:xfrm flipH="1">
                    <a:off x="2318916" y="3400133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09" name="線"/>
                  <p:cNvSpPr/>
                  <p:nvPr/>
                </p:nvSpPr>
                <p:spPr>
                  <a:xfrm flipH="1">
                    <a:off x="2324081" y="3549467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10" name="線"/>
                  <p:cNvSpPr/>
                  <p:nvPr/>
                </p:nvSpPr>
                <p:spPr>
                  <a:xfrm flipH="1">
                    <a:off x="2326719" y="3711014"/>
                    <a:ext cx="193518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11" name="線"/>
                  <p:cNvSpPr/>
                  <p:nvPr/>
                </p:nvSpPr>
                <p:spPr>
                  <a:xfrm flipH="1">
                    <a:off x="2307754" y="3879912"/>
                    <a:ext cx="193517" cy="1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bevel/>
                    <a:tailEnd type="triangle" w="med" len="med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12" name="線"/>
                  <p:cNvSpPr/>
                  <p:nvPr/>
                </p:nvSpPr>
                <p:spPr>
                  <a:xfrm flipH="1">
                    <a:off x="5526640" y="45601"/>
                    <a:ext cx="1" cy="4389092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ysDash"/>
                    <a:bevel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513" name="線"/>
                  <p:cNvSpPr/>
                  <p:nvPr/>
                </p:nvSpPr>
                <p:spPr>
                  <a:xfrm>
                    <a:off x="3368702" y="1891007"/>
                    <a:ext cx="2159094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4" name="線"/>
                  <p:cNvSpPr/>
                  <p:nvPr/>
                </p:nvSpPr>
                <p:spPr>
                  <a:xfrm>
                    <a:off x="3355596" y="2096280"/>
                    <a:ext cx="2159094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5" name="線"/>
                  <p:cNvSpPr/>
                  <p:nvPr/>
                </p:nvSpPr>
                <p:spPr>
                  <a:xfrm>
                    <a:off x="3282054" y="2240146"/>
                    <a:ext cx="2209406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6" name="線"/>
                  <p:cNvSpPr/>
                  <p:nvPr/>
                </p:nvSpPr>
                <p:spPr>
                  <a:xfrm>
                    <a:off x="3385941" y="2398028"/>
                    <a:ext cx="2124622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7" name="線"/>
                  <p:cNvSpPr/>
                  <p:nvPr/>
                </p:nvSpPr>
                <p:spPr>
                  <a:xfrm>
                    <a:off x="3369762" y="2569912"/>
                    <a:ext cx="2156980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8" name="線"/>
                  <p:cNvSpPr/>
                  <p:nvPr/>
                </p:nvSpPr>
                <p:spPr>
                  <a:xfrm>
                    <a:off x="3376746" y="3200075"/>
                    <a:ext cx="2159094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19" name="線"/>
                  <p:cNvSpPr/>
                  <p:nvPr/>
                </p:nvSpPr>
                <p:spPr>
                  <a:xfrm>
                    <a:off x="3363640" y="3405347"/>
                    <a:ext cx="2159093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0" name="線"/>
                  <p:cNvSpPr/>
                  <p:nvPr/>
                </p:nvSpPr>
                <p:spPr>
                  <a:xfrm>
                    <a:off x="3290097" y="3549214"/>
                    <a:ext cx="2209406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1" name="線"/>
                  <p:cNvSpPr/>
                  <p:nvPr/>
                </p:nvSpPr>
                <p:spPr>
                  <a:xfrm>
                    <a:off x="3393981" y="3707092"/>
                    <a:ext cx="2124622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2" name="線"/>
                  <p:cNvSpPr/>
                  <p:nvPr/>
                </p:nvSpPr>
                <p:spPr>
                  <a:xfrm>
                    <a:off x="3377803" y="3878980"/>
                    <a:ext cx="2156980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3" name="線"/>
                  <p:cNvSpPr/>
                  <p:nvPr/>
                </p:nvSpPr>
                <p:spPr>
                  <a:xfrm>
                    <a:off x="3376746" y="559552"/>
                    <a:ext cx="2159094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4" name="線"/>
                  <p:cNvSpPr/>
                  <p:nvPr/>
                </p:nvSpPr>
                <p:spPr>
                  <a:xfrm>
                    <a:off x="3363640" y="764825"/>
                    <a:ext cx="2159093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5" name="線"/>
                  <p:cNvSpPr/>
                  <p:nvPr/>
                </p:nvSpPr>
                <p:spPr>
                  <a:xfrm>
                    <a:off x="3290097" y="908695"/>
                    <a:ext cx="2209406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6" name="線"/>
                  <p:cNvSpPr/>
                  <p:nvPr/>
                </p:nvSpPr>
                <p:spPr>
                  <a:xfrm>
                    <a:off x="3393981" y="1066573"/>
                    <a:ext cx="2124622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7" name="線"/>
                  <p:cNvSpPr/>
                  <p:nvPr/>
                </p:nvSpPr>
                <p:spPr>
                  <a:xfrm>
                    <a:off x="3377803" y="1238458"/>
                    <a:ext cx="2156980" cy="1"/>
                  </a:xfrm>
                  <a:prstGeom prst="line">
                    <a:avLst/>
                  </a:prstGeom>
                  <a:noFill/>
                  <a:ln w="11430" cap="flat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8" name="線"/>
                  <p:cNvSpPr/>
                  <p:nvPr/>
                </p:nvSpPr>
                <p:spPr>
                  <a:xfrm>
                    <a:off x="2038722" y="4232607"/>
                    <a:ext cx="2758546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  <p:sp>
                <p:nvSpPr>
                  <p:cNvPr id="529" name="線"/>
                  <p:cNvSpPr/>
                  <p:nvPr/>
                </p:nvSpPr>
                <p:spPr>
                  <a:xfrm>
                    <a:off x="407466" y="3832034"/>
                    <a:ext cx="710462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119161" tIns="119161" rIns="119161" bIns="119161" numCol="1" anchor="ctr">
                    <a:noAutofit/>
                  </a:bodyPr>
                  <a:lstStyle/>
                  <a:p>
                    <a:pPr defTabSz="2584019">
                      <a:defRPr sz="10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</a:p>
                </p:txBody>
              </p:sp>
            </p:grpSp>
            <p:sp>
              <p:nvSpPr>
                <p:cNvPr id="531" name="EEL"/>
                <p:cNvSpPr txBox="1"/>
                <p:nvPr/>
              </p:nvSpPr>
              <p:spPr>
                <a:xfrm>
                  <a:off x="477530" y="3853589"/>
                  <a:ext cx="733636" cy="7868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19161" tIns="119161" rIns="119161" bIns="119161" numCol="1" anchor="t">
                  <a:noAutofit/>
                </a:bodyPr>
                <a:lstStyle/>
                <a:p>
                  <a:pPr algn="l" defTabSz="2584019">
                    <a:defRPr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r>
                    <a:t>E</a:t>
                  </a:r>
                  <a:r>
                    <a:rPr baseline="-5999"/>
                    <a:t>EL</a:t>
                  </a:r>
                </a:p>
              </p:txBody>
            </p:sp>
          </p:grpSp>
          <p:sp>
            <p:nvSpPr>
              <p:cNvPr id="533" name="線"/>
              <p:cNvSpPr/>
              <p:nvPr/>
            </p:nvSpPr>
            <p:spPr>
              <a:xfrm flipH="1" flipV="1">
                <a:off x="230495" y="2040000"/>
                <a:ext cx="612429" cy="178097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534" name="線"/>
              <p:cNvSpPr/>
              <p:nvPr/>
            </p:nvSpPr>
            <p:spPr>
              <a:xfrm flipH="1">
                <a:off x="733172" y="2188000"/>
                <a:ext cx="369141" cy="394565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535" name="線"/>
              <p:cNvSpPr/>
              <p:nvPr/>
            </p:nvSpPr>
            <p:spPr>
              <a:xfrm flipH="1" flipV="1">
                <a:off x="215249" y="2411945"/>
                <a:ext cx="511365" cy="146458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536" name="線"/>
              <p:cNvSpPr/>
              <p:nvPr/>
            </p:nvSpPr>
            <p:spPr>
              <a:xfrm flipH="1">
                <a:off x="250977" y="2199597"/>
                <a:ext cx="248668" cy="155179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537" name="線"/>
              <p:cNvSpPr/>
              <p:nvPr/>
            </p:nvSpPr>
            <p:spPr>
              <a:xfrm flipV="1">
                <a:off x="826833" y="1900545"/>
                <a:ext cx="204574" cy="218664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</p:grpSp>
        <p:grpSp>
          <p:nvGrpSpPr>
            <p:cNvPr id="541" name="グループ"/>
            <p:cNvGrpSpPr/>
            <p:nvPr/>
          </p:nvGrpSpPr>
          <p:grpSpPr>
            <a:xfrm>
              <a:off x="1624395" y="1631722"/>
              <a:ext cx="426396" cy="584201"/>
              <a:chOff x="0" y="0"/>
              <a:chExt cx="426394" cy="584200"/>
            </a:xfrm>
          </p:grpSpPr>
          <p:sp>
            <p:nvSpPr>
              <p:cNvPr id="539" name="円形"/>
              <p:cNvSpPr/>
              <p:nvPr/>
            </p:nvSpPr>
            <p:spPr>
              <a:xfrm>
                <a:off x="0" y="140242"/>
                <a:ext cx="393700" cy="393701"/>
              </a:xfrm>
              <a:prstGeom prst="ellipse">
                <a:avLst/>
              </a:prstGeom>
              <a:solidFill>
                <a:schemeClr val="accent4">
                  <a:hueOff val="366961"/>
                  <a:satOff val="4172"/>
                  <a:lumOff val="111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300"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540" name="e-"/>
              <p:cNvSpPr txBox="1"/>
              <p:nvPr/>
            </p:nvSpPr>
            <p:spPr>
              <a:xfrm>
                <a:off x="41492" y="0"/>
                <a:ext cx="38490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3200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e</a:t>
                </a:r>
                <a:r>
                  <a:rPr baseline="31999"/>
                  <a:t>-</a:t>
                </a:r>
              </a:p>
            </p:txBody>
          </p:sp>
        </p:grpSp>
        <p:grpSp>
          <p:nvGrpSpPr>
            <p:cNvPr id="544" name="グループ"/>
            <p:cNvGrpSpPr/>
            <p:nvPr/>
          </p:nvGrpSpPr>
          <p:grpSpPr>
            <a:xfrm>
              <a:off x="2554722" y="2747409"/>
              <a:ext cx="426396" cy="584201"/>
              <a:chOff x="0" y="0"/>
              <a:chExt cx="426394" cy="584200"/>
            </a:xfrm>
          </p:grpSpPr>
          <p:sp>
            <p:nvSpPr>
              <p:cNvPr id="542" name="円形"/>
              <p:cNvSpPr/>
              <p:nvPr/>
            </p:nvSpPr>
            <p:spPr>
              <a:xfrm>
                <a:off x="0" y="140242"/>
                <a:ext cx="393700" cy="393701"/>
              </a:xfrm>
              <a:prstGeom prst="ellipse">
                <a:avLst/>
              </a:prstGeom>
              <a:solidFill>
                <a:schemeClr val="accent4">
                  <a:hueOff val="366961"/>
                  <a:satOff val="4172"/>
                  <a:lumOff val="111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300"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543" name="e-"/>
              <p:cNvSpPr txBox="1"/>
              <p:nvPr/>
            </p:nvSpPr>
            <p:spPr>
              <a:xfrm>
                <a:off x="41492" y="0"/>
                <a:ext cx="38490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3200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e</a:t>
                </a:r>
                <a:r>
                  <a:rPr baseline="31999"/>
                  <a:t>-</a:t>
                </a:r>
              </a:p>
            </p:txBody>
          </p:sp>
        </p:grpSp>
        <p:grpSp>
          <p:nvGrpSpPr>
            <p:cNvPr id="547" name="グループ"/>
            <p:cNvGrpSpPr/>
            <p:nvPr/>
          </p:nvGrpSpPr>
          <p:grpSpPr>
            <a:xfrm>
              <a:off x="2207267" y="1332957"/>
              <a:ext cx="426396" cy="584201"/>
              <a:chOff x="0" y="0"/>
              <a:chExt cx="426394" cy="584200"/>
            </a:xfrm>
          </p:grpSpPr>
          <p:sp>
            <p:nvSpPr>
              <p:cNvPr id="545" name="円形"/>
              <p:cNvSpPr/>
              <p:nvPr/>
            </p:nvSpPr>
            <p:spPr>
              <a:xfrm>
                <a:off x="0" y="140242"/>
                <a:ext cx="393700" cy="393701"/>
              </a:xfrm>
              <a:prstGeom prst="ellipse">
                <a:avLst/>
              </a:prstGeom>
              <a:solidFill>
                <a:schemeClr val="accent4">
                  <a:hueOff val="366961"/>
                  <a:satOff val="4172"/>
                  <a:lumOff val="111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300"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546" name="e-"/>
              <p:cNvSpPr txBox="1"/>
              <p:nvPr/>
            </p:nvSpPr>
            <p:spPr>
              <a:xfrm>
                <a:off x="41492" y="0"/>
                <a:ext cx="38490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3200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e</a:t>
                </a:r>
                <a:r>
                  <a:rPr baseline="31999"/>
                  <a:t>-</a:t>
                </a:r>
              </a:p>
            </p:txBody>
          </p:sp>
        </p:grpSp>
        <p:grpSp>
          <p:nvGrpSpPr>
            <p:cNvPr id="550" name="グループ"/>
            <p:cNvGrpSpPr/>
            <p:nvPr/>
          </p:nvGrpSpPr>
          <p:grpSpPr>
            <a:xfrm>
              <a:off x="795753" y="1865862"/>
              <a:ext cx="426395" cy="584201"/>
              <a:chOff x="0" y="0"/>
              <a:chExt cx="426394" cy="584200"/>
            </a:xfrm>
          </p:grpSpPr>
          <p:sp>
            <p:nvSpPr>
              <p:cNvPr id="548" name="円形"/>
              <p:cNvSpPr/>
              <p:nvPr/>
            </p:nvSpPr>
            <p:spPr>
              <a:xfrm>
                <a:off x="0" y="140242"/>
                <a:ext cx="393700" cy="393701"/>
              </a:xfrm>
              <a:prstGeom prst="ellipse">
                <a:avLst/>
              </a:prstGeom>
              <a:solidFill>
                <a:schemeClr val="accent4">
                  <a:hueOff val="366961"/>
                  <a:satOff val="4172"/>
                  <a:lumOff val="111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300">
                    <a:latin typeface="Times"/>
                    <a:ea typeface="Times"/>
                    <a:cs typeface="Times"/>
                    <a:sym typeface="Times"/>
                  </a:defRPr>
                </a:pPr>
              </a:p>
            </p:txBody>
          </p:sp>
          <p:sp>
            <p:nvSpPr>
              <p:cNvPr id="549" name="e-"/>
              <p:cNvSpPr txBox="1"/>
              <p:nvPr/>
            </p:nvSpPr>
            <p:spPr>
              <a:xfrm>
                <a:off x="41492" y="0"/>
                <a:ext cx="384903" cy="584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3200"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t>e</a:t>
                </a:r>
                <a:r>
                  <a:rPr baseline="31999"/>
                  <a:t>-</a:t>
                </a:r>
              </a:p>
            </p:txBody>
          </p:sp>
        </p:grpSp>
      </p:grpSp>
      <p:sp>
        <p:nvSpPr>
          <p:cNvPr id="552" name="Ionization electrons are collected into cells…"/>
          <p:cNvSpPr txBox="1"/>
          <p:nvPr/>
        </p:nvSpPr>
        <p:spPr>
          <a:xfrm>
            <a:off x="7532068" y="3567081"/>
            <a:ext cx="5424835" cy="850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Ionization electrons are collected into cells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if E</a:t>
            </a:r>
            <a:r>
              <a:rPr baseline="-5999"/>
              <a:t>EL</a:t>
            </a:r>
            <a:r>
              <a:t> &gt; E</a:t>
            </a:r>
            <a:r>
              <a:rPr baseline="-5999"/>
              <a:t>Drift</a:t>
            </a:r>
            <a:r>
              <a:t> , And generate EL light</a:t>
            </a:r>
          </a:p>
        </p:txBody>
      </p:sp>
      <p:sp>
        <p:nvSpPr>
          <p:cNvPr id="553" name="Simulation study of ELCC was done and presented…"/>
          <p:cNvSpPr txBox="1"/>
          <p:nvPr/>
        </p:nvSpPr>
        <p:spPr>
          <a:xfrm>
            <a:off x="153367" y="7461433"/>
            <a:ext cx="915284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Simulation study of ELCC was done and presented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in XeSAT2017</a:t>
            </a:r>
          </a:p>
          <a:p>
            <a:pPr algn="l">
              <a:defRPr sz="1400">
                <a:latin typeface="Times"/>
                <a:ea typeface="Times"/>
                <a:cs typeface="Times"/>
                <a:sym typeface="Times"/>
              </a:defRPr>
            </a:pPr>
            <a:r>
              <a:t>( </a:t>
            </a:r>
            <a:r>
              <a:rPr u="sng">
                <a:hlinkClick r:id="rId11" invalidUrl="" action="" tgtFrame="" tooltip="" history="1" highlightClick="0" endSnd="0"/>
              </a:rPr>
              <a:t>https://indico.cern.ch/event/573069/sessions/230066/attachments/1440275/2217034/kisekinakamura_20170405_XeSAT.pdf</a:t>
            </a:r>
            <a:r>
              <a:t> )</a:t>
            </a:r>
          </a:p>
        </p:txBody>
      </p:sp>
      <p:sp>
        <p:nvSpPr>
          <p:cNvPr id="554" name="線"/>
          <p:cNvSpPr/>
          <p:nvPr/>
        </p:nvSpPr>
        <p:spPr>
          <a:xfrm flipH="1">
            <a:off x="8563580" y="4429405"/>
            <a:ext cx="321038" cy="8971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55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  <p:sp>
        <p:nvSpPr>
          <p:cNvPr id="556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1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12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13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Concept</a:t>
            </a:r>
          </a:p>
        </p:txBody>
      </p:sp>
      <p:pic>
        <p:nvPicPr>
          <p:cNvPr id="2314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2315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16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17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18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4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19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20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2321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2322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2323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2324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2325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326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29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30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31" name="Introduce low voltage into chamber and boost by Cockcroft-Wakton…"/>
          <p:cNvSpPr txBox="1"/>
          <p:nvPr/>
        </p:nvSpPr>
        <p:spPr>
          <a:xfrm>
            <a:off x="204179" y="1110622"/>
            <a:ext cx="12710742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Introduce low voltage into chamber and boost by Cockcroft-Wakton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inside the chamber to avoid discharge at feedthrough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Low outgas due to Polyimide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succeed to generate 10kV with a prototype</a:t>
            </a:r>
          </a:p>
        </p:txBody>
      </p:sp>
      <p:pic>
        <p:nvPicPr>
          <p:cNvPr id="2332" name="スクリーンショット 2018-09-16 0.08.44.png" descr="スクリーンショット 2018-09-16 0.08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774" y="3985057"/>
            <a:ext cx="4102101" cy="527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3" name="スクリーンショット 2018-09-16 0.10.10.png" descr="スクリーンショット 2018-09-16 0.10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2105" y="3661160"/>
            <a:ext cx="5635488" cy="5635488"/>
          </a:xfrm>
          <a:prstGeom prst="rect">
            <a:avLst/>
          </a:prstGeom>
          <a:ln w="12700">
            <a:miter lim="400000"/>
          </a:ln>
        </p:spPr>
      </p:pic>
      <p:sp>
        <p:nvSpPr>
          <p:cNvPr id="2334" name="Input amplitude : 540 V"/>
          <p:cNvSpPr txBox="1"/>
          <p:nvPr/>
        </p:nvSpPr>
        <p:spPr>
          <a:xfrm>
            <a:off x="8238376" y="4252814"/>
            <a:ext cx="3121572" cy="4826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Input amplitude : 540 V </a:t>
            </a:r>
          </a:p>
        </p:txBody>
      </p:sp>
      <p:sp>
        <p:nvSpPr>
          <p:cNvPr id="2335" name="線"/>
          <p:cNvSpPr/>
          <p:nvPr/>
        </p:nvSpPr>
        <p:spPr>
          <a:xfrm flipH="1">
            <a:off x="4657083" y="3385061"/>
            <a:ext cx="2040702" cy="10978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36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337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40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41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42" name="- Evaluation of energy resolution near the Q-value…"/>
          <p:cNvSpPr txBox="1"/>
          <p:nvPr/>
        </p:nvSpPr>
        <p:spPr>
          <a:xfrm>
            <a:off x="295864" y="1266187"/>
            <a:ext cx="95389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Evaluation of energy resolution near the Q-value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Concept</a:t>
            </a:r>
          </a:p>
        </p:txBody>
      </p:sp>
      <p:pic>
        <p:nvPicPr>
          <p:cNvPr id="2343" name="axel_schematic_pers_white (1).pdf" descr="axel_schematic_pers_white (1).pdf"/>
          <p:cNvPicPr>
            <a:picLocks noChangeAspect="1"/>
          </p:cNvPicPr>
          <p:nvPr/>
        </p:nvPicPr>
        <p:blipFill>
          <a:blip r:embed="rId2">
            <a:extLst/>
          </a:blip>
          <a:srcRect l="14365" t="3432" r="19547" b="5053"/>
          <a:stretch>
            <a:fillRect/>
          </a:stretch>
        </p:blipFill>
        <p:spPr>
          <a:xfrm>
            <a:off x="2540198" y="2791817"/>
            <a:ext cx="7924561" cy="5897174"/>
          </a:xfrm>
          <a:prstGeom prst="rect">
            <a:avLst/>
          </a:prstGeom>
          <a:ln w="12700">
            <a:miter lim="400000"/>
          </a:ln>
        </p:spPr>
      </p:pic>
      <p:sp>
        <p:nvSpPr>
          <p:cNvPr id="2344" name="コールアウト"/>
          <p:cNvSpPr/>
          <p:nvPr/>
        </p:nvSpPr>
        <p:spPr>
          <a:xfrm>
            <a:off x="5220636" y="7560255"/>
            <a:ext cx="1912542" cy="1799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01" y="0"/>
                </a:moveTo>
                <a:lnTo>
                  <a:pt x="10067" y="12146"/>
                </a:lnTo>
                <a:lnTo>
                  <a:pt x="717" y="12146"/>
                </a:lnTo>
                <a:cubicBezTo>
                  <a:pt x="321" y="12146"/>
                  <a:pt x="0" y="12487"/>
                  <a:pt x="0" y="12909"/>
                </a:cubicBezTo>
                <a:lnTo>
                  <a:pt x="0" y="20838"/>
                </a:lnTo>
                <a:cubicBezTo>
                  <a:pt x="0" y="21259"/>
                  <a:pt x="321" y="21600"/>
                  <a:pt x="717" y="21600"/>
                </a:cubicBezTo>
                <a:lnTo>
                  <a:pt x="20883" y="21600"/>
                </a:lnTo>
                <a:cubicBezTo>
                  <a:pt x="21279" y="21600"/>
                  <a:pt x="21600" y="21259"/>
                  <a:pt x="21600" y="20838"/>
                </a:cubicBezTo>
                <a:lnTo>
                  <a:pt x="21600" y="12909"/>
                </a:lnTo>
                <a:cubicBezTo>
                  <a:pt x="21600" y="12487"/>
                  <a:pt x="21279" y="12146"/>
                  <a:pt x="20883" y="12146"/>
                </a:cubicBezTo>
                <a:lnTo>
                  <a:pt x="12936" y="12146"/>
                </a:lnTo>
                <a:lnTo>
                  <a:pt x="11501" y="0"/>
                </a:lnTo>
                <a:close/>
              </a:path>
            </a:pathLst>
          </a:custGeom>
          <a:ln w="50800">
            <a:solidFill>
              <a:srgbClr val="000000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45" name="コールアウト"/>
          <p:cNvSpPr/>
          <p:nvPr/>
        </p:nvSpPr>
        <p:spPr>
          <a:xfrm>
            <a:off x="8583632" y="6918609"/>
            <a:ext cx="4144567" cy="21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47" y="16143"/>
                </a:lnTo>
                <a:lnTo>
                  <a:pt x="3547" y="20955"/>
                </a:lnTo>
                <a:cubicBezTo>
                  <a:pt x="3547" y="21311"/>
                  <a:pt x="3695" y="21600"/>
                  <a:pt x="3878" y="21600"/>
                </a:cubicBezTo>
                <a:lnTo>
                  <a:pt x="21269" y="21600"/>
                </a:lnTo>
                <a:cubicBezTo>
                  <a:pt x="21452" y="21600"/>
                  <a:pt x="21600" y="21311"/>
                  <a:pt x="21600" y="20955"/>
                </a:cubicBezTo>
                <a:lnTo>
                  <a:pt x="21600" y="14248"/>
                </a:lnTo>
                <a:cubicBezTo>
                  <a:pt x="21600" y="13892"/>
                  <a:pt x="21452" y="13603"/>
                  <a:pt x="21269" y="13603"/>
                </a:cubicBezTo>
                <a:lnTo>
                  <a:pt x="4482" y="1360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46" name="コールアウト"/>
          <p:cNvSpPr/>
          <p:nvPr/>
        </p:nvSpPr>
        <p:spPr>
          <a:xfrm>
            <a:off x="5840150" y="1964086"/>
            <a:ext cx="4842670" cy="20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79" y="0"/>
                </a:moveTo>
                <a:cubicBezTo>
                  <a:pt x="4223" y="0"/>
                  <a:pt x="4096" y="294"/>
                  <a:pt x="4096" y="658"/>
                </a:cubicBezTo>
                <a:lnTo>
                  <a:pt x="4096" y="5960"/>
                </a:lnTo>
                <a:lnTo>
                  <a:pt x="0" y="21600"/>
                </a:lnTo>
                <a:lnTo>
                  <a:pt x="4911" y="8155"/>
                </a:lnTo>
                <a:lnTo>
                  <a:pt x="21317" y="8155"/>
                </a:lnTo>
                <a:cubicBezTo>
                  <a:pt x="21473" y="8155"/>
                  <a:pt x="21600" y="7861"/>
                  <a:pt x="21600" y="7497"/>
                </a:cubicBezTo>
                <a:lnTo>
                  <a:pt x="21600" y="658"/>
                </a:lnTo>
                <a:cubicBezTo>
                  <a:pt x="21600" y="294"/>
                  <a:pt x="21473" y="0"/>
                  <a:pt x="21317" y="0"/>
                </a:cubicBezTo>
                <a:lnTo>
                  <a:pt x="4379" y="0"/>
                </a:lnTo>
                <a:close/>
              </a:path>
            </a:pathLst>
          </a:custGeom>
          <a:ln w="50800">
            <a:solidFill>
              <a:srgbClr val="000000">
                <a:alpha val="1973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47" name="コールアウト"/>
          <p:cNvSpPr/>
          <p:nvPr/>
        </p:nvSpPr>
        <p:spPr>
          <a:xfrm>
            <a:off x="9142489" y="3743531"/>
            <a:ext cx="3053160" cy="149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0" y="0"/>
                </a:moveTo>
                <a:cubicBezTo>
                  <a:pt x="9582" y="0"/>
                  <a:pt x="9381" y="411"/>
                  <a:pt x="9381" y="917"/>
                </a:cubicBezTo>
                <a:lnTo>
                  <a:pt x="9381" y="8784"/>
                </a:lnTo>
                <a:lnTo>
                  <a:pt x="0" y="21600"/>
                </a:lnTo>
                <a:lnTo>
                  <a:pt x="11102" y="11376"/>
                </a:lnTo>
                <a:lnTo>
                  <a:pt x="21151" y="11376"/>
                </a:lnTo>
                <a:cubicBezTo>
                  <a:pt x="21399" y="11376"/>
                  <a:pt x="21600" y="10966"/>
                  <a:pt x="21600" y="10459"/>
                </a:cubicBezTo>
                <a:lnTo>
                  <a:pt x="21600" y="917"/>
                </a:lnTo>
                <a:cubicBezTo>
                  <a:pt x="21600" y="411"/>
                  <a:pt x="21399" y="0"/>
                  <a:pt x="21151" y="0"/>
                </a:cubicBezTo>
                <a:lnTo>
                  <a:pt x="9830" y="0"/>
                </a:lnTo>
                <a:close/>
              </a:path>
            </a:pathLst>
          </a:custGeom>
          <a:ln w="50800">
            <a:solidFill>
              <a:srgbClr val="000000">
                <a:alpha val="2047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48" name="コールアウト"/>
          <p:cNvSpPr/>
          <p:nvPr/>
        </p:nvSpPr>
        <p:spPr>
          <a:xfrm>
            <a:off x="949780" y="7663145"/>
            <a:ext cx="2717801" cy="168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53" y="0"/>
                </a:moveTo>
                <a:lnTo>
                  <a:pt x="17544" y="11500"/>
                </a:lnTo>
                <a:lnTo>
                  <a:pt x="505" y="11500"/>
                </a:lnTo>
                <a:cubicBezTo>
                  <a:pt x="226" y="11500"/>
                  <a:pt x="0" y="11865"/>
                  <a:pt x="0" y="12314"/>
                </a:cubicBezTo>
                <a:lnTo>
                  <a:pt x="0" y="20785"/>
                </a:lnTo>
                <a:cubicBezTo>
                  <a:pt x="0" y="21235"/>
                  <a:pt x="226" y="21600"/>
                  <a:pt x="505" y="21600"/>
                </a:cubicBezTo>
                <a:lnTo>
                  <a:pt x="21095" y="21600"/>
                </a:lnTo>
                <a:cubicBezTo>
                  <a:pt x="21374" y="21600"/>
                  <a:pt x="21600" y="21235"/>
                  <a:pt x="21600" y="20785"/>
                </a:cubicBezTo>
                <a:lnTo>
                  <a:pt x="21600" y="12314"/>
                </a:lnTo>
                <a:cubicBezTo>
                  <a:pt x="21600" y="11865"/>
                  <a:pt x="21374" y="11500"/>
                  <a:pt x="21095" y="11500"/>
                </a:cubicBezTo>
                <a:lnTo>
                  <a:pt x="19559" y="11500"/>
                </a:lnTo>
                <a:lnTo>
                  <a:pt x="18553" y="0"/>
                </a:lnTo>
                <a:close/>
              </a:path>
            </a:pathLst>
          </a:custGeom>
          <a:ln w="50800">
            <a:solidFill>
              <a:srgbClr val="000000">
                <a:alpha val="2015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49" name="Cockcroft-Walton for HV"/>
          <p:cNvSpPr txBox="1"/>
          <p:nvPr/>
        </p:nvSpPr>
        <p:spPr>
          <a:xfrm>
            <a:off x="6826458" y="2105551"/>
            <a:ext cx="377899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Cockcroft-Walton for HV</a:t>
            </a:r>
          </a:p>
        </p:txBody>
      </p:sp>
      <p:sp>
        <p:nvSpPr>
          <p:cNvPr id="2350" name="Readout electronics"/>
          <p:cNvSpPr txBox="1"/>
          <p:nvPr/>
        </p:nvSpPr>
        <p:spPr>
          <a:xfrm>
            <a:off x="9581710" y="8401932"/>
            <a:ext cx="292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Readout electronics</a:t>
            </a:r>
          </a:p>
        </p:txBody>
      </p:sp>
      <p:sp>
        <p:nvSpPr>
          <p:cNvPr id="2351" name="ELCC"/>
          <p:cNvSpPr txBox="1"/>
          <p:nvPr/>
        </p:nvSpPr>
        <p:spPr>
          <a:xfrm>
            <a:off x="10762684" y="3871144"/>
            <a:ext cx="108800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</a:t>
            </a:r>
          </a:p>
        </p:txBody>
      </p:sp>
      <p:sp>
        <p:nvSpPr>
          <p:cNvPr id="2352" name="Field cage"/>
          <p:cNvSpPr txBox="1"/>
          <p:nvPr/>
        </p:nvSpPr>
        <p:spPr>
          <a:xfrm>
            <a:off x="5281270" y="8673100"/>
            <a:ext cx="169057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Field cage</a:t>
            </a:r>
          </a:p>
        </p:txBody>
      </p:sp>
      <p:sp>
        <p:nvSpPr>
          <p:cNvPr id="2353" name="Pressure vessel"/>
          <p:cNvSpPr txBox="1"/>
          <p:nvPr/>
        </p:nvSpPr>
        <p:spPr>
          <a:xfrm>
            <a:off x="1092804" y="8673100"/>
            <a:ext cx="243155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2354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355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58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59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0" name="Readout Electronics…"/>
          <p:cNvSpPr txBox="1"/>
          <p:nvPr/>
        </p:nvSpPr>
        <p:spPr>
          <a:xfrm>
            <a:off x="264337" y="1130622"/>
            <a:ext cx="12422238" cy="394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Readout Electronics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Readout waveforms of MPPC : 56 ch/board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Two Flash ADCs to achieve wide dynamic range : 1 p.e ~ 10</a:t>
            </a:r>
            <a:r>
              <a:rPr baseline="31999"/>
              <a:t>4</a:t>
            </a:r>
            <a:r>
              <a:t>p.e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High Voltage supply to MPPCs (in the 0.2mV)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Monitor MPPC gain constantly 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→ adjust (feedback) gain in 0.25% accuracy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Low cost</a:t>
            </a:r>
          </a:p>
        </p:txBody>
      </p:sp>
      <p:pic>
        <p:nvPicPr>
          <p:cNvPr id="2361" name="スクリーンショット 2018-09-16 0.20.02.png" descr="スクリーンショット 2018-09-16 0.20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09" y="5188822"/>
            <a:ext cx="5076111" cy="4100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2" name="スクリーンショット 2018-09-16 0.20.08.png" descr="スクリーンショット 2018-09-16 0.20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0387" y="6080391"/>
            <a:ext cx="7412565" cy="3226406"/>
          </a:xfrm>
          <a:prstGeom prst="rect">
            <a:avLst/>
          </a:prstGeom>
          <a:ln w="12700">
            <a:miter lim="400000"/>
          </a:ln>
        </p:spPr>
      </p:pic>
      <p:sp>
        <p:nvSpPr>
          <p:cNvPr id="2363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364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6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6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9" name="Readout Electronics…"/>
          <p:cNvSpPr txBox="1"/>
          <p:nvPr/>
        </p:nvSpPr>
        <p:spPr>
          <a:xfrm>
            <a:off x="264337" y="1130622"/>
            <a:ext cx="1090739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Readout Electronics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Succeed to readout waveform signals with both of ADCs</a:t>
            </a:r>
          </a:p>
        </p:txBody>
      </p:sp>
      <p:pic>
        <p:nvPicPr>
          <p:cNvPr id="2370" name="スクリーンショット 2018-09-16 0.27.03.png" descr="スクリーンショット 2018-09-16 0.27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882" y="2751548"/>
            <a:ext cx="12539036" cy="6582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71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372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410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375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6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7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8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3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404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405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40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8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9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411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412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413" name="- Construction"/>
          <p:cNvSpPr txBox="1"/>
          <p:nvPr/>
        </p:nvSpPr>
        <p:spPr>
          <a:xfrm>
            <a:off x="295864" y="806663"/>
            <a:ext cx="2857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- Construction</a:t>
            </a:r>
          </a:p>
        </p:txBody>
      </p:sp>
      <p:sp>
        <p:nvSpPr>
          <p:cNvPr id="2414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2415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pic>
        <p:nvPicPr>
          <p:cNvPr id="2416" name="イメージ" descr="イメージ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405" y="2215263"/>
            <a:ext cx="7312290" cy="5484219"/>
          </a:xfrm>
          <a:prstGeom prst="rect">
            <a:avLst/>
          </a:prstGeom>
          <a:ln w="12700">
            <a:miter lim="400000"/>
          </a:ln>
        </p:spPr>
      </p:pic>
      <p:sp>
        <p:nvSpPr>
          <p:cNvPr id="2417" name="Pressure vessel"/>
          <p:cNvSpPr txBox="1"/>
          <p:nvPr/>
        </p:nvSpPr>
        <p:spPr>
          <a:xfrm>
            <a:off x="4472507" y="1541536"/>
            <a:ext cx="28950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Pressure vessel</a:t>
            </a:r>
          </a:p>
        </p:txBody>
      </p:sp>
      <p:sp>
        <p:nvSpPr>
          <p:cNvPr id="2418" name="Feedthrough"/>
          <p:cNvSpPr txBox="1"/>
          <p:nvPr/>
        </p:nvSpPr>
        <p:spPr>
          <a:xfrm>
            <a:off x="1822021" y="7651382"/>
            <a:ext cx="24253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Feedthrough</a:t>
            </a:r>
          </a:p>
        </p:txBody>
      </p:sp>
      <p:sp>
        <p:nvSpPr>
          <p:cNvPr id="2419" name="線"/>
          <p:cNvSpPr/>
          <p:nvPr/>
        </p:nvSpPr>
        <p:spPr>
          <a:xfrm flipV="1">
            <a:off x="3508839" y="2065772"/>
            <a:ext cx="925600" cy="92560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420" name="線"/>
          <p:cNvSpPr/>
          <p:nvPr/>
        </p:nvSpPr>
        <p:spPr>
          <a:xfrm flipH="1">
            <a:off x="2012595" y="5963874"/>
            <a:ext cx="1035603" cy="1797098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421" name="線"/>
          <p:cNvSpPr/>
          <p:nvPr/>
        </p:nvSpPr>
        <p:spPr>
          <a:xfrm flipV="1">
            <a:off x="5232067" y="5837830"/>
            <a:ext cx="2357138" cy="1201433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422" name="FPC"/>
          <p:cNvSpPr txBox="1"/>
          <p:nvPr/>
        </p:nvSpPr>
        <p:spPr>
          <a:xfrm>
            <a:off x="7457685" y="5547898"/>
            <a:ext cx="927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FPC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4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63" y="2279833"/>
            <a:ext cx="6925245" cy="5193934"/>
          </a:xfrm>
          <a:prstGeom prst="rect">
            <a:avLst/>
          </a:prstGeom>
          <a:ln w="12700">
            <a:miter lim="400000"/>
          </a:ln>
        </p:spPr>
      </p:pic>
      <p:sp>
        <p:nvSpPr>
          <p:cNvPr id="2425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461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426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7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8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9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4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455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456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4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9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0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462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463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464" name="- Construction"/>
          <p:cNvSpPr txBox="1"/>
          <p:nvPr/>
        </p:nvSpPr>
        <p:spPr>
          <a:xfrm>
            <a:off x="295864" y="806663"/>
            <a:ext cx="2857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- Construction</a:t>
            </a:r>
          </a:p>
        </p:txBody>
      </p:sp>
      <p:sp>
        <p:nvSpPr>
          <p:cNvPr id="2465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2466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467" name="ELCC unit"/>
          <p:cNvSpPr txBox="1"/>
          <p:nvPr/>
        </p:nvSpPr>
        <p:spPr>
          <a:xfrm>
            <a:off x="4829746" y="1637715"/>
            <a:ext cx="21083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ELCC unit</a:t>
            </a:r>
          </a:p>
        </p:txBody>
      </p:sp>
      <p:sp>
        <p:nvSpPr>
          <p:cNvPr id="2468" name="線"/>
          <p:cNvSpPr/>
          <p:nvPr/>
        </p:nvSpPr>
        <p:spPr>
          <a:xfrm flipV="1">
            <a:off x="3965040" y="2195045"/>
            <a:ext cx="912933" cy="151810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469" name="イメージ" descr="イメージ"/>
          <p:cNvPicPr>
            <a:picLocks noChangeAspect="1"/>
          </p:cNvPicPr>
          <p:nvPr/>
        </p:nvPicPr>
        <p:blipFill>
          <a:blip r:embed="rId11">
            <a:extLst/>
          </a:blip>
          <a:srcRect l="0" t="7225" r="10910" b="7225"/>
          <a:stretch>
            <a:fillRect/>
          </a:stretch>
        </p:blipFill>
        <p:spPr>
          <a:xfrm rot="16200000">
            <a:off x="7892177" y="624061"/>
            <a:ext cx="3579748" cy="4865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0" name="コールアウト"/>
          <p:cNvSpPr/>
          <p:nvPr/>
        </p:nvSpPr>
        <p:spPr>
          <a:xfrm>
            <a:off x="4571895" y="1254715"/>
            <a:ext cx="7535863" cy="3623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40" y="0"/>
                </a:moveTo>
                <a:cubicBezTo>
                  <a:pt x="7798" y="0"/>
                  <a:pt x="7764" y="70"/>
                  <a:pt x="7764" y="159"/>
                </a:cubicBezTo>
                <a:lnTo>
                  <a:pt x="7764" y="18898"/>
                </a:lnTo>
                <a:lnTo>
                  <a:pt x="0" y="19594"/>
                </a:lnTo>
                <a:lnTo>
                  <a:pt x="7764" y="20292"/>
                </a:lnTo>
                <a:lnTo>
                  <a:pt x="7764" y="21439"/>
                </a:lnTo>
                <a:cubicBezTo>
                  <a:pt x="7764" y="21527"/>
                  <a:pt x="7798" y="21600"/>
                  <a:pt x="7840" y="21600"/>
                </a:cubicBezTo>
                <a:lnTo>
                  <a:pt x="21524" y="21600"/>
                </a:lnTo>
                <a:cubicBezTo>
                  <a:pt x="21566" y="21600"/>
                  <a:pt x="21600" y="21527"/>
                  <a:pt x="21600" y="21439"/>
                </a:cubicBezTo>
                <a:lnTo>
                  <a:pt x="21600" y="159"/>
                </a:lnTo>
                <a:cubicBezTo>
                  <a:pt x="21600" y="70"/>
                  <a:pt x="21566" y="0"/>
                  <a:pt x="21524" y="0"/>
                </a:cubicBezTo>
                <a:lnTo>
                  <a:pt x="7840" y="0"/>
                </a:lnTo>
                <a:close/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2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0" t="0" r="8127" b="0"/>
          <a:stretch>
            <a:fillRect/>
          </a:stretch>
        </p:blipFill>
        <p:spPr>
          <a:xfrm>
            <a:off x="191458" y="2225899"/>
            <a:ext cx="7115605" cy="5808841"/>
          </a:xfrm>
          <a:prstGeom prst="rect">
            <a:avLst/>
          </a:prstGeom>
          <a:ln w="12700">
            <a:miter lim="400000"/>
          </a:ln>
        </p:spPr>
      </p:pic>
      <p:sp>
        <p:nvSpPr>
          <p:cNvPr id="2473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509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474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5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6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7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02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503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504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50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7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08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510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511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512" name="- Construction"/>
          <p:cNvSpPr txBox="1"/>
          <p:nvPr/>
        </p:nvSpPr>
        <p:spPr>
          <a:xfrm>
            <a:off x="295864" y="806663"/>
            <a:ext cx="2857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- Construction</a:t>
            </a:r>
          </a:p>
        </p:txBody>
      </p:sp>
      <p:sp>
        <p:nvSpPr>
          <p:cNvPr id="2513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2514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515" name="Anode electrode (ELCC)"/>
          <p:cNvSpPr txBox="1"/>
          <p:nvPr/>
        </p:nvSpPr>
        <p:spPr>
          <a:xfrm>
            <a:off x="4802266" y="1596495"/>
            <a:ext cx="47099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Anode electrode (ELCC)</a:t>
            </a:r>
          </a:p>
        </p:txBody>
      </p:sp>
      <p:sp>
        <p:nvSpPr>
          <p:cNvPr id="2516" name="線"/>
          <p:cNvSpPr/>
          <p:nvPr/>
        </p:nvSpPr>
        <p:spPr>
          <a:xfrm flipV="1">
            <a:off x="4159651" y="2160426"/>
            <a:ext cx="644309" cy="194590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517" name="線"/>
          <p:cNvSpPr/>
          <p:nvPr/>
        </p:nvSpPr>
        <p:spPr>
          <a:xfrm flipV="1">
            <a:off x="5587917" y="3591831"/>
            <a:ext cx="1763136" cy="1109050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518" name="Field shaper…"/>
          <p:cNvSpPr txBox="1"/>
          <p:nvPr/>
        </p:nvSpPr>
        <p:spPr>
          <a:xfrm>
            <a:off x="7374983" y="3207413"/>
            <a:ext cx="247598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Field shaper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556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521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2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3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4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9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550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551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5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4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5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557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558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559" name="Commissioning with a single unit…"/>
          <p:cNvSpPr txBox="1"/>
          <p:nvPr/>
        </p:nvSpPr>
        <p:spPr>
          <a:xfrm>
            <a:off x="295864" y="1009650"/>
            <a:ext cx="6401025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Commissioning with a single unit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</a:p>
        </p:txBody>
      </p:sp>
      <p:sp>
        <p:nvSpPr>
          <p:cNvPr id="2560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2561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pic>
        <p:nvPicPr>
          <p:cNvPr id="2562" name="fig_MPPC_dark_waveform.pdf" descr="fig_MPPC_dark_waveform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85" y="2346987"/>
            <a:ext cx="9450312" cy="533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3" name="fig_MPPC_distribution_of_dark.pdf" descr="fig_MPPC_distribution_of_dark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042222" y="5891200"/>
            <a:ext cx="6013557" cy="3818699"/>
          </a:xfrm>
          <a:prstGeom prst="rect">
            <a:avLst/>
          </a:prstGeom>
          <a:ln w="12700">
            <a:miter lim="400000"/>
          </a:ln>
        </p:spPr>
      </p:pic>
      <p:sp>
        <p:nvSpPr>
          <p:cNvPr id="2564" name="Distribution of dark current charge"/>
          <p:cNvSpPr txBox="1"/>
          <p:nvPr/>
        </p:nvSpPr>
        <p:spPr>
          <a:xfrm>
            <a:off x="7516541" y="5473700"/>
            <a:ext cx="506491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Distribution of dark current charge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566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7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8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9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4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595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596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59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9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0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pic>
        <p:nvPicPr>
          <p:cNvPr id="2602" name="cPhoton_log (1).pdf" descr="cPhoton_log (1)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272175" y="3100287"/>
            <a:ext cx="8452663" cy="6350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3" name="イメージ" descr="イメージ"/>
          <p:cNvPicPr>
            <a:picLocks noChangeAspect="1"/>
          </p:cNvPicPr>
          <p:nvPr/>
        </p:nvPicPr>
        <p:blipFill>
          <a:blip r:embed="rId10">
            <a:extLst/>
          </a:blip>
          <a:srcRect l="18468" t="7758" r="18468" b="19607"/>
          <a:stretch>
            <a:fillRect/>
          </a:stretch>
        </p:blipFill>
        <p:spPr>
          <a:xfrm>
            <a:off x="8027235" y="1026985"/>
            <a:ext cx="4851371" cy="4190783"/>
          </a:xfrm>
          <a:prstGeom prst="rect">
            <a:avLst/>
          </a:prstGeom>
          <a:ln w="12700">
            <a:miter lim="400000"/>
          </a:ln>
        </p:spPr>
      </p:pic>
      <p:sp>
        <p:nvSpPr>
          <p:cNvPr id="2604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605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606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607" name="- 3 Units commissioning…"/>
          <p:cNvSpPr txBox="1"/>
          <p:nvPr/>
        </p:nvSpPr>
        <p:spPr>
          <a:xfrm>
            <a:off x="295864" y="806663"/>
            <a:ext cx="6064822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- 3 Units commissioning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- 3.1 bar xenon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</a:t>
            </a:r>
            <a:r>
              <a:rPr baseline="31999"/>
              <a:t>133</a:t>
            </a:r>
            <a:r>
              <a:t>Ba source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- 3.0 kV/cm/bar for EL region </a:t>
            </a:r>
          </a:p>
        </p:txBody>
      </p:sp>
      <p:sp>
        <p:nvSpPr>
          <p:cNvPr id="2608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2609" name="Prototype detector (2) : 180L prototype"/>
          <p:cNvSpPr txBox="1"/>
          <p:nvPr/>
        </p:nvSpPr>
        <p:spPr>
          <a:xfrm>
            <a:off x="255617" y="27912"/>
            <a:ext cx="96907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Prototype detector (2) : 180L prototype</a:t>
            </a:r>
          </a:p>
        </p:txBody>
      </p:sp>
      <p:sp>
        <p:nvSpPr>
          <p:cNvPr id="2610" name="After cuts and corrections…"/>
          <p:cNvSpPr txBox="1"/>
          <p:nvPr/>
        </p:nvSpPr>
        <p:spPr>
          <a:xfrm>
            <a:off x="7666210" y="6699320"/>
            <a:ext cx="496379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After cuts and corrections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now, </a:t>
            </a:r>
            <a:r>
              <a:rPr b="1">
                <a:solidFill>
                  <a:srgbClr val="FF2600"/>
                </a:solidFill>
              </a:rPr>
              <a:t>work in progress</a:t>
            </a:r>
          </a:p>
        </p:txBody>
      </p:sp>
      <p:sp>
        <p:nvSpPr>
          <p:cNvPr id="2611" name="356keV"/>
          <p:cNvSpPr txBox="1"/>
          <p:nvPr/>
        </p:nvSpPr>
        <p:spPr>
          <a:xfrm>
            <a:off x="6083374" y="5700808"/>
            <a:ext cx="83805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356keV</a:t>
            </a:r>
          </a:p>
        </p:txBody>
      </p:sp>
      <p:sp>
        <p:nvSpPr>
          <p:cNvPr id="2612" name="81keV"/>
          <p:cNvSpPr txBox="1"/>
          <p:nvPr/>
        </p:nvSpPr>
        <p:spPr>
          <a:xfrm>
            <a:off x="1737605" y="4257557"/>
            <a:ext cx="72375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81keV</a:t>
            </a:r>
          </a:p>
        </p:txBody>
      </p:sp>
      <p:sp>
        <p:nvSpPr>
          <p:cNvPr id="2613" name="30keV"/>
          <p:cNvSpPr txBox="1"/>
          <p:nvPr/>
        </p:nvSpPr>
        <p:spPr>
          <a:xfrm>
            <a:off x="879632" y="3712516"/>
            <a:ext cx="72375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30keV</a:t>
            </a:r>
          </a:p>
        </p:txBody>
      </p:sp>
      <p:sp>
        <p:nvSpPr>
          <p:cNvPr id="2614" name="Work in progress"/>
          <p:cNvSpPr txBox="1"/>
          <p:nvPr/>
        </p:nvSpPr>
        <p:spPr>
          <a:xfrm>
            <a:off x="2934800" y="3585516"/>
            <a:ext cx="32521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Work in progress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94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559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7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588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589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5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2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3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595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596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expected event displays…"/>
          <p:cNvSpPr txBox="1"/>
          <p:nvPr/>
        </p:nvSpPr>
        <p:spPr>
          <a:xfrm>
            <a:off x="162204" y="4130313"/>
            <a:ext cx="632222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expected event displays</a:t>
            </a:r>
          </a:p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(simulation : 10 bar Xe, 15mm-pitch, 1MHz sampling)</a:t>
            </a:r>
          </a:p>
        </p:txBody>
      </p:sp>
      <p:pic>
        <p:nvPicPr>
          <p:cNvPr id="598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rcRect l="567" t="7203" r="49813" b="1421"/>
          <a:stretch>
            <a:fillRect/>
          </a:stretch>
        </p:blipFill>
        <p:spPr>
          <a:xfrm>
            <a:off x="8854876" y="5487033"/>
            <a:ext cx="4093035" cy="3908705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pic>
        <p:nvPicPr>
          <p:cNvPr id="599" name="Picture 3" descr="Picture 3"/>
          <p:cNvPicPr>
            <a:picLocks noChangeAspect="1"/>
          </p:cNvPicPr>
          <p:nvPr/>
        </p:nvPicPr>
        <p:blipFill>
          <a:blip r:embed="rId11">
            <a:extLst/>
          </a:blip>
          <a:srcRect l="49921" t="7132" r="516" b="1303"/>
          <a:stretch>
            <a:fillRect/>
          </a:stretch>
        </p:blipFill>
        <p:spPr>
          <a:xfrm>
            <a:off x="4455914" y="5487033"/>
            <a:ext cx="4080021" cy="3908762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pic>
        <p:nvPicPr>
          <p:cNvPr id="600" name="Picture 2" descr="Picture 2"/>
          <p:cNvPicPr>
            <a:picLocks noChangeAspect="1"/>
          </p:cNvPicPr>
          <p:nvPr/>
        </p:nvPicPr>
        <p:blipFill>
          <a:blip r:embed="rId12">
            <a:extLst/>
          </a:blip>
          <a:srcRect l="49850" t="7625" r="769" b="1519"/>
          <a:stretch>
            <a:fillRect/>
          </a:stretch>
        </p:blipFill>
        <p:spPr>
          <a:xfrm>
            <a:off x="56951" y="5497550"/>
            <a:ext cx="4079826" cy="3887952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grpSp>
        <p:nvGrpSpPr>
          <p:cNvPr id="603" name="正方形/長方形 6"/>
          <p:cNvGrpSpPr/>
          <p:nvPr/>
        </p:nvGrpSpPr>
        <p:grpSpPr>
          <a:xfrm>
            <a:off x="1592833" y="4973429"/>
            <a:ext cx="1008113" cy="517115"/>
            <a:chOff x="0" y="0"/>
            <a:chExt cx="1008112" cy="517113"/>
          </a:xfrm>
        </p:grpSpPr>
        <p:sp>
          <p:nvSpPr>
            <p:cNvPr id="601" name="四角形"/>
            <p:cNvSpPr/>
            <p:nvPr/>
          </p:nvSpPr>
          <p:spPr>
            <a:xfrm>
              <a:off x="0" y="42532"/>
              <a:ext cx="1008113" cy="4320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Symbol"/>
                  <a:ea typeface="Symbol"/>
                  <a:cs typeface="Symbol"/>
                  <a:sym typeface="Symbol"/>
                </a:defRPr>
              </a:pPr>
            </a:p>
          </p:txBody>
        </p:sp>
        <p:sp>
          <p:nvSpPr>
            <p:cNvPr id="602" name="0νββ"/>
            <p:cNvSpPr txBox="1"/>
            <p:nvPr/>
          </p:nvSpPr>
          <p:spPr>
            <a:xfrm>
              <a:off x="0" y="-1"/>
              <a:ext cx="1008113" cy="517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0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nbb</a:t>
              </a:r>
            </a:p>
          </p:txBody>
        </p:sp>
      </p:grpSp>
      <p:grpSp>
        <p:nvGrpSpPr>
          <p:cNvPr id="606" name="正方形/長方形 7"/>
          <p:cNvGrpSpPr/>
          <p:nvPr/>
        </p:nvGrpSpPr>
        <p:grpSpPr>
          <a:xfrm>
            <a:off x="5154227" y="4973429"/>
            <a:ext cx="2734049" cy="517115"/>
            <a:chOff x="0" y="0"/>
            <a:chExt cx="2734048" cy="517113"/>
          </a:xfrm>
        </p:grpSpPr>
        <p:sp>
          <p:nvSpPr>
            <p:cNvPr id="604" name="四角形"/>
            <p:cNvSpPr/>
            <p:nvPr/>
          </p:nvSpPr>
          <p:spPr>
            <a:xfrm>
              <a:off x="0" y="42532"/>
              <a:ext cx="2734049" cy="4320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5" name="α-ray (2.5MeV)"/>
            <p:cNvSpPr txBox="1"/>
            <p:nvPr/>
          </p:nvSpPr>
          <p:spPr>
            <a:xfrm>
              <a:off x="0" y="-1"/>
              <a:ext cx="2734049" cy="517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457200">
                <a:defRPr sz="2800">
                  <a:latin typeface="Symbol"/>
                  <a:ea typeface="Symbol"/>
                  <a:cs typeface="Symbol"/>
                  <a:sym typeface="Symbol"/>
                </a:defRPr>
              </a:pPr>
              <a:r>
                <a:t>a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-ray (2.5MeV)</a:t>
              </a:r>
            </a:p>
          </p:txBody>
        </p:sp>
      </p:grpSp>
      <p:grpSp>
        <p:nvGrpSpPr>
          <p:cNvPr id="609" name="正方形/長方形 8"/>
          <p:cNvGrpSpPr/>
          <p:nvPr/>
        </p:nvGrpSpPr>
        <p:grpSpPr>
          <a:xfrm>
            <a:off x="8744273" y="4341686"/>
            <a:ext cx="4314179" cy="1494965"/>
            <a:chOff x="0" y="0"/>
            <a:chExt cx="4314178" cy="1494964"/>
          </a:xfrm>
        </p:grpSpPr>
        <p:sp>
          <p:nvSpPr>
            <p:cNvPr id="607" name="四角形"/>
            <p:cNvSpPr/>
            <p:nvPr/>
          </p:nvSpPr>
          <p:spPr>
            <a:xfrm>
              <a:off x="0" y="406889"/>
              <a:ext cx="4314179" cy="68118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8" name="Compton γ-ray (2.5MeV)"/>
            <p:cNvSpPr txBox="1"/>
            <p:nvPr/>
          </p:nvSpPr>
          <p:spPr>
            <a:xfrm>
              <a:off x="0" y="0"/>
              <a:ext cx="4314179" cy="1494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800">
                  <a:latin typeface="Symbol"/>
                  <a:ea typeface="Symbol"/>
                  <a:cs typeface="Symbol"/>
                  <a:sym typeface="Symbol"/>
                </a:defRPr>
              </a:pPr>
              <a:r>
                <a:t>Compton g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-ray (2.5MeV)</a:t>
              </a:r>
            </a:p>
          </p:txBody>
        </p:sp>
      </p:grpSp>
      <p:pic>
        <p:nvPicPr>
          <p:cNvPr id="610" name="スクリーンショット 2018-09-13 22.41.58.png" descr="スクリーンショット 2018-09-13 22.41.58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838545" y="894678"/>
            <a:ext cx="4125634" cy="3453775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simulation"/>
          <p:cNvSpPr txBox="1"/>
          <p:nvPr/>
        </p:nvSpPr>
        <p:spPr>
          <a:xfrm>
            <a:off x="11409543" y="1402687"/>
            <a:ext cx="1319375" cy="4826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simulation</a:t>
            </a:r>
          </a:p>
        </p:txBody>
      </p:sp>
      <p:sp>
        <p:nvSpPr>
          <p:cNvPr id="612" name="Event topology from hit pattern and waveform…"/>
          <p:cNvSpPr txBox="1"/>
          <p:nvPr/>
        </p:nvSpPr>
        <p:spPr>
          <a:xfrm>
            <a:off x="187766" y="1104604"/>
            <a:ext cx="8760695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Event topology from hit pattern and waveform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α-ray and γ-ray multi-site events are firmly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removed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γ-ray photo-absorption events are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distinguished with Deep Learning</a:t>
            </a:r>
            <a:r>
              <a:rPr sz="2800"/>
              <a:t> (next page)</a:t>
            </a:r>
          </a:p>
        </p:txBody>
      </p:sp>
      <p:sp>
        <p:nvSpPr>
          <p:cNvPr id="613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  <p:sp>
        <p:nvSpPr>
          <p:cNvPr id="614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617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618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19" name="AXEL experiments…"/>
          <p:cNvSpPr txBox="1"/>
          <p:nvPr/>
        </p:nvSpPr>
        <p:spPr>
          <a:xfrm>
            <a:off x="677952" y="1541290"/>
            <a:ext cx="7936993" cy="547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AXEL experiments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(1) : 10 L prototype</a:t>
            </a: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Prototype detector (2) : 180 L prototype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  <a:r>
              <a:t>Future prospect</a:t>
            </a:r>
          </a:p>
          <a:p>
            <a:pPr algn="l">
              <a:defRPr sz="38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Summary</a:t>
            </a:r>
          </a:p>
        </p:txBody>
      </p:sp>
      <p:sp>
        <p:nvSpPr>
          <p:cNvPr id="2620" name="Contents"/>
          <p:cNvSpPr txBox="1"/>
          <p:nvPr/>
        </p:nvSpPr>
        <p:spPr>
          <a:xfrm>
            <a:off x="334223" y="27912"/>
            <a:ext cx="228183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2621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624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625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2626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27" name="Sensitivity estimation for 1 ton detector…"/>
          <p:cNvSpPr txBox="1"/>
          <p:nvPr/>
        </p:nvSpPr>
        <p:spPr>
          <a:xfrm>
            <a:off x="206638" y="1170632"/>
            <a:ext cx="7840267" cy="5584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Sensitivity estimation for 1 ton detector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Need to reach m</a:t>
            </a:r>
            <a:r>
              <a:rPr baseline="-5999"/>
              <a:t>ββ</a:t>
            </a:r>
            <a:r>
              <a:t> = 20 meV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Background free is required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</a:t>
            </a:r>
            <a:r>
              <a:rPr baseline="31999"/>
              <a:t>214</a:t>
            </a:r>
            <a:r>
              <a:t>Bi (2447 keV) is serious BG source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Main source : Pressure vessel (~10 ton)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Even if we use oxygen-free copper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2.9 ppt </a:t>
            </a:r>
            <a:r>
              <a:rPr baseline="31999"/>
              <a:t>214</a:t>
            </a:r>
            <a:r>
              <a:t>Bi (cf. EXO-200)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        → 75 event/year for 1 ton detector</a:t>
            </a:r>
          </a:p>
        </p:txBody>
      </p:sp>
      <p:pic>
        <p:nvPicPr>
          <p:cNvPr id="2628" name="スクリーンショット 2018-09-16 0.44.26.png" descr="スクリーンショット 2018-09-16 0.44.26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922"/>
          <a:stretch>
            <a:fillRect/>
          </a:stretch>
        </p:blipFill>
        <p:spPr>
          <a:xfrm>
            <a:off x="8269331" y="1170632"/>
            <a:ext cx="4422202" cy="4619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9" name="スクリーンショット 2018-09-16 0.53.25.png" descr="スクリーンショット 2018-09-16 0.53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1700" y="6042690"/>
            <a:ext cx="4548019" cy="33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630" name="arXiv.1502.00581"/>
          <p:cNvSpPr txBox="1"/>
          <p:nvPr/>
        </p:nvSpPr>
        <p:spPr>
          <a:xfrm>
            <a:off x="11378415" y="1467094"/>
            <a:ext cx="121339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arXiv.1502.00581</a:t>
            </a:r>
          </a:p>
        </p:txBody>
      </p:sp>
      <p:sp>
        <p:nvSpPr>
          <p:cNvPr id="2631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3" name="スクリーンショット 2018-10-21 11.18.32.png" descr="スクリーンショット 2018-10-21 11.18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700" y="4418514"/>
            <a:ext cx="7391400" cy="3949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4" name="スライド番号"/>
          <p:cNvSpPr txBox="1"/>
          <p:nvPr>
            <p:ph type="sldNum" sz="quarter" idx="4294967295"/>
          </p:nvPr>
        </p:nvSpPr>
        <p:spPr>
          <a:xfrm>
            <a:off x="10837446" y="516162"/>
            <a:ext cx="3175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670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2635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6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7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8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3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664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2665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266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8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9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671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672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2673" name="Topological information…"/>
          <p:cNvSpPr txBox="1"/>
          <p:nvPr/>
        </p:nvSpPr>
        <p:spPr>
          <a:xfrm>
            <a:off x="156629" y="953086"/>
            <a:ext cx="12497967" cy="337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Topological information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Deep Learning is one of the options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Learning with simulation of 0νββ and gamma-ray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Pitch of readout cell is variable to optimization (performance vs costs…)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Signal efficiency :  41% : BG : 121 evt/yr → 3.2 evt/yr (1 ton Xe)</a:t>
            </a:r>
          </a:p>
          <a:p>
            <a:pPr algn="l">
              <a:defRPr sz="28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  (assuming 10 tons of pressure vessel made of Oxygen-free Cu, 10mm-pitch readout)</a:t>
            </a:r>
          </a:p>
          <a:p>
            <a:pPr algn="l">
              <a:defRPr sz="3000">
                <a:solidFill>
                  <a:srgbClr val="D6D5D5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 - Estimated sensitivity : m</a:t>
            </a:r>
            <a:r>
              <a:rPr baseline="-5999"/>
              <a:t>ββ</a:t>
            </a:r>
            <a:r>
              <a:t> = 32 meV (1 ton yr Xe, 10 mm-pitch)</a:t>
            </a:r>
          </a:p>
        </p:txBody>
      </p:sp>
      <p:sp>
        <p:nvSpPr>
          <p:cNvPr id="2674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2675" name="DBD18…"/>
          <p:cNvSpPr txBox="1"/>
          <p:nvPr/>
        </p:nvSpPr>
        <p:spPr>
          <a:xfrm>
            <a:off x="11670470" y="71729"/>
            <a:ext cx="12444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DBD18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21 Oct 2018</a:t>
            </a:r>
          </a:p>
        </p:txBody>
      </p:sp>
      <p:sp>
        <p:nvSpPr>
          <p:cNvPr id="2676" name="signal"/>
          <p:cNvSpPr txBox="1"/>
          <p:nvPr/>
        </p:nvSpPr>
        <p:spPr>
          <a:xfrm>
            <a:off x="8868142" y="5713163"/>
            <a:ext cx="980237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signal</a:t>
            </a:r>
          </a:p>
        </p:txBody>
      </p:sp>
      <p:sp>
        <p:nvSpPr>
          <p:cNvPr id="2677" name="Gamma(BG)"/>
          <p:cNvSpPr txBox="1"/>
          <p:nvPr/>
        </p:nvSpPr>
        <p:spPr>
          <a:xfrm>
            <a:off x="3694986" y="6354185"/>
            <a:ext cx="192603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Gamma(BG)</a:t>
            </a:r>
          </a:p>
        </p:txBody>
      </p:sp>
      <p:sp>
        <p:nvSpPr>
          <p:cNvPr id="2678" name="model1_02"/>
          <p:cNvSpPr txBox="1"/>
          <p:nvPr/>
        </p:nvSpPr>
        <p:spPr>
          <a:xfrm>
            <a:off x="5588093" y="4520046"/>
            <a:ext cx="182861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model1_02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四角形"/>
          <p:cNvSpPr/>
          <p:nvPr/>
        </p:nvSpPr>
        <p:spPr>
          <a:xfrm>
            <a:off x="-3820" y="9436376"/>
            <a:ext cx="13012440" cy="323227"/>
          </a:xfrm>
          <a:prstGeom prst="rect">
            <a:avLst/>
          </a:prstGeom>
          <a:solidFill>
            <a:schemeClr val="accent1">
              <a:lumOff val="16847"/>
              <a:alpha val="2495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681" name="四角形"/>
          <p:cNvSpPr/>
          <p:nvPr/>
        </p:nvSpPr>
        <p:spPr>
          <a:xfrm>
            <a:off x="-3820" y="-24573"/>
            <a:ext cx="13012439" cy="943171"/>
          </a:xfrm>
          <a:prstGeom prst="rect">
            <a:avLst/>
          </a:prstGeom>
          <a:solidFill>
            <a:srgbClr val="51A7F9">
              <a:alpha val="44837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682" name="Future prospect"/>
          <p:cNvSpPr txBox="1"/>
          <p:nvPr/>
        </p:nvSpPr>
        <p:spPr>
          <a:xfrm>
            <a:off x="255617" y="27912"/>
            <a:ext cx="40758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Future prospect </a:t>
            </a:r>
          </a:p>
        </p:txBody>
      </p:sp>
      <p:sp>
        <p:nvSpPr>
          <p:cNvPr id="2683" name="スライド番号"/>
          <p:cNvSpPr txBox="1"/>
          <p:nvPr>
            <p:ph type="sldNum" sz="quarter" idx="4294967295"/>
          </p:nvPr>
        </p:nvSpPr>
        <p:spPr>
          <a:xfrm>
            <a:off x="12586851" y="9435836"/>
            <a:ext cx="340259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84" name="Further more……"/>
          <p:cNvSpPr txBox="1"/>
          <p:nvPr/>
        </p:nvSpPr>
        <p:spPr>
          <a:xfrm>
            <a:off x="148257" y="1170632"/>
            <a:ext cx="12708286" cy="340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Further more…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Pressurized water shield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water Cherenkov can be used for muon veto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thin pressure vessel to reduce mass → reduce </a:t>
            </a:r>
            <a:r>
              <a:rPr baseline="31999"/>
              <a:t>214</a:t>
            </a:r>
            <a:r>
              <a:t>Bi BG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Active shield vessel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  - detects alpha and beta ray event of </a:t>
            </a:r>
            <a:r>
              <a:rPr baseline="31999"/>
              <a:t>214</a:t>
            </a:r>
            <a:r>
              <a:t>Bi in the materials of vessel</a:t>
            </a:r>
          </a:p>
        </p:txBody>
      </p:sp>
      <p:pic>
        <p:nvPicPr>
          <p:cNvPr id="2685" name="スクリーンショット 2018-09-16 1.15.52.png" descr="スクリーンショット 2018-09-16 1.15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619" y="5099120"/>
            <a:ext cx="6930495" cy="4176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6" name="スクリーンショット 2018-09-16 1.18.31.png" descr="スクリーンショット 2018-09-16 1.18.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4985" y="5320039"/>
            <a:ext cx="5008825" cy="3367456"/>
          </a:xfrm>
          <a:prstGeom prst="rect">
            <a:avLst/>
          </a:prstGeom>
          <a:ln w="12700">
            <a:miter lim="400000"/>
          </a:ln>
        </p:spPr>
      </p:pic>
      <p:sp>
        <p:nvSpPr>
          <p:cNvPr id="2687" name="Polyethylene Naphthalate"/>
          <p:cNvSpPr txBox="1"/>
          <p:nvPr/>
        </p:nvSpPr>
        <p:spPr>
          <a:xfrm>
            <a:off x="9649281" y="8676506"/>
            <a:ext cx="168436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Polyethylene Naphthalate</a:t>
            </a:r>
          </a:p>
        </p:txBody>
      </p:sp>
      <p:sp>
        <p:nvSpPr>
          <p:cNvPr id="2688" name="TAUP2019 at Toyama      12 Sep 2019"/>
          <p:cNvSpPr txBox="1"/>
          <p:nvPr/>
        </p:nvSpPr>
        <p:spPr>
          <a:xfrm>
            <a:off x="188136" y="9401139"/>
            <a:ext cx="364442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TAUP2019 at Toyama      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652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617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momiji-illust13.png" descr="momiji-illust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9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0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5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646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647" name="線" descr="線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64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0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1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653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654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- Gamma-ray photo-absorption event will be a serious BG : mainly from 214Bi…"/>
          <p:cNvSpPr txBox="1"/>
          <p:nvPr/>
        </p:nvSpPr>
        <p:spPr>
          <a:xfrm>
            <a:off x="206638" y="933033"/>
            <a:ext cx="12198029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Gamma-ray photo-absorption event will be a serious BG : mainly from </a:t>
            </a:r>
            <a:r>
              <a:rPr baseline="31999"/>
              <a:t>214</a:t>
            </a:r>
            <a:r>
              <a:t>Bi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Topological information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 - 0νββ decay has two blobs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  - Photoelectric absorption of gamma event has only one blob</a:t>
            </a:r>
          </a:p>
        </p:txBody>
      </p:sp>
      <p:pic>
        <p:nvPicPr>
          <p:cNvPr id="656" name="スクリーンショット 2018-09-16 0.56.06.png" descr="スクリーンショット 2018-09-16 0.56.0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05896" y="3983575"/>
            <a:ext cx="6143274" cy="410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スクリーンショット 2018-09-16 0.56.01.png" descr="スクリーンショット 2018-09-16 0.56.01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3953" y="3983609"/>
            <a:ext cx="6013763" cy="4104631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0νββ"/>
          <p:cNvSpPr txBox="1"/>
          <p:nvPr/>
        </p:nvSpPr>
        <p:spPr>
          <a:xfrm>
            <a:off x="2640811" y="3392526"/>
            <a:ext cx="108004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0νββ</a:t>
            </a:r>
          </a:p>
        </p:txBody>
      </p:sp>
      <p:sp>
        <p:nvSpPr>
          <p:cNvPr id="659" name="Gamma-ray"/>
          <p:cNvSpPr txBox="1"/>
          <p:nvPr/>
        </p:nvSpPr>
        <p:spPr>
          <a:xfrm>
            <a:off x="8928727" y="3392526"/>
            <a:ext cx="22976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Gamma-ray</a:t>
            </a:r>
          </a:p>
        </p:txBody>
      </p:sp>
      <p:sp>
        <p:nvSpPr>
          <p:cNvPr id="660" name="(simulation)"/>
          <p:cNvSpPr txBox="1"/>
          <p:nvPr/>
        </p:nvSpPr>
        <p:spPr>
          <a:xfrm>
            <a:off x="4994812" y="4101170"/>
            <a:ext cx="85926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(simulation)</a:t>
            </a:r>
          </a:p>
        </p:txBody>
      </p:sp>
      <p:sp>
        <p:nvSpPr>
          <p:cNvPr id="661" name="(simulation)"/>
          <p:cNvSpPr txBox="1"/>
          <p:nvPr/>
        </p:nvSpPr>
        <p:spPr>
          <a:xfrm>
            <a:off x="11967778" y="4101170"/>
            <a:ext cx="85926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(simulation)</a:t>
            </a:r>
          </a:p>
        </p:txBody>
      </p:sp>
      <p:sp>
        <p:nvSpPr>
          <p:cNvPr id="662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663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fig_deep_learning.pdf" descr="fig_deep_learnin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116" y="4245802"/>
            <a:ext cx="8128584" cy="4159777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702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667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8" name="momiji-illust13.png" descr="momiji-illust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9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0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5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696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697" name="線" descr="線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69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1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703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704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Deep Learning…"/>
          <p:cNvSpPr txBox="1"/>
          <p:nvPr/>
        </p:nvSpPr>
        <p:spPr>
          <a:xfrm>
            <a:off x="159924" y="1076407"/>
            <a:ext cx="12697967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Deep Learning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Distinguish signals (0νββ) from BGs (gamma) using topological information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Learning with simulated 0νββ and gamma-ray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Signal efficiency : 50%, BG rejection : 99.95% by Deep learning)</a:t>
            </a:r>
          </a:p>
          <a:p>
            <a:pPr algn="l">
              <a:defRPr sz="3000">
                <a:latin typeface="Times"/>
                <a:ea typeface="Times"/>
                <a:cs typeface="Times"/>
                <a:sym typeface="Times"/>
              </a:defRPr>
            </a:pPr>
            <a:r>
              <a:t> - Estimated sensitivity : </a:t>
            </a:r>
            <a:r>
              <a:rPr>
                <a:solidFill>
                  <a:srgbClr val="FF2600"/>
                </a:solidFill>
              </a:rPr>
              <a:t>T</a:t>
            </a:r>
            <a:r>
              <a:rPr baseline="31999">
                <a:solidFill>
                  <a:srgbClr val="FF2600"/>
                </a:solidFill>
              </a:rPr>
              <a:t>0ν</a:t>
            </a:r>
            <a:r>
              <a:rPr baseline="-5999">
                <a:solidFill>
                  <a:srgbClr val="FF2600"/>
                </a:solidFill>
              </a:rPr>
              <a:t>1/2</a:t>
            </a:r>
            <a:r>
              <a:rPr>
                <a:solidFill>
                  <a:srgbClr val="FF2600"/>
                </a:solidFill>
              </a:rPr>
              <a:t> = 1.0×10</a:t>
            </a:r>
            <a:r>
              <a:rPr baseline="31999">
                <a:solidFill>
                  <a:srgbClr val="FF2600"/>
                </a:solidFill>
              </a:rPr>
              <a:t>27</a:t>
            </a:r>
            <a:r>
              <a:rPr>
                <a:solidFill>
                  <a:srgbClr val="FF2600"/>
                </a:solidFill>
              </a:rPr>
              <a:t> year</a:t>
            </a:r>
            <a:r>
              <a:t>, BG : 0.8 cnt/yr (1 ton Xe, 6 years)</a:t>
            </a:r>
          </a:p>
          <a:p>
            <a:pPr algn="l">
              <a:defRPr sz="2800">
                <a:latin typeface="Times"/>
                <a:ea typeface="Times"/>
                <a:cs typeface="Times"/>
                <a:sym typeface="Times"/>
              </a:defRPr>
            </a:pPr>
            <a:r>
              <a:t>   (assuming 10 tons of pressure vessel made of Oxygen-free Cu, 10mm-pitch readout)</a:t>
            </a:r>
          </a:p>
        </p:txBody>
      </p:sp>
      <p:sp>
        <p:nvSpPr>
          <p:cNvPr id="706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  <p:sp>
        <p:nvSpPr>
          <p:cNvPr id="707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672020">
            <a:off x="8204755" y="2639932"/>
            <a:ext cx="2953425" cy="137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0771" y="6792445"/>
            <a:ext cx="1562443" cy="728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1782" y="4791728"/>
            <a:ext cx="2232873" cy="10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図形"/>
          <p:cNvSpPr/>
          <p:nvPr/>
        </p:nvSpPr>
        <p:spPr>
          <a:xfrm rot="736538">
            <a:off x="32241" y="2377248"/>
            <a:ext cx="12851566" cy="727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344"/>
                </a:moveTo>
                <a:lnTo>
                  <a:pt x="17266" y="1605"/>
                </a:lnTo>
                <a:lnTo>
                  <a:pt x="14750" y="827"/>
                </a:lnTo>
                <a:lnTo>
                  <a:pt x="20208" y="0"/>
                </a:lnTo>
                <a:lnTo>
                  <a:pt x="21600" y="4653"/>
                </a:lnTo>
                <a:lnTo>
                  <a:pt x="19607" y="2903"/>
                </a:lnTo>
                <a:lnTo>
                  <a:pt x="399" y="21600"/>
                </a:lnTo>
                <a:lnTo>
                  <a:pt x="0" y="21344"/>
                </a:lnTo>
                <a:close/>
              </a:path>
            </a:pathLst>
          </a:custGeom>
          <a:solidFill>
            <a:schemeClr val="accent5">
              <a:alpha val="2681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713" name="スクリーンショット 2018-10-19 23.png" descr="スクリーンショット 2018-10-19 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1188" y="3250460"/>
            <a:ext cx="4889898" cy="3803254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スライド番号"/>
          <p:cNvSpPr txBox="1"/>
          <p:nvPr>
            <p:ph type="sldNum" sz="quarter" idx="4294967295"/>
          </p:nvPr>
        </p:nvSpPr>
        <p:spPr>
          <a:xfrm>
            <a:off x="10888246" y="516162"/>
            <a:ext cx="21590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750" name="グループ"/>
          <p:cNvGrpSpPr/>
          <p:nvPr/>
        </p:nvGrpSpPr>
        <p:grpSpPr>
          <a:xfrm>
            <a:off x="-212147" y="8049751"/>
            <a:ext cx="13426473" cy="1870373"/>
            <a:chOff x="0" y="0"/>
            <a:chExt cx="13426472" cy="1870371"/>
          </a:xfrm>
        </p:grpSpPr>
        <p:pic>
          <p:nvPicPr>
            <p:cNvPr id="715" name="スクリーンショット 2018-10-19 18 (1).png" descr="スクリーンショット 2018-10-19 18 (1)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058110" y="269153"/>
              <a:ext cx="590361" cy="131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6" name="momiji-illust13.png" descr="momiji-illust1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211360" y="0"/>
              <a:ext cx="210375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7" name="スクリーンショット 2018-10-19 18 (2).png" descr="スクリーンショット 2018-10-19 18 (2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73655" y="1038748"/>
              <a:ext cx="804455" cy="564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8" name="スクリーンショット 2018-10-19 18.png" descr="スクリーンショット 2018-10-19 1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13402" y="506951"/>
              <a:ext cx="877820" cy="1148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263424" y="796382"/>
              <a:ext cx="250037" cy="237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948554" y="1095671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685749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198723" y="1006268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856501" y="1052463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902700" y="609961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785837" y="12460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575281" y="89607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683921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8008" y="886121"/>
              <a:ext cx="61036" cy="57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325244" y="12024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864016" y="1169442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217202" y="10956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607300" y="1392980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263424" y="653507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135675" y="1436525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575281" y="1388324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043189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144869" y="1125897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8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553905" y="1436525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9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577902" y="1006268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936420" y="1324271"/>
              <a:ext cx="158328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09613" y="1388324"/>
              <a:ext cx="158329" cy="1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994790" y="134477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3" name="トンボ"/>
            <p:cNvSpPr/>
            <p:nvPr/>
          </p:nvSpPr>
          <p:spPr>
            <a:xfrm rot="16800000">
              <a:off x="5996595" y="514783"/>
              <a:ext cx="411926" cy="33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744" name="トンボ"/>
            <p:cNvSpPr/>
            <p:nvPr/>
          </p:nvSpPr>
          <p:spPr>
            <a:xfrm rot="16800000">
              <a:off x="6478807" y="752080"/>
              <a:ext cx="367297" cy="30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156" fill="norm" stroke="1" extrusionOk="0">
                  <a:moveTo>
                    <a:pt x="13854" y="0"/>
                  </a:moveTo>
                  <a:cubicBezTo>
                    <a:pt x="13838" y="-1"/>
                    <a:pt x="13822" y="5"/>
                    <a:pt x="13808" y="18"/>
                  </a:cubicBezTo>
                  <a:lnTo>
                    <a:pt x="12956" y="993"/>
                  </a:lnTo>
                  <a:cubicBezTo>
                    <a:pt x="12913" y="1044"/>
                    <a:pt x="12885" y="1114"/>
                    <a:pt x="12880" y="1191"/>
                  </a:cubicBezTo>
                  <a:cubicBezTo>
                    <a:pt x="12869" y="1493"/>
                    <a:pt x="12810" y="2315"/>
                    <a:pt x="12573" y="2482"/>
                  </a:cubicBezTo>
                  <a:cubicBezTo>
                    <a:pt x="12287" y="2527"/>
                    <a:pt x="12018" y="2559"/>
                    <a:pt x="11813" y="2584"/>
                  </a:cubicBezTo>
                  <a:cubicBezTo>
                    <a:pt x="11786" y="2591"/>
                    <a:pt x="11758" y="2564"/>
                    <a:pt x="11747" y="2532"/>
                  </a:cubicBezTo>
                  <a:cubicBezTo>
                    <a:pt x="11736" y="2494"/>
                    <a:pt x="11721" y="2450"/>
                    <a:pt x="11710" y="2418"/>
                  </a:cubicBezTo>
                  <a:cubicBezTo>
                    <a:pt x="11694" y="2373"/>
                    <a:pt x="11716" y="2327"/>
                    <a:pt x="11754" y="2314"/>
                  </a:cubicBezTo>
                  <a:cubicBezTo>
                    <a:pt x="12056" y="2224"/>
                    <a:pt x="12270" y="1885"/>
                    <a:pt x="12233" y="1488"/>
                  </a:cubicBezTo>
                  <a:cubicBezTo>
                    <a:pt x="12200" y="1173"/>
                    <a:pt x="12007" y="915"/>
                    <a:pt x="11754" y="838"/>
                  </a:cubicBezTo>
                  <a:cubicBezTo>
                    <a:pt x="11635" y="800"/>
                    <a:pt x="11521" y="814"/>
                    <a:pt x="11413" y="846"/>
                  </a:cubicBezTo>
                  <a:cubicBezTo>
                    <a:pt x="11392" y="853"/>
                    <a:pt x="11366" y="840"/>
                    <a:pt x="11349" y="814"/>
                  </a:cubicBezTo>
                  <a:cubicBezTo>
                    <a:pt x="11242" y="583"/>
                    <a:pt x="11031" y="429"/>
                    <a:pt x="10793" y="429"/>
                  </a:cubicBezTo>
                  <a:cubicBezTo>
                    <a:pt x="10556" y="429"/>
                    <a:pt x="10350" y="583"/>
                    <a:pt x="10237" y="814"/>
                  </a:cubicBezTo>
                  <a:cubicBezTo>
                    <a:pt x="10226" y="840"/>
                    <a:pt x="10200" y="853"/>
                    <a:pt x="10173" y="846"/>
                  </a:cubicBezTo>
                  <a:cubicBezTo>
                    <a:pt x="10071" y="808"/>
                    <a:pt x="9957" y="800"/>
                    <a:pt x="9833" y="838"/>
                  </a:cubicBezTo>
                  <a:cubicBezTo>
                    <a:pt x="9579" y="915"/>
                    <a:pt x="9381" y="1180"/>
                    <a:pt x="9354" y="1488"/>
                  </a:cubicBezTo>
                  <a:cubicBezTo>
                    <a:pt x="9316" y="1885"/>
                    <a:pt x="9531" y="2224"/>
                    <a:pt x="9833" y="2314"/>
                  </a:cubicBezTo>
                  <a:cubicBezTo>
                    <a:pt x="9870" y="2327"/>
                    <a:pt x="9893" y="2373"/>
                    <a:pt x="9876" y="2418"/>
                  </a:cubicBezTo>
                  <a:cubicBezTo>
                    <a:pt x="9866" y="2456"/>
                    <a:pt x="9850" y="2494"/>
                    <a:pt x="9839" y="2532"/>
                  </a:cubicBezTo>
                  <a:cubicBezTo>
                    <a:pt x="9829" y="2564"/>
                    <a:pt x="9801" y="2584"/>
                    <a:pt x="9774" y="2584"/>
                  </a:cubicBezTo>
                  <a:cubicBezTo>
                    <a:pt x="9569" y="2559"/>
                    <a:pt x="9299" y="2527"/>
                    <a:pt x="9013" y="2482"/>
                  </a:cubicBezTo>
                  <a:cubicBezTo>
                    <a:pt x="8771" y="2309"/>
                    <a:pt x="8717" y="1462"/>
                    <a:pt x="8707" y="1173"/>
                  </a:cubicBezTo>
                  <a:cubicBezTo>
                    <a:pt x="8707" y="1109"/>
                    <a:pt x="8679" y="1051"/>
                    <a:pt x="8641" y="1013"/>
                  </a:cubicBezTo>
                  <a:lnTo>
                    <a:pt x="7778" y="24"/>
                  </a:lnTo>
                  <a:cubicBezTo>
                    <a:pt x="7756" y="-1"/>
                    <a:pt x="7714" y="-2"/>
                    <a:pt x="7692" y="30"/>
                  </a:cubicBezTo>
                  <a:lnTo>
                    <a:pt x="7655" y="88"/>
                  </a:lnTo>
                  <a:cubicBezTo>
                    <a:pt x="7639" y="114"/>
                    <a:pt x="7638" y="153"/>
                    <a:pt x="7660" y="179"/>
                  </a:cubicBezTo>
                  <a:cubicBezTo>
                    <a:pt x="7763" y="301"/>
                    <a:pt x="8069" y="665"/>
                    <a:pt x="8484" y="1153"/>
                  </a:cubicBezTo>
                  <a:cubicBezTo>
                    <a:pt x="8495" y="1166"/>
                    <a:pt x="8501" y="1186"/>
                    <a:pt x="8501" y="1205"/>
                  </a:cubicBezTo>
                  <a:cubicBezTo>
                    <a:pt x="8442" y="2411"/>
                    <a:pt x="8835" y="2859"/>
                    <a:pt x="8835" y="2859"/>
                  </a:cubicBezTo>
                  <a:cubicBezTo>
                    <a:pt x="8835" y="2859"/>
                    <a:pt x="9288" y="3059"/>
                    <a:pt x="9612" y="3188"/>
                  </a:cubicBezTo>
                  <a:cubicBezTo>
                    <a:pt x="9644" y="3201"/>
                    <a:pt x="9661" y="3237"/>
                    <a:pt x="9656" y="3276"/>
                  </a:cubicBezTo>
                  <a:cubicBezTo>
                    <a:pt x="9629" y="3417"/>
                    <a:pt x="9606" y="3566"/>
                    <a:pt x="9590" y="3733"/>
                  </a:cubicBezTo>
                  <a:cubicBezTo>
                    <a:pt x="9584" y="3784"/>
                    <a:pt x="9537" y="3815"/>
                    <a:pt x="9494" y="3789"/>
                  </a:cubicBezTo>
                  <a:cubicBezTo>
                    <a:pt x="7461" y="2455"/>
                    <a:pt x="2239" y="-438"/>
                    <a:pt x="39" y="1987"/>
                  </a:cubicBezTo>
                  <a:cubicBezTo>
                    <a:pt x="1" y="2025"/>
                    <a:pt x="-4" y="2096"/>
                    <a:pt x="23" y="2147"/>
                  </a:cubicBezTo>
                  <a:cubicBezTo>
                    <a:pt x="2364" y="6561"/>
                    <a:pt x="8129" y="5401"/>
                    <a:pt x="9499" y="5054"/>
                  </a:cubicBezTo>
                  <a:cubicBezTo>
                    <a:pt x="9537" y="5048"/>
                    <a:pt x="9569" y="5073"/>
                    <a:pt x="9575" y="5118"/>
                  </a:cubicBezTo>
                  <a:cubicBezTo>
                    <a:pt x="9575" y="5144"/>
                    <a:pt x="9580" y="5175"/>
                    <a:pt x="9580" y="5200"/>
                  </a:cubicBezTo>
                  <a:cubicBezTo>
                    <a:pt x="9585" y="5233"/>
                    <a:pt x="9570" y="5266"/>
                    <a:pt x="9543" y="5279"/>
                  </a:cubicBezTo>
                  <a:cubicBezTo>
                    <a:pt x="8949" y="5567"/>
                    <a:pt x="7277" y="6279"/>
                    <a:pt x="4257" y="6882"/>
                  </a:cubicBezTo>
                  <a:cubicBezTo>
                    <a:pt x="924" y="7550"/>
                    <a:pt x="158" y="9332"/>
                    <a:pt x="7" y="9819"/>
                  </a:cubicBezTo>
                  <a:cubicBezTo>
                    <a:pt x="-15" y="9890"/>
                    <a:pt x="18" y="9962"/>
                    <a:pt x="77" y="9988"/>
                  </a:cubicBezTo>
                  <a:cubicBezTo>
                    <a:pt x="778" y="10257"/>
                    <a:pt x="5034" y="11693"/>
                    <a:pt x="9489" y="8909"/>
                  </a:cubicBezTo>
                  <a:cubicBezTo>
                    <a:pt x="9753" y="8704"/>
                    <a:pt x="9903" y="8267"/>
                    <a:pt x="9994" y="7825"/>
                  </a:cubicBezTo>
                  <a:cubicBezTo>
                    <a:pt x="10005" y="7773"/>
                    <a:pt x="10070" y="7773"/>
                    <a:pt x="10075" y="7825"/>
                  </a:cubicBezTo>
                  <a:cubicBezTo>
                    <a:pt x="10232" y="8678"/>
                    <a:pt x="10503" y="10590"/>
                    <a:pt x="10325" y="13175"/>
                  </a:cubicBezTo>
                  <a:cubicBezTo>
                    <a:pt x="10158" y="15568"/>
                    <a:pt x="9332" y="18128"/>
                    <a:pt x="10298" y="20039"/>
                  </a:cubicBezTo>
                  <a:cubicBezTo>
                    <a:pt x="10335" y="20116"/>
                    <a:pt x="10346" y="20213"/>
                    <a:pt x="10325" y="20296"/>
                  </a:cubicBezTo>
                  <a:cubicBezTo>
                    <a:pt x="10276" y="20469"/>
                    <a:pt x="10222" y="20746"/>
                    <a:pt x="10227" y="21086"/>
                  </a:cubicBezTo>
                  <a:cubicBezTo>
                    <a:pt x="10227" y="21124"/>
                    <a:pt x="10253" y="21156"/>
                    <a:pt x="10291" y="21156"/>
                  </a:cubicBezTo>
                  <a:lnTo>
                    <a:pt x="10480" y="21156"/>
                  </a:lnTo>
                  <a:cubicBezTo>
                    <a:pt x="10518" y="21156"/>
                    <a:pt x="10546" y="21116"/>
                    <a:pt x="10546" y="21078"/>
                  </a:cubicBezTo>
                  <a:cubicBezTo>
                    <a:pt x="10540" y="20905"/>
                    <a:pt x="10556" y="20757"/>
                    <a:pt x="10578" y="20629"/>
                  </a:cubicBezTo>
                  <a:cubicBezTo>
                    <a:pt x="10594" y="20539"/>
                    <a:pt x="10659" y="20482"/>
                    <a:pt x="10734" y="20482"/>
                  </a:cubicBezTo>
                  <a:lnTo>
                    <a:pt x="10830" y="20482"/>
                  </a:lnTo>
                  <a:cubicBezTo>
                    <a:pt x="10906" y="20482"/>
                    <a:pt x="10971" y="20545"/>
                    <a:pt x="10987" y="20629"/>
                  </a:cubicBezTo>
                  <a:cubicBezTo>
                    <a:pt x="11009" y="20757"/>
                    <a:pt x="11024" y="20905"/>
                    <a:pt x="11019" y="21078"/>
                  </a:cubicBezTo>
                  <a:cubicBezTo>
                    <a:pt x="11019" y="21123"/>
                    <a:pt x="11047" y="21156"/>
                    <a:pt x="11085" y="21156"/>
                  </a:cubicBezTo>
                  <a:lnTo>
                    <a:pt x="11274" y="21156"/>
                  </a:lnTo>
                  <a:cubicBezTo>
                    <a:pt x="11306" y="21156"/>
                    <a:pt x="11338" y="21124"/>
                    <a:pt x="11338" y="21086"/>
                  </a:cubicBezTo>
                  <a:cubicBezTo>
                    <a:pt x="11343" y="20746"/>
                    <a:pt x="11290" y="20469"/>
                    <a:pt x="11242" y="20296"/>
                  </a:cubicBezTo>
                  <a:cubicBezTo>
                    <a:pt x="11220" y="20213"/>
                    <a:pt x="11225" y="20116"/>
                    <a:pt x="11269" y="20039"/>
                  </a:cubicBezTo>
                  <a:cubicBezTo>
                    <a:pt x="12234" y="18128"/>
                    <a:pt x="11409" y="15568"/>
                    <a:pt x="11242" y="13175"/>
                  </a:cubicBezTo>
                  <a:cubicBezTo>
                    <a:pt x="11064" y="10590"/>
                    <a:pt x="11328" y="8678"/>
                    <a:pt x="11489" y="7825"/>
                  </a:cubicBezTo>
                  <a:cubicBezTo>
                    <a:pt x="11500" y="7773"/>
                    <a:pt x="11559" y="7773"/>
                    <a:pt x="11570" y="7825"/>
                  </a:cubicBezTo>
                  <a:cubicBezTo>
                    <a:pt x="11662" y="8267"/>
                    <a:pt x="11819" y="8704"/>
                    <a:pt x="12078" y="8909"/>
                  </a:cubicBezTo>
                  <a:cubicBezTo>
                    <a:pt x="16532" y="11693"/>
                    <a:pt x="20788" y="10257"/>
                    <a:pt x="21489" y="9988"/>
                  </a:cubicBezTo>
                  <a:cubicBezTo>
                    <a:pt x="21548" y="9968"/>
                    <a:pt x="21580" y="9890"/>
                    <a:pt x="21558" y="9819"/>
                  </a:cubicBezTo>
                  <a:cubicBezTo>
                    <a:pt x="21423" y="9325"/>
                    <a:pt x="20657" y="7544"/>
                    <a:pt x="17324" y="6876"/>
                  </a:cubicBezTo>
                  <a:cubicBezTo>
                    <a:pt x="14304" y="6273"/>
                    <a:pt x="12632" y="5555"/>
                    <a:pt x="12039" y="5273"/>
                  </a:cubicBezTo>
                  <a:cubicBezTo>
                    <a:pt x="12012" y="5260"/>
                    <a:pt x="11996" y="5227"/>
                    <a:pt x="12002" y="5194"/>
                  </a:cubicBezTo>
                  <a:cubicBezTo>
                    <a:pt x="12002" y="5169"/>
                    <a:pt x="12007" y="5138"/>
                    <a:pt x="12007" y="5112"/>
                  </a:cubicBezTo>
                  <a:cubicBezTo>
                    <a:pt x="12012" y="5067"/>
                    <a:pt x="12045" y="5035"/>
                    <a:pt x="12083" y="5048"/>
                  </a:cubicBezTo>
                  <a:cubicBezTo>
                    <a:pt x="13453" y="5395"/>
                    <a:pt x="19217" y="6555"/>
                    <a:pt x="21558" y="2141"/>
                  </a:cubicBezTo>
                  <a:cubicBezTo>
                    <a:pt x="21585" y="2090"/>
                    <a:pt x="21581" y="2019"/>
                    <a:pt x="21543" y="1981"/>
                  </a:cubicBezTo>
                  <a:cubicBezTo>
                    <a:pt x="19337" y="-444"/>
                    <a:pt x="14121" y="2455"/>
                    <a:pt x="12088" y="3783"/>
                  </a:cubicBezTo>
                  <a:cubicBezTo>
                    <a:pt x="12050" y="3809"/>
                    <a:pt x="12001" y="3776"/>
                    <a:pt x="11990" y="3725"/>
                  </a:cubicBezTo>
                  <a:cubicBezTo>
                    <a:pt x="11974" y="3565"/>
                    <a:pt x="11953" y="3411"/>
                    <a:pt x="11926" y="3270"/>
                  </a:cubicBezTo>
                  <a:cubicBezTo>
                    <a:pt x="11920" y="3231"/>
                    <a:pt x="11937" y="3193"/>
                    <a:pt x="11970" y="3180"/>
                  </a:cubicBezTo>
                  <a:cubicBezTo>
                    <a:pt x="12299" y="3051"/>
                    <a:pt x="12745" y="2853"/>
                    <a:pt x="12745" y="2853"/>
                  </a:cubicBezTo>
                  <a:cubicBezTo>
                    <a:pt x="12745" y="2853"/>
                    <a:pt x="13145" y="2405"/>
                    <a:pt x="13080" y="1199"/>
                  </a:cubicBezTo>
                  <a:cubicBezTo>
                    <a:pt x="13080" y="1180"/>
                    <a:pt x="13085" y="1160"/>
                    <a:pt x="13096" y="1147"/>
                  </a:cubicBezTo>
                  <a:cubicBezTo>
                    <a:pt x="13511" y="659"/>
                    <a:pt x="13819" y="295"/>
                    <a:pt x="13921" y="173"/>
                  </a:cubicBezTo>
                  <a:cubicBezTo>
                    <a:pt x="13943" y="147"/>
                    <a:pt x="13943" y="108"/>
                    <a:pt x="13926" y="82"/>
                  </a:cubicBezTo>
                  <a:lnTo>
                    <a:pt x="13894" y="24"/>
                  </a:lnTo>
                  <a:cubicBezTo>
                    <a:pt x="13884" y="8"/>
                    <a:pt x="13869" y="1"/>
                    <a:pt x="13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pic>
          <p:nvPicPr>
            <p:cNvPr id="745" name="線" descr="線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620" y="1552871"/>
              <a:ext cx="13423853" cy="317501"/>
            </a:xfrm>
            <a:prstGeom prst="rect">
              <a:avLst/>
            </a:prstGeom>
            <a:effectLst/>
          </p:spPr>
        </p:pic>
        <p:pic>
          <p:nvPicPr>
            <p:cNvPr id="747" name="スクリーンショット 2018-10-19 18 (3).png" descr="スクリーンショット 2018-10-19 18 (3)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089821" y="552999"/>
              <a:ext cx="250038" cy="237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8" name="スクリーンショット 2018-10-19 22.png" descr="スクリーンショット 2018-10-19 22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flipH="1">
              <a:off x="0" y="862512"/>
              <a:ext cx="1956975" cy="82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9" name="火山"/>
            <p:cNvSpPr/>
            <p:nvPr/>
          </p:nvSpPr>
          <p:spPr>
            <a:xfrm>
              <a:off x="1491927" y="1247289"/>
              <a:ext cx="1005930" cy="43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53" y="0"/>
                  </a:moveTo>
                  <a:cubicBezTo>
                    <a:pt x="9378" y="0"/>
                    <a:pt x="9303" y="84"/>
                    <a:pt x="9260" y="235"/>
                  </a:cubicBezTo>
                  <a:cubicBezTo>
                    <a:pt x="5303" y="13781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6303" y="13781"/>
                    <a:pt x="12340" y="235"/>
                  </a:cubicBezTo>
                  <a:cubicBezTo>
                    <a:pt x="12297" y="84"/>
                    <a:pt x="12227" y="0"/>
                    <a:pt x="12147" y="0"/>
                  </a:cubicBezTo>
                  <a:lnTo>
                    <a:pt x="9453" y="0"/>
                  </a:lnTo>
                  <a:close/>
                  <a:moveTo>
                    <a:pt x="9759" y="1223"/>
                  </a:moveTo>
                  <a:lnTo>
                    <a:pt x="11856" y="1223"/>
                  </a:lnTo>
                  <a:cubicBezTo>
                    <a:pt x="11931" y="1223"/>
                    <a:pt x="12002" y="1312"/>
                    <a:pt x="12039" y="1462"/>
                  </a:cubicBezTo>
                  <a:cubicBezTo>
                    <a:pt x="12346" y="2588"/>
                    <a:pt x="12765" y="4040"/>
                    <a:pt x="13034" y="4753"/>
                  </a:cubicBezTo>
                  <a:cubicBezTo>
                    <a:pt x="13276" y="5391"/>
                    <a:pt x="12921" y="5903"/>
                    <a:pt x="12684" y="5390"/>
                  </a:cubicBezTo>
                  <a:cubicBezTo>
                    <a:pt x="12475" y="4927"/>
                    <a:pt x="12270" y="4251"/>
                    <a:pt x="12147" y="3838"/>
                  </a:cubicBezTo>
                  <a:cubicBezTo>
                    <a:pt x="12012" y="3401"/>
                    <a:pt x="11803" y="3587"/>
                    <a:pt x="11846" y="4100"/>
                  </a:cubicBezTo>
                  <a:cubicBezTo>
                    <a:pt x="11943" y="5276"/>
                    <a:pt x="12416" y="8667"/>
                    <a:pt x="12540" y="9530"/>
                  </a:cubicBezTo>
                  <a:cubicBezTo>
                    <a:pt x="12669" y="10393"/>
                    <a:pt x="12260" y="10619"/>
                    <a:pt x="12147" y="9944"/>
                  </a:cubicBezTo>
                  <a:cubicBezTo>
                    <a:pt x="11889" y="8405"/>
                    <a:pt x="11454" y="4966"/>
                    <a:pt x="11303" y="3315"/>
                  </a:cubicBezTo>
                  <a:cubicBezTo>
                    <a:pt x="11260" y="2802"/>
                    <a:pt x="10974" y="2911"/>
                    <a:pt x="10974" y="3424"/>
                  </a:cubicBezTo>
                  <a:cubicBezTo>
                    <a:pt x="10974" y="3937"/>
                    <a:pt x="11050" y="5765"/>
                    <a:pt x="11130" y="7716"/>
                  </a:cubicBezTo>
                  <a:cubicBezTo>
                    <a:pt x="11168" y="8579"/>
                    <a:pt x="10679" y="8730"/>
                    <a:pt x="10646" y="7704"/>
                  </a:cubicBezTo>
                  <a:cubicBezTo>
                    <a:pt x="10625" y="7004"/>
                    <a:pt x="10599" y="6540"/>
                    <a:pt x="10582" y="5965"/>
                  </a:cubicBezTo>
                  <a:cubicBezTo>
                    <a:pt x="10561" y="5277"/>
                    <a:pt x="10292" y="5288"/>
                    <a:pt x="10211" y="5863"/>
                  </a:cubicBezTo>
                  <a:cubicBezTo>
                    <a:pt x="9974" y="7564"/>
                    <a:pt x="9845" y="8130"/>
                    <a:pt x="9710" y="8642"/>
                  </a:cubicBezTo>
                  <a:cubicBezTo>
                    <a:pt x="9528" y="9343"/>
                    <a:pt x="9183" y="8918"/>
                    <a:pt x="9307" y="8267"/>
                  </a:cubicBezTo>
                  <a:cubicBezTo>
                    <a:pt x="9495" y="7304"/>
                    <a:pt x="9894" y="4676"/>
                    <a:pt x="10050" y="3287"/>
                  </a:cubicBezTo>
                  <a:cubicBezTo>
                    <a:pt x="10104" y="2812"/>
                    <a:pt x="9904" y="2526"/>
                    <a:pt x="9759" y="3014"/>
                  </a:cubicBezTo>
                  <a:cubicBezTo>
                    <a:pt x="9496" y="3889"/>
                    <a:pt x="9394" y="4265"/>
                    <a:pt x="9055" y="5066"/>
                  </a:cubicBezTo>
                  <a:cubicBezTo>
                    <a:pt x="8856" y="5529"/>
                    <a:pt x="8550" y="5063"/>
                    <a:pt x="8732" y="4413"/>
                  </a:cubicBezTo>
                  <a:cubicBezTo>
                    <a:pt x="9044" y="3312"/>
                    <a:pt x="9350" y="2399"/>
                    <a:pt x="9571" y="1474"/>
                  </a:cubicBezTo>
                  <a:cubicBezTo>
                    <a:pt x="9609" y="1311"/>
                    <a:pt x="9684" y="1223"/>
                    <a:pt x="9759" y="122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751" name="線"/>
          <p:cNvSpPr/>
          <p:nvPr/>
        </p:nvSpPr>
        <p:spPr>
          <a:xfrm>
            <a:off x="162062" y="490362"/>
            <a:ext cx="12677682" cy="445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30" fill="norm" stroke="1" extrusionOk="0">
                <a:moveTo>
                  <a:pt x="0" y="13266"/>
                </a:moveTo>
                <a:cubicBezTo>
                  <a:pt x="1005" y="10579"/>
                  <a:pt x="2024" y="9485"/>
                  <a:pt x="3042" y="9997"/>
                </a:cubicBezTo>
                <a:cubicBezTo>
                  <a:pt x="4319" y="10640"/>
                  <a:pt x="5585" y="13807"/>
                  <a:pt x="6861" y="14478"/>
                </a:cubicBezTo>
                <a:cubicBezTo>
                  <a:pt x="8191" y="15177"/>
                  <a:pt x="9522" y="13170"/>
                  <a:pt x="10851" y="14184"/>
                </a:cubicBezTo>
                <a:cubicBezTo>
                  <a:pt x="12017" y="15073"/>
                  <a:pt x="13181" y="18270"/>
                  <a:pt x="14344" y="16510"/>
                </a:cubicBezTo>
                <a:cubicBezTo>
                  <a:pt x="15278" y="15098"/>
                  <a:pt x="16201" y="10526"/>
                  <a:pt x="17130" y="12738"/>
                </a:cubicBezTo>
                <a:cubicBezTo>
                  <a:pt x="17385" y="13345"/>
                  <a:pt x="17654" y="14269"/>
                  <a:pt x="17898" y="15152"/>
                </a:cubicBezTo>
                <a:cubicBezTo>
                  <a:pt x="18180" y="16169"/>
                  <a:pt x="18452" y="16877"/>
                  <a:pt x="18679" y="13692"/>
                </a:cubicBezTo>
                <a:cubicBezTo>
                  <a:pt x="18798" y="12014"/>
                  <a:pt x="18866" y="9539"/>
                  <a:pt x="18866" y="7002"/>
                </a:cubicBezTo>
                <a:cubicBezTo>
                  <a:pt x="18866" y="4847"/>
                  <a:pt x="18819" y="2731"/>
                  <a:pt x="18719" y="1383"/>
                </a:cubicBezTo>
                <a:cubicBezTo>
                  <a:pt x="18635" y="248"/>
                  <a:pt x="18523" y="-135"/>
                  <a:pt x="18410" y="41"/>
                </a:cubicBezTo>
                <a:cubicBezTo>
                  <a:pt x="18299" y="215"/>
                  <a:pt x="18191" y="954"/>
                  <a:pt x="18122" y="2464"/>
                </a:cubicBezTo>
                <a:cubicBezTo>
                  <a:pt x="18047" y="4125"/>
                  <a:pt x="18033" y="6290"/>
                  <a:pt x="18049" y="8391"/>
                </a:cubicBezTo>
                <a:cubicBezTo>
                  <a:pt x="18060" y="9733"/>
                  <a:pt x="18081" y="11093"/>
                  <a:pt x="18119" y="12308"/>
                </a:cubicBezTo>
                <a:cubicBezTo>
                  <a:pt x="18410" y="21465"/>
                  <a:pt x="19107" y="12525"/>
                  <a:pt x="19693" y="12499"/>
                </a:cubicBezTo>
                <a:cubicBezTo>
                  <a:pt x="20000" y="12485"/>
                  <a:pt x="20299" y="11054"/>
                  <a:pt x="20607" y="11254"/>
                </a:cubicBezTo>
                <a:cubicBezTo>
                  <a:pt x="20947" y="11474"/>
                  <a:pt x="21292" y="11874"/>
                  <a:pt x="21600" y="1420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752" name="スクリーンショット 2018-10-19 22 (1).png" descr="スクリーンショット 2018-10-19 22 (1)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39755" y="-74427"/>
            <a:ext cx="989870" cy="567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8" name="グループ"/>
          <p:cNvGrpSpPr/>
          <p:nvPr/>
        </p:nvGrpSpPr>
        <p:grpSpPr>
          <a:xfrm>
            <a:off x="-7584" y="4895511"/>
            <a:ext cx="2688814" cy="2471448"/>
            <a:chOff x="0" y="0"/>
            <a:chExt cx="2688812" cy="2471447"/>
          </a:xfrm>
        </p:grpSpPr>
        <p:pic>
          <p:nvPicPr>
            <p:cNvPr id="753" name="IMGP5158.png" descr="IMGP5158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5714" t="0" r="0" b="0"/>
            <a:stretch>
              <a:fillRect/>
            </a:stretch>
          </p:blipFill>
          <p:spPr>
            <a:xfrm>
              <a:off x="0" y="332604"/>
              <a:ext cx="2688813" cy="2138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4" name="線"/>
            <p:cNvSpPr/>
            <p:nvPr/>
          </p:nvSpPr>
          <p:spPr>
            <a:xfrm>
              <a:off x="299193" y="450121"/>
              <a:ext cx="1285932" cy="2244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755" name="9cm"/>
            <p:cNvSpPr txBox="1"/>
            <p:nvPr/>
          </p:nvSpPr>
          <p:spPr>
            <a:xfrm rot="60000">
              <a:off x="600814" y="6905"/>
              <a:ext cx="796147" cy="550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9cm</a:t>
              </a:r>
            </a:p>
          </p:txBody>
        </p:sp>
        <p:sp>
          <p:nvSpPr>
            <p:cNvPr id="756" name="線"/>
            <p:cNvSpPr/>
            <p:nvPr/>
          </p:nvSpPr>
          <p:spPr>
            <a:xfrm flipV="1">
              <a:off x="1765791" y="538104"/>
              <a:ext cx="1" cy="1437120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119161" tIns="119161" rIns="119161" bIns="119161" numCol="1" anchor="ctr">
              <a:noAutofit/>
            </a:bodyPr>
            <a:lstStyle/>
            <a:p>
              <a:pPr defTabSz="2584019">
                <a:defRPr sz="10600"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757" name="φ10cm"/>
            <p:cNvSpPr txBox="1"/>
            <p:nvPr/>
          </p:nvSpPr>
          <p:spPr>
            <a:xfrm rot="5340000">
              <a:off x="1341075" y="859734"/>
              <a:ext cx="1151044" cy="683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19161" tIns="119161" rIns="119161" bIns="119161" numCol="1" anchor="ctr">
              <a:noAutofit/>
            </a:bodyPr>
            <a:lstStyle>
              <a:lvl1pPr defTabSz="2584019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lvl1pPr>
            </a:lstStyle>
            <a:p>
              <a:pPr/>
              <a:r>
                <a:t>φ10cm</a:t>
              </a:r>
            </a:p>
          </p:txBody>
        </p:sp>
      </p:grpSp>
      <p:sp>
        <p:nvSpPr>
          <p:cNvPr id="759" name="角丸四角形"/>
          <p:cNvSpPr/>
          <p:nvPr/>
        </p:nvSpPr>
        <p:spPr>
          <a:xfrm>
            <a:off x="8104465" y="3952427"/>
            <a:ext cx="2413181" cy="848439"/>
          </a:xfrm>
          <a:prstGeom prst="roundRect">
            <a:avLst>
              <a:gd name="adj" fmla="val 25091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60" name="角丸四角形"/>
          <p:cNvSpPr/>
          <p:nvPr/>
        </p:nvSpPr>
        <p:spPr>
          <a:xfrm>
            <a:off x="10875201" y="1465502"/>
            <a:ext cx="2207473" cy="1162480"/>
          </a:xfrm>
          <a:prstGeom prst="roundRect">
            <a:avLst>
              <a:gd name="adj" fmla="val 19365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61" name="~ 100kg scale"/>
          <p:cNvSpPr txBox="1"/>
          <p:nvPr/>
        </p:nvSpPr>
        <p:spPr>
          <a:xfrm>
            <a:off x="8252738" y="4109946"/>
            <a:ext cx="211663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 100kg scale</a:t>
            </a:r>
          </a:p>
        </p:txBody>
      </p:sp>
      <p:sp>
        <p:nvSpPr>
          <p:cNvPr id="762" name="ton scale"/>
          <p:cNvSpPr txBox="1"/>
          <p:nvPr/>
        </p:nvSpPr>
        <p:spPr>
          <a:xfrm>
            <a:off x="11037316" y="1722892"/>
            <a:ext cx="180312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sz="3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ton scale</a:t>
            </a:r>
          </a:p>
        </p:txBody>
      </p:sp>
      <p:sp>
        <p:nvSpPr>
          <p:cNvPr id="763" name="Road map of the AXEL experiment…"/>
          <p:cNvSpPr txBox="1"/>
          <p:nvPr/>
        </p:nvSpPr>
        <p:spPr>
          <a:xfrm>
            <a:off x="154395" y="966402"/>
            <a:ext cx="1055176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600" u="sng">
                <a:latin typeface="Times"/>
                <a:ea typeface="Times"/>
                <a:cs typeface="Times"/>
                <a:sym typeface="Times"/>
              </a:defRPr>
            </a:pPr>
            <a:r>
              <a:t>Road map of the AXEL experiment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Finish evaluation of the prototype detectors until 2021</a:t>
            </a:r>
          </a:p>
          <a:p>
            <a:pPr algn="l">
              <a:defRPr sz="3600">
                <a:latin typeface="Times"/>
                <a:ea typeface="Times"/>
                <a:cs typeface="Times"/>
                <a:sym typeface="Times"/>
              </a:defRPr>
            </a:pPr>
            <a:r>
              <a:t> - aiming to start physics run from 2022</a:t>
            </a:r>
          </a:p>
        </p:txBody>
      </p:sp>
      <p:sp>
        <p:nvSpPr>
          <p:cNvPr id="764" name="2018 ~"/>
          <p:cNvSpPr txBox="1"/>
          <p:nvPr/>
        </p:nvSpPr>
        <p:spPr>
          <a:xfrm>
            <a:off x="3238272" y="3274408"/>
            <a:ext cx="110678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2018 ~</a:t>
            </a:r>
          </a:p>
        </p:txBody>
      </p:sp>
      <p:sp>
        <p:nvSpPr>
          <p:cNvPr id="765" name="2022 ~"/>
          <p:cNvSpPr txBox="1"/>
          <p:nvPr/>
        </p:nvSpPr>
        <p:spPr>
          <a:xfrm>
            <a:off x="7961015" y="3428165"/>
            <a:ext cx="110678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2022 ~</a:t>
            </a:r>
          </a:p>
        </p:txBody>
      </p:sp>
      <p:sp>
        <p:nvSpPr>
          <p:cNvPr id="766" name="202X ~"/>
          <p:cNvSpPr txBox="1"/>
          <p:nvPr/>
        </p:nvSpPr>
        <p:spPr>
          <a:xfrm>
            <a:off x="10771494" y="930478"/>
            <a:ext cx="118578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202X ~</a:t>
            </a:r>
          </a:p>
        </p:txBody>
      </p:sp>
      <p:sp>
        <p:nvSpPr>
          <p:cNvPr id="767" name="2014~2018"/>
          <p:cNvSpPr txBox="1"/>
          <p:nvPr/>
        </p:nvSpPr>
        <p:spPr>
          <a:xfrm>
            <a:off x="-25127" y="4587526"/>
            <a:ext cx="172908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2014~2018</a:t>
            </a:r>
          </a:p>
        </p:txBody>
      </p:sp>
      <p:sp>
        <p:nvSpPr>
          <p:cNvPr id="768" name="線"/>
          <p:cNvSpPr/>
          <p:nvPr/>
        </p:nvSpPr>
        <p:spPr>
          <a:xfrm flipH="1" flipV="1">
            <a:off x="5865613" y="4086068"/>
            <a:ext cx="107139" cy="2044317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69" name="線"/>
          <p:cNvSpPr/>
          <p:nvPr/>
        </p:nvSpPr>
        <p:spPr>
          <a:xfrm flipH="1">
            <a:off x="4606643" y="5751187"/>
            <a:ext cx="1647271" cy="384280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70" name="~φ50cm"/>
          <p:cNvSpPr txBox="1"/>
          <p:nvPr/>
        </p:nvSpPr>
        <p:spPr>
          <a:xfrm>
            <a:off x="5851543" y="4479964"/>
            <a:ext cx="89832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~φ50cm</a:t>
            </a:r>
          </a:p>
        </p:txBody>
      </p:sp>
      <p:sp>
        <p:nvSpPr>
          <p:cNvPr id="771" name="~50cm"/>
          <p:cNvSpPr txBox="1"/>
          <p:nvPr/>
        </p:nvSpPr>
        <p:spPr>
          <a:xfrm>
            <a:off x="5057352" y="5543550"/>
            <a:ext cx="745853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~50cm</a:t>
            </a:r>
          </a:p>
        </p:txBody>
      </p:sp>
      <p:sp>
        <p:nvSpPr>
          <p:cNvPr id="772" name="- ~0.08kg Xe…"/>
          <p:cNvSpPr txBox="1"/>
          <p:nvPr/>
        </p:nvSpPr>
        <p:spPr>
          <a:xfrm>
            <a:off x="111169" y="7458823"/>
            <a:ext cx="327563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~0.08kg Xe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Demonstrate the ELCC concept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- Energy resolution study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    ( 122keV, 356keV)</a:t>
            </a:r>
          </a:p>
        </p:txBody>
      </p:sp>
      <p:sp>
        <p:nvSpPr>
          <p:cNvPr id="773" name="- ~5.6kg Xe…"/>
          <p:cNvSpPr txBox="1"/>
          <p:nvPr/>
        </p:nvSpPr>
        <p:spPr>
          <a:xfrm>
            <a:off x="5144789" y="6626375"/>
            <a:ext cx="3475212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~5.6kg Xe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Know-how of enlargement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Energy resolution study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    (511 keV ~ near the Q-value)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Background study </a:t>
            </a:r>
          </a:p>
          <a:p>
            <a:pPr algn="l">
              <a:defRPr sz="2000">
                <a:latin typeface="Times"/>
                <a:ea typeface="Times"/>
                <a:cs typeface="Times"/>
                <a:sym typeface="Times"/>
              </a:defRPr>
            </a:pPr>
            <a:r>
              <a:t> - now, commissioning</a:t>
            </a:r>
          </a:p>
        </p:txBody>
      </p:sp>
      <p:sp>
        <p:nvSpPr>
          <p:cNvPr id="774" name="- Discovery(?)…"/>
          <p:cNvSpPr txBox="1"/>
          <p:nvPr/>
        </p:nvSpPr>
        <p:spPr>
          <a:xfrm>
            <a:off x="10912537" y="2629605"/>
            <a:ext cx="20353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Discovery(?)</a:t>
            </a:r>
          </a:p>
          <a:p>
            <a:pPr algn="l">
              <a:defRPr>
                <a:latin typeface="Times"/>
                <a:ea typeface="Times"/>
                <a:cs typeface="Times"/>
                <a:sym typeface="Times"/>
              </a:defRPr>
            </a:pPr>
            <a:r>
              <a:t> - sweep out IH</a:t>
            </a:r>
          </a:p>
        </p:txBody>
      </p:sp>
      <p:sp>
        <p:nvSpPr>
          <p:cNvPr id="775" name="- Physics run…"/>
          <p:cNvSpPr txBox="1"/>
          <p:nvPr/>
        </p:nvSpPr>
        <p:spPr>
          <a:xfrm>
            <a:off x="8868316" y="4834587"/>
            <a:ext cx="188688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- Physics run</a:t>
            </a:r>
          </a:p>
          <a:p>
            <a:pPr algn="l">
              <a:defRPr sz="2200">
                <a:latin typeface="Times"/>
                <a:ea typeface="Times"/>
                <a:cs typeface="Times"/>
                <a:sym typeface="Times"/>
              </a:defRPr>
            </a:pPr>
            <a:r>
              <a:t> - World record </a:t>
            </a:r>
          </a:p>
        </p:txBody>
      </p:sp>
      <p:sp>
        <p:nvSpPr>
          <p:cNvPr id="776" name="A Xe ElectroLuminescence : AXEL"/>
          <p:cNvSpPr txBox="1"/>
          <p:nvPr/>
        </p:nvSpPr>
        <p:spPr>
          <a:xfrm>
            <a:off x="327234" y="27912"/>
            <a:ext cx="88832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A Xe ElectroLuminescence : AXEL</a:t>
            </a:r>
          </a:p>
        </p:txBody>
      </p:sp>
      <p:sp>
        <p:nvSpPr>
          <p:cNvPr id="777" name="TAUP2019…"/>
          <p:cNvSpPr txBox="1"/>
          <p:nvPr/>
        </p:nvSpPr>
        <p:spPr>
          <a:xfrm>
            <a:off x="11670470" y="71729"/>
            <a:ext cx="12645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TAUP2019 </a:t>
            </a:r>
          </a:p>
          <a:p>
            <a:pPr algn="l"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12 Sep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