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6" r:id="rId4"/>
    <p:sldId id="258" r:id="rId5"/>
    <p:sldId id="266" r:id="rId6"/>
    <p:sldId id="267" r:id="rId7"/>
    <p:sldId id="261" r:id="rId8"/>
    <p:sldId id="262" r:id="rId9"/>
    <p:sldId id="263" r:id="rId10"/>
    <p:sldId id="264" r:id="rId11"/>
    <p:sldId id="269" r:id="rId12"/>
    <p:sldId id="268" r:id="rId13"/>
    <p:sldId id="257" r:id="rId14"/>
    <p:sldId id="275" r:id="rId15"/>
    <p:sldId id="277" r:id="rId16"/>
    <p:sldId id="270" r:id="rId1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19" autoAdjust="0"/>
    <p:restoredTop sz="94660"/>
  </p:normalViewPr>
  <p:slideViewPr>
    <p:cSldViewPr>
      <p:cViewPr varScale="1">
        <p:scale>
          <a:sx n="68" d="100"/>
          <a:sy n="68" d="100"/>
        </p:scale>
        <p:origin x="-139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524125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338318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1031942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417869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2289042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2358432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345316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1172393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2667036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413925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647D9A8-032B-4C18-A1BA-A138C64A2E92}" type="datetimeFigureOut">
              <a:rPr kumimoji="1" lang="ja-JP" altLang="en-US" smtClean="0"/>
              <a:t>2013/9/20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2300033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47D9A8-032B-4C18-A1BA-A138C64A2E92}" type="datetimeFigureOut">
              <a:rPr kumimoji="1" lang="ja-JP" altLang="en-US" smtClean="0"/>
              <a:t>2013/9/20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AA7027-B29B-4A0A-8DBC-CDA19F13B11A}" type="slidenum">
              <a:rPr kumimoji="1" lang="ja-JP" altLang="en-US" smtClean="0"/>
              <a:t>‹#›</a:t>
            </a:fld>
            <a:endParaRPr kumimoji="1" lang="ja-JP" altLang="en-US"/>
          </a:p>
        </p:txBody>
      </p:sp>
    </p:spTree>
    <p:extLst>
      <p:ext uri="{BB962C8B-B14F-4D97-AF65-F5344CB8AC3E}">
        <p14:creationId xmlns:p14="http://schemas.microsoft.com/office/powerpoint/2010/main" val="864083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Autofit/>
          </a:bodyPr>
          <a:lstStyle/>
          <a:p>
            <a:r>
              <a:rPr kumimoji="1" lang="ja-JP" altLang="en-US" sz="3200" dirty="0" smtClean="0"/>
              <a:t>二重ベータ</a:t>
            </a:r>
            <a:r>
              <a:rPr lang="ja-JP" altLang="en-US" sz="3200" dirty="0" smtClean="0"/>
              <a:t>崩壊探索に向けた</a:t>
            </a:r>
            <a:r>
              <a:rPr lang="en-US" altLang="ja-JP" sz="3200" dirty="0" smtClean="0"/>
              <a:t/>
            </a:r>
            <a:br>
              <a:rPr lang="en-US" altLang="ja-JP" sz="3200" dirty="0" smtClean="0"/>
            </a:br>
            <a:r>
              <a:rPr lang="ja-JP" altLang="en-US" sz="3200" dirty="0" smtClean="0"/>
              <a:t>キセノン比例シンチレーション</a:t>
            </a:r>
            <a:r>
              <a:rPr lang="en-US" altLang="ja-JP" sz="3200" dirty="0" smtClean="0"/>
              <a:t>TPC</a:t>
            </a:r>
            <a:r>
              <a:rPr lang="ja-JP" altLang="en-US" sz="3200" dirty="0" smtClean="0"/>
              <a:t>検出器の</a:t>
            </a:r>
            <a:r>
              <a:rPr lang="en-US" altLang="ja-JP" sz="3200" dirty="0" smtClean="0"/>
              <a:t/>
            </a:r>
            <a:br>
              <a:rPr lang="en-US" altLang="ja-JP" sz="3200" dirty="0" smtClean="0"/>
            </a:br>
            <a:r>
              <a:rPr lang="ja-JP" altLang="en-US" sz="3200" dirty="0" smtClean="0"/>
              <a:t>開発２</a:t>
            </a:r>
            <a:endParaRPr kumimoji="1" lang="ja-JP" altLang="en-US" sz="3200" dirty="0"/>
          </a:p>
        </p:txBody>
      </p:sp>
      <p:sp>
        <p:nvSpPr>
          <p:cNvPr id="3" name="サブタイトル 2"/>
          <p:cNvSpPr>
            <a:spLocks noGrp="1"/>
          </p:cNvSpPr>
          <p:nvPr>
            <p:ph type="subTitle" idx="1"/>
          </p:nvPr>
        </p:nvSpPr>
        <p:spPr/>
        <p:txBody>
          <a:bodyPr>
            <a:normAutofit/>
          </a:bodyPr>
          <a:lstStyle/>
          <a:p>
            <a:r>
              <a:rPr kumimoji="1" lang="ja-JP" altLang="en-US" sz="2400" dirty="0" smtClean="0">
                <a:solidFill>
                  <a:schemeClr val="tx1"/>
                </a:solidFill>
              </a:rPr>
              <a:t>秋山晋一　京都大学</a:t>
            </a:r>
            <a:endParaRPr kumimoji="1" lang="en-US" altLang="ja-JP" sz="2400" dirty="0" smtClean="0">
              <a:solidFill>
                <a:schemeClr val="tx1"/>
              </a:solidFill>
            </a:endParaRPr>
          </a:p>
          <a:p>
            <a:r>
              <a:rPr lang="ja-JP" altLang="en-US" sz="2400" dirty="0" smtClean="0">
                <a:solidFill>
                  <a:schemeClr val="tx1"/>
                </a:solidFill>
              </a:rPr>
              <a:t>市川温子、久保一、</a:t>
            </a:r>
            <a:endParaRPr lang="en-US" altLang="ja-JP" sz="2400" dirty="0" smtClean="0">
              <a:solidFill>
                <a:schemeClr val="tx1"/>
              </a:solidFill>
            </a:endParaRPr>
          </a:p>
          <a:p>
            <a:r>
              <a:rPr kumimoji="1" lang="ja-JP" altLang="en-US" sz="2400" dirty="0" smtClean="0">
                <a:solidFill>
                  <a:schemeClr val="tx1"/>
                </a:solidFill>
              </a:rPr>
              <a:t>中家剛、南野彰宏</a:t>
            </a:r>
            <a:endParaRPr kumimoji="1" lang="ja-JP" altLang="en-US" sz="2400" dirty="0">
              <a:solidFill>
                <a:schemeClr val="tx1"/>
              </a:solidFill>
            </a:endParaRPr>
          </a:p>
        </p:txBody>
      </p:sp>
    </p:spTree>
    <p:extLst>
      <p:ext uri="{BB962C8B-B14F-4D97-AF65-F5344CB8AC3E}">
        <p14:creationId xmlns:p14="http://schemas.microsoft.com/office/powerpoint/2010/main" val="1195732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光量の問題</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chamber </a:t>
            </a:r>
            <a:r>
              <a:rPr lang="ja-JP" altLang="en-US" dirty="0" smtClean="0"/>
              <a:t>に </a:t>
            </a:r>
            <a:r>
              <a:rPr lang="en-US" altLang="ja-JP" dirty="0" err="1" smtClean="0"/>
              <a:t>Xe</a:t>
            </a:r>
            <a:r>
              <a:rPr lang="en-US" altLang="ja-JP" dirty="0" smtClean="0"/>
              <a:t> </a:t>
            </a:r>
            <a:r>
              <a:rPr lang="ja-JP" altLang="en-US" dirty="0" smtClean="0"/>
              <a:t>を導入</a:t>
            </a:r>
            <a:r>
              <a:rPr lang="ja-JP" altLang="en-US" dirty="0"/>
              <a:t>する</a:t>
            </a:r>
            <a:r>
              <a:rPr lang="ja-JP" altLang="en-US" dirty="0" smtClean="0"/>
              <a:t>と、時間経過とともに</a:t>
            </a:r>
            <a:r>
              <a:rPr lang="en-US" altLang="ja-JP" dirty="0" smtClean="0"/>
              <a:t>ELCC</a:t>
            </a:r>
            <a:r>
              <a:rPr lang="ja-JP" altLang="en-US" dirty="0" smtClean="0"/>
              <a:t>の光量が落ちる。</a:t>
            </a:r>
            <a:endParaRPr kumimoji="1" lang="ja-JP" altLang="en-US" dirty="0"/>
          </a:p>
        </p:txBody>
      </p:sp>
      <p:sp>
        <p:nvSpPr>
          <p:cNvPr id="5" name="テキスト ボックス 4"/>
          <p:cNvSpPr txBox="1"/>
          <p:nvPr/>
        </p:nvSpPr>
        <p:spPr>
          <a:xfrm>
            <a:off x="5076056" y="3212976"/>
            <a:ext cx="4032448" cy="1754326"/>
          </a:xfrm>
          <a:prstGeom prst="rect">
            <a:avLst/>
          </a:prstGeom>
          <a:noFill/>
        </p:spPr>
        <p:txBody>
          <a:bodyPr wrap="square" rtlCol="0">
            <a:spAutoFit/>
          </a:bodyPr>
          <a:lstStyle/>
          <a:p>
            <a:r>
              <a:rPr kumimoji="1" lang="en-US" altLang="ja-JP" dirty="0" smtClean="0"/>
              <a:t>charge</a:t>
            </a:r>
            <a:r>
              <a:rPr kumimoji="1" lang="ja-JP" altLang="en-US" dirty="0" smtClean="0"/>
              <a:t>積分値 </a:t>
            </a:r>
            <a:r>
              <a:rPr kumimoji="1" lang="en-US" altLang="ja-JP" dirty="0" err="1" smtClean="0"/>
              <a:t>vs</a:t>
            </a:r>
            <a:r>
              <a:rPr kumimoji="1" lang="en-US" altLang="ja-JP" dirty="0" smtClean="0"/>
              <a:t> event number</a:t>
            </a:r>
          </a:p>
          <a:p>
            <a:endParaRPr lang="en-US" altLang="ja-JP" dirty="0"/>
          </a:p>
          <a:p>
            <a:r>
              <a:rPr kumimoji="1" lang="en-US" altLang="ja-JP" dirty="0" err="1" smtClean="0"/>
              <a:t>daq</a:t>
            </a:r>
            <a:r>
              <a:rPr kumimoji="1" lang="ja-JP" altLang="en-US" dirty="0" smtClean="0"/>
              <a:t>を調整し、</a:t>
            </a:r>
            <a:r>
              <a:rPr kumimoji="1" lang="en-US" altLang="ja-JP" dirty="0" smtClean="0"/>
              <a:t>3607s</a:t>
            </a:r>
            <a:r>
              <a:rPr kumimoji="1" lang="ja-JP" altLang="en-US" dirty="0" smtClean="0"/>
              <a:t>かけて</a:t>
            </a:r>
            <a:r>
              <a:rPr kumimoji="1" lang="en-US" altLang="ja-JP" dirty="0" smtClean="0"/>
              <a:t>10000event</a:t>
            </a:r>
            <a:r>
              <a:rPr kumimoji="1" lang="ja-JP" altLang="en-US" dirty="0" smtClean="0"/>
              <a:t>を取得</a:t>
            </a:r>
            <a:endParaRPr kumimoji="1" lang="en-US" altLang="ja-JP" dirty="0" smtClean="0"/>
          </a:p>
          <a:p>
            <a:endParaRPr lang="en-US" altLang="ja-JP" dirty="0"/>
          </a:p>
          <a:p>
            <a:r>
              <a:rPr kumimoji="1" lang="ja-JP" altLang="en-US" dirty="0" smtClean="0"/>
              <a:t>一時間で光量が約半分に落ちている</a:t>
            </a:r>
            <a:endParaRPr kumimoji="1" lang="ja-JP" altLang="en-US" dirty="0"/>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495" y="3068960"/>
            <a:ext cx="4725569" cy="3204696"/>
          </a:xfrm>
          <a:prstGeom prst="rect">
            <a:avLst/>
          </a:prstGeom>
        </p:spPr>
      </p:pic>
      <p:cxnSp>
        <p:nvCxnSpPr>
          <p:cNvPr id="8" name="直線矢印コネクタ 7"/>
          <p:cNvCxnSpPr/>
          <p:nvPr/>
        </p:nvCxnSpPr>
        <p:spPr>
          <a:xfrm flipH="1" flipV="1">
            <a:off x="4283968" y="5088592"/>
            <a:ext cx="1368152" cy="34186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flipH="1" flipV="1">
            <a:off x="4283968" y="5589240"/>
            <a:ext cx="1368152" cy="36004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5796136" y="5259526"/>
            <a:ext cx="1728192" cy="369332"/>
          </a:xfrm>
          <a:prstGeom prst="rect">
            <a:avLst/>
          </a:prstGeom>
          <a:noFill/>
        </p:spPr>
        <p:txBody>
          <a:bodyPr wrap="square" rtlCol="0">
            <a:spAutoFit/>
          </a:bodyPr>
          <a:lstStyle/>
          <a:p>
            <a:r>
              <a:rPr kumimoji="1" lang="en-US" altLang="ja-JP" dirty="0" smtClean="0"/>
              <a:t>60keVγ</a:t>
            </a:r>
            <a:r>
              <a:rPr kumimoji="1" lang="ja-JP" altLang="en-US" dirty="0" smtClean="0"/>
              <a:t>線ピーク</a:t>
            </a:r>
            <a:endParaRPr kumimoji="1" lang="ja-JP" altLang="en-US" dirty="0"/>
          </a:p>
        </p:txBody>
      </p:sp>
      <p:sp>
        <p:nvSpPr>
          <p:cNvPr id="13" name="テキスト ボックス 12"/>
          <p:cNvSpPr txBox="1"/>
          <p:nvPr/>
        </p:nvSpPr>
        <p:spPr>
          <a:xfrm>
            <a:off x="5724128" y="5877272"/>
            <a:ext cx="3024336" cy="369332"/>
          </a:xfrm>
          <a:prstGeom prst="rect">
            <a:avLst/>
          </a:prstGeom>
          <a:noFill/>
        </p:spPr>
        <p:txBody>
          <a:bodyPr wrap="square" rtlCol="0">
            <a:spAutoFit/>
          </a:bodyPr>
          <a:lstStyle/>
          <a:p>
            <a:r>
              <a:rPr kumimoji="1" lang="ja-JP" altLang="en-US" dirty="0" smtClean="0"/>
              <a:t>エスケープピーク（</a:t>
            </a:r>
            <a:r>
              <a:rPr kumimoji="1" lang="en-US" altLang="ja-JP" dirty="0" smtClean="0"/>
              <a:t>30keV</a:t>
            </a:r>
            <a:r>
              <a:rPr kumimoji="1" lang="ja-JP" altLang="en-US" dirty="0" smtClean="0"/>
              <a:t>）</a:t>
            </a:r>
            <a:endParaRPr kumimoji="1" lang="ja-JP" altLang="en-US" dirty="0"/>
          </a:p>
        </p:txBody>
      </p:sp>
    </p:spTree>
    <p:extLst>
      <p:ext uri="{BB962C8B-B14F-4D97-AF65-F5344CB8AC3E}">
        <p14:creationId xmlns:p14="http://schemas.microsoft.com/office/powerpoint/2010/main" val="3474933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fontScale="90000"/>
          </a:bodyPr>
          <a:lstStyle/>
          <a:p>
            <a:r>
              <a:rPr kumimoji="1" lang="en-US" altLang="ja-JP" dirty="0" err="1" smtClean="0"/>
              <a:t>Xe</a:t>
            </a:r>
            <a:r>
              <a:rPr kumimoji="1" lang="ja-JP" altLang="en-US" dirty="0" smtClean="0"/>
              <a:t>の純度</a:t>
            </a:r>
            <a:endParaRPr kumimoji="1" lang="ja-JP" altLang="en-US" dirty="0"/>
          </a:p>
        </p:txBody>
      </p:sp>
      <p:sp>
        <p:nvSpPr>
          <p:cNvPr id="3" name="コンテンツ プレースホルダー 2"/>
          <p:cNvSpPr>
            <a:spLocks noGrp="1"/>
          </p:cNvSpPr>
          <p:nvPr>
            <p:ph idx="1"/>
          </p:nvPr>
        </p:nvSpPr>
        <p:spPr>
          <a:xfrm>
            <a:off x="251520" y="1439343"/>
            <a:ext cx="8784976" cy="5086001"/>
          </a:xfrm>
        </p:spPr>
        <p:txBody>
          <a:bodyPr>
            <a:normAutofit fontScale="92500" lnSpcReduction="20000"/>
          </a:bodyPr>
          <a:lstStyle/>
          <a:p>
            <a:r>
              <a:rPr kumimoji="1" lang="en-US" altLang="ja-JP" dirty="0" smtClean="0"/>
              <a:t>PMT</a:t>
            </a:r>
            <a:r>
              <a:rPr kumimoji="1" lang="ja-JP" altLang="en-US" dirty="0" err="1" smtClean="0"/>
              <a:t>、</a:t>
            </a:r>
            <a:r>
              <a:rPr kumimoji="1" lang="en-US" altLang="ja-JP" dirty="0" smtClean="0"/>
              <a:t>ELCC</a:t>
            </a:r>
            <a:r>
              <a:rPr lang="ja-JP" altLang="en-US" dirty="0"/>
              <a:t>からの</a:t>
            </a:r>
            <a:r>
              <a:rPr lang="ja-JP" altLang="en-US" dirty="0" smtClean="0"/>
              <a:t>アウトガス、</a:t>
            </a:r>
            <a:r>
              <a:rPr kumimoji="1" lang="ja-JP" altLang="en-US" dirty="0" smtClean="0"/>
              <a:t>フィードスルーのついたフランジからのリークにより、</a:t>
            </a:r>
            <a:r>
              <a:rPr kumimoji="1" lang="en-US" altLang="ja-JP" dirty="0" err="1" smtClean="0"/>
              <a:t>Xe</a:t>
            </a:r>
            <a:r>
              <a:rPr kumimoji="1" lang="ja-JP" altLang="en-US" dirty="0" smtClean="0"/>
              <a:t>の純度が悪化している可能性がある。</a:t>
            </a:r>
            <a:endParaRPr kumimoji="1" lang="en-US" altLang="ja-JP" dirty="0" smtClean="0"/>
          </a:p>
          <a:p>
            <a:endParaRPr kumimoji="1" lang="en-US" altLang="ja-JP" dirty="0" smtClean="0"/>
          </a:p>
          <a:p>
            <a:r>
              <a:rPr lang="ja-JP" altLang="en-US" dirty="0"/>
              <a:t>純度</a:t>
            </a:r>
            <a:r>
              <a:rPr lang="ja-JP" altLang="en-US" dirty="0" smtClean="0"/>
              <a:t>悪化による光量の減少</a:t>
            </a:r>
            <a:endParaRPr lang="en-US" altLang="ja-JP" dirty="0" smtClean="0"/>
          </a:p>
          <a:p>
            <a:pPr lvl="1"/>
            <a:r>
              <a:rPr lang="ja-JP" altLang="en-US" dirty="0" smtClean="0"/>
              <a:t>電離電子の不純物ガスへの付着</a:t>
            </a:r>
            <a:endParaRPr lang="en-US" altLang="ja-JP" dirty="0" smtClean="0"/>
          </a:p>
          <a:p>
            <a:pPr lvl="1"/>
            <a:r>
              <a:rPr lang="en-US" altLang="ja-JP" dirty="0" err="1" smtClean="0"/>
              <a:t>Xe</a:t>
            </a:r>
            <a:r>
              <a:rPr lang="ja-JP" altLang="en-US" dirty="0" smtClean="0"/>
              <a:t>励起状態</a:t>
            </a:r>
            <a:r>
              <a:rPr kumimoji="1" lang="ja-JP" altLang="en-US" dirty="0" smtClean="0"/>
              <a:t>のクエンチ</a:t>
            </a:r>
            <a:endParaRPr kumimoji="1" lang="en-US" altLang="ja-JP" dirty="0" smtClean="0"/>
          </a:p>
          <a:p>
            <a:pPr marL="457200" lvl="1" indent="0">
              <a:buNone/>
            </a:pPr>
            <a:r>
              <a:rPr lang="en-US" altLang="ja-JP" dirty="0"/>
              <a:t> </a:t>
            </a:r>
            <a:r>
              <a:rPr lang="en-US" altLang="ja-JP" dirty="0" smtClean="0"/>
              <a:t>       Xe</a:t>
            </a:r>
            <a:r>
              <a:rPr lang="en-US" altLang="ja-JP" baseline="-25000" dirty="0" smtClean="0"/>
              <a:t>2</a:t>
            </a:r>
            <a:r>
              <a:rPr lang="en-US" altLang="ja-JP" baseline="30000" dirty="0" smtClean="0"/>
              <a:t>*</a:t>
            </a:r>
            <a:r>
              <a:rPr lang="en-US" altLang="ja-JP" dirty="0" smtClean="0"/>
              <a:t> + M -&gt; 2Xe + M</a:t>
            </a:r>
            <a:endParaRPr lang="en-US" altLang="ja-JP" dirty="0"/>
          </a:p>
          <a:p>
            <a:endParaRPr kumimoji="1" lang="en-US" altLang="ja-JP" dirty="0"/>
          </a:p>
          <a:p>
            <a:r>
              <a:rPr lang="ja-JP" altLang="en-US" dirty="0" smtClean="0"/>
              <a:t>純度モニターの手法</a:t>
            </a:r>
            <a:endParaRPr lang="en-US" altLang="ja-JP" dirty="0" smtClean="0"/>
          </a:p>
          <a:p>
            <a:pPr lvl="1"/>
            <a:r>
              <a:rPr lang="en-US" altLang="ja-JP" dirty="0" err="1" smtClean="0"/>
              <a:t>Xe</a:t>
            </a:r>
            <a:r>
              <a:rPr lang="ja-JP" altLang="en-US" dirty="0" smtClean="0"/>
              <a:t>不純物による</a:t>
            </a:r>
            <a:r>
              <a:rPr lang="en-US" altLang="ja-JP" dirty="0" smtClean="0"/>
              <a:t>drift</a:t>
            </a:r>
            <a:r>
              <a:rPr lang="ja-JP" altLang="en-US" dirty="0" smtClean="0"/>
              <a:t>速度の変化（</a:t>
            </a:r>
            <a:r>
              <a:rPr lang="en-US" altLang="ja-JP" dirty="0" smtClean="0"/>
              <a:t>ELCC</a:t>
            </a:r>
            <a:r>
              <a:rPr lang="ja-JP" altLang="en-US" dirty="0" smtClean="0"/>
              <a:t>信号時間幅）を使う？</a:t>
            </a:r>
            <a:endParaRPr kumimoji="1" lang="en-US" altLang="ja-JP" dirty="0" smtClean="0"/>
          </a:p>
        </p:txBody>
      </p:sp>
    </p:spTree>
    <p:extLst>
      <p:ext uri="{BB962C8B-B14F-4D97-AF65-F5344CB8AC3E}">
        <p14:creationId xmlns:p14="http://schemas.microsoft.com/office/powerpoint/2010/main" val="2391851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lstStyle/>
          <a:p>
            <a:r>
              <a:rPr kumimoji="1" lang="en-US" altLang="ja-JP" dirty="0" smtClean="0"/>
              <a:t>Veto</a:t>
            </a:r>
            <a:r>
              <a:rPr kumimoji="1" lang="ja-JP" altLang="en-US" dirty="0" smtClean="0"/>
              <a:t>をかける</a:t>
            </a:r>
            <a:endParaRPr kumimoji="1" lang="ja-JP" altLang="en-US" dirty="0"/>
          </a:p>
        </p:txBody>
      </p:sp>
      <p:sp>
        <p:nvSpPr>
          <p:cNvPr id="3" name="コンテンツ プレースホルダー 2"/>
          <p:cNvSpPr>
            <a:spLocks noGrp="1"/>
          </p:cNvSpPr>
          <p:nvPr>
            <p:ph idx="1"/>
          </p:nvPr>
        </p:nvSpPr>
        <p:spPr>
          <a:xfrm>
            <a:off x="457200" y="1412775"/>
            <a:ext cx="4258816" cy="2880321"/>
          </a:xfrm>
        </p:spPr>
        <p:txBody>
          <a:bodyPr>
            <a:normAutofit fontScale="62500" lnSpcReduction="20000"/>
          </a:bodyPr>
          <a:lstStyle/>
          <a:p>
            <a:r>
              <a:rPr kumimoji="1" lang="en-US" altLang="ja-JP" sz="2800" dirty="0" smtClean="0"/>
              <a:t>ELCC</a:t>
            </a:r>
            <a:r>
              <a:rPr kumimoji="1" lang="ja-JP" altLang="en-US" sz="2800" dirty="0" smtClean="0"/>
              <a:t>外側</a:t>
            </a:r>
            <a:r>
              <a:rPr lang="ja-JP" altLang="en-US" sz="2800" dirty="0"/>
              <a:t>一列</a:t>
            </a:r>
            <a:r>
              <a:rPr kumimoji="1" lang="ja-JP" altLang="en-US" sz="2800" dirty="0" smtClean="0"/>
              <a:t>の</a:t>
            </a:r>
            <a:r>
              <a:rPr kumimoji="1" lang="en-US" altLang="ja-JP" sz="2800" dirty="0" smtClean="0"/>
              <a:t>cell</a:t>
            </a:r>
            <a:r>
              <a:rPr kumimoji="1" lang="ja-JP" altLang="en-US" sz="2800" dirty="0" smtClean="0"/>
              <a:t>に</a:t>
            </a:r>
            <a:r>
              <a:rPr lang="en-US" altLang="ja-JP" sz="2800" dirty="0" smtClean="0"/>
              <a:t>wave length shifter(TPB) </a:t>
            </a:r>
            <a:r>
              <a:rPr lang="ja-JP" altLang="en-US" sz="2800" dirty="0" smtClean="0"/>
              <a:t>を塗り、</a:t>
            </a:r>
            <a:r>
              <a:rPr lang="en-US" altLang="ja-JP" sz="2800" dirty="0" smtClean="0"/>
              <a:t>chamber</a:t>
            </a:r>
            <a:r>
              <a:rPr lang="ja-JP" altLang="en-US" sz="2800" dirty="0" smtClean="0"/>
              <a:t>のビューポート越しに</a:t>
            </a:r>
            <a:r>
              <a:rPr lang="en-US" altLang="ja-JP" sz="2800" dirty="0" smtClean="0"/>
              <a:t>veto</a:t>
            </a:r>
            <a:r>
              <a:rPr lang="ja-JP" altLang="en-US" sz="2800" dirty="0" smtClean="0"/>
              <a:t>用</a:t>
            </a:r>
            <a:r>
              <a:rPr lang="en-US" altLang="ja-JP" sz="2800" dirty="0" smtClean="0"/>
              <a:t>PMT</a:t>
            </a:r>
            <a:r>
              <a:rPr lang="ja-JP" altLang="en-US" sz="2800" dirty="0" smtClean="0"/>
              <a:t>で観測する。</a:t>
            </a:r>
            <a:endParaRPr lang="en-US" altLang="ja-JP" sz="2800" dirty="0" smtClean="0"/>
          </a:p>
          <a:p>
            <a:r>
              <a:rPr lang="en-US" altLang="ja-JP" sz="2800" dirty="0" smtClean="0"/>
              <a:t>veto</a:t>
            </a:r>
            <a:r>
              <a:rPr lang="ja-JP" altLang="en-US" sz="2800" dirty="0" smtClean="0"/>
              <a:t>用</a:t>
            </a:r>
            <a:r>
              <a:rPr lang="en-US" altLang="ja-JP" sz="2800" dirty="0" smtClean="0"/>
              <a:t>PMT</a:t>
            </a:r>
            <a:r>
              <a:rPr lang="ja-JP" altLang="en-US" sz="2800" dirty="0" smtClean="0"/>
              <a:t>が光ったときは全エネルギーが有効</a:t>
            </a:r>
            <a:r>
              <a:rPr kumimoji="1" lang="ja-JP" altLang="en-US" sz="2800" dirty="0" smtClean="0"/>
              <a:t>領域内に落ちていないとして</a:t>
            </a:r>
            <a:r>
              <a:rPr kumimoji="1" lang="en-US" altLang="ja-JP" sz="2800" dirty="0" smtClean="0"/>
              <a:t>veto</a:t>
            </a:r>
            <a:r>
              <a:rPr kumimoji="1" lang="ja-JP" altLang="en-US" sz="2800" dirty="0" smtClean="0"/>
              <a:t>する。</a:t>
            </a:r>
            <a:endParaRPr kumimoji="1" lang="en-US" altLang="ja-JP" sz="2800" dirty="0"/>
          </a:p>
          <a:p>
            <a:r>
              <a:rPr lang="ja-JP" altLang="en-US" sz="2800" dirty="0" smtClean="0"/>
              <a:t>現状では</a:t>
            </a:r>
            <a:r>
              <a:rPr lang="en-US" altLang="ja-JP" sz="2800" dirty="0" smtClean="0"/>
              <a:t>veto</a:t>
            </a:r>
            <a:r>
              <a:rPr lang="ja-JP" altLang="en-US" sz="2800" dirty="0" smtClean="0"/>
              <a:t>信号が見えず。</a:t>
            </a:r>
            <a:r>
              <a:rPr lang="ja-JP" altLang="en-US" sz="2800" dirty="0"/>
              <a:t>対策</a:t>
            </a:r>
            <a:r>
              <a:rPr lang="ja-JP" altLang="en-US" sz="2800" dirty="0" smtClean="0"/>
              <a:t>を考慮中</a:t>
            </a:r>
            <a:endParaRPr lang="en-US" altLang="ja-JP" sz="2800" dirty="0" smtClean="0"/>
          </a:p>
          <a:p>
            <a:pPr lvl="1"/>
            <a:r>
              <a:rPr lang="en-US" altLang="ja-JP" sz="2400" dirty="0" smtClean="0"/>
              <a:t>WLS</a:t>
            </a:r>
            <a:r>
              <a:rPr lang="ja-JP" altLang="en-US" sz="2400" dirty="0" smtClean="0"/>
              <a:t>を塗ったフィルムを</a:t>
            </a:r>
            <a:r>
              <a:rPr lang="en-US" altLang="ja-JP" sz="2400" dirty="0" smtClean="0"/>
              <a:t>veto cell</a:t>
            </a:r>
            <a:r>
              <a:rPr lang="ja-JP" altLang="en-US" sz="2400" dirty="0" smtClean="0"/>
              <a:t>下に設置する</a:t>
            </a:r>
            <a:endParaRPr lang="en-US" altLang="ja-JP" sz="2400" dirty="0" smtClean="0"/>
          </a:p>
          <a:p>
            <a:pPr lvl="1"/>
            <a:r>
              <a:rPr lang="en-US" altLang="ja-JP" sz="2400" dirty="0" smtClean="0"/>
              <a:t>veto PMT</a:t>
            </a:r>
            <a:r>
              <a:rPr lang="ja-JP" altLang="en-US" sz="2400" dirty="0" err="1" smtClean="0"/>
              <a:t>を径の</a:t>
            </a:r>
            <a:r>
              <a:rPr lang="ja-JP" altLang="en-US" sz="2400" dirty="0" smtClean="0"/>
              <a:t>大きなものに代えることでアクセプタンスを良くする</a:t>
            </a:r>
            <a:endParaRPr kumimoji="1" lang="ja-JP" altLang="en-US" sz="2400" dirty="0"/>
          </a:p>
        </p:txBody>
      </p:sp>
      <p:sp>
        <p:nvSpPr>
          <p:cNvPr id="5" name="正方形/長方形 4"/>
          <p:cNvSpPr/>
          <p:nvPr/>
        </p:nvSpPr>
        <p:spPr>
          <a:xfrm>
            <a:off x="5364088" y="4869160"/>
            <a:ext cx="50405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5364088" y="5403550"/>
            <a:ext cx="1296144" cy="2576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156176" y="4869160"/>
            <a:ext cx="50405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949237" y="4869160"/>
            <a:ext cx="50405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6949237" y="5403551"/>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p:nvPr/>
        </p:nvCxnSpPr>
        <p:spPr>
          <a:xfrm>
            <a:off x="5337869" y="4797152"/>
            <a:ext cx="2089205" cy="0"/>
          </a:xfrm>
          <a:prstGeom prst="line">
            <a:avLst/>
          </a:prstGeom>
          <a:ln w="22225">
            <a:prstDash val="solid"/>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364088" y="5303658"/>
            <a:ext cx="2089205"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211960" y="5790695"/>
            <a:ext cx="1008112" cy="369332"/>
          </a:xfrm>
          <a:prstGeom prst="rect">
            <a:avLst/>
          </a:prstGeom>
          <a:noFill/>
        </p:spPr>
        <p:txBody>
          <a:bodyPr wrap="square" rtlCol="0">
            <a:spAutoFit/>
          </a:bodyPr>
          <a:lstStyle/>
          <a:p>
            <a:r>
              <a:rPr kumimoji="1" lang="en-US" altLang="ja-JP" dirty="0" smtClean="0"/>
              <a:t>Veto cell</a:t>
            </a:r>
            <a:endParaRPr kumimoji="1" lang="ja-JP" altLang="en-US" dirty="0"/>
          </a:p>
        </p:txBody>
      </p:sp>
      <p:sp>
        <p:nvSpPr>
          <p:cNvPr id="14" name="テキスト ボックス 13"/>
          <p:cNvSpPr txBox="1"/>
          <p:nvPr/>
        </p:nvSpPr>
        <p:spPr>
          <a:xfrm>
            <a:off x="7668344" y="5661248"/>
            <a:ext cx="1296144" cy="369332"/>
          </a:xfrm>
          <a:prstGeom prst="rect">
            <a:avLst/>
          </a:prstGeom>
          <a:noFill/>
        </p:spPr>
        <p:txBody>
          <a:bodyPr wrap="square" rtlCol="0">
            <a:spAutoFit/>
          </a:bodyPr>
          <a:lstStyle/>
          <a:p>
            <a:r>
              <a:rPr kumimoji="1" lang="en-US" altLang="ja-JP" dirty="0" smtClean="0"/>
              <a:t>Signal cell</a:t>
            </a:r>
            <a:endParaRPr kumimoji="1" lang="ja-JP" altLang="en-US" dirty="0"/>
          </a:p>
        </p:txBody>
      </p:sp>
      <p:cxnSp>
        <p:nvCxnSpPr>
          <p:cNvPr id="15" name="直線矢印コネクタ 14"/>
          <p:cNvCxnSpPr/>
          <p:nvPr/>
        </p:nvCxnSpPr>
        <p:spPr>
          <a:xfrm flipV="1">
            <a:off x="5247311" y="5229200"/>
            <a:ext cx="792088" cy="8845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4" idx="1"/>
          </p:cNvCxnSpPr>
          <p:nvPr/>
        </p:nvCxnSpPr>
        <p:spPr>
          <a:xfrm flipH="1" flipV="1">
            <a:off x="6804249" y="5691584"/>
            <a:ext cx="864095" cy="1543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7452320" y="4571836"/>
            <a:ext cx="864096" cy="369332"/>
          </a:xfrm>
          <a:prstGeom prst="rect">
            <a:avLst/>
          </a:prstGeom>
          <a:noFill/>
        </p:spPr>
        <p:txBody>
          <a:bodyPr wrap="square" rtlCol="0">
            <a:spAutoFit/>
          </a:bodyPr>
          <a:lstStyle/>
          <a:p>
            <a:r>
              <a:rPr kumimoji="1" lang="en-US" altLang="ja-JP" dirty="0" smtClean="0"/>
              <a:t>anode</a:t>
            </a:r>
            <a:endParaRPr kumimoji="1" lang="ja-JP" altLang="en-US" dirty="0"/>
          </a:p>
        </p:txBody>
      </p:sp>
      <p:sp>
        <p:nvSpPr>
          <p:cNvPr id="18" name="テキスト ボックス 17"/>
          <p:cNvSpPr txBox="1"/>
          <p:nvPr/>
        </p:nvSpPr>
        <p:spPr>
          <a:xfrm>
            <a:off x="7524328" y="5104808"/>
            <a:ext cx="720080" cy="369332"/>
          </a:xfrm>
          <a:prstGeom prst="rect">
            <a:avLst/>
          </a:prstGeom>
          <a:noFill/>
        </p:spPr>
        <p:txBody>
          <a:bodyPr wrap="square" rtlCol="0">
            <a:spAutoFit/>
          </a:bodyPr>
          <a:lstStyle/>
          <a:p>
            <a:r>
              <a:rPr kumimoji="1" lang="en-US" altLang="ja-JP" dirty="0" err="1" smtClean="0"/>
              <a:t>gnd</a:t>
            </a:r>
            <a:endParaRPr kumimoji="1" lang="ja-JP" altLang="en-US" dirty="0"/>
          </a:p>
        </p:txBody>
      </p:sp>
      <p:sp>
        <p:nvSpPr>
          <p:cNvPr id="19" name="正方形/長方形 18"/>
          <p:cNvSpPr/>
          <p:nvPr/>
        </p:nvSpPr>
        <p:spPr>
          <a:xfrm>
            <a:off x="6300192" y="5805264"/>
            <a:ext cx="1153101" cy="62199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6444208" y="5939988"/>
            <a:ext cx="937077" cy="369332"/>
          </a:xfrm>
          <a:prstGeom prst="rect">
            <a:avLst/>
          </a:prstGeom>
          <a:noFill/>
        </p:spPr>
        <p:txBody>
          <a:bodyPr wrap="square" rtlCol="0">
            <a:spAutoFit/>
          </a:bodyPr>
          <a:lstStyle/>
          <a:p>
            <a:pPr algn="ctr"/>
            <a:r>
              <a:rPr kumimoji="1" lang="en-US" altLang="ja-JP" dirty="0" smtClean="0"/>
              <a:t>UVPMT</a:t>
            </a:r>
            <a:endParaRPr kumimoji="1" lang="ja-JP" altLang="en-US" dirty="0"/>
          </a:p>
        </p:txBody>
      </p:sp>
      <p:sp>
        <p:nvSpPr>
          <p:cNvPr id="26" name="フリーフォーム 25"/>
          <p:cNvSpPr/>
          <p:nvPr/>
        </p:nvSpPr>
        <p:spPr>
          <a:xfrm>
            <a:off x="5669280" y="3149017"/>
            <a:ext cx="1354856" cy="750564"/>
          </a:xfrm>
          <a:custGeom>
            <a:avLst/>
            <a:gdLst>
              <a:gd name="connsiteX0" fmla="*/ 0 w 1354856"/>
              <a:gd name="connsiteY0" fmla="*/ 199094 h 750564"/>
              <a:gd name="connsiteX1" fmla="*/ 393895 w 1354856"/>
              <a:gd name="connsiteY1" fmla="*/ 16214 h 750564"/>
              <a:gd name="connsiteX2" fmla="*/ 731520 w 1354856"/>
              <a:gd name="connsiteY2" fmla="*/ 564854 h 750564"/>
              <a:gd name="connsiteX3" fmla="*/ 1336431 w 1354856"/>
              <a:gd name="connsiteY3" fmla="*/ 719598 h 750564"/>
              <a:gd name="connsiteX4" fmla="*/ 1139483 w 1354856"/>
              <a:gd name="connsiteY4" fmla="*/ 16214 h 7505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4856" h="750564">
                <a:moveTo>
                  <a:pt x="0" y="199094"/>
                </a:moveTo>
                <a:cubicBezTo>
                  <a:pt x="135987" y="77174"/>
                  <a:pt x="271975" y="-44746"/>
                  <a:pt x="393895" y="16214"/>
                </a:cubicBezTo>
                <a:cubicBezTo>
                  <a:pt x="515815" y="77174"/>
                  <a:pt x="574431" y="447623"/>
                  <a:pt x="731520" y="564854"/>
                </a:cubicBezTo>
                <a:cubicBezTo>
                  <a:pt x="888609" y="682085"/>
                  <a:pt x="1268437" y="811038"/>
                  <a:pt x="1336431" y="719598"/>
                </a:cubicBezTo>
                <a:cubicBezTo>
                  <a:pt x="1404425" y="628158"/>
                  <a:pt x="1271954" y="322186"/>
                  <a:pt x="1139483" y="1621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5292080" y="2060848"/>
            <a:ext cx="2089205"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616116" y="1412776"/>
            <a:ext cx="1765169" cy="64807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5868144" y="1556792"/>
            <a:ext cx="1260626" cy="369332"/>
          </a:xfrm>
          <a:prstGeom prst="rect">
            <a:avLst/>
          </a:prstGeom>
          <a:noFill/>
        </p:spPr>
        <p:txBody>
          <a:bodyPr wrap="square" rtlCol="0">
            <a:spAutoFit/>
          </a:bodyPr>
          <a:lstStyle/>
          <a:p>
            <a:pPr algn="ctr"/>
            <a:r>
              <a:rPr kumimoji="1" lang="en-US" altLang="ja-JP" dirty="0" smtClean="0"/>
              <a:t>veto PMT</a:t>
            </a:r>
            <a:endParaRPr kumimoji="1" lang="ja-JP" altLang="en-US" dirty="0"/>
          </a:p>
        </p:txBody>
      </p:sp>
      <p:sp>
        <p:nvSpPr>
          <p:cNvPr id="30" name="テキスト ボックス 29"/>
          <p:cNvSpPr txBox="1"/>
          <p:nvPr/>
        </p:nvSpPr>
        <p:spPr>
          <a:xfrm>
            <a:off x="5715316" y="2878266"/>
            <a:ext cx="304800" cy="369332"/>
          </a:xfrm>
          <a:prstGeom prst="rect">
            <a:avLst/>
          </a:prstGeom>
          <a:noFill/>
        </p:spPr>
        <p:txBody>
          <a:bodyPr wrap="square" rtlCol="0">
            <a:spAutoFit/>
          </a:bodyPr>
          <a:lstStyle/>
          <a:p>
            <a:r>
              <a:rPr kumimoji="1" lang="en-US" altLang="ja-JP" dirty="0" smtClean="0"/>
              <a:t>e</a:t>
            </a:r>
            <a:endParaRPr kumimoji="1" lang="ja-JP" altLang="en-US" dirty="0"/>
          </a:p>
        </p:txBody>
      </p:sp>
      <p:sp>
        <p:nvSpPr>
          <p:cNvPr id="31" name="テキスト ボックス 30"/>
          <p:cNvSpPr txBox="1"/>
          <p:nvPr/>
        </p:nvSpPr>
        <p:spPr>
          <a:xfrm>
            <a:off x="6020544" y="2924944"/>
            <a:ext cx="288032" cy="369332"/>
          </a:xfrm>
          <a:prstGeom prst="rect">
            <a:avLst/>
          </a:prstGeom>
          <a:noFill/>
        </p:spPr>
        <p:txBody>
          <a:bodyPr wrap="square" rtlCol="0">
            <a:spAutoFit/>
          </a:bodyPr>
          <a:lstStyle/>
          <a:p>
            <a:r>
              <a:rPr kumimoji="1" lang="en-US" altLang="ja-JP" dirty="0" smtClean="0"/>
              <a:t>e</a:t>
            </a:r>
            <a:endParaRPr kumimoji="1" lang="ja-JP" altLang="en-US" dirty="0"/>
          </a:p>
        </p:txBody>
      </p:sp>
      <p:sp>
        <p:nvSpPr>
          <p:cNvPr id="32" name="テキスト ボックス 31"/>
          <p:cNvSpPr txBox="1"/>
          <p:nvPr/>
        </p:nvSpPr>
        <p:spPr>
          <a:xfrm>
            <a:off x="6264674" y="3284984"/>
            <a:ext cx="288032" cy="369332"/>
          </a:xfrm>
          <a:prstGeom prst="rect">
            <a:avLst/>
          </a:prstGeom>
          <a:noFill/>
        </p:spPr>
        <p:txBody>
          <a:bodyPr wrap="square" rtlCol="0">
            <a:spAutoFit/>
          </a:bodyPr>
          <a:lstStyle/>
          <a:p>
            <a:r>
              <a:rPr kumimoji="1" lang="en-US" altLang="ja-JP" dirty="0" smtClean="0"/>
              <a:t>e</a:t>
            </a:r>
            <a:endParaRPr kumimoji="1" lang="ja-JP" altLang="en-US" dirty="0"/>
          </a:p>
        </p:txBody>
      </p:sp>
      <p:sp>
        <p:nvSpPr>
          <p:cNvPr id="33" name="テキスト ボックス 32"/>
          <p:cNvSpPr txBox="1"/>
          <p:nvPr/>
        </p:nvSpPr>
        <p:spPr>
          <a:xfrm>
            <a:off x="6437864" y="3685482"/>
            <a:ext cx="288032" cy="369332"/>
          </a:xfrm>
          <a:prstGeom prst="rect">
            <a:avLst/>
          </a:prstGeom>
          <a:noFill/>
        </p:spPr>
        <p:txBody>
          <a:bodyPr wrap="square" rtlCol="0">
            <a:spAutoFit/>
          </a:bodyPr>
          <a:lstStyle/>
          <a:p>
            <a:r>
              <a:rPr kumimoji="1" lang="en-US" altLang="ja-JP" dirty="0" smtClean="0"/>
              <a:t>e</a:t>
            </a:r>
            <a:endParaRPr kumimoji="1" lang="ja-JP" altLang="en-US" dirty="0"/>
          </a:p>
        </p:txBody>
      </p:sp>
      <p:sp>
        <p:nvSpPr>
          <p:cNvPr id="34" name="テキスト ボックス 33"/>
          <p:cNvSpPr txBox="1"/>
          <p:nvPr/>
        </p:nvSpPr>
        <p:spPr>
          <a:xfrm>
            <a:off x="6860884" y="3339633"/>
            <a:ext cx="326504" cy="369332"/>
          </a:xfrm>
          <a:prstGeom prst="rect">
            <a:avLst/>
          </a:prstGeom>
          <a:noFill/>
        </p:spPr>
        <p:txBody>
          <a:bodyPr wrap="square" rtlCol="0">
            <a:spAutoFit/>
          </a:bodyPr>
          <a:lstStyle/>
          <a:p>
            <a:r>
              <a:rPr kumimoji="1" lang="en-US" altLang="ja-JP" dirty="0" smtClean="0"/>
              <a:t>e</a:t>
            </a:r>
            <a:endParaRPr kumimoji="1" lang="ja-JP" altLang="en-US" dirty="0"/>
          </a:p>
        </p:txBody>
      </p:sp>
      <p:sp>
        <p:nvSpPr>
          <p:cNvPr id="35" name="テキスト ボックス 34"/>
          <p:cNvSpPr txBox="1"/>
          <p:nvPr/>
        </p:nvSpPr>
        <p:spPr>
          <a:xfrm>
            <a:off x="6771347" y="3804832"/>
            <a:ext cx="355779" cy="369332"/>
          </a:xfrm>
          <a:prstGeom prst="rect">
            <a:avLst/>
          </a:prstGeom>
          <a:noFill/>
        </p:spPr>
        <p:txBody>
          <a:bodyPr wrap="square" rtlCol="0">
            <a:spAutoFit/>
          </a:bodyPr>
          <a:lstStyle/>
          <a:p>
            <a:r>
              <a:rPr kumimoji="1" lang="en-US" altLang="ja-JP" dirty="0" smtClean="0"/>
              <a:t>e</a:t>
            </a:r>
            <a:endParaRPr kumimoji="1" lang="ja-JP" altLang="en-US" dirty="0"/>
          </a:p>
        </p:txBody>
      </p:sp>
      <p:sp>
        <p:nvSpPr>
          <p:cNvPr id="36" name="テキスト ボックス 35"/>
          <p:cNvSpPr txBox="1"/>
          <p:nvPr/>
        </p:nvSpPr>
        <p:spPr>
          <a:xfrm>
            <a:off x="4572000" y="5049180"/>
            <a:ext cx="792088" cy="400110"/>
          </a:xfrm>
          <a:prstGeom prst="rect">
            <a:avLst/>
          </a:prstGeom>
          <a:noFill/>
        </p:spPr>
        <p:txBody>
          <a:bodyPr wrap="square" rtlCol="0">
            <a:spAutoFit/>
          </a:bodyPr>
          <a:lstStyle/>
          <a:p>
            <a:pPr algn="ctr"/>
            <a:r>
              <a:rPr kumimoji="1" lang="en-US" altLang="ja-JP" sz="2000" b="1" dirty="0" smtClean="0"/>
              <a:t>ELCC</a:t>
            </a:r>
            <a:endParaRPr kumimoji="1" lang="ja-JP" altLang="en-US" sz="2000" b="1" dirty="0"/>
          </a:p>
        </p:txBody>
      </p:sp>
      <p:cxnSp>
        <p:nvCxnSpPr>
          <p:cNvPr id="38" name="直線コネクタ 37"/>
          <p:cNvCxnSpPr/>
          <p:nvPr/>
        </p:nvCxnSpPr>
        <p:spPr>
          <a:xfrm>
            <a:off x="5868144" y="4869160"/>
            <a:ext cx="0" cy="364686"/>
          </a:xfrm>
          <a:prstGeom prst="line">
            <a:avLst/>
          </a:prstGeom>
          <a:ln w="635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6156176" y="4869160"/>
            <a:ext cx="0" cy="364686"/>
          </a:xfrm>
          <a:prstGeom prst="line">
            <a:avLst/>
          </a:prstGeom>
          <a:ln w="635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4716016" y="4293096"/>
            <a:ext cx="756084" cy="369332"/>
          </a:xfrm>
          <a:prstGeom prst="rect">
            <a:avLst/>
          </a:prstGeom>
          <a:noFill/>
        </p:spPr>
        <p:txBody>
          <a:bodyPr wrap="square" rtlCol="0">
            <a:spAutoFit/>
          </a:bodyPr>
          <a:lstStyle/>
          <a:p>
            <a:pPr algn="ctr"/>
            <a:r>
              <a:rPr kumimoji="1" lang="en-US" altLang="ja-JP" dirty="0" smtClean="0"/>
              <a:t>WLS</a:t>
            </a:r>
            <a:endParaRPr kumimoji="1" lang="ja-JP" altLang="en-US" dirty="0"/>
          </a:p>
        </p:txBody>
      </p:sp>
      <p:cxnSp>
        <p:nvCxnSpPr>
          <p:cNvPr id="42" name="直線矢印コネクタ 41"/>
          <p:cNvCxnSpPr/>
          <p:nvPr/>
        </p:nvCxnSpPr>
        <p:spPr>
          <a:xfrm>
            <a:off x="5374817" y="4549770"/>
            <a:ext cx="504056" cy="3193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6085656" y="3235767"/>
            <a:ext cx="11157" cy="1138129"/>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6592881" y="3956631"/>
            <a:ext cx="0" cy="67293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47" name="ひし形 46"/>
          <p:cNvSpPr/>
          <p:nvPr/>
        </p:nvSpPr>
        <p:spPr>
          <a:xfrm>
            <a:off x="6771347" y="5051503"/>
            <a:ext cx="89537" cy="17769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ひし形 47"/>
          <p:cNvSpPr/>
          <p:nvPr/>
        </p:nvSpPr>
        <p:spPr>
          <a:xfrm>
            <a:off x="6786719" y="4797152"/>
            <a:ext cx="89537" cy="17769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ひし形 48"/>
          <p:cNvSpPr/>
          <p:nvPr/>
        </p:nvSpPr>
        <p:spPr>
          <a:xfrm>
            <a:off x="6732240" y="5356303"/>
            <a:ext cx="89537" cy="17769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ひし形 49"/>
          <p:cNvSpPr/>
          <p:nvPr/>
        </p:nvSpPr>
        <p:spPr>
          <a:xfrm>
            <a:off x="5994631" y="4941168"/>
            <a:ext cx="89537" cy="177697"/>
          </a:xfrm>
          <a:prstGeom prst="diamond">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矢印コネクタ 51"/>
          <p:cNvCxnSpPr/>
          <p:nvPr/>
        </p:nvCxnSpPr>
        <p:spPr>
          <a:xfrm flipH="1">
            <a:off x="6831284" y="4293096"/>
            <a:ext cx="837060" cy="7944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テキスト ボックス 53"/>
          <p:cNvSpPr txBox="1"/>
          <p:nvPr/>
        </p:nvSpPr>
        <p:spPr>
          <a:xfrm>
            <a:off x="7668344" y="4054814"/>
            <a:ext cx="1475656" cy="369332"/>
          </a:xfrm>
          <a:prstGeom prst="rect">
            <a:avLst/>
          </a:prstGeom>
          <a:noFill/>
        </p:spPr>
        <p:txBody>
          <a:bodyPr wrap="square" rtlCol="0">
            <a:spAutoFit/>
          </a:bodyPr>
          <a:lstStyle/>
          <a:p>
            <a:r>
              <a:rPr kumimoji="1" lang="en-US" altLang="ja-JP" dirty="0" smtClean="0"/>
              <a:t>EL</a:t>
            </a:r>
            <a:r>
              <a:rPr kumimoji="1" lang="ja-JP" altLang="en-US" dirty="0" smtClean="0"/>
              <a:t>光（紫外）</a:t>
            </a:r>
            <a:endParaRPr kumimoji="1" lang="ja-JP" altLang="en-US" dirty="0"/>
          </a:p>
        </p:txBody>
      </p:sp>
      <p:cxnSp>
        <p:nvCxnSpPr>
          <p:cNvPr id="56" name="直線矢印コネクタ 55"/>
          <p:cNvCxnSpPr>
            <a:stCxn id="48" idx="0"/>
          </p:cNvCxnSpPr>
          <p:nvPr/>
        </p:nvCxnSpPr>
        <p:spPr>
          <a:xfrm flipH="1" flipV="1">
            <a:off x="6821777" y="2276872"/>
            <a:ext cx="9711" cy="252028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a:stCxn id="50" idx="0"/>
          </p:cNvCxnSpPr>
          <p:nvPr/>
        </p:nvCxnSpPr>
        <p:spPr>
          <a:xfrm flipH="1" flipV="1">
            <a:off x="5994631" y="2060848"/>
            <a:ext cx="44769" cy="2880320"/>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7525301" y="1988840"/>
            <a:ext cx="1439187" cy="369332"/>
          </a:xfrm>
          <a:prstGeom prst="rect">
            <a:avLst/>
          </a:prstGeom>
          <a:noFill/>
        </p:spPr>
        <p:txBody>
          <a:bodyPr wrap="square" rtlCol="0">
            <a:spAutoFit/>
          </a:bodyPr>
          <a:lstStyle/>
          <a:p>
            <a:r>
              <a:rPr kumimoji="1" lang="ja-JP" altLang="en-US" dirty="0" smtClean="0"/>
              <a:t>ビューポート</a:t>
            </a:r>
            <a:endParaRPr kumimoji="1" lang="ja-JP" altLang="en-US" dirty="0"/>
          </a:p>
        </p:txBody>
      </p:sp>
      <p:cxnSp>
        <p:nvCxnSpPr>
          <p:cNvPr id="62" name="直線矢印コネクタ 61"/>
          <p:cNvCxnSpPr/>
          <p:nvPr/>
        </p:nvCxnSpPr>
        <p:spPr>
          <a:xfrm flipH="1">
            <a:off x="6444208" y="6597352"/>
            <a:ext cx="1080120" cy="1"/>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7596335" y="6427255"/>
            <a:ext cx="1153101" cy="369332"/>
          </a:xfrm>
          <a:prstGeom prst="rect">
            <a:avLst/>
          </a:prstGeom>
          <a:noFill/>
        </p:spPr>
        <p:txBody>
          <a:bodyPr wrap="square" rtlCol="0">
            <a:spAutoFit/>
          </a:bodyPr>
          <a:lstStyle/>
          <a:p>
            <a:r>
              <a:rPr kumimoji="1" lang="ja-JP" altLang="en-US" dirty="0" smtClean="0"/>
              <a:t>有効領域</a:t>
            </a:r>
            <a:endParaRPr kumimoji="1" lang="ja-JP" altLang="en-US" dirty="0"/>
          </a:p>
        </p:txBody>
      </p:sp>
      <p:sp>
        <p:nvSpPr>
          <p:cNvPr id="12" name="テキスト ボックス 11"/>
          <p:cNvSpPr txBox="1"/>
          <p:nvPr/>
        </p:nvSpPr>
        <p:spPr>
          <a:xfrm>
            <a:off x="827584" y="6381328"/>
            <a:ext cx="3528392" cy="276999"/>
          </a:xfrm>
          <a:prstGeom prst="rect">
            <a:avLst/>
          </a:prstGeom>
          <a:noFill/>
        </p:spPr>
        <p:txBody>
          <a:bodyPr wrap="square" rtlCol="0">
            <a:spAutoFit/>
          </a:bodyPr>
          <a:lstStyle/>
          <a:p>
            <a:pPr algn="ctr"/>
            <a:r>
              <a:rPr lang="en-US" altLang="ja-JP" sz="1200" dirty="0" smtClean="0"/>
              <a:t>ELCC</a:t>
            </a:r>
            <a:r>
              <a:rPr lang="ja-JP" altLang="en-US" sz="1200" dirty="0" smtClean="0"/>
              <a:t>外一列の</a:t>
            </a:r>
            <a:r>
              <a:rPr lang="en-US" altLang="ja-JP" sz="1200" dirty="0" smtClean="0"/>
              <a:t>cell</a:t>
            </a:r>
            <a:r>
              <a:rPr lang="ja-JP" altLang="en-US" sz="1200" dirty="0" err="1" smtClean="0"/>
              <a:t>には</a:t>
            </a:r>
            <a:r>
              <a:rPr lang="en-US" altLang="ja-JP" sz="1200" dirty="0" smtClean="0"/>
              <a:t>wave length shifter </a:t>
            </a:r>
            <a:r>
              <a:rPr lang="ja-JP" altLang="en-US" sz="1200" dirty="0" smtClean="0"/>
              <a:t>を塗る</a:t>
            </a:r>
            <a:endParaRPr lang="en-US" altLang="ja-JP" sz="1200" dirty="0" smtClean="0"/>
          </a:p>
        </p:txBody>
      </p:sp>
      <p:cxnSp>
        <p:nvCxnSpPr>
          <p:cNvPr id="41" name="直線コネクタ 40"/>
          <p:cNvCxnSpPr/>
          <p:nvPr/>
        </p:nvCxnSpPr>
        <p:spPr>
          <a:xfrm flipV="1">
            <a:off x="6437864" y="6427255"/>
            <a:ext cx="0" cy="369332"/>
          </a:xfrm>
          <a:prstGeom prst="line">
            <a:avLst/>
          </a:prstGeom>
          <a:ln w="50800">
            <a:solidFill>
              <a:schemeClr val="tx1"/>
            </a:solidFill>
            <a:prstDash val="solid"/>
          </a:ln>
        </p:spPr>
        <p:style>
          <a:lnRef idx="1">
            <a:schemeClr val="accent1"/>
          </a:lnRef>
          <a:fillRef idx="0">
            <a:schemeClr val="accent1"/>
          </a:fillRef>
          <a:effectRef idx="0">
            <a:schemeClr val="accent1"/>
          </a:effectRef>
          <a:fontRef idx="minor">
            <a:schemeClr val="tx1"/>
          </a:fontRef>
        </p:style>
      </p:cxnSp>
      <p:pic>
        <p:nvPicPr>
          <p:cNvPr id="21" name="図 2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5616" y="4239480"/>
            <a:ext cx="2797292" cy="2097969"/>
          </a:xfrm>
          <a:prstGeom prst="rect">
            <a:avLst/>
          </a:prstGeom>
        </p:spPr>
      </p:pic>
    </p:spTree>
    <p:extLst>
      <p:ext uri="{BB962C8B-B14F-4D97-AF65-F5344CB8AC3E}">
        <p14:creationId xmlns:p14="http://schemas.microsoft.com/office/powerpoint/2010/main" val="30401729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a:t>
            </a:r>
            <a:r>
              <a:rPr kumimoji="1" lang="ja-JP" altLang="en-US" dirty="0" smtClean="0"/>
              <a:t>課題</a:t>
            </a:r>
            <a:endParaRPr kumimoji="1" lang="ja-JP" altLang="en-US" dirty="0"/>
          </a:p>
        </p:txBody>
      </p:sp>
      <p:sp>
        <p:nvSpPr>
          <p:cNvPr id="3" name="コンテンツ プレースホルダー 2"/>
          <p:cNvSpPr>
            <a:spLocks noGrp="1"/>
          </p:cNvSpPr>
          <p:nvPr>
            <p:ph idx="1"/>
          </p:nvPr>
        </p:nvSpPr>
        <p:spPr/>
        <p:txBody>
          <a:bodyPr>
            <a:normAutofit fontScale="62500" lnSpcReduction="20000"/>
          </a:bodyPr>
          <a:lstStyle/>
          <a:p>
            <a:r>
              <a:rPr lang="ja-JP" altLang="en-US" dirty="0" smtClean="0"/>
              <a:t>まとめ</a:t>
            </a:r>
            <a:endParaRPr lang="en-US" altLang="ja-JP" dirty="0" smtClean="0"/>
          </a:p>
          <a:p>
            <a:pPr lvl="1"/>
            <a:r>
              <a:rPr lang="en-US" altLang="ja-JP" dirty="0" smtClean="0"/>
              <a:t>ELCC</a:t>
            </a:r>
            <a:r>
              <a:rPr lang="ja-JP" altLang="en-US" dirty="0" smtClean="0"/>
              <a:t>原理証明の第一歩として、</a:t>
            </a:r>
            <a:r>
              <a:rPr lang="en-US" altLang="ja-JP" baseline="30000" dirty="0" smtClean="0"/>
              <a:t>241</a:t>
            </a:r>
            <a:r>
              <a:rPr lang="en-US" altLang="ja-JP" dirty="0" smtClean="0"/>
              <a:t>Am</a:t>
            </a:r>
            <a:r>
              <a:rPr lang="ja-JP" altLang="en-US" dirty="0" smtClean="0"/>
              <a:t>線源の</a:t>
            </a:r>
            <a:r>
              <a:rPr lang="en-US" altLang="ja-JP" dirty="0" smtClean="0"/>
              <a:t>60keV γ</a:t>
            </a:r>
            <a:r>
              <a:rPr lang="ja-JP" altLang="en-US" dirty="0" smtClean="0"/>
              <a:t>線信号の観測および光量の測定を行った。</a:t>
            </a:r>
            <a:endParaRPr lang="en-US" altLang="ja-JP" dirty="0" smtClean="0"/>
          </a:p>
          <a:p>
            <a:pPr lvl="1"/>
            <a:r>
              <a:rPr lang="ja-JP" altLang="en-US" dirty="0" smtClean="0"/>
              <a:t>光量分布から分解能として</a:t>
            </a:r>
            <a:r>
              <a:rPr lang="en-US" altLang="ja-JP" dirty="0" smtClean="0"/>
              <a:t>FWHM 9.4%@60keV(1.5%@2.48MeV)</a:t>
            </a:r>
            <a:r>
              <a:rPr lang="ja-JP" altLang="en-US" dirty="0" smtClean="0"/>
              <a:t>が得られた</a:t>
            </a:r>
            <a:r>
              <a:rPr lang="ja-JP" altLang="en-US" dirty="0"/>
              <a:t>。</a:t>
            </a:r>
            <a:endParaRPr lang="en-US" altLang="ja-JP" dirty="0" smtClean="0"/>
          </a:p>
          <a:p>
            <a:endParaRPr lang="en-US" altLang="ja-JP" dirty="0" smtClean="0"/>
          </a:p>
          <a:p>
            <a:r>
              <a:rPr lang="ja-JP" altLang="en-US" dirty="0"/>
              <a:t>課題</a:t>
            </a:r>
            <a:endParaRPr lang="en-US" altLang="ja-JP" dirty="0" smtClean="0"/>
          </a:p>
          <a:p>
            <a:pPr lvl="1"/>
            <a:r>
              <a:rPr lang="ja-JP" altLang="en-US" dirty="0" smtClean="0"/>
              <a:t>真空のリーク、アウトガスに対処する。光量を安定させる</a:t>
            </a:r>
            <a:endParaRPr kumimoji="1" lang="en-US" altLang="ja-JP" dirty="0" smtClean="0"/>
          </a:p>
          <a:p>
            <a:pPr lvl="1"/>
            <a:r>
              <a:rPr lang="en-US" altLang="ja-JP" dirty="0" smtClean="0"/>
              <a:t>Veto</a:t>
            </a:r>
            <a:r>
              <a:rPr lang="ja-JP" altLang="en-US" dirty="0" smtClean="0"/>
              <a:t>によって、</a:t>
            </a:r>
            <a:r>
              <a:rPr lang="ja-JP" altLang="en-US" dirty="0"/>
              <a:t>性能</a:t>
            </a:r>
            <a:r>
              <a:rPr lang="ja-JP" altLang="en-US" dirty="0" smtClean="0"/>
              <a:t>評価に不要なイベントをカットし、分解能を正確に評価する。</a:t>
            </a:r>
            <a:endParaRPr lang="en-US" altLang="ja-JP" dirty="0" smtClean="0"/>
          </a:p>
          <a:p>
            <a:pPr lvl="1"/>
            <a:r>
              <a:rPr lang="en-US" altLang="ja-JP" dirty="0"/>
              <a:t>a</a:t>
            </a:r>
            <a:r>
              <a:rPr lang="en-US" altLang="ja-JP" dirty="0" smtClean="0"/>
              <a:t>node-mesh</a:t>
            </a:r>
            <a:r>
              <a:rPr lang="ja-JP" altLang="en-US" dirty="0" smtClean="0"/>
              <a:t>間の電圧を上げる、読み出しに</a:t>
            </a:r>
            <a:r>
              <a:rPr lang="en-US" altLang="ja-JP" dirty="0" smtClean="0"/>
              <a:t>low pass filter</a:t>
            </a:r>
            <a:r>
              <a:rPr lang="ja-JP" altLang="en-US" dirty="0" smtClean="0"/>
              <a:t>を入れるなどにより分解能が向上するかどうかを確認する。</a:t>
            </a:r>
            <a:endParaRPr lang="en-US" altLang="ja-JP" dirty="0" smtClean="0"/>
          </a:p>
          <a:p>
            <a:pPr lvl="1"/>
            <a:endParaRPr kumimoji="1" lang="en-US" altLang="ja-JP" dirty="0"/>
          </a:p>
          <a:p>
            <a:pPr lvl="1"/>
            <a:r>
              <a:rPr lang="en-US" altLang="ja-JP" dirty="0" smtClean="0"/>
              <a:t>multi channel PMT </a:t>
            </a:r>
            <a:r>
              <a:rPr lang="ja-JP" altLang="en-US" dirty="0" smtClean="0"/>
              <a:t>や </a:t>
            </a:r>
            <a:r>
              <a:rPr lang="en-US" altLang="ja-JP" dirty="0" smtClean="0"/>
              <a:t>UV sensitive MPPC </a:t>
            </a:r>
            <a:r>
              <a:rPr lang="ja-JP" altLang="en-US" dirty="0" smtClean="0"/>
              <a:t>を用いて電子の</a:t>
            </a:r>
            <a:r>
              <a:rPr lang="en-US" altLang="ja-JP" dirty="0" smtClean="0"/>
              <a:t>2</a:t>
            </a:r>
            <a:r>
              <a:rPr lang="ja-JP" altLang="en-US" dirty="0" smtClean="0"/>
              <a:t>次元トラックを再構成する。</a:t>
            </a:r>
            <a:endParaRPr lang="en-US" altLang="ja-JP" dirty="0" smtClean="0"/>
          </a:p>
          <a:p>
            <a:pPr lvl="1"/>
            <a:r>
              <a:rPr lang="ja-JP" altLang="en-US" dirty="0"/>
              <a:t>電子</a:t>
            </a:r>
            <a:r>
              <a:rPr lang="ja-JP" altLang="en-US" dirty="0" smtClean="0"/>
              <a:t>の収集の </a:t>
            </a:r>
            <a:r>
              <a:rPr lang="en-US" altLang="ja-JP" dirty="0" smtClean="0"/>
              <a:t>uniformity </a:t>
            </a:r>
            <a:r>
              <a:rPr lang="ja-JP" altLang="en-US" dirty="0" smtClean="0"/>
              <a:t>をシミュレーションする。</a:t>
            </a:r>
            <a:endParaRPr kumimoji="1" lang="ja-JP" altLang="en-US" dirty="0"/>
          </a:p>
        </p:txBody>
      </p:sp>
    </p:spTree>
    <p:extLst>
      <p:ext uri="{BB962C8B-B14F-4D97-AF65-F5344CB8AC3E}">
        <p14:creationId xmlns:p14="http://schemas.microsoft.com/office/powerpoint/2010/main" val="20041282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62064"/>
            <a:ext cx="8229600" cy="1143000"/>
          </a:xfrm>
        </p:spPr>
        <p:txBody>
          <a:bodyPr/>
          <a:lstStyle/>
          <a:p>
            <a:r>
              <a:rPr lang="ja-JP" altLang="en-US" dirty="0"/>
              <a:t>バックアップ</a:t>
            </a:r>
            <a:endParaRPr kumimoji="1" lang="ja-JP" altLang="en-US" dirty="0"/>
          </a:p>
        </p:txBody>
      </p:sp>
    </p:spTree>
    <p:extLst>
      <p:ext uri="{BB962C8B-B14F-4D97-AF65-F5344CB8AC3E}">
        <p14:creationId xmlns:p14="http://schemas.microsoft.com/office/powerpoint/2010/main" val="4014033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電子</a:t>
            </a:r>
            <a:r>
              <a:rPr lang="ja-JP" altLang="en-US" dirty="0" smtClean="0"/>
              <a:t>の</a:t>
            </a:r>
            <a:r>
              <a:rPr lang="en-US" altLang="ja-JP" dirty="0" smtClean="0"/>
              <a:t>drift</a:t>
            </a:r>
            <a:r>
              <a:rPr lang="ja-JP" altLang="en-US" dirty="0" smtClean="0"/>
              <a:t>速度</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4258816" cy="4925144"/>
              </a:xfrm>
            </p:spPr>
            <p:txBody>
              <a:bodyPr>
                <a:normAutofit fontScale="92500" lnSpcReduction="20000"/>
              </a:bodyPr>
              <a:lstStyle/>
              <a:p>
                <a:r>
                  <a:rPr kumimoji="1" lang="ja-JP" altLang="en-US" dirty="0" smtClean="0"/>
                  <a:t>電子の</a:t>
                </a:r>
                <a:r>
                  <a:rPr kumimoji="1" lang="en-US" altLang="ja-JP" dirty="0" smtClean="0"/>
                  <a:t>drift</a:t>
                </a:r>
                <a:r>
                  <a:rPr kumimoji="1" lang="ja-JP" altLang="en-US" dirty="0" smtClean="0"/>
                  <a:t>速度は気体の圧力</a:t>
                </a:r>
                <a:r>
                  <a:rPr kumimoji="1" lang="en-US" altLang="ja-JP" dirty="0" smtClean="0"/>
                  <a:t>p</a:t>
                </a:r>
                <a:r>
                  <a:rPr kumimoji="1" lang="ja-JP" altLang="en-US" dirty="0" smtClean="0"/>
                  <a:t>と</a:t>
                </a:r>
                <a:r>
                  <a:rPr lang="ja-JP" altLang="en-US" dirty="0" smtClean="0"/>
                  <a:t>印加する電場強度</a:t>
                </a:r>
                <a:r>
                  <a:rPr lang="en-US" altLang="ja-JP" dirty="0" smtClean="0"/>
                  <a:t>E</a:t>
                </a:r>
                <a:r>
                  <a:rPr lang="ja-JP" altLang="en-US" dirty="0" err="1" smtClean="0"/>
                  <a:t>、</a:t>
                </a:r>
                <a:r>
                  <a:rPr lang="ja-JP" altLang="en-US" dirty="0" smtClean="0"/>
                  <a:t>移動度</a:t>
                </a:r>
                <a:r>
                  <a:rPr lang="en-US" altLang="ja-JP" dirty="0" smtClean="0"/>
                  <a:t>μ</a:t>
                </a:r>
                <a:r>
                  <a:rPr lang="ja-JP" altLang="en-US" dirty="0" smtClean="0"/>
                  <a:t>を用いて以下のように</a:t>
                </a:r>
                <a:r>
                  <a:rPr lang="ja-JP" altLang="en-US" dirty="0"/>
                  <a:t>表される</a:t>
                </a:r>
                <a:r>
                  <a:rPr lang="ja-JP" altLang="en-US" dirty="0" smtClean="0"/>
                  <a:t>。</a:t>
                </a:r>
                <a:endParaRPr lang="en-US" altLang="ja-JP" dirty="0"/>
              </a:p>
              <a:p>
                <a:pPr marL="0" indent="0">
                  <a:buNone/>
                </a:pPr>
                <a14:m>
                  <m:oMathPara xmlns:m="http://schemas.openxmlformats.org/officeDocument/2006/math">
                    <m:oMathParaPr>
                      <m:jc m:val="centerGroup"/>
                    </m:oMathParaPr>
                    <m:oMath xmlns:m="http://schemas.openxmlformats.org/officeDocument/2006/math">
                      <m:r>
                        <a:rPr lang="en-US" altLang="ja-JP" b="0" i="1" smtClean="0">
                          <a:latin typeface="Cambria Math"/>
                        </a:rPr>
                        <m:t>𝑉</m:t>
                      </m:r>
                      <m:r>
                        <a:rPr lang="en-US" altLang="ja-JP" b="0" i="1" smtClean="0">
                          <a:latin typeface="Cambria Math"/>
                          <a:ea typeface="Cambria Math"/>
                        </a:rPr>
                        <m:t>=</m:t>
                      </m:r>
                      <m:r>
                        <a:rPr lang="ja-JP" altLang="en-US" b="0" i="1" smtClean="0">
                          <a:latin typeface="Cambria Math"/>
                          <a:ea typeface="Cambria Math"/>
                        </a:rPr>
                        <m:t>𝜇</m:t>
                      </m:r>
                      <m:f>
                        <m:fPr>
                          <m:ctrlPr>
                            <a:rPr lang="en-US" altLang="ja-JP" b="0" i="1" smtClean="0">
                              <a:latin typeface="Cambria Math"/>
                              <a:ea typeface="Cambria Math"/>
                            </a:rPr>
                          </m:ctrlPr>
                        </m:fPr>
                        <m:num>
                          <m:r>
                            <a:rPr lang="en-US" altLang="ja-JP" b="0" i="1" smtClean="0">
                              <a:latin typeface="Cambria Math"/>
                              <a:ea typeface="Cambria Math"/>
                            </a:rPr>
                            <m:t>𝐸</m:t>
                          </m:r>
                        </m:num>
                        <m:den>
                          <m:r>
                            <a:rPr lang="en-US" altLang="ja-JP" b="0" i="1" smtClean="0">
                              <a:latin typeface="Cambria Math"/>
                              <a:ea typeface="Cambria Math"/>
                            </a:rPr>
                            <m:t>𝑝</m:t>
                          </m:r>
                        </m:den>
                      </m:f>
                    </m:oMath>
                  </m:oMathPara>
                </a14:m>
                <a:endParaRPr lang="en-US" altLang="ja-JP" dirty="0" smtClean="0"/>
              </a:p>
              <a:p>
                <a:pPr marL="0" indent="0">
                  <a:buNone/>
                </a:pPr>
                <a:endParaRPr kumimoji="1" lang="en-US" altLang="ja-JP" dirty="0"/>
              </a:p>
              <a:p>
                <a:r>
                  <a:rPr lang="en-US" altLang="ja-JP" dirty="0" smtClean="0"/>
                  <a:t>1</a:t>
                </a:r>
                <a:r>
                  <a:rPr lang="ja-JP" altLang="en-US" dirty="0" smtClean="0"/>
                  <a:t>気圧</a:t>
                </a:r>
                <a:r>
                  <a:rPr lang="en-US" altLang="ja-JP" dirty="0" err="1" smtClean="0"/>
                  <a:t>Xe</a:t>
                </a:r>
                <a:r>
                  <a:rPr lang="ja-JP" altLang="en-US" dirty="0" smtClean="0"/>
                  <a:t>で</a:t>
                </a:r>
                <a:r>
                  <a:rPr lang="en-US" altLang="ja-JP" dirty="0" smtClean="0"/>
                  <a:t>drift</a:t>
                </a:r>
                <a:r>
                  <a:rPr lang="ja-JP" altLang="en-US" dirty="0" smtClean="0"/>
                  <a:t>速度</a:t>
                </a:r>
                <a:r>
                  <a:rPr lang="en-US" altLang="ja-JP" dirty="0" smtClean="0"/>
                  <a:t>1×10</a:t>
                </a:r>
                <a:r>
                  <a:rPr lang="en-US" altLang="ja-JP" baseline="30000" dirty="0" smtClean="0"/>
                  <a:t>5</a:t>
                </a:r>
                <a:r>
                  <a:rPr lang="en-US" altLang="ja-JP" dirty="0" smtClean="0"/>
                  <a:t>cm/s</a:t>
                </a:r>
                <a:r>
                  <a:rPr lang="ja-JP" altLang="en-US" dirty="0" smtClean="0"/>
                  <a:t>を得るために必要な電場強度は</a:t>
                </a:r>
                <a:r>
                  <a:rPr lang="en-US" altLang="ja-JP" dirty="0" smtClean="0"/>
                  <a:t>E~50V/cm</a:t>
                </a:r>
                <a:r>
                  <a:rPr lang="ja-JP" altLang="en-US" dirty="0" smtClean="0"/>
                  <a:t>である。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4258816" cy="4925144"/>
              </a:xfrm>
              <a:blipFill rotWithShape="1">
                <a:blip r:embed="rId2"/>
                <a:stretch>
                  <a:fillRect l="-2861" t="-3965" r="-3147" b="-2850"/>
                </a:stretch>
              </a:blipFill>
            </p:spPr>
            <p:txBody>
              <a:bodyPr/>
              <a:lstStyle/>
              <a:p>
                <a:r>
                  <a:rPr lang="ja-JP" altLang="en-US">
                    <a:noFill/>
                  </a:rPr>
                  <a:t> </a:t>
                </a:r>
              </a:p>
            </p:txBody>
          </p:sp>
        </mc:Fallback>
      </mc:AlternateContent>
      <p:pic>
        <p:nvPicPr>
          <p:cNvPr id="1026" name="Picture 2"/>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716016" y="1772816"/>
            <a:ext cx="4200327" cy="44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直線コネクタ 8"/>
          <p:cNvCxnSpPr/>
          <p:nvPr/>
        </p:nvCxnSpPr>
        <p:spPr>
          <a:xfrm>
            <a:off x="5580112" y="2963740"/>
            <a:ext cx="1728192"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7287340" y="2963740"/>
            <a:ext cx="0" cy="197742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2953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lstStyle/>
          <a:p>
            <a:r>
              <a:rPr kumimoji="1" lang="ja-JP" altLang="en-US" dirty="0" smtClean="0"/>
              <a:t>ペデスタルの安定性について</a:t>
            </a:r>
            <a:endParaRPr kumimoji="1" lang="ja-JP" altLang="en-US" dirty="0"/>
          </a:p>
        </p:txBody>
      </p:sp>
      <p:sp>
        <p:nvSpPr>
          <p:cNvPr id="3" name="コンテンツ プレースホルダー 2"/>
          <p:cNvSpPr>
            <a:spLocks noGrp="1"/>
          </p:cNvSpPr>
          <p:nvPr>
            <p:ph idx="1"/>
          </p:nvPr>
        </p:nvSpPr>
        <p:spPr>
          <a:xfrm>
            <a:off x="457200" y="1340768"/>
            <a:ext cx="8291264" cy="4525963"/>
          </a:xfrm>
        </p:spPr>
        <p:txBody>
          <a:bodyPr>
            <a:normAutofit/>
          </a:bodyPr>
          <a:lstStyle/>
          <a:p>
            <a:r>
              <a:rPr kumimoji="1" lang="en-US" altLang="ja-JP" sz="2400" dirty="0" smtClean="0"/>
              <a:t>clock generator</a:t>
            </a:r>
            <a:r>
              <a:rPr lang="ja-JP" altLang="en-US" sz="2400" dirty="0" smtClean="0"/>
              <a:t>の</a:t>
            </a:r>
            <a:r>
              <a:rPr lang="en-US" altLang="ja-JP" sz="2400" dirty="0" smtClean="0"/>
              <a:t>NIM</a:t>
            </a:r>
            <a:r>
              <a:rPr lang="ja-JP" altLang="en-US" sz="2400" dirty="0"/>
              <a:t> </a:t>
            </a:r>
            <a:r>
              <a:rPr lang="en-US" altLang="ja-JP" sz="2400" dirty="0" smtClean="0"/>
              <a:t>signal</a:t>
            </a:r>
            <a:r>
              <a:rPr lang="ja-JP" altLang="en-US" sz="2400" dirty="0" smtClean="0"/>
              <a:t>をトリガーとして</a:t>
            </a:r>
            <a:r>
              <a:rPr kumimoji="1" lang="en-US" altLang="ja-JP" sz="2400" dirty="0" smtClean="0"/>
              <a:t>10000</a:t>
            </a:r>
            <a:r>
              <a:rPr kumimoji="1" lang="ja-JP" altLang="en-US" sz="2400" dirty="0" smtClean="0"/>
              <a:t>イベントを取得し、ペデスタルを計測した。</a:t>
            </a:r>
            <a:endParaRPr kumimoji="1" lang="en-US" altLang="ja-JP" sz="2400" dirty="0" smtClean="0"/>
          </a:p>
          <a:p>
            <a:endParaRPr lang="en-US" altLang="ja-JP" sz="2400" dirty="0"/>
          </a:p>
          <a:p>
            <a:r>
              <a:rPr lang="ja-JP" altLang="en-US" sz="2400" dirty="0" smtClean="0"/>
              <a:t>ペデスタルは</a:t>
            </a:r>
            <a:r>
              <a:rPr lang="en-US" altLang="ja-JP" sz="2400" dirty="0" smtClean="0"/>
              <a:t>~0.2%</a:t>
            </a:r>
            <a:r>
              <a:rPr lang="ja-JP" altLang="en-US" sz="2400" dirty="0" smtClean="0"/>
              <a:t>の程度で安定している。</a:t>
            </a:r>
            <a:endParaRPr lang="en-US" altLang="ja-JP" sz="2400" dirty="0" smtClean="0"/>
          </a:p>
        </p:txBody>
      </p:sp>
      <p:pic>
        <p:nvPicPr>
          <p:cNvPr id="4" name="図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123728" y="3257388"/>
            <a:ext cx="4626729" cy="3339513"/>
          </a:xfrm>
          <a:prstGeom prst="rect">
            <a:avLst/>
          </a:prstGeom>
        </p:spPr>
      </p:pic>
      <p:sp>
        <p:nvSpPr>
          <p:cNvPr id="5" name="テキスト ボックス 4"/>
          <p:cNvSpPr txBox="1"/>
          <p:nvPr/>
        </p:nvSpPr>
        <p:spPr>
          <a:xfrm>
            <a:off x="6516216" y="6165304"/>
            <a:ext cx="1944216" cy="369332"/>
          </a:xfrm>
          <a:prstGeom prst="rect">
            <a:avLst/>
          </a:prstGeom>
          <a:noFill/>
        </p:spPr>
        <p:txBody>
          <a:bodyPr wrap="square" rtlCol="0">
            <a:spAutoFit/>
          </a:bodyPr>
          <a:lstStyle/>
          <a:p>
            <a:r>
              <a:rPr kumimoji="1" lang="ja-JP" altLang="en-US" dirty="0" smtClean="0"/>
              <a:t>ペデスタル</a:t>
            </a:r>
            <a:r>
              <a:rPr kumimoji="1" lang="en-US" altLang="ja-JP" dirty="0" smtClean="0"/>
              <a:t>(mV)</a:t>
            </a:r>
            <a:endParaRPr kumimoji="1" lang="ja-JP" altLang="en-US" dirty="0"/>
          </a:p>
        </p:txBody>
      </p:sp>
    </p:spTree>
    <p:extLst>
      <p:ext uri="{BB962C8B-B14F-4D97-AF65-F5344CB8AC3E}">
        <p14:creationId xmlns:p14="http://schemas.microsoft.com/office/powerpoint/2010/main" val="670894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ELCC</a:t>
            </a:r>
            <a:endParaRPr kumimoji="1" lang="ja-JP" altLang="en-US" dirty="0"/>
          </a:p>
        </p:txBody>
      </p:sp>
      <p:sp>
        <p:nvSpPr>
          <p:cNvPr id="3" name="コンテンツ プレースホルダー 2"/>
          <p:cNvSpPr>
            <a:spLocks noGrp="1"/>
          </p:cNvSpPr>
          <p:nvPr>
            <p:ph idx="1"/>
          </p:nvPr>
        </p:nvSpPr>
        <p:spPr>
          <a:xfrm>
            <a:off x="457200" y="1412776"/>
            <a:ext cx="6290662" cy="3484891"/>
          </a:xfrm>
        </p:spPr>
        <p:txBody>
          <a:bodyPr>
            <a:normAutofit fontScale="55000" lnSpcReduction="20000"/>
          </a:bodyPr>
          <a:lstStyle/>
          <a:p>
            <a:r>
              <a:rPr kumimoji="1" lang="ja-JP" altLang="en-US" dirty="0" smtClean="0"/>
              <a:t>強い電場中を電子が</a:t>
            </a:r>
            <a:r>
              <a:rPr kumimoji="1" lang="en-US" altLang="ja-JP" dirty="0" smtClean="0"/>
              <a:t>drift</a:t>
            </a:r>
            <a:r>
              <a:rPr kumimoji="1" lang="ja-JP" altLang="en-US" dirty="0" smtClean="0"/>
              <a:t>する際に次々とガス原子を励起しシンチレーション光を発する現象</a:t>
            </a:r>
            <a:r>
              <a:rPr kumimoji="1" lang="en-US" altLang="ja-JP" dirty="0" smtClean="0"/>
              <a:t>(electroluminescence)</a:t>
            </a:r>
            <a:r>
              <a:rPr kumimoji="1" lang="ja-JP" altLang="en-US" dirty="0" smtClean="0"/>
              <a:t>を利用した検出器</a:t>
            </a:r>
            <a:endParaRPr kumimoji="1" lang="en-US" altLang="ja-JP" dirty="0" smtClean="0"/>
          </a:p>
          <a:p>
            <a:endParaRPr kumimoji="1" lang="en-US" altLang="ja-JP" dirty="0" smtClean="0"/>
          </a:p>
          <a:p>
            <a:r>
              <a:rPr lang="en-US" altLang="ja-JP" dirty="0" smtClean="0"/>
              <a:t>φ~5mm</a:t>
            </a:r>
            <a:r>
              <a:rPr lang="ja-JP" altLang="en-US" dirty="0" smtClean="0"/>
              <a:t>の</a:t>
            </a:r>
            <a:r>
              <a:rPr lang="en-US" altLang="ja-JP" dirty="0" smtClean="0"/>
              <a:t>cell</a:t>
            </a:r>
            <a:r>
              <a:rPr lang="ja-JP" altLang="en-US" dirty="0" smtClean="0"/>
              <a:t>に電子を引き込み、</a:t>
            </a:r>
            <a:r>
              <a:rPr lang="en-US" altLang="ja-JP" dirty="0" smtClean="0"/>
              <a:t>electroluminescence </a:t>
            </a:r>
            <a:r>
              <a:rPr lang="ja-JP" altLang="en-US" dirty="0" smtClean="0"/>
              <a:t>を起こさせる。下部の光センサーで検出する。</a:t>
            </a:r>
            <a:endParaRPr lang="en-US" altLang="ja-JP" dirty="0" smtClean="0"/>
          </a:p>
          <a:p>
            <a:endParaRPr lang="en-US" altLang="ja-JP" dirty="0" smtClean="0"/>
          </a:p>
          <a:p>
            <a:r>
              <a:rPr kumimoji="1" lang="en-US" altLang="ja-JP" dirty="0" smtClean="0"/>
              <a:t>ELCC</a:t>
            </a:r>
            <a:r>
              <a:rPr kumimoji="1" lang="ja-JP" altLang="en-US" dirty="0" smtClean="0"/>
              <a:t>の原理証明を目指す</a:t>
            </a:r>
            <a:endParaRPr kumimoji="1" lang="en-US" altLang="ja-JP" dirty="0" smtClean="0"/>
          </a:p>
          <a:p>
            <a:pPr lvl="1"/>
            <a:r>
              <a:rPr lang="ja-JP" altLang="en-US" dirty="0" smtClean="0"/>
              <a:t>信号は見えるか</a:t>
            </a:r>
            <a:endParaRPr lang="en-US" altLang="ja-JP" dirty="0" smtClean="0"/>
          </a:p>
          <a:p>
            <a:pPr lvl="1"/>
            <a:r>
              <a:rPr lang="ja-JP" altLang="en-US" dirty="0" smtClean="0"/>
              <a:t>光量は十分か</a:t>
            </a:r>
            <a:endParaRPr lang="en-US" altLang="ja-JP" dirty="0" smtClean="0"/>
          </a:p>
          <a:p>
            <a:pPr lvl="1"/>
            <a:r>
              <a:rPr lang="ja-JP" altLang="en-US" dirty="0"/>
              <a:t>電子の収集の</a:t>
            </a:r>
            <a:r>
              <a:rPr lang="en-US" altLang="ja-JP" dirty="0"/>
              <a:t>uniformity</a:t>
            </a:r>
            <a:r>
              <a:rPr lang="ja-JP" altLang="en-US" dirty="0"/>
              <a:t>は良い</a:t>
            </a:r>
            <a:r>
              <a:rPr lang="ja-JP" altLang="en-US" dirty="0" smtClean="0"/>
              <a:t>か</a:t>
            </a:r>
            <a:endParaRPr lang="en-US" altLang="ja-JP" dirty="0" smtClean="0"/>
          </a:p>
          <a:p>
            <a:pPr marL="457200" lvl="1" indent="0">
              <a:buNone/>
            </a:pPr>
            <a:r>
              <a:rPr lang="ja-JP" altLang="en-US" dirty="0" smtClean="0"/>
              <a:t>　　　　　　　↓</a:t>
            </a:r>
            <a:endParaRPr lang="en-US" altLang="ja-JP" dirty="0" smtClean="0"/>
          </a:p>
          <a:p>
            <a:pPr lvl="1"/>
            <a:r>
              <a:rPr lang="ja-JP" altLang="en-US" dirty="0" smtClean="0"/>
              <a:t>エネルギー</a:t>
            </a:r>
            <a:r>
              <a:rPr lang="ja-JP" altLang="en-US" dirty="0"/>
              <a:t>分解</a:t>
            </a:r>
            <a:r>
              <a:rPr lang="ja-JP" altLang="en-US" dirty="0" smtClean="0"/>
              <a:t>能</a:t>
            </a:r>
            <a:r>
              <a:rPr lang="en-US" altLang="ja-JP" dirty="0" smtClean="0"/>
              <a:t>(</a:t>
            </a:r>
            <a:r>
              <a:rPr lang="ja-JP" altLang="en-US" dirty="0" smtClean="0"/>
              <a:t>目標</a:t>
            </a:r>
            <a:r>
              <a:rPr lang="en-US" altLang="ja-JP" dirty="0"/>
              <a:t> </a:t>
            </a:r>
            <a:r>
              <a:rPr lang="en-US" altLang="ja-JP" dirty="0" smtClean="0"/>
              <a:t>FWHM&lt;0.5%@2.48MeV)</a:t>
            </a:r>
          </a:p>
          <a:p>
            <a:pPr lvl="1"/>
            <a:r>
              <a:rPr kumimoji="1" lang="en-US" altLang="ja-JP" dirty="0" smtClean="0"/>
              <a:t>Tracking</a:t>
            </a:r>
            <a:r>
              <a:rPr lang="ja-JP" altLang="en-US" dirty="0"/>
              <a:t>　</a:t>
            </a:r>
            <a:r>
              <a:rPr lang="en-US" altLang="ja-JP" dirty="0" smtClean="0"/>
              <a:t>performance</a:t>
            </a:r>
            <a:endParaRPr kumimoji="1" lang="ja-JP" altLang="en-US" dirty="0" smtClean="0"/>
          </a:p>
        </p:txBody>
      </p:sp>
      <p:sp>
        <p:nvSpPr>
          <p:cNvPr id="4" name="正方形/長方形 3"/>
          <p:cNvSpPr/>
          <p:nvPr/>
        </p:nvSpPr>
        <p:spPr>
          <a:xfrm>
            <a:off x="7236296" y="5670076"/>
            <a:ext cx="720458" cy="55446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400" dirty="0" smtClean="0"/>
              <a:t>光</a:t>
            </a:r>
            <a:r>
              <a:rPr lang="ja-JP" altLang="en-US" sz="1400" dirty="0"/>
              <a:t>センサー</a:t>
            </a:r>
            <a:endParaRPr kumimoji="1" lang="ja-JP" altLang="en-US" sz="1400" dirty="0"/>
          </a:p>
        </p:txBody>
      </p:sp>
      <p:cxnSp>
        <p:nvCxnSpPr>
          <p:cNvPr id="5" name="直線コネクタ 4"/>
          <p:cNvCxnSpPr/>
          <p:nvPr/>
        </p:nvCxnSpPr>
        <p:spPr>
          <a:xfrm>
            <a:off x="7631378" y="1717755"/>
            <a:ext cx="0" cy="3744416"/>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7458783" y="1745164"/>
            <a:ext cx="118129" cy="3228975"/>
          </a:xfrm>
          <a:custGeom>
            <a:avLst/>
            <a:gdLst>
              <a:gd name="connsiteX0" fmla="*/ 3089 w 223289"/>
              <a:gd name="connsiteY0" fmla="*/ 0 h 3228975"/>
              <a:gd name="connsiteX1" fmla="*/ 17377 w 223289"/>
              <a:gd name="connsiteY1" fmla="*/ 1781175 h 3228975"/>
              <a:gd name="connsiteX2" fmla="*/ 136439 w 223289"/>
              <a:gd name="connsiteY2" fmla="*/ 2090738 h 3228975"/>
              <a:gd name="connsiteX3" fmla="*/ 207877 w 223289"/>
              <a:gd name="connsiteY3" fmla="*/ 2328863 h 3228975"/>
              <a:gd name="connsiteX4" fmla="*/ 222164 w 223289"/>
              <a:gd name="connsiteY4" fmla="*/ 2819400 h 3228975"/>
              <a:gd name="connsiteX5" fmla="*/ 188827 w 223289"/>
              <a:gd name="connsiteY5" fmla="*/ 3228975 h 3228975"/>
              <a:gd name="connsiteX0" fmla="*/ 5062 w 225262"/>
              <a:gd name="connsiteY0" fmla="*/ 0 h 3228975"/>
              <a:gd name="connsiteX1" fmla="*/ 14588 w 225262"/>
              <a:gd name="connsiteY1" fmla="*/ 1633537 h 3228975"/>
              <a:gd name="connsiteX2" fmla="*/ 138412 w 225262"/>
              <a:gd name="connsiteY2" fmla="*/ 2090738 h 3228975"/>
              <a:gd name="connsiteX3" fmla="*/ 209850 w 225262"/>
              <a:gd name="connsiteY3" fmla="*/ 2328863 h 3228975"/>
              <a:gd name="connsiteX4" fmla="*/ 224137 w 225262"/>
              <a:gd name="connsiteY4" fmla="*/ 2819400 h 3228975"/>
              <a:gd name="connsiteX5" fmla="*/ 190800 w 225262"/>
              <a:gd name="connsiteY5" fmla="*/ 3228975 h 3228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5262" h="3228975">
                <a:moveTo>
                  <a:pt x="5062" y="0"/>
                </a:moveTo>
                <a:cubicBezTo>
                  <a:pt x="1093" y="716359"/>
                  <a:pt x="-7637" y="1285081"/>
                  <a:pt x="14588" y="1633537"/>
                </a:cubicBezTo>
                <a:cubicBezTo>
                  <a:pt x="36813" y="1981993"/>
                  <a:pt x="105868" y="1974850"/>
                  <a:pt x="138412" y="2090738"/>
                </a:cubicBezTo>
                <a:cubicBezTo>
                  <a:pt x="170956" y="2206626"/>
                  <a:pt x="195563" y="2207419"/>
                  <a:pt x="209850" y="2328863"/>
                </a:cubicBezTo>
                <a:cubicBezTo>
                  <a:pt x="224138" y="2450307"/>
                  <a:pt x="227312" y="2669381"/>
                  <a:pt x="224137" y="2819400"/>
                </a:cubicBezTo>
                <a:cubicBezTo>
                  <a:pt x="220962" y="2969419"/>
                  <a:pt x="210644" y="3086894"/>
                  <a:pt x="190800" y="3228975"/>
                </a:cubicBezTo>
              </a:path>
            </a:pathLst>
          </a:custGeom>
          <a:no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7" name="フリーフォーム 6"/>
          <p:cNvSpPr/>
          <p:nvPr/>
        </p:nvSpPr>
        <p:spPr>
          <a:xfrm>
            <a:off x="7236501" y="1729140"/>
            <a:ext cx="283325" cy="3228975"/>
          </a:xfrm>
          <a:custGeom>
            <a:avLst/>
            <a:gdLst>
              <a:gd name="connsiteX0" fmla="*/ 3089 w 223289"/>
              <a:gd name="connsiteY0" fmla="*/ 0 h 3228975"/>
              <a:gd name="connsiteX1" fmla="*/ 17377 w 223289"/>
              <a:gd name="connsiteY1" fmla="*/ 1781175 h 3228975"/>
              <a:gd name="connsiteX2" fmla="*/ 136439 w 223289"/>
              <a:gd name="connsiteY2" fmla="*/ 2090738 h 3228975"/>
              <a:gd name="connsiteX3" fmla="*/ 207877 w 223289"/>
              <a:gd name="connsiteY3" fmla="*/ 2328863 h 3228975"/>
              <a:gd name="connsiteX4" fmla="*/ 222164 w 223289"/>
              <a:gd name="connsiteY4" fmla="*/ 2819400 h 3228975"/>
              <a:gd name="connsiteX5" fmla="*/ 188827 w 223289"/>
              <a:gd name="connsiteY5" fmla="*/ 3228975 h 3228975"/>
              <a:gd name="connsiteX0" fmla="*/ 5062 w 225262"/>
              <a:gd name="connsiteY0" fmla="*/ 0 h 3228975"/>
              <a:gd name="connsiteX1" fmla="*/ 14588 w 225262"/>
              <a:gd name="connsiteY1" fmla="*/ 1633537 h 3228975"/>
              <a:gd name="connsiteX2" fmla="*/ 138412 w 225262"/>
              <a:gd name="connsiteY2" fmla="*/ 2090738 h 3228975"/>
              <a:gd name="connsiteX3" fmla="*/ 209850 w 225262"/>
              <a:gd name="connsiteY3" fmla="*/ 2328863 h 3228975"/>
              <a:gd name="connsiteX4" fmla="*/ 224137 w 225262"/>
              <a:gd name="connsiteY4" fmla="*/ 2819400 h 3228975"/>
              <a:gd name="connsiteX5" fmla="*/ 190800 w 225262"/>
              <a:gd name="connsiteY5" fmla="*/ 3228975 h 3228975"/>
              <a:gd name="connsiteX0" fmla="*/ 5062 w 283587"/>
              <a:gd name="connsiteY0" fmla="*/ 0 h 3228975"/>
              <a:gd name="connsiteX1" fmla="*/ 14588 w 283587"/>
              <a:gd name="connsiteY1" fmla="*/ 1633537 h 3228975"/>
              <a:gd name="connsiteX2" fmla="*/ 138412 w 283587"/>
              <a:gd name="connsiteY2" fmla="*/ 2090738 h 3228975"/>
              <a:gd name="connsiteX3" fmla="*/ 281288 w 283587"/>
              <a:gd name="connsiteY3" fmla="*/ 2343150 h 3228975"/>
              <a:gd name="connsiteX4" fmla="*/ 224137 w 283587"/>
              <a:gd name="connsiteY4" fmla="*/ 2819400 h 3228975"/>
              <a:gd name="connsiteX5" fmla="*/ 190800 w 283587"/>
              <a:gd name="connsiteY5" fmla="*/ 3228975 h 3228975"/>
              <a:gd name="connsiteX0" fmla="*/ 3884 w 282409"/>
              <a:gd name="connsiteY0" fmla="*/ 0 h 3228975"/>
              <a:gd name="connsiteX1" fmla="*/ 13410 w 282409"/>
              <a:gd name="connsiteY1" fmla="*/ 1633537 h 3228975"/>
              <a:gd name="connsiteX2" fmla="*/ 117251 w 282409"/>
              <a:gd name="connsiteY2" fmla="*/ 2068662 h 3228975"/>
              <a:gd name="connsiteX3" fmla="*/ 137234 w 282409"/>
              <a:gd name="connsiteY3" fmla="*/ 2090738 h 3228975"/>
              <a:gd name="connsiteX4" fmla="*/ 280110 w 282409"/>
              <a:gd name="connsiteY4" fmla="*/ 2343150 h 3228975"/>
              <a:gd name="connsiteX5" fmla="*/ 222959 w 282409"/>
              <a:gd name="connsiteY5" fmla="*/ 2819400 h 3228975"/>
              <a:gd name="connsiteX6" fmla="*/ 189622 w 282409"/>
              <a:gd name="connsiteY6" fmla="*/ 3228975 h 3228975"/>
              <a:gd name="connsiteX0" fmla="*/ 3884 w 280448"/>
              <a:gd name="connsiteY0" fmla="*/ 0 h 3228975"/>
              <a:gd name="connsiteX1" fmla="*/ 13410 w 280448"/>
              <a:gd name="connsiteY1" fmla="*/ 1633537 h 3228975"/>
              <a:gd name="connsiteX2" fmla="*/ 117251 w 280448"/>
              <a:gd name="connsiteY2" fmla="*/ 2068662 h 3228975"/>
              <a:gd name="connsiteX3" fmla="*/ 194384 w 280448"/>
              <a:gd name="connsiteY3" fmla="*/ 2162175 h 3228975"/>
              <a:gd name="connsiteX4" fmla="*/ 280110 w 280448"/>
              <a:gd name="connsiteY4" fmla="*/ 2343150 h 3228975"/>
              <a:gd name="connsiteX5" fmla="*/ 222959 w 280448"/>
              <a:gd name="connsiteY5" fmla="*/ 2819400 h 3228975"/>
              <a:gd name="connsiteX6" fmla="*/ 189622 w 280448"/>
              <a:gd name="connsiteY6" fmla="*/ 3228975 h 3228975"/>
              <a:gd name="connsiteX0" fmla="*/ 2083 w 278647"/>
              <a:gd name="connsiteY0" fmla="*/ 0 h 3228975"/>
              <a:gd name="connsiteX1" fmla="*/ 11609 w 278647"/>
              <a:gd name="connsiteY1" fmla="*/ 1633537 h 3228975"/>
              <a:gd name="connsiteX2" fmla="*/ 77350 w 278647"/>
              <a:gd name="connsiteY2" fmla="*/ 2006750 h 3228975"/>
              <a:gd name="connsiteX3" fmla="*/ 192583 w 278647"/>
              <a:gd name="connsiteY3" fmla="*/ 2162175 h 3228975"/>
              <a:gd name="connsiteX4" fmla="*/ 278309 w 278647"/>
              <a:gd name="connsiteY4" fmla="*/ 2343150 h 3228975"/>
              <a:gd name="connsiteX5" fmla="*/ 221158 w 278647"/>
              <a:gd name="connsiteY5" fmla="*/ 2819400 h 3228975"/>
              <a:gd name="connsiteX6" fmla="*/ 187821 w 278647"/>
              <a:gd name="connsiteY6" fmla="*/ 3228975 h 3228975"/>
              <a:gd name="connsiteX0" fmla="*/ 2083 w 283325"/>
              <a:gd name="connsiteY0" fmla="*/ 0 h 3228975"/>
              <a:gd name="connsiteX1" fmla="*/ 11609 w 283325"/>
              <a:gd name="connsiteY1" fmla="*/ 1633537 h 3228975"/>
              <a:gd name="connsiteX2" fmla="*/ 77350 w 283325"/>
              <a:gd name="connsiteY2" fmla="*/ 2006750 h 3228975"/>
              <a:gd name="connsiteX3" fmla="*/ 192583 w 283325"/>
              <a:gd name="connsiteY3" fmla="*/ 2162175 h 3228975"/>
              <a:gd name="connsiteX4" fmla="*/ 278309 w 283325"/>
              <a:gd name="connsiteY4" fmla="*/ 2343150 h 3228975"/>
              <a:gd name="connsiteX5" fmla="*/ 264021 w 283325"/>
              <a:gd name="connsiteY5" fmla="*/ 2828925 h 3228975"/>
              <a:gd name="connsiteX6" fmla="*/ 187821 w 283325"/>
              <a:gd name="connsiteY6" fmla="*/ 3228975 h 3228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3325" h="3228975">
                <a:moveTo>
                  <a:pt x="2083" y="0"/>
                </a:moveTo>
                <a:cubicBezTo>
                  <a:pt x="-1886" y="716359"/>
                  <a:pt x="-935" y="1299079"/>
                  <a:pt x="11609" y="1633537"/>
                </a:cubicBezTo>
                <a:cubicBezTo>
                  <a:pt x="24153" y="1967995"/>
                  <a:pt x="56713" y="1930550"/>
                  <a:pt x="77350" y="2006750"/>
                </a:cubicBezTo>
                <a:cubicBezTo>
                  <a:pt x="97987" y="2082950"/>
                  <a:pt x="159090" y="2106108"/>
                  <a:pt x="192583" y="2162175"/>
                </a:cubicBezTo>
                <a:cubicBezTo>
                  <a:pt x="226076" y="2218242"/>
                  <a:pt x="266403" y="2232025"/>
                  <a:pt x="278309" y="2343150"/>
                </a:cubicBezTo>
                <a:cubicBezTo>
                  <a:pt x="290215" y="2454275"/>
                  <a:pt x="279102" y="2681288"/>
                  <a:pt x="264021" y="2828925"/>
                </a:cubicBezTo>
                <a:cubicBezTo>
                  <a:pt x="248940" y="2976562"/>
                  <a:pt x="207665" y="3086894"/>
                  <a:pt x="187821" y="3228975"/>
                </a:cubicBezTo>
              </a:path>
            </a:pathLst>
          </a:custGeom>
          <a:no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8" name="フリーフォーム 7"/>
          <p:cNvSpPr/>
          <p:nvPr/>
        </p:nvSpPr>
        <p:spPr>
          <a:xfrm flipH="1">
            <a:off x="7670045" y="1707039"/>
            <a:ext cx="144016" cy="3228975"/>
          </a:xfrm>
          <a:custGeom>
            <a:avLst/>
            <a:gdLst>
              <a:gd name="connsiteX0" fmla="*/ 3089 w 223289"/>
              <a:gd name="connsiteY0" fmla="*/ 0 h 3228975"/>
              <a:gd name="connsiteX1" fmla="*/ 17377 w 223289"/>
              <a:gd name="connsiteY1" fmla="*/ 1781175 h 3228975"/>
              <a:gd name="connsiteX2" fmla="*/ 136439 w 223289"/>
              <a:gd name="connsiteY2" fmla="*/ 2090738 h 3228975"/>
              <a:gd name="connsiteX3" fmla="*/ 207877 w 223289"/>
              <a:gd name="connsiteY3" fmla="*/ 2328863 h 3228975"/>
              <a:gd name="connsiteX4" fmla="*/ 222164 w 223289"/>
              <a:gd name="connsiteY4" fmla="*/ 2819400 h 3228975"/>
              <a:gd name="connsiteX5" fmla="*/ 188827 w 223289"/>
              <a:gd name="connsiteY5" fmla="*/ 3228975 h 3228975"/>
              <a:gd name="connsiteX0" fmla="*/ 5062 w 225262"/>
              <a:gd name="connsiteY0" fmla="*/ 0 h 3228975"/>
              <a:gd name="connsiteX1" fmla="*/ 14588 w 225262"/>
              <a:gd name="connsiteY1" fmla="*/ 1633537 h 3228975"/>
              <a:gd name="connsiteX2" fmla="*/ 138412 w 225262"/>
              <a:gd name="connsiteY2" fmla="*/ 2090738 h 3228975"/>
              <a:gd name="connsiteX3" fmla="*/ 209850 w 225262"/>
              <a:gd name="connsiteY3" fmla="*/ 2328863 h 3228975"/>
              <a:gd name="connsiteX4" fmla="*/ 224137 w 225262"/>
              <a:gd name="connsiteY4" fmla="*/ 2819400 h 3228975"/>
              <a:gd name="connsiteX5" fmla="*/ 190800 w 225262"/>
              <a:gd name="connsiteY5" fmla="*/ 3228975 h 3228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5262" h="3228975">
                <a:moveTo>
                  <a:pt x="5062" y="0"/>
                </a:moveTo>
                <a:cubicBezTo>
                  <a:pt x="1093" y="716359"/>
                  <a:pt x="-7637" y="1285081"/>
                  <a:pt x="14588" y="1633537"/>
                </a:cubicBezTo>
                <a:cubicBezTo>
                  <a:pt x="36813" y="1981993"/>
                  <a:pt x="105868" y="1974850"/>
                  <a:pt x="138412" y="2090738"/>
                </a:cubicBezTo>
                <a:cubicBezTo>
                  <a:pt x="170956" y="2206626"/>
                  <a:pt x="195563" y="2207419"/>
                  <a:pt x="209850" y="2328863"/>
                </a:cubicBezTo>
                <a:cubicBezTo>
                  <a:pt x="224138" y="2450307"/>
                  <a:pt x="227312" y="2669381"/>
                  <a:pt x="224137" y="2819400"/>
                </a:cubicBezTo>
                <a:cubicBezTo>
                  <a:pt x="220962" y="2969419"/>
                  <a:pt x="210644" y="3086894"/>
                  <a:pt x="190800" y="3228975"/>
                </a:cubicBezTo>
              </a:path>
            </a:pathLst>
          </a:custGeom>
          <a:no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9" name="フリーフォーム 8"/>
          <p:cNvSpPr/>
          <p:nvPr/>
        </p:nvSpPr>
        <p:spPr>
          <a:xfrm flipH="1">
            <a:off x="7727201" y="1729140"/>
            <a:ext cx="273111" cy="3228975"/>
          </a:xfrm>
          <a:custGeom>
            <a:avLst/>
            <a:gdLst>
              <a:gd name="connsiteX0" fmla="*/ 3089 w 223289"/>
              <a:gd name="connsiteY0" fmla="*/ 0 h 3228975"/>
              <a:gd name="connsiteX1" fmla="*/ 17377 w 223289"/>
              <a:gd name="connsiteY1" fmla="*/ 1781175 h 3228975"/>
              <a:gd name="connsiteX2" fmla="*/ 136439 w 223289"/>
              <a:gd name="connsiteY2" fmla="*/ 2090738 h 3228975"/>
              <a:gd name="connsiteX3" fmla="*/ 207877 w 223289"/>
              <a:gd name="connsiteY3" fmla="*/ 2328863 h 3228975"/>
              <a:gd name="connsiteX4" fmla="*/ 222164 w 223289"/>
              <a:gd name="connsiteY4" fmla="*/ 2819400 h 3228975"/>
              <a:gd name="connsiteX5" fmla="*/ 188827 w 223289"/>
              <a:gd name="connsiteY5" fmla="*/ 3228975 h 3228975"/>
              <a:gd name="connsiteX0" fmla="*/ 5062 w 225262"/>
              <a:gd name="connsiteY0" fmla="*/ 0 h 3228975"/>
              <a:gd name="connsiteX1" fmla="*/ 14588 w 225262"/>
              <a:gd name="connsiteY1" fmla="*/ 1633537 h 3228975"/>
              <a:gd name="connsiteX2" fmla="*/ 138412 w 225262"/>
              <a:gd name="connsiteY2" fmla="*/ 2090738 h 3228975"/>
              <a:gd name="connsiteX3" fmla="*/ 209850 w 225262"/>
              <a:gd name="connsiteY3" fmla="*/ 2328863 h 3228975"/>
              <a:gd name="connsiteX4" fmla="*/ 224137 w 225262"/>
              <a:gd name="connsiteY4" fmla="*/ 2819400 h 3228975"/>
              <a:gd name="connsiteX5" fmla="*/ 190800 w 225262"/>
              <a:gd name="connsiteY5" fmla="*/ 3228975 h 3228975"/>
              <a:gd name="connsiteX0" fmla="*/ 5062 w 283587"/>
              <a:gd name="connsiteY0" fmla="*/ 0 h 3228975"/>
              <a:gd name="connsiteX1" fmla="*/ 14588 w 283587"/>
              <a:gd name="connsiteY1" fmla="*/ 1633537 h 3228975"/>
              <a:gd name="connsiteX2" fmla="*/ 138412 w 283587"/>
              <a:gd name="connsiteY2" fmla="*/ 2090738 h 3228975"/>
              <a:gd name="connsiteX3" fmla="*/ 281288 w 283587"/>
              <a:gd name="connsiteY3" fmla="*/ 2343150 h 3228975"/>
              <a:gd name="connsiteX4" fmla="*/ 224137 w 283587"/>
              <a:gd name="connsiteY4" fmla="*/ 2819400 h 3228975"/>
              <a:gd name="connsiteX5" fmla="*/ 190800 w 283587"/>
              <a:gd name="connsiteY5" fmla="*/ 3228975 h 3228975"/>
              <a:gd name="connsiteX0" fmla="*/ 3884 w 282409"/>
              <a:gd name="connsiteY0" fmla="*/ 0 h 3228975"/>
              <a:gd name="connsiteX1" fmla="*/ 13410 w 282409"/>
              <a:gd name="connsiteY1" fmla="*/ 1633537 h 3228975"/>
              <a:gd name="connsiteX2" fmla="*/ 117251 w 282409"/>
              <a:gd name="connsiteY2" fmla="*/ 2068662 h 3228975"/>
              <a:gd name="connsiteX3" fmla="*/ 137234 w 282409"/>
              <a:gd name="connsiteY3" fmla="*/ 2090738 h 3228975"/>
              <a:gd name="connsiteX4" fmla="*/ 280110 w 282409"/>
              <a:gd name="connsiteY4" fmla="*/ 2343150 h 3228975"/>
              <a:gd name="connsiteX5" fmla="*/ 222959 w 282409"/>
              <a:gd name="connsiteY5" fmla="*/ 2819400 h 3228975"/>
              <a:gd name="connsiteX6" fmla="*/ 189622 w 282409"/>
              <a:gd name="connsiteY6" fmla="*/ 3228975 h 3228975"/>
              <a:gd name="connsiteX0" fmla="*/ 3884 w 280448"/>
              <a:gd name="connsiteY0" fmla="*/ 0 h 3228975"/>
              <a:gd name="connsiteX1" fmla="*/ 13410 w 280448"/>
              <a:gd name="connsiteY1" fmla="*/ 1633537 h 3228975"/>
              <a:gd name="connsiteX2" fmla="*/ 117251 w 280448"/>
              <a:gd name="connsiteY2" fmla="*/ 2068662 h 3228975"/>
              <a:gd name="connsiteX3" fmla="*/ 194384 w 280448"/>
              <a:gd name="connsiteY3" fmla="*/ 2162175 h 3228975"/>
              <a:gd name="connsiteX4" fmla="*/ 280110 w 280448"/>
              <a:gd name="connsiteY4" fmla="*/ 2343150 h 3228975"/>
              <a:gd name="connsiteX5" fmla="*/ 222959 w 280448"/>
              <a:gd name="connsiteY5" fmla="*/ 2819400 h 3228975"/>
              <a:gd name="connsiteX6" fmla="*/ 189622 w 280448"/>
              <a:gd name="connsiteY6" fmla="*/ 3228975 h 3228975"/>
              <a:gd name="connsiteX0" fmla="*/ 2083 w 278647"/>
              <a:gd name="connsiteY0" fmla="*/ 0 h 3228975"/>
              <a:gd name="connsiteX1" fmla="*/ 11609 w 278647"/>
              <a:gd name="connsiteY1" fmla="*/ 1633537 h 3228975"/>
              <a:gd name="connsiteX2" fmla="*/ 77350 w 278647"/>
              <a:gd name="connsiteY2" fmla="*/ 2006750 h 3228975"/>
              <a:gd name="connsiteX3" fmla="*/ 192583 w 278647"/>
              <a:gd name="connsiteY3" fmla="*/ 2162175 h 3228975"/>
              <a:gd name="connsiteX4" fmla="*/ 278309 w 278647"/>
              <a:gd name="connsiteY4" fmla="*/ 2343150 h 3228975"/>
              <a:gd name="connsiteX5" fmla="*/ 221158 w 278647"/>
              <a:gd name="connsiteY5" fmla="*/ 2819400 h 3228975"/>
              <a:gd name="connsiteX6" fmla="*/ 187821 w 278647"/>
              <a:gd name="connsiteY6" fmla="*/ 3228975 h 3228975"/>
              <a:gd name="connsiteX0" fmla="*/ 2083 w 283325"/>
              <a:gd name="connsiteY0" fmla="*/ 0 h 3228975"/>
              <a:gd name="connsiteX1" fmla="*/ 11609 w 283325"/>
              <a:gd name="connsiteY1" fmla="*/ 1633537 h 3228975"/>
              <a:gd name="connsiteX2" fmla="*/ 77350 w 283325"/>
              <a:gd name="connsiteY2" fmla="*/ 2006750 h 3228975"/>
              <a:gd name="connsiteX3" fmla="*/ 192583 w 283325"/>
              <a:gd name="connsiteY3" fmla="*/ 2162175 h 3228975"/>
              <a:gd name="connsiteX4" fmla="*/ 278309 w 283325"/>
              <a:gd name="connsiteY4" fmla="*/ 2343150 h 3228975"/>
              <a:gd name="connsiteX5" fmla="*/ 264021 w 283325"/>
              <a:gd name="connsiteY5" fmla="*/ 2828925 h 3228975"/>
              <a:gd name="connsiteX6" fmla="*/ 187821 w 283325"/>
              <a:gd name="connsiteY6" fmla="*/ 3228975 h 3228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3325" h="3228975">
                <a:moveTo>
                  <a:pt x="2083" y="0"/>
                </a:moveTo>
                <a:cubicBezTo>
                  <a:pt x="-1886" y="716359"/>
                  <a:pt x="-935" y="1299079"/>
                  <a:pt x="11609" y="1633537"/>
                </a:cubicBezTo>
                <a:cubicBezTo>
                  <a:pt x="24153" y="1967995"/>
                  <a:pt x="56713" y="1930550"/>
                  <a:pt x="77350" y="2006750"/>
                </a:cubicBezTo>
                <a:cubicBezTo>
                  <a:pt x="97987" y="2082950"/>
                  <a:pt x="159090" y="2106108"/>
                  <a:pt x="192583" y="2162175"/>
                </a:cubicBezTo>
                <a:cubicBezTo>
                  <a:pt x="226076" y="2218242"/>
                  <a:pt x="266403" y="2232025"/>
                  <a:pt x="278309" y="2343150"/>
                </a:cubicBezTo>
                <a:cubicBezTo>
                  <a:pt x="290215" y="2454275"/>
                  <a:pt x="279102" y="2681288"/>
                  <a:pt x="264021" y="2828925"/>
                </a:cubicBezTo>
                <a:cubicBezTo>
                  <a:pt x="248940" y="2976562"/>
                  <a:pt x="207665" y="3086894"/>
                  <a:pt x="187821" y="3228975"/>
                </a:cubicBezTo>
              </a:path>
            </a:pathLst>
          </a:custGeom>
          <a:no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10" name="テキスト ボックス 27"/>
          <p:cNvSpPr txBox="1"/>
          <p:nvPr/>
        </p:nvSpPr>
        <p:spPr>
          <a:xfrm>
            <a:off x="6747862" y="1412776"/>
            <a:ext cx="2144618" cy="92333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dirty="0" smtClean="0"/>
              <a:t>Line of electric force</a:t>
            </a:r>
            <a:endParaRPr kumimoji="1" lang="ja-JP" altLang="en-US" dirty="0"/>
          </a:p>
        </p:txBody>
      </p:sp>
      <p:cxnSp>
        <p:nvCxnSpPr>
          <p:cNvPr id="11" name="直線矢印コネクタ 10"/>
          <p:cNvCxnSpPr/>
          <p:nvPr/>
        </p:nvCxnSpPr>
        <p:spPr>
          <a:xfrm flipH="1">
            <a:off x="7236501" y="4681643"/>
            <a:ext cx="336321" cy="72008"/>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5"/>
          </p:cNvCxnSpPr>
          <p:nvPr/>
        </p:nvCxnSpPr>
        <p:spPr>
          <a:xfrm flipV="1">
            <a:off x="7500522" y="4094019"/>
            <a:ext cx="363234" cy="464046"/>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7879695" y="4094019"/>
            <a:ext cx="120617" cy="1152128"/>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H="1">
            <a:off x="7670045" y="5246147"/>
            <a:ext cx="330268" cy="423929"/>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7236501" y="4778095"/>
            <a:ext cx="763811" cy="684076"/>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flipH="1">
            <a:off x="7879695" y="5462171"/>
            <a:ext cx="120618" cy="207905"/>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8034848" y="4094019"/>
            <a:ext cx="0" cy="157605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7204004" y="4094019"/>
            <a:ext cx="0" cy="157605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7179910" y="4094019"/>
            <a:ext cx="268961"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7796330" y="4094019"/>
            <a:ext cx="268961"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7204004" y="4882047"/>
            <a:ext cx="830844" cy="0"/>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7236501" y="2621413"/>
            <a:ext cx="0" cy="2060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7458784" y="2620607"/>
            <a:ext cx="0" cy="2060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7627739" y="2615103"/>
            <a:ext cx="0" cy="2060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a:off x="7810511" y="2612294"/>
            <a:ext cx="0" cy="2060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8001596" y="2632492"/>
            <a:ext cx="0" cy="2060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7" name="Picture 2"/>
          <p:cNvPicPr>
            <a:picLocks noChangeAspect="1" noChangeArrowheads="1"/>
          </p:cNvPicPr>
          <p:nvPr/>
        </p:nvPicPr>
        <p:blipFill rotWithShape="1">
          <a:blip r:embed="rId2">
            <a:extLst>
              <a:ext uri="{28A0092B-C50C-407E-A947-70E740481C1C}">
                <a14:useLocalDpi xmlns:a14="http://schemas.microsoft.com/office/drawing/2010/main"/>
              </a:ext>
            </a:extLst>
          </a:blip>
          <a:srcRect l="47347" r="6620" b="22884"/>
          <a:stretch/>
        </p:blipFill>
        <p:spPr bwMode="auto">
          <a:xfrm>
            <a:off x="1691680" y="4897667"/>
            <a:ext cx="2773490" cy="1676243"/>
          </a:xfrm>
          <a:prstGeom prst="rect">
            <a:avLst/>
          </a:prstGeom>
          <a:noFill/>
          <a:ln>
            <a:noFill/>
          </a:ln>
          <a:effectLst/>
          <a:scene3d>
            <a:camera prst="orthographicFront">
              <a:rot lat="0" lon="0" rev="21540000"/>
            </a:camera>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テキスト ボックス 27"/>
          <p:cNvSpPr txBox="1"/>
          <p:nvPr/>
        </p:nvSpPr>
        <p:spPr>
          <a:xfrm>
            <a:off x="8065291" y="4882047"/>
            <a:ext cx="827189" cy="369332"/>
          </a:xfrm>
          <a:prstGeom prst="rect">
            <a:avLst/>
          </a:prstGeom>
          <a:noFill/>
        </p:spPr>
        <p:txBody>
          <a:bodyPr wrap="square" rtlCol="0">
            <a:spAutoFit/>
          </a:bodyPr>
          <a:lstStyle/>
          <a:p>
            <a:pPr algn="ctr"/>
            <a:r>
              <a:rPr kumimoji="1" lang="en-US" altLang="ja-JP" dirty="0" smtClean="0"/>
              <a:t>1cell</a:t>
            </a:r>
            <a:endParaRPr kumimoji="1" lang="ja-JP" altLang="en-US" dirty="0"/>
          </a:p>
        </p:txBody>
      </p:sp>
      <p:sp>
        <p:nvSpPr>
          <p:cNvPr id="29" name="テキスト ボックス 28"/>
          <p:cNvSpPr txBox="1"/>
          <p:nvPr/>
        </p:nvSpPr>
        <p:spPr>
          <a:xfrm>
            <a:off x="1835696" y="6368554"/>
            <a:ext cx="2448272" cy="369332"/>
          </a:xfrm>
          <a:prstGeom prst="rect">
            <a:avLst/>
          </a:prstGeom>
          <a:noFill/>
        </p:spPr>
        <p:txBody>
          <a:bodyPr wrap="square" rtlCol="0">
            <a:spAutoFit/>
          </a:bodyPr>
          <a:lstStyle/>
          <a:p>
            <a:pPr algn="ctr"/>
            <a:r>
              <a:rPr kumimoji="1" lang="en-US" altLang="ja-JP" dirty="0" smtClean="0"/>
              <a:t>electroluminescence</a:t>
            </a:r>
            <a:endParaRPr kumimoji="1" lang="ja-JP" altLang="en-US" dirty="0"/>
          </a:p>
        </p:txBody>
      </p:sp>
      <p:sp>
        <p:nvSpPr>
          <p:cNvPr id="30" name="テキスト ボックス 29"/>
          <p:cNvSpPr txBox="1"/>
          <p:nvPr/>
        </p:nvSpPr>
        <p:spPr>
          <a:xfrm>
            <a:off x="6801417" y="6368554"/>
            <a:ext cx="1731023" cy="369332"/>
          </a:xfrm>
          <a:prstGeom prst="rect">
            <a:avLst/>
          </a:prstGeom>
          <a:noFill/>
        </p:spPr>
        <p:txBody>
          <a:bodyPr wrap="square" rtlCol="0">
            <a:spAutoFit/>
          </a:bodyPr>
          <a:lstStyle/>
          <a:p>
            <a:pPr algn="ctr"/>
            <a:r>
              <a:rPr kumimoji="1" lang="en-US" altLang="ja-JP" dirty="0" smtClean="0"/>
              <a:t>ELCC</a:t>
            </a:r>
            <a:r>
              <a:rPr kumimoji="1" lang="ja-JP" altLang="en-US" dirty="0" smtClean="0"/>
              <a:t>の概念図</a:t>
            </a:r>
            <a:endParaRPr kumimoji="1" lang="ja-JP" altLang="en-US" dirty="0"/>
          </a:p>
        </p:txBody>
      </p:sp>
    </p:spTree>
    <p:extLst>
      <p:ext uri="{BB962C8B-B14F-4D97-AF65-F5344CB8AC3E}">
        <p14:creationId xmlns:p14="http://schemas.microsoft.com/office/powerpoint/2010/main" val="2688295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634082"/>
          </a:xfrm>
        </p:spPr>
        <p:txBody>
          <a:bodyPr>
            <a:normAutofit fontScale="90000"/>
          </a:bodyPr>
          <a:lstStyle/>
          <a:p>
            <a:r>
              <a:rPr kumimoji="1" lang="en-US" altLang="ja-JP" dirty="0" smtClean="0"/>
              <a:t>ELCC ver0</a:t>
            </a:r>
            <a:endParaRPr kumimoji="1" lang="ja-JP" altLang="en-US" dirty="0"/>
          </a:p>
        </p:txBody>
      </p:sp>
      <p:sp>
        <p:nvSpPr>
          <p:cNvPr id="3" name="コンテンツ プレースホルダー 2"/>
          <p:cNvSpPr>
            <a:spLocks noGrp="1"/>
          </p:cNvSpPr>
          <p:nvPr>
            <p:ph idx="1"/>
          </p:nvPr>
        </p:nvSpPr>
        <p:spPr>
          <a:xfrm>
            <a:off x="518864" y="5214347"/>
            <a:ext cx="8229600" cy="1599029"/>
          </a:xfrm>
        </p:spPr>
        <p:txBody>
          <a:bodyPr>
            <a:normAutofit fontScale="92500" lnSpcReduction="20000"/>
          </a:bodyPr>
          <a:lstStyle/>
          <a:p>
            <a:r>
              <a:rPr lang="ja-JP" altLang="en-US" sz="2800" dirty="0" smtClean="0"/>
              <a:t>問題点</a:t>
            </a:r>
            <a:endParaRPr lang="en-US" altLang="ja-JP" sz="2800" dirty="0" smtClean="0"/>
          </a:p>
          <a:p>
            <a:pPr lvl="1"/>
            <a:r>
              <a:rPr lang="ja-JP" altLang="en-US" sz="2000" dirty="0" smtClean="0"/>
              <a:t>フィードスルー、</a:t>
            </a:r>
            <a:r>
              <a:rPr lang="en-US" altLang="ja-JP" sz="2000" dirty="0" smtClean="0"/>
              <a:t>ELCC</a:t>
            </a:r>
            <a:r>
              <a:rPr lang="ja-JP" altLang="en-US" sz="2000" dirty="0" smtClean="0"/>
              <a:t>のギャップ間で放電</a:t>
            </a:r>
            <a:endParaRPr lang="en-US" altLang="ja-JP" sz="2000" dirty="0" smtClean="0"/>
          </a:p>
          <a:p>
            <a:pPr lvl="1"/>
            <a:r>
              <a:rPr lang="ja-JP" altLang="en-US" sz="2000" dirty="0" smtClean="0"/>
              <a:t>低電圧運用</a:t>
            </a:r>
            <a:r>
              <a:rPr lang="en-US" altLang="ja-JP" sz="2000" dirty="0" smtClean="0"/>
              <a:t>(ELCC</a:t>
            </a:r>
            <a:r>
              <a:rPr lang="ja-JP" altLang="en-US" sz="2000" dirty="0" smtClean="0"/>
              <a:t>のギャップ</a:t>
            </a:r>
            <a:r>
              <a:rPr lang="en-US" altLang="ja-JP" sz="2000" dirty="0" smtClean="0"/>
              <a:t>4mm</a:t>
            </a:r>
            <a:r>
              <a:rPr lang="ja-JP" altLang="en-US" sz="2000" dirty="0" smtClean="0"/>
              <a:t>で</a:t>
            </a:r>
            <a:r>
              <a:rPr lang="en-US" altLang="ja-JP" sz="2000" dirty="0" smtClean="0"/>
              <a:t>3kV)</a:t>
            </a:r>
            <a:r>
              <a:rPr lang="ja-JP" altLang="en-US" sz="2000" dirty="0" err="1" smtClean="0"/>
              <a:t>、</a:t>
            </a:r>
            <a:r>
              <a:rPr lang="ja-JP" altLang="en-US" sz="2000" dirty="0" smtClean="0"/>
              <a:t>電子の収集効率が悪いことによる光量不足</a:t>
            </a:r>
            <a:endParaRPr lang="en-US" altLang="ja-JP" sz="2000" dirty="0" smtClean="0"/>
          </a:p>
          <a:p>
            <a:pPr marL="457200" lvl="1" indent="0">
              <a:buNone/>
            </a:pPr>
            <a:r>
              <a:rPr lang="ja-JP" altLang="en-US" sz="2000" dirty="0" smtClean="0"/>
              <a:t>　　　　　→　</a:t>
            </a:r>
            <a:r>
              <a:rPr lang="en-US" altLang="ja-JP" sz="2000" dirty="0" smtClean="0"/>
              <a:t>ver1</a:t>
            </a:r>
            <a:r>
              <a:rPr lang="ja-JP" altLang="en-US" sz="2000" dirty="0" smtClean="0"/>
              <a:t>で改善へ</a:t>
            </a:r>
            <a:endParaRPr lang="en-US" altLang="ja-JP" sz="2000" dirty="0" smtClean="0"/>
          </a:p>
          <a:p>
            <a:pPr marL="457200" lvl="1" indent="0">
              <a:buNone/>
            </a:pPr>
            <a:endParaRPr kumimoji="1" lang="ja-JP" altLang="en-US" sz="2000" dirty="0"/>
          </a:p>
        </p:txBody>
      </p:sp>
      <p:pic>
        <p:nvPicPr>
          <p:cNvPr id="5" name="図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552728" y="3258361"/>
            <a:ext cx="2339752" cy="1754815"/>
          </a:xfrm>
          <a:prstGeom prst="rect">
            <a:avLst/>
          </a:prstGeom>
        </p:spPr>
      </p:pic>
      <p:pic>
        <p:nvPicPr>
          <p:cNvPr id="7" name="図 6"/>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552728" y="1098121"/>
            <a:ext cx="2339752" cy="1754814"/>
          </a:xfrm>
          <a:prstGeom prst="rect">
            <a:avLst/>
          </a:prstGeom>
        </p:spPr>
      </p:pic>
      <p:pic>
        <p:nvPicPr>
          <p:cNvPr id="8" name="図 7"/>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76554" y="1098121"/>
            <a:ext cx="2470211" cy="1852658"/>
          </a:xfrm>
          <a:prstGeom prst="rect">
            <a:avLst/>
          </a:prstGeom>
        </p:spPr>
      </p:pic>
      <p:pic>
        <p:nvPicPr>
          <p:cNvPr id="11" name="図 10"/>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795667" y="1129144"/>
            <a:ext cx="3611894" cy="2708920"/>
          </a:xfrm>
          <a:prstGeom prst="rect">
            <a:avLst/>
          </a:prstGeom>
        </p:spPr>
      </p:pic>
      <p:sp>
        <p:nvSpPr>
          <p:cNvPr id="12" name="テキスト ボックス 11"/>
          <p:cNvSpPr txBox="1"/>
          <p:nvPr/>
        </p:nvSpPr>
        <p:spPr>
          <a:xfrm>
            <a:off x="539552" y="3140968"/>
            <a:ext cx="1944216" cy="1508105"/>
          </a:xfrm>
          <a:prstGeom prst="rect">
            <a:avLst/>
          </a:prstGeom>
          <a:noFill/>
        </p:spPr>
        <p:txBody>
          <a:bodyPr wrap="square" rtlCol="0">
            <a:spAutoFit/>
          </a:bodyPr>
          <a:lstStyle/>
          <a:p>
            <a:r>
              <a:rPr kumimoji="1" lang="en-US" altLang="ja-JP" sz="2000" b="1" dirty="0" smtClean="0"/>
              <a:t>ELCC ver0</a:t>
            </a:r>
          </a:p>
          <a:p>
            <a:r>
              <a:rPr lang="ja-JP" altLang="en-US" dirty="0"/>
              <a:t>読み出しに</a:t>
            </a:r>
            <a:r>
              <a:rPr lang="ja-JP" altLang="en-US" dirty="0" smtClean="0"/>
              <a:t>は</a:t>
            </a:r>
            <a:endParaRPr lang="en-US" altLang="ja-JP" dirty="0" smtClean="0"/>
          </a:p>
          <a:p>
            <a:r>
              <a:rPr kumimoji="1" lang="en-US" altLang="ja-JP" dirty="0" smtClean="0"/>
              <a:t>1 inch PMT</a:t>
            </a:r>
            <a:r>
              <a:rPr kumimoji="1" lang="ja-JP" altLang="en-US" dirty="0" smtClean="0"/>
              <a:t>に</a:t>
            </a:r>
            <a:r>
              <a:rPr kumimoji="1" lang="en-US" altLang="ja-JP" dirty="0" smtClean="0"/>
              <a:t>wave length shifter(TPB)</a:t>
            </a:r>
            <a:r>
              <a:rPr kumimoji="1" lang="ja-JP" altLang="en-US" dirty="0" smtClean="0"/>
              <a:t>を</a:t>
            </a:r>
            <a:r>
              <a:rPr lang="ja-JP" altLang="en-US" dirty="0" smtClean="0"/>
              <a:t>塗布して使用</a:t>
            </a:r>
            <a:endParaRPr kumimoji="1" lang="ja-JP" altLang="en-US" dirty="0"/>
          </a:p>
        </p:txBody>
      </p:sp>
      <p:sp>
        <p:nvSpPr>
          <p:cNvPr id="13" name="テキスト ボックス 12"/>
          <p:cNvSpPr txBox="1"/>
          <p:nvPr/>
        </p:nvSpPr>
        <p:spPr>
          <a:xfrm>
            <a:off x="6840760" y="2852935"/>
            <a:ext cx="1656184" cy="369332"/>
          </a:xfrm>
          <a:prstGeom prst="rect">
            <a:avLst/>
          </a:prstGeom>
          <a:noFill/>
        </p:spPr>
        <p:txBody>
          <a:bodyPr wrap="square" rtlCol="0">
            <a:spAutoFit/>
          </a:bodyPr>
          <a:lstStyle/>
          <a:p>
            <a:pPr algn="ctr"/>
            <a:r>
              <a:rPr kumimoji="1" lang="en-US" altLang="ja-JP" b="1" dirty="0" smtClean="0"/>
              <a:t>ELCC</a:t>
            </a:r>
            <a:r>
              <a:rPr kumimoji="1" lang="ja-JP" altLang="en-US" b="1" dirty="0" err="1" smtClean="0"/>
              <a:t>での</a:t>
            </a:r>
            <a:r>
              <a:rPr kumimoji="1" lang="ja-JP" altLang="en-US" b="1" dirty="0" smtClean="0"/>
              <a:t>放電</a:t>
            </a:r>
            <a:endParaRPr kumimoji="1" lang="ja-JP" altLang="en-US" b="1" dirty="0"/>
          </a:p>
        </p:txBody>
      </p:sp>
      <p:sp>
        <p:nvSpPr>
          <p:cNvPr id="14" name="テキスト ボックス 13"/>
          <p:cNvSpPr txBox="1"/>
          <p:nvPr/>
        </p:nvSpPr>
        <p:spPr>
          <a:xfrm>
            <a:off x="6372200" y="5003884"/>
            <a:ext cx="2808312" cy="369332"/>
          </a:xfrm>
          <a:prstGeom prst="rect">
            <a:avLst/>
          </a:prstGeom>
          <a:noFill/>
        </p:spPr>
        <p:txBody>
          <a:bodyPr wrap="square" rtlCol="0">
            <a:spAutoFit/>
          </a:bodyPr>
          <a:lstStyle/>
          <a:p>
            <a:pPr algn="ctr"/>
            <a:r>
              <a:rPr kumimoji="1" lang="ja-JP" altLang="en-US" b="1" dirty="0" smtClean="0"/>
              <a:t>フィードスルーでの放電</a:t>
            </a:r>
            <a:endParaRPr kumimoji="1" lang="ja-JP" altLang="en-US" b="1" dirty="0"/>
          </a:p>
        </p:txBody>
      </p:sp>
      <p:cxnSp>
        <p:nvCxnSpPr>
          <p:cNvPr id="16" name="直線矢印コネクタ 15"/>
          <p:cNvCxnSpPr/>
          <p:nvPr/>
        </p:nvCxnSpPr>
        <p:spPr>
          <a:xfrm flipH="1">
            <a:off x="7920880" y="1386153"/>
            <a:ext cx="576064" cy="504056"/>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flipH="1" flipV="1">
            <a:off x="7906812" y="4290052"/>
            <a:ext cx="576064" cy="405090"/>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148064" y="2267580"/>
            <a:ext cx="0" cy="1008112"/>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3707904" y="2051556"/>
            <a:ext cx="1080120" cy="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3801109" y="1578858"/>
            <a:ext cx="893710" cy="369332"/>
          </a:xfrm>
          <a:prstGeom prst="rect">
            <a:avLst/>
          </a:prstGeom>
          <a:solidFill>
            <a:schemeClr val="bg1">
              <a:alpha val="56000"/>
            </a:schemeClr>
          </a:solidFill>
        </p:spPr>
        <p:txBody>
          <a:bodyPr wrap="square" rtlCol="0">
            <a:spAutoFit/>
          </a:bodyPr>
          <a:lstStyle/>
          <a:p>
            <a:pPr algn="ctr"/>
            <a:r>
              <a:rPr kumimoji="1" lang="en-US" altLang="ja-JP" dirty="0" smtClean="0"/>
              <a:t>5μs</a:t>
            </a:r>
            <a:endParaRPr kumimoji="1" lang="ja-JP" altLang="en-US" dirty="0"/>
          </a:p>
        </p:txBody>
      </p:sp>
      <p:sp>
        <p:nvSpPr>
          <p:cNvPr id="26" name="テキスト ボックス 25"/>
          <p:cNvSpPr txBox="1"/>
          <p:nvPr/>
        </p:nvSpPr>
        <p:spPr>
          <a:xfrm>
            <a:off x="5472608" y="2483604"/>
            <a:ext cx="971600" cy="369332"/>
          </a:xfrm>
          <a:prstGeom prst="rect">
            <a:avLst/>
          </a:prstGeom>
          <a:solidFill>
            <a:schemeClr val="bg1">
              <a:alpha val="61000"/>
            </a:schemeClr>
          </a:solidFill>
        </p:spPr>
        <p:txBody>
          <a:bodyPr wrap="square" rtlCol="0">
            <a:spAutoFit/>
          </a:bodyPr>
          <a:lstStyle/>
          <a:p>
            <a:pPr algn="ctr"/>
            <a:r>
              <a:rPr kumimoji="1" lang="en-US" altLang="ja-JP" dirty="0" smtClean="0"/>
              <a:t>100mv</a:t>
            </a:r>
            <a:endParaRPr kumimoji="1" lang="ja-JP" altLang="en-US" dirty="0"/>
          </a:p>
        </p:txBody>
      </p:sp>
      <p:sp>
        <p:nvSpPr>
          <p:cNvPr id="27" name="テキスト ボックス 26"/>
          <p:cNvSpPr txBox="1"/>
          <p:nvPr/>
        </p:nvSpPr>
        <p:spPr>
          <a:xfrm>
            <a:off x="2915816" y="4022730"/>
            <a:ext cx="3491745" cy="1231106"/>
          </a:xfrm>
          <a:prstGeom prst="rect">
            <a:avLst/>
          </a:prstGeom>
          <a:noFill/>
        </p:spPr>
        <p:txBody>
          <a:bodyPr wrap="square" rtlCol="0">
            <a:spAutoFit/>
          </a:bodyPr>
          <a:lstStyle/>
          <a:p>
            <a:pPr algn="ctr"/>
            <a:r>
              <a:rPr kumimoji="1" lang="en-US" altLang="ja-JP" sz="2000" b="1" dirty="0" smtClean="0"/>
              <a:t>EL</a:t>
            </a:r>
            <a:r>
              <a:rPr kumimoji="1" lang="ja-JP" altLang="en-US" sz="2000" b="1" dirty="0" smtClean="0"/>
              <a:t>信号観測に成功！</a:t>
            </a:r>
            <a:endParaRPr kumimoji="1" lang="en-US" altLang="ja-JP" b="1" dirty="0" smtClean="0"/>
          </a:p>
          <a:p>
            <a:r>
              <a:rPr kumimoji="1" lang="ja-JP" altLang="en-US" dirty="0" smtClean="0"/>
              <a:t>光量が少ないため、</a:t>
            </a:r>
            <a:r>
              <a:rPr kumimoji="1" lang="en-US" altLang="ja-JP" dirty="0" smtClean="0"/>
              <a:t>PMT</a:t>
            </a:r>
            <a:r>
              <a:rPr lang="ja-JP" altLang="en-US" dirty="0" smtClean="0"/>
              <a:t>のパルス</a:t>
            </a:r>
            <a:r>
              <a:rPr lang="en-US" altLang="ja-JP" dirty="0" smtClean="0"/>
              <a:t>(~20ns)</a:t>
            </a:r>
            <a:r>
              <a:rPr lang="ja-JP" altLang="en-US" dirty="0" smtClean="0"/>
              <a:t>が重なって針のような信号に見えている。</a:t>
            </a:r>
            <a:endParaRPr kumimoji="1" lang="ja-JP" altLang="en-US" dirty="0"/>
          </a:p>
        </p:txBody>
      </p:sp>
    </p:spTree>
    <p:extLst>
      <p:ext uri="{BB962C8B-B14F-4D97-AF65-F5344CB8AC3E}">
        <p14:creationId xmlns:p14="http://schemas.microsoft.com/office/powerpoint/2010/main" val="26586851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78098"/>
          </a:xfrm>
        </p:spPr>
        <p:txBody>
          <a:bodyPr>
            <a:normAutofit/>
          </a:bodyPr>
          <a:lstStyle/>
          <a:p>
            <a:r>
              <a:rPr kumimoji="1" lang="en-US" altLang="ja-JP" sz="3600" dirty="0" smtClean="0"/>
              <a:t>ELCC</a:t>
            </a:r>
            <a:r>
              <a:rPr lang="ja-JP" altLang="en-US" sz="3600" dirty="0"/>
              <a:t> </a:t>
            </a:r>
            <a:r>
              <a:rPr lang="en-US" altLang="ja-JP" sz="3600" dirty="0" smtClean="0"/>
              <a:t>ver1</a:t>
            </a:r>
            <a:endParaRPr kumimoji="1" lang="ja-JP" altLang="en-US" sz="3600" dirty="0"/>
          </a:p>
        </p:txBody>
      </p:sp>
      <p:sp>
        <p:nvSpPr>
          <p:cNvPr id="3" name="コンテンツ プレースホルダー 2"/>
          <p:cNvSpPr>
            <a:spLocks noGrp="1"/>
          </p:cNvSpPr>
          <p:nvPr>
            <p:ph idx="1"/>
          </p:nvPr>
        </p:nvSpPr>
        <p:spPr>
          <a:xfrm>
            <a:off x="457200" y="1124744"/>
            <a:ext cx="8579296" cy="5001419"/>
          </a:xfrm>
        </p:spPr>
        <p:txBody>
          <a:bodyPr>
            <a:normAutofit/>
          </a:bodyPr>
          <a:lstStyle/>
          <a:p>
            <a:r>
              <a:rPr lang="ja-JP" altLang="en-US" sz="2400" dirty="0" smtClean="0"/>
              <a:t>読み出し</a:t>
            </a:r>
            <a:r>
              <a:rPr lang="ja-JP" altLang="en-US" sz="2400" dirty="0"/>
              <a:t>に</a:t>
            </a:r>
            <a:r>
              <a:rPr lang="ja-JP" altLang="en-US" sz="2400" dirty="0" smtClean="0"/>
              <a:t>は</a:t>
            </a:r>
            <a:r>
              <a:rPr lang="en-US" altLang="ja-JP" sz="2400" dirty="0" smtClean="0"/>
              <a:t>UVPMT(</a:t>
            </a:r>
            <a:r>
              <a:rPr lang="ja-JP" altLang="en-US" sz="2400" dirty="0" smtClean="0"/>
              <a:t>浜ホト </a:t>
            </a:r>
            <a:r>
              <a:rPr lang="en-US" altLang="ja-JP" sz="2400" dirty="0" smtClean="0"/>
              <a:t>H3178)</a:t>
            </a:r>
            <a:r>
              <a:rPr lang="ja-JP" altLang="en-US" sz="2400" dirty="0" smtClean="0"/>
              <a:t>を用いた。</a:t>
            </a:r>
            <a:endParaRPr kumimoji="1" lang="ja-JP" altLang="en-US" sz="2400" dirty="0"/>
          </a:p>
        </p:txBody>
      </p:sp>
      <p:pic>
        <p:nvPicPr>
          <p:cNvPr id="4" name="図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rot="5400000">
            <a:off x="6226771" y="2782341"/>
            <a:ext cx="2891623" cy="2168717"/>
          </a:xfrm>
          <a:prstGeom prst="rect">
            <a:avLst/>
          </a:prstGeom>
        </p:spPr>
      </p:pic>
      <p:pic>
        <p:nvPicPr>
          <p:cNvPr id="5" name="図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628881" y="3578637"/>
            <a:ext cx="2785807" cy="2089355"/>
          </a:xfrm>
          <a:prstGeom prst="rect">
            <a:avLst/>
          </a:prstGeom>
        </p:spPr>
      </p:pic>
      <p:sp>
        <p:nvSpPr>
          <p:cNvPr id="6" name="テキスト ボックス 5"/>
          <p:cNvSpPr txBox="1"/>
          <p:nvPr/>
        </p:nvSpPr>
        <p:spPr>
          <a:xfrm>
            <a:off x="4117445" y="5692120"/>
            <a:ext cx="1808677" cy="646331"/>
          </a:xfrm>
          <a:prstGeom prst="rect">
            <a:avLst/>
          </a:prstGeom>
          <a:noFill/>
        </p:spPr>
        <p:txBody>
          <a:bodyPr wrap="square" rtlCol="0">
            <a:spAutoFit/>
          </a:bodyPr>
          <a:lstStyle/>
          <a:p>
            <a:pPr algn="ctr"/>
            <a:r>
              <a:rPr kumimoji="1" lang="en-US" altLang="ja-JP" dirty="0" smtClean="0"/>
              <a:t>ELCC</a:t>
            </a:r>
            <a:r>
              <a:rPr kumimoji="1" lang="ja-JP" altLang="en-US" dirty="0" smtClean="0"/>
              <a:t>と</a:t>
            </a:r>
            <a:endParaRPr kumimoji="1" lang="en-US" altLang="ja-JP" dirty="0" smtClean="0"/>
          </a:p>
          <a:p>
            <a:pPr algn="ctr"/>
            <a:r>
              <a:rPr kumimoji="1" lang="ja-JP" altLang="en-US" dirty="0" smtClean="0"/>
              <a:t>フィールドケージ</a:t>
            </a:r>
            <a:endParaRPr kumimoji="1" lang="ja-JP" altLang="en-US" dirty="0"/>
          </a:p>
        </p:txBody>
      </p:sp>
      <p:pic>
        <p:nvPicPr>
          <p:cNvPr id="8" name="Picture 4"/>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14362" y="1966152"/>
            <a:ext cx="2679458" cy="1770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テキスト ボックス 15"/>
          <p:cNvSpPr txBox="1"/>
          <p:nvPr/>
        </p:nvSpPr>
        <p:spPr>
          <a:xfrm>
            <a:off x="7884368" y="3519605"/>
            <a:ext cx="1008112" cy="369332"/>
          </a:xfrm>
          <a:prstGeom prst="rect">
            <a:avLst/>
          </a:prstGeom>
          <a:solidFill>
            <a:schemeClr val="bg1"/>
          </a:solidFill>
        </p:spPr>
        <p:txBody>
          <a:bodyPr wrap="square" rtlCol="0">
            <a:spAutoFit/>
          </a:bodyPr>
          <a:lstStyle/>
          <a:p>
            <a:pPr algn="ctr"/>
            <a:r>
              <a:rPr kumimoji="1" lang="en-US" altLang="ja-JP" dirty="0" smtClean="0"/>
              <a:t>UVPMT</a:t>
            </a:r>
            <a:endParaRPr kumimoji="1" lang="ja-JP" altLang="en-US" dirty="0"/>
          </a:p>
        </p:txBody>
      </p:sp>
      <p:sp>
        <p:nvSpPr>
          <p:cNvPr id="17" name="円/楕円 16"/>
          <p:cNvSpPr/>
          <p:nvPr/>
        </p:nvSpPr>
        <p:spPr>
          <a:xfrm>
            <a:off x="7236296" y="2575967"/>
            <a:ext cx="864096" cy="943638"/>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995936" y="3519605"/>
            <a:ext cx="1930186" cy="2069635"/>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a:stCxn id="17" idx="1"/>
            <a:endCxn id="18" idx="0"/>
          </p:cNvCxnSpPr>
          <p:nvPr/>
        </p:nvCxnSpPr>
        <p:spPr>
          <a:xfrm flipH="1">
            <a:off x="4961029" y="2714160"/>
            <a:ext cx="2401811" cy="805445"/>
          </a:xfrm>
          <a:prstGeom prst="line">
            <a:avLst/>
          </a:prstGeom>
          <a:ln w="317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a:stCxn id="17" idx="5"/>
            <a:endCxn id="18" idx="5"/>
          </p:cNvCxnSpPr>
          <p:nvPr/>
        </p:nvCxnSpPr>
        <p:spPr>
          <a:xfrm flipH="1">
            <a:off x="5643453" y="3381412"/>
            <a:ext cx="2330395" cy="1904737"/>
          </a:xfrm>
          <a:prstGeom prst="line">
            <a:avLst/>
          </a:prstGeom>
          <a:ln w="317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flipH="1">
            <a:off x="3008666" y="2132856"/>
            <a:ext cx="476199" cy="2967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3347864" y="1943326"/>
            <a:ext cx="1037101" cy="369332"/>
          </a:xfrm>
          <a:prstGeom prst="rect">
            <a:avLst/>
          </a:prstGeom>
          <a:noFill/>
        </p:spPr>
        <p:txBody>
          <a:bodyPr wrap="square" rtlCol="0">
            <a:spAutoFit/>
          </a:bodyPr>
          <a:lstStyle/>
          <a:p>
            <a:pPr algn="ctr"/>
            <a:r>
              <a:rPr kumimoji="1" lang="en-US" altLang="ja-JP" dirty="0" smtClean="0"/>
              <a:t>anode</a:t>
            </a:r>
          </a:p>
        </p:txBody>
      </p:sp>
      <p:sp>
        <p:nvSpPr>
          <p:cNvPr id="33" name="テキスト ボックス 32"/>
          <p:cNvSpPr txBox="1"/>
          <p:nvPr/>
        </p:nvSpPr>
        <p:spPr>
          <a:xfrm>
            <a:off x="3380360" y="2420888"/>
            <a:ext cx="1807215" cy="369332"/>
          </a:xfrm>
          <a:prstGeom prst="rect">
            <a:avLst/>
          </a:prstGeom>
          <a:noFill/>
        </p:spPr>
        <p:txBody>
          <a:bodyPr wrap="square" rtlCol="0">
            <a:spAutoFit/>
          </a:bodyPr>
          <a:lstStyle/>
          <a:p>
            <a:pPr algn="ctr"/>
            <a:r>
              <a:rPr kumimoji="1" lang="en-US" altLang="ja-JP" dirty="0" smtClean="0"/>
              <a:t>mesh electrode</a:t>
            </a:r>
            <a:endParaRPr kumimoji="1" lang="ja-JP" altLang="en-US" dirty="0"/>
          </a:p>
        </p:txBody>
      </p:sp>
      <p:cxnSp>
        <p:nvCxnSpPr>
          <p:cNvPr id="35" name="直線矢印コネクタ 34"/>
          <p:cNvCxnSpPr/>
          <p:nvPr/>
        </p:nvCxnSpPr>
        <p:spPr>
          <a:xfrm flipH="1">
            <a:off x="2938336" y="2636912"/>
            <a:ext cx="510967" cy="9233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45" idx="3"/>
          </p:cNvCxnSpPr>
          <p:nvPr/>
        </p:nvCxnSpPr>
        <p:spPr>
          <a:xfrm flipV="1">
            <a:off x="3054939" y="5041584"/>
            <a:ext cx="1330026" cy="18988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pic>
        <p:nvPicPr>
          <p:cNvPr id="45" name="図 44"/>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2863" y="4289441"/>
            <a:ext cx="2512076" cy="1884057"/>
          </a:xfrm>
          <a:prstGeom prst="rect">
            <a:avLst/>
          </a:prstGeom>
        </p:spPr>
      </p:pic>
    </p:spTree>
    <p:extLst>
      <p:ext uri="{BB962C8B-B14F-4D97-AF65-F5344CB8AC3E}">
        <p14:creationId xmlns:p14="http://schemas.microsoft.com/office/powerpoint/2010/main" val="1336953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フィールドケージ</a:t>
            </a:r>
            <a:endParaRPr kumimoji="1" lang="ja-JP" altLang="en-US" dirty="0"/>
          </a:p>
        </p:txBody>
      </p:sp>
      <p:sp>
        <p:nvSpPr>
          <p:cNvPr id="5" name="コンテンツ プレースホルダー 4"/>
          <p:cNvSpPr>
            <a:spLocks noGrp="1"/>
          </p:cNvSpPr>
          <p:nvPr>
            <p:ph idx="1"/>
          </p:nvPr>
        </p:nvSpPr>
        <p:spPr>
          <a:xfrm>
            <a:off x="251520" y="1600200"/>
            <a:ext cx="3106688" cy="5213176"/>
          </a:xfrm>
        </p:spPr>
        <p:txBody>
          <a:bodyPr>
            <a:normAutofit fontScale="92500" lnSpcReduction="20000"/>
          </a:bodyPr>
          <a:lstStyle/>
          <a:p>
            <a:r>
              <a:rPr kumimoji="1" lang="ja-JP" altLang="en-US" sz="2600" dirty="0" smtClean="0"/>
              <a:t>電離した電子を</a:t>
            </a:r>
            <a:r>
              <a:rPr kumimoji="1" lang="en-US" altLang="ja-JP" sz="2600" dirty="0" smtClean="0"/>
              <a:t>ELCC</a:t>
            </a:r>
            <a:r>
              <a:rPr kumimoji="1" lang="ja-JP" altLang="en-US" sz="2600" dirty="0" smtClean="0"/>
              <a:t>に導く電場を作る</a:t>
            </a:r>
            <a:r>
              <a:rPr lang="ja-JP" altLang="en-US" sz="2600" dirty="0"/>
              <a:t>。</a:t>
            </a:r>
            <a:endParaRPr kumimoji="1" lang="en-US" altLang="ja-JP" sz="2600" dirty="0" smtClean="0"/>
          </a:p>
          <a:p>
            <a:endParaRPr lang="en-US" altLang="ja-JP" sz="2600" dirty="0"/>
          </a:p>
          <a:p>
            <a:r>
              <a:rPr kumimoji="1" lang="ja-JP" altLang="en-US" sz="2600" dirty="0" smtClean="0"/>
              <a:t>銅のリング</a:t>
            </a:r>
            <a:r>
              <a:rPr kumimoji="1" lang="en-US" altLang="ja-JP" sz="2600" dirty="0" smtClean="0"/>
              <a:t>(</a:t>
            </a:r>
            <a:r>
              <a:rPr lang="en-US" altLang="ja-JP" sz="2600" dirty="0" smtClean="0"/>
              <a:t>x</a:t>
            </a:r>
            <a:r>
              <a:rPr kumimoji="1" lang="en-US" altLang="ja-JP" sz="2600" dirty="0" smtClean="0"/>
              <a:t>11)</a:t>
            </a:r>
            <a:r>
              <a:rPr lang="ja-JP" altLang="en-US" sz="2600" dirty="0" smtClean="0"/>
              <a:t>を積み、</a:t>
            </a:r>
            <a:r>
              <a:rPr kumimoji="1" lang="ja-JP" altLang="en-US" sz="2600" dirty="0" smtClean="0"/>
              <a:t>抵抗分割する。</a:t>
            </a:r>
            <a:endParaRPr kumimoji="1" lang="en-US" altLang="ja-JP" sz="2600" dirty="0" smtClean="0"/>
          </a:p>
          <a:p>
            <a:endParaRPr lang="en-US" altLang="ja-JP" sz="2600" dirty="0" smtClean="0"/>
          </a:p>
          <a:p>
            <a:r>
              <a:rPr kumimoji="1" lang="en-US" altLang="ja-JP" sz="2600" dirty="0" smtClean="0"/>
              <a:t>z</a:t>
            </a:r>
            <a:r>
              <a:rPr kumimoji="1" lang="ja-JP" altLang="en-US" sz="2600" dirty="0" smtClean="0"/>
              <a:t>方向に一様な電場を構成する。</a:t>
            </a:r>
            <a:endParaRPr kumimoji="1" lang="en-US" altLang="ja-JP" sz="2600" dirty="0" smtClean="0"/>
          </a:p>
          <a:p>
            <a:endParaRPr lang="en-US" altLang="ja-JP" sz="2600" dirty="0"/>
          </a:p>
          <a:p>
            <a:r>
              <a:rPr kumimoji="1" lang="ja-JP" altLang="en-US" sz="2600" dirty="0" smtClean="0"/>
              <a:t>電子が</a:t>
            </a:r>
            <a:r>
              <a:rPr kumimoji="1" lang="en-US" altLang="ja-JP" sz="2600" dirty="0" smtClean="0"/>
              <a:t>drift</a:t>
            </a:r>
            <a:r>
              <a:rPr kumimoji="1" lang="ja-JP" altLang="en-US" sz="2600" dirty="0" smtClean="0"/>
              <a:t>する領域は</a:t>
            </a:r>
            <a:r>
              <a:rPr lang="en-US" altLang="ja-JP" sz="2600" dirty="0" smtClean="0"/>
              <a:t>φ=43,H=55mm</a:t>
            </a:r>
          </a:p>
          <a:p>
            <a:endParaRPr kumimoji="1" lang="en-US" altLang="ja-JP" sz="2600" dirty="0"/>
          </a:p>
          <a:p>
            <a:r>
              <a:rPr lang="ja-JP" altLang="en-US" sz="2600" dirty="0" smtClean="0"/>
              <a:t>有効領域は</a:t>
            </a:r>
            <a:r>
              <a:rPr lang="en-US" altLang="ja-JP" sz="2600" dirty="0" smtClean="0"/>
              <a:t>28×28×55mm</a:t>
            </a:r>
            <a:endParaRPr kumimoji="1" lang="en-US" altLang="ja-JP" sz="2600" dirty="0" smtClean="0"/>
          </a:p>
          <a:p>
            <a:endParaRPr lang="en-US" altLang="ja-JP" dirty="0"/>
          </a:p>
          <a:p>
            <a:pPr marL="0" indent="0">
              <a:buNone/>
            </a:pPr>
            <a:endParaRPr kumimoji="1" lang="ja-JP" altLang="en-US" dirty="0"/>
          </a:p>
        </p:txBody>
      </p:sp>
      <p:pic>
        <p:nvPicPr>
          <p:cNvPr id="6" name="図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948264" y="3573016"/>
            <a:ext cx="2120124" cy="2653696"/>
          </a:xfrm>
          <a:prstGeom prst="rect">
            <a:avLst/>
          </a:prstGeom>
        </p:spPr>
      </p:pic>
      <p:sp>
        <p:nvSpPr>
          <p:cNvPr id="7" name="テキスト ボックス 6"/>
          <p:cNvSpPr txBox="1"/>
          <p:nvPr/>
        </p:nvSpPr>
        <p:spPr>
          <a:xfrm>
            <a:off x="6752234" y="6237312"/>
            <a:ext cx="2428278" cy="369332"/>
          </a:xfrm>
          <a:prstGeom prst="rect">
            <a:avLst/>
          </a:prstGeom>
          <a:noFill/>
        </p:spPr>
        <p:txBody>
          <a:bodyPr wrap="square" rtlCol="0">
            <a:spAutoFit/>
          </a:bodyPr>
          <a:lstStyle/>
          <a:p>
            <a:pPr algn="ctr"/>
            <a:r>
              <a:rPr kumimoji="1" lang="en-US" altLang="ja-JP" dirty="0" smtClean="0"/>
              <a:t>FEMM</a:t>
            </a:r>
            <a:r>
              <a:rPr kumimoji="1" lang="ja-JP" altLang="en-US" dirty="0" smtClean="0"/>
              <a:t>による電場計算</a:t>
            </a:r>
            <a:endParaRPr kumimoji="1" lang="ja-JP" altLang="en-US" dirty="0"/>
          </a:p>
        </p:txBody>
      </p:sp>
      <p:sp>
        <p:nvSpPr>
          <p:cNvPr id="8" name="ドーナツ 7"/>
          <p:cNvSpPr/>
          <p:nvPr/>
        </p:nvSpPr>
        <p:spPr>
          <a:xfrm>
            <a:off x="3914949" y="3842729"/>
            <a:ext cx="1656184" cy="36004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ドーナツ 8"/>
          <p:cNvSpPr/>
          <p:nvPr/>
        </p:nvSpPr>
        <p:spPr>
          <a:xfrm>
            <a:off x="3911610" y="3135250"/>
            <a:ext cx="1656184" cy="36004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ドーナツ 9"/>
          <p:cNvSpPr/>
          <p:nvPr/>
        </p:nvSpPr>
        <p:spPr>
          <a:xfrm>
            <a:off x="3911610" y="4495847"/>
            <a:ext cx="1656184" cy="36004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 name="正方形/長方形 10"/>
          <p:cNvSpPr/>
          <p:nvPr/>
        </p:nvSpPr>
        <p:spPr>
          <a:xfrm flipH="1">
            <a:off x="3914948" y="2656290"/>
            <a:ext cx="97384" cy="73839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2" name="正方形/長方形 11"/>
          <p:cNvSpPr/>
          <p:nvPr/>
        </p:nvSpPr>
        <p:spPr>
          <a:xfrm flipH="1">
            <a:off x="5472122" y="2688652"/>
            <a:ext cx="99011" cy="65315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flipH="1">
            <a:off x="3913322" y="3392081"/>
            <a:ext cx="99011" cy="65315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flipH="1">
            <a:off x="5472122" y="3369596"/>
            <a:ext cx="99011" cy="65315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flipH="1">
            <a:off x="3914949" y="4015943"/>
            <a:ext cx="99011" cy="65315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flipH="1">
            <a:off x="5473668" y="4022864"/>
            <a:ext cx="99011" cy="65315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リーフォーム 16"/>
          <p:cNvSpPr/>
          <p:nvPr/>
        </p:nvSpPr>
        <p:spPr>
          <a:xfrm>
            <a:off x="5574908" y="2646860"/>
            <a:ext cx="281672" cy="661342"/>
          </a:xfrm>
          <a:custGeom>
            <a:avLst/>
            <a:gdLst>
              <a:gd name="connsiteX0" fmla="*/ 0 w 281672"/>
              <a:gd name="connsiteY0" fmla="*/ 0 h 661342"/>
              <a:gd name="connsiteX1" fmla="*/ 182880 w 281672"/>
              <a:gd name="connsiteY1" fmla="*/ 14068 h 661342"/>
              <a:gd name="connsiteX2" fmla="*/ 225083 w 281672"/>
              <a:gd name="connsiteY2" fmla="*/ 28136 h 661342"/>
              <a:gd name="connsiteX3" fmla="*/ 84406 w 281672"/>
              <a:gd name="connsiteY3" fmla="*/ 112542 h 661342"/>
              <a:gd name="connsiteX4" fmla="*/ 239151 w 281672"/>
              <a:gd name="connsiteY4" fmla="*/ 126610 h 661342"/>
              <a:gd name="connsiteX5" fmla="*/ 196948 w 281672"/>
              <a:gd name="connsiteY5" fmla="*/ 196948 h 661342"/>
              <a:gd name="connsiteX6" fmla="*/ 126609 w 281672"/>
              <a:gd name="connsiteY6" fmla="*/ 211016 h 661342"/>
              <a:gd name="connsiteX7" fmla="*/ 84406 w 281672"/>
              <a:gd name="connsiteY7" fmla="*/ 225083 h 661342"/>
              <a:gd name="connsiteX8" fmla="*/ 253218 w 281672"/>
              <a:gd name="connsiteY8" fmla="*/ 267286 h 661342"/>
              <a:gd name="connsiteX9" fmla="*/ 281354 w 281672"/>
              <a:gd name="connsiteY9" fmla="*/ 295422 h 661342"/>
              <a:gd name="connsiteX10" fmla="*/ 239151 w 281672"/>
              <a:gd name="connsiteY10" fmla="*/ 323557 h 661342"/>
              <a:gd name="connsiteX11" fmla="*/ 126609 w 281672"/>
              <a:gd name="connsiteY11" fmla="*/ 379828 h 661342"/>
              <a:gd name="connsiteX12" fmla="*/ 253218 w 281672"/>
              <a:gd name="connsiteY12" fmla="*/ 407963 h 661342"/>
              <a:gd name="connsiteX13" fmla="*/ 281354 w 281672"/>
              <a:gd name="connsiteY13" fmla="*/ 436099 h 661342"/>
              <a:gd name="connsiteX14" fmla="*/ 239151 w 281672"/>
              <a:gd name="connsiteY14" fmla="*/ 464234 h 661342"/>
              <a:gd name="connsiteX15" fmla="*/ 196948 w 281672"/>
              <a:gd name="connsiteY15" fmla="*/ 478302 h 661342"/>
              <a:gd name="connsiteX16" fmla="*/ 168812 w 281672"/>
              <a:gd name="connsiteY16" fmla="*/ 506437 h 661342"/>
              <a:gd name="connsiteX17" fmla="*/ 14068 w 281672"/>
              <a:gd name="connsiteY17" fmla="*/ 661182 h 661342"/>
              <a:gd name="connsiteX18" fmla="*/ 0 w 281672"/>
              <a:gd name="connsiteY18" fmla="*/ 661182 h 661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81672" h="661342">
                <a:moveTo>
                  <a:pt x="0" y="0"/>
                </a:moveTo>
                <a:cubicBezTo>
                  <a:pt x="60960" y="4689"/>
                  <a:pt x="122212" y="6484"/>
                  <a:pt x="182880" y="14068"/>
                </a:cubicBezTo>
                <a:cubicBezTo>
                  <a:pt x="197594" y="15907"/>
                  <a:pt x="229772" y="14068"/>
                  <a:pt x="225083" y="28136"/>
                </a:cubicBezTo>
                <a:cubicBezTo>
                  <a:pt x="200155" y="102917"/>
                  <a:pt x="142320" y="100959"/>
                  <a:pt x="84406" y="112542"/>
                </a:cubicBezTo>
                <a:cubicBezTo>
                  <a:pt x="135988" y="117231"/>
                  <a:pt x="197715" y="95533"/>
                  <a:pt x="239151" y="126610"/>
                </a:cubicBezTo>
                <a:cubicBezTo>
                  <a:pt x="261025" y="143015"/>
                  <a:pt x="218822" y="180543"/>
                  <a:pt x="196948" y="196948"/>
                </a:cubicBezTo>
                <a:cubicBezTo>
                  <a:pt x="177819" y="211294"/>
                  <a:pt x="149806" y="205217"/>
                  <a:pt x="126609" y="211016"/>
                </a:cubicBezTo>
                <a:cubicBezTo>
                  <a:pt x="112223" y="214612"/>
                  <a:pt x="98474" y="220394"/>
                  <a:pt x="84406" y="225083"/>
                </a:cubicBezTo>
                <a:cubicBezTo>
                  <a:pt x="195872" y="262239"/>
                  <a:pt x="139558" y="248344"/>
                  <a:pt x="253218" y="267286"/>
                </a:cubicBezTo>
                <a:cubicBezTo>
                  <a:pt x="262597" y="276665"/>
                  <a:pt x="284571" y="282555"/>
                  <a:pt x="281354" y="295422"/>
                </a:cubicBezTo>
                <a:cubicBezTo>
                  <a:pt x="277254" y="311824"/>
                  <a:pt x="254273" y="315996"/>
                  <a:pt x="239151" y="323557"/>
                </a:cubicBezTo>
                <a:cubicBezTo>
                  <a:pt x="101492" y="392386"/>
                  <a:pt x="224385" y="314645"/>
                  <a:pt x="126609" y="379828"/>
                </a:cubicBezTo>
                <a:cubicBezTo>
                  <a:pt x="134004" y="381307"/>
                  <a:pt x="239977" y="401342"/>
                  <a:pt x="253218" y="407963"/>
                </a:cubicBezTo>
                <a:cubicBezTo>
                  <a:pt x="265081" y="413895"/>
                  <a:pt x="271975" y="426720"/>
                  <a:pt x="281354" y="436099"/>
                </a:cubicBezTo>
                <a:cubicBezTo>
                  <a:pt x="267286" y="445477"/>
                  <a:pt x="254273" y="456673"/>
                  <a:pt x="239151" y="464234"/>
                </a:cubicBezTo>
                <a:cubicBezTo>
                  <a:pt x="225888" y="470866"/>
                  <a:pt x="209664" y="470673"/>
                  <a:pt x="196948" y="478302"/>
                </a:cubicBezTo>
                <a:cubicBezTo>
                  <a:pt x="185575" y="485126"/>
                  <a:pt x="178191" y="497059"/>
                  <a:pt x="168812" y="506437"/>
                </a:cubicBezTo>
                <a:cubicBezTo>
                  <a:pt x="188384" y="702154"/>
                  <a:pt x="229981" y="644573"/>
                  <a:pt x="14068" y="661182"/>
                </a:cubicBezTo>
                <a:cubicBezTo>
                  <a:pt x="9392" y="661542"/>
                  <a:pt x="4689" y="661182"/>
                  <a:pt x="0" y="6611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17"/>
          <p:cNvSpPr/>
          <p:nvPr/>
        </p:nvSpPr>
        <p:spPr>
          <a:xfrm>
            <a:off x="5586472" y="3315270"/>
            <a:ext cx="281672" cy="661342"/>
          </a:xfrm>
          <a:custGeom>
            <a:avLst/>
            <a:gdLst>
              <a:gd name="connsiteX0" fmla="*/ 0 w 281672"/>
              <a:gd name="connsiteY0" fmla="*/ 0 h 661342"/>
              <a:gd name="connsiteX1" fmla="*/ 182880 w 281672"/>
              <a:gd name="connsiteY1" fmla="*/ 14068 h 661342"/>
              <a:gd name="connsiteX2" fmla="*/ 225083 w 281672"/>
              <a:gd name="connsiteY2" fmla="*/ 28136 h 661342"/>
              <a:gd name="connsiteX3" fmla="*/ 84406 w 281672"/>
              <a:gd name="connsiteY3" fmla="*/ 112542 h 661342"/>
              <a:gd name="connsiteX4" fmla="*/ 239151 w 281672"/>
              <a:gd name="connsiteY4" fmla="*/ 126610 h 661342"/>
              <a:gd name="connsiteX5" fmla="*/ 196948 w 281672"/>
              <a:gd name="connsiteY5" fmla="*/ 196948 h 661342"/>
              <a:gd name="connsiteX6" fmla="*/ 126609 w 281672"/>
              <a:gd name="connsiteY6" fmla="*/ 211016 h 661342"/>
              <a:gd name="connsiteX7" fmla="*/ 84406 w 281672"/>
              <a:gd name="connsiteY7" fmla="*/ 225083 h 661342"/>
              <a:gd name="connsiteX8" fmla="*/ 253218 w 281672"/>
              <a:gd name="connsiteY8" fmla="*/ 267286 h 661342"/>
              <a:gd name="connsiteX9" fmla="*/ 281354 w 281672"/>
              <a:gd name="connsiteY9" fmla="*/ 295422 h 661342"/>
              <a:gd name="connsiteX10" fmla="*/ 239151 w 281672"/>
              <a:gd name="connsiteY10" fmla="*/ 323557 h 661342"/>
              <a:gd name="connsiteX11" fmla="*/ 126609 w 281672"/>
              <a:gd name="connsiteY11" fmla="*/ 379828 h 661342"/>
              <a:gd name="connsiteX12" fmla="*/ 253218 w 281672"/>
              <a:gd name="connsiteY12" fmla="*/ 407963 h 661342"/>
              <a:gd name="connsiteX13" fmla="*/ 281354 w 281672"/>
              <a:gd name="connsiteY13" fmla="*/ 436099 h 661342"/>
              <a:gd name="connsiteX14" fmla="*/ 239151 w 281672"/>
              <a:gd name="connsiteY14" fmla="*/ 464234 h 661342"/>
              <a:gd name="connsiteX15" fmla="*/ 196948 w 281672"/>
              <a:gd name="connsiteY15" fmla="*/ 478302 h 661342"/>
              <a:gd name="connsiteX16" fmla="*/ 168812 w 281672"/>
              <a:gd name="connsiteY16" fmla="*/ 506437 h 661342"/>
              <a:gd name="connsiteX17" fmla="*/ 14068 w 281672"/>
              <a:gd name="connsiteY17" fmla="*/ 661182 h 661342"/>
              <a:gd name="connsiteX18" fmla="*/ 0 w 281672"/>
              <a:gd name="connsiteY18" fmla="*/ 661182 h 661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81672" h="661342">
                <a:moveTo>
                  <a:pt x="0" y="0"/>
                </a:moveTo>
                <a:cubicBezTo>
                  <a:pt x="60960" y="4689"/>
                  <a:pt x="122212" y="6484"/>
                  <a:pt x="182880" y="14068"/>
                </a:cubicBezTo>
                <a:cubicBezTo>
                  <a:pt x="197594" y="15907"/>
                  <a:pt x="229772" y="14068"/>
                  <a:pt x="225083" y="28136"/>
                </a:cubicBezTo>
                <a:cubicBezTo>
                  <a:pt x="200155" y="102917"/>
                  <a:pt x="142320" y="100959"/>
                  <a:pt x="84406" y="112542"/>
                </a:cubicBezTo>
                <a:cubicBezTo>
                  <a:pt x="135988" y="117231"/>
                  <a:pt x="197715" y="95533"/>
                  <a:pt x="239151" y="126610"/>
                </a:cubicBezTo>
                <a:cubicBezTo>
                  <a:pt x="261025" y="143015"/>
                  <a:pt x="218822" y="180543"/>
                  <a:pt x="196948" y="196948"/>
                </a:cubicBezTo>
                <a:cubicBezTo>
                  <a:pt x="177819" y="211294"/>
                  <a:pt x="149806" y="205217"/>
                  <a:pt x="126609" y="211016"/>
                </a:cubicBezTo>
                <a:cubicBezTo>
                  <a:pt x="112223" y="214612"/>
                  <a:pt x="98474" y="220394"/>
                  <a:pt x="84406" y="225083"/>
                </a:cubicBezTo>
                <a:cubicBezTo>
                  <a:pt x="195872" y="262239"/>
                  <a:pt x="139558" y="248344"/>
                  <a:pt x="253218" y="267286"/>
                </a:cubicBezTo>
                <a:cubicBezTo>
                  <a:pt x="262597" y="276665"/>
                  <a:pt x="284571" y="282555"/>
                  <a:pt x="281354" y="295422"/>
                </a:cubicBezTo>
                <a:cubicBezTo>
                  <a:pt x="277254" y="311824"/>
                  <a:pt x="254273" y="315996"/>
                  <a:pt x="239151" y="323557"/>
                </a:cubicBezTo>
                <a:cubicBezTo>
                  <a:pt x="101492" y="392386"/>
                  <a:pt x="224385" y="314645"/>
                  <a:pt x="126609" y="379828"/>
                </a:cubicBezTo>
                <a:cubicBezTo>
                  <a:pt x="134004" y="381307"/>
                  <a:pt x="239977" y="401342"/>
                  <a:pt x="253218" y="407963"/>
                </a:cubicBezTo>
                <a:cubicBezTo>
                  <a:pt x="265081" y="413895"/>
                  <a:pt x="271975" y="426720"/>
                  <a:pt x="281354" y="436099"/>
                </a:cubicBezTo>
                <a:cubicBezTo>
                  <a:pt x="267286" y="445477"/>
                  <a:pt x="254273" y="456673"/>
                  <a:pt x="239151" y="464234"/>
                </a:cubicBezTo>
                <a:cubicBezTo>
                  <a:pt x="225888" y="470866"/>
                  <a:pt x="209664" y="470673"/>
                  <a:pt x="196948" y="478302"/>
                </a:cubicBezTo>
                <a:cubicBezTo>
                  <a:pt x="185575" y="485126"/>
                  <a:pt x="178191" y="497059"/>
                  <a:pt x="168812" y="506437"/>
                </a:cubicBezTo>
                <a:cubicBezTo>
                  <a:pt x="188384" y="702154"/>
                  <a:pt x="229981" y="644573"/>
                  <a:pt x="14068" y="661182"/>
                </a:cubicBezTo>
                <a:cubicBezTo>
                  <a:pt x="9392" y="661542"/>
                  <a:pt x="4689" y="661182"/>
                  <a:pt x="0" y="6611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18"/>
          <p:cNvSpPr/>
          <p:nvPr/>
        </p:nvSpPr>
        <p:spPr>
          <a:xfrm>
            <a:off x="5567794" y="4045234"/>
            <a:ext cx="281672" cy="661342"/>
          </a:xfrm>
          <a:custGeom>
            <a:avLst/>
            <a:gdLst>
              <a:gd name="connsiteX0" fmla="*/ 0 w 281672"/>
              <a:gd name="connsiteY0" fmla="*/ 0 h 661342"/>
              <a:gd name="connsiteX1" fmla="*/ 182880 w 281672"/>
              <a:gd name="connsiteY1" fmla="*/ 14068 h 661342"/>
              <a:gd name="connsiteX2" fmla="*/ 225083 w 281672"/>
              <a:gd name="connsiteY2" fmla="*/ 28136 h 661342"/>
              <a:gd name="connsiteX3" fmla="*/ 84406 w 281672"/>
              <a:gd name="connsiteY3" fmla="*/ 112542 h 661342"/>
              <a:gd name="connsiteX4" fmla="*/ 239151 w 281672"/>
              <a:gd name="connsiteY4" fmla="*/ 126610 h 661342"/>
              <a:gd name="connsiteX5" fmla="*/ 196948 w 281672"/>
              <a:gd name="connsiteY5" fmla="*/ 196948 h 661342"/>
              <a:gd name="connsiteX6" fmla="*/ 126609 w 281672"/>
              <a:gd name="connsiteY6" fmla="*/ 211016 h 661342"/>
              <a:gd name="connsiteX7" fmla="*/ 84406 w 281672"/>
              <a:gd name="connsiteY7" fmla="*/ 225083 h 661342"/>
              <a:gd name="connsiteX8" fmla="*/ 253218 w 281672"/>
              <a:gd name="connsiteY8" fmla="*/ 267286 h 661342"/>
              <a:gd name="connsiteX9" fmla="*/ 281354 w 281672"/>
              <a:gd name="connsiteY9" fmla="*/ 295422 h 661342"/>
              <a:gd name="connsiteX10" fmla="*/ 239151 w 281672"/>
              <a:gd name="connsiteY10" fmla="*/ 323557 h 661342"/>
              <a:gd name="connsiteX11" fmla="*/ 126609 w 281672"/>
              <a:gd name="connsiteY11" fmla="*/ 379828 h 661342"/>
              <a:gd name="connsiteX12" fmla="*/ 253218 w 281672"/>
              <a:gd name="connsiteY12" fmla="*/ 407963 h 661342"/>
              <a:gd name="connsiteX13" fmla="*/ 281354 w 281672"/>
              <a:gd name="connsiteY13" fmla="*/ 436099 h 661342"/>
              <a:gd name="connsiteX14" fmla="*/ 239151 w 281672"/>
              <a:gd name="connsiteY14" fmla="*/ 464234 h 661342"/>
              <a:gd name="connsiteX15" fmla="*/ 196948 w 281672"/>
              <a:gd name="connsiteY15" fmla="*/ 478302 h 661342"/>
              <a:gd name="connsiteX16" fmla="*/ 168812 w 281672"/>
              <a:gd name="connsiteY16" fmla="*/ 506437 h 661342"/>
              <a:gd name="connsiteX17" fmla="*/ 14068 w 281672"/>
              <a:gd name="connsiteY17" fmla="*/ 661182 h 661342"/>
              <a:gd name="connsiteX18" fmla="*/ 0 w 281672"/>
              <a:gd name="connsiteY18" fmla="*/ 661182 h 661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81672" h="661342">
                <a:moveTo>
                  <a:pt x="0" y="0"/>
                </a:moveTo>
                <a:cubicBezTo>
                  <a:pt x="60960" y="4689"/>
                  <a:pt x="122212" y="6484"/>
                  <a:pt x="182880" y="14068"/>
                </a:cubicBezTo>
                <a:cubicBezTo>
                  <a:pt x="197594" y="15907"/>
                  <a:pt x="229772" y="14068"/>
                  <a:pt x="225083" y="28136"/>
                </a:cubicBezTo>
                <a:cubicBezTo>
                  <a:pt x="200155" y="102917"/>
                  <a:pt x="142320" y="100959"/>
                  <a:pt x="84406" y="112542"/>
                </a:cubicBezTo>
                <a:cubicBezTo>
                  <a:pt x="135988" y="117231"/>
                  <a:pt x="197715" y="95533"/>
                  <a:pt x="239151" y="126610"/>
                </a:cubicBezTo>
                <a:cubicBezTo>
                  <a:pt x="261025" y="143015"/>
                  <a:pt x="218822" y="180543"/>
                  <a:pt x="196948" y="196948"/>
                </a:cubicBezTo>
                <a:cubicBezTo>
                  <a:pt x="177819" y="211294"/>
                  <a:pt x="149806" y="205217"/>
                  <a:pt x="126609" y="211016"/>
                </a:cubicBezTo>
                <a:cubicBezTo>
                  <a:pt x="112223" y="214612"/>
                  <a:pt x="98474" y="220394"/>
                  <a:pt x="84406" y="225083"/>
                </a:cubicBezTo>
                <a:cubicBezTo>
                  <a:pt x="195872" y="262239"/>
                  <a:pt x="139558" y="248344"/>
                  <a:pt x="253218" y="267286"/>
                </a:cubicBezTo>
                <a:cubicBezTo>
                  <a:pt x="262597" y="276665"/>
                  <a:pt x="284571" y="282555"/>
                  <a:pt x="281354" y="295422"/>
                </a:cubicBezTo>
                <a:cubicBezTo>
                  <a:pt x="277254" y="311824"/>
                  <a:pt x="254273" y="315996"/>
                  <a:pt x="239151" y="323557"/>
                </a:cubicBezTo>
                <a:cubicBezTo>
                  <a:pt x="101492" y="392386"/>
                  <a:pt x="224385" y="314645"/>
                  <a:pt x="126609" y="379828"/>
                </a:cubicBezTo>
                <a:cubicBezTo>
                  <a:pt x="134004" y="381307"/>
                  <a:pt x="239977" y="401342"/>
                  <a:pt x="253218" y="407963"/>
                </a:cubicBezTo>
                <a:cubicBezTo>
                  <a:pt x="265081" y="413895"/>
                  <a:pt x="271975" y="426720"/>
                  <a:pt x="281354" y="436099"/>
                </a:cubicBezTo>
                <a:cubicBezTo>
                  <a:pt x="267286" y="445477"/>
                  <a:pt x="254273" y="456673"/>
                  <a:pt x="239151" y="464234"/>
                </a:cubicBezTo>
                <a:cubicBezTo>
                  <a:pt x="225888" y="470866"/>
                  <a:pt x="209664" y="470673"/>
                  <a:pt x="196948" y="478302"/>
                </a:cubicBezTo>
                <a:cubicBezTo>
                  <a:pt x="185575" y="485126"/>
                  <a:pt x="178191" y="497059"/>
                  <a:pt x="168812" y="506437"/>
                </a:cubicBezTo>
                <a:cubicBezTo>
                  <a:pt x="188384" y="702154"/>
                  <a:pt x="229981" y="644573"/>
                  <a:pt x="14068" y="661182"/>
                </a:cubicBezTo>
                <a:cubicBezTo>
                  <a:pt x="9392" y="661542"/>
                  <a:pt x="4689" y="661182"/>
                  <a:pt x="0" y="6611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3933749" y="2476270"/>
            <a:ext cx="1603499" cy="36004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5508104" y="2123564"/>
            <a:ext cx="1368152" cy="369332"/>
          </a:xfrm>
          <a:prstGeom prst="rect">
            <a:avLst/>
          </a:prstGeom>
          <a:noFill/>
        </p:spPr>
        <p:txBody>
          <a:bodyPr wrap="square" rtlCol="0">
            <a:spAutoFit/>
          </a:bodyPr>
          <a:lstStyle/>
          <a:p>
            <a:pPr algn="ctr"/>
            <a:r>
              <a:rPr kumimoji="1" lang="en-US" altLang="ja-JP" dirty="0" smtClean="0"/>
              <a:t>HV</a:t>
            </a:r>
            <a:r>
              <a:rPr lang="ja-JP" altLang="en-US" dirty="0" smtClean="0"/>
              <a:t> </a:t>
            </a:r>
            <a:r>
              <a:rPr kumimoji="1" lang="en-US" altLang="ja-JP" dirty="0" smtClean="0"/>
              <a:t>- 4.2kV</a:t>
            </a:r>
            <a:endParaRPr kumimoji="1" lang="ja-JP" altLang="en-US" dirty="0"/>
          </a:p>
        </p:txBody>
      </p:sp>
      <p:cxnSp>
        <p:nvCxnSpPr>
          <p:cNvPr id="28" name="直線矢印コネクタ 27"/>
          <p:cNvCxnSpPr/>
          <p:nvPr/>
        </p:nvCxnSpPr>
        <p:spPr>
          <a:xfrm flipV="1">
            <a:off x="4383698" y="2836310"/>
            <a:ext cx="0" cy="1832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flipV="1">
            <a:off x="4536098" y="2836310"/>
            <a:ext cx="0" cy="19851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flipV="1">
            <a:off x="4716488" y="2873790"/>
            <a:ext cx="0" cy="18715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V="1">
            <a:off x="4879065" y="2873790"/>
            <a:ext cx="0" cy="1832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flipV="1">
            <a:off x="5049133" y="2843231"/>
            <a:ext cx="0" cy="1832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5049133" y="3495290"/>
            <a:ext cx="270669" cy="369332"/>
          </a:xfrm>
          <a:prstGeom prst="rect">
            <a:avLst/>
          </a:prstGeom>
          <a:noFill/>
        </p:spPr>
        <p:txBody>
          <a:bodyPr wrap="square" rtlCol="0">
            <a:spAutoFit/>
          </a:bodyPr>
          <a:lstStyle/>
          <a:p>
            <a:r>
              <a:rPr kumimoji="1" lang="en-US" altLang="ja-JP" dirty="0" smtClean="0"/>
              <a:t>E</a:t>
            </a:r>
            <a:endParaRPr kumimoji="1" lang="ja-JP" altLang="en-US" dirty="0"/>
          </a:p>
        </p:txBody>
      </p:sp>
      <p:cxnSp>
        <p:nvCxnSpPr>
          <p:cNvPr id="4" name="直線コネクタ 3"/>
          <p:cNvCxnSpPr/>
          <p:nvPr/>
        </p:nvCxnSpPr>
        <p:spPr>
          <a:xfrm>
            <a:off x="5521627" y="2646860"/>
            <a:ext cx="524443"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6046070" y="2492896"/>
            <a:ext cx="0" cy="212382"/>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6156176" y="2420888"/>
            <a:ext cx="0" cy="429253"/>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6156176" y="2646860"/>
            <a:ext cx="360040"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6516216" y="2646860"/>
            <a:ext cx="0" cy="22693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6398523" y="2873790"/>
            <a:ext cx="261709"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6444208" y="2924944"/>
            <a:ext cx="17279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6461118" y="2996952"/>
            <a:ext cx="127106"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56" name="円/楕円 55"/>
          <p:cNvSpPr/>
          <p:nvPr/>
        </p:nvSpPr>
        <p:spPr>
          <a:xfrm>
            <a:off x="3911610" y="5079880"/>
            <a:ext cx="1652845" cy="2213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3911610" y="5589240"/>
            <a:ext cx="1625638" cy="216024"/>
          </a:xfrm>
          <a:prstGeom prst="ellipse">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 name="直線コネクタ 58"/>
          <p:cNvCxnSpPr>
            <a:stCxn id="56" idx="6"/>
          </p:cNvCxnSpPr>
          <p:nvPr/>
        </p:nvCxnSpPr>
        <p:spPr>
          <a:xfrm>
            <a:off x="5564455" y="5190544"/>
            <a:ext cx="79618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6360636" y="5079880"/>
            <a:ext cx="0" cy="22132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6444208" y="4999903"/>
            <a:ext cx="0" cy="44532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6444208" y="5155860"/>
            <a:ext cx="288032" cy="1332"/>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6732240" y="5164490"/>
            <a:ext cx="0" cy="928806"/>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V="1">
            <a:off x="5521627" y="5727613"/>
            <a:ext cx="1192611" cy="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6588224" y="6124654"/>
            <a:ext cx="252028"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6660232" y="6165304"/>
            <a:ext cx="144016"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flipH="1">
            <a:off x="6660232" y="6237312"/>
            <a:ext cx="108012"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79" name="テキスト ボックス 78"/>
          <p:cNvSpPr txBox="1"/>
          <p:nvPr/>
        </p:nvSpPr>
        <p:spPr>
          <a:xfrm>
            <a:off x="5868144" y="4653136"/>
            <a:ext cx="1167626" cy="369332"/>
          </a:xfrm>
          <a:prstGeom prst="rect">
            <a:avLst/>
          </a:prstGeom>
          <a:noFill/>
        </p:spPr>
        <p:txBody>
          <a:bodyPr wrap="square" rtlCol="0">
            <a:spAutoFit/>
          </a:bodyPr>
          <a:lstStyle/>
          <a:p>
            <a:r>
              <a:rPr kumimoji="1" lang="en-US" altLang="ja-JP" dirty="0" smtClean="0"/>
              <a:t>HV - 3.8kV</a:t>
            </a:r>
            <a:endParaRPr kumimoji="1" lang="ja-JP" altLang="en-US" dirty="0"/>
          </a:p>
        </p:txBody>
      </p:sp>
      <p:sp>
        <p:nvSpPr>
          <p:cNvPr id="81" name="フリーフォーム 80"/>
          <p:cNvSpPr/>
          <p:nvPr/>
        </p:nvSpPr>
        <p:spPr>
          <a:xfrm>
            <a:off x="5448705" y="4702906"/>
            <a:ext cx="215566" cy="534573"/>
          </a:xfrm>
          <a:custGeom>
            <a:avLst/>
            <a:gdLst>
              <a:gd name="connsiteX0" fmla="*/ 103025 w 215566"/>
              <a:gd name="connsiteY0" fmla="*/ 0 h 534573"/>
              <a:gd name="connsiteX1" fmla="*/ 173363 w 215566"/>
              <a:gd name="connsiteY1" fmla="*/ 14068 h 534573"/>
              <a:gd name="connsiteX2" fmla="*/ 201499 w 215566"/>
              <a:gd name="connsiteY2" fmla="*/ 42204 h 534573"/>
              <a:gd name="connsiteX3" fmla="*/ 145228 w 215566"/>
              <a:gd name="connsiteY3" fmla="*/ 168813 h 534573"/>
              <a:gd name="connsiteX4" fmla="*/ 88957 w 215566"/>
              <a:gd name="connsiteY4" fmla="*/ 182880 h 534573"/>
              <a:gd name="connsiteX5" fmla="*/ 46754 w 215566"/>
              <a:gd name="connsiteY5" fmla="*/ 196948 h 534573"/>
              <a:gd name="connsiteX6" fmla="*/ 201499 w 215566"/>
              <a:gd name="connsiteY6" fmla="*/ 211016 h 534573"/>
              <a:gd name="connsiteX7" fmla="*/ 159296 w 215566"/>
              <a:gd name="connsiteY7" fmla="*/ 225084 h 534573"/>
              <a:gd name="connsiteX8" fmla="*/ 60822 w 215566"/>
              <a:gd name="connsiteY8" fmla="*/ 239151 h 534573"/>
              <a:gd name="connsiteX9" fmla="*/ 18619 w 215566"/>
              <a:gd name="connsiteY9" fmla="*/ 267287 h 534573"/>
              <a:gd name="connsiteX10" fmla="*/ 103025 w 215566"/>
              <a:gd name="connsiteY10" fmla="*/ 281354 h 534573"/>
              <a:gd name="connsiteX11" fmla="*/ 215566 w 215566"/>
              <a:gd name="connsiteY11" fmla="*/ 295422 h 534573"/>
              <a:gd name="connsiteX12" fmla="*/ 4551 w 215566"/>
              <a:gd name="connsiteY12" fmla="*/ 337625 h 534573"/>
              <a:gd name="connsiteX13" fmla="*/ 74889 w 215566"/>
              <a:gd name="connsiteY13" fmla="*/ 351693 h 534573"/>
              <a:gd name="connsiteX14" fmla="*/ 145228 w 215566"/>
              <a:gd name="connsiteY14" fmla="*/ 379828 h 534573"/>
              <a:gd name="connsiteX15" fmla="*/ 187431 w 215566"/>
              <a:gd name="connsiteY15" fmla="*/ 393896 h 534573"/>
              <a:gd name="connsiteX16" fmla="*/ 145228 w 215566"/>
              <a:gd name="connsiteY16" fmla="*/ 407964 h 534573"/>
              <a:gd name="connsiteX17" fmla="*/ 131160 w 215566"/>
              <a:gd name="connsiteY17" fmla="*/ 534573 h 534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5566" h="534573">
                <a:moveTo>
                  <a:pt x="103025" y="0"/>
                </a:moveTo>
                <a:cubicBezTo>
                  <a:pt x="126471" y="4689"/>
                  <a:pt x="151386" y="4649"/>
                  <a:pt x="173363" y="14068"/>
                </a:cubicBezTo>
                <a:cubicBezTo>
                  <a:pt x="185554" y="19293"/>
                  <a:pt x="199854" y="29043"/>
                  <a:pt x="201499" y="42204"/>
                </a:cubicBezTo>
                <a:cubicBezTo>
                  <a:pt x="208009" y="94281"/>
                  <a:pt x="190966" y="142677"/>
                  <a:pt x="145228" y="168813"/>
                </a:cubicBezTo>
                <a:cubicBezTo>
                  <a:pt x="128441" y="178405"/>
                  <a:pt x="107547" y="177569"/>
                  <a:pt x="88957" y="182880"/>
                </a:cubicBezTo>
                <a:cubicBezTo>
                  <a:pt x="74699" y="186954"/>
                  <a:pt x="60822" y="192259"/>
                  <a:pt x="46754" y="196948"/>
                </a:cubicBezTo>
                <a:cubicBezTo>
                  <a:pt x="98336" y="201637"/>
                  <a:pt x="151251" y="198454"/>
                  <a:pt x="201499" y="211016"/>
                </a:cubicBezTo>
                <a:cubicBezTo>
                  <a:pt x="215885" y="214613"/>
                  <a:pt x="173837" y="222176"/>
                  <a:pt x="159296" y="225084"/>
                </a:cubicBezTo>
                <a:cubicBezTo>
                  <a:pt x="126782" y="231587"/>
                  <a:pt x="93647" y="234462"/>
                  <a:pt x="60822" y="239151"/>
                </a:cubicBezTo>
                <a:cubicBezTo>
                  <a:pt x="46754" y="248530"/>
                  <a:pt x="6664" y="255332"/>
                  <a:pt x="18619" y="267287"/>
                </a:cubicBezTo>
                <a:cubicBezTo>
                  <a:pt x="38788" y="287456"/>
                  <a:pt x="74788" y="277320"/>
                  <a:pt x="103025" y="281354"/>
                </a:cubicBezTo>
                <a:cubicBezTo>
                  <a:pt x="140451" y="286700"/>
                  <a:pt x="178052" y="290733"/>
                  <a:pt x="215566" y="295422"/>
                </a:cubicBezTo>
                <a:cubicBezTo>
                  <a:pt x="96846" y="374568"/>
                  <a:pt x="288849" y="256395"/>
                  <a:pt x="4551" y="337625"/>
                </a:cubicBezTo>
                <a:cubicBezTo>
                  <a:pt x="-18439" y="344194"/>
                  <a:pt x="51987" y="344822"/>
                  <a:pt x="74889" y="351693"/>
                </a:cubicBezTo>
                <a:cubicBezTo>
                  <a:pt x="99076" y="358949"/>
                  <a:pt x="121583" y="370961"/>
                  <a:pt x="145228" y="379828"/>
                </a:cubicBezTo>
                <a:cubicBezTo>
                  <a:pt x="159113" y="385035"/>
                  <a:pt x="173363" y="389207"/>
                  <a:pt x="187431" y="393896"/>
                </a:cubicBezTo>
                <a:cubicBezTo>
                  <a:pt x="173363" y="398585"/>
                  <a:pt x="154491" y="396385"/>
                  <a:pt x="145228" y="407964"/>
                </a:cubicBezTo>
                <a:cubicBezTo>
                  <a:pt x="125473" y="432657"/>
                  <a:pt x="131160" y="510778"/>
                  <a:pt x="131160" y="53457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p:cNvSpPr txBox="1"/>
          <p:nvPr/>
        </p:nvSpPr>
        <p:spPr>
          <a:xfrm>
            <a:off x="5148064" y="5229200"/>
            <a:ext cx="1431903" cy="369332"/>
          </a:xfrm>
          <a:prstGeom prst="rect">
            <a:avLst/>
          </a:prstGeom>
          <a:noFill/>
        </p:spPr>
        <p:txBody>
          <a:bodyPr wrap="square" rtlCol="0">
            <a:spAutoFit/>
          </a:bodyPr>
          <a:lstStyle/>
          <a:p>
            <a:pPr algn="ctr"/>
            <a:r>
              <a:rPr kumimoji="1" lang="en-US" altLang="ja-JP" dirty="0" smtClean="0"/>
              <a:t>ELCC anode</a:t>
            </a:r>
            <a:endParaRPr kumimoji="1" lang="ja-JP" altLang="en-US" dirty="0"/>
          </a:p>
        </p:txBody>
      </p:sp>
      <p:sp>
        <p:nvSpPr>
          <p:cNvPr id="83" name="テキスト ボックス 82"/>
          <p:cNvSpPr txBox="1"/>
          <p:nvPr/>
        </p:nvSpPr>
        <p:spPr>
          <a:xfrm>
            <a:off x="4572000" y="5805264"/>
            <a:ext cx="2192132" cy="369332"/>
          </a:xfrm>
          <a:prstGeom prst="rect">
            <a:avLst/>
          </a:prstGeom>
          <a:noFill/>
        </p:spPr>
        <p:txBody>
          <a:bodyPr wrap="square" rtlCol="0">
            <a:spAutoFit/>
          </a:bodyPr>
          <a:lstStyle/>
          <a:p>
            <a:pPr algn="ctr"/>
            <a:r>
              <a:rPr kumimoji="1" lang="en-US" altLang="ja-JP" dirty="0" err="1" smtClean="0"/>
              <a:t>Gnd</a:t>
            </a:r>
            <a:r>
              <a:rPr kumimoji="1" lang="en-US" altLang="ja-JP" dirty="0" smtClean="0"/>
              <a:t> mesh electrode</a:t>
            </a:r>
            <a:endParaRPr kumimoji="1" lang="ja-JP" altLang="en-US" dirty="0"/>
          </a:p>
        </p:txBody>
      </p:sp>
      <p:cxnSp>
        <p:nvCxnSpPr>
          <p:cNvPr id="85" name="直線矢印コネクタ 84"/>
          <p:cNvCxnSpPr/>
          <p:nvPr/>
        </p:nvCxnSpPr>
        <p:spPr>
          <a:xfrm>
            <a:off x="3975190" y="2214935"/>
            <a:ext cx="1562058" cy="0"/>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cxnSp>
        <p:nvCxnSpPr>
          <p:cNvPr id="87" name="直線矢印コネクタ 86"/>
          <p:cNvCxnSpPr/>
          <p:nvPr/>
        </p:nvCxnSpPr>
        <p:spPr>
          <a:xfrm>
            <a:off x="3707904" y="2599087"/>
            <a:ext cx="0" cy="2526747"/>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88" name="テキスト ボックス 87"/>
          <p:cNvSpPr txBox="1"/>
          <p:nvPr/>
        </p:nvSpPr>
        <p:spPr>
          <a:xfrm>
            <a:off x="3072150" y="3563724"/>
            <a:ext cx="707762" cy="369332"/>
          </a:xfrm>
          <a:prstGeom prst="rect">
            <a:avLst/>
          </a:prstGeom>
          <a:noFill/>
        </p:spPr>
        <p:txBody>
          <a:bodyPr wrap="square" rtlCol="0">
            <a:spAutoFit/>
          </a:bodyPr>
          <a:lstStyle/>
          <a:p>
            <a:r>
              <a:rPr lang="en-US" altLang="ja-JP" dirty="0" smtClean="0"/>
              <a:t>H=55</a:t>
            </a:r>
            <a:endParaRPr kumimoji="1" lang="ja-JP" altLang="en-US" dirty="0"/>
          </a:p>
        </p:txBody>
      </p:sp>
      <p:sp>
        <p:nvSpPr>
          <p:cNvPr id="89" name="テキスト ボックス 88"/>
          <p:cNvSpPr txBox="1"/>
          <p:nvPr/>
        </p:nvSpPr>
        <p:spPr>
          <a:xfrm>
            <a:off x="4316197" y="1763524"/>
            <a:ext cx="903875" cy="369332"/>
          </a:xfrm>
          <a:prstGeom prst="rect">
            <a:avLst/>
          </a:prstGeom>
          <a:noFill/>
        </p:spPr>
        <p:txBody>
          <a:bodyPr wrap="square" rtlCol="0">
            <a:spAutoFit/>
          </a:bodyPr>
          <a:lstStyle/>
          <a:p>
            <a:pPr algn="ctr"/>
            <a:r>
              <a:rPr lang="el-GR" altLang="ja-JP" dirty="0" smtClean="0"/>
              <a:t>φ</a:t>
            </a:r>
            <a:r>
              <a:rPr lang="en-US" altLang="ja-JP" dirty="0" smtClean="0"/>
              <a:t>=43</a:t>
            </a:r>
            <a:endParaRPr kumimoji="1" lang="ja-JP" altLang="en-US" dirty="0"/>
          </a:p>
        </p:txBody>
      </p:sp>
      <p:pic>
        <p:nvPicPr>
          <p:cNvPr id="58" name="図 5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974929" y="1482323"/>
            <a:ext cx="1953631" cy="1465223"/>
          </a:xfrm>
          <a:prstGeom prst="rect">
            <a:avLst/>
          </a:prstGeom>
        </p:spPr>
      </p:pic>
      <p:sp>
        <p:nvSpPr>
          <p:cNvPr id="24" name="円/楕円 23"/>
          <p:cNvSpPr/>
          <p:nvPr/>
        </p:nvSpPr>
        <p:spPr>
          <a:xfrm>
            <a:off x="7236296" y="1482323"/>
            <a:ext cx="1296144" cy="1010573"/>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7740352" y="2599087"/>
            <a:ext cx="1188208" cy="369332"/>
          </a:xfrm>
          <a:prstGeom prst="rect">
            <a:avLst/>
          </a:prstGeom>
          <a:solidFill>
            <a:schemeClr val="bg1"/>
          </a:solidFill>
        </p:spPr>
        <p:txBody>
          <a:bodyPr wrap="square" rtlCol="0">
            <a:spAutoFit/>
          </a:bodyPr>
          <a:lstStyle/>
          <a:p>
            <a:pPr algn="ctr"/>
            <a:r>
              <a:rPr lang="ja-JP" altLang="en-US" dirty="0"/>
              <a:t>この部分</a:t>
            </a:r>
            <a:endParaRPr kumimoji="1" lang="ja-JP" altLang="en-US" dirty="0"/>
          </a:p>
        </p:txBody>
      </p:sp>
    </p:spTree>
    <p:extLst>
      <p:ext uri="{BB962C8B-B14F-4D97-AF65-F5344CB8AC3E}">
        <p14:creationId xmlns:p14="http://schemas.microsoft.com/office/powerpoint/2010/main" val="1433714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fontScale="90000"/>
          </a:bodyPr>
          <a:lstStyle/>
          <a:p>
            <a:r>
              <a:rPr kumimoji="1" lang="ja-JP" altLang="en-US" dirty="0" smtClean="0"/>
              <a:t>性能評価に用いる線源</a:t>
            </a:r>
            <a:endParaRPr kumimoji="1" lang="ja-JP" altLang="en-US" dirty="0"/>
          </a:p>
        </p:txBody>
      </p:sp>
      <p:sp>
        <p:nvSpPr>
          <p:cNvPr id="3" name="コンテンツ プレースホルダー 2"/>
          <p:cNvSpPr>
            <a:spLocks noGrp="1"/>
          </p:cNvSpPr>
          <p:nvPr>
            <p:ph idx="1"/>
          </p:nvPr>
        </p:nvSpPr>
        <p:spPr>
          <a:xfrm>
            <a:off x="457200" y="1268760"/>
            <a:ext cx="4498842" cy="4824535"/>
          </a:xfrm>
        </p:spPr>
        <p:txBody>
          <a:bodyPr>
            <a:normAutofit fontScale="92500" lnSpcReduction="10000"/>
          </a:bodyPr>
          <a:lstStyle/>
          <a:p>
            <a:r>
              <a:rPr kumimoji="1" lang="en-US" altLang="ja-JP" baseline="30000" dirty="0" smtClean="0"/>
              <a:t>241</a:t>
            </a:r>
            <a:r>
              <a:rPr kumimoji="1" lang="en-US" altLang="ja-JP" dirty="0" smtClean="0"/>
              <a:t>Am -&gt; </a:t>
            </a:r>
            <a:r>
              <a:rPr kumimoji="1" lang="en-US" altLang="ja-JP" baseline="30000" dirty="0" smtClean="0"/>
              <a:t>237</a:t>
            </a:r>
            <a:r>
              <a:rPr kumimoji="1" lang="en-US" altLang="ja-JP" dirty="0" smtClean="0"/>
              <a:t>Np  α</a:t>
            </a:r>
            <a:r>
              <a:rPr kumimoji="1" lang="ja-JP" altLang="en-US" dirty="0" smtClean="0"/>
              <a:t>崩壊</a:t>
            </a:r>
            <a:r>
              <a:rPr kumimoji="1" lang="en-US" altLang="ja-JP" dirty="0" smtClean="0"/>
              <a:t>(</a:t>
            </a:r>
            <a:r>
              <a:rPr kumimoji="1" lang="ja-JP" altLang="en-US" dirty="0" smtClean="0"/>
              <a:t>半減期</a:t>
            </a:r>
            <a:r>
              <a:rPr kumimoji="1" lang="en-US" altLang="ja-JP" dirty="0" smtClean="0"/>
              <a:t>432</a:t>
            </a:r>
            <a:r>
              <a:rPr kumimoji="1" lang="ja-JP" altLang="en-US" dirty="0" smtClean="0"/>
              <a:t>年</a:t>
            </a:r>
            <a:r>
              <a:rPr kumimoji="1" lang="en-US" altLang="ja-JP" dirty="0" smtClean="0"/>
              <a:t>)</a:t>
            </a:r>
            <a:r>
              <a:rPr kumimoji="1" lang="ja-JP" altLang="en-US" dirty="0" smtClean="0"/>
              <a:t>に伴う</a:t>
            </a:r>
            <a:r>
              <a:rPr lang="ja-JP" altLang="en-US" dirty="0" smtClean="0"/>
              <a:t>、</a:t>
            </a:r>
            <a:r>
              <a:rPr lang="en-US" altLang="ja-JP" dirty="0" smtClean="0"/>
              <a:t>59.5</a:t>
            </a:r>
            <a:r>
              <a:rPr lang="en-US" altLang="ja-JP" dirty="0"/>
              <a:t>k</a:t>
            </a:r>
            <a:r>
              <a:rPr kumimoji="1" lang="en-US" altLang="ja-JP" dirty="0" smtClean="0"/>
              <a:t>eV γ</a:t>
            </a:r>
            <a:r>
              <a:rPr kumimoji="1" lang="ja-JP" altLang="en-US" dirty="0" smtClean="0"/>
              <a:t>線</a:t>
            </a:r>
            <a:endParaRPr kumimoji="1" lang="en-US" altLang="ja-JP" dirty="0" smtClean="0"/>
          </a:p>
          <a:p>
            <a:endParaRPr kumimoji="1" lang="en-US" altLang="ja-JP" dirty="0" smtClean="0"/>
          </a:p>
          <a:p>
            <a:r>
              <a:rPr lang="ja-JP" altLang="en-US" dirty="0" smtClean="0"/>
              <a:t>利点</a:t>
            </a:r>
            <a:endParaRPr lang="en-US" altLang="ja-JP" dirty="0"/>
          </a:p>
          <a:p>
            <a:pPr lvl="1"/>
            <a:r>
              <a:rPr kumimoji="1" lang="el-GR" altLang="ja-JP" dirty="0" smtClean="0"/>
              <a:t>γ</a:t>
            </a:r>
            <a:r>
              <a:rPr kumimoji="1" lang="ja-JP" altLang="en-US" dirty="0" smtClean="0"/>
              <a:t>線</a:t>
            </a:r>
            <a:r>
              <a:rPr lang="ja-JP" altLang="en-US" dirty="0"/>
              <a:t>なので</a:t>
            </a:r>
            <a:r>
              <a:rPr kumimoji="1" lang="ja-JP" altLang="en-US" dirty="0" smtClean="0"/>
              <a:t>、チェンバーの外部から当てることができる</a:t>
            </a:r>
            <a:endParaRPr kumimoji="1" lang="en-US" altLang="ja-JP" dirty="0" smtClean="0"/>
          </a:p>
          <a:p>
            <a:pPr lvl="1"/>
            <a:r>
              <a:rPr lang="ja-JP" altLang="en-US" dirty="0" smtClean="0"/>
              <a:t>単一エネルギーである</a:t>
            </a:r>
            <a:endParaRPr kumimoji="1" lang="en-US" altLang="ja-JP" dirty="0" smtClean="0"/>
          </a:p>
          <a:p>
            <a:pPr lvl="1"/>
            <a:r>
              <a:rPr lang="en-US" altLang="ja-JP" dirty="0" smtClean="0"/>
              <a:t>1atm </a:t>
            </a:r>
            <a:r>
              <a:rPr lang="en-US" altLang="ja-JP" dirty="0" err="1" smtClean="0"/>
              <a:t>Xe</a:t>
            </a:r>
            <a:r>
              <a:rPr lang="ja-JP" altLang="en-US" dirty="0" smtClean="0"/>
              <a:t>中での電子の飛程が短い</a:t>
            </a:r>
            <a:r>
              <a:rPr lang="en-US" altLang="ja-JP" dirty="0" smtClean="0"/>
              <a:t>(~1.7cm)</a:t>
            </a:r>
            <a:endParaRPr kumimoji="1" lang="ja-JP" altLang="en-US" dirty="0"/>
          </a:p>
        </p:txBody>
      </p:sp>
      <p:pic>
        <p:nvPicPr>
          <p:cNvPr id="4" name="図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68144" y="1052736"/>
            <a:ext cx="2171734" cy="1628800"/>
          </a:xfrm>
          <a:prstGeom prst="rect">
            <a:avLst/>
          </a:prstGeom>
        </p:spPr>
      </p:pic>
      <p:sp>
        <p:nvSpPr>
          <p:cNvPr id="5" name="テキスト ボックス 4"/>
          <p:cNvSpPr txBox="1"/>
          <p:nvPr/>
        </p:nvSpPr>
        <p:spPr>
          <a:xfrm>
            <a:off x="5868144" y="2708920"/>
            <a:ext cx="2099726" cy="369332"/>
          </a:xfrm>
          <a:prstGeom prst="rect">
            <a:avLst/>
          </a:prstGeom>
          <a:noFill/>
        </p:spPr>
        <p:txBody>
          <a:bodyPr wrap="square" rtlCol="0">
            <a:spAutoFit/>
          </a:bodyPr>
          <a:lstStyle/>
          <a:p>
            <a:pPr algn="ctr"/>
            <a:r>
              <a:rPr kumimoji="1" lang="en-US" altLang="ja-JP" baseline="30000" dirty="0" smtClean="0"/>
              <a:t>241</a:t>
            </a:r>
            <a:r>
              <a:rPr kumimoji="1" lang="en-US" altLang="ja-JP" dirty="0" smtClean="0"/>
              <a:t>Am</a:t>
            </a:r>
            <a:r>
              <a:rPr kumimoji="1" lang="ja-JP" altLang="en-US" dirty="0" smtClean="0"/>
              <a:t>線源</a:t>
            </a:r>
            <a:endParaRPr kumimoji="1" lang="ja-JP" altLang="en-US" dirty="0"/>
          </a:p>
        </p:txBody>
      </p:sp>
      <p:pic>
        <p:nvPicPr>
          <p:cNvPr id="6" name="図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956042" y="3240958"/>
            <a:ext cx="3995937" cy="3087770"/>
          </a:xfrm>
          <a:prstGeom prst="rect">
            <a:avLst/>
          </a:prstGeom>
        </p:spPr>
      </p:pic>
      <p:sp>
        <p:nvSpPr>
          <p:cNvPr id="7" name="テキスト ボックス 6"/>
          <p:cNvSpPr txBox="1"/>
          <p:nvPr/>
        </p:nvSpPr>
        <p:spPr>
          <a:xfrm>
            <a:off x="5420141" y="6328728"/>
            <a:ext cx="2880320" cy="368614"/>
          </a:xfrm>
          <a:prstGeom prst="rect">
            <a:avLst/>
          </a:prstGeom>
          <a:noFill/>
        </p:spPr>
        <p:txBody>
          <a:bodyPr wrap="square" rtlCol="0">
            <a:spAutoFit/>
          </a:bodyPr>
          <a:lstStyle/>
          <a:p>
            <a:pPr algn="ctr"/>
            <a:r>
              <a:rPr kumimoji="1" lang="en-US" altLang="ja-JP" dirty="0" smtClean="0"/>
              <a:t>  </a:t>
            </a:r>
            <a:endParaRPr kumimoji="1" lang="ja-JP" altLang="en-US" dirty="0"/>
          </a:p>
        </p:txBody>
      </p:sp>
      <p:cxnSp>
        <p:nvCxnSpPr>
          <p:cNvPr id="9" name="直線矢印コネクタ 8"/>
          <p:cNvCxnSpPr/>
          <p:nvPr/>
        </p:nvCxnSpPr>
        <p:spPr>
          <a:xfrm flipH="1" flipV="1">
            <a:off x="6012160" y="4941168"/>
            <a:ext cx="432048" cy="18002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6228184" y="4941168"/>
            <a:ext cx="2448272" cy="369332"/>
          </a:xfrm>
          <a:prstGeom prst="rect">
            <a:avLst/>
          </a:prstGeom>
          <a:noFill/>
        </p:spPr>
        <p:txBody>
          <a:bodyPr wrap="square" rtlCol="0">
            <a:spAutoFit/>
          </a:bodyPr>
          <a:lstStyle/>
          <a:p>
            <a:pPr algn="ctr"/>
            <a:r>
              <a:rPr kumimoji="1" lang="en-US" altLang="ja-JP" dirty="0" smtClean="0"/>
              <a:t>10</a:t>
            </a:r>
            <a:r>
              <a:rPr kumimoji="1" lang="en-US" altLang="ja-JP" baseline="30000" dirty="0" smtClean="0"/>
              <a:t>-2</a:t>
            </a:r>
            <a:r>
              <a:rPr kumimoji="1" lang="en-US" altLang="ja-JP" dirty="0" smtClean="0"/>
              <a:t>g/cm</a:t>
            </a:r>
            <a:r>
              <a:rPr kumimoji="1" lang="en-US" altLang="ja-JP" baseline="30000" dirty="0" smtClean="0"/>
              <a:t>2</a:t>
            </a:r>
            <a:r>
              <a:rPr kumimoji="1" lang="en-US" altLang="ja-JP" dirty="0" smtClean="0"/>
              <a:t> @60keV</a:t>
            </a:r>
            <a:endParaRPr kumimoji="1" lang="ja-JP" altLang="en-US" dirty="0"/>
          </a:p>
        </p:txBody>
      </p:sp>
      <p:sp>
        <p:nvSpPr>
          <p:cNvPr id="8" name="テキスト ボックス 7"/>
          <p:cNvSpPr txBox="1"/>
          <p:nvPr/>
        </p:nvSpPr>
        <p:spPr>
          <a:xfrm>
            <a:off x="6660232" y="5795972"/>
            <a:ext cx="2219738" cy="369332"/>
          </a:xfrm>
          <a:prstGeom prst="rect">
            <a:avLst/>
          </a:prstGeom>
          <a:noFill/>
        </p:spPr>
        <p:txBody>
          <a:bodyPr wrap="square" rtlCol="0">
            <a:spAutoFit/>
          </a:bodyPr>
          <a:lstStyle/>
          <a:p>
            <a:pPr algn="ctr"/>
            <a:r>
              <a:rPr kumimoji="1" lang="ja-JP" altLang="en-US" dirty="0" smtClean="0"/>
              <a:t>電子のエネルギー</a:t>
            </a:r>
            <a:endParaRPr kumimoji="1" lang="ja-JP" altLang="en-US" dirty="0"/>
          </a:p>
        </p:txBody>
      </p:sp>
      <p:sp>
        <p:nvSpPr>
          <p:cNvPr id="10" name="テキスト ボックス 9"/>
          <p:cNvSpPr txBox="1"/>
          <p:nvPr/>
        </p:nvSpPr>
        <p:spPr>
          <a:xfrm rot="16200000">
            <a:off x="4756666" y="4415511"/>
            <a:ext cx="864096" cy="369332"/>
          </a:xfrm>
          <a:prstGeom prst="rect">
            <a:avLst/>
          </a:prstGeom>
          <a:solidFill>
            <a:schemeClr val="bg1"/>
          </a:solidFill>
          <a:scene3d>
            <a:camera prst="orthographicFront">
              <a:rot lat="0" lon="0" rev="0"/>
            </a:camera>
            <a:lightRig rig="threePt" dir="t"/>
          </a:scene3d>
        </p:spPr>
        <p:txBody>
          <a:bodyPr wrap="square" rtlCol="0">
            <a:spAutoFit/>
          </a:bodyPr>
          <a:lstStyle/>
          <a:p>
            <a:pPr algn="ctr"/>
            <a:r>
              <a:rPr kumimoji="1" lang="en-US" altLang="ja-JP" dirty="0" smtClean="0"/>
              <a:t>range</a:t>
            </a:r>
            <a:endParaRPr kumimoji="1" lang="ja-JP" altLang="en-US" dirty="0"/>
          </a:p>
        </p:txBody>
      </p:sp>
    </p:spTree>
    <p:extLst>
      <p:ext uri="{BB962C8B-B14F-4D97-AF65-F5344CB8AC3E}">
        <p14:creationId xmlns:p14="http://schemas.microsoft.com/office/powerpoint/2010/main" val="640298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rmAutofit fontScale="90000"/>
          </a:bodyPr>
          <a:lstStyle/>
          <a:p>
            <a:r>
              <a:rPr kumimoji="1" lang="en-US" altLang="ja-JP" dirty="0" smtClean="0"/>
              <a:t>ELCC</a:t>
            </a:r>
            <a:r>
              <a:rPr kumimoji="1" lang="ja-JP" altLang="en-US" dirty="0" smtClean="0"/>
              <a:t>信号例</a:t>
            </a:r>
            <a:endParaRPr kumimoji="1" lang="ja-JP" altLang="en-US" dirty="0"/>
          </a:p>
        </p:txBody>
      </p:sp>
      <p:sp>
        <p:nvSpPr>
          <p:cNvPr id="3" name="コンテンツ プレースホルダー 2"/>
          <p:cNvSpPr>
            <a:spLocks noGrp="1"/>
          </p:cNvSpPr>
          <p:nvPr>
            <p:ph idx="1"/>
          </p:nvPr>
        </p:nvSpPr>
        <p:spPr>
          <a:xfrm>
            <a:off x="457200" y="1124744"/>
            <a:ext cx="7931224" cy="5001419"/>
          </a:xfrm>
        </p:spPr>
        <p:txBody>
          <a:bodyPr>
            <a:normAutofit/>
          </a:bodyPr>
          <a:lstStyle/>
          <a:p>
            <a:r>
              <a:rPr lang="ja-JP" altLang="en-US" sz="2800" dirty="0"/>
              <a:t>読み出しに</a:t>
            </a:r>
            <a:r>
              <a:rPr lang="ja-JP" altLang="en-US" sz="2800" dirty="0" smtClean="0"/>
              <a:t>は</a:t>
            </a:r>
            <a:r>
              <a:rPr lang="en-US" altLang="ja-JP" sz="2800" dirty="0"/>
              <a:t>100MHz FADC(CAEN V1724)</a:t>
            </a:r>
            <a:r>
              <a:rPr lang="ja-JP" altLang="en-US" sz="2800" dirty="0"/>
              <a:t>を使用</a:t>
            </a:r>
            <a:endParaRPr lang="en-US" altLang="ja-JP" sz="2800" dirty="0"/>
          </a:p>
          <a:p>
            <a:pPr marL="0" indent="0">
              <a:buNone/>
            </a:pPr>
            <a:endParaRPr lang="en-US" altLang="ja-JP" sz="2800" dirty="0" smtClean="0"/>
          </a:p>
          <a:p>
            <a:r>
              <a:rPr lang="ja-JP" altLang="en-US" sz="2800" dirty="0" smtClean="0"/>
              <a:t>フィールドケージ内での電離電子の</a:t>
            </a:r>
            <a:r>
              <a:rPr lang="en-US" altLang="ja-JP" sz="2800" dirty="0" smtClean="0"/>
              <a:t>Z</a:t>
            </a:r>
            <a:r>
              <a:rPr lang="ja-JP" altLang="en-US" sz="2800" dirty="0" smtClean="0"/>
              <a:t>方向の広がり（</a:t>
            </a:r>
            <a:r>
              <a:rPr lang="en-US" altLang="ja-JP" sz="2800" dirty="0" smtClean="0"/>
              <a:t>~1cm</a:t>
            </a:r>
            <a:r>
              <a:rPr lang="ja-JP" altLang="en-US" sz="2800" dirty="0" smtClean="0"/>
              <a:t>）に対して、ドリフト速度が</a:t>
            </a:r>
            <a:r>
              <a:rPr lang="en-US" altLang="ja-JP" sz="2800" dirty="0" smtClean="0"/>
              <a:t>~1×10</a:t>
            </a:r>
            <a:r>
              <a:rPr lang="en-US" altLang="ja-JP" sz="2800" baseline="30000" dirty="0" smtClean="0"/>
              <a:t>5</a:t>
            </a:r>
            <a:r>
              <a:rPr lang="en-US" altLang="ja-JP" sz="2800" dirty="0" smtClean="0"/>
              <a:t>cm/s</a:t>
            </a:r>
            <a:r>
              <a:rPr lang="ja-JP" altLang="en-US" sz="2800" dirty="0" smtClean="0"/>
              <a:t>なので、信号幅は</a:t>
            </a:r>
            <a:r>
              <a:rPr lang="en-US" altLang="ja-JP" sz="2800" dirty="0" smtClean="0"/>
              <a:t>~10μs</a:t>
            </a:r>
            <a:r>
              <a:rPr lang="ja-JP" altLang="en-US" sz="2800" dirty="0" smtClean="0"/>
              <a:t>程度と</a:t>
            </a:r>
            <a:r>
              <a:rPr lang="ja-JP" altLang="en-US" sz="2800" dirty="0"/>
              <a:t>予想される</a:t>
            </a:r>
            <a:r>
              <a:rPr lang="ja-JP" altLang="en-US" sz="2800" dirty="0" smtClean="0"/>
              <a:t>。</a:t>
            </a:r>
            <a:endParaRPr kumimoji="1" lang="ja-JP" altLang="en-US" sz="2800" baseline="30000" dirty="0"/>
          </a:p>
        </p:txBody>
      </p:sp>
      <p:pic>
        <p:nvPicPr>
          <p:cNvPr id="4" name="図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267744" y="3571781"/>
            <a:ext cx="4511030" cy="3241595"/>
          </a:xfrm>
          <a:prstGeom prst="rect">
            <a:avLst/>
          </a:prstGeom>
        </p:spPr>
      </p:pic>
      <p:cxnSp>
        <p:nvCxnSpPr>
          <p:cNvPr id="6" name="直線矢印コネクタ 5"/>
          <p:cNvCxnSpPr/>
          <p:nvPr/>
        </p:nvCxnSpPr>
        <p:spPr>
          <a:xfrm>
            <a:off x="4644008" y="6308085"/>
            <a:ext cx="504056" cy="0"/>
          </a:xfrm>
          <a:prstGeom prst="straightConnector1">
            <a:avLst/>
          </a:prstGeom>
          <a:ln w="31750">
            <a:solidFill>
              <a:schemeClr val="accent6">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4067944" y="4219853"/>
            <a:ext cx="0" cy="1872208"/>
          </a:xfrm>
          <a:prstGeom prst="straightConnector1">
            <a:avLst/>
          </a:prstGeom>
          <a:ln w="31750">
            <a:solidFill>
              <a:schemeClr val="accent6">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3203848" y="4867925"/>
            <a:ext cx="864096" cy="369332"/>
          </a:xfrm>
          <a:prstGeom prst="rect">
            <a:avLst/>
          </a:prstGeom>
          <a:noFill/>
        </p:spPr>
        <p:txBody>
          <a:bodyPr wrap="square" rtlCol="0">
            <a:spAutoFit/>
          </a:bodyPr>
          <a:lstStyle/>
          <a:p>
            <a:r>
              <a:rPr kumimoji="1" lang="en-US" altLang="ja-JP" dirty="0" smtClean="0"/>
              <a:t>~70mV</a:t>
            </a:r>
            <a:endParaRPr kumimoji="1" lang="ja-JP" altLang="en-US" dirty="0"/>
          </a:p>
        </p:txBody>
      </p:sp>
      <p:sp>
        <p:nvSpPr>
          <p:cNvPr id="13" name="テキスト ボックス 12"/>
          <p:cNvSpPr txBox="1"/>
          <p:nvPr/>
        </p:nvSpPr>
        <p:spPr>
          <a:xfrm>
            <a:off x="5148064" y="6071946"/>
            <a:ext cx="648072" cy="369332"/>
          </a:xfrm>
          <a:prstGeom prst="rect">
            <a:avLst/>
          </a:prstGeom>
          <a:noFill/>
        </p:spPr>
        <p:txBody>
          <a:bodyPr wrap="square" rtlCol="0">
            <a:spAutoFit/>
          </a:bodyPr>
          <a:lstStyle/>
          <a:p>
            <a:r>
              <a:rPr kumimoji="1" lang="en-US" altLang="ja-JP" dirty="0" smtClean="0"/>
              <a:t>~5μs</a:t>
            </a:r>
            <a:endParaRPr kumimoji="1" lang="ja-JP" altLang="en-US" dirty="0"/>
          </a:p>
        </p:txBody>
      </p:sp>
      <p:sp>
        <p:nvSpPr>
          <p:cNvPr id="5" name="テキスト ボックス 4"/>
          <p:cNvSpPr txBox="1"/>
          <p:nvPr/>
        </p:nvSpPr>
        <p:spPr>
          <a:xfrm>
            <a:off x="6516216" y="4867925"/>
            <a:ext cx="2160240" cy="923330"/>
          </a:xfrm>
          <a:prstGeom prst="rect">
            <a:avLst/>
          </a:prstGeom>
          <a:noFill/>
        </p:spPr>
        <p:txBody>
          <a:bodyPr wrap="square" rtlCol="0">
            <a:spAutoFit/>
          </a:bodyPr>
          <a:lstStyle/>
          <a:p>
            <a:r>
              <a:rPr kumimoji="1" lang="en-US" altLang="ja-JP" dirty="0" smtClean="0"/>
              <a:t>60keVγ</a:t>
            </a:r>
            <a:r>
              <a:rPr kumimoji="1" lang="ja-JP" altLang="en-US" dirty="0" smtClean="0"/>
              <a:t>線の信号</a:t>
            </a:r>
            <a:endParaRPr kumimoji="1" lang="en-US" altLang="ja-JP" dirty="0" smtClean="0"/>
          </a:p>
          <a:p>
            <a:r>
              <a:rPr kumimoji="1" lang="en-US" altLang="ja-JP" dirty="0" smtClean="0"/>
              <a:t>ver0</a:t>
            </a:r>
            <a:r>
              <a:rPr kumimoji="1" lang="ja-JP" altLang="en-US" dirty="0" smtClean="0"/>
              <a:t>に比べて、光量が増えている</a:t>
            </a:r>
            <a:endParaRPr kumimoji="1" lang="en-US" altLang="ja-JP" dirty="0" smtClean="0"/>
          </a:p>
        </p:txBody>
      </p:sp>
    </p:spTree>
    <p:extLst>
      <p:ext uri="{BB962C8B-B14F-4D97-AF65-F5344CB8AC3E}">
        <p14:creationId xmlns:p14="http://schemas.microsoft.com/office/powerpoint/2010/main" val="3766636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rmAutofit fontScale="90000"/>
          </a:bodyPr>
          <a:lstStyle/>
          <a:p>
            <a:r>
              <a:rPr kumimoji="1" lang="ja-JP" altLang="en-US" dirty="0" smtClean="0"/>
              <a:t>光量分布</a:t>
            </a:r>
            <a:endParaRPr kumimoji="1" lang="ja-JP" altLang="en-US" dirty="0"/>
          </a:p>
        </p:txBody>
      </p:sp>
      <p:sp>
        <p:nvSpPr>
          <p:cNvPr id="3" name="コンテンツ プレースホルダー 2"/>
          <p:cNvSpPr>
            <a:spLocks noGrp="1"/>
          </p:cNvSpPr>
          <p:nvPr>
            <p:ph idx="1"/>
          </p:nvPr>
        </p:nvSpPr>
        <p:spPr>
          <a:xfrm>
            <a:off x="457200" y="1135285"/>
            <a:ext cx="8363272" cy="4165923"/>
          </a:xfrm>
        </p:spPr>
        <p:txBody>
          <a:bodyPr>
            <a:normAutofit/>
          </a:bodyPr>
          <a:lstStyle/>
          <a:p>
            <a:r>
              <a:rPr kumimoji="1" lang="en-US" altLang="ja-JP" sz="1800" dirty="0" smtClean="0"/>
              <a:t>2</a:t>
            </a:r>
            <a:r>
              <a:rPr lang="ja-JP" altLang="en-US" sz="1800" dirty="0" smtClean="0"/>
              <a:t>個の</a:t>
            </a:r>
            <a:r>
              <a:rPr kumimoji="1" lang="ja-JP" altLang="en-US" sz="1800" dirty="0" smtClean="0"/>
              <a:t>ピークが見られる。</a:t>
            </a:r>
            <a:r>
              <a:rPr lang="en-US" altLang="ja-JP" sz="1800" dirty="0" smtClean="0"/>
              <a:t>-&gt; 60keV</a:t>
            </a:r>
            <a:r>
              <a:rPr lang="ja-JP" altLang="en-US" sz="1800" dirty="0"/>
              <a:t>ピーク</a:t>
            </a:r>
            <a:r>
              <a:rPr lang="ja-JP" altLang="en-US" sz="1800" dirty="0" smtClean="0"/>
              <a:t>とエスケープピーク（後述）</a:t>
            </a:r>
            <a:endParaRPr lang="en-US" altLang="ja-JP" sz="1800" dirty="0" smtClean="0"/>
          </a:p>
          <a:p>
            <a:endParaRPr lang="en-US" altLang="ja-JP" sz="1800" dirty="0"/>
          </a:p>
          <a:p>
            <a:r>
              <a:rPr kumimoji="1" lang="ja-JP" altLang="en-US" sz="1800" dirty="0" smtClean="0"/>
              <a:t>低値側に裾を引いているのは</a:t>
            </a:r>
            <a:r>
              <a:rPr kumimoji="1" lang="en-US" altLang="ja-JP" sz="1800" dirty="0" smtClean="0"/>
              <a:t>ELCC</a:t>
            </a:r>
            <a:r>
              <a:rPr kumimoji="1" lang="ja-JP" altLang="en-US" sz="1800" dirty="0" smtClean="0"/>
              <a:t>の有効領域から漏れ出した電子の信号が失われたからであると考えられる。</a:t>
            </a:r>
            <a:endParaRPr kumimoji="1" lang="en-US" altLang="ja-JP" sz="1800" dirty="0" smtClean="0"/>
          </a:p>
          <a:p>
            <a:endParaRPr kumimoji="1" lang="en-US" altLang="ja-JP" sz="1800" dirty="0" smtClean="0"/>
          </a:p>
          <a:p>
            <a:r>
              <a:rPr lang="ja-JP" altLang="en-US" sz="1800" dirty="0"/>
              <a:t>ピーク</a:t>
            </a:r>
            <a:r>
              <a:rPr lang="ja-JP" altLang="en-US" sz="1800" dirty="0" smtClean="0"/>
              <a:t>の右側だけを用いて</a:t>
            </a:r>
            <a:r>
              <a:rPr lang="en-US" altLang="ja-JP" sz="1800" dirty="0" smtClean="0"/>
              <a:t>FWHM</a:t>
            </a:r>
            <a:r>
              <a:rPr lang="ja-JP" altLang="en-US" sz="1800" dirty="0" smtClean="0"/>
              <a:t>を概算評価した。</a:t>
            </a:r>
            <a:endParaRPr kumimoji="1" lang="en-US" altLang="ja-JP" sz="1800" dirty="0" smtClean="0"/>
          </a:p>
        </p:txBody>
      </p:sp>
      <p:pic>
        <p:nvPicPr>
          <p:cNvPr id="5" name="図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123728" y="3209656"/>
            <a:ext cx="5021327" cy="3624328"/>
          </a:xfrm>
          <a:prstGeom prst="rect">
            <a:avLst/>
          </a:prstGeom>
        </p:spPr>
      </p:pic>
      <p:cxnSp>
        <p:nvCxnSpPr>
          <p:cNvPr id="7" name="直線矢印コネクタ 6"/>
          <p:cNvCxnSpPr/>
          <p:nvPr/>
        </p:nvCxnSpPr>
        <p:spPr>
          <a:xfrm flipH="1">
            <a:off x="4005553" y="3717032"/>
            <a:ext cx="566447" cy="0"/>
          </a:xfrm>
          <a:prstGeom prst="straightConnector1">
            <a:avLst/>
          </a:prstGeom>
          <a:ln w="3175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flipH="1">
            <a:off x="5364088" y="5805264"/>
            <a:ext cx="504056" cy="0"/>
          </a:xfrm>
          <a:prstGeom prst="straightConnector1">
            <a:avLst/>
          </a:prstGeom>
          <a:ln w="3175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5868144" y="5517232"/>
            <a:ext cx="1800200" cy="923330"/>
          </a:xfrm>
          <a:prstGeom prst="rect">
            <a:avLst/>
          </a:prstGeom>
          <a:solidFill>
            <a:schemeClr val="bg1"/>
          </a:solidFill>
        </p:spPr>
        <p:txBody>
          <a:bodyPr wrap="square" rtlCol="0">
            <a:spAutoFit/>
          </a:bodyPr>
          <a:lstStyle/>
          <a:p>
            <a:pPr algn="ctr"/>
            <a:r>
              <a:rPr kumimoji="1" lang="en-US" altLang="ja-JP" dirty="0" smtClean="0"/>
              <a:t>60keV γ</a:t>
            </a:r>
            <a:r>
              <a:rPr kumimoji="1" lang="ja-JP" altLang="en-US" dirty="0" smtClean="0"/>
              <a:t>線ピーク</a:t>
            </a:r>
            <a:endParaRPr kumimoji="1" lang="en-US" altLang="ja-JP" dirty="0" smtClean="0"/>
          </a:p>
          <a:p>
            <a:pPr algn="ctr"/>
            <a:r>
              <a:rPr lang="ja-JP" altLang="en-US" dirty="0" smtClean="0"/>
              <a:t>ピーク値</a:t>
            </a:r>
            <a:r>
              <a:rPr lang="en-US" altLang="ja-JP" dirty="0" smtClean="0"/>
              <a:t>17590</a:t>
            </a:r>
          </a:p>
          <a:p>
            <a:pPr algn="ctr"/>
            <a:r>
              <a:rPr kumimoji="1" lang="en-US" altLang="ja-JP" dirty="0" smtClean="0"/>
              <a:t>FWHM 9.4%</a:t>
            </a:r>
            <a:endParaRPr kumimoji="1" lang="ja-JP" altLang="en-US" dirty="0"/>
          </a:p>
        </p:txBody>
      </p:sp>
      <p:sp>
        <p:nvSpPr>
          <p:cNvPr id="11" name="テキスト ボックス 10"/>
          <p:cNvSpPr txBox="1"/>
          <p:nvPr/>
        </p:nvSpPr>
        <p:spPr>
          <a:xfrm>
            <a:off x="4139952" y="3801814"/>
            <a:ext cx="2556284" cy="923330"/>
          </a:xfrm>
          <a:prstGeom prst="rect">
            <a:avLst/>
          </a:prstGeom>
          <a:noFill/>
        </p:spPr>
        <p:txBody>
          <a:bodyPr wrap="square" rtlCol="0">
            <a:spAutoFit/>
          </a:bodyPr>
          <a:lstStyle/>
          <a:p>
            <a:pPr algn="ctr"/>
            <a:r>
              <a:rPr kumimoji="1" lang="ja-JP" altLang="en-US" dirty="0" smtClean="0"/>
              <a:t>エスケープピーク</a:t>
            </a:r>
            <a:r>
              <a:rPr kumimoji="1" lang="en-US" altLang="ja-JP" dirty="0" smtClean="0"/>
              <a:t>(30keV)</a:t>
            </a:r>
          </a:p>
          <a:p>
            <a:pPr algn="ctr"/>
            <a:r>
              <a:rPr lang="ja-JP" altLang="en-US" dirty="0" smtClean="0"/>
              <a:t>ピーク値 </a:t>
            </a:r>
            <a:r>
              <a:rPr lang="en-US" altLang="ja-JP" dirty="0" smtClean="0"/>
              <a:t>8811</a:t>
            </a:r>
          </a:p>
          <a:p>
            <a:pPr algn="ctr"/>
            <a:r>
              <a:rPr lang="en-US" altLang="ja-JP" dirty="0"/>
              <a:t>FWHM</a:t>
            </a:r>
            <a:r>
              <a:rPr kumimoji="1" lang="en-US" altLang="ja-JP" dirty="0" smtClean="0"/>
              <a:t> 14.2%</a:t>
            </a:r>
            <a:endParaRPr kumimoji="1" lang="ja-JP" altLang="en-US" dirty="0"/>
          </a:p>
        </p:txBody>
      </p:sp>
    </p:spTree>
    <p:extLst>
      <p:ext uri="{BB962C8B-B14F-4D97-AF65-F5344CB8AC3E}">
        <p14:creationId xmlns:p14="http://schemas.microsoft.com/office/powerpoint/2010/main" val="2090615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fontScale="90000"/>
          </a:bodyPr>
          <a:lstStyle/>
          <a:p>
            <a:r>
              <a:rPr lang="en-US" altLang="ja-JP" dirty="0" smtClean="0"/>
              <a:t>2</a:t>
            </a:r>
            <a:r>
              <a:rPr lang="ja-JP" altLang="en-US" dirty="0" smtClean="0"/>
              <a:t>個のピークについて</a:t>
            </a:r>
            <a:endParaRPr kumimoji="1" lang="ja-JP" altLang="en-US" dirty="0"/>
          </a:p>
        </p:txBody>
      </p:sp>
      <p:sp>
        <p:nvSpPr>
          <p:cNvPr id="3" name="コンテンツ プレースホルダー 2"/>
          <p:cNvSpPr>
            <a:spLocks noGrp="1"/>
          </p:cNvSpPr>
          <p:nvPr>
            <p:ph idx="1"/>
          </p:nvPr>
        </p:nvSpPr>
        <p:spPr>
          <a:xfrm>
            <a:off x="457200" y="1307901"/>
            <a:ext cx="4546848" cy="5001419"/>
          </a:xfrm>
        </p:spPr>
        <p:txBody>
          <a:bodyPr>
            <a:normAutofit/>
          </a:bodyPr>
          <a:lstStyle/>
          <a:p>
            <a:r>
              <a:rPr lang="en-US" altLang="ja-JP" sz="2800" dirty="0" err="1" smtClean="0"/>
              <a:t>Xe</a:t>
            </a:r>
            <a:r>
              <a:rPr lang="ja-JP" altLang="en-US" sz="2800" dirty="0" smtClean="0"/>
              <a:t>による</a:t>
            </a:r>
            <a:r>
              <a:rPr lang="en-US" altLang="ja-JP" sz="2800" dirty="0" smtClean="0"/>
              <a:t>γ</a:t>
            </a:r>
            <a:r>
              <a:rPr lang="ja-JP" altLang="en-US" sz="2800" dirty="0"/>
              <a:t>線</a:t>
            </a:r>
            <a:r>
              <a:rPr lang="ja-JP" altLang="en-US" sz="2800" dirty="0" smtClean="0"/>
              <a:t>の光電吸収に続いて、特性</a:t>
            </a:r>
            <a:r>
              <a:rPr lang="en-US" altLang="ja-JP" sz="2800" dirty="0" smtClean="0"/>
              <a:t>KX</a:t>
            </a:r>
            <a:r>
              <a:rPr lang="ja-JP" altLang="en-US" sz="2800" dirty="0" smtClean="0"/>
              <a:t>線</a:t>
            </a:r>
            <a:r>
              <a:rPr lang="en-US" altLang="ja-JP" sz="2800" dirty="0" smtClean="0"/>
              <a:t>(</a:t>
            </a:r>
            <a:r>
              <a:rPr lang="en-US" altLang="ja-JP" sz="2800" dirty="0" smtClean="0">
                <a:solidFill>
                  <a:srgbClr val="FF0000"/>
                </a:solidFill>
              </a:rPr>
              <a:t>29.7keV</a:t>
            </a:r>
            <a:r>
              <a:rPr lang="en-US" altLang="ja-JP" sz="2800" dirty="0" smtClean="0"/>
              <a:t>)</a:t>
            </a:r>
            <a:r>
              <a:rPr lang="ja-JP" altLang="en-US" sz="2800" dirty="0" smtClean="0"/>
              <a:t>が放射されると、そのエネルギーだけ全エネルギーピークから低い場所にエスケープピークが現れる。</a:t>
            </a:r>
            <a:endParaRPr lang="en-US" altLang="ja-JP" sz="2800" dirty="0" smtClean="0"/>
          </a:p>
          <a:p>
            <a:endParaRPr kumimoji="1" lang="en-US" altLang="ja-JP" sz="2800" dirty="0"/>
          </a:p>
          <a:p>
            <a:r>
              <a:rPr kumimoji="1" lang="ja-JP" altLang="en-US" sz="2800" dirty="0" smtClean="0"/>
              <a:t>特性</a:t>
            </a:r>
            <a:r>
              <a:rPr kumimoji="1" lang="en-US" altLang="ja-JP" sz="2800" dirty="0" smtClean="0"/>
              <a:t>X</a:t>
            </a:r>
            <a:r>
              <a:rPr kumimoji="1" lang="ja-JP" altLang="en-US" sz="2800" dirty="0" smtClean="0"/>
              <a:t>線が放射される確率（</a:t>
            </a:r>
            <a:r>
              <a:rPr lang="ja-JP" altLang="en-US" sz="2800" dirty="0" smtClean="0"/>
              <a:t>蛍光</a:t>
            </a:r>
            <a:r>
              <a:rPr lang="ja-JP" altLang="en-US" sz="2800" dirty="0"/>
              <a:t>収率</a:t>
            </a:r>
            <a:r>
              <a:rPr kumimoji="1" lang="ja-JP" altLang="en-US" sz="2800" dirty="0" smtClean="0"/>
              <a:t>）は</a:t>
            </a:r>
            <a:r>
              <a:rPr kumimoji="1" lang="en-US" altLang="ja-JP" sz="2800" dirty="0" smtClean="0"/>
              <a:t>Z</a:t>
            </a:r>
            <a:r>
              <a:rPr kumimoji="1" lang="ja-JP" altLang="en-US" sz="2800" dirty="0" err="1" smtClean="0"/>
              <a:t>に依</a:t>
            </a:r>
            <a:r>
              <a:rPr kumimoji="1" lang="ja-JP" altLang="en-US" sz="2800" dirty="0" smtClean="0"/>
              <a:t>存し、</a:t>
            </a:r>
            <a:r>
              <a:rPr kumimoji="1" lang="en-US" altLang="ja-JP" sz="2800" dirty="0" err="1" smtClean="0"/>
              <a:t>Xe</a:t>
            </a:r>
            <a:r>
              <a:rPr kumimoji="1" lang="en-US" altLang="ja-JP" sz="2800" dirty="0" smtClean="0"/>
              <a:t>(Z=54)</a:t>
            </a:r>
            <a:r>
              <a:rPr kumimoji="1" lang="ja-JP" altLang="en-US" sz="2800" dirty="0" smtClean="0"/>
              <a:t>では</a:t>
            </a:r>
            <a:r>
              <a:rPr lang="en-US" altLang="ja-JP" sz="2800" dirty="0" smtClean="0">
                <a:solidFill>
                  <a:srgbClr val="FF0000"/>
                </a:solidFill>
              </a:rPr>
              <a:t>87%</a:t>
            </a:r>
            <a:r>
              <a:rPr lang="ja-JP" altLang="en-US" sz="2800" dirty="0" smtClean="0"/>
              <a:t>である。</a:t>
            </a:r>
            <a:endParaRPr kumimoji="1" lang="ja-JP" altLang="en-US" sz="2800" dirty="0"/>
          </a:p>
        </p:txBody>
      </p:sp>
      <p:pic>
        <p:nvPicPr>
          <p:cNvPr id="1026" name="Picture 2" descr="http://xdb.lbl.gov/Section1/Image_Sec1/Sec1301.gif"/>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988317" y="1515219"/>
            <a:ext cx="3617010" cy="4146029"/>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5724128" y="5795972"/>
            <a:ext cx="2593167" cy="646331"/>
          </a:xfrm>
          <a:prstGeom prst="rect">
            <a:avLst/>
          </a:prstGeom>
          <a:noFill/>
        </p:spPr>
        <p:txBody>
          <a:bodyPr wrap="square" rtlCol="0">
            <a:spAutoFit/>
          </a:bodyPr>
          <a:lstStyle/>
          <a:p>
            <a:pPr algn="ctr"/>
            <a:r>
              <a:rPr lang="ja-JP" altLang="en-US" dirty="0" smtClean="0"/>
              <a:t>蛍光収率 </a:t>
            </a:r>
            <a:r>
              <a:rPr lang="en-US" altLang="ja-JP" dirty="0" err="1" smtClean="0"/>
              <a:t>vs</a:t>
            </a:r>
            <a:r>
              <a:rPr lang="en-US" altLang="ja-JP" dirty="0" smtClean="0"/>
              <a:t> </a:t>
            </a:r>
            <a:r>
              <a:rPr lang="ja-JP" altLang="en-US" dirty="0" smtClean="0"/>
              <a:t>原子番号</a:t>
            </a:r>
            <a:endParaRPr lang="en-US" altLang="ja-JP" dirty="0" smtClean="0"/>
          </a:p>
          <a:p>
            <a:pPr algn="ctr"/>
            <a:r>
              <a:rPr lang="en-US" altLang="ja-JP" dirty="0" smtClean="0"/>
              <a:t>X-Ray Data Booklet</a:t>
            </a:r>
          </a:p>
        </p:txBody>
      </p:sp>
      <p:cxnSp>
        <p:nvCxnSpPr>
          <p:cNvPr id="6" name="直線コネクタ 5"/>
          <p:cNvCxnSpPr/>
          <p:nvPr/>
        </p:nvCxnSpPr>
        <p:spPr>
          <a:xfrm flipV="1">
            <a:off x="6876256" y="2022271"/>
            <a:ext cx="0" cy="324036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flipH="1">
            <a:off x="5500678" y="2022271"/>
            <a:ext cx="1375578"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4250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7296</TotalTime>
  <Words>1016</Words>
  <Application>Microsoft Office PowerPoint</Application>
  <PresentationFormat>画面に合わせる (4:3)</PresentationFormat>
  <Paragraphs>165</Paragraphs>
  <Slides>16</Slides>
  <Notes>0</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Office ​​テーマ</vt:lpstr>
      <vt:lpstr>二重ベータ崩壊探索に向けた キセノン比例シンチレーションTPC検出器の 開発２</vt:lpstr>
      <vt:lpstr>ELCC</vt:lpstr>
      <vt:lpstr>ELCC ver0</vt:lpstr>
      <vt:lpstr>ELCC ver1</vt:lpstr>
      <vt:lpstr>フィールドケージ</vt:lpstr>
      <vt:lpstr>性能評価に用いる線源</vt:lpstr>
      <vt:lpstr>ELCC信号例</vt:lpstr>
      <vt:lpstr>光量分布</vt:lpstr>
      <vt:lpstr>2個のピークについて</vt:lpstr>
      <vt:lpstr>光量の問題</vt:lpstr>
      <vt:lpstr>Xeの純度</vt:lpstr>
      <vt:lpstr>Vetoをかける</vt:lpstr>
      <vt:lpstr>まとめと課題</vt:lpstr>
      <vt:lpstr>バックアップ</vt:lpstr>
      <vt:lpstr>電子のdrift速度</vt:lpstr>
      <vt:lpstr>ペデスタルの安定性について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二重ベータ崩壊探索に向けた キセノン比例シンチレーションTPC検出器の 開発２</dc:title>
  <dc:creator>akiyama</dc:creator>
  <cp:lastModifiedBy>akiyama</cp:lastModifiedBy>
  <cp:revision>120</cp:revision>
  <dcterms:created xsi:type="dcterms:W3CDTF">2013-09-11T06:50:16Z</dcterms:created>
  <dcterms:modified xsi:type="dcterms:W3CDTF">2013-09-20T01:52:22Z</dcterms:modified>
</cp:coreProperties>
</file>