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0"/>
  </p:notesMasterIdLst>
  <p:sldIdLst>
    <p:sldId id="256" r:id="rId2"/>
    <p:sldId id="259" r:id="rId3"/>
    <p:sldId id="260" r:id="rId4"/>
    <p:sldId id="261" r:id="rId5"/>
    <p:sldId id="269" r:id="rId6"/>
    <p:sldId id="270" r:id="rId7"/>
    <p:sldId id="271" r:id="rId8"/>
    <p:sldId id="262" r:id="rId9"/>
    <p:sldId id="263" r:id="rId10"/>
    <p:sldId id="265" r:id="rId11"/>
    <p:sldId id="266" r:id="rId12"/>
    <p:sldId id="264" r:id="rId13"/>
    <p:sldId id="267" r:id="rId14"/>
    <p:sldId id="273" r:id="rId15"/>
    <p:sldId id="306" r:id="rId16"/>
    <p:sldId id="307" r:id="rId17"/>
    <p:sldId id="275" r:id="rId18"/>
    <p:sldId id="281" r:id="rId19"/>
    <p:sldId id="282" r:id="rId20"/>
    <p:sldId id="283" r:id="rId21"/>
    <p:sldId id="284" r:id="rId22"/>
    <p:sldId id="285" r:id="rId23"/>
    <p:sldId id="290" r:id="rId24"/>
    <p:sldId id="297" r:id="rId25"/>
    <p:sldId id="298" r:id="rId26"/>
    <p:sldId id="287" r:id="rId27"/>
    <p:sldId id="299" r:id="rId28"/>
    <p:sldId id="301" r:id="rId29"/>
    <p:sldId id="302" r:id="rId30"/>
    <p:sldId id="300" r:id="rId31"/>
    <p:sldId id="305" r:id="rId32"/>
    <p:sldId id="304" r:id="rId33"/>
    <p:sldId id="303" r:id="rId34"/>
    <p:sldId id="310" r:id="rId35"/>
    <p:sldId id="311" r:id="rId36"/>
    <p:sldId id="313" r:id="rId37"/>
    <p:sldId id="308" r:id="rId38"/>
    <p:sldId id="312" r:id="rId39"/>
    <p:sldId id="309" r:id="rId40"/>
    <p:sldId id="314" r:id="rId41"/>
    <p:sldId id="288" r:id="rId42"/>
    <p:sldId id="289" r:id="rId43"/>
    <p:sldId id="292" r:id="rId44"/>
    <p:sldId id="293" r:id="rId45"/>
    <p:sldId id="294" r:id="rId46"/>
    <p:sldId id="295" r:id="rId47"/>
    <p:sldId id="278" r:id="rId48"/>
    <p:sldId id="28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8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9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01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8CA90-F88C-4544-AC37-816D09F488C8}" type="datetimeFigureOut">
              <a:rPr kumimoji="1" lang="ja-JP" altLang="en-US" smtClean="0"/>
              <a:t>2019/3/8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57DF3-48A6-4131-9B00-59EDB1E3FD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64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C63D-3BD4-46A4-B33A-E652C7F461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49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6C3-E21E-4E10-8F6F-80D523755A65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88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BDA5-42F0-439B-A069-74BAE6AA5AD0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10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CBE-EC83-40EA-8DF8-793BE01C8403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32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79A3-125D-49C6-9D98-5BA460A2BF80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150" y="47627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E5E85C2D-2073-4350-A318-8CC6110534B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66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AB83C-238B-4751-80DA-C8D4B6CA27E9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74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F51E-15BA-4566-94DB-290374298FD5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5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085B5-B74F-4C47-A863-AA58C70BD5FD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94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732E0-6C11-496A-BEEE-01AEB0158EC8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4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7153-8EC5-42CC-B60C-C4DF85343F19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66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6CBBF-E750-439D-8173-4F311C788BCA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5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265D-EBB2-4F77-A728-49D3FA153B73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86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2909E-4887-46B0-BF9F-AA959A19F834}" type="datetime1">
              <a:rPr kumimoji="1" lang="ja-JP" altLang="en-US" smtClean="0"/>
              <a:t>2019/3/11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5C2D-2073-4350-A318-8CC6110534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21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0.jpeg"/><Relationship Id="rId7" Type="http://schemas.openxmlformats.org/officeDocument/2006/relationships/image" Target="../media/image50.png"/><Relationship Id="rId12" Type="http://schemas.openxmlformats.org/officeDocument/2006/relationships/image" Target="../media/image6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5.jpeg"/><Relationship Id="rId5" Type="http://schemas.openxmlformats.org/officeDocument/2006/relationships/image" Target="../media/image62.jpeg"/><Relationship Id="rId10" Type="http://schemas.openxmlformats.org/officeDocument/2006/relationships/image" Target="../media/image64.jpeg"/><Relationship Id="rId4" Type="http://schemas.openxmlformats.org/officeDocument/2006/relationships/image" Target="../media/image61.png"/><Relationship Id="rId9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506467" y="2281943"/>
            <a:ext cx="5552597" cy="1968086"/>
          </a:xfrm>
        </p:spPr>
        <p:txBody>
          <a:bodyPr anchor="b">
            <a:normAutofit/>
          </a:bodyPr>
          <a:lstStyle/>
          <a:p>
            <a:pPr algn="r"/>
            <a:r>
              <a:rPr lang="ja-JP" altLang="en-US" sz="2400" dirty="0">
                <a:solidFill>
                  <a:schemeClr val="bg1"/>
                </a:solidFill>
              </a:rPr>
              <a:t>ニュートリノはマヨラナか？</a:t>
            </a:r>
            <a:br>
              <a:rPr lang="en-US" altLang="ja-JP" sz="2400" dirty="0">
                <a:solidFill>
                  <a:schemeClr val="bg1"/>
                </a:solidFill>
              </a:rPr>
            </a:br>
            <a:br>
              <a:rPr lang="en-US" altLang="ja-JP" sz="1050" dirty="0">
                <a:solidFill>
                  <a:schemeClr val="bg1"/>
                </a:solidFill>
              </a:rPr>
            </a:br>
            <a:r>
              <a:rPr lang="ja-JP" altLang="en-US" sz="3200" dirty="0">
                <a:solidFill>
                  <a:schemeClr val="bg1"/>
                </a:solidFill>
              </a:rPr>
              <a:t>キセノンガス検出器による</a:t>
            </a:r>
            <a:br>
              <a:rPr lang="en-US" altLang="ja-JP" sz="3200" dirty="0">
                <a:solidFill>
                  <a:schemeClr val="bg1"/>
                </a:solidFill>
              </a:rPr>
            </a:br>
            <a:r>
              <a:rPr lang="ja-JP" altLang="en-US" sz="3200" dirty="0">
                <a:solidFill>
                  <a:schemeClr val="bg1"/>
                </a:solidFill>
              </a:rPr>
              <a:t>観測に向けて</a:t>
            </a:r>
            <a:endParaRPr kumimoji="1" lang="ja-JP" altLang="en-US" sz="3800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463508" y="4493317"/>
            <a:ext cx="3483937" cy="1701422"/>
          </a:xfrm>
        </p:spPr>
        <p:txBody>
          <a:bodyPr anchor="t">
            <a:noAutofit/>
          </a:bodyPr>
          <a:lstStyle/>
          <a:p>
            <a:pPr algn="r"/>
            <a:r>
              <a:rPr lang="ja-JP" altLang="en-US" sz="1200" dirty="0">
                <a:solidFill>
                  <a:schemeClr val="bg1"/>
                </a:solidFill>
              </a:rPr>
              <a:t>神戸大理</a:t>
            </a:r>
            <a:r>
              <a:rPr lang="en-US" altLang="ja-JP" sz="1200" baseline="30000" dirty="0">
                <a:solidFill>
                  <a:schemeClr val="bg1"/>
                </a:solidFill>
              </a:rPr>
              <a:t>A</a:t>
            </a:r>
            <a:r>
              <a:rPr lang="en-US" altLang="ja-JP" sz="1200" dirty="0">
                <a:solidFill>
                  <a:schemeClr val="bg1"/>
                </a:solidFill>
              </a:rPr>
              <a:t>, </a:t>
            </a:r>
            <a:r>
              <a:rPr lang="ja-JP" altLang="en-US" sz="1200" dirty="0">
                <a:solidFill>
                  <a:schemeClr val="bg1"/>
                </a:solidFill>
              </a:rPr>
              <a:t>京大理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</a:p>
          <a:p>
            <a:pPr algn="r"/>
            <a:r>
              <a:rPr lang="ja-JP" altLang="en-US" sz="1200" dirty="0">
                <a:solidFill>
                  <a:schemeClr val="bg1"/>
                </a:solidFill>
              </a:rPr>
              <a:t>中村 輝石</a:t>
            </a:r>
            <a:r>
              <a:rPr lang="en-US" altLang="ja-JP" sz="1200" baseline="30000" dirty="0">
                <a:solidFill>
                  <a:schemeClr val="bg1"/>
                </a:solidFill>
              </a:rPr>
              <a:t>A</a:t>
            </a:r>
            <a:r>
              <a:rPr lang="en-US" altLang="ja-JP" sz="1200" dirty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ja-JP" altLang="en-US" sz="1200" dirty="0">
                <a:solidFill>
                  <a:schemeClr val="bg1"/>
                </a:solidFill>
              </a:rPr>
              <a:t>市川 温子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 </a:t>
            </a:r>
            <a:r>
              <a:rPr lang="ja-JP" altLang="en-US" sz="1200" dirty="0">
                <a:solidFill>
                  <a:schemeClr val="bg1"/>
                </a:solidFill>
              </a:rPr>
              <a:t>中家 剛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 </a:t>
            </a:r>
            <a:r>
              <a:rPr lang="ja-JP" altLang="en-US" sz="1200" dirty="0">
                <a:solidFill>
                  <a:schemeClr val="bg1"/>
                </a:solidFill>
              </a:rPr>
              <a:t>木河 達也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 </a:t>
            </a:r>
            <a:r>
              <a:rPr lang="ja-JP" altLang="en-US" sz="1200" dirty="0">
                <a:solidFill>
                  <a:schemeClr val="bg1"/>
                </a:solidFill>
              </a:rPr>
              <a:t>小原 脩平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ja-JP" altLang="en-US" sz="1200" dirty="0">
                <a:solidFill>
                  <a:schemeClr val="bg1"/>
                </a:solidFill>
              </a:rPr>
              <a:t>潘 晟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 </a:t>
            </a:r>
            <a:r>
              <a:rPr lang="ja-JP" altLang="en-US" sz="1200" dirty="0">
                <a:solidFill>
                  <a:schemeClr val="bg1"/>
                </a:solidFill>
              </a:rPr>
              <a:t>田中 駿祐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</a:t>
            </a:r>
            <a:r>
              <a:rPr lang="ja-JP" altLang="en-US" sz="1200" dirty="0">
                <a:solidFill>
                  <a:schemeClr val="bg1"/>
                </a:solidFill>
              </a:rPr>
              <a:t> 中村 和広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 </a:t>
            </a:r>
            <a:r>
              <a:rPr lang="ja-JP" altLang="en-US" sz="1200" dirty="0">
                <a:solidFill>
                  <a:schemeClr val="bg1"/>
                </a:solidFill>
              </a:rPr>
              <a:t>吉田 将</a:t>
            </a:r>
            <a:r>
              <a:rPr lang="en-US" altLang="ja-JP" sz="1200" baseline="30000" dirty="0">
                <a:solidFill>
                  <a:schemeClr val="bg1"/>
                </a:solidFill>
              </a:rPr>
              <a:t>B</a:t>
            </a:r>
            <a:r>
              <a:rPr lang="en-US" altLang="ja-JP" sz="1200" dirty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ja-JP" altLang="en-US" sz="1200" dirty="0">
                <a:solidFill>
                  <a:schemeClr val="bg1"/>
                </a:solidFill>
              </a:rPr>
              <a:t>他 </a:t>
            </a:r>
            <a:r>
              <a:rPr lang="en-US" altLang="ja-JP" sz="1200" dirty="0">
                <a:solidFill>
                  <a:schemeClr val="bg1"/>
                </a:solidFill>
              </a:rPr>
              <a:t>AXEL collaboration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85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6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ä½æã­ã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6" y="499783"/>
            <a:ext cx="3525944" cy="3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386625" y="3309870"/>
            <a:ext cx="1305060" cy="777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47582" y="941781"/>
            <a:ext cx="1107996" cy="24487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6000" b="1" spc="-300" dirty="0">
                <a:solidFill>
                  <a:srgbClr val="9E8453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マヨラナ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70" y="548641"/>
            <a:ext cx="1457070" cy="3787246"/>
          </a:xfrm>
          <a:prstGeom prst="rect">
            <a:avLst/>
          </a:prstGeom>
        </p:spPr>
      </p:pic>
      <p:pic>
        <p:nvPicPr>
          <p:cNvPr id="19" name="Picture 2" descr="ä½æã­ã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5" t="75076" r="27244"/>
          <a:stretch/>
        </p:blipFill>
        <p:spPr bwMode="auto">
          <a:xfrm>
            <a:off x="1247015" y="3390528"/>
            <a:ext cx="1300767" cy="92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5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0νββ</a:t>
            </a:r>
            <a:r>
              <a:rPr kumimoji="1" lang="ja-JP" altLang="en-US" dirty="0"/>
              <a:t>の観測方法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ja-JP" altLang="en-US" dirty="0"/>
              <a:t>電子のエネルギー和を測定</a:t>
            </a:r>
            <a:endParaRPr lang="en-US" altLang="ja-JP" dirty="0"/>
          </a:p>
          <a:p>
            <a:r>
              <a:rPr lang="ja-JP" altLang="en-US" dirty="0"/>
              <a:t>ピークが見えたら勝利！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検出器に必要なこと</a:t>
            </a:r>
            <a:endParaRPr lang="en-US" altLang="ja-JP" dirty="0"/>
          </a:p>
          <a:p>
            <a:pPr lvl="1"/>
            <a:r>
              <a:rPr lang="ja-JP" altLang="en-US" dirty="0"/>
              <a:t>大質量</a:t>
            </a:r>
            <a:endParaRPr lang="en-US" altLang="ja-JP" dirty="0"/>
          </a:p>
          <a:p>
            <a:pPr lvl="1"/>
            <a:r>
              <a:rPr lang="ja-JP" altLang="en-US" dirty="0"/>
              <a:t>低バックグラウンド</a:t>
            </a:r>
            <a:endParaRPr lang="en-US" altLang="ja-JP" dirty="0"/>
          </a:p>
          <a:p>
            <a:pPr lvl="1"/>
            <a:r>
              <a:rPr lang="ja-JP" altLang="en-US" dirty="0"/>
              <a:t>高エネルギー分解能</a:t>
            </a:r>
            <a:endParaRPr lang="en-US" altLang="ja-JP" dirty="0"/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40992" t="44338" r="41488" b="31817"/>
          <a:stretch/>
        </p:blipFill>
        <p:spPr>
          <a:xfrm>
            <a:off x="5894481" y="4035721"/>
            <a:ext cx="2660073" cy="1730669"/>
          </a:xfrm>
          <a:prstGeom prst="rect">
            <a:avLst/>
          </a:prstGeom>
        </p:spPr>
      </p:pic>
      <p:pic>
        <p:nvPicPr>
          <p:cNvPr id="10" name="Picture 2" descr="「double beta decay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13" y="2002753"/>
            <a:ext cx="2602486" cy="14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6710639" y="3421108"/>
            <a:ext cx="113355" cy="81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cxnSpLocks/>
          </p:cNvCxnSpPr>
          <p:nvPr/>
        </p:nvCxnSpPr>
        <p:spPr>
          <a:xfrm>
            <a:off x="8025562" y="3421108"/>
            <a:ext cx="90432" cy="1143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297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世界の</a:t>
            </a:r>
            <a:r>
              <a:rPr lang="en-US" altLang="ja-JP" dirty="0"/>
              <a:t>0νββ</a:t>
            </a:r>
            <a:r>
              <a:rPr kumimoji="1" lang="ja-JP" altLang="en-US" dirty="0"/>
              <a:t>探索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Picture 2" descr="「世界地図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b="15239"/>
          <a:stretch/>
        </p:blipFill>
        <p:spPr bwMode="auto">
          <a:xfrm>
            <a:off x="0" y="1825625"/>
            <a:ext cx="9144000" cy="45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287393" y="3287571"/>
            <a:ext cx="2233983" cy="59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KamLAND</a:t>
            </a:r>
            <a:r>
              <a:rPr kumimoji="1" lang="en-US" altLang="ja-JP" b="1" dirty="0">
                <a:solidFill>
                  <a:schemeClr val="tx1"/>
                </a:solidFill>
              </a:rPr>
              <a:t>-Zen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CANDLES</a:t>
            </a:r>
            <a:r>
              <a:rPr kumimoji="1" lang="en-US" altLang="ja-JP" dirty="0">
                <a:solidFill>
                  <a:schemeClr val="tx1"/>
                </a:solidFill>
              </a:rPr>
              <a:t>(Ca)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877" y="3320451"/>
            <a:ext cx="1280571" cy="432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NEXT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538414" y="3560259"/>
            <a:ext cx="1138893" cy="36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EXO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56868" y="2771963"/>
            <a:ext cx="2358390" cy="345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NEMO</a:t>
            </a:r>
            <a:r>
              <a:rPr kumimoji="1" lang="en-US" altLang="ja-JP" dirty="0">
                <a:solidFill>
                  <a:schemeClr val="tx1"/>
                </a:solidFill>
              </a:rPr>
              <a:t>(Mo/Se/</a:t>
            </a:r>
            <a:r>
              <a:rPr kumimoji="1" lang="en-US" altLang="ja-JP" dirty="0" err="1">
                <a:solidFill>
                  <a:schemeClr val="tx1"/>
                </a:solidFill>
              </a:rPr>
              <a:t>Te</a:t>
            </a:r>
            <a:r>
              <a:rPr kumimoji="1" lang="en-US" altLang="ja-JP" dirty="0">
                <a:solidFill>
                  <a:schemeClr val="tx1"/>
                </a:solidFill>
              </a:rPr>
              <a:t>/Cd)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240324" y="3307399"/>
            <a:ext cx="1575294" cy="908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GERDA</a:t>
            </a:r>
            <a:r>
              <a:rPr kumimoji="1" lang="en-US" altLang="ja-JP" dirty="0">
                <a:solidFill>
                  <a:schemeClr val="tx1"/>
                </a:solidFill>
              </a:rPr>
              <a:t>(Ge)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COBRA</a:t>
            </a:r>
            <a:r>
              <a:rPr kumimoji="1" lang="en-US" altLang="ja-JP" dirty="0">
                <a:solidFill>
                  <a:schemeClr val="tx1"/>
                </a:solidFill>
              </a:rPr>
              <a:t>(Cd)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CUORE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Te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375430" y="2759292"/>
            <a:ext cx="1314108" cy="440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SNO+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Te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992876" y="3084412"/>
            <a:ext cx="1696662" cy="472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Majorana</a:t>
            </a:r>
            <a:r>
              <a:rPr kumimoji="1" lang="en-US" altLang="ja-JP" dirty="0">
                <a:solidFill>
                  <a:schemeClr val="tx1"/>
                </a:solidFill>
              </a:rPr>
              <a:t>(Ge)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423706" y="2998774"/>
            <a:ext cx="1785909" cy="401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PandaX</a:t>
            </a:r>
            <a:r>
              <a:rPr kumimoji="1" lang="en-US" altLang="ja-JP" b="1" dirty="0">
                <a:solidFill>
                  <a:schemeClr val="tx1"/>
                </a:solidFill>
              </a:rPr>
              <a:t>-III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656621" y="3379155"/>
            <a:ext cx="1496027" cy="44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AMoRE</a:t>
            </a:r>
            <a:r>
              <a:rPr kumimoji="1" lang="en-US" altLang="ja-JP" dirty="0">
                <a:solidFill>
                  <a:schemeClr val="tx1"/>
                </a:solidFill>
              </a:rPr>
              <a:t>(Mo)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290735" y="3861984"/>
            <a:ext cx="1470473" cy="971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ZICOS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Zr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AXEL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DCBA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Nd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6364772"/>
            <a:ext cx="9144000" cy="49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Canfranc,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Modane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Gransasso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/>
              <a:t>Jinping,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Yangyang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Kamioka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/>
              <a:t>WIPP,</a:t>
            </a:r>
            <a:r>
              <a:rPr kumimoji="1" lang="ja-JP" altLang="en-US" dirty="0"/>
              <a:t> </a:t>
            </a:r>
            <a:r>
              <a:rPr kumimoji="1" lang="en-US" altLang="ja-JP" dirty="0"/>
              <a:t>Sanford,</a:t>
            </a:r>
            <a:r>
              <a:rPr kumimoji="1" lang="ja-JP" altLang="en-US" dirty="0"/>
              <a:t> </a:t>
            </a:r>
            <a:r>
              <a:rPr kumimoji="1" lang="en-US" altLang="ja-JP" dirty="0"/>
              <a:t>SNOLAB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79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8490" y="158564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現状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2210" y="1629315"/>
            <a:ext cx="8693990" cy="1694369"/>
          </a:xfrm>
        </p:spPr>
        <p:txBody>
          <a:bodyPr numCol="2"/>
          <a:lstStyle/>
          <a:p>
            <a:r>
              <a:rPr lang="en-US" altLang="ja-JP" dirty="0" err="1"/>
              <a:t>KamLAND</a:t>
            </a:r>
            <a:r>
              <a:rPr lang="en-US" altLang="ja-JP" dirty="0"/>
              <a:t>-Zen</a:t>
            </a:r>
          </a:p>
          <a:p>
            <a:pPr lvl="1"/>
            <a:r>
              <a:rPr lang="ja-JP" altLang="en-US" dirty="0"/>
              <a:t>大質量</a:t>
            </a:r>
            <a:r>
              <a:rPr lang="en-US" altLang="ja-JP" dirty="0"/>
              <a:t>&amp;</a:t>
            </a:r>
            <a:r>
              <a:rPr lang="ja-JP" altLang="en-US" dirty="0"/>
              <a:t>低</a:t>
            </a:r>
            <a:r>
              <a:rPr lang="en-US" altLang="ja-JP" dirty="0"/>
              <a:t>BG</a:t>
            </a:r>
          </a:p>
          <a:p>
            <a:pPr lvl="1"/>
            <a:r>
              <a:rPr lang="ja-JP" altLang="en-US" dirty="0"/>
              <a:t>半減期：</a:t>
            </a:r>
            <a:r>
              <a:rPr lang="en-US" altLang="ja-JP" dirty="0"/>
              <a:t>1.1×10</a:t>
            </a:r>
            <a:r>
              <a:rPr lang="en-US" altLang="ja-JP" baseline="30000" dirty="0"/>
              <a:t>26</a:t>
            </a:r>
            <a:r>
              <a:rPr lang="ja-JP" altLang="en-US" dirty="0"/>
              <a:t>年以上 （</a:t>
            </a:r>
            <a:r>
              <a:rPr lang="en-US" altLang="ja-JP" dirty="0"/>
              <a:t>m</a:t>
            </a:r>
            <a:r>
              <a:rPr lang="en-US" altLang="ja-JP" baseline="-25000" dirty="0"/>
              <a:t>ββ</a:t>
            </a:r>
            <a:r>
              <a:rPr lang="ja-JP" altLang="en-US" dirty="0"/>
              <a:t> </a:t>
            </a:r>
            <a:r>
              <a:rPr lang="en-US" altLang="ja-JP" dirty="0"/>
              <a:t>&lt;</a:t>
            </a:r>
            <a:r>
              <a:rPr lang="ja-JP" altLang="en-US" dirty="0"/>
              <a:t> </a:t>
            </a:r>
            <a:r>
              <a:rPr lang="en-US" altLang="ja-JP" dirty="0"/>
              <a:t>60-161meV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altLang="ja-JP" dirty="0"/>
              <a:t>GERDA</a:t>
            </a:r>
          </a:p>
          <a:p>
            <a:pPr lvl="1"/>
            <a:r>
              <a:rPr lang="ja-JP" altLang="en-US" dirty="0"/>
              <a:t>高いエネルギー分解能</a:t>
            </a:r>
            <a:endParaRPr lang="en-US" altLang="ja-JP" dirty="0"/>
          </a:p>
          <a:p>
            <a:pPr lvl="1"/>
            <a:r>
              <a:rPr lang="ja-JP" altLang="en-US" dirty="0"/>
              <a:t>半減期：</a:t>
            </a:r>
            <a:r>
              <a:rPr lang="en-US" altLang="ja-JP" dirty="0"/>
              <a:t>0.9×10</a:t>
            </a:r>
            <a:r>
              <a:rPr lang="en-US" altLang="ja-JP" baseline="30000" dirty="0"/>
              <a:t>26</a:t>
            </a:r>
            <a:r>
              <a:rPr lang="ja-JP" altLang="en-US" dirty="0"/>
              <a:t>年以上</a:t>
            </a:r>
            <a:endParaRPr lang="en-US" altLang="ja-JP" dirty="0"/>
          </a:p>
          <a:p>
            <a:pPr lvl="1"/>
            <a:r>
              <a:rPr lang="ja-JP" altLang="en-US" dirty="0"/>
              <a:t>（</a:t>
            </a:r>
            <a:r>
              <a:rPr lang="en-US" altLang="ja-JP" dirty="0"/>
              <a:t>m</a:t>
            </a:r>
            <a:r>
              <a:rPr lang="en-US" altLang="ja-JP" baseline="-25000" dirty="0"/>
              <a:t>ββ</a:t>
            </a:r>
            <a:r>
              <a:rPr lang="ja-JP" altLang="en-US" dirty="0"/>
              <a:t> </a:t>
            </a:r>
            <a:r>
              <a:rPr lang="en-US" altLang="ja-JP" dirty="0"/>
              <a:t>&lt;</a:t>
            </a:r>
            <a:r>
              <a:rPr lang="ja-JP" altLang="en-US" dirty="0"/>
              <a:t> </a:t>
            </a:r>
            <a:r>
              <a:rPr lang="en-US" altLang="ja-JP" dirty="0"/>
              <a:t>110-260meV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3624" t="36088" r="33271" b="19281"/>
          <a:stretch/>
        </p:blipFill>
        <p:spPr>
          <a:xfrm>
            <a:off x="5875290" y="3938241"/>
            <a:ext cx="3233150" cy="291975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984401" y="3614059"/>
            <a:ext cx="3113495" cy="3325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Phys. Rev. Lett. 117 082503 (2016)</a:t>
            </a:r>
            <a:endParaRPr kumimoji="1" lang="en-US" altLang="ja-JP" sz="1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1026" name="Picture 2" descr="https://encrypted-tbn0.gstatic.com/images?q=tbn:ANd9GcQSwgFoP2u3bkrV-yUJErincMmQJvL2WyN8CKrGgMkdgQOnI3aG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03" y="262268"/>
            <a:ext cx="1480197" cy="19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968701"/>
              </p:ext>
            </p:extLst>
          </p:nvPr>
        </p:nvGraphicFramePr>
        <p:xfrm>
          <a:off x="44317" y="3716782"/>
          <a:ext cx="577641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418">
                  <a:extLst>
                    <a:ext uri="{9D8B030D-6E8A-4147-A177-3AD203B41FA5}">
                      <a16:colId xmlns:a16="http://schemas.microsoft.com/office/drawing/2014/main" val="3778012712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503449535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5073648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err="1"/>
                        <a:t>KamLAND</a:t>
                      </a:r>
                      <a:r>
                        <a:rPr kumimoji="1" lang="en-US" altLang="ja-JP" sz="1600" dirty="0"/>
                        <a:t>-Zen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GERDA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529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原子核種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136Xe</a:t>
                      </a:r>
                      <a:r>
                        <a:rPr kumimoji="1" lang="ja-JP" altLang="en-US" sz="1600" dirty="0"/>
                        <a:t>（</a:t>
                      </a:r>
                      <a:r>
                        <a:rPr kumimoji="1" lang="en-US" altLang="ja-JP" sz="1600" dirty="0"/>
                        <a:t>2458keV</a:t>
                      </a:r>
                      <a:r>
                        <a:rPr kumimoji="1" lang="ja-JP" altLang="en-US" sz="16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76Ge</a:t>
                      </a:r>
                      <a:r>
                        <a:rPr kumimoji="1" lang="ja-JP" altLang="en-US" sz="1600" dirty="0"/>
                        <a:t>（</a:t>
                      </a:r>
                      <a:r>
                        <a:rPr kumimoji="1" lang="en-US" altLang="ja-JP" sz="1600" dirty="0"/>
                        <a:t>2039keV</a:t>
                      </a:r>
                      <a:r>
                        <a:rPr kumimoji="1" lang="ja-JP" altLang="en-US" sz="1600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074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質量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383kg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35.6kg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29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exposure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504kgy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58.93kgy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1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エネルギー分解能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7.3%σ</a:t>
                      </a:r>
                      <a:r>
                        <a:rPr kumimoji="1" lang="ja-JP" altLang="en-US" sz="1600" dirty="0"/>
                        <a:t> ⇒ </a:t>
                      </a:r>
                      <a:r>
                        <a:rPr kumimoji="1" lang="en-US" altLang="ja-JP" sz="1600" dirty="0"/>
                        <a:t>17%FWHM@Q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3.3keV(FWHM)</a:t>
                      </a:r>
                      <a:r>
                        <a:rPr kumimoji="1" lang="ja-JP" altLang="en-US" sz="1600" dirty="0"/>
                        <a:t> ⇒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0.16%FWHM@Q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953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半減期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1.1e26</a:t>
                      </a:r>
                      <a:r>
                        <a:rPr kumimoji="1" lang="ja-JP" altLang="en-US" sz="1600" b="1" dirty="0">
                          <a:solidFill>
                            <a:srgbClr val="FF0000"/>
                          </a:solidFill>
                        </a:rPr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0.9e26</a:t>
                      </a:r>
                      <a:r>
                        <a:rPr kumimoji="1" lang="ja-JP" altLang="en-US" sz="1600" b="1" dirty="0">
                          <a:solidFill>
                            <a:srgbClr val="FF0000"/>
                          </a:solidFill>
                        </a:rPr>
                        <a:t>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29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dirty="0" err="1"/>
                        <a:t>mbb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60-161meV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110-260meV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43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場所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神岡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グランサッソ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602766"/>
                  </a:ext>
                </a:extLst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22471" t="29359" r="56103" b="36716"/>
          <a:stretch/>
        </p:blipFill>
        <p:spPr>
          <a:xfrm>
            <a:off x="7772401" y="230011"/>
            <a:ext cx="1107229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楕円 4"/>
          <p:cNvSpPr/>
          <p:nvPr/>
        </p:nvSpPr>
        <p:spPr>
          <a:xfrm>
            <a:off x="1364959" y="-1911302"/>
            <a:ext cx="6325172" cy="5887542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2060"/>
                </a:solidFill>
              </a:rPr>
              <a:t>高エネルギー</a:t>
            </a:r>
            <a:endParaRPr kumimoji="1" lang="en-US" altLang="ja-JP" sz="3200" b="1" dirty="0">
              <a:solidFill>
                <a:srgbClr val="002060"/>
              </a:solidFill>
            </a:endParaRPr>
          </a:p>
          <a:p>
            <a:pPr algn="ctr"/>
            <a:r>
              <a:rPr kumimoji="1" lang="ja-JP" altLang="en-US" sz="3200" b="1" dirty="0">
                <a:solidFill>
                  <a:srgbClr val="002060"/>
                </a:solidFill>
              </a:rPr>
              <a:t>分解能</a:t>
            </a:r>
            <a:endParaRPr kumimoji="1" lang="en-US" altLang="ja-JP" sz="3200" b="1" dirty="0">
              <a:solidFill>
                <a:srgbClr val="002060"/>
              </a:solidFill>
            </a:endParaRPr>
          </a:p>
        </p:txBody>
      </p:sp>
      <p:sp>
        <p:nvSpPr>
          <p:cNvPr id="6" name="楕円 5"/>
          <p:cNvSpPr/>
          <p:nvPr/>
        </p:nvSpPr>
        <p:spPr>
          <a:xfrm>
            <a:off x="3880283" y="2169023"/>
            <a:ext cx="6325172" cy="5887542"/>
          </a:xfrm>
          <a:prstGeom prst="ellipse">
            <a:avLst/>
          </a:prstGeom>
          <a:solidFill>
            <a:srgbClr val="92D050">
              <a:alpha val="51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accent6">
                    <a:lumMod val="50000"/>
                  </a:schemeClr>
                </a:solidFill>
              </a:rPr>
              <a:t>低バックグラウンド</a:t>
            </a:r>
          </a:p>
        </p:txBody>
      </p:sp>
      <p:sp>
        <p:nvSpPr>
          <p:cNvPr id="7" name="楕円 6"/>
          <p:cNvSpPr/>
          <p:nvPr/>
        </p:nvSpPr>
        <p:spPr>
          <a:xfrm>
            <a:off x="-1026613" y="2169023"/>
            <a:ext cx="6325172" cy="5887542"/>
          </a:xfrm>
          <a:prstGeom prst="ellipse">
            <a:avLst/>
          </a:prstGeom>
          <a:solidFill>
            <a:srgbClr val="FF7C80">
              <a:alpha val="49804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FF0000"/>
                </a:solidFill>
              </a:rPr>
              <a:t>大質量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637121" y="5605417"/>
            <a:ext cx="2233983" cy="59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KamLAND</a:t>
            </a:r>
            <a:r>
              <a:rPr kumimoji="1" lang="en-US" altLang="ja-JP" b="1" dirty="0">
                <a:solidFill>
                  <a:schemeClr val="tx1"/>
                </a:solidFill>
              </a:rPr>
              <a:t>-Zen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en-US" altLang="ja-JP" b="1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206567" y="3076357"/>
            <a:ext cx="1280571" cy="432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NEXT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630558" y="5353906"/>
            <a:ext cx="1138893" cy="36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EXO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817360" y="2010081"/>
            <a:ext cx="2383196" cy="345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NEMO</a:t>
            </a:r>
            <a:r>
              <a:rPr kumimoji="1" lang="en-US" altLang="ja-JP" dirty="0">
                <a:solidFill>
                  <a:schemeClr val="tx1"/>
                </a:solidFill>
              </a:rPr>
              <a:t>(Mo/Se/</a:t>
            </a:r>
            <a:r>
              <a:rPr kumimoji="1" lang="en-US" altLang="ja-JP" dirty="0" err="1">
                <a:solidFill>
                  <a:schemeClr val="tx1"/>
                </a:solidFill>
              </a:rPr>
              <a:t>Te</a:t>
            </a:r>
            <a:r>
              <a:rPr kumimoji="1" lang="en-US" altLang="ja-JP" dirty="0">
                <a:solidFill>
                  <a:schemeClr val="tx1"/>
                </a:solidFill>
              </a:rPr>
              <a:t>/Cd)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715453" y="274755"/>
            <a:ext cx="1575294" cy="908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GERDA</a:t>
            </a:r>
            <a:r>
              <a:rPr kumimoji="1" lang="en-US" altLang="ja-JP" dirty="0">
                <a:solidFill>
                  <a:schemeClr val="tx1"/>
                </a:solidFill>
              </a:rPr>
              <a:t>(Ge)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COBRA</a:t>
            </a:r>
            <a:r>
              <a:rPr kumimoji="1" lang="en-US" altLang="ja-JP" dirty="0">
                <a:solidFill>
                  <a:schemeClr val="tx1"/>
                </a:solidFill>
              </a:rPr>
              <a:t>(Cd)</a:t>
            </a:r>
          </a:p>
          <a:p>
            <a:r>
              <a:rPr kumimoji="1" lang="en-US" altLang="ja-JP" b="1" dirty="0">
                <a:solidFill>
                  <a:schemeClr val="tx1"/>
                </a:solidFill>
              </a:rPr>
              <a:t>CUORE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Te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637120" y="6040937"/>
            <a:ext cx="1402240" cy="440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SNO+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Te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15453" y="1055540"/>
            <a:ext cx="1696662" cy="472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Majorana</a:t>
            </a:r>
            <a:r>
              <a:rPr kumimoji="1" lang="en-US" altLang="ja-JP" dirty="0">
                <a:solidFill>
                  <a:schemeClr val="tx1"/>
                </a:solidFill>
              </a:rPr>
              <a:t>(Ge)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637120" y="3788184"/>
            <a:ext cx="1785909" cy="401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PandaX</a:t>
            </a:r>
            <a:r>
              <a:rPr kumimoji="1" lang="en-US" altLang="ja-JP" b="1" dirty="0">
                <a:solidFill>
                  <a:schemeClr val="tx1"/>
                </a:solidFill>
              </a:rPr>
              <a:t>-III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715453" y="1374560"/>
            <a:ext cx="1496027" cy="44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AMoRE</a:t>
            </a:r>
            <a:r>
              <a:rPr kumimoji="1" lang="en-US" altLang="ja-JP" dirty="0">
                <a:solidFill>
                  <a:schemeClr val="tx1"/>
                </a:solidFill>
              </a:rPr>
              <a:t>(Mo)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445617" y="2248576"/>
            <a:ext cx="1470473" cy="476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DCBA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Nd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985972" y="3490516"/>
            <a:ext cx="1975202" cy="59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CANDLES</a:t>
            </a:r>
            <a:r>
              <a:rPr kumimoji="1" lang="en-US" altLang="ja-JP" dirty="0">
                <a:solidFill>
                  <a:schemeClr val="tx1"/>
                </a:solidFill>
              </a:rPr>
              <a:t>(Ca)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908762" y="3337862"/>
            <a:ext cx="1470473" cy="477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AXEL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  <a:endParaRPr kumimoji="1" lang="en-US" altLang="ja-JP" b="1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250735" y="6040937"/>
            <a:ext cx="1470473" cy="518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ZICOS</a:t>
            </a:r>
            <a:r>
              <a:rPr kumimoji="1" lang="en-US" altLang="ja-JP" dirty="0">
                <a:solidFill>
                  <a:schemeClr val="tx1"/>
                </a:solidFill>
              </a:rPr>
              <a:t>(</a:t>
            </a:r>
            <a:r>
              <a:rPr kumimoji="1" lang="en-US" altLang="ja-JP" dirty="0" err="1">
                <a:solidFill>
                  <a:schemeClr val="tx1"/>
                </a:solidFill>
              </a:rPr>
              <a:t>Zr</a:t>
            </a:r>
            <a:r>
              <a:rPr kumimoji="1" lang="en-US" altLang="ja-JP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057" y="278432"/>
            <a:ext cx="2175223" cy="1325563"/>
          </a:xfrm>
        </p:spPr>
        <p:txBody>
          <a:bodyPr/>
          <a:lstStyle/>
          <a:p>
            <a:r>
              <a:rPr lang="ja-JP" altLang="en-US" dirty="0"/>
              <a:t>分類</a:t>
            </a:r>
            <a:br>
              <a:rPr lang="en-US" altLang="ja-JP" dirty="0"/>
            </a:br>
            <a:r>
              <a:rPr lang="ja-JP" altLang="en-US" sz="2400" dirty="0"/>
              <a:t>（独断と偏見）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43881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lang="ja-JP" altLang="en-US" dirty="0"/>
              <a:t>実験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2515" y="920271"/>
            <a:ext cx="7886700" cy="843831"/>
          </a:xfrm>
        </p:spPr>
        <p:txBody>
          <a:bodyPr/>
          <a:lstStyle/>
          <a:p>
            <a:r>
              <a:rPr lang="en-US" altLang="ja-JP" dirty="0"/>
              <a:t>0</a:t>
            </a:r>
            <a:r>
              <a:rPr lang="en-US" altLang="ja-JP" dirty="0">
                <a:latin typeface="Symbol" panose="05050102010706020507" pitchFamily="18" charset="2"/>
              </a:rPr>
              <a:t>nbb</a:t>
            </a:r>
            <a:r>
              <a:rPr lang="ja-JP" altLang="en-US" dirty="0"/>
              <a:t>探索のための高圧</a:t>
            </a:r>
            <a:r>
              <a:rPr kumimoji="1" lang="ja-JP" altLang="en-US" dirty="0"/>
              <a:t>キセノンガス</a:t>
            </a:r>
            <a:r>
              <a:rPr kumimoji="1" lang="en-US" altLang="ja-JP" dirty="0"/>
              <a:t>TPC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8488" t="12650" r="10253" b="17675"/>
          <a:stretch/>
        </p:blipFill>
        <p:spPr>
          <a:xfrm>
            <a:off x="4505444" y="2340136"/>
            <a:ext cx="4573534" cy="4517864"/>
          </a:xfrm>
          <a:prstGeom prst="rect">
            <a:avLst/>
          </a:prstGeom>
        </p:spPr>
      </p:pic>
      <p:sp>
        <p:nvSpPr>
          <p:cNvPr id="79" name="吹き出し: 角を丸めた四角形 78"/>
          <p:cNvSpPr/>
          <p:nvPr/>
        </p:nvSpPr>
        <p:spPr>
          <a:xfrm>
            <a:off x="3986127" y="1646307"/>
            <a:ext cx="2636360" cy="1080000"/>
          </a:xfrm>
          <a:prstGeom prst="wedgeRoundRectCallout">
            <a:avLst>
              <a:gd name="adj1" fmla="val 41448"/>
              <a:gd name="adj2" fmla="val 10571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バックグラウンド除去</a:t>
            </a:r>
            <a:endParaRPr kumimoji="1" lang="en-US" altLang="ja-JP" u="sng" dirty="0"/>
          </a:p>
          <a:p>
            <a:r>
              <a:rPr kumimoji="1" lang="ja-JP" altLang="en-US" dirty="0"/>
              <a:t>ピクセル読み出しによる飛跡再構成</a:t>
            </a:r>
          </a:p>
        </p:txBody>
      </p:sp>
      <p:sp>
        <p:nvSpPr>
          <p:cNvPr id="80" name="吹き出し: 角を丸めた四角形 79"/>
          <p:cNvSpPr/>
          <p:nvPr/>
        </p:nvSpPr>
        <p:spPr>
          <a:xfrm>
            <a:off x="6762934" y="1652036"/>
            <a:ext cx="2294629" cy="1080000"/>
          </a:xfrm>
          <a:prstGeom prst="wedgeRoundRectCallout">
            <a:avLst>
              <a:gd name="adj1" fmla="val -25066"/>
              <a:gd name="adj2" fmla="val 13102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大質量</a:t>
            </a:r>
            <a:endParaRPr kumimoji="1" lang="en-US" altLang="ja-JP" u="sng" dirty="0"/>
          </a:p>
          <a:p>
            <a:r>
              <a:rPr kumimoji="1" lang="ja-JP" altLang="en-US" dirty="0"/>
              <a:t>高圧ガス（</a:t>
            </a:r>
            <a:r>
              <a:rPr kumimoji="1" lang="en-US" altLang="ja-JP" dirty="0"/>
              <a:t>6</a:t>
            </a:r>
            <a:r>
              <a:rPr kumimoji="1" lang="ja-JP" altLang="en-US" dirty="0"/>
              <a:t>～</a:t>
            </a:r>
            <a:r>
              <a:rPr kumimoji="1" lang="en-US" altLang="ja-JP" dirty="0"/>
              <a:t>8atm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en-US" altLang="ja-JP" dirty="0"/>
              <a:t>~ ton </a:t>
            </a:r>
            <a:r>
              <a:rPr kumimoji="1" lang="ja-JP" altLang="en-US" dirty="0"/>
              <a:t>スケール</a:t>
            </a:r>
          </a:p>
        </p:txBody>
      </p:sp>
      <p:sp>
        <p:nvSpPr>
          <p:cNvPr id="251" name="吹き出し: 四角形 250"/>
          <p:cNvSpPr/>
          <p:nvPr/>
        </p:nvSpPr>
        <p:spPr>
          <a:xfrm>
            <a:off x="139300" y="3127575"/>
            <a:ext cx="3948830" cy="3670863"/>
          </a:xfrm>
          <a:prstGeom prst="wedgeRectCallout">
            <a:avLst>
              <a:gd name="adj1" fmla="val 103124"/>
              <a:gd name="adj2" fmla="val -420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9" name="直線コネクタ 178"/>
          <p:cNvCxnSpPr/>
          <p:nvPr/>
        </p:nvCxnSpPr>
        <p:spPr>
          <a:xfrm rot="5400000">
            <a:off x="1481455" y="4515535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正方形/長方形 179"/>
          <p:cNvSpPr/>
          <p:nvPr/>
        </p:nvSpPr>
        <p:spPr>
          <a:xfrm rot="10800000">
            <a:off x="1309736" y="4139377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 rot="5400000">
            <a:off x="2489009" y="4160188"/>
            <a:ext cx="485928" cy="433898"/>
            <a:chOff x="2654662" y="1424834"/>
            <a:chExt cx="651674" cy="576065"/>
          </a:xfrm>
        </p:grpSpPr>
        <p:cxnSp>
          <p:nvCxnSpPr>
            <p:cNvPr id="245" name="直線矢印コネクタ 244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 rot="5400000">
            <a:off x="2268048" y="5100612"/>
            <a:ext cx="2572217" cy="651050"/>
            <a:chOff x="5073868" y="760833"/>
            <a:chExt cx="2882836" cy="651050"/>
          </a:xfrm>
        </p:grpSpPr>
        <p:sp>
          <p:nvSpPr>
            <p:cNvPr id="235" name="フリーフォーム: 図形 23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: 図形 23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: 図形 23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: 図形 23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: 図形 23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0" name="直線矢印コネクタ 23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 rot="5400000">
            <a:off x="1430437" y="5097776"/>
            <a:ext cx="2572217" cy="651050"/>
            <a:chOff x="5508103" y="3769669"/>
            <a:chExt cx="2882836" cy="651050"/>
          </a:xfrm>
        </p:grpSpPr>
        <p:sp>
          <p:nvSpPr>
            <p:cNvPr id="225" name="フリーフォーム: 図形 22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: 図形 22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: 図形 22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: 図形 22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: 図形 22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0" name="直線矢印コネクタ 22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 rot="5400000">
            <a:off x="620212" y="5102926"/>
            <a:ext cx="2572217" cy="651050"/>
            <a:chOff x="5073868" y="760833"/>
            <a:chExt cx="2882836" cy="651050"/>
          </a:xfrm>
        </p:grpSpPr>
        <p:sp>
          <p:nvSpPr>
            <p:cNvPr id="215" name="フリーフォーム: 図形 21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: 図形 21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: 図形 21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: 図形 21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: 図形 21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グループ化 184"/>
          <p:cNvGrpSpPr/>
          <p:nvPr/>
        </p:nvGrpSpPr>
        <p:grpSpPr>
          <a:xfrm rot="5400000">
            <a:off x="-217400" y="5100090"/>
            <a:ext cx="2572217" cy="651050"/>
            <a:chOff x="5508103" y="3769669"/>
            <a:chExt cx="2882836" cy="651050"/>
          </a:xfrm>
        </p:grpSpPr>
        <p:sp>
          <p:nvSpPr>
            <p:cNvPr id="205" name="フリーフォーム: 図形 20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: 図形 20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: 図形 20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: 図形 20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: 図形 20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0" name="直線矢印コネクタ 20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直線コネクタ 185"/>
          <p:cNvCxnSpPr/>
          <p:nvPr/>
        </p:nvCxnSpPr>
        <p:spPr>
          <a:xfrm rot="5400000">
            <a:off x="2315535" y="4515535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/>
          <p:cNvCxnSpPr/>
          <p:nvPr/>
        </p:nvCxnSpPr>
        <p:spPr>
          <a:xfrm rot="5400000">
            <a:off x="3140124" y="4515535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/>
          <p:cNvSpPr/>
          <p:nvPr/>
        </p:nvSpPr>
        <p:spPr>
          <a:xfrm rot="10800000">
            <a:off x="2135515" y="4140999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rot="10800000">
            <a:off x="2960104" y="4137192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0" name="直線コネクタ 189"/>
          <p:cNvCxnSpPr/>
          <p:nvPr/>
        </p:nvCxnSpPr>
        <p:spPr>
          <a:xfrm rot="5400000">
            <a:off x="2239597" y="2509780"/>
            <a:ext cx="0" cy="32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グループ化 190"/>
          <p:cNvGrpSpPr/>
          <p:nvPr/>
        </p:nvGrpSpPr>
        <p:grpSpPr>
          <a:xfrm rot="5400000">
            <a:off x="3497872" y="3880504"/>
            <a:ext cx="128458" cy="344973"/>
            <a:chOff x="3292611" y="4164147"/>
            <a:chExt cx="128458" cy="344973"/>
          </a:xfrm>
        </p:grpSpPr>
        <p:sp>
          <p:nvSpPr>
            <p:cNvPr id="203" name="正方形/長方形 20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2" name="グループ化 191"/>
          <p:cNvGrpSpPr/>
          <p:nvPr/>
        </p:nvGrpSpPr>
        <p:grpSpPr>
          <a:xfrm rot="5400000">
            <a:off x="2654466" y="3880458"/>
            <a:ext cx="128458" cy="344973"/>
            <a:chOff x="3292611" y="4164147"/>
            <a:chExt cx="128458" cy="344973"/>
          </a:xfrm>
        </p:grpSpPr>
        <p:sp>
          <p:nvSpPr>
            <p:cNvPr id="201" name="正方形/長方形 200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5400000">
            <a:off x="1813666" y="3880504"/>
            <a:ext cx="128458" cy="344973"/>
            <a:chOff x="3292611" y="4164147"/>
            <a:chExt cx="128458" cy="344973"/>
          </a:xfrm>
        </p:grpSpPr>
        <p:sp>
          <p:nvSpPr>
            <p:cNvPr id="199" name="正方形/長方形 19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 rot="5400000">
            <a:off x="995442" y="3877512"/>
            <a:ext cx="128458" cy="344973"/>
            <a:chOff x="3292611" y="4164147"/>
            <a:chExt cx="128458" cy="344973"/>
          </a:xfrm>
        </p:grpSpPr>
        <p:sp>
          <p:nvSpPr>
            <p:cNvPr id="197" name="正方形/長方形 19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5" name="正方形/長方形 194"/>
          <p:cNvSpPr/>
          <p:nvPr/>
        </p:nvSpPr>
        <p:spPr>
          <a:xfrm rot="10800000">
            <a:off x="2432567" y="6057947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6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8851" y="6182781"/>
            <a:ext cx="307898" cy="288032"/>
          </a:xfrm>
          <a:prstGeom prst="rect">
            <a:avLst/>
          </a:prstGeom>
          <a:noFill/>
        </p:spPr>
      </p:pic>
      <p:sp>
        <p:nvSpPr>
          <p:cNvPr id="252" name="正方形/長方形 251"/>
          <p:cNvSpPr/>
          <p:nvPr/>
        </p:nvSpPr>
        <p:spPr>
          <a:xfrm>
            <a:off x="1917291" y="3472653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直線矢印コネクタ 253"/>
          <p:cNvCxnSpPr>
            <a:cxnSpLocks/>
          </p:cNvCxnSpPr>
          <p:nvPr/>
        </p:nvCxnSpPr>
        <p:spPr>
          <a:xfrm rot="5400000" flipV="1">
            <a:off x="2488985" y="3732497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 flipH="1">
            <a:off x="2880058" y="3755820"/>
            <a:ext cx="438958" cy="557097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正方形/長方形 256"/>
          <p:cNvSpPr/>
          <p:nvPr/>
        </p:nvSpPr>
        <p:spPr>
          <a:xfrm>
            <a:off x="3200811" y="3479538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直線矢印コネクタ 260"/>
          <p:cNvCxnSpPr>
            <a:cxnSpLocks/>
          </p:cNvCxnSpPr>
          <p:nvPr/>
        </p:nvCxnSpPr>
        <p:spPr>
          <a:xfrm>
            <a:off x="850110" y="4521451"/>
            <a:ext cx="470356" cy="1630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03117" y="4229634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~-15kV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404691" y="3406137"/>
            <a:ext cx="545845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直線矢印コネクタ 265"/>
          <p:cNvCxnSpPr>
            <a:cxnSpLocks/>
          </p:cNvCxnSpPr>
          <p:nvPr/>
        </p:nvCxnSpPr>
        <p:spPr>
          <a:xfrm>
            <a:off x="624723" y="3749036"/>
            <a:ext cx="136989" cy="359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吹き出し: 角を丸めた四角形 76"/>
          <p:cNvSpPr/>
          <p:nvPr/>
        </p:nvSpPr>
        <p:spPr>
          <a:xfrm>
            <a:off x="1263596" y="1652036"/>
            <a:ext cx="2582084" cy="1080000"/>
          </a:xfrm>
          <a:prstGeom prst="wedgeRoundRectCallout">
            <a:avLst>
              <a:gd name="adj1" fmla="val 8093"/>
              <a:gd name="adj2" fmla="val 17581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高エネルギー分解能</a:t>
            </a:r>
            <a:endParaRPr kumimoji="1" lang="en-US" altLang="ja-JP" u="sng" dirty="0"/>
          </a:p>
          <a:p>
            <a:r>
              <a:rPr kumimoji="1" lang="ja-JP" altLang="en-US" dirty="0"/>
              <a:t>ガスキセノン＋</a:t>
            </a:r>
            <a:r>
              <a:rPr kumimoji="1" lang="en-US" altLang="ja-JP" dirty="0"/>
              <a:t>EL</a:t>
            </a:r>
            <a:r>
              <a:rPr kumimoji="1" lang="ja-JP" altLang="en-US" dirty="0"/>
              <a:t>増幅</a:t>
            </a:r>
            <a:endParaRPr kumimoji="1" lang="en-US" altLang="ja-JP" dirty="0"/>
          </a:p>
          <a:p>
            <a:r>
              <a:rPr kumimoji="1" lang="ja-JP" altLang="en-US" dirty="0"/>
              <a:t>目標</a:t>
            </a:r>
            <a:r>
              <a:rPr kumimoji="1" lang="en-US" altLang="ja-JP" dirty="0"/>
              <a:t>: 0.5%FWHM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63004" y="426449"/>
            <a:ext cx="422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A</a:t>
            </a:r>
            <a:r>
              <a:rPr kumimoji="1" lang="ja-JP" altLang="en-US" dirty="0"/>
              <a:t> </a:t>
            </a:r>
            <a:r>
              <a:rPr kumimoji="1" lang="en-US" altLang="ja-JP" b="1" dirty="0"/>
              <a:t>X</a:t>
            </a:r>
            <a:r>
              <a:rPr kumimoji="1" lang="en-US" altLang="ja-JP" dirty="0"/>
              <a:t>enon</a:t>
            </a:r>
            <a:r>
              <a:rPr kumimoji="1" lang="ja-JP" altLang="en-US" dirty="0"/>
              <a:t> </a:t>
            </a:r>
            <a:r>
              <a:rPr kumimoji="1" lang="en-US" altLang="ja-JP" b="1" dirty="0" err="1"/>
              <a:t>E</a:t>
            </a:r>
            <a:r>
              <a:rPr kumimoji="1" lang="en-US" altLang="ja-JP" dirty="0" err="1"/>
              <a:t>lectro</a:t>
            </a:r>
            <a:r>
              <a:rPr kumimoji="1" lang="en-US" altLang="ja-JP" b="1" dirty="0" err="1"/>
              <a:t>L</a:t>
            </a:r>
            <a:r>
              <a:rPr kumimoji="1" lang="en-US" altLang="ja-JP" dirty="0" err="1"/>
              <a:t>uminescence</a:t>
            </a:r>
            <a:r>
              <a:rPr kumimoji="1" lang="ja-JP" altLang="en-US" dirty="0"/>
              <a:t> </a:t>
            </a:r>
            <a:r>
              <a:rPr kumimoji="1" lang="en-US" altLang="ja-JP" dirty="0"/>
              <a:t>detector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643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lang="ja-JP" altLang="en-US" dirty="0"/>
              <a:t>実験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05" y="1130442"/>
            <a:ext cx="7886700" cy="843831"/>
          </a:xfrm>
        </p:spPr>
        <p:txBody>
          <a:bodyPr/>
          <a:lstStyle/>
          <a:p>
            <a:r>
              <a:rPr lang="en-US" altLang="ja-JP" dirty="0"/>
              <a:t>0</a:t>
            </a:r>
            <a:r>
              <a:rPr lang="en-US" altLang="ja-JP" dirty="0">
                <a:latin typeface="Symbol" panose="05050102010706020507" pitchFamily="18" charset="2"/>
              </a:rPr>
              <a:t>nbb</a:t>
            </a:r>
            <a:r>
              <a:rPr lang="ja-JP" altLang="en-US" dirty="0"/>
              <a:t>探索のための高圧</a:t>
            </a:r>
            <a:r>
              <a:rPr kumimoji="1" lang="ja-JP" altLang="en-US" dirty="0"/>
              <a:t>キセノンガス</a:t>
            </a:r>
            <a:r>
              <a:rPr kumimoji="1" lang="en-US" altLang="ja-JP" dirty="0"/>
              <a:t>TPC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7514175" y="370537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>
            <a:stCxn id="92" idx="0"/>
          </p:cNvCxnSpPr>
          <p:nvPr/>
        </p:nvCxnSpPr>
        <p:spPr>
          <a:xfrm flipH="1">
            <a:off x="4705863" y="305730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弧 88"/>
          <p:cNvSpPr/>
          <p:nvPr/>
        </p:nvSpPr>
        <p:spPr>
          <a:xfrm flipH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弧 89"/>
          <p:cNvSpPr/>
          <p:nvPr/>
        </p:nvSpPr>
        <p:spPr>
          <a:xfrm flipH="1" flipV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93" idx="0"/>
          </p:cNvCxnSpPr>
          <p:nvPr/>
        </p:nvCxnSpPr>
        <p:spPr>
          <a:xfrm flipH="1">
            <a:off x="4705863" y="629766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弧 91"/>
          <p:cNvSpPr/>
          <p:nvPr/>
        </p:nvSpPr>
        <p:spPr>
          <a:xfrm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弧 92"/>
          <p:cNvSpPr/>
          <p:nvPr/>
        </p:nvSpPr>
        <p:spPr>
          <a:xfrm flipV="1"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7514175" y="399340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7514175" y="4281440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7514175" y="4569472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7514175" y="4857504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7514175" y="514553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7514175" y="543356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0" name="直線コネクタ 99"/>
          <p:cNvCxnSpPr/>
          <p:nvPr/>
        </p:nvCxnSpPr>
        <p:spPr>
          <a:xfrm flipV="1">
            <a:off x="492188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flipV="1">
            <a:off x="513791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 flipV="1">
            <a:off x="535393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/>
          <p:cNvSpPr/>
          <p:nvPr/>
        </p:nvSpPr>
        <p:spPr>
          <a:xfrm>
            <a:off x="4777871" y="651368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cage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正方形/長方形 103"/>
          <p:cNvSpPr/>
          <p:nvPr/>
        </p:nvSpPr>
        <p:spPr>
          <a:xfrm rot="16200000">
            <a:off x="7622187" y="446146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PMT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6456185" y="3032365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7039464" y="6476779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~-200kV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直線矢印コネクタ 106"/>
          <p:cNvCxnSpPr/>
          <p:nvPr/>
        </p:nvCxnSpPr>
        <p:spPr>
          <a:xfrm flipH="1" flipV="1">
            <a:off x="7154135" y="5937624"/>
            <a:ext cx="432048" cy="576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919" y="3993408"/>
            <a:ext cx="147314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正方形/長方形 108"/>
          <p:cNvSpPr/>
          <p:nvPr/>
        </p:nvSpPr>
        <p:spPr>
          <a:xfrm rot="5400000">
            <a:off x="4093795" y="4533468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ELCC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直線矢印コネクタ 109"/>
          <p:cNvCxnSpPr/>
          <p:nvPr/>
        </p:nvCxnSpPr>
        <p:spPr bwMode="auto">
          <a:xfrm flipH="1">
            <a:off x="5281927" y="4425456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直線矢印コネクタ 110"/>
          <p:cNvCxnSpPr/>
          <p:nvPr/>
        </p:nvCxnSpPr>
        <p:spPr bwMode="auto">
          <a:xfrm flipH="1">
            <a:off x="5137911" y="4569472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線矢印コネクタ 111"/>
          <p:cNvCxnSpPr/>
          <p:nvPr/>
        </p:nvCxnSpPr>
        <p:spPr bwMode="auto">
          <a:xfrm flipH="1">
            <a:off x="5065903" y="4713488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直線矢印コネクタ 112"/>
          <p:cNvCxnSpPr/>
          <p:nvPr/>
        </p:nvCxnSpPr>
        <p:spPr bwMode="auto">
          <a:xfrm flipH="1">
            <a:off x="4921887" y="5001520"/>
            <a:ext cx="7170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直線矢印コネクタ 113"/>
          <p:cNvCxnSpPr/>
          <p:nvPr/>
        </p:nvCxnSpPr>
        <p:spPr bwMode="auto">
          <a:xfrm flipH="1">
            <a:off x="4993895" y="4857504"/>
            <a:ext cx="7890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直線矢印コネクタ 114"/>
          <p:cNvCxnSpPr/>
          <p:nvPr/>
        </p:nvCxnSpPr>
        <p:spPr bwMode="auto">
          <a:xfrm flipH="1">
            <a:off x="5425943" y="5073528"/>
            <a:ext cx="29473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直線矢印コネクタ 115"/>
          <p:cNvCxnSpPr/>
          <p:nvPr/>
        </p:nvCxnSpPr>
        <p:spPr bwMode="auto">
          <a:xfrm flipH="1">
            <a:off x="6146023" y="485750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直線矢印コネクタ 116"/>
          <p:cNvCxnSpPr/>
          <p:nvPr/>
        </p:nvCxnSpPr>
        <p:spPr bwMode="auto">
          <a:xfrm>
            <a:off x="6578071" y="4929512"/>
            <a:ext cx="504056" cy="30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直線矢印コネクタ 117"/>
          <p:cNvCxnSpPr/>
          <p:nvPr/>
        </p:nvCxnSpPr>
        <p:spPr bwMode="auto">
          <a:xfrm>
            <a:off x="6578071" y="464148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直線矢印コネクタ 118"/>
          <p:cNvCxnSpPr/>
          <p:nvPr/>
        </p:nvCxnSpPr>
        <p:spPr bwMode="auto">
          <a:xfrm flipV="1">
            <a:off x="6506063" y="4281440"/>
            <a:ext cx="504056" cy="215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直線矢印コネクタ 119"/>
          <p:cNvCxnSpPr/>
          <p:nvPr/>
        </p:nvCxnSpPr>
        <p:spPr bwMode="auto">
          <a:xfrm flipH="1" flipV="1">
            <a:off x="6146023" y="3993408"/>
            <a:ext cx="72008" cy="314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直線矢印コネクタ 120"/>
          <p:cNvCxnSpPr/>
          <p:nvPr/>
        </p:nvCxnSpPr>
        <p:spPr bwMode="auto">
          <a:xfrm flipH="1" flipV="1">
            <a:off x="5425943" y="3993408"/>
            <a:ext cx="652029" cy="384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正方形/長方形 121"/>
          <p:cNvSpPr/>
          <p:nvPr/>
        </p:nvSpPr>
        <p:spPr>
          <a:xfrm>
            <a:off x="4993895" y="4209432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6146023" y="3777384"/>
            <a:ext cx="12961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scintillation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photon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  <p:cxnSp>
        <p:nvCxnSpPr>
          <p:cNvPr id="124" name="直線矢印コネクタ 123"/>
          <p:cNvCxnSpPr/>
          <p:nvPr/>
        </p:nvCxnSpPr>
        <p:spPr>
          <a:xfrm flipV="1">
            <a:off x="5425943" y="6153648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V="1">
            <a:off x="556995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V="1">
            <a:off x="578598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V="1">
            <a:off x="600200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flipV="1">
            <a:off x="621803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V="1">
            <a:off x="643405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665007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86610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708212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V="1">
            <a:off x="492188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513791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V="1">
            <a:off x="535393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V="1">
            <a:off x="556995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/>
          <p:nvPr/>
        </p:nvCxnSpPr>
        <p:spPr>
          <a:xfrm flipV="1">
            <a:off x="578598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 flipV="1">
            <a:off x="600200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 flipV="1">
            <a:off x="621803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 flipV="1">
            <a:off x="643405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665007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V="1">
            <a:off x="686610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708212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8594295" y="3489352"/>
            <a:ext cx="0" cy="25202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正方形/長方形 144"/>
          <p:cNvSpPr/>
          <p:nvPr/>
        </p:nvSpPr>
        <p:spPr>
          <a:xfrm>
            <a:off x="8522287" y="4425456"/>
            <a:ext cx="6480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~4m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正方形/長方形 145"/>
          <p:cNvSpPr/>
          <p:nvPr/>
        </p:nvSpPr>
        <p:spPr>
          <a:xfrm rot="5400000">
            <a:off x="4669859" y="35253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正方形/長方形 146"/>
          <p:cNvSpPr/>
          <p:nvPr/>
        </p:nvSpPr>
        <p:spPr>
          <a:xfrm rot="5400000">
            <a:off x="4669859" y="35973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8" name="正方形/長方形 147"/>
          <p:cNvSpPr/>
          <p:nvPr/>
        </p:nvSpPr>
        <p:spPr>
          <a:xfrm rot="5400000">
            <a:off x="4669859" y="36693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9" name="正方形/長方形 148"/>
          <p:cNvSpPr/>
          <p:nvPr/>
        </p:nvSpPr>
        <p:spPr>
          <a:xfrm rot="5400000">
            <a:off x="4669859" y="37413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0" name="正方形/長方形 149"/>
          <p:cNvSpPr/>
          <p:nvPr/>
        </p:nvSpPr>
        <p:spPr>
          <a:xfrm rot="5400000">
            <a:off x="4669859" y="38133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1" name="正方形/長方形 150"/>
          <p:cNvSpPr/>
          <p:nvPr/>
        </p:nvSpPr>
        <p:spPr>
          <a:xfrm rot="5400000">
            <a:off x="4669859" y="38853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2" name="正方形/長方形 151"/>
          <p:cNvSpPr/>
          <p:nvPr/>
        </p:nvSpPr>
        <p:spPr>
          <a:xfrm rot="5400000">
            <a:off x="4669859" y="395740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rot="5400000">
            <a:off x="4669859" y="402941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4" name="正方形/長方形 153"/>
          <p:cNvSpPr/>
          <p:nvPr/>
        </p:nvSpPr>
        <p:spPr>
          <a:xfrm rot="5400000">
            <a:off x="4669859" y="410142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5400000">
            <a:off x="4669859" y="417342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 rot="5400000">
            <a:off x="4669859" y="424543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 rot="5400000">
            <a:off x="4669859" y="431744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157"/>
          <p:cNvSpPr/>
          <p:nvPr/>
        </p:nvSpPr>
        <p:spPr>
          <a:xfrm rot="5400000">
            <a:off x="4669859" y="438945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 rot="5400000">
            <a:off x="4669859" y="446146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0" name="正方形/長方形 159"/>
          <p:cNvSpPr/>
          <p:nvPr/>
        </p:nvSpPr>
        <p:spPr>
          <a:xfrm rot="5400000">
            <a:off x="4669859" y="453346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1" name="正方形/長方形 160"/>
          <p:cNvSpPr/>
          <p:nvPr/>
        </p:nvSpPr>
        <p:spPr>
          <a:xfrm rot="5400000">
            <a:off x="4669859" y="460547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2" name="正方形/長方形 161"/>
          <p:cNvSpPr/>
          <p:nvPr/>
        </p:nvSpPr>
        <p:spPr>
          <a:xfrm rot="5400000">
            <a:off x="4669859" y="467748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3" name="正方形/長方形 162"/>
          <p:cNvSpPr/>
          <p:nvPr/>
        </p:nvSpPr>
        <p:spPr>
          <a:xfrm rot="5400000">
            <a:off x="4669859" y="474949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4" name="正方形/長方形 163"/>
          <p:cNvSpPr/>
          <p:nvPr/>
        </p:nvSpPr>
        <p:spPr>
          <a:xfrm rot="5400000">
            <a:off x="4669859" y="482150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5" name="正方形/長方形 164"/>
          <p:cNvSpPr/>
          <p:nvPr/>
        </p:nvSpPr>
        <p:spPr>
          <a:xfrm rot="5400000">
            <a:off x="4669859" y="489350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 rot="5400000">
            <a:off x="4669859" y="496551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7" name="正方形/長方形 166"/>
          <p:cNvSpPr/>
          <p:nvPr/>
        </p:nvSpPr>
        <p:spPr>
          <a:xfrm rot="5400000">
            <a:off x="4669859" y="503752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8" name="正方形/長方形 167"/>
          <p:cNvSpPr/>
          <p:nvPr/>
        </p:nvSpPr>
        <p:spPr>
          <a:xfrm rot="5400000">
            <a:off x="4669859" y="510953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9" name="正方形/長方形 168"/>
          <p:cNvSpPr/>
          <p:nvPr/>
        </p:nvSpPr>
        <p:spPr>
          <a:xfrm rot="5400000">
            <a:off x="4669859" y="518154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0" name="正方形/長方形 169"/>
          <p:cNvSpPr/>
          <p:nvPr/>
        </p:nvSpPr>
        <p:spPr>
          <a:xfrm rot="5400000">
            <a:off x="4669859" y="525354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1" name="正方形/長方形 170"/>
          <p:cNvSpPr/>
          <p:nvPr/>
        </p:nvSpPr>
        <p:spPr>
          <a:xfrm rot="5400000">
            <a:off x="4669859" y="53255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2" name="正方形/長方形 171"/>
          <p:cNvSpPr/>
          <p:nvPr/>
        </p:nvSpPr>
        <p:spPr>
          <a:xfrm rot="5400000">
            <a:off x="4669859" y="53975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3" name="正方形/長方形 172"/>
          <p:cNvSpPr/>
          <p:nvPr/>
        </p:nvSpPr>
        <p:spPr>
          <a:xfrm rot="5400000">
            <a:off x="4669859" y="54695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 rot="5400000">
            <a:off x="4669859" y="55415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5" name="正方形/長方形 174"/>
          <p:cNvSpPr/>
          <p:nvPr/>
        </p:nvSpPr>
        <p:spPr>
          <a:xfrm rot="5400000">
            <a:off x="4669859" y="56135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6" name="正方形/長方形 175"/>
          <p:cNvSpPr/>
          <p:nvPr/>
        </p:nvSpPr>
        <p:spPr>
          <a:xfrm rot="5400000">
            <a:off x="4669859" y="56855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吹き出し: 角を丸めた四角形 78"/>
          <p:cNvSpPr/>
          <p:nvPr/>
        </p:nvSpPr>
        <p:spPr>
          <a:xfrm>
            <a:off x="3581671" y="1722155"/>
            <a:ext cx="2636360" cy="1080000"/>
          </a:xfrm>
          <a:prstGeom prst="wedgeRoundRectCallout">
            <a:avLst>
              <a:gd name="adj1" fmla="val -6676"/>
              <a:gd name="adj2" fmla="val 1173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バックグラウンド除去</a:t>
            </a:r>
            <a:endParaRPr kumimoji="1" lang="en-US" altLang="ja-JP" u="sng" dirty="0"/>
          </a:p>
          <a:p>
            <a:r>
              <a:rPr kumimoji="1" lang="ja-JP" altLang="en-US" dirty="0"/>
              <a:t>ピクセル読み出しによる飛跡再構成</a:t>
            </a:r>
          </a:p>
        </p:txBody>
      </p:sp>
      <p:sp>
        <p:nvSpPr>
          <p:cNvPr id="80" name="吹き出し: 角を丸めた四角形 79"/>
          <p:cNvSpPr/>
          <p:nvPr/>
        </p:nvSpPr>
        <p:spPr>
          <a:xfrm>
            <a:off x="6650078" y="1734775"/>
            <a:ext cx="2294629" cy="1080000"/>
          </a:xfrm>
          <a:prstGeom prst="wedgeRoundRectCallout">
            <a:avLst>
              <a:gd name="adj1" fmla="val -27224"/>
              <a:gd name="adj2" fmla="val 7951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大質量</a:t>
            </a:r>
            <a:endParaRPr kumimoji="1" lang="en-US" altLang="ja-JP" u="sng" dirty="0"/>
          </a:p>
          <a:p>
            <a:r>
              <a:rPr kumimoji="1" lang="ja-JP" altLang="en-US" dirty="0"/>
              <a:t>高圧ガス（</a:t>
            </a:r>
            <a:r>
              <a:rPr kumimoji="1" lang="en-US" altLang="ja-JP" dirty="0"/>
              <a:t>6</a:t>
            </a:r>
            <a:r>
              <a:rPr kumimoji="1" lang="ja-JP" altLang="en-US" dirty="0"/>
              <a:t>～</a:t>
            </a:r>
            <a:r>
              <a:rPr kumimoji="1" lang="en-US" altLang="ja-JP" dirty="0"/>
              <a:t>8atm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en-US" altLang="ja-JP" dirty="0"/>
              <a:t>~ ton </a:t>
            </a:r>
            <a:r>
              <a:rPr kumimoji="1" lang="ja-JP" altLang="en-US" dirty="0"/>
              <a:t>スケール</a:t>
            </a:r>
          </a:p>
        </p:txBody>
      </p:sp>
      <p:sp>
        <p:nvSpPr>
          <p:cNvPr id="251" name="吹き出し: 四角形 250"/>
          <p:cNvSpPr/>
          <p:nvPr/>
        </p:nvSpPr>
        <p:spPr>
          <a:xfrm>
            <a:off x="131619" y="3104715"/>
            <a:ext cx="3743132" cy="3670863"/>
          </a:xfrm>
          <a:prstGeom prst="wedgeRectCallout">
            <a:avLst>
              <a:gd name="adj1" fmla="val 71935"/>
              <a:gd name="adj2" fmla="val -238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9" name="直線コネクタ 178"/>
          <p:cNvCxnSpPr/>
          <p:nvPr/>
        </p:nvCxnSpPr>
        <p:spPr>
          <a:xfrm>
            <a:off x="1569112" y="547071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正方形/長方形 179"/>
          <p:cNvSpPr/>
          <p:nvPr/>
        </p:nvSpPr>
        <p:spPr>
          <a:xfrm rot="5400000">
            <a:off x="1123458" y="5351885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>
            <a:off x="1043734" y="4147259"/>
            <a:ext cx="485928" cy="433898"/>
            <a:chOff x="2654662" y="1424834"/>
            <a:chExt cx="651674" cy="576065"/>
          </a:xfrm>
        </p:grpSpPr>
        <p:cxnSp>
          <p:nvCxnSpPr>
            <p:cNvPr id="245" name="直線矢印コネクタ 244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>
            <a:off x="1049589" y="3216500"/>
            <a:ext cx="2572217" cy="651050"/>
            <a:chOff x="5073868" y="760833"/>
            <a:chExt cx="2882836" cy="651050"/>
          </a:xfrm>
        </p:grpSpPr>
        <p:sp>
          <p:nvSpPr>
            <p:cNvPr id="235" name="フリーフォーム: 図形 23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: 図形 23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: 図形 23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: 図形 23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: 図形 23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0" name="直線矢印コネクタ 23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>
            <a:off x="1046753" y="4054111"/>
            <a:ext cx="2572217" cy="651050"/>
            <a:chOff x="5508103" y="3769669"/>
            <a:chExt cx="2882836" cy="651050"/>
          </a:xfrm>
        </p:grpSpPr>
        <p:sp>
          <p:nvSpPr>
            <p:cNvPr id="225" name="フリーフォーム: 図形 22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: 図形 22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: 図形 22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: 図形 22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: 図形 22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0" name="直線矢印コネクタ 22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>
            <a:off x="1051903" y="4864336"/>
            <a:ext cx="2572217" cy="651050"/>
            <a:chOff x="5073868" y="760833"/>
            <a:chExt cx="2882836" cy="651050"/>
          </a:xfrm>
        </p:grpSpPr>
        <p:sp>
          <p:nvSpPr>
            <p:cNvPr id="215" name="フリーフォーム: 図形 21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: 図形 21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: 図形 21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: 図形 21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: 図形 21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グループ化 184"/>
          <p:cNvGrpSpPr/>
          <p:nvPr/>
        </p:nvGrpSpPr>
        <p:grpSpPr>
          <a:xfrm>
            <a:off x="1049067" y="5701947"/>
            <a:ext cx="2572217" cy="651050"/>
            <a:chOff x="5508103" y="3769669"/>
            <a:chExt cx="2882836" cy="651050"/>
          </a:xfrm>
        </p:grpSpPr>
        <p:sp>
          <p:nvSpPr>
            <p:cNvPr id="205" name="フリーフォーム: 図形 20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: 図形 20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: 図形 20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: 図形 20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: 図形 20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0" name="直線矢印コネクタ 20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直線コネクタ 185"/>
          <p:cNvCxnSpPr/>
          <p:nvPr/>
        </p:nvCxnSpPr>
        <p:spPr>
          <a:xfrm>
            <a:off x="1569112" y="463663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/>
          <p:cNvCxnSpPr/>
          <p:nvPr/>
        </p:nvCxnSpPr>
        <p:spPr>
          <a:xfrm>
            <a:off x="1569112" y="3812041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/>
          <p:cNvSpPr/>
          <p:nvPr/>
        </p:nvSpPr>
        <p:spPr>
          <a:xfrm rot="5400000">
            <a:off x="1125080" y="452610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rot="5400000">
            <a:off x="1121273" y="3701517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0" name="直線コネクタ 189"/>
          <p:cNvCxnSpPr/>
          <p:nvPr/>
        </p:nvCxnSpPr>
        <p:spPr>
          <a:xfrm>
            <a:off x="1039341" y="3236584"/>
            <a:ext cx="0" cy="32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グループ化 190"/>
          <p:cNvGrpSpPr/>
          <p:nvPr/>
        </p:nvGrpSpPr>
        <p:grpSpPr>
          <a:xfrm>
            <a:off x="898322" y="3361594"/>
            <a:ext cx="128458" cy="344973"/>
            <a:chOff x="3292611" y="4164147"/>
            <a:chExt cx="128458" cy="344973"/>
          </a:xfrm>
        </p:grpSpPr>
        <p:sp>
          <p:nvSpPr>
            <p:cNvPr id="203" name="正方形/長方形 20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898276" y="4205000"/>
            <a:ext cx="128458" cy="344973"/>
            <a:chOff x="3292611" y="4164147"/>
            <a:chExt cx="128458" cy="344973"/>
          </a:xfrm>
        </p:grpSpPr>
        <p:sp>
          <p:nvSpPr>
            <p:cNvPr id="201" name="正方形/長方形 200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/>
          <p:cNvGrpSpPr/>
          <p:nvPr/>
        </p:nvGrpSpPr>
        <p:grpSpPr>
          <a:xfrm>
            <a:off x="898322" y="5045800"/>
            <a:ext cx="128458" cy="344973"/>
            <a:chOff x="3292611" y="4164147"/>
            <a:chExt cx="128458" cy="344973"/>
          </a:xfrm>
        </p:grpSpPr>
        <p:sp>
          <p:nvSpPr>
            <p:cNvPr id="199" name="正方形/長方形 19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895330" y="5864024"/>
            <a:ext cx="128458" cy="344973"/>
            <a:chOff x="3292611" y="4164147"/>
            <a:chExt cx="128458" cy="344973"/>
          </a:xfrm>
        </p:grpSpPr>
        <p:sp>
          <p:nvSpPr>
            <p:cNvPr id="197" name="正方形/長方形 19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5" name="正方形/長方形 194"/>
          <p:cNvSpPr/>
          <p:nvPr/>
        </p:nvSpPr>
        <p:spPr>
          <a:xfrm rot="5400000">
            <a:off x="2967508" y="415955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6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82409" y="4219365"/>
            <a:ext cx="307898" cy="288032"/>
          </a:xfrm>
          <a:prstGeom prst="rect">
            <a:avLst/>
          </a:prstGeom>
          <a:noFill/>
        </p:spPr>
      </p:pic>
      <p:sp>
        <p:nvSpPr>
          <p:cNvPr id="77" name="吹き出し: 角を丸めた四角形 76"/>
          <p:cNvSpPr/>
          <p:nvPr/>
        </p:nvSpPr>
        <p:spPr>
          <a:xfrm>
            <a:off x="448073" y="1727231"/>
            <a:ext cx="2582084" cy="1080000"/>
          </a:xfrm>
          <a:prstGeom prst="wedgeRoundRectCallout">
            <a:avLst>
              <a:gd name="adj1" fmla="val -15663"/>
              <a:gd name="adj2" fmla="val 9714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高エネルギー分解能</a:t>
            </a:r>
            <a:endParaRPr kumimoji="1" lang="en-US" altLang="ja-JP" u="sng" dirty="0"/>
          </a:p>
          <a:p>
            <a:r>
              <a:rPr kumimoji="1" lang="ja-JP" altLang="en-US" dirty="0"/>
              <a:t>ガスキセノン＋</a:t>
            </a:r>
            <a:r>
              <a:rPr kumimoji="1" lang="en-US" altLang="ja-JP" dirty="0"/>
              <a:t>EL</a:t>
            </a:r>
            <a:r>
              <a:rPr kumimoji="1" lang="ja-JP" altLang="en-US" dirty="0"/>
              <a:t>増幅</a:t>
            </a:r>
            <a:endParaRPr kumimoji="1" lang="en-US" altLang="ja-JP" dirty="0"/>
          </a:p>
          <a:p>
            <a:r>
              <a:rPr kumimoji="1" lang="ja-JP" altLang="en-US" dirty="0"/>
              <a:t>目標</a:t>
            </a:r>
            <a:r>
              <a:rPr kumimoji="1" lang="en-US" altLang="ja-JP" dirty="0"/>
              <a:t>: 0.5%FWHM</a:t>
            </a:r>
            <a:endParaRPr kumimoji="1" lang="ja-JP" altLang="en-US" dirty="0"/>
          </a:p>
        </p:txBody>
      </p:sp>
      <p:sp>
        <p:nvSpPr>
          <p:cNvPr id="252" name="正方形/長方形 251"/>
          <p:cNvSpPr/>
          <p:nvPr/>
        </p:nvSpPr>
        <p:spPr>
          <a:xfrm>
            <a:off x="160642" y="466652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直線矢印コネクタ 253"/>
          <p:cNvCxnSpPr>
            <a:cxnSpLocks/>
          </p:cNvCxnSpPr>
          <p:nvPr/>
        </p:nvCxnSpPr>
        <p:spPr>
          <a:xfrm flipV="1">
            <a:off x="665380" y="438610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>
            <a:off x="648295" y="4033384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正方形/長方形 256"/>
          <p:cNvSpPr/>
          <p:nvPr/>
        </p:nvSpPr>
        <p:spPr>
          <a:xfrm>
            <a:off x="257851" y="3780151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直線矢印コネクタ 260"/>
          <p:cNvCxnSpPr>
            <a:cxnSpLocks/>
          </p:cNvCxnSpPr>
          <p:nvPr/>
        </p:nvCxnSpPr>
        <p:spPr>
          <a:xfrm flipV="1">
            <a:off x="1493184" y="5775715"/>
            <a:ext cx="100838" cy="652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104463" y="6389100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~-15kV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271437" y="6360878"/>
            <a:ext cx="545845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直線矢印コネクタ 265"/>
          <p:cNvCxnSpPr>
            <a:cxnSpLocks/>
          </p:cNvCxnSpPr>
          <p:nvPr/>
        </p:nvCxnSpPr>
        <p:spPr>
          <a:xfrm flipV="1">
            <a:off x="658596" y="6261541"/>
            <a:ext cx="355668" cy="20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93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24757"/>
            <a:ext cx="7886700" cy="891975"/>
          </a:xfrm>
        </p:spPr>
        <p:txBody>
          <a:bodyPr/>
          <a:lstStyle/>
          <a:p>
            <a:r>
              <a:rPr lang="ja-JP" altLang="en-US" dirty="0"/>
              <a:t>なぜガス？　なぜ</a:t>
            </a:r>
            <a:r>
              <a:rPr lang="en-US" altLang="ja-JP" dirty="0"/>
              <a:t>EL</a:t>
            </a:r>
            <a:r>
              <a:rPr lang="ja-JP" altLang="en-US" dirty="0"/>
              <a:t>増幅？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972" y="1657462"/>
            <a:ext cx="5085057" cy="5064015"/>
          </a:xfrm>
        </p:spPr>
        <p:txBody>
          <a:bodyPr/>
          <a:lstStyle/>
          <a:p>
            <a:r>
              <a:rPr lang="ja-JP" altLang="en-US" dirty="0"/>
              <a:t>電離過程</a:t>
            </a:r>
            <a:endParaRPr lang="en-US" altLang="ja-JP" dirty="0"/>
          </a:p>
          <a:p>
            <a:pPr lvl="1"/>
            <a:r>
              <a:rPr lang="ja-JP" altLang="en-US" dirty="0"/>
              <a:t>エネルギー分解能が</a:t>
            </a:r>
            <a:r>
              <a:rPr lang="en-US" altLang="ja-JP" dirty="0"/>
              <a:t>100atm</a:t>
            </a:r>
            <a:br>
              <a:rPr lang="en-US" altLang="ja-JP" dirty="0"/>
            </a:br>
            <a:r>
              <a:rPr lang="ja-JP" altLang="en-US" dirty="0"/>
              <a:t>以下でとても良い</a:t>
            </a:r>
            <a:br>
              <a:rPr lang="en-US" altLang="ja-JP" dirty="0"/>
            </a:br>
            <a:r>
              <a:rPr lang="ja-JP" altLang="en-US" dirty="0"/>
              <a:t>（</a:t>
            </a:r>
            <a:r>
              <a:rPr lang="en-US" altLang="ja-JP" dirty="0"/>
              <a:t>0.25%FWHM</a:t>
            </a:r>
            <a:r>
              <a:rPr lang="ja-JP" altLang="en-US" dirty="0"/>
              <a:t> </a:t>
            </a:r>
            <a:r>
              <a:rPr lang="en-US" altLang="ja-JP" dirty="0"/>
              <a:t>@2.5MeV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r>
              <a:rPr lang="ja-JP" altLang="en-US" dirty="0"/>
              <a:t>増幅過程</a:t>
            </a:r>
            <a:endParaRPr lang="en-US" altLang="ja-JP" dirty="0"/>
          </a:p>
          <a:p>
            <a:pPr lvl="1"/>
            <a:r>
              <a:rPr lang="en-US" altLang="ja-JP" dirty="0"/>
              <a:t>Electroluminescence</a:t>
            </a:r>
            <a:r>
              <a:rPr lang="ja-JP" altLang="en-US" dirty="0"/>
              <a:t> 発光 </a:t>
            </a:r>
            <a:r>
              <a:rPr lang="en-US" altLang="ja-JP" dirty="0"/>
              <a:t>(EL)</a:t>
            </a:r>
          </a:p>
          <a:p>
            <a:pPr lvl="1"/>
            <a:r>
              <a:rPr lang="ja-JP" altLang="en-US" dirty="0"/>
              <a:t>なだれ増幅より揺らぎが小さい</a:t>
            </a:r>
            <a:endParaRPr lang="en-US" altLang="ja-JP" dirty="0"/>
          </a:p>
          <a:p>
            <a:pPr lvl="2"/>
            <a:r>
              <a:rPr lang="ja-JP" altLang="en-US" dirty="0"/>
              <a:t>増幅段の数が揺らいだときの</a:t>
            </a:r>
            <a:br>
              <a:rPr lang="en-US" altLang="ja-JP" dirty="0"/>
            </a:br>
            <a:r>
              <a:rPr lang="ja-JP" altLang="en-US" dirty="0"/>
              <a:t>電子数の変化が、</a:t>
            </a:r>
            <a:br>
              <a:rPr lang="en-US" altLang="ja-JP" dirty="0"/>
            </a:br>
            <a:r>
              <a:rPr lang="ja-JP" altLang="en-US" dirty="0"/>
              <a:t>累乗でなく比例で抑えられる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364088" y="1124744"/>
            <a:ext cx="3491880" cy="2736304"/>
          </a:xfrm>
          <a:prstGeom prst="rect">
            <a:avLst/>
          </a:prstGeom>
          <a:solidFill>
            <a:schemeClr val="bg1"/>
          </a:solidFill>
          <a:ln>
            <a:solidFill>
              <a:srgbClr val="DD8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8839" t="23533" r="16181" b="18947"/>
          <a:stretch>
            <a:fillRect/>
          </a:stretch>
        </p:blipFill>
        <p:spPr bwMode="auto">
          <a:xfrm>
            <a:off x="5940152" y="1196752"/>
            <a:ext cx="2811243" cy="21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6722417" y="2877911"/>
            <a:ext cx="1997919" cy="31312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NIMA396(1997)360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rot="16200000">
            <a:off x="4401608" y="2250496"/>
            <a:ext cx="23570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Energy </a:t>
            </a:r>
            <a:r>
              <a:rPr lang="en-US" altLang="ja-JP" dirty="0">
                <a:solidFill>
                  <a:schemeClr val="tx1"/>
                </a:solidFill>
              </a:rPr>
              <a:t>resolution</a:t>
            </a:r>
            <a:r>
              <a:rPr kumimoji="1" lang="en-US" altLang="ja-JP" dirty="0">
                <a:solidFill>
                  <a:schemeClr val="tx1"/>
                </a:solidFill>
              </a:rPr>
              <a:t> %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724128" y="316734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724128" y="263691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724128" y="212406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724128" y="160242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724128" y="112474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841360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100080" y="3573016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density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[g/cm</a:t>
            </a:r>
            <a:r>
              <a:rPr kumimoji="1" lang="en-US" altLang="ja-JP" baseline="30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endParaRPr kumimoji="1" lang="ja-JP" altLang="en-US" baseline="300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523336" y="3284984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225832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919536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604448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12160" y="1772816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100atm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6300192" y="2132856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6372200" y="1268760"/>
            <a:ext cx="1547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E</a:t>
            </a:r>
            <a:r>
              <a:rPr lang="en-US" altLang="ja-JP" baseline="-25000" dirty="0" err="1">
                <a:solidFill>
                  <a:schemeClr val="tx1"/>
                </a:solidFill>
              </a:rPr>
              <a:t>γ</a:t>
            </a:r>
            <a:r>
              <a:rPr kumimoji="1" lang="en-US" altLang="ja-JP" dirty="0">
                <a:solidFill>
                  <a:schemeClr val="tx1"/>
                </a:solidFill>
              </a:rPr>
              <a:t>=662keV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364088" y="4005064"/>
            <a:ext cx="3491880" cy="2664296"/>
          </a:xfrm>
          <a:prstGeom prst="rect">
            <a:avLst/>
          </a:prstGeom>
          <a:solidFill>
            <a:schemeClr val="bg1"/>
          </a:solidFill>
          <a:ln>
            <a:solidFill>
              <a:srgbClr val="99F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 l="45755" t="31906" r="16202" b="44678"/>
          <a:stretch>
            <a:fillRect/>
          </a:stretch>
        </p:blipFill>
        <p:spPr bwMode="auto">
          <a:xfrm>
            <a:off x="6516216" y="5517232"/>
            <a:ext cx="2173932" cy="10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/>
          <a:srcRect l="9720" t="31213" r="52515" b="44597"/>
          <a:stretch>
            <a:fillRect/>
          </a:stretch>
        </p:blipFill>
        <p:spPr bwMode="auto">
          <a:xfrm>
            <a:off x="6588224" y="4077072"/>
            <a:ext cx="2158008" cy="10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正方形/長方形 25"/>
          <p:cNvSpPr/>
          <p:nvPr/>
        </p:nvSpPr>
        <p:spPr>
          <a:xfrm>
            <a:off x="8460432" y="4365104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6444208" y="5157192"/>
            <a:ext cx="5760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6444208" y="6381328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/>
          <a:srcRect l="38703" t="31213" r="52515" b="64032"/>
          <a:stretch>
            <a:fillRect/>
          </a:stretch>
        </p:blipFill>
        <p:spPr bwMode="auto">
          <a:xfrm>
            <a:off x="8244408" y="5517232"/>
            <a:ext cx="50182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正方形/長方形 29"/>
          <p:cNvSpPr/>
          <p:nvPr/>
        </p:nvSpPr>
        <p:spPr>
          <a:xfrm>
            <a:off x="5436096" y="5301208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Electroluminescence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436096" y="4149080"/>
            <a:ext cx="13752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Avalanche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508103" y="6356353"/>
            <a:ext cx="1907995" cy="24099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Noble gas detector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66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52988"/>
            <a:ext cx="7886700" cy="1004524"/>
          </a:xfrm>
        </p:spPr>
        <p:txBody>
          <a:bodyPr/>
          <a:lstStyle/>
          <a:p>
            <a:r>
              <a:rPr kumimoji="1" lang="ja-JP" altLang="en-US" dirty="0"/>
              <a:t>分割</a:t>
            </a:r>
            <a:r>
              <a:rPr kumimoji="1" lang="en-US" altLang="ja-JP" dirty="0"/>
              <a:t>EL</a:t>
            </a:r>
            <a:r>
              <a:rPr kumimoji="1" lang="ja-JP" altLang="en-US" dirty="0"/>
              <a:t>読み出し</a:t>
            </a:r>
            <a:r>
              <a:rPr kumimoji="1" lang="en-US" altLang="ja-JP" dirty="0"/>
              <a:t>: ELCC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6690" y="997664"/>
            <a:ext cx="8957310" cy="4473327"/>
          </a:xfrm>
        </p:spPr>
        <p:txBody>
          <a:bodyPr/>
          <a:lstStyle/>
          <a:p>
            <a:r>
              <a:rPr kumimoji="1" lang="ja-JP" altLang="en-US" dirty="0"/>
              <a:t>セルごとに</a:t>
            </a:r>
            <a:r>
              <a:rPr kumimoji="1" lang="en-US" altLang="ja-JP" dirty="0"/>
              <a:t>EL</a:t>
            </a:r>
            <a:r>
              <a:rPr kumimoji="1" lang="ja-JP" altLang="en-US" dirty="0"/>
              <a:t>光を発生させて検出する</a:t>
            </a:r>
            <a:endParaRPr kumimoji="1" lang="en-US" altLang="ja-JP" dirty="0"/>
          </a:p>
          <a:p>
            <a:r>
              <a:rPr lang="ja-JP" altLang="en-US" dirty="0"/>
              <a:t>ピクセル読み出しなので飛跡再構成が可能</a:t>
            </a:r>
            <a:endParaRPr lang="en-US" altLang="ja-JP" dirty="0"/>
          </a:p>
          <a:p>
            <a:r>
              <a:rPr lang="ja-JP" altLang="en-US" dirty="0"/>
              <a:t>発光と検出が対応しているので、広範囲で一様な性能が期待できる</a:t>
            </a:r>
            <a:endParaRPr lang="en-US" altLang="ja-JP" dirty="0"/>
          </a:p>
          <a:p>
            <a:r>
              <a:rPr lang="ja-JP" altLang="en-US" dirty="0"/>
              <a:t>硬い構造なので（メッシュのたわみといった問題がない）、大型化もしやすい</a:t>
            </a:r>
            <a:endParaRPr kumimoji="1" lang="en-US" altLang="ja-JP" dirty="0"/>
          </a:p>
        </p:txBody>
      </p:sp>
      <p:grpSp>
        <p:nvGrpSpPr>
          <p:cNvPr id="54" name="グループ化 53"/>
          <p:cNvGrpSpPr/>
          <p:nvPr/>
        </p:nvGrpSpPr>
        <p:grpSpPr>
          <a:xfrm>
            <a:off x="519393" y="3904226"/>
            <a:ext cx="3190314" cy="2953774"/>
            <a:chOff x="580853" y="3823657"/>
            <a:chExt cx="3190314" cy="2953774"/>
          </a:xfrm>
        </p:grpSpPr>
        <p:cxnSp>
          <p:nvCxnSpPr>
            <p:cNvPr id="8" name="直線コネクタ 7"/>
            <p:cNvCxnSpPr/>
            <p:nvPr/>
          </p:nvCxnSpPr>
          <p:spPr>
            <a:xfrm rot="16200000">
              <a:off x="2979079" y="5734650"/>
              <a:ext cx="0" cy="288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>
            <a:xfrm>
              <a:off x="2790758" y="5889760"/>
              <a:ext cx="360040" cy="509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/>
            <p:cNvGrpSpPr/>
            <p:nvPr/>
          </p:nvGrpSpPr>
          <p:grpSpPr>
            <a:xfrm rot="16200000">
              <a:off x="1485597" y="5944131"/>
              <a:ext cx="485928" cy="433898"/>
              <a:chOff x="2654662" y="1424834"/>
              <a:chExt cx="651674" cy="576065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 rot="5400000" flipH="1">
                <a:off x="3038212" y="1549431"/>
                <a:ext cx="305661" cy="56469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rot="5400000" flipV="1">
                <a:off x="3035339" y="1729902"/>
                <a:ext cx="360040" cy="181954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/>
              <p:nvPr/>
            </p:nvCxnSpPr>
            <p:spPr>
              <a:xfrm flipH="1" flipV="1">
                <a:off x="2726670" y="1899532"/>
                <a:ext cx="576066" cy="72008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13"/>
              <p:cNvCxnSpPr/>
              <p:nvPr/>
            </p:nvCxnSpPr>
            <p:spPr>
              <a:xfrm flipH="1" flipV="1">
                <a:off x="2654662" y="1539492"/>
                <a:ext cx="435650" cy="245383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 rot="5400000">
                <a:off x="2991333" y="1439598"/>
                <a:ext cx="170699" cy="141172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>
                <a:cxnSpLocks/>
              </p:cNvCxnSpPr>
              <p:nvPr/>
            </p:nvCxnSpPr>
            <p:spPr>
              <a:xfrm flipH="1" flipV="1">
                <a:off x="2663610" y="1719514"/>
                <a:ext cx="304228" cy="44846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/>
            <p:cNvGrpSpPr/>
            <p:nvPr/>
          </p:nvGrpSpPr>
          <p:grpSpPr>
            <a:xfrm rot="16200000">
              <a:off x="-379731" y="4786555"/>
              <a:ext cx="2572217" cy="651050"/>
              <a:chOff x="5073868" y="760833"/>
              <a:chExt cx="2882836" cy="651050"/>
            </a:xfrm>
          </p:grpSpPr>
          <p:sp>
            <p:nvSpPr>
              <p:cNvPr id="18" name="フリーフォーム: 図形 17"/>
              <p:cNvSpPr/>
              <p:nvPr/>
            </p:nvSpPr>
            <p:spPr>
              <a:xfrm flipH="1" flipV="1">
                <a:off x="5073868" y="760833"/>
                <a:ext cx="2880000" cy="288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: 図形 18"/>
              <p:cNvSpPr/>
              <p:nvPr/>
            </p:nvSpPr>
            <p:spPr>
              <a:xfrm flipH="1">
                <a:off x="5073868" y="1106900"/>
                <a:ext cx="2880000" cy="144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フリーフォーム: 図形 19"/>
              <p:cNvSpPr/>
              <p:nvPr/>
            </p:nvSpPr>
            <p:spPr>
              <a:xfrm flipH="1">
                <a:off x="5073868" y="1088740"/>
                <a:ext cx="2880000" cy="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: 図形 20"/>
              <p:cNvSpPr/>
              <p:nvPr/>
            </p:nvSpPr>
            <p:spPr>
              <a:xfrm flipH="1" flipV="1">
                <a:off x="5073868" y="923986"/>
                <a:ext cx="2880000" cy="143484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: 図形 21"/>
              <p:cNvSpPr/>
              <p:nvPr/>
            </p:nvSpPr>
            <p:spPr>
              <a:xfrm flipH="1">
                <a:off x="5076704" y="1123883"/>
                <a:ext cx="2880000" cy="288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" name="直線矢印コネクタ 22"/>
              <p:cNvCxnSpPr/>
              <p:nvPr/>
            </p:nvCxnSpPr>
            <p:spPr>
              <a:xfrm rot="5400000" flipV="1">
                <a:off x="6993396" y="680029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 rot="5400000" flipV="1">
                <a:off x="6990372" y="843182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 rot="5400000" flipV="1">
                <a:off x="6990372" y="1007362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/>
              <p:cNvCxnSpPr/>
              <p:nvPr/>
            </p:nvCxnSpPr>
            <p:spPr>
              <a:xfrm rot="5400000" flipV="1">
                <a:off x="6990372" y="1170096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 rot="5400000" flipV="1">
                <a:off x="6990372" y="1331079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グループ化 27"/>
            <p:cNvGrpSpPr/>
            <p:nvPr/>
          </p:nvGrpSpPr>
          <p:grpSpPr>
            <a:xfrm rot="16200000">
              <a:off x="457880" y="4789391"/>
              <a:ext cx="2572217" cy="651050"/>
              <a:chOff x="5508103" y="3769669"/>
              <a:chExt cx="2882836" cy="651050"/>
            </a:xfrm>
          </p:grpSpPr>
          <p:sp>
            <p:nvSpPr>
              <p:cNvPr id="29" name="フリーフォーム: 図形 28"/>
              <p:cNvSpPr/>
              <p:nvPr/>
            </p:nvSpPr>
            <p:spPr>
              <a:xfrm flipH="1" flipV="1">
                <a:off x="5508103" y="3769669"/>
                <a:ext cx="2880000" cy="288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/>
              <p:cNvSpPr/>
              <p:nvPr/>
            </p:nvSpPr>
            <p:spPr>
              <a:xfrm flipH="1">
                <a:off x="5508103" y="4115736"/>
                <a:ext cx="2880000" cy="144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フリーフォーム: 図形 30"/>
              <p:cNvSpPr/>
              <p:nvPr/>
            </p:nvSpPr>
            <p:spPr>
              <a:xfrm flipH="1">
                <a:off x="5508103" y="4097576"/>
                <a:ext cx="2880000" cy="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フリーフォーム: 図形 31"/>
              <p:cNvSpPr/>
              <p:nvPr/>
            </p:nvSpPr>
            <p:spPr>
              <a:xfrm flipH="1" flipV="1">
                <a:off x="5508103" y="3932822"/>
                <a:ext cx="2880000" cy="143484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フリーフォーム: 図形 32"/>
              <p:cNvSpPr/>
              <p:nvPr/>
            </p:nvSpPr>
            <p:spPr>
              <a:xfrm flipH="1">
                <a:off x="5510939" y="4132719"/>
                <a:ext cx="2880000" cy="288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4" name="直線矢印コネクタ 33"/>
              <p:cNvCxnSpPr/>
              <p:nvPr/>
            </p:nvCxnSpPr>
            <p:spPr>
              <a:xfrm rot="5400000" flipV="1">
                <a:off x="7427631" y="3688865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 rot="5400000" flipV="1">
                <a:off x="7424607" y="3852018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 rot="5400000" flipV="1">
                <a:off x="7424607" y="4016198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/>
              <p:nvPr/>
            </p:nvCxnSpPr>
            <p:spPr>
              <a:xfrm rot="5400000" flipV="1">
                <a:off x="7424607" y="4178932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 rot="5400000" flipV="1">
                <a:off x="7424607" y="4339915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グループ化 38"/>
            <p:cNvGrpSpPr/>
            <p:nvPr/>
          </p:nvGrpSpPr>
          <p:grpSpPr>
            <a:xfrm rot="16200000">
              <a:off x="1268105" y="4784241"/>
              <a:ext cx="2572217" cy="651050"/>
              <a:chOff x="5073868" y="760833"/>
              <a:chExt cx="2882836" cy="651050"/>
            </a:xfrm>
          </p:grpSpPr>
          <p:sp>
            <p:nvSpPr>
              <p:cNvPr id="40" name="フリーフォーム: 図形 39"/>
              <p:cNvSpPr/>
              <p:nvPr/>
            </p:nvSpPr>
            <p:spPr>
              <a:xfrm flipH="1" flipV="1">
                <a:off x="5073868" y="760833"/>
                <a:ext cx="2880000" cy="288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フリーフォーム: 図形 40"/>
              <p:cNvSpPr/>
              <p:nvPr/>
            </p:nvSpPr>
            <p:spPr>
              <a:xfrm flipH="1">
                <a:off x="5073868" y="1106900"/>
                <a:ext cx="2880000" cy="144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フリーフォーム: 図形 41"/>
              <p:cNvSpPr/>
              <p:nvPr/>
            </p:nvSpPr>
            <p:spPr>
              <a:xfrm flipH="1">
                <a:off x="5073868" y="1088740"/>
                <a:ext cx="2880000" cy="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フリーフォーム: 図形 42"/>
              <p:cNvSpPr/>
              <p:nvPr/>
            </p:nvSpPr>
            <p:spPr>
              <a:xfrm flipH="1" flipV="1">
                <a:off x="5073868" y="923986"/>
                <a:ext cx="2880000" cy="143484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フリーフォーム: 図形 43"/>
              <p:cNvSpPr/>
              <p:nvPr/>
            </p:nvSpPr>
            <p:spPr>
              <a:xfrm flipH="1">
                <a:off x="5076704" y="1123883"/>
                <a:ext cx="2880000" cy="288000"/>
              </a:xfrm>
              <a:custGeom>
                <a:avLst/>
                <a:gdLst>
                  <a:gd name="connsiteX0" fmla="*/ 2340495 w 2340495"/>
                  <a:gd name="connsiteY0" fmla="*/ 0 h 193964"/>
                  <a:gd name="connsiteX1" fmla="*/ 942109 w 2340495"/>
                  <a:gd name="connsiteY1" fmla="*/ 114531 h 193964"/>
                  <a:gd name="connsiteX2" fmla="*/ 0 w 2340495"/>
                  <a:gd name="connsiteY2" fmla="*/ 193964 h 193964"/>
                  <a:gd name="connsiteX0" fmla="*/ 2340495 w 2340495"/>
                  <a:gd name="connsiteY0" fmla="*/ 166 h 194130"/>
                  <a:gd name="connsiteX1" fmla="*/ 942109 w 2340495"/>
                  <a:gd name="connsiteY1" fmla="*/ 114697 h 194130"/>
                  <a:gd name="connsiteX2" fmla="*/ 0 w 2340495"/>
                  <a:gd name="connsiteY2" fmla="*/ 194130 h 194130"/>
                  <a:gd name="connsiteX0" fmla="*/ 2340495 w 2340495"/>
                  <a:gd name="connsiteY0" fmla="*/ 84 h 197742"/>
                  <a:gd name="connsiteX1" fmla="*/ 794327 w 2340495"/>
                  <a:gd name="connsiteY1" fmla="*/ 197742 h 197742"/>
                  <a:gd name="connsiteX2" fmla="*/ 0 w 2340495"/>
                  <a:gd name="connsiteY2" fmla="*/ 194048 h 197742"/>
                  <a:gd name="connsiteX0" fmla="*/ 2340495 w 2340495"/>
                  <a:gd name="connsiteY0" fmla="*/ 75 h 197733"/>
                  <a:gd name="connsiteX1" fmla="*/ 794327 w 2340495"/>
                  <a:gd name="connsiteY1" fmla="*/ 197733 h 197733"/>
                  <a:gd name="connsiteX2" fmla="*/ 0 w 2340495"/>
                  <a:gd name="connsiteY2" fmla="*/ 194039 h 197733"/>
                  <a:gd name="connsiteX0" fmla="*/ 2340495 w 2340495"/>
                  <a:gd name="connsiteY0" fmla="*/ 75 h 194039"/>
                  <a:gd name="connsiteX1" fmla="*/ 685338 w 2340495"/>
                  <a:gd name="connsiteY1" fmla="*/ 194039 h 194039"/>
                  <a:gd name="connsiteX2" fmla="*/ 0 w 2340495"/>
                  <a:gd name="connsiteY2" fmla="*/ 194039 h 194039"/>
                  <a:gd name="connsiteX0" fmla="*/ 2340495 w 2340495"/>
                  <a:gd name="connsiteY0" fmla="*/ 74 h 194038"/>
                  <a:gd name="connsiteX1" fmla="*/ 685338 w 2340495"/>
                  <a:gd name="connsiteY1" fmla="*/ 194038 h 194038"/>
                  <a:gd name="connsiteX2" fmla="*/ 0 w 2340495"/>
                  <a:gd name="connsiteY2" fmla="*/ 194038 h 194038"/>
                  <a:gd name="connsiteX0" fmla="*/ 2340495 w 2340495"/>
                  <a:gd name="connsiteY0" fmla="*/ 848 h 194812"/>
                  <a:gd name="connsiteX1" fmla="*/ 685338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48 h 194812"/>
                  <a:gd name="connsiteX1" fmla="*/ 1019695 w 2340495"/>
                  <a:gd name="connsiteY1" fmla="*/ 194812 h 194812"/>
                  <a:gd name="connsiteX2" fmla="*/ 0 w 2340495"/>
                  <a:gd name="connsiteY2" fmla="*/ 194812 h 194812"/>
                  <a:gd name="connsiteX0" fmla="*/ 2340495 w 2340495"/>
                  <a:gd name="connsiteY0" fmla="*/ 801 h 194786"/>
                  <a:gd name="connsiteX1" fmla="*/ 1019695 w 2340495"/>
                  <a:gd name="connsiteY1" fmla="*/ 194765 h 194786"/>
                  <a:gd name="connsiteX2" fmla="*/ 0 w 2340495"/>
                  <a:gd name="connsiteY2" fmla="*/ 194765 h 19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495" h="194786">
                    <a:moveTo>
                      <a:pt x="2340495" y="801"/>
                    </a:moveTo>
                    <a:cubicBezTo>
                      <a:pt x="1344198" y="-14592"/>
                      <a:pt x="2211802" y="197228"/>
                      <a:pt x="1019695" y="194765"/>
                    </a:cubicBezTo>
                    <a:lnTo>
                      <a:pt x="0" y="19476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矢印コネクタ 44"/>
              <p:cNvCxnSpPr/>
              <p:nvPr/>
            </p:nvCxnSpPr>
            <p:spPr>
              <a:xfrm rot="5400000" flipV="1">
                <a:off x="6993396" y="680029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矢印コネクタ 45"/>
              <p:cNvCxnSpPr/>
              <p:nvPr/>
            </p:nvCxnSpPr>
            <p:spPr>
              <a:xfrm rot="5400000" flipV="1">
                <a:off x="6990372" y="843182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46"/>
              <p:cNvCxnSpPr/>
              <p:nvPr/>
            </p:nvCxnSpPr>
            <p:spPr>
              <a:xfrm rot="5400000" flipV="1">
                <a:off x="6990372" y="1007362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矢印コネクタ 47"/>
              <p:cNvCxnSpPr/>
              <p:nvPr/>
            </p:nvCxnSpPr>
            <p:spPr>
              <a:xfrm rot="5400000" flipV="1">
                <a:off x="6990372" y="1170096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矢印コネクタ 48"/>
              <p:cNvCxnSpPr/>
              <p:nvPr/>
            </p:nvCxnSpPr>
            <p:spPr>
              <a:xfrm rot="5400000" flipV="1">
                <a:off x="6990372" y="1331079"/>
                <a:ext cx="0" cy="1616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直線コネクタ 60"/>
            <p:cNvCxnSpPr/>
            <p:nvPr/>
          </p:nvCxnSpPr>
          <p:spPr>
            <a:xfrm rot="16200000">
              <a:off x="2144999" y="5734650"/>
              <a:ext cx="0" cy="288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16200000">
              <a:off x="1320410" y="5734650"/>
              <a:ext cx="0" cy="288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正方形/長方形 62"/>
            <p:cNvSpPr/>
            <p:nvPr/>
          </p:nvSpPr>
          <p:spPr>
            <a:xfrm>
              <a:off x="1964979" y="5888138"/>
              <a:ext cx="360040" cy="509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1140390" y="5891945"/>
              <a:ext cx="360040" cy="509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5" name="直線コネクタ 64"/>
            <p:cNvCxnSpPr>
              <a:cxnSpLocks/>
            </p:cNvCxnSpPr>
            <p:nvPr/>
          </p:nvCxnSpPr>
          <p:spPr>
            <a:xfrm rot="16200000">
              <a:off x="1854493" y="5139835"/>
              <a:ext cx="15046" cy="252215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グループ化 65"/>
            <p:cNvGrpSpPr/>
            <p:nvPr/>
          </p:nvGrpSpPr>
          <p:grpSpPr>
            <a:xfrm rot="16200000">
              <a:off x="834204" y="6312740"/>
              <a:ext cx="128458" cy="344973"/>
              <a:chOff x="3292611" y="4164147"/>
              <a:chExt cx="128458" cy="344973"/>
            </a:xfrm>
          </p:grpSpPr>
          <p:sp>
            <p:nvSpPr>
              <p:cNvPr id="67" name="正方形/長方形 66"/>
              <p:cNvSpPr/>
              <p:nvPr/>
            </p:nvSpPr>
            <p:spPr>
              <a:xfrm>
                <a:off x="3292611" y="4164147"/>
                <a:ext cx="122474" cy="3449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3353848" y="4228621"/>
                <a:ext cx="67221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9" name="グループ化 68"/>
            <p:cNvGrpSpPr/>
            <p:nvPr/>
          </p:nvGrpSpPr>
          <p:grpSpPr>
            <a:xfrm rot="16200000">
              <a:off x="1677610" y="6312786"/>
              <a:ext cx="128458" cy="344973"/>
              <a:chOff x="3292611" y="4164147"/>
              <a:chExt cx="128458" cy="344973"/>
            </a:xfrm>
          </p:grpSpPr>
          <p:sp>
            <p:nvSpPr>
              <p:cNvPr id="70" name="正方形/長方形 69"/>
              <p:cNvSpPr/>
              <p:nvPr/>
            </p:nvSpPr>
            <p:spPr>
              <a:xfrm>
                <a:off x="3292611" y="4164147"/>
                <a:ext cx="122474" cy="3449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3353848" y="4228621"/>
                <a:ext cx="67221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2" name="グループ化 71"/>
            <p:cNvGrpSpPr/>
            <p:nvPr/>
          </p:nvGrpSpPr>
          <p:grpSpPr>
            <a:xfrm rot="16200000">
              <a:off x="2518410" y="6312740"/>
              <a:ext cx="128458" cy="344973"/>
              <a:chOff x="3292611" y="4164147"/>
              <a:chExt cx="128458" cy="344973"/>
            </a:xfrm>
          </p:grpSpPr>
          <p:sp>
            <p:nvSpPr>
              <p:cNvPr id="73" name="正方形/長方形 72"/>
              <p:cNvSpPr/>
              <p:nvPr/>
            </p:nvSpPr>
            <p:spPr>
              <a:xfrm>
                <a:off x="3292611" y="4164147"/>
                <a:ext cx="122474" cy="3449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3353848" y="4228621"/>
                <a:ext cx="67221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8" name="正方形/長方形 77"/>
            <p:cNvSpPr/>
            <p:nvPr/>
          </p:nvSpPr>
          <p:spPr>
            <a:xfrm>
              <a:off x="1523910" y="3976214"/>
              <a:ext cx="50405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9" name="Picture 2" descr="\begin{align*}&#10;E&#10;\end{align*}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3784" y="4067404"/>
              <a:ext cx="307898" cy="288032"/>
            </a:xfrm>
            <a:prstGeom prst="rect">
              <a:avLst/>
            </a:prstGeom>
            <a:noFill/>
          </p:spPr>
        </p:pic>
        <p:sp>
          <p:nvSpPr>
            <p:cNvPr id="80" name="正方形/長方形 79"/>
            <p:cNvSpPr/>
            <p:nvPr/>
          </p:nvSpPr>
          <p:spPr>
            <a:xfrm>
              <a:off x="2979079" y="6489399"/>
              <a:ext cx="792088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altLang="ja-JP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SiPM</a:t>
              </a:r>
              <a:endParaRPr kumimoji="1" lang="ja-JP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1" name="直線矢印コネクタ 80"/>
            <p:cNvCxnSpPr>
              <a:cxnSpLocks/>
            </p:cNvCxnSpPr>
            <p:nvPr/>
          </p:nvCxnSpPr>
          <p:spPr>
            <a:xfrm flipH="1" flipV="1">
              <a:off x="2770510" y="6501444"/>
              <a:ext cx="263146" cy="101076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>
              <a:cxnSpLocks/>
            </p:cNvCxnSpPr>
            <p:nvPr/>
          </p:nvCxnSpPr>
          <p:spPr>
            <a:xfrm flipH="1">
              <a:off x="1914326" y="5618606"/>
              <a:ext cx="1285574" cy="511539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正方形/長方形 82"/>
            <p:cNvSpPr/>
            <p:nvPr/>
          </p:nvSpPr>
          <p:spPr>
            <a:xfrm>
              <a:off x="3140854" y="5474590"/>
              <a:ext cx="533777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EL</a:t>
              </a:r>
              <a:endParaRPr kumimoji="1" lang="ja-JP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70" y="3423570"/>
            <a:ext cx="4632976" cy="3394427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05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10L</a:t>
            </a:r>
            <a:r>
              <a:rPr kumimoji="1" lang="ja-JP" altLang="en-US" dirty="0"/>
              <a:t>試作機</a:t>
            </a:r>
          </a:p>
        </p:txBody>
      </p:sp>
      <p:pic>
        <p:nvPicPr>
          <p:cNvPr id="32" name="IMGP5159.jpg" descr="IMGP5159.jpg"/>
          <p:cNvPicPr>
            <a:picLocks noChangeAspect="1"/>
          </p:cNvPicPr>
          <p:nvPr/>
        </p:nvPicPr>
        <p:blipFill>
          <a:blip r:embed="rId2">
            <a:extLst/>
          </a:blip>
          <a:srcRect l="4305" t="4326" r="4305" b="4326"/>
          <a:stretch>
            <a:fillRect/>
          </a:stretch>
        </p:blipFill>
        <p:spPr>
          <a:xfrm>
            <a:off x="132980" y="2581836"/>
            <a:ext cx="5584970" cy="418680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直線矢印コネクタ 4"/>
          <p:cNvCxnSpPr/>
          <p:nvPr/>
        </p:nvCxnSpPr>
        <p:spPr>
          <a:xfrm>
            <a:off x="4380753" y="3526118"/>
            <a:ext cx="11953" cy="2142186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532095" y="417755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φ10cm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57843" t="19409" r="16667" b="8813"/>
          <a:stretch/>
        </p:blipFill>
        <p:spPr>
          <a:xfrm>
            <a:off x="5958541" y="2809397"/>
            <a:ext cx="2874561" cy="3869600"/>
          </a:xfrm>
          <a:prstGeom prst="rect">
            <a:avLst/>
          </a:prstGeom>
        </p:spPr>
      </p:pic>
      <p:sp>
        <p:nvSpPr>
          <p:cNvPr id="5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0287" y="1222438"/>
            <a:ext cx="7886700" cy="2805703"/>
          </a:xfrm>
        </p:spPr>
        <p:txBody>
          <a:bodyPr/>
          <a:lstStyle/>
          <a:p>
            <a:r>
              <a:rPr kumimoji="1" lang="ja-JP" altLang="en-US" dirty="0"/>
              <a:t>有効領域：</a:t>
            </a:r>
            <a:r>
              <a:rPr kumimoji="1" lang="en-US" altLang="ja-JP" dirty="0"/>
              <a:t>φ10cm</a:t>
            </a:r>
            <a:r>
              <a:rPr lang="en-US" altLang="ja-JP" dirty="0"/>
              <a:t>×9cm</a:t>
            </a:r>
            <a:r>
              <a:rPr lang="ja-JP" altLang="en-US" dirty="0" err="1"/>
              <a:t>、</a:t>
            </a:r>
            <a:r>
              <a:rPr lang="en-US" altLang="ja-JP" dirty="0"/>
              <a:t>64ch</a:t>
            </a:r>
            <a:r>
              <a:rPr lang="ja-JP" altLang="en-US" dirty="0" err="1"/>
              <a:t>、</a:t>
            </a:r>
            <a:r>
              <a:rPr lang="en-US" altLang="ja-JP" dirty="0"/>
              <a:t>8atm</a:t>
            </a:r>
            <a:r>
              <a:rPr lang="ja-JP" altLang="en-US" dirty="0"/>
              <a:t> </a:t>
            </a:r>
            <a:r>
              <a:rPr lang="en-US" altLang="ja-JP" dirty="0" err="1"/>
              <a:t>Xe</a:t>
            </a:r>
            <a:r>
              <a:rPr lang="ja-JP" altLang="en-US" dirty="0"/>
              <a:t>の</a:t>
            </a:r>
            <a:r>
              <a:rPr lang="en-US" altLang="ja-JP" dirty="0"/>
              <a:t>TPC</a:t>
            </a:r>
          </a:p>
          <a:p>
            <a:r>
              <a:rPr lang="en-US" altLang="ja-JP" dirty="0"/>
              <a:t>~3</a:t>
            </a:r>
            <a:r>
              <a:rPr kumimoji="1" lang="en-US" altLang="ja-JP" dirty="0"/>
              <a:t>50keV</a:t>
            </a:r>
            <a:r>
              <a:rPr kumimoji="1" lang="ja-JP" altLang="en-US" dirty="0"/>
              <a:t>を測定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57" name="正方形/長方形 56"/>
          <p:cNvSpPr/>
          <p:nvPr/>
        </p:nvSpPr>
        <p:spPr>
          <a:xfrm>
            <a:off x="6493170" y="267110"/>
            <a:ext cx="2449280" cy="666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NIMA</a:t>
            </a:r>
            <a:r>
              <a:rPr kumimoji="1" lang="ja-JP" altLang="en-US" dirty="0"/>
              <a:t> </a:t>
            </a:r>
            <a:r>
              <a:rPr kumimoji="1" lang="en-US" altLang="ja-JP" dirty="0"/>
              <a:t>875</a:t>
            </a:r>
            <a:r>
              <a:rPr kumimoji="1" lang="ja-JP" altLang="en-US" dirty="0"/>
              <a:t> </a:t>
            </a:r>
            <a:r>
              <a:rPr kumimoji="1" lang="en-US" altLang="ja-JP" dirty="0"/>
              <a:t>(2017)</a:t>
            </a:r>
            <a:r>
              <a:rPr kumimoji="1" lang="ja-JP" altLang="en-US" dirty="0"/>
              <a:t> </a:t>
            </a:r>
            <a:r>
              <a:rPr kumimoji="1" lang="en-US" altLang="ja-JP" dirty="0"/>
              <a:t>185</a:t>
            </a:r>
          </a:p>
          <a:p>
            <a:pPr algn="ctr"/>
            <a:r>
              <a:rPr kumimoji="1" lang="en-US" altLang="ja-JP" dirty="0" err="1"/>
              <a:t>arxiv</a:t>
            </a:r>
            <a:r>
              <a:rPr kumimoji="1" lang="en-US" altLang="ja-JP" dirty="0"/>
              <a:t>: 1701.03931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31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227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イベントディスプレイ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0287" y="1222438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MPPC</a:t>
            </a:r>
            <a:r>
              <a:rPr kumimoji="1" lang="ja-JP" altLang="en-US" dirty="0"/>
              <a:t>と</a:t>
            </a:r>
            <a:r>
              <a:rPr kumimoji="1" lang="en-US" altLang="ja-JP" dirty="0"/>
              <a:t>PMT</a:t>
            </a:r>
            <a:r>
              <a:rPr kumimoji="1" lang="ja-JP" altLang="en-US" dirty="0"/>
              <a:t>の波形を取得</a:t>
            </a:r>
            <a:endParaRPr kumimoji="1" lang="en-US" altLang="ja-JP" dirty="0"/>
          </a:p>
          <a:p>
            <a:r>
              <a:rPr lang="en-US" altLang="ja-JP" dirty="0"/>
              <a:t>EL</a:t>
            </a:r>
            <a:r>
              <a:rPr lang="ja-JP" altLang="en-US" dirty="0"/>
              <a:t>光とシンチレーション光を測定</a:t>
            </a:r>
            <a:endParaRPr kumimoji="1" lang="ja-JP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0955" t="33565" r="6916" b="17131"/>
          <a:stretch>
            <a:fillRect/>
          </a:stretch>
        </p:blipFill>
        <p:spPr bwMode="auto">
          <a:xfrm>
            <a:off x="0" y="2648944"/>
            <a:ext cx="8174170" cy="42210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8751" t="29739" r="15178" b="24870"/>
          <a:stretch>
            <a:fillRect/>
          </a:stretch>
        </p:blipFill>
        <p:spPr bwMode="auto">
          <a:xfrm>
            <a:off x="4139952" y="4289551"/>
            <a:ext cx="5004048" cy="2568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4915332" y="2232536"/>
            <a:ext cx="325883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MPPC: 65MHz 12bit 2Vpp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965672" y="3933056"/>
            <a:ext cx="31783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PMT: 100MHz 14bit 2Vpp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12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ニュートリノ質量の軽さ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09645"/>
            <a:ext cx="7762875" cy="4567317"/>
          </a:xfrm>
        </p:spPr>
        <p:txBody>
          <a:bodyPr/>
          <a:lstStyle/>
          <a:p>
            <a:r>
              <a:rPr kumimoji="1" lang="ja-JP" altLang="en-US" dirty="0"/>
              <a:t>電子より</a:t>
            </a:r>
            <a:r>
              <a:rPr kumimoji="1" lang="en-US" altLang="ja-JP" dirty="0"/>
              <a:t>6</a:t>
            </a:r>
            <a:r>
              <a:rPr kumimoji="1" lang="ja-JP" altLang="en-US" dirty="0"/>
              <a:t>桁以上軽い</a:t>
            </a:r>
            <a:endParaRPr kumimoji="1" lang="en-US" altLang="ja-JP" dirty="0"/>
          </a:p>
          <a:p>
            <a:pPr lvl="1"/>
            <a:r>
              <a:rPr lang="ja-JP" altLang="en-US" dirty="0"/>
              <a:t>そもそも質量</a:t>
            </a:r>
            <a:r>
              <a:rPr lang="en-US" altLang="ja-JP" dirty="0"/>
              <a:t>0</a:t>
            </a:r>
            <a:r>
              <a:rPr lang="ja-JP" altLang="en-US" dirty="0"/>
              <a:t>だと思ってたくらいだし</a:t>
            </a:r>
            <a:endParaRPr kumimoji="1" lang="en-US" altLang="ja-JP" dirty="0"/>
          </a:p>
          <a:p>
            <a:r>
              <a:rPr lang="ja-JP" altLang="en-US" dirty="0"/>
              <a:t>宇宙観測でも軽い</a:t>
            </a:r>
            <a:endParaRPr lang="en-US" altLang="ja-JP" dirty="0"/>
          </a:p>
          <a:p>
            <a:pPr lvl="1"/>
            <a:r>
              <a:rPr kumimoji="1" lang="en-US" altLang="ja-JP" dirty="0"/>
              <a:t>Planck2018</a:t>
            </a:r>
            <a:r>
              <a:rPr lang="ja-JP" altLang="en-US" dirty="0"/>
              <a:t>： </a:t>
            </a:r>
            <a:r>
              <a:rPr kumimoji="1" lang="en-US" altLang="ja-JP" dirty="0" err="1"/>
              <a:t>Σm</a:t>
            </a:r>
            <a:r>
              <a:rPr kumimoji="1" lang="en-US" altLang="ja-JP" dirty="0"/>
              <a:t>&lt;0.12eV</a:t>
            </a:r>
          </a:p>
          <a:p>
            <a:pPr lvl="1"/>
            <a:endParaRPr lang="en-US" altLang="ja-JP" dirty="0"/>
          </a:p>
          <a:p>
            <a:r>
              <a:rPr lang="ja-JP" altLang="en-US" dirty="0"/>
              <a:t>ニュートリノの質量起源は普通の粒子とは違う？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8678" t="48672" r="30579" b="21792"/>
          <a:stretch/>
        </p:blipFill>
        <p:spPr>
          <a:xfrm>
            <a:off x="1586266" y="4311588"/>
            <a:ext cx="5886923" cy="235370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490638" y="6576956"/>
            <a:ext cx="2569388" cy="1766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altLang="ja-JP" sz="1000" dirty="0"/>
              <a:t>Riv. Nuovo Cim., Vol. 35, pp. 29–98, 2012.</a:t>
            </a:r>
            <a:endParaRPr kumimoji="1" lang="ja-JP" altLang="en-US" sz="1000" dirty="0"/>
          </a:p>
        </p:txBody>
      </p:sp>
      <p:cxnSp>
        <p:nvCxnSpPr>
          <p:cNvPr id="11" name="直線矢印コネクタ 10"/>
          <p:cNvCxnSpPr>
            <a:cxnSpLocks/>
          </p:cNvCxnSpPr>
          <p:nvPr/>
        </p:nvCxnSpPr>
        <p:spPr>
          <a:xfrm flipV="1">
            <a:off x="2911818" y="6271139"/>
            <a:ext cx="66675" cy="29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286000" y="652480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0.12eV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748272" y="2935208"/>
            <a:ext cx="2121408" cy="4815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arXiv:1807.06209</a:t>
            </a:r>
          </a:p>
        </p:txBody>
      </p:sp>
    </p:spTree>
    <p:extLst>
      <p:ext uri="{BB962C8B-B14F-4D97-AF65-F5344CB8AC3E}">
        <p14:creationId xmlns:p14="http://schemas.microsoft.com/office/powerpoint/2010/main" val="63955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エネルギースペクトル（の歴史）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9884" t="47933" r="18619" b="26707"/>
          <a:stretch/>
        </p:blipFill>
        <p:spPr>
          <a:xfrm>
            <a:off x="3039213" y="1736483"/>
            <a:ext cx="2957997" cy="21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45142" t="18561" r="5523" b="18535"/>
          <a:stretch/>
        </p:blipFill>
        <p:spPr>
          <a:xfrm>
            <a:off x="6333406" y="1736483"/>
            <a:ext cx="2736815" cy="216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258" y="4499371"/>
            <a:ext cx="3460194" cy="216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l="2118" t="1330" r="910" b="2155"/>
          <a:stretch/>
        </p:blipFill>
        <p:spPr>
          <a:xfrm>
            <a:off x="47033" y="1736483"/>
            <a:ext cx="2850776" cy="2160000"/>
          </a:xfrm>
          <a:prstGeom prst="rect">
            <a:avLst/>
          </a:prstGeom>
          <a:ln>
            <a:noFill/>
          </a:ln>
        </p:spPr>
      </p:pic>
      <p:pic>
        <p:nvPicPr>
          <p:cNvPr id="64" name="図 63"/>
          <p:cNvPicPr>
            <a:picLocks noChangeAspect="1"/>
          </p:cNvPicPr>
          <p:nvPr/>
        </p:nvPicPr>
        <p:blipFill rotWithShape="1">
          <a:blip r:embed="rId6"/>
          <a:srcRect l="13605" t="30276" r="29826" b="13276"/>
          <a:stretch/>
        </p:blipFill>
        <p:spPr>
          <a:xfrm>
            <a:off x="943547" y="4499371"/>
            <a:ext cx="3496971" cy="2160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82917" y="1442341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初信号</a:t>
            </a:r>
            <a:r>
              <a:rPr kumimoji="1" lang="en-US" altLang="ja-JP" dirty="0"/>
              <a:t>@1atm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837244" y="254029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122keV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986992" y="324125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122keV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805519" y="235846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30keV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616521" y="595584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356keV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633693" y="139954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高圧化：</a:t>
            </a:r>
            <a:r>
              <a:rPr kumimoji="1" lang="en-US" altLang="ja-JP" dirty="0"/>
              <a:t>4atm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fid-cut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202169" y="1426423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8atm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32</a:t>
            </a:r>
            <a:r>
              <a:rPr kumimoji="1" lang="ja-JP" altLang="en-US" dirty="0"/>
              <a:t>⇒</a:t>
            </a:r>
            <a:r>
              <a:rPr kumimoji="1" lang="en-US" altLang="ja-JP" dirty="0"/>
              <a:t>64ch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PMT</a:t>
            </a:r>
            <a:r>
              <a:rPr kumimoji="1" lang="ja-JP" altLang="en-US" dirty="0"/>
              <a:t>追加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669522" y="4157387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放電対策、ガス循環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209097" y="415738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ELCC</a:t>
            </a:r>
            <a:r>
              <a:rPr kumimoji="1" lang="ja-JP" altLang="en-US" dirty="0"/>
              <a:t>大型化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734882" y="53256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133Ba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428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エネルギー分解能</a:t>
            </a:r>
          </a:p>
        </p:txBody>
      </p:sp>
      <p:pic>
        <p:nvPicPr>
          <p:cNvPr id="19" name="イメージ" descr="イメージ"/>
          <p:cNvPicPr>
            <a:picLocks noChangeAspect="1"/>
          </p:cNvPicPr>
          <p:nvPr/>
        </p:nvPicPr>
        <p:blipFill rotWithShape="1">
          <a:blip r:embed="rId2">
            <a:extLst/>
          </a:blip>
          <a:srcRect r="675"/>
          <a:stretch/>
        </p:blipFill>
        <p:spPr>
          <a:xfrm>
            <a:off x="277907" y="1193782"/>
            <a:ext cx="5632824" cy="4194005"/>
          </a:xfrm>
          <a:prstGeom prst="rect">
            <a:avLst/>
          </a:prstGeom>
        </p:spPr>
      </p:pic>
      <p:pic>
        <p:nvPicPr>
          <p:cNvPr id="12290" name="Picture 2" descr="\begin{align*}&#10;\textcolor[rgb]{0.2,0.8,0}{a\sqrt{E+bE^2}}&#10;\end{align*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88" y="3047896"/>
            <a:ext cx="22860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begin{align*}&#10;\textcolor[rgb]{0,0,1}{a\sqrt{E}}&#10;\end{align*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88" y="3927709"/>
            <a:ext cx="9620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5694676" y="435246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目標値：</a:t>
            </a:r>
            <a:r>
              <a:rPr kumimoji="1" lang="en-US" altLang="ja-JP" dirty="0">
                <a:solidFill>
                  <a:srgbClr val="FF0000"/>
                </a:solidFill>
              </a:rPr>
              <a:t>0.5%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5387787"/>
            <a:ext cx="7886700" cy="1470213"/>
          </a:xfrm>
        </p:spPr>
        <p:txBody>
          <a:bodyPr/>
          <a:lstStyle/>
          <a:p>
            <a:r>
              <a:rPr kumimoji="1" lang="en-US" altLang="ja-JP" dirty="0"/>
              <a:t>136Xe</a:t>
            </a:r>
            <a:r>
              <a:rPr kumimoji="1" lang="ja-JP" altLang="en-US" dirty="0"/>
              <a:t>の</a:t>
            </a:r>
            <a:r>
              <a:rPr kumimoji="1" lang="en-US" altLang="ja-JP" dirty="0"/>
              <a:t>0νββ</a:t>
            </a:r>
            <a:r>
              <a:rPr kumimoji="1" lang="ja-JP" altLang="en-US" dirty="0"/>
              <a:t>の</a:t>
            </a:r>
            <a:r>
              <a:rPr kumimoji="1" lang="en-US" altLang="ja-JP" dirty="0"/>
              <a:t>Q</a:t>
            </a:r>
            <a:r>
              <a:rPr lang="ja-JP" altLang="en-US" dirty="0"/>
              <a:t>値（</a:t>
            </a:r>
            <a:r>
              <a:rPr lang="en-US" altLang="ja-JP" dirty="0"/>
              <a:t>2458keV</a:t>
            </a:r>
            <a:r>
              <a:rPr lang="ja-JP" altLang="en-US" dirty="0"/>
              <a:t>）に外挿したエネルギー分解能は</a:t>
            </a:r>
            <a:r>
              <a:rPr lang="en-US" altLang="ja-JP" dirty="0"/>
              <a:t>0.82</a:t>
            </a:r>
            <a:r>
              <a:rPr lang="ja-JP" altLang="en-US" dirty="0"/>
              <a:t>～</a:t>
            </a:r>
            <a:r>
              <a:rPr lang="en-US" altLang="ja-JP" dirty="0"/>
              <a:t>1.74%(FWHM)</a:t>
            </a:r>
          </a:p>
          <a:p>
            <a:r>
              <a:rPr kumimoji="1" lang="ja-JP" altLang="en-US" dirty="0"/>
              <a:t>目標の</a:t>
            </a:r>
            <a:r>
              <a:rPr kumimoji="1" lang="en-US" altLang="ja-JP" dirty="0"/>
              <a:t>0.5%</a:t>
            </a:r>
            <a:r>
              <a:rPr lang="en-US" altLang="ja-JP" dirty="0"/>
              <a:t>(FWHM)</a:t>
            </a:r>
            <a:r>
              <a:rPr lang="ja-JP" altLang="en-US" dirty="0" err="1"/>
              <a:t>まで</a:t>
            </a:r>
            <a:r>
              <a:rPr lang="ja-JP" altLang="en-US" dirty="0"/>
              <a:t>もう少し</a:t>
            </a:r>
            <a:endParaRPr kumimoji="1"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154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180L</a:t>
            </a:r>
            <a:r>
              <a:rPr lang="ja-JP" altLang="en-US" dirty="0"/>
              <a:t>試作機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2.5MeV</a:t>
            </a:r>
            <a:r>
              <a:rPr lang="ja-JP" altLang="en-US" dirty="0" err="1"/>
              <a:t>での</a:t>
            </a:r>
            <a:r>
              <a:rPr lang="ja-JP" altLang="en-US" dirty="0"/>
              <a:t>エネルギー分解能測定を！</a:t>
            </a:r>
            <a:endParaRPr lang="en-US" altLang="ja-JP" dirty="0"/>
          </a:p>
          <a:p>
            <a:r>
              <a:rPr lang="ja-JP" altLang="en-US" dirty="0"/>
              <a:t>大型化の技術獲得</a:t>
            </a:r>
            <a:endParaRPr lang="en-US" altLang="ja-JP" dirty="0"/>
          </a:p>
          <a:p>
            <a:r>
              <a:rPr lang="en-US" altLang="ja-JP" dirty="0" err="1"/>
              <a:t>Xe</a:t>
            </a:r>
            <a:r>
              <a:rPr lang="ja-JP" altLang="en-US" dirty="0"/>
              <a:t> </a:t>
            </a:r>
            <a:r>
              <a:rPr lang="en-US" altLang="ja-JP" dirty="0"/>
              <a:t>9kg</a:t>
            </a:r>
            <a:r>
              <a:rPr lang="ja-JP" altLang="en-US" dirty="0" err="1"/>
              <a:t>、</a:t>
            </a:r>
            <a:r>
              <a:rPr lang="ja-JP" altLang="en-US" dirty="0"/>
              <a:t>～</a:t>
            </a:r>
            <a:r>
              <a:rPr lang="en-US" altLang="ja-JP" dirty="0"/>
              <a:t>1000ch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4089" t="25641" r="21894" b="19449"/>
          <a:stretch/>
        </p:blipFill>
        <p:spPr>
          <a:xfrm>
            <a:off x="3986648" y="2868545"/>
            <a:ext cx="4867265" cy="3594537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7239373" y="3613457"/>
            <a:ext cx="163961" cy="198645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>
            <a:off x="5738648" y="5169335"/>
            <a:ext cx="2055823" cy="3279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127357" y="498466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50cm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14346" y="429648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50cm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04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57150" y="47627"/>
            <a:ext cx="2057400" cy="365125"/>
          </a:xfrm>
        </p:spPr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85" y="2026559"/>
            <a:ext cx="3844383" cy="2883287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2826784" y="4909846"/>
            <a:ext cx="3844383" cy="797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納品してからしばらく放置されていた圧力容器</a:t>
            </a:r>
          </a:p>
        </p:txBody>
      </p:sp>
    </p:spTree>
    <p:extLst>
      <p:ext uri="{BB962C8B-B14F-4D97-AF65-F5344CB8AC3E}">
        <p14:creationId xmlns:p14="http://schemas.microsoft.com/office/powerpoint/2010/main" val="2782848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69710" y="689213"/>
            <a:ext cx="2422478" cy="7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クリーンルーム拡張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680949" y="5713864"/>
            <a:ext cx="1867469" cy="7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架台作成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6557049" y="3513075"/>
            <a:ext cx="1867469" cy="7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ガス系統整備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704763" y="343471"/>
            <a:ext cx="1867469" cy="7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ボンベ追加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534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564" y="143348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圧力容器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9564" y="1468910"/>
            <a:ext cx="8671076" cy="4261485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クリーンルーム内に設置</a:t>
            </a:r>
            <a:endParaRPr kumimoji="1" lang="en-US" altLang="ja-JP" sz="2400" dirty="0"/>
          </a:p>
          <a:p>
            <a:r>
              <a:rPr lang="ja-JP" altLang="en-US" sz="2400" dirty="0"/>
              <a:t>放電防止用の</a:t>
            </a:r>
            <a:r>
              <a:rPr lang="en-US" altLang="ja-JP" sz="2400" dirty="0"/>
              <a:t>HDPE</a:t>
            </a:r>
            <a:r>
              <a:rPr lang="ja-JP" altLang="en-US" sz="2400" dirty="0"/>
              <a:t>筒を導入</a:t>
            </a:r>
            <a:endParaRPr lang="en-US" altLang="ja-JP" sz="2400" dirty="0"/>
          </a:p>
          <a:p>
            <a:r>
              <a:rPr lang="ja-JP" altLang="en-US" sz="2400" dirty="0"/>
              <a:t>ガス系と接続</a:t>
            </a:r>
            <a:endParaRPr lang="en-US" altLang="ja-JP" sz="2400" dirty="0"/>
          </a:p>
          <a:p>
            <a:r>
              <a:rPr lang="ja-JP" altLang="en-US" sz="2400" dirty="0"/>
              <a:t>真空引き＆漏れチェック中：</a:t>
            </a:r>
            <a:r>
              <a:rPr lang="en-US" altLang="ja-JP" sz="2400" dirty="0"/>
              <a:t>~1Pa</a:t>
            </a:r>
            <a:r>
              <a:rPr lang="ja-JP" altLang="en-US" sz="2400" dirty="0"/>
              <a:t>以下まで引けた</a:t>
            </a:r>
            <a:endParaRPr kumimoji="1" lang="en-US" altLang="ja-JP" sz="24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3497580"/>
            <a:ext cx="4320000" cy="3240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3497580"/>
            <a:ext cx="4320000" cy="3240000"/>
          </a:xfrm>
          <a:prstGeom prst="rect">
            <a:avLst/>
          </a:prstGeom>
        </p:spPr>
      </p:pic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341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5737" y="287096"/>
            <a:ext cx="7886700" cy="1325563"/>
          </a:xfrm>
        </p:spPr>
        <p:txBody>
          <a:bodyPr/>
          <a:lstStyle/>
          <a:p>
            <a:r>
              <a:rPr lang="en-US" altLang="ja-JP" dirty="0"/>
              <a:t>TPC</a:t>
            </a:r>
            <a:r>
              <a:rPr lang="ja-JP" altLang="en-US" dirty="0"/>
              <a:t>ケージ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6701" y="1996879"/>
            <a:ext cx="5990254" cy="4456675"/>
          </a:xfrm>
        </p:spPr>
        <p:txBody>
          <a:bodyPr/>
          <a:lstStyle/>
          <a:p>
            <a:r>
              <a:rPr lang="en-US" altLang="ja-JP" dirty="0"/>
              <a:t>TPC</a:t>
            </a:r>
            <a:r>
              <a:rPr lang="ja-JP" altLang="en-US" dirty="0"/>
              <a:t>構造</a:t>
            </a:r>
            <a:endParaRPr lang="en-US" altLang="ja-JP" dirty="0"/>
          </a:p>
          <a:p>
            <a:pPr lvl="1"/>
            <a:r>
              <a:rPr lang="ja-JP" altLang="en-US" dirty="0"/>
              <a:t>電極を露出しないドリフト電場成形機構</a:t>
            </a:r>
            <a:endParaRPr lang="en-US" altLang="ja-JP" dirty="0"/>
          </a:p>
          <a:p>
            <a:pPr lvl="1"/>
            <a:r>
              <a:rPr lang="ja-JP" altLang="en-US" dirty="0"/>
              <a:t>最初は小型ので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altLang="ja-JP" dirty="0"/>
              <a:t>CW</a:t>
            </a:r>
            <a:r>
              <a:rPr lang="ja-JP" altLang="en-US" dirty="0"/>
              <a:t>昇圧回路</a:t>
            </a:r>
            <a:endParaRPr lang="en-US" altLang="ja-JP" dirty="0"/>
          </a:p>
          <a:p>
            <a:pPr lvl="1"/>
            <a:r>
              <a:rPr lang="ja-JP" altLang="en-US" dirty="0"/>
              <a:t>フィードスルーは～</a:t>
            </a:r>
            <a:r>
              <a:rPr lang="en-US" altLang="ja-JP" dirty="0"/>
              <a:t>1kV</a:t>
            </a:r>
            <a:r>
              <a:rPr lang="ja-JP" altLang="en-US" dirty="0"/>
              <a:t>で済む</a:t>
            </a:r>
            <a:endParaRPr lang="en-US" altLang="ja-JP" dirty="0"/>
          </a:p>
          <a:p>
            <a:pPr lvl="1"/>
            <a:r>
              <a:rPr lang="en-US" altLang="ja-JP" dirty="0"/>
              <a:t>FPC</a:t>
            </a:r>
            <a:r>
              <a:rPr lang="ja-JP" altLang="en-US" dirty="0" err="1"/>
              <a:t>で低アウト</a:t>
            </a:r>
            <a:r>
              <a:rPr lang="ja-JP" altLang="en-US" dirty="0"/>
              <a:t>ガス化</a:t>
            </a:r>
            <a:endParaRPr lang="en-US" altLang="ja-JP" dirty="0"/>
          </a:p>
          <a:p>
            <a:pPr lvl="1"/>
            <a:r>
              <a:rPr lang="ja-JP" altLang="en-US" dirty="0"/>
              <a:t>試作で</a:t>
            </a:r>
            <a:r>
              <a:rPr lang="en-US" altLang="ja-JP" dirty="0"/>
              <a:t>14kV</a:t>
            </a:r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段）の安定出力</a:t>
            </a:r>
            <a:endParaRPr lang="en-US" altLang="ja-JP" dirty="0"/>
          </a:p>
          <a:p>
            <a:pPr lvl="2"/>
            <a:r>
              <a:rPr lang="ja-JP" altLang="en-US" dirty="0"/>
              <a:t>多段にすれば</a:t>
            </a:r>
            <a:r>
              <a:rPr lang="en-US" altLang="ja-JP" dirty="0"/>
              <a:t>65kV</a:t>
            </a:r>
            <a:r>
              <a:rPr lang="ja-JP" altLang="en-US" dirty="0"/>
              <a:t>の達成が可能</a:t>
            </a:r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6955" y="2644289"/>
            <a:ext cx="2727079" cy="367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イメージ" descr="イメージ"/>
          <p:cNvPicPr>
            <a:picLocks noChangeAspect="1"/>
          </p:cNvPicPr>
          <p:nvPr/>
        </p:nvPicPr>
        <p:blipFill rotWithShape="1">
          <a:blip r:embed="rId3">
            <a:extLst/>
          </a:blip>
          <a:srcRect l="63079"/>
          <a:stretch/>
        </p:blipFill>
        <p:spPr>
          <a:xfrm>
            <a:off x="4794702" y="379677"/>
            <a:ext cx="1316704" cy="161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67454" t="40463" r="13817" b="39358"/>
          <a:stretch/>
        </p:blipFill>
        <p:spPr>
          <a:xfrm>
            <a:off x="6186956" y="227903"/>
            <a:ext cx="2727079" cy="2181645"/>
          </a:xfrm>
          <a:prstGeom prst="rect">
            <a:avLst/>
          </a:prstGeom>
        </p:spPr>
      </p:pic>
      <p:cxnSp>
        <p:nvCxnSpPr>
          <p:cNvPr id="5" name="直線矢印コネクタ 4"/>
          <p:cNvCxnSpPr>
            <a:cxnSpLocks/>
          </p:cNvCxnSpPr>
          <p:nvPr/>
        </p:nvCxnSpPr>
        <p:spPr>
          <a:xfrm>
            <a:off x="6428096" y="777922"/>
            <a:ext cx="2231408" cy="25248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245868" y="53483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~20cm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535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5737" y="287096"/>
            <a:ext cx="7886700" cy="1325563"/>
          </a:xfrm>
        </p:spPr>
        <p:txBody>
          <a:bodyPr/>
          <a:lstStyle/>
          <a:p>
            <a:r>
              <a:rPr lang="en-US" altLang="ja-JP" dirty="0"/>
              <a:t>ELCC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5971" y="1555846"/>
            <a:ext cx="8507659" cy="3992856"/>
          </a:xfrm>
        </p:spPr>
        <p:txBody>
          <a:bodyPr/>
          <a:lstStyle/>
          <a:p>
            <a:r>
              <a:rPr lang="ja-JP" altLang="en-US" dirty="0"/>
              <a:t>中央の</a:t>
            </a:r>
            <a:r>
              <a:rPr lang="en-US" altLang="ja-JP" dirty="0"/>
              <a:t>3</a:t>
            </a:r>
            <a:r>
              <a:rPr lang="ja-JP" altLang="en-US" dirty="0"/>
              <a:t>ユニット（</a:t>
            </a:r>
            <a:r>
              <a:rPr lang="en-US" altLang="ja-JP" dirty="0"/>
              <a:t>3×56ch</a:t>
            </a:r>
            <a:r>
              <a:rPr lang="ja-JP" altLang="en-US" dirty="0"/>
              <a:t>）の</a:t>
            </a:r>
            <a:r>
              <a:rPr lang="en-US" altLang="ja-JP" dirty="0"/>
              <a:t>ELCC</a:t>
            </a:r>
            <a:r>
              <a:rPr lang="ja-JP" altLang="en-US" dirty="0" err="1"/>
              <a:t>と冶</a:t>
            </a:r>
            <a:r>
              <a:rPr lang="ja-JP" altLang="en-US" dirty="0"/>
              <a:t>具を制作</a:t>
            </a:r>
            <a:endParaRPr lang="en-US" altLang="ja-JP" dirty="0"/>
          </a:p>
          <a:p>
            <a:r>
              <a:rPr lang="ja-JP" altLang="en-US" dirty="0"/>
              <a:t>読み出しは</a:t>
            </a:r>
            <a:r>
              <a:rPr lang="en-US" altLang="ja-JP" dirty="0"/>
              <a:t>FPC</a:t>
            </a:r>
            <a:r>
              <a:rPr lang="ja-JP" altLang="en-US" dirty="0"/>
              <a:t>で低アウトガス、低マテリアル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0" y="3480816"/>
            <a:ext cx="4320000" cy="324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71" y="3480816"/>
            <a:ext cx="4320000" cy="3240000"/>
          </a:xfrm>
          <a:prstGeom prst="rect">
            <a:avLst/>
          </a:prstGeom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06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11415" t="6612" r="12164" b="448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216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1415" t="6612" r="12164" b="448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5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-0.00648 L -1.2026 -0.86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49" y="-4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45" y="93093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ニュートリノ質量の与え方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0421" y="1343612"/>
            <a:ext cx="7762875" cy="5248355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標準模型</a:t>
            </a:r>
            <a:r>
              <a:rPr lang="ja-JP" altLang="en-US" sz="2400" dirty="0"/>
              <a:t>に</a:t>
            </a:r>
            <a:r>
              <a:rPr kumimoji="1" lang="ja-JP" altLang="en-US" sz="2400" dirty="0"/>
              <a:t>右巻きニュートリノ</a:t>
            </a:r>
            <a:r>
              <a:rPr kumimoji="1" lang="en-US" altLang="ja-JP" sz="2400" dirty="0" err="1"/>
              <a:t>ν</a:t>
            </a:r>
            <a:r>
              <a:rPr kumimoji="1" lang="en-US" altLang="ja-JP" sz="2400" baseline="-25000" dirty="0" err="1"/>
              <a:t>R</a:t>
            </a:r>
            <a:r>
              <a:rPr kumimoji="1" lang="ja-JP" altLang="en-US" sz="2400" dirty="0"/>
              <a:t>を追加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ディラック粒子の場合</a:t>
            </a:r>
            <a:endParaRPr lang="en-US" altLang="ja-JP" sz="2400" dirty="0"/>
          </a:p>
          <a:p>
            <a:pPr lvl="1"/>
            <a:r>
              <a:rPr lang="ja-JP" altLang="en-US" sz="2000" dirty="0"/>
              <a:t>マヨラナ質量項は禁止：</a:t>
            </a:r>
            <a:r>
              <a:rPr lang="en-US" altLang="ja-JP" sz="2000" dirty="0"/>
              <a:t>m</a:t>
            </a:r>
            <a:r>
              <a:rPr lang="en-US" altLang="ja-JP" sz="2000" baseline="-25000" dirty="0"/>
              <a:t>L</a:t>
            </a:r>
            <a:r>
              <a:rPr lang="en-US" altLang="ja-JP" sz="2000" dirty="0"/>
              <a:t>=0</a:t>
            </a:r>
            <a:r>
              <a:rPr lang="ja-JP" altLang="en-US" sz="2000" dirty="0" err="1"/>
              <a:t>、</a:t>
            </a:r>
            <a:r>
              <a:rPr lang="en-US" altLang="ja-JP" sz="2000" dirty="0" err="1"/>
              <a:t>m</a:t>
            </a:r>
            <a:r>
              <a:rPr lang="en-US" altLang="ja-JP" sz="2000" baseline="-25000" dirty="0" err="1"/>
              <a:t>R</a:t>
            </a:r>
            <a:r>
              <a:rPr lang="en-US" altLang="ja-JP" sz="2000" dirty="0"/>
              <a:t>=0</a:t>
            </a:r>
          </a:p>
          <a:p>
            <a:pPr lvl="1"/>
            <a:r>
              <a:rPr lang="ja-JP" altLang="en-US" sz="2000" dirty="0"/>
              <a:t>ディラック質量項（</a:t>
            </a:r>
            <a:r>
              <a:rPr lang="en-US" altLang="ja-JP" sz="2000" dirty="0" err="1"/>
              <a:t>m</a:t>
            </a:r>
            <a:r>
              <a:rPr lang="en-US" altLang="ja-JP" sz="2000" baseline="-25000" dirty="0" err="1"/>
              <a:t>D</a:t>
            </a:r>
            <a:r>
              <a:rPr lang="ja-JP" altLang="en-US" sz="2000" dirty="0"/>
              <a:t>）による</a:t>
            </a:r>
            <a:endParaRPr lang="en-US" altLang="ja-JP" sz="2000" dirty="0"/>
          </a:p>
          <a:p>
            <a:pPr lvl="1"/>
            <a:r>
              <a:rPr lang="ja-JP" altLang="en-US" sz="2000" dirty="0"/>
              <a:t>普通のフェルミオン（電子やクオーク）と同じ機構</a:t>
            </a:r>
            <a:endParaRPr lang="en-US" altLang="ja-JP" sz="2000" dirty="0"/>
          </a:p>
          <a:p>
            <a:pPr lvl="1"/>
            <a:r>
              <a:rPr lang="ja-JP" altLang="en-US" sz="2000" dirty="0"/>
              <a:t>しかし</a:t>
            </a:r>
            <a:r>
              <a:rPr lang="en-US" altLang="ja-JP" sz="2000" dirty="0" err="1"/>
              <a:t>yukawa</a:t>
            </a:r>
            <a:r>
              <a:rPr lang="ja-JP" altLang="en-US" sz="2000" dirty="0"/>
              <a:t>結合をめちゃ小さく取らねばならぬ</a:t>
            </a:r>
            <a:endParaRPr lang="en-US" altLang="ja-JP" sz="2000" dirty="0"/>
          </a:p>
          <a:p>
            <a:r>
              <a:rPr lang="ja-JP" altLang="en-US" sz="2400" b="1" u="sng" dirty="0">
                <a:solidFill>
                  <a:srgbClr val="FF0000"/>
                </a:solidFill>
              </a:rPr>
              <a:t>マヨラナ粒子</a:t>
            </a:r>
            <a:r>
              <a:rPr lang="ja-JP" altLang="en-US" sz="2400" dirty="0"/>
              <a:t>の場合</a:t>
            </a:r>
            <a:endParaRPr lang="en-US" altLang="ja-JP" sz="2400" dirty="0"/>
          </a:p>
          <a:p>
            <a:pPr lvl="1"/>
            <a:r>
              <a:rPr kumimoji="1" lang="ja-JP" altLang="en-US" sz="2000" dirty="0"/>
              <a:t>ディラック質量項＋マヨラナ質量項が可能</a:t>
            </a:r>
            <a:endParaRPr kumimoji="1" lang="en-US" altLang="ja-JP" sz="2000" dirty="0"/>
          </a:p>
          <a:p>
            <a:pPr lvl="1"/>
            <a:r>
              <a:rPr lang="ja-JP" altLang="en-US" sz="2000" dirty="0"/>
              <a:t>中性フェルミオンにのみ許された機構</a:t>
            </a:r>
            <a:endParaRPr lang="en-US" altLang="ja-JP" sz="2000" dirty="0"/>
          </a:p>
          <a:p>
            <a:pPr lvl="1"/>
            <a:r>
              <a:rPr kumimoji="1" lang="ja-JP" altLang="en-US" sz="2000" dirty="0"/>
              <a:t>特に</a:t>
            </a:r>
            <a:r>
              <a:rPr kumimoji="1" lang="en-US" altLang="ja-JP" sz="2000" dirty="0" err="1"/>
              <a:t>m</a:t>
            </a:r>
            <a:r>
              <a:rPr kumimoji="1" lang="en-US" altLang="ja-JP" sz="2000" baseline="-25000" dirty="0" err="1"/>
              <a:t>R</a:t>
            </a:r>
            <a:r>
              <a:rPr kumimoji="1" lang="en-US" altLang="ja-JP" sz="2000" dirty="0"/>
              <a:t>&gt;&gt;M</a:t>
            </a:r>
            <a:r>
              <a:rPr kumimoji="1" lang="en-US" altLang="ja-JP" sz="2000" baseline="-25000" dirty="0"/>
              <a:t>W</a:t>
            </a:r>
            <a:r>
              <a:rPr kumimoji="1" lang="ja-JP" altLang="en-US" sz="2000" dirty="0"/>
              <a:t>の場合、</a:t>
            </a:r>
            <a:r>
              <a:rPr kumimoji="1" lang="ja-JP" altLang="en-US" sz="2000" b="1" u="sng" dirty="0">
                <a:solidFill>
                  <a:srgbClr val="FF0000"/>
                </a:solidFill>
              </a:rPr>
              <a:t>シーソー機構</a:t>
            </a:r>
            <a:endParaRPr kumimoji="1" lang="en-US" altLang="ja-JP" sz="2000" b="1" u="sng" dirty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2000" dirty="0"/>
              <a:t>m</a:t>
            </a:r>
            <a:r>
              <a:rPr kumimoji="1" lang="en-US" altLang="ja-JP" sz="2000" baseline="-25000" dirty="0"/>
              <a:t>L</a:t>
            </a:r>
            <a:r>
              <a:rPr kumimoji="1" lang="en-US" altLang="ja-JP" sz="2000" dirty="0"/>
              <a:t>=0</a:t>
            </a:r>
            <a:r>
              <a:rPr kumimoji="1" lang="ja-JP" altLang="en-US" sz="2000" dirty="0"/>
              <a:t>と仮定することが多い　（</a:t>
            </a:r>
            <a:r>
              <a:rPr kumimoji="1" lang="en-US" altLang="ja-JP" sz="2000" dirty="0"/>
              <a:t>m</a:t>
            </a:r>
            <a:r>
              <a:rPr kumimoji="1" lang="en-US" altLang="ja-JP" sz="2000" baseline="-25000" dirty="0"/>
              <a:t>L</a:t>
            </a:r>
            <a:r>
              <a:rPr kumimoji="1" lang="ja-JP" altLang="en-US" sz="2000" dirty="0"/>
              <a:t>は</a:t>
            </a:r>
            <a:r>
              <a:rPr kumimoji="1" lang="en-US" altLang="ja-JP" sz="2000" dirty="0"/>
              <a:t>3</a:t>
            </a:r>
            <a:r>
              <a:rPr kumimoji="1" lang="ja-JP" altLang="en-US" sz="2000" dirty="0"/>
              <a:t>重項ヒッグス</a:t>
            </a:r>
            <a:r>
              <a:rPr kumimoji="1" lang="en-US" altLang="ja-JP" sz="2000" dirty="0"/>
              <a:t>H</a:t>
            </a:r>
            <a:r>
              <a:rPr kumimoji="1" lang="en-US" altLang="ja-JP" sz="2000" baseline="30000" dirty="0"/>
              <a:t>(3)</a:t>
            </a:r>
            <a:r>
              <a:rPr kumimoji="1" lang="ja-JP" altLang="en-US" sz="2000" dirty="0"/>
              <a:t>をいれて</a:t>
            </a:r>
            <a:r>
              <a:rPr kumimoji="1" lang="en-US" altLang="ja-JP" sz="2000" dirty="0"/>
              <a:t>m</a:t>
            </a:r>
            <a:r>
              <a:rPr kumimoji="1" lang="en-US" altLang="ja-JP" sz="2000" baseline="-25000" dirty="0"/>
              <a:t>L</a:t>
            </a:r>
            <a:r>
              <a:rPr kumimoji="1" lang="en-US" altLang="ja-JP" sz="2000" dirty="0"/>
              <a:t>&lt;&lt;M</a:t>
            </a:r>
            <a:r>
              <a:rPr kumimoji="1" lang="en-US" altLang="ja-JP" sz="2000" baseline="-25000" dirty="0"/>
              <a:t>W</a:t>
            </a:r>
            <a:r>
              <a:rPr kumimoji="1" lang="ja-JP" altLang="en-US" sz="2000" dirty="0"/>
              <a:t>なら導入可能。</a:t>
            </a:r>
            <a:r>
              <a:rPr kumimoji="1" lang="en-US" altLang="ja-JP" sz="2000" dirty="0"/>
              <a:t>ρ</a:t>
            </a:r>
            <a:r>
              <a:rPr kumimoji="1" lang="ja-JP" altLang="en-US" sz="2000" dirty="0"/>
              <a:t>パラメータの測定値がほぼ</a:t>
            </a:r>
            <a:r>
              <a:rPr kumimoji="1" lang="en-US" altLang="ja-JP" sz="2000" dirty="0"/>
              <a:t>1</a:t>
            </a:r>
            <a:r>
              <a:rPr kumimoji="1" lang="ja-JP" altLang="en-US" sz="2000" dirty="0"/>
              <a:t>なので）</a:t>
            </a:r>
            <a:endParaRPr kumimoji="1" lang="en-US" altLang="ja-JP" sz="2000" dirty="0"/>
          </a:p>
        </p:txBody>
      </p:sp>
      <p:pic>
        <p:nvPicPr>
          <p:cNvPr id="1028" name="Picture 4" descr="\begin{align*}&#10;  \mathcal{L}_m=-\frac{1}{2}&#10;  \left( \begin{array}{2,1}&#10;  \overline{(\nu_L)^c} &amp; \overline{\nu_R} \end{array} \right)&#10;  \left( \begin{array}{2,2}&#10;  m_L &amp; m_D \\ m_D &amp; m_R^* \end{array} \right)&#10;  \left( \begin{array}{1,2}&#10;  \nu_L \\ (\nu_R)^c \end{array} \right)&#10;+{\rm h.c.}&#10;\end{align*}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0" y="1868465"/>
            <a:ext cx="6979976" cy="6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9247163" y="4933071"/>
            <a:ext cx="3477163" cy="15615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/>
              <a:t>シーソー機構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Type-I</a:t>
            </a:r>
            <a:r>
              <a:rPr kumimoji="1" lang="ja-JP" altLang="en-US" dirty="0"/>
              <a:t>：重い右巻きニュートリノ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Type-II</a:t>
            </a:r>
            <a:r>
              <a:rPr kumimoji="1" lang="ja-JP" altLang="en-US" dirty="0"/>
              <a:t>：ヒッグスダブレット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Type-III</a:t>
            </a:r>
            <a:r>
              <a:rPr kumimoji="1" lang="ja-JP" altLang="en-US" dirty="0"/>
              <a:t>：</a:t>
            </a:r>
            <a:r>
              <a:rPr kumimoji="1" lang="en-US" altLang="ja-JP" dirty="0"/>
              <a:t>SUSY</a:t>
            </a:r>
          </a:p>
          <a:p>
            <a:r>
              <a:rPr kumimoji="1" lang="ja-JP" altLang="en-US" dirty="0"/>
              <a:t>・・・？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4325" t="17926" r="28057" b="41196"/>
          <a:stretch/>
        </p:blipFill>
        <p:spPr>
          <a:xfrm>
            <a:off x="9247163" y="1253584"/>
            <a:ext cx="3076668" cy="277805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9884531" y="4157695"/>
            <a:ext cx="2049561" cy="3252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arXiv:1303.6912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0676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564" y="143348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多チャンネル読み出し回路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9564" y="1181100"/>
            <a:ext cx="8884436" cy="4549296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波形取得、</a:t>
            </a:r>
            <a:r>
              <a:rPr kumimoji="1" lang="en-US" altLang="ja-JP" sz="2400" dirty="0"/>
              <a:t>56ch</a:t>
            </a:r>
            <a:r>
              <a:rPr kumimoji="1" lang="ja-JP" altLang="en-US" sz="2400" dirty="0" err="1"/>
              <a:t>、</a:t>
            </a:r>
            <a:r>
              <a:rPr kumimoji="1" lang="en-US" altLang="ja-JP" sz="2400" dirty="0"/>
              <a:t>12bit</a:t>
            </a:r>
            <a:r>
              <a:rPr kumimoji="1" lang="ja-JP" altLang="en-US" sz="2400" dirty="0" err="1"/>
              <a:t>、</a:t>
            </a:r>
            <a:r>
              <a:rPr kumimoji="1" lang="en-US" altLang="ja-JP" sz="2400" dirty="0"/>
              <a:t>5MHz</a:t>
            </a:r>
            <a:r>
              <a:rPr kumimoji="1" lang="ja-JP" altLang="en-US" sz="2400" dirty="0" err="1"/>
              <a:t>、</a:t>
            </a:r>
            <a:r>
              <a:rPr kumimoji="1" lang="en-US" altLang="ja-JP" sz="2400" dirty="0"/>
              <a:t>600us</a:t>
            </a:r>
          </a:p>
          <a:p>
            <a:r>
              <a:rPr kumimoji="1" lang="en-US" altLang="ja-JP" sz="2400" dirty="0"/>
              <a:t>MPPC</a:t>
            </a:r>
            <a:r>
              <a:rPr kumimoji="1" lang="ja-JP" altLang="en-US" sz="2400" dirty="0" err="1"/>
              <a:t>への</a:t>
            </a:r>
            <a:r>
              <a:rPr kumimoji="1" lang="ja-JP" altLang="en-US" sz="2400" dirty="0"/>
              <a:t>電源供給、個別に微調整</a:t>
            </a:r>
            <a:r>
              <a:rPr kumimoji="1" lang="ja-JP" altLang="en-US" sz="1800" dirty="0"/>
              <a:t>（</a:t>
            </a:r>
            <a:r>
              <a:rPr kumimoji="1" lang="en-US" altLang="ja-JP" sz="1800" dirty="0"/>
              <a:t>10mV</a:t>
            </a:r>
            <a:r>
              <a:rPr kumimoji="1" lang="ja-JP" altLang="en-US" sz="1800" dirty="0"/>
              <a:t>ごと）</a:t>
            </a:r>
            <a:r>
              <a:rPr kumimoji="1" lang="ja-JP" altLang="en-US" sz="2400" dirty="0"/>
              <a:t>、</a:t>
            </a:r>
            <a:r>
              <a:rPr kumimoji="1" lang="en-US" altLang="ja-JP" sz="2400" dirty="0"/>
              <a:t>DC</a:t>
            </a:r>
            <a:r>
              <a:rPr kumimoji="1" lang="ja-JP" altLang="en-US" sz="2400" dirty="0"/>
              <a:t>結合読み出し</a:t>
            </a:r>
            <a:endParaRPr kumimoji="1" lang="en-US" altLang="ja-JP" sz="2400" dirty="0"/>
          </a:p>
          <a:p>
            <a:r>
              <a:rPr kumimoji="1" lang="ja-JP" altLang="en-US" sz="2400" dirty="0"/>
              <a:t>増幅：</a:t>
            </a:r>
            <a:r>
              <a:rPr kumimoji="1" lang="en-US" altLang="ja-JP" sz="2400" dirty="0"/>
              <a:t>5</a:t>
            </a:r>
            <a:r>
              <a:rPr kumimoji="1" lang="ja-JP" altLang="en-US" sz="2400" dirty="0"/>
              <a:t>倍 </a:t>
            </a:r>
            <a:r>
              <a:rPr kumimoji="1" lang="en-US" altLang="ja-JP" sz="2400" dirty="0"/>
              <a:t>or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165</a:t>
            </a:r>
            <a:r>
              <a:rPr kumimoji="1" lang="ja-JP" altLang="en-US" sz="2400" dirty="0"/>
              <a:t>倍（</a:t>
            </a:r>
            <a:r>
              <a:rPr kumimoji="1" lang="en-US" altLang="ja-JP" sz="2400" dirty="0"/>
              <a:t>1p.e.</a:t>
            </a:r>
            <a:r>
              <a:rPr kumimoji="1" lang="ja-JP" altLang="en-US" sz="2400" dirty="0"/>
              <a:t>測定用）</a:t>
            </a:r>
            <a:endParaRPr kumimoji="1" lang="en-US" altLang="ja-JP" sz="2400" dirty="0"/>
          </a:p>
          <a:p>
            <a:r>
              <a:rPr lang="ja-JP" altLang="en-US" sz="2400" dirty="0"/>
              <a:t>データ取得（ダーク、</a:t>
            </a:r>
            <a:r>
              <a:rPr lang="en-US" altLang="ja-JP" sz="2400" dirty="0"/>
              <a:t>EL</a:t>
            </a:r>
            <a:r>
              <a:rPr lang="ja-JP" altLang="en-US" sz="2400" dirty="0"/>
              <a:t>光）できた</a:t>
            </a:r>
            <a:endParaRPr kumimoji="1" lang="en-US" altLang="ja-JP" sz="2400" dirty="0"/>
          </a:p>
          <a:p>
            <a:r>
              <a:rPr kumimoji="1" lang="ja-JP" altLang="en-US" sz="2400" dirty="0"/>
              <a:t>ボード</a:t>
            </a:r>
            <a:r>
              <a:rPr kumimoji="1" lang="en-US" altLang="ja-JP" sz="2400" dirty="0"/>
              <a:t>1</a:t>
            </a:r>
            <a:r>
              <a:rPr kumimoji="1" lang="ja-JP" altLang="en-US" sz="2400" dirty="0"/>
              <a:t>枚でデータ取れて便利（開発者の</a:t>
            </a:r>
            <a:r>
              <a:rPr kumimoji="1" lang="en-US" altLang="ja-JP" sz="2400" dirty="0"/>
              <a:t>D2</a:t>
            </a:r>
            <a:r>
              <a:rPr kumimoji="1" lang="ja-JP" altLang="en-US" sz="2400" dirty="0"/>
              <a:t>田中君談）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6750" t="18356" r="17000" b="41160"/>
          <a:stretch/>
        </p:blipFill>
        <p:spPr>
          <a:xfrm>
            <a:off x="510538" y="3996687"/>
            <a:ext cx="3545312" cy="160542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3566" t="24593" r="14263" b="2864"/>
          <a:stretch/>
        </p:blipFill>
        <p:spPr>
          <a:xfrm>
            <a:off x="4269511" y="3528060"/>
            <a:ext cx="4874489" cy="33299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22250" t="55886" r="25416" b="15545"/>
          <a:stretch/>
        </p:blipFill>
        <p:spPr>
          <a:xfrm>
            <a:off x="510538" y="5521061"/>
            <a:ext cx="3445851" cy="12784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/>
          <a:srcRect l="65417" t="13901" r="21166" b="70647"/>
          <a:stretch/>
        </p:blipFill>
        <p:spPr>
          <a:xfrm>
            <a:off x="7703820" y="2444989"/>
            <a:ext cx="1226820" cy="76977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831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3438" y="0"/>
            <a:ext cx="9141229" cy="6858000"/>
          </a:xfrm>
          <a:prstGeom prst="rect">
            <a:avLst/>
          </a:prstGeom>
          <a:effectLst/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t="16809" r="3660" b="17535"/>
          <a:stretch/>
        </p:blipFill>
        <p:spPr>
          <a:xfrm>
            <a:off x="6869791" y="4592431"/>
            <a:ext cx="2268000" cy="2268000"/>
          </a:xfrm>
          <a:prstGeom prst="rect">
            <a:avLst/>
          </a:prstGeom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9521" y="314230"/>
            <a:ext cx="7886700" cy="1051390"/>
          </a:xfrm>
        </p:spPr>
        <p:txBody>
          <a:bodyPr/>
          <a:lstStyle/>
          <a:p>
            <a:r>
              <a:rPr kumimoji="1" lang="en-US" altLang="ja-JP" dirty="0"/>
              <a:t>180L</a:t>
            </a:r>
            <a:r>
              <a:rPr kumimoji="1" lang="ja-JP" altLang="en-US" dirty="0"/>
              <a:t>試作機の準備状況まとめ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25588" t="59996" r="56513" b="15894"/>
          <a:stretch/>
        </p:blipFill>
        <p:spPr>
          <a:xfrm>
            <a:off x="6869791" y="2296215"/>
            <a:ext cx="2268000" cy="2268000"/>
          </a:xfrm>
          <a:prstGeom prst="rect">
            <a:avLst/>
          </a:prstGeom>
          <a:effectLst/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t="6667" r="10628" b="7695"/>
          <a:stretch/>
        </p:blipFill>
        <p:spPr>
          <a:xfrm>
            <a:off x="0" y="2296216"/>
            <a:ext cx="2268000" cy="2268000"/>
          </a:xfrm>
          <a:prstGeom prst="rect">
            <a:avLst/>
          </a:prstGeom>
          <a:effectLst/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/>
          <a:srcRect l="25053" t="7523" r="18218" b="4483"/>
          <a:stretch/>
        </p:blipFill>
        <p:spPr>
          <a:xfrm>
            <a:off x="0" y="0"/>
            <a:ext cx="2268000" cy="2268000"/>
          </a:xfrm>
          <a:prstGeom prst="rect">
            <a:avLst/>
          </a:prstGeom>
          <a:effectLst/>
        </p:spPr>
      </p:pic>
      <p:sp>
        <p:nvSpPr>
          <p:cNvPr id="1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07708" y="2779824"/>
            <a:ext cx="4744306" cy="14038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kumimoji="1" lang="en-US" altLang="ja-JP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FPC</a:t>
            </a:r>
            <a:r>
              <a:rPr kumimoji="1" lang="ja-JP" altLang="en-US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を通したフィードスルーが来たら、ついにファーストライト観測へ！！</a:t>
            </a:r>
            <a:endParaRPr kumimoji="1" lang="en-US" altLang="ja-JP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イメージ" descr="イメージ"/>
          <p:cNvPicPr>
            <a:picLocks noChangeAspect="1"/>
          </p:cNvPicPr>
          <p:nvPr/>
        </p:nvPicPr>
        <p:blipFill rotWithShape="1">
          <a:blip r:embed="rId7">
            <a:extLst/>
          </a:blip>
          <a:srcRect t="1910" b="23840"/>
          <a:stretch/>
        </p:blipFill>
        <p:spPr>
          <a:xfrm>
            <a:off x="2289930" y="4592431"/>
            <a:ext cx="2268000" cy="22680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/>
          <a:srcRect l="67454" t="37999" r="13817" b="36779"/>
          <a:stretch/>
        </p:blipFill>
        <p:spPr>
          <a:xfrm>
            <a:off x="0" y="4592431"/>
            <a:ext cx="2267999" cy="2268000"/>
          </a:xfrm>
          <a:prstGeom prst="rect">
            <a:avLst/>
          </a:prstGeom>
          <a:effectLst/>
        </p:spPr>
      </p:pic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>
          <a:xfrm>
            <a:off x="57150" y="0"/>
            <a:ext cx="2057400" cy="365125"/>
          </a:xfrm>
          <a:effectLst/>
        </p:spPr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1" r="13238" b="2396"/>
          <a:stretch/>
        </p:blipFill>
        <p:spPr>
          <a:xfrm>
            <a:off x="6869791" y="0"/>
            <a:ext cx="2268001" cy="2268000"/>
          </a:xfrm>
          <a:prstGeom prst="rect">
            <a:avLst/>
          </a:prstGeom>
          <a:effectLst/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r="10338"/>
          <a:stretch/>
        </p:blipFill>
        <p:spPr>
          <a:xfrm>
            <a:off x="2290384" y="0"/>
            <a:ext cx="2266640" cy="2268000"/>
          </a:xfrm>
          <a:prstGeom prst="rect">
            <a:avLst/>
          </a:prstGeom>
          <a:effectLst/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3" b="10637"/>
          <a:stretch/>
        </p:blipFill>
        <p:spPr>
          <a:xfrm>
            <a:off x="4579861" y="4592431"/>
            <a:ext cx="2268000" cy="2268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2"/>
          <a:srcRect l="27873" t="17115" r="30167" b="11332"/>
          <a:stretch/>
        </p:blipFill>
        <p:spPr>
          <a:xfrm>
            <a:off x="4583918" y="-2431"/>
            <a:ext cx="225898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789" y="102858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トラッキング（</a:t>
            </a:r>
            <a:r>
              <a:rPr kumimoji="1" lang="en-US" altLang="ja-JP" dirty="0"/>
              <a:t>Geant4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8788" y="1322350"/>
            <a:ext cx="8896727" cy="4351338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飛跡の形状でバックグラウンド分離</a:t>
            </a:r>
            <a:endParaRPr kumimoji="1" lang="en-US" altLang="ja-JP" sz="2400" dirty="0"/>
          </a:p>
          <a:p>
            <a:pPr lvl="1"/>
            <a:r>
              <a:rPr lang="en-US" altLang="ja-JP" sz="2000" dirty="0"/>
              <a:t>0νββ</a:t>
            </a:r>
            <a:r>
              <a:rPr lang="ja-JP" altLang="en-US" sz="2000" dirty="0"/>
              <a:t>：電子の終点が</a:t>
            </a:r>
            <a:r>
              <a:rPr lang="en-US" altLang="ja-JP" sz="2000" dirty="0"/>
              <a:t>2</a:t>
            </a:r>
            <a:r>
              <a:rPr lang="ja-JP" altLang="en-US" sz="2000" dirty="0"/>
              <a:t>つ</a:t>
            </a:r>
            <a:endParaRPr lang="en-US" altLang="ja-JP" sz="2000" dirty="0"/>
          </a:p>
          <a:p>
            <a:pPr lvl="1"/>
            <a:r>
              <a:rPr kumimoji="1" lang="en-US" altLang="ja-JP" sz="2000" dirty="0"/>
              <a:t>α-ray</a:t>
            </a:r>
            <a:r>
              <a:rPr kumimoji="1" lang="ja-JP" altLang="en-US" sz="2000" dirty="0"/>
              <a:t>：小さい</a:t>
            </a:r>
            <a:endParaRPr kumimoji="1" lang="en-US" altLang="ja-JP" sz="2000" dirty="0"/>
          </a:p>
          <a:p>
            <a:pPr lvl="1"/>
            <a:r>
              <a:rPr lang="en-US" altLang="ja-JP" sz="2000" dirty="0"/>
              <a:t>γ-ray</a:t>
            </a:r>
            <a:r>
              <a:rPr lang="ja-JP" altLang="en-US" sz="2000" dirty="0"/>
              <a:t>：マルチサイト（</a:t>
            </a:r>
            <a:r>
              <a:rPr lang="en-US" altLang="ja-JP" sz="2000" dirty="0"/>
              <a:t>2.5MeV-γ</a:t>
            </a:r>
            <a:r>
              <a:rPr lang="ja-JP" altLang="en-US" sz="2000" dirty="0"/>
              <a:t>は</a:t>
            </a:r>
            <a:r>
              <a:rPr lang="en-US" altLang="ja-JP" sz="2000" dirty="0"/>
              <a:t>98%</a:t>
            </a:r>
            <a:r>
              <a:rPr lang="ja-JP" altLang="en-US" sz="2000" dirty="0"/>
              <a:t>はコンプトン散乱する）</a:t>
            </a:r>
            <a:endParaRPr lang="en-US" altLang="ja-JP" sz="2000" dirty="0"/>
          </a:p>
          <a:p>
            <a:r>
              <a:rPr kumimoji="1" lang="ja-JP" altLang="en-US" sz="2400" dirty="0"/>
              <a:t>光電吸収する</a:t>
            </a:r>
            <a:r>
              <a:rPr kumimoji="1" lang="en-US" altLang="ja-JP" sz="2400" dirty="0"/>
              <a:t>2.5MeV</a:t>
            </a:r>
            <a:r>
              <a:rPr kumimoji="1" lang="ja-JP" altLang="en-US" sz="2400" dirty="0"/>
              <a:t>の</a:t>
            </a:r>
            <a:r>
              <a:rPr kumimoji="1" lang="en-US" altLang="ja-JP" sz="2400" dirty="0"/>
              <a:t>γ</a:t>
            </a:r>
            <a:r>
              <a:rPr lang="en-US" altLang="ja-JP" sz="2400" dirty="0"/>
              <a:t>-ray</a:t>
            </a:r>
            <a:r>
              <a:rPr lang="ja-JP" altLang="en-US" sz="2400" dirty="0"/>
              <a:t>以外は容易に落ちる</a:t>
            </a:r>
            <a:endParaRPr kumimoji="1" lang="ja-JP" altLang="en-US" sz="2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567" t="7203" r="49814" b="1421"/>
          <a:stretch>
            <a:fillRect/>
          </a:stretch>
        </p:blipFill>
        <p:spPr bwMode="auto">
          <a:xfrm>
            <a:off x="6261212" y="4113139"/>
            <a:ext cx="2874304" cy="2744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l="49921" t="7132" r="517" b="1304"/>
          <a:stretch>
            <a:fillRect/>
          </a:stretch>
        </p:blipFill>
        <p:spPr bwMode="auto">
          <a:xfrm>
            <a:off x="3151262" y="4113140"/>
            <a:ext cx="2865123" cy="27448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49850" t="7625" r="769" b="1520"/>
          <a:stretch>
            <a:fillRect/>
          </a:stretch>
        </p:blipFill>
        <p:spPr bwMode="auto">
          <a:xfrm>
            <a:off x="0" y="4113140"/>
            <a:ext cx="2880320" cy="27448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899592" y="3681093"/>
            <a:ext cx="1008112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0</a:t>
            </a:r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nbb</a:t>
            </a:r>
            <a:endParaRPr kumimoji="1" lang="ja-JP" altLang="en-US" sz="28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316837" y="3681091"/>
            <a:ext cx="2734048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kumimoji="1" lang="en-US" altLang="ja-JP" sz="2800" dirty="0">
                <a:solidFill>
                  <a:schemeClr val="tx1"/>
                </a:solidFill>
              </a:rPr>
              <a:t>-ray (2.5MeV)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330212" y="3681091"/>
            <a:ext cx="2736304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kumimoji="1" lang="en-US" altLang="ja-JP" sz="2800" dirty="0">
                <a:solidFill>
                  <a:schemeClr val="tx1"/>
                </a:solidFill>
              </a:rPr>
              <a:t>-ray</a:t>
            </a:r>
            <a:r>
              <a:rPr lang="en-US" altLang="ja-JP" sz="2800" dirty="0">
                <a:solidFill>
                  <a:schemeClr val="tx1"/>
                </a:solidFill>
              </a:rPr>
              <a:t> (2.5MeV)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493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789" y="94191"/>
            <a:ext cx="7886700" cy="1325563"/>
          </a:xfrm>
        </p:spPr>
        <p:txBody>
          <a:bodyPr/>
          <a:lstStyle/>
          <a:p>
            <a:r>
              <a:rPr lang="ja-JP" altLang="en-US" dirty="0"/>
              <a:t>ディープラーニング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444" y="1483652"/>
            <a:ext cx="8896727" cy="4190036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飛跡の形状でバックグラウンド分離</a:t>
            </a:r>
            <a:endParaRPr kumimoji="1" lang="en-US" altLang="ja-JP" sz="2400" dirty="0"/>
          </a:p>
          <a:p>
            <a:pPr lvl="1"/>
            <a:r>
              <a:rPr lang="en-US" altLang="ja-JP" sz="2000" dirty="0"/>
              <a:t>0νββ</a:t>
            </a:r>
            <a:r>
              <a:rPr lang="ja-JP" altLang="en-US" sz="2000" dirty="0"/>
              <a:t>：電子の終点が</a:t>
            </a:r>
            <a:r>
              <a:rPr lang="en-US" altLang="ja-JP" sz="2000" dirty="0"/>
              <a:t>2</a:t>
            </a:r>
            <a:r>
              <a:rPr lang="ja-JP" altLang="en-US" sz="2000" dirty="0"/>
              <a:t>つ</a:t>
            </a:r>
            <a:endParaRPr lang="en-US" altLang="ja-JP" sz="2000" dirty="0"/>
          </a:p>
          <a:p>
            <a:pPr lvl="1"/>
            <a:r>
              <a:rPr lang="en-US" altLang="ja-JP" sz="2000" dirty="0"/>
              <a:t>γ-ray</a:t>
            </a:r>
            <a:r>
              <a:rPr lang="ja-JP" altLang="en-US" sz="2000" dirty="0"/>
              <a:t>（光電吸収）：電子の終点が１つ</a:t>
            </a:r>
            <a:endParaRPr lang="en-US" altLang="ja-JP" sz="2000" dirty="0"/>
          </a:p>
        </p:txBody>
      </p:sp>
      <p:pic>
        <p:nvPicPr>
          <p:cNvPr id="10" name="スクリーンショット 2018-09-16 0.56.06.png" descr="スクリーンショット 2018-09-16 0.56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1176" y="4155987"/>
            <a:ext cx="4025716" cy="2689828"/>
          </a:xfrm>
          <a:prstGeom prst="rect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</p:pic>
      <p:pic>
        <p:nvPicPr>
          <p:cNvPr id="11" name="スクリーンショット 2018-09-16 0.56.01.png" descr="スクリーンショット 2018-09-16 0.56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787" y="4156031"/>
            <a:ext cx="3940847" cy="2689784"/>
          </a:xfrm>
          <a:prstGeom prst="rect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</p:pic>
      <p:sp>
        <p:nvSpPr>
          <p:cNvPr id="12" name="正方形/長方形 11">
            <a:extLst/>
          </p:cNvPr>
          <p:cNvSpPr/>
          <p:nvPr/>
        </p:nvSpPr>
        <p:spPr>
          <a:xfrm>
            <a:off x="1393494" y="3810456"/>
            <a:ext cx="1631431" cy="4212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0νββ</a:t>
            </a:r>
            <a:endParaRPr kumimoji="1" lang="ja-JP" altLang="en-US" dirty="0"/>
          </a:p>
        </p:txBody>
      </p:sp>
      <p:sp>
        <p:nvSpPr>
          <p:cNvPr id="13" name="正方形/長方形 12">
            <a:extLst/>
          </p:cNvPr>
          <p:cNvSpPr/>
          <p:nvPr/>
        </p:nvSpPr>
        <p:spPr>
          <a:xfrm>
            <a:off x="6118318" y="3810412"/>
            <a:ext cx="1631431" cy="4212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gamma-ray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96964" y="2962669"/>
            <a:ext cx="4534097" cy="675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機械学習とバトル⇒ </a:t>
            </a:r>
            <a:r>
              <a:rPr kumimoji="1" lang="en-US" altLang="ja-JP" sz="1400" u="sng" dirty="0">
                <a:solidFill>
                  <a:srgbClr val="0000FF"/>
                </a:solidFill>
              </a:rPr>
              <a:t>https://www-he.scphys.kyoto-u.ac.jp/member/syun.tanaka/wave/wave.html</a:t>
            </a:r>
            <a:endParaRPr kumimoji="1" lang="ja-JP" altLang="en-US" sz="1400" u="sng" dirty="0">
              <a:solidFill>
                <a:srgbClr val="0000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26635" t="7683" r="26493" b="11770"/>
          <a:stretch/>
        </p:blipFill>
        <p:spPr>
          <a:xfrm>
            <a:off x="9387729" y="-7613"/>
            <a:ext cx="7089998" cy="685342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27457" t="9102" r="51737" b="71099"/>
          <a:stretch/>
        </p:blipFill>
        <p:spPr>
          <a:xfrm>
            <a:off x="5436588" y="429985"/>
            <a:ext cx="3359687" cy="179846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l="29703" t="68758" r="53899" b="21047"/>
          <a:stretch/>
        </p:blipFill>
        <p:spPr>
          <a:xfrm>
            <a:off x="5088864" y="2283061"/>
            <a:ext cx="4055136" cy="14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11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54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4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5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03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5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シーソー機構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09645"/>
            <a:ext cx="7762875" cy="5248355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標準模型</a:t>
            </a:r>
            <a:r>
              <a:rPr lang="ja-JP" altLang="en-US" sz="2400" dirty="0"/>
              <a:t>に”重いマヨラナ”</a:t>
            </a:r>
            <a:r>
              <a:rPr kumimoji="1" lang="ja-JP" altLang="en-US" sz="2400" dirty="0"/>
              <a:t>右巻きニュートリノ</a:t>
            </a:r>
            <a:r>
              <a:rPr kumimoji="1" lang="en-US" altLang="ja-JP" sz="2400" dirty="0"/>
              <a:t>N</a:t>
            </a:r>
            <a:r>
              <a:rPr kumimoji="1" lang="en-US" altLang="ja-JP" sz="2400" baseline="-25000" dirty="0"/>
              <a:t>R</a:t>
            </a:r>
            <a:r>
              <a:rPr kumimoji="1" lang="ja-JP" altLang="en-US" sz="2400" dirty="0"/>
              <a:t>を追加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対角化すると、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このとき、普通のニュートリノもマヨラナ粒子になる</a:t>
            </a:r>
            <a:endParaRPr lang="en-US" altLang="ja-JP" sz="2400" dirty="0"/>
          </a:p>
          <a:p>
            <a:pPr lvl="1"/>
            <a:endParaRPr kumimoji="1" lang="en-US" altLang="ja-JP" sz="2000" dirty="0"/>
          </a:p>
        </p:txBody>
      </p:sp>
      <p:pic>
        <p:nvPicPr>
          <p:cNvPr id="1028" name="Picture 4" descr="\begin{align*}&#10;  \mathcal{L}_m=-\frac{1}{2}&#10;  \left( \begin{array}{2,1}&#10;  \overline{(\nu_L)^c} &amp; \overline{\nu_R} \end{array} \right)&#10;  \left( \begin{array}{2,2}&#10;  m_L &amp; m_D \\ m_D &amp; m_R^* \end{array} \right)&#10;  \left( \begin{array}{1,2}&#10;  \nu_L \\ (\nu_R)^c \end{array} \right)&#10;+{\rm h.c.}&#10;\end{align*}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49" y="2353396"/>
            <a:ext cx="6979976" cy="6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40124" t="67682" r="40207" b="23156"/>
          <a:stretch/>
        </p:blipFill>
        <p:spPr>
          <a:xfrm rot="395978">
            <a:off x="5869332" y="3885288"/>
            <a:ext cx="2826177" cy="62935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44174" t="43820" r="27190" b="45317"/>
          <a:stretch/>
        </p:blipFill>
        <p:spPr>
          <a:xfrm>
            <a:off x="1258712" y="3901281"/>
            <a:ext cx="4114580" cy="74612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906457" y="3083355"/>
            <a:ext cx="376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ただし、</a:t>
            </a:r>
            <a:r>
              <a:rPr kumimoji="1" lang="en-US" altLang="ja-JP" dirty="0"/>
              <a:t>m</a:t>
            </a:r>
            <a:r>
              <a:rPr kumimoji="1" lang="en-US" altLang="ja-JP" baseline="-25000" dirty="0"/>
              <a:t>L</a:t>
            </a:r>
            <a:r>
              <a:rPr kumimoji="1" lang="en-US" altLang="ja-JP" dirty="0"/>
              <a:t>=0,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m</a:t>
            </a:r>
            <a:r>
              <a:rPr kumimoji="1" lang="en-US" altLang="ja-JP" baseline="-25000" dirty="0" err="1"/>
              <a:t>R</a:t>
            </a:r>
            <a:r>
              <a:rPr kumimoji="1" lang="en-US" altLang="ja-JP" dirty="0"/>
              <a:t>&gt;&gt;M</a:t>
            </a:r>
            <a:r>
              <a:rPr kumimoji="1" lang="en-US" altLang="ja-JP" baseline="-25000" dirty="0"/>
              <a:t>W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m</a:t>
            </a:r>
            <a:r>
              <a:rPr kumimoji="1" lang="en-US" altLang="ja-JP" baseline="-25000" dirty="0" err="1"/>
              <a:t>D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1GeV</a:t>
            </a:r>
            <a:endParaRPr kumimoji="1" lang="ja-JP" altLang="en-US" baseline="-25000" dirty="0"/>
          </a:p>
        </p:txBody>
      </p:sp>
      <p:sp>
        <p:nvSpPr>
          <p:cNvPr id="13" name="吹き出し: 角を丸めた四角形 12"/>
          <p:cNvSpPr/>
          <p:nvPr/>
        </p:nvSpPr>
        <p:spPr>
          <a:xfrm>
            <a:off x="5513524" y="4452522"/>
            <a:ext cx="1029253" cy="668118"/>
          </a:xfrm>
          <a:prstGeom prst="wedgeRoundRectCallout">
            <a:avLst>
              <a:gd name="adj1" fmla="val 23523"/>
              <a:gd name="adj2" fmla="val -79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軽い！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~</a:t>
            </a:r>
            <a:r>
              <a:rPr kumimoji="1" lang="en-US" altLang="ja-JP" dirty="0" err="1"/>
              <a:t>meV</a:t>
            </a:r>
            <a:endParaRPr kumimoji="1" lang="ja-JP" altLang="en-US" dirty="0"/>
          </a:p>
        </p:txBody>
      </p:sp>
      <p:sp>
        <p:nvSpPr>
          <p:cNvPr id="14" name="吹き出し: 角を丸めた四角形 13"/>
          <p:cNvSpPr/>
          <p:nvPr/>
        </p:nvSpPr>
        <p:spPr>
          <a:xfrm>
            <a:off x="7355090" y="4647408"/>
            <a:ext cx="1696227" cy="733854"/>
          </a:xfrm>
          <a:prstGeom prst="wedgeRoundRectCallout">
            <a:avLst>
              <a:gd name="adj1" fmla="val -21797"/>
              <a:gd name="adj2" fmla="val -7635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重い！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（～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14</a:t>
            </a:r>
            <a:r>
              <a:rPr kumimoji="1" lang="en-US" altLang="ja-JP" dirty="0"/>
              <a:t>GeV</a:t>
            </a:r>
            <a:r>
              <a:rPr kumimoji="1" lang="ja-JP" altLang="en-US" dirty="0"/>
              <a:t>）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786491" y="2639908"/>
            <a:ext cx="187980" cy="18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i="1" dirty="0">
                <a:solidFill>
                  <a:schemeClr val="tx1"/>
                </a:solidFill>
              </a:rPr>
              <a:t>N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29715" y="2768547"/>
            <a:ext cx="187980" cy="18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i="1" dirty="0">
                <a:solidFill>
                  <a:schemeClr val="tx1"/>
                </a:solidFill>
              </a:rPr>
              <a:t>N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38551" t="61453" r="35287" b="16992"/>
          <a:stretch/>
        </p:blipFill>
        <p:spPr>
          <a:xfrm>
            <a:off x="2995561" y="5736671"/>
            <a:ext cx="2846968" cy="112132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606285" y="134978"/>
            <a:ext cx="4434840" cy="970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err="1"/>
              <a:t>Yanagida</a:t>
            </a:r>
            <a:r>
              <a:rPr lang="en-US" altLang="ja-JP" dirty="0"/>
              <a:t>, 1979</a:t>
            </a:r>
          </a:p>
          <a:p>
            <a:r>
              <a:rPr lang="en-US" altLang="ja-JP" dirty="0"/>
              <a:t>Gell-Mann, </a:t>
            </a:r>
            <a:r>
              <a:rPr lang="en-US" altLang="ja-JP" dirty="0" err="1"/>
              <a:t>Ramond</a:t>
            </a:r>
            <a:r>
              <a:rPr lang="en-US" altLang="ja-JP" dirty="0"/>
              <a:t> and </a:t>
            </a:r>
            <a:r>
              <a:rPr lang="en-US" altLang="ja-JP" dirty="0" err="1"/>
              <a:t>Slansky</a:t>
            </a:r>
            <a:r>
              <a:rPr lang="en-US" altLang="ja-JP" dirty="0"/>
              <a:t>, 1979</a:t>
            </a:r>
          </a:p>
          <a:p>
            <a:r>
              <a:rPr lang="en-US" altLang="ja-JP" dirty="0" err="1"/>
              <a:t>Minkowski</a:t>
            </a:r>
            <a:r>
              <a:rPr lang="en-US" altLang="ja-JP" dirty="0"/>
              <a:t>, 1977</a:t>
            </a:r>
          </a:p>
        </p:txBody>
      </p:sp>
    </p:spTree>
    <p:extLst>
      <p:ext uri="{BB962C8B-B14F-4D97-AF65-F5344CB8AC3E}">
        <p14:creationId xmlns:p14="http://schemas.microsoft.com/office/powerpoint/2010/main" val="1177843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" y="0"/>
            <a:ext cx="8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3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　物理探索</a:t>
            </a:r>
          </a:p>
        </p:txBody>
      </p:sp>
      <p:cxnSp>
        <p:nvCxnSpPr>
          <p:cNvPr id="62" name="直線矢印コネクタ 61"/>
          <p:cNvCxnSpPr>
            <a:cxnSpLocks/>
          </p:cNvCxnSpPr>
          <p:nvPr/>
        </p:nvCxnSpPr>
        <p:spPr>
          <a:xfrm flipV="1">
            <a:off x="486508" y="1601305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>
            <a:cxnSpLocks/>
          </p:cNvCxnSpPr>
          <p:nvPr/>
        </p:nvCxnSpPr>
        <p:spPr>
          <a:xfrm>
            <a:off x="797170" y="142130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>
            <a:cxnSpLocks/>
          </p:cNvCxnSpPr>
          <p:nvPr/>
        </p:nvCxnSpPr>
        <p:spPr>
          <a:xfrm>
            <a:off x="1724026" y="1419596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>
            <a:cxnSpLocks/>
          </p:cNvCxnSpPr>
          <p:nvPr/>
        </p:nvCxnSpPr>
        <p:spPr>
          <a:xfrm>
            <a:off x="2650882" y="1419596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cxnSpLocks/>
          </p:cNvCxnSpPr>
          <p:nvPr/>
        </p:nvCxnSpPr>
        <p:spPr>
          <a:xfrm>
            <a:off x="3577738" y="141788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>
            <a:cxnSpLocks/>
          </p:cNvCxnSpPr>
          <p:nvPr/>
        </p:nvCxnSpPr>
        <p:spPr>
          <a:xfrm>
            <a:off x="4504594" y="141788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cxnSpLocks/>
          </p:cNvCxnSpPr>
          <p:nvPr/>
        </p:nvCxnSpPr>
        <p:spPr>
          <a:xfrm>
            <a:off x="5431450" y="141788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cxnSpLocks/>
          </p:cNvCxnSpPr>
          <p:nvPr/>
        </p:nvCxnSpPr>
        <p:spPr>
          <a:xfrm>
            <a:off x="6358306" y="141788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cxnSpLocks/>
          </p:cNvCxnSpPr>
          <p:nvPr/>
        </p:nvCxnSpPr>
        <p:spPr>
          <a:xfrm>
            <a:off x="7285162" y="141788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>
            <a:cxnSpLocks/>
          </p:cNvCxnSpPr>
          <p:nvPr/>
        </p:nvCxnSpPr>
        <p:spPr>
          <a:xfrm>
            <a:off x="8212016" y="141788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正方形/長方形 71"/>
          <p:cNvSpPr/>
          <p:nvPr/>
        </p:nvSpPr>
        <p:spPr>
          <a:xfrm>
            <a:off x="363416" y="110570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289167" y="1100142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2217128" y="1095265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3142879" y="10923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070840" y="109001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4997696" y="10972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50303" y="10972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5922342" y="10972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7778262" y="10972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3787618"/>
            <a:ext cx="8687986" cy="3070382"/>
          </a:xfrm>
        </p:spPr>
        <p:txBody>
          <a:bodyPr/>
          <a:lstStyle/>
          <a:p>
            <a:r>
              <a:rPr kumimoji="1" lang="en-US" altLang="ja-JP" dirty="0"/>
              <a:t>AXEL3000L</a:t>
            </a:r>
            <a:r>
              <a:rPr kumimoji="1" lang="ja-JP" altLang="en-US" dirty="0"/>
              <a:t>　（</a:t>
            </a:r>
            <a:r>
              <a:rPr kumimoji="1" lang="en-US" altLang="ja-JP" dirty="0"/>
              <a:t>~100kg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背景事象がない場合は</a:t>
            </a:r>
            <a:r>
              <a:rPr kumimoji="1" lang="en-US" altLang="ja-JP" dirty="0"/>
              <a:t>1</a:t>
            </a:r>
            <a:r>
              <a:rPr kumimoji="1" lang="ja-JP" altLang="en-US" dirty="0"/>
              <a:t>年観測で世界最高感度となる質量</a:t>
            </a:r>
            <a:endParaRPr kumimoji="1" lang="en-US" altLang="ja-JP" dirty="0"/>
          </a:p>
          <a:p>
            <a:pPr lvl="1"/>
            <a:r>
              <a:rPr lang="ja-JP" altLang="en-US" dirty="0"/>
              <a:t>スケールアップ技術の獲得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バックグラウンド事象の測定・理解</a:t>
            </a:r>
            <a:endParaRPr kumimoji="1" lang="en-US" altLang="ja-JP" dirty="0"/>
          </a:p>
          <a:p>
            <a:r>
              <a:rPr lang="en-US" altLang="ja-JP" dirty="0"/>
              <a:t>AXEL1ton</a:t>
            </a:r>
          </a:p>
          <a:p>
            <a:pPr lvl="1"/>
            <a:r>
              <a:rPr kumimoji="1" lang="ja-JP" altLang="en-US" dirty="0"/>
              <a:t>目的：逆階層を探索（</a:t>
            </a:r>
            <a:r>
              <a:rPr kumimoji="1" lang="en-US" altLang="ja-JP" dirty="0"/>
              <a:t>20meV</a:t>
            </a:r>
            <a:r>
              <a:rPr kumimoji="1" lang="ja-JP" altLang="en-US" dirty="0"/>
              <a:t>）</a:t>
            </a:r>
            <a:endParaRPr lang="en-US" altLang="ja-JP" dirty="0"/>
          </a:p>
          <a:p>
            <a:pPr lvl="1"/>
            <a:r>
              <a:rPr kumimoji="1" lang="ja-JP" altLang="en-US" dirty="0"/>
              <a:t>そして順階層へ</a:t>
            </a:r>
            <a:endParaRPr kumimoji="1" lang="en-US" altLang="ja-JP" dirty="0"/>
          </a:p>
        </p:txBody>
      </p:sp>
      <p:sp>
        <p:nvSpPr>
          <p:cNvPr id="9" name="矢印: 五方向 8"/>
          <p:cNvSpPr/>
          <p:nvPr/>
        </p:nvSpPr>
        <p:spPr>
          <a:xfrm flipH="1">
            <a:off x="2682710" y="2445632"/>
            <a:ext cx="1821883" cy="432000"/>
          </a:xfrm>
          <a:prstGeom prst="homePlate">
            <a:avLst>
              <a:gd name="adj" fmla="val 21088"/>
            </a:avLst>
          </a:prstGeom>
          <a:solidFill>
            <a:srgbClr val="8064A2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建設</a:t>
            </a:r>
          </a:p>
        </p:txBody>
      </p:sp>
      <p:sp>
        <p:nvSpPr>
          <p:cNvPr id="81" name="矢印: 五方向 80"/>
          <p:cNvSpPr/>
          <p:nvPr/>
        </p:nvSpPr>
        <p:spPr>
          <a:xfrm>
            <a:off x="4504592" y="2447626"/>
            <a:ext cx="2780567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物理</a:t>
            </a:r>
            <a:r>
              <a:rPr kumimoji="1" lang="en-US" altLang="ja-JP" dirty="0">
                <a:solidFill>
                  <a:schemeClr val="tx1"/>
                </a:solidFill>
              </a:rPr>
              <a:t>RUN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2" name="矢印: 五方向 81"/>
          <p:cNvSpPr/>
          <p:nvPr/>
        </p:nvSpPr>
        <p:spPr>
          <a:xfrm flipH="1">
            <a:off x="5463277" y="2980184"/>
            <a:ext cx="1821883" cy="432000"/>
          </a:xfrm>
          <a:prstGeom prst="homePlate">
            <a:avLst>
              <a:gd name="adj" fmla="val 21088"/>
            </a:avLst>
          </a:prstGeom>
          <a:solidFill>
            <a:srgbClr val="8064A2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　　建設</a:t>
            </a:r>
          </a:p>
        </p:txBody>
      </p:sp>
      <p:sp>
        <p:nvSpPr>
          <p:cNvPr id="83" name="矢印: 五方向 82"/>
          <p:cNvSpPr/>
          <p:nvPr/>
        </p:nvSpPr>
        <p:spPr>
          <a:xfrm>
            <a:off x="7288849" y="2978064"/>
            <a:ext cx="1855151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dirty="0">
                <a:solidFill>
                  <a:schemeClr val="tx1"/>
                </a:solidFill>
              </a:rPr>
              <a:t>物理</a:t>
            </a:r>
            <a:r>
              <a:rPr kumimoji="1" lang="en-US" altLang="ja-JP" dirty="0">
                <a:solidFill>
                  <a:schemeClr val="tx1"/>
                </a:solidFill>
              </a:rPr>
              <a:t>RUN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37998" y="2478332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AXEL3000L</a:t>
            </a:r>
            <a:endParaRPr kumimoji="1" lang="ja-JP" altLang="en-US" b="1" dirty="0"/>
          </a:p>
        </p:txBody>
      </p:sp>
      <p:sp>
        <p:nvSpPr>
          <p:cNvPr id="84" name="正方形/長方形 83"/>
          <p:cNvSpPr/>
          <p:nvPr/>
        </p:nvSpPr>
        <p:spPr>
          <a:xfrm>
            <a:off x="6442854" y="3010803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AXEL1ton</a:t>
            </a:r>
            <a:endParaRPr kumimoji="1" lang="ja-JP" altLang="en-US" b="1" dirty="0"/>
          </a:p>
        </p:txBody>
      </p:sp>
      <p:sp>
        <p:nvSpPr>
          <p:cNvPr id="31" name="矢印: 五方向 30"/>
          <p:cNvSpPr/>
          <p:nvPr/>
        </p:nvSpPr>
        <p:spPr>
          <a:xfrm flipH="1">
            <a:off x="374214" y="1866689"/>
            <a:ext cx="1606985" cy="432000"/>
          </a:xfrm>
          <a:prstGeom prst="homePlate">
            <a:avLst>
              <a:gd name="adj" fmla="val 21088"/>
            </a:avLst>
          </a:prstGeom>
          <a:solidFill>
            <a:srgbClr val="8064A2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　建設</a:t>
            </a:r>
          </a:p>
        </p:txBody>
      </p:sp>
      <p:sp>
        <p:nvSpPr>
          <p:cNvPr id="32" name="矢印: 五方向 31"/>
          <p:cNvSpPr/>
          <p:nvPr/>
        </p:nvSpPr>
        <p:spPr>
          <a:xfrm>
            <a:off x="1981199" y="1868683"/>
            <a:ext cx="2995465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　　　測定＆</a:t>
            </a:r>
            <a:r>
              <a:rPr kumimoji="1" lang="en-US" altLang="ja-JP" dirty="0">
                <a:solidFill>
                  <a:schemeClr val="tx1"/>
                </a:solidFill>
              </a:rPr>
              <a:t>upgrade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289167" y="1897731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試作機</a:t>
            </a:r>
            <a:r>
              <a:rPr kumimoji="1" lang="en-US" altLang="ja-JP" b="1" dirty="0"/>
              <a:t>180L</a:t>
            </a:r>
            <a:endParaRPr kumimoji="1" lang="ja-JP" altLang="en-US" b="1" dirty="0"/>
          </a:p>
        </p:txBody>
      </p:sp>
      <p:sp>
        <p:nvSpPr>
          <p:cNvPr id="3" name="吹き出し: 角を丸めた四角形 2"/>
          <p:cNvSpPr/>
          <p:nvPr/>
        </p:nvSpPr>
        <p:spPr>
          <a:xfrm>
            <a:off x="285893" y="2645664"/>
            <a:ext cx="2292715" cy="1054608"/>
          </a:xfrm>
          <a:prstGeom prst="wedgeRoundRectCallout">
            <a:avLst>
              <a:gd name="adj1" fmla="val 32626"/>
              <a:gd name="adj2" fmla="val -7561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2νββ</a:t>
            </a:r>
            <a:r>
              <a:rPr kumimoji="1" lang="ja-JP" altLang="en-US" dirty="0"/>
              <a:t>なら</a:t>
            </a:r>
            <a:r>
              <a:rPr kumimoji="1" lang="en-US" altLang="ja-JP" dirty="0"/>
              <a:t>1000ev/</a:t>
            </a:r>
            <a:r>
              <a:rPr kumimoji="1" lang="ja-JP" altLang="en-US" dirty="0"/>
              <a:t>年</a:t>
            </a:r>
            <a:endParaRPr kumimoji="1" lang="en-US" altLang="ja-JP" dirty="0"/>
          </a:p>
          <a:p>
            <a:pPr algn="ctr"/>
            <a:r>
              <a:rPr kumimoji="1" lang="ja-JP" altLang="en-US" sz="1400" dirty="0"/>
              <a:t>（地下での</a:t>
            </a:r>
            <a:r>
              <a:rPr kumimoji="1" lang="en-US" altLang="ja-JP" sz="1400" dirty="0"/>
              <a:t>R&amp;D</a:t>
            </a:r>
            <a:r>
              <a:rPr kumimoji="1" lang="ja-JP" altLang="en-US" sz="1400" dirty="0"/>
              <a:t>も</a:t>
            </a:r>
            <a:endParaRPr kumimoji="1" lang="en-US" altLang="ja-JP" sz="1400" dirty="0"/>
          </a:p>
          <a:p>
            <a:pPr algn="ctr"/>
            <a:r>
              <a:rPr kumimoji="1" lang="ja-JP" altLang="en-US" sz="1400" dirty="0"/>
              <a:t>視野にいれつつ）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9522875" y="1609350"/>
            <a:ext cx="3908721" cy="2872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2ν</a:t>
            </a:r>
            <a:r>
              <a:rPr kumimoji="1" lang="ja-JP" altLang="en-US" dirty="0"/>
              <a:t>の半減期：</a:t>
            </a:r>
            <a:r>
              <a:rPr kumimoji="1" lang="en-US" altLang="ja-JP" dirty="0"/>
              <a:t>2*10^21</a:t>
            </a:r>
            <a:r>
              <a:rPr kumimoji="1" lang="ja-JP" altLang="en-US" dirty="0"/>
              <a:t>年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9kg</a:t>
            </a:r>
            <a:r>
              <a:rPr kumimoji="1" lang="ja-JP" altLang="en-US" dirty="0"/>
              <a:t>⇒</a:t>
            </a:r>
            <a:r>
              <a:rPr kumimoji="1" lang="en-US" altLang="ja-JP" dirty="0"/>
              <a:t>9000/130</a:t>
            </a:r>
            <a:r>
              <a:rPr kumimoji="1" lang="ja-JP" altLang="en-US" dirty="0"/>
              <a:t>*</a:t>
            </a:r>
            <a:r>
              <a:rPr kumimoji="1" lang="en-US" altLang="ja-JP" dirty="0"/>
              <a:t>0.1</a:t>
            </a:r>
            <a:r>
              <a:rPr kumimoji="1" lang="ja-JP" altLang="en-US" dirty="0"/>
              <a:t>*</a:t>
            </a:r>
            <a:r>
              <a:rPr kumimoji="1" lang="en-US" altLang="ja-JP" dirty="0"/>
              <a:t>6*10^23=</a:t>
            </a:r>
          </a:p>
          <a:p>
            <a:pPr algn="ctr"/>
            <a:r>
              <a:rPr kumimoji="1" lang="en-US" altLang="ja-JP" dirty="0"/>
              <a:t>4.1*10^24</a:t>
            </a:r>
          </a:p>
          <a:p>
            <a:pPr algn="ctr"/>
            <a:r>
              <a:rPr kumimoji="1" lang="ja-JP" altLang="en-US" dirty="0"/>
              <a:t>⇒</a:t>
            </a:r>
            <a:r>
              <a:rPr kumimoji="1" lang="en-US" altLang="ja-JP" dirty="0"/>
              <a:t>1000ev/</a:t>
            </a:r>
            <a:r>
              <a:rPr kumimoji="1" lang="ja-JP" altLang="en-US" dirty="0"/>
              <a:t>年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818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96817"/>
            <a:ext cx="7886700" cy="1325563"/>
          </a:xfrm>
        </p:spPr>
        <p:txBody>
          <a:bodyPr/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8816" y="1522380"/>
            <a:ext cx="8714792" cy="5145898"/>
          </a:xfrm>
        </p:spPr>
        <p:txBody>
          <a:bodyPr/>
          <a:lstStyle/>
          <a:p>
            <a:r>
              <a:rPr lang="ja-JP" altLang="en-US" dirty="0"/>
              <a:t>ニュートリノの謎</a:t>
            </a:r>
            <a:endParaRPr lang="en-US" altLang="ja-JP" dirty="0"/>
          </a:p>
          <a:p>
            <a:pPr lvl="1"/>
            <a:r>
              <a:rPr lang="ja-JP" altLang="en-US" dirty="0"/>
              <a:t>軽すぎ？　マヨラナ？　シーソー機構？</a:t>
            </a:r>
            <a:endParaRPr lang="en-US" altLang="ja-JP" dirty="0"/>
          </a:p>
          <a:p>
            <a:pPr lvl="1"/>
            <a:r>
              <a:rPr lang="ja-JP" altLang="en-US" dirty="0"/>
              <a:t>検証するためには</a:t>
            </a:r>
            <a:r>
              <a:rPr lang="en-US" altLang="ja-JP" dirty="0"/>
              <a:t>0νββ</a:t>
            </a:r>
            <a:r>
              <a:rPr lang="ja-JP" altLang="en-US" dirty="0"/>
              <a:t>探索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altLang="ja-JP" dirty="0"/>
              <a:t>AXEL</a:t>
            </a:r>
            <a:r>
              <a:rPr lang="ja-JP" altLang="en-US" dirty="0"/>
              <a:t>実験</a:t>
            </a:r>
            <a:endParaRPr lang="en-US" altLang="ja-JP" dirty="0"/>
          </a:p>
          <a:p>
            <a:pPr lvl="1"/>
            <a:r>
              <a:rPr lang="ja-JP" altLang="en-US" dirty="0"/>
              <a:t>高圧キセノンガス</a:t>
            </a:r>
            <a:r>
              <a:rPr lang="en-US" altLang="ja-JP" dirty="0"/>
              <a:t>TPC</a:t>
            </a:r>
            <a:r>
              <a:rPr lang="ja-JP" altLang="en-US" dirty="0"/>
              <a:t>を用いた</a:t>
            </a:r>
            <a:r>
              <a:rPr lang="en-US" altLang="ja-JP" dirty="0"/>
              <a:t>0νββ</a:t>
            </a:r>
            <a:r>
              <a:rPr lang="ja-JP" altLang="en-US" dirty="0"/>
              <a:t>探索（</a:t>
            </a:r>
            <a:r>
              <a:rPr lang="en-US" altLang="ja-JP" dirty="0"/>
              <a:t>R&amp;D</a:t>
            </a:r>
            <a:r>
              <a:rPr lang="ja-JP" altLang="en-US" dirty="0"/>
              <a:t>中）</a:t>
            </a:r>
            <a:endParaRPr lang="en-US" altLang="ja-JP" dirty="0"/>
          </a:p>
          <a:p>
            <a:pPr lvl="1"/>
            <a:r>
              <a:rPr kumimoji="1" lang="en-US" altLang="ja-JP" dirty="0"/>
              <a:t>10L</a:t>
            </a:r>
            <a:r>
              <a:rPr kumimoji="1" lang="ja-JP" altLang="en-US" dirty="0"/>
              <a:t>試作機</a:t>
            </a:r>
            <a:endParaRPr kumimoji="1" lang="en-US" altLang="ja-JP" dirty="0"/>
          </a:p>
          <a:p>
            <a:pPr lvl="2"/>
            <a:r>
              <a:rPr kumimoji="1" lang="en-US" altLang="ja-JP" dirty="0"/>
              <a:t>ELCC</a:t>
            </a:r>
            <a:r>
              <a:rPr kumimoji="1" lang="ja-JP" altLang="en-US" dirty="0"/>
              <a:t>いけるぞ、</a:t>
            </a:r>
            <a:r>
              <a:rPr lang="ja-JP" altLang="en-US" dirty="0"/>
              <a:t>分解能：</a:t>
            </a:r>
            <a:r>
              <a:rPr lang="en-US" altLang="ja-JP" dirty="0"/>
              <a:t>0.8</a:t>
            </a:r>
            <a:r>
              <a:rPr lang="ja-JP" altLang="en-US" dirty="0"/>
              <a:t>～</a:t>
            </a:r>
            <a:r>
              <a:rPr lang="en-US" altLang="ja-JP" dirty="0"/>
              <a:t>1.74%</a:t>
            </a:r>
            <a:r>
              <a:rPr lang="ja-JP" altLang="en-US" dirty="0"/>
              <a:t> </a:t>
            </a:r>
            <a:r>
              <a:rPr lang="en-US" altLang="ja-JP" dirty="0"/>
              <a:t>FWHM</a:t>
            </a:r>
            <a:r>
              <a:rPr lang="ja-JP" altLang="en-US" dirty="0"/>
              <a:t> </a:t>
            </a:r>
            <a:r>
              <a:rPr lang="en-US" altLang="ja-JP" dirty="0"/>
              <a:t>@Q</a:t>
            </a:r>
            <a:r>
              <a:rPr lang="ja-JP" altLang="en-US" dirty="0"/>
              <a:t>値換算</a:t>
            </a:r>
            <a:endParaRPr lang="en-US" altLang="ja-JP" dirty="0"/>
          </a:p>
          <a:p>
            <a:pPr lvl="1"/>
            <a:r>
              <a:rPr kumimoji="1" lang="en-US" altLang="ja-JP" dirty="0"/>
              <a:t>180</a:t>
            </a:r>
            <a:r>
              <a:rPr lang="en-US" altLang="ja-JP" dirty="0"/>
              <a:t>L</a:t>
            </a:r>
            <a:r>
              <a:rPr lang="ja-JP" altLang="en-US" dirty="0"/>
              <a:t>試作機：</a:t>
            </a:r>
            <a:r>
              <a:rPr lang="en-US" altLang="ja-JP" dirty="0"/>
              <a:t>2.5MeV(Q</a:t>
            </a:r>
            <a:r>
              <a:rPr lang="ja-JP" altLang="en-US" dirty="0"/>
              <a:t>値</a:t>
            </a:r>
            <a:r>
              <a:rPr lang="en-US" altLang="ja-JP" dirty="0"/>
              <a:t>)</a:t>
            </a:r>
            <a:r>
              <a:rPr lang="ja-JP" altLang="en-US" dirty="0" err="1"/>
              <a:t>での</a:t>
            </a:r>
            <a:r>
              <a:rPr lang="ja-JP" altLang="en-US" dirty="0"/>
              <a:t>エネルギー分解能を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もうすぐ</a:t>
            </a:r>
            <a:r>
              <a:rPr lang="ja-JP" altLang="en-US" dirty="0"/>
              <a:t>ファーストライト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物理探索に向け：飛跡判定アルゴリズムなど</a:t>
            </a:r>
            <a:endParaRPr kumimoji="1" lang="en-US" altLang="ja-JP" dirty="0"/>
          </a:p>
          <a:p>
            <a:pPr lvl="1"/>
            <a:r>
              <a:rPr lang="ja-JP" altLang="en-US" dirty="0"/>
              <a:t>新しい技術開発も：イオン検出、柱状再結合など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608" y="2218548"/>
            <a:ext cx="1905000" cy="107632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533808"/>
              </p:ext>
            </p:extLst>
          </p:nvPr>
        </p:nvGraphicFramePr>
        <p:xfrm>
          <a:off x="4450715" y="93493"/>
          <a:ext cx="4636135" cy="167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24455">
                  <a:extLst>
                    <a:ext uri="{9D8B030D-6E8A-4147-A177-3AD203B41FA5}">
                      <a16:colId xmlns:a16="http://schemas.microsoft.com/office/drawing/2014/main" val="67608027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59577308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コッククロフトウォルトン回路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14aK209-5</a:t>
                      </a:r>
                      <a:r>
                        <a:rPr kumimoji="1" lang="ja-JP" altLang="en-US" sz="1600" dirty="0"/>
                        <a:t> 吉田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35343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イオン検出</a:t>
                      </a:r>
                      <a:r>
                        <a:rPr kumimoji="1" lang="en-US" altLang="ja-JP" sz="1600" dirty="0"/>
                        <a:t>R&amp;D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14aK209-6</a:t>
                      </a:r>
                      <a:r>
                        <a:rPr kumimoji="1" lang="ja-JP" altLang="en-US" sz="1600" dirty="0"/>
                        <a:t> 小原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295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MPPC</a:t>
                      </a:r>
                      <a:r>
                        <a:rPr kumimoji="1" lang="ja-JP" altLang="en-US" sz="1600" dirty="0"/>
                        <a:t>の非線形性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14aK210-12</a:t>
                      </a:r>
                      <a:r>
                        <a:rPr kumimoji="1" lang="ja-JP" altLang="en-US" sz="1600" dirty="0"/>
                        <a:t> 中村和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119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ニューラルネットワーク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14pK209-6</a:t>
                      </a:r>
                      <a:r>
                        <a:rPr kumimoji="1" lang="ja-JP" altLang="en-US" sz="1600" dirty="0"/>
                        <a:t> 田中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273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600" dirty="0"/>
                        <a:t>試作機の評価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16pK209-13</a:t>
                      </a:r>
                      <a:r>
                        <a:rPr kumimoji="1" lang="ja-JP" altLang="en-US" sz="1600" dirty="0"/>
                        <a:t> 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281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42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Garfield++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ELCC</a:t>
            </a:r>
            <a:r>
              <a:rPr kumimoji="1" lang="ja-JP" altLang="en-US" dirty="0"/>
              <a:t>デザイン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検出</a:t>
            </a:r>
            <a:r>
              <a:rPr kumimoji="1" lang="en-US" altLang="ja-JP" dirty="0"/>
              <a:t>EL</a:t>
            </a:r>
            <a:r>
              <a:rPr kumimoji="1" lang="ja-JP" altLang="en-US" dirty="0"/>
              <a:t>光子数の、電子の初期位置依存性を確認</a:t>
            </a:r>
            <a:endParaRPr kumimoji="1" lang="en-US" altLang="ja-JP" dirty="0"/>
          </a:p>
          <a:p>
            <a:r>
              <a:rPr lang="ja-JP" altLang="en-US" dirty="0"/>
              <a:t>最適なジオメトリ（穴径や電場など）を求める</a:t>
            </a:r>
            <a:endParaRPr kumimoji="1" lang="ja-JP" altLang="en-US" dirty="0"/>
          </a:p>
        </p:txBody>
      </p:sp>
      <p:pic>
        <p:nvPicPr>
          <p:cNvPr id="25" name="Picture 4" descr="C:\Users\kiseki\Documents\AXEL\電場sim\result_images\02_20140912_JPS\geometory_mesh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805201" y="3885033"/>
            <a:ext cx="3679186" cy="1960302"/>
          </a:xfrm>
          <a:prstGeom prst="rect">
            <a:avLst/>
          </a:prstGeom>
          <a:noFill/>
        </p:spPr>
      </p:pic>
      <p:pic>
        <p:nvPicPr>
          <p:cNvPr id="26" name="Picture 24" descr="http://www-he.scphys.kyoto-u.ac.jp/member/kiseki/kakunouko/image_fie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65715"/>
            <a:ext cx="1350150" cy="4092285"/>
          </a:xfrm>
          <a:prstGeom prst="rect">
            <a:avLst/>
          </a:prstGeom>
          <a:noFill/>
        </p:spPr>
      </p:pic>
      <p:pic>
        <p:nvPicPr>
          <p:cNvPr id="27" name="Picture 12" descr="http://www-he.scphys.kyoto-u.ac.jp/member/kiseki/kakunouko/image_tr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1591" y="2896702"/>
            <a:ext cx="1902631" cy="3780421"/>
          </a:xfrm>
          <a:prstGeom prst="rect">
            <a:avLst/>
          </a:prstGeom>
          <a:noFill/>
        </p:spPr>
      </p:pic>
      <p:pic>
        <p:nvPicPr>
          <p:cNvPr id="28" name="Picture 2" descr="http://www-he.scphys.kyoto-u.ac.jp/member/kiseki/kakunouko/el_0.png"/>
          <p:cNvPicPr>
            <a:picLocks noChangeAspect="1" noChangeArrowheads="1"/>
          </p:cNvPicPr>
          <p:nvPr/>
        </p:nvPicPr>
        <p:blipFill>
          <a:blip r:embed="rId5" cstate="print"/>
          <a:srcRect l="39450" r="40367" b="49835"/>
          <a:stretch>
            <a:fillRect/>
          </a:stretch>
        </p:blipFill>
        <p:spPr bwMode="auto">
          <a:xfrm>
            <a:off x="7670256" y="3040170"/>
            <a:ext cx="1296144" cy="180358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9" name="Picture 3" descr="C:\Users\kiseki\Documents\AXEL\電場sim\result_images\02_20140912_JPS\geometory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-876189" y="3885034"/>
            <a:ext cx="3679184" cy="1960300"/>
          </a:xfrm>
          <a:prstGeom prst="rect">
            <a:avLst/>
          </a:prstGeom>
          <a:noFill/>
        </p:spPr>
      </p:pic>
      <p:sp>
        <p:nvSpPr>
          <p:cNvPr id="9" name="右矢印 210"/>
          <p:cNvSpPr/>
          <p:nvPr/>
        </p:nvSpPr>
        <p:spPr>
          <a:xfrm>
            <a:off x="1195924" y="3635453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dirty="0" err="1"/>
              <a:t>gmsh</a:t>
            </a:r>
            <a:endParaRPr kumimoji="1" lang="ja-JP" altLang="en-US" sz="2000" dirty="0"/>
          </a:p>
        </p:txBody>
      </p:sp>
      <p:sp>
        <p:nvSpPr>
          <p:cNvPr id="10" name="右矢印 211"/>
          <p:cNvSpPr/>
          <p:nvPr/>
        </p:nvSpPr>
        <p:spPr>
          <a:xfrm>
            <a:off x="2953371" y="3635453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 err="1"/>
              <a:t>elmer</a:t>
            </a:r>
            <a:endParaRPr kumimoji="1" lang="ja-JP" altLang="en-US" sz="2000" dirty="0"/>
          </a:p>
        </p:txBody>
      </p:sp>
      <p:sp>
        <p:nvSpPr>
          <p:cNvPr id="11" name="右矢印 211"/>
          <p:cNvSpPr/>
          <p:nvPr/>
        </p:nvSpPr>
        <p:spPr>
          <a:xfrm>
            <a:off x="4411533" y="3635453"/>
            <a:ext cx="1597226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Garfield++</a:t>
            </a:r>
            <a:endParaRPr kumimoji="1" lang="ja-JP" altLang="en-US" sz="2000" dirty="0"/>
          </a:p>
        </p:txBody>
      </p:sp>
      <p:sp>
        <p:nvSpPr>
          <p:cNvPr id="12" name="右矢印 211"/>
          <p:cNvSpPr/>
          <p:nvPr/>
        </p:nvSpPr>
        <p:spPr>
          <a:xfrm>
            <a:off x="6702442" y="3635453"/>
            <a:ext cx="1304388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ja-JP" altLang="en-US" sz="2000" dirty="0"/>
              <a:t>手製</a:t>
            </a:r>
            <a:r>
              <a:rPr lang="en-US" altLang="ja-JP" sz="2000" dirty="0"/>
              <a:t>MC</a:t>
            </a:r>
            <a:endParaRPr kumimoji="1" lang="ja-JP" altLang="en-US" sz="2000" dirty="0"/>
          </a:p>
        </p:txBody>
      </p:sp>
      <p:pic>
        <p:nvPicPr>
          <p:cNvPr id="13" name="Picture 2" descr="http://www-he.scphys.kyoto-u.ac.jp/member/kiseki/kakunouko/el_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t="33266" r="41334" b="32795"/>
          <a:stretch/>
        </p:blipFill>
        <p:spPr bwMode="auto">
          <a:xfrm>
            <a:off x="7535249" y="5228630"/>
            <a:ext cx="1566158" cy="14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矢印: 下 4"/>
          <p:cNvSpPr/>
          <p:nvPr/>
        </p:nvSpPr>
        <p:spPr>
          <a:xfrm>
            <a:off x="7832946" y="4517943"/>
            <a:ext cx="1133454" cy="92148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/>
              <a:t>検出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光子数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01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1777" y="49442"/>
            <a:ext cx="6351181" cy="765599"/>
          </a:xfrm>
        </p:spPr>
        <p:txBody>
          <a:bodyPr/>
          <a:lstStyle/>
          <a:p>
            <a:r>
              <a:rPr lang="ja-JP" altLang="en-US" dirty="0"/>
              <a:t>パラメータスキャンの例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2945" t="13950"/>
          <a:stretch/>
        </p:blipFill>
        <p:spPr>
          <a:xfrm>
            <a:off x="992372" y="1296484"/>
            <a:ext cx="7889359" cy="540962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172232" y="109031"/>
            <a:ext cx="1800447" cy="7797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1400" dirty="0"/>
              <a:t>8atm</a:t>
            </a:r>
          </a:p>
          <a:p>
            <a:r>
              <a:rPr kumimoji="1" lang="en-US" altLang="ja-JP" sz="1400" dirty="0"/>
              <a:t>E</a:t>
            </a:r>
            <a:r>
              <a:rPr kumimoji="1" lang="en-US" altLang="ja-JP" sz="1400" baseline="-25000" dirty="0"/>
              <a:t>EL</a:t>
            </a:r>
            <a:r>
              <a:rPr kumimoji="1" lang="en-US" altLang="ja-JP" sz="1400" dirty="0"/>
              <a:t>=3kV/cm/</a:t>
            </a:r>
            <a:r>
              <a:rPr kumimoji="1" lang="en-US" altLang="ja-JP" sz="1400" dirty="0" err="1"/>
              <a:t>atm</a:t>
            </a:r>
            <a:endParaRPr kumimoji="1" lang="en-US" altLang="ja-JP" sz="1400" dirty="0"/>
          </a:p>
          <a:p>
            <a:r>
              <a:rPr kumimoji="1" lang="en-US" altLang="ja-JP" sz="1400" dirty="0" err="1"/>
              <a:t>E</a:t>
            </a:r>
            <a:r>
              <a:rPr kumimoji="1" lang="en-US" altLang="ja-JP" sz="1400" baseline="-25000" dirty="0" err="1"/>
              <a:t>drift</a:t>
            </a:r>
            <a:r>
              <a:rPr kumimoji="1" lang="en-US" altLang="ja-JP" sz="1400" dirty="0"/>
              <a:t>=100V/cm/</a:t>
            </a:r>
            <a:r>
              <a:rPr kumimoji="1" lang="en-US" altLang="ja-JP" sz="1400" dirty="0" err="1"/>
              <a:t>atm</a:t>
            </a:r>
            <a:endParaRPr kumimoji="1" lang="ja-JP" altLang="en-US" sz="1400" dirty="0"/>
          </a:p>
        </p:txBody>
      </p:sp>
      <p:sp>
        <p:nvSpPr>
          <p:cNvPr id="9" name="正方形/長方形 8"/>
          <p:cNvSpPr/>
          <p:nvPr/>
        </p:nvSpPr>
        <p:spPr>
          <a:xfrm>
            <a:off x="1063257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7.5mm</a:t>
            </a:r>
            <a:endParaRPr kumimoji="1" lang="ja-JP" altLang="en-US" sz="1400" dirty="0"/>
          </a:p>
        </p:txBody>
      </p:sp>
      <p:sp>
        <p:nvSpPr>
          <p:cNvPr id="10" name="正方形/長方形 9"/>
          <p:cNvSpPr/>
          <p:nvPr/>
        </p:nvSpPr>
        <p:spPr>
          <a:xfrm>
            <a:off x="2195052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8.06mm</a:t>
            </a:r>
            <a:endParaRPr kumimoji="1" lang="ja-JP" altLang="en-US" sz="1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326847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9mm</a:t>
            </a:r>
            <a:endParaRPr kumimoji="1" lang="ja-JP" altLang="en-US" sz="1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458642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10mm</a:t>
            </a:r>
            <a:endParaRPr kumimoji="1" lang="ja-JP" altLang="en-US" sz="14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590437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11mm</a:t>
            </a:r>
            <a:endParaRPr kumimoji="1" lang="ja-JP" altLang="en-US" sz="1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6722232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12mm</a:t>
            </a:r>
            <a:endParaRPr kumimoji="1" lang="ja-JP" altLang="en-US" sz="1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7854025" y="1011905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13mm</a:t>
            </a:r>
            <a:endParaRPr kumimoji="1" lang="ja-JP" altLang="en-US" sz="1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380372" y="1646314"/>
            <a:ext cx="612000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3mm</a:t>
            </a:r>
            <a:endParaRPr kumimoji="1" lang="ja-JP" altLang="en-US" sz="1400" dirty="0"/>
          </a:p>
        </p:txBody>
      </p:sp>
      <p:sp>
        <p:nvSpPr>
          <p:cNvPr id="17" name="正方形/長方形 16"/>
          <p:cNvSpPr/>
          <p:nvPr/>
        </p:nvSpPr>
        <p:spPr>
          <a:xfrm>
            <a:off x="380372" y="2549373"/>
            <a:ext cx="612000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4mm</a:t>
            </a:r>
            <a:endParaRPr kumimoji="1" lang="ja-JP" altLang="en-US" sz="1400" dirty="0"/>
          </a:p>
        </p:txBody>
      </p:sp>
      <p:sp>
        <p:nvSpPr>
          <p:cNvPr id="18" name="正方形/長方形 17"/>
          <p:cNvSpPr/>
          <p:nvPr/>
        </p:nvSpPr>
        <p:spPr>
          <a:xfrm>
            <a:off x="380372" y="3452432"/>
            <a:ext cx="612000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5mm</a:t>
            </a:r>
            <a:endParaRPr kumimoji="1" lang="ja-JP" altLang="en-US" sz="1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380372" y="4355491"/>
            <a:ext cx="612000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6mm</a:t>
            </a:r>
            <a:endParaRPr kumimoji="1" lang="ja-JP" altLang="en-US" sz="1400" dirty="0"/>
          </a:p>
        </p:txBody>
      </p:sp>
      <p:sp>
        <p:nvSpPr>
          <p:cNvPr id="20" name="正方形/長方形 19"/>
          <p:cNvSpPr/>
          <p:nvPr/>
        </p:nvSpPr>
        <p:spPr>
          <a:xfrm>
            <a:off x="380372" y="5258550"/>
            <a:ext cx="612000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7mm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80372" y="6161608"/>
            <a:ext cx="612000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8mm</a:t>
            </a:r>
            <a:endParaRPr kumimoji="1" lang="ja-JP" altLang="en-US" sz="1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3881107" y="707041"/>
            <a:ext cx="900000" cy="2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ピッチ</a:t>
            </a:r>
          </a:p>
        </p:txBody>
      </p:sp>
      <p:sp>
        <p:nvSpPr>
          <p:cNvPr id="23" name="正方形/長方形 22"/>
          <p:cNvSpPr/>
          <p:nvPr/>
        </p:nvSpPr>
        <p:spPr>
          <a:xfrm rot="16200000">
            <a:off x="-106102" y="3893294"/>
            <a:ext cx="559758" cy="2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穴径</a:t>
            </a:r>
          </a:p>
        </p:txBody>
      </p:sp>
      <p:sp>
        <p:nvSpPr>
          <p:cNvPr id="24" name="四角形: 角を丸くする 23"/>
          <p:cNvSpPr/>
          <p:nvPr/>
        </p:nvSpPr>
        <p:spPr>
          <a:xfrm>
            <a:off x="4331107" y="3111794"/>
            <a:ext cx="1197823" cy="917852"/>
          </a:xfrm>
          <a:prstGeom prst="roundRect">
            <a:avLst>
              <a:gd name="adj" fmla="val 971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吹き出し: 角を丸めた四角形 24"/>
          <p:cNvSpPr/>
          <p:nvPr/>
        </p:nvSpPr>
        <p:spPr>
          <a:xfrm>
            <a:off x="1940259" y="4649105"/>
            <a:ext cx="2941786" cy="558576"/>
          </a:xfrm>
          <a:prstGeom prst="wedgeRoundRectCallout">
            <a:avLst>
              <a:gd name="adj1" fmla="val 35496"/>
              <a:gd name="adj2" fmla="val -15338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/>
              <a:t>位置依存性が</a:t>
            </a:r>
            <a:r>
              <a:rPr kumimoji="1" lang="en-US" altLang="ja-JP" sz="1400" dirty="0"/>
              <a:t>2%</a:t>
            </a:r>
            <a:r>
              <a:rPr kumimoji="1" lang="ja-JP" altLang="en-US" sz="1400" dirty="0"/>
              <a:t>以下であれば</a:t>
            </a:r>
            <a:endParaRPr kumimoji="1" lang="en-US" altLang="ja-JP" sz="1400" dirty="0"/>
          </a:p>
          <a:p>
            <a:r>
              <a:rPr kumimoji="1" lang="ja-JP" altLang="en-US" sz="1400" dirty="0"/>
              <a:t>エネルギー分解能</a:t>
            </a:r>
            <a:r>
              <a:rPr kumimoji="1" lang="en-US" altLang="ja-JP" sz="1400" dirty="0"/>
              <a:t>0.5%</a:t>
            </a:r>
            <a:r>
              <a:rPr kumimoji="1" lang="ja-JP" altLang="en-US" sz="1400" dirty="0"/>
              <a:t>を達成可能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4388529" y="1346920"/>
            <a:ext cx="4584150" cy="7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電子の初期位置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x,y</a:t>
            </a:r>
            <a:r>
              <a:rPr kumimoji="1" lang="en-US" altLang="ja-JP" dirty="0"/>
              <a:t>)</a:t>
            </a:r>
            <a:r>
              <a:rPr kumimoji="1" lang="ja-JP" altLang="en-US" dirty="0"/>
              <a:t>をランダムにしたときの、検出光子数分布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642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65193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MPPC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577340"/>
            <a:ext cx="8553450" cy="416475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問題点</a:t>
            </a:r>
            <a:endParaRPr kumimoji="1" lang="en-US" altLang="ja-JP" sz="2400" dirty="0"/>
          </a:p>
          <a:p>
            <a:pPr lvl="1"/>
            <a:r>
              <a:rPr kumimoji="1" lang="en-US" altLang="ja-JP" sz="2000" dirty="0"/>
              <a:t>MPPC</a:t>
            </a:r>
            <a:r>
              <a:rPr kumimoji="1" lang="ja-JP" altLang="en-US" sz="2000" dirty="0"/>
              <a:t>は大光量だとあるピクセルに同時に光子が入り、</a:t>
            </a:r>
            <a:r>
              <a:rPr lang="ja-JP" altLang="en-US" sz="2000" dirty="0"/>
              <a:t>サチ</a:t>
            </a:r>
            <a:r>
              <a:rPr lang="ja-JP" altLang="en-US" sz="2000" dirty="0" err="1"/>
              <a:t>る</a:t>
            </a:r>
            <a:endParaRPr kumimoji="1" lang="en-US" altLang="ja-JP" sz="2000" dirty="0"/>
          </a:p>
          <a:p>
            <a:pPr lvl="1"/>
            <a:r>
              <a:rPr lang="ja-JP" altLang="en-US" sz="2000" dirty="0"/>
              <a:t>”同時”というのは、一度鳴ったピクセルが充電される前に入射</a:t>
            </a:r>
            <a:endParaRPr lang="en-US" altLang="ja-JP" sz="2000" dirty="0"/>
          </a:p>
          <a:p>
            <a:pPr lvl="1"/>
            <a:r>
              <a:rPr lang="ja-JP" altLang="en-US" sz="2000" dirty="0"/>
              <a:t>回復時間</a:t>
            </a:r>
            <a:r>
              <a:rPr lang="en-US" altLang="ja-JP" sz="2000" dirty="0"/>
              <a:t>τ</a:t>
            </a:r>
            <a:r>
              <a:rPr lang="ja-JP" altLang="en-US" sz="2000" dirty="0"/>
              <a:t>で表され、測定もよく</a:t>
            </a:r>
            <a:r>
              <a:rPr lang="en-US" altLang="ja-JP" sz="2000" dirty="0"/>
              <a:t>fit</a:t>
            </a:r>
            <a:r>
              <a:rPr lang="ja-JP" altLang="en-US" sz="2000" dirty="0"/>
              <a:t>できる（２種類の</a:t>
            </a:r>
            <a:r>
              <a:rPr lang="en-US" altLang="ja-JP" sz="2000" dirty="0"/>
              <a:t>τ</a:t>
            </a:r>
            <a:r>
              <a:rPr lang="ja-JP" altLang="en-US" sz="2000" dirty="0"/>
              <a:t>が測定されている）</a:t>
            </a:r>
            <a:endParaRPr lang="en-US" altLang="ja-JP" sz="2000" dirty="0"/>
          </a:p>
          <a:p>
            <a:pPr lvl="1"/>
            <a:endParaRPr kumimoji="1" lang="en-US" altLang="ja-JP" sz="2000" dirty="0"/>
          </a:p>
          <a:p>
            <a:r>
              <a:rPr lang="ja-JP" altLang="en-US" sz="2400" dirty="0"/>
              <a:t>対策</a:t>
            </a:r>
            <a:endParaRPr lang="en-US" altLang="ja-JP" sz="2400" dirty="0"/>
          </a:p>
          <a:p>
            <a:pPr lvl="1"/>
            <a:r>
              <a:rPr lang="ja-JP" altLang="en-US" sz="2000" dirty="0"/>
              <a:t>あらかじめ</a:t>
            </a:r>
            <a:r>
              <a:rPr lang="en-US" altLang="ja-JP" sz="2000" dirty="0"/>
              <a:t>MPPC</a:t>
            </a:r>
            <a:r>
              <a:rPr lang="ja-JP" altLang="en-US" sz="2000" dirty="0"/>
              <a:t>の非線形性を</a:t>
            </a:r>
            <a:br>
              <a:rPr lang="en-US" altLang="ja-JP" sz="2000" dirty="0"/>
            </a:br>
            <a:r>
              <a:rPr lang="ja-JP" altLang="en-US" sz="2000" dirty="0"/>
              <a:t>測定し、補正する</a:t>
            </a:r>
            <a:endParaRPr kumimoji="1" lang="en-US" altLang="ja-JP" sz="2000" dirty="0"/>
          </a:p>
          <a:p>
            <a:pPr lvl="1"/>
            <a:r>
              <a:rPr lang="ja-JP" altLang="en-US" sz="2000" dirty="0"/>
              <a:t>検出器内で測定できるように</a:t>
            </a:r>
            <a:br>
              <a:rPr lang="en-US" altLang="ja-JP" sz="2000" dirty="0"/>
            </a:br>
            <a:r>
              <a:rPr lang="ja-JP" altLang="en-US" sz="2000" dirty="0"/>
              <a:t>容器内に光源の設置も考慮</a:t>
            </a:r>
            <a:endParaRPr lang="en-US" altLang="ja-JP" sz="2000" dirty="0"/>
          </a:p>
          <a:p>
            <a:endParaRPr kumimoji="1" lang="en-US" altLang="ja-JP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7667" t="31239" r="23083" b="50123"/>
          <a:stretch/>
        </p:blipFill>
        <p:spPr>
          <a:xfrm>
            <a:off x="6888480" y="0"/>
            <a:ext cx="2065020" cy="13588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5583" t="53433" r="52417" b="24128"/>
          <a:stretch/>
        </p:blipFill>
        <p:spPr>
          <a:xfrm>
            <a:off x="4926330" y="3659717"/>
            <a:ext cx="4110990" cy="28496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34166" t="50981" r="40917" b="41049"/>
          <a:stretch/>
        </p:blipFill>
        <p:spPr>
          <a:xfrm>
            <a:off x="6355080" y="5262458"/>
            <a:ext cx="2278380" cy="49530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640580" y="207433"/>
            <a:ext cx="2165985" cy="503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170nm</a:t>
            </a:r>
            <a:r>
              <a:rPr kumimoji="1" lang="ja-JP" altLang="en-US" sz="1200" dirty="0"/>
              <a:t>に感度のある</a:t>
            </a:r>
            <a:r>
              <a:rPr kumimoji="1" lang="en-US" altLang="ja-JP" sz="1200" dirty="0"/>
              <a:t>MPPC</a:t>
            </a:r>
          </a:p>
          <a:p>
            <a:pPr algn="ctr"/>
            <a:r>
              <a:rPr kumimoji="1" lang="en-US" altLang="ja-JP" sz="1200" dirty="0"/>
              <a:t>VUV</a:t>
            </a:r>
            <a:r>
              <a:rPr kumimoji="1" lang="ja-JP" altLang="en-US" sz="1200" dirty="0"/>
              <a:t> </a:t>
            </a:r>
            <a:r>
              <a:rPr kumimoji="1" lang="en-US" altLang="ja-JP" sz="1200" dirty="0"/>
              <a:t>SS13370-6838</a:t>
            </a:r>
            <a:r>
              <a:rPr kumimoji="1" lang="ja-JP" altLang="en-US" sz="1200" dirty="0"/>
              <a:t> </a:t>
            </a:r>
            <a:r>
              <a:rPr kumimoji="1" lang="en-US" altLang="ja-JP" sz="1200" dirty="0"/>
              <a:t>(VUV4)</a:t>
            </a:r>
            <a:endParaRPr kumimoji="1" lang="ja-JP" altLang="en-US" sz="1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150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381" y="118123"/>
            <a:ext cx="7886700" cy="1325563"/>
          </a:xfrm>
        </p:spPr>
        <p:txBody>
          <a:bodyPr/>
          <a:lstStyle/>
          <a:p>
            <a:r>
              <a:rPr lang="ja-JP" altLang="en-US" dirty="0"/>
              <a:t>電場依存性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1381" y="1310640"/>
            <a:ext cx="7886700" cy="4484384"/>
          </a:xfrm>
        </p:spPr>
        <p:txBody>
          <a:bodyPr/>
          <a:lstStyle/>
          <a:p>
            <a:r>
              <a:rPr kumimoji="1" lang="ja-JP" altLang="en-US" dirty="0"/>
              <a:t>ゲインカーブ</a:t>
            </a:r>
            <a:endParaRPr kumimoji="1" lang="en-US" altLang="ja-JP" dirty="0"/>
          </a:p>
          <a:p>
            <a:pPr lvl="1"/>
            <a:r>
              <a:rPr lang="en-US" altLang="ja-JP" dirty="0"/>
              <a:t>EL</a:t>
            </a:r>
            <a:r>
              <a:rPr lang="ja-JP" altLang="en-US" dirty="0"/>
              <a:t> </a:t>
            </a:r>
            <a:r>
              <a:rPr lang="en-US" altLang="ja-JP" dirty="0"/>
              <a:t>process</a:t>
            </a:r>
            <a:r>
              <a:rPr lang="ja-JP" altLang="en-US" dirty="0"/>
              <a:t> なので</a:t>
            </a:r>
            <a:r>
              <a:rPr kumimoji="1" lang="ja-JP" altLang="en-US" dirty="0"/>
              <a:t>線形に増える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r>
              <a:rPr lang="ja-JP" altLang="en-US" dirty="0"/>
              <a:t>エネルギー分解能</a:t>
            </a:r>
            <a:endParaRPr lang="en-US" altLang="ja-JP" dirty="0"/>
          </a:p>
          <a:p>
            <a:pPr lvl="1"/>
            <a:r>
              <a:rPr lang="ja-JP" altLang="en-US" dirty="0"/>
              <a:t>高電場の方がよい。放電とトレードオフ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9333" t="42505" r="33750" b="12831"/>
          <a:stretch/>
        </p:blipFill>
        <p:spPr>
          <a:xfrm>
            <a:off x="431381" y="4103609"/>
            <a:ext cx="3787140" cy="2496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206" y="4273643"/>
            <a:ext cx="3991178" cy="251335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950719" y="4398010"/>
            <a:ext cx="552450" cy="101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35039" t="51174" r="57987" b="35609"/>
          <a:stretch/>
        </p:blipFill>
        <p:spPr>
          <a:xfrm>
            <a:off x="908684" y="4398010"/>
            <a:ext cx="1232535" cy="12726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60978" t="8274" r="12675" b="71740"/>
          <a:stretch/>
        </p:blipFill>
        <p:spPr>
          <a:xfrm>
            <a:off x="6995160" y="4398446"/>
            <a:ext cx="1579244" cy="754369"/>
          </a:xfrm>
          <a:prstGeom prst="rect">
            <a:avLst/>
          </a:prstGeom>
        </p:spPr>
      </p:pic>
      <p:sp>
        <p:nvSpPr>
          <p:cNvPr id="9" name="正方形/長方形 8">
            <a:extLst/>
          </p:cNvPr>
          <p:cNvSpPr/>
          <p:nvPr/>
        </p:nvSpPr>
        <p:spPr>
          <a:xfrm>
            <a:off x="1268607" y="3852361"/>
            <a:ext cx="2331304" cy="4212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ゲインカーブ</a:t>
            </a:r>
          </a:p>
        </p:txBody>
      </p:sp>
      <p:sp>
        <p:nvSpPr>
          <p:cNvPr id="10" name="正方形/長方形 9">
            <a:extLst/>
          </p:cNvPr>
          <p:cNvSpPr/>
          <p:nvPr/>
        </p:nvSpPr>
        <p:spPr>
          <a:xfrm>
            <a:off x="5763352" y="3837557"/>
            <a:ext cx="2331304" cy="4212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エネルギー分解能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821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8613" y="39086"/>
            <a:ext cx="7166484" cy="1199936"/>
          </a:xfrm>
        </p:spPr>
        <p:txBody>
          <a:bodyPr/>
          <a:lstStyle/>
          <a:p>
            <a:r>
              <a:rPr lang="ja-JP" altLang="en-US" dirty="0"/>
              <a:t>感度予想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1239023"/>
            <a:ext cx="8687986" cy="5618978"/>
          </a:xfrm>
        </p:spPr>
        <p:txBody>
          <a:bodyPr/>
          <a:lstStyle/>
          <a:p>
            <a:r>
              <a:rPr kumimoji="1" lang="ja-JP" altLang="en-US" dirty="0"/>
              <a:t>仮定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 ton </a:t>
            </a:r>
            <a:r>
              <a:rPr kumimoji="1" lang="en-US" altLang="ja-JP" baseline="30000" dirty="0"/>
              <a:t>136</a:t>
            </a:r>
            <a:r>
              <a:rPr kumimoji="1" lang="en-US" altLang="ja-JP" dirty="0"/>
              <a:t>Xe</a:t>
            </a:r>
          </a:p>
          <a:p>
            <a:pPr lvl="1"/>
            <a:r>
              <a:rPr lang="en-US" altLang="ja-JP" dirty="0"/>
              <a:t>2.9ppt</a:t>
            </a:r>
            <a:r>
              <a:rPr kumimoji="1" lang="en-US" altLang="ja-JP" dirty="0"/>
              <a:t> </a:t>
            </a:r>
            <a:r>
              <a:rPr kumimoji="1" lang="en-US" altLang="ja-JP" baseline="30000" dirty="0"/>
              <a:t>214</a:t>
            </a:r>
            <a:r>
              <a:rPr kumimoji="1" lang="en-US" altLang="ja-JP" dirty="0"/>
              <a:t>Bi </a:t>
            </a:r>
            <a:r>
              <a:rPr lang="en-US" altLang="ja-JP" dirty="0"/>
              <a:t>@</a:t>
            </a:r>
            <a:r>
              <a:rPr kumimoji="1" lang="en-US" altLang="ja-JP" dirty="0"/>
              <a:t> </a:t>
            </a:r>
            <a:r>
              <a:rPr kumimoji="1" lang="ja-JP" altLang="en-US" dirty="0"/>
              <a:t>圧力容器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感度</a:t>
            </a:r>
            <a:endParaRPr kumimoji="1" lang="en-US" altLang="ja-JP" dirty="0"/>
          </a:p>
          <a:p>
            <a:pPr lvl="1"/>
            <a:r>
              <a:rPr lang="en-US" altLang="ja-JP" dirty="0" err="1"/>
              <a:t>m</a:t>
            </a:r>
            <a:r>
              <a:rPr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lang="en-US" altLang="ja-JP" dirty="0"/>
              <a:t>=60meV (current)</a:t>
            </a:r>
          </a:p>
          <a:p>
            <a:pPr lvl="1"/>
            <a:r>
              <a:rPr kumimoji="1" lang="en-US" altLang="ja-JP" dirty="0" err="1"/>
              <a:t>m</a:t>
            </a:r>
            <a:r>
              <a:rPr kumimoji="1"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kumimoji="1" lang="en-US" altLang="ja-JP" dirty="0"/>
              <a:t>=20meV (</a:t>
            </a:r>
            <a:r>
              <a:rPr kumimoji="1" lang="ja-JP" altLang="en-US" dirty="0"/>
              <a:t>圧力容器の質量を減らす</a:t>
            </a:r>
            <a:r>
              <a:rPr kumimoji="1" lang="en-US" altLang="ja-JP" dirty="0"/>
              <a:t>: 10ton --&gt; 100kg)</a:t>
            </a:r>
            <a:br>
              <a:rPr kumimoji="1" lang="en-US" altLang="ja-JP" dirty="0"/>
            </a:br>
            <a:r>
              <a:rPr lang="ja-JP" altLang="en-US" dirty="0"/>
              <a:t>（高圧水シールドなど）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4" name="吹き出し: 角を丸めた四角形 13"/>
          <p:cNvSpPr/>
          <p:nvPr/>
        </p:nvSpPr>
        <p:spPr>
          <a:xfrm>
            <a:off x="868613" y="2657199"/>
            <a:ext cx="1515491" cy="578319"/>
          </a:xfrm>
          <a:prstGeom prst="wedgeRoundRectCallout">
            <a:avLst>
              <a:gd name="adj1" fmla="val -19339"/>
              <a:gd name="adj2" fmla="val -74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EXO</a:t>
            </a:r>
            <a:r>
              <a:rPr kumimoji="1" lang="ja-JP" altLang="en-US" dirty="0"/>
              <a:t>の銅の上限値</a:t>
            </a:r>
          </a:p>
        </p:txBody>
      </p:sp>
      <p:sp>
        <p:nvSpPr>
          <p:cNvPr id="15" name="吹き出し: 角を丸めた四角形 14"/>
          <p:cNvSpPr/>
          <p:nvPr/>
        </p:nvSpPr>
        <p:spPr>
          <a:xfrm>
            <a:off x="2966824" y="2657198"/>
            <a:ext cx="1508235" cy="578319"/>
          </a:xfrm>
          <a:prstGeom prst="wedgeRoundRectCallout">
            <a:avLst>
              <a:gd name="adj1" fmla="val -21173"/>
              <a:gd name="adj2" fmla="val -745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重い（</a:t>
            </a:r>
            <a:r>
              <a:rPr kumimoji="1" lang="en-US" altLang="ja-JP" dirty="0"/>
              <a:t>10ton</a:t>
            </a:r>
            <a:r>
              <a:rPr kumimoji="1" lang="ja-JP" altLang="en-US" dirty="0"/>
              <a:t>）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32999" t="19606" r="13905" b="40252"/>
          <a:stretch>
            <a:fillRect/>
          </a:stretch>
        </p:blipFill>
        <p:spPr bwMode="auto">
          <a:xfrm>
            <a:off x="5338253" y="684790"/>
            <a:ext cx="3279564" cy="230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727219" y="1654343"/>
            <a:ext cx="1321095" cy="611447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0.5% (FWHM) is assumed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50363" y="1422907"/>
            <a:ext cx="85278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</a:rPr>
              <a:t>2458keV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606360" y="685736"/>
            <a:ext cx="79456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rgbClr val="FF0000"/>
                </a:solidFill>
              </a:rPr>
              <a:t>2447keV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520239" y="1359851"/>
            <a:ext cx="84758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rgbClr val="0000FF"/>
                </a:solidFill>
              </a:rPr>
              <a:t>2614keV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 l="77737" t="20624" r="15801" b="74657"/>
          <a:stretch>
            <a:fillRect/>
          </a:stretch>
        </p:blipFill>
        <p:spPr bwMode="auto">
          <a:xfrm>
            <a:off x="7709807" y="717245"/>
            <a:ext cx="864096" cy="58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正方形/長方形 22"/>
          <p:cNvSpPr/>
          <p:nvPr/>
        </p:nvSpPr>
        <p:spPr>
          <a:xfrm>
            <a:off x="5606773" y="423132"/>
            <a:ext cx="2937488" cy="303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arXiv:1106.3630v1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(NEXT)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27" name="表 26"/>
          <p:cNvGraphicFramePr>
            <a:graphicFrameLocks noGrp="1"/>
          </p:cNvGraphicFramePr>
          <p:nvPr>
            <p:extLst/>
          </p:nvPr>
        </p:nvGraphicFramePr>
        <p:xfrm>
          <a:off x="1548153" y="3378075"/>
          <a:ext cx="5015993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process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0</a:t>
                      </a:r>
                      <a:r>
                        <a:rPr kumimoji="1" lang="en-US" altLang="ja-JP" sz="1600" dirty="0">
                          <a:latin typeface="Symbol" pitchFamily="18" charset="2"/>
                        </a:rPr>
                        <a:t>nbb</a:t>
                      </a:r>
                      <a:r>
                        <a:rPr kumimoji="1" lang="en-US" altLang="ja-JP" sz="1600" dirty="0">
                          <a:latin typeface="Calibri" pitchFamily="34" charset="0"/>
                        </a:rPr>
                        <a:t> efficiency</a:t>
                      </a:r>
                      <a:endParaRPr kumimoji="1" lang="ja-JP" alt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sz="1600" dirty="0"/>
                        <a:t> </a:t>
                      </a:r>
                      <a:r>
                        <a:rPr kumimoji="1" lang="en-US" altLang="ja-JP" sz="1600" baseline="0" dirty="0"/>
                        <a:t> (2448keV) rate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initial</a:t>
                      </a:r>
                      <a:r>
                        <a:rPr kumimoji="1" lang="en-US" altLang="ja-JP" sz="1600" baseline="0" dirty="0"/>
                        <a:t> condition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100%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180000</a:t>
                      </a:r>
                      <a:r>
                        <a:rPr kumimoji="1" lang="en-US" altLang="ja-JP" sz="1600" baseline="0" dirty="0"/>
                        <a:t> </a:t>
                      </a:r>
                      <a:r>
                        <a:rPr kumimoji="1" lang="en-US" altLang="ja-JP" sz="1600" baseline="0" dirty="0" err="1"/>
                        <a:t>cts</a:t>
                      </a:r>
                      <a:r>
                        <a:rPr kumimoji="1" lang="en-US" altLang="ja-JP" sz="1600" baseline="0" dirty="0"/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 err="1"/>
                        <a:t>fiducial</a:t>
                      </a:r>
                      <a:r>
                        <a:rPr kumimoji="1" lang="en-US" altLang="ja-JP" sz="1600" dirty="0"/>
                        <a:t>-cut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79%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12000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multi-cluster-cut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49%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75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2-blob-selection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19%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5.5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Picture 12" descr="\begin{align*}&#10;m_{\beta\beta}=A\sqrt{k}\left(\frac{b^{1/2}}{\epsilon M t}\right)^{1/2}&#10;\end{align*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832" y="4902639"/>
            <a:ext cx="3095071" cy="850054"/>
          </a:xfrm>
          <a:prstGeom prst="rect">
            <a:avLst/>
          </a:prstGeom>
          <a:noFill/>
        </p:spPr>
      </p:pic>
      <p:sp>
        <p:nvSpPr>
          <p:cNvPr id="29" name="角丸四角形吹き出し 314"/>
          <p:cNvSpPr/>
          <p:nvPr/>
        </p:nvSpPr>
        <p:spPr>
          <a:xfrm>
            <a:off x="6978035" y="3775453"/>
            <a:ext cx="998957" cy="308967"/>
          </a:xfrm>
          <a:prstGeom prst="wedgeRoundRectCallout">
            <a:avLst>
              <a:gd name="adj1" fmla="val -61804"/>
              <a:gd name="adj2" fmla="val 3105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r>
              <a:rPr lang="ja-JP" altLang="en-US" dirty="0"/>
              <a:t>立体角</a:t>
            </a:r>
            <a:endParaRPr kumimoji="1" lang="ja-JP" altLang="en-US" dirty="0"/>
          </a:p>
        </p:txBody>
      </p:sp>
      <p:sp>
        <p:nvSpPr>
          <p:cNvPr id="30" name="角丸四角形吹き出し 315"/>
          <p:cNvSpPr/>
          <p:nvPr/>
        </p:nvSpPr>
        <p:spPr>
          <a:xfrm>
            <a:off x="7003643" y="4237394"/>
            <a:ext cx="1879260" cy="324116"/>
          </a:xfrm>
          <a:prstGeom prst="wedgeRoundRectCallout">
            <a:avLst>
              <a:gd name="adj1" fmla="val -59031"/>
              <a:gd name="adj2" fmla="val 128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r>
              <a:rPr lang="ja-JP" altLang="en-US" dirty="0"/>
              <a:t>コンプトン（</a:t>
            </a:r>
            <a:r>
              <a:rPr lang="en-US" altLang="ja-JP" dirty="0"/>
              <a:t>98%</a:t>
            </a:r>
            <a:r>
              <a:rPr lang="ja-JP" altLang="en-US" dirty="0"/>
              <a:t>）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左カーブ矢印 316"/>
          <p:cNvSpPr/>
          <p:nvPr/>
        </p:nvSpPr>
        <p:spPr>
          <a:xfrm>
            <a:off x="6564146" y="3865326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左カーブ矢印 317"/>
          <p:cNvSpPr/>
          <p:nvPr/>
        </p:nvSpPr>
        <p:spPr>
          <a:xfrm>
            <a:off x="6564146" y="4289254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33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/>
              <a:t>AXEL</a:t>
            </a:r>
            <a:r>
              <a:rPr lang="ja-JP" altLang="en-US" dirty="0"/>
              <a:t>年表</a:t>
            </a:r>
            <a:endParaRPr kumimoji="1" lang="ja-JP" altLang="en-US" dirty="0"/>
          </a:p>
        </p:txBody>
      </p:sp>
      <p:cxnSp>
        <p:nvCxnSpPr>
          <p:cNvPr id="32" name="直線矢印コネクタ 31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49" name="直線矢印コネクタ 48"/>
          <p:cNvCxnSpPr>
            <a:cxnSpLocks/>
          </p:cNvCxnSpPr>
          <p:nvPr/>
        </p:nvCxnSpPr>
        <p:spPr>
          <a:xfrm flipV="1">
            <a:off x="537036" y="1829535"/>
            <a:ext cx="0" cy="506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 rot="1976391">
            <a:off x="138613" y="2784278"/>
            <a:ext cx="209546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高圧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ja-JP" altLang="en-US" dirty="0">
                <a:solidFill>
                  <a:schemeClr val="tx1"/>
                </a:solidFill>
              </a:rPr>
              <a:t>の</a:t>
            </a:r>
            <a:r>
              <a:rPr kumimoji="1" lang="en-US" altLang="ja-JP" dirty="0">
                <a:solidFill>
                  <a:schemeClr val="tx1"/>
                </a:solidFill>
              </a:rPr>
              <a:t>R&amp;D</a:t>
            </a:r>
            <a:r>
              <a:rPr kumimoji="1" lang="ja-JP" altLang="en-US" dirty="0">
                <a:solidFill>
                  <a:schemeClr val="tx1"/>
                </a:solidFill>
              </a:rPr>
              <a:t>開始</a:t>
            </a:r>
          </a:p>
        </p:txBody>
      </p:sp>
      <p:cxnSp>
        <p:nvCxnSpPr>
          <p:cNvPr id="51" name="直線矢印コネクタ 50"/>
          <p:cNvCxnSpPr>
            <a:cxnSpLocks/>
          </p:cNvCxnSpPr>
          <p:nvPr/>
        </p:nvCxnSpPr>
        <p:spPr>
          <a:xfrm flipV="1">
            <a:off x="1038313" y="1836797"/>
            <a:ext cx="0" cy="499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 rot="1976391">
            <a:off x="738445" y="2654235"/>
            <a:ext cx="163129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初</a:t>
            </a:r>
            <a:r>
              <a:rPr kumimoji="1" lang="en-US" altLang="ja-JP" dirty="0">
                <a:solidFill>
                  <a:schemeClr val="tx1"/>
                </a:solidFill>
              </a:rPr>
              <a:t>EL</a:t>
            </a:r>
            <a:r>
              <a:rPr kumimoji="1" lang="ja-JP" altLang="en-US" dirty="0">
                <a:solidFill>
                  <a:schemeClr val="tx1"/>
                </a:solidFill>
              </a:rPr>
              <a:t>信号観測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矢印: 右 3"/>
          <p:cNvSpPr/>
          <p:nvPr/>
        </p:nvSpPr>
        <p:spPr>
          <a:xfrm>
            <a:off x="1609646" y="2093295"/>
            <a:ext cx="4312696" cy="553933"/>
          </a:xfrm>
          <a:prstGeom prst="rightArrow">
            <a:avLst>
              <a:gd name="adj1" fmla="val 636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10L</a:t>
            </a:r>
            <a:r>
              <a:rPr kumimoji="1" lang="ja-JP" altLang="en-US" dirty="0"/>
              <a:t>試作機</a:t>
            </a:r>
          </a:p>
        </p:txBody>
      </p:sp>
      <p:sp>
        <p:nvSpPr>
          <p:cNvPr id="58" name="矢印: 右 57"/>
          <p:cNvSpPr/>
          <p:nvPr/>
        </p:nvSpPr>
        <p:spPr>
          <a:xfrm>
            <a:off x="4070840" y="2747186"/>
            <a:ext cx="4312696" cy="553933"/>
          </a:xfrm>
          <a:prstGeom prst="rightArrow">
            <a:avLst>
              <a:gd name="adj1" fmla="val 636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180L</a:t>
            </a:r>
            <a:r>
              <a:rPr kumimoji="1" lang="ja-JP" altLang="en-US" dirty="0"/>
              <a:t>試作機</a:t>
            </a: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33542" t="14700" r="23734" b="32013"/>
          <a:stretch/>
        </p:blipFill>
        <p:spPr bwMode="auto">
          <a:xfrm>
            <a:off x="0" y="3982533"/>
            <a:ext cx="2875467" cy="28754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r="23317" b="6580"/>
          <a:stretch/>
        </p:blipFill>
        <p:spPr>
          <a:xfrm>
            <a:off x="6264676" y="3982532"/>
            <a:ext cx="2879324" cy="287546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r="9319"/>
          <a:stretch/>
        </p:blipFill>
        <p:spPr>
          <a:xfrm>
            <a:off x="3132337" y="3982533"/>
            <a:ext cx="2875468" cy="287546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857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ニュートリノを追い越せ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ニュートリノには質量があるのでローレンツブーストで追い越せるはず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まあでも</a:t>
            </a:r>
            <a:r>
              <a:rPr lang="ja-JP" altLang="en-US" dirty="0"/>
              <a:t>普通</a:t>
            </a:r>
            <a:r>
              <a:rPr kumimoji="1" lang="ja-JP" altLang="en-US" dirty="0"/>
              <a:t>は無理。速すぎる</a:t>
            </a:r>
            <a:endParaRPr kumimoji="1" lang="en-US" altLang="ja-JP" dirty="0"/>
          </a:p>
          <a:p>
            <a:pPr lvl="1"/>
            <a:r>
              <a:rPr lang="ja-JP" altLang="en-US" dirty="0"/>
              <a:t>ベータ崩壊のエネルギー</a:t>
            </a:r>
            <a:r>
              <a:rPr lang="en-US" altLang="ja-JP" dirty="0"/>
              <a:t>MeV</a:t>
            </a:r>
            <a:r>
              <a:rPr lang="ja-JP" altLang="en-US" dirty="0"/>
              <a:t>に対し、質量</a:t>
            </a:r>
            <a:r>
              <a:rPr lang="en-US" altLang="ja-JP" dirty="0" err="1"/>
              <a:t>meV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原子核内にチャンスが！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7111" r="13358" b="11184"/>
          <a:stretch/>
        </p:blipFill>
        <p:spPr>
          <a:xfrm rot="16200000">
            <a:off x="5980917" y="3928597"/>
            <a:ext cx="2603500" cy="31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009058" cy="1325563"/>
          </a:xfrm>
        </p:spPr>
        <p:txBody>
          <a:bodyPr/>
          <a:lstStyle/>
          <a:p>
            <a:r>
              <a:rPr kumimoji="1" lang="ja-JP" altLang="en-US" dirty="0"/>
              <a:t>追い越して検出する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605273" y="1814754"/>
            <a:ext cx="24051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267830" y="154509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ｄ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29086" y="15450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u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400118" y="1814754"/>
            <a:ext cx="383223" cy="627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 flipV="1">
            <a:off x="1783341" y="2441987"/>
            <a:ext cx="1003266" cy="2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cxnSpLocks/>
          </p:cNvCxnSpPr>
          <p:nvPr/>
        </p:nvCxnSpPr>
        <p:spPr>
          <a:xfrm>
            <a:off x="1783341" y="2441987"/>
            <a:ext cx="808884" cy="617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1067421" y="2019676"/>
            <a:ext cx="53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797887" y="2179676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098" name="Picture 2" descr="\begin{align*}&#10;\overline{\nu_e}&#10;\end{align*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2941429"/>
            <a:ext cx="3714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\begin{align*}&#10;\nu_L&#10;\end{align*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12" y="2996223"/>
            <a:ext cx="381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楕円 19"/>
          <p:cNvSpPr/>
          <p:nvPr/>
        </p:nvSpPr>
        <p:spPr>
          <a:xfrm>
            <a:off x="2559049" y="2775402"/>
            <a:ext cx="700962" cy="67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/>
          <p:cNvSpPr/>
          <p:nvPr/>
        </p:nvSpPr>
        <p:spPr>
          <a:xfrm>
            <a:off x="1629637" y="4286057"/>
            <a:ext cx="2692904" cy="16484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233898" y="4911564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+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883606" y="5901422"/>
            <a:ext cx="2757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1</a:t>
            </a:r>
            <a:r>
              <a:rPr kumimoji="1" lang="ja-JP" altLang="en-US" sz="2400" dirty="0">
                <a:solidFill>
                  <a:prstClr val="black"/>
                </a:solidFill>
                <a:latin typeface="Arial"/>
                <a:ea typeface="ＭＳ Ｐゴシック"/>
              </a:rPr>
              <a:t>　　：　　　</a:t>
            </a: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m/2E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Arial"/>
                <a:ea typeface="ＭＳ Ｐゴシック"/>
              </a:rPr>
              <a:t>　　　　 （</a:t>
            </a: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~</a:t>
            </a:r>
            <a:r>
              <a:rPr kumimoji="1" lang="ja-JP" altLang="en-US" sz="2400" dirty="0">
                <a:solidFill>
                  <a:prstClr val="black"/>
                </a:solidFill>
                <a:latin typeface="Arial"/>
                <a:ea typeface="ＭＳ Ｐゴシック"/>
              </a:rPr>
              <a:t> </a:t>
            </a: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eV/MeV</a:t>
            </a:r>
            <a:r>
              <a:rPr kumimoji="1" lang="ja-JP" altLang="en-US" sz="2400" dirty="0">
                <a:solidFill>
                  <a:prstClr val="black"/>
                </a:solidFill>
                <a:latin typeface="Arial"/>
                <a:ea typeface="ＭＳ Ｐゴシック"/>
              </a:rPr>
              <a:t>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>
            <a:off x="5834162" y="6408465"/>
            <a:ext cx="24051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5496719" y="6138807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ｄ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8257975" y="613880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u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8" name="直線コネクタ 67"/>
          <p:cNvCxnSpPr>
            <a:cxnSpLocks/>
          </p:cNvCxnSpPr>
          <p:nvPr/>
        </p:nvCxnSpPr>
        <p:spPr>
          <a:xfrm flipV="1">
            <a:off x="6688826" y="5486653"/>
            <a:ext cx="90649" cy="92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cxnSpLocks/>
          </p:cNvCxnSpPr>
          <p:nvPr/>
        </p:nvCxnSpPr>
        <p:spPr>
          <a:xfrm flipV="1">
            <a:off x="6779475" y="5496961"/>
            <a:ext cx="1003266" cy="2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cxnSpLocks/>
          </p:cNvCxnSpPr>
          <p:nvPr/>
        </p:nvCxnSpPr>
        <p:spPr>
          <a:xfrm>
            <a:off x="6461760" y="5183492"/>
            <a:ext cx="326526" cy="325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6242832" y="5768779"/>
            <a:ext cx="53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814218" y="5278596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100" name="Picture 4" descr="\begin{align*}&#10;\nu_e&#10;\end{align*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07" y="4949484"/>
            <a:ext cx="3238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矢印: 下 82"/>
          <p:cNvSpPr/>
          <p:nvPr/>
        </p:nvSpPr>
        <p:spPr>
          <a:xfrm>
            <a:off x="2167077" y="3508458"/>
            <a:ext cx="1381914" cy="654925"/>
          </a:xfrm>
          <a:prstGeom prst="downArrow">
            <a:avLst>
              <a:gd name="adj1" fmla="val 75275"/>
              <a:gd name="adj2" fmla="val 274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質量があるので</a:t>
            </a:r>
          </a:p>
        </p:txBody>
      </p:sp>
      <p:sp>
        <p:nvSpPr>
          <p:cNvPr id="2051" name="矢印: 右 2050"/>
          <p:cNvSpPr/>
          <p:nvPr/>
        </p:nvSpPr>
        <p:spPr>
          <a:xfrm rot="18816370">
            <a:off x="3925812" y="3654612"/>
            <a:ext cx="1268462" cy="908017"/>
          </a:xfrm>
          <a:prstGeom prst="rightArrow">
            <a:avLst>
              <a:gd name="adj1" fmla="val 68948"/>
              <a:gd name="adj2" fmla="val 24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マヨラナなので</a:t>
            </a:r>
          </a:p>
        </p:txBody>
      </p:sp>
      <p:pic>
        <p:nvPicPr>
          <p:cNvPr id="86" name="Picture 4" descr="\begin{align*}&#10;\nu_R&#10;\end{align*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94" y="2745742"/>
            <a:ext cx="1218700" cy="6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テキスト ボックス 86"/>
          <p:cNvSpPr txBox="1"/>
          <p:nvPr/>
        </p:nvSpPr>
        <p:spPr>
          <a:xfrm>
            <a:off x="6125493" y="283605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+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楕円 87"/>
          <p:cNvSpPr/>
          <p:nvPr/>
        </p:nvSpPr>
        <p:spPr>
          <a:xfrm>
            <a:off x="4785957" y="2396287"/>
            <a:ext cx="2213871" cy="1398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楕円 88"/>
          <p:cNvSpPr/>
          <p:nvPr/>
        </p:nvSpPr>
        <p:spPr>
          <a:xfrm>
            <a:off x="5873660" y="4686416"/>
            <a:ext cx="700962" cy="67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55" name="直線矢印コネクタ 2054"/>
          <p:cNvCxnSpPr>
            <a:cxnSpLocks/>
          </p:cNvCxnSpPr>
          <p:nvPr/>
        </p:nvCxnSpPr>
        <p:spPr>
          <a:xfrm flipH="1">
            <a:off x="6327719" y="3239575"/>
            <a:ext cx="246903" cy="1361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/>
          <p:cNvCxnSpPr/>
          <p:nvPr/>
        </p:nvCxnSpPr>
        <p:spPr>
          <a:xfrm>
            <a:off x="7408984" y="437514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/>
          <p:cNvSpPr txBox="1"/>
          <p:nvPr/>
        </p:nvSpPr>
        <p:spPr>
          <a:xfrm>
            <a:off x="7613856" y="103492"/>
            <a:ext cx="56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P,</a:t>
            </a:r>
            <a:r>
              <a:rPr kumimoji="1" lang="ja-JP" altLang="en-US" dirty="0"/>
              <a:t> </a:t>
            </a:r>
            <a:r>
              <a:rPr kumimoji="1" lang="en-US" altLang="ja-JP" dirty="0"/>
              <a:t>L</a:t>
            </a:r>
            <a:endParaRPr kumimoji="1" lang="ja-JP" altLang="en-US" dirty="0"/>
          </a:p>
        </p:txBody>
      </p:sp>
      <p:cxnSp>
        <p:nvCxnSpPr>
          <p:cNvPr id="113" name="直線矢印コネクタ 112"/>
          <p:cNvCxnSpPr>
            <a:cxnSpLocks/>
          </p:cNvCxnSpPr>
          <p:nvPr/>
        </p:nvCxnSpPr>
        <p:spPr>
          <a:xfrm>
            <a:off x="7080372" y="675639"/>
            <a:ext cx="0" cy="88106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/>
          <p:cNvSpPr txBox="1"/>
          <p:nvPr/>
        </p:nvSpPr>
        <p:spPr>
          <a:xfrm>
            <a:off x="6771394" y="94118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</a:t>
            </a:r>
            <a:endParaRPr kumimoji="1" lang="ja-JP" altLang="en-US" dirty="0"/>
          </a:p>
        </p:txBody>
      </p:sp>
      <p:cxnSp>
        <p:nvCxnSpPr>
          <p:cNvPr id="115" name="直線矢印コネクタ 114"/>
          <p:cNvCxnSpPr>
            <a:cxnSpLocks/>
          </p:cNvCxnSpPr>
          <p:nvPr/>
        </p:nvCxnSpPr>
        <p:spPr>
          <a:xfrm flipH="1" flipV="1">
            <a:off x="7344108" y="620620"/>
            <a:ext cx="946894" cy="101966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/>
          <p:cNvSpPr txBox="1"/>
          <p:nvPr/>
        </p:nvSpPr>
        <p:spPr>
          <a:xfrm rot="2834361">
            <a:off x="7495824" y="89685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CP</a:t>
            </a:r>
            <a:r>
              <a:rPr kumimoji="1" lang="ja-JP" altLang="en-US" sz="1400" dirty="0"/>
              <a:t>反転</a:t>
            </a:r>
            <a:endParaRPr kumimoji="1" lang="en-US" altLang="ja-JP" sz="1400" dirty="0"/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5514075" y="913822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400" dirty="0"/>
              <a:t>同じ粒子</a:t>
            </a:r>
            <a:endParaRPr kumimoji="1" lang="en-US" altLang="ja-JP" sz="1400" dirty="0"/>
          </a:p>
          <a:p>
            <a:pPr algn="r"/>
            <a:r>
              <a:rPr kumimoji="1" lang="en-US" altLang="ja-JP" sz="1400" dirty="0"/>
              <a:t>(</a:t>
            </a:r>
            <a:r>
              <a:rPr kumimoji="1" lang="ja-JP" altLang="en-US" sz="1400" dirty="0"/>
              <a:t>マヨラナなら</a:t>
            </a:r>
            <a:r>
              <a:rPr kumimoji="1" lang="en-US" altLang="ja-JP" sz="1400" dirty="0"/>
              <a:t>)</a:t>
            </a:r>
          </a:p>
        </p:txBody>
      </p:sp>
      <p:pic>
        <p:nvPicPr>
          <p:cNvPr id="118" name="Picture 2" descr="\begin{align*}&#10;\nu_L&#10;\end{align*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80" y="346670"/>
            <a:ext cx="381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\begin{align*}&#10;\nu_R&#10;\end{align*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70" y="315251"/>
            <a:ext cx="4191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円弧 119"/>
          <p:cNvSpPr/>
          <p:nvPr/>
        </p:nvSpPr>
        <p:spPr>
          <a:xfrm>
            <a:off x="6665833" y="574941"/>
            <a:ext cx="619676" cy="1334070"/>
          </a:xfrm>
          <a:prstGeom prst="arc">
            <a:avLst>
              <a:gd name="adj1" fmla="val 6011962"/>
              <a:gd name="adj2" fmla="val 1573077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1" name="Picture 2" descr="\begin{align*}&#10;\overline{\nu}_L&#10;\end{align*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84" y="1740652"/>
            <a:ext cx="4191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\begin{align*}&#10;\overline{\nu}_R&#10;\end{align*}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70" y="174065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\begin{align*}&#10;\overline{\nu}_L&#10;\end{align*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86" y="4962643"/>
            <a:ext cx="4191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\begin{align*}&#10;\overline{\nu}_R&#10;\end{align*}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06" y="4737170"/>
            <a:ext cx="1271207" cy="8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5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" grpId="0"/>
      <p:bldP spid="63" grpId="0"/>
      <p:bldP spid="66" grpId="0"/>
      <p:bldP spid="67" grpId="0"/>
      <p:bldP spid="71" grpId="0"/>
      <p:bldP spid="72" grpId="0"/>
      <p:bldP spid="83" grpId="0" animBg="1"/>
      <p:bldP spid="2051" grpId="0" animBg="1"/>
      <p:bldP spid="87" grpId="0"/>
      <p:bldP spid="88" grpId="0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追い越して検出する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605273" y="1814754"/>
            <a:ext cx="24051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267830" y="154509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ｄ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29086" y="15450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ea typeface="ＭＳ Ｐゴシック"/>
              </a:rPr>
              <a:t>u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400118" y="1814754"/>
            <a:ext cx="383223" cy="627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 flipV="1">
            <a:off x="1783341" y="2441987"/>
            <a:ext cx="1003266" cy="2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cxnSpLocks/>
          </p:cNvCxnSpPr>
          <p:nvPr/>
        </p:nvCxnSpPr>
        <p:spPr>
          <a:xfrm>
            <a:off x="1783341" y="2441987"/>
            <a:ext cx="808884" cy="617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1067421" y="2019676"/>
            <a:ext cx="53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797887" y="2179676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098" name="Picture 2" descr="\begin{align*}&#10;\overline{\nu_e}&#10;\end{align*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2941429"/>
            <a:ext cx="3714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楕円 19"/>
          <p:cNvSpPr/>
          <p:nvPr/>
        </p:nvSpPr>
        <p:spPr>
          <a:xfrm>
            <a:off x="2559049" y="2775402"/>
            <a:ext cx="700962" cy="67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5496719" y="4686416"/>
            <a:ext cx="3117444" cy="1914056"/>
            <a:chOff x="5496719" y="4686416"/>
            <a:chExt cx="3117444" cy="1914056"/>
          </a:xfrm>
        </p:grpSpPr>
        <p:cxnSp>
          <p:nvCxnSpPr>
            <p:cNvPr id="65" name="直線コネクタ 64"/>
            <p:cNvCxnSpPr/>
            <p:nvPr/>
          </p:nvCxnSpPr>
          <p:spPr>
            <a:xfrm>
              <a:off x="5834162" y="6408465"/>
              <a:ext cx="24051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/>
            <p:cNvSpPr txBox="1"/>
            <p:nvPr/>
          </p:nvSpPr>
          <p:spPr>
            <a:xfrm>
              <a:off x="5496719" y="613880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ｄ</a:t>
              </a: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8257975" y="613880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u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68" name="直線コネクタ 67"/>
            <p:cNvCxnSpPr>
              <a:cxnSpLocks/>
            </p:cNvCxnSpPr>
            <p:nvPr/>
          </p:nvCxnSpPr>
          <p:spPr>
            <a:xfrm flipV="1">
              <a:off x="6688826" y="5486653"/>
              <a:ext cx="90649" cy="9218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>
              <a:cxnSpLocks/>
            </p:cNvCxnSpPr>
            <p:nvPr/>
          </p:nvCxnSpPr>
          <p:spPr>
            <a:xfrm flipV="1">
              <a:off x="6779475" y="5496961"/>
              <a:ext cx="1003266" cy="2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>
              <a:cxnSpLocks/>
            </p:cNvCxnSpPr>
            <p:nvPr/>
          </p:nvCxnSpPr>
          <p:spPr>
            <a:xfrm>
              <a:off x="6461760" y="5183492"/>
              <a:ext cx="326526" cy="325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/>
            <p:cNvSpPr txBox="1"/>
            <p:nvPr/>
          </p:nvSpPr>
          <p:spPr>
            <a:xfrm>
              <a:off x="6242832" y="5768779"/>
              <a:ext cx="538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endParaRPr kumimoji="1" lang="ja-JP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7814218" y="5278596"/>
              <a:ext cx="425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e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-</a:t>
              </a:r>
              <a:endParaRPr kumimoji="1" lang="ja-JP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4100" name="Picture 4" descr="\begin{align*}&#10;\nu_e&#10;\end{align*}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907" y="4949484"/>
              <a:ext cx="32385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楕円 88"/>
            <p:cNvSpPr/>
            <p:nvPr/>
          </p:nvSpPr>
          <p:spPr>
            <a:xfrm>
              <a:off x="5873660" y="4686416"/>
              <a:ext cx="700962" cy="6702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629637" y="2396287"/>
            <a:ext cx="5370191" cy="4336132"/>
            <a:chOff x="1629637" y="2396287"/>
            <a:chExt cx="5370191" cy="4336132"/>
          </a:xfrm>
        </p:grpSpPr>
        <p:pic>
          <p:nvPicPr>
            <p:cNvPr id="57" name="Picture 2" descr="\begin{align*}&#10;\nu_L&#10;\end{align*}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912" y="2996223"/>
              <a:ext cx="3810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楕円 20"/>
            <p:cNvSpPr/>
            <p:nvPr/>
          </p:nvSpPr>
          <p:spPr>
            <a:xfrm>
              <a:off x="1629637" y="4286057"/>
              <a:ext cx="2692904" cy="16484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3233898" y="4911564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+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1883606" y="5901422"/>
              <a:ext cx="27574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1</a:t>
              </a:r>
              <a:r>
                <a:rPr kumimoji="1" lang="ja-JP" altLang="en-US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　　：　　　</a:t>
              </a: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m/2E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　　　　 （</a:t>
              </a: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~</a:t>
              </a:r>
              <a:r>
                <a:rPr kumimoji="1" lang="ja-JP" altLang="en-US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 </a:t>
              </a: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eV/MeV</a:t>
              </a:r>
              <a:r>
                <a:rPr kumimoji="1" lang="ja-JP" altLang="en-US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）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3" name="矢印: 下 82"/>
            <p:cNvSpPr/>
            <p:nvPr/>
          </p:nvSpPr>
          <p:spPr>
            <a:xfrm>
              <a:off x="2167077" y="3508458"/>
              <a:ext cx="1381914" cy="654925"/>
            </a:xfrm>
            <a:prstGeom prst="downArrow">
              <a:avLst>
                <a:gd name="adj1" fmla="val 75275"/>
                <a:gd name="adj2" fmla="val 274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質量があるので</a:t>
              </a:r>
            </a:p>
          </p:txBody>
        </p:sp>
        <p:sp>
          <p:nvSpPr>
            <p:cNvPr id="2051" name="矢印: 右 2050"/>
            <p:cNvSpPr/>
            <p:nvPr/>
          </p:nvSpPr>
          <p:spPr>
            <a:xfrm rot="18816370">
              <a:off x="3925812" y="3654612"/>
              <a:ext cx="1268462" cy="908017"/>
            </a:xfrm>
            <a:prstGeom prst="rightArrow">
              <a:avLst>
                <a:gd name="adj1" fmla="val 68948"/>
                <a:gd name="adj2" fmla="val 2456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マヨラナなので</a:t>
              </a:r>
            </a:p>
          </p:txBody>
        </p:sp>
        <p:pic>
          <p:nvPicPr>
            <p:cNvPr id="86" name="Picture 4" descr="\begin{align*}&#10;\nu_R&#10;\end{align*}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094" y="2745742"/>
              <a:ext cx="1218700" cy="692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テキスト ボックス 86"/>
            <p:cNvSpPr txBox="1"/>
            <p:nvPr/>
          </p:nvSpPr>
          <p:spPr>
            <a:xfrm>
              <a:off x="6125493" y="2836052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dirty="0">
                  <a:solidFill>
                    <a:prstClr val="black"/>
                  </a:solidFill>
                  <a:latin typeface="Arial"/>
                  <a:ea typeface="ＭＳ Ｐゴシック"/>
                </a:rPr>
                <a:t>+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楕円 87"/>
            <p:cNvSpPr/>
            <p:nvPr/>
          </p:nvSpPr>
          <p:spPr>
            <a:xfrm>
              <a:off x="4785957" y="2396287"/>
              <a:ext cx="2213871" cy="13989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55" name="直線矢印コネクタ 2054"/>
            <p:cNvCxnSpPr>
              <a:cxnSpLocks/>
            </p:cNvCxnSpPr>
            <p:nvPr/>
          </p:nvCxnSpPr>
          <p:spPr>
            <a:xfrm flipH="1">
              <a:off x="6327719" y="3239575"/>
              <a:ext cx="246903" cy="13618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2" descr="\begin{align*}&#10;\overline{\nu}_L&#10;\end{align*}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186" y="4962643"/>
              <a:ext cx="4191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4" descr="\begin{align*}&#10;\overline{\nu}_R&#10;\end{align*}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06" y="4737170"/>
              <a:ext cx="1271207" cy="84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4655842" y="5663144"/>
            <a:ext cx="136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0νββ</a:t>
            </a:r>
            <a:r>
              <a:rPr kumimoji="1" lang="ja-JP" altLang="en-US" sz="2800" dirty="0"/>
              <a:t>！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53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3566 -0.26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7939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二重ベータ崩壊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989" y="1119934"/>
            <a:ext cx="5039118" cy="4803461"/>
          </a:xfrm>
        </p:spPr>
        <p:txBody>
          <a:bodyPr/>
          <a:lstStyle/>
          <a:p>
            <a:r>
              <a:rPr lang="en-US" altLang="ja-JP" dirty="0"/>
              <a:t>2νββ</a:t>
            </a:r>
          </a:p>
          <a:p>
            <a:pPr lvl="1"/>
            <a:r>
              <a:rPr lang="ja-JP" altLang="en-US" dirty="0"/>
              <a:t>２回の</a:t>
            </a:r>
            <a:r>
              <a:rPr lang="en-US" altLang="ja-JP" dirty="0"/>
              <a:t>β</a:t>
            </a:r>
            <a:r>
              <a:rPr lang="ja-JP" altLang="en-US" dirty="0"/>
              <a:t>崩壊が同時に起きる</a:t>
            </a:r>
            <a:endParaRPr lang="en-US" altLang="ja-JP" dirty="0"/>
          </a:p>
          <a:p>
            <a:pPr lvl="1"/>
            <a:r>
              <a:rPr lang="ja-JP" altLang="en-US" dirty="0"/>
              <a:t>いくつかの原子核で起きる</a:t>
            </a:r>
            <a:endParaRPr lang="en-US" altLang="ja-JP" dirty="0"/>
          </a:p>
          <a:p>
            <a:r>
              <a:rPr lang="en-US" altLang="ja-JP" dirty="0"/>
              <a:t>0νββ</a:t>
            </a:r>
          </a:p>
          <a:p>
            <a:pPr lvl="1"/>
            <a:r>
              <a:rPr lang="ja-JP" altLang="en-US" dirty="0"/>
              <a:t>マヨラナの場合にのみ起きる</a:t>
            </a:r>
            <a:endParaRPr lang="en-US" altLang="ja-JP" dirty="0"/>
          </a:p>
          <a:p>
            <a:pPr lvl="1"/>
            <a:r>
              <a:rPr lang="ja-JP" altLang="en-US" dirty="0"/>
              <a:t>ニュートリノが出ない</a:t>
            </a:r>
            <a:endParaRPr lang="en-US" altLang="ja-JP" dirty="0"/>
          </a:p>
          <a:p>
            <a:pPr lvl="1"/>
            <a:r>
              <a:rPr lang="ja-JP" altLang="en-US" dirty="0"/>
              <a:t>⇒レプトン数を破る</a:t>
            </a:r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5147" t="50149" r="38334" b="24057"/>
          <a:stretch/>
        </p:blipFill>
        <p:spPr>
          <a:xfrm>
            <a:off x="1622163" y="4114799"/>
            <a:ext cx="5899673" cy="274320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80989" y="5262879"/>
            <a:ext cx="1473200" cy="447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2νββ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7457785" y="5262879"/>
            <a:ext cx="1473200" cy="447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0νββ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24872" t="34043" r="25600" b="5026"/>
          <a:stretch/>
        </p:blipFill>
        <p:spPr>
          <a:xfrm>
            <a:off x="5327701" y="85739"/>
            <a:ext cx="3748285" cy="22044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t="681"/>
          <a:stretch/>
        </p:blipFill>
        <p:spPr>
          <a:xfrm>
            <a:off x="4990353" y="2336320"/>
            <a:ext cx="4153647" cy="172497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018661" y="489354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12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66323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0νββ</a:t>
            </a:r>
            <a:r>
              <a:rPr kumimoji="1" lang="ja-JP" altLang="en-US" dirty="0"/>
              <a:t>はどれくらい起きる？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9046" y="3734315"/>
            <a:ext cx="6264882" cy="3062486"/>
          </a:xfrm>
        </p:spPr>
        <p:txBody>
          <a:bodyPr/>
          <a:lstStyle/>
          <a:p>
            <a:r>
              <a:rPr lang="ja-JP" altLang="en-US" dirty="0"/>
              <a:t>半減期は</a:t>
            </a:r>
            <a:r>
              <a:rPr lang="en-US" altLang="ja-JP" dirty="0"/>
              <a:t>m</a:t>
            </a:r>
            <a:r>
              <a:rPr lang="en-US" altLang="ja-JP" baseline="-25000" dirty="0"/>
              <a:t>ββ</a:t>
            </a:r>
            <a:r>
              <a:rPr lang="ja-JP" altLang="en-US" dirty="0"/>
              <a:t>で決まる</a:t>
            </a:r>
            <a:endParaRPr lang="en-US" altLang="ja-JP" dirty="0"/>
          </a:p>
          <a:p>
            <a:r>
              <a:rPr kumimoji="1" lang="en-US" altLang="ja-JP" dirty="0"/>
              <a:t>2</a:t>
            </a:r>
            <a:r>
              <a:rPr kumimoji="1" lang="ja-JP" altLang="en-US" dirty="0" err="1"/>
              <a:t>つの</a:t>
            </a:r>
            <a:r>
              <a:rPr kumimoji="1" lang="ja-JP" altLang="en-US" dirty="0"/>
              <a:t>マヨラナ位相</a:t>
            </a:r>
            <a:r>
              <a:rPr kumimoji="1" lang="en-US" altLang="ja-JP" dirty="0"/>
              <a:t>φ</a:t>
            </a:r>
            <a:r>
              <a:rPr kumimoji="1" lang="en-US" altLang="ja-JP" baseline="-25000" dirty="0"/>
              <a:t>2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φ</a:t>
            </a:r>
            <a:r>
              <a:rPr kumimoji="1" lang="en-US" altLang="ja-JP" baseline="-25000" dirty="0"/>
              <a:t>3</a:t>
            </a:r>
            <a:r>
              <a:rPr kumimoji="1" lang="ja-JP" altLang="en-US" dirty="0"/>
              <a:t>のせいで</a:t>
            </a:r>
            <a:r>
              <a:rPr kumimoji="1" lang="en-US" altLang="ja-JP" dirty="0"/>
              <a:t>0</a:t>
            </a:r>
            <a:r>
              <a:rPr kumimoji="1" lang="ja-JP" altLang="en-US" dirty="0"/>
              <a:t>の可能性もある（半減期は無限に・・・）</a:t>
            </a:r>
            <a:endParaRPr kumimoji="1" lang="en-US" altLang="ja-JP" dirty="0"/>
          </a:p>
          <a:p>
            <a:r>
              <a:rPr kumimoji="1" lang="ja-JP" altLang="en-US" dirty="0"/>
              <a:t>質量階層性でも異なる</a:t>
            </a:r>
            <a:endParaRPr kumimoji="1" lang="en-US" alt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42810" t="64565" r="43224" b="24198"/>
          <a:stretch/>
        </p:blipFill>
        <p:spPr>
          <a:xfrm>
            <a:off x="5914277" y="1439757"/>
            <a:ext cx="1370696" cy="5271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36694" t="37769" r="37604" b="53789"/>
          <a:stretch/>
        </p:blipFill>
        <p:spPr>
          <a:xfrm>
            <a:off x="1251035" y="1565422"/>
            <a:ext cx="4441729" cy="697444"/>
          </a:xfrm>
          <a:prstGeom prst="rect">
            <a:avLst/>
          </a:prstGeom>
        </p:spPr>
      </p:pic>
      <p:sp>
        <p:nvSpPr>
          <p:cNvPr id="12" name="吹き出し: 角を丸めた四角形 11"/>
          <p:cNvSpPr/>
          <p:nvPr/>
        </p:nvSpPr>
        <p:spPr>
          <a:xfrm>
            <a:off x="4937552" y="2568847"/>
            <a:ext cx="2155012" cy="692872"/>
          </a:xfrm>
          <a:prstGeom prst="wedgeRoundRectCallout">
            <a:avLst>
              <a:gd name="adj1" fmla="val -37290"/>
              <a:gd name="adj2" fmla="val -107708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ニュートリノ有効質量</a:t>
            </a:r>
            <a:endParaRPr kumimoji="1" lang="en-US" altLang="ja-JP" sz="1600" dirty="0"/>
          </a:p>
          <a:p>
            <a:pPr algn="ctr"/>
            <a:r>
              <a:rPr kumimoji="1" lang="ja-JP" altLang="en-US" sz="1200" dirty="0"/>
              <a:t>二重ベータ崩壊に寄与するニュートリノの実効的な質量</a:t>
            </a:r>
          </a:p>
        </p:txBody>
      </p:sp>
      <p:cxnSp>
        <p:nvCxnSpPr>
          <p:cNvPr id="14" name="直線コネクタ 13"/>
          <p:cNvCxnSpPr>
            <a:cxnSpLocks/>
          </p:cNvCxnSpPr>
          <p:nvPr/>
        </p:nvCxnSpPr>
        <p:spPr>
          <a:xfrm>
            <a:off x="1473621" y="2262866"/>
            <a:ext cx="5289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cxnSpLocks/>
          </p:cNvCxnSpPr>
          <p:nvPr/>
        </p:nvCxnSpPr>
        <p:spPr>
          <a:xfrm>
            <a:off x="2691562" y="2124236"/>
            <a:ext cx="1343891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cxnSpLocks/>
          </p:cNvCxnSpPr>
          <p:nvPr/>
        </p:nvCxnSpPr>
        <p:spPr>
          <a:xfrm>
            <a:off x="4133694" y="2124236"/>
            <a:ext cx="53654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cxnSpLocks/>
          </p:cNvCxnSpPr>
          <p:nvPr/>
        </p:nvCxnSpPr>
        <p:spPr>
          <a:xfrm>
            <a:off x="4898213" y="2129123"/>
            <a:ext cx="53654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吹き出し: 角を丸めた四角形 21"/>
          <p:cNvSpPr/>
          <p:nvPr/>
        </p:nvSpPr>
        <p:spPr>
          <a:xfrm>
            <a:off x="362738" y="2419570"/>
            <a:ext cx="1375379" cy="477877"/>
          </a:xfrm>
          <a:prstGeom prst="wedgeRoundRectCallout">
            <a:avLst>
              <a:gd name="adj1" fmla="val 38344"/>
              <a:gd name="adj2" fmla="val -70335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半減期</a:t>
            </a:r>
            <a:endParaRPr kumimoji="1" lang="en-US" altLang="ja-JP" sz="1600" dirty="0"/>
          </a:p>
          <a:p>
            <a:pPr algn="ctr"/>
            <a:r>
              <a:rPr kumimoji="1" lang="ja-JP" altLang="en-US" sz="1200" dirty="0"/>
              <a:t>測定可能な量</a:t>
            </a:r>
          </a:p>
        </p:txBody>
      </p:sp>
      <p:sp>
        <p:nvSpPr>
          <p:cNvPr id="23" name="吹き出し: 角を丸めた四角形 22"/>
          <p:cNvSpPr/>
          <p:nvPr/>
        </p:nvSpPr>
        <p:spPr>
          <a:xfrm>
            <a:off x="1965280" y="2568847"/>
            <a:ext cx="1231796" cy="692872"/>
          </a:xfrm>
          <a:prstGeom prst="wedgeRoundRectCallout">
            <a:avLst>
              <a:gd name="adj1" fmla="val 36087"/>
              <a:gd name="adj2" fmla="val -10572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位相因子</a:t>
            </a:r>
            <a:endParaRPr kumimoji="1" lang="en-US" altLang="ja-JP" sz="1600" dirty="0"/>
          </a:p>
          <a:p>
            <a:pPr algn="ctr"/>
            <a:r>
              <a:rPr kumimoji="1" lang="en-US" altLang="ja-JP" sz="1200" dirty="0"/>
              <a:t>Q,Z</a:t>
            </a:r>
            <a:r>
              <a:rPr kumimoji="1" lang="ja-JP" altLang="en-US" sz="1200" dirty="0"/>
              <a:t>から厳密に計算できる</a:t>
            </a:r>
          </a:p>
        </p:txBody>
      </p:sp>
      <p:sp>
        <p:nvSpPr>
          <p:cNvPr id="24" name="吹き出し: 角を丸めた四角形 23"/>
          <p:cNvSpPr/>
          <p:nvPr/>
        </p:nvSpPr>
        <p:spPr>
          <a:xfrm>
            <a:off x="3284434" y="2568847"/>
            <a:ext cx="1565760" cy="872486"/>
          </a:xfrm>
          <a:prstGeom prst="wedgeRoundRectCallout">
            <a:avLst>
              <a:gd name="adj1" fmla="val 19130"/>
              <a:gd name="adj2" fmla="val -9683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核行列要素</a:t>
            </a:r>
            <a:endParaRPr kumimoji="1" lang="en-US" altLang="ja-JP" sz="1600" dirty="0"/>
          </a:p>
          <a:p>
            <a:pPr algn="just"/>
            <a:r>
              <a:rPr kumimoji="1" lang="ja-JP" altLang="en-US" sz="1200" dirty="0"/>
              <a:t>シミュレーションによる理論計算。</a:t>
            </a:r>
            <a:r>
              <a:rPr kumimoji="1" lang="en-US" altLang="ja-JP" sz="1200" dirty="0"/>
              <a:t>2</a:t>
            </a:r>
            <a:r>
              <a:rPr kumimoji="1" lang="ja-JP" altLang="en-US" sz="1200" dirty="0"/>
              <a:t>倍程度ばらつきがある</a:t>
            </a:r>
            <a:endParaRPr kumimoji="1" lang="en-US" altLang="ja-JP" sz="1200" dirty="0"/>
          </a:p>
        </p:txBody>
      </p:sp>
      <p:sp>
        <p:nvSpPr>
          <p:cNvPr id="29" name="正方形/長方形 28"/>
          <p:cNvSpPr/>
          <p:nvPr/>
        </p:nvSpPr>
        <p:spPr>
          <a:xfrm>
            <a:off x="6979457" y="62845"/>
            <a:ext cx="2110042" cy="3022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PLB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532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(2002)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15-18</a:t>
            </a:r>
            <a:endParaRPr kumimoji="1" lang="ja-JP" altLang="en-US" sz="140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/>
          <a:srcRect l="35289" t="53893" r="36904" b="39645"/>
          <a:stretch/>
        </p:blipFill>
        <p:spPr>
          <a:xfrm>
            <a:off x="5798675" y="2042091"/>
            <a:ext cx="3283265" cy="364741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 l="25201" t="25226" r="8293" b="9460"/>
          <a:stretch>
            <a:fillRect/>
          </a:stretch>
        </p:blipFill>
        <p:spPr bwMode="auto">
          <a:xfrm>
            <a:off x="6204317" y="3733954"/>
            <a:ext cx="2939683" cy="288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正方形/長方形 31"/>
          <p:cNvSpPr/>
          <p:nvPr/>
        </p:nvSpPr>
        <p:spPr>
          <a:xfrm>
            <a:off x="2473472" y="5830475"/>
            <a:ext cx="3226849" cy="7933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標準階層（</a:t>
            </a:r>
            <a:r>
              <a:rPr kumimoji="1" lang="en-US" altLang="zh-TW" dirty="0"/>
              <a:t>NS</a:t>
            </a:r>
            <a:r>
              <a:rPr kumimoji="1" lang="zh-TW" altLang="en-US" dirty="0"/>
              <a:t>）：</a:t>
            </a:r>
            <a:r>
              <a:rPr kumimoji="1" lang="en-US" altLang="zh-TW" dirty="0"/>
              <a:t>m</a:t>
            </a:r>
            <a:r>
              <a:rPr kumimoji="1" lang="en-US" altLang="zh-TW" baseline="-25000" dirty="0"/>
              <a:t>1</a:t>
            </a:r>
            <a:r>
              <a:rPr kumimoji="1" lang="en-US" altLang="zh-TW" dirty="0"/>
              <a:t>&lt;m</a:t>
            </a:r>
            <a:r>
              <a:rPr kumimoji="1" lang="en-US" altLang="zh-TW" baseline="-25000" dirty="0"/>
              <a:t>2</a:t>
            </a:r>
            <a:r>
              <a:rPr kumimoji="1" lang="en-US" altLang="zh-TW" dirty="0"/>
              <a:t>&lt;&lt;m</a:t>
            </a:r>
            <a:r>
              <a:rPr kumimoji="1" lang="en-US" altLang="zh-TW" baseline="-25000" dirty="0"/>
              <a:t>3</a:t>
            </a:r>
          </a:p>
          <a:p>
            <a:pPr algn="ctr"/>
            <a:r>
              <a:rPr kumimoji="1" lang="zh-TW" altLang="en-US" dirty="0"/>
              <a:t>逆階層（</a:t>
            </a:r>
            <a:r>
              <a:rPr kumimoji="1" lang="en-US" altLang="zh-TW" dirty="0"/>
              <a:t>IS</a:t>
            </a:r>
            <a:r>
              <a:rPr kumimoji="1" lang="zh-TW" altLang="en-US" dirty="0"/>
              <a:t>）：　　</a:t>
            </a:r>
            <a:r>
              <a:rPr kumimoji="1" lang="en-US" altLang="zh-TW" dirty="0"/>
              <a:t>m</a:t>
            </a:r>
            <a:r>
              <a:rPr kumimoji="1" lang="en-US" altLang="zh-TW" baseline="-25000" dirty="0"/>
              <a:t>3</a:t>
            </a:r>
            <a:r>
              <a:rPr kumimoji="1" lang="en-US" altLang="zh-TW" dirty="0"/>
              <a:t>&lt;&lt;m</a:t>
            </a:r>
            <a:r>
              <a:rPr kumimoji="1" lang="en-US" altLang="zh-TW" baseline="-25000" dirty="0"/>
              <a:t>1</a:t>
            </a:r>
            <a:r>
              <a:rPr kumimoji="1" lang="en-US" altLang="zh-TW" dirty="0"/>
              <a:t>&lt;m</a:t>
            </a:r>
            <a:r>
              <a:rPr kumimoji="1" lang="en-US" altLang="zh-TW" baseline="-25000" dirty="0"/>
              <a:t>2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5C2D-2073-4350-A318-8CC6110534B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577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 Pゴシック＋Aria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6" id="{018D1E34-69B1-44FD-B547-41DBFC3EACCD}" vid="{92AA6B8B-F6D6-4A44-BB79-29409E9F358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7458</TotalTime>
  <Words>1940</Words>
  <Application>Microsoft Office PowerPoint</Application>
  <PresentationFormat>画面に合わせる (4:3)</PresentationFormat>
  <Paragraphs>560</Paragraphs>
  <Slides>48</Slides>
  <Notes>1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6" baseType="lpstr">
      <vt:lpstr>HGP明朝B</vt:lpstr>
      <vt:lpstr>ＭＳ Ｐゴシック</vt:lpstr>
      <vt:lpstr>ＭＳ ゴシック</vt:lpstr>
      <vt:lpstr>游ゴシック</vt:lpstr>
      <vt:lpstr>Arial</vt:lpstr>
      <vt:lpstr>Calibri</vt:lpstr>
      <vt:lpstr>Symbol</vt:lpstr>
      <vt:lpstr>Office テーマ</vt:lpstr>
      <vt:lpstr>ニュートリノはマヨラナか？  キセノンガス検出器による 観測に向けて</vt:lpstr>
      <vt:lpstr>ニュートリノ質量の軽さ</vt:lpstr>
      <vt:lpstr>ニュートリノ質量の与え方</vt:lpstr>
      <vt:lpstr>シーソー機構</vt:lpstr>
      <vt:lpstr>ニュートリノを追い越せ</vt:lpstr>
      <vt:lpstr>追い越して検出する</vt:lpstr>
      <vt:lpstr>追い越して検出する</vt:lpstr>
      <vt:lpstr>二重ベータ崩壊</vt:lpstr>
      <vt:lpstr>0νββはどれくらい起きる？</vt:lpstr>
      <vt:lpstr>0νββの観測方法</vt:lpstr>
      <vt:lpstr>世界の0νββ探索</vt:lpstr>
      <vt:lpstr>現状</vt:lpstr>
      <vt:lpstr>分類 （独断と偏見）</vt:lpstr>
      <vt:lpstr>AXEL 実験</vt:lpstr>
      <vt:lpstr>AXEL 実験</vt:lpstr>
      <vt:lpstr>なぜガス？　なぜEL増幅？</vt:lpstr>
      <vt:lpstr>分割EL読み出し: ELCC</vt:lpstr>
      <vt:lpstr>10L試作機</vt:lpstr>
      <vt:lpstr>イベントディスプレイ</vt:lpstr>
      <vt:lpstr>エネルギースペクトル（の歴史）</vt:lpstr>
      <vt:lpstr>エネルギー分解能</vt:lpstr>
      <vt:lpstr>180L試作機</vt:lpstr>
      <vt:lpstr>PowerPoint プレゼンテーション</vt:lpstr>
      <vt:lpstr>PowerPoint プレゼンテーション</vt:lpstr>
      <vt:lpstr>圧力容器</vt:lpstr>
      <vt:lpstr>TPCケージ</vt:lpstr>
      <vt:lpstr>ELCC</vt:lpstr>
      <vt:lpstr>PowerPoint プレゼンテーション</vt:lpstr>
      <vt:lpstr>PowerPoint プレゼンテーション</vt:lpstr>
      <vt:lpstr>多チャンネル読み出し回路</vt:lpstr>
      <vt:lpstr>180L試作機の準備状況まとめ</vt:lpstr>
      <vt:lpstr>トラッキング（Geant4）</vt:lpstr>
      <vt:lpstr>ディープラーニング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AXEL 計画　物理探索</vt:lpstr>
      <vt:lpstr>まとめ</vt:lpstr>
      <vt:lpstr>Garfield++によるELCCデザイン</vt:lpstr>
      <vt:lpstr>パラメータスキャンの例</vt:lpstr>
      <vt:lpstr>MPPC</vt:lpstr>
      <vt:lpstr>電場依存性</vt:lpstr>
      <vt:lpstr>感度予想</vt:lpstr>
      <vt:lpstr>AXEL年表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ニュートリノはマヨラナか？ キセノンガス検出器による 観測に向けて</dc:title>
  <dc:creator>kiseki</dc:creator>
  <cp:lastModifiedBy>kiseki</cp:lastModifiedBy>
  <cp:revision>68</cp:revision>
  <dcterms:created xsi:type="dcterms:W3CDTF">2019-03-08T05:18:39Z</dcterms:created>
  <dcterms:modified xsi:type="dcterms:W3CDTF">2019-03-13T09:37:26Z</dcterms:modified>
</cp:coreProperties>
</file>