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99" r:id="rId4"/>
    <p:sldId id="275" r:id="rId5"/>
    <p:sldId id="276" r:id="rId6"/>
    <p:sldId id="277" r:id="rId7"/>
    <p:sldId id="278" r:id="rId8"/>
    <p:sldId id="293" r:id="rId9"/>
    <p:sldId id="27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86" r:id="rId20"/>
    <p:sldId id="287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8" autoAdjust="0"/>
    <p:restoredTop sz="94660"/>
  </p:normalViewPr>
  <p:slideViewPr>
    <p:cSldViewPr>
      <p:cViewPr varScale="1">
        <p:scale>
          <a:sx n="84" d="100"/>
          <a:sy n="84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EFB28-8791-4EB9-BE89-BE2C534F0112}" type="datetimeFigureOut">
              <a:rPr kumimoji="1" lang="ja-JP" altLang="en-US" smtClean="0"/>
              <a:pPr/>
              <a:t>2007/9/13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3C8C9-4D27-4D5D-BC0C-721D373D761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F89DA-6D09-4EA0-9EBB-825E41763B38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AFCB8-82FB-4222-A6BD-54501015B7A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gomi\My Documents\My Pictures\SetUp_07Jun\DSCN4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643050"/>
            <a:ext cx="1571636" cy="1178727"/>
          </a:xfrm>
          <a:prstGeom prst="rect">
            <a:avLst/>
          </a:prstGeom>
          <a:noFill/>
        </p:spPr>
      </p:pic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9211" y="2973382"/>
            <a:ext cx="4500562" cy="109856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【 R&amp;D of MPPC 】</a:t>
            </a:r>
            <a:endParaRPr lang="en-US" altLang="ja-JP" sz="3600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32" y="4143380"/>
            <a:ext cx="5857916" cy="27146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kumimoji="0" lang="en-US" altLang="ja-JP" sz="2800" b="1" dirty="0" smtClean="0"/>
              <a:t>KUHEP 2007</a:t>
            </a:r>
            <a:r>
              <a:rPr kumimoji="0" lang="ja-JP" altLang="en-US" sz="2800" b="1" dirty="0" smtClean="0"/>
              <a:t>　</a:t>
            </a:r>
            <a:r>
              <a:rPr kumimoji="0" lang="en-US" altLang="ja-JP" sz="2800" b="1" dirty="0" smtClean="0"/>
              <a:t>(</a:t>
            </a:r>
            <a:r>
              <a:rPr kumimoji="0" lang="ja-JP" altLang="en-US" sz="2800" b="1" dirty="0" smtClean="0"/>
              <a:t>高野山</a:t>
            </a:r>
            <a:r>
              <a:rPr kumimoji="0" lang="en-US" altLang="ja-JP" sz="2800" b="1" dirty="0" smtClean="0"/>
              <a:t>) </a:t>
            </a:r>
          </a:p>
          <a:p>
            <a:pPr eaLnBrk="1" hangingPunct="1"/>
            <a:r>
              <a:rPr lang="en-US" altLang="ja-JP" sz="2800" b="1" dirty="0" smtClean="0"/>
              <a:t>2007/9/1(SAT)</a:t>
            </a:r>
          </a:p>
          <a:p>
            <a:pPr eaLnBrk="1" hangingPunct="1"/>
            <a:r>
              <a:rPr lang="ja-JP" altLang="en-US" sz="2400" b="1" dirty="0" smtClean="0"/>
              <a:t>五味慎一　中家剛　横山将志</a:t>
            </a:r>
            <a:endParaRPr lang="en-US" altLang="ja-JP" sz="2400" b="1" dirty="0" smtClean="0"/>
          </a:p>
          <a:p>
            <a:pPr eaLnBrk="1" hangingPunct="1"/>
            <a:r>
              <a:rPr lang="ja-JP" altLang="en-US" sz="2400" b="1" dirty="0" smtClean="0"/>
              <a:t>川向裕之　永井直樹　大谷将士</a:t>
            </a:r>
            <a:endParaRPr lang="en-US" altLang="ja-JP" sz="2400" b="1" dirty="0" smtClean="0"/>
          </a:p>
          <a:p>
            <a:pPr eaLnBrk="1" hangingPunct="1"/>
            <a:r>
              <a:rPr lang="en-US" altLang="ja-JP" sz="2400" b="1" dirty="0" smtClean="0"/>
              <a:t>( </a:t>
            </a:r>
            <a:r>
              <a:rPr lang="ja-JP" altLang="en-US" sz="2400" b="1" dirty="0" smtClean="0"/>
              <a:t>京都大学</a:t>
            </a:r>
            <a:r>
              <a:rPr lang="en-US" altLang="ja-JP" sz="2400" b="1" dirty="0" smtClean="0"/>
              <a:t> )</a:t>
            </a:r>
          </a:p>
          <a:p>
            <a:pPr eaLnBrk="1" hangingPunct="1"/>
            <a:r>
              <a:rPr lang="ja-JP" altLang="en-US" sz="2400" b="1" dirty="0" smtClean="0"/>
              <a:t>中平武　村上武　</a:t>
            </a:r>
            <a:r>
              <a:rPr lang="en-US" altLang="ja-JP" sz="2400" b="1" dirty="0" smtClean="0"/>
              <a:t>(KEK)</a:t>
            </a:r>
          </a:p>
        </p:txBody>
      </p:sp>
      <p:pic>
        <p:nvPicPr>
          <p:cNvPr id="3074" name="Picture 2" descr="C:\Documents and Settings\gomi\My Documents\My Pictures\SetUp_07Jun\DSCN4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10" y="1714488"/>
            <a:ext cx="3352789" cy="2514592"/>
          </a:xfrm>
          <a:prstGeom prst="rect">
            <a:avLst/>
          </a:prstGeom>
          <a:noFill/>
        </p:spPr>
      </p:pic>
      <p:pic>
        <p:nvPicPr>
          <p:cNvPr id="3075" name="Picture 3" descr="C:\Documents and Settings\gomi\My Documents\My Pictures\Connector\DSCN498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26" y="5625694"/>
            <a:ext cx="1643074" cy="1232306"/>
          </a:xfrm>
          <a:prstGeom prst="rect">
            <a:avLst/>
          </a:prstGeom>
          <a:noFill/>
        </p:spPr>
      </p:pic>
      <p:pic>
        <p:nvPicPr>
          <p:cNvPr id="3076" name="Picture 4" descr="C:\Documents and Settings\gomi\My Documents\My Pictures\顕微鏡1.3mm\10-50-3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90500" y="190500"/>
            <a:ext cx="1543050" cy="1162050"/>
          </a:xfrm>
          <a:prstGeom prst="rect">
            <a:avLst/>
          </a:prstGeom>
          <a:noFill/>
        </p:spPr>
      </p:pic>
      <p:pic>
        <p:nvPicPr>
          <p:cNvPr id="3073" name="Picture 1" descr="C:\Documents and Settings\gomi\My Documents\My Pictures\SetUp_07Jun\DSCN49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357298"/>
            <a:ext cx="1950720" cy="1463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7" name="Picture 5" descr="C:\Documents and Settings\gomi\My Documents\My Pictures\顕微鏡1.3mm\s-100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142852"/>
            <a:ext cx="1543050" cy="1162050"/>
          </a:xfrm>
          <a:prstGeom prst="rect">
            <a:avLst/>
          </a:prstGeom>
          <a:noFill/>
        </p:spPr>
      </p:pic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1857356" y="357166"/>
            <a:ext cx="3038471" cy="1170199"/>
            <a:chOff x="1104901" y="3081338"/>
            <a:chExt cx="6467474" cy="2490802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71625" y="3081338"/>
              <a:ext cx="60007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90694" y="3867157"/>
              <a:ext cx="5695950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66893" y="4486285"/>
              <a:ext cx="5476875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04901" y="4933965"/>
              <a:ext cx="3609975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791093" y="4929198"/>
              <a:ext cx="235267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084" name="Picture 12" descr="C:\Documents and Settings\gomi\デスクトップ\HI3A003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4881565" y="547667"/>
            <a:ext cx="1524010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gomi\My Documents\ADC_camac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370" y="2786058"/>
            <a:ext cx="5040630" cy="3778250"/>
          </a:xfrm>
          <a:prstGeom prst="rect">
            <a:avLst/>
          </a:prstGeom>
          <a:noFill/>
        </p:spPr>
      </p:pic>
      <p:sp>
        <p:nvSpPr>
          <p:cNvPr id="34" name="正方形/長方形 33"/>
          <p:cNvSpPr/>
          <p:nvPr/>
        </p:nvSpPr>
        <p:spPr>
          <a:xfrm>
            <a:off x="3929058" y="2643182"/>
            <a:ext cx="2428892" cy="42862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Rectangle 17"/>
          <p:cNvSpPr>
            <a:spLocks noGrp="1" noChangeArrowheads="1"/>
          </p:cNvSpPr>
          <p:nvPr>
            <p:ph type="title"/>
          </p:nvPr>
        </p:nvSpPr>
        <p:spPr>
          <a:xfrm>
            <a:off x="1152525" y="287338"/>
            <a:ext cx="6840538" cy="712770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ゲインの測定</a:t>
            </a:r>
            <a:endParaRPr lang="en-US" altLang="ja-JP" sz="4000" dirty="0" smtClean="0"/>
          </a:p>
        </p:txBody>
      </p:sp>
      <p:graphicFrame>
        <p:nvGraphicFramePr>
          <p:cNvPr id="2050" name="Object 18"/>
          <p:cNvGraphicFramePr>
            <a:graphicFrameLocks noChangeAspect="1"/>
          </p:cNvGraphicFramePr>
          <p:nvPr/>
        </p:nvGraphicFramePr>
        <p:xfrm>
          <a:off x="4140200" y="1144571"/>
          <a:ext cx="4392613" cy="865188"/>
        </p:xfrm>
        <a:graphic>
          <a:graphicData uri="http://schemas.openxmlformats.org/presentationml/2006/ole">
            <p:oleObj spid="_x0000_s154626" name="数式" r:id="rId5" imgW="1993680" imgH="393480" progId="Equation.3">
              <p:embed/>
            </p:oleObj>
          </a:graphicData>
        </a:graphic>
      </p:graphicFrame>
      <p:sp>
        <p:nvSpPr>
          <p:cNvPr id="2056" name="Text Box 51"/>
          <p:cNvSpPr txBox="1">
            <a:spLocks noChangeArrowheads="1"/>
          </p:cNvSpPr>
          <p:nvPr/>
        </p:nvSpPr>
        <p:spPr bwMode="auto">
          <a:xfrm>
            <a:off x="755650" y="1071546"/>
            <a:ext cx="266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/>
              <a:t>MPPC</a:t>
            </a:r>
            <a:r>
              <a:rPr lang="ja-JP" altLang="en-US" sz="2400"/>
              <a:t>のゲインの定義式</a:t>
            </a:r>
            <a:endParaRPr lang="en-US" altLang="ja-JP" sz="2400"/>
          </a:p>
        </p:txBody>
      </p:sp>
      <p:sp>
        <p:nvSpPr>
          <p:cNvPr id="2057" name="AutoShape 53"/>
          <p:cNvSpPr>
            <a:spLocks noChangeArrowheads="1"/>
          </p:cNvSpPr>
          <p:nvPr/>
        </p:nvSpPr>
        <p:spPr bwMode="auto">
          <a:xfrm>
            <a:off x="71406" y="5435608"/>
            <a:ext cx="4249736" cy="792162"/>
          </a:xfrm>
          <a:prstGeom prst="wedgeRectCallout">
            <a:avLst>
              <a:gd name="adj1" fmla="val 66063"/>
              <a:gd name="adj2" fmla="val 314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1"/>
          <a:lstStyle/>
          <a:p>
            <a:pPr algn="l"/>
            <a:r>
              <a:rPr lang="en-US" altLang="ja-JP" sz="2400" dirty="0"/>
              <a:t>1PE</a:t>
            </a:r>
            <a:r>
              <a:rPr lang="ja-JP" altLang="en-US" sz="2400" dirty="0"/>
              <a:t>のピークと</a:t>
            </a:r>
            <a:r>
              <a:rPr lang="en-US" altLang="ja-JP" sz="2400" dirty="0"/>
              <a:t>Pedestal</a:t>
            </a:r>
            <a:r>
              <a:rPr lang="ja-JP" altLang="en-US" sz="2400" dirty="0"/>
              <a:t>のピークとの差からゲインを定義する。</a:t>
            </a:r>
            <a:endParaRPr lang="en-US" altLang="ja-JP" sz="2400" dirty="0"/>
          </a:p>
        </p:txBody>
      </p:sp>
      <p:sp>
        <p:nvSpPr>
          <p:cNvPr id="2058" name="Text Box 81"/>
          <p:cNvSpPr txBox="1">
            <a:spLocks noChangeArrowheads="1"/>
          </p:cNvSpPr>
          <p:nvPr/>
        </p:nvSpPr>
        <p:spPr bwMode="auto">
          <a:xfrm>
            <a:off x="5729291" y="4062412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</a:rPr>
              <a:t>1PE</a:t>
            </a:r>
          </a:p>
        </p:txBody>
      </p:sp>
      <p:sp>
        <p:nvSpPr>
          <p:cNvPr id="2059" name="Text Box 82"/>
          <p:cNvSpPr txBox="1">
            <a:spLocks noChangeArrowheads="1"/>
          </p:cNvSpPr>
          <p:nvPr/>
        </p:nvSpPr>
        <p:spPr bwMode="auto">
          <a:xfrm>
            <a:off x="6132534" y="4572008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</a:rPr>
              <a:t>2PE</a:t>
            </a:r>
          </a:p>
        </p:txBody>
      </p:sp>
      <p:sp>
        <p:nvSpPr>
          <p:cNvPr id="2060" name="Text Box 83"/>
          <p:cNvSpPr txBox="1">
            <a:spLocks noChangeArrowheads="1"/>
          </p:cNvSpPr>
          <p:nvPr/>
        </p:nvSpPr>
        <p:spPr bwMode="auto">
          <a:xfrm>
            <a:off x="6643702" y="5100592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>
                <a:solidFill>
                  <a:srgbClr val="FF0000"/>
                </a:solidFill>
              </a:rPr>
              <a:t>3PE</a:t>
            </a:r>
          </a:p>
        </p:txBody>
      </p:sp>
      <p:sp>
        <p:nvSpPr>
          <p:cNvPr id="2061" name="Line 84"/>
          <p:cNvSpPr>
            <a:spLocks noChangeShapeType="1"/>
          </p:cNvSpPr>
          <p:nvPr/>
        </p:nvSpPr>
        <p:spPr bwMode="auto">
          <a:xfrm flipH="1" flipV="1">
            <a:off x="7286644" y="5643578"/>
            <a:ext cx="900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62" name="Text Box 85"/>
          <p:cNvSpPr txBox="1">
            <a:spLocks noChangeArrowheads="1"/>
          </p:cNvSpPr>
          <p:nvPr/>
        </p:nvSpPr>
        <p:spPr bwMode="auto">
          <a:xfrm>
            <a:off x="5072066" y="3214686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</a:rPr>
              <a:t>Pedestal</a:t>
            </a:r>
          </a:p>
        </p:txBody>
      </p:sp>
      <p:sp>
        <p:nvSpPr>
          <p:cNvPr id="2065" name="AutoShape 87"/>
          <p:cNvSpPr>
            <a:spLocks noChangeArrowheads="1"/>
          </p:cNvSpPr>
          <p:nvPr/>
        </p:nvSpPr>
        <p:spPr bwMode="auto">
          <a:xfrm>
            <a:off x="34925" y="2214554"/>
            <a:ext cx="4105275" cy="2951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2066" name="Text Box 88"/>
          <p:cNvSpPr txBox="1">
            <a:spLocks noChangeArrowheads="1"/>
          </p:cNvSpPr>
          <p:nvPr/>
        </p:nvSpPr>
        <p:spPr bwMode="auto">
          <a:xfrm>
            <a:off x="381634" y="2282658"/>
            <a:ext cx="118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i="1" u="sng" dirty="0"/>
              <a:t> set up </a:t>
            </a:r>
            <a:endParaRPr lang="en-US" altLang="ja-JP" sz="2800" b="1" i="1" u="sng" dirty="0"/>
          </a:p>
        </p:txBody>
      </p:sp>
      <p:sp>
        <p:nvSpPr>
          <p:cNvPr id="2068" name="Text Box 98"/>
          <p:cNvSpPr txBox="1">
            <a:spLocks noChangeArrowheads="1"/>
          </p:cNvSpPr>
          <p:nvPr/>
        </p:nvSpPr>
        <p:spPr bwMode="auto">
          <a:xfrm>
            <a:off x="142844" y="2936124"/>
            <a:ext cx="215681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000" dirty="0"/>
              <a:t> </a:t>
            </a:r>
            <a:r>
              <a:rPr lang="ja-JP" altLang="en-US" sz="2000" dirty="0"/>
              <a:t>青</a:t>
            </a:r>
            <a:r>
              <a:rPr lang="en-US" altLang="ja-JP" sz="2000" dirty="0"/>
              <a:t>LED</a:t>
            </a:r>
            <a:r>
              <a:rPr lang="ja-JP" altLang="en-US" sz="2000" dirty="0"/>
              <a:t>からの微弱な光を</a:t>
            </a:r>
            <a:r>
              <a:rPr lang="en-US" altLang="ja-JP" sz="2000" dirty="0"/>
              <a:t>MPPC</a:t>
            </a:r>
            <a:r>
              <a:rPr lang="ja-JP" altLang="en-US" sz="2000" dirty="0"/>
              <a:t>で観測する。</a:t>
            </a:r>
            <a:endParaRPr lang="en-US" altLang="ja-JP" sz="2000" dirty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ja-JP" altLang="en-US" sz="2000" dirty="0"/>
              <a:t> </a:t>
            </a:r>
            <a:r>
              <a:rPr lang="en-US" altLang="ja-JP" sz="2000" dirty="0"/>
              <a:t>ADC</a:t>
            </a:r>
            <a:r>
              <a:rPr lang="ja-JP" altLang="en-US" sz="2000" dirty="0"/>
              <a:t>分布からゲインを算出する。</a:t>
            </a:r>
            <a:endParaRPr lang="en-US" altLang="ja-JP" sz="2000" dirty="0"/>
          </a:p>
        </p:txBody>
      </p:sp>
      <p:sp>
        <p:nvSpPr>
          <p:cNvPr id="2069" name="AutoShape 99"/>
          <p:cNvSpPr>
            <a:spLocks noChangeArrowheads="1"/>
          </p:cNvSpPr>
          <p:nvPr/>
        </p:nvSpPr>
        <p:spPr bwMode="auto">
          <a:xfrm>
            <a:off x="2357422" y="2700361"/>
            <a:ext cx="785608" cy="354140"/>
          </a:xfrm>
          <a:prstGeom prst="wedgeRectCallout">
            <a:avLst>
              <a:gd name="adj1" fmla="val 74588"/>
              <a:gd name="adj2" fmla="val 4572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>
                <a:solidFill>
                  <a:srgbClr val="FF3300"/>
                </a:solidFill>
              </a:rPr>
              <a:t>LED</a:t>
            </a:r>
          </a:p>
        </p:txBody>
      </p:sp>
      <p:sp>
        <p:nvSpPr>
          <p:cNvPr id="2070" name="AutoShape 100"/>
          <p:cNvSpPr>
            <a:spLocks noChangeArrowheads="1"/>
          </p:cNvSpPr>
          <p:nvPr/>
        </p:nvSpPr>
        <p:spPr bwMode="auto">
          <a:xfrm>
            <a:off x="2357422" y="3717377"/>
            <a:ext cx="911403" cy="354140"/>
          </a:xfrm>
          <a:prstGeom prst="wedgeRectCallout">
            <a:avLst>
              <a:gd name="adj1" fmla="val 65523"/>
              <a:gd name="adj2" fmla="val 5555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>
                <a:solidFill>
                  <a:srgbClr val="FF3300"/>
                </a:solidFill>
              </a:rPr>
              <a:t>MPPC</a:t>
            </a:r>
          </a:p>
        </p:txBody>
      </p:sp>
      <p:sp>
        <p:nvSpPr>
          <p:cNvPr id="25652" name="Rectangle 52"/>
          <p:cNvSpPr>
            <a:spLocks noChangeArrowheads="1"/>
          </p:cNvSpPr>
          <p:nvPr/>
        </p:nvSpPr>
        <p:spPr bwMode="auto">
          <a:xfrm>
            <a:off x="4286248" y="2506650"/>
            <a:ext cx="3576658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400"/>
              <a:t>ADC distribution of MPPC</a:t>
            </a:r>
          </a:p>
        </p:txBody>
      </p:sp>
      <p:sp>
        <p:nvSpPr>
          <p:cNvPr id="31" name="左右矢印 30"/>
          <p:cNvSpPr/>
          <p:nvPr/>
        </p:nvSpPr>
        <p:spPr>
          <a:xfrm>
            <a:off x="5072066" y="5643578"/>
            <a:ext cx="500066" cy="214314"/>
          </a:xfrm>
          <a:prstGeom prst="leftRightArrow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32"/>
          <p:cNvGrpSpPr/>
          <p:nvPr/>
        </p:nvGrpSpPr>
        <p:grpSpPr>
          <a:xfrm>
            <a:off x="3475931" y="2790139"/>
            <a:ext cx="415743" cy="1957716"/>
            <a:chOff x="3475931" y="3140985"/>
            <a:chExt cx="415743" cy="1957716"/>
          </a:xfrm>
        </p:grpSpPr>
        <p:sp>
          <p:nvSpPr>
            <p:cNvPr id="2071" name="AutoShape 90"/>
            <p:cNvSpPr>
              <a:spLocks noChangeArrowheads="1"/>
            </p:cNvSpPr>
            <p:nvPr/>
          </p:nvSpPr>
          <p:spPr bwMode="auto">
            <a:xfrm rot="5400000">
              <a:off x="3507751" y="3192039"/>
              <a:ext cx="309063" cy="206956"/>
            </a:xfrm>
            <a:prstGeom prst="flowChartDelay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72" name="Line 91"/>
            <p:cNvSpPr>
              <a:spLocks noChangeShapeType="1"/>
            </p:cNvSpPr>
            <p:nvPr/>
          </p:nvSpPr>
          <p:spPr bwMode="auto">
            <a:xfrm>
              <a:off x="3683803" y="3493434"/>
              <a:ext cx="0" cy="252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3" name="Line 92"/>
            <p:cNvSpPr>
              <a:spLocks noChangeShapeType="1"/>
            </p:cNvSpPr>
            <p:nvPr/>
          </p:nvSpPr>
          <p:spPr bwMode="auto">
            <a:xfrm flipH="1">
              <a:off x="3558347" y="3493434"/>
              <a:ext cx="42124" cy="252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7" name="Line 96"/>
            <p:cNvSpPr>
              <a:spLocks noChangeShapeType="1"/>
            </p:cNvSpPr>
            <p:nvPr/>
          </p:nvSpPr>
          <p:spPr bwMode="auto">
            <a:xfrm>
              <a:off x="3570986" y="4378701"/>
              <a:ext cx="0" cy="720000"/>
            </a:xfrm>
            <a:prstGeom prst="line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8" name="Line 97"/>
            <p:cNvSpPr>
              <a:spLocks noChangeShapeType="1"/>
            </p:cNvSpPr>
            <p:nvPr/>
          </p:nvSpPr>
          <p:spPr bwMode="auto">
            <a:xfrm>
              <a:off x="3820065" y="4378701"/>
              <a:ext cx="0" cy="720000"/>
            </a:xfrm>
            <a:prstGeom prst="line">
              <a:avLst/>
            </a:prstGeom>
            <a:noFill/>
            <a:ln w="444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76" name="Rectangle 95"/>
            <p:cNvSpPr>
              <a:spLocks noChangeArrowheads="1"/>
            </p:cNvSpPr>
            <p:nvPr/>
          </p:nvSpPr>
          <p:spPr bwMode="auto">
            <a:xfrm>
              <a:off x="3475931" y="4214817"/>
              <a:ext cx="415743" cy="16388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Line 92"/>
            <p:cNvSpPr>
              <a:spLocks noChangeShapeType="1"/>
            </p:cNvSpPr>
            <p:nvPr/>
          </p:nvSpPr>
          <p:spPr bwMode="auto">
            <a:xfrm>
              <a:off x="3766428" y="3492000"/>
              <a:ext cx="43200" cy="252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7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  <p:custDataLst>
      <p:tags r:id="rId2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gomi\My Documents\Dustbox\MultiTest_07May29\Gallary\BasicPer\gain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680585" cy="3359785"/>
          </a:xfrm>
          <a:prstGeom prst="rect">
            <a:avLst/>
          </a:prstGeom>
          <a:noFill/>
        </p:spPr>
      </p:pic>
      <p:pic>
        <p:nvPicPr>
          <p:cNvPr id="3" name="Picture 4" descr="C:\Documents and Settings\gomi\My Documents\Dustbox\MultiTest_07May29\Gallary\BasicPer\gainD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415" y="1428736"/>
            <a:ext cx="4680585" cy="3359785"/>
          </a:xfrm>
          <a:prstGeom prst="rect">
            <a:avLst/>
          </a:prstGeom>
          <a:noFill/>
        </p:spPr>
      </p:pic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468313" y="265573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571472" y="1785926"/>
            <a:ext cx="96041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/>
              <a:t>×10^3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42910" y="214290"/>
            <a:ext cx="8135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/>
              <a:t>ゲイン　測定結果</a:t>
            </a:r>
            <a:r>
              <a:rPr lang="en-US" altLang="ja-JP" sz="4000"/>
              <a:t> ( 300</a:t>
            </a:r>
            <a:r>
              <a:rPr lang="ja-JP" altLang="en-US" sz="4000"/>
              <a:t>個</a:t>
            </a:r>
            <a:r>
              <a:rPr lang="en-US" altLang="ja-JP" sz="4000"/>
              <a:t> )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987675" y="4614341"/>
            <a:ext cx="172878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/>
              <a:t>Bias voltage (V)</a:t>
            </a: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468313" y="414338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2" name="Text Box 36"/>
          <p:cNvSpPr txBox="1">
            <a:spLocks noChangeArrowheads="1"/>
          </p:cNvSpPr>
          <p:nvPr/>
        </p:nvSpPr>
        <p:spPr bwMode="auto">
          <a:xfrm>
            <a:off x="5072066" y="1785926"/>
            <a:ext cx="9604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/>
              <a:t>×10^3</a:t>
            </a:r>
          </a:p>
        </p:txBody>
      </p:sp>
      <p:sp>
        <p:nvSpPr>
          <p:cNvPr id="9233" name="Text Box 37"/>
          <p:cNvSpPr txBox="1">
            <a:spLocks noChangeArrowheads="1"/>
          </p:cNvSpPr>
          <p:nvPr/>
        </p:nvSpPr>
        <p:spPr bwMode="auto">
          <a:xfrm>
            <a:off x="255617" y="5738645"/>
            <a:ext cx="853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/>
              <a:t>300</a:t>
            </a:r>
            <a:r>
              <a:rPr lang="ja-JP" altLang="en-US" sz="2800" dirty="0"/>
              <a:t>個の</a:t>
            </a:r>
            <a:r>
              <a:rPr lang="en-US" altLang="ja-JP" sz="2800" dirty="0"/>
              <a:t>MPPC</a:t>
            </a:r>
            <a:r>
              <a:rPr lang="ja-JP" altLang="en-US" sz="2800" dirty="0"/>
              <a:t>サンプルは同じ関数形をしている。</a:t>
            </a:r>
            <a:endParaRPr lang="en-US" altLang="ja-JP" sz="2800" dirty="0"/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>
            <a:off x="4930775" y="2656377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35" name="Text Box 39"/>
          <p:cNvSpPr txBox="1">
            <a:spLocks noChangeArrowheads="1"/>
          </p:cNvSpPr>
          <p:nvPr/>
        </p:nvSpPr>
        <p:spPr bwMode="auto">
          <a:xfrm>
            <a:off x="5002213" y="2252859"/>
            <a:ext cx="1296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1×10^6</a:t>
            </a: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7572396" y="4609579"/>
            <a:ext cx="131919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 dirty="0"/>
              <a:t>ΔV (V)</a:t>
            </a:r>
          </a:p>
        </p:txBody>
      </p:sp>
      <p:graphicFrame>
        <p:nvGraphicFramePr>
          <p:cNvPr id="9218" name="Object 46"/>
          <p:cNvGraphicFramePr>
            <a:graphicFrameLocks noChangeAspect="1"/>
          </p:cNvGraphicFramePr>
          <p:nvPr/>
        </p:nvGraphicFramePr>
        <p:xfrm>
          <a:off x="6964363" y="3430784"/>
          <a:ext cx="1709737" cy="723900"/>
        </p:xfrm>
        <a:graphic>
          <a:graphicData uri="http://schemas.openxmlformats.org/presentationml/2006/ole">
            <p:oleObj spid="_x0000_s155650" name="数式" r:id="rId5" imgW="927000" imgH="393480" progId="Equation.3">
              <p:embed/>
            </p:oleObj>
          </a:graphicData>
        </a:graphic>
      </p:graphicFrame>
      <p:sp>
        <p:nvSpPr>
          <p:cNvPr id="9242" name="Line 47"/>
          <p:cNvSpPr>
            <a:spLocks noChangeShapeType="1"/>
          </p:cNvSpPr>
          <p:nvPr/>
        </p:nvSpPr>
        <p:spPr bwMode="auto">
          <a:xfrm>
            <a:off x="4930775" y="4154196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243" name="Text Box 48"/>
          <p:cNvSpPr txBox="1">
            <a:spLocks noChangeArrowheads="1"/>
          </p:cNvSpPr>
          <p:nvPr/>
        </p:nvSpPr>
        <p:spPr bwMode="auto">
          <a:xfrm>
            <a:off x="5002213" y="3768434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5×10^5</a:t>
            </a:r>
          </a:p>
        </p:txBody>
      </p:sp>
      <p:sp>
        <p:nvSpPr>
          <p:cNvPr id="9244" name="Line 49"/>
          <p:cNvSpPr>
            <a:spLocks noChangeShapeType="1"/>
          </p:cNvSpPr>
          <p:nvPr/>
        </p:nvSpPr>
        <p:spPr bwMode="auto">
          <a:xfrm flipV="1">
            <a:off x="6395059" y="1759292"/>
            <a:ext cx="0" cy="2700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5146678" y="5120358"/>
            <a:ext cx="392591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u="sng" dirty="0">
                <a:solidFill>
                  <a:srgbClr val="FF0000"/>
                </a:solidFill>
              </a:rPr>
              <a:t>Gain</a:t>
            </a:r>
            <a:r>
              <a:rPr lang="ja-JP" altLang="en-US" sz="2800" u="sng" dirty="0">
                <a:solidFill>
                  <a:srgbClr val="FF0000"/>
                </a:solidFill>
              </a:rPr>
              <a:t>・・・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7.0</a:t>
            </a:r>
            <a:r>
              <a:rPr lang="ja-JP" altLang="en-US" sz="2800" u="sng" dirty="0" smtClean="0">
                <a:solidFill>
                  <a:srgbClr val="FF0000"/>
                </a:solidFill>
              </a:rPr>
              <a:t>～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8.5×10^5</a:t>
            </a:r>
            <a:endParaRPr lang="en-US" altLang="ja-JP" sz="2800" u="sng" dirty="0">
              <a:solidFill>
                <a:srgbClr val="FF0000"/>
              </a:solidFill>
            </a:endParaRPr>
          </a:p>
        </p:txBody>
      </p:sp>
      <p:sp>
        <p:nvSpPr>
          <p:cNvPr id="33" name="上下矢印 32"/>
          <p:cNvSpPr/>
          <p:nvPr/>
        </p:nvSpPr>
        <p:spPr>
          <a:xfrm>
            <a:off x="6304268" y="3049722"/>
            <a:ext cx="180000" cy="540000"/>
          </a:xfrm>
          <a:prstGeom prst="up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日付プレースホルダ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35" name="スライド番号プレースホル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39885" y="1534041"/>
            <a:ext cx="500066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929190" y="1535334"/>
            <a:ext cx="500066" cy="21431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34925" y="1211050"/>
            <a:ext cx="4068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Gain </a:t>
            </a:r>
            <a:r>
              <a:rPr lang="en-US" altLang="ja-JP" sz="2000" dirty="0"/>
              <a:t>: 400pixel 20℃ 300samples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502150" y="1209462"/>
            <a:ext cx="4068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 dirty="0" smtClean="0"/>
              <a:t>Gain  </a:t>
            </a:r>
            <a:r>
              <a:rPr lang="en-US" altLang="ja-JP" sz="2000" dirty="0">
                <a:latin typeface="Symbol" pitchFamily="18" charset="2"/>
              </a:rPr>
              <a:t>D</a:t>
            </a:r>
            <a:r>
              <a:rPr lang="en-US" altLang="ja-JP" sz="2000" dirty="0">
                <a:latin typeface="ＭＳ Ｐゴシック" pitchFamily="50" charset="-128"/>
              </a:rPr>
              <a:t>V</a:t>
            </a:r>
            <a:r>
              <a:rPr lang="en-US" altLang="ja-JP" sz="2000" dirty="0"/>
              <a:t> : 400pixel 20℃ 300samples</a:t>
            </a:r>
          </a:p>
        </p:txBody>
      </p:sp>
      <p:grpSp>
        <p:nvGrpSpPr>
          <p:cNvPr id="4" name="グループ化 41"/>
          <p:cNvGrpSpPr/>
          <p:nvPr/>
        </p:nvGrpSpPr>
        <p:grpSpPr>
          <a:xfrm>
            <a:off x="23446" y="1071546"/>
            <a:ext cx="5000628" cy="4214842"/>
            <a:chOff x="23446" y="1071546"/>
            <a:chExt cx="5000628" cy="4214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四角形吹き出し 42"/>
            <p:cNvSpPr/>
            <p:nvPr/>
          </p:nvSpPr>
          <p:spPr>
            <a:xfrm>
              <a:off x="23446" y="1071546"/>
              <a:ext cx="5000628" cy="4214842"/>
            </a:xfrm>
            <a:prstGeom prst="wedgeRectCallout">
              <a:avLst>
                <a:gd name="adj1" fmla="val 75036"/>
                <a:gd name="adj2" fmla="val 1081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38"/>
            <p:cNvGrpSpPr/>
            <p:nvPr/>
          </p:nvGrpSpPr>
          <p:grpSpPr>
            <a:xfrm>
              <a:off x="142844" y="1211050"/>
              <a:ext cx="4680585" cy="3654623"/>
              <a:chOff x="142844" y="1211050"/>
              <a:chExt cx="4680585" cy="3654623"/>
            </a:xfrm>
          </p:grpSpPr>
          <p:pic>
            <p:nvPicPr>
              <p:cNvPr id="46" name="Picture 5" descr="C:\Documents and Settings\gomi\My Documents\Dustbox\MultiTest_07May29\Gallary\Histgram\finaleGain1.eps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2844" y="1357298"/>
                <a:ext cx="4680585" cy="3508375"/>
              </a:xfrm>
              <a:prstGeom prst="rect">
                <a:avLst/>
              </a:prstGeom>
              <a:noFill/>
            </p:spPr>
          </p:pic>
          <p:sp>
            <p:nvSpPr>
              <p:cNvPr id="47" name="Rectangle 15"/>
              <p:cNvSpPr>
                <a:spLocks noChangeArrowheads="1"/>
              </p:cNvSpPr>
              <p:nvPr/>
            </p:nvSpPr>
            <p:spPr bwMode="auto">
              <a:xfrm>
                <a:off x="187324" y="1211050"/>
                <a:ext cx="3600000" cy="432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000" dirty="0" smtClean="0"/>
                  <a:t>Gain ( ΔV = 1.5V ) 300samples</a:t>
                </a:r>
                <a:endParaRPr lang="en-US" altLang="ja-JP" sz="2000" dirty="0"/>
              </a:p>
            </p:txBody>
          </p:sp>
        </p:grp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3714744" y="4786322"/>
              <a:ext cx="971550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 smtClean="0"/>
                <a:t>Gain</a:t>
              </a:r>
              <a:endParaRPr lang="en-US" altLang="ja-JP" b="1" dirty="0"/>
            </a:p>
          </p:txBody>
        </p:sp>
      </p:grpSp>
      <p:sp>
        <p:nvSpPr>
          <p:cNvPr id="48" name="左右矢印 47"/>
          <p:cNvSpPr/>
          <p:nvPr/>
        </p:nvSpPr>
        <p:spPr>
          <a:xfrm>
            <a:off x="1980136" y="3214686"/>
            <a:ext cx="1214446" cy="214314"/>
          </a:xfrm>
          <a:prstGeom prst="leftRightArrow">
            <a:avLst/>
          </a:prstGeom>
          <a:solidFill>
            <a:srgbClr val="7030A0">
              <a:alpha val="60000"/>
            </a:srgb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1277921" y="2817811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7030A0"/>
                </a:solidFill>
              </a:rPr>
              <a:t>±6%</a:t>
            </a:r>
            <a:endParaRPr lang="en-US" altLang="ja-JP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Documents and Settings\gomi\My Documents\Dustbox\MultiTest_07May29\Gallary\Histgram\capa2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680585" cy="3508375"/>
          </a:xfrm>
          <a:prstGeom prst="rect">
            <a:avLst/>
          </a:prstGeom>
          <a:noFill/>
        </p:spPr>
      </p:pic>
      <p:pic>
        <p:nvPicPr>
          <p:cNvPr id="26626" name="Picture 2" descr="C:\Documents and Settings\gomi\My Documents\Dustbox\MultiTest_07May29\Gallary\Histgram\Vb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571612"/>
            <a:ext cx="4680585" cy="3508375"/>
          </a:xfrm>
          <a:prstGeom prst="rect">
            <a:avLst/>
          </a:prstGeom>
          <a:noFill/>
        </p:spPr>
      </p:pic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928662" y="2889249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0070C0"/>
                </a:solidFill>
              </a:rPr>
              <a:t>±5%</a:t>
            </a:r>
            <a:endParaRPr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25400" y="1428750"/>
            <a:ext cx="4041775" cy="404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dirty="0" smtClean="0"/>
              <a:t>Capacitance </a:t>
            </a:r>
            <a:r>
              <a:rPr lang="en-US" altLang="ja-JP" dirty="0"/>
              <a:t>: 400pixel 300samples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4500563" y="1428750"/>
            <a:ext cx="3743325" cy="404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/>
              <a:t>VBD 20℃ : 400pixel 300samples</a:t>
            </a:r>
          </a:p>
        </p:txBody>
      </p:sp>
      <p:sp>
        <p:nvSpPr>
          <p:cNvPr id="30729" name="Text Box 25"/>
          <p:cNvSpPr txBox="1">
            <a:spLocks noChangeArrowheads="1"/>
          </p:cNvSpPr>
          <p:nvPr/>
        </p:nvSpPr>
        <p:spPr bwMode="auto">
          <a:xfrm>
            <a:off x="642938" y="115888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dirty="0"/>
              <a:t>キャパシタンスとブレイクダウン電圧の分布図</a:t>
            </a:r>
            <a:endParaRPr lang="en-US" altLang="ja-JP" sz="3600" dirty="0"/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571500" y="5429264"/>
            <a:ext cx="7715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altLang="ja-JP" sz="2800" dirty="0"/>
              <a:t>300</a:t>
            </a:r>
            <a:r>
              <a:rPr lang="ja-JP" altLang="en-US" sz="2800" dirty="0"/>
              <a:t>個の</a:t>
            </a:r>
            <a:r>
              <a:rPr lang="en-US" altLang="ja-JP" sz="2800" dirty="0"/>
              <a:t>MPPC</a:t>
            </a:r>
            <a:r>
              <a:rPr lang="ja-JP" altLang="en-US" sz="2800" dirty="0"/>
              <a:t>サンプルは同じキャパシタンスを持っている</a:t>
            </a:r>
            <a:endParaRPr lang="en-US" altLang="ja-JP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30731" name="Rectangle 61"/>
          <p:cNvSpPr>
            <a:spLocks noChangeArrowheads="1"/>
          </p:cNvSpPr>
          <p:nvPr/>
        </p:nvSpPr>
        <p:spPr bwMode="auto">
          <a:xfrm>
            <a:off x="2124075" y="5000636"/>
            <a:ext cx="2592388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b="1" dirty="0"/>
              <a:t>キャパシタンス</a:t>
            </a:r>
            <a:r>
              <a:rPr lang="en-US" altLang="ja-JP" b="1" dirty="0"/>
              <a:t>  </a:t>
            </a:r>
            <a:r>
              <a:rPr lang="en-US" altLang="ja-JP" b="1" dirty="0" smtClean="0"/>
              <a:t>[ pF ]</a:t>
            </a:r>
            <a:endParaRPr lang="en-US" altLang="ja-JP" b="1" dirty="0"/>
          </a:p>
        </p:txBody>
      </p:sp>
      <p:sp>
        <p:nvSpPr>
          <p:cNvPr id="30732" name="Rectangle 62"/>
          <p:cNvSpPr>
            <a:spLocks noChangeArrowheads="1"/>
          </p:cNvSpPr>
          <p:nvPr/>
        </p:nvSpPr>
        <p:spPr bwMode="auto">
          <a:xfrm>
            <a:off x="5580063" y="5016511"/>
            <a:ext cx="3492500" cy="344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ja-JP" altLang="en-US" b="1"/>
              <a:t>ブレイクダウン電圧　</a:t>
            </a:r>
            <a:r>
              <a:rPr lang="en-US" altLang="ja-JP" b="1"/>
              <a:t>(20℃) (V)</a:t>
            </a: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6875463" y="3348021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～</a:t>
            </a:r>
            <a:r>
              <a:rPr lang="en-US" altLang="ja-JP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ja-JP" sz="2000" b="1" dirty="0">
                <a:solidFill>
                  <a:schemeClr val="accent4">
                    <a:lumMod val="75000"/>
                  </a:schemeClr>
                </a:solidFill>
              </a:rPr>
              <a:t>1V</a:t>
            </a:r>
          </a:p>
        </p:txBody>
      </p:sp>
      <p:sp>
        <p:nvSpPr>
          <p:cNvPr id="30735" name="Text Box 71"/>
          <p:cNvSpPr txBox="1">
            <a:spLocks noChangeArrowheads="1"/>
          </p:cNvSpPr>
          <p:nvPr/>
        </p:nvSpPr>
        <p:spPr bwMode="auto">
          <a:xfrm>
            <a:off x="7848630" y="2909345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b="1" dirty="0" smtClean="0">
                <a:solidFill>
                  <a:schemeClr val="accent4">
                    <a:lumMod val="75000"/>
                  </a:schemeClr>
                </a:solidFill>
              </a:rPr>
              <a:t>～ </a:t>
            </a:r>
            <a:r>
              <a:rPr lang="en-US" altLang="ja-JP" sz="2000" b="1" dirty="0" smtClean="0">
                <a:solidFill>
                  <a:schemeClr val="accent4">
                    <a:lumMod val="75000"/>
                  </a:schemeClr>
                </a:solidFill>
              </a:rPr>
              <a:t>2V</a:t>
            </a:r>
            <a:endParaRPr lang="en-US" altLang="ja-JP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左右矢印 15"/>
          <p:cNvSpPr/>
          <p:nvPr/>
        </p:nvSpPr>
        <p:spPr>
          <a:xfrm>
            <a:off x="1714480" y="3214686"/>
            <a:ext cx="1440000" cy="214314"/>
          </a:xfrm>
          <a:prstGeom prst="leftRightArrow">
            <a:avLst/>
          </a:prstGeom>
          <a:solidFill>
            <a:srgbClr val="0070C0">
              <a:alpha val="70000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右矢印 16"/>
          <p:cNvSpPr/>
          <p:nvPr/>
        </p:nvSpPr>
        <p:spPr>
          <a:xfrm>
            <a:off x="5572132" y="3429000"/>
            <a:ext cx="1214446" cy="214314"/>
          </a:xfrm>
          <a:prstGeom prst="leftRightArrow">
            <a:avLst/>
          </a:prstGeom>
          <a:solidFill>
            <a:schemeClr val="accent4">
              <a:lumMod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5429256" y="3000372"/>
            <a:ext cx="2412000" cy="214314"/>
          </a:xfrm>
          <a:prstGeom prst="leftRightArrow">
            <a:avLst/>
          </a:prstGeom>
          <a:solidFill>
            <a:schemeClr val="accent4">
              <a:lumMod val="5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C:\Documents and Settings\gomi\My Documents\ADC_camac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54453"/>
            <a:ext cx="2520315" cy="1889125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17700" y="4117997"/>
            <a:ext cx="428625" cy="320675"/>
            <a:chOff x="1567" y="2160"/>
            <a:chExt cx="270" cy="202"/>
          </a:xfrm>
        </p:grpSpPr>
        <p:sp>
          <p:nvSpPr>
            <p:cNvPr id="10270" name="Rectangle 8"/>
            <p:cNvSpPr>
              <a:spLocks noChangeArrowheads="1"/>
            </p:cNvSpPr>
            <p:nvPr/>
          </p:nvSpPr>
          <p:spPr bwMode="auto">
            <a:xfrm>
              <a:off x="1567" y="2160"/>
              <a:ext cx="43" cy="202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608" y="2204"/>
              <a:ext cx="229" cy="115"/>
              <a:chOff x="3243" y="2750"/>
              <a:chExt cx="726" cy="181"/>
            </a:xfrm>
          </p:grpSpPr>
          <p:sp>
            <p:nvSpPr>
              <p:cNvPr id="10272" name="Line 10"/>
              <p:cNvSpPr>
                <a:spLocks noChangeShapeType="1"/>
              </p:cNvSpPr>
              <p:nvPr/>
            </p:nvSpPr>
            <p:spPr bwMode="auto">
              <a:xfrm>
                <a:off x="3243" y="2750"/>
                <a:ext cx="726" cy="0"/>
              </a:xfrm>
              <a:prstGeom prst="line">
                <a:avLst/>
              </a:prstGeom>
              <a:noFill/>
              <a:ln w="317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73" name="Line 11"/>
              <p:cNvSpPr>
                <a:spLocks noChangeShapeType="1"/>
              </p:cNvSpPr>
              <p:nvPr/>
            </p:nvSpPr>
            <p:spPr bwMode="auto">
              <a:xfrm>
                <a:off x="3243" y="2931"/>
                <a:ext cx="726" cy="0"/>
              </a:xfrm>
              <a:prstGeom prst="line">
                <a:avLst/>
              </a:prstGeom>
              <a:noFill/>
              <a:ln w="3175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1474788" y="4478359"/>
            <a:ext cx="1368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/>
              <a:t>MPPC</a:t>
            </a:r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1722438" y="5853134"/>
            <a:ext cx="971550" cy="3683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>
                <a:solidFill>
                  <a:schemeClr val="bg1"/>
                </a:solidFill>
              </a:rPr>
              <a:t>PMT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1403350" y="6205559"/>
            <a:ext cx="14763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/>
              <a:t>( reference )</a:t>
            </a:r>
          </a:p>
        </p:txBody>
      </p:sp>
      <p:sp>
        <p:nvSpPr>
          <p:cNvPr id="10249" name="Freeform 15"/>
          <p:cNvSpPr>
            <a:spLocks/>
          </p:cNvSpPr>
          <p:nvPr/>
        </p:nvSpPr>
        <p:spPr bwMode="auto">
          <a:xfrm>
            <a:off x="1138238" y="4268809"/>
            <a:ext cx="481012" cy="874713"/>
          </a:xfrm>
          <a:custGeom>
            <a:avLst/>
            <a:gdLst>
              <a:gd name="T0" fmla="*/ 0 w 478"/>
              <a:gd name="T1" fmla="*/ 874713 h 750"/>
              <a:gd name="T2" fmla="*/ 142895 w 478"/>
              <a:gd name="T3" fmla="*/ 874713 h 750"/>
              <a:gd name="T4" fmla="*/ 147926 w 478"/>
              <a:gd name="T5" fmla="*/ 0 h 750"/>
              <a:gd name="T6" fmla="*/ 481012 w 478"/>
              <a:gd name="T7" fmla="*/ 0 h 750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750"/>
              <a:gd name="T14" fmla="*/ 478 w 478"/>
              <a:gd name="T15" fmla="*/ 750 h 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750">
                <a:moveTo>
                  <a:pt x="0" y="750"/>
                </a:moveTo>
                <a:lnTo>
                  <a:pt x="142" y="750"/>
                </a:lnTo>
                <a:lnTo>
                  <a:pt x="147" y="0"/>
                </a:lnTo>
                <a:lnTo>
                  <a:pt x="478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0" name="Freeform 16"/>
          <p:cNvSpPr>
            <a:spLocks/>
          </p:cNvSpPr>
          <p:nvPr/>
        </p:nvSpPr>
        <p:spPr bwMode="auto">
          <a:xfrm flipV="1">
            <a:off x="1138238" y="5135584"/>
            <a:ext cx="481012" cy="933450"/>
          </a:xfrm>
          <a:custGeom>
            <a:avLst/>
            <a:gdLst>
              <a:gd name="T0" fmla="*/ 0 w 478"/>
              <a:gd name="T1" fmla="*/ 933450 h 750"/>
              <a:gd name="T2" fmla="*/ 142895 w 478"/>
              <a:gd name="T3" fmla="*/ 933450 h 750"/>
              <a:gd name="T4" fmla="*/ 147926 w 478"/>
              <a:gd name="T5" fmla="*/ 0 h 750"/>
              <a:gd name="T6" fmla="*/ 481012 w 478"/>
              <a:gd name="T7" fmla="*/ 0 h 750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750"/>
              <a:gd name="T14" fmla="*/ 478 w 478"/>
              <a:gd name="T15" fmla="*/ 750 h 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750">
                <a:moveTo>
                  <a:pt x="0" y="750"/>
                </a:moveTo>
                <a:lnTo>
                  <a:pt x="142" y="750"/>
                </a:lnTo>
                <a:lnTo>
                  <a:pt x="147" y="0"/>
                </a:lnTo>
                <a:lnTo>
                  <a:pt x="478" y="0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1" name="Text Box 17"/>
          <p:cNvSpPr txBox="1">
            <a:spLocks noChangeArrowheads="1"/>
          </p:cNvSpPr>
          <p:nvPr/>
        </p:nvSpPr>
        <p:spPr bwMode="auto">
          <a:xfrm>
            <a:off x="106362" y="5270522"/>
            <a:ext cx="1250927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/>
              <a:t>同じ光量</a:t>
            </a:r>
            <a:endParaRPr lang="en-US" altLang="ja-JP"/>
          </a:p>
        </p:txBody>
      </p:sp>
      <p:sp>
        <p:nvSpPr>
          <p:cNvPr id="10252" name="AutoShape 18"/>
          <p:cNvSpPr>
            <a:spLocks noChangeArrowheads="1"/>
          </p:cNvSpPr>
          <p:nvPr/>
        </p:nvSpPr>
        <p:spPr bwMode="auto">
          <a:xfrm>
            <a:off x="2627313" y="4165622"/>
            <a:ext cx="720725" cy="287337"/>
          </a:xfrm>
          <a:prstGeom prst="rightArrow">
            <a:avLst>
              <a:gd name="adj1" fmla="val 50278"/>
              <a:gd name="adj2" fmla="val 47518"/>
            </a:avLst>
          </a:prstGeom>
          <a:solidFill>
            <a:srgbClr val="CCFFCC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3" name="AutoShape 19"/>
          <p:cNvSpPr>
            <a:spLocks noChangeArrowheads="1"/>
          </p:cNvSpPr>
          <p:nvPr/>
        </p:nvSpPr>
        <p:spPr bwMode="auto">
          <a:xfrm>
            <a:off x="2843213" y="5918222"/>
            <a:ext cx="504825" cy="287337"/>
          </a:xfrm>
          <a:prstGeom prst="rightArrow">
            <a:avLst>
              <a:gd name="adj1" fmla="val 50000"/>
              <a:gd name="adj2" fmla="val 43923"/>
            </a:avLst>
          </a:prstGeom>
          <a:solidFill>
            <a:srgbClr val="CCFFCC"/>
          </a:solidFill>
          <a:ln w="952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5" name="Rectangle 21"/>
          <p:cNvSpPr>
            <a:spLocks noChangeArrowheads="1"/>
          </p:cNvSpPr>
          <p:nvPr/>
        </p:nvSpPr>
        <p:spPr bwMode="auto">
          <a:xfrm>
            <a:off x="3779838" y="5924572"/>
            <a:ext cx="18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0.789PE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7092950" y="5708672"/>
            <a:ext cx="1944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2400" b="1" u="sng" dirty="0"/>
              <a:t>PDE = 1.96</a:t>
            </a:r>
          </a:p>
        </p:txBody>
      </p:sp>
      <p:sp>
        <p:nvSpPr>
          <p:cNvPr id="10257" name="Freeform 23"/>
          <p:cNvSpPr>
            <a:spLocks/>
          </p:cNvSpPr>
          <p:nvPr/>
        </p:nvSpPr>
        <p:spPr bwMode="auto">
          <a:xfrm>
            <a:off x="5651500" y="5394347"/>
            <a:ext cx="1571625" cy="795337"/>
          </a:xfrm>
          <a:custGeom>
            <a:avLst/>
            <a:gdLst>
              <a:gd name="T0" fmla="*/ 1571625 w 990"/>
              <a:gd name="T1" fmla="*/ 0 h 501"/>
              <a:gd name="T2" fmla="*/ 623888 w 990"/>
              <a:gd name="T3" fmla="*/ 0 h 501"/>
              <a:gd name="T4" fmla="*/ 625475 w 990"/>
              <a:gd name="T5" fmla="*/ 795337 h 501"/>
              <a:gd name="T6" fmla="*/ 0 w 990"/>
              <a:gd name="T7" fmla="*/ 795337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990"/>
              <a:gd name="T13" fmla="*/ 0 h 501"/>
              <a:gd name="T14" fmla="*/ 990 w 990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" h="501">
                <a:moveTo>
                  <a:pt x="990" y="0"/>
                </a:moveTo>
                <a:lnTo>
                  <a:pt x="393" y="0"/>
                </a:lnTo>
                <a:lnTo>
                  <a:pt x="394" y="501"/>
                </a:lnTo>
                <a:lnTo>
                  <a:pt x="0" y="501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58" name="Freeform 24"/>
          <p:cNvSpPr>
            <a:spLocks/>
          </p:cNvSpPr>
          <p:nvPr/>
        </p:nvSpPr>
        <p:spPr bwMode="auto">
          <a:xfrm flipV="1">
            <a:off x="6643702" y="4214817"/>
            <a:ext cx="214314" cy="1171588"/>
          </a:xfrm>
          <a:custGeom>
            <a:avLst/>
            <a:gdLst>
              <a:gd name="T0" fmla="*/ 193675 w 122"/>
              <a:gd name="T1" fmla="*/ 0 h 252"/>
              <a:gd name="T2" fmla="*/ 193675 w 122"/>
              <a:gd name="T3" fmla="*/ 469900 h 252"/>
              <a:gd name="T4" fmla="*/ 0 w 122"/>
              <a:gd name="T5" fmla="*/ 469900 h 252"/>
              <a:gd name="T6" fmla="*/ 0 60000 65536"/>
              <a:gd name="T7" fmla="*/ 0 60000 65536"/>
              <a:gd name="T8" fmla="*/ 0 60000 65536"/>
              <a:gd name="T9" fmla="*/ 0 w 122"/>
              <a:gd name="T10" fmla="*/ 0 h 252"/>
              <a:gd name="T11" fmla="*/ 122 w 122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252">
                <a:moveTo>
                  <a:pt x="122" y="0"/>
                </a:moveTo>
                <a:lnTo>
                  <a:pt x="122" y="252"/>
                </a:lnTo>
                <a:lnTo>
                  <a:pt x="0" y="252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394575" y="5054622"/>
            <a:ext cx="1536700" cy="654050"/>
            <a:chOff x="4724" y="2659"/>
            <a:chExt cx="968" cy="412"/>
          </a:xfrm>
        </p:grpSpPr>
        <p:sp>
          <p:nvSpPr>
            <p:cNvPr id="10266" name="Text Box 27"/>
            <p:cNvSpPr txBox="1">
              <a:spLocks noChangeArrowheads="1"/>
            </p:cNvSpPr>
            <p:nvPr/>
          </p:nvSpPr>
          <p:spPr bwMode="auto">
            <a:xfrm>
              <a:off x="4767" y="2659"/>
              <a:ext cx="40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/>
                <a:t>1.55</a:t>
              </a:r>
            </a:p>
          </p:txBody>
        </p:sp>
        <p:sp>
          <p:nvSpPr>
            <p:cNvPr id="10267" name="Text Box 28"/>
            <p:cNvSpPr txBox="1">
              <a:spLocks noChangeArrowheads="1"/>
            </p:cNvSpPr>
            <p:nvPr/>
          </p:nvSpPr>
          <p:spPr bwMode="auto">
            <a:xfrm>
              <a:off x="4724" y="2840"/>
              <a:ext cx="49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/>
                <a:t>0.789</a:t>
              </a: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 flipV="1">
              <a:off x="4740" y="2864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69" name="Text Box 30"/>
            <p:cNvSpPr txBox="1">
              <a:spLocks noChangeArrowheads="1"/>
            </p:cNvSpPr>
            <p:nvPr/>
          </p:nvSpPr>
          <p:spPr bwMode="auto">
            <a:xfrm>
              <a:off x="5170" y="2745"/>
              <a:ext cx="52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/>
                <a:t>=1.96</a:t>
              </a:r>
            </a:p>
          </p:txBody>
        </p:sp>
      </p:grpSp>
      <p:sp>
        <p:nvSpPr>
          <p:cNvPr id="10260" name="Line 38"/>
          <p:cNvSpPr>
            <a:spLocks noChangeShapeType="1"/>
          </p:cNvSpPr>
          <p:nvPr/>
        </p:nvSpPr>
        <p:spPr bwMode="auto">
          <a:xfrm>
            <a:off x="107950" y="5132409"/>
            <a:ext cx="4318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1" name="Rectangle 39"/>
          <p:cNvSpPr>
            <a:spLocks noChangeArrowheads="1"/>
          </p:cNvSpPr>
          <p:nvPr/>
        </p:nvSpPr>
        <p:spPr bwMode="auto">
          <a:xfrm>
            <a:off x="531813" y="5011759"/>
            <a:ext cx="360362" cy="215900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2" name="Text Box 40"/>
          <p:cNvSpPr txBox="1">
            <a:spLocks noChangeArrowheads="1"/>
          </p:cNvSpPr>
          <p:nvPr/>
        </p:nvSpPr>
        <p:spPr bwMode="auto">
          <a:xfrm>
            <a:off x="179388" y="3763984"/>
            <a:ext cx="26638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プラスチックコネクター</a:t>
            </a:r>
            <a:endParaRPr lang="en-US" altLang="ja-JP"/>
          </a:p>
        </p:txBody>
      </p:sp>
      <p:sp>
        <p:nvSpPr>
          <p:cNvPr id="102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671512"/>
          </a:xfrm>
          <a:noFill/>
        </p:spPr>
        <p:txBody>
          <a:bodyPr/>
          <a:lstStyle/>
          <a:p>
            <a:pPr eaLnBrk="1" hangingPunct="1"/>
            <a:r>
              <a:rPr lang="ja-JP" altLang="en-US" sz="3600" smtClean="0"/>
              <a:t>光子検出効率</a:t>
            </a:r>
            <a:r>
              <a:rPr lang="en-US" altLang="ja-JP" sz="3600" smtClean="0"/>
              <a:t>(PDE)</a:t>
            </a:r>
            <a:r>
              <a:rPr lang="ja-JP" altLang="en-US" sz="3600" smtClean="0"/>
              <a:t>の測定</a:t>
            </a:r>
            <a:endParaRPr lang="en-US" altLang="ja-JP" sz="3600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23850" y="2563834"/>
          <a:ext cx="4824413" cy="912813"/>
        </p:xfrm>
        <a:graphic>
          <a:graphicData uri="http://schemas.openxmlformats.org/presentationml/2006/ole">
            <p:oleObj spid="_x0000_s156674" name="数式" r:id="rId4" imgW="1879560" imgH="355320" progId="Equation.3">
              <p:embed/>
            </p:oleObj>
          </a:graphicData>
        </a:graphic>
      </p:graphicFrame>
      <p:sp>
        <p:nvSpPr>
          <p:cNvPr id="10264" name="Text Box 5"/>
          <p:cNvSpPr txBox="1">
            <a:spLocks noChangeArrowheads="1"/>
          </p:cNvSpPr>
          <p:nvPr/>
        </p:nvSpPr>
        <p:spPr bwMode="auto">
          <a:xfrm>
            <a:off x="5329238" y="3008334"/>
            <a:ext cx="3563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/>
              <a:t>( p.e. = # of photo electron )</a:t>
            </a:r>
          </a:p>
        </p:txBody>
      </p:sp>
      <p:sp>
        <p:nvSpPr>
          <p:cNvPr id="10265" name="Text Box 6"/>
          <p:cNvSpPr txBox="1">
            <a:spLocks noChangeArrowheads="1"/>
          </p:cNvSpPr>
          <p:nvPr/>
        </p:nvSpPr>
        <p:spPr bwMode="auto">
          <a:xfrm>
            <a:off x="250825" y="973138"/>
            <a:ext cx="8785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/>
              <a:t>同じだけの光量を</a:t>
            </a:r>
            <a:r>
              <a:rPr lang="en-US" altLang="ja-JP" sz="2800"/>
              <a:t>2</a:t>
            </a:r>
            <a:r>
              <a:rPr lang="ja-JP" altLang="en-US" sz="2800"/>
              <a:t>つの光検出器、</a:t>
            </a:r>
            <a:r>
              <a:rPr lang="en-US" altLang="ja-JP" sz="2800"/>
              <a:t>PMT</a:t>
            </a:r>
            <a:r>
              <a:rPr lang="ja-JP" altLang="en-US" sz="2800"/>
              <a:t>・</a:t>
            </a:r>
            <a:r>
              <a:rPr lang="en-US" altLang="ja-JP" sz="2800"/>
              <a:t>MPPC</a:t>
            </a:r>
            <a:r>
              <a:rPr lang="ja-JP" altLang="en-US" sz="2800"/>
              <a:t>で観測する。</a:t>
            </a:r>
            <a:r>
              <a:rPr lang="en-US" altLang="ja-JP" sz="2800"/>
              <a:t>MPPC</a:t>
            </a:r>
            <a:r>
              <a:rPr lang="ja-JP" altLang="en-US" sz="2800"/>
              <a:t>で得られた光電子量の、</a:t>
            </a:r>
            <a:r>
              <a:rPr lang="en-US" altLang="ja-JP" sz="2800"/>
              <a:t>PMT</a:t>
            </a:r>
            <a:r>
              <a:rPr lang="ja-JP" altLang="en-US" sz="2800"/>
              <a:t>で得られた光電子量との比をとり、その値を「相対</a:t>
            </a:r>
            <a:r>
              <a:rPr lang="en-US" altLang="ja-JP" sz="2800"/>
              <a:t>PDE</a:t>
            </a:r>
            <a:r>
              <a:rPr lang="ja-JP" altLang="en-US" sz="2800"/>
              <a:t>」として定義する。</a:t>
            </a:r>
            <a:endParaRPr lang="en-US" altLang="ja-JP" sz="2800"/>
          </a:p>
        </p:txBody>
      </p:sp>
      <p:sp>
        <p:nvSpPr>
          <p:cNvPr id="33" name="日付プレースホルダ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10254" name="Rectangle 20"/>
          <p:cNvSpPr>
            <a:spLocks noChangeArrowheads="1"/>
          </p:cNvSpPr>
          <p:nvPr/>
        </p:nvSpPr>
        <p:spPr bwMode="auto">
          <a:xfrm>
            <a:off x="4786314" y="3968641"/>
            <a:ext cx="180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1.55PE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gomi\My Documents\Dustbox\MultiTest_07May29\Gallary\BasicPer\pde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80585" cy="3359785"/>
          </a:xfrm>
          <a:prstGeom prst="rect">
            <a:avLst/>
          </a:prstGeom>
          <a:noFill/>
        </p:spPr>
      </p:pic>
      <p:pic>
        <p:nvPicPr>
          <p:cNvPr id="28674" name="Picture 2" descr="C:\Documents and Settings\gomi\My Documents\Dustbox\MultiTest_07May29\Gallary\BasicPer\pde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428736"/>
            <a:ext cx="4680585" cy="3359785"/>
          </a:xfrm>
          <a:prstGeom prst="rect">
            <a:avLst/>
          </a:prstGeom>
          <a:noFill/>
        </p:spPr>
      </p:pic>
      <p:sp>
        <p:nvSpPr>
          <p:cNvPr id="31748" name="Line 69"/>
          <p:cNvSpPr>
            <a:spLocks noChangeShapeType="1"/>
          </p:cNvSpPr>
          <p:nvPr/>
        </p:nvSpPr>
        <p:spPr bwMode="auto">
          <a:xfrm>
            <a:off x="468313" y="3474661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4925" y="1231864"/>
            <a:ext cx="396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/>
              <a:t>PDE : 400pixel 20℃ 300samples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02150" y="1230276"/>
            <a:ext cx="3960000" cy="43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000"/>
              <a:t>PDE  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>
                <a:latin typeface="ＭＳ Ｐゴシック" pitchFamily="50" charset="-128"/>
              </a:rPr>
              <a:t>V</a:t>
            </a:r>
            <a:r>
              <a:rPr lang="en-US" altLang="ja-JP" sz="2000"/>
              <a:t> : 400pixel 20℃ 300samples</a:t>
            </a:r>
          </a:p>
        </p:txBody>
      </p:sp>
      <p:sp>
        <p:nvSpPr>
          <p:cNvPr id="31751" name="Line 56"/>
          <p:cNvSpPr>
            <a:spLocks noChangeShapeType="1"/>
          </p:cNvSpPr>
          <p:nvPr/>
        </p:nvSpPr>
        <p:spPr bwMode="auto">
          <a:xfrm>
            <a:off x="4932363" y="3476249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2" name="Text Box 57"/>
          <p:cNvSpPr txBox="1">
            <a:spLocks noChangeArrowheads="1"/>
          </p:cNvSpPr>
          <p:nvPr/>
        </p:nvSpPr>
        <p:spPr bwMode="auto">
          <a:xfrm>
            <a:off x="7523163" y="3409927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2×PMT</a:t>
            </a:r>
          </a:p>
        </p:txBody>
      </p:sp>
      <p:sp>
        <p:nvSpPr>
          <p:cNvPr id="31753" name="Text Box 70"/>
          <p:cNvSpPr txBox="1">
            <a:spLocks noChangeArrowheads="1"/>
          </p:cNvSpPr>
          <p:nvPr/>
        </p:nvSpPr>
        <p:spPr bwMode="auto">
          <a:xfrm>
            <a:off x="900113" y="214290"/>
            <a:ext cx="74882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4000" dirty="0"/>
              <a:t>PDE</a:t>
            </a:r>
            <a:r>
              <a:rPr lang="ja-JP" altLang="en-US" sz="4000" dirty="0"/>
              <a:t>　測定結果</a:t>
            </a:r>
            <a:r>
              <a:rPr lang="en-US" altLang="ja-JP" sz="4000" dirty="0"/>
              <a:t> ( 300</a:t>
            </a:r>
            <a:r>
              <a:rPr lang="ja-JP" altLang="en-US" sz="4000" dirty="0"/>
              <a:t>個</a:t>
            </a:r>
            <a:r>
              <a:rPr lang="en-US" altLang="ja-JP" sz="4000" dirty="0"/>
              <a:t> )</a:t>
            </a:r>
          </a:p>
        </p:txBody>
      </p:sp>
      <p:sp>
        <p:nvSpPr>
          <p:cNvPr id="31754" name="Text Box 71"/>
          <p:cNvSpPr txBox="1">
            <a:spLocks noChangeArrowheads="1"/>
          </p:cNvSpPr>
          <p:nvPr/>
        </p:nvSpPr>
        <p:spPr bwMode="auto">
          <a:xfrm>
            <a:off x="107950" y="5619769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/>
              <a:t>300</a:t>
            </a:r>
            <a:r>
              <a:rPr lang="ja-JP" altLang="en-US" sz="2800" dirty="0"/>
              <a:t>個の</a:t>
            </a:r>
            <a:r>
              <a:rPr lang="en-US" altLang="ja-JP" sz="2800" dirty="0"/>
              <a:t>MPPC</a:t>
            </a:r>
            <a:r>
              <a:rPr lang="ja-JP" altLang="en-US" sz="2800" dirty="0"/>
              <a:t>は同じ関数形を持っている。</a:t>
            </a:r>
            <a:endParaRPr lang="en-US" altLang="ja-JP" sz="2800" dirty="0"/>
          </a:p>
        </p:txBody>
      </p:sp>
      <p:sp>
        <p:nvSpPr>
          <p:cNvPr id="31755" name="Line 74"/>
          <p:cNvSpPr>
            <a:spLocks noChangeShapeType="1"/>
          </p:cNvSpPr>
          <p:nvPr/>
        </p:nvSpPr>
        <p:spPr bwMode="auto">
          <a:xfrm>
            <a:off x="468313" y="248984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6" name="Line 75"/>
          <p:cNvSpPr>
            <a:spLocks noChangeShapeType="1"/>
          </p:cNvSpPr>
          <p:nvPr/>
        </p:nvSpPr>
        <p:spPr bwMode="auto">
          <a:xfrm>
            <a:off x="4932363" y="2491430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57" name="Text Box 76"/>
          <p:cNvSpPr txBox="1">
            <a:spLocks noChangeArrowheads="1"/>
          </p:cNvSpPr>
          <p:nvPr/>
        </p:nvSpPr>
        <p:spPr bwMode="auto">
          <a:xfrm>
            <a:off x="5003800" y="2451743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3×PMT</a:t>
            </a:r>
          </a:p>
        </p:txBody>
      </p:sp>
      <p:sp>
        <p:nvSpPr>
          <p:cNvPr id="31759" name="Rectangle 80"/>
          <p:cNvSpPr>
            <a:spLocks noChangeArrowheads="1"/>
          </p:cNvSpPr>
          <p:nvPr/>
        </p:nvSpPr>
        <p:spPr bwMode="auto">
          <a:xfrm>
            <a:off x="2987675" y="4616812"/>
            <a:ext cx="1728788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b="1" dirty="0"/>
              <a:t>Bias voltage (V)</a:t>
            </a:r>
          </a:p>
        </p:txBody>
      </p:sp>
      <p:sp>
        <p:nvSpPr>
          <p:cNvPr id="6237" name="Text Box 93"/>
          <p:cNvSpPr txBox="1">
            <a:spLocks noChangeArrowheads="1"/>
          </p:cNvSpPr>
          <p:nvPr/>
        </p:nvSpPr>
        <p:spPr bwMode="auto">
          <a:xfrm>
            <a:off x="5184805" y="5072074"/>
            <a:ext cx="36734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PDE</a:t>
            </a:r>
            <a:r>
              <a:rPr lang="ja-JP" altLang="en-US" sz="2800" dirty="0">
                <a:solidFill>
                  <a:srgbClr val="FF0000"/>
                </a:solidFill>
              </a:rPr>
              <a:t>・・・</a:t>
            </a:r>
            <a:r>
              <a:rPr lang="en-US" altLang="ja-JP" sz="2800" dirty="0" smtClean="0">
                <a:solidFill>
                  <a:srgbClr val="FF0000"/>
                </a:solidFill>
              </a:rPr>
              <a:t>1.5</a:t>
            </a:r>
            <a:r>
              <a:rPr lang="ja-JP" altLang="en-US" sz="2800" dirty="0" smtClean="0">
                <a:solidFill>
                  <a:srgbClr val="FF0000"/>
                </a:solidFill>
              </a:rPr>
              <a:t>～</a:t>
            </a:r>
            <a:r>
              <a:rPr lang="en-US" altLang="ja-JP" sz="2800" dirty="0" smtClean="0">
                <a:solidFill>
                  <a:srgbClr val="FF0000"/>
                </a:solidFill>
              </a:rPr>
              <a:t>2.2×PMT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30" name="フッター プレースホルダ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 flipV="1">
            <a:off x="6395059" y="1759292"/>
            <a:ext cx="0" cy="2700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上下矢印 33"/>
          <p:cNvSpPr/>
          <p:nvPr/>
        </p:nvSpPr>
        <p:spPr>
          <a:xfrm>
            <a:off x="6304268" y="3321636"/>
            <a:ext cx="180000" cy="540000"/>
          </a:xfrm>
          <a:prstGeom prst="up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7572396" y="4609579"/>
            <a:ext cx="1319192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b="1" dirty="0"/>
              <a:t>ΔV (V)</a:t>
            </a:r>
          </a:p>
        </p:txBody>
      </p:sp>
      <p:grpSp>
        <p:nvGrpSpPr>
          <p:cNvPr id="2" name="グループ化 46"/>
          <p:cNvGrpSpPr/>
          <p:nvPr/>
        </p:nvGrpSpPr>
        <p:grpSpPr>
          <a:xfrm>
            <a:off x="23446" y="1071546"/>
            <a:ext cx="5000628" cy="4214842"/>
            <a:chOff x="23446" y="1071546"/>
            <a:chExt cx="5000628" cy="42148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四角形吹き出し 38"/>
            <p:cNvSpPr/>
            <p:nvPr/>
          </p:nvSpPr>
          <p:spPr>
            <a:xfrm>
              <a:off x="23446" y="1071546"/>
              <a:ext cx="5000628" cy="4214842"/>
            </a:xfrm>
            <a:prstGeom prst="wedgeRectCallout">
              <a:avLst>
                <a:gd name="adj1" fmla="val 74503"/>
                <a:gd name="adj2" fmla="val 1013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675" name="Picture 3" descr="C:\Documents and Settings\gomi\My Documents\Dustbox\MultiTest_07May29\Gallary\Histgram\finalePDE1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1357298"/>
              <a:ext cx="4680585" cy="3508375"/>
            </a:xfrm>
            <a:prstGeom prst="rect">
              <a:avLst/>
            </a:prstGeom>
            <a:noFill/>
          </p:spPr>
        </p:pic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187324" y="1211050"/>
              <a:ext cx="3600000" cy="43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2000" dirty="0" smtClean="0"/>
                <a:t>PDE ( ΔV = 1.5V ) 300samples</a:t>
              </a:r>
              <a:endParaRPr lang="en-US" altLang="ja-JP" sz="2000" dirty="0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143240" y="4786322"/>
              <a:ext cx="1543054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 smtClean="0"/>
                <a:t>PDE [ ×PMT ]</a:t>
              </a:r>
              <a:endParaRPr lang="en-US" altLang="ja-JP" b="1" dirty="0"/>
            </a:p>
          </p:txBody>
        </p:sp>
      </p:grpSp>
      <p:grpSp>
        <p:nvGrpSpPr>
          <p:cNvPr id="3" name="グループ化 47"/>
          <p:cNvGrpSpPr/>
          <p:nvPr/>
        </p:nvGrpSpPr>
        <p:grpSpPr>
          <a:xfrm>
            <a:off x="1277921" y="2817811"/>
            <a:ext cx="1952173" cy="611189"/>
            <a:chOff x="1277921" y="2817811"/>
            <a:chExt cx="1952173" cy="611189"/>
          </a:xfrm>
        </p:grpSpPr>
        <p:sp>
          <p:nvSpPr>
            <p:cNvPr id="44" name="左右矢印 43"/>
            <p:cNvSpPr/>
            <p:nvPr/>
          </p:nvSpPr>
          <p:spPr>
            <a:xfrm>
              <a:off x="2015648" y="3214686"/>
              <a:ext cx="1214446" cy="214314"/>
            </a:xfrm>
            <a:prstGeom prst="leftRightArrow">
              <a:avLst/>
            </a:prstGeom>
            <a:solidFill>
              <a:srgbClr val="7030A0">
                <a:alpha val="60000"/>
              </a:srgb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1277921" y="2817811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7030A0"/>
                  </a:solidFill>
                </a:rPr>
                <a:t>±10%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gomi\デスクトップ\noise1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901077"/>
            <a:ext cx="4320540" cy="2926080"/>
          </a:xfrm>
          <a:prstGeom prst="rect">
            <a:avLst/>
          </a:prstGeom>
          <a:noFill/>
        </p:spPr>
      </p:pic>
      <p:sp>
        <p:nvSpPr>
          <p:cNvPr id="6148" name="AutoShape 101"/>
          <p:cNvSpPr>
            <a:spLocks noChangeArrowheads="1"/>
          </p:cNvSpPr>
          <p:nvPr/>
        </p:nvSpPr>
        <p:spPr bwMode="auto">
          <a:xfrm>
            <a:off x="142875" y="3714733"/>
            <a:ext cx="4573588" cy="13811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142852"/>
            <a:ext cx="5975350" cy="785818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4000" dirty="0" smtClean="0"/>
              <a:t>ノイズレートの測定</a:t>
            </a:r>
            <a:endParaRPr lang="en-US" altLang="ja-JP" sz="4000" dirty="0" smtClean="0"/>
          </a:p>
        </p:txBody>
      </p:sp>
      <p:graphicFrame>
        <p:nvGraphicFramePr>
          <p:cNvPr id="6146" name="Object 29"/>
          <p:cNvGraphicFramePr>
            <a:graphicFrameLocks noChangeAspect="1"/>
          </p:cNvGraphicFramePr>
          <p:nvPr/>
        </p:nvGraphicFramePr>
        <p:xfrm>
          <a:off x="754089" y="5357826"/>
          <a:ext cx="7532687" cy="922338"/>
        </p:xfrm>
        <a:graphic>
          <a:graphicData uri="http://schemas.openxmlformats.org/presentationml/2006/ole">
            <p:oleObj spid="_x0000_s157698" name="数式" r:id="rId4" imgW="3530520" imgH="431640" progId="Equation.3">
              <p:embed/>
            </p:oleObj>
          </a:graphicData>
        </a:graphic>
      </p:graphicFrame>
      <p:sp>
        <p:nvSpPr>
          <p:cNvPr id="6151" name="Rectangle 30"/>
          <p:cNvSpPr>
            <a:spLocks noChangeArrowheads="1"/>
          </p:cNvSpPr>
          <p:nvPr/>
        </p:nvSpPr>
        <p:spPr bwMode="auto">
          <a:xfrm>
            <a:off x="250825" y="2224071"/>
            <a:ext cx="3241675" cy="503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 b="1"/>
              <a:t>pedestal event </a:t>
            </a:r>
            <a:r>
              <a:rPr lang="ja-JP" altLang="en-US" sz="2000" b="1"/>
              <a:t>の個数</a:t>
            </a:r>
            <a:endParaRPr lang="en-US" altLang="ja-JP" sz="2000" b="1"/>
          </a:p>
        </p:txBody>
      </p:sp>
      <p:sp>
        <p:nvSpPr>
          <p:cNvPr id="6152" name="Text Box 34"/>
          <p:cNvSpPr txBox="1">
            <a:spLocks noChangeArrowheads="1"/>
          </p:cNvSpPr>
          <p:nvPr/>
        </p:nvSpPr>
        <p:spPr bwMode="auto">
          <a:xfrm>
            <a:off x="1766888" y="2883963"/>
            <a:ext cx="222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dirty="0"/>
              <a:t>ポアソン分布を仮定</a:t>
            </a:r>
            <a:endParaRPr lang="en-US" altLang="ja-JP" dirty="0"/>
          </a:p>
        </p:txBody>
      </p:sp>
      <p:sp>
        <p:nvSpPr>
          <p:cNvPr id="31822" name="Rectangle 78"/>
          <p:cNvSpPr>
            <a:spLocks noChangeArrowheads="1"/>
          </p:cNvSpPr>
          <p:nvPr/>
        </p:nvSpPr>
        <p:spPr bwMode="auto">
          <a:xfrm>
            <a:off x="6357938" y="1000103"/>
            <a:ext cx="2643187" cy="10715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/>
              <a:t>MPPC Gate=800nsec</a:t>
            </a:r>
          </a:p>
          <a:p>
            <a:pPr algn="ctr">
              <a:defRPr/>
            </a:pPr>
            <a:r>
              <a:rPr lang="ja-JP" altLang="en-US" dirty="0"/>
              <a:t>光源なし</a:t>
            </a:r>
            <a:r>
              <a:rPr lang="en-US" altLang="ja-JP" dirty="0"/>
              <a:t>(</a:t>
            </a:r>
            <a:r>
              <a:rPr lang="ja-JP" altLang="en-US" dirty="0"/>
              <a:t>ランダムゲート</a:t>
            </a:r>
            <a:r>
              <a:rPr lang="en-US" altLang="ja-JP" dirty="0"/>
              <a:t>)</a:t>
            </a:r>
          </a:p>
        </p:txBody>
      </p:sp>
      <p:sp>
        <p:nvSpPr>
          <p:cNvPr id="6155" name="Oval 79"/>
          <p:cNvSpPr>
            <a:spLocks noChangeArrowheads="1"/>
          </p:cNvSpPr>
          <p:nvPr/>
        </p:nvSpPr>
        <p:spPr bwMode="auto">
          <a:xfrm>
            <a:off x="5281622" y="1122364"/>
            <a:ext cx="647700" cy="2520950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611188" y="1912921"/>
            <a:ext cx="73025" cy="288925"/>
            <a:chOff x="385" y="1162"/>
            <a:chExt cx="46" cy="408"/>
          </a:xfrm>
        </p:grpSpPr>
        <p:sp>
          <p:nvSpPr>
            <p:cNvPr id="6171" name="Line 89"/>
            <p:cNvSpPr>
              <a:spLocks noChangeShapeType="1"/>
            </p:cNvSpPr>
            <p:nvPr/>
          </p:nvSpPr>
          <p:spPr bwMode="auto">
            <a:xfrm flipV="1">
              <a:off x="385" y="1162"/>
              <a:ext cx="0" cy="40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172" name="Line 90"/>
            <p:cNvSpPr>
              <a:spLocks noChangeShapeType="1"/>
            </p:cNvSpPr>
            <p:nvPr/>
          </p:nvSpPr>
          <p:spPr bwMode="auto">
            <a:xfrm flipV="1">
              <a:off x="431" y="1162"/>
              <a:ext cx="0" cy="40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158" name="Text Box 91"/>
          <p:cNvSpPr txBox="1">
            <a:spLocks noChangeArrowheads="1"/>
          </p:cNvSpPr>
          <p:nvPr/>
        </p:nvSpPr>
        <p:spPr bwMode="auto">
          <a:xfrm>
            <a:off x="107950" y="1231883"/>
            <a:ext cx="3744913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dirty="0"/>
              <a:t>クロストーク・アフターパルスの影響を全く含まない値</a:t>
            </a:r>
            <a:endParaRPr lang="en-US" altLang="ja-JP" sz="2000" dirty="0"/>
          </a:p>
        </p:txBody>
      </p:sp>
      <p:sp>
        <p:nvSpPr>
          <p:cNvPr id="6159" name="Text Box 92"/>
          <p:cNvSpPr txBox="1">
            <a:spLocks noChangeArrowheads="1"/>
          </p:cNvSpPr>
          <p:nvPr/>
        </p:nvSpPr>
        <p:spPr bwMode="auto">
          <a:xfrm>
            <a:off x="250825" y="3736958"/>
            <a:ext cx="4392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400"/>
              <a:t>  </a:t>
            </a:r>
            <a:r>
              <a:rPr lang="ja-JP" altLang="en-US" sz="2400"/>
              <a:t>計算された</a:t>
            </a:r>
            <a:r>
              <a:rPr lang="en-US" altLang="ja-JP" sz="2400"/>
              <a:t>1PE</a:t>
            </a:r>
            <a:r>
              <a:rPr lang="ja-JP" altLang="en-US" sz="2400"/>
              <a:t>の個数</a:t>
            </a:r>
            <a:r>
              <a:rPr lang="en-US" altLang="ja-JP" sz="2400"/>
              <a:t> = P(1)</a:t>
            </a:r>
          </a:p>
        </p:txBody>
      </p:sp>
      <p:sp>
        <p:nvSpPr>
          <p:cNvPr id="6160" name="Text Box 94"/>
          <p:cNvSpPr txBox="1">
            <a:spLocks noChangeArrowheads="1"/>
          </p:cNvSpPr>
          <p:nvPr/>
        </p:nvSpPr>
        <p:spPr bwMode="auto">
          <a:xfrm>
            <a:off x="468313" y="4527533"/>
            <a:ext cx="54927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b="1"/>
              <a:t>・・・</a:t>
            </a:r>
          </a:p>
        </p:txBody>
      </p:sp>
      <p:sp>
        <p:nvSpPr>
          <p:cNvPr id="6161" name="Line 95"/>
          <p:cNvSpPr>
            <a:spLocks noChangeShapeType="1"/>
          </p:cNvSpPr>
          <p:nvPr/>
        </p:nvSpPr>
        <p:spPr bwMode="auto">
          <a:xfrm>
            <a:off x="3571868" y="4143380"/>
            <a:ext cx="7921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2" name="Oval 96"/>
          <p:cNvSpPr>
            <a:spLocks noChangeArrowheads="1"/>
          </p:cNvSpPr>
          <p:nvPr/>
        </p:nvSpPr>
        <p:spPr bwMode="auto">
          <a:xfrm>
            <a:off x="5786446" y="3016233"/>
            <a:ext cx="576262" cy="576263"/>
          </a:xfrm>
          <a:prstGeom prst="ellipse">
            <a:avLst/>
          </a:prstGeom>
          <a:noFill/>
          <a:ln w="38100">
            <a:solidFill>
              <a:srgbClr val="0070C0">
                <a:alpha val="5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3" name="Line 98"/>
          <p:cNvSpPr>
            <a:spLocks noChangeShapeType="1"/>
          </p:cNvSpPr>
          <p:nvPr/>
        </p:nvSpPr>
        <p:spPr bwMode="auto">
          <a:xfrm flipH="1">
            <a:off x="6072198" y="3592496"/>
            <a:ext cx="0" cy="287337"/>
          </a:xfrm>
          <a:prstGeom prst="line">
            <a:avLst/>
          </a:prstGeom>
          <a:noFill/>
          <a:ln w="50800">
            <a:solidFill>
              <a:srgbClr val="0070C0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64" name="Text Box 99"/>
          <p:cNvSpPr txBox="1">
            <a:spLocks noChangeArrowheads="1"/>
          </p:cNvSpPr>
          <p:nvPr/>
        </p:nvSpPr>
        <p:spPr bwMode="auto">
          <a:xfrm>
            <a:off x="5292725" y="3808396"/>
            <a:ext cx="38163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0" lang="ja-JP" altLang="en-US" sz="2400" u="sng" dirty="0">
                <a:solidFill>
                  <a:srgbClr val="7030A0"/>
                </a:solidFill>
              </a:rPr>
              <a:t>クロストーク・アフターパルスの影響があるために両者は等しくならない。</a:t>
            </a:r>
            <a:endParaRPr lang="en-US" altLang="ja-JP" sz="2400" u="sng" dirty="0">
              <a:solidFill>
                <a:srgbClr val="7030A0"/>
              </a:solidFill>
            </a:endParaRPr>
          </a:p>
        </p:txBody>
      </p:sp>
      <p:sp>
        <p:nvSpPr>
          <p:cNvPr id="6167" name="Text Box 83"/>
          <p:cNvSpPr txBox="1">
            <a:spLocks noChangeArrowheads="1"/>
          </p:cNvSpPr>
          <p:nvPr/>
        </p:nvSpPr>
        <p:spPr bwMode="auto">
          <a:xfrm>
            <a:off x="5857884" y="2649521"/>
            <a:ext cx="647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1p.e</a:t>
            </a:r>
          </a:p>
        </p:txBody>
      </p:sp>
      <p:sp>
        <p:nvSpPr>
          <p:cNvPr id="6168" name="Text Box 84"/>
          <p:cNvSpPr txBox="1">
            <a:spLocks noChangeArrowheads="1"/>
          </p:cNvSpPr>
          <p:nvPr/>
        </p:nvSpPr>
        <p:spPr bwMode="auto">
          <a:xfrm>
            <a:off x="6434147" y="3016233"/>
            <a:ext cx="1150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>
                <a:solidFill>
                  <a:srgbClr val="FF0000"/>
                </a:solidFill>
              </a:rPr>
              <a:t>2p.e </a:t>
            </a:r>
            <a:r>
              <a:rPr lang="ja-JP" altLang="en-US" sz="2000">
                <a:solidFill>
                  <a:srgbClr val="FF0000"/>
                </a:solidFill>
              </a:rPr>
              <a:t>・・・</a:t>
            </a:r>
          </a:p>
        </p:txBody>
      </p:sp>
      <p:sp>
        <p:nvSpPr>
          <p:cNvPr id="6169" name="Text Box 92"/>
          <p:cNvSpPr txBox="1">
            <a:spLocks noChangeArrowheads="1"/>
          </p:cNvSpPr>
          <p:nvPr/>
        </p:nvSpPr>
        <p:spPr bwMode="auto">
          <a:xfrm>
            <a:off x="250825" y="4127483"/>
            <a:ext cx="4392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400" dirty="0"/>
              <a:t>  </a:t>
            </a:r>
            <a:r>
              <a:rPr lang="ja-JP" altLang="en-US" sz="2400" dirty="0"/>
              <a:t>計算された</a:t>
            </a:r>
            <a:r>
              <a:rPr lang="en-US" altLang="ja-JP" sz="2400" dirty="0"/>
              <a:t>2PE</a:t>
            </a:r>
            <a:r>
              <a:rPr lang="ja-JP" altLang="en-US" sz="2400" dirty="0"/>
              <a:t>の個数</a:t>
            </a:r>
            <a:r>
              <a:rPr lang="en-US" altLang="ja-JP" sz="2400" dirty="0"/>
              <a:t> = P(2)</a:t>
            </a:r>
          </a:p>
        </p:txBody>
      </p:sp>
      <p:cxnSp>
        <p:nvCxnSpPr>
          <p:cNvPr id="6170" name="直線矢印コネクタ 33"/>
          <p:cNvCxnSpPr>
            <a:cxnSpLocks noChangeShapeType="1"/>
          </p:cNvCxnSpPr>
          <p:nvPr/>
        </p:nvCxnSpPr>
        <p:spPr bwMode="auto">
          <a:xfrm>
            <a:off x="4572000" y="4017946"/>
            <a:ext cx="714375" cy="158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32" name="スライド番号プレースホル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3" name="フッター プレースホル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34" name="左矢印 33"/>
          <p:cNvSpPr/>
          <p:nvPr/>
        </p:nvSpPr>
        <p:spPr>
          <a:xfrm>
            <a:off x="3571868" y="2357430"/>
            <a:ext cx="1571636" cy="214314"/>
          </a:xfrm>
          <a:prstGeom prst="left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下矢印 34"/>
          <p:cNvSpPr/>
          <p:nvPr/>
        </p:nvSpPr>
        <p:spPr>
          <a:xfrm>
            <a:off x="857224" y="2857496"/>
            <a:ext cx="285752" cy="785818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66" name="Text Box 82"/>
          <p:cNvSpPr txBox="1">
            <a:spLocks noChangeArrowheads="1"/>
          </p:cNvSpPr>
          <p:nvPr/>
        </p:nvSpPr>
        <p:spPr bwMode="auto">
          <a:xfrm>
            <a:off x="5562615" y="2028758"/>
            <a:ext cx="1223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pedestal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gomi\My Documents\Dustbox\MultiTest_07May29\Gallary\BasicPer\noise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680585" cy="3359785"/>
          </a:xfrm>
          <a:prstGeom prst="rect">
            <a:avLst/>
          </a:prstGeom>
          <a:noFill/>
        </p:spPr>
      </p:pic>
      <p:pic>
        <p:nvPicPr>
          <p:cNvPr id="30722" name="Picture 2" descr="C:\Documents and Settings\gomi\My Documents\Dustbox\MultiTest_07May29\Gallary\BasicPer\noise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714488"/>
            <a:ext cx="4680585" cy="3359785"/>
          </a:xfrm>
          <a:prstGeom prst="rect">
            <a:avLst/>
          </a:prstGeom>
          <a:noFill/>
        </p:spPr>
      </p:pic>
      <p:sp>
        <p:nvSpPr>
          <p:cNvPr id="32783" name="Text Box 61"/>
          <p:cNvSpPr txBox="1">
            <a:spLocks noChangeArrowheads="1"/>
          </p:cNvSpPr>
          <p:nvPr/>
        </p:nvSpPr>
        <p:spPr bwMode="auto">
          <a:xfrm>
            <a:off x="250825" y="142852"/>
            <a:ext cx="86407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000" dirty="0"/>
              <a:t>ノイズレート　測定結果</a:t>
            </a:r>
            <a:r>
              <a:rPr lang="en-US" altLang="ja-JP" sz="4000" dirty="0"/>
              <a:t> ( 300</a:t>
            </a:r>
            <a:r>
              <a:rPr lang="ja-JP" altLang="en-US" sz="4000" dirty="0"/>
              <a:t>個</a:t>
            </a:r>
            <a:r>
              <a:rPr lang="en-US" altLang="ja-JP" sz="4000" dirty="0"/>
              <a:t> )</a:t>
            </a:r>
          </a:p>
        </p:txBody>
      </p:sp>
      <p:sp>
        <p:nvSpPr>
          <p:cNvPr id="32785" name="Line 69"/>
          <p:cNvSpPr>
            <a:spLocks noChangeShapeType="1"/>
          </p:cNvSpPr>
          <p:nvPr/>
        </p:nvSpPr>
        <p:spPr bwMode="auto">
          <a:xfrm>
            <a:off x="468313" y="2593425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6" name="Line 70"/>
          <p:cNvSpPr>
            <a:spLocks noChangeShapeType="1"/>
          </p:cNvSpPr>
          <p:nvPr/>
        </p:nvSpPr>
        <p:spPr bwMode="auto">
          <a:xfrm>
            <a:off x="4932363" y="2598187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7" name="Text Box 71"/>
          <p:cNvSpPr txBox="1">
            <a:spLocks noChangeArrowheads="1"/>
          </p:cNvSpPr>
          <p:nvPr/>
        </p:nvSpPr>
        <p:spPr bwMode="auto">
          <a:xfrm>
            <a:off x="7524750" y="223465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500kHz</a:t>
            </a:r>
          </a:p>
        </p:txBody>
      </p:sp>
      <p:sp>
        <p:nvSpPr>
          <p:cNvPr id="32788" name="Line 72"/>
          <p:cNvSpPr>
            <a:spLocks noChangeShapeType="1"/>
          </p:cNvSpPr>
          <p:nvPr/>
        </p:nvSpPr>
        <p:spPr bwMode="auto">
          <a:xfrm>
            <a:off x="468313" y="3922191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9" name="Line 73"/>
          <p:cNvSpPr>
            <a:spLocks noChangeShapeType="1"/>
          </p:cNvSpPr>
          <p:nvPr/>
        </p:nvSpPr>
        <p:spPr bwMode="auto">
          <a:xfrm>
            <a:off x="4932363" y="3939653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0" name="Text Box 74"/>
          <p:cNvSpPr txBox="1">
            <a:spLocks noChangeArrowheads="1"/>
          </p:cNvSpPr>
          <p:nvPr/>
        </p:nvSpPr>
        <p:spPr bwMode="auto">
          <a:xfrm>
            <a:off x="7524750" y="3561828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250kHz</a:t>
            </a:r>
          </a:p>
        </p:txBody>
      </p:sp>
      <p:sp>
        <p:nvSpPr>
          <p:cNvPr id="44114" name="Text Box 82"/>
          <p:cNvSpPr txBox="1">
            <a:spLocks noChangeArrowheads="1"/>
          </p:cNvSpPr>
          <p:nvPr/>
        </p:nvSpPr>
        <p:spPr bwMode="auto">
          <a:xfrm>
            <a:off x="142845" y="5357826"/>
            <a:ext cx="36433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Noise</a:t>
            </a:r>
            <a:r>
              <a:rPr lang="ja-JP" altLang="en-US" sz="2800" dirty="0" smtClean="0">
                <a:solidFill>
                  <a:srgbClr val="FF0000"/>
                </a:solidFill>
              </a:rPr>
              <a:t> ・</a:t>
            </a:r>
            <a:r>
              <a:rPr lang="ja-JP" altLang="en-US" sz="2800" dirty="0">
                <a:solidFill>
                  <a:srgbClr val="FF0000"/>
                </a:solidFill>
              </a:rPr>
              <a:t>・・</a:t>
            </a:r>
            <a:r>
              <a:rPr lang="en-US" altLang="ja-JP" sz="2800" dirty="0" smtClean="0">
                <a:solidFill>
                  <a:srgbClr val="FF0000"/>
                </a:solidFill>
              </a:rPr>
              <a:t>200</a:t>
            </a:r>
            <a:r>
              <a:rPr lang="ja-JP" altLang="en-US" sz="2800" dirty="0" smtClean="0">
                <a:solidFill>
                  <a:srgbClr val="FF0000"/>
                </a:solidFill>
              </a:rPr>
              <a:t>～</a:t>
            </a:r>
            <a:r>
              <a:rPr lang="en-US" altLang="ja-JP" sz="2800" dirty="0" smtClean="0">
                <a:solidFill>
                  <a:srgbClr val="FF0000"/>
                </a:solidFill>
              </a:rPr>
              <a:t>450kHz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4925" y="1214252"/>
            <a:ext cx="396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Noise rate [kHz]  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400pixel</a:t>
            </a:r>
          </a:p>
          <a:p>
            <a:pPr>
              <a:defRPr/>
            </a:pPr>
            <a:r>
              <a:rPr lang="en-US" altLang="ja-JP" sz="2000" dirty="0" smtClean="0"/>
              <a:t>   20</a:t>
            </a:r>
            <a:r>
              <a:rPr lang="en-US" altLang="ja-JP" sz="2000" dirty="0"/>
              <a:t>℃ 300samples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502150" y="1212664"/>
            <a:ext cx="396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Noise rate [kHz]  </a:t>
            </a:r>
            <a:r>
              <a:rPr lang="en-US" altLang="ja-JP" sz="2000" dirty="0">
                <a:latin typeface="Symbol" pitchFamily="18" charset="2"/>
              </a:rPr>
              <a:t>D</a:t>
            </a:r>
            <a:r>
              <a:rPr lang="en-US" altLang="ja-JP" sz="2000" dirty="0">
                <a:latin typeface="ＭＳ Ｐゴシック" pitchFamily="50" charset="-128"/>
              </a:rPr>
              <a:t>V</a:t>
            </a:r>
            <a:r>
              <a:rPr lang="en-US" altLang="ja-JP" sz="2000" dirty="0"/>
              <a:t> : </a:t>
            </a:r>
            <a:r>
              <a:rPr lang="en-US" altLang="ja-JP" sz="2000" dirty="0" smtClean="0"/>
              <a:t>400pixel</a:t>
            </a:r>
          </a:p>
          <a:p>
            <a:pPr>
              <a:defRPr/>
            </a:pPr>
            <a:r>
              <a:rPr lang="en-US" altLang="ja-JP" sz="2000" dirty="0" smtClean="0"/>
              <a:t>   20</a:t>
            </a:r>
            <a:r>
              <a:rPr lang="en-US" altLang="ja-JP" sz="2000" dirty="0"/>
              <a:t>℃ 300samples</a:t>
            </a:r>
          </a:p>
        </p:txBody>
      </p:sp>
      <p:sp>
        <p:nvSpPr>
          <p:cNvPr id="27" name="日付プレースホルダ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grpSp>
        <p:nvGrpSpPr>
          <p:cNvPr id="2" name="グループ化 34"/>
          <p:cNvGrpSpPr/>
          <p:nvPr/>
        </p:nvGrpSpPr>
        <p:grpSpPr>
          <a:xfrm>
            <a:off x="2987675" y="4895881"/>
            <a:ext cx="5903913" cy="360363"/>
            <a:chOff x="2987675" y="5211777"/>
            <a:chExt cx="5903913" cy="360363"/>
          </a:xfrm>
        </p:grpSpPr>
        <p:sp>
          <p:nvSpPr>
            <p:cNvPr id="32784" name="Rectangle 63"/>
            <p:cNvSpPr>
              <a:spLocks noChangeArrowheads="1"/>
            </p:cNvSpPr>
            <p:nvPr/>
          </p:nvSpPr>
          <p:spPr bwMode="auto">
            <a:xfrm>
              <a:off x="2987675" y="5211777"/>
              <a:ext cx="1728788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/>
                <a:t>Bias voltage (V)</a:t>
              </a: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7572396" y="5211778"/>
              <a:ext cx="1319192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b="1" dirty="0"/>
                <a:t>ΔV (V)</a:t>
              </a:r>
            </a:p>
          </p:txBody>
        </p:sp>
      </p:grpSp>
      <p:sp>
        <p:nvSpPr>
          <p:cNvPr id="36" name="Line 49"/>
          <p:cNvSpPr>
            <a:spLocks noChangeShapeType="1"/>
          </p:cNvSpPr>
          <p:nvPr/>
        </p:nvSpPr>
        <p:spPr bwMode="auto">
          <a:xfrm flipV="1">
            <a:off x="6473007" y="2041534"/>
            <a:ext cx="0" cy="2700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上下矢印 36"/>
          <p:cNvSpPr/>
          <p:nvPr/>
        </p:nvSpPr>
        <p:spPr>
          <a:xfrm>
            <a:off x="6382216" y="2857496"/>
            <a:ext cx="180000" cy="1224000"/>
          </a:xfrm>
          <a:prstGeom prst="up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47"/>
          <p:cNvGrpSpPr/>
          <p:nvPr/>
        </p:nvGrpSpPr>
        <p:grpSpPr>
          <a:xfrm>
            <a:off x="23446" y="1071546"/>
            <a:ext cx="5000628" cy="4214842"/>
            <a:chOff x="23446" y="1071546"/>
            <a:chExt cx="5000628" cy="4214842"/>
          </a:xfrm>
        </p:grpSpPr>
        <p:sp>
          <p:nvSpPr>
            <p:cNvPr id="39" name="四角形吹き出し 38"/>
            <p:cNvSpPr/>
            <p:nvPr/>
          </p:nvSpPr>
          <p:spPr>
            <a:xfrm>
              <a:off x="23446" y="1071546"/>
              <a:ext cx="5000628" cy="4214842"/>
            </a:xfrm>
            <a:prstGeom prst="wedgeRectCallout">
              <a:avLst>
                <a:gd name="adj1" fmla="val 74503"/>
                <a:gd name="adj2" fmla="val 1013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723" name="Picture 3" descr="C:\Documents and Settings\gomi\My Documents\Dustbox\MultiTest_07May29\Gallary\Histgram\finaleNoise2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1357298"/>
              <a:ext cx="4680585" cy="3508375"/>
            </a:xfrm>
            <a:prstGeom prst="rect">
              <a:avLst/>
            </a:prstGeom>
            <a:noFill/>
          </p:spPr>
        </p:pic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87324" y="1211050"/>
              <a:ext cx="3741734" cy="43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2000" dirty="0" smtClean="0"/>
                <a:t>Noise rate ( ΔV = 2V ) 300samples</a:t>
              </a:r>
              <a:endParaRPr lang="en-US" altLang="ja-JP" sz="2000" dirty="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786050" y="4711712"/>
              <a:ext cx="1785950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 smtClean="0"/>
                <a:t>Noise rate [ kHz ]</a:t>
              </a:r>
              <a:endParaRPr lang="en-US" altLang="ja-JP" b="1" dirty="0"/>
            </a:p>
          </p:txBody>
        </p:sp>
      </p:grpSp>
      <p:sp>
        <p:nvSpPr>
          <p:cNvPr id="44" name="左右矢印 43"/>
          <p:cNvSpPr/>
          <p:nvPr/>
        </p:nvSpPr>
        <p:spPr>
          <a:xfrm>
            <a:off x="1428728" y="3214686"/>
            <a:ext cx="1836000" cy="214314"/>
          </a:xfrm>
          <a:prstGeom prst="leftRightArrow">
            <a:avLst/>
          </a:prstGeom>
          <a:solidFill>
            <a:srgbClr val="7030A0">
              <a:alpha val="60000"/>
            </a:srgb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53"/>
          <p:cNvGrpSpPr/>
          <p:nvPr/>
        </p:nvGrpSpPr>
        <p:grpSpPr>
          <a:xfrm>
            <a:off x="3857620" y="2000240"/>
            <a:ext cx="5214974" cy="4357718"/>
            <a:chOff x="3857620" y="2000240"/>
            <a:chExt cx="5214974" cy="4357718"/>
          </a:xfrm>
        </p:grpSpPr>
        <p:sp>
          <p:nvSpPr>
            <p:cNvPr id="47" name="正方形/長方形 46"/>
            <p:cNvSpPr/>
            <p:nvPr/>
          </p:nvSpPr>
          <p:spPr>
            <a:xfrm>
              <a:off x="3857620" y="2000240"/>
              <a:ext cx="5214974" cy="43577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52"/>
            <p:cNvGrpSpPr/>
            <p:nvPr/>
          </p:nvGrpSpPr>
          <p:grpSpPr>
            <a:xfrm>
              <a:off x="4000496" y="2058258"/>
              <a:ext cx="5072098" cy="4299700"/>
              <a:chOff x="4000496" y="2058258"/>
              <a:chExt cx="5072098" cy="4299700"/>
            </a:xfrm>
          </p:grpSpPr>
          <p:pic>
            <p:nvPicPr>
              <p:cNvPr id="30724" name="Picture 4" descr="C:\Documents and Settings\gomi\My Documents\Dustbox\MultiTest_07May29\Gallary\vbd_Noise2.eps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43372" y="2212355"/>
                <a:ext cx="4680585" cy="3359785"/>
              </a:xfrm>
              <a:prstGeom prst="rect">
                <a:avLst/>
              </a:prstGeom>
              <a:noFill/>
            </p:spPr>
          </p:pic>
          <p:sp>
            <p:nvSpPr>
              <p:cNvPr id="50" name="Rectangle 16"/>
              <p:cNvSpPr>
                <a:spLocks noChangeArrowheads="1"/>
              </p:cNvSpPr>
              <p:nvPr/>
            </p:nvSpPr>
            <p:spPr bwMode="auto">
              <a:xfrm>
                <a:off x="4071934" y="2058258"/>
                <a:ext cx="3960000" cy="4320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>
                  <a:defRPr/>
                </a:pPr>
                <a:r>
                  <a:rPr lang="en-US" altLang="ja-JP" sz="2000" dirty="0" smtClean="0"/>
                  <a:t>   Noise rate  </a:t>
                </a:r>
                <a:r>
                  <a:rPr lang="en-US" altLang="ja-JP" sz="2000" dirty="0" smtClean="0">
                    <a:latin typeface="Calibri" pitchFamily="34" charset="0"/>
                  </a:rPr>
                  <a:t>vs. Breakdown voltage</a:t>
                </a:r>
                <a:endParaRPr lang="en-US" altLang="ja-JP" sz="2000" dirty="0" smtClean="0"/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6500826" y="5386344"/>
                <a:ext cx="2571768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Breakdown voltage [V]</a:t>
                </a:r>
                <a:endParaRPr kumimoji="1" lang="ja-JP" altLang="en-US" sz="2000" dirty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4000496" y="5650072"/>
                <a:ext cx="50720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/>
                  <a:t>ノイズレートはブレイクダウン電圧と関係があるようだが、詳しいことは不明である。</a:t>
                </a:r>
                <a:endParaRPr kumimoji="1" lang="ja-JP" altLang="en-US" sz="2000" dirty="0"/>
              </a:p>
            </p:txBody>
          </p:sp>
        </p:grp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85786" y="2714620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7030A0"/>
                </a:solidFill>
              </a:rPr>
              <a:t>±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18%</a:t>
            </a:r>
            <a:endParaRPr lang="en-US" altLang="ja-JP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49287"/>
          </a:xfrm>
          <a:noFill/>
        </p:spPr>
        <p:txBody>
          <a:bodyPr/>
          <a:lstStyle/>
          <a:p>
            <a:pPr eaLnBrk="1" hangingPunct="1"/>
            <a:r>
              <a:rPr lang="ja-JP" altLang="en-US" sz="3200" dirty="0" smtClean="0"/>
              <a:t>クロストーク</a:t>
            </a:r>
            <a:r>
              <a:rPr lang="en-US" altLang="ja-JP" sz="3200" dirty="0" smtClean="0"/>
              <a:t> &amp; </a:t>
            </a:r>
            <a:r>
              <a:rPr lang="ja-JP" altLang="en-US" sz="3200" dirty="0" smtClean="0"/>
              <a:t>アフターパルスの測定</a:t>
            </a:r>
            <a:endParaRPr lang="en-US" altLang="ja-JP" sz="3200" dirty="0" smtClean="0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07950" y="2060575"/>
            <a:ext cx="5464175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>
                <a:sym typeface="Wingdings" pitchFamily="2" charset="2"/>
              </a:rPr>
              <a:t>Pedestal</a:t>
            </a:r>
            <a:r>
              <a:rPr lang="ja-JP" altLang="en-US">
                <a:sym typeface="Wingdings" pitchFamily="2" charset="2"/>
              </a:rPr>
              <a:t>の個数は</a:t>
            </a:r>
            <a:r>
              <a:rPr lang="en-US" altLang="ja-JP">
                <a:sym typeface="Wingdings" pitchFamily="2" charset="2"/>
              </a:rPr>
              <a:t>cross-talk &amp; A.P.</a:t>
            </a:r>
            <a:r>
              <a:rPr lang="ja-JP" altLang="en-US">
                <a:sym typeface="Wingdings" pitchFamily="2" charset="2"/>
              </a:rPr>
              <a:t>の影響を受けない</a:t>
            </a:r>
            <a:endParaRPr lang="en-US" altLang="ja-JP"/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1908175" y="2647950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/>
              <a:t>ポアソン分布を仮定</a:t>
            </a:r>
            <a:endParaRPr lang="en-US" altLang="ja-JP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1987550" y="3500438"/>
            <a:ext cx="3241675" cy="1235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b="1" dirty="0" smtClean="0"/>
              <a:t>1PE</a:t>
            </a:r>
            <a:r>
              <a:rPr lang="ja-JP" altLang="en-US" b="1" dirty="0" smtClean="0"/>
              <a:t>の</a:t>
            </a:r>
            <a:r>
              <a:rPr lang="ja-JP" altLang="en-US" b="1" dirty="0"/>
              <a:t>個数</a:t>
            </a:r>
            <a:r>
              <a:rPr lang="en-US" altLang="ja-JP" b="1" dirty="0"/>
              <a:t> : </a:t>
            </a:r>
            <a:r>
              <a:rPr lang="en-US" altLang="ja-JP" b="1" dirty="0" smtClean="0"/>
              <a:t>N</a:t>
            </a:r>
            <a:r>
              <a:rPr lang="en-US" altLang="ja-JP" b="1" baseline="-25000" dirty="0" smtClean="0"/>
              <a:t>1PE</a:t>
            </a:r>
            <a:endParaRPr lang="en-US" altLang="ja-JP" b="1" dirty="0"/>
          </a:p>
          <a:p>
            <a:pPr algn="ctr"/>
            <a:r>
              <a:rPr lang="en-US" altLang="ja-JP" dirty="0"/>
              <a:t>( estimated by pedestal )</a:t>
            </a:r>
          </a:p>
          <a:p>
            <a:pPr algn="ctr"/>
            <a:r>
              <a:rPr lang="en-US" altLang="ja-JP" dirty="0"/>
              <a:t>||</a:t>
            </a:r>
          </a:p>
          <a:p>
            <a:pPr algn="ctr"/>
            <a:r>
              <a:rPr lang="en-US" altLang="ja-JP" b="1" dirty="0"/>
              <a:t>X-Talk &amp; A.P. </a:t>
            </a:r>
            <a:r>
              <a:rPr lang="ja-JP" altLang="en-US" b="1" dirty="0"/>
              <a:t>含まない</a:t>
            </a:r>
            <a:endParaRPr lang="en-US" altLang="ja-JP" b="1" dirty="0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5876925" y="3500438"/>
            <a:ext cx="3201988" cy="1235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b="1" dirty="0" smtClean="0"/>
              <a:t>1PE</a:t>
            </a:r>
            <a:r>
              <a:rPr lang="ja-JP" altLang="en-US" b="1" dirty="0" smtClean="0"/>
              <a:t>の</a:t>
            </a:r>
            <a:r>
              <a:rPr lang="ja-JP" altLang="en-US" b="1" dirty="0"/>
              <a:t>個数</a:t>
            </a:r>
            <a:r>
              <a:rPr lang="en-US" altLang="ja-JP" b="1" dirty="0"/>
              <a:t> : </a:t>
            </a:r>
            <a:r>
              <a:rPr lang="en-US" altLang="ja-JP" b="1" dirty="0" smtClean="0"/>
              <a:t>N</a:t>
            </a:r>
            <a:r>
              <a:rPr lang="en-US" altLang="ja-JP" b="1" baseline="-25000" dirty="0" smtClean="0"/>
              <a:t>1PE</a:t>
            </a:r>
            <a:r>
              <a:rPr lang="en-US" altLang="ja-JP" b="1" dirty="0" smtClean="0"/>
              <a:t> </a:t>
            </a:r>
            <a:endParaRPr lang="en-US" altLang="ja-JP" b="1" dirty="0"/>
          </a:p>
          <a:p>
            <a:pPr algn="ctr"/>
            <a:r>
              <a:rPr lang="en-US" altLang="ja-JP" dirty="0"/>
              <a:t>( measurement )</a:t>
            </a:r>
          </a:p>
          <a:p>
            <a:pPr algn="ctr"/>
            <a:r>
              <a:rPr lang="en-US" altLang="ja-JP" dirty="0"/>
              <a:t>||</a:t>
            </a:r>
          </a:p>
          <a:p>
            <a:pPr algn="ctr"/>
            <a:r>
              <a:rPr lang="en-US" altLang="ja-JP" b="1" dirty="0"/>
              <a:t>X-Talk &amp; A.P. </a:t>
            </a:r>
            <a:r>
              <a:rPr lang="ja-JP" altLang="en-US" b="1" dirty="0"/>
              <a:t>含む</a:t>
            </a:r>
            <a:endParaRPr lang="en-US" altLang="ja-JP" b="1" dirty="0"/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5219700" y="3798888"/>
          <a:ext cx="660400" cy="792162"/>
        </p:xfrm>
        <a:graphic>
          <a:graphicData uri="http://schemas.openxmlformats.org/presentationml/2006/ole">
            <p:oleObj spid="_x0000_s158722" name="数式" r:id="rId4" imgW="126720" imgH="152280" progId="Equation.3">
              <p:embed/>
            </p:oleObj>
          </a:graphicData>
        </a:graphic>
      </p:graphicFrame>
      <p:sp>
        <p:nvSpPr>
          <p:cNvPr id="7180" name="AutoShape 15"/>
          <p:cNvSpPr>
            <a:spLocks noChangeArrowheads="1"/>
          </p:cNvSpPr>
          <p:nvPr/>
        </p:nvSpPr>
        <p:spPr bwMode="auto">
          <a:xfrm>
            <a:off x="6732588" y="1989138"/>
            <a:ext cx="2303462" cy="658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b="1"/>
              <a:t>測定</a:t>
            </a:r>
            <a:endParaRPr lang="en-US" altLang="ja-JP" b="1"/>
          </a:p>
          <a:p>
            <a:pPr algn="ctr"/>
            <a:r>
              <a:rPr lang="ja-JP" altLang="en-US"/>
              <a:t>光源なし</a:t>
            </a:r>
            <a:endParaRPr lang="en-US" altLang="ja-JP"/>
          </a:p>
        </p:txBody>
      </p:sp>
      <p:graphicFrame>
        <p:nvGraphicFramePr>
          <p:cNvPr id="7171" name="Object 18"/>
          <p:cNvGraphicFramePr>
            <a:graphicFrameLocks noChangeAspect="1"/>
          </p:cNvGraphicFramePr>
          <p:nvPr/>
        </p:nvGraphicFramePr>
        <p:xfrm>
          <a:off x="3074988" y="5464175"/>
          <a:ext cx="5622925" cy="1381125"/>
        </p:xfrm>
        <a:graphic>
          <a:graphicData uri="http://schemas.openxmlformats.org/presentationml/2006/ole">
            <p:oleObj spid="_x0000_s158723" name="数式" r:id="rId5" imgW="2895480" imgH="711000" progId="Equation.3">
              <p:embed/>
            </p:oleObj>
          </a:graphicData>
        </a:graphic>
      </p:graphicFrame>
      <p:sp>
        <p:nvSpPr>
          <p:cNvPr id="7183" name="Text Box 20"/>
          <p:cNvSpPr txBox="1">
            <a:spLocks noChangeArrowheads="1"/>
          </p:cNvSpPr>
          <p:nvPr/>
        </p:nvSpPr>
        <p:spPr bwMode="auto">
          <a:xfrm>
            <a:off x="71438" y="765175"/>
            <a:ext cx="8964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/>
              <a:t>今回の測定では</a:t>
            </a:r>
            <a:r>
              <a:rPr lang="en-US" altLang="ja-JP" sz="2400"/>
              <a:t>ADC</a:t>
            </a:r>
            <a:r>
              <a:rPr lang="ja-JP" altLang="en-US" sz="2400"/>
              <a:t>分布を用いているために、アフターパルスの影響とクロストークの影響とを区別することができない。</a:t>
            </a:r>
            <a:r>
              <a:rPr lang="en-US" altLang="ja-JP" sz="2400"/>
              <a:t>『</a:t>
            </a:r>
            <a:r>
              <a:rPr lang="ja-JP" altLang="en-US" sz="2400"/>
              <a:t>１</a:t>
            </a:r>
            <a:r>
              <a:rPr lang="en-US" altLang="ja-JP" sz="2400"/>
              <a:t>PE</a:t>
            </a:r>
            <a:r>
              <a:rPr lang="ja-JP" altLang="en-US" sz="2400"/>
              <a:t>シグナルが</a:t>
            </a:r>
            <a:r>
              <a:rPr lang="en-US" altLang="ja-JP" sz="2400"/>
              <a:t>&gt;</a:t>
            </a:r>
            <a:r>
              <a:rPr lang="ja-JP" altLang="en-US" sz="2400"/>
              <a:t>２</a:t>
            </a:r>
            <a:r>
              <a:rPr lang="en-US" altLang="ja-JP" sz="2400"/>
              <a:t>PE</a:t>
            </a:r>
            <a:r>
              <a:rPr lang="ja-JP" altLang="en-US" sz="2400"/>
              <a:t>シグナルに見える確率</a:t>
            </a:r>
            <a:r>
              <a:rPr lang="en-US" altLang="ja-JP" sz="2400"/>
              <a:t>』</a:t>
            </a:r>
            <a:r>
              <a:rPr lang="ja-JP" altLang="en-US" sz="2400"/>
              <a:t>をここでは見る。</a:t>
            </a:r>
            <a:endParaRPr lang="en-US" altLang="ja-JP" sz="2400"/>
          </a:p>
        </p:txBody>
      </p:sp>
      <p:sp>
        <p:nvSpPr>
          <p:cNvPr id="7184" name="Text Box 24"/>
          <p:cNvSpPr txBox="1">
            <a:spLocks noChangeArrowheads="1"/>
          </p:cNvSpPr>
          <p:nvPr/>
        </p:nvSpPr>
        <p:spPr bwMode="auto">
          <a:xfrm>
            <a:off x="250825" y="5734050"/>
            <a:ext cx="167798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/>
              <a:t>X-Talk&amp; A.P. </a:t>
            </a:r>
            <a:r>
              <a:rPr lang="ja-JP" altLang="en-US" b="1"/>
              <a:t>レートの定義式</a:t>
            </a:r>
            <a:endParaRPr lang="en-US" altLang="ja-JP" sz="2000" b="1"/>
          </a:p>
        </p:txBody>
      </p:sp>
      <p:sp>
        <p:nvSpPr>
          <p:cNvPr id="7185" name="Text Box 25"/>
          <p:cNvSpPr txBox="1">
            <a:spLocks noChangeArrowheads="1"/>
          </p:cNvSpPr>
          <p:nvPr/>
        </p:nvSpPr>
        <p:spPr bwMode="auto">
          <a:xfrm>
            <a:off x="71469" y="4862513"/>
            <a:ext cx="9072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u="sng" dirty="0"/>
              <a:t>この両者間の差が、クロストーク・アフターパルスの影響を表している。</a:t>
            </a:r>
            <a:endParaRPr lang="en-US" altLang="ja-JP" sz="2400" u="sng" dirty="0"/>
          </a:p>
        </p:txBody>
      </p:sp>
      <p:sp>
        <p:nvSpPr>
          <p:cNvPr id="18" name="下矢印 17"/>
          <p:cNvSpPr/>
          <p:nvPr/>
        </p:nvSpPr>
        <p:spPr>
          <a:xfrm>
            <a:off x="7715272" y="2786058"/>
            <a:ext cx="285752" cy="642942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5400000">
            <a:off x="6036479" y="1893083"/>
            <a:ext cx="285752" cy="7858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屈折矢印 19"/>
          <p:cNvSpPr/>
          <p:nvPr/>
        </p:nvSpPr>
        <p:spPr>
          <a:xfrm rot="5400000">
            <a:off x="392877" y="2964653"/>
            <a:ext cx="1500198" cy="1143008"/>
          </a:xfrm>
          <a:prstGeom prst="bentUpArrow">
            <a:avLst>
              <a:gd name="adj1" fmla="val 25000"/>
              <a:gd name="adj2" fmla="val 25000"/>
              <a:gd name="adj3" fmla="val 2393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1928794" y="5857892"/>
            <a:ext cx="857256" cy="428628"/>
          </a:xfrm>
          <a:prstGeom prst="rightArrow">
            <a:avLst/>
          </a:prstGeom>
          <a:gradFill>
            <a:gsLst>
              <a:gs pos="0">
                <a:schemeClr val="bg1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/>
          <p:cNvSpPr/>
          <p:nvPr/>
        </p:nvSpPr>
        <p:spPr>
          <a:xfrm rot="5400000">
            <a:off x="1380817" y="2344381"/>
            <a:ext cx="142876" cy="92869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日付プレースホルダ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Documents and Settings\gomi\My Documents\Dustbox\MultiTest_07May29\Gallary\BasicPer\xtap_2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680585" cy="3359785"/>
          </a:xfrm>
          <a:prstGeom prst="rect">
            <a:avLst/>
          </a:prstGeom>
          <a:noFill/>
        </p:spPr>
      </p:pic>
      <p:pic>
        <p:nvPicPr>
          <p:cNvPr id="36866" name="Picture 2" descr="C:\Documents and Settings\gomi\My Documents\Dustbox\MultiTest_07May29\Gallary\BasicPer\xtap_2D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415" y="1928802"/>
            <a:ext cx="4680585" cy="3359785"/>
          </a:xfrm>
          <a:prstGeom prst="rect">
            <a:avLst/>
          </a:prstGeom>
          <a:noFill/>
        </p:spPr>
      </p:pic>
      <p:sp>
        <p:nvSpPr>
          <p:cNvPr id="33796" name="Line 59"/>
          <p:cNvSpPr>
            <a:spLocks noChangeShapeType="1"/>
          </p:cNvSpPr>
          <p:nvPr/>
        </p:nvSpPr>
        <p:spPr bwMode="auto">
          <a:xfrm>
            <a:off x="468313" y="2850082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799" name="Line 46"/>
          <p:cNvSpPr>
            <a:spLocks noChangeShapeType="1"/>
          </p:cNvSpPr>
          <p:nvPr/>
        </p:nvSpPr>
        <p:spPr bwMode="auto">
          <a:xfrm>
            <a:off x="4932363" y="2867544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0" name="Text Box 47"/>
          <p:cNvSpPr txBox="1">
            <a:spLocks noChangeArrowheads="1"/>
          </p:cNvSpPr>
          <p:nvPr/>
        </p:nvSpPr>
        <p:spPr bwMode="auto">
          <a:xfrm>
            <a:off x="7956550" y="2460621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33802" name="Text Box 61"/>
          <p:cNvSpPr txBox="1">
            <a:spLocks noChangeArrowheads="1"/>
          </p:cNvSpPr>
          <p:nvPr/>
        </p:nvSpPr>
        <p:spPr bwMode="auto">
          <a:xfrm>
            <a:off x="179388" y="6215082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/>
              <a:t>300</a:t>
            </a:r>
            <a:r>
              <a:rPr lang="ja-JP" altLang="en-US" sz="2800" dirty="0"/>
              <a:t>個の</a:t>
            </a:r>
            <a:r>
              <a:rPr lang="en-US" altLang="ja-JP" sz="2800" dirty="0"/>
              <a:t>MPPC</a:t>
            </a:r>
            <a:r>
              <a:rPr lang="ja-JP" altLang="en-US" sz="2800" dirty="0"/>
              <a:t>は同じ関数形を持っている。</a:t>
            </a:r>
            <a:endParaRPr lang="en-US" altLang="ja-JP" sz="2800" dirty="0"/>
          </a:p>
        </p:txBody>
      </p:sp>
      <p:sp>
        <p:nvSpPr>
          <p:cNvPr id="33803" name="Line 68"/>
          <p:cNvSpPr>
            <a:spLocks noChangeShapeType="1"/>
          </p:cNvSpPr>
          <p:nvPr/>
        </p:nvSpPr>
        <p:spPr bwMode="auto">
          <a:xfrm>
            <a:off x="468313" y="4074037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4" name="Line 69"/>
          <p:cNvSpPr>
            <a:spLocks noChangeShapeType="1"/>
          </p:cNvSpPr>
          <p:nvPr/>
        </p:nvSpPr>
        <p:spPr bwMode="auto">
          <a:xfrm>
            <a:off x="4932363" y="4071404"/>
            <a:ext cx="3743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805" name="Text Box 70"/>
          <p:cNvSpPr txBox="1">
            <a:spLocks noChangeArrowheads="1"/>
          </p:cNvSpPr>
          <p:nvPr/>
        </p:nvSpPr>
        <p:spPr bwMode="auto">
          <a:xfrm>
            <a:off x="7956550" y="3643314"/>
            <a:ext cx="71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>
                <a:solidFill>
                  <a:srgbClr val="0000FF"/>
                </a:solidFill>
              </a:rPr>
              <a:t>30%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3059113" y="5715016"/>
            <a:ext cx="59055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Cross-talk &amp; after pulse rate</a:t>
            </a:r>
            <a:r>
              <a:rPr lang="ja-JP" altLang="en-US" sz="2800" dirty="0">
                <a:solidFill>
                  <a:srgbClr val="FF0000"/>
                </a:solidFill>
              </a:rPr>
              <a:t>・・</a:t>
            </a:r>
            <a:r>
              <a:rPr lang="ja-JP" altLang="en-US" sz="2800" dirty="0" smtClean="0">
                <a:solidFill>
                  <a:srgbClr val="FF0000"/>
                </a:solidFill>
              </a:rPr>
              <a:t>・</a:t>
            </a:r>
            <a:r>
              <a:rPr lang="en-US" altLang="ja-JP" sz="2800" smtClean="0">
                <a:solidFill>
                  <a:srgbClr val="FF0000"/>
                </a:solidFill>
              </a:rPr>
              <a:t>27~33</a:t>
            </a:r>
            <a:r>
              <a:rPr lang="en-US" altLang="ja-JP" sz="2800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4925" y="1425364"/>
            <a:ext cx="414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Cross-talk + After pulse: 400pixel</a:t>
            </a:r>
          </a:p>
          <a:p>
            <a:pPr>
              <a:defRPr/>
            </a:pPr>
            <a:r>
              <a:rPr lang="en-US" altLang="ja-JP" sz="2000" dirty="0" smtClean="0"/>
              <a:t>   20</a:t>
            </a:r>
            <a:r>
              <a:rPr lang="en-US" altLang="ja-JP" sz="2000" dirty="0"/>
              <a:t>℃ 300samples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502150" y="1423776"/>
            <a:ext cx="4140000" cy="72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altLang="ja-JP" sz="2000" dirty="0" smtClean="0"/>
              <a:t>   Cross-talk + After pulse  </a:t>
            </a:r>
            <a:r>
              <a:rPr lang="en-US" altLang="ja-JP" sz="2000" dirty="0">
                <a:latin typeface="Symbol" pitchFamily="18" charset="2"/>
              </a:rPr>
              <a:t>D</a:t>
            </a:r>
            <a:r>
              <a:rPr lang="en-US" altLang="ja-JP" sz="2000" dirty="0">
                <a:latin typeface="ＭＳ Ｐゴシック" pitchFamily="50" charset="-128"/>
              </a:rPr>
              <a:t>V</a:t>
            </a:r>
            <a:r>
              <a:rPr lang="en-US" altLang="ja-JP" sz="2000" dirty="0"/>
              <a:t> : </a:t>
            </a:r>
            <a:r>
              <a:rPr lang="en-US" altLang="ja-JP" sz="2000" dirty="0" smtClean="0"/>
              <a:t>400pixel</a:t>
            </a:r>
          </a:p>
          <a:p>
            <a:pPr>
              <a:defRPr/>
            </a:pPr>
            <a:r>
              <a:rPr lang="en-US" altLang="ja-JP" sz="2000" dirty="0" smtClean="0"/>
              <a:t>   20</a:t>
            </a:r>
            <a:r>
              <a:rPr lang="en-US" altLang="ja-JP" sz="2000" dirty="0"/>
              <a:t>℃ 300samples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857224" y="131762"/>
            <a:ext cx="7258072" cy="1368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クロストーク </a:t>
            </a:r>
            <a:r>
              <a:rPr kumimoji="1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</a:t>
            </a:r>
            <a:r>
              <a:rPr kumimoji="1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アフターパルス　測定結果</a:t>
            </a:r>
            <a:r>
              <a:rPr kumimoji="1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( 300</a:t>
            </a:r>
            <a:r>
              <a:rPr kumimoji="1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個</a:t>
            </a:r>
            <a:r>
              <a:rPr kumimoji="1" lang="en-US" altLang="ja-JP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)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6471905" y="2260444"/>
            <a:ext cx="0" cy="2700000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上下矢印 31"/>
          <p:cNvSpPr/>
          <p:nvPr/>
        </p:nvSpPr>
        <p:spPr>
          <a:xfrm>
            <a:off x="6381114" y="3714752"/>
            <a:ext cx="180000" cy="648000"/>
          </a:xfrm>
          <a:prstGeom prst="upDownArrow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34"/>
          <p:cNvGrpSpPr/>
          <p:nvPr/>
        </p:nvGrpSpPr>
        <p:grpSpPr>
          <a:xfrm>
            <a:off x="2987675" y="5092170"/>
            <a:ext cx="5903913" cy="360363"/>
            <a:chOff x="2987675" y="5211777"/>
            <a:chExt cx="5903913" cy="360363"/>
          </a:xfrm>
        </p:grpSpPr>
        <p:sp>
          <p:nvSpPr>
            <p:cNvPr id="34" name="Rectangle 63"/>
            <p:cNvSpPr>
              <a:spLocks noChangeArrowheads="1"/>
            </p:cNvSpPr>
            <p:nvPr/>
          </p:nvSpPr>
          <p:spPr bwMode="auto">
            <a:xfrm>
              <a:off x="2987675" y="5211777"/>
              <a:ext cx="1728788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/>
                <a:t>Bias voltage (V)</a:t>
              </a: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7572396" y="5211778"/>
              <a:ext cx="1319192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b="1" dirty="0"/>
                <a:t>ΔV (V)</a:t>
              </a:r>
            </a:p>
          </p:txBody>
        </p:sp>
      </p:grpSp>
      <p:grpSp>
        <p:nvGrpSpPr>
          <p:cNvPr id="3" name="グループ化 45"/>
          <p:cNvGrpSpPr/>
          <p:nvPr/>
        </p:nvGrpSpPr>
        <p:grpSpPr>
          <a:xfrm>
            <a:off x="23446" y="1357298"/>
            <a:ext cx="5000628" cy="4429156"/>
            <a:chOff x="23446" y="1357298"/>
            <a:chExt cx="5000628" cy="44291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四角形吹き出し 36"/>
            <p:cNvSpPr/>
            <p:nvPr/>
          </p:nvSpPr>
          <p:spPr>
            <a:xfrm>
              <a:off x="23446" y="1357298"/>
              <a:ext cx="5000628" cy="4429156"/>
            </a:xfrm>
            <a:prstGeom prst="wedgeRectCallout">
              <a:avLst>
                <a:gd name="adj1" fmla="val 76111"/>
                <a:gd name="adj2" fmla="val 968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1714480" y="5357826"/>
              <a:ext cx="2971814" cy="3603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altLang="ja-JP" b="1" dirty="0" smtClean="0"/>
                <a:t>Cross-talk + After pulse Prob.</a:t>
              </a:r>
              <a:endParaRPr lang="en-US" altLang="ja-JP" b="1" dirty="0"/>
            </a:p>
          </p:txBody>
        </p:sp>
        <p:pic>
          <p:nvPicPr>
            <p:cNvPr id="36867" name="Picture 3" descr="C:\Documents and Settings\gomi\My Documents\Dustbox\MultiTest_07May29\Gallary\Histgram\finaleXTAP1.ep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1928802"/>
              <a:ext cx="4680585" cy="3508375"/>
            </a:xfrm>
            <a:prstGeom prst="rect">
              <a:avLst/>
            </a:prstGeom>
            <a:noFill/>
          </p:spPr>
        </p:pic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187324" y="1496802"/>
              <a:ext cx="3670296" cy="720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altLang="ja-JP" sz="2000" dirty="0" smtClean="0"/>
                <a:t>Cross-talk + After pulse ( ΔV = 2V )</a:t>
              </a:r>
            </a:p>
            <a:p>
              <a:pPr>
                <a:defRPr/>
              </a:pPr>
              <a:r>
                <a:rPr lang="en-US" altLang="ja-JP" sz="2000" dirty="0" smtClean="0"/>
                <a:t> 300samples</a:t>
              </a:r>
              <a:endParaRPr lang="en-US" altLang="ja-JP" sz="2000" dirty="0"/>
            </a:p>
          </p:txBody>
        </p:sp>
      </p:grpSp>
      <p:grpSp>
        <p:nvGrpSpPr>
          <p:cNvPr id="4" name="グループ化 44"/>
          <p:cNvGrpSpPr/>
          <p:nvPr/>
        </p:nvGrpSpPr>
        <p:grpSpPr>
          <a:xfrm>
            <a:off x="1277921" y="3389315"/>
            <a:ext cx="1813977" cy="611189"/>
            <a:chOff x="1277921" y="3389315"/>
            <a:chExt cx="1813977" cy="611189"/>
          </a:xfrm>
        </p:grpSpPr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1277921" y="3389315"/>
              <a:ext cx="10080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ja-JP" sz="2000" b="1" dirty="0">
                  <a:solidFill>
                    <a:srgbClr val="7030A0"/>
                  </a:solidFill>
                </a:rPr>
                <a:t>±10%</a:t>
              </a:r>
            </a:p>
          </p:txBody>
        </p:sp>
        <p:sp>
          <p:nvSpPr>
            <p:cNvPr id="42" name="左右矢印 41"/>
            <p:cNvSpPr/>
            <p:nvPr/>
          </p:nvSpPr>
          <p:spPr>
            <a:xfrm>
              <a:off x="1877452" y="3786190"/>
              <a:ext cx="1214446" cy="214314"/>
            </a:xfrm>
            <a:prstGeom prst="leftRightArrow">
              <a:avLst/>
            </a:prstGeom>
            <a:solidFill>
              <a:srgbClr val="7030A0">
                <a:alpha val="60000"/>
              </a:srgb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2" name="Rectangle 40"/>
          <p:cNvSpPr>
            <a:spLocks noGrp="1" noChangeArrowheads="1"/>
          </p:cNvSpPr>
          <p:nvPr>
            <p:ph type="title"/>
          </p:nvPr>
        </p:nvSpPr>
        <p:spPr>
          <a:xfrm>
            <a:off x="468313" y="331788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T2K</a:t>
            </a:r>
            <a:r>
              <a:rPr lang="ja-JP" altLang="en-US" sz="4000" smtClean="0"/>
              <a:t>実験からの要請と測定結果</a:t>
            </a:r>
            <a:endParaRPr lang="en-US" altLang="ja-JP" sz="4000" smtClean="0"/>
          </a:p>
        </p:txBody>
      </p:sp>
      <p:sp>
        <p:nvSpPr>
          <p:cNvPr id="34853" name="Text Box 52"/>
          <p:cNvSpPr txBox="1">
            <a:spLocks noChangeArrowheads="1"/>
          </p:cNvSpPr>
          <p:nvPr/>
        </p:nvSpPr>
        <p:spPr bwMode="auto">
          <a:xfrm>
            <a:off x="214313" y="5738832"/>
            <a:ext cx="757237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ja-JP" sz="2800" dirty="0"/>
              <a:t>MPPC</a:t>
            </a:r>
            <a:r>
              <a:rPr lang="ja-JP" altLang="en-US" sz="2800" dirty="0"/>
              <a:t>は、</a:t>
            </a:r>
            <a:r>
              <a:rPr lang="en-US" altLang="ja-JP" sz="2800" dirty="0"/>
              <a:t>T2K</a:t>
            </a:r>
            <a:r>
              <a:rPr lang="ja-JP" altLang="en-US" sz="2800" dirty="0"/>
              <a:t>実験に用いることが可能である。</a:t>
            </a:r>
            <a:endParaRPr lang="en-US" altLang="ja-JP" sz="2800" dirty="0"/>
          </a:p>
        </p:txBody>
      </p:sp>
      <p:sp>
        <p:nvSpPr>
          <p:cNvPr id="34854" name="Text Box 55"/>
          <p:cNvSpPr txBox="1">
            <a:spLocks noChangeArrowheads="1"/>
          </p:cNvSpPr>
          <p:nvPr/>
        </p:nvSpPr>
        <p:spPr bwMode="auto">
          <a:xfrm>
            <a:off x="250825" y="1243013"/>
            <a:ext cx="82819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/>
              <a:t>300</a:t>
            </a:r>
            <a:r>
              <a:rPr lang="ja-JP" altLang="en-US" sz="2800" dirty="0"/>
              <a:t>個の</a:t>
            </a:r>
            <a:r>
              <a:rPr lang="en-US" altLang="ja-JP" sz="2800" dirty="0"/>
              <a:t>MPPC(S10362-11-050CK  400pixel)</a:t>
            </a:r>
            <a:r>
              <a:rPr lang="ja-JP" altLang="en-US" sz="2800" dirty="0"/>
              <a:t>について･･･</a:t>
            </a:r>
            <a:endParaRPr lang="en-US" altLang="ja-JP" sz="28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214282" y="1952634"/>
          <a:ext cx="8643999" cy="357189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881333"/>
                <a:gridCol w="2881333"/>
                <a:gridCol w="2881333"/>
              </a:tblGrid>
              <a:tr h="510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index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要求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測定結果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有感領域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1.2×1.2mm</a:t>
                      </a:r>
                      <a:r>
                        <a:rPr kumimoji="1" lang="en-US" altLang="ja-JP" sz="2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now testing…</a:t>
                      </a:r>
                      <a:endParaRPr kumimoji="1" lang="en-US" altLang="ja-JP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ピクセル数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100/400 </a:t>
                      </a:r>
                      <a:r>
                        <a:rPr kumimoji="1" lang="en-US" altLang="ja-JP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(/mm^2)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OK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ゲイン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~1×10</a:t>
                      </a:r>
                      <a:r>
                        <a:rPr kumimoji="1" lang="en-US" altLang="ja-JP" sz="2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7.3~8.5×10</a:t>
                      </a:r>
                      <a:r>
                        <a:rPr kumimoji="1" lang="en-US" altLang="ja-JP" sz="2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ja-JP" sz="2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1PE</a:t>
                      </a: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ノイズレート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&lt;1MHz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200~450kHz  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(2.0V)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X-Talk + A.P.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&lt;5%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27~33%   </a:t>
                      </a: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(2.0V)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  <a:tr h="5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光子検出効率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(PDE)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&gt;1×PMT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1.7~2.2×PMT</a:t>
                      </a:r>
                      <a:endParaRPr kumimoji="1" lang="en-US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 MPPC 300</a:t>
            </a:r>
            <a:r>
              <a:rPr lang="ja-JP" altLang="en-US" dirty="0" smtClean="0"/>
              <a:t>サンプルテスト</a:t>
            </a:r>
            <a:endParaRPr lang="en-US" altLang="ja-JP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82" y="2254270"/>
            <a:ext cx="8964612" cy="3960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/>
              <a:t>400</a:t>
            </a:r>
            <a:r>
              <a:rPr lang="ja-JP" altLang="en-US" dirty="0" smtClean="0"/>
              <a:t>ピクセルのサンプル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型番：</a:t>
            </a:r>
            <a:r>
              <a:rPr lang="en-US" altLang="ja-JP" dirty="0" smtClean="0"/>
              <a:t>S10362-11-050CK)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300</a:t>
            </a:r>
            <a:r>
              <a:rPr lang="ja-JP" altLang="en-US" dirty="0" smtClean="0"/>
              <a:t>個についてその基礎特性を調べ、その性能の個体差を測定した。</a:t>
            </a:r>
            <a:endParaRPr lang="en-US" altLang="ja-JP" dirty="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ゲイン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光子検出効率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ノイズレート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クロストーク＋アフターパルス</a:t>
            </a:r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F9BA17-304E-4808-9E3E-2F13830F5259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107950" y="2276475"/>
            <a:ext cx="8964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2800"/>
              <a:t>ノイズレートを除いたほかの基礎特性は、</a:t>
            </a:r>
            <a:r>
              <a:rPr lang="en-US" altLang="ja-JP" sz="2800"/>
              <a:t>ΔV</a:t>
            </a:r>
            <a:r>
              <a:rPr lang="ja-JP" altLang="en-US" sz="2800"/>
              <a:t>のみによってスケールする。</a:t>
            </a:r>
            <a:endParaRPr lang="en-US" altLang="ja-JP" sz="28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54075"/>
          </a:xfrm>
        </p:spPr>
        <p:txBody>
          <a:bodyPr/>
          <a:lstStyle/>
          <a:p>
            <a:pPr eaLnBrk="1" hangingPunct="1"/>
            <a:r>
              <a:rPr lang="en-US" altLang="ja-JP" smtClean="0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052513"/>
            <a:ext cx="8964613" cy="10064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</a:rPr>
              <a:t>MPPC 1×1mm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サンプルは、</a:t>
            </a:r>
            <a:r>
              <a:rPr lang="en-US" altLang="ja-JP" dirty="0" smtClean="0">
                <a:solidFill>
                  <a:srgbClr val="FF0000"/>
                </a:solidFill>
              </a:rPr>
              <a:t>T2K</a:t>
            </a:r>
            <a:r>
              <a:rPr lang="ja-JP" altLang="en-US" dirty="0" smtClean="0">
                <a:solidFill>
                  <a:srgbClr val="FF0000"/>
                </a:solidFill>
              </a:rPr>
              <a:t>実験からの要請を満たしている。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107950" y="5218120"/>
            <a:ext cx="89281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2800" dirty="0" smtClean="0"/>
              <a:t>実際に</a:t>
            </a:r>
            <a:r>
              <a:rPr lang="en-US" altLang="ja-JP" sz="2800" dirty="0" smtClean="0"/>
              <a:t>T2K</a:t>
            </a:r>
            <a:r>
              <a:rPr lang="ja-JP" altLang="en-US" sz="2800" dirty="0" smtClean="0"/>
              <a:t>実験で使用する多量の</a:t>
            </a:r>
            <a:r>
              <a:rPr lang="en-US" altLang="ja-JP" sz="2800" dirty="0" smtClean="0"/>
              <a:t>MPPC</a:t>
            </a:r>
            <a:r>
              <a:rPr lang="ja-JP" altLang="en-US" sz="2800" dirty="0" smtClean="0"/>
              <a:t>の測定のための準備を進める。</a:t>
            </a:r>
            <a:endParaRPr lang="en-US" altLang="ja-JP" sz="2800" dirty="0"/>
          </a:p>
        </p:txBody>
      </p:sp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468313" y="4500570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ja-JP" sz="4000" dirty="0">
                <a:solidFill>
                  <a:schemeClr val="tx2"/>
                </a:solidFill>
              </a:rPr>
              <a:t>Future plan</a:t>
            </a:r>
          </a:p>
        </p:txBody>
      </p:sp>
      <p:sp>
        <p:nvSpPr>
          <p:cNvPr id="35848" name="Text Box 15"/>
          <p:cNvSpPr txBox="1">
            <a:spLocks noChangeArrowheads="1"/>
          </p:cNvSpPr>
          <p:nvPr/>
        </p:nvSpPr>
        <p:spPr bwMode="auto">
          <a:xfrm>
            <a:off x="430213" y="3214688"/>
            <a:ext cx="8462962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800" dirty="0">
                <a:solidFill>
                  <a:srgbClr val="FF0000"/>
                </a:solidFill>
                <a:sym typeface="Wingdings" pitchFamily="2" charset="2"/>
              </a:rPr>
              <a:t> ΔV</a:t>
            </a:r>
            <a:r>
              <a:rPr lang="ja-JP" altLang="en-US" sz="2800" dirty="0">
                <a:solidFill>
                  <a:srgbClr val="FF0000"/>
                </a:solidFill>
                <a:sym typeface="Wingdings" pitchFamily="2" charset="2"/>
              </a:rPr>
              <a:t>が、ゲイン・</a:t>
            </a:r>
            <a:r>
              <a:rPr lang="en-US" altLang="ja-JP" sz="2800" dirty="0">
                <a:solidFill>
                  <a:srgbClr val="FF0000"/>
                </a:solidFill>
                <a:sym typeface="Wingdings" pitchFamily="2" charset="2"/>
              </a:rPr>
              <a:t>PDE</a:t>
            </a:r>
            <a:r>
              <a:rPr lang="ja-JP" altLang="en-US" sz="2800" dirty="0">
                <a:solidFill>
                  <a:srgbClr val="FF0000"/>
                </a:solidFill>
                <a:sym typeface="Wingdings" pitchFamily="2" charset="2"/>
              </a:rPr>
              <a:t>・クロストーク</a:t>
            </a:r>
            <a:r>
              <a:rPr lang="en-US" altLang="ja-JP" sz="2800" dirty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ja-JP" altLang="en-US" sz="2800" dirty="0">
                <a:solidFill>
                  <a:srgbClr val="FF0000"/>
                </a:solidFill>
                <a:sym typeface="Wingdings" pitchFamily="2" charset="2"/>
              </a:rPr>
              <a:t>アフターパルス、を支配する。</a:t>
            </a:r>
            <a:endParaRPr lang="en-US" altLang="ja-JP" sz="28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Documents and Settings\gomi\My Documents\ADC_camac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3370" y="1958965"/>
            <a:ext cx="5040630" cy="3778250"/>
          </a:xfrm>
          <a:prstGeom prst="rect">
            <a:avLst/>
          </a:prstGeom>
          <a:noFill/>
        </p:spPr>
      </p:pic>
      <p:sp>
        <p:nvSpPr>
          <p:cNvPr id="17410" name="Rectangle 59"/>
          <p:cNvSpPr>
            <a:spLocks noGrp="1" noChangeArrowheads="1"/>
          </p:cNvSpPr>
          <p:nvPr>
            <p:ph type="body" idx="1"/>
          </p:nvPr>
        </p:nvSpPr>
        <p:spPr>
          <a:xfrm>
            <a:off x="107950" y="5572140"/>
            <a:ext cx="8856663" cy="873125"/>
          </a:xfrm>
          <a:noFill/>
        </p:spPr>
        <p:txBody>
          <a:bodyPr/>
          <a:lstStyle/>
          <a:p>
            <a:pPr eaLnBrk="1" hangingPunct="1"/>
            <a:r>
              <a:rPr lang="en-US" altLang="ja-JP" sz="2400" dirty="0" smtClean="0"/>
              <a:t>MPPC</a:t>
            </a:r>
            <a:r>
              <a:rPr lang="ja-JP" altLang="en-US" sz="2400" dirty="0" smtClean="0"/>
              <a:t>は非常に良いフォトンカウンティング能力を有していて、図で示すように</a:t>
            </a:r>
            <a:r>
              <a:rPr lang="en-US" altLang="ja-JP" sz="2400" dirty="0" smtClean="0"/>
              <a:t>1PE</a:t>
            </a:r>
            <a:r>
              <a:rPr lang="ja-JP" altLang="en-US" sz="2400" dirty="0" smtClean="0"/>
              <a:t>・</a:t>
            </a:r>
            <a:r>
              <a:rPr lang="en-US" altLang="ja-JP" sz="2400" dirty="0" smtClean="0"/>
              <a:t>2PE</a:t>
            </a:r>
            <a:r>
              <a:rPr lang="ja-JP" altLang="en-US" sz="2400" dirty="0" smtClean="0"/>
              <a:t>・・・のシグナルを検出できる。</a:t>
            </a:r>
            <a:r>
              <a:rPr lang="en-US" altLang="ja-JP" sz="2400" dirty="0" smtClean="0"/>
              <a:t> 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1414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4000" dirty="0" smtClean="0"/>
              <a:t>MPPC output signal</a:t>
            </a:r>
          </a:p>
        </p:txBody>
      </p:sp>
      <p:pic>
        <p:nvPicPr>
          <p:cNvPr id="17413" name="Picture 29" descr="tek0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5294" y="1754970"/>
            <a:ext cx="32845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86" name="Rectangle 30"/>
          <p:cNvSpPr>
            <a:spLocks noChangeArrowheads="1"/>
          </p:cNvSpPr>
          <p:nvPr/>
        </p:nvSpPr>
        <p:spPr bwMode="auto">
          <a:xfrm>
            <a:off x="36512" y="1787514"/>
            <a:ext cx="2463785" cy="5826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4175125">
              <a:defRPr/>
            </a:pPr>
            <a:r>
              <a:rPr lang="en-US" altLang="ja-JP" sz="2400"/>
              <a:t>MPPC raw signal</a:t>
            </a:r>
          </a:p>
        </p:txBody>
      </p:sp>
      <p:sp>
        <p:nvSpPr>
          <p:cNvPr id="17415" name="Text Box 38"/>
          <p:cNvSpPr txBox="1">
            <a:spLocks noChangeArrowheads="1"/>
          </p:cNvSpPr>
          <p:nvPr/>
        </p:nvSpPr>
        <p:spPr bwMode="auto">
          <a:xfrm>
            <a:off x="714348" y="3087671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CC00"/>
                </a:solidFill>
              </a:rPr>
              <a:t>1PE</a:t>
            </a:r>
          </a:p>
        </p:txBody>
      </p:sp>
      <p:sp>
        <p:nvSpPr>
          <p:cNvPr id="17416" name="Text Box 39"/>
          <p:cNvSpPr txBox="1">
            <a:spLocks noChangeArrowheads="1"/>
          </p:cNvSpPr>
          <p:nvPr/>
        </p:nvSpPr>
        <p:spPr bwMode="auto">
          <a:xfrm>
            <a:off x="714348" y="3448034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CC00"/>
                </a:solidFill>
              </a:rPr>
              <a:t>2PE</a:t>
            </a:r>
          </a:p>
        </p:txBody>
      </p:sp>
      <p:sp>
        <p:nvSpPr>
          <p:cNvPr id="17417" name="Text Box 40"/>
          <p:cNvSpPr txBox="1">
            <a:spLocks noChangeArrowheads="1"/>
          </p:cNvSpPr>
          <p:nvPr/>
        </p:nvSpPr>
        <p:spPr bwMode="auto">
          <a:xfrm>
            <a:off x="714348" y="3808396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>
                <a:solidFill>
                  <a:srgbClr val="FFCC00"/>
                </a:solidFill>
              </a:rPr>
              <a:t>3PE</a:t>
            </a:r>
          </a:p>
        </p:txBody>
      </p:sp>
      <p:sp>
        <p:nvSpPr>
          <p:cNvPr id="17418" name="Line 41"/>
          <p:cNvSpPr>
            <a:spLocks noChangeShapeType="1"/>
          </p:cNvSpPr>
          <p:nvPr/>
        </p:nvSpPr>
        <p:spPr bwMode="auto">
          <a:xfrm flipH="1">
            <a:off x="1116013" y="4203689"/>
            <a:ext cx="0" cy="360363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19" name="Text Box 42"/>
          <p:cNvSpPr txBox="1">
            <a:spLocks noChangeArrowheads="1"/>
          </p:cNvSpPr>
          <p:nvPr/>
        </p:nvSpPr>
        <p:spPr bwMode="auto">
          <a:xfrm>
            <a:off x="858810" y="2584434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dirty="0">
                <a:solidFill>
                  <a:srgbClr val="FFCC00"/>
                </a:solidFill>
              </a:rPr>
              <a:t>Pedestal</a:t>
            </a:r>
          </a:p>
        </p:txBody>
      </p:sp>
      <p:sp>
        <p:nvSpPr>
          <p:cNvPr id="17422" name="Text Box 50"/>
          <p:cNvSpPr txBox="1">
            <a:spLocks noChangeArrowheads="1"/>
          </p:cNvSpPr>
          <p:nvPr/>
        </p:nvSpPr>
        <p:spPr bwMode="auto">
          <a:xfrm>
            <a:off x="5643570" y="3227355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1PE</a:t>
            </a:r>
          </a:p>
        </p:txBody>
      </p:sp>
      <p:sp>
        <p:nvSpPr>
          <p:cNvPr id="17423" name="Text Box 51"/>
          <p:cNvSpPr txBox="1">
            <a:spLocks noChangeArrowheads="1"/>
          </p:cNvSpPr>
          <p:nvPr/>
        </p:nvSpPr>
        <p:spPr bwMode="auto">
          <a:xfrm>
            <a:off x="6137292" y="3836907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2PE</a:t>
            </a:r>
          </a:p>
        </p:txBody>
      </p:sp>
      <p:sp>
        <p:nvSpPr>
          <p:cNvPr id="17424" name="Text Box 52"/>
          <p:cNvSpPr txBox="1">
            <a:spLocks noChangeArrowheads="1"/>
          </p:cNvSpPr>
          <p:nvPr/>
        </p:nvSpPr>
        <p:spPr bwMode="auto">
          <a:xfrm>
            <a:off x="6643702" y="4379893"/>
            <a:ext cx="792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3PE</a:t>
            </a:r>
          </a:p>
        </p:txBody>
      </p:sp>
      <p:sp>
        <p:nvSpPr>
          <p:cNvPr id="17425" name="Line 53"/>
          <p:cNvSpPr>
            <a:spLocks noChangeShapeType="1"/>
          </p:cNvSpPr>
          <p:nvPr/>
        </p:nvSpPr>
        <p:spPr bwMode="auto">
          <a:xfrm flipH="1" flipV="1">
            <a:off x="7352462" y="4808521"/>
            <a:ext cx="720000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26" name="Text Box 54"/>
          <p:cNvSpPr txBox="1">
            <a:spLocks noChangeArrowheads="1"/>
          </p:cNvSpPr>
          <p:nvPr/>
        </p:nvSpPr>
        <p:spPr bwMode="auto">
          <a:xfrm>
            <a:off x="5072066" y="2451067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dirty="0">
                <a:solidFill>
                  <a:srgbClr val="FF0000"/>
                </a:solidFill>
              </a:rPr>
              <a:t>Pedestal</a:t>
            </a:r>
          </a:p>
        </p:txBody>
      </p:sp>
      <p:sp>
        <p:nvSpPr>
          <p:cNvPr id="17427" name="Text Box 73"/>
          <p:cNvSpPr txBox="1">
            <a:spLocks noChangeArrowheads="1"/>
          </p:cNvSpPr>
          <p:nvPr/>
        </p:nvSpPr>
        <p:spPr bwMode="auto">
          <a:xfrm>
            <a:off x="71438" y="900128"/>
            <a:ext cx="8893175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/>
              <a:t>今回我々がテストした</a:t>
            </a:r>
            <a:r>
              <a:rPr lang="en-US" altLang="ja-JP" sz="2400"/>
              <a:t>MPPC</a:t>
            </a:r>
            <a:r>
              <a:rPr lang="ja-JP" altLang="en-US" sz="2400"/>
              <a:t>サンプル</a:t>
            </a:r>
            <a:r>
              <a:rPr lang="en-US" altLang="ja-JP" sz="2400"/>
              <a:t>(</a:t>
            </a:r>
            <a:r>
              <a:rPr lang="ja-JP" altLang="en-US" sz="2400"/>
              <a:t>型番：</a:t>
            </a:r>
            <a:r>
              <a:rPr lang="en-US" altLang="ja-JP" sz="2400"/>
              <a:t>S10362-11-100MOD 400pixel)</a:t>
            </a:r>
            <a:r>
              <a:rPr lang="ja-JP" altLang="en-US" sz="2400"/>
              <a:t>の基礎特性について報告する。</a:t>
            </a:r>
            <a:endParaRPr lang="en-US" altLang="ja-JP" sz="2400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071934" y="1857364"/>
            <a:ext cx="1571636" cy="3571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04" name="Rectangle 48"/>
          <p:cNvSpPr>
            <a:spLocks noChangeArrowheads="1"/>
          </p:cNvSpPr>
          <p:nvPr/>
        </p:nvSpPr>
        <p:spPr bwMode="auto">
          <a:xfrm>
            <a:off x="4425952" y="1785926"/>
            <a:ext cx="3432196" cy="5804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400"/>
              <a:t>MPPC Histogram</a:t>
            </a:r>
          </a:p>
        </p:txBody>
      </p:sp>
      <p:sp>
        <p:nvSpPr>
          <p:cNvPr id="25" name="右矢印 24"/>
          <p:cNvSpPr/>
          <p:nvPr/>
        </p:nvSpPr>
        <p:spPr>
          <a:xfrm>
            <a:off x="3786182" y="3941756"/>
            <a:ext cx="1071570" cy="64294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76"/>
          <p:cNvSpPr>
            <a:spLocks noChangeArrowheads="1"/>
          </p:cNvSpPr>
          <p:nvPr/>
        </p:nvSpPr>
        <p:spPr bwMode="auto">
          <a:xfrm>
            <a:off x="971550" y="4713271"/>
            <a:ext cx="3095625" cy="431800"/>
          </a:xfrm>
          <a:prstGeom prst="rect">
            <a:avLst/>
          </a:prstGeom>
          <a:solidFill>
            <a:srgbClr val="339966">
              <a:alpha val="5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4" name="Rectangle 128"/>
          <p:cNvSpPr>
            <a:spLocks noChangeArrowheads="1"/>
          </p:cNvSpPr>
          <p:nvPr/>
        </p:nvSpPr>
        <p:spPr bwMode="auto">
          <a:xfrm>
            <a:off x="971550" y="1400159"/>
            <a:ext cx="1944688" cy="136842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5" name="AutoShape 61"/>
          <p:cNvSpPr>
            <a:spLocks noChangeArrowheads="1"/>
          </p:cNvSpPr>
          <p:nvPr/>
        </p:nvSpPr>
        <p:spPr bwMode="auto">
          <a:xfrm>
            <a:off x="107950" y="1257284"/>
            <a:ext cx="1189038" cy="360362"/>
          </a:xfrm>
          <a:prstGeom prst="wedgeRectCallout">
            <a:avLst>
              <a:gd name="adj1" fmla="val 35181"/>
              <a:gd name="adj2" fmla="val 13678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 b="1">
                <a:solidFill>
                  <a:sysClr val="windowText" lastClr="000000"/>
                </a:solidFill>
              </a:rPr>
              <a:t>LED</a:t>
            </a:r>
          </a:p>
        </p:txBody>
      </p:sp>
      <p:sp>
        <p:nvSpPr>
          <p:cNvPr id="25606" name="Rectangle 67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720725"/>
          </a:xfrm>
          <a:noFill/>
        </p:spPr>
        <p:txBody>
          <a:bodyPr/>
          <a:lstStyle/>
          <a:p>
            <a:pPr eaLnBrk="1" hangingPunct="1"/>
            <a:r>
              <a:rPr lang="ja-JP" altLang="en-US" sz="4000" dirty="0" smtClean="0"/>
              <a:t>測定のセットアップ</a:t>
            </a:r>
            <a:endParaRPr lang="en-US" altLang="ja-JP" sz="4000" dirty="0" smtClean="0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250825" y="1976421"/>
            <a:ext cx="1079500" cy="225425"/>
            <a:chOff x="68" y="1700"/>
            <a:chExt cx="680" cy="142"/>
          </a:xfrm>
        </p:grpSpPr>
        <p:sp>
          <p:nvSpPr>
            <p:cNvPr id="25685" name="Freeform 72"/>
            <p:cNvSpPr>
              <a:spLocks/>
            </p:cNvSpPr>
            <p:nvPr/>
          </p:nvSpPr>
          <p:spPr bwMode="auto">
            <a:xfrm>
              <a:off x="567" y="1700"/>
              <a:ext cx="181" cy="142"/>
            </a:xfrm>
            <a:custGeom>
              <a:avLst/>
              <a:gdLst>
                <a:gd name="T0" fmla="*/ 126 w 1611"/>
                <a:gd name="T1" fmla="*/ 0 h 1036"/>
                <a:gd name="T2" fmla="*/ 181 w 1611"/>
                <a:gd name="T3" fmla="*/ 72 h 1036"/>
                <a:gd name="T4" fmla="*/ 127 w 1611"/>
                <a:gd name="T5" fmla="*/ 142 h 1036"/>
                <a:gd name="T6" fmla="*/ 0 w 1611"/>
                <a:gd name="T7" fmla="*/ 142 h 1036"/>
                <a:gd name="T8" fmla="*/ 0 w 1611"/>
                <a:gd name="T9" fmla="*/ 0 h 1036"/>
                <a:gd name="T10" fmla="*/ 126 w 1611"/>
                <a:gd name="T11" fmla="*/ 0 h 10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11"/>
                <a:gd name="T19" fmla="*/ 0 h 1036"/>
                <a:gd name="T20" fmla="*/ 1611 w 1611"/>
                <a:gd name="T21" fmla="*/ 1036 h 10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11" h="1036">
                  <a:moveTo>
                    <a:pt x="1125" y="0"/>
                  </a:moveTo>
                  <a:cubicBezTo>
                    <a:pt x="1534" y="19"/>
                    <a:pt x="1611" y="342"/>
                    <a:pt x="1611" y="522"/>
                  </a:cubicBezTo>
                  <a:cubicBezTo>
                    <a:pt x="1602" y="711"/>
                    <a:pt x="1538" y="883"/>
                    <a:pt x="1128" y="1036"/>
                  </a:cubicBezTo>
                  <a:lnTo>
                    <a:pt x="0" y="1035"/>
                  </a:lnTo>
                  <a:lnTo>
                    <a:pt x="0" y="0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3366FF">
                <a:alpha val="74901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86" name="Line 76"/>
            <p:cNvSpPr>
              <a:spLocks noChangeShapeType="1"/>
            </p:cNvSpPr>
            <p:nvPr/>
          </p:nvSpPr>
          <p:spPr bwMode="auto">
            <a:xfrm>
              <a:off x="68" y="175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87" name="Line 77"/>
            <p:cNvSpPr>
              <a:spLocks noChangeShapeType="1"/>
            </p:cNvSpPr>
            <p:nvPr/>
          </p:nvSpPr>
          <p:spPr bwMode="auto">
            <a:xfrm>
              <a:off x="68" y="178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4487" name="Rectangle 103"/>
          <p:cNvSpPr>
            <a:spLocks noChangeArrowheads="1"/>
          </p:cNvSpPr>
          <p:nvPr/>
        </p:nvSpPr>
        <p:spPr bwMode="auto">
          <a:xfrm>
            <a:off x="2143107" y="1112821"/>
            <a:ext cx="1143009" cy="430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ja-JP" altLang="en-US" sz="2400" dirty="0"/>
              <a:t>光源</a:t>
            </a:r>
            <a:endParaRPr lang="en-US" altLang="ja-JP" sz="2400" dirty="0"/>
          </a:p>
        </p:txBody>
      </p:sp>
      <p:sp>
        <p:nvSpPr>
          <p:cNvPr id="25609" name="Rectangle 94"/>
          <p:cNvSpPr>
            <a:spLocks noChangeArrowheads="1"/>
          </p:cNvSpPr>
          <p:nvPr/>
        </p:nvSpPr>
        <p:spPr bwMode="auto">
          <a:xfrm>
            <a:off x="7137426" y="2628880"/>
            <a:ext cx="68262" cy="3206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Group 95"/>
          <p:cNvGrpSpPr>
            <a:grpSpLocks/>
          </p:cNvGrpSpPr>
          <p:nvPr/>
        </p:nvGrpSpPr>
        <p:grpSpPr bwMode="auto">
          <a:xfrm>
            <a:off x="7205688" y="2698730"/>
            <a:ext cx="363538" cy="182562"/>
            <a:chOff x="3243" y="2750"/>
            <a:chExt cx="726" cy="181"/>
          </a:xfrm>
        </p:grpSpPr>
        <p:sp>
          <p:nvSpPr>
            <p:cNvPr id="25683" name="Line 96"/>
            <p:cNvSpPr>
              <a:spLocks noChangeShapeType="1"/>
            </p:cNvSpPr>
            <p:nvPr/>
          </p:nvSpPr>
          <p:spPr bwMode="auto">
            <a:xfrm>
              <a:off x="3243" y="2750"/>
              <a:ext cx="726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84" name="Line 97"/>
            <p:cNvSpPr>
              <a:spLocks noChangeShapeType="1"/>
            </p:cNvSpPr>
            <p:nvPr/>
          </p:nvSpPr>
          <p:spPr bwMode="auto">
            <a:xfrm>
              <a:off x="3243" y="2931"/>
              <a:ext cx="726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11" name="Text Box 98"/>
          <p:cNvSpPr txBox="1">
            <a:spLocks noChangeArrowheads="1"/>
          </p:cNvSpPr>
          <p:nvPr/>
        </p:nvSpPr>
        <p:spPr bwMode="auto">
          <a:xfrm>
            <a:off x="6919938" y="3092376"/>
            <a:ext cx="8651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/>
              <a:t>MPPC</a:t>
            </a:r>
          </a:p>
        </p:txBody>
      </p:sp>
      <p:sp>
        <p:nvSpPr>
          <p:cNvPr id="25612" name="Text Box 102"/>
          <p:cNvSpPr txBox="1">
            <a:spLocks noChangeArrowheads="1"/>
          </p:cNvSpPr>
          <p:nvPr/>
        </p:nvSpPr>
        <p:spPr bwMode="auto">
          <a:xfrm>
            <a:off x="5216551" y="3925867"/>
            <a:ext cx="1855787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>
                <a:solidFill>
                  <a:srgbClr val="006600"/>
                </a:solidFill>
              </a:rPr>
              <a:t>各ファイバー</a:t>
            </a:r>
            <a:r>
              <a:rPr lang="en-US" altLang="ja-JP">
                <a:solidFill>
                  <a:srgbClr val="006600"/>
                </a:solidFill>
              </a:rPr>
              <a:t> </a:t>
            </a:r>
            <a:r>
              <a:rPr lang="ja-JP" altLang="en-US">
                <a:solidFill>
                  <a:srgbClr val="006600"/>
                </a:solidFill>
              </a:rPr>
              <a:t>･･･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6573863" y="4213205"/>
            <a:ext cx="1498600" cy="360362"/>
            <a:chOff x="4161" y="2906"/>
            <a:chExt cx="944" cy="227"/>
          </a:xfrm>
        </p:grpSpPr>
        <p:sp>
          <p:nvSpPr>
            <p:cNvPr id="25678" name="Line 105"/>
            <p:cNvSpPr>
              <a:spLocks noChangeAspect="1" noChangeShapeType="1"/>
            </p:cNvSpPr>
            <p:nvPr/>
          </p:nvSpPr>
          <p:spPr bwMode="auto">
            <a:xfrm>
              <a:off x="4161" y="3022"/>
              <a:ext cx="397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" name="Group 107"/>
            <p:cNvGrpSpPr>
              <a:grpSpLocks/>
            </p:cNvGrpSpPr>
            <p:nvPr/>
          </p:nvGrpSpPr>
          <p:grpSpPr bwMode="auto">
            <a:xfrm>
              <a:off x="4876" y="2962"/>
              <a:ext cx="229" cy="115"/>
              <a:chOff x="3243" y="2750"/>
              <a:chExt cx="726" cy="181"/>
            </a:xfrm>
          </p:grpSpPr>
          <p:sp>
            <p:nvSpPr>
              <p:cNvPr id="25681" name="Line 108"/>
              <p:cNvSpPr>
                <a:spLocks noChangeShapeType="1"/>
              </p:cNvSpPr>
              <p:nvPr/>
            </p:nvSpPr>
            <p:spPr bwMode="auto">
              <a:xfrm>
                <a:off x="3243" y="2750"/>
                <a:ext cx="726" cy="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682" name="Line 109"/>
              <p:cNvSpPr>
                <a:spLocks noChangeShapeType="1"/>
              </p:cNvSpPr>
              <p:nvPr/>
            </p:nvSpPr>
            <p:spPr bwMode="auto">
              <a:xfrm>
                <a:off x="3243" y="2931"/>
                <a:ext cx="726" cy="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5680" name="Rectangle 106"/>
            <p:cNvSpPr>
              <a:spLocks noChangeArrowheads="1"/>
            </p:cNvSpPr>
            <p:nvPr/>
          </p:nvSpPr>
          <p:spPr bwMode="auto">
            <a:xfrm>
              <a:off x="4468" y="2906"/>
              <a:ext cx="453" cy="227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614" name="Text Box 111"/>
          <p:cNvSpPr txBox="1">
            <a:spLocks noChangeArrowheads="1"/>
          </p:cNvSpPr>
          <p:nvPr/>
        </p:nvSpPr>
        <p:spPr bwMode="auto">
          <a:xfrm>
            <a:off x="7135840" y="3308276"/>
            <a:ext cx="3651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/>
              <a:t>+</a:t>
            </a:r>
          </a:p>
        </p:txBody>
      </p:sp>
      <p:sp>
        <p:nvSpPr>
          <p:cNvPr id="25615" name="Text Box 112"/>
          <p:cNvSpPr txBox="1">
            <a:spLocks noChangeArrowheads="1"/>
          </p:cNvSpPr>
          <p:nvPr/>
        </p:nvSpPr>
        <p:spPr bwMode="auto">
          <a:xfrm>
            <a:off x="6648476" y="3517826"/>
            <a:ext cx="13763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/>
              <a:t>Connector</a:t>
            </a:r>
          </a:p>
        </p:txBody>
      </p:sp>
      <p:sp>
        <p:nvSpPr>
          <p:cNvPr id="25617" name="Text Box 114"/>
          <p:cNvSpPr txBox="1">
            <a:spLocks noChangeArrowheads="1"/>
          </p:cNvSpPr>
          <p:nvPr/>
        </p:nvSpPr>
        <p:spPr bwMode="auto">
          <a:xfrm>
            <a:off x="2636829" y="4343392"/>
            <a:ext cx="7921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/>
              <a:t>×32</a:t>
            </a:r>
          </a:p>
        </p:txBody>
      </p:sp>
      <p:sp>
        <p:nvSpPr>
          <p:cNvPr id="25618" name="Freeform 130"/>
          <p:cNvSpPr>
            <a:spLocks/>
          </p:cNvSpPr>
          <p:nvPr/>
        </p:nvSpPr>
        <p:spPr bwMode="auto">
          <a:xfrm>
            <a:off x="2124075" y="1976421"/>
            <a:ext cx="1584325" cy="2717800"/>
          </a:xfrm>
          <a:custGeom>
            <a:avLst/>
            <a:gdLst>
              <a:gd name="T0" fmla="*/ 1098970 w 1087"/>
              <a:gd name="T1" fmla="*/ 1588 h 1712"/>
              <a:gd name="T2" fmla="*/ 1575580 w 1087"/>
              <a:gd name="T3" fmla="*/ 0 h 1712"/>
              <a:gd name="T4" fmla="*/ 1584325 w 1087"/>
              <a:gd name="T5" fmla="*/ 1509712 h 1712"/>
              <a:gd name="T6" fmla="*/ 0 w 1087"/>
              <a:gd name="T7" fmla="*/ 1509712 h 1712"/>
              <a:gd name="T8" fmla="*/ 0 w 1087"/>
              <a:gd name="T9" fmla="*/ 27178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7"/>
              <a:gd name="T16" fmla="*/ 0 h 1712"/>
              <a:gd name="T17" fmla="*/ 1087 w 1087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7" h="1712">
                <a:moveTo>
                  <a:pt x="754" y="1"/>
                </a:moveTo>
                <a:lnTo>
                  <a:pt x="1081" y="0"/>
                </a:lnTo>
                <a:lnTo>
                  <a:pt x="1087" y="951"/>
                </a:lnTo>
                <a:lnTo>
                  <a:pt x="0" y="951"/>
                </a:lnTo>
                <a:lnTo>
                  <a:pt x="0" y="1712"/>
                </a:ln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19" name="Freeform 137"/>
          <p:cNvSpPr>
            <a:spLocks/>
          </p:cNvSpPr>
          <p:nvPr/>
        </p:nvSpPr>
        <p:spPr bwMode="auto">
          <a:xfrm>
            <a:off x="1979613" y="2049446"/>
            <a:ext cx="1658937" cy="2717800"/>
          </a:xfrm>
          <a:custGeom>
            <a:avLst/>
            <a:gdLst>
              <a:gd name="T0" fmla="*/ 1150725 w 1087"/>
              <a:gd name="T1" fmla="*/ 1588 h 1712"/>
              <a:gd name="T2" fmla="*/ 1649780 w 1087"/>
              <a:gd name="T3" fmla="*/ 0 h 1712"/>
              <a:gd name="T4" fmla="*/ 1658937 w 1087"/>
              <a:gd name="T5" fmla="*/ 1509712 h 1712"/>
              <a:gd name="T6" fmla="*/ 0 w 1087"/>
              <a:gd name="T7" fmla="*/ 1509712 h 1712"/>
              <a:gd name="T8" fmla="*/ 0 w 1087"/>
              <a:gd name="T9" fmla="*/ 27178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7"/>
              <a:gd name="T16" fmla="*/ 0 h 1712"/>
              <a:gd name="T17" fmla="*/ 1087 w 1087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7" h="1712">
                <a:moveTo>
                  <a:pt x="754" y="1"/>
                </a:moveTo>
                <a:lnTo>
                  <a:pt x="1081" y="0"/>
                </a:lnTo>
                <a:lnTo>
                  <a:pt x="1087" y="951"/>
                </a:lnTo>
                <a:lnTo>
                  <a:pt x="0" y="951"/>
                </a:lnTo>
                <a:lnTo>
                  <a:pt x="0" y="1712"/>
                </a:ln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0" name="Freeform 138"/>
          <p:cNvSpPr>
            <a:spLocks/>
          </p:cNvSpPr>
          <p:nvPr/>
        </p:nvSpPr>
        <p:spPr bwMode="auto">
          <a:xfrm>
            <a:off x="1838325" y="2120884"/>
            <a:ext cx="1725613" cy="2717800"/>
          </a:xfrm>
          <a:custGeom>
            <a:avLst/>
            <a:gdLst>
              <a:gd name="T0" fmla="*/ 1196975 w 1087"/>
              <a:gd name="T1" fmla="*/ 1588 h 1712"/>
              <a:gd name="T2" fmla="*/ 1716088 w 1087"/>
              <a:gd name="T3" fmla="*/ 0 h 1712"/>
              <a:gd name="T4" fmla="*/ 1725613 w 1087"/>
              <a:gd name="T5" fmla="*/ 1509712 h 1712"/>
              <a:gd name="T6" fmla="*/ 0 w 1087"/>
              <a:gd name="T7" fmla="*/ 1509712 h 1712"/>
              <a:gd name="T8" fmla="*/ 0 w 1087"/>
              <a:gd name="T9" fmla="*/ 27178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7"/>
              <a:gd name="T16" fmla="*/ 0 h 1712"/>
              <a:gd name="T17" fmla="*/ 1087 w 1087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7" h="1712">
                <a:moveTo>
                  <a:pt x="754" y="1"/>
                </a:moveTo>
                <a:lnTo>
                  <a:pt x="1081" y="0"/>
                </a:lnTo>
                <a:lnTo>
                  <a:pt x="1087" y="951"/>
                </a:lnTo>
                <a:lnTo>
                  <a:pt x="0" y="951"/>
                </a:lnTo>
                <a:lnTo>
                  <a:pt x="0" y="1712"/>
                </a:ln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1" name="Freeform 139"/>
          <p:cNvSpPr>
            <a:spLocks/>
          </p:cNvSpPr>
          <p:nvPr/>
        </p:nvSpPr>
        <p:spPr bwMode="auto">
          <a:xfrm>
            <a:off x="1692275" y="2192321"/>
            <a:ext cx="1800225" cy="2717800"/>
          </a:xfrm>
          <a:custGeom>
            <a:avLst/>
            <a:gdLst>
              <a:gd name="T0" fmla="*/ 1248730 w 1087"/>
              <a:gd name="T1" fmla="*/ 1588 h 1712"/>
              <a:gd name="T2" fmla="*/ 1790288 w 1087"/>
              <a:gd name="T3" fmla="*/ 0 h 1712"/>
              <a:gd name="T4" fmla="*/ 1800225 w 1087"/>
              <a:gd name="T5" fmla="*/ 1509712 h 1712"/>
              <a:gd name="T6" fmla="*/ 0 w 1087"/>
              <a:gd name="T7" fmla="*/ 1509712 h 1712"/>
              <a:gd name="T8" fmla="*/ 0 w 1087"/>
              <a:gd name="T9" fmla="*/ 2717800 h 17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7"/>
              <a:gd name="T16" fmla="*/ 0 h 1712"/>
              <a:gd name="T17" fmla="*/ 1087 w 1087"/>
              <a:gd name="T18" fmla="*/ 1712 h 17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7" h="1712">
                <a:moveTo>
                  <a:pt x="754" y="1"/>
                </a:moveTo>
                <a:lnTo>
                  <a:pt x="1081" y="0"/>
                </a:lnTo>
                <a:lnTo>
                  <a:pt x="1087" y="951"/>
                </a:lnTo>
                <a:lnTo>
                  <a:pt x="0" y="951"/>
                </a:lnTo>
                <a:lnTo>
                  <a:pt x="0" y="1712"/>
                </a:ln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2" name="Rectangle 129"/>
          <p:cNvSpPr>
            <a:spLocks noChangeArrowheads="1"/>
          </p:cNvSpPr>
          <p:nvPr/>
        </p:nvSpPr>
        <p:spPr bwMode="auto">
          <a:xfrm>
            <a:off x="2914650" y="1904984"/>
            <a:ext cx="288925" cy="360362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3" name="Rectangle 170"/>
          <p:cNvSpPr>
            <a:spLocks noChangeArrowheads="1"/>
          </p:cNvSpPr>
          <p:nvPr/>
        </p:nvSpPr>
        <p:spPr bwMode="auto">
          <a:xfrm>
            <a:off x="2066925" y="4641834"/>
            <a:ext cx="107950" cy="28733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4" name="Rectangle 171"/>
          <p:cNvSpPr>
            <a:spLocks noChangeArrowheads="1"/>
          </p:cNvSpPr>
          <p:nvPr/>
        </p:nvSpPr>
        <p:spPr bwMode="auto">
          <a:xfrm>
            <a:off x="1927225" y="4641834"/>
            <a:ext cx="107950" cy="28733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5" name="Rectangle 172"/>
          <p:cNvSpPr>
            <a:spLocks noChangeArrowheads="1"/>
          </p:cNvSpPr>
          <p:nvPr/>
        </p:nvSpPr>
        <p:spPr bwMode="auto">
          <a:xfrm>
            <a:off x="1779588" y="4641834"/>
            <a:ext cx="107950" cy="28733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6" name="Rectangle 173"/>
          <p:cNvSpPr>
            <a:spLocks noChangeArrowheads="1"/>
          </p:cNvSpPr>
          <p:nvPr/>
        </p:nvSpPr>
        <p:spPr bwMode="auto">
          <a:xfrm>
            <a:off x="1631950" y="4641834"/>
            <a:ext cx="107950" cy="287337"/>
          </a:xfrm>
          <a:prstGeom prst="rect">
            <a:avLst/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27" name="Text Box 175"/>
          <p:cNvSpPr txBox="1">
            <a:spLocks noChangeArrowheads="1"/>
          </p:cNvSpPr>
          <p:nvPr/>
        </p:nvSpPr>
        <p:spPr bwMode="auto">
          <a:xfrm>
            <a:off x="2124075" y="4352909"/>
            <a:ext cx="5746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・・・</a:t>
            </a:r>
          </a:p>
        </p:txBody>
      </p:sp>
      <p:sp>
        <p:nvSpPr>
          <p:cNvPr id="25628" name="AutoShape 177"/>
          <p:cNvSpPr>
            <a:spLocks noChangeArrowheads="1"/>
          </p:cNvSpPr>
          <p:nvPr/>
        </p:nvSpPr>
        <p:spPr bwMode="auto">
          <a:xfrm>
            <a:off x="5216551" y="2557442"/>
            <a:ext cx="3070225" cy="2087563"/>
          </a:xfrm>
          <a:prstGeom prst="wedgeRectCallout">
            <a:avLst>
              <a:gd name="adj1" fmla="val -89776"/>
              <a:gd name="adj2" fmla="val 3701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ja-JP" altLang="ja-JP"/>
          </a:p>
        </p:txBody>
      </p:sp>
      <p:sp>
        <p:nvSpPr>
          <p:cNvPr id="25629" name="AutoShape 180"/>
          <p:cNvSpPr>
            <a:spLocks noChangeArrowheads="1"/>
          </p:cNvSpPr>
          <p:nvPr/>
        </p:nvSpPr>
        <p:spPr bwMode="auto">
          <a:xfrm rot="10800000" flipH="1">
            <a:off x="1619250" y="5289534"/>
            <a:ext cx="720725" cy="792162"/>
          </a:xfrm>
          <a:custGeom>
            <a:avLst/>
            <a:gdLst>
              <a:gd name="T0" fmla="*/ 16790421 w 21600"/>
              <a:gd name="T1" fmla="*/ 0 h 21600"/>
              <a:gd name="T2" fmla="*/ 16790421 w 21600"/>
              <a:gd name="T3" fmla="*/ 16352459 h 21600"/>
              <a:gd name="T4" fmla="*/ 3076194 w 21600"/>
              <a:gd name="T5" fmla="*/ 29051880 h 21600"/>
              <a:gd name="T6" fmla="*/ 24048357 w 21600"/>
              <a:gd name="T7" fmla="*/ 817621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3376 h 21600"/>
              <a:gd name="T14" fmla="*/ 18701 w 21600"/>
              <a:gd name="T15" fmla="*/ 87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081" y="0"/>
                </a:lnTo>
                <a:lnTo>
                  <a:pt x="15081" y="3376"/>
                </a:lnTo>
                <a:lnTo>
                  <a:pt x="12427" y="3376"/>
                </a:lnTo>
                <a:cubicBezTo>
                  <a:pt x="5564" y="3376"/>
                  <a:pt x="0" y="7308"/>
                  <a:pt x="0" y="12158"/>
                </a:cubicBezTo>
                <a:lnTo>
                  <a:pt x="0" y="21600"/>
                </a:lnTo>
                <a:lnTo>
                  <a:pt x="5526" y="21600"/>
                </a:lnTo>
                <a:lnTo>
                  <a:pt x="5526" y="12158"/>
                </a:lnTo>
                <a:cubicBezTo>
                  <a:pt x="5526" y="10293"/>
                  <a:pt x="8616" y="8782"/>
                  <a:pt x="12427" y="8782"/>
                </a:cubicBezTo>
                <a:lnTo>
                  <a:pt x="15081" y="8782"/>
                </a:lnTo>
                <a:lnTo>
                  <a:pt x="15081" y="12158"/>
                </a:lnTo>
                <a:close/>
              </a:path>
            </a:pathLst>
          </a:cu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4566" name="Rectangle 182"/>
          <p:cNvSpPr>
            <a:spLocks noChangeArrowheads="1"/>
          </p:cNvSpPr>
          <p:nvPr/>
        </p:nvSpPr>
        <p:spPr bwMode="auto">
          <a:xfrm>
            <a:off x="2627313" y="5505434"/>
            <a:ext cx="719137" cy="719138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ja-JP" sz="2400">
                <a:solidFill>
                  <a:schemeClr val="bg1"/>
                </a:solidFill>
              </a:rPr>
              <a:t>Trip-t</a:t>
            </a:r>
          </a:p>
        </p:txBody>
      </p:sp>
      <p:grpSp>
        <p:nvGrpSpPr>
          <p:cNvPr id="7" name="Group 192"/>
          <p:cNvGrpSpPr>
            <a:grpSpLocks/>
          </p:cNvGrpSpPr>
          <p:nvPr/>
        </p:nvGrpSpPr>
        <p:grpSpPr bwMode="auto">
          <a:xfrm>
            <a:off x="2554288" y="5576871"/>
            <a:ext cx="73025" cy="576263"/>
            <a:chOff x="1519" y="3702"/>
            <a:chExt cx="545" cy="363"/>
          </a:xfrm>
        </p:grpSpPr>
        <p:sp>
          <p:nvSpPr>
            <p:cNvPr id="25669" name="Line 183"/>
            <p:cNvSpPr>
              <a:spLocks noChangeShapeType="1"/>
            </p:cNvSpPr>
            <p:nvPr/>
          </p:nvSpPr>
          <p:spPr bwMode="auto">
            <a:xfrm>
              <a:off x="1519" y="3702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0" name="Line 184"/>
            <p:cNvSpPr>
              <a:spLocks noChangeShapeType="1"/>
            </p:cNvSpPr>
            <p:nvPr/>
          </p:nvSpPr>
          <p:spPr bwMode="auto">
            <a:xfrm>
              <a:off x="1519" y="374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1" name="Line 185"/>
            <p:cNvSpPr>
              <a:spLocks noChangeShapeType="1"/>
            </p:cNvSpPr>
            <p:nvPr/>
          </p:nvSpPr>
          <p:spPr bwMode="auto">
            <a:xfrm>
              <a:off x="1519" y="3793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2" name="Line 186"/>
            <p:cNvSpPr>
              <a:spLocks noChangeShapeType="1"/>
            </p:cNvSpPr>
            <p:nvPr/>
          </p:nvSpPr>
          <p:spPr bwMode="auto">
            <a:xfrm>
              <a:off x="1519" y="383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3" name="Line 187"/>
            <p:cNvSpPr>
              <a:spLocks noChangeShapeType="1"/>
            </p:cNvSpPr>
            <p:nvPr/>
          </p:nvSpPr>
          <p:spPr bwMode="auto">
            <a:xfrm>
              <a:off x="1519" y="388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4" name="Line 188"/>
            <p:cNvSpPr>
              <a:spLocks noChangeShapeType="1"/>
            </p:cNvSpPr>
            <p:nvPr/>
          </p:nvSpPr>
          <p:spPr bwMode="auto">
            <a:xfrm>
              <a:off x="1519" y="3929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5" name="Line 189"/>
            <p:cNvSpPr>
              <a:spLocks noChangeShapeType="1"/>
            </p:cNvSpPr>
            <p:nvPr/>
          </p:nvSpPr>
          <p:spPr bwMode="auto">
            <a:xfrm>
              <a:off x="1519" y="397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6" name="Line 190"/>
            <p:cNvSpPr>
              <a:spLocks noChangeShapeType="1"/>
            </p:cNvSpPr>
            <p:nvPr/>
          </p:nvSpPr>
          <p:spPr bwMode="auto">
            <a:xfrm>
              <a:off x="1519" y="4020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77" name="Line 191"/>
            <p:cNvSpPr>
              <a:spLocks noChangeShapeType="1"/>
            </p:cNvSpPr>
            <p:nvPr/>
          </p:nvSpPr>
          <p:spPr bwMode="auto">
            <a:xfrm>
              <a:off x="1519" y="4065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</p:grpSp>
      <p:grpSp>
        <p:nvGrpSpPr>
          <p:cNvPr id="8" name="Group 193"/>
          <p:cNvGrpSpPr>
            <a:grpSpLocks/>
          </p:cNvGrpSpPr>
          <p:nvPr/>
        </p:nvGrpSpPr>
        <p:grpSpPr bwMode="auto">
          <a:xfrm>
            <a:off x="3346450" y="5576871"/>
            <a:ext cx="73025" cy="576263"/>
            <a:chOff x="1519" y="3702"/>
            <a:chExt cx="545" cy="363"/>
          </a:xfrm>
        </p:grpSpPr>
        <p:sp>
          <p:nvSpPr>
            <p:cNvPr id="25660" name="Line 194"/>
            <p:cNvSpPr>
              <a:spLocks noChangeShapeType="1"/>
            </p:cNvSpPr>
            <p:nvPr/>
          </p:nvSpPr>
          <p:spPr bwMode="auto">
            <a:xfrm>
              <a:off x="1519" y="3702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1" name="Line 195"/>
            <p:cNvSpPr>
              <a:spLocks noChangeShapeType="1"/>
            </p:cNvSpPr>
            <p:nvPr/>
          </p:nvSpPr>
          <p:spPr bwMode="auto">
            <a:xfrm>
              <a:off x="1519" y="374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2" name="Line 196"/>
            <p:cNvSpPr>
              <a:spLocks noChangeShapeType="1"/>
            </p:cNvSpPr>
            <p:nvPr/>
          </p:nvSpPr>
          <p:spPr bwMode="auto">
            <a:xfrm>
              <a:off x="1519" y="3793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3" name="Line 197"/>
            <p:cNvSpPr>
              <a:spLocks noChangeShapeType="1"/>
            </p:cNvSpPr>
            <p:nvPr/>
          </p:nvSpPr>
          <p:spPr bwMode="auto">
            <a:xfrm>
              <a:off x="1519" y="383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4" name="Line 198"/>
            <p:cNvSpPr>
              <a:spLocks noChangeShapeType="1"/>
            </p:cNvSpPr>
            <p:nvPr/>
          </p:nvSpPr>
          <p:spPr bwMode="auto">
            <a:xfrm>
              <a:off x="1519" y="388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5" name="Line 199"/>
            <p:cNvSpPr>
              <a:spLocks noChangeShapeType="1"/>
            </p:cNvSpPr>
            <p:nvPr/>
          </p:nvSpPr>
          <p:spPr bwMode="auto">
            <a:xfrm>
              <a:off x="1519" y="3929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6" name="Line 200"/>
            <p:cNvSpPr>
              <a:spLocks noChangeShapeType="1"/>
            </p:cNvSpPr>
            <p:nvPr/>
          </p:nvSpPr>
          <p:spPr bwMode="auto">
            <a:xfrm>
              <a:off x="1519" y="397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7" name="Line 201"/>
            <p:cNvSpPr>
              <a:spLocks noChangeShapeType="1"/>
            </p:cNvSpPr>
            <p:nvPr/>
          </p:nvSpPr>
          <p:spPr bwMode="auto">
            <a:xfrm>
              <a:off x="1519" y="4020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68" name="Line 202"/>
            <p:cNvSpPr>
              <a:spLocks noChangeShapeType="1"/>
            </p:cNvSpPr>
            <p:nvPr/>
          </p:nvSpPr>
          <p:spPr bwMode="auto">
            <a:xfrm>
              <a:off x="1519" y="4065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</p:grpSp>
      <p:grpSp>
        <p:nvGrpSpPr>
          <p:cNvPr id="9" name="Group 203"/>
          <p:cNvGrpSpPr>
            <a:grpSpLocks/>
          </p:cNvGrpSpPr>
          <p:nvPr/>
        </p:nvGrpSpPr>
        <p:grpSpPr bwMode="auto">
          <a:xfrm rot="5400000">
            <a:off x="2951163" y="5181584"/>
            <a:ext cx="71438" cy="576262"/>
            <a:chOff x="1519" y="3702"/>
            <a:chExt cx="545" cy="363"/>
          </a:xfrm>
        </p:grpSpPr>
        <p:sp>
          <p:nvSpPr>
            <p:cNvPr id="25651" name="Line 204"/>
            <p:cNvSpPr>
              <a:spLocks noChangeShapeType="1"/>
            </p:cNvSpPr>
            <p:nvPr/>
          </p:nvSpPr>
          <p:spPr bwMode="auto">
            <a:xfrm>
              <a:off x="1519" y="3702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2" name="Line 205"/>
            <p:cNvSpPr>
              <a:spLocks noChangeShapeType="1"/>
            </p:cNvSpPr>
            <p:nvPr/>
          </p:nvSpPr>
          <p:spPr bwMode="auto">
            <a:xfrm>
              <a:off x="1519" y="374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3" name="Line 206"/>
            <p:cNvSpPr>
              <a:spLocks noChangeShapeType="1"/>
            </p:cNvSpPr>
            <p:nvPr/>
          </p:nvSpPr>
          <p:spPr bwMode="auto">
            <a:xfrm>
              <a:off x="1519" y="3793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4" name="Line 207"/>
            <p:cNvSpPr>
              <a:spLocks noChangeShapeType="1"/>
            </p:cNvSpPr>
            <p:nvPr/>
          </p:nvSpPr>
          <p:spPr bwMode="auto">
            <a:xfrm>
              <a:off x="1519" y="383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5" name="Line 208"/>
            <p:cNvSpPr>
              <a:spLocks noChangeShapeType="1"/>
            </p:cNvSpPr>
            <p:nvPr/>
          </p:nvSpPr>
          <p:spPr bwMode="auto">
            <a:xfrm>
              <a:off x="1519" y="388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6" name="Line 209"/>
            <p:cNvSpPr>
              <a:spLocks noChangeShapeType="1"/>
            </p:cNvSpPr>
            <p:nvPr/>
          </p:nvSpPr>
          <p:spPr bwMode="auto">
            <a:xfrm>
              <a:off x="1519" y="3929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7" name="Line 210"/>
            <p:cNvSpPr>
              <a:spLocks noChangeShapeType="1"/>
            </p:cNvSpPr>
            <p:nvPr/>
          </p:nvSpPr>
          <p:spPr bwMode="auto">
            <a:xfrm>
              <a:off x="1519" y="397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8" name="Line 211"/>
            <p:cNvSpPr>
              <a:spLocks noChangeShapeType="1"/>
            </p:cNvSpPr>
            <p:nvPr/>
          </p:nvSpPr>
          <p:spPr bwMode="auto">
            <a:xfrm>
              <a:off x="1519" y="4020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9" name="Line 212"/>
            <p:cNvSpPr>
              <a:spLocks noChangeShapeType="1"/>
            </p:cNvSpPr>
            <p:nvPr/>
          </p:nvSpPr>
          <p:spPr bwMode="auto">
            <a:xfrm>
              <a:off x="1519" y="4065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</p:grpSp>
      <p:grpSp>
        <p:nvGrpSpPr>
          <p:cNvPr id="10" name="Group 213"/>
          <p:cNvGrpSpPr>
            <a:grpSpLocks/>
          </p:cNvGrpSpPr>
          <p:nvPr/>
        </p:nvGrpSpPr>
        <p:grpSpPr bwMode="auto">
          <a:xfrm rot="5400000">
            <a:off x="2951163" y="5973746"/>
            <a:ext cx="71438" cy="576262"/>
            <a:chOff x="1519" y="3702"/>
            <a:chExt cx="545" cy="363"/>
          </a:xfrm>
        </p:grpSpPr>
        <p:sp>
          <p:nvSpPr>
            <p:cNvPr id="25642" name="Line 214"/>
            <p:cNvSpPr>
              <a:spLocks noChangeShapeType="1"/>
            </p:cNvSpPr>
            <p:nvPr/>
          </p:nvSpPr>
          <p:spPr bwMode="auto">
            <a:xfrm>
              <a:off x="1519" y="3702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3" name="Line 215"/>
            <p:cNvSpPr>
              <a:spLocks noChangeShapeType="1"/>
            </p:cNvSpPr>
            <p:nvPr/>
          </p:nvSpPr>
          <p:spPr bwMode="auto">
            <a:xfrm>
              <a:off x="1519" y="374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4" name="Line 216"/>
            <p:cNvSpPr>
              <a:spLocks noChangeShapeType="1"/>
            </p:cNvSpPr>
            <p:nvPr/>
          </p:nvSpPr>
          <p:spPr bwMode="auto">
            <a:xfrm>
              <a:off x="1519" y="3793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5" name="Line 217"/>
            <p:cNvSpPr>
              <a:spLocks noChangeShapeType="1"/>
            </p:cNvSpPr>
            <p:nvPr/>
          </p:nvSpPr>
          <p:spPr bwMode="auto">
            <a:xfrm>
              <a:off x="1519" y="3838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6" name="Line 218"/>
            <p:cNvSpPr>
              <a:spLocks noChangeShapeType="1"/>
            </p:cNvSpPr>
            <p:nvPr/>
          </p:nvSpPr>
          <p:spPr bwMode="auto">
            <a:xfrm>
              <a:off x="1519" y="388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7" name="Line 219"/>
            <p:cNvSpPr>
              <a:spLocks noChangeShapeType="1"/>
            </p:cNvSpPr>
            <p:nvPr/>
          </p:nvSpPr>
          <p:spPr bwMode="auto">
            <a:xfrm>
              <a:off x="1519" y="3929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8" name="Line 220"/>
            <p:cNvSpPr>
              <a:spLocks noChangeShapeType="1"/>
            </p:cNvSpPr>
            <p:nvPr/>
          </p:nvSpPr>
          <p:spPr bwMode="auto">
            <a:xfrm>
              <a:off x="1519" y="3974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49" name="Line 221"/>
            <p:cNvSpPr>
              <a:spLocks noChangeShapeType="1"/>
            </p:cNvSpPr>
            <p:nvPr/>
          </p:nvSpPr>
          <p:spPr bwMode="auto">
            <a:xfrm>
              <a:off x="1519" y="4020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650" name="Line 222"/>
            <p:cNvSpPr>
              <a:spLocks noChangeShapeType="1"/>
            </p:cNvSpPr>
            <p:nvPr/>
          </p:nvSpPr>
          <p:spPr bwMode="auto">
            <a:xfrm>
              <a:off x="1519" y="4065"/>
              <a:ext cx="545" cy="0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25631" name="AutoShape 224"/>
          <p:cNvSpPr>
            <a:spLocks noChangeArrowheads="1"/>
          </p:cNvSpPr>
          <p:nvPr/>
        </p:nvSpPr>
        <p:spPr bwMode="auto">
          <a:xfrm>
            <a:off x="3636963" y="5721334"/>
            <a:ext cx="647700" cy="360362"/>
          </a:xfrm>
          <a:prstGeom prst="rightArrow">
            <a:avLst>
              <a:gd name="adj1" fmla="val 50000"/>
              <a:gd name="adj2" fmla="val 4493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32" name="Rectangle 225"/>
          <p:cNvSpPr>
            <a:spLocks noChangeArrowheads="1"/>
          </p:cNvSpPr>
          <p:nvPr/>
        </p:nvSpPr>
        <p:spPr bwMode="auto">
          <a:xfrm>
            <a:off x="4500562" y="4857734"/>
            <a:ext cx="714380" cy="151130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/>
              <a:t>VME</a:t>
            </a:r>
          </a:p>
        </p:txBody>
      </p:sp>
      <p:sp>
        <p:nvSpPr>
          <p:cNvPr id="25633" name="Rectangle 226"/>
          <p:cNvSpPr>
            <a:spLocks noChangeArrowheads="1"/>
          </p:cNvSpPr>
          <p:nvPr/>
        </p:nvSpPr>
        <p:spPr bwMode="auto">
          <a:xfrm>
            <a:off x="6180212" y="5653660"/>
            <a:ext cx="992202" cy="452420"/>
          </a:xfrm>
          <a:prstGeom prst="rect">
            <a:avLst/>
          </a:prstGeom>
          <a:solidFill>
            <a:srgbClr val="C0C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b="1"/>
              <a:t>PC</a:t>
            </a:r>
          </a:p>
        </p:txBody>
      </p:sp>
      <p:sp>
        <p:nvSpPr>
          <p:cNvPr id="25635" name="AutoShape 228"/>
          <p:cNvSpPr>
            <a:spLocks noChangeArrowheads="1"/>
          </p:cNvSpPr>
          <p:nvPr/>
        </p:nvSpPr>
        <p:spPr bwMode="auto">
          <a:xfrm>
            <a:off x="36513" y="3057509"/>
            <a:ext cx="2392347" cy="433387"/>
          </a:xfrm>
          <a:prstGeom prst="wedgeRectCallout">
            <a:avLst>
              <a:gd name="adj1" fmla="val 46593"/>
              <a:gd name="adj2" fmla="val 9065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/>
              <a:t>WLS</a:t>
            </a:r>
            <a:r>
              <a:rPr lang="ja-JP" altLang="en-US" sz="2400"/>
              <a:t>ファイバー</a:t>
            </a:r>
            <a:endParaRPr lang="en-US" altLang="ja-JP" sz="2400"/>
          </a:p>
        </p:txBody>
      </p:sp>
      <p:sp>
        <p:nvSpPr>
          <p:cNvPr id="25636" name="Text Box 229"/>
          <p:cNvSpPr txBox="1">
            <a:spLocks noChangeArrowheads="1"/>
          </p:cNvSpPr>
          <p:nvPr/>
        </p:nvSpPr>
        <p:spPr bwMode="auto">
          <a:xfrm>
            <a:off x="4787900" y="1071546"/>
            <a:ext cx="42481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ja-JP" sz="2400" dirty="0"/>
              <a:t> </a:t>
            </a:r>
            <a:r>
              <a:rPr lang="ja-JP" altLang="en-US" sz="2400" dirty="0"/>
              <a:t>今回のセットアップでは、</a:t>
            </a:r>
            <a:r>
              <a:rPr lang="en-US" altLang="ja-JP" sz="2400" dirty="0"/>
              <a:t>Trip-T</a:t>
            </a:r>
            <a:r>
              <a:rPr lang="ja-JP" altLang="en-US" sz="2400" dirty="0"/>
              <a:t>という</a:t>
            </a:r>
            <a:r>
              <a:rPr lang="en-US" altLang="ja-JP" sz="2400" dirty="0"/>
              <a:t>ASIC</a:t>
            </a:r>
            <a:r>
              <a:rPr lang="ja-JP" altLang="en-US" sz="2400" dirty="0"/>
              <a:t>を用い、</a:t>
            </a:r>
            <a:r>
              <a:rPr lang="en-US" altLang="ja-JP" sz="2400" dirty="0"/>
              <a:t>32</a:t>
            </a:r>
            <a:r>
              <a:rPr lang="ja-JP" altLang="en-US" sz="2400" dirty="0"/>
              <a:t>個の</a:t>
            </a:r>
            <a:r>
              <a:rPr lang="en-US" altLang="ja-JP" sz="2400" dirty="0"/>
              <a:t>MPPC</a:t>
            </a:r>
            <a:r>
              <a:rPr lang="ja-JP" altLang="en-US" sz="2400" dirty="0"/>
              <a:t>の同時測定を行った。</a:t>
            </a:r>
            <a:endParaRPr lang="en-US" altLang="ja-JP" sz="2400" dirty="0"/>
          </a:p>
        </p:txBody>
      </p:sp>
      <p:sp>
        <p:nvSpPr>
          <p:cNvPr id="88" name="AutoShape 224"/>
          <p:cNvSpPr>
            <a:spLocks noChangeArrowheads="1"/>
          </p:cNvSpPr>
          <p:nvPr/>
        </p:nvSpPr>
        <p:spPr bwMode="auto">
          <a:xfrm>
            <a:off x="5353060" y="5700714"/>
            <a:ext cx="647700" cy="360362"/>
          </a:xfrm>
          <a:prstGeom prst="rightArrow">
            <a:avLst>
              <a:gd name="adj1" fmla="val 50000"/>
              <a:gd name="adj2" fmla="val 4493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" name="日付プレースホルダ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86" name="スライド番号プレースホルダ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7" name="フッター プレースホルダ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2"/>
          <p:cNvSpPr txBox="1">
            <a:spLocks noChangeArrowheads="1"/>
          </p:cNvSpPr>
          <p:nvPr/>
        </p:nvSpPr>
        <p:spPr bwMode="auto">
          <a:xfrm>
            <a:off x="2627313" y="5519758"/>
            <a:ext cx="64087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/>
              <a:t>MPPC</a:t>
            </a:r>
            <a:r>
              <a:rPr lang="ja-JP" altLang="en-US" sz="2400"/>
              <a:t>表面とファイバー端面とはコネクターを用いて接続される。</a:t>
            </a:r>
            <a:endParaRPr lang="en-US" altLang="ja-JP" sz="2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38" y="150795"/>
            <a:ext cx="8507412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smtClean="0"/>
              <a:t>セットアップ</a:t>
            </a:r>
            <a:endParaRPr lang="en-US" altLang="ja-JP" sz="4000" smtClean="0"/>
          </a:p>
        </p:txBody>
      </p:sp>
      <p:pic>
        <p:nvPicPr>
          <p:cNvPr id="26628" name="Picture 4" descr="DSCN49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68706"/>
            <a:ext cx="58521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85786" y="1711338"/>
            <a:ext cx="1412899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ja-JP" altLang="en-US" sz="2000" b="1"/>
              <a:t>光源</a:t>
            </a:r>
            <a:endParaRPr lang="en-US" altLang="ja-JP" sz="2000" b="1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076825" y="982683"/>
            <a:ext cx="2376488" cy="431800"/>
          </a:xfrm>
          <a:prstGeom prst="wedgeRectCallout">
            <a:avLst>
              <a:gd name="adj1" fmla="val -62690"/>
              <a:gd name="adj2" fmla="val 18051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/>
              <a:t>WLS</a:t>
            </a:r>
            <a:r>
              <a:rPr lang="ja-JP" altLang="en-US" sz="2000"/>
              <a:t>ファイバー</a:t>
            </a:r>
            <a:endParaRPr lang="en-US" altLang="ja-JP" sz="200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71406" y="3357562"/>
            <a:ext cx="2963862" cy="719138"/>
          </a:xfrm>
          <a:prstGeom prst="wedgeRectCallout">
            <a:avLst>
              <a:gd name="adj1" fmla="val 47920"/>
              <a:gd name="adj2" fmla="val 105945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000" b="1" dirty="0"/>
              <a:t>MPPC × 32</a:t>
            </a:r>
          </a:p>
          <a:p>
            <a:pPr algn="ctr"/>
            <a:r>
              <a:rPr lang="en-US" altLang="ja-JP" dirty="0"/>
              <a:t>(</a:t>
            </a:r>
            <a:r>
              <a:rPr lang="ja-JP" altLang="en-US" dirty="0"/>
              <a:t>プラスチックコネクター付き</a:t>
            </a:r>
            <a:r>
              <a:rPr lang="en-US" altLang="ja-JP" dirty="0"/>
              <a:t>)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429520" y="2638446"/>
            <a:ext cx="161925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 dirty="0"/>
              <a:t>Trip-t</a:t>
            </a:r>
            <a:r>
              <a:rPr lang="ja-JP" altLang="en-US" sz="2400" dirty="0"/>
              <a:t>チップ</a:t>
            </a:r>
            <a:endParaRPr lang="en-US" altLang="ja-JP" sz="2400" dirty="0"/>
          </a:p>
        </p:txBody>
      </p:sp>
      <p:pic>
        <p:nvPicPr>
          <p:cNvPr id="26634" name="Picture 10" descr="DSCN49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172276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DSCN49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643446"/>
            <a:ext cx="2268537" cy="1701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屈折矢印 11"/>
          <p:cNvSpPr/>
          <p:nvPr/>
        </p:nvSpPr>
        <p:spPr>
          <a:xfrm rot="10800000" flipH="1">
            <a:off x="6215074" y="1928824"/>
            <a:ext cx="1000132" cy="1071548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5" name="フッター プレースホル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SCN49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898778"/>
            <a:ext cx="4635500" cy="3478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71414"/>
            <a:ext cx="3600450" cy="777875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光源</a:t>
            </a:r>
            <a:endParaRPr lang="en-US" altLang="ja-JP" sz="4000" smtClean="0"/>
          </a:p>
        </p:txBody>
      </p:sp>
      <p:pic>
        <p:nvPicPr>
          <p:cNvPr id="27652" name="Picture 5" descr="DSCN49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900119"/>
            <a:ext cx="4630738" cy="3457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3" name="Picture 6" descr="DSCN49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73566"/>
            <a:ext cx="2519363" cy="2003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4" name="AutoShape 7"/>
          <p:cNvSpPr>
            <a:spLocks noChangeArrowheads="1"/>
          </p:cNvSpPr>
          <p:nvPr/>
        </p:nvSpPr>
        <p:spPr bwMode="auto">
          <a:xfrm>
            <a:off x="1357290" y="3062293"/>
            <a:ext cx="2071702" cy="428627"/>
          </a:xfrm>
          <a:prstGeom prst="wedgeRectCallout">
            <a:avLst>
              <a:gd name="adj1" fmla="val -41039"/>
              <a:gd name="adj2" fmla="val 151514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ja-JP" altLang="en-US" sz="2400" dirty="0" smtClean="0"/>
              <a:t>コネクター</a:t>
            </a:r>
            <a:endParaRPr lang="en-US" altLang="ja-JP" sz="2400" dirty="0"/>
          </a:p>
        </p:txBody>
      </p:sp>
      <p:sp>
        <p:nvSpPr>
          <p:cNvPr id="27655" name="AutoShape 9"/>
          <p:cNvSpPr>
            <a:spLocks noChangeArrowheads="1"/>
          </p:cNvSpPr>
          <p:nvPr/>
        </p:nvSpPr>
        <p:spPr bwMode="auto">
          <a:xfrm>
            <a:off x="5219700" y="2733653"/>
            <a:ext cx="3424266" cy="573090"/>
          </a:xfrm>
          <a:prstGeom prst="wedgeRectCallout">
            <a:avLst>
              <a:gd name="adj1" fmla="val -38493"/>
              <a:gd name="adj2" fmla="val 10166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ja-JP" altLang="en-US" sz="2400" dirty="0"/>
              <a:t>クッキーと</a:t>
            </a:r>
            <a:r>
              <a:rPr lang="en-US" altLang="ja-JP" sz="2400" dirty="0"/>
              <a:t>WLS</a:t>
            </a:r>
            <a:r>
              <a:rPr lang="ja-JP" altLang="en-US" sz="2400" dirty="0"/>
              <a:t>ファイバー</a:t>
            </a:r>
            <a:endParaRPr lang="en-US" altLang="ja-JP" sz="2400" dirty="0"/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>
            <a:off x="7786710" y="4162413"/>
            <a:ext cx="1250927" cy="438143"/>
          </a:xfrm>
          <a:prstGeom prst="wedgeRectCallout">
            <a:avLst>
              <a:gd name="adj1" fmla="val -563"/>
              <a:gd name="adj2" fmla="val 157306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/>
              <a:t>LED </a:t>
            </a:r>
          </a:p>
        </p:txBody>
      </p:sp>
      <p:sp>
        <p:nvSpPr>
          <p:cNvPr id="27657" name="AutoShape 13"/>
          <p:cNvSpPr>
            <a:spLocks noChangeArrowheads="1"/>
          </p:cNvSpPr>
          <p:nvPr/>
        </p:nvSpPr>
        <p:spPr bwMode="auto">
          <a:xfrm>
            <a:off x="4368820" y="5876925"/>
            <a:ext cx="3346452" cy="477860"/>
          </a:xfrm>
          <a:prstGeom prst="wedgeRectCallout">
            <a:avLst>
              <a:gd name="adj1" fmla="val 34736"/>
              <a:gd name="adj2" fmla="val -105310"/>
            </a:avLst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2400"/>
              <a:t>LED</a:t>
            </a:r>
            <a:r>
              <a:rPr lang="ja-JP" altLang="en-US" sz="2400"/>
              <a:t>からの光を散らす</a:t>
            </a:r>
            <a:endParaRPr lang="en-US" altLang="ja-JP" sz="2400"/>
          </a:p>
        </p:txBody>
      </p:sp>
      <p:sp>
        <p:nvSpPr>
          <p:cNvPr id="27658" name="Text Box 17"/>
          <p:cNvSpPr txBox="1">
            <a:spLocks noChangeArrowheads="1"/>
          </p:cNvSpPr>
          <p:nvPr/>
        </p:nvSpPr>
        <p:spPr bwMode="auto">
          <a:xfrm>
            <a:off x="2700338" y="5730856"/>
            <a:ext cx="15113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/>
              <a:t>MPPC </a:t>
            </a:r>
            <a:r>
              <a:rPr lang="ja-JP" altLang="en-US"/>
              <a:t>とコネクター・基板</a:t>
            </a:r>
            <a:endParaRPr lang="en-US" altLang="ja-JP"/>
          </a:p>
        </p:txBody>
      </p:sp>
      <p:sp>
        <p:nvSpPr>
          <p:cNvPr id="2765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427538" y="984248"/>
            <a:ext cx="4681537" cy="215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smtClean="0"/>
              <a:t>今回の測定に使用した光源</a:t>
            </a:r>
            <a:endParaRPr lang="en-US" altLang="ja-JP" sz="2400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smtClean="0"/>
              <a:t>青</a:t>
            </a:r>
            <a:r>
              <a:rPr lang="en-US" altLang="ja-JP" sz="2000" smtClean="0"/>
              <a:t>LED×1</a:t>
            </a:r>
            <a:r>
              <a:rPr lang="ja-JP" altLang="en-US" sz="2000" smtClean="0"/>
              <a:t>からの光を</a:t>
            </a:r>
            <a:r>
              <a:rPr lang="en-US" altLang="ja-JP" sz="2000" smtClean="0"/>
              <a:t>2</a:t>
            </a:r>
            <a:r>
              <a:rPr lang="ja-JP" altLang="en-US" sz="2000" smtClean="0"/>
              <a:t>枚のプラスチック板でぼかして使用した。</a:t>
            </a:r>
            <a:endParaRPr lang="en-US" altLang="ja-JP" sz="20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z="2000" smtClean="0"/>
              <a:t>LED</a:t>
            </a:r>
            <a:r>
              <a:rPr lang="ja-JP" altLang="en-US" sz="2000" smtClean="0"/>
              <a:t>からの光は</a:t>
            </a:r>
            <a:r>
              <a:rPr lang="en-US" altLang="ja-JP" sz="2000" smtClean="0"/>
              <a:t>WLS</a:t>
            </a:r>
            <a:r>
              <a:rPr lang="ja-JP" altLang="en-US" sz="2000" smtClean="0"/>
              <a:t>ファイバーを用いて</a:t>
            </a:r>
            <a:r>
              <a:rPr lang="en-US" altLang="ja-JP" sz="2000" smtClean="0"/>
              <a:t>MPPC</a:t>
            </a:r>
            <a:r>
              <a:rPr lang="ja-JP" altLang="en-US" sz="2000" smtClean="0"/>
              <a:t>感受領域へ移送される。</a:t>
            </a:r>
            <a:endParaRPr lang="en-US" altLang="ja-JP" sz="2000" smtClean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gomi\My Documents\My Pictures\Connector\DSCN498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992" y="2452314"/>
            <a:ext cx="2731008" cy="2048256"/>
          </a:xfrm>
          <a:prstGeom prst="rect">
            <a:avLst/>
          </a:prstGeom>
          <a:noFill/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719137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プラスチックコネクター</a:t>
            </a:r>
            <a:r>
              <a:rPr lang="en-US" altLang="ja-JP" sz="3600" smtClean="0"/>
              <a:t>(MPPC=</a:t>
            </a:r>
            <a:r>
              <a:rPr lang="ja-JP" altLang="en-US" sz="3600" smtClean="0"/>
              <a:t>ファイバー</a:t>
            </a:r>
            <a:r>
              <a:rPr lang="en-US" altLang="ja-JP" sz="3600" smtClean="0"/>
              <a:t>)</a:t>
            </a:r>
          </a:p>
        </p:txBody>
      </p:sp>
      <p:pic>
        <p:nvPicPr>
          <p:cNvPr id="28676" name="Picture 9" descr="DSCN1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61766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dscn17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2750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3613"/>
            <a:ext cx="2735262" cy="436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318000" y="3190875"/>
            <a:ext cx="431800" cy="431800"/>
            <a:chOff x="2357" y="2198"/>
            <a:chExt cx="272" cy="272"/>
          </a:xfrm>
        </p:grpSpPr>
        <p:sp>
          <p:nvSpPr>
            <p:cNvPr id="28689" name="Rectangle 12"/>
            <p:cNvSpPr>
              <a:spLocks noChangeArrowheads="1"/>
            </p:cNvSpPr>
            <p:nvPr/>
          </p:nvSpPr>
          <p:spPr bwMode="auto">
            <a:xfrm>
              <a:off x="2357" y="2312"/>
              <a:ext cx="272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690" name="Rectangle 13"/>
            <p:cNvSpPr>
              <a:spLocks noChangeArrowheads="1"/>
            </p:cNvSpPr>
            <p:nvPr/>
          </p:nvSpPr>
          <p:spPr bwMode="auto">
            <a:xfrm rot="5400000">
              <a:off x="2357" y="2311"/>
              <a:ext cx="272" cy="45"/>
            </a:xfrm>
            <a:prstGeom prst="rect">
              <a:avLst/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683" name="Text Box 18"/>
          <p:cNvSpPr txBox="1">
            <a:spLocks noChangeArrowheads="1"/>
          </p:cNvSpPr>
          <p:nvPr/>
        </p:nvSpPr>
        <p:spPr bwMode="auto">
          <a:xfrm>
            <a:off x="754063" y="2006600"/>
            <a:ext cx="2603500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b="1"/>
              <a:t>ファイバーハウジング</a:t>
            </a:r>
            <a:endParaRPr lang="en-US" altLang="ja-JP" sz="2000" b="1"/>
          </a:p>
        </p:txBody>
      </p:sp>
      <p:sp>
        <p:nvSpPr>
          <p:cNvPr id="28684" name="Text Box 19"/>
          <p:cNvSpPr txBox="1">
            <a:spLocks noChangeArrowheads="1"/>
          </p:cNvSpPr>
          <p:nvPr/>
        </p:nvSpPr>
        <p:spPr bwMode="auto">
          <a:xfrm>
            <a:off x="642938" y="5029200"/>
            <a:ext cx="2173287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/>
              <a:t>MPPC</a:t>
            </a:r>
            <a:r>
              <a:rPr lang="ja-JP" altLang="en-US" sz="2000" b="1"/>
              <a:t>ハウジング</a:t>
            </a:r>
            <a:endParaRPr lang="en-US" altLang="ja-JP" sz="2000" b="1"/>
          </a:p>
        </p:txBody>
      </p:sp>
      <p:sp>
        <p:nvSpPr>
          <p:cNvPr id="28685" name="Text Box 24"/>
          <p:cNvSpPr txBox="1">
            <a:spLocks noChangeArrowheads="1"/>
          </p:cNvSpPr>
          <p:nvPr/>
        </p:nvSpPr>
        <p:spPr bwMode="auto">
          <a:xfrm>
            <a:off x="5848350" y="981075"/>
            <a:ext cx="293846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800" b="1" u="sng"/>
              <a:t>コネクター試作品</a:t>
            </a:r>
            <a:endParaRPr lang="en-US" altLang="ja-JP" sz="2800" b="1" u="sng"/>
          </a:p>
        </p:txBody>
      </p:sp>
      <p:sp>
        <p:nvSpPr>
          <p:cNvPr id="28686" name="Text Box 26"/>
          <p:cNvSpPr txBox="1">
            <a:spLocks noChangeArrowheads="1"/>
          </p:cNvSpPr>
          <p:nvPr/>
        </p:nvSpPr>
        <p:spPr bwMode="auto">
          <a:xfrm>
            <a:off x="179388" y="5572140"/>
            <a:ext cx="8785225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400"/>
              <a:t>MPPC</a:t>
            </a:r>
            <a:r>
              <a:rPr lang="ja-JP" altLang="en-US" sz="2400"/>
              <a:t>とファイバーとの接続に用いるプラスチックコネクターを設計・作成した。</a:t>
            </a:r>
            <a:endParaRPr lang="en-US" altLang="ja-JP" sz="2400"/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4897458" y="2000250"/>
            <a:ext cx="2603500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000" b="1"/>
              <a:t>ファイバーハウジング</a:t>
            </a:r>
            <a:endParaRPr lang="en-US" altLang="ja-JP" sz="2000" b="1"/>
          </a:p>
        </p:txBody>
      </p:sp>
      <p:sp>
        <p:nvSpPr>
          <p:cNvPr id="28688" name="Text Box 19"/>
          <p:cNvSpPr txBox="1">
            <a:spLocks noChangeArrowheads="1"/>
          </p:cNvSpPr>
          <p:nvPr/>
        </p:nvSpPr>
        <p:spPr bwMode="auto">
          <a:xfrm>
            <a:off x="4970481" y="4572000"/>
            <a:ext cx="2173287" cy="4000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/>
              <a:t>MPPC</a:t>
            </a:r>
            <a:r>
              <a:rPr lang="ja-JP" altLang="en-US" sz="2000" b="1"/>
              <a:t>ハウジング</a:t>
            </a:r>
            <a:endParaRPr lang="en-US" altLang="ja-JP" sz="2000" b="1"/>
          </a:p>
        </p:txBody>
      </p:sp>
      <p:sp>
        <p:nvSpPr>
          <p:cNvPr id="19" name="右矢印 18"/>
          <p:cNvSpPr/>
          <p:nvPr/>
        </p:nvSpPr>
        <p:spPr>
          <a:xfrm>
            <a:off x="5143504" y="3071810"/>
            <a:ext cx="1285884" cy="642942"/>
          </a:xfrm>
          <a:prstGeom prst="rightArrow">
            <a:avLst/>
          </a:prstGeom>
          <a:solidFill>
            <a:srgbClr val="FF0000">
              <a:alpha val="75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ysClr val="windowText" lastClr="000000"/>
                </a:solidFill>
              </a:rPr>
              <a:t>接続</a:t>
            </a:r>
            <a:endParaRPr kumimoji="1" lang="ja-JP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642910" y="2786058"/>
            <a:ext cx="393766" cy="571504"/>
          </a:xfrm>
          <a:prstGeom prst="downArrow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1428728" y="4071942"/>
            <a:ext cx="714380" cy="428628"/>
          </a:xfrm>
          <a:prstGeom prst="rightArrow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日付プレースホルダ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7325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ja-JP" sz="4000" smtClean="0"/>
              <a:t>Trip-t chip</a:t>
            </a:r>
          </a:p>
        </p:txBody>
      </p:sp>
      <p:sp>
        <p:nvSpPr>
          <p:cNvPr id="39939" name="Rectangle 35"/>
          <p:cNvSpPr>
            <a:spLocks noChangeArrowheads="1"/>
          </p:cNvSpPr>
          <p:nvPr/>
        </p:nvSpPr>
        <p:spPr bwMode="auto">
          <a:xfrm>
            <a:off x="2016125" y="1868488"/>
            <a:ext cx="6877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ja-JP" altLang="en-US" sz="2800" dirty="0"/>
              <a:t>　</a:t>
            </a:r>
            <a:r>
              <a:rPr lang="en-US" altLang="ja-JP" sz="2800" dirty="0"/>
              <a:t>FNAL</a:t>
            </a:r>
            <a:r>
              <a:rPr lang="ja-JP" altLang="en-US" sz="2800" dirty="0"/>
              <a:t>で開発された</a:t>
            </a:r>
            <a:r>
              <a:rPr lang="en-US" altLang="ja-JP" sz="2800" dirty="0"/>
              <a:t>ASIC</a:t>
            </a:r>
            <a:r>
              <a:rPr lang="ja-JP" altLang="en-US" sz="2800" dirty="0"/>
              <a:t>チップ</a:t>
            </a:r>
            <a:endParaRPr lang="en-US" altLang="ja-JP" sz="2800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ja-JP" altLang="en-US" sz="2800" dirty="0"/>
              <a:t>　</a:t>
            </a:r>
            <a:r>
              <a:rPr lang="en-US" altLang="ja-JP" sz="2800" dirty="0"/>
              <a:t>D0</a:t>
            </a:r>
            <a:r>
              <a:rPr lang="ja-JP" altLang="en-US" sz="2800" dirty="0"/>
              <a:t>実験での使用実績</a:t>
            </a:r>
            <a:endParaRPr lang="en-US" altLang="ja-JP" sz="2800" dirty="0"/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ja-JP" altLang="en-US" sz="2800" dirty="0"/>
              <a:t>　</a:t>
            </a:r>
            <a:r>
              <a:rPr lang="en-US" altLang="ja-JP" sz="2800" dirty="0"/>
              <a:t>T2K</a:t>
            </a:r>
            <a:r>
              <a:rPr lang="ja-JP" altLang="en-US" sz="2800" dirty="0"/>
              <a:t>実験での使用が予定されている</a:t>
            </a:r>
            <a:r>
              <a:rPr lang="en-US" altLang="ja-JP" sz="2800" dirty="0"/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2800" dirty="0"/>
              <a:t>Input         32ch </a:t>
            </a:r>
            <a:r>
              <a:rPr lang="ja-JP" altLang="en-US" sz="2800" dirty="0"/>
              <a:t>アナログシグナル</a:t>
            </a:r>
            <a:r>
              <a:rPr lang="en-US" altLang="ja-JP" sz="2800" dirty="0"/>
              <a:t> </a:t>
            </a:r>
            <a:r>
              <a:rPr lang="en-US" altLang="ja-JP" sz="2400" dirty="0"/>
              <a:t>(</a:t>
            </a:r>
            <a:r>
              <a:rPr lang="ja-JP" altLang="en-US" sz="2400" dirty="0"/>
              <a:t>－</a:t>
            </a:r>
            <a:r>
              <a:rPr lang="en-US" altLang="ja-JP" sz="2400" dirty="0"/>
              <a:t>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u"/>
            </a:pPr>
            <a:r>
              <a:rPr lang="en-US" altLang="ja-JP" sz="2800" dirty="0"/>
              <a:t>Output</a:t>
            </a:r>
          </a:p>
        </p:txBody>
      </p:sp>
      <p:pic>
        <p:nvPicPr>
          <p:cNvPr id="39940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1584325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37"/>
          <p:cNvSpPr txBox="1">
            <a:spLocks noChangeArrowheads="1"/>
          </p:cNvSpPr>
          <p:nvPr/>
        </p:nvSpPr>
        <p:spPr bwMode="auto">
          <a:xfrm>
            <a:off x="4138613" y="3740150"/>
            <a:ext cx="48974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defTabSz="4175125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ja-JP" sz="2800" dirty="0"/>
              <a:t> </a:t>
            </a:r>
            <a:r>
              <a:rPr lang="ja-JP" altLang="en-US" sz="2800" dirty="0"/>
              <a:t>ディスクリシグナル</a:t>
            </a:r>
            <a:r>
              <a:rPr lang="en-US" altLang="ja-JP" sz="2800" dirty="0"/>
              <a:t> (</a:t>
            </a:r>
            <a:r>
              <a:rPr lang="ja-JP" altLang="en-US" sz="2800" dirty="0"/>
              <a:t>各</a:t>
            </a:r>
            <a:r>
              <a:rPr lang="en-US" altLang="ja-JP" sz="2800" dirty="0"/>
              <a:t>32ch)</a:t>
            </a:r>
          </a:p>
          <a:p>
            <a:pPr marL="342900" indent="-342900" algn="l" defTabSz="4175125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ja-JP" sz="2800" dirty="0">
                <a:solidFill>
                  <a:srgbClr val="FF0000"/>
                </a:solidFill>
              </a:rPr>
              <a:t> Input</a:t>
            </a:r>
            <a:r>
              <a:rPr lang="ja-JP" altLang="en-US" sz="2800" dirty="0">
                <a:solidFill>
                  <a:srgbClr val="FF0000"/>
                </a:solidFill>
              </a:rPr>
              <a:t>シグナルに比例したアナログシグナル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marL="342900" indent="-342900" algn="l" defTabSz="4175125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ja-JP" sz="2800" dirty="0"/>
              <a:t> Input</a:t>
            </a:r>
            <a:r>
              <a:rPr lang="ja-JP" altLang="en-US" sz="2800" dirty="0"/>
              <a:t>シグナルとゲートとの時間差に比例したアナログシグナル</a:t>
            </a:r>
            <a:endParaRPr lang="en-US" altLang="ja-JP" sz="2800" dirty="0"/>
          </a:p>
        </p:txBody>
      </p:sp>
      <p:sp>
        <p:nvSpPr>
          <p:cNvPr id="39942" name="Text Box 38"/>
          <p:cNvSpPr txBox="1">
            <a:spLocks noChangeArrowheads="1"/>
          </p:cNvSpPr>
          <p:nvPr/>
        </p:nvSpPr>
        <p:spPr bwMode="auto">
          <a:xfrm>
            <a:off x="3671888" y="3240088"/>
            <a:ext cx="3778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400"/>
              <a:t>:</a:t>
            </a:r>
          </a:p>
          <a:p>
            <a:pPr algn="l" defTabSz="4175125">
              <a:spcBef>
                <a:spcPct val="50000"/>
              </a:spcBef>
            </a:pPr>
            <a:r>
              <a:rPr lang="en-US" altLang="ja-JP" sz="2400"/>
              <a:t>: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513" y="908050"/>
            <a:ext cx="8388350" cy="519113"/>
            <a:chOff x="23" y="709"/>
            <a:chExt cx="5284" cy="327"/>
          </a:xfrm>
        </p:grpSpPr>
        <p:sp>
          <p:nvSpPr>
            <p:cNvPr id="141353" name="Text Box 41"/>
            <p:cNvSpPr txBox="1">
              <a:spLocks noChangeArrowheads="1"/>
            </p:cNvSpPr>
            <p:nvPr/>
          </p:nvSpPr>
          <p:spPr bwMode="auto">
            <a:xfrm>
              <a:off x="45" y="709"/>
              <a:ext cx="52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4175125">
                <a:spcBef>
                  <a:spcPct val="50000"/>
                </a:spcBef>
                <a:defRPr/>
              </a:pPr>
              <a:r>
                <a:rPr lang="en-US" altLang="ja-JP" sz="2800" b="1" dirty="0">
                  <a:solidFill>
                    <a:srgbClr val="CC0000"/>
                  </a:solidFill>
                </a:rPr>
                <a:t>Trip-t</a:t>
              </a:r>
              <a:r>
                <a:rPr lang="en-US" altLang="ja-JP" sz="2800" b="1" dirty="0"/>
                <a:t> </a:t>
              </a:r>
              <a:r>
                <a:rPr lang="ja-JP" altLang="en-US" sz="2800" dirty="0"/>
                <a:t>･･･</a:t>
              </a:r>
              <a:r>
                <a:rPr lang="en-US" altLang="ja-JP" sz="2800" b="1" dirty="0" err="1">
                  <a:solidFill>
                    <a:srgbClr val="CC0000"/>
                  </a:solidFill>
                </a:rPr>
                <a:t>TRI</a:t>
              </a:r>
              <a:r>
                <a:rPr lang="en-US" altLang="ja-JP" sz="2800" dirty="0" err="1"/>
                <a:t>gger</a:t>
              </a:r>
              <a:r>
                <a:rPr lang="en-US" altLang="ja-JP" sz="2800" dirty="0"/>
                <a:t> and </a:t>
              </a:r>
              <a:r>
                <a:rPr lang="en-US" altLang="ja-JP" sz="2800" b="1" dirty="0">
                  <a:solidFill>
                    <a:srgbClr val="CC0000"/>
                  </a:solidFill>
                </a:rPr>
                <a:t>P</a:t>
              </a:r>
              <a:r>
                <a:rPr lang="en-US" altLang="ja-JP" sz="2800" dirty="0"/>
                <a:t>ipeline with </a:t>
              </a:r>
              <a:r>
                <a:rPr lang="en-US" altLang="ja-JP" sz="2800" b="1" dirty="0">
                  <a:solidFill>
                    <a:srgbClr val="CC0000"/>
                  </a:solidFill>
                </a:rPr>
                <a:t>T</a:t>
              </a:r>
              <a:r>
                <a:rPr lang="en-US" altLang="ja-JP" sz="2800" dirty="0"/>
                <a:t>iming</a:t>
              </a:r>
            </a:p>
          </p:txBody>
        </p:sp>
        <p:sp>
          <p:nvSpPr>
            <p:cNvPr id="39946" name="Line 42"/>
            <p:cNvSpPr>
              <a:spLocks noChangeShapeType="1"/>
            </p:cNvSpPr>
            <p:nvPr/>
          </p:nvSpPr>
          <p:spPr bwMode="auto">
            <a:xfrm>
              <a:off x="23" y="1026"/>
              <a:ext cx="44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9944" name="Text Box 43"/>
          <p:cNvSpPr txBox="1">
            <a:spLocks noChangeArrowheads="1"/>
          </p:cNvSpPr>
          <p:nvPr/>
        </p:nvSpPr>
        <p:spPr bwMode="auto">
          <a:xfrm>
            <a:off x="500063" y="3571875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4175125">
              <a:spcBef>
                <a:spcPct val="50000"/>
              </a:spcBef>
            </a:pPr>
            <a:r>
              <a:rPr lang="en-US" altLang="ja-JP" sz="2000" b="1" u="sng"/>
              <a:t>128</a:t>
            </a:r>
            <a:r>
              <a:rPr lang="ja-JP" altLang="en-US" sz="2000" b="1" u="sng"/>
              <a:t>ピン</a:t>
            </a:r>
            <a:endParaRPr lang="en-US" altLang="ja-JP" sz="2000" b="1" u="sng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88" y="982645"/>
            <a:ext cx="659765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17575" y="4383070"/>
            <a:ext cx="984565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190mm</a:t>
            </a:r>
          </a:p>
        </p:txBody>
      </p:sp>
      <p:sp>
        <p:nvSpPr>
          <p:cNvPr id="29700" name="AutoShape 5"/>
          <p:cNvSpPr>
            <a:spLocks noChangeArrowheads="1"/>
          </p:cNvSpPr>
          <p:nvPr/>
        </p:nvSpPr>
        <p:spPr bwMode="auto">
          <a:xfrm>
            <a:off x="2182813" y="4986320"/>
            <a:ext cx="1333500" cy="252412"/>
          </a:xfrm>
          <a:prstGeom prst="leftRightArrow">
            <a:avLst>
              <a:gd name="adj1" fmla="val 49454"/>
              <a:gd name="adj2" fmla="val 88540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1" name="AutoShape 6"/>
          <p:cNvSpPr>
            <a:spLocks noChangeArrowheads="1"/>
          </p:cNvSpPr>
          <p:nvPr/>
        </p:nvSpPr>
        <p:spPr bwMode="auto">
          <a:xfrm>
            <a:off x="3783013" y="4486257"/>
            <a:ext cx="3797300" cy="250825"/>
          </a:xfrm>
          <a:prstGeom prst="leftRightArrow">
            <a:avLst>
              <a:gd name="adj1" fmla="val 42861"/>
              <a:gd name="adj2" fmla="val 114175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2" name="AutoShape 7"/>
          <p:cNvSpPr>
            <a:spLocks noChangeArrowheads="1"/>
          </p:cNvSpPr>
          <p:nvPr/>
        </p:nvSpPr>
        <p:spPr bwMode="auto">
          <a:xfrm rot="-5400000">
            <a:off x="200819" y="3131326"/>
            <a:ext cx="3565525" cy="268287"/>
          </a:xfrm>
          <a:prstGeom prst="leftRightArrow">
            <a:avLst>
              <a:gd name="adj1" fmla="val 49454"/>
              <a:gd name="adj2" fmla="val 77586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 rot="-5400000">
            <a:off x="6208713" y="2851132"/>
            <a:ext cx="2878138" cy="268287"/>
          </a:xfrm>
          <a:prstGeom prst="leftRightArrow">
            <a:avLst>
              <a:gd name="adj1" fmla="val 49454"/>
              <a:gd name="adj2" fmla="val 89945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2427288" y="5259370"/>
            <a:ext cx="854721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65mm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5314950" y="4735495"/>
            <a:ext cx="1122363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190mm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7780338" y="3005120"/>
            <a:ext cx="984565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155mm</a:t>
            </a:r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3582988" y="2860657"/>
            <a:ext cx="1127125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/>
              <a:t>±5VIN</a:t>
            </a:r>
          </a:p>
        </p:txBody>
      </p:sp>
      <p:sp>
        <p:nvSpPr>
          <p:cNvPr id="29708" name="AutoShape 13"/>
          <p:cNvSpPr>
            <a:spLocks noChangeArrowheads="1"/>
          </p:cNvSpPr>
          <p:nvPr/>
        </p:nvSpPr>
        <p:spPr bwMode="auto">
          <a:xfrm>
            <a:off x="3516313" y="3235307"/>
            <a:ext cx="266700" cy="1001713"/>
          </a:xfrm>
          <a:prstGeom prst="curvedRightArrow">
            <a:avLst>
              <a:gd name="adj1" fmla="val 67972"/>
              <a:gd name="adj2" fmla="val 142918"/>
              <a:gd name="adj3" fmla="val 52745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9" name="Rectangle 14"/>
          <p:cNvSpPr>
            <a:spLocks noChangeArrowheads="1"/>
          </p:cNvSpPr>
          <p:nvPr/>
        </p:nvSpPr>
        <p:spPr bwMode="auto">
          <a:xfrm>
            <a:off x="2182813" y="857232"/>
            <a:ext cx="1907894" cy="707886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>
                <a:solidFill>
                  <a:schemeClr val="tx2"/>
                </a:solidFill>
              </a:rPr>
              <a:t>MPPC Hole 5.3</a:t>
            </a:r>
            <a:r>
              <a:rPr lang="en-US" altLang="ja-JP" sz="2000" b="1">
                <a:solidFill>
                  <a:schemeClr val="tx2"/>
                </a:solidFill>
              </a:rPr>
              <a:t>φ</a:t>
            </a:r>
          </a:p>
          <a:p>
            <a:pPr algn="ctr"/>
            <a:r>
              <a:rPr lang="ja-JP" altLang="en-US" sz="2000" b="1">
                <a:solidFill>
                  <a:schemeClr val="tx2"/>
                </a:solidFill>
              </a:rPr>
              <a:t>（</a:t>
            </a:r>
            <a:r>
              <a:rPr lang="en-US" altLang="ja-JP" sz="2000" b="1">
                <a:solidFill>
                  <a:schemeClr val="tx2"/>
                </a:solidFill>
              </a:rPr>
              <a:t>32 Mount</a:t>
            </a:r>
            <a:r>
              <a:rPr lang="ja-JP" altLang="en-US" sz="2000" b="1">
                <a:solidFill>
                  <a:schemeClr val="tx2"/>
                </a:solidFill>
              </a:rPr>
              <a:t>）</a:t>
            </a:r>
          </a:p>
        </p:txBody>
      </p:sp>
      <p:sp>
        <p:nvSpPr>
          <p:cNvPr id="29710" name="AutoShape 15"/>
          <p:cNvSpPr>
            <a:spLocks noChangeArrowheads="1"/>
          </p:cNvSpPr>
          <p:nvPr/>
        </p:nvSpPr>
        <p:spPr bwMode="auto">
          <a:xfrm>
            <a:off x="2782888" y="1482707"/>
            <a:ext cx="266700" cy="250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60434">
              <a:alpha val="7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9711" name="Rectangle 16"/>
          <p:cNvSpPr>
            <a:spLocks noChangeArrowheads="1"/>
          </p:cNvSpPr>
          <p:nvPr/>
        </p:nvSpPr>
        <p:spPr bwMode="auto">
          <a:xfrm>
            <a:off x="34925" y="2855895"/>
            <a:ext cx="1434624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chemeClr val="tx2"/>
                </a:solidFill>
              </a:rPr>
              <a:t>Bias control</a:t>
            </a:r>
          </a:p>
        </p:txBody>
      </p:sp>
      <p:sp>
        <p:nvSpPr>
          <p:cNvPr id="29712" name="AutoShape 17"/>
          <p:cNvSpPr>
            <a:spLocks noChangeArrowheads="1"/>
          </p:cNvSpPr>
          <p:nvPr/>
        </p:nvSpPr>
        <p:spPr bwMode="auto">
          <a:xfrm>
            <a:off x="1784350" y="2984482"/>
            <a:ext cx="531813" cy="187325"/>
          </a:xfrm>
          <a:custGeom>
            <a:avLst/>
            <a:gdLst>
              <a:gd name="T0" fmla="*/ 9820321 w 21600"/>
              <a:gd name="T1" fmla="*/ 0 h 21600"/>
              <a:gd name="T2" fmla="*/ 0 w 21600"/>
              <a:gd name="T3" fmla="*/ 812288 h 21600"/>
              <a:gd name="T4" fmla="*/ 9820321 w 21600"/>
              <a:gd name="T5" fmla="*/ 1624567 h 21600"/>
              <a:gd name="T6" fmla="*/ 13093755 w 21600"/>
              <a:gd name="T7" fmla="*/ 8122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FF">
              <a:alpha val="59999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3" name="Rectangle 18"/>
          <p:cNvSpPr>
            <a:spLocks noChangeArrowheads="1"/>
          </p:cNvSpPr>
          <p:nvPr/>
        </p:nvSpPr>
        <p:spPr bwMode="auto">
          <a:xfrm>
            <a:off x="4848225" y="2178032"/>
            <a:ext cx="1434624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>
                <a:solidFill>
                  <a:schemeClr val="tx2"/>
                </a:solidFill>
              </a:rPr>
              <a:t>Bias control</a:t>
            </a:r>
          </a:p>
        </p:txBody>
      </p:sp>
      <p:sp>
        <p:nvSpPr>
          <p:cNvPr id="29714" name="AutoShape 19"/>
          <p:cNvSpPr>
            <a:spLocks noChangeArrowheads="1"/>
          </p:cNvSpPr>
          <p:nvPr/>
        </p:nvSpPr>
        <p:spPr bwMode="auto">
          <a:xfrm rot="5400000" flipV="1">
            <a:off x="5557838" y="2695557"/>
            <a:ext cx="312737" cy="265113"/>
          </a:xfrm>
          <a:custGeom>
            <a:avLst/>
            <a:gdLst>
              <a:gd name="T0" fmla="*/ 3395990 w 21600"/>
              <a:gd name="T1" fmla="*/ 0 h 21600"/>
              <a:gd name="T2" fmla="*/ 0 w 21600"/>
              <a:gd name="T3" fmla="*/ 1626972 h 21600"/>
              <a:gd name="T4" fmla="*/ 3395990 w 21600"/>
              <a:gd name="T5" fmla="*/ 3253931 h 21600"/>
              <a:gd name="T6" fmla="*/ 4527983 w 21600"/>
              <a:gd name="T7" fmla="*/ 162697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FF">
              <a:alpha val="59999"/>
            </a:srgbClr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15" name="Rectangle 25"/>
          <p:cNvSpPr>
            <a:spLocks noChangeArrowheads="1"/>
          </p:cNvSpPr>
          <p:nvPr/>
        </p:nvSpPr>
        <p:spPr bwMode="auto">
          <a:xfrm>
            <a:off x="504855" y="136507"/>
            <a:ext cx="8353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ja-JP" sz="4000" dirty="0">
                <a:solidFill>
                  <a:schemeClr val="tx2"/>
                </a:solidFill>
              </a:rPr>
              <a:t>Trip-t</a:t>
            </a:r>
            <a:r>
              <a:rPr kumimoji="0" lang="ja-JP" altLang="en-US" sz="4000" dirty="0">
                <a:solidFill>
                  <a:schemeClr val="tx2"/>
                </a:solidFill>
              </a:rPr>
              <a:t>チップテストボード</a:t>
            </a:r>
            <a:endParaRPr lang="en-US" altLang="ja-JP" sz="4000" dirty="0">
              <a:solidFill>
                <a:schemeClr val="tx2"/>
              </a:solidFill>
            </a:endParaRPr>
          </a:p>
        </p:txBody>
      </p:sp>
      <p:sp>
        <p:nvSpPr>
          <p:cNvPr id="29716" name="Rectangle 27"/>
          <p:cNvSpPr>
            <a:spLocks noChangeArrowheads="1"/>
          </p:cNvSpPr>
          <p:nvPr/>
        </p:nvSpPr>
        <p:spPr bwMode="auto">
          <a:xfrm>
            <a:off x="538163" y="5786454"/>
            <a:ext cx="8210550" cy="6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2400" dirty="0" smtClean="0"/>
              <a:t>この</a:t>
            </a:r>
            <a:r>
              <a:rPr lang="ja-JP" altLang="en-US" sz="2400" dirty="0"/>
              <a:t>テストボードは、</a:t>
            </a:r>
            <a:r>
              <a:rPr lang="en-US" altLang="ja-JP" sz="2400" dirty="0"/>
              <a:t>32</a:t>
            </a:r>
            <a:r>
              <a:rPr lang="ja-JP" altLang="en-US" sz="2400" dirty="0"/>
              <a:t>個の</a:t>
            </a:r>
            <a:r>
              <a:rPr lang="en-US" altLang="ja-JP" sz="2400" dirty="0"/>
              <a:t>MPPC</a:t>
            </a:r>
            <a:r>
              <a:rPr lang="ja-JP" altLang="en-US" sz="2400" dirty="0"/>
              <a:t>を同時に読み出せる。</a:t>
            </a:r>
            <a:endParaRPr kumimoji="0" lang="en-US" altLang="ja-JP" sz="2400" dirty="0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2007/9/1 (SAT)</a:t>
            </a:r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CB8-82FB-4222-A6BD-54501015B7A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KUHEP 2007</a:t>
            </a:r>
            <a:endParaRPr kumimoji="1" lang="ja-JP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 w="12700">
          <a:solidFill>
            <a:srgbClr val="C0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1271</Words>
  <Application>Microsoft Office PowerPoint</Application>
  <PresentationFormat>画面に合わせる (4:3)</PresentationFormat>
  <Paragraphs>295</Paragraphs>
  <Slides>20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数式</vt:lpstr>
      <vt:lpstr>【 R&amp;D of MPPC 】</vt:lpstr>
      <vt:lpstr> MPPC 300サンプルテスト</vt:lpstr>
      <vt:lpstr>MPPC output signal</vt:lpstr>
      <vt:lpstr>測定のセットアップ</vt:lpstr>
      <vt:lpstr>セットアップ</vt:lpstr>
      <vt:lpstr>光源</vt:lpstr>
      <vt:lpstr>プラスチックコネクター(MPPC=ファイバー)</vt:lpstr>
      <vt:lpstr>Trip-t chip</vt:lpstr>
      <vt:lpstr>スライド 9</vt:lpstr>
      <vt:lpstr>ゲインの測定</vt:lpstr>
      <vt:lpstr>スライド 11</vt:lpstr>
      <vt:lpstr>スライド 12</vt:lpstr>
      <vt:lpstr>光子検出効率(PDE)の測定</vt:lpstr>
      <vt:lpstr>スライド 14</vt:lpstr>
      <vt:lpstr>ノイズレートの測定</vt:lpstr>
      <vt:lpstr>スライド 16</vt:lpstr>
      <vt:lpstr>クロストーク &amp; アフターパルスの測定</vt:lpstr>
      <vt:lpstr>スライド 18</vt:lpstr>
      <vt:lpstr>T2K実験からの要請と測定結果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T2K実験に向けた新型光検出器MPPCの多量サンプルテスト</dc:title>
  <dc:creator>gomi</dc:creator>
  <cp:lastModifiedBy>gomi</cp:lastModifiedBy>
  <cp:revision>35</cp:revision>
  <dcterms:created xsi:type="dcterms:W3CDTF">2007-07-26T10:35:12Z</dcterms:created>
  <dcterms:modified xsi:type="dcterms:W3CDTF">2007-09-12T21:17:12Z</dcterms:modified>
</cp:coreProperties>
</file>