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23" r:id="rId3"/>
    <p:sldId id="329" r:id="rId4"/>
    <p:sldId id="275" r:id="rId5"/>
    <p:sldId id="327" r:id="rId6"/>
    <p:sldId id="330" r:id="rId7"/>
    <p:sldId id="281" r:id="rId8"/>
    <p:sldId id="331" r:id="rId9"/>
    <p:sldId id="326" r:id="rId10"/>
    <p:sldId id="332" r:id="rId11"/>
    <p:sldId id="333" r:id="rId12"/>
    <p:sldId id="286" r:id="rId13"/>
    <p:sldId id="287" r:id="rId14"/>
    <p:sldId id="288" r:id="rId15"/>
    <p:sldId id="257" r:id="rId16"/>
    <p:sldId id="258" r:id="rId17"/>
    <p:sldId id="298" r:id="rId18"/>
    <p:sldId id="299" r:id="rId19"/>
    <p:sldId id="300" r:id="rId20"/>
    <p:sldId id="260" r:id="rId21"/>
    <p:sldId id="261" r:id="rId22"/>
    <p:sldId id="282" r:id="rId23"/>
    <p:sldId id="266" r:id="rId24"/>
    <p:sldId id="318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9" r:id="rId37"/>
    <p:sldId id="320" r:id="rId38"/>
    <p:sldId id="321" r:id="rId39"/>
    <p:sldId id="312" r:id="rId40"/>
    <p:sldId id="322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80" autoAdjust="0"/>
    <p:restoredTop sz="94660"/>
  </p:normalViewPr>
  <p:slideViewPr>
    <p:cSldViewPr>
      <p:cViewPr varScale="1">
        <p:scale>
          <a:sx n="89" d="100"/>
          <a:sy n="89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EFB28-8791-4EB9-BE89-BE2C534F0112}" type="datetimeFigureOut">
              <a:rPr kumimoji="1" lang="ja-JP" altLang="en-US" smtClean="0"/>
              <a:pPr/>
              <a:t>2007/9/19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C8C9-4D27-4D5D-BC0C-721D373D76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F89DA-6D09-4EA0-9EBB-825E41763B38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8" y="1700213"/>
            <a:ext cx="8964612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T2K</a:t>
            </a:r>
            <a:r>
              <a:rPr lang="ja-JP" altLang="en-US" dirty="0" smtClean="0"/>
              <a:t>実験に向けた新型光検出器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の多量サンプルテスト</a:t>
            </a:r>
            <a:endParaRPr lang="en-US" altLang="ja-JP" sz="3600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71876"/>
            <a:ext cx="7488238" cy="2925785"/>
          </a:xfrm>
        </p:spPr>
        <p:txBody>
          <a:bodyPr/>
          <a:lstStyle/>
          <a:p>
            <a:pPr eaLnBrk="1" hangingPunct="1"/>
            <a:r>
              <a:rPr kumimoji="0" lang="ja-JP" altLang="en-US" b="1" dirty="0" smtClean="0"/>
              <a:t>日本物理学会　秋季大会　</a:t>
            </a:r>
            <a:r>
              <a:rPr kumimoji="0" lang="en-US" altLang="ja-JP" b="1" dirty="0" smtClean="0"/>
              <a:t>(</a:t>
            </a:r>
            <a:r>
              <a:rPr kumimoji="0" lang="ja-JP" altLang="en-US" b="1" dirty="0" smtClean="0"/>
              <a:t>北海道大学</a:t>
            </a:r>
            <a:r>
              <a:rPr kumimoji="0" lang="en-US" altLang="ja-JP" b="1" dirty="0" smtClean="0"/>
              <a:t>) </a:t>
            </a:r>
          </a:p>
          <a:p>
            <a:pPr eaLnBrk="1" hangingPunct="1"/>
            <a:r>
              <a:rPr lang="en-US" altLang="ja-JP" b="1" dirty="0" smtClean="0"/>
              <a:t>2007/9/22(SAT)</a:t>
            </a:r>
          </a:p>
          <a:p>
            <a:pPr eaLnBrk="1" hangingPunct="1"/>
            <a:r>
              <a:rPr lang="ja-JP" altLang="en-US" sz="2400" b="1" dirty="0" smtClean="0"/>
              <a:t>五味慎一　中家剛</a:t>
            </a:r>
            <a:endParaRPr lang="en-US" altLang="ja-JP" sz="2400" b="1" dirty="0" smtClean="0"/>
          </a:p>
          <a:p>
            <a:pPr eaLnBrk="1" hangingPunct="1"/>
            <a:r>
              <a:rPr lang="ja-JP" altLang="en-US" sz="2400" b="1" dirty="0" smtClean="0"/>
              <a:t>横山将志　川向裕之</a:t>
            </a:r>
            <a:endParaRPr lang="en-US" altLang="ja-JP" sz="2400" b="1" dirty="0" smtClean="0"/>
          </a:p>
          <a:p>
            <a:pPr eaLnBrk="1" hangingPunct="1"/>
            <a:r>
              <a:rPr lang="ja-JP" altLang="en-US" sz="2400" b="1" dirty="0" smtClean="0"/>
              <a:t>大谷将士　永井直樹</a:t>
            </a:r>
            <a:r>
              <a:rPr lang="en-US" altLang="ja-JP" sz="2400" b="1" dirty="0" smtClean="0"/>
              <a:t>  ( </a:t>
            </a:r>
            <a:r>
              <a:rPr lang="ja-JP" altLang="en-US" sz="2400" b="1" dirty="0" smtClean="0"/>
              <a:t>京都大学</a:t>
            </a:r>
            <a:r>
              <a:rPr lang="en-US" altLang="ja-JP" sz="2400" b="1" dirty="0" smtClean="0"/>
              <a:t> )</a:t>
            </a:r>
          </a:p>
          <a:p>
            <a:pPr eaLnBrk="1" hangingPunct="1"/>
            <a:r>
              <a:rPr lang="ja-JP" altLang="en-US" sz="2400" b="1" dirty="0" smtClean="0"/>
              <a:t>中平武　村上武　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ＫＥＫ</a:t>
            </a:r>
            <a:r>
              <a:rPr lang="en-US" altLang="ja-JP" sz="2400" b="1" dirty="0" smtClean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gomi\My Documents\Dustbox\MultiTest_07May29\Gallary\BasicPer\noise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680585" cy="3359785"/>
          </a:xfrm>
          <a:prstGeom prst="rect">
            <a:avLst/>
          </a:prstGeom>
          <a:noFill/>
        </p:spPr>
      </p:pic>
      <p:pic>
        <p:nvPicPr>
          <p:cNvPr id="30722" name="Picture 2" descr="C:\Documents and Settings\gomi\My Documents\Dustbox\MultiTest_07May29\Gallary\BasicPer\noise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714488"/>
            <a:ext cx="4680585" cy="3359785"/>
          </a:xfrm>
          <a:prstGeom prst="rect">
            <a:avLst/>
          </a:prstGeom>
          <a:noFill/>
        </p:spPr>
      </p:pic>
      <p:sp>
        <p:nvSpPr>
          <p:cNvPr id="32783" name="Text Box 61"/>
          <p:cNvSpPr txBox="1">
            <a:spLocks noChangeArrowheads="1"/>
          </p:cNvSpPr>
          <p:nvPr/>
        </p:nvSpPr>
        <p:spPr bwMode="auto">
          <a:xfrm>
            <a:off x="250825" y="142852"/>
            <a:ext cx="8640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dirty="0"/>
              <a:t>ノイズレート　測定結果</a:t>
            </a:r>
            <a:r>
              <a:rPr lang="en-US" altLang="ja-JP" sz="4000" dirty="0"/>
              <a:t> ( 300</a:t>
            </a:r>
            <a:r>
              <a:rPr lang="ja-JP" altLang="en-US" sz="4000" dirty="0"/>
              <a:t>個</a:t>
            </a:r>
            <a:r>
              <a:rPr lang="en-US" altLang="ja-JP" sz="4000" dirty="0"/>
              <a:t> )</a:t>
            </a:r>
          </a:p>
        </p:txBody>
      </p:sp>
      <p:sp>
        <p:nvSpPr>
          <p:cNvPr id="32785" name="Line 69"/>
          <p:cNvSpPr>
            <a:spLocks noChangeShapeType="1"/>
          </p:cNvSpPr>
          <p:nvPr/>
        </p:nvSpPr>
        <p:spPr bwMode="auto">
          <a:xfrm>
            <a:off x="468313" y="25934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6" name="Line 70"/>
          <p:cNvSpPr>
            <a:spLocks noChangeShapeType="1"/>
          </p:cNvSpPr>
          <p:nvPr/>
        </p:nvSpPr>
        <p:spPr bwMode="auto">
          <a:xfrm>
            <a:off x="4932363" y="259818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7" name="Text Box 71"/>
          <p:cNvSpPr txBox="1">
            <a:spLocks noChangeArrowheads="1"/>
          </p:cNvSpPr>
          <p:nvPr/>
        </p:nvSpPr>
        <p:spPr bwMode="auto">
          <a:xfrm>
            <a:off x="7524750" y="22346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500kHz</a:t>
            </a:r>
          </a:p>
        </p:txBody>
      </p:sp>
      <p:sp>
        <p:nvSpPr>
          <p:cNvPr id="32788" name="Line 72"/>
          <p:cNvSpPr>
            <a:spLocks noChangeShapeType="1"/>
          </p:cNvSpPr>
          <p:nvPr/>
        </p:nvSpPr>
        <p:spPr bwMode="auto">
          <a:xfrm>
            <a:off x="468313" y="392219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73"/>
          <p:cNvSpPr>
            <a:spLocks noChangeShapeType="1"/>
          </p:cNvSpPr>
          <p:nvPr/>
        </p:nvSpPr>
        <p:spPr bwMode="auto">
          <a:xfrm>
            <a:off x="4932363" y="393965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0" name="Text Box 74"/>
          <p:cNvSpPr txBox="1">
            <a:spLocks noChangeArrowheads="1"/>
          </p:cNvSpPr>
          <p:nvPr/>
        </p:nvSpPr>
        <p:spPr bwMode="auto">
          <a:xfrm>
            <a:off x="7524750" y="356182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250kHz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auto">
          <a:xfrm>
            <a:off x="142845" y="5357826"/>
            <a:ext cx="36433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u="sng" dirty="0" smtClean="0">
                <a:solidFill>
                  <a:srgbClr val="FF0000"/>
                </a:solidFill>
              </a:rPr>
              <a:t>Noise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 ・</a:t>
            </a:r>
            <a:r>
              <a:rPr lang="ja-JP" altLang="en-US" sz="2800" u="sng" dirty="0">
                <a:solidFill>
                  <a:srgbClr val="FF0000"/>
                </a:solidFill>
              </a:rPr>
              <a:t>・・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200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450kHz</a:t>
            </a:r>
            <a:endParaRPr lang="en-US" altLang="ja-JP" sz="2800" u="sng" dirty="0">
              <a:solidFill>
                <a:srgbClr val="FF0000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4925" y="1214252"/>
            <a:ext cx="396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Noise rate [kHz]  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502150" y="1212664"/>
            <a:ext cx="396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Noise rate [kHz]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grpSp>
        <p:nvGrpSpPr>
          <p:cNvPr id="2" name="グループ化 34"/>
          <p:cNvGrpSpPr/>
          <p:nvPr/>
        </p:nvGrpSpPr>
        <p:grpSpPr>
          <a:xfrm>
            <a:off x="2987675" y="4895881"/>
            <a:ext cx="5903913" cy="360363"/>
            <a:chOff x="2987675" y="5211777"/>
            <a:chExt cx="5903913" cy="360363"/>
          </a:xfrm>
        </p:grpSpPr>
        <p:sp>
          <p:nvSpPr>
            <p:cNvPr id="32784" name="Rectangle 63"/>
            <p:cNvSpPr>
              <a:spLocks noChangeArrowheads="1"/>
            </p:cNvSpPr>
            <p:nvPr/>
          </p:nvSpPr>
          <p:spPr bwMode="auto">
            <a:xfrm>
              <a:off x="2987675" y="5211777"/>
              <a:ext cx="1728788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/>
                <a:t>Bias voltage </a:t>
              </a:r>
              <a:r>
                <a:rPr lang="en-US" altLang="ja-JP" b="1" dirty="0" smtClean="0"/>
                <a:t>[V</a:t>
              </a:r>
              <a:r>
                <a:rPr lang="en-US" altLang="ja-JP" b="1" dirty="0"/>
                <a:t>]</a:t>
              </a: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572396" y="5211778"/>
              <a:ext cx="1319192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b="1" dirty="0"/>
                <a:t>ΔV </a:t>
              </a:r>
              <a:r>
                <a:rPr lang="en-US" altLang="ja-JP" b="1" dirty="0" smtClean="0"/>
                <a:t>[V</a:t>
              </a:r>
              <a:r>
                <a:rPr lang="en-US" altLang="ja-JP" b="1" dirty="0"/>
                <a:t>]</a:t>
              </a:r>
            </a:p>
          </p:txBody>
        </p:sp>
      </p:grp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255617" y="5834738"/>
            <a:ext cx="8531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ノイズのばらつきは</a:t>
            </a:r>
            <a:r>
              <a:rPr lang="en-US" altLang="ja-JP" sz="2800" dirty="0" smtClean="0"/>
              <a:t>RMS</a:t>
            </a:r>
            <a:r>
              <a:rPr lang="ja-JP" altLang="en-US" sz="2800" dirty="0" smtClean="0"/>
              <a:t>で約</a:t>
            </a:r>
            <a:r>
              <a:rPr lang="en-US" altLang="ja-JP" sz="2800" dirty="0" smtClean="0"/>
              <a:t>18%</a:t>
            </a:r>
            <a:r>
              <a:rPr lang="ja-JP" altLang="en-US" sz="2800" dirty="0" smtClean="0"/>
              <a:t>と非常に大きい。</a:t>
            </a:r>
            <a:endParaRPr lang="en-US" altLang="ja-JP" sz="2800" dirty="0" smtClean="0"/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3143240" y="223607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500kHz</a:t>
            </a:r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>
            <a:off x="3143240" y="356324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250kHz</a:t>
            </a:r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V="1">
            <a:off x="6473007" y="2041534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上下矢印 23"/>
          <p:cNvSpPr/>
          <p:nvPr/>
        </p:nvSpPr>
        <p:spPr>
          <a:xfrm>
            <a:off x="6382216" y="2857496"/>
            <a:ext cx="180000" cy="1224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</p:grpSpPr>
        <p:sp>
          <p:nvSpPr>
            <p:cNvPr id="26" name="四角形吹き出し 25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4503"/>
                <a:gd name="adj2" fmla="val 1013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Picture 3" descr="C:\Documents and Settings\gomi\My Documents\Dustbox\MultiTest_07May29\Gallary\Histgram\finaleNoise2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357298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87324" y="1211050"/>
              <a:ext cx="3741734" cy="43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2000" dirty="0" smtClean="0"/>
                <a:t>Noise rate ( ΔV = 2V ) 300samples</a:t>
              </a:r>
              <a:endParaRPr lang="en-US" altLang="ja-JP" sz="2000" dirty="0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2786050" y="4711712"/>
              <a:ext cx="1785950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Noise rate [ kHz ]</a:t>
              </a:r>
              <a:endParaRPr lang="en-US" altLang="ja-JP" b="1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785786" y="2714400"/>
            <a:ext cx="2478942" cy="714600"/>
            <a:chOff x="785786" y="2714400"/>
            <a:chExt cx="2478942" cy="714600"/>
          </a:xfrm>
        </p:grpSpPr>
        <p:sp>
          <p:nvSpPr>
            <p:cNvPr id="37" name="左右矢印 36"/>
            <p:cNvSpPr/>
            <p:nvPr/>
          </p:nvSpPr>
          <p:spPr>
            <a:xfrm>
              <a:off x="1428728" y="3214686"/>
              <a:ext cx="1836000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785786" y="2714400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7030A0"/>
                  </a:solidFill>
                </a:rPr>
                <a:t>±</a:t>
              </a:r>
              <a:r>
                <a:rPr lang="en-US" altLang="ja-JP" sz="2000" b="1" dirty="0" smtClean="0">
                  <a:solidFill>
                    <a:srgbClr val="7030A0"/>
                  </a:solidFill>
                </a:rPr>
                <a:t>18%</a:t>
              </a:r>
              <a:endParaRPr lang="en-US" altLang="ja-JP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9" name="グループ化 68"/>
          <p:cNvGrpSpPr/>
          <p:nvPr/>
        </p:nvGrpSpPr>
        <p:grpSpPr>
          <a:xfrm>
            <a:off x="3857620" y="2000240"/>
            <a:ext cx="5214974" cy="4357718"/>
            <a:chOff x="3857620" y="2000240"/>
            <a:chExt cx="5214974" cy="4357718"/>
          </a:xfrm>
        </p:grpSpPr>
        <p:sp>
          <p:nvSpPr>
            <p:cNvPr id="40" name="正方形/長方形 39"/>
            <p:cNvSpPr/>
            <p:nvPr/>
          </p:nvSpPr>
          <p:spPr>
            <a:xfrm>
              <a:off x="3857620" y="2000240"/>
              <a:ext cx="5214974" cy="4357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52"/>
            <p:cNvGrpSpPr/>
            <p:nvPr/>
          </p:nvGrpSpPr>
          <p:grpSpPr>
            <a:xfrm>
              <a:off x="4000496" y="2058258"/>
              <a:ext cx="5072098" cy="4299700"/>
              <a:chOff x="4000496" y="2058258"/>
              <a:chExt cx="5072098" cy="4299700"/>
            </a:xfrm>
          </p:grpSpPr>
          <p:pic>
            <p:nvPicPr>
              <p:cNvPr id="42" name="Picture 4" descr="C:\Documents and Settings\gomi\My Documents\Dustbox\MultiTest_07May29\Gallary\vbd_Noise2.ep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43372" y="2212355"/>
                <a:ext cx="4680585" cy="3359785"/>
              </a:xfrm>
              <a:prstGeom prst="rect">
                <a:avLst/>
              </a:prstGeom>
              <a:noFill/>
            </p:spPr>
          </p:pic>
          <p:sp>
            <p:nvSpPr>
              <p:cNvPr id="43" name="Rectangle 16"/>
              <p:cNvSpPr>
                <a:spLocks noChangeArrowheads="1"/>
              </p:cNvSpPr>
              <p:nvPr/>
            </p:nvSpPr>
            <p:spPr bwMode="auto">
              <a:xfrm>
                <a:off x="4071934" y="2058258"/>
                <a:ext cx="3960000" cy="432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en-US" altLang="ja-JP" sz="2000" dirty="0" smtClean="0"/>
                  <a:t>   Noise rate  </a:t>
                </a:r>
                <a:r>
                  <a:rPr lang="en-US" altLang="ja-JP" sz="2000" dirty="0" smtClean="0">
                    <a:latin typeface="Calibri" pitchFamily="34" charset="0"/>
                  </a:rPr>
                  <a:t>vs. Breakdown voltage</a:t>
                </a:r>
                <a:endParaRPr lang="en-US" altLang="ja-JP" sz="2000" dirty="0" smtClean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500826" y="5386344"/>
                <a:ext cx="2571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Breakdown voltage [V]</a:t>
                </a:r>
                <a:endParaRPr kumimoji="1" lang="ja-JP" altLang="en-US" sz="2000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4000496" y="5650072"/>
                <a:ext cx="50720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ノイズレートはブレイクダウン電圧と関係があるようだが、詳しいことは不明である。</a:t>
                </a:r>
                <a:endParaRPr kumimoji="1" lang="ja-JP" altLang="en-US" sz="2000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Documents and Settings\gomi\My Documents\Dustbox\MultiTest_07May29\Gallary\BasicPer\xtap_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680585" cy="3359785"/>
          </a:xfrm>
          <a:prstGeom prst="rect">
            <a:avLst/>
          </a:prstGeom>
          <a:noFill/>
        </p:spPr>
      </p:pic>
      <p:pic>
        <p:nvPicPr>
          <p:cNvPr id="36866" name="Picture 2" descr="C:\Documents and Settings\gomi\My Documents\Dustbox\MultiTest_07May29\Gallary\BasicPer\xtap_2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928802"/>
            <a:ext cx="4680585" cy="3359785"/>
          </a:xfrm>
          <a:prstGeom prst="rect">
            <a:avLst/>
          </a:prstGeom>
          <a:noFill/>
        </p:spPr>
      </p:pic>
      <p:sp>
        <p:nvSpPr>
          <p:cNvPr id="33796" name="Line 59"/>
          <p:cNvSpPr>
            <a:spLocks noChangeShapeType="1"/>
          </p:cNvSpPr>
          <p:nvPr/>
        </p:nvSpPr>
        <p:spPr bwMode="auto">
          <a:xfrm>
            <a:off x="468313" y="285008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799" name="Line 46"/>
          <p:cNvSpPr>
            <a:spLocks noChangeShapeType="1"/>
          </p:cNvSpPr>
          <p:nvPr/>
        </p:nvSpPr>
        <p:spPr bwMode="auto">
          <a:xfrm>
            <a:off x="4932363" y="286754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0" name="Text Box 47"/>
          <p:cNvSpPr txBox="1">
            <a:spLocks noChangeArrowheads="1"/>
          </p:cNvSpPr>
          <p:nvPr/>
        </p:nvSpPr>
        <p:spPr bwMode="auto">
          <a:xfrm>
            <a:off x="7956550" y="2460621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33803" name="Line 68"/>
          <p:cNvSpPr>
            <a:spLocks noChangeShapeType="1"/>
          </p:cNvSpPr>
          <p:nvPr/>
        </p:nvSpPr>
        <p:spPr bwMode="auto">
          <a:xfrm>
            <a:off x="468313" y="407403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4" name="Line 69"/>
          <p:cNvSpPr>
            <a:spLocks noChangeShapeType="1"/>
          </p:cNvSpPr>
          <p:nvPr/>
        </p:nvSpPr>
        <p:spPr bwMode="auto">
          <a:xfrm>
            <a:off x="4932363" y="407140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5" name="Text Box 70"/>
          <p:cNvSpPr txBox="1">
            <a:spLocks noChangeArrowheads="1"/>
          </p:cNvSpPr>
          <p:nvPr/>
        </p:nvSpPr>
        <p:spPr bwMode="auto">
          <a:xfrm>
            <a:off x="7956550" y="3643314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30%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3059113" y="5477548"/>
            <a:ext cx="59055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u="sng" dirty="0">
                <a:solidFill>
                  <a:srgbClr val="FF0000"/>
                </a:solidFill>
              </a:rPr>
              <a:t>Cross-talk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+ </a:t>
            </a:r>
            <a:r>
              <a:rPr lang="en-US" altLang="ja-JP" sz="2800" u="sng" dirty="0">
                <a:solidFill>
                  <a:srgbClr val="FF0000"/>
                </a:solidFill>
              </a:rPr>
              <a:t>after pulse rate</a:t>
            </a:r>
            <a:r>
              <a:rPr lang="ja-JP" altLang="en-US" sz="2800" u="sng" dirty="0">
                <a:solidFill>
                  <a:srgbClr val="FF0000"/>
                </a:solidFill>
              </a:rPr>
              <a:t>・・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27~33</a:t>
            </a:r>
            <a:r>
              <a:rPr lang="en-US" altLang="ja-JP" sz="2800" u="sng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4925" y="1425364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pulse: 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502150" y="142377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857224" y="131762"/>
            <a:ext cx="7258072" cy="1368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クロストーク 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アフターパルス　測定結果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( 300</a:t>
            </a: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個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グループ化 34"/>
          <p:cNvGrpSpPr/>
          <p:nvPr/>
        </p:nvGrpSpPr>
        <p:grpSpPr>
          <a:xfrm>
            <a:off x="2987675" y="5092170"/>
            <a:ext cx="5903913" cy="360363"/>
            <a:chOff x="2987675" y="5211777"/>
            <a:chExt cx="5903913" cy="360363"/>
          </a:xfrm>
        </p:grpSpPr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987675" y="5211777"/>
              <a:ext cx="1728788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/>
                <a:t>Bias voltage </a:t>
              </a:r>
              <a:r>
                <a:rPr lang="en-US" altLang="ja-JP" b="1" dirty="0" smtClean="0"/>
                <a:t>[V</a:t>
              </a:r>
              <a:r>
                <a:rPr lang="en-US" altLang="ja-JP" b="1" dirty="0"/>
                <a:t>]</a:t>
              </a: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7572396" y="5211778"/>
              <a:ext cx="1319192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b="1" dirty="0"/>
                <a:t>ΔV </a:t>
              </a:r>
              <a:r>
                <a:rPr lang="en-US" altLang="ja-JP" b="1" dirty="0" smtClean="0"/>
                <a:t>[V]</a:t>
              </a:r>
            </a:p>
          </p:txBody>
        </p:sp>
      </p:grp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55617" y="5903917"/>
            <a:ext cx="8531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同じ</a:t>
            </a:r>
            <a:r>
              <a:rPr lang="en-US" altLang="ja-JP" sz="2800" dirty="0" smtClean="0"/>
              <a:t>ΔV</a:t>
            </a:r>
            <a:r>
              <a:rPr lang="ja-JP" altLang="en-US" sz="2800" dirty="0" smtClean="0"/>
              <a:t>で比較した時、クロストーク</a:t>
            </a:r>
            <a:r>
              <a:rPr lang="en-US" altLang="ja-JP" sz="2800" dirty="0" smtClean="0"/>
              <a:t>+</a:t>
            </a:r>
            <a:r>
              <a:rPr lang="ja-JP" altLang="en-US" sz="2800" dirty="0" smtClean="0"/>
              <a:t>アフターパルスのばらつきは</a:t>
            </a:r>
            <a:r>
              <a:rPr lang="en-US" altLang="ja-JP" sz="2800" dirty="0" smtClean="0"/>
              <a:t>RMS</a:t>
            </a:r>
            <a:r>
              <a:rPr lang="ja-JP" altLang="en-US" sz="2800" dirty="0" smtClean="0"/>
              <a:t>で約</a:t>
            </a:r>
            <a:r>
              <a:rPr lang="en-US" altLang="ja-JP" sz="2800" dirty="0" smtClean="0"/>
              <a:t>10%</a:t>
            </a:r>
            <a:r>
              <a:rPr lang="ja-JP" altLang="en-US" sz="2800" dirty="0" smtClean="0"/>
              <a:t>である。</a:t>
            </a:r>
            <a:endParaRPr lang="en-US" altLang="ja-JP" sz="2800" dirty="0" smtClean="0"/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428992" y="2461142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3428992" y="364383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30%</a:t>
            </a:r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V="1">
            <a:off x="6471905" y="2260444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上下矢印 20"/>
          <p:cNvSpPr/>
          <p:nvPr/>
        </p:nvSpPr>
        <p:spPr>
          <a:xfrm>
            <a:off x="6381114" y="3714752"/>
            <a:ext cx="180000" cy="648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45"/>
          <p:cNvGrpSpPr/>
          <p:nvPr/>
        </p:nvGrpSpPr>
        <p:grpSpPr>
          <a:xfrm>
            <a:off x="23446" y="1357298"/>
            <a:ext cx="5000628" cy="4429156"/>
            <a:chOff x="23446" y="1357298"/>
            <a:chExt cx="5000628" cy="4429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四角形吹き出し 22"/>
            <p:cNvSpPr/>
            <p:nvPr/>
          </p:nvSpPr>
          <p:spPr>
            <a:xfrm>
              <a:off x="23446" y="1357298"/>
              <a:ext cx="5000628" cy="4429156"/>
            </a:xfrm>
            <a:prstGeom prst="wedgeRectCallout">
              <a:avLst>
                <a:gd name="adj1" fmla="val 76111"/>
                <a:gd name="adj2" fmla="val 968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1714480" y="5357826"/>
              <a:ext cx="2971814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Cross-talk + After pulse Prob.</a:t>
              </a:r>
              <a:endParaRPr lang="en-US" altLang="ja-JP" b="1" dirty="0"/>
            </a:p>
          </p:txBody>
        </p:sp>
        <p:pic>
          <p:nvPicPr>
            <p:cNvPr id="25" name="Picture 3" descr="C:\Documents and Settings\gomi\My Documents\Dustbox\MultiTest_07May29\Gallary\Histgram\finaleXTAP1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928802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87324" y="1496802"/>
              <a:ext cx="3670296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ja-JP" sz="2000" dirty="0" smtClean="0"/>
                <a:t>Cross-talk + After pulse ( ΔV = 2V )</a:t>
              </a:r>
            </a:p>
            <a:p>
              <a:pPr>
                <a:defRPr/>
              </a:pPr>
              <a:r>
                <a:rPr lang="en-US" altLang="ja-JP" sz="2000" dirty="0" smtClean="0"/>
                <a:t> 300samples</a:t>
              </a:r>
              <a:endParaRPr lang="en-US" altLang="ja-JP" sz="2000" dirty="0"/>
            </a:p>
          </p:txBody>
        </p:sp>
      </p:grpSp>
      <p:grpSp>
        <p:nvGrpSpPr>
          <p:cNvPr id="27" name="グループ化 44"/>
          <p:cNvGrpSpPr/>
          <p:nvPr/>
        </p:nvGrpSpPr>
        <p:grpSpPr>
          <a:xfrm>
            <a:off x="1277921" y="3389315"/>
            <a:ext cx="1813977" cy="611189"/>
            <a:chOff x="1277921" y="3389315"/>
            <a:chExt cx="1813977" cy="611189"/>
          </a:xfrm>
        </p:grpSpPr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77921" y="3389315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7030A0"/>
                  </a:solidFill>
                </a:rPr>
                <a:t>±10%</a:t>
              </a:r>
            </a:p>
          </p:txBody>
        </p:sp>
        <p:sp>
          <p:nvSpPr>
            <p:cNvPr id="32" name="左右矢印 31"/>
            <p:cNvSpPr/>
            <p:nvPr/>
          </p:nvSpPr>
          <p:spPr>
            <a:xfrm>
              <a:off x="1877452" y="3786190"/>
              <a:ext cx="1214446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2" name="Rectangle 40"/>
          <p:cNvSpPr>
            <a:spLocks noGrp="1" noChangeArrowheads="1"/>
          </p:cNvSpPr>
          <p:nvPr>
            <p:ph type="title"/>
          </p:nvPr>
        </p:nvSpPr>
        <p:spPr>
          <a:xfrm>
            <a:off x="468313" y="428604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300</a:t>
            </a:r>
            <a:r>
              <a:rPr lang="ja-JP" altLang="en-US" sz="4000" dirty="0" smtClean="0"/>
              <a:t>サンプルの個体差</a:t>
            </a:r>
            <a:endParaRPr lang="en-US" altLang="ja-JP" sz="4000" dirty="0" smtClean="0"/>
          </a:p>
        </p:txBody>
      </p:sp>
      <p:sp>
        <p:nvSpPr>
          <p:cNvPr id="34854" name="Text Box 55"/>
          <p:cNvSpPr txBox="1">
            <a:spLocks noChangeArrowheads="1"/>
          </p:cNvSpPr>
          <p:nvPr/>
        </p:nvSpPr>
        <p:spPr bwMode="auto">
          <a:xfrm>
            <a:off x="250825" y="1405582"/>
            <a:ext cx="82819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MPPC(S10362-11-050CK  400pixel)</a:t>
            </a:r>
            <a:r>
              <a:rPr lang="ja-JP" altLang="en-US" sz="2800" dirty="0"/>
              <a:t>について･･･</a:t>
            </a:r>
            <a:endParaRPr lang="en-US" altLang="ja-JP" sz="28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14282" y="2143116"/>
          <a:ext cx="8715436" cy="25513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3272"/>
                <a:gridCol w="3071834"/>
                <a:gridCol w="2500330"/>
              </a:tblGrid>
              <a:tr h="510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index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測定結果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RMS</a:t>
                      </a: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ゲイン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7.6×10</a:t>
                      </a:r>
                      <a:r>
                        <a:rPr kumimoji="1" lang="en-US" altLang="ja-JP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(ΔV=1.5V)</a:t>
                      </a:r>
                      <a:endParaRPr kumimoji="1" lang="en-US" altLang="ja-JP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  6%</a:t>
                      </a:r>
                      <a:endParaRPr lang="ja-JP" altLang="en-US" sz="2400" dirty="0"/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光子検出効率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(PDE)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1.9×PMT</a:t>
                      </a: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(ΔV=1.5V)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  10%</a:t>
                      </a:r>
                      <a:endParaRPr lang="ja-JP" altLang="en-US" sz="2400" dirty="0" smtClean="0"/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ノイズレート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200~450kHz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(ΔV=2.0V)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 18% </a:t>
                      </a:r>
                      <a:r>
                        <a:rPr lang="en-US" altLang="ja-JP" sz="2000" dirty="0" smtClean="0"/>
                        <a:t>(</a:t>
                      </a:r>
                      <a:r>
                        <a:rPr lang="ja-JP" altLang="en-US" sz="2000" dirty="0" smtClean="0"/>
                        <a:t>ばらつき大</a:t>
                      </a:r>
                      <a:r>
                        <a:rPr lang="en-US" altLang="ja-JP" sz="2000" dirty="0" smtClean="0"/>
                        <a:t>)</a:t>
                      </a:r>
                      <a:endParaRPr lang="ja-JP" altLang="en-US" sz="2000" dirty="0" smtClean="0"/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Cross-Talk + After Pulse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30%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(ΔV=2.0V)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  10%</a:t>
                      </a:r>
                      <a:endParaRPr lang="ja-JP" altLang="en-US" sz="2400" dirty="0" smtClean="0"/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214282" y="4800616"/>
          <a:ext cx="871543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32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baseline="0" dirty="0" smtClean="0">
                          <a:solidFill>
                            <a:srgbClr val="C00000"/>
                          </a:solidFill>
                        </a:rPr>
                        <a:t>ゲイン・</a:t>
                      </a:r>
                      <a:r>
                        <a:rPr kumimoji="1" lang="en-US" altLang="ja-JP" sz="2400" b="1" baseline="0" dirty="0" smtClean="0">
                          <a:solidFill>
                            <a:srgbClr val="C00000"/>
                          </a:solidFill>
                        </a:rPr>
                        <a:t>PDE</a:t>
                      </a:r>
                      <a:r>
                        <a:rPr kumimoji="1" lang="ja-JP" altLang="en-US" sz="2400" b="1" baseline="0" dirty="0" smtClean="0">
                          <a:solidFill>
                            <a:srgbClr val="C00000"/>
                          </a:solidFill>
                        </a:rPr>
                        <a:t>・</a:t>
                      </a:r>
                      <a:r>
                        <a:rPr kumimoji="1" lang="en-US" altLang="ja-JP" sz="2400" b="1" baseline="0" dirty="0" smtClean="0">
                          <a:solidFill>
                            <a:srgbClr val="C00000"/>
                          </a:solidFill>
                        </a:rPr>
                        <a:t>X-talk + A.P.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rgbClr val="C00000"/>
                          </a:solidFill>
                        </a:rPr>
                        <a:t>ノイズレート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個体差は数</a:t>
                      </a:r>
                      <a:r>
                        <a:rPr kumimoji="1" lang="en-US" altLang="ja-JP" sz="2400" dirty="0" smtClean="0"/>
                        <a:t>%</a:t>
                      </a:r>
                      <a:r>
                        <a:rPr kumimoji="1" lang="ja-JP" altLang="en-US" sz="2400" dirty="0" smtClean="0"/>
                        <a:t>程度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個体差が</a:t>
                      </a:r>
                      <a:r>
                        <a:rPr kumimoji="1" lang="en-US" altLang="ja-JP" sz="2400" dirty="0" smtClean="0"/>
                        <a:t>RMS</a:t>
                      </a:r>
                      <a:r>
                        <a:rPr kumimoji="1" lang="ja-JP" altLang="en-US" sz="2400" dirty="0" smtClean="0"/>
                        <a:t>で</a:t>
                      </a:r>
                      <a:r>
                        <a:rPr kumimoji="1" lang="en-US" altLang="ja-JP" sz="2400" dirty="0" smtClean="0"/>
                        <a:t>18%</a:t>
                      </a:r>
                      <a:r>
                        <a:rPr kumimoji="1" lang="ja-JP" altLang="en-US" sz="2400" dirty="0" smtClean="0"/>
                        <a:t>と大きい。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500166" y="578645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kumimoji="1" lang="en-US" altLang="ja-JP" sz="2800" dirty="0" smtClean="0">
                <a:solidFill>
                  <a:schemeClr val="bg2">
                    <a:lumMod val="10000"/>
                  </a:schemeClr>
                </a:solidFill>
              </a:rPr>
              <a:t>T2K</a:t>
            </a:r>
            <a:r>
              <a:rPr kumimoji="1"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実験からの要請に適っている。</a:t>
            </a:r>
            <a:endParaRPr kumimoji="1" lang="ja-JP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F9BA17-304E-4808-9E3E-2F13830F5259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107950" y="1428736"/>
            <a:ext cx="89646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800" dirty="0" smtClean="0"/>
              <a:t>ΔV</a:t>
            </a:r>
            <a:r>
              <a:rPr lang="ja-JP" altLang="en-US" sz="2800" dirty="0" smtClean="0"/>
              <a:t>で比較した時、</a:t>
            </a:r>
            <a:r>
              <a:rPr lang="en-US" altLang="ja-JP" sz="2800" dirty="0" smtClean="0"/>
              <a:t>300</a:t>
            </a:r>
            <a:r>
              <a:rPr lang="ja-JP" altLang="en-US" sz="2800" dirty="0" smtClean="0"/>
              <a:t>個の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の、ノイズを除いた</a:t>
            </a:r>
            <a:r>
              <a:rPr lang="en-US" altLang="ja-JP" sz="2800" dirty="0" smtClean="0"/>
              <a:t>3</a:t>
            </a:r>
            <a:r>
              <a:rPr lang="ja-JP" altLang="en-US" sz="2800" dirty="0" err="1" smtClean="0"/>
              <a:t>つの</a:t>
            </a:r>
            <a:r>
              <a:rPr lang="ja-JP" altLang="en-US" sz="2800" dirty="0" smtClean="0"/>
              <a:t>基礎特性は非常に良く揃っている。</a:t>
            </a:r>
            <a:endParaRPr lang="en-US" altLang="ja-JP" sz="28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800" dirty="0" smtClean="0"/>
              <a:t>ゲイン・</a:t>
            </a:r>
            <a:r>
              <a:rPr lang="en-US" altLang="ja-JP" sz="2800" dirty="0" smtClean="0"/>
              <a:t>PDE</a:t>
            </a:r>
            <a:r>
              <a:rPr lang="ja-JP" altLang="en-US" sz="2800" dirty="0" smtClean="0"/>
              <a:t>・クロストーク</a:t>
            </a:r>
            <a:r>
              <a:rPr lang="en-US" altLang="ja-JP" sz="2800" dirty="0" smtClean="0"/>
              <a:t>+</a:t>
            </a:r>
            <a:r>
              <a:rPr lang="ja-JP" altLang="en-US" sz="2800" dirty="0" smtClean="0"/>
              <a:t>アフターパルスの</a:t>
            </a:r>
            <a:r>
              <a:rPr lang="en-US" altLang="ja-JP" sz="2800" dirty="0" smtClean="0"/>
              <a:t>3</a:t>
            </a:r>
            <a:r>
              <a:rPr lang="ja-JP" altLang="en-US" sz="2800" dirty="0" err="1" smtClean="0"/>
              <a:t>つの</a:t>
            </a:r>
            <a:r>
              <a:rPr lang="ja-JP" altLang="en-US" sz="2800" dirty="0" smtClean="0"/>
              <a:t>基礎</a:t>
            </a:r>
            <a:r>
              <a:rPr lang="ja-JP" altLang="en-US" sz="2800" dirty="0"/>
              <a:t>特性は、</a:t>
            </a:r>
            <a:r>
              <a:rPr lang="en-US" altLang="ja-JP" sz="2800" dirty="0"/>
              <a:t>ΔV</a:t>
            </a:r>
            <a:r>
              <a:rPr lang="ja-JP" altLang="en-US" sz="2800" dirty="0"/>
              <a:t>のみによって</a:t>
            </a:r>
            <a:r>
              <a:rPr lang="ja-JP" altLang="en-US" sz="2800" dirty="0" smtClean="0"/>
              <a:t>スケールし、</a:t>
            </a:r>
            <a:r>
              <a:rPr lang="en-US" altLang="ja-JP" sz="2800" dirty="0" smtClean="0"/>
              <a:t>ΔV</a:t>
            </a:r>
            <a:r>
              <a:rPr lang="ja-JP" altLang="en-US" sz="2800" dirty="0" smtClean="0"/>
              <a:t>に対する振舞いも同じである。</a:t>
            </a:r>
            <a:endParaRPr lang="en-US" altLang="ja-JP" sz="2800" dirty="0" smtClean="0">
              <a:sym typeface="Wingdings" pitchFamily="2" charset="2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04"/>
            <a:ext cx="8229600" cy="85407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Summary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7981" y="4857760"/>
            <a:ext cx="8964613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800" dirty="0" smtClean="0">
                <a:sym typeface="Wingdings" pitchFamily="2" charset="2"/>
              </a:rPr>
              <a:t>Trip-t ASIC</a:t>
            </a:r>
            <a:r>
              <a:rPr lang="ja-JP" altLang="en-US" sz="2800" dirty="0" smtClean="0">
                <a:sym typeface="Wingdings" pitchFamily="2" charset="2"/>
              </a:rPr>
              <a:t>チップを用いた</a:t>
            </a:r>
            <a:r>
              <a:rPr lang="en-US" altLang="ja-JP" sz="2800" dirty="0" smtClean="0">
                <a:sym typeface="Wingdings" pitchFamily="2" charset="2"/>
              </a:rPr>
              <a:t>32</a:t>
            </a:r>
            <a:r>
              <a:rPr lang="ja-JP" altLang="en-US" sz="2800" dirty="0" smtClean="0">
                <a:sym typeface="Wingdings" pitchFamily="2" charset="2"/>
              </a:rPr>
              <a:t>個同時測定可能なテストシステムの構築に成功した。</a:t>
            </a:r>
            <a:endParaRPr lang="en-US" altLang="ja-JP" sz="2800" dirty="0" smtClean="0">
              <a:sym typeface="Wingdings" pitchFamily="2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34" y="3714751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 3</a:t>
            </a:r>
            <a:r>
              <a:rPr lang="ja-JP" altLang="en-US" sz="2800" dirty="0" err="1" smtClean="0">
                <a:solidFill>
                  <a:srgbClr val="FF0000"/>
                </a:solidFill>
                <a:sym typeface="Wingdings" pitchFamily="2" charset="2"/>
              </a:rPr>
              <a:t>つの</a:t>
            </a:r>
            <a:r>
              <a:rPr lang="ja-JP" altLang="en-US" sz="2800" dirty="0" smtClean="0">
                <a:solidFill>
                  <a:srgbClr val="FF0000"/>
                </a:solidFill>
                <a:sym typeface="Wingdings" pitchFamily="2" charset="2"/>
              </a:rPr>
              <a:t>特性のばらつきは、ブレイクダウン電圧のばらつきに由来している。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65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smtClean="0"/>
              <a:t>Back up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6262687" cy="792162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T2K</a:t>
            </a:r>
            <a:r>
              <a:rPr lang="ja-JP" altLang="en-US" dirty="0" smtClean="0"/>
              <a:t>実験</a:t>
            </a:r>
            <a:endParaRPr lang="en-US" altLang="ja-JP" dirty="0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12813" y="1531938"/>
            <a:ext cx="2016125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3600" b="1" u="sng" spc="300" dirty="0">
                <a:solidFill>
                  <a:srgbClr val="FF0000"/>
                </a:solidFill>
              </a:rPr>
              <a:t>MAIN GOAL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14612" y="1555750"/>
            <a:ext cx="60722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800" b="1" spc="300" dirty="0"/>
              <a:t> </a:t>
            </a:r>
            <a:r>
              <a:rPr lang="en-US" altLang="ja-JP" sz="2800" b="1" spc="300" dirty="0" err="1" smtClean="0"/>
              <a:t>ν</a:t>
            </a:r>
            <a:r>
              <a:rPr lang="en-US" altLang="ja-JP" sz="2800" b="1" spc="300" baseline="-25000" dirty="0" err="1" smtClean="0"/>
              <a:t>μ</a:t>
            </a:r>
            <a:r>
              <a:rPr lang="en-US" altLang="ja-JP" sz="2800" b="1" spc="300" baseline="-25000" dirty="0" smtClean="0"/>
              <a:t> </a:t>
            </a:r>
            <a:r>
              <a:rPr lang="en-US" altLang="ja-JP" sz="2800" b="1" spc="300" dirty="0" smtClean="0"/>
              <a:t>→ </a:t>
            </a:r>
            <a:r>
              <a:rPr lang="en-US" altLang="ja-JP" sz="2800" b="1" spc="300" dirty="0" err="1" smtClean="0"/>
              <a:t>ν</a:t>
            </a:r>
            <a:r>
              <a:rPr lang="en-US" altLang="ja-JP" sz="2800" b="1" spc="300" baseline="-25000" dirty="0" err="1" smtClean="0"/>
              <a:t>e</a:t>
            </a:r>
            <a:r>
              <a:rPr lang="en-US" altLang="ja-JP" sz="2800" b="1" spc="300" dirty="0" smtClean="0"/>
              <a:t> </a:t>
            </a:r>
            <a:r>
              <a:rPr lang="ja-JP" altLang="en-US" sz="2800" b="1" spc="300" dirty="0"/>
              <a:t>振動モードの発見</a:t>
            </a:r>
            <a:endParaRPr lang="en-US" altLang="ja-JP" sz="2800" b="1" spc="3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800" b="1" spc="300" dirty="0"/>
              <a:t> </a:t>
            </a:r>
            <a:r>
              <a:rPr lang="en-US" altLang="ja-JP" sz="2800" b="1" spc="300" dirty="0" err="1" smtClean="0"/>
              <a:t>ν</a:t>
            </a:r>
            <a:r>
              <a:rPr lang="en-US" altLang="ja-JP" sz="2800" b="1" spc="300" baseline="-25000" dirty="0" err="1" smtClean="0"/>
              <a:t>μ</a:t>
            </a:r>
            <a:r>
              <a:rPr lang="en-US" altLang="ja-JP" sz="2800" b="1" spc="300" baseline="-25000" dirty="0" smtClean="0"/>
              <a:t> </a:t>
            </a:r>
            <a:r>
              <a:rPr lang="en-US" altLang="ja-JP" sz="2800" b="1" spc="300" dirty="0" smtClean="0"/>
              <a:t>→ </a:t>
            </a:r>
            <a:r>
              <a:rPr lang="en-US" altLang="ja-JP" sz="2800" b="1" spc="300" dirty="0" err="1" smtClean="0"/>
              <a:t>ν</a:t>
            </a:r>
            <a:r>
              <a:rPr lang="en-US" altLang="ja-JP" sz="2800" b="1" spc="300" baseline="-25000" dirty="0" err="1" smtClean="0"/>
              <a:t>τ</a:t>
            </a:r>
            <a:r>
              <a:rPr lang="en-US" altLang="ja-JP" sz="2800" b="1" spc="300" dirty="0" smtClean="0"/>
              <a:t> </a:t>
            </a:r>
            <a:r>
              <a:rPr lang="ja-JP" altLang="en-US" sz="2800" b="1" spc="300" dirty="0"/>
              <a:t>振動モードの精密測定</a:t>
            </a:r>
            <a:endParaRPr lang="en-US" altLang="ja-JP" sz="2800" b="1" spc="300" dirty="0"/>
          </a:p>
        </p:txBody>
      </p:sp>
      <p:pic>
        <p:nvPicPr>
          <p:cNvPr id="15365" name="Picture 5" descr="neutrino_fac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9144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6372225" y="5857892"/>
            <a:ext cx="15128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ja-JP" sz="3200" b="1" u="sng"/>
              <a:t>okai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23850" y="5857892"/>
            <a:ext cx="20161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ja-JP" sz="3200" b="1" u="sng"/>
              <a:t>amioka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円柱 24"/>
          <p:cNvSpPr/>
          <p:nvPr/>
        </p:nvSpPr>
        <p:spPr>
          <a:xfrm>
            <a:off x="357158" y="1285860"/>
            <a:ext cx="642942" cy="85725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SK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2700338" y="6286500"/>
            <a:ext cx="6372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/>
              <a:t>2.</a:t>
            </a:r>
            <a:r>
              <a:rPr lang="en-US" altLang="ja-JP" sz="2400"/>
              <a:t> Off-axis</a:t>
            </a:r>
            <a:r>
              <a:rPr lang="ja-JP" altLang="en-US" sz="2400"/>
              <a:t>検出器は、</a:t>
            </a:r>
            <a:r>
              <a:rPr lang="en-US" altLang="ja-JP" sz="2400"/>
              <a:t>0.2T</a:t>
            </a:r>
            <a:r>
              <a:rPr lang="ja-JP" altLang="en-US" sz="2400"/>
              <a:t>の磁場中に置かれる。</a:t>
            </a:r>
            <a:endParaRPr lang="en-US" altLang="ja-JP" sz="2400"/>
          </a:p>
        </p:txBody>
      </p:sp>
      <p:sp>
        <p:nvSpPr>
          <p:cNvPr id="1030" name="Text Box 21"/>
          <p:cNvSpPr txBox="1">
            <a:spLocks noChangeArrowheads="1"/>
          </p:cNvSpPr>
          <p:nvPr/>
        </p:nvSpPr>
        <p:spPr bwMode="auto">
          <a:xfrm>
            <a:off x="2700338" y="4716483"/>
            <a:ext cx="6372225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 dirty="0"/>
              <a:t>1.</a:t>
            </a:r>
            <a:r>
              <a:rPr lang="en-US" altLang="ja-JP" sz="2400" dirty="0"/>
              <a:t> </a:t>
            </a:r>
            <a:r>
              <a:rPr lang="ja-JP" altLang="en-US" sz="2400" dirty="0"/>
              <a:t>前置検出器の大部分は細かく分割されたシンチレーターと波長変換ファイバーとで構成される。そのため全読み出しチャンネルの総数は</a:t>
            </a:r>
            <a:r>
              <a:rPr lang="ja-JP" altLang="en-US" sz="2400" b="1" u="sng" dirty="0"/>
              <a:t>約</a:t>
            </a:r>
            <a:r>
              <a:rPr lang="en-US" altLang="ja-JP" sz="2400" b="1" u="sng" dirty="0"/>
              <a:t>60000</a:t>
            </a:r>
            <a:r>
              <a:rPr lang="ja-JP" altLang="en-US" sz="2400" b="1" u="sng" dirty="0"/>
              <a:t>という膨大な数になる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795963" y="765175"/>
          <a:ext cx="2995612" cy="3168650"/>
        </p:xfrm>
        <a:graphic>
          <a:graphicData uri="http://schemas.openxmlformats.org/presentationml/2006/ole">
            <p:oleObj spid="_x0000_s1026" name="ビットマップ イメージ" r:id="rId3" imgW="2172003" imgH="2295238" progId="PBrush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323850" y="2476500"/>
          <a:ext cx="1757363" cy="4292600"/>
        </p:xfrm>
        <a:graphic>
          <a:graphicData uri="http://schemas.openxmlformats.org/presentationml/2006/ole">
            <p:oleObj spid="_x0000_s1027" name="ビットマップ イメージ" r:id="rId4" imgW="1467055" imgH="3580952" progId="PBrush">
              <p:embed/>
            </p:oleObj>
          </a:graphicData>
        </a:graphic>
      </p:graphicFrame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121400" cy="706437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T2K</a:t>
            </a:r>
            <a:r>
              <a:rPr lang="ja-JP" altLang="en-US" sz="4000" smtClean="0"/>
              <a:t>実験での</a:t>
            </a:r>
            <a:r>
              <a:rPr lang="en-US" altLang="ja-JP" sz="4000" smtClean="0"/>
              <a:t>MPPC</a:t>
            </a:r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6732588" y="414972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5508625" y="3933825"/>
            <a:ext cx="1150938" cy="4318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 flipV="1">
            <a:off x="2843213" y="4149725"/>
            <a:ext cx="2592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5" name="Line 7"/>
          <p:cNvSpPr>
            <a:spLocks noChangeShapeType="1"/>
          </p:cNvSpPr>
          <p:nvPr/>
        </p:nvSpPr>
        <p:spPr bwMode="auto">
          <a:xfrm flipH="1" flipV="1">
            <a:off x="1142975" y="2000239"/>
            <a:ext cx="4292624" cy="214948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Oval 13"/>
          <p:cNvSpPr>
            <a:spLocks noChangeAspect="1" noChangeArrowheads="1"/>
          </p:cNvSpPr>
          <p:nvPr/>
        </p:nvSpPr>
        <p:spPr bwMode="auto">
          <a:xfrm>
            <a:off x="3770313" y="32512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Oval 14"/>
          <p:cNvSpPr>
            <a:spLocks noChangeAspect="1" noChangeArrowheads="1"/>
          </p:cNvSpPr>
          <p:nvPr/>
        </p:nvSpPr>
        <p:spPr bwMode="auto">
          <a:xfrm>
            <a:off x="3779838" y="4060825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2268538" y="4208463"/>
            <a:ext cx="1587500" cy="285750"/>
          </a:xfrm>
          <a:custGeom>
            <a:avLst/>
            <a:gdLst>
              <a:gd name="T0" fmla="*/ 1587500 w 645"/>
              <a:gd name="T1" fmla="*/ 0 h 180"/>
              <a:gd name="T2" fmla="*/ 1587500 w 645"/>
              <a:gd name="T3" fmla="*/ 285750 h 180"/>
              <a:gd name="T4" fmla="*/ 0 w 645"/>
              <a:gd name="T5" fmla="*/ 285750 h 180"/>
              <a:gd name="T6" fmla="*/ 0 60000 65536"/>
              <a:gd name="T7" fmla="*/ 0 60000 65536"/>
              <a:gd name="T8" fmla="*/ 0 60000 65536"/>
              <a:gd name="T9" fmla="*/ 0 w 645"/>
              <a:gd name="T10" fmla="*/ 0 h 180"/>
              <a:gd name="T11" fmla="*/ 645 w 645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180">
                <a:moveTo>
                  <a:pt x="645" y="0"/>
                </a:moveTo>
                <a:lnTo>
                  <a:pt x="645" y="180"/>
                </a:lnTo>
                <a:lnTo>
                  <a:pt x="0" y="18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 rot="10800000">
            <a:off x="3851275" y="2957513"/>
            <a:ext cx="1800225" cy="285750"/>
          </a:xfrm>
          <a:custGeom>
            <a:avLst/>
            <a:gdLst>
              <a:gd name="T0" fmla="*/ 1800225 w 645"/>
              <a:gd name="T1" fmla="*/ 0 h 180"/>
              <a:gd name="T2" fmla="*/ 1800225 w 645"/>
              <a:gd name="T3" fmla="*/ 285750 h 180"/>
              <a:gd name="T4" fmla="*/ 0 w 645"/>
              <a:gd name="T5" fmla="*/ 285750 h 180"/>
              <a:gd name="T6" fmla="*/ 0 60000 65536"/>
              <a:gd name="T7" fmla="*/ 0 60000 65536"/>
              <a:gd name="T8" fmla="*/ 0 60000 65536"/>
              <a:gd name="T9" fmla="*/ 0 w 645"/>
              <a:gd name="T10" fmla="*/ 0 h 180"/>
              <a:gd name="T11" fmla="*/ 645 w 645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180">
                <a:moveTo>
                  <a:pt x="645" y="0"/>
                </a:moveTo>
                <a:lnTo>
                  <a:pt x="645" y="180"/>
                </a:lnTo>
                <a:lnTo>
                  <a:pt x="0" y="18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1857356" y="4286256"/>
            <a:ext cx="371475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ja-JP" altLang="en-US" sz="2400" dirty="0"/>
              <a:t>求められる光検出器は</a:t>
            </a:r>
            <a:r>
              <a:rPr lang="en-US" altLang="ja-JP" sz="2400" dirty="0"/>
              <a:t>…</a:t>
            </a:r>
          </a:p>
        </p:txBody>
      </p:sp>
      <p:sp>
        <p:nvSpPr>
          <p:cNvPr id="1043" name="Text Box 26"/>
          <p:cNvSpPr txBox="1">
            <a:spLocks noChangeArrowheads="1"/>
          </p:cNvSpPr>
          <p:nvPr/>
        </p:nvSpPr>
        <p:spPr bwMode="auto">
          <a:xfrm>
            <a:off x="7143768" y="4121150"/>
            <a:ext cx="19145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Proton beam</a:t>
            </a:r>
          </a:p>
        </p:txBody>
      </p:sp>
      <p:sp>
        <p:nvSpPr>
          <p:cNvPr id="215067" name="AutoShape 27"/>
          <p:cNvSpPr>
            <a:spLocks noChangeArrowheads="1"/>
          </p:cNvSpPr>
          <p:nvPr/>
        </p:nvSpPr>
        <p:spPr bwMode="auto">
          <a:xfrm>
            <a:off x="500034" y="2857496"/>
            <a:ext cx="8072437" cy="1150938"/>
          </a:xfrm>
          <a:prstGeom prst="wedgeRectCallout">
            <a:avLst>
              <a:gd name="adj1" fmla="val 1818"/>
              <a:gd name="adj2" fmla="val 7274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</a:rPr>
              <a:t>MPPC</a:t>
            </a:r>
            <a:r>
              <a:rPr lang="ja-JP" altLang="en-US" sz="3200" b="1" dirty="0">
                <a:solidFill>
                  <a:srgbClr val="FF0000"/>
                </a:solidFill>
              </a:rPr>
              <a:t>はこれらの要請に応えることができる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1071538" y="1268413"/>
            <a:ext cx="2449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u="sng" dirty="0"/>
              <a:t>Far detector</a:t>
            </a: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3635375" y="1268413"/>
            <a:ext cx="2449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u="sng"/>
              <a:t>Near detector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643174" y="5000636"/>
            <a:ext cx="6192837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altLang="ja-JP" sz="2800" dirty="0">
                <a:solidFill>
                  <a:schemeClr val="tx1"/>
                </a:solidFill>
              </a:rPr>
              <a:t>  1. </a:t>
            </a:r>
            <a:r>
              <a:rPr lang="ja-JP" altLang="en-US" sz="2800" dirty="0">
                <a:solidFill>
                  <a:schemeClr val="tx1"/>
                </a:solidFill>
              </a:rPr>
              <a:t>サイズが小さく、また安価な検出器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43174" y="5929335"/>
            <a:ext cx="6192837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altLang="ja-JP" sz="2800" dirty="0">
                <a:solidFill>
                  <a:schemeClr val="tx1"/>
                </a:solidFill>
              </a:rPr>
              <a:t>  </a:t>
            </a:r>
            <a:r>
              <a:rPr lang="en-US" altLang="ja-JP" sz="2800" dirty="0" smtClean="0">
                <a:solidFill>
                  <a:schemeClr val="tx1"/>
                </a:solidFill>
              </a:rPr>
              <a:t>2. </a:t>
            </a:r>
            <a:r>
              <a:rPr lang="ja-JP" altLang="en-US" sz="2800" dirty="0" smtClean="0">
                <a:solidFill>
                  <a:schemeClr val="tx1"/>
                </a:solidFill>
              </a:rPr>
              <a:t>磁場に対する安定性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5" grpId="0" animBg="1"/>
      <p:bldP spid="215067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33388" y="4005263"/>
            <a:ext cx="2951162" cy="2249487"/>
            <a:chOff x="249" y="1842"/>
            <a:chExt cx="2677" cy="2040"/>
          </a:xfrm>
        </p:grpSpPr>
        <p:sp>
          <p:nvSpPr>
            <p:cNvPr id="11279" name="Rectangle 3"/>
            <p:cNvSpPr>
              <a:spLocks noChangeAspect="1" noChangeArrowheads="1"/>
            </p:cNvSpPr>
            <p:nvPr/>
          </p:nvSpPr>
          <p:spPr bwMode="auto">
            <a:xfrm>
              <a:off x="295" y="1932"/>
              <a:ext cx="2631" cy="19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1280" name="Picture 4" descr="ext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842"/>
              <a:ext cx="263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AutoShape 11"/>
          <p:cNvSpPr>
            <a:spLocks noChangeArrowheads="1"/>
          </p:cNvSpPr>
          <p:nvPr/>
        </p:nvSpPr>
        <p:spPr bwMode="auto">
          <a:xfrm>
            <a:off x="3708400" y="3933825"/>
            <a:ext cx="3346450" cy="2376488"/>
          </a:xfrm>
          <a:prstGeom prst="wedgeRectCallout">
            <a:avLst>
              <a:gd name="adj1" fmla="val -110106"/>
              <a:gd name="adj2" fmla="val 5912"/>
            </a:avLst>
          </a:prstGeom>
          <a:solidFill>
            <a:schemeClr val="bg1">
              <a:alpha val="79999"/>
            </a:scheme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Multi-Pixel Photon Counter ( MPPC 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44" y="1341438"/>
            <a:ext cx="8858312" cy="2592387"/>
          </a:xfrm>
          <a:noFill/>
        </p:spPr>
        <p:txBody>
          <a:bodyPr/>
          <a:lstStyle/>
          <a:p>
            <a:pPr eaLnBrk="1" hangingPunct="1"/>
            <a:r>
              <a:rPr lang="en-US" altLang="ja-JP" sz="2800" dirty="0" smtClean="0"/>
              <a:t>Multi-Pixel Photon Counter ( = MPPC )</a:t>
            </a:r>
            <a:r>
              <a:rPr lang="ja-JP" altLang="en-US" sz="2800" dirty="0" smtClean="0"/>
              <a:t>は、浜松ホトニクス</a:t>
            </a:r>
            <a:r>
              <a:rPr lang="en-US" altLang="ja-JP" sz="2800" dirty="0" smtClean="0"/>
              <a:t>(HPK)</a:t>
            </a:r>
            <a:r>
              <a:rPr lang="ja-JP" altLang="en-US" sz="2800" dirty="0" smtClean="0"/>
              <a:t>で開発された新型の半導体光検出器である。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smtClean="0"/>
              <a:t>MPPC</a:t>
            </a:r>
            <a:r>
              <a:rPr lang="ja-JP" altLang="en-US" sz="2800" dirty="0" smtClean="0"/>
              <a:t>は、</a:t>
            </a:r>
            <a:r>
              <a:rPr lang="en-US" altLang="ja-JP" sz="2800" dirty="0" smtClean="0"/>
              <a:t>100~1600</a:t>
            </a:r>
            <a:r>
              <a:rPr lang="ja-JP" altLang="en-US" sz="2800" dirty="0" smtClean="0"/>
              <a:t>個の小さな</a:t>
            </a:r>
            <a:r>
              <a:rPr lang="en-US" altLang="ja-JP" sz="2800" dirty="0" smtClean="0"/>
              <a:t>Avalanche photo diodes( APD )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1mm×1mm</a:t>
            </a:r>
            <a:r>
              <a:rPr lang="ja-JP" altLang="en-US" sz="2800" dirty="0" smtClean="0"/>
              <a:t>の有感領域内に敷き詰められた構造をしている。</a:t>
            </a:r>
            <a:endParaRPr lang="en-US" altLang="ja-JP" sz="2800" dirty="0" smtClean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62575" y="6000768"/>
            <a:ext cx="1437855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/>
              <a:t>MPPC</a:t>
            </a:r>
          </a:p>
        </p:txBody>
      </p:sp>
      <p:pic>
        <p:nvPicPr>
          <p:cNvPr id="124938" name="Picture 10" descr="DSCF0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788" y="4006850"/>
            <a:ext cx="2879725" cy="21605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5435600" y="4594225"/>
            <a:ext cx="468313" cy="468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H="1">
            <a:off x="6011863" y="4294188"/>
            <a:ext cx="1152525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>
            <a:off x="755650" y="5591175"/>
            <a:ext cx="936625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755650" y="573405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CC0000"/>
                </a:solidFill>
              </a:rPr>
              <a:t>6mm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000628" y="6000768"/>
            <a:ext cx="392909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/>
              <a:t>MPPC  </a:t>
            </a:r>
            <a:r>
              <a:rPr lang="ja-JP" altLang="en-US" sz="2400" dirty="0" smtClean="0"/>
              <a:t>有感領域　</a:t>
            </a:r>
            <a:r>
              <a:rPr lang="en-US" altLang="ja-JP" sz="2400" dirty="0" smtClean="0"/>
              <a:t>400pixel</a:t>
            </a:r>
            <a:endParaRPr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3800" y="4036646"/>
            <a:ext cx="2000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1pixel</a:t>
            </a:r>
          </a:p>
          <a:p>
            <a:r>
              <a:rPr lang="en-US" altLang="ja-JP" sz="2400" dirty="0" smtClean="0"/>
              <a:t>50μm×50μm</a:t>
            </a:r>
            <a:endParaRPr kumimoji="1" lang="ja-JP" altLang="en-US" sz="2400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MPPC</a:t>
            </a:r>
            <a:r>
              <a:rPr lang="ja-JP" altLang="en-US" dirty="0" smtClean="0"/>
              <a:t>の動作原理</a:t>
            </a:r>
            <a:endParaRPr lang="en-US" altLang="ja-JP" dirty="0" smtClean="0"/>
          </a:p>
        </p:txBody>
      </p:sp>
      <p:sp>
        <p:nvSpPr>
          <p:cNvPr id="122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42844" y="1482727"/>
            <a:ext cx="8715436" cy="166052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ja-JP" altLang="en-US" sz="2800" dirty="0" smtClean="0"/>
              <a:t>各</a:t>
            </a:r>
            <a:r>
              <a:rPr lang="en-US" altLang="ja-JP" sz="2800" dirty="0" smtClean="0"/>
              <a:t>APD</a:t>
            </a:r>
            <a:r>
              <a:rPr lang="ja-JP" altLang="en-US" sz="2800" dirty="0" smtClean="0"/>
              <a:t>ピクセルは</a:t>
            </a:r>
            <a:r>
              <a:rPr lang="en-US" altLang="ja-JP" sz="2800" dirty="0" smtClean="0"/>
              <a:t> Geiger</a:t>
            </a:r>
            <a:r>
              <a:rPr lang="ja-JP" altLang="en-US" sz="2800" dirty="0" smtClean="0"/>
              <a:t>モードで動作する。ゲインはその定義式から、</a:t>
            </a:r>
            <a:r>
              <a:rPr lang="en-US" altLang="ja-JP" sz="2800" u="sng" dirty="0" smtClean="0"/>
              <a:t> </a:t>
            </a:r>
            <a:r>
              <a:rPr lang="ja-JP" altLang="en-US" sz="2800" b="1" u="sng" dirty="0" smtClean="0"/>
              <a:t>ブレイクダウン電圧</a:t>
            </a:r>
            <a:r>
              <a:rPr lang="en-US" altLang="ja-JP" sz="2800" b="1" u="sng" dirty="0" smtClean="0"/>
              <a:t>( </a:t>
            </a:r>
            <a:r>
              <a:rPr lang="en-US" altLang="ja-JP" sz="2800" b="1" u="sng" dirty="0" err="1" smtClean="0"/>
              <a:t>V</a:t>
            </a:r>
            <a:r>
              <a:rPr lang="en-US" altLang="ja-JP" sz="2800" b="1" u="sng" baseline="-25000" dirty="0" err="1" smtClean="0"/>
              <a:t>bd</a:t>
            </a:r>
            <a:r>
              <a:rPr lang="en-US" altLang="ja-JP" sz="2800" b="1" u="sng" dirty="0" smtClean="0"/>
              <a:t> )</a:t>
            </a:r>
            <a:r>
              <a:rPr lang="ja-JP" altLang="en-US" sz="2800" dirty="0" smtClean="0"/>
              <a:t>以上でバイアス電圧に比例して上昇する。</a:t>
            </a:r>
            <a:r>
              <a:rPr lang="en-US" altLang="ja-JP" sz="2800" u="sng" dirty="0" smtClean="0"/>
              <a:t> </a:t>
            </a: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 flipH="1">
            <a:off x="5686425" y="4029075"/>
            <a:ext cx="2735263" cy="2039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>
            <a:off x="4816475" y="6067425"/>
            <a:ext cx="38941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 flipV="1">
            <a:off x="4821238" y="3836988"/>
            <a:ext cx="1587" cy="219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8359775" y="3898900"/>
            <a:ext cx="179388" cy="179388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8416925" y="563562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V</a:t>
            </a:r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5670550" y="5851525"/>
            <a:ext cx="1588" cy="41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176838" y="5202238"/>
            <a:ext cx="9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3200" dirty="0">
                <a:solidFill>
                  <a:srgbClr val="FF0000"/>
                </a:solidFill>
              </a:rPr>
              <a:t>V</a:t>
            </a:r>
            <a:r>
              <a:rPr lang="en-US" altLang="ja-JP" sz="3200" baseline="-25000" dirty="0">
                <a:solidFill>
                  <a:srgbClr val="FF0000"/>
                </a:solidFill>
              </a:rPr>
              <a:t>bd</a:t>
            </a: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6918325" y="4978400"/>
            <a:ext cx="179388" cy="179388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7307263" y="4691063"/>
            <a:ext cx="179387" cy="1793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7667625" y="4402138"/>
            <a:ext cx="179388" cy="1793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8027988" y="4178300"/>
            <a:ext cx="179387" cy="179388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0" name="Object 16"/>
          <p:cNvGraphicFramePr>
            <a:graphicFrameLocks noChangeAspect="1"/>
          </p:cNvGraphicFramePr>
          <p:nvPr/>
        </p:nvGraphicFramePr>
        <p:xfrm>
          <a:off x="4978422" y="3357562"/>
          <a:ext cx="2808288" cy="723900"/>
        </p:xfrm>
        <a:graphic>
          <a:graphicData uri="http://schemas.openxmlformats.org/presentationml/2006/ole">
            <p:oleObj spid="_x0000_s84994" name="数式" r:id="rId3" imgW="1523880" imgH="393480" progId="Equation.3">
              <p:embed/>
            </p:oleObj>
          </a:graphicData>
        </a:graphic>
      </p:graphicFrame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6910421" y="5143512"/>
            <a:ext cx="21621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</a:rPr>
              <a:t>Extrapolated to GAIN=0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>
          <a:xfrm>
            <a:off x="142844" y="3143248"/>
            <a:ext cx="4500594" cy="3143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dirty="0" smtClean="0"/>
              <a:t> </a:t>
            </a:r>
            <a:r>
              <a:rPr lang="ja-JP" altLang="en-US" sz="2800" dirty="0" smtClean="0"/>
              <a:t>ガイガーモードでは１ピクセルから出力されるチャージ量</a:t>
            </a:r>
            <a:r>
              <a:rPr lang="en-US" altLang="ja-JP" sz="2800" dirty="0" smtClean="0"/>
              <a:t>Q </a:t>
            </a:r>
            <a:r>
              <a:rPr lang="ja-JP" altLang="en-US" sz="2800" dirty="0" smtClean="0"/>
              <a:t>はそのピクセルが検出した光子の数に因らず一定になる。すなわち、光が入ったか・入らなかったかだけが判る。</a:t>
            </a:r>
            <a:r>
              <a:rPr kumimoji="1" lang="en-US" altLang="ja-JP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10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148263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7669213" y="6192838"/>
            <a:ext cx="647700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813675" y="6259513"/>
            <a:ext cx="1116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CC"/>
                </a:solidFill>
              </a:rPr>
              <a:t>6mm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8316913" y="5473700"/>
            <a:ext cx="0" cy="431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339138" y="5538788"/>
            <a:ext cx="80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CC"/>
                </a:solidFill>
              </a:rPr>
              <a:t>5mm</a:t>
            </a:r>
          </a:p>
        </p:txBody>
      </p:sp>
      <p:pic>
        <p:nvPicPr>
          <p:cNvPr id="37896" name="Picture 8" descr="side_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284538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7100"/>
          </a:xfrm>
        </p:spPr>
        <p:txBody>
          <a:bodyPr/>
          <a:lstStyle/>
          <a:p>
            <a:pPr eaLnBrk="1" hangingPunct="1"/>
            <a:r>
              <a:rPr lang="en-US" altLang="ja-JP" smtClean="0"/>
              <a:t>MPPC character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96975"/>
            <a:ext cx="8893175" cy="1655763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1</a:t>
            </a:r>
            <a:r>
              <a:rPr lang="ja-JP" altLang="en-US" sz="3200" dirty="0" err="1" smtClean="0"/>
              <a:t>つの</a:t>
            </a:r>
            <a:r>
              <a:rPr lang="en-US" altLang="ja-JP" sz="3200" dirty="0" smtClean="0"/>
              <a:t>MPPC</a:t>
            </a:r>
            <a:r>
              <a:rPr lang="ja-JP" altLang="en-US" sz="3200" dirty="0" smtClean="0"/>
              <a:t>からの出力は各</a:t>
            </a:r>
            <a:r>
              <a:rPr lang="en-US" altLang="ja-JP" sz="3200" dirty="0" smtClean="0"/>
              <a:t>APD</a:t>
            </a:r>
            <a:r>
              <a:rPr lang="ja-JP" altLang="en-US" sz="3200" dirty="0" smtClean="0"/>
              <a:t>ピクセルからの出力チャージ</a:t>
            </a:r>
            <a:r>
              <a:rPr lang="en-US" altLang="ja-JP" sz="3200" dirty="0" smtClean="0"/>
              <a:t>Q</a:t>
            </a:r>
            <a:r>
              <a:rPr lang="ja-JP" altLang="en-US" sz="3200" dirty="0" smtClean="0"/>
              <a:t>の合計値になる。また、各</a:t>
            </a:r>
            <a:r>
              <a:rPr lang="en-US" altLang="ja-JP" sz="3200" dirty="0" smtClean="0"/>
              <a:t>APD</a:t>
            </a:r>
            <a:r>
              <a:rPr lang="ja-JP" altLang="en-US" sz="3200" dirty="0" smtClean="0"/>
              <a:t>ピクセルの性能は非常に良く揃っている。</a:t>
            </a:r>
            <a:endParaRPr lang="en-US" altLang="ja-JP" sz="3200" dirty="0" smtClean="0"/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789363"/>
            <a:ext cx="7634288" cy="28368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MPPC </a:t>
            </a:r>
            <a:r>
              <a:rPr lang="ja-JP" altLang="en-US" dirty="0" smtClean="0"/>
              <a:t>の持つ利点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Compact</a:t>
            </a: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磁場に影響を受けずに安定に動作する。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高ゲイン</a:t>
            </a:r>
            <a:r>
              <a:rPr lang="en-US" altLang="ja-JP" dirty="0" smtClean="0">
                <a:solidFill>
                  <a:srgbClr val="FF0000"/>
                </a:solidFill>
              </a:rPr>
              <a:t>( ~10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6</a:t>
            </a:r>
            <a:r>
              <a:rPr lang="en-US" altLang="ja-JP" dirty="0" smtClean="0">
                <a:solidFill>
                  <a:srgbClr val="FF0000"/>
                </a:solidFill>
              </a:rPr>
              <a:t> ), </a:t>
            </a:r>
            <a:r>
              <a:rPr lang="ja-JP" altLang="en-US" dirty="0" smtClean="0">
                <a:solidFill>
                  <a:srgbClr val="FF0000"/>
                </a:solidFill>
              </a:rPr>
              <a:t>低いバイアス電圧</a:t>
            </a:r>
            <a:r>
              <a:rPr lang="en-US" altLang="ja-JP" dirty="0" smtClean="0">
                <a:solidFill>
                  <a:srgbClr val="FF0000"/>
                </a:solidFill>
              </a:rPr>
              <a:t>( ~70V )</a:t>
            </a: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高い光子検出効率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安価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179388" y="2854325"/>
            <a:ext cx="7893074" cy="71913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ja-JP" sz="2800" u="sng" dirty="0" smtClean="0">
                <a:solidFill>
                  <a:srgbClr val="FF0000"/>
                </a:solidFill>
              </a:rPr>
              <a:t>MPPC 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は非常に良い光子数分解能を有している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0" y="714356"/>
            <a:ext cx="9144000" cy="5929354"/>
            <a:chOff x="0" y="214290"/>
            <a:chExt cx="9144000" cy="5929354"/>
          </a:xfrm>
        </p:grpSpPr>
        <p:pic>
          <p:nvPicPr>
            <p:cNvPr id="8" name="Picture 5" descr="neutrino_facilit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85794"/>
              <a:ext cx="9144000" cy="334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:\Documents and Settings\gomi\My Documents\My Pictures\ingri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3843578"/>
              <a:ext cx="3119164" cy="1800000"/>
            </a:xfrm>
            <a:prstGeom prst="rect">
              <a:avLst/>
            </a:prstGeom>
            <a:noFill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3643314"/>
              <a:ext cx="2214578" cy="215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643834" y="4643446"/>
              <a:ext cx="135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2">
                      <a:lumMod val="25000"/>
                    </a:schemeClr>
                  </a:solidFill>
                </a:rPr>
                <a:t>Off-axis detector</a:t>
              </a:r>
              <a:endParaRPr kumimoji="1" lang="ja-JP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7158" y="4643446"/>
              <a:ext cx="135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2">
                      <a:lumMod val="25000"/>
                    </a:schemeClr>
                  </a:solidFill>
                </a:rPr>
                <a:t>On-axis detector</a:t>
              </a:r>
              <a:endParaRPr kumimoji="1" lang="ja-JP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57818" y="500042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2">
                      <a:lumMod val="25000"/>
                    </a:schemeClr>
                  </a:solidFill>
                </a:rPr>
                <a:t>50Gev Synchrotron</a:t>
              </a:r>
              <a:endParaRPr kumimoji="1" lang="ja-JP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42844" y="957188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2">
                      <a:lumMod val="25000"/>
                    </a:schemeClr>
                  </a:solidFill>
                </a:rPr>
                <a:t>Far detector</a:t>
              </a:r>
              <a:endParaRPr kumimoji="1" lang="ja-JP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857356" y="467005"/>
              <a:ext cx="3000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2">
                      <a:lumMod val="25000"/>
                    </a:schemeClr>
                  </a:solidFill>
                </a:rPr>
                <a:t>T2K experiment</a:t>
              </a:r>
              <a:endParaRPr kumimoji="1" lang="ja-JP" altLang="en-US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0" y="214290"/>
              <a:ext cx="9144000" cy="5929354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1060456"/>
            <a:ext cx="8572560" cy="93978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2643182"/>
            <a:ext cx="8858312" cy="297180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T2K</a:t>
            </a:r>
            <a:r>
              <a:rPr kumimoji="1" lang="ja-JP" altLang="en-US" sz="2800" dirty="0" smtClean="0"/>
              <a:t>実験は</a:t>
            </a:r>
            <a:r>
              <a:rPr kumimoji="1" lang="en-US" altLang="ja-JP" sz="2800" dirty="0" smtClean="0"/>
              <a:t>2009</a:t>
            </a:r>
            <a:r>
              <a:rPr kumimoji="1" lang="ja-JP" altLang="en-US" sz="2800" dirty="0" smtClean="0"/>
              <a:t>年にスタートする次世代長基線ニュートリノ振動実験である。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T2K</a:t>
            </a:r>
            <a:r>
              <a:rPr kumimoji="1" lang="ja-JP" altLang="en-US" sz="2800" dirty="0" smtClean="0"/>
              <a:t>実験の前置検出器</a:t>
            </a:r>
            <a:r>
              <a:rPr lang="ja-JP" altLang="en-US" sz="2800" dirty="0" smtClean="0"/>
              <a:t>では総数で約</a:t>
            </a:r>
            <a:r>
              <a:rPr kumimoji="1" lang="en-US" altLang="ja-JP" sz="2800" dirty="0" smtClean="0"/>
              <a:t>60000</a:t>
            </a:r>
            <a:r>
              <a:rPr kumimoji="1" lang="ja-JP" altLang="en-US" sz="2800" dirty="0" smtClean="0"/>
              <a:t>個の</a:t>
            </a:r>
            <a:r>
              <a:rPr kumimoji="1" lang="en-US" altLang="ja-JP" sz="2800" dirty="0" smtClean="0"/>
              <a:t>MPPC</a:t>
            </a:r>
            <a:r>
              <a:rPr lang="ja-JP" altLang="en-US" sz="2800" dirty="0" smtClean="0"/>
              <a:t>を使用する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今年度中に数万のオーダーの多量生産を行う。</a:t>
            </a:r>
            <a:r>
              <a:rPr lang="ja-JP" altLang="en-US" sz="2800" dirty="0"/>
              <a:t>この規模での実用化は世界</a:t>
            </a:r>
            <a:r>
              <a:rPr lang="ja-JP" altLang="en-US" sz="2800" dirty="0" smtClean="0"/>
              <a:t>初。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gomi\My Documents\ADC_camac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370" y="1958965"/>
            <a:ext cx="5040630" cy="3778250"/>
          </a:xfrm>
          <a:prstGeom prst="rect">
            <a:avLst/>
          </a:prstGeom>
          <a:noFill/>
        </p:spPr>
      </p:pic>
      <p:sp>
        <p:nvSpPr>
          <p:cNvPr id="1741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07950" y="5572140"/>
            <a:ext cx="8856663" cy="873125"/>
          </a:xfrm>
          <a:noFill/>
        </p:spPr>
        <p:txBody>
          <a:bodyPr/>
          <a:lstStyle/>
          <a:p>
            <a:pPr eaLnBrk="1" hangingPunct="1"/>
            <a:r>
              <a:rPr lang="en-US" altLang="ja-JP" sz="2400" dirty="0" smtClean="0"/>
              <a:t>MPPC</a:t>
            </a:r>
            <a:r>
              <a:rPr lang="ja-JP" altLang="en-US" sz="2400" dirty="0" smtClean="0"/>
              <a:t>は非常に良いフォトンカウンティング能力を有していて、図で示すように</a:t>
            </a:r>
            <a:r>
              <a:rPr lang="en-US" altLang="ja-JP" sz="2400" dirty="0" smtClean="0"/>
              <a:t>1PE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2PE</a:t>
            </a:r>
            <a:r>
              <a:rPr lang="ja-JP" altLang="en-US" sz="2400" dirty="0" smtClean="0"/>
              <a:t>・・・のシグナルを検出できる。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1414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/>
              <a:t>MPPC output signal</a:t>
            </a:r>
          </a:p>
        </p:txBody>
      </p:sp>
      <p:pic>
        <p:nvPicPr>
          <p:cNvPr id="17413" name="Picture 29" descr="tek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5294" y="1754970"/>
            <a:ext cx="32845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86" name="Rectangle 30"/>
          <p:cNvSpPr>
            <a:spLocks noChangeArrowheads="1"/>
          </p:cNvSpPr>
          <p:nvPr/>
        </p:nvSpPr>
        <p:spPr bwMode="auto">
          <a:xfrm>
            <a:off x="36512" y="1787514"/>
            <a:ext cx="2463785" cy="582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175125">
              <a:defRPr/>
            </a:pPr>
            <a:r>
              <a:rPr lang="en-US" altLang="ja-JP" sz="2400"/>
              <a:t>MPPC raw signal</a:t>
            </a:r>
          </a:p>
        </p:txBody>
      </p:sp>
      <p:sp>
        <p:nvSpPr>
          <p:cNvPr id="17415" name="Text Box 38"/>
          <p:cNvSpPr txBox="1">
            <a:spLocks noChangeArrowheads="1"/>
          </p:cNvSpPr>
          <p:nvPr/>
        </p:nvSpPr>
        <p:spPr bwMode="auto">
          <a:xfrm>
            <a:off x="714348" y="3087671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1PE</a:t>
            </a:r>
          </a:p>
        </p:txBody>
      </p:sp>
      <p:sp>
        <p:nvSpPr>
          <p:cNvPr id="17416" name="Text Box 39"/>
          <p:cNvSpPr txBox="1">
            <a:spLocks noChangeArrowheads="1"/>
          </p:cNvSpPr>
          <p:nvPr/>
        </p:nvSpPr>
        <p:spPr bwMode="auto">
          <a:xfrm>
            <a:off x="714348" y="3448034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2PE</a:t>
            </a:r>
          </a:p>
        </p:txBody>
      </p:sp>
      <p:sp>
        <p:nvSpPr>
          <p:cNvPr id="17417" name="Text Box 40"/>
          <p:cNvSpPr txBox="1">
            <a:spLocks noChangeArrowheads="1"/>
          </p:cNvSpPr>
          <p:nvPr/>
        </p:nvSpPr>
        <p:spPr bwMode="auto">
          <a:xfrm>
            <a:off x="714348" y="3808396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CC00"/>
                </a:solidFill>
              </a:rPr>
              <a:t>3PE</a:t>
            </a:r>
          </a:p>
        </p:txBody>
      </p:sp>
      <p:sp>
        <p:nvSpPr>
          <p:cNvPr id="17418" name="Line 41"/>
          <p:cNvSpPr>
            <a:spLocks noChangeShapeType="1"/>
          </p:cNvSpPr>
          <p:nvPr/>
        </p:nvSpPr>
        <p:spPr bwMode="auto">
          <a:xfrm flipH="1">
            <a:off x="1116013" y="4203689"/>
            <a:ext cx="0" cy="360363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9" name="Text Box 42"/>
          <p:cNvSpPr txBox="1">
            <a:spLocks noChangeArrowheads="1"/>
          </p:cNvSpPr>
          <p:nvPr/>
        </p:nvSpPr>
        <p:spPr bwMode="auto">
          <a:xfrm>
            <a:off x="858810" y="258443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Pedestal</a:t>
            </a:r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5643570" y="3227355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1PE</a:t>
            </a:r>
          </a:p>
        </p:txBody>
      </p:sp>
      <p:sp>
        <p:nvSpPr>
          <p:cNvPr id="17423" name="Text Box 51"/>
          <p:cNvSpPr txBox="1">
            <a:spLocks noChangeArrowheads="1"/>
          </p:cNvSpPr>
          <p:nvPr/>
        </p:nvSpPr>
        <p:spPr bwMode="auto">
          <a:xfrm>
            <a:off x="6137292" y="3836907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2PE</a:t>
            </a:r>
          </a:p>
        </p:txBody>
      </p:sp>
      <p:sp>
        <p:nvSpPr>
          <p:cNvPr id="17424" name="Text Box 52"/>
          <p:cNvSpPr txBox="1">
            <a:spLocks noChangeArrowheads="1"/>
          </p:cNvSpPr>
          <p:nvPr/>
        </p:nvSpPr>
        <p:spPr bwMode="auto">
          <a:xfrm>
            <a:off x="6643702" y="4379893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3PE</a:t>
            </a:r>
          </a:p>
        </p:txBody>
      </p:sp>
      <p:sp>
        <p:nvSpPr>
          <p:cNvPr id="17425" name="Line 53"/>
          <p:cNvSpPr>
            <a:spLocks noChangeShapeType="1"/>
          </p:cNvSpPr>
          <p:nvPr/>
        </p:nvSpPr>
        <p:spPr bwMode="auto">
          <a:xfrm flipH="1" flipV="1">
            <a:off x="7352462" y="4808521"/>
            <a:ext cx="7200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6" name="Text Box 54"/>
          <p:cNvSpPr txBox="1">
            <a:spLocks noChangeArrowheads="1"/>
          </p:cNvSpPr>
          <p:nvPr/>
        </p:nvSpPr>
        <p:spPr bwMode="auto">
          <a:xfrm>
            <a:off x="5072066" y="2451067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17427" name="Text Box 73"/>
          <p:cNvSpPr txBox="1">
            <a:spLocks noChangeArrowheads="1"/>
          </p:cNvSpPr>
          <p:nvPr/>
        </p:nvSpPr>
        <p:spPr bwMode="auto">
          <a:xfrm>
            <a:off x="71438" y="900128"/>
            <a:ext cx="88931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/>
              <a:t>今回我々がテストした</a:t>
            </a:r>
            <a:r>
              <a:rPr lang="en-US" altLang="ja-JP" sz="2400"/>
              <a:t>MPPC</a:t>
            </a:r>
            <a:r>
              <a:rPr lang="ja-JP" altLang="en-US" sz="2400"/>
              <a:t>サンプル</a:t>
            </a:r>
            <a:r>
              <a:rPr lang="en-US" altLang="ja-JP" sz="2400"/>
              <a:t>(</a:t>
            </a:r>
            <a:r>
              <a:rPr lang="ja-JP" altLang="en-US" sz="2400"/>
              <a:t>型番：</a:t>
            </a:r>
            <a:r>
              <a:rPr lang="en-US" altLang="ja-JP" sz="2400"/>
              <a:t>S10362-11-100MOD 400pixel)</a:t>
            </a:r>
            <a:r>
              <a:rPr lang="ja-JP" altLang="en-US" sz="2400"/>
              <a:t>の基礎特性について報告する。</a:t>
            </a:r>
            <a:endParaRPr lang="en-US" altLang="ja-JP" sz="240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071934" y="1857364"/>
            <a:ext cx="1571636" cy="357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04" name="Rectangle 48"/>
          <p:cNvSpPr>
            <a:spLocks noChangeArrowheads="1"/>
          </p:cNvSpPr>
          <p:nvPr/>
        </p:nvSpPr>
        <p:spPr bwMode="auto">
          <a:xfrm>
            <a:off x="4425952" y="1785926"/>
            <a:ext cx="3432196" cy="5804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/>
              <a:t>MPPC Histogram</a:t>
            </a:r>
          </a:p>
        </p:txBody>
      </p:sp>
      <p:sp>
        <p:nvSpPr>
          <p:cNvPr id="25" name="右矢印 24"/>
          <p:cNvSpPr/>
          <p:nvPr/>
        </p:nvSpPr>
        <p:spPr>
          <a:xfrm>
            <a:off x="3786182" y="3941756"/>
            <a:ext cx="1071570" cy="6429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omi\My Documents\ADC_camac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370" y="2786058"/>
            <a:ext cx="5040630" cy="3778250"/>
          </a:xfrm>
          <a:prstGeom prst="rect">
            <a:avLst/>
          </a:prstGeom>
          <a:noFill/>
        </p:spPr>
      </p:pic>
      <p:sp>
        <p:nvSpPr>
          <p:cNvPr id="34" name="正方形/長方形 33"/>
          <p:cNvSpPr/>
          <p:nvPr/>
        </p:nvSpPr>
        <p:spPr>
          <a:xfrm>
            <a:off x="3929058" y="2643182"/>
            <a:ext cx="2428892" cy="4286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title"/>
          </p:nvPr>
        </p:nvSpPr>
        <p:spPr>
          <a:xfrm>
            <a:off x="1152525" y="287338"/>
            <a:ext cx="6840538" cy="71277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ゲインの測定</a:t>
            </a:r>
            <a:endParaRPr lang="en-US" altLang="ja-JP" sz="4000" dirty="0" smtClean="0"/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4140200" y="1144571"/>
          <a:ext cx="4392613" cy="865188"/>
        </p:xfrm>
        <a:graphic>
          <a:graphicData uri="http://schemas.openxmlformats.org/presentationml/2006/ole">
            <p:oleObj spid="_x0000_s2050" name="数式" r:id="rId5" imgW="1993680" imgH="393480" progId="Equation.3">
              <p:embed/>
            </p:oleObj>
          </a:graphicData>
        </a:graphic>
      </p:graphicFrame>
      <p:sp>
        <p:nvSpPr>
          <p:cNvPr id="2056" name="Text Box 51"/>
          <p:cNvSpPr txBox="1">
            <a:spLocks noChangeArrowheads="1"/>
          </p:cNvSpPr>
          <p:nvPr/>
        </p:nvSpPr>
        <p:spPr bwMode="auto">
          <a:xfrm>
            <a:off x="755650" y="1071546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のゲインの定義式</a:t>
            </a:r>
            <a:endParaRPr lang="en-US" altLang="ja-JP" sz="2400"/>
          </a:p>
        </p:txBody>
      </p:sp>
      <p:sp>
        <p:nvSpPr>
          <p:cNvPr id="2057" name="AutoShape 53"/>
          <p:cNvSpPr>
            <a:spLocks noChangeArrowheads="1"/>
          </p:cNvSpPr>
          <p:nvPr/>
        </p:nvSpPr>
        <p:spPr bwMode="auto">
          <a:xfrm>
            <a:off x="71406" y="5435608"/>
            <a:ext cx="4249736" cy="792162"/>
          </a:xfrm>
          <a:prstGeom prst="wedgeRectCallout">
            <a:avLst>
              <a:gd name="adj1" fmla="val 66063"/>
              <a:gd name="adj2" fmla="val 3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l"/>
            <a:r>
              <a:rPr lang="en-US" altLang="ja-JP" sz="2400" dirty="0"/>
              <a:t>1PE</a:t>
            </a:r>
            <a:r>
              <a:rPr lang="ja-JP" altLang="en-US" sz="2400" dirty="0"/>
              <a:t>のピークと</a:t>
            </a:r>
            <a:r>
              <a:rPr lang="en-US" altLang="ja-JP" sz="2400" dirty="0"/>
              <a:t>Pedestal</a:t>
            </a:r>
            <a:r>
              <a:rPr lang="ja-JP" altLang="en-US" sz="2400" dirty="0"/>
              <a:t>のピークとの差からゲインを定義する。</a:t>
            </a:r>
            <a:endParaRPr lang="en-US" altLang="ja-JP" sz="2400" dirty="0"/>
          </a:p>
        </p:txBody>
      </p:sp>
      <p:sp>
        <p:nvSpPr>
          <p:cNvPr id="2058" name="Text Box 81"/>
          <p:cNvSpPr txBox="1">
            <a:spLocks noChangeArrowheads="1"/>
          </p:cNvSpPr>
          <p:nvPr/>
        </p:nvSpPr>
        <p:spPr bwMode="auto">
          <a:xfrm>
            <a:off x="5729291" y="4062412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</a:rPr>
              <a:t>1PE</a:t>
            </a:r>
          </a:p>
        </p:txBody>
      </p:sp>
      <p:sp>
        <p:nvSpPr>
          <p:cNvPr id="2059" name="Text Box 82"/>
          <p:cNvSpPr txBox="1">
            <a:spLocks noChangeArrowheads="1"/>
          </p:cNvSpPr>
          <p:nvPr/>
        </p:nvSpPr>
        <p:spPr bwMode="auto">
          <a:xfrm>
            <a:off x="6132534" y="4572008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</a:rPr>
              <a:t>2PE</a:t>
            </a:r>
          </a:p>
        </p:txBody>
      </p:sp>
      <p:sp>
        <p:nvSpPr>
          <p:cNvPr id="2060" name="Text Box 83"/>
          <p:cNvSpPr txBox="1">
            <a:spLocks noChangeArrowheads="1"/>
          </p:cNvSpPr>
          <p:nvPr/>
        </p:nvSpPr>
        <p:spPr bwMode="auto">
          <a:xfrm>
            <a:off x="6643702" y="5100592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</a:rPr>
              <a:t>3PE</a:t>
            </a:r>
          </a:p>
        </p:txBody>
      </p:sp>
      <p:sp>
        <p:nvSpPr>
          <p:cNvPr id="2061" name="Line 84"/>
          <p:cNvSpPr>
            <a:spLocks noChangeShapeType="1"/>
          </p:cNvSpPr>
          <p:nvPr/>
        </p:nvSpPr>
        <p:spPr bwMode="auto">
          <a:xfrm flipH="1" flipV="1">
            <a:off x="7286644" y="5643578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" name="Text Box 85"/>
          <p:cNvSpPr txBox="1">
            <a:spLocks noChangeArrowheads="1"/>
          </p:cNvSpPr>
          <p:nvPr/>
        </p:nvSpPr>
        <p:spPr bwMode="auto">
          <a:xfrm>
            <a:off x="5072066" y="3214686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2065" name="AutoShape 87"/>
          <p:cNvSpPr>
            <a:spLocks noChangeArrowheads="1"/>
          </p:cNvSpPr>
          <p:nvPr/>
        </p:nvSpPr>
        <p:spPr bwMode="auto">
          <a:xfrm>
            <a:off x="34925" y="2357430"/>
            <a:ext cx="4105275" cy="2808287"/>
          </a:xfrm>
          <a:prstGeom prst="roundRect">
            <a:avLst>
              <a:gd name="adj" fmla="val 116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066" name="Text Box 88"/>
          <p:cNvSpPr txBox="1">
            <a:spLocks noChangeArrowheads="1"/>
          </p:cNvSpPr>
          <p:nvPr/>
        </p:nvSpPr>
        <p:spPr bwMode="auto">
          <a:xfrm>
            <a:off x="381634" y="2643182"/>
            <a:ext cx="1547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i="1" u="sng" dirty="0"/>
              <a:t> </a:t>
            </a:r>
            <a:r>
              <a:rPr lang="ja-JP" altLang="en-US" sz="2400" i="1" u="sng" dirty="0" smtClean="0"/>
              <a:t>測定方法</a:t>
            </a:r>
            <a:r>
              <a:rPr lang="en-US" altLang="ja-JP" sz="2400" i="1" u="sng" dirty="0" smtClean="0"/>
              <a:t> </a:t>
            </a:r>
            <a:endParaRPr lang="en-US" altLang="ja-JP" sz="2400" b="1" i="1" u="sng" dirty="0"/>
          </a:p>
        </p:txBody>
      </p:sp>
      <p:sp>
        <p:nvSpPr>
          <p:cNvPr id="2068" name="Text Box 98"/>
          <p:cNvSpPr txBox="1">
            <a:spLocks noChangeArrowheads="1"/>
          </p:cNvSpPr>
          <p:nvPr/>
        </p:nvSpPr>
        <p:spPr bwMode="auto">
          <a:xfrm>
            <a:off x="142844" y="3286124"/>
            <a:ext cx="2156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000" dirty="0"/>
              <a:t> </a:t>
            </a:r>
            <a:r>
              <a:rPr lang="ja-JP" altLang="en-US" sz="2000" dirty="0" smtClean="0"/>
              <a:t>微弱</a:t>
            </a:r>
            <a:r>
              <a:rPr lang="ja-JP" altLang="en-US" sz="2000" dirty="0"/>
              <a:t>な光を</a:t>
            </a:r>
            <a:r>
              <a:rPr lang="en-US" altLang="ja-JP" sz="2000" dirty="0"/>
              <a:t>MPPC</a:t>
            </a:r>
            <a:r>
              <a:rPr lang="ja-JP" altLang="en-US" sz="2000" dirty="0"/>
              <a:t>で観測する。</a:t>
            </a:r>
            <a:endParaRPr lang="en-US" altLang="ja-JP" sz="20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ja-JP" altLang="en-US" sz="2000" dirty="0"/>
              <a:t> </a:t>
            </a:r>
            <a:r>
              <a:rPr lang="en-US" altLang="ja-JP" sz="2000" dirty="0"/>
              <a:t>ADC</a:t>
            </a:r>
            <a:r>
              <a:rPr lang="ja-JP" altLang="en-US" sz="2000" dirty="0"/>
              <a:t>分布からゲインを算出する。</a:t>
            </a:r>
            <a:endParaRPr lang="en-US" altLang="ja-JP" sz="2000" dirty="0"/>
          </a:p>
        </p:txBody>
      </p:sp>
      <p:sp>
        <p:nvSpPr>
          <p:cNvPr id="2069" name="AutoShape 99"/>
          <p:cNvSpPr>
            <a:spLocks noChangeArrowheads="1"/>
          </p:cNvSpPr>
          <p:nvPr/>
        </p:nvSpPr>
        <p:spPr bwMode="auto">
          <a:xfrm>
            <a:off x="2000232" y="2700360"/>
            <a:ext cx="1357322" cy="585763"/>
          </a:xfrm>
          <a:prstGeom prst="wedgeRectCallout">
            <a:avLst>
              <a:gd name="adj1" fmla="val 67455"/>
              <a:gd name="adj2" fmla="val 2919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 dirty="0" smtClean="0">
                <a:solidFill>
                  <a:srgbClr val="FF3300"/>
                </a:solidFill>
              </a:rPr>
              <a:t>WLS</a:t>
            </a:r>
          </a:p>
          <a:p>
            <a:pPr algn="ctr"/>
            <a:r>
              <a:rPr lang="ja-JP" altLang="en-US" sz="2000" dirty="0" smtClean="0">
                <a:solidFill>
                  <a:srgbClr val="FF3300"/>
                </a:solidFill>
              </a:rPr>
              <a:t>ファイバー</a:t>
            </a:r>
            <a:endParaRPr lang="en-US" altLang="ja-JP" sz="2000" dirty="0">
              <a:solidFill>
                <a:srgbClr val="FF3300"/>
              </a:solidFill>
            </a:endParaRPr>
          </a:p>
        </p:txBody>
      </p:sp>
      <p:sp>
        <p:nvSpPr>
          <p:cNvPr id="2070" name="AutoShape 100"/>
          <p:cNvSpPr>
            <a:spLocks noChangeArrowheads="1"/>
          </p:cNvSpPr>
          <p:nvPr/>
        </p:nvSpPr>
        <p:spPr bwMode="auto">
          <a:xfrm>
            <a:off x="2357422" y="3717377"/>
            <a:ext cx="911403" cy="354140"/>
          </a:xfrm>
          <a:prstGeom prst="wedgeRectCallout">
            <a:avLst>
              <a:gd name="adj1" fmla="val 65523"/>
              <a:gd name="adj2" fmla="val 555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>
                <a:solidFill>
                  <a:srgbClr val="FF3300"/>
                </a:solidFill>
              </a:rPr>
              <a:t>MPPC</a:t>
            </a: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4286248" y="2506650"/>
            <a:ext cx="357665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/>
              <a:t>ADC distribution of MPPC</a:t>
            </a:r>
          </a:p>
        </p:txBody>
      </p:sp>
      <p:sp>
        <p:nvSpPr>
          <p:cNvPr id="31" name="左右矢印 30"/>
          <p:cNvSpPr/>
          <p:nvPr/>
        </p:nvSpPr>
        <p:spPr>
          <a:xfrm>
            <a:off x="5072066" y="5643578"/>
            <a:ext cx="500066" cy="214314"/>
          </a:xfrm>
          <a:prstGeom prst="leftRightArrow">
            <a:avLst/>
          </a:prstGeom>
          <a:solidFill>
            <a:srgbClr val="00B0F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3465173" y="2571744"/>
            <a:ext cx="415743" cy="2357454"/>
            <a:chOff x="3465173" y="2571744"/>
            <a:chExt cx="415743" cy="235745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465173" y="4045314"/>
              <a:ext cx="415743" cy="883884"/>
              <a:chOff x="3475931" y="3863971"/>
              <a:chExt cx="415743" cy="883884"/>
            </a:xfrm>
          </p:grpSpPr>
          <p:sp>
            <p:nvSpPr>
              <p:cNvPr id="2077" name="Line 96"/>
              <p:cNvSpPr>
                <a:spLocks noChangeShapeType="1"/>
              </p:cNvSpPr>
              <p:nvPr/>
            </p:nvSpPr>
            <p:spPr bwMode="auto">
              <a:xfrm>
                <a:off x="3570986" y="4027855"/>
                <a:ext cx="0" cy="720000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8" name="Line 97"/>
              <p:cNvSpPr>
                <a:spLocks noChangeShapeType="1"/>
              </p:cNvSpPr>
              <p:nvPr/>
            </p:nvSpPr>
            <p:spPr bwMode="auto">
              <a:xfrm>
                <a:off x="3820065" y="4027855"/>
                <a:ext cx="0" cy="720000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6" name="Rectangle 95"/>
              <p:cNvSpPr>
                <a:spLocks noChangeArrowheads="1"/>
              </p:cNvSpPr>
              <p:nvPr/>
            </p:nvSpPr>
            <p:spPr bwMode="auto">
              <a:xfrm>
                <a:off x="3475931" y="3863971"/>
                <a:ext cx="415743" cy="16388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" name="正方形/長方形 34"/>
            <p:cNvSpPr/>
            <p:nvPr/>
          </p:nvSpPr>
          <p:spPr>
            <a:xfrm>
              <a:off x="3643306" y="2571744"/>
              <a:ext cx="71438" cy="714380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5400000">
              <a:off x="3563761" y="3463925"/>
              <a:ext cx="214314" cy="1588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16200000" flipH="1">
              <a:off x="3625587" y="3446719"/>
              <a:ext cx="214314" cy="3600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3502089" y="3446719"/>
              <a:ext cx="214314" cy="3600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Documents and Settings\gomi\My Documents\ADC_camac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54453"/>
            <a:ext cx="2520315" cy="18891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17700" y="4117997"/>
            <a:ext cx="428625" cy="320675"/>
            <a:chOff x="1567" y="2160"/>
            <a:chExt cx="270" cy="202"/>
          </a:xfrm>
        </p:grpSpPr>
        <p:sp>
          <p:nvSpPr>
            <p:cNvPr id="10270" name="Rectangle 8"/>
            <p:cNvSpPr>
              <a:spLocks noChangeArrowheads="1"/>
            </p:cNvSpPr>
            <p:nvPr/>
          </p:nvSpPr>
          <p:spPr bwMode="auto">
            <a:xfrm>
              <a:off x="1567" y="2160"/>
              <a:ext cx="43" cy="20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08" y="2204"/>
              <a:ext cx="229" cy="115"/>
              <a:chOff x="3243" y="2750"/>
              <a:chExt cx="726" cy="181"/>
            </a:xfrm>
          </p:grpSpPr>
          <p:sp>
            <p:nvSpPr>
              <p:cNvPr id="10272" name="Line 10"/>
              <p:cNvSpPr>
                <a:spLocks noChangeShapeType="1"/>
              </p:cNvSpPr>
              <p:nvPr/>
            </p:nvSpPr>
            <p:spPr bwMode="auto">
              <a:xfrm>
                <a:off x="3243" y="2750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73" name="Line 11"/>
              <p:cNvSpPr>
                <a:spLocks noChangeShapeType="1"/>
              </p:cNvSpPr>
              <p:nvPr/>
            </p:nvSpPr>
            <p:spPr bwMode="auto">
              <a:xfrm>
                <a:off x="3243" y="2931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474788" y="4478359"/>
            <a:ext cx="1368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MPPC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1722438" y="5853134"/>
            <a:ext cx="971550" cy="3683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>
                <a:solidFill>
                  <a:schemeClr val="bg1"/>
                </a:solidFill>
              </a:rPr>
              <a:t>PMT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403350" y="6205559"/>
            <a:ext cx="1476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/>
              <a:t>( reference )</a:t>
            </a:r>
          </a:p>
        </p:txBody>
      </p:sp>
      <p:sp>
        <p:nvSpPr>
          <p:cNvPr id="10249" name="Freeform 15"/>
          <p:cNvSpPr>
            <a:spLocks/>
          </p:cNvSpPr>
          <p:nvPr/>
        </p:nvSpPr>
        <p:spPr bwMode="auto">
          <a:xfrm>
            <a:off x="1138238" y="4268809"/>
            <a:ext cx="481012" cy="874713"/>
          </a:xfrm>
          <a:custGeom>
            <a:avLst/>
            <a:gdLst>
              <a:gd name="T0" fmla="*/ 0 w 478"/>
              <a:gd name="T1" fmla="*/ 874713 h 750"/>
              <a:gd name="T2" fmla="*/ 142895 w 478"/>
              <a:gd name="T3" fmla="*/ 874713 h 750"/>
              <a:gd name="T4" fmla="*/ 147926 w 478"/>
              <a:gd name="T5" fmla="*/ 0 h 750"/>
              <a:gd name="T6" fmla="*/ 481012 w 478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750"/>
              <a:gd name="T14" fmla="*/ 478 w 478"/>
              <a:gd name="T15" fmla="*/ 750 h 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750">
                <a:moveTo>
                  <a:pt x="0" y="750"/>
                </a:moveTo>
                <a:lnTo>
                  <a:pt x="142" y="750"/>
                </a:lnTo>
                <a:lnTo>
                  <a:pt x="147" y="0"/>
                </a:lnTo>
                <a:lnTo>
                  <a:pt x="478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0" name="Freeform 16"/>
          <p:cNvSpPr>
            <a:spLocks/>
          </p:cNvSpPr>
          <p:nvPr/>
        </p:nvSpPr>
        <p:spPr bwMode="auto">
          <a:xfrm flipV="1">
            <a:off x="1138238" y="5135584"/>
            <a:ext cx="481012" cy="933450"/>
          </a:xfrm>
          <a:custGeom>
            <a:avLst/>
            <a:gdLst>
              <a:gd name="T0" fmla="*/ 0 w 478"/>
              <a:gd name="T1" fmla="*/ 933450 h 750"/>
              <a:gd name="T2" fmla="*/ 142895 w 478"/>
              <a:gd name="T3" fmla="*/ 933450 h 750"/>
              <a:gd name="T4" fmla="*/ 147926 w 478"/>
              <a:gd name="T5" fmla="*/ 0 h 750"/>
              <a:gd name="T6" fmla="*/ 481012 w 478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750"/>
              <a:gd name="T14" fmla="*/ 478 w 478"/>
              <a:gd name="T15" fmla="*/ 750 h 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750">
                <a:moveTo>
                  <a:pt x="0" y="750"/>
                </a:moveTo>
                <a:lnTo>
                  <a:pt x="142" y="750"/>
                </a:lnTo>
                <a:lnTo>
                  <a:pt x="147" y="0"/>
                </a:lnTo>
                <a:lnTo>
                  <a:pt x="478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106362" y="5270522"/>
            <a:ext cx="1250927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/>
              <a:t>同じ光量</a:t>
            </a:r>
            <a:endParaRPr lang="en-US" altLang="ja-JP"/>
          </a:p>
        </p:txBody>
      </p:sp>
      <p:sp>
        <p:nvSpPr>
          <p:cNvPr id="10252" name="AutoShape 18"/>
          <p:cNvSpPr>
            <a:spLocks noChangeArrowheads="1"/>
          </p:cNvSpPr>
          <p:nvPr/>
        </p:nvSpPr>
        <p:spPr bwMode="auto">
          <a:xfrm>
            <a:off x="2627313" y="4165622"/>
            <a:ext cx="720725" cy="287337"/>
          </a:xfrm>
          <a:prstGeom prst="rightArrow">
            <a:avLst>
              <a:gd name="adj1" fmla="val 50278"/>
              <a:gd name="adj2" fmla="val 47518"/>
            </a:avLst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3" name="AutoShape 19"/>
          <p:cNvSpPr>
            <a:spLocks noChangeArrowheads="1"/>
          </p:cNvSpPr>
          <p:nvPr/>
        </p:nvSpPr>
        <p:spPr bwMode="auto">
          <a:xfrm>
            <a:off x="2843213" y="5918222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3779838" y="5924572"/>
            <a:ext cx="18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0.789PE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7092950" y="5708672"/>
            <a:ext cx="194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2400" b="1" u="sng" dirty="0"/>
              <a:t>PDE = 1.96</a:t>
            </a:r>
          </a:p>
        </p:txBody>
      </p:sp>
      <p:sp>
        <p:nvSpPr>
          <p:cNvPr id="10257" name="Freeform 23"/>
          <p:cNvSpPr>
            <a:spLocks/>
          </p:cNvSpPr>
          <p:nvPr/>
        </p:nvSpPr>
        <p:spPr bwMode="auto">
          <a:xfrm>
            <a:off x="5651500" y="5394347"/>
            <a:ext cx="1571625" cy="795337"/>
          </a:xfrm>
          <a:custGeom>
            <a:avLst/>
            <a:gdLst>
              <a:gd name="T0" fmla="*/ 1571625 w 990"/>
              <a:gd name="T1" fmla="*/ 0 h 501"/>
              <a:gd name="T2" fmla="*/ 623888 w 990"/>
              <a:gd name="T3" fmla="*/ 0 h 501"/>
              <a:gd name="T4" fmla="*/ 625475 w 990"/>
              <a:gd name="T5" fmla="*/ 795337 h 501"/>
              <a:gd name="T6" fmla="*/ 0 w 990"/>
              <a:gd name="T7" fmla="*/ 79533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990"/>
              <a:gd name="T13" fmla="*/ 0 h 501"/>
              <a:gd name="T14" fmla="*/ 990 w 990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" h="501">
                <a:moveTo>
                  <a:pt x="990" y="0"/>
                </a:moveTo>
                <a:lnTo>
                  <a:pt x="393" y="0"/>
                </a:lnTo>
                <a:lnTo>
                  <a:pt x="394" y="501"/>
                </a:lnTo>
                <a:lnTo>
                  <a:pt x="0" y="501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8" name="Freeform 24"/>
          <p:cNvSpPr>
            <a:spLocks/>
          </p:cNvSpPr>
          <p:nvPr/>
        </p:nvSpPr>
        <p:spPr bwMode="auto">
          <a:xfrm flipV="1">
            <a:off x="6643702" y="4214817"/>
            <a:ext cx="214314" cy="1171588"/>
          </a:xfrm>
          <a:custGeom>
            <a:avLst/>
            <a:gdLst>
              <a:gd name="T0" fmla="*/ 193675 w 122"/>
              <a:gd name="T1" fmla="*/ 0 h 252"/>
              <a:gd name="T2" fmla="*/ 193675 w 122"/>
              <a:gd name="T3" fmla="*/ 469900 h 252"/>
              <a:gd name="T4" fmla="*/ 0 w 122"/>
              <a:gd name="T5" fmla="*/ 469900 h 252"/>
              <a:gd name="T6" fmla="*/ 0 60000 65536"/>
              <a:gd name="T7" fmla="*/ 0 60000 65536"/>
              <a:gd name="T8" fmla="*/ 0 60000 65536"/>
              <a:gd name="T9" fmla="*/ 0 w 122"/>
              <a:gd name="T10" fmla="*/ 0 h 252"/>
              <a:gd name="T11" fmla="*/ 122 w 122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252">
                <a:moveTo>
                  <a:pt x="122" y="0"/>
                </a:moveTo>
                <a:lnTo>
                  <a:pt x="122" y="252"/>
                </a:lnTo>
                <a:lnTo>
                  <a:pt x="0" y="252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394575" y="5054622"/>
            <a:ext cx="1536700" cy="654050"/>
            <a:chOff x="4724" y="2659"/>
            <a:chExt cx="968" cy="412"/>
          </a:xfrm>
        </p:grpSpPr>
        <p:sp>
          <p:nvSpPr>
            <p:cNvPr id="10266" name="Text Box 27"/>
            <p:cNvSpPr txBox="1">
              <a:spLocks noChangeArrowheads="1"/>
            </p:cNvSpPr>
            <p:nvPr/>
          </p:nvSpPr>
          <p:spPr bwMode="auto">
            <a:xfrm>
              <a:off x="4767" y="2659"/>
              <a:ext cx="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1.55</a:t>
              </a:r>
            </a:p>
          </p:txBody>
        </p:sp>
        <p:sp>
          <p:nvSpPr>
            <p:cNvPr id="10267" name="Text Box 28"/>
            <p:cNvSpPr txBox="1">
              <a:spLocks noChangeArrowheads="1"/>
            </p:cNvSpPr>
            <p:nvPr/>
          </p:nvSpPr>
          <p:spPr bwMode="auto">
            <a:xfrm>
              <a:off x="4724" y="2840"/>
              <a:ext cx="4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0.789</a:t>
              </a: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 flipV="1">
              <a:off x="4740" y="2864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69" name="Text Box 30"/>
            <p:cNvSpPr txBox="1">
              <a:spLocks noChangeArrowheads="1"/>
            </p:cNvSpPr>
            <p:nvPr/>
          </p:nvSpPr>
          <p:spPr bwMode="auto">
            <a:xfrm>
              <a:off x="5170" y="2745"/>
              <a:ext cx="5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=1.96</a:t>
              </a:r>
            </a:p>
          </p:txBody>
        </p:sp>
      </p:grpSp>
      <p:sp>
        <p:nvSpPr>
          <p:cNvPr id="10260" name="Line 38"/>
          <p:cNvSpPr>
            <a:spLocks noChangeShapeType="1"/>
          </p:cNvSpPr>
          <p:nvPr/>
        </p:nvSpPr>
        <p:spPr bwMode="auto">
          <a:xfrm>
            <a:off x="107950" y="5132409"/>
            <a:ext cx="4318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1" name="Rectangle 39"/>
          <p:cNvSpPr>
            <a:spLocks noChangeArrowheads="1"/>
          </p:cNvSpPr>
          <p:nvPr/>
        </p:nvSpPr>
        <p:spPr bwMode="auto">
          <a:xfrm>
            <a:off x="531813" y="5011759"/>
            <a:ext cx="360362" cy="2159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179388" y="3763984"/>
            <a:ext cx="2663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プラスチックコネクター</a:t>
            </a:r>
            <a:endParaRPr lang="en-US" altLang="ja-JP"/>
          </a:p>
        </p:txBody>
      </p:sp>
      <p:sp>
        <p:nvSpPr>
          <p:cNvPr id="102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671512"/>
          </a:xfrm>
          <a:noFill/>
        </p:spPr>
        <p:txBody>
          <a:bodyPr/>
          <a:lstStyle/>
          <a:p>
            <a:pPr eaLnBrk="1" hangingPunct="1"/>
            <a:r>
              <a:rPr lang="ja-JP" altLang="en-US" sz="3600" smtClean="0"/>
              <a:t>光子検出効率</a:t>
            </a:r>
            <a:r>
              <a:rPr lang="en-US" altLang="ja-JP" sz="3600" smtClean="0"/>
              <a:t>(PDE)</a:t>
            </a:r>
            <a:r>
              <a:rPr lang="ja-JP" altLang="en-US" sz="3600" smtClean="0"/>
              <a:t>の測定</a:t>
            </a:r>
            <a:endParaRPr lang="en-US" altLang="ja-JP" sz="36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23850" y="2563834"/>
          <a:ext cx="4824413" cy="912813"/>
        </p:xfrm>
        <a:graphic>
          <a:graphicData uri="http://schemas.openxmlformats.org/presentationml/2006/ole">
            <p:oleObj spid="_x0000_s10242" name="数式" r:id="rId4" imgW="1879560" imgH="355320" progId="Equation.3">
              <p:embed/>
            </p:oleObj>
          </a:graphicData>
        </a:graphic>
      </p:graphicFrame>
      <p:sp>
        <p:nvSpPr>
          <p:cNvPr id="10264" name="Text Box 5"/>
          <p:cNvSpPr txBox="1">
            <a:spLocks noChangeArrowheads="1"/>
          </p:cNvSpPr>
          <p:nvPr/>
        </p:nvSpPr>
        <p:spPr bwMode="auto">
          <a:xfrm>
            <a:off x="5329238" y="3008334"/>
            <a:ext cx="356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( p.e. = # of photo electron )</a:t>
            </a:r>
          </a:p>
        </p:txBody>
      </p:sp>
      <p:sp>
        <p:nvSpPr>
          <p:cNvPr id="10265" name="Text Box 6"/>
          <p:cNvSpPr txBox="1">
            <a:spLocks noChangeArrowheads="1"/>
          </p:cNvSpPr>
          <p:nvPr/>
        </p:nvSpPr>
        <p:spPr bwMode="auto">
          <a:xfrm>
            <a:off x="250825" y="97313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/>
              <a:t>同じだけの光量を</a:t>
            </a:r>
            <a:r>
              <a:rPr lang="en-US" altLang="ja-JP" sz="2800"/>
              <a:t>2</a:t>
            </a:r>
            <a:r>
              <a:rPr lang="ja-JP" altLang="en-US" sz="2800"/>
              <a:t>つの光検出器、</a:t>
            </a:r>
            <a:r>
              <a:rPr lang="en-US" altLang="ja-JP" sz="2800"/>
              <a:t>PMT</a:t>
            </a:r>
            <a:r>
              <a:rPr lang="ja-JP" altLang="en-US" sz="2800"/>
              <a:t>・</a:t>
            </a:r>
            <a:r>
              <a:rPr lang="en-US" altLang="ja-JP" sz="2800"/>
              <a:t>MPPC</a:t>
            </a:r>
            <a:r>
              <a:rPr lang="ja-JP" altLang="en-US" sz="2800"/>
              <a:t>で観測する。</a:t>
            </a:r>
            <a:r>
              <a:rPr lang="en-US" altLang="ja-JP" sz="2800"/>
              <a:t>MPPC</a:t>
            </a:r>
            <a:r>
              <a:rPr lang="ja-JP" altLang="en-US" sz="2800"/>
              <a:t>で得られた光電子量の、</a:t>
            </a:r>
            <a:r>
              <a:rPr lang="en-US" altLang="ja-JP" sz="2800"/>
              <a:t>PMT</a:t>
            </a:r>
            <a:r>
              <a:rPr lang="ja-JP" altLang="en-US" sz="2800"/>
              <a:t>で得られた光電子量との比をとり、その値を「相対</a:t>
            </a:r>
            <a:r>
              <a:rPr lang="en-US" altLang="ja-JP" sz="2800"/>
              <a:t>PDE</a:t>
            </a:r>
            <a:r>
              <a:rPr lang="ja-JP" altLang="en-US" sz="2800"/>
              <a:t>」として定義する。</a:t>
            </a:r>
            <a:endParaRPr lang="en-US" altLang="ja-JP" sz="2800"/>
          </a:p>
        </p:txBody>
      </p:sp>
      <p:sp>
        <p:nvSpPr>
          <p:cNvPr id="33" name="日付プレースホルダ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4786314" y="3968641"/>
            <a:ext cx="18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1.55PE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gomi\デスクトップ\noise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901077"/>
            <a:ext cx="4320540" cy="2926080"/>
          </a:xfrm>
          <a:prstGeom prst="rect">
            <a:avLst/>
          </a:prstGeom>
          <a:noFill/>
        </p:spPr>
      </p:pic>
      <p:sp>
        <p:nvSpPr>
          <p:cNvPr id="6148" name="AutoShape 101"/>
          <p:cNvSpPr>
            <a:spLocks noChangeArrowheads="1"/>
          </p:cNvSpPr>
          <p:nvPr/>
        </p:nvSpPr>
        <p:spPr bwMode="auto">
          <a:xfrm>
            <a:off x="142875" y="3714733"/>
            <a:ext cx="4573588" cy="1381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42852"/>
            <a:ext cx="5975350" cy="78581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ノイズレートの測定</a:t>
            </a:r>
            <a:endParaRPr lang="en-US" altLang="ja-JP" sz="4000" dirty="0" smtClean="0"/>
          </a:p>
        </p:txBody>
      </p:sp>
      <p:graphicFrame>
        <p:nvGraphicFramePr>
          <p:cNvPr id="6146" name="Object 29"/>
          <p:cNvGraphicFramePr>
            <a:graphicFrameLocks noChangeAspect="1"/>
          </p:cNvGraphicFramePr>
          <p:nvPr/>
        </p:nvGraphicFramePr>
        <p:xfrm>
          <a:off x="754089" y="5357826"/>
          <a:ext cx="7532687" cy="922338"/>
        </p:xfrm>
        <a:graphic>
          <a:graphicData uri="http://schemas.openxmlformats.org/presentationml/2006/ole">
            <p:oleObj spid="_x0000_s6146" name="数式" r:id="rId4" imgW="3530520" imgH="431640" progId="Equation.3">
              <p:embed/>
            </p:oleObj>
          </a:graphicData>
        </a:graphic>
      </p:graphicFrame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250825" y="2224071"/>
            <a:ext cx="3241675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b="1"/>
              <a:t>pedestal event </a:t>
            </a:r>
            <a:r>
              <a:rPr lang="ja-JP" altLang="en-US" sz="2000" b="1"/>
              <a:t>の個数</a:t>
            </a:r>
            <a:endParaRPr lang="en-US" altLang="ja-JP" sz="2000" b="1"/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766888" y="2883963"/>
            <a:ext cx="222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dirty="0"/>
              <a:t>ポアソン分布を仮定</a:t>
            </a:r>
            <a:endParaRPr lang="en-US" altLang="ja-JP" dirty="0"/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6357938" y="1000103"/>
            <a:ext cx="2643187" cy="1071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/>
              <a:t>MPPC Gate=800nsec</a:t>
            </a:r>
          </a:p>
          <a:p>
            <a:pPr algn="ctr">
              <a:defRPr/>
            </a:pPr>
            <a:r>
              <a:rPr lang="ja-JP" altLang="en-US" dirty="0"/>
              <a:t>光源なし</a:t>
            </a:r>
            <a:r>
              <a:rPr lang="en-US" altLang="ja-JP" dirty="0"/>
              <a:t>(</a:t>
            </a:r>
            <a:r>
              <a:rPr lang="ja-JP" altLang="en-US" dirty="0"/>
              <a:t>ランダムゲート</a:t>
            </a:r>
            <a:r>
              <a:rPr lang="en-US" altLang="ja-JP" dirty="0"/>
              <a:t>)</a:t>
            </a:r>
          </a:p>
        </p:txBody>
      </p:sp>
      <p:sp>
        <p:nvSpPr>
          <p:cNvPr id="6155" name="Oval 79"/>
          <p:cNvSpPr>
            <a:spLocks noChangeArrowheads="1"/>
          </p:cNvSpPr>
          <p:nvPr/>
        </p:nvSpPr>
        <p:spPr bwMode="auto">
          <a:xfrm>
            <a:off x="5281622" y="1122364"/>
            <a:ext cx="647700" cy="2520950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11188" y="1912921"/>
            <a:ext cx="73025" cy="288925"/>
            <a:chOff x="385" y="1162"/>
            <a:chExt cx="46" cy="408"/>
          </a:xfrm>
        </p:grpSpPr>
        <p:sp>
          <p:nvSpPr>
            <p:cNvPr id="6171" name="Line 89"/>
            <p:cNvSpPr>
              <a:spLocks noChangeShapeType="1"/>
            </p:cNvSpPr>
            <p:nvPr/>
          </p:nvSpPr>
          <p:spPr bwMode="auto">
            <a:xfrm flipV="1">
              <a:off x="385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2" name="Line 90"/>
            <p:cNvSpPr>
              <a:spLocks noChangeShapeType="1"/>
            </p:cNvSpPr>
            <p:nvPr/>
          </p:nvSpPr>
          <p:spPr bwMode="auto">
            <a:xfrm flipV="1">
              <a:off x="431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58" name="Text Box 91"/>
          <p:cNvSpPr txBox="1">
            <a:spLocks noChangeArrowheads="1"/>
          </p:cNvSpPr>
          <p:nvPr/>
        </p:nvSpPr>
        <p:spPr bwMode="auto">
          <a:xfrm>
            <a:off x="107950" y="1231883"/>
            <a:ext cx="37449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dirty="0"/>
              <a:t>クロストーク・アフターパルスの影響を全く含まない値</a:t>
            </a:r>
            <a:endParaRPr lang="en-US" altLang="ja-JP" sz="2000" dirty="0"/>
          </a:p>
        </p:txBody>
      </p:sp>
      <p:sp>
        <p:nvSpPr>
          <p:cNvPr id="6159" name="Text Box 92"/>
          <p:cNvSpPr txBox="1">
            <a:spLocks noChangeArrowheads="1"/>
          </p:cNvSpPr>
          <p:nvPr/>
        </p:nvSpPr>
        <p:spPr bwMode="auto">
          <a:xfrm>
            <a:off x="250825" y="3736958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/>
              <a:t>  </a:t>
            </a:r>
            <a:r>
              <a:rPr lang="ja-JP" altLang="en-US" sz="2400"/>
              <a:t>計算された</a:t>
            </a:r>
            <a:r>
              <a:rPr lang="en-US" altLang="ja-JP" sz="2400"/>
              <a:t>1PE</a:t>
            </a:r>
            <a:r>
              <a:rPr lang="ja-JP" altLang="en-US" sz="2400"/>
              <a:t>の個数</a:t>
            </a:r>
            <a:r>
              <a:rPr lang="en-US" altLang="ja-JP" sz="2400"/>
              <a:t> = P(1)</a:t>
            </a:r>
          </a:p>
        </p:txBody>
      </p:sp>
      <p:sp>
        <p:nvSpPr>
          <p:cNvPr id="6160" name="Text Box 94"/>
          <p:cNvSpPr txBox="1">
            <a:spLocks noChangeArrowheads="1"/>
          </p:cNvSpPr>
          <p:nvPr/>
        </p:nvSpPr>
        <p:spPr bwMode="auto">
          <a:xfrm>
            <a:off x="468313" y="4527533"/>
            <a:ext cx="5492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b="1"/>
              <a:t>・・・</a:t>
            </a:r>
          </a:p>
        </p:txBody>
      </p:sp>
      <p:sp>
        <p:nvSpPr>
          <p:cNvPr id="6161" name="Line 95"/>
          <p:cNvSpPr>
            <a:spLocks noChangeShapeType="1"/>
          </p:cNvSpPr>
          <p:nvPr/>
        </p:nvSpPr>
        <p:spPr bwMode="auto">
          <a:xfrm>
            <a:off x="3571868" y="4143380"/>
            <a:ext cx="7921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Oval 96"/>
          <p:cNvSpPr>
            <a:spLocks noChangeArrowheads="1"/>
          </p:cNvSpPr>
          <p:nvPr/>
        </p:nvSpPr>
        <p:spPr bwMode="auto">
          <a:xfrm>
            <a:off x="5786446" y="3016233"/>
            <a:ext cx="576262" cy="576263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Line 98"/>
          <p:cNvSpPr>
            <a:spLocks noChangeShapeType="1"/>
          </p:cNvSpPr>
          <p:nvPr/>
        </p:nvSpPr>
        <p:spPr bwMode="auto">
          <a:xfrm flipH="1">
            <a:off x="6072198" y="3592496"/>
            <a:ext cx="0" cy="287337"/>
          </a:xfrm>
          <a:prstGeom prst="line">
            <a:avLst/>
          </a:prstGeom>
          <a:noFill/>
          <a:ln w="50800">
            <a:solidFill>
              <a:srgbClr val="0070C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Text Box 99"/>
          <p:cNvSpPr txBox="1">
            <a:spLocks noChangeArrowheads="1"/>
          </p:cNvSpPr>
          <p:nvPr/>
        </p:nvSpPr>
        <p:spPr bwMode="auto">
          <a:xfrm>
            <a:off x="5292725" y="3808396"/>
            <a:ext cx="38163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ja-JP" altLang="en-US" sz="2400" u="sng" dirty="0">
                <a:solidFill>
                  <a:srgbClr val="7030A0"/>
                </a:solidFill>
              </a:rPr>
              <a:t>クロストーク・アフターパルスの影響があるために両者は等しくならない。</a:t>
            </a:r>
            <a:endParaRPr lang="en-US" altLang="ja-JP" sz="2400" u="sng" dirty="0">
              <a:solidFill>
                <a:srgbClr val="7030A0"/>
              </a:solidFill>
            </a:endParaRPr>
          </a:p>
        </p:txBody>
      </p:sp>
      <p:sp>
        <p:nvSpPr>
          <p:cNvPr id="6167" name="Text Box 83"/>
          <p:cNvSpPr txBox="1">
            <a:spLocks noChangeArrowheads="1"/>
          </p:cNvSpPr>
          <p:nvPr/>
        </p:nvSpPr>
        <p:spPr bwMode="auto">
          <a:xfrm>
            <a:off x="5857884" y="264952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1p.e</a:t>
            </a:r>
          </a:p>
        </p:txBody>
      </p:sp>
      <p:sp>
        <p:nvSpPr>
          <p:cNvPr id="6168" name="Text Box 84"/>
          <p:cNvSpPr txBox="1">
            <a:spLocks noChangeArrowheads="1"/>
          </p:cNvSpPr>
          <p:nvPr/>
        </p:nvSpPr>
        <p:spPr bwMode="auto">
          <a:xfrm>
            <a:off x="6434147" y="3016233"/>
            <a:ext cx="1150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</a:rPr>
              <a:t>2p.e </a:t>
            </a:r>
            <a:r>
              <a:rPr lang="ja-JP" altLang="en-US" sz="2000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6169" name="Text Box 92"/>
          <p:cNvSpPr txBox="1">
            <a:spLocks noChangeArrowheads="1"/>
          </p:cNvSpPr>
          <p:nvPr/>
        </p:nvSpPr>
        <p:spPr bwMode="auto">
          <a:xfrm>
            <a:off x="250825" y="4127483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 </a:t>
            </a:r>
            <a:r>
              <a:rPr lang="ja-JP" altLang="en-US" sz="2400" dirty="0"/>
              <a:t>計算された</a:t>
            </a:r>
            <a:r>
              <a:rPr lang="en-US" altLang="ja-JP" sz="2400" dirty="0"/>
              <a:t>2PE</a:t>
            </a:r>
            <a:r>
              <a:rPr lang="ja-JP" altLang="en-US" sz="2400" dirty="0"/>
              <a:t>の個数</a:t>
            </a:r>
            <a:r>
              <a:rPr lang="en-US" altLang="ja-JP" sz="2400" dirty="0"/>
              <a:t> = P(2)</a:t>
            </a:r>
          </a:p>
        </p:txBody>
      </p:sp>
      <p:cxnSp>
        <p:nvCxnSpPr>
          <p:cNvPr id="6170" name="直線矢印コネクタ 33"/>
          <p:cNvCxnSpPr>
            <a:cxnSpLocks noChangeShapeType="1"/>
          </p:cNvCxnSpPr>
          <p:nvPr/>
        </p:nvCxnSpPr>
        <p:spPr bwMode="auto">
          <a:xfrm>
            <a:off x="4572000" y="4017946"/>
            <a:ext cx="714375" cy="158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3571868" y="2357430"/>
            <a:ext cx="1571636" cy="214314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857224" y="2857496"/>
            <a:ext cx="285752" cy="785818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Text Box 82"/>
          <p:cNvSpPr txBox="1">
            <a:spLocks noChangeArrowheads="1"/>
          </p:cNvSpPr>
          <p:nvPr/>
        </p:nvSpPr>
        <p:spPr bwMode="auto">
          <a:xfrm>
            <a:off x="5562615" y="2028758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pedestal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  <a:noFill/>
        </p:spPr>
        <p:txBody>
          <a:bodyPr/>
          <a:lstStyle/>
          <a:p>
            <a:pPr eaLnBrk="1" hangingPunct="1"/>
            <a:r>
              <a:rPr lang="ja-JP" altLang="en-US" sz="3200" dirty="0" smtClean="0"/>
              <a:t>クロストーク</a:t>
            </a:r>
            <a:r>
              <a:rPr lang="en-US" altLang="ja-JP" sz="3200" dirty="0" smtClean="0"/>
              <a:t> &amp; </a:t>
            </a:r>
            <a:r>
              <a:rPr lang="ja-JP" altLang="en-US" sz="3200" dirty="0" smtClean="0"/>
              <a:t>アフターパルスの測定</a:t>
            </a:r>
            <a:endParaRPr lang="en-US" altLang="ja-JP" sz="3200" dirty="0" smtClean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07950" y="2060575"/>
            <a:ext cx="5464175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>
                <a:sym typeface="Wingdings" pitchFamily="2" charset="2"/>
              </a:rPr>
              <a:t>Pedestal</a:t>
            </a:r>
            <a:r>
              <a:rPr lang="ja-JP" altLang="en-US">
                <a:sym typeface="Wingdings" pitchFamily="2" charset="2"/>
              </a:rPr>
              <a:t>の個数は</a:t>
            </a:r>
            <a:r>
              <a:rPr lang="en-US" altLang="ja-JP">
                <a:sym typeface="Wingdings" pitchFamily="2" charset="2"/>
              </a:rPr>
              <a:t>cross-talk &amp; A.P.</a:t>
            </a:r>
            <a:r>
              <a:rPr lang="ja-JP" altLang="en-US">
                <a:sym typeface="Wingdings" pitchFamily="2" charset="2"/>
              </a:rPr>
              <a:t>の影響を受けない</a:t>
            </a:r>
            <a:endParaRPr lang="en-US" altLang="ja-JP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908175" y="2647950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/>
              <a:t>ポアソン分布を仮定</a:t>
            </a:r>
            <a:endParaRPr lang="en-US" altLang="ja-JP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1987550" y="3500438"/>
            <a:ext cx="3241675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1PE</a:t>
            </a:r>
            <a:r>
              <a:rPr lang="ja-JP" altLang="en-US" b="1" dirty="0" smtClean="0"/>
              <a:t>の</a:t>
            </a:r>
            <a:r>
              <a:rPr lang="ja-JP" altLang="en-US" b="1" dirty="0"/>
              <a:t>個数</a:t>
            </a:r>
            <a:r>
              <a:rPr lang="en-US" altLang="ja-JP" b="1" dirty="0"/>
              <a:t> : </a:t>
            </a:r>
            <a:r>
              <a:rPr lang="en-US" altLang="ja-JP" b="1" dirty="0" smtClean="0"/>
              <a:t>N</a:t>
            </a:r>
            <a:r>
              <a:rPr lang="en-US" altLang="ja-JP" b="1" baseline="-25000" dirty="0" smtClean="0"/>
              <a:t>1PE</a:t>
            </a:r>
            <a:endParaRPr lang="en-US" altLang="ja-JP" b="1" dirty="0"/>
          </a:p>
          <a:p>
            <a:pPr algn="ctr"/>
            <a:r>
              <a:rPr lang="en-US" altLang="ja-JP" dirty="0"/>
              <a:t>( estimated by pedestal 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en-US" altLang="ja-JP" b="1" dirty="0"/>
              <a:t>X-Talk &amp; A.P. </a:t>
            </a:r>
            <a:r>
              <a:rPr lang="ja-JP" altLang="en-US" b="1" dirty="0"/>
              <a:t>含まない</a:t>
            </a:r>
            <a:endParaRPr lang="en-US" altLang="ja-JP" b="1" dirty="0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876925" y="3500438"/>
            <a:ext cx="3201988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1PE</a:t>
            </a:r>
            <a:r>
              <a:rPr lang="ja-JP" altLang="en-US" b="1" dirty="0" smtClean="0"/>
              <a:t>の</a:t>
            </a:r>
            <a:r>
              <a:rPr lang="ja-JP" altLang="en-US" b="1" dirty="0"/>
              <a:t>個数</a:t>
            </a:r>
            <a:r>
              <a:rPr lang="en-US" altLang="ja-JP" b="1" dirty="0"/>
              <a:t> : </a:t>
            </a:r>
            <a:r>
              <a:rPr lang="en-US" altLang="ja-JP" b="1" dirty="0" smtClean="0"/>
              <a:t>N</a:t>
            </a:r>
            <a:r>
              <a:rPr lang="en-US" altLang="ja-JP" b="1" baseline="-25000" dirty="0" smtClean="0"/>
              <a:t>1PE</a:t>
            </a:r>
            <a:r>
              <a:rPr lang="en-US" altLang="ja-JP" b="1" dirty="0" smtClean="0"/>
              <a:t> </a:t>
            </a:r>
            <a:endParaRPr lang="en-US" altLang="ja-JP" b="1" dirty="0"/>
          </a:p>
          <a:p>
            <a:pPr algn="ctr"/>
            <a:r>
              <a:rPr lang="en-US" altLang="ja-JP" dirty="0"/>
              <a:t>( measurement 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en-US" altLang="ja-JP" b="1" dirty="0"/>
              <a:t>X-Talk &amp; A.P. </a:t>
            </a:r>
            <a:r>
              <a:rPr lang="ja-JP" altLang="en-US" b="1" dirty="0"/>
              <a:t>含む</a:t>
            </a:r>
            <a:endParaRPr lang="en-US" altLang="ja-JP" b="1" dirty="0"/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5219700" y="3798888"/>
          <a:ext cx="660400" cy="792162"/>
        </p:xfrm>
        <a:graphic>
          <a:graphicData uri="http://schemas.openxmlformats.org/presentationml/2006/ole">
            <p:oleObj spid="_x0000_s109570" name="数式" r:id="rId4" imgW="126720" imgH="152280" progId="Equation.3">
              <p:embed/>
            </p:oleObj>
          </a:graphicData>
        </a:graphic>
      </p:graphicFrame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6732588" y="1989138"/>
            <a:ext cx="2303462" cy="658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b="1"/>
              <a:t>測定</a:t>
            </a:r>
            <a:endParaRPr lang="en-US" altLang="ja-JP" b="1"/>
          </a:p>
          <a:p>
            <a:pPr algn="ctr"/>
            <a:r>
              <a:rPr lang="ja-JP" altLang="en-US"/>
              <a:t>光源なし</a:t>
            </a:r>
            <a:endParaRPr lang="en-US" altLang="ja-JP"/>
          </a:p>
        </p:txBody>
      </p:sp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3074988" y="5464175"/>
          <a:ext cx="5622925" cy="1381125"/>
        </p:xfrm>
        <a:graphic>
          <a:graphicData uri="http://schemas.openxmlformats.org/presentationml/2006/ole">
            <p:oleObj spid="_x0000_s109571" name="数式" r:id="rId5" imgW="2895480" imgH="711000" progId="Equation.3">
              <p:embed/>
            </p:oleObj>
          </a:graphicData>
        </a:graphic>
      </p:graphicFrame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71438" y="765175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/>
              <a:t>今回の測定では</a:t>
            </a:r>
            <a:r>
              <a:rPr lang="en-US" altLang="ja-JP" sz="2400"/>
              <a:t>ADC</a:t>
            </a:r>
            <a:r>
              <a:rPr lang="ja-JP" altLang="en-US" sz="2400"/>
              <a:t>分布を用いているために、アフターパルスの影響とクロストークの影響とを区別することができない。</a:t>
            </a:r>
            <a:r>
              <a:rPr lang="en-US" altLang="ja-JP" sz="2400"/>
              <a:t>『</a:t>
            </a:r>
            <a:r>
              <a:rPr lang="ja-JP" altLang="en-US" sz="2400"/>
              <a:t>１</a:t>
            </a:r>
            <a:r>
              <a:rPr lang="en-US" altLang="ja-JP" sz="2400"/>
              <a:t>PE</a:t>
            </a:r>
            <a:r>
              <a:rPr lang="ja-JP" altLang="en-US" sz="2400"/>
              <a:t>シグナルが</a:t>
            </a:r>
            <a:r>
              <a:rPr lang="en-US" altLang="ja-JP" sz="2400"/>
              <a:t>&gt;</a:t>
            </a:r>
            <a:r>
              <a:rPr lang="ja-JP" altLang="en-US" sz="2400"/>
              <a:t>２</a:t>
            </a:r>
            <a:r>
              <a:rPr lang="en-US" altLang="ja-JP" sz="2400"/>
              <a:t>PE</a:t>
            </a:r>
            <a:r>
              <a:rPr lang="ja-JP" altLang="en-US" sz="2400"/>
              <a:t>シグナルに見える確率</a:t>
            </a:r>
            <a:r>
              <a:rPr lang="en-US" altLang="ja-JP" sz="2400"/>
              <a:t>』</a:t>
            </a:r>
            <a:r>
              <a:rPr lang="ja-JP" altLang="en-US" sz="2400"/>
              <a:t>をここでは見る。</a:t>
            </a:r>
            <a:endParaRPr lang="en-US" altLang="ja-JP" sz="2400"/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250825" y="5734050"/>
            <a:ext cx="16779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/>
              <a:t>X-Talk&amp; A.P. </a:t>
            </a:r>
            <a:r>
              <a:rPr lang="ja-JP" altLang="en-US" b="1"/>
              <a:t>レートの定義式</a:t>
            </a:r>
            <a:endParaRPr lang="en-US" altLang="ja-JP" sz="2000" b="1"/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71469" y="4862513"/>
            <a:ext cx="907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u="sng" dirty="0"/>
              <a:t>この両者間の差が、クロストーク・アフターパルスの影響を表している。</a:t>
            </a:r>
            <a:endParaRPr lang="en-US" altLang="ja-JP" sz="2400" u="sng" dirty="0"/>
          </a:p>
        </p:txBody>
      </p:sp>
      <p:sp>
        <p:nvSpPr>
          <p:cNvPr id="18" name="下矢印 17"/>
          <p:cNvSpPr/>
          <p:nvPr/>
        </p:nvSpPr>
        <p:spPr>
          <a:xfrm>
            <a:off x="7715272" y="2786058"/>
            <a:ext cx="285752" cy="64294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400000">
            <a:off x="6036479" y="1893083"/>
            <a:ext cx="285752" cy="7858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屈折矢印 19"/>
          <p:cNvSpPr/>
          <p:nvPr/>
        </p:nvSpPr>
        <p:spPr>
          <a:xfrm rot="5400000">
            <a:off x="392877" y="2964653"/>
            <a:ext cx="1500198" cy="1143008"/>
          </a:xfrm>
          <a:prstGeom prst="bentUpArrow">
            <a:avLst>
              <a:gd name="adj1" fmla="val 25000"/>
              <a:gd name="adj2" fmla="val 25000"/>
              <a:gd name="adj3" fmla="val 239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928794" y="5857892"/>
            <a:ext cx="857256" cy="428628"/>
          </a:xfrm>
          <a:prstGeom prst="rightArrow">
            <a:avLst/>
          </a:prstGeom>
          <a:gradFill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5400000">
            <a:off x="1380817" y="2344381"/>
            <a:ext cx="142876" cy="92869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642918"/>
            <a:ext cx="8748712" cy="27146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MPPC</a:t>
            </a:r>
            <a:r>
              <a:rPr lang="ja-JP" altLang="en-US" dirty="0" smtClean="0"/>
              <a:t>サンプルの基礎特性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en-US" altLang="ja-JP" sz="3600" dirty="0" smtClean="0"/>
              <a:t>S10362-11-050CK </a:t>
            </a:r>
            <a:r>
              <a:rPr lang="ja-JP" altLang="en-US" sz="3600" dirty="0" smtClean="0"/>
              <a:t>・・・</a:t>
            </a:r>
            <a:r>
              <a:rPr lang="en-US" altLang="ja-JP" sz="3600" dirty="0" smtClean="0"/>
              <a:t> 400pixel sample</a:t>
            </a:r>
            <a:br>
              <a:rPr lang="en-US" altLang="ja-JP" sz="3600" dirty="0" smtClean="0"/>
            </a:br>
            <a:r>
              <a:rPr lang="en-US" altLang="ja-JP" sz="3600" dirty="0" smtClean="0"/>
              <a:t>S10362-11-100CK </a:t>
            </a:r>
            <a:r>
              <a:rPr lang="ja-JP" altLang="en-US" sz="3600" dirty="0" smtClean="0"/>
              <a:t>・・・</a:t>
            </a:r>
            <a:r>
              <a:rPr lang="en-US" altLang="ja-JP" sz="3600" dirty="0" smtClean="0"/>
              <a:t> 100pixel sample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0438"/>
            <a:ext cx="6119813" cy="2135187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ja-JP" altLang="en-US" sz="2800" dirty="0" smtClean="0"/>
              <a:t>　ゲイン</a:t>
            </a:r>
            <a:endParaRPr lang="en-US" altLang="ja-JP" sz="2800" dirty="0" smtClean="0"/>
          </a:p>
          <a:p>
            <a:pPr algn="l" eaLnBrk="1" hangingPunct="1">
              <a:buFontTx/>
              <a:buChar char="•"/>
            </a:pPr>
            <a:r>
              <a:rPr lang="ja-JP" altLang="en-US" sz="2800" dirty="0" smtClean="0"/>
              <a:t>　光子検出効率</a:t>
            </a:r>
            <a:r>
              <a:rPr lang="en-US" altLang="ja-JP" sz="2800" dirty="0" smtClean="0"/>
              <a:t> (PDE)</a:t>
            </a:r>
          </a:p>
          <a:p>
            <a:pPr algn="l" eaLnBrk="1" hangingPunct="1">
              <a:buFontTx/>
              <a:buChar char="•"/>
            </a:pPr>
            <a:r>
              <a:rPr lang="ja-JP" altLang="en-US" sz="2800" dirty="0" smtClean="0"/>
              <a:t>　ノイズレート</a:t>
            </a:r>
            <a:endParaRPr lang="en-US" altLang="ja-JP" sz="2800" dirty="0" smtClean="0"/>
          </a:p>
          <a:p>
            <a:pPr algn="l" eaLnBrk="1" hangingPunct="1">
              <a:buFontTx/>
              <a:buChar char="•"/>
            </a:pPr>
            <a:r>
              <a:rPr lang="ja-JP" altLang="en-US" sz="2800" dirty="0" smtClean="0"/>
              <a:t>　クロストーク＋アフターパルス</a:t>
            </a:r>
            <a:endParaRPr lang="en-US" altLang="ja-JP" sz="2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gomi\My Documents\Dustbox\result1.3mm\400pixel\gain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87043" name="Picture 3" descr="C:\Documents and Settings\gomi\My Documents\Dustbox\result1.3mm\400pixel\gain4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3076" name="Line 66"/>
          <p:cNvSpPr>
            <a:spLocks noChangeShapeType="1"/>
          </p:cNvSpPr>
          <p:nvPr/>
        </p:nvSpPr>
        <p:spPr bwMode="auto">
          <a:xfrm>
            <a:off x="468313" y="263524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9" name="Text Box 47"/>
          <p:cNvSpPr txBox="1">
            <a:spLocks noChangeArrowheads="1"/>
          </p:cNvSpPr>
          <p:nvPr/>
        </p:nvSpPr>
        <p:spPr bwMode="auto">
          <a:xfrm>
            <a:off x="1231924" y="428604"/>
            <a:ext cx="676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dirty="0" smtClean="0"/>
              <a:t>ゲイン </a:t>
            </a:r>
            <a:r>
              <a:rPr lang="en-US" altLang="ja-JP" sz="4000" dirty="0" smtClean="0"/>
              <a:t>400pixel</a:t>
            </a:r>
            <a:r>
              <a:rPr lang="ja-JP" altLang="en-US" sz="4000" dirty="0"/>
              <a:t>　測定結果</a:t>
            </a:r>
            <a:endParaRPr lang="en-US" altLang="ja-JP" sz="4000" dirty="0"/>
          </a:p>
        </p:txBody>
      </p:sp>
      <p:sp>
        <p:nvSpPr>
          <p:cNvPr id="3080" name="Text Box 52"/>
          <p:cNvSpPr txBox="1">
            <a:spLocks noChangeArrowheads="1"/>
          </p:cNvSpPr>
          <p:nvPr/>
        </p:nvSpPr>
        <p:spPr bwMode="auto">
          <a:xfrm>
            <a:off x="215900" y="5046681"/>
            <a:ext cx="8748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/>
              <a:t>ゲインの測定結果から、ブレイクダウン電圧</a:t>
            </a:r>
            <a:r>
              <a:rPr lang="en-US" altLang="ja-JP" sz="2800" dirty="0"/>
              <a:t> (V</a:t>
            </a:r>
            <a:r>
              <a:rPr lang="en-US" altLang="ja-JP" sz="2800" baseline="-25000" dirty="0"/>
              <a:t>BD</a:t>
            </a:r>
            <a:r>
              <a:rPr lang="en-US" altLang="ja-JP" sz="2800" dirty="0"/>
              <a:t>)</a:t>
            </a:r>
            <a:r>
              <a:rPr lang="ja-JP" altLang="en-US" sz="2800" dirty="0"/>
              <a:t>・</a:t>
            </a:r>
            <a:r>
              <a:rPr lang="en-US" altLang="ja-JP" sz="2800" dirty="0"/>
              <a:t>MPPC</a:t>
            </a:r>
            <a:r>
              <a:rPr lang="ja-JP" altLang="en-US" sz="2800" dirty="0"/>
              <a:t>の</a:t>
            </a:r>
            <a:r>
              <a:rPr lang="en-US" altLang="ja-JP" sz="2800" dirty="0"/>
              <a:t>1</a:t>
            </a:r>
            <a:r>
              <a:rPr lang="ja-JP" altLang="en-US" sz="2800" dirty="0"/>
              <a:t>ピクセルのキャパシタンスが求められる。</a:t>
            </a:r>
            <a:endParaRPr lang="en-US" altLang="ja-JP" sz="2800" dirty="0"/>
          </a:p>
        </p:txBody>
      </p:sp>
      <p:sp>
        <p:nvSpPr>
          <p:cNvPr id="3086" name="Line 73"/>
          <p:cNvSpPr>
            <a:spLocks noChangeShapeType="1"/>
          </p:cNvSpPr>
          <p:nvPr/>
        </p:nvSpPr>
        <p:spPr bwMode="auto">
          <a:xfrm>
            <a:off x="468313" y="355568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6" name="Text Box 102"/>
          <p:cNvSpPr txBox="1">
            <a:spLocks noChangeArrowheads="1"/>
          </p:cNvSpPr>
          <p:nvPr/>
        </p:nvSpPr>
        <p:spPr bwMode="auto">
          <a:xfrm>
            <a:off x="539750" y="2285992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1×10^6</a:t>
            </a:r>
          </a:p>
        </p:txBody>
      </p:sp>
      <p:sp>
        <p:nvSpPr>
          <p:cNvPr id="3107" name="Text Box 103"/>
          <p:cNvSpPr txBox="1">
            <a:spLocks noChangeArrowheads="1"/>
          </p:cNvSpPr>
          <p:nvPr/>
        </p:nvSpPr>
        <p:spPr bwMode="auto">
          <a:xfrm>
            <a:off x="3059113" y="3203256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5×10^5</a:t>
            </a:r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9" name="Line 73"/>
          <p:cNvSpPr>
            <a:spLocks noChangeShapeType="1"/>
          </p:cNvSpPr>
          <p:nvPr/>
        </p:nvSpPr>
        <p:spPr bwMode="auto">
          <a:xfrm>
            <a:off x="4929190" y="3549016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>
            <a:off x="4929190" y="264318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5072066" y="1785926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917901" y="1535768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82761" y="1785214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28596" y="1535056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4435995" y="1200134"/>
            <a:ext cx="324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400pixel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3382" y="1200134"/>
            <a:ext cx="324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</a:t>
            </a:r>
            <a:r>
              <a:rPr lang="en-US" altLang="ja-JP" sz="2000" dirty="0"/>
              <a:t>400pixel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Documents and Settings\gomi\My Documents\Dustbox\result1.3mm\400pixel\pde400_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88067" name="Picture 3" descr="C:\Documents and Settings\gomi\My Documents\Dustbox\result1.3mm\400pixel\pde400D_2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000" dirty="0" smtClean="0"/>
              <a:t>PDE 400pixel  </a:t>
            </a:r>
            <a:r>
              <a:rPr lang="ja-JP" altLang="en-US" sz="4000" dirty="0" smtClean="0"/>
              <a:t>測定結果</a:t>
            </a:r>
            <a:endParaRPr lang="en-US" altLang="ja-JP" sz="4000" dirty="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28662" y="5286388"/>
            <a:ext cx="7250132" cy="642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MPPC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の約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倍の</a:t>
            </a:r>
            <a:r>
              <a:rPr lang="en-US" altLang="ja-JP" dirty="0" smtClean="0"/>
              <a:t>PDE</a:t>
            </a:r>
            <a:r>
              <a:rPr lang="ja-JP" altLang="en-US" dirty="0" smtClean="0"/>
              <a:t>を有する。</a:t>
            </a:r>
            <a:endParaRPr lang="en-US" altLang="ja-JP" dirty="0" smtClean="0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4435995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Relative PDE  400pixel : ΔV</a:t>
            </a: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43382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Relative PDE  400pixel</a:t>
            </a:r>
          </a:p>
        </p:txBody>
      </p:sp>
      <p:sp>
        <p:nvSpPr>
          <p:cNvPr id="18444" name="Line 39"/>
          <p:cNvSpPr>
            <a:spLocks noChangeShapeType="1"/>
          </p:cNvSpPr>
          <p:nvPr/>
        </p:nvSpPr>
        <p:spPr bwMode="auto">
          <a:xfrm>
            <a:off x="466090" y="236759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5" name="Line 40"/>
          <p:cNvSpPr>
            <a:spLocks noChangeShapeType="1"/>
          </p:cNvSpPr>
          <p:nvPr/>
        </p:nvSpPr>
        <p:spPr bwMode="auto">
          <a:xfrm>
            <a:off x="466090" y="343630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6" name="Text Box 41"/>
          <p:cNvSpPr txBox="1">
            <a:spLocks noChangeArrowheads="1"/>
          </p:cNvSpPr>
          <p:nvPr/>
        </p:nvSpPr>
        <p:spPr bwMode="auto">
          <a:xfrm>
            <a:off x="503238" y="2000240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2×PMT</a:t>
            </a:r>
          </a:p>
        </p:txBody>
      </p:sp>
      <p:sp>
        <p:nvSpPr>
          <p:cNvPr id="18447" name="Text Box 42"/>
          <p:cNvSpPr txBox="1">
            <a:spLocks noChangeArrowheads="1"/>
          </p:cNvSpPr>
          <p:nvPr/>
        </p:nvSpPr>
        <p:spPr bwMode="auto">
          <a:xfrm>
            <a:off x="3022600" y="3406140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1×PMT</a:t>
            </a:r>
          </a:p>
        </p:txBody>
      </p:sp>
      <p:sp>
        <p:nvSpPr>
          <p:cNvPr id="18448" name="Line 43"/>
          <p:cNvSpPr>
            <a:spLocks noChangeShapeType="1"/>
          </p:cNvSpPr>
          <p:nvPr/>
        </p:nvSpPr>
        <p:spPr bwMode="auto">
          <a:xfrm>
            <a:off x="4930140" y="237076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9" name="Line 44"/>
          <p:cNvSpPr>
            <a:spLocks noChangeShapeType="1"/>
          </p:cNvSpPr>
          <p:nvPr/>
        </p:nvSpPr>
        <p:spPr bwMode="auto">
          <a:xfrm>
            <a:off x="4930140" y="343947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gomi\My Documents\Dustbox\result1.3mm\400pixel\noise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89091" name="Picture 3" descr="C:\Documents and Settings\gomi\My Documents\Dustbox\result1.3mm\400pixel\noise4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9466" name="Line 64"/>
          <p:cNvSpPr>
            <a:spLocks noChangeShapeType="1"/>
          </p:cNvSpPr>
          <p:nvPr/>
        </p:nvSpPr>
        <p:spPr bwMode="auto">
          <a:xfrm>
            <a:off x="468313" y="18256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65"/>
          <p:cNvSpPr>
            <a:spLocks noChangeShapeType="1"/>
          </p:cNvSpPr>
          <p:nvPr/>
        </p:nvSpPr>
        <p:spPr bwMode="auto">
          <a:xfrm>
            <a:off x="468313" y="316071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8" name="Text Box 66"/>
          <p:cNvSpPr txBox="1">
            <a:spLocks noChangeArrowheads="1"/>
          </p:cNvSpPr>
          <p:nvPr/>
        </p:nvSpPr>
        <p:spPr bwMode="auto">
          <a:xfrm>
            <a:off x="539750" y="180816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500kHz</a:t>
            </a:r>
          </a:p>
        </p:txBody>
      </p:sp>
      <p:sp>
        <p:nvSpPr>
          <p:cNvPr id="19469" name="Text Box 67"/>
          <p:cNvSpPr txBox="1">
            <a:spLocks noChangeArrowheads="1"/>
          </p:cNvSpPr>
          <p:nvPr/>
        </p:nvSpPr>
        <p:spPr bwMode="auto">
          <a:xfrm>
            <a:off x="3490913" y="314324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250kHz</a:t>
            </a:r>
          </a:p>
        </p:txBody>
      </p:sp>
      <p:sp>
        <p:nvSpPr>
          <p:cNvPr id="19470" name="Line 68"/>
          <p:cNvSpPr>
            <a:spLocks noChangeShapeType="1"/>
          </p:cNvSpPr>
          <p:nvPr/>
        </p:nvSpPr>
        <p:spPr bwMode="auto">
          <a:xfrm>
            <a:off x="4932363" y="1828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1" name="Line 69"/>
          <p:cNvSpPr>
            <a:spLocks noChangeShapeType="1"/>
          </p:cNvSpPr>
          <p:nvPr/>
        </p:nvSpPr>
        <p:spPr bwMode="auto">
          <a:xfrm>
            <a:off x="4932363" y="316071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2" name="Text Box 23"/>
          <p:cNvSpPr txBox="1">
            <a:spLocks noChangeArrowheads="1"/>
          </p:cNvSpPr>
          <p:nvPr/>
        </p:nvSpPr>
        <p:spPr bwMode="auto">
          <a:xfrm>
            <a:off x="611188" y="2362200"/>
            <a:ext cx="1657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/>
              <a:t> 1p.e noise</a:t>
            </a:r>
          </a:p>
          <a:p>
            <a:pPr algn="l">
              <a:spcBef>
                <a:spcPct val="50000"/>
              </a:spcBef>
            </a:pPr>
            <a:r>
              <a:rPr lang="en-US" altLang="ja-JP" b="1"/>
              <a:t>2p.e noise</a:t>
            </a:r>
          </a:p>
        </p:txBody>
      </p:sp>
      <p:sp>
        <p:nvSpPr>
          <p:cNvPr id="19473" name="Rectangle 86"/>
          <p:cNvSpPr>
            <a:spLocks noGrp="1" noChangeArrowheads="1"/>
          </p:cNvSpPr>
          <p:nvPr>
            <p:ph type="body" idx="1"/>
          </p:nvPr>
        </p:nvSpPr>
        <p:spPr>
          <a:xfrm>
            <a:off x="250826" y="5000636"/>
            <a:ext cx="8464578" cy="1196975"/>
          </a:xfrm>
          <a:noFill/>
        </p:spPr>
        <p:txBody>
          <a:bodyPr/>
          <a:lstStyle/>
          <a:p>
            <a:pPr eaLnBrk="1" hangingPunct="1"/>
            <a:r>
              <a:rPr lang="en-US" altLang="ja-JP" sz="2800" dirty="0" smtClean="0"/>
              <a:t>1PE</a:t>
            </a:r>
            <a:r>
              <a:rPr lang="ja-JP" altLang="en-US" sz="2800" dirty="0" smtClean="0"/>
              <a:t>ノイズレートは、</a:t>
            </a:r>
            <a:r>
              <a:rPr lang="en-US" altLang="ja-JP" sz="2800" dirty="0" smtClean="0"/>
              <a:t>T2K</a:t>
            </a:r>
            <a:r>
              <a:rPr lang="ja-JP" altLang="en-US" sz="2800" dirty="0" smtClean="0"/>
              <a:t>実験からの要請</a:t>
            </a:r>
            <a:r>
              <a:rPr lang="en-US" altLang="ja-JP" sz="2800" dirty="0" smtClean="0"/>
              <a:t>(&lt;1MHz)</a:t>
            </a:r>
            <a:r>
              <a:rPr lang="ja-JP" altLang="en-US" sz="2800" dirty="0" smtClean="0"/>
              <a:t>よりも十分低い。</a:t>
            </a:r>
            <a:endParaRPr lang="en-US" altLang="ja-JP" sz="2800" dirty="0" smtClean="0"/>
          </a:p>
        </p:txBody>
      </p:sp>
      <p:sp>
        <p:nvSpPr>
          <p:cNvPr id="19474" name="Rectangle 89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ノイズレート </a:t>
            </a:r>
            <a:r>
              <a:rPr lang="en-US" altLang="ja-JP" sz="4000" dirty="0" smtClean="0"/>
              <a:t>400pixel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1857356" y="2641596"/>
            <a:ext cx="285752" cy="4302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1785918" y="3068638"/>
            <a:ext cx="642942" cy="1146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435995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Noise rate [kHz]  </a:t>
            </a:r>
            <a:r>
              <a:rPr lang="en-US" altLang="ja-JP" sz="2000" dirty="0"/>
              <a:t>400pixel : ΔV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382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Noise rate [kHz]  </a:t>
            </a:r>
            <a:r>
              <a:rPr lang="en-US" altLang="ja-JP" sz="2000" dirty="0"/>
              <a:t>400pixel</a:t>
            </a: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cuments and Settings\gomi\My Documents\Dustbox\result1.3mm\400pixel\xt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90115" name="Picture 3" descr="C:\Documents and Settings\gomi\My Documents\Dustbox\result1.3mm\400pixel\xt4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9474" name="Rectangle 89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クロストーク </a:t>
            </a:r>
            <a:r>
              <a:rPr lang="en-US" altLang="ja-JP" sz="4000" dirty="0" smtClean="0"/>
              <a:t>400pixel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435995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prob. 400pixel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382" y="1285860"/>
            <a:ext cx="3600000" cy="432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prob.  </a:t>
            </a:r>
            <a:r>
              <a:rPr lang="en-US" altLang="ja-JP" sz="2000" dirty="0"/>
              <a:t>400pixel</a:t>
            </a: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468313" y="183045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468313" y="318545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638152" y="1797356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636565" y="2829241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25%</a:t>
            </a:r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4932363" y="18336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4932363" y="318545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コンテンツ プレースホルダ 29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ここでは、</a:t>
            </a:r>
            <a:r>
              <a:rPr lang="en-US" altLang="ja-JP" dirty="0" smtClean="0"/>
              <a:t>(2PE Noise)/(1PE Noise)</a:t>
            </a:r>
            <a:r>
              <a:rPr lang="ja-JP" altLang="en-US" dirty="0" smtClean="0"/>
              <a:t>を「クロストーク」と定義している。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8" y="357174"/>
            <a:ext cx="6043626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測定の概要について</a:t>
            </a:r>
            <a:endParaRPr lang="en-US" altLang="ja-JP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82" y="1631946"/>
            <a:ext cx="8964612" cy="45831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ja-JP" altLang="en-US" u="sng" dirty="0" smtClean="0">
                <a:solidFill>
                  <a:srgbClr val="C00000"/>
                </a:solidFill>
              </a:rPr>
              <a:t>今測定の目的は</a:t>
            </a:r>
            <a:r>
              <a:rPr lang="en-US" altLang="ja-JP" u="sng" dirty="0" smtClean="0">
                <a:solidFill>
                  <a:srgbClr val="C00000"/>
                </a:solidFill>
              </a:rPr>
              <a:t>2</a:t>
            </a:r>
            <a:r>
              <a:rPr lang="ja-JP" altLang="en-US" u="sng" dirty="0" smtClean="0">
                <a:solidFill>
                  <a:srgbClr val="C00000"/>
                </a:solidFill>
              </a:rPr>
              <a:t>つ。</a:t>
            </a:r>
            <a:endParaRPr lang="en-US" altLang="ja-JP" u="sng" dirty="0" smtClean="0">
              <a:solidFill>
                <a:srgbClr val="C00000"/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300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個の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MPPC(S10362-11-050CK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400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ピクセル 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1×1mm</a:t>
            </a:r>
            <a:r>
              <a:rPr lang="en-US" altLang="ja-JP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についてその基礎特性を調べ、個体差を測定する。</a:t>
            </a: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T2K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実験に用いる数万単位の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MPPC</a:t>
            </a:r>
            <a:r>
              <a:rPr lang="ja-JP" altLang="en-US" dirty="0" smtClean="0">
                <a:solidFill>
                  <a:schemeClr val="bg2">
                    <a:lumMod val="10000"/>
                  </a:schemeClr>
                </a:solidFill>
              </a:rPr>
              <a:t>について測定するためのテストシステムを確立する。</a:t>
            </a: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57752" y="328810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ゲイン</a:t>
            </a:r>
            <a:endParaRPr kumimoji="1" lang="en-US" altLang="ja-JP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光子検出効率 </a:t>
            </a: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(PDE)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ノイズレート</a:t>
            </a:r>
            <a:endParaRPr kumimoji="1" lang="en-US" altLang="ja-JP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クロストーク</a:t>
            </a: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+</a:t>
            </a:r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アフターパルス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4643438" y="3357562"/>
            <a:ext cx="214314" cy="1428760"/>
          </a:xfrm>
          <a:prstGeom prst="leftBrace">
            <a:avLst>
              <a:gd name="adj1" fmla="val 23755"/>
              <a:gd name="adj2" fmla="val 50000"/>
            </a:avLst>
          </a:prstGeom>
          <a:ln w="25400">
            <a:solidFill>
              <a:schemeClr val="bg2">
                <a:lumMod val="2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4632198" y="2928934"/>
            <a:ext cx="1440000" cy="1588"/>
          </a:xfrm>
          <a:prstGeom prst="line">
            <a:avLst/>
          </a:prstGeom>
          <a:ln w="25400">
            <a:solidFill>
              <a:schemeClr val="bg2">
                <a:lumMod val="2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>
            <a:endCxn id="8" idx="1"/>
          </p:cNvCxnSpPr>
          <p:nvPr/>
        </p:nvCxnSpPr>
        <p:spPr>
          <a:xfrm rot="5400000">
            <a:off x="4429124" y="3143248"/>
            <a:ext cx="1143008" cy="714380"/>
          </a:xfrm>
          <a:prstGeom prst="bentConnector4">
            <a:avLst>
              <a:gd name="adj1" fmla="val 18750"/>
              <a:gd name="adj2" fmla="val 279576"/>
            </a:avLst>
          </a:prstGeom>
          <a:ln w="25400">
            <a:solidFill>
              <a:schemeClr val="bg2">
                <a:lumMod val="2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gomi\My Documents\Dustbox\result1.3mm\400pixel\xtap4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680585" cy="3359785"/>
          </a:xfrm>
          <a:prstGeom prst="rect">
            <a:avLst/>
          </a:prstGeom>
          <a:noFill/>
        </p:spPr>
      </p:pic>
      <p:pic>
        <p:nvPicPr>
          <p:cNvPr id="91139" name="Picture 3" descr="C:\Documents and Settings\gomi\My Documents\Dustbox\result1.3mm\400pixel\xtap4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928802"/>
            <a:ext cx="4680585" cy="3359785"/>
          </a:xfrm>
          <a:prstGeom prst="rect">
            <a:avLst/>
          </a:prstGeom>
          <a:noFill/>
        </p:spPr>
      </p:pic>
      <p:sp>
        <p:nvSpPr>
          <p:cNvPr id="20486" name="Line 64"/>
          <p:cNvSpPr>
            <a:spLocks noChangeShapeType="1"/>
          </p:cNvSpPr>
          <p:nvPr/>
        </p:nvSpPr>
        <p:spPr bwMode="auto">
          <a:xfrm>
            <a:off x="468313" y="2250799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7" name="Line 65"/>
          <p:cNvSpPr>
            <a:spLocks noChangeShapeType="1"/>
          </p:cNvSpPr>
          <p:nvPr/>
        </p:nvSpPr>
        <p:spPr bwMode="auto">
          <a:xfrm>
            <a:off x="468313" y="3605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8" name="Text Box 66"/>
          <p:cNvSpPr txBox="1">
            <a:spLocks noChangeArrowheads="1"/>
          </p:cNvSpPr>
          <p:nvPr/>
        </p:nvSpPr>
        <p:spPr bwMode="auto">
          <a:xfrm>
            <a:off x="638152" y="221770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20489" name="Text Box 67"/>
          <p:cNvSpPr txBox="1">
            <a:spLocks noChangeArrowheads="1"/>
          </p:cNvSpPr>
          <p:nvPr/>
        </p:nvSpPr>
        <p:spPr bwMode="auto">
          <a:xfrm>
            <a:off x="636565" y="324959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25%</a:t>
            </a:r>
          </a:p>
        </p:txBody>
      </p:sp>
      <p:sp>
        <p:nvSpPr>
          <p:cNvPr id="20490" name="Line 68"/>
          <p:cNvSpPr>
            <a:spLocks noChangeShapeType="1"/>
          </p:cNvSpPr>
          <p:nvPr/>
        </p:nvSpPr>
        <p:spPr bwMode="auto">
          <a:xfrm>
            <a:off x="4932363" y="225397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1" name="Line 69"/>
          <p:cNvSpPr>
            <a:spLocks noChangeShapeType="1"/>
          </p:cNvSpPr>
          <p:nvPr/>
        </p:nvSpPr>
        <p:spPr bwMode="auto">
          <a:xfrm>
            <a:off x="4932363" y="3605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2" name="Rectangle 85"/>
          <p:cNvSpPr>
            <a:spLocks noGrp="1" noChangeArrowheads="1"/>
          </p:cNvSpPr>
          <p:nvPr>
            <p:ph type="title"/>
          </p:nvPr>
        </p:nvSpPr>
        <p:spPr>
          <a:xfrm>
            <a:off x="142876" y="142853"/>
            <a:ext cx="8929718" cy="128588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クロストーク</a:t>
            </a:r>
            <a:r>
              <a:rPr lang="en-US" altLang="ja-JP" sz="4000" dirty="0" smtClean="0"/>
              <a:t> + </a:t>
            </a:r>
            <a:r>
              <a:rPr lang="ja-JP" altLang="en-US" sz="4000" dirty="0" smtClean="0"/>
              <a:t>アフターパルス </a:t>
            </a:r>
            <a:r>
              <a:rPr lang="en-US" altLang="ja-JP" sz="4000" dirty="0" smtClean="0"/>
              <a:t>400pixel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20493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107950" y="5357826"/>
            <a:ext cx="8750330" cy="1268413"/>
          </a:xfrm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クロストーク</a:t>
            </a:r>
            <a:r>
              <a:rPr lang="en-US" altLang="ja-JP" dirty="0" smtClean="0"/>
              <a:t>+</a:t>
            </a:r>
            <a:r>
              <a:rPr lang="ja-JP" altLang="en-US" dirty="0" smtClean="0"/>
              <a:t>アフターパルスレートは、</a:t>
            </a:r>
            <a:r>
              <a:rPr lang="en-US" altLang="ja-JP" dirty="0" smtClean="0"/>
              <a:t>ΔV</a:t>
            </a:r>
            <a:r>
              <a:rPr lang="ja-JP" altLang="en-US" dirty="0" smtClean="0"/>
              <a:t>のみの関数である。</a:t>
            </a:r>
            <a:endParaRPr lang="en-US" altLang="ja-JP" dirty="0" smtClean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435993" y="142873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+ After pulse Probability</a:t>
            </a:r>
          </a:p>
          <a:p>
            <a:pPr>
              <a:defRPr/>
            </a:pPr>
            <a:r>
              <a:rPr lang="en-US" altLang="ja-JP" sz="2000" dirty="0" smtClean="0"/>
              <a:t>   400pixel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382" y="142873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 Probability</a:t>
            </a:r>
          </a:p>
          <a:p>
            <a:pPr>
              <a:defRPr/>
            </a:pPr>
            <a:r>
              <a:rPr lang="en-US" altLang="ja-JP" sz="2000" dirty="0" smtClean="0"/>
              <a:t>   400pixel</a:t>
            </a:r>
            <a:endParaRPr lang="en-US" altLang="ja-JP" sz="2000" dirty="0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Documents and Settings\gomi\My Documents\Dustbox\result1.3mm\100pixel\gain1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92163" name="Picture 3" descr="C:\Documents and Settings\gomi\My Documents\Dustbox\result1.3mm\100pixel\gain1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3076" name="Line 66"/>
          <p:cNvSpPr>
            <a:spLocks noChangeShapeType="1"/>
          </p:cNvSpPr>
          <p:nvPr/>
        </p:nvSpPr>
        <p:spPr bwMode="auto">
          <a:xfrm>
            <a:off x="468313" y="242092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9" name="Text Box 47"/>
          <p:cNvSpPr txBox="1">
            <a:spLocks noChangeArrowheads="1"/>
          </p:cNvSpPr>
          <p:nvPr/>
        </p:nvSpPr>
        <p:spPr bwMode="auto">
          <a:xfrm>
            <a:off x="1231924" y="428604"/>
            <a:ext cx="676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dirty="0" smtClean="0"/>
              <a:t>ゲイン </a:t>
            </a:r>
            <a:r>
              <a:rPr lang="en-US" altLang="ja-JP" sz="4000" dirty="0" smtClean="0"/>
              <a:t>100pixel</a:t>
            </a:r>
            <a:r>
              <a:rPr lang="ja-JP" altLang="en-US" sz="4000" dirty="0"/>
              <a:t>　測定結果</a:t>
            </a:r>
            <a:endParaRPr lang="en-US" altLang="ja-JP" sz="4000" dirty="0"/>
          </a:p>
        </p:txBody>
      </p:sp>
      <p:sp>
        <p:nvSpPr>
          <p:cNvPr id="3080" name="Text Box 52"/>
          <p:cNvSpPr txBox="1">
            <a:spLocks noChangeArrowheads="1"/>
          </p:cNvSpPr>
          <p:nvPr/>
        </p:nvSpPr>
        <p:spPr bwMode="auto">
          <a:xfrm>
            <a:off x="215900" y="5046681"/>
            <a:ext cx="8748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/>
              <a:t>ゲインの測定結果から、ブレイクダウン電圧</a:t>
            </a:r>
            <a:r>
              <a:rPr lang="en-US" altLang="ja-JP" sz="2800" dirty="0"/>
              <a:t> (V</a:t>
            </a:r>
            <a:r>
              <a:rPr lang="en-US" altLang="ja-JP" sz="2800" baseline="-25000" dirty="0"/>
              <a:t>BD</a:t>
            </a:r>
            <a:r>
              <a:rPr lang="en-US" altLang="ja-JP" sz="2800" dirty="0"/>
              <a:t>)</a:t>
            </a:r>
            <a:r>
              <a:rPr lang="ja-JP" altLang="en-US" sz="2800" dirty="0"/>
              <a:t>・</a:t>
            </a:r>
            <a:r>
              <a:rPr lang="en-US" altLang="ja-JP" sz="2800" dirty="0"/>
              <a:t>MPPC</a:t>
            </a:r>
            <a:r>
              <a:rPr lang="ja-JP" altLang="en-US" sz="2800" dirty="0"/>
              <a:t>の</a:t>
            </a:r>
            <a:r>
              <a:rPr lang="en-US" altLang="ja-JP" sz="2800" dirty="0"/>
              <a:t>1</a:t>
            </a:r>
            <a:r>
              <a:rPr lang="ja-JP" altLang="en-US" sz="2800" dirty="0"/>
              <a:t>ピクセルのキャパシタンスが求められる。</a:t>
            </a:r>
            <a:endParaRPr lang="en-US" altLang="ja-JP" sz="2800" dirty="0"/>
          </a:p>
        </p:txBody>
      </p:sp>
      <p:sp>
        <p:nvSpPr>
          <p:cNvPr id="3086" name="Line 73"/>
          <p:cNvSpPr>
            <a:spLocks noChangeShapeType="1"/>
          </p:cNvSpPr>
          <p:nvPr/>
        </p:nvSpPr>
        <p:spPr bwMode="auto">
          <a:xfrm>
            <a:off x="468313" y="344768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6" name="Text Box 102"/>
          <p:cNvSpPr txBox="1">
            <a:spLocks noChangeArrowheads="1"/>
          </p:cNvSpPr>
          <p:nvPr/>
        </p:nvSpPr>
        <p:spPr bwMode="auto">
          <a:xfrm>
            <a:off x="539750" y="2071678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×10^6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107" name="Text Box 103"/>
          <p:cNvSpPr txBox="1">
            <a:spLocks noChangeArrowheads="1"/>
          </p:cNvSpPr>
          <p:nvPr/>
        </p:nvSpPr>
        <p:spPr bwMode="auto">
          <a:xfrm>
            <a:off x="2928926" y="346075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00FF"/>
                </a:solidFill>
              </a:rPr>
              <a:t>1.5×10^6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9" name="Line 73"/>
          <p:cNvSpPr>
            <a:spLocks noChangeShapeType="1"/>
          </p:cNvSpPr>
          <p:nvPr/>
        </p:nvSpPr>
        <p:spPr bwMode="auto">
          <a:xfrm>
            <a:off x="4929190" y="3441016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>
            <a:off x="4929190" y="242886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5072066" y="1785926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940761" y="1535475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82761" y="1785214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51456" y="1534763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4435995" y="1200134"/>
            <a:ext cx="324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100pixel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3382" y="1200134"/>
            <a:ext cx="324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100pixel</a:t>
            </a:r>
            <a:endParaRPr lang="en-US" altLang="ja-JP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gomi\My Documents\Dustbox\result1.3mm\100pixel\pde1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93187" name="Picture 3" descr="C:\Documents and Settings\gomi\My Documents\Dustbox\result1.3mm\100pixel\pde1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000" dirty="0" smtClean="0"/>
              <a:t>PDE 100pixel  </a:t>
            </a:r>
            <a:r>
              <a:rPr lang="ja-JP" altLang="en-US" sz="4000" dirty="0" smtClean="0"/>
              <a:t>測定結果</a:t>
            </a:r>
            <a:endParaRPr lang="en-US" altLang="ja-JP" sz="4000" dirty="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28662" y="5286388"/>
            <a:ext cx="7250132" cy="642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MPPC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倍強の</a:t>
            </a:r>
            <a:r>
              <a:rPr lang="en-US" altLang="ja-JP" dirty="0" smtClean="0"/>
              <a:t>PDE</a:t>
            </a:r>
            <a:r>
              <a:rPr lang="ja-JP" altLang="en-US" dirty="0" smtClean="0"/>
              <a:t>を有する。</a:t>
            </a:r>
            <a:endParaRPr lang="en-US" altLang="ja-JP" dirty="0" smtClean="0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4429124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/>
              <a:t>Relative PDE  </a:t>
            </a:r>
            <a:r>
              <a:rPr lang="en-US" altLang="ja-JP" sz="2000" dirty="0" smtClean="0"/>
              <a:t>100pixel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31583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/>
              <a:t>Relative PDE  </a:t>
            </a:r>
            <a:r>
              <a:rPr lang="en-US" altLang="ja-JP" sz="2000" dirty="0" smtClean="0"/>
              <a:t>100pixel</a:t>
            </a:r>
            <a:endParaRPr lang="en-US" altLang="ja-JP" sz="2000" dirty="0"/>
          </a:p>
        </p:txBody>
      </p:sp>
      <p:sp>
        <p:nvSpPr>
          <p:cNvPr id="18444" name="Line 39"/>
          <p:cNvSpPr>
            <a:spLocks noChangeShapeType="1"/>
          </p:cNvSpPr>
          <p:nvPr/>
        </p:nvSpPr>
        <p:spPr bwMode="auto">
          <a:xfrm>
            <a:off x="466090" y="272136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5" name="Line 40"/>
          <p:cNvSpPr>
            <a:spLocks noChangeShapeType="1"/>
          </p:cNvSpPr>
          <p:nvPr/>
        </p:nvSpPr>
        <p:spPr bwMode="auto">
          <a:xfrm>
            <a:off x="466090" y="361376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6" name="Text Box 41"/>
          <p:cNvSpPr txBox="1">
            <a:spLocks noChangeArrowheads="1"/>
          </p:cNvSpPr>
          <p:nvPr/>
        </p:nvSpPr>
        <p:spPr bwMode="auto">
          <a:xfrm>
            <a:off x="3023810" y="2714620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2×PMT</a:t>
            </a:r>
          </a:p>
        </p:txBody>
      </p:sp>
      <p:sp>
        <p:nvSpPr>
          <p:cNvPr id="18447" name="Text Box 42"/>
          <p:cNvSpPr txBox="1">
            <a:spLocks noChangeArrowheads="1"/>
          </p:cNvSpPr>
          <p:nvPr/>
        </p:nvSpPr>
        <p:spPr bwMode="auto">
          <a:xfrm>
            <a:off x="3022600" y="3583599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1×PMT</a:t>
            </a:r>
          </a:p>
        </p:txBody>
      </p:sp>
      <p:sp>
        <p:nvSpPr>
          <p:cNvPr id="18448" name="Line 43"/>
          <p:cNvSpPr>
            <a:spLocks noChangeShapeType="1"/>
          </p:cNvSpPr>
          <p:nvPr/>
        </p:nvSpPr>
        <p:spPr bwMode="auto">
          <a:xfrm>
            <a:off x="4930140" y="272454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9" name="Line 44"/>
          <p:cNvSpPr>
            <a:spLocks noChangeShapeType="1"/>
          </p:cNvSpPr>
          <p:nvPr/>
        </p:nvSpPr>
        <p:spPr bwMode="auto">
          <a:xfrm>
            <a:off x="4930140" y="361693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Documents and Settings\gomi\My Documents\Dustbox\result1.3mm\100pixel\noise1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94211" name="Picture 3" descr="C:\Documents and Settings\gomi\My Documents\Dustbox\result1.3mm\100pixel\noise1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9466" name="Line 64"/>
          <p:cNvSpPr>
            <a:spLocks noChangeShapeType="1"/>
          </p:cNvSpPr>
          <p:nvPr/>
        </p:nvSpPr>
        <p:spPr bwMode="auto">
          <a:xfrm>
            <a:off x="468313" y="18256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65"/>
          <p:cNvSpPr>
            <a:spLocks noChangeShapeType="1"/>
          </p:cNvSpPr>
          <p:nvPr/>
        </p:nvSpPr>
        <p:spPr bwMode="auto">
          <a:xfrm>
            <a:off x="468313" y="316071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8" name="Text Box 66"/>
          <p:cNvSpPr txBox="1">
            <a:spLocks noChangeArrowheads="1"/>
          </p:cNvSpPr>
          <p:nvPr/>
        </p:nvSpPr>
        <p:spPr bwMode="auto">
          <a:xfrm>
            <a:off x="539750" y="180816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500kHz</a:t>
            </a:r>
          </a:p>
        </p:txBody>
      </p:sp>
      <p:sp>
        <p:nvSpPr>
          <p:cNvPr id="19469" name="Text Box 67"/>
          <p:cNvSpPr txBox="1">
            <a:spLocks noChangeArrowheads="1"/>
          </p:cNvSpPr>
          <p:nvPr/>
        </p:nvSpPr>
        <p:spPr bwMode="auto">
          <a:xfrm>
            <a:off x="3490913" y="314324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250kHz</a:t>
            </a:r>
          </a:p>
        </p:txBody>
      </p:sp>
      <p:sp>
        <p:nvSpPr>
          <p:cNvPr id="19470" name="Line 68"/>
          <p:cNvSpPr>
            <a:spLocks noChangeShapeType="1"/>
          </p:cNvSpPr>
          <p:nvPr/>
        </p:nvSpPr>
        <p:spPr bwMode="auto">
          <a:xfrm>
            <a:off x="4932363" y="1828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1" name="Line 69"/>
          <p:cNvSpPr>
            <a:spLocks noChangeShapeType="1"/>
          </p:cNvSpPr>
          <p:nvPr/>
        </p:nvSpPr>
        <p:spPr bwMode="auto">
          <a:xfrm>
            <a:off x="4932363" y="316071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2" name="Text Box 23"/>
          <p:cNvSpPr txBox="1">
            <a:spLocks noChangeArrowheads="1"/>
          </p:cNvSpPr>
          <p:nvPr/>
        </p:nvSpPr>
        <p:spPr bwMode="auto">
          <a:xfrm>
            <a:off x="611188" y="2362200"/>
            <a:ext cx="1657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/>
              <a:t> 1p.e noise</a:t>
            </a:r>
          </a:p>
          <a:p>
            <a:pPr algn="l">
              <a:spcBef>
                <a:spcPct val="50000"/>
              </a:spcBef>
            </a:pPr>
            <a:r>
              <a:rPr lang="en-US" altLang="ja-JP" b="1"/>
              <a:t>2p.e noise</a:t>
            </a:r>
          </a:p>
        </p:txBody>
      </p:sp>
      <p:sp>
        <p:nvSpPr>
          <p:cNvPr id="19473" name="Rectangle 86"/>
          <p:cNvSpPr>
            <a:spLocks noGrp="1" noChangeArrowheads="1"/>
          </p:cNvSpPr>
          <p:nvPr>
            <p:ph type="body" idx="1"/>
          </p:nvPr>
        </p:nvSpPr>
        <p:spPr>
          <a:xfrm>
            <a:off x="250826" y="5000636"/>
            <a:ext cx="8464578" cy="1196975"/>
          </a:xfrm>
          <a:noFill/>
        </p:spPr>
        <p:txBody>
          <a:bodyPr/>
          <a:lstStyle/>
          <a:p>
            <a:pPr eaLnBrk="1" hangingPunct="1"/>
            <a:r>
              <a:rPr lang="en-US" altLang="ja-JP" sz="2800" dirty="0" smtClean="0"/>
              <a:t>1PE</a:t>
            </a:r>
            <a:r>
              <a:rPr lang="ja-JP" altLang="en-US" sz="2800" dirty="0" smtClean="0"/>
              <a:t>ノイズレートは、</a:t>
            </a:r>
            <a:r>
              <a:rPr lang="en-US" altLang="ja-JP" sz="2800" dirty="0" smtClean="0"/>
              <a:t>T2K</a:t>
            </a:r>
            <a:r>
              <a:rPr lang="ja-JP" altLang="en-US" sz="2800" dirty="0" smtClean="0"/>
              <a:t>実験からの要請</a:t>
            </a:r>
            <a:r>
              <a:rPr lang="en-US" altLang="ja-JP" sz="2800" dirty="0" smtClean="0"/>
              <a:t>(&lt;1MHz)</a:t>
            </a:r>
            <a:r>
              <a:rPr lang="ja-JP" altLang="en-US" sz="2800" dirty="0" smtClean="0"/>
              <a:t>よりも十分低い。</a:t>
            </a:r>
            <a:endParaRPr lang="en-US" altLang="ja-JP" sz="2800" dirty="0" smtClean="0"/>
          </a:p>
        </p:txBody>
      </p:sp>
      <p:sp>
        <p:nvSpPr>
          <p:cNvPr id="19474" name="Rectangle 89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ノイズレート </a:t>
            </a:r>
            <a:r>
              <a:rPr lang="en-US" altLang="ja-JP" sz="4000" dirty="0" smtClean="0"/>
              <a:t>100pixel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1857356" y="2641596"/>
            <a:ext cx="285752" cy="4302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1785918" y="3068638"/>
            <a:ext cx="500066" cy="9318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435995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Noise rate [kHz]  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382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Noise rate [kHz]  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00pixel</a:t>
            </a:r>
            <a:endParaRPr lang="en-US" altLang="ja-JP" sz="2000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gomi\My Documents\Dustbox\result1.3mm\100pixel\xt1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80585" cy="3359785"/>
          </a:xfrm>
          <a:prstGeom prst="rect">
            <a:avLst/>
          </a:prstGeom>
          <a:noFill/>
        </p:spPr>
      </p:pic>
      <p:pic>
        <p:nvPicPr>
          <p:cNvPr id="95235" name="Picture 3" descr="C:\Documents and Settings\gomi\My Documents\Dustbox\result1.3mm\100pixel\xt1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00174"/>
            <a:ext cx="4680585" cy="3359785"/>
          </a:xfrm>
          <a:prstGeom prst="rect">
            <a:avLst/>
          </a:prstGeom>
          <a:noFill/>
        </p:spPr>
      </p:pic>
      <p:sp>
        <p:nvSpPr>
          <p:cNvPr id="19474" name="Rectangle 89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クロストーク </a:t>
            </a:r>
            <a:r>
              <a:rPr lang="en-US" altLang="ja-JP" sz="4000" dirty="0" smtClean="0"/>
              <a:t>100pixel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435995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prob. 100pixel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382" y="1285860"/>
            <a:ext cx="36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prob.  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00pixel</a:t>
            </a:r>
            <a:endParaRPr lang="en-US" altLang="ja-JP" sz="2000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468313" y="183045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468313" y="317372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638152" y="1797356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6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0</a:t>
            </a:r>
            <a:r>
              <a:rPr lang="en-US" altLang="ja-JP" sz="2000" b="1" dirty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636565" y="2829241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00FF"/>
                </a:solidFill>
              </a:rPr>
              <a:t>30%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4932363" y="18336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4932363" y="3173728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コンテンツ プレースホルダ 29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ここでは、</a:t>
            </a:r>
            <a:r>
              <a:rPr lang="en-US" altLang="ja-JP" dirty="0" smtClean="0"/>
              <a:t>(2PE Noise)/(1PE Noise)</a:t>
            </a:r>
            <a:r>
              <a:rPr lang="ja-JP" altLang="en-US" dirty="0" smtClean="0"/>
              <a:t>を「クロストーク」と定義している。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gomi\My Documents\Dustbox\result1.3mm\100pixel\xtap10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680585" cy="3359785"/>
          </a:xfrm>
          <a:prstGeom prst="rect">
            <a:avLst/>
          </a:prstGeom>
          <a:noFill/>
        </p:spPr>
      </p:pic>
      <p:pic>
        <p:nvPicPr>
          <p:cNvPr id="96259" name="Picture 3" descr="C:\Documents and Settings\gomi\My Documents\Dustbox\result1.3mm\100pixel\xtap100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928802"/>
            <a:ext cx="4680585" cy="3359785"/>
          </a:xfrm>
          <a:prstGeom prst="rect">
            <a:avLst/>
          </a:prstGeom>
          <a:noFill/>
        </p:spPr>
      </p:pic>
      <p:sp>
        <p:nvSpPr>
          <p:cNvPr id="20486" name="Line 64"/>
          <p:cNvSpPr>
            <a:spLocks noChangeShapeType="1"/>
          </p:cNvSpPr>
          <p:nvPr/>
        </p:nvSpPr>
        <p:spPr bwMode="auto">
          <a:xfrm>
            <a:off x="468313" y="2250799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7" name="Line 65"/>
          <p:cNvSpPr>
            <a:spLocks noChangeShapeType="1"/>
          </p:cNvSpPr>
          <p:nvPr/>
        </p:nvSpPr>
        <p:spPr bwMode="auto">
          <a:xfrm>
            <a:off x="468313" y="3605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8" name="Text Box 66"/>
          <p:cNvSpPr txBox="1">
            <a:spLocks noChangeArrowheads="1"/>
          </p:cNvSpPr>
          <p:nvPr/>
        </p:nvSpPr>
        <p:spPr bwMode="auto">
          <a:xfrm>
            <a:off x="638152" y="221770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6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0</a:t>
            </a:r>
            <a:r>
              <a:rPr lang="en-US" altLang="ja-JP" sz="2000" b="1" dirty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20489" name="Text Box 67"/>
          <p:cNvSpPr txBox="1">
            <a:spLocks noChangeArrowheads="1"/>
          </p:cNvSpPr>
          <p:nvPr/>
        </p:nvSpPr>
        <p:spPr bwMode="auto">
          <a:xfrm>
            <a:off x="636565" y="324959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00FF"/>
                </a:solidFill>
              </a:rPr>
              <a:t>30%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20490" name="Line 68"/>
          <p:cNvSpPr>
            <a:spLocks noChangeShapeType="1"/>
          </p:cNvSpPr>
          <p:nvPr/>
        </p:nvSpPr>
        <p:spPr bwMode="auto">
          <a:xfrm>
            <a:off x="4932363" y="225397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1" name="Line 69"/>
          <p:cNvSpPr>
            <a:spLocks noChangeShapeType="1"/>
          </p:cNvSpPr>
          <p:nvPr/>
        </p:nvSpPr>
        <p:spPr bwMode="auto">
          <a:xfrm>
            <a:off x="4932363" y="360580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2" name="Rectangle 85"/>
          <p:cNvSpPr>
            <a:spLocks noGrp="1" noChangeArrowheads="1"/>
          </p:cNvSpPr>
          <p:nvPr>
            <p:ph type="title"/>
          </p:nvPr>
        </p:nvSpPr>
        <p:spPr>
          <a:xfrm>
            <a:off x="142876" y="142853"/>
            <a:ext cx="8929718" cy="128588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クロストーク</a:t>
            </a:r>
            <a:r>
              <a:rPr lang="en-US" altLang="ja-JP" sz="4000" dirty="0" smtClean="0"/>
              <a:t> + </a:t>
            </a:r>
            <a:r>
              <a:rPr lang="ja-JP" altLang="en-US" sz="4000" dirty="0" smtClean="0"/>
              <a:t>アフターパルス </a:t>
            </a:r>
            <a:r>
              <a:rPr lang="en-US" altLang="ja-JP" sz="4000" dirty="0" smtClean="0"/>
              <a:t>100pixel</a:t>
            </a:r>
            <a:r>
              <a:rPr lang="ja-JP" altLang="en-US" sz="4000" dirty="0" smtClean="0"/>
              <a:t>　測定結果</a:t>
            </a:r>
            <a:endParaRPr lang="en-US" altLang="ja-JP" sz="4000" dirty="0" smtClean="0"/>
          </a:p>
        </p:txBody>
      </p:sp>
      <p:sp>
        <p:nvSpPr>
          <p:cNvPr id="20493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107950" y="5357826"/>
            <a:ext cx="8750330" cy="1268413"/>
          </a:xfrm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クロストーク</a:t>
            </a:r>
            <a:r>
              <a:rPr lang="en-US" altLang="ja-JP" dirty="0" smtClean="0"/>
              <a:t>+</a:t>
            </a:r>
            <a:r>
              <a:rPr lang="ja-JP" altLang="en-US" dirty="0" smtClean="0"/>
              <a:t>アフターパルスレートは、</a:t>
            </a:r>
            <a:r>
              <a:rPr lang="en-US" altLang="ja-JP" dirty="0" smtClean="0"/>
              <a:t>ΔV</a:t>
            </a:r>
            <a:r>
              <a:rPr lang="ja-JP" altLang="en-US" dirty="0" smtClean="0"/>
              <a:t>のみの関数である。</a:t>
            </a:r>
            <a:endParaRPr lang="en-US" altLang="ja-JP" dirty="0" smtClean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435993" y="142873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Cross-talk + After pulse Probability</a:t>
            </a:r>
          </a:p>
          <a:p>
            <a:pPr>
              <a:defRPr/>
            </a:pPr>
            <a:r>
              <a:rPr lang="en-US" altLang="ja-JP" sz="2000" dirty="0" smtClean="0"/>
              <a:t>   100pixel </a:t>
            </a:r>
            <a:r>
              <a:rPr lang="en-US" altLang="ja-JP" sz="2000" dirty="0"/>
              <a:t>: ΔV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382" y="142873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 Probability</a:t>
            </a:r>
          </a:p>
          <a:p>
            <a:pPr>
              <a:defRPr/>
            </a:pPr>
            <a:r>
              <a:rPr lang="en-US" altLang="ja-JP" sz="2000" dirty="0" smtClean="0"/>
              <a:t>   100pixel</a:t>
            </a:r>
            <a:endParaRPr lang="en-US" altLang="ja-JP" sz="2000" dirty="0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2627313" y="5519758"/>
            <a:ext cx="64087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表面とファイバー端面とはコネクターを用いて接続される。</a:t>
            </a:r>
            <a:endParaRPr lang="en-US" altLang="ja-JP" sz="2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50795"/>
            <a:ext cx="8507412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smtClean="0"/>
              <a:t>セットアップ</a:t>
            </a:r>
            <a:endParaRPr lang="en-US" altLang="ja-JP" sz="4000" smtClean="0"/>
          </a:p>
        </p:txBody>
      </p:sp>
      <p:pic>
        <p:nvPicPr>
          <p:cNvPr id="26628" name="Picture 4" descr="DSCN4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68706"/>
            <a:ext cx="58521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85786" y="1711338"/>
            <a:ext cx="141289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2000" b="1"/>
              <a:t>光源</a:t>
            </a:r>
            <a:endParaRPr lang="en-US" altLang="ja-JP" sz="2000" b="1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76825" y="982683"/>
            <a:ext cx="2376488" cy="431800"/>
          </a:xfrm>
          <a:prstGeom prst="wedgeRectCallout">
            <a:avLst>
              <a:gd name="adj1" fmla="val -62690"/>
              <a:gd name="adj2" fmla="val 18051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/>
              <a:t>WLS</a:t>
            </a:r>
            <a:r>
              <a:rPr lang="ja-JP" altLang="en-US" sz="2000"/>
              <a:t>ファイバー</a:t>
            </a:r>
            <a:endParaRPr lang="en-US" altLang="ja-JP" sz="200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71406" y="3357562"/>
            <a:ext cx="2963862" cy="719138"/>
          </a:xfrm>
          <a:prstGeom prst="wedgeRectCallout">
            <a:avLst>
              <a:gd name="adj1" fmla="val 47920"/>
              <a:gd name="adj2" fmla="val 10594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 b="1" dirty="0"/>
              <a:t>MPPC × 32</a:t>
            </a:r>
          </a:p>
          <a:p>
            <a:pPr algn="ctr"/>
            <a:r>
              <a:rPr lang="en-US" altLang="ja-JP" dirty="0"/>
              <a:t>(</a:t>
            </a:r>
            <a:r>
              <a:rPr lang="ja-JP" altLang="en-US" dirty="0"/>
              <a:t>プラスチックコネクター付き</a:t>
            </a:r>
            <a:r>
              <a:rPr lang="en-US" altLang="ja-JP" dirty="0"/>
              <a:t>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429520" y="2638446"/>
            <a:ext cx="16192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/>
              <a:t>Trip-t</a:t>
            </a:r>
            <a:r>
              <a:rPr lang="ja-JP" altLang="en-US" sz="2400" dirty="0"/>
              <a:t>チップ</a:t>
            </a:r>
            <a:endParaRPr lang="en-US" altLang="ja-JP" sz="2400" dirty="0"/>
          </a:p>
        </p:txBody>
      </p:sp>
      <p:pic>
        <p:nvPicPr>
          <p:cNvPr id="26634" name="Picture 10" descr="DSCN4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72276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DSCN4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643446"/>
            <a:ext cx="2268537" cy="170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屈折矢印 11"/>
          <p:cNvSpPr/>
          <p:nvPr/>
        </p:nvSpPr>
        <p:spPr>
          <a:xfrm rot="10800000" flipH="1">
            <a:off x="6215074" y="1928824"/>
            <a:ext cx="1000132" cy="1071548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N4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898778"/>
            <a:ext cx="4635500" cy="3478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71414"/>
            <a:ext cx="3600450" cy="777875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光源</a:t>
            </a:r>
            <a:endParaRPr lang="en-US" altLang="ja-JP" sz="4000" smtClean="0"/>
          </a:p>
        </p:txBody>
      </p:sp>
      <p:pic>
        <p:nvPicPr>
          <p:cNvPr id="27652" name="Picture 5" descr="DSCN4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0119"/>
            <a:ext cx="4630738" cy="3457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6" descr="DSCN49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73566"/>
            <a:ext cx="2519363" cy="2003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1357290" y="3062293"/>
            <a:ext cx="2071702" cy="428627"/>
          </a:xfrm>
          <a:prstGeom prst="wedgeRectCallout">
            <a:avLst>
              <a:gd name="adj1" fmla="val -41039"/>
              <a:gd name="adj2" fmla="val 151514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2400"/>
              <a:t>コネクター</a:t>
            </a:r>
            <a:endParaRPr lang="en-US" altLang="ja-JP" sz="2400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5219700" y="2733653"/>
            <a:ext cx="3424266" cy="573090"/>
          </a:xfrm>
          <a:prstGeom prst="wedgeRectCallout">
            <a:avLst>
              <a:gd name="adj1" fmla="val -38493"/>
              <a:gd name="adj2" fmla="val 10166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2400" dirty="0"/>
              <a:t>クッキーと</a:t>
            </a:r>
            <a:r>
              <a:rPr lang="en-US" altLang="ja-JP" sz="2400" dirty="0"/>
              <a:t>WLS</a:t>
            </a:r>
            <a:r>
              <a:rPr lang="ja-JP" altLang="en-US" sz="2400" dirty="0"/>
              <a:t>ファイバー</a:t>
            </a:r>
            <a:endParaRPr lang="en-US" altLang="ja-JP" sz="2400" dirty="0"/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7786710" y="4162413"/>
            <a:ext cx="1250927" cy="438143"/>
          </a:xfrm>
          <a:prstGeom prst="wedgeRectCallout">
            <a:avLst>
              <a:gd name="adj1" fmla="val -563"/>
              <a:gd name="adj2" fmla="val 1573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/>
              <a:t>LED </a:t>
            </a:r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>
            <a:off x="4368820" y="5876925"/>
            <a:ext cx="3346452" cy="477860"/>
          </a:xfrm>
          <a:prstGeom prst="wedgeRectCallout">
            <a:avLst>
              <a:gd name="adj1" fmla="val 34736"/>
              <a:gd name="adj2" fmla="val -10531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 dirty="0"/>
              <a:t>LED</a:t>
            </a:r>
            <a:r>
              <a:rPr lang="ja-JP" altLang="en-US" sz="2400" dirty="0"/>
              <a:t>からの光を散らす</a:t>
            </a:r>
            <a:endParaRPr lang="en-US" altLang="ja-JP" sz="2400" dirty="0"/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2700338" y="5730856"/>
            <a:ext cx="15113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/>
              <a:t>MPPC </a:t>
            </a:r>
            <a:r>
              <a:rPr lang="ja-JP" altLang="en-US"/>
              <a:t>とコネクター・基板</a:t>
            </a:r>
            <a:endParaRPr lang="en-US" altLang="ja-JP"/>
          </a:p>
        </p:txBody>
      </p:sp>
      <p:sp>
        <p:nvSpPr>
          <p:cNvPr id="2765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427538" y="984248"/>
            <a:ext cx="4681537" cy="215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smtClean="0"/>
              <a:t>今回の測定に使用した光源</a:t>
            </a:r>
            <a:endParaRPr lang="en-US" altLang="ja-JP" sz="240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smtClean="0"/>
              <a:t>青</a:t>
            </a:r>
            <a:r>
              <a:rPr lang="en-US" altLang="ja-JP" sz="2000" smtClean="0"/>
              <a:t>LED×1</a:t>
            </a:r>
            <a:r>
              <a:rPr lang="ja-JP" altLang="en-US" sz="2000" smtClean="0"/>
              <a:t>からの光を</a:t>
            </a:r>
            <a:r>
              <a:rPr lang="en-US" altLang="ja-JP" sz="2000" smtClean="0"/>
              <a:t>2</a:t>
            </a:r>
            <a:r>
              <a:rPr lang="ja-JP" altLang="en-US" sz="2000" smtClean="0"/>
              <a:t>枚のプラスチック板でぼかして使用した。</a:t>
            </a:r>
            <a:endParaRPr lang="en-US" altLang="ja-JP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LED</a:t>
            </a:r>
            <a:r>
              <a:rPr lang="ja-JP" altLang="en-US" sz="2000" smtClean="0"/>
              <a:t>からの光は</a:t>
            </a:r>
            <a:r>
              <a:rPr lang="en-US" altLang="ja-JP" sz="2000" smtClean="0"/>
              <a:t>WLS</a:t>
            </a:r>
            <a:r>
              <a:rPr lang="ja-JP" altLang="en-US" sz="2000" smtClean="0"/>
              <a:t>ファイバーを用いて</a:t>
            </a:r>
            <a:r>
              <a:rPr lang="en-US" altLang="ja-JP" sz="2000" smtClean="0"/>
              <a:t>MPPC</a:t>
            </a:r>
            <a:r>
              <a:rPr lang="ja-JP" altLang="en-US" sz="2000" smtClean="0"/>
              <a:t>感受領域へ移送される。</a:t>
            </a:r>
            <a:endParaRPr lang="en-US" altLang="ja-JP" sz="2000" smtClean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プラスチックコネクター</a:t>
            </a:r>
            <a:r>
              <a:rPr lang="en-US" altLang="ja-JP" sz="3600" smtClean="0"/>
              <a:t>(MPPC=</a:t>
            </a:r>
            <a:r>
              <a:rPr lang="ja-JP" altLang="en-US" sz="3600" smtClean="0"/>
              <a:t>ファイバー</a:t>
            </a:r>
            <a:r>
              <a:rPr lang="en-US" altLang="ja-JP" sz="3600" smtClean="0"/>
              <a:t>)</a:t>
            </a:r>
          </a:p>
        </p:txBody>
      </p:sp>
      <p:pic>
        <p:nvPicPr>
          <p:cNvPr id="28676" name="Picture 9" descr="DSCN1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176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dscn1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2750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3613"/>
            <a:ext cx="2735262" cy="436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18000" y="3190875"/>
            <a:ext cx="431800" cy="431800"/>
            <a:chOff x="2357" y="2198"/>
            <a:chExt cx="272" cy="272"/>
          </a:xfrm>
        </p:grpSpPr>
        <p:sp>
          <p:nvSpPr>
            <p:cNvPr id="28689" name="Rectangle 12"/>
            <p:cNvSpPr>
              <a:spLocks noChangeArrowheads="1"/>
            </p:cNvSpPr>
            <p:nvPr/>
          </p:nvSpPr>
          <p:spPr bwMode="auto">
            <a:xfrm>
              <a:off x="2357" y="2312"/>
              <a:ext cx="272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0" name="Rectangle 13"/>
            <p:cNvSpPr>
              <a:spLocks noChangeArrowheads="1"/>
            </p:cNvSpPr>
            <p:nvPr/>
          </p:nvSpPr>
          <p:spPr bwMode="auto">
            <a:xfrm rot="5400000">
              <a:off x="2357" y="2311"/>
              <a:ext cx="272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754063" y="2006600"/>
            <a:ext cx="2603500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/>
              <a:t>ファイバーハウジング</a:t>
            </a:r>
            <a:endParaRPr lang="en-US" altLang="ja-JP" sz="2000" b="1"/>
          </a:p>
        </p:txBody>
      </p: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642938" y="5029200"/>
            <a:ext cx="2173287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MPPC</a:t>
            </a:r>
            <a:r>
              <a:rPr lang="ja-JP" altLang="en-US" sz="2000" b="1"/>
              <a:t>ハウジング</a:t>
            </a:r>
            <a:endParaRPr lang="en-US" altLang="ja-JP" sz="2000" b="1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5848350" y="981075"/>
            <a:ext cx="2938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b="1" u="sng"/>
              <a:t>コネクター試作品</a:t>
            </a:r>
            <a:endParaRPr lang="en-US" altLang="ja-JP" sz="2800" b="1" u="sng"/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179388" y="5572140"/>
            <a:ext cx="87852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とファイバーとの接続に用いるプラスチックコネクターを設計・作成した。</a:t>
            </a:r>
            <a:endParaRPr lang="en-US" altLang="ja-JP" sz="2400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4897458" y="2000250"/>
            <a:ext cx="2603500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/>
              <a:t>ファイバーハウジング</a:t>
            </a:r>
            <a:endParaRPr lang="en-US" altLang="ja-JP" sz="2000" b="1"/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>
            <a:off x="4970481" y="4572000"/>
            <a:ext cx="2173287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MPPC</a:t>
            </a:r>
            <a:r>
              <a:rPr lang="ja-JP" altLang="en-US" sz="2000" b="1"/>
              <a:t>ハウジング</a:t>
            </a:r>
            <a:endParaRPr lang="en-US" altLang="ja-JP" sz="2000" b="1"/>
          </a:p>
        </p:txBody>
      </p:sp>
      <p:sp>
        <p:nvSpPr>
          <p:cNvPr id="20" name="下矢印 19"/>
          <p:cNvSpPr/>
          <p:nvPr/>
        </p:nvSpPr>
        <p:spPr>
          <a:xfrm>
            <a:off x="642910" y="2786058"/>
            <a:ext cx="393766" cy="571504"/>
          </a:xfrm>
          <a:prstGeom prst="downArrow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428728" y="4071942"/>
            <a:ext cx="714380" cy="428628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日付プレースホル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pic>
        <p:nvPicPr>
          <p:cNvPr id="25" name="Picture 1" descr="C:\Documents and Settings\gomi\My Documents\My Pictures\Connector\DSCN498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2992" y="2452314"/>
            <a:ext cx="2731008" cy="2048256"/>
          </a:xfrm>
          <a:prstGeom prst="rect">
            <a:avLst/>
          </a:prstGeom>
          <a:noFill/>
        </p:spPr>
      </p:pic>
      <p:sp>
        <p:nvSpPr>
          <p:cNvPr id="26" name="右矢印 25"/>
          <p:cNvSpPr/>
          <p:nvPr/>
        </p:nvSpPr>
        <p:spPr>
          <a:xfrm>
            <a:off x="5143504" y="3071810"/>
            <a:ext cx="1285884" cy="642942"/>
          </a:xfrm>
          <a:prstGeom prst="rightArrow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接続</a:t>
            </a:r>
            <a:endParaRPr kumimoji="1" lang="ja-JP" alt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325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Trip-t chip</a:t>
            </a:r>
          </a:p>
        </p:txBody>
      </p:sp>
      <p:sp>
        <p:nvSpPr>
          <p:cNvPr id="39939" name="Rectangle 35"/>
          <p:cNvSpPr>
            <a:spLocks noChangeArrowheads="1"/>
          </p:cNvSpPr>
          <p:nvPr/>
        </p:nvSpPr>
        <p:spPr bwMode="auto">
          <a:xfrm>
            <a:off x="2016125" y="1868488"/>
            <a:ext cx="6877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FNAL</a:t>
            </a:r>
            <a:r>
              <a:rPr lang="ja-JP" altLang="en-US" sz="2800" dirty="0"/>
              <a:t>で開発された</a:t>
            </a:r>
            <a:r>
              <a:rPr lang="en-US" altLang="ja-JP" sz="2800" dirty="0"/>
              <a:t>ASIC</a:t>
            </a:r>
            <a:r>
              <a:rPr lang="ja-JP" altLang="en-US" sz="2800" dirty="0"/>
              <a:t>チップ</a:t>
            </a:r>
            <a:endParaRPr lang="en-US" altLang="ja-JP" sz="28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D0</a:t>
            </a:r>
            <a:r>
              <a:rPr lang="ja-JP" altLang="en-US" sz="2800" dirty="0"/>
              <a:t>実験での使用実績</a:t>
            </a:r>
            <a:endParaRPr lang="en-US" altLang="ja-JP" sz="28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T2K</a:t>
            </a:r>
            <a:r>
              <a:rPr lang="ja-JP" altLang="en-US" sz="2800" dirty="0"/>
              <a:t>実験での使用が予定されている</a:t>
            </a:r>
            <a:r>
              <a:rPr lang="en-US" altLang="ja-JP" sz="2800" dirty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2800" dirty="0"/>
              <a:t>Input         32ch </a:t>
            </a:r>
            <a:r>
              <a:rPr lang="ja-JP" altLang="en-US" sz="2800" dirty="0"/>
              <a:t>アナログシグナル</a:t>
            </a:r>
            <a:r>
              <a:rPr lang="en-US" altLang="ja-JP" sz="2800" dirty="0"/>
              <a:t> </a:t>
            </a:r>
            <a:r>
              <a:rPr lang="en-US" altLang="ja-JP" sz="2400" dirty="0"/>
              <a:t>(</a:t>
            </a:r>
            <a:r>
              <a:rPr lang="ja-JP" altLang="en-US" sz="2400" dirty="0"/>
              <a:t>－</a:t>
            </a:r>
            <a:r>
              <a:rPr lang="en-US" altLang="ja-JP" sz="2400" dirty="0"/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2800" dirty="0"/>
              <a:t>Output</a:t>
            </a:r>
          </a:p>
        </p:txBody>
      </p:sp>
      <p:pic>
        <p:nvPicPr>
          <p:cNvPr id="39940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15843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37"/>
          <p:cNvSpPr txBox="1">
            <a:spLocks noChangeArrowheads="1"/>
          </p:cNvSpPr>
          <p:nvPr/>
        </p:nvSpPr>
        <p:spPr bwMode="auto">
          <a:xfrm>
            <a:off x="4138613" y="3740150"/>
            <a:ext cx="4897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/>
              <a:t> </a:t>
            </a:r>
            <a:r>
              <a:rPr lang="ja-JP" altLang="en-US" sz="2800" dirty="0"/>
              <a:t>ディスクリシグナル</a:t>
            </a:r>
            <a:r>
              <a:rPr lang="en-US" altLang="ja-JP" sz="2800" dirty="0"/>
              <a:t> (</a:t>
            </a:r>
            <a:r>
              <a:rPr lang="ja-JP" altLang="en-US" sz="2800" dirty="0"/>
              <a:t>各</a:t>
            </a:r>
            <a:r>
              <a:rPr lang="en-US" altLang="ja-JP" sz="2800" dirty="0"/>
              <a:t>32ch)</a:t>
            </a:r>
          </a:p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>
                <a:solidFill>
                  <a:srgbClr val="FF0000"/>
                </a:solidFill>
              </a:rPr>
              <a:t> Input</a:t>
            </a:r>
            <a:r>
              <a:rPr lang="ja-JP" altLang="en-US" sz="2800" dirty="0">
                <a:solidFill>
                  <a:srgbClr val="FF0000"/>
                </a:solidFill>
              </a:rPr>
              <a:t>シグナルに比例したアナログシグナル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/>
              <a:t> Input</a:t>
            </a:r>
            <a:r>
              <a:rPr lang="ja-JP" altLang="en-US" sz="2800" dirty="0"/>
              <a:t>シグナルとゲートとの時間差に比例したアナログシグナル</a:t>
            </a:r>
            <a:endParaRPr lang="en-US" altLang="ja-JP" sz="2800" dirty="0"/>
          </a:p>
        </p:txBody>
      </p:sp>
      <p:sp>
        <p:nvSpPr>
          <p:cNvPr id="39942" name="Text Box 38"/>
          <p:cNvSpPr txBox="1">
            <a:spLocks noChangeArrowheads="1"/>
          </p:cNvSpPr>
          <p:nvPr/>
        </p:nvSpPr>
        <p:spPr bwMode="auto">
          <a:xfrm>
            <a:off x="3671888" y="3240088"/>
            <a:ext cx="377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400"/>
              <a:t>:</a:t>
            </a:r>
          </a:p>
          <a:p>
            <a:pPr algn="l" defTabSz="4175125">
              <a:spcBef>
                <a:spcPct val="50000"/>
              </a:spcBef>
            </a:pPr>
            <a:r>
              <a:rPr lang="en-US" altLang="ja-JP" sz="2400"/>
              <a:t>: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513" y="908050"/>
            <a:ext cx="8388350" cy="519113"/>
            <a:chOff x="23" y="709"/>
            <a:chExt cx="5284" cy="327"/>
          </a:xfrm>
        </p:grpSpPr>
        <p:sp>
          <p:nvSpPr>
            <p:cNvPr id="141353" name="Text Box 41"/>
            <p:cNvSpPr txBox="1">
              <a:spLocks noChangeArrowheads="1"/>
            </p:cNvSpPr>
            <p:nvPr/>
          </p:nvSpPr>
          <p:spPr bwMode="auto">
            <a:xfrm>
              <a:off x="45" y="709"/>
              <a:ext cx="52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175125">
                <a:spcBef>
                  <a:spcPct val="50000"/>
                </a:spcBef>
                <a:defRPr/>
              </a:pPr>
              <a:r>
                <a:rPr lang="en-US" altLang="ja-JP" sz="2800" b="1" dirty="0">
                  <a:solidFill>
                    <a:srgbClr val="CC0000"/>
                  </a:solidFill>
                </a:rPr>
                <a:t>Trip-t</a:t>
              </a:r>
              <a:r>
                <a:rPr lang="en-US" altLang="ja-JP" sz="2800" b="1" dirty="0"/>
                <a:t> </a:t>
              </a:r>
              <a:r>
                <a:rPr lang="ja-JP" altLang="en-US" sz="2800" dirty="0"/>
                <a:t>･･･</a:t>
              </a:r>
              <a:r>
                <a:rPr lang="en-US" altLang="ja-JP" sz="2800" b="1" dirty="0" err="1">
                  <a:solidFill>
                    <a:srgbClr val="CC0000"/>
                  </a:solidFill>
                </a:rPr>
                <a:t>TRI</a:t>
              </a:r>
              <a:r>
                <a:rPr lang="en-US" altLang="ja-JP" sz="2800" dirty="0" err="1"/>
                <a:t>gger</a:t>
              </a:r>
              <a:r>
                <a:rPr lang="en-US" altLang="ja-JP" sz="2800" dirty="0"/>
                <a:t> and </a:t>
              </a:r>
              <a:r>
                <a:rPr lang="en-US" altLang="ja-JP" sz="2800" b="1" dirty="0">
                  <a:solidFill>
                    <a:srgbClr val="CC0000"/>
                  </a:solidFill>
                </a:rPr>
                <a:t>P</a:t>
              </a:r>
              <a:r>
                <a:rPr lang="en-US" altLang="ja-JP" sz="2800" dirty="0"/>
                <a:t>ipeline with </a:t>
              </a:r>
              <a:r>
                <a:rPr lang="en-US" altLang="ja-JP" sz="2800" b="1" dirty="0">
                  <a:solidFill>
                    <a:srgbClr val="CC0000"/>
                  </a:solidFill>
                </a:rPr>
                <a:t>T</a:t>
              </a:r>
              <a:r>
                <a:rPr lang="en-US" altLang="ja-JP" sz="2800" dirty="0"/>
                <a:t>iming</a:t>
              </a:r>
            </a:p>
          </p:txBody>
        </p:sp>
        <p:sp>
          <p:nvSpPr>
            <p:cNvPr id="39946" name="Line 42"/>
            <p:cNvSpPr>
              <a:spLocks noChangeShapeType="1"/>
            </p:cNvSpPr>
            <p:nvPr/>
          </p:nvSpPr>
          <p:spPr bwMode="auto">
            <a:xfrm>
              <a:off x="23" y="1026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9944" name="Text Box 43"/>
          <p:cNvSpPr txBox="1">
            <a:spLocks noChangeArrowheads="1"/>
          </p:cNvSpPr>
          <p:nvPr/>
        </p:nvSpPr>
        <p:spPr bwMode="auto">
          <a:xfrm>
            <a:off x="500063" y="35718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u="sng"/>
              <a:t>128</a:t>
            </a:r>
            <a:r>
              <a:rPr lang="ja-JP" altLang="en-US" sz="2000" b="1" u="sng"/>
              <a:t>ピン</a:t>
            </a:r>
            <a:endParaRPr lang="en-US" altLang="ja-JP" sz="2000" b="1" u="sng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AutoShape 177"/>
          <p:cNvSpPr>
            <a:spLocks noChangeArrowheads="1"/>
          </p:cNvSpPr>
          <p:nvPr/>
        </p:nvSpPr>
        <p:spPr bwMode="auto">
          <a:xfrm>
            <a:off x="4786314" y="2571744"/>
            <a:ext cx="4143403" cy="2286016"/>
          </a:xfrm>
          <a:prstGeom prst="wedgeRectCallout">
            <a:avLst>
              <a:gd name="adj1" fmla="val -82668"/>
              <a:gd name="adj2" fmla="val 3370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ja-JP" altLang="ja-JP"/>
          </a:p>
        </p:txBody>
      </p:sp>
      <p:sp>
        <p:nvSpPr>
          <p:cNvPr id="25603" name="Rectangle 176"/>
          <p:cNvSpPr>
            <a:spLocks noChangeArrowheads="1"/>
          </p:cNvSpPr>
          <p:nvPr/>
        </p:nvSpPr>
        <p:spPr bwMode="auto">
          <a:xfrm>
            <a:off x="971550" y="4713271"/>
            <a:ext cx="3095625" cy="431800"/>
          </a:xfrm>
          <a:prstGeom prst="rect">
            <a:avLst/>
          </a:prstGeom>
          <a:solidFill>
            <a:srgbClr val="339966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4" name="Rectangle 128"/>
          <p:cNvSpPr>
            <a:spLocks noChangeArrowheads="1"/>
          </p:cNvSpPr>
          <p:nvPr/>
        </p:nvSpPr>
        <p:spPr bwMode="auto">
          <a:xfrm>
            <a:off x="971550" y="1400159"/>
            <a:ext cx="1944688" cy="13684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5" name="AutoShape 61"/>
          <p:cNvSpPr>
            <a:spLocks noChangeArrowheads="1"/>
          </p:cNvSpPr>
          <p:nvPr/>
        </p:nvSpPr>
        <p:spPr bwMode="auto">
          <a:xfrm>
            <a:off x="25376" y="1500174"/>
            <a:ext cx="1189038" cy="360362"/>
          </a:xfrm>
          <a:prstGeom prst="wedgeRectCallout">
            <a:avLst>
              <a:gd name="adj1" fmla="val 35181"/>
              <a:gd name="adj2" fmla="val 7334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 b="1">
                <a:solidFill>
                  <a:sysClr val="windowText" lastClr="000000"/>
                </a:solidFill>
              </a:rPr>
              <a:t>LED</a:t>
            </a:r>
          </a:p>
        </p:txBody>
      </p:sp>
      <p:sp>
        <p:nvSpPr>
          <p:cNvPr id="25606" name="Rectangle 67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ja-JP" altLang="en-US" sz="4000" dirty="0" smtClean="0"/>
              <a:t>測定のセットアップ</a:t>
            </a:r>
            <a:endParaRPr lang="en-US" altLang="ja-JP" sz="4000" dirty="0" smtClean="0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250825" y="1976421"/>
            <a:ext cx="1079500" cy="225425"/>
            <a:chOff x="68" y="1700"/>
            <a:chExt cx="680" cy="142"/>
          </a:xfrm>
        </p:grpSpPr>
        <p:sp>
          <p:nvSpPr>
            <p:cNvPr id="25685" name="Freeform 72"/>
            <p:cNvSpPr>
              <a:spLocks/>
            </p:cNvSpPr>
            <p:nvPr/>
          </p:nvSpPr>
          <p:spPr bwMode="auto">
            <a:xfrm>
              <a:off x="567" y="1700"/>
              <a:ext cx="181" cy="142"/>
            </a:xfrm>
            <a:custGeom>
              <a:avLst/>
              <a:gdLst>
                <a:gd name="T0" fmla="*/ 126 w 1611"/>
                <a:gd name="T1" fmla="*/ 0 h 1036"/>
                <a:gd name="T2" fmla="*/ 181 w 1611"/>
                <a:gd name="T3" fmla="*/ 72 h 1036"/>
                <a:gd name="T4" fmla="*/ 127 w 1611"/>
                <a:gd name="T5" fmla="*/ 142 h 1036"/>
                <a:gd name="T6" fmla="*/ 0 w 1611"/>
                <a:gd name="T7" fmla="*/ 142 h 1036"/>
                <a:gd name="T8" fmla="*/ 0 w 1611"/>
                <a:gd name="T9" fmla="*/ 0 h 1036"/>
                <a:gd name="T10" fmla="*/ 126 w 1611"/>
                <a:gd name="T11" fmla="*/ 0 h 1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1"/>
                <a:gd name="T19" fmla="*/ 0 h 1036"/>
                <a:gd name="T20" fmla="*/ 1611 w 1611"/>
                <a:gd name="T21" fmla="*/ 1036 h 1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1" h="1036">
                  <a:moveTo>
                    <a:pt x="1125" y="0"/>
                  </a:moveTo>
                  <a:cubicBezTo>
                    <a:pt x="1534" y="19"/>
                    <a:pt x="1611" y="342"/>
                    <a:pt x="1611" y="522"/>
                  </a:cubicBezTo>
                  <a:cubicBezTo>
                    <a:pt x="1602" y="711"/>
                    <a:pt x="1538" y="883"/>
                    <a:pt x="1128" y="1036"/>
                  </a:cubicBezTo>
                  <a:lnTo>
                    <a:pt x="0" y="1035"/>
                  </a:lnTo>
                  <a:lnTo>
                    <a:pt x="0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366FF">
                <a:alpha val="74901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86" name="Line 76"/>
            <p:cNvSpPr>
              <a:spLocks noChangeShapeType="1"/>
            </p:cNvSpPr>
            <p:nvPr/>
          </p:nvSpPr>
          <p:spPr bwMode="auto">
            <a:xfrm>
              <a:off x="68" y="175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87" name="Line 77"/>
            <p:cNvSpPr>
              <a:spLocks noChangeShapeType="1"/>
            </p:cNvSpPr>
            <p:nvPr/>
          </p:nvSpPr>
          <p:spPr bwMode="auto">
            <a:xfrm>
              <a:off x="68" y="17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611" name="Text Box 98"/>
          <p:cNvSpPr txBox="1">
            <a:spLocks noChangeArrowheads="1"/>
          </p:cNvSpPr>
          <p:nvPr/>
        </p:nvSpPr>
        <p:spPr bwMode="auto">
          <a:xfrm>
            <a:off x="5857884" y="3357562"/>
            <a:ext cx="22145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/>
              <a:t>MPPC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+ Connector</a:t>
            </a:r>
            <a:endParaRPr lang="en-US" altLang="ja-JP" sz="2000" b="1" dirty="0"/>
          </a:p>
        </p:txBody>
      </p:sp>
      <p:sp>
        <p:nvSpPr>
          <p:cNvPr id="25612" name="Text Box 102"/>
          <p:cNvSpPr txBox="1">
            <a:spLocks noChangeArrowheads="1"/>
          </p:cNvSpPr>
          <p:nvPr/>
        </p:nvSpPr>
        <p:spPr bwMode="auto">
          <a:xfrm>
            <a:off x="4929190" y="3702054"/>
            <a:ext cx="18557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dirty="0">
                <a:solidFill>
                  <a:srgbClr val="006600"/>
                </a:solidFill>
              </a:rPr>
              <a:t>各ファイバー</a:t>
            </a:r>
            <a:r>
              <a:rPr lang="en-US" altLang="ja-JP" dirty="0">
                <a:solidFill>
                  <a:srgbClr val="006600"/>
                </a:solidFill>
              </a:rPr>
              <a:t> </a:t>
            </a:r>
            <a:r>
              <a:rPr lang="ja-JP" altLang="en-US" dirty="0">
                <a:solidFill>
                  <a:srgbClr val="006600"/>
                </a:solidFill>
              </a:rPr>
              <a:t>･･･</a:t>
            </a:r>
          </a:p>
        </p:txBody>
      </p:sp>
      <p:sp>
        <p:nvSpPr>
          <p:cNvPr id="25617" name="Text Box 114"/>
          <p:cNvSpPr txBox="1">
            <a:spLocks noChangeArrowheads="1"/>
          </p:cNvSpPr>
          <p:nvPr/>
        </p:nvSpPr>
        <p:spPr bwMode="auto">
          <a:xfrm>
            <a:off x="2636829" y="4343392"/>
            <a:ext cx="7921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/>
              <a:t>×32</a:t>
            </a:r>
          </a:p>
        </p:txBody>
      </p:sp>
      <p:sp>
        <p:nvSpPr>
          <p:cNvPr id="25618" name="Freeform 130"/>
          <p:cNvSpPr>
            <a:spLocks/>
          </p:cNvSpPr>
          <p:nvPr/>
        </p:nvSpPr>
        <p:spPr bwMode="auto">
          <a:xfrm>
            <a:off x="2124075" y="1976421"/>
            <a:ext cx="1584325" cy="2717800"/>
          </a:xfrm>
          <a:custGeom>
            <a:avLst/>
            <a:gdLst>
              <a:gd name="T0" fmla="*/ 1098970 w 1087"/>
              <a:gd name="T1" fmla="*/ 1588 h 1712"/>
              <a:gd name="T2" fmla="*/ 1575580 w 1087"/>
              <a:gd name="T3" fmla="*/ 0 h 1712"/>
              <a:gd name="T4" fmla="*/ 1584325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19" name="Freeform 137"/>
          <p:cNvSpPr>
            <a:spLocks/>
          </p:cNvSpPr>
          <p:nvPr/>
        </p:nvSpPr>
        <p:spPr bwMode="auto">
          <a:xfrm>
            <a:off x="1979613" y="2049446"/>
            <a:ext cx="1658937" cy="2717800"/>
          </a:xfrm>
          <a:custGeom>
            <a:avLst/>
            <a:gdLst>
              <a:gd name="T0" fmla="*/ 1150725 w 1087"/>
              <a:gd name="T1" fmla="*/ 1588 h 1712"/>
              <a:gd name="T2" fmla="*/ 1649780 w 1087"/>
              <a:gd name="T3" fmla="*/ 0 h 1712"/>
              <a:gd name="T4" fmla="*/ 1658937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0" name="Freeform 138"/>
          <p:cNvSpPr>
            <a:spLocks/>
          </p:cNvSpPr>
          <p:nvPr/>
        </p:nvSpPr>
        <p:spPr bwMode="auto">
          <a:xfrm>
            <a:off x="1838325" y="2120884"/>
            <a:ext cx="1725613" cy="2717800"/>
          </a:xfrm>
          <a:custGeom>
            <a:avLst/>
            <a:gdLst>
              <a:gd name="T0" fmla="*/ 1196975 w 1087"/>
              <a:gd name="T1" fmla="*/ 1588 h 1712"/>
              <a:gd name="T2" fmla="*/ 1716088 w 1087"/>
              <a:gd name="T3" fmla="*/ 0 h 1712"/>
              <a:gd name="T4" fmla="*/ 1725613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1" name="Freeform 139"/>
          <p:cNvSpPr>
            <a:spLocks/>
          </p:cNvSpPr>
          <p:nvPr/>
        </p:nvSpPr>
        <p:spPr bwMode="auto">
          <a:xfrm>
            <a:off x="1692275" y="2192321"/>
            <a:ext cx="1800225" cy="2717800"/>
          </a:xfrm>
          <a:custGeom>
            <a:avLst/>
            <a:gdLst>
              <a:gd name="T0" fmla="*/ 1248730 w 1087"/>
              <a:gd name="T1" fmla="*/ 1588 h 1712"/>
              <a:gd name="T2" fmla="*/ 1790288 w 1087"/>
              <a:gd name="T3" fmla="*/ 0 h 1712"/>
              <a:gd name="T4" fmla="*/ 1800225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2" name="Rectangle 129"/>
          <p:cNvSpPr>
            <a:spLocks noChangeArrowheads="1"/>
          </p:cNvSpPr>
          <p:nvPr/>
        </p:nvSpPr>
        <p:spPr bwMode="auto">
          <a:xfrm>
            <a:off x="2786050" y="1904984"/>
            <a:ext cx="451815" cy="360362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3" name="Rectangle 170"/>
          <p:cNvSpPr>
            <a:spLocks noChangeArrowheads="1"/>
          </p:cNvSpPr>
          <p:nvPr/>
        </p:nvSpPr>
        <p:spPr bwMode="auto">
          <a:xfrm>
            <a:off x="2066925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4" name="Rectangle 171"/>
          <p:cNvSpPr>
            <a:spLocks noChangeArrowheads="1"/>
          </p:cNvSpPr>
          <p:nvPr/>
        </p:nvSpPr>
        <p:spPr bwMode="auto">
          <a:xfrm>
            <a:off x="1927225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5" name="Rectangle 172"/>
          <p:cNvSpPr>
            <a:spLocks noChangeArrowheads="1"/>
          </p:cNvSpPr>
          <p:nvPr/>
        </p:nvSpPr>
        <p:spPr bwMode="auto">
          <a:xfrm>
            <a:off x="1779588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6" name="Rectangle 173"/>
          <p:cNvSpPr>
            <a:spLocks noChangeArrowheads="1"/>
          </p:cNvSpPr>
          <p:nvPr/>
        </p:nvSpPr>
        <p:spPr bwMode="auto">
          <a:xfrm>
            <a:off x="1631950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7" name="Text Box 175"/>
          <p:cNvSpPr txBox="1">
            <a:spLocks noChangeArrowheads="1"/>
          </p:cNvSpPr>
          <p:nvPr/>
        </p:nvSpPr>
        <p:spPr bwMode="auto">
          <a:xfrm>
            <a:off x="2124075" y="4352909"/>
            <a:ext cx="574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・・・</a:t>
            </a:r>
          </a:p>
        </p:txBody>
      </p:sp>
      <p:sp>
        <p:nvSpPr>
          <p:cNvPr id="25629" name="AutoShape 180"/>
          <p:cNvSpPr>
            <a:spLocks noChangeArrowheads="1"/>
          </p:cNvSpPr>
          <p:nvPr/>
        </p:nvSpPr>
        <p:spPr bwMode="auto">
          <a:xfrm rot="10800000" flipH="1">
            <a:off x="1619250" y="5286388"/>
            <a:ext cx="720725" cy="792162"/>
          </a:xfrm>
          <a:custGeom>
            <a:avLst/>
            <a:gdLst>
              <a:gd name="T0" fmla="*/ 16790421 w 21600"/>
              <a:gd name="T1" fmla="*/ 0 h 21600"/>
              <a:gd name="T2" fmla="*/ 16790421 w 21600"/>
              <a:gd name="T3" fmla="*/ 16352459 h 21600"/>
              <a:gd name="T4" fmla="*/ 3076194 w 21600"/>
              <a:gd name="T5" fmla="*/ 29051880 h 21600"/>
              <a:gd name="T6" fmla="*/ 24048357 w 21600"/>
              <a:gd name="T7" fmla="*/ 817621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76 h 21600"/>
              <a:gd name="T14" fmla="*/ 18701 w 21600"/>
              <a:gd name="T15" fmla="*/ 87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1" y="0"/>
                </a:lnTo>
                <a:lnTo>
                  <a:pt x="15081" y="3376"/>
                </a:lnTo>
                <a:lnTo>
                  <a:pt x="12427" y="3376"/>
                </a:lnTo>
                <a:cubicBezTo>
                  <a:pt x="5564" y="3376"/>
                  <a:pt x="0" y="7308"/>
                  <a:pt x="0" y="12158"/>
                </a:cubicBezTo>
                <a:lnTo>
                  <a:pt x="0" y="21600"/>
                </a:lnTo>
                <a:lnTo>
                  <a:pt x="5526" y="21600"/>
                </a:lnTo>
                <a:lnTo>
                  <a:pt x="5526" y="12158"/>
                </a:lnTo>
                <a:cubicBezTo>
                  <a:pt x="5526" y="10293"/>
                  <a:pt x="8616" y="8782"/>
                  <a:pt x="12427" y="8782"/>
                </a:cubicBezTo>
                <a:lnTo>
                  <a:pt x="15081" y="8782"/>
                </a:lnTo>
                <a:lnTo>
                  <a:pt x="15081" y="12158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2627313" y="5505434"/>
            <a:ext cx="719137" cy="719138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2400">
                <a:solidFill>
                  <a:schemeClr val="bg1"/>
                </a:solidFill>
              </a:rPr>
              <a:t>Trip-t</a:t>
            </a:r>
          </a:p>
        </p:txBody>
      </p:sp>
      <p:grpSp>
        <p:nvGrpSpPr>
          <p:cNvPr id="7" name="Group 192"/>
          <p:cNvGrpSpPr>
            <a:grpSpLocks/>
          </p:cNvGrpSpPr>
          <p:nvPr/>
        </p:nvGrpSpPr>
        <p:grpSpPr bwMode="auto">
          <a:xfrm>
            <a:off x="2554288" y="5576871"/>
            <a:ext cx="73025" cy="576263"/>
            <a:chOff x="1519" y="3702"/>
            <a:chExt cx="545" cy="363"/>
          </a:xfrm>
        </p:grpSpPr>
        <p:sp>
          <p:nvSpPr>
            <p:cNvPr id="25669" name="Line 183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0" name="Line 184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1" name="Line 185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2" name="Line 186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3" name="Line 187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4" name="Line 188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5" name="Line 189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6" name="Line 190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7" name="Line 191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3346450" y="5576871"/>
            <a:ext cx="73025" cy="576263"/>
            <a:chOff x="1519" y="3702"/>
            <a:chExt cx="545" cy="363"/>
          </a:xfrm>
        </p:grpSpPr>
        <p:sp>
          <p:nvSpPr>
            <p:cNvPr id="25660" name="Line 19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1" name="Line 19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2" name="Line 19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3" name="Line 19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4" name="Line 19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5" name="Line 19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6" name="Line 20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7" name="Line 20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8" name="Line 20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9" name="Group 203"/>
          <p:cNvGrpSpPr>
            <a:grpSpLocks/>
          </p:cNvGrpSpPr>
          <p:nvPr/>
        </p:nvGrpSpPr>
        <p:grpSpPr bwMode="auto">
          <a:xfrm rot="5400000">
            <a:off x="2951163" y="5181584"/>
            <a:ext cx="71438" cy="576262"/>
            <a:chOff x="1519" y="3702"/>
            <a:chExt cx="545" cy="363"/>
          </a:xfrm>
        </p:grpSpPr>
        <p:sp>
          <p:nvSpPr>
            <p:cNvPr id="25651" name="Line 20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2" name="Line 20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3" name="Line 20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4" name="Line 20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5" name="Line 20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6" name="Line 20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7" name="Line 21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8" name="Line 21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9" name="Line 21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10" name="Group 213"/>
          <p:cNvGrpSpPr>
            <a:grpSpLocks/>
          </p:cNvGrpSpPr>
          <p:nvPr/>
        </p:nvGrpSpPr>
        <p:grpSpPr bwMode="auto">
          <a:xfrm rot="5400000">
            <a:off x="2951163" y="5973746"/>
            <a:ext cx="71438" cy="576262"/>
            <a:chOff x="1519" y="3702"/>
            <a:chExt cx="545" cy="363"/>
          </a:xfrm>
        </p:grpSpPr>
        <p:sp>
          <p:nvSpPr>
            <p:cNvPr id="25642" name="Line 21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3" name="Line 21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4" name="Line 21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5" name="Line 21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6" name="Line 21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7" name="Line 21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8" name="Line 22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9" name="Line 22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0" name="Line 22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25631" name="AutoShape 224"/>
          <p:cNvSpPr>
            <a:spLocks noChangeArrowheads="1"/>
          </p:cNvSpPr>
          <p:nvPr/>
        </p:nvSpPr>
        <p:spPr bwMode="auto">
          <a:xfrm>
            <a:off x="3636963" y="5718188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2" name="Rectangle 225"/>
          <p:cNvSpPr>
            <a:spLocks noChangeArrowheads="1"/>
          </p:cNvSpPr>
          <p:nvPr/>
        </p:nvSpPr>
        <p:spPr bwMode="auto">
          <a:xfrm>
            <a:off x="4500562" y="5000636"/>
            <a:ext cx="714380" cy="1368398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/>
              <a:t>VME</a:t>
            </a:r>
          </a:p>
        </p:txBody>
      </p:sp>
      <p:sp>
        <p:nvSpPr>
          <p:cNvPr id="25633" name="Rectangle 226"/>
          <p:cNvSpPr>
            <a:spLocks noChangeArrowheads="1"/>
          </p:cNvSpPr>
          <p:nvPr/>
        </p:nvSpPr>
        <p:spPr bwMode="auto">
          <a:xfrm>
            <a:off x="6180212" y="5650514"/>
            <a:ext cx="992202" cy="45242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b="1"/>
              <a:t>PC</a:t>
            </a:r>
          </a:p>
        </p:txBody>
      </p:sp>
      <p:sp>
        <p:nvSpPr>
          <p:cNvPr id="25635" name="AutoShape 228"/>
          <p:cNvSpPr>
            <a:spLocks noChangeArrowheads="1"/>
          </p:cNvSpPr>
          <p:nvPr/>
        </p:nvSpPr>
        <p:spPr bwMode="auto">
          <a:xfrm>
            <a:off x="36513" y="3057509"/>
            <a:ext cx="2392347" cy="433387"/>
          </a:xfrm>
          <a:prstGeom prst="wedgeRectCallout">
            <a:avLst>
              <a:gd name="adj1" fmla="val 46593"/>
              <a:gd name="adj2" fmla="val 9065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/>
              <a:t>WLS</a:t>
            </a:r>
            <a:r>
              <a:rPr lang="ja-JP" altLang="en-US" sz="2400"/>
              <a:t>ファイバー</a:t>
            </a:r>
            <a:endParaRPr lang="en-US" altLang="ja-JP" sz="2400"/>
          </a:p>
        </p:txBody>
      </p:sp>
      <p:sp>
        <p:nvSpPr>
          <p:cNvPr id="25636" name="Text Box 229"/>
          <p:cNvSpPr txBox="1">
            <a:spLocks noChangeArrowheads="1"/>
          </p:cNvSpPr>
          <p:nvPr/>
        </p:nvSpPr>
        <p:spPr bwMode="auto">
          <a:xfrm>
            <a:off x="4214810" y="1085663"/>
            <a:ext cx="482124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 smtClean="0"/>
              <a:t>Trip-t</a:t>
            </a:r>
            <a:r>
              <a:rPr lang="ja-JP" altLang="en-US" sz="2400" dirty="0" smtClean="0"/>
              <a:t>という</a:t>
            </a:r>
            <a:r>
              <a:rPr lang="en-US" altLang="ja-JP" sz="2400" dirty="0"/>
              <a:t>ASIC</a:t>
            </a:r>
            <a:r>
              <a:rPr lang="ja-JP" altLang="en-US" sz="2400" dirty="0"/>
              <a:t>を用い、</a:t>
            </a:r>
            <a:r>
              <a:rPr lang="en-US" altLang="ja-JP" sz="2400" b="1" u="sng" dirty="0"/>
              <a:t>32</a:t>
            </a:r>
            <a:r>
              <a:rPr lang="ja-JP" altLang="en-US" sz="2400" b="1" u="sng" dirty="0"/>
              <a:t>個の</a:t>
            </a:r>
            <a:r>
              <a:rPr lang="en-US" altLang="ja-JP" sz="2400" b="1" u="sng" dirty="0"/>
              <a:t>MPPC</a:t>
            </a:r>
            <a:r>
              <a:rPr lang="ja-JP" altLang="en-US" sz="2400" b="1" u="sng" dirty="0"/>
              <a:t>の同時</a:t>
            </a:r>
            <a:r>
              <a:rPr lang="ja-JP" altLang="en-US" sz="2400" b="1" u="sng" dirty="0" smtClean="0"/>
              <a:t>測定システム</a:t>
            </a:r>
            <a:r>
              <a:rPr lang="ja-JP" altLang="en-US" sz="2400" dirty="0" smtClean="0"/>
              <a:t>の構築を行い、実際に使用し測定を行った。</a:t>
            </a:r>
            <a:endParaRPr lang="en-US" altLang="ja-JP" sz="2400" dirty="0"/>
          </a:p>
        </p:txBody>
      </p:sp>
      <p:sp>
        <p:nvSpPr>
          <p:cNvPr id="88" name="AutoShape 224"/>
          <p:cNvSpPr>
            <a:spLocks noChangeArrowheads="1"/>
          </p:cNvSpPr>
          <p:nvPr/>
        </p:nvSpPr>
        <p:spPr bwMode="auto">
          <a:xfrm>
            <a:off x="5353060" y="5697568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日付プレースホルダ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86" name="スライド番号プレースホルダ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7" name="フッター プレースホルダ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cxnSp>
        <p:nvCxnSpPr>
          <p:cNvPr id="90" name="直線コネクタ 89"/>
          <p:cNvCxnSpPr/>
          <p:nvPr/>
        </p:nvCxnSpPr>
        <p:spPr>
          <a:xfrm rot="16200000" flipH="1">
            <a:off x="1102500" y="2084371"/>
            <a:ext cx="1368425" cy="1588"/>
          </a:xfrm>
          <a:prstGeom prst="line">
            <a:avLst/>
          </a:prstGeom>
          <a:ln w="63500" cmpd="sng"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16200000" flipH="1">
            <a:off x="959624" y="2084371"/>
            <a:ext cx="1368425" cy="1588"/>
          </a:xfrm>
          <a:prstGeom prst="line">
            <a:avLst/>
          </a:prstGeom>
          <a:ln w="63500" cmpd="sng"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25718" y="857232"/>
            <a:ext cx="2786050" cy="406422"/>
          </a:xfrm>
          <a:prstGeom prst="wedgeRectCallout">
            <a:avLst>
              <a:gd name="adj1" fmla="val 10121"/>
              <a:gd name="adj2" fmla="val 77493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 dirty="0"/>
              <a:t>LED</a:t>
            </a:r>
            <a:r>
              <a:rPr lang="ja-JP" altLang="en-US" sz="2000" dirty="0"/>
              <a:t>からの光を散らす</a:t>
            </a:r>
            <a:endParaRPr lang="en-US" altLang="ja-JP" sz="2000" dirty="0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4969686" y="2781562"/>
            <a:ext cx="1245388" cy="432000"/>
            <a:chOff x="4854942" y="2495810"/>
            <a:chExt cx="1245388" cy="432000"/>
          </a:xfrm>
        </p:grpSpPr>
        <p:sp>
          <p:nvSpPr>
            <p:cNvPr id="107" name="正方形/長方形 106"/>
            <p:cNvSpPr/>
            <p:nvPr/>
          </p:nvSpPr>
          <p:spPr>
            <a:xfrm>
              <a:off x="4854942" y="2679643"/>
              <a:ext cx="360000" cy="360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" name="グループ化 107"/>
            <p:cNvGrpSpPr/>
            <p:nvPr/>
          </p:nvGrpSpPr>
          <p:grpSpPr>
            <a:xfrm>
              <a:off x="5094578" y="2495810"/>
              <a:ext cx="1005752" cy="432000"/>
              <a:chOff x="1857356" y="1857364"/>
              <a:chExt cx="1005752" cy="432000"/>
            </a:xfrm>
          </p:grpSpPr>
          <p:sp>
            <p:nvSpPr>
              <p:cNvPr id="109" name="正方形/長方形 108"/>
              <p:cNvSpPr/>
              <p:nvPr/>
            </p:nvSpPr>
            <p:spPr>
              <a:xfrm>
                <a:off x="1857356" y="1857364"/>
                <a:ext cx="72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1903076" y="1928802"/>
                <a:ext cx="216000" cy="2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/>
              <p:cNvSpPr/>
              <p:nvPr/>
            </p:nvSpPr>
            <p:spPr>
              <a:xfrm>
                <a:off x="2071108" y="1857364"/>
                <a:ext cx="792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2" name="グループ化 111"/>
          <p:cNvGrpSpPr/>
          <p:nvPr/>
        </p:nvGrpSpPr>
        <p:grpSpPr>
          <a:xfrm>
            <a:off x="7715272" y="2710124"/>
            <a:ext cx="1049058" cy="576000"/>
            <a:chOff x="3924000" y="1785926"/>
            <a:chExt cx="1049058" cy="576000"/>
          </a:xfrm>
        </p:grpSpPr>
        <p:sp>
          <p:nvSpPr>
            <p:cNvPr id="113" name="正方形/長方形 112"/>
            <p:cNvSpPr/>
            <p:nvPr/>
          </p:nvSpPr>
          <p:spPr>
            <a:xfrm>
              <a:off x="3929058" y="1785926"/>
              <a:ext cx="1044000" cy="57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4" name="直線コネクタ 113"/>
            <p:cNvCxnSpPr/>
            <p:nvPr/>
          </p:nvCxnSpPr>
          <p:spPr>
            <a:xfrm>
              <a:off x="3924000" y="1928802"/>
              <a:ext cx="648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3924000" y="2214554"/>
              <a:ext cx="648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グループ化 115"/>
          <p:cNvGrpSpPr/>
          <p:nvPr/>
        </p:nvGrpSpPr>
        <p:grpSpPr>
          <a:xfrm>
            <a:off x="6523338" y="2781562"/>
            <a:ext cx="935438" cy="432000"/>
            <a:chOff x="2928926" y="1857364"/>
            <a:chExt cx="935438" cy="432000"/>
          </a:xfrm>
        </p:grpSpPr>
        <p:cxnSp>
          <p:nvCxnSpPr>
            <p:cNvPr id="117" name="直線コネクタ 116"/>
            <p:cNvCxnSpPr/>
            <p:nvPr/>
          </p:nvCxnSpPr>
          <p:spPr>
            <a:xfrm>
              <a:off x="3000364" y="1959282"/>
              <a:ext cx="864000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3000364" y="2182486"/>
              <a:ext cx="864000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正方形/長方形 118"/>
            <p:cNvSpPr/>
            <p:nvPr/>
          </p:nvSpPr>
          <p:spPr>
            <a:xfrm>
              <a:off x="2928926" y="1857364"/>
              <a:ext cx="108000" cy="4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5493950" y="4138884"/>
            <a:ext cx="2649950" cy="576000"/>
            <a:chOff x="5351074" y="3929066"/>
            <a:chExt cx="2649950" cy="576000"/>
          </a:xfrm>
        </p:grpSpPr>
        <p:grpSp>
          <p:nvGrpSpPr>
            <p:cNvPr id="121" name="グループ化 120"/>
            <p:cNvGrpSpPr/>
            <p:nvPr/>
          </p:nvGrpSpPr>
          <p:grpSpPr>
            <a:xfrm>
              <a:off x="7065586" y="4000504"/>
              <a:ext cx="935438" cy="432000"/>
              <a:chOff x="2928926" y="1857364"/>
              <a:chExt cx="935438" cy="432000"/>
            </a:xfrm>
          </p:grpSpPr>
          <p:cxnSp>
            <p:nvCxnSpPr>
              <p:cNvPr id="122" name="直線コネクタ 121"/>
              <p:cNvCxnSpPr/>
              <p:nvPr/>
            </p:nvCxnSpPr>
            <p:spPr>
              <a:xfrm>
                <a:off x="3000364" y="1959282"/>
                <a:ext cx="864000" cy="158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3000364" y="2182486"/>
                <a:ext cx="864000" cy="158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正方形/長方形 123"/>
              <p:cNvSpPr/>
              <p:nvPr/>
            </p:nvSpPr>
            <p:spPr>
              <a:xfrm>
                <a:off x="2928926" y="1857364"/>
                <a:ext cx="108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5" name="正方形/長方形 124"/>
            <p:cNvSpPr/>
            <p:nvPr/>
          </p:nvSpPr>
          <p:spPr>
            <a:xfrm>
              <a:off x="5351074" y="4184337"/>
              <a:ext cx="900000" cy="360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" name="グループ化 125"/>
            <p:cNvGrpSpPr/>
            <p:nvPr/>
          </p:nvGrpSpPr>
          <p:grpSpPr>
            <a:xfrm>
              <a:off x="6351206" y="3929066"/>
              <a:ext cx="1049058" cy="576000"/>
              <a:chOff x="3924000" y="1785926"/>
              <a:chExt cx="1049058" cy="576000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3929058" y="1785926"/>
                <a:ext cx="1044000" cy="57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8" name="直線コネクタ 127"/>
              <p:cNvCxnSpPr/>
              <p:nvPr/>
            </p:nvCxnSpPr>
            <p:spPr>
              <a:xfrm>
                <a:off x="3924000" y="1928802"/>
                <a:ext cx="648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3924000" y="2214554"/>
                <a:ext cx="648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グループ化 129"/>
            <p:cNvGrpSpPr/>
            <p:nvPr/>
          </p:nvGrpSpPr>
          <p:grpSpPr>
            <a:xfrm>
              <a:off x="6065454" y="4000504"/>
              <a:ext cx="1005752" cy="432000"/>
              <a:chOff x="1857356" y="1857364"/>
              <a:chExt cx="1005752" cy="432000"/>
            </a:xfrm>
          </p:grpSpPr>
          <p:sp>
            <p:nvSpPr>
              <p:cNvPr id="131" name="正方形/長方形 130"/>
              <p:cNvSpPr/>
              <p:nvPr/>
            </p:nvSpPr>
            <p:spPr>
              <a:xfrm>
                <a:off x="1857356" y="1857364"/>
                <a:ext cx="72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/>
              <p:cNvSpPr/>
              <p:nvPr/>
            </p:nvSpPr>
            <p:spPr>
              <a:xfrm>
                <a:off x="1903076" y="1928802"/>
                <a:ext cx="216000" cy="28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正方形/長方形 132"/>
              <p:cNvSpPr/>
              <p:nvPr/>
            </p:nvSpPr>
            <p:spPr>
              <a:xfrm>
                <a:off x="2071108" y="1857364"/>
                <a:ext cx="792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2" name="グループ化 141"/>
          <p:cNvGrpSpPr/>
          <p:nvPr/>
        </p:nvGrpSpPr>
        <p:grpSpPr>
          <a:xfrm>
            <a:off x="1391604" y="1940232"/>
            <a:ext cx="180000" cy="285752"/>
            <a:chOff x="391472" y="5715016"/>
            <a:chExt cx="180000" cy="285752"/>
          </a:xfrm>
        </p:grpSpPr>
        <p:cxnSp>
          <p:nvCxnSpPr>
            <p:cNvPr id="136" name="直線コネクタ 135"/>
            <p:cNvCxnSpPr/>
            <p:nvPr/>
          </p:nvCxnSpPr>
          <p:spPr>
            <a:xfrm rot="10800000">
              <a:off x="391472" y="5859480"/>
              <a:ext cx="180000" cy="0"/>
            </a:xfrm>
            <a:prstGeom prst="line">
              <a:avLst/>
            </a:prstGeom>
            <a:ln w="38100">
              <a:solidFill>
                <a:srgbClr val="0070C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rot="10800000">
              <a:off x="391472" y="5928768"/>
              <a:ext cx="180000" cy="72000"/>
            </a:xfrm>
            <a:prstGeom prst="line">
              <a:avLst/>
            </a:prstGeom>
            <a:ln w="38100">
              <a:solidFill>
                <a:srgbClr val="0070C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 rot="10800000" flipV="1">
              <a:off x="391472" y="5715016"/>
              <a:ext cx="180000" cy="71438"/>
            </a:xfrm>
            <a:prstGeom prst="line">
              <a:avLst/>
            </a:prstGeom>
            <a:ln w="38100">
              <a:solidFill>
                <a:srgbClr val="0070C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円弧 142"/>
          <p:cNvSpPr/>
          <p:nvPr/>
        </p:nvSpPr>
        <p:spPr>
          <a:xfrm>
            <a:off x="1191554" y="1643050"/>
            <a:ext cx="914400" cy="914400"/>
          </a:xfrm>
          <a:prstGeom prst="arc">
            <a:avLst>
              <a:gd name="adj1" fmla="val 18232987"/>
              <a:gd name="adj2" fmla="val 3350504"/>
            </a:avLst>
          </a:prstGeom>
          <a:ln w="4445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弧 143"/>
          <p:cNvSpPr/>
          <p:nvPr/>
        </p:nvSpPr>
        <p:spPr>
          <a:xfrm>
            <a:off x="1048678" y="1428736"/>
            <a:ext cx="1332000" cy="1332000"/>
          </a:xfrm>
          <a:prstGeom prst="arc">
            <a:avLst>
              <a:gd name="adj1" fmla="val 18454511"/>
              <a:gd name="adj2" fmla="val 3116656"/>
            </a:avLst>
          </a:prstGeom>
          <a:ln w="4445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弧 144"/>
          <p:cNvSpPr/>
          <p:nvPr/>
        </p:nvSpPr>
        <p:spPr>
          <a:xfrm>
            <a:off x="963752" y="1214422"/>
            <a:ext cx="1728000" cy="1728000"/>
          </a:xfrm>
          <a:prstGeom prst="arc">
            <a:avLst>
              <a:gd name="adj1" fmla="val 18910004"/>
              <a:gd name="adj2" fmla="val 2705782"/>
            </a:avLst>
          </a:prstGeom>
          <a:ln w="44450">
            <a:solidFill>
              <a:srgbClr val="0070C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2" animBg="1"/>
      <p:bldP spid="144" grpId="2" animBg="1"/>
      <p:bldP spid="145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982645"/>
            <a:ext cx="659765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17575" y="4383070"/>
            <a:ext cx="98456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190mm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2182813" y="4986320"/>
            <a:ext cx="1333500" cy="252412"/>
          </a:xfrm>
          <a:prstGeom prst="leftRightArrow">
            <a:avLst>
              <a:gd name="adj1" fmla="val 49454"/>
              <a:gd name="adj2" fmla="val 88540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3783013" y="4486257"/>
            <a:ext cx="3797300" cy="250825"/>
          </a:xfrm>
          <a:prstGeom prst="leftRightArrow">
            <a:avLst>
              <a:gd name="adj1" fmla="val 42861"/>
              <a:gd name="adj2" fmla="val 11417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 rot="-5400000">
            <a:off x="200819" y="3131326"/>
            <a:ext cx="3565525" cy="268287"/>
          </a:xfrm>
          <a:prstGeom prst="leftRightArrow">
            <a:avLst>
              <a:gd name="adj1" fmla="val 49454"/>
              <a:gd name="adj2" fmla="val 77586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rot="-5400000">
            <a:off x="6208713" y="2851132"/>
            <a:ext cx="2878138" cy="268287"/>
          </a:xfrm>
          <a:prstGeom prst="leftRightArrow">
            <a:avLst>
              <a:gd name="adj1" fmla="val 49454"/>
              <a:gd name="adj2" fmla="val 8994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2427288" y="5259370"/>
            <a:ext cx="854721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65mm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314950" y="4735495"/>
            <a:ext cx="1122363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190mm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7780338" y="3005120"/>
            <a:ext cx="98456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155mm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3582988" y="2860657"/>
            <a:ext cx="1127125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/>
              <a:t>±5VIN</a:t>
            </a:r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3516313" y="3235307"/>
            <a:ext cx="266700" cy="1001713"/>
          </a:xfrm>
          <a:prstGeom prst="curvedRightArrow">
            <a:avLst>
              <a:gd name="adj1" fmla="val 67972"/>
              <a:gd name="adj2" fmla="val 142918"/>
              <a:gd name="adj3" fmla="val 5274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2182813" y="857232"/>
            <a:ext cx="1907894" cy="70788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MPPC Hole 5.3</a:t>
            </a:r>
            <a:r>
              <a:rPr lang="en-US" altLang="ja-JP" sz="2000" b="1">
                <a:solidFill>
                  <a:schemeClr val="tx2"/>
                </a:solidFill>
              </a:rPr>
              <a:t>φ</a:t>
            </a:r>
          </a:p>
          <a:p>
            <a:pPr algn="ctr"/>
            <a:r>
              <a:rPr lang="ja-JP" altLang="en-US" sz="2000" b="1">
                <a:solidFill>
                  <a:schemeClr val="tx2"/>
                </a:solidFill>
              </a:rPr>
              <a:t>（</a:t>
            </a:r>
            <a:r>
              <a:rPr lang="en-US" altLang="ja-JP" sz="2000" b="1">
                <a:solidFill>
                  <a:schemeClr val="tx2"/>
                </a:solidFill>
              </a:rPr>
              <a:t>32 Mount</a:t>
            </a:r>
            <a:r>
              <a:rPr lang="ja-JP" altLang="en-US" sz="2000" b="1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29710" name="AutoShape 15"/>
          <p:cNvSpPr>
            <a:spLocks noChangeArrowheads="1"/>
          </p:cNvSpPr>
          <p:nvPr/>
        </p:nvSpPr>
        <p:spPr bwMode="auto">
          <a:xfrm>
            <a:off x="2782888" y="1482707"/>
            <a:ext cx="266700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34925" y="2855895"/>
            <a:ext cx="1434624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tx2"/>
                </a:solidFill>
              </a:rPr>
              <a:t>Bias control</a:t>
            </a:r>
          </a:p>
        </p:txBody>
      </p:sp>
      <p:sp>
        <p:nvSpPr>
          <p:cNvPr id="29712" name="AutoShape 17"/>
          <p:cNvSpPr>
            <a:spLocks noChangeArrowheads="1"/>
          </p:cNvSpPr>
          <p:nvPr/>
        </p:nvSpPr>
        <p:spPr bwMode="auto">
          <a:xfrm>
            <a:off x="1784350" y="2984482"/>
            <a:ext cx="531813" cy="187325"/>
          </a:xfrm>
          <a:custGeom>
            <a:avLst/>
            <a:gdLst>
              <a:gd name="T0" fmla="*/ 9820321 w 21600"/>
              <a:gd name="T1" fmla="*/ 0 h 21600"/>
              <a:gd name="T2" fmla="*/ 0 w 21600"/>
              <a:gd name="T3" fmla="*/ 812288 h 21600"/>
              <a:gd name="T4" fmla="*/ 9820321 w 21600"/>
              <a:gd name="T5" fmla="*/ 1624567 h 21600"/>
              <a:gd name="T6" fmla="*/ 13093755 w 21600"/>
              <a:gd name="T7" fmla="*/ 8122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FF">
              <a:alpha val="59999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4848225" y="2178032"/>
            <a:ext cx="1434624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tx2"/>
                </a:solidFill>
              </a:rPr>
              <a:t>Bias control</a:t>
            </a:r>
          </a:p>
        </p:txBody>
      </p:sp>
      <p:sp>
        <p:nvSpPr>
          <p:cNvPr id="29714" name="AutoShape 19"/>
          <p:cNvSpPr>
            <a:spLocks noChangeArrowheads="1"/>
          </p:cNvSpPr>
          <p:nvPr/>
        </p:nvSpPr>
        <p:spPr bwMode="auto">
          <a:xfrm rot="5400000" flipV="1">
            <a:off x="5557838" y="2695557"/>
            <a:ext cx="312737" cy="265113"/>
          </a:xfrm>
          <a:custGeom>
            <a:avLst/>
            <a:gdLst>
              <a:gd name="T0" fmla="*/ 3395990 w 21600"/>
              <a:gd name="T1" fmla="*/ 0 h 21600"/>
              <a:gd name="T2" fmla="*/ 0 w 21600"/>
              <a:gd name="T3" fmla="*/ 1626972 h 21600"/>
              <a:gd name="T4" fmla="*/ 3395990 w 21600"/>
              <a:gd name="T5" fmla="*/ 3253931 h 21600"/>
              <a:gd name="T6" fmla="*/ 4527983 w 21600"/>
              <a:gd name="T7" fmla="*/ 16269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FF">
              <a:alpha val="59999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5" name="Rectangle 25"/>
          <p:cNvSpPr>
            <a:spLocks noChangeArrowheads="1"/>
          </p:cNvSpPr>
          <p:nvPr/>
        </p:nvSpPr>
        <p:spPr bwMode="auto">
          <a:xfrm>
            <a:off x="504855" y="136507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4000" dirty="0">
                <a:solidFill>
                  <a:schemeClr val="tx2"/>
                </a:solidFill>
              </a:rPr>
              <a:t>Trip-t</a:t>
            </a:r>
            <a:r>
              <a:rPr kumimoji="0" lang="ja-JP" altLang="en-US" sz="4000" dirty="0">
                <a:solidFill>
                  <a:schemeClr val="tx2"/>
                </a:solidFill>
              </a:rPr>
              <a:t>チップテストボード</a:t>
            </a:r>
            <a:endParaRPr lang="en-US" altLang="ja-JP" sz="4000" dirty="0">
              <a:solidFill>
                <a:schemeClr val="tx2"/>
              </a:solidFill>
            </a:endParaRPr>
          </a:p>
        </p:txBody>
      </p:sp>
      <p:sp>
        <p:nvSpPr>
          <p:cNvPr id="29716" name="Rectangle 27"/>
          <p:cNvSpPr>
            <a:spLocks noChangeArrowheads="1"/>
          </p:cNvSpPr>
          <p:nvPr/>
        </p:nvSpPr>
        <p:spPr bwMode="auto">
          <a:xfrm>
            <a:off x="538163" y="5786454"/>
            <a:ext cx="8210550" cy="6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テストボードは、</a:t>
            </a:r>
            <a:r>
              <a:rPr lang="en-US" altLang="ja-JP" sz="2400" dirty="0"/>
              <a:t>32</a:t>
            </a:r>
            <a:r>
              <a:rPr lang="ja-JP" altLang="en-US" sz="2400" dirty="0"/>
              <a:t>個の</a:t>
            </a:r>
            <a:r>
              <a:rPr lang="en-US" altLang="ja-JP" sz="2400" dirty="0"/>
              <a:t>MPPC</a:t>
            </a:r>
            <a:r>
              <a:rPr lang="ja-JP" altLang="en-US" sz="2400" dirty="0"/>
              <a:t>を同時に読み出せる。</a:t>
            </a:r>
            <a:endParaRPr kumimoji="0" lang="en-US" altLang="ja-JP" sz="2400" dirty="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8" y="142852"/>
            <a:ext cx="9001156" cy="85725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ブレイクダウン電圧</a:t>
            </a:r>
            <a:r>
              <a:rPr kumimoji="1" lang="en-US" altLang="ja-JP" sz="3200" dirty="0" smtClean="0"/>
              <a:t>(V</a:t>
            </a:r>
            <a:r>
              <a:rPr kumimoji="1" lang="en-US" altLang="ja-JP" sz="3200" baseline="-25000" dirty="0" smtClean="0"/>
              <a:t>BD</a:t>
            </a:r>
            <a:r>
              <a:rPr kumimoji="1" lang="en-US" altLang="ja-JP" sz="3200" dirty="0" smtClean="0"/>
              <a:t>)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&amp; </a:t>
            </a:r>
            <a:r>
              <a:rPr kumimoji="1" lang="ja-JP" altLang="en-US" sz="3200" dirty="0" smtClean="0"/>
              <a:t>オーバーボルテージ</a:t>
            </a:r>
            <a:r>
              <a:rPr kumimoji="1" lang="en-US" altLang="ja-JP" sz="3200" dirty="0" smtClean="0"/>
              <a:t>(ΔV)</a:t>
            </a:r>
            <a:endParaRPr kumimoji="1" lang="ja-JP" altLang="en-US" sz="32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357290" y="1742871"/>
            <a:ext cx="2286016" cy="17859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85720" y="3524040"/>
            <a:ext cx="38941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90483" y="1365320"/>
            <a:ext cx="1587" cy="216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90894" y="1849235"/>
            <a:ext cx="179388" cy="179388"/>
          </a:xfrm>
          <a:prstGeom prst="rect">
            <a:avLst/>
          </a:prstGeom>
          <a:solidFill>
            <a:srgbClr val="0070C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71736" y="3092240"/>
            <a:ext cx="17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 smtClean="0"/>
              <a:t>Bias Voltage</a:t>
            </a:r>
            <a:endParaRPr lang="en-US" altLang="ja-JP" sz="24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57290" y="3433445"/>
            <a:ext cx="1588" cy="2160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39768" y="2671565"/>
            <a:ext cx="946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0070C0"/>
                </a:solidFill>
              </a:rPr>
              <a:t>V</a:t>
            </a:r>
            <a:r>
              <a:rPr lang="en-US" altLang="ja-JP" sz="3200" b="1" baseline="-25000" dirty="0">
                <a:solidFill>
                  <a:srgbClr val="0070C0"/>
                </a:solidFill>
              </a:rPr>
              <a:t>bd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143108" y="2742116"/>
            <a:ext cx="179388" cy="179388"/>
          </a:xfrm>
          <a:prstGeom prst="rect">
            <a:avLst/>
          </a:prstGeom>
          <a:solidFill>
            <a:srgbClr val="0070C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33639" y="2504053"/>
            <a:ext cx="179387" cy="179387"/>
          </a:xfrm>
          <a:prstGeom prst="rect">
            <a:avLst/>
          </a:prstGeom>
          <a:solidFill>
            <a:srgbClr val="0070C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719390" y="2301614"/>
            <a:ext cx="179388" cy="179387"/>
          </a:xfrm>
          <a:prstGeom prst="rect">
            <a:avLst/>
          </a:prstGeom>
          <a:solidFill>
            <a:srgbClr val="0070C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05143" y="2075424"/>
            <a:ext cx="179387" cy="179388"/>
          </a:xfrm>
          <a:prstGeom prst="rect">
            <a:avLst/>
          </a:prstGeom>
          <a:solidFill>
            <a:srgbClr val="0070C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334952" y="1142984"/>
          <a:ext cx="2808288" cy="723900"/>
        </p:xfrm>
        <a:graphic>
          <a:graphicData uri="http://schemas.openxmlformats.org/presentationml/2006/ole">
            <p:oleObj spid="_x0000_s110594" name="数式" r:id="rId3" imgW="1523880" imgH="393480" progId="Equation.3">
              <p:embed/>
            </p:oleObj>
          </a:graphicData>
        </a:graphic>
      </p:graphicFrame>
      <p:cxnSp>
        <p:nvCxnSpPr>
          <p:cNvPr id="45" name="直線コネクタ 44"/>
          <p:cNvCxnSpPr/>
          <p:nvPr/>
        </p:nvCxnSpPr>
        <p:spPr>
          <a:xfrm rot="5400000">
            <a:off x="655290" y="4413363"/>
            <a:ext cx="140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-415486" y="4412569"/>
            <a:ext cx="140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>
            <a:off x="1567194" y="3880999"/>
            <a:ext cx="248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左右矢印 47"/>
          <p:cNvSpPr/>
          <p:nvPr/>
        </p:nvSpPr>
        <p:spPr>
          <a:xfrm>
            <a:off x="309470" y="4425743"/>
            <a:ext cx="1008000" cy="142876"/>
          </a:xfrm>
          <a:prstGeom prst="leftRightArrow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右矢印 48"/>
          <p:cNvSpPr/>
          <p:nvPr/>
        </p:nvSpPr>
        <p:spPr>
          <a:xfrm>
            <a:off x="1392915" y="4425743"/>
            <a:ext cx="1368000" cy="142876"/>
          </a:xfrm>
          <a:prstGeom prst="leftRightArrow">
            <a:avLst/>
          </a:prstGeom>
          <a:solidFill>
            <a:srgbClr val="7030A0"/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左右矢印 49"/>
          <p:cNvSpPr/>
          <p:nvPr/>
        </p:nvSpPr>
        <p:spPr>
          <a:xfrm>
            <a:off x="309470" y="4139991"/>
            <a:ext cx="2448000" cy="142876"/>
          </a:xfrm>
          <a:prstGeom prst="leftRight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0034" y="3782801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バイアス電圧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2844" y="464005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ブレイクダウン電圧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00166" y="4568619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オーバー</a:t>
            </a:r>
            <a:endParaRPr kumimoji="1" lang="en-US" altLang="ja-JP" sz="2000" b="1" dirty="0" smtClean="0">
              <a:solidFill>
                <a:srgbClr val="7030A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7030A0"/>
                </a:solidFill>
              </a:rPr>
              <a:t>ボルテージ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43438" y="1962401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ゲインの測定からブレイクダウン電圧</a:t>
            </a:r>
            <a:r>
              <a:rPr kumimoji="1" lang="en-US" altLang="ja-JP" sz="2800" dirty="0" smtClean="0"/>
              <a:t>(V</a:t>
            </a:r>
            <a:r>
              <a:rPr kumimoji="1" lang="en-US" altLang="ja-JP" sz="2800" baseline="-25000" dirty="0" smtClean="0"/>
              <a:t>bd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を決定でき、</a:t>
            </a:r>
            <a:r>
              <a:rPr kumimoji="1" lang="en-US" altLang="ja-JP" sz="2800" dirty="0" smtClean="0"/>
              <a:t>ΔV</a:t>
            </a:r>
            <a:r>
              <a:rPr lang="ja-JP" altLang="en-US" sz="2800" dirty="0" smtClean="0"/>
              <a:t>が求まる</a:t>
            </a:r>
            <a:r>
              <a:rPr kumimoji="1" lang="ja-JP" altLang="en-US" sz="2800" dirty="0" smtClean="0"/>
              <a:t>。</a:t>
            </a:r>
            <a:endParaRPr kumimoji="1" lang="ja-JP" altLang="en-US" sz="28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596" y="517852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0070C0"/>
                </a:solidFill>
              </a:rPr>
              <a:t>bd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85918" y="5181913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ΔV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10596" name="Object 16"/>
          <p:cNvGraphicFramePr>
            <a:graphicFrameLocks noChangeAspect="1"/>
          </p:cNvGraphicFramePr>
          <p:nvPr/>
        </p:nvGraphicFramePr>
        <p:xfrm>
          <a:off x="1426866" y="5782825"/>
          <a:ext cx="2430754" cy="575133"/>
        </p:xfrm>
        <a:graphic>
          <a:graphicData uri="http://schemas.openxmlformats.org/presentationml/2006/ole">
            <p:oleObj spid="_x0000_s110596" name="数式" r:id="rId4" imgW="965160" imgH="228600" progId="Equation.3">
              <p:embed/>
            </p:oleObj>
          </a:graphicData>
        </a:graphic>
      </p:graphicFrame>
      <p:sp>
        <p:nvSpPr>
          <p:cNvPr id="83" name="日付プレースホルダ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95" name="スライド番号プレースホルダ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96" name="フッター プレースホルダ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97" name="曲折矢印 96"/>
          <p:cNvSpPr/>
          <p:nvPr/>
        </p:nvSpPr>
        <p:spPr>
          <a:xfrm rot="10800000" flipH="1">
            <a:off x="928662" y="5715016"/>
            <a:ext cx="428628" cy="428628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572000" y="377602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同じバイアスで比較するとばらつきは非常に大きく見える。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214942" y="462029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kumimoji="1" lang="ja-JP" altLang="en-US" sz="2800" b="1" u="sng" dirty="0" smtClean="0">
                <a:solidFill>
                  <a:srgbClr val="FF0000"/>
                </a:solidFill>
                <a:sym typeface="Wingdings" pitchFamily="2" charset="2"/>
              </a:rPr>
              <a:t>同じ</a:t>
            </a:r>
            <a:r>
              <a:rPr kumimoji="1" lang="en-US" altLang="ja-JP" sz="2800" b="1" u="sng" dirty="0" smtClean="0">
                <a:solidFill>
                  <a:srgbClr val="FF0000"/>
                </a:solidFill>
                <a:sym typeface="Wingdings" pitchFamily="2" charset="2"/>
              </a:rPr>
              <a:t>ΔV</a:t>
            </a:r>
            <a:r>
              <a:rPr kumimoji="1" lang="ja-JP" altLang="en-US" sz="2800" b="1" u="sng" dirty="0" smtClean="0">
                <a:solidFill>
                  <a:srgbClr val="FF0000"/>
                </a:solidFill>
                <a:sym typeface="Wingdings" pitchFamily="2" charset="2"/>
              </a:rPr>
              <a:t>で比較する。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omi\My Documents\Dustbox\MultiTest_07May29\Gallary\BasicPer\gain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3" name="Picture 4" descr="C:\Documents and Settings\gomi\My Documents\Dustbox\MultiTest_07May29\Gallary\BasicPer\gainD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468313" y="265573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71472" y="1785926"/>
            <a:ext cx="96041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42910" y="214290"/>
            <a:ext cx="813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/>
              <a:t>ゲイン　測定結果</a:t>
            </a:r>
            <a:r>
              <a:rPr lang="en-US" altLang="ja-JP" sz="4000"/>
              <a:t> ( 300</a:t>
            </a:r>
            <a:r>
              <a:rPr lang="ja-JP" altLang="en-US" sz="4000"/>
              <a:t>個</a:t>
            </a:r>
            <a:r>
              <a:rPr lang="en-US" altLang="ja-JP" sz="4000"/>
              <a:t> 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987675" y="4614341"/>
            <a:ext cx="17287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/>
              <a:t>Bias voltage </a:t>
            </a:r>
            <a:r>
              <a:rPr lang="en-US" altLang="ja-JP" b="1" dirty="0" smtClean="0"/>
              <a:t>[V</a:t>
            </a:r>
            <a:r>
              <a:rPr lang="en-US" altLang="ja-JP" b="1" dirty="0"/>
              <a:t>]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468313" y="414338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2" name="Text Box 36"/>
          <p:cNvSpPr txBox="1">
            <a:spLocks noChangeArrowheads="1"/>
          </p:cNvSpPr>
          <p:nvPr/>
        </p:nvSpPr>
        <p:spPr bwMode="auto">
          <a:xfrm>
            <a:off x="5072066" y="1785926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×10^3</a:t>
            </a:r>
          </a:p>
        </p:txBody>
      </p:sp>
      <p:sp>
        <p:nvSpPr>
          <p:cNvPr id="9233" name="Text Box 37"/>
          <p:cNvSpPr txBox="1">
            <a:spLocks noChangeArrowheads="1"/>
          </p:cNvSpPr>
          <p:nvPr/>
        </p:nvSpPr>
        <p:spPr bwMode="auto">
          <a:xfrm>
            <a:off x="255617" y="5500702"/>
            <a:ext cx="8531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ゲインのばらつきは、ブレイクダウン電圧のばらつきに因るものである。</a:t>
            </a:r>
            <a:endParaRPr lang="en-US" altLang="ja-JP" sz="2800" dirty="0" smtClean="0"/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>
            <a:off x="4930775" y="265637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5" name="Text Box 39"/>
          <p:cNvSpPr txBox="1">
            <a:spLocks noChangeArrowheads="1"/>
          </p:cNvSpPr>
          <p:nvPr/>
        </p:nvSpPr>
        <p:spPr bwMode="auto">
          <a:xfrm>
            <a:off x="5002213" y="2252859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1×10^6</a:t>
            </a: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7572396" y="4609579"/>
            <a:ext cx="131919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/>
              <a:t>ΔV </a:t>
            </a:r>
            <a:r>
              <a:rPr lang="en-US" altLang="ja-JP" b="1" dirty="0" smtClean="0"/>
              <a:t>[V</a:t>
            </a:r>
            <a:r>
              <a:rPr lang="en-US" altLang="ja-JP" b="1" dirty="0"/>
              <a:t>]</a:t>
            </a:r>
          </a:p>
        </p:txBody>
      </p:sp>
      <p:graphicFrame>
        <p:nvGraphicFramePr>
          <p:cNvPr id="9218" name="Object 46"/>
          <p:cNvGraphicFramePr>
            <a:graphicFrameLocks noChangeAspect="1"/>
          </p:cNvGraphicFramePr>
          <p:nvPr/>
        </p:nvGraphicFramePr>
        <p:xfrm>
          <a:off x="6964363" y="3430784"/>
          <a:ext cx="1709737" cy="723900"/>
        </p:xfrm>
        <a:graphic>
          <a:graphicData uri="http://schemas.openxmlformats.org/presentationml/2006/ole">
            <p:oleObj spid="_x0000_s154626" name="数式" r:id="rId5" imgW="927000" imgH="393480" progId="Equation.3">
              <p:embed/>
            </p:oleObj>
          </a:graphicData>
        </a:graphic>
      </p:graphicFrame>
      <p:sp>
        <p:nvSpPr>
          <p:cNvPr id="9242" name="Line 47"/>
          <p:cNvSpPr>
            <a:spLocks noChangeShapeType="1"/>
          </p:cNvSpPr>
          <p:nvPr/>
        </p:nvSpPr>
        <p:spPr bwMode="auto">
          <a:xfrm>
            <a:off x="4930775" y="4154196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3" name="Text Box 48"/>
          <p:cNvSpPr txBox="1">
            <a:spLocks noChangeArrowheads="1"/>
          </p:cNvSpPr>
          <p:nvPr/>
        </p:nvSpPr>
        <p:spPr bwMode="auto">
          <a:xfrm>
            <a:off x="5002213" y="3768434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5×10^5</a:t>
            </a:r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146678" y="5000636"/>
            <a:ext cx="39259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u="sng" dirty="0">
                <a:solidFill>
                  <a:srgbClr val="FF0000"/>
                </a:solidFill>
              </a:rPr>
              <a:t>Gain</a:t>
            </a:r>
            <a:r>
              <a:rPr lang="ja-JP" altLang="en-US" sz="2800" u="sng" dirty="0">
                <a:solidFill>
                  <a:srgbClr val="FF0000"/>
                </a:solidFill>
              </a:rPr>
              <a:t>・・・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7.0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8.5×10^5</a:t>
            </a:r>
            <a:endParaRPr lang="en-US" altLang="ja-JP" sz="2800" u="sng" dirty="0">
              <a:solidFill>
                <a:srgbClr val="FF0000"/>
              </a:solidFill>
            </a:endParaRPr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39885" y="1534041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929190" y="1535334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4925" y="1211050"/>
            <a:ext cx="4068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</a:t>
            </a:r>
            <a:r>
              <a:rPr lang="en-US" altLang="ja-JP" sz="2000" dirty="0"/>
              <a:t>: 400pixel 20℃ 300samples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502150" y="1209462"/>
            <a:ext cx="4068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400pixel 20℃ 300samples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00034" y="2252446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1×10^6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500034" y="3768021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5×10^5</a:t>
            </a:r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V="1">
            <a:off x="6395059" y="1759292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上下矢印 27"/>
          <p:cNvSpPr/>
          <p:nvPr/>
        </p:nvSpPr>
        <p:spPr>
          <a:xfrm>
            <a:off x="6304268" y="3049722"/>
            <a:ext cx="180000" cy="540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36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四角形吹き出し 29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5036"/>
                <a:gd name="adj2" fmla="val 108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8"/>
            <p:cNvGrpSpPr/>
            <p:nvPr/>
          </p:nvGrpSpPr>
          <p:grpSpPr>
            <a:xfrm>
              <a:off x="142844" y="1211050"/>
              <a:ext cx="4680585" cy="3654623"/>
              <a:chOff x="142844" y="1211050"/>
              <a:chExt cx="4680585" cy="3654623"/>
            </a:xfrm>
          </p:grpSpPr>
          <p:pic>
            <p:nvPicPr>
              <p:cNvPr id="42" name="Picture 5" descr="C:\Documents and Settings\gomi\My Documents\Dustbox\MultiTest_07May29\Gallary\Histgram\finaleGain1.ep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2844" y="1357298"/>
                <a:ext cx="4680585" cy="3508375"/>
              </a:xfrm>
              <a:prstGeom prst="rect">
                <a:avLst/>
              </a:prstGeom>
              <a:noFill/>
            </p:spPr>
          </p:pic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187324" y="1211050"/>
                <a:ext cx="3600000" cy="432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000" dirty="0" smtClean="0"/>
                  <a:t>Gain ( ΔV = 1.5V ) 300samples</a:t>
                </a:r>
                <a:endParaRPr lang="en-US" altLang="ja-JP" sz="2000" dirty="0"/>
              </a:p>
            </p:txBody>
          </p:sp>
        </p:grp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714744" y="4786322"/>
              <a:ext cx="971550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Gain</a:t>
              </a:r>
              <a:endParaRPr lang="en-US" altLang="ja-JP" b="1" dirty="0"/>
            </a:p>
          </p:txBody>
        </p:sp>
      </p:grpSp>
      <p:grpSp>
        <p:nvGrpSpPr>
          <p:cNvPr id="44" name="グループ化 54"/>
          <p:cNvGrpSpPr/>
          <p:nvPr/>
        </p:nvGrpSpPr>
        <p:grpSpPr>
          <a:xfrm>
            <a:off x="1277921" y="2817811"/>
            <a:ext cx="1916661" cy="611189"/>
            <a:chOff x="1277921" y="2817811"/>
            <a:chExt cx="1916661" cy="611189"/>
          </a:xfrm>
        </p:grpSpPr>
        <p:sp>
          <p:nvSpPr>
            <p:cNvPr id="45" name="左右矢印 44"/>
            <p:cNvSpPr/>
            <p:nvPr/>
          </p:nvSpPr>
          <p:spPr>
            <a:xfrm>
              <a:off x="1980136" y="3214686"/>
              <a:ext cx="1214446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277921" y="2817811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rgbClr val="7030A0"/>
                  </a:solidFill>
                </a:rPr>
                <a:t>±6%</a:t>
              </a:r>
              <a:endParaRPr lang="en-US" altLang="ja-JP" sz="2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gomi\My Documents\Dustbox\MultiTest_07May29\Gallary\Histgram\capa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80585" cy="3508375"/>
          </a:xfrm>
          <a:prstGeom prst="rect">
            <a:avLst/>
          </a:prstGeom>
          <a:noFill/>
        </p:spPr>
      </p:pic>
      <p:pic>
        <p:nvPicPr>
          <p:cNvPr id="26626" name="Picture 2" descr="C:\Documents and Settings\gomi\My Documents\Dustbox\MultiTest_07May29\Gallary\Histgram\Vb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71612"/>
            <a:ext cx="4680585" cy="3508375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" y="1428750"/>
            <a:ext cx="4041775" cy="404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dirty="0" smtClean="0"/>
              <a:t>Capacitance </a:t>
            </a:r>
            <a:r>
              <a:rPr lang="en-US" altLang="ja-JP" dirty="0"/>
              <a:t>: 400pixel 300samples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4500563" y="1428750"/>
            <a:ext cx="3743325" cy="404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dirty="0"/>
              <a:t>VBD 20℃ : 400pixel 300samples</a:t>
            </a:r>
          </a:p>
        </p:txBody>
      </p:sp>
      <p:sp>
        <p:nvSpPr>
          <p:cNvPr id="30729" name="Text Box 25"/>
          <p:cNvSpPr txBox="1">
            <a:spLocks noChangeArrowheads="1"/>
          </p:cNvSpPr>
          <p:nvPr/>
        </p:nvSpPr>
        <p:spPr bwMode="auto">
          <a:xfrm>
            <a:off x="642938" y="11588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dirty="0"/>
              <a:t>キャパシタンスとブレイクダウン電圧の分布図</a:t>
            </a:r>
            <a:endParaRPr lang="en-US" altLang="ja-JP" sz="3600" dirty="0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85720" y="5369256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2800" b="1" dirty="0" smtClean="0">
                <a:sym typeface="Wingdings" pitchFamily="2" charset="2"/>
              </a:rPr>
              <a:t>ブレイクダウン電圧のばらつきは１</a:t>
            </a:r>
            <a:r>
              <a:rPr lang="en-US" altLang="ja-JP" sz="2800" b="1" dirty="0" smtClean="0">
                <a:sym typeface="Wingdings" pitchFamily="2" charset="2"/>
              </a:rPr>
              <a:t>V </a:t>
            </a:r>
            <a:r>
              <a:rPr lang="ja-JP" altLang="en-US" sz="2800" b="1" dirty="0" smtClean="0">
                <a:sym typeface="Wingdings" pitchFamily="2" charset="2"/>
              </a:rPr>
              <a:t>以内にほとんどのサンプルが収まっている。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30731" name="Rectangle 61"/>
          <p:cNvSpPr>
            <a:spLocks noChangeArrowheads="1"/>
          </p:cNvSpPr>
          <p:nvPr/>
        </p:nvSpPr>
        <p:spPr bwMode="auto">
          <a:xfrm>
            <a:off x="2124075" y="5000636"/>
            <a:ext cx="25923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b="1" dirty="0"/>
              <a:t>キャパシタンス</a:t>
            </a:r>
            <a:r>
              <a:rPr lang="en-US" altLang="ja-JP" b="1" dirty="0"/>
              <a:t>  </a:t>
            </a:r>
            <a:r>
              <a:rPr lang="en-US" altLang="ja-JP" b="1" dirty="0" smtClean="0"/>
              <a:t>[ pF ]</a:t>
            </a:r>
            <a:endParaRPr lang="en-US" altLang="ja-JP" b="1" dirty="0"/>
          </a:p>
        </p:txBody>
      </p:sp>
      <p:sp>
        <p:nvSpPr>
          <p:cNvPr id="30732" name="Rectangle 62"/>
          <p:cNvSpPr>
            <a:spLocks noChangeArrowheads="1"/>
          </p:cNvSpPr>
          <p:nvPr/>
        </p:nvSpPr>
        <p:spPr bwMode="auto">
          <a:xfrm>
            <a:off x="5580063" y="5016511"/>
            <a:ext cx="3492500" cy="34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ja-JP" altLang="en-US" b="1" dirty="0"/>
              <a:t>ブレイクダウン電圧　</a:t>
            </a:r>
            <a:r>
              <a:rPr lang="en-US" altLang="ja-JP" b="1" dirty="0"/>
              <a:t>(20℃) </a:t>
            </a:r>
            <a:r>
              <a:rPr lang="en-US" altLang="ja-JP" b="1" dirty="0" smtClean="0"/>
              <a:t> [V</a:t>
            </a:r>
            <a:r>
              <a:rPr lang="en-US" altLang="ja-JP" b="1" dirty="0"/>
              <a:t>]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928662" y="2889249"/>
            <a:ext cx="2225818" cy="539751"/>
            <a:chOff x="928662" y="2889249"/>
            <a:chExt cx="2225818" cy="539751"/>
          </a:xfrm>
        </p:grpSpPr>
        <p:sp>
          <p:nvSpPr>
            <p:cNvPr id="30725" name="Text Box 9"/>
            <p:cNvSpPr txBox="1">
              <a:spLocks noChangeArrowheads="1"/>
            </p:cNvSpPr>
            <p:nvPr/>
          </p:nvSpPr>
          <p:spPr bwMode="auto">
            <a:xfrm>
              <a:off x="928662" y="2889249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rgbClr val="0070C0"/>
                  </a:solidFill>
                </a:rPr>
                <a:t>±5%</a:t>
              </a:r>
              <a:endParaRPr lang="en-US" altLang="ja-JP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左右矢印 15"/>
            <p:cNvSpPr/>
            <p:nvPr/>
          </p:nvSpPr>
          <p:spPr>
            <a:xfrm>
              <a:off x="1714480" y="3214686"/>
              <a:ext cx="1440000" cy="214314"/>
            </a:xfrm>
            <a:prstGeom prst="leftRightArrow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572132" y="3348021"/>
            <a:ext cx="2384418" cy="396875"/>
            <a:chOff x="5572132" y="3348021"/>
            <a:chExt cx="2384418" cy="396875"/>
          </a:xfrm>
        </p:grpSpPr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6875463" y="3348021"/>
              <a:ext cx="10810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ja-JP" alt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～</a:t>
              </a:r>
              <a:r>
                <a:rPr lang="en-US" altLang="ja-JP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ja-JP" sz="2000" b="1" dirty="0">
                  <a:solidFill>
                    <a:schemeClr val="accent4">
                      <a:lumMod val="75000"/>
                    </a:schemeClr>
                  </a:solidFill>
                </a:rPr>
                <a:t>1V</a:t>
              </a:r>
            </a:p>
          </p:txBody>
        </p:sp>
        <p:sp>
          <p:nvSpPr>
            <p:cNvPr id="17" name="左右矢印 16"/>
            <p:cNvSpPr/>
            <p:nvPr/>
          </p:nvSpPr>
          <p:spPr>
            <a:xfrm>
              <a:off x="5572132" y="3429000"/>
              <a:ext cx="1214446" cy="214314"/>
            </a:xfrm>
            <a:prstGeom prst="leftRightArrow">
              <a:avLst/>
            </a:prstGeom>
            <a:solidFill>
              <a:schemeClr val="accent4">
                <a:lumMod val="5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429256" y="2909345"/>
            <a:ext cx="3500462" cy="396875"/>
            <a:chOff x="5429256" y="2909345"/>
            <a:chExt cx="3500462" cy="396875"/>
          </a:xfrm>
        </p:grpSpPr>
        <p:sp>
          <p:nvSpPr>
            <p:cNvPr id="30735" name="Text Box 71"/>
            <p:cNvSpPr txBox="1">
              <a:spLocks noChangeArrowheads="1"/>
            </p:cNvSpPr>
            <p:nvPr/>
          </p:nvSpPr>
          <p:spPr bwMode="auto">
            <a:xfrm>
              <a:off x="7848630" y="2909345"/>
              <a:ext cx="10810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ja-JP" alt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～ </a:t>
              </a:r>
              <a:r>
                <a:rPr lang="en-US" altLang="ja-JP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2V</a:t>
              </a:r>
              <a:endParaRPr lang="en-US" altLang="ja-JP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左右矢印 17"/>
            <p:cNvSpPr/>
            <p:nvPr/>
          </p:nvSpPr>
          <p:spPr>
            <a:xfrm>
              <a:off x="5429256" y="3000372"/>
              <a:ext cx="2412000" cy="214314"/>
            </a:xfrm>
            <a:prstGeom prst="leftRightArrow">
              <a:avLst/>
            </a:prstGeom>
            <a:solidFill>
              <a:schemeClr val="accent4">
                <a:lumMod val="5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gomi\My Documents\Dustbox\MultiTest_07May29\Gallary\BasicPer\pde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28674" name="Picture 2" descr="C:\Documents and Settings\gomi\My Documents\Dustbox\MultiTest_07May29\Gallary\BasicPer\pde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31748" name="Line 69"/>
          <p:cNvSpPr>
            <a:spLocks noChangeShapeType="1"/>
          </p:cNvSpPr>
          <p:nvPr/>
        </p:nvSpPr>
        <p:spPr bwMode="auto">
          <a:xfrm>
            <a:off x="468313" y="347466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4925" y="1231864"/>
            <a:ext cx="396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PDE : 400pixel 20℃ 300samples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02150" y="1230276"/>
            <a:ext cx="396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PDE  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>
                <a:latin typeface="ＭＳ Ｐゴシック" pitchFamily="50" charset="-128"/>
              </a:rPr>
              <a:t>V</a:t>
            </a:r>
            <a:r>
              <a:rPr lang="en-US" altLang="ja-JP" sz="2000"/>
              <a:t> : 400pixel 20℃ 300samples</a:t>
            </a:r>
          </a:p>
        </p:txBody>
      </p:sp>
      <p:sp>
        <p:nvSpPr>
          <p:cNvPr id="31751" name="Line 56"/>
          <p:cNvSpPr>
            <a:spLocks noChangeShapeType="1"/>
          </p:cNvSpPr>
          <p:nvPr/>
        </p:nvSpPr>
        <p:spPr bwMode="auto">
          <a:xfrm>
            <a:off x="4932363" y="3476249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2" name="Text Box 57"/>
          <p:cNvSpPr txBox="1">
            <a:spLocks noChangeArrowheads="1"/>
          </p:cNvSpPr>
          <p:nvPr/>
        </p:nvSpPr>
        <p:spPr bwMode="auto">
          <a:xfrm>
            <a:off x="7523163" y="3409927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2×PMT</a:t>
            </a:r>
          </a:p>
        </p:txBody>
      </p:sp>
      <p:sp>
        <p:nvSpPr>
          <p:cNvPr id="31753" name="Text Box 70"/>
          <p:cNvSpPr txBox="1">
            <a:spLocks noChangeArrowheads="1"/>
          </p:cNvSpPr>
          <p:nvPr/>
        </p:nvSpPr>
        <p:spPr bwMode="auto">
          <a:xfrm>
            <a:off x="900113" y="214290"/>
            <a:ext cx="748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/>
              <a:t>PDE</a:t>
            </a:r>
            <a:r>
              <a:rPr lang="ja-JP" altLang="en-US" sz="4000" dirty="0"/>
              <a:t>　測定結果</a:t>
            </a:r>
            <a:r>
              <a:rPr lang="en-US" altLang="ja-JP" sz="4000" dirty="0"/>
              <a:t> ( 300</a:t>
            </a:r>
            <a:r>
              <a:rPr lang="ja-JP" altLang="en-US" sz="4000" dirty="0"/>
              <a:t>個</a:t>
            </a:r>
            <a:r>
              <a:rPr lang="en-US" altLang="ja-JP" sz="4000" dirty="0"/>
              <a:t> )</a:t>
            </a:r>
          </a:p>
        </p:txBody>
      </p:sp>
      <p:sp>
        <p:nvSpPr>
          <p:cNvPr id="31755" name="Line 74"/>
          <p:cNvSpPr>
            <a:spLocks noChangeShapeType="1"/>
          </p:cNvSpPr>
          <p:nvPr/>
        </p:nvSpPr>
        <p:spPr bwMode="auto">
          <a:xfrm>
            <a:off x="468313" y="248984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6" name="Line 75"/>
          <p:cNvSpPr>
            <a:spLocks noChangeShapeType="1"/>
          </p:cNvSpPr>
          <p:nvPr/>
        </p:nvSpPr>
        <p:spPr bwMode="auto">
          <a:xfrm>
            <a:off x="4932363" y="249143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7" name="Text Box 76"/>
          <p:cNvSpPr txBox="1">
            <a:spLocks noChangeArrowheads="1"/>
          </p:cNvSpPr>
          <p:nvPr/>
        </p:nvSpPr>
        <p:spPr bwMode="auto">
          <a:xfrm>
            <a:off x="5003800" y="245174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3×PMT</a:t>
            </a:r>
          </a:p>
        </p:txBody>
      </p:sp>
      <p:sp>
        <p:nvSpPr>
          <p:cNvPr id="31759" name="Rectangle 80"/>
          <p:cNvSpPr>
            <a:spLocks noChangeArrowheads="1"/>
          </p:cNvSpPr>
          <p:nvPr/>
        </p:nvSpPr>
        <p:spPr bwMode="auto">
          <a:xfrm>
            <a:off x="2987675" y="4616812"/>
            <a:ext cx="17287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/>
              <a:t>Bias voltage </a:t>
            </a:r>
            <a:r>
              <a:rPr lang="en-US" altLang="ja-JP" b="1" dirty="0" smtClean="0"/>
              <a:t>[V</a:t>
            </a:r>
            <a:r>
              <a:rPr lang="en-US" altLang="ja-JP" b="1" dirty="0"/>
              <a:t>]</a:t>
            </a:r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5184805" y="4929198"/>
            <a:ext cx="3673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u="sng" dirty="0">
                <a:solidFill>
                  <a:srgbClr val="FF0000"/>
                </a:solidFill>
              </a:rPr>
              <a:t>PDE</a:t>
            </a:r>
            <a:r>
              <a:rPr lang="ja-JP" altLang="en-US" sz="2800" u="sng" dirty="0">
                <a:solidFill>
                  <a:srgbClr val="FF0000"/>
                </a:solidFill>
              </a:rPr>
              <a:t>・・・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1.5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2.2×PMT</a:t>
            </a:r>
            <a:endParaRPr lang="en-US" altLang="ja-JP" sz="2800" u="sng" dirty="0">
              <a:solidFill>
                <a:srgbClr val="FF0000"/>
              </a:solidFill>
            </a:endParaRPr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0" name="フッター プレースホル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572396" y="4609579"/>
            <a:ext cx="131919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/>
              <a:t>ΔV </a:t>
            </a:r>
            <a:r>
              <a:rPr lang="en-US" altLang="ja-JP" b="1" dirty="0" smtClean="0"/>
              <a:t>[V</a:t>
            </a:r>
            <a:r>
              <a:rPr lang="en-US" altLang="ja-JP" b="1" dirty="0"/>
              <a:t>]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2074" y="1785926"/>
            <a:ext cx="1000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×PMT</a:t>
            </a:r>
            <a:endParaRPr kumimoji="1"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143504" y="1785926"/>
            <a:ext cx="1000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×PMT</a:t>
            </a:r>
            <a:endParaRPr kumimoji="1" lang="ja-JP" altLang="en-US" sz="2000" dirty="0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55617" y="5429264"/>
            <a:ext cx="8531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同じ</a:t>
            </a:r>
            <a:r>
              <a:rPr lang="en-US" altLang="ja-JP" sz="2800" dirty="0" smtClean="0"/>
              <a:t>ΔV</a:t>
            </a:r>
            <a:r>
              <a:rPr lang="ja-JP" altLang="en-US" sz="2800" dirty="0" smtClean="0"/>
              <a:t>で比較した時、</a:t>
            </a:r>
            <a:r>
              <a:rPr lang="en-US" altLang="ja-JP" sz="2800" dirty="0" smtClean="0"/>
              <a:t>PDE</a:t>
            </a:r>
            <a:r>
              <a:rPr lang="ja-JP" altLang="en-US" sz="2800" dirty="0" smtClean="0"/>
              <a:t>のばらつきは</a:t>
            </a:r>
            <a:r>
              <a:rPr lang="en-US" altLang="ja-JP" sz="2800" dirty="0" smtClean="0"/>
              <a:t>RMS</a:t>
            </a:r>
            <a:r>
              <a:rPr lang="ja-JP" altLang="en-US" sz="2800" dirty="0" smtClean="0"/>
              <a:t>で約</a:t>
            </a:r>
            <a:r>
              <a:rPr lang="en-US" altLang="ja-JP" sz="2800" dirty="0" smtClean="0"/>
              <a:t>10%</a:t>
            </a:r>
            <a:r>
              <a:rPr lang="ja-JP" altLang="en-US" sz="2800" dirty="0" smtClean="0"/>
              <a:t>である。</a:t>
            </a:r>
            <a:r>
              <a:rPr lang="en-US" altLang="ja-JP" sz="2800" dirty="0" smtClean="0"/>
              <a:t>(</a:t>
            </a:r>
            <a:r>
              <a:rPr lang="ja-JP" altLang="en-US" sz="2400" dirty="0" smtClean="0"/>
              <a:t>ただしこの値はコネクターの再現性なども含む。</a:t>
            </a:r>
            <a:r>
              <a:rPr lang="en-US" altLang="ja-JP" sz="2400" dirty="0" smtClean="0"/>
              <a:t>)</a:t>
            </a:r>
            <a:endParaRPr lang="en-US" altLang="ja-JP" sz="2800" dirty="0" smtClean="0"/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3062285" y="340696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2×PMT</a:t>
            </a:r>
          </a:p>
        </p:txBody>
      </p:sp>
      <p:sp>
        <p:nvSpPr>
          <p:cNvPr id="37" name="Text Box 76"/>
          <p:cNvSpPr txBox="1">
            <a:spLocks noChangeArrowheads="1"/>
          </p:cNvSpPr>
          <p:nvPr/>
        </p:nvSpPr>
        <p:spPr bwMode="auto">
          <a:xfrm>
            <a:off x="542922" y="2448779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3×PMT</a:t>
            </a:r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V="1">
            <a:off x="6395059" y="1759292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上下矢印 24"/>
          <p:cNvSpPr/>
          <p:nvPr/>
        </p:nvSpPr>
        <p:spPr>
          <a:xfrm>
            <a:off x="6304268" y="3321636"/>
            <a:ext cx="180000" cy="540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31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四角形吹き出し 26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4503"/>
                <a:gd name="adj2" fmla="val 1013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3" descr="C:\Documents and Settings\gomi\My Documents\Dustbox\MultiTest_07May29\Gallary\Histgram\finalePDE1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357298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187324" y="1211050"/>
              <a:ext cx="3600000" cy="43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2000" dirty="0" smtClean="0"/>
                <a:t>PDE ( ΔV = 1.5V ) 300samples</a:t>
              </a:r>
              <a:endParaRPr lang="en-US" altLang="ja-JP" sz="2000" dirty="0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3143240" y="4786322"/>
              <a:ext cx="1543054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PDE [ ×PMT ]</a:t>
              </a:r>
              <a:endParaRPr lang="en-US" altLang="ja-JP" b="1" dirty="0"/>
            </a:p>
          </p:txBody>
        </p:sp>
      </p:grpSp>
      <p:grpSp>
        <p:nvGrpSpPr>
          <p:cNvPr id="38" name="グループ化 41"/>
          <p:cNvGrpSpPr/>
          <p:nvPr/>
        </p:nvGrpSpPr>
        <p:grpSpPr>
          <a:xfrm>
            <a:off x="1277921" y="2817811"/>
            <a:ext cx="1952173" cy="611189"/>
            <a:chOff x="1277921" y="2817811"/>
            <a:chExt cx="1952173" cy="611189"/>
          </a:xfrm>
        </p:grpSpPr>
        <p:sp>
          <p:nvSpPr>
            <p:cNvPr id="40" name="左右矢印 39"/>
            <p:cNvSpPr/>
            <p:nvPr/>
          </p:nvSpPr>
          <p:spPr>
            <a:xfrm>
              <a:off x="2015648" y="3214686"/>
              <a:ext cx="1214446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277921" y="2817811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7030A0"/>
                  </a:solidFill>
                </a:rPr>
                <a:t>±10%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gomi\デスクトップ\noise1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901077"/>
            <a:ext cx="4320540" cy="2926080"/>
          </a:xfrm>
          <a:prstGeom prst="rect">
            <a:avLst/>
          </a:prstGeom>
          <a:noFill/>
        </p:spPr>
      </p:pic>
      <p:sp>
        <p:nvSpPr>
          <p:cNvPr id="6148" name="AutoShape 101"/>
          <p:cNvSpPr>
            <a:spLocks noChangeArrowheads="1"/>
          </p:cNvSpPr>
          <p:nvPr/>
        </p:nvSpPr>
        <p:spPr bwMode="auto">
          <a:xfrm>
            <a:off x="142875" y="3500438"/>
            <a:ext cx="4573588" cy="1381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43998" cy="78581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ノイズレート ・ </a:t>
            </a:r>
            <a:r>
              <a:rPr lang="en-US" altLang="ja-JP" sz="4000" dirty="0" smtClean="0"/>
              <a:t>X-Talk + A.P.</a:t>
            </a:r>
            <a:r>
              <a:rPr lang="ja-JP" altLang="en-US" sz="4000" dirty="0" smtClean="0"/>
              <a:t>の測定</a:t>
            </a:r>
            <a:endParaRPr lang="en-US" altLang="ja-JP" sz="4000" dirty="0" smtClean="0"/>
          </a:p>
        </p:txBody>
      </p:sp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250825" y="2093258"/>
            <a:ext cx="3241675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b="1"/>
              <a:t>pedestal event </a:t>
            </a:r>
            <a:r>
              <a:rPr lang="ja-JP" altLang="en-US" sz="2000" b="1"/>
              <a:t>の個数</a:t>
            </a:r>
            <a:endParaRPr lang="en-US" altLang="ja-JP" sz="2000" b="1"/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766888" y="2655245"/>
            <a:ext cx="222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dirty="0"/>
              <a:t>ポアソン分布を仮定</a:t>
            </a:r>
            <a:endParaRPr lang="en-US" altLang="ja-JP" dirty="0"/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6357938" y="1000103"/>
            <a:ext cx="2643187" cy="1071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/>
              <a:t>MPPC Gate=800nsec</a:t>
            </a:r>
          </a:p>
          <a:p>
            <a:pPr algn="ctr">
              <a:defRPr/>
            </a:pPr>
            <a:r>
              <a:rPr lang="ja-JP" altLang="en-US" dirty="0"/>
              <a:t>光源なし</a:t>
            </a:r>
            <a:r>
              <a:rPr lang="en-US" altLang="ja-JP" dirty="0"/>
              <a:t>(</a:t>
            </a:r>
            <a:r>
              <a:rPr lang="ja-JP" altLang="en-US" dirty="0"/>
              <a:t>ランダムゲート</a:t>
            </a:r>
            <a:r>
              <a:rPr lang="en-US" altLang="ja-JP" dirty="0"/>
              <a:t>)</a:t>
            </a:r>
          </a:p>
        </p:txBody>
      </p:sp>
      <p:sp>
        <p:nvSpPr>
          <p:cNvPr id="6155" name="Oval 79"/>
          <p:cNvSpPr>
            <a:spLocks noChangeArrowheads="1"/>
          </p:cNvSpPr>
          <p:nvPr/>
        </p:nvSpPr>
        <p:spPr bwMode="auto">
          <a:xfrm>
            <a:off x="5281622" y="1122364"/>
            <a:ext cx="647700" cy="2520950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11188" y="1869427"/>
            <a:ext cx="73025" cy="180000"/>
            <a:chOff x="385" y="1162"/>
            <a:chExt cx="46" cy="408"/>
          </a:xfrm>
        </p:grpSpPr>
        <p:sp>
          <p:nvSpPr>
            <p:cNvPr id="6171" name="Line 89"/>
            <p:cNvSpPr>
              <a:spLocks noChangeShapeType="1"/>
            </p:cNvSpPr>
            <p:nvPr/>
          </p:nvSpPr>
          <p:spPr bwMode="auto">
            <a:xfrm flipV="1">
              <a:off x="385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2" name="Line 90"/>
            <p:cNvSpPr>
              <a:spLocks noChangeShapeType="1"/>
            </p:cNvSpPr>
            <p:nvPr/>
          </p:nvSpPr>
          <p:spPr bwMode="auto">
            <a:xfrm flipV="1">
              <a:off x="431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58" name="Text Box 91"/>
          <p:cNvSpPr txBox="1">
            <a:spLocks noChangeArrowheads="1"/>
          </p:cNvSpPr>
          <p:nvPr/>
        </p:nvSpPr>
        <p:spPr bwMode="auto">
          <a:xfrm>
            <a:off x="107950" y="1214422"/>
            <a:ext cx="37449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dirty="0"/>
              <a:t>クロストーク・アフターパルスの影響を全く含まない値</a:t>
            </a:r>
            <a:endParaRPr lang="en-US" altLang="ja-JP" sz="2000" dirty="0"/>
          </a:p>
        </p:txBody>
      </p:sp>
      <p:sp>
        <p:nvSpPr>
          <p:cNvPr id="6159" name="Text Box 92"/>
          <p:cNvSpPr txBox="1">
            <a:spLocks noChangeArrowheads="1"/>
          </p:cNvSpPr>
          <p:nvPr/>
        </p:nvSpPr>
        <p:spPr bwMode="auto">
          <a:xfrm>
            <a:off x="250825" y="3522644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/>
              <a:t>  </a:t>
            </a:r>
            <a:r>
              <a:rPr lang="ja-JP" altLang="en-US" sz="2400"/>
              <a:t>計算された</a:t>
            </a:r>
            <a:r>
              <a:rPr lang="en-US" altLang="ja-JP" sz="2400"/>
              <a:t>1PE</a:t>
            </a:r>
            <a:r>
              <a:rPr lang="ja-JP" altLang="en-US" sz="2400"/>
              <a:t>の個数</a:t>
            </a:r>
            <a:r>
              <a:rPr lang="en-US" altLang="ja-JP" sz="2400"/>
              <a:t> = P(1)</a:t>
            </a:r>
          </a:p>
        </p:txBody>
      </p:sp>
      <p:sp>
        <p:nvSpPr>
          <p:cNvPr id="6160" name="Text Box 94"/>
          <p:cNvSpPr txBox="1">
            <a:spLocks noChangeArrowheads="1"/>
          </p:cNvSpPr>
          <p:nvPr/>
        </p:nvSpPr>
        <p:spPr bwMode="auto">
          <a:xfrm>
            <a:off x="468313" y="4313219"/>
            <a:ext cx="5492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b="1"/>
              <a:t>・・・</a:t>
            </a:r>
          </a:p>
        </p:txBody>
      </p:sp>
      <p:sp>
        <p:nvSpPr>
          <p:cNvPr id="6161" name="Line 95"/>
          <p:cNvSpPr>
            <a:spLocks noChangeShapeType="1"/>
          </p:cNvSpPr>
          <p:nvPr/>
        </p:nvSpPr>
        <p:spPr bwMode="auto">
          <a:xfrm>
            <a:off x="3571868" y="3929066"/>
            <a:ext cx="7921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Oval 96"/>
          <p:cNvSpPr>
            <a:spLocks noChangeArrowheads="1"/>
          </p:cNvSpPr>
          <p:nvPr/>
        </p:nvSpPr>
        <p:spPr bwMode="auto">
          <a:xfrm>
            <a:off x="5810196" y="3016233"/>
            <a:ext cx="576262" cy="576263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Line 98"/>
          <p:cNvSpPr>
            <a:spLocks noChangeShapeType="1"/>
          </p:cNvSpPr>
          <p:nvPr/>
        </p:nvSpPr>
        <p:spPr bwMode="auto">
          <a:xfrm flipH="1">
            <a:off x="6072198" y="3592496"/>
            <a:ext cx="0" cy="287337"/>
          </a:xfrm>
          <a:prstGeom prst="line">
            <a:avLst/>
          </a:prstGeom>
          <a:noFill/>
          <a:ln w="50800">
            <a:solidFill>
              <a:srgbClr val="0070C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Text Box 99"/>
          <p:cNvSpPr txBox="1">
            <a:spLocks noChangeArrowheads="1"/>
          </p:cNvSpPr>
          <p:nvPr/>
        </p:nvSpPr>
        <p:spPr bwMode="auto">
          <a:xfrm>
            <a:off x="5184806" y="3955325"/>
            <a:ext cx="38163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ja-JP" altLang="en-US" sz="2400" u="sng" dirty="0">
                <a:solidFill>
                  <a:srgbClr val="7030A0"/>
                </a:solidFill>
              </a:rPr>
              <a:t>クロストーク・</a:t>
            </a:r>
            <a:r>
              <a:rPr kumimoji="0" lang="ja-JP" altLang="en-US" sz="2400" u="sng" dirty="0" smtClean="0">
                <a:solidFill>
                  <a:srgbClr val="7030A0"/>
                </a:solidFill>
              </a:rPr>
              <a:t>アフターパルスにより両者</a:t>
            </a:r>
            <a:r>
              <a:rPr kumimoji="0" lang="ja-JP" altLang="en-US" sz="2400" u="sng" dirty="0">
                <a:solidFill>
                  <a:srgbClr val="7030A0"/>
                </a:solidFill>
              </a:rPr>
              <a:t>は等しくならない。</a:t>
            </a:r>
            <a:endParaRPr lang="en-US" altLang="ja-JP" sz="2400" u="sng" dirty="0">
              <a:solidFill>
                <a:srgbClr val="7030A0"/>
              </a:solidFill>
            </a:endParaRPr>
          </a:p>
        </p:txBody>
      </p:sp>
      <p:sp>
        <p:nvSpPr>
          <p:cNvPr id="6167" name="Text Box 83"/>
          <p:cNvSpPr txBox="1">
            <a:spLocks noChangeArrowheads="1"/>
          </p:cNvSpPr>
          <p:nvPr/>
        </p:nvSpPr>
        <p:spPr bwMode="auto">
          <a:xfrm>
            <a:off x="5857884" y="264952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1p.e</a:t>
            </a:r>
          </a:p>
        </p:txBody>
      </p:sp>
      <p:sp>
        <p:nvSpPr>
          <p:cNvPr id="6168" name="Text Box 84"/>
          <p:cNvSpPr txBox="1">
            <a:spLocks noChangeArrowheads="1"/>
          </p:cNvSpPr>
          <p:nvPr/>
        </p:nvSpPr>
        <p:spPr bwMode="auto">
          <a:xfrm>
            <a:off x="6434147" y="3016233"/>
            <a:ext cx="1150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</a:rPr>
              <a:t>2p.e </a:t>
            </a:r>
            <a:r>
              <a:rPr lang="ja-JP" altLang="en-US" sz="2000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6169" name="Text Box 92"/>
          <p:cNvSpPr txBox="1">
            <a:spLocks noChangeArrowheads="1"/>
          </p:cNvSpPr>
          <p:nvPr/>
        </p:nvSpPr>
        <p:spPr bwMode="auto">
          <a:xfrm>
            <a:off x="250825" y="3913169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 </a:t>
            </a:r>
            <a:r>
              <a:rPr lang="ja-JP" altLang="en-US" sz="2400" dirty="0"/>
              <a:t>計算された</a:t>
            </a:r>
            <a:r>
              <a:rPr lang="en-US" altLang="ja-JP" sz="2400" dirty="0"/>
              <a:t>2PE</a:t>
            </a:r>
            <a:r>
              <a:rPr lang="ja-JP" altLang="en-US" sz="2400" dirty="0"/>
              <a:t>の個数</a:t>
            </a:r>
            <a:r>
              <a:rPr lang="en-US" altLang="ja-JP" sz="2400" dirty="0"/>
              <a:t> = P(2)</a:t>
            </a:r>
          </a:p>
        </p:txBody>
      </p:sp>
      <p:cxnSp>
        <p:nvCxnSpPr>
          <p:cNvPr id="6170" name="直線矢印コネクタ 33"/>
          <p:cNvCxnSpPr>
            <a:cxnSpLocks noChangeShapeType="1"/>
          </p:cNvCxnSpPr>
          <p:nvPr/>
        </p:nvCxnSpPr>
        <p:spPr bwMode="auto">
          <a:xfrm>
            <a:off x="4429124" y="3857628"/>
            <a:ext cx="714375" cy="158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2007/9/22 (SAT)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秋季大会</a:t>
            </a:r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3571868" y="2214554"/>
            <a:ext cx="1571636" cy="214314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857224" y="2678995"/>
            <a:ext cx="285752" cy="785818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Text Box 82"/>
          <p:cNvSpPr txBox="1">
            <a:spLocks noChangeArrowheads="1"/>
          </p:cNvSpPr>
          <p:nvPr/>
        </p:nvSpPr>
        <p:spPr bwMode="auto">
          <a:xfrm>
            <a:off x="5562615" y="2028758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438" y="5214950"/>
            <a:ext cx="44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ノイズの定義にこの値を用い、クロストーク・アフターパルスの影響を取り除いた。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57752" y="521495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4">
                    <a:lumMod val="50000"/>
                  </a:schemeClr>
                </a:solidFill>
              </a:rPr>
              <a:t>両者の比較から、クロストーク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kumimoji="1" lang="ja-JP" altLang="en-US" sz="2400" dirty="0" smtClean="0">
                <a:solidFill>
                  <a:schemeClr val="accent4">
                    <a:lumMod val="50000"/>
                  </a:schemeClr>
                </a:solidFill>
              </a:rPr>
              <a:t>アフターパルスを定義する。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6" name="Group 102"/>
          <p:cNvGrpSpPr>
            <a:grpSpLocks/>
          </p:cNvGrpSpPr>
          <p:nvPr/>
        </p:nvGrpSpPr>
        <p:grpSpPr bwMode="auto">
          <a:xfrm>
            <a:off x="763588" y="5034950"/>
            <a:ext cx="73025" cy="180000"/>
            <a:chOff x="385" y="1162"/>
            <a:chExt cx="46" cy="408"/>
          </a:xfrm>
        </p:grpSpPr>
        <p:sp>
          <p:nvSpPr>
            <p:cNvPr id="37" name="Line 89"/>
            <p:cNvSpPr>
              <a:spLocks noChangeShapeType="1"/>
            </p:cNvSpPr>
            <p:nvPr/>
          </p:nvSpPr>
          <p:spPr bwMode="auto">
            <a:xfrm flipV="1">
              <a:off x="385" y="1162"/>
              <a:ext cx="0" cy="408"/>
            </a:xfrm>
            <a:prstGeom prst="line">
              <a:avLst/>
            </a:prstGeom>
            <a:noFill/>
            <a:ln w="317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Line 90"/>
            <p:cNvSpPr>
              <a:spLocks noChangeShapeType="1"/>
            </p:cNvSpPr>
            <p:nvPr/>
          </p:nvSpPr>
          <p:spPr bwMode="auto">
            <a:xfrm flipV="1">
              <a:off x="431" y="1162"/>
              <a:ext cx="0" cy="408"/>
            </a:xfrm>
            <a:prstGeom prst="line">
              <a:avLst/>
            </a:prstGeom>
            <a:noFill/>
            <a:ln w="317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9" name="Group 102"/>
          <p:cNvGrpSpPr>
            <a:grpSpLocks/>
          </p:cNvGrpSpPr>
          <p:nvPr/>
        </p:nvGrpSpPr>
        <p:grpSpPr bwMode="auto">
          <a:xfrm>
            <a:off x="5643570" y="5034950"/>
            <a:ext cx="73025" cy="180000"/>
            <a:chOff x="385" y="1162"/>
            <a:chExt cx="46" cy="408"/>
          </a:xfrm>
        </p:grpSpPr>
        <p:sp>
          <p:nvSpPr>
            <p:cNvPr id="40" name="Line 89"/>
            <p:cNvSpPr>
              <a:spLocks noChangeShapeType="1"/>
            </p:cNvSpPr>
            <p:nvPr/>
          </p:nvSpPr>
          <p:spPr bwMode="auto">
            <a:xfrm flipV="1">
              <a:off x="385" y="1162"/>
              <a:ext cx="0" cy="408"/>
            </a:xfrm>
            <a:prstGeom prst="line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90"/>
            <p:cNvSpPr>
              <a:spLocks noChangeShapeType="1"/>
            </p:cNvSpPr>
            <p:nvPr/>
          </p:nvSpPr>
          <p:spPr bwMode="auto">
            <a:xfrm flipV="1">
              <a:off x="431" y="1162"/>
              <a:ext cx="0" cy="408"/>
            </a:xfrm>
            <a:prstGeom prst="line">
              <a:avLst/>
            </a:prstGeom>
            <a:noFill/>
            <a:ln w="3175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2" name="左矢印 41"/>
          <p:cNvSpPr/>
          <p:nvPr/>
        </p:nvSpPr>
        <p:spPr>
          <a:xfrm>
            <a:off x="1172232" y="2750433"/>
            <a:ext cx="612000" cy="1080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12700">
          <a:solidFill>
            <a:srgbClr val="C0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2566</Words>
  <Application>Microsoft Office PowerPoint</Application>
  <PresentationFormat>画面に合わせる (4:3)</PresentationFormat>
  <Paragraphs>518</Paragraphs>
  <Slides>40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40</vt:i4>
      </vt:variant>
    </vt:vector>
  </HeadingPairs>
  <TitlesOfParts>
    <vt:vector size="43" baseType="lpstr">
      <vt:lpstr>Office テーマ</vt:lpstr>
      <vt:lpstr>数式</vt:lpstr>
      <vt:lpstr>ビットマップ イメージ</vt:lpstr>
      <vt:lpstr>T2K実験に向けた新型光検出器MPPCの多量サンプルテスト</vt:lpstr>
      <vt:lpstr>Introduction</vt:lpstr>
      <vt:lpstr>測定の概要について</vt:lpstr>
      <vt:lpstr>測定のセットアップ</vt:lpstr>
      <vt:lpstr>ブレイクダウン電圧(VBD) &amp; オーバーボルテージ(ΔV)</vt:lpstr>
      <vt:lpstr>スライド 6</vt:lpstr>
      <vt:lpstr>スライド 7</vt:lpstr>
      <vt:lpstr>スライド 8</vt:lpstr>
      <vt:lpstr>ノイズレート ・ X-Talk + A.P.の測定</vt:lpstr>
      <vt:lpstr>スライド 10</vt:lpstr>
      <vt:lpstr>スライド 11</vt:lpstr>
      <vt:lpstr>300サンプルの個体差</vt:lpstr>
      <vt:lpstr>Summary</vt:lpstr>
      <vt:lpstr>Back up</vt:lpstr>
      <vt:lpstr>T2K実験</vt:lpstr>
      <vt:lpstr>T2K実験でのMPPC</vt:lpstr>
      <vt:lpstr>Multi-Pixel Photon Counter ( MPPC )</vt:lpstr>
      <vt:lpstr>MPPCの動作原理</vt:lpstr>
      <vt:lpstr>MPPC character</vt:lpstr>
      <vt:lpstr>MPPC output signal</vt:lpstr>
      <vt:lpstr>ゲインの測定</vt:lpstr>
      <vt:lpstr>光子検出効率(PDE)の測定</vt:lpstr>
      <vt:lpstr>ノイズレートの測定</vt:lpstr>
      <vt:lpstr>クロストーク &amp; アフターパルスの測定</vt:lpstr>
      <vt:lpstr>MPPCサンプルの基礎特性  S10362-11-050CK ・・・ 400pixel sample S10362-11-100CK ・・・ 100pixel sample</vt:lpstr>
      <vt:lpstr>スライド 26</vt:lpstr>
      <vt:lpstr>PDE 400pixel  測定結果</vt:lpstr>
      <vt:lpstr>ノイズレート 400pixel　測定結果</vt:lpstr>
      <vt:lpstr>クロストーク 400pixel　測定結果</vt:lpstr>
      <vt:lpstr>クロストーク + アフターパルス 400pixel　測定結果</vt:lpstr>
      <vt:lpstr>スライド 31</vt:lpstr>
      <vt:lpstr>PDE 100pixel  測定結果</vt:lpstr>
      <vt:lpstr>ノイズレート 100pixel　測定結果</vt:lpstr>
      <vt:lpstr>クロストーク 100pixel　測定結果</vt:lpstr>
      <vt:lpstr>クロストーク + アフターパルス 100pixel　測定結果</vt:lpstr>
      <vt:lpstr>セットアップ</vt:lpstr>
      <vt:lpstr>光源</vt:lpstr>
      <vt:lpstr>プラスチックコネクター(MPPC=ファイバー)</vt:lpstr>
      <vt:lpstr>Trip-t chip</vt:lpstr>
      <vt:lpstr>スライド 40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T2K実験に向けた新型光検出器MPPCの多量サンプルテスト</dc:title>
  <dc:creator>gomi</dc:creator>
  <cp:lastModifiedBy>gomi</cp:lastModifiedBy>
  <cp:revision>43</cp:revision>
  <dcterms:created xsi:type="dcterms:W3CDTF">2007-07-26T10:35:12Z</dcterms:created>
  <dcterms:modified xsi:type="dcterms:W3CDTF">2007-09-19T04:44:40Z</dcterms:modified>
</cp:coreProperties>
</file>