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9"/>
  </p:notesMasterIdLst>
  <p:sldIdLst>
    <p:sldId id="256" r:id="rId2"/>
    <p:sldId id="258" r:id="rId3"/>
    <p:sldId id="268" r:id="rId4"/>
    <p:sldId id="262" r:id="rId5"/>
    <p:sldId id="303" r:id="rId6"/>
    <p:sldId id="323" r:id="rId7"/>
    <p:sldId id="305" r:id="rId8"/>
    <p:sldId id="307" r:id="rId9"/>
    <p:sldId id="309" r:id="rId10"/>
    <p:sldId id="322" r:id="rId11"/>
    <p:sldId id="259" r:id="rId12"/>
    <p:sldId id="312" r:id="rId13"/>
    <p:sldId id="320" r:id="rId14"/>
    <p:sldId id="267" r:id="rId15"/>
    <p:sldId id="321" r:id="rId16"/>
    <p:sldId id="263" r:id="rId17"/>
    <p:sldId id="282" r:id="rId18"/>
    <p:sldId id="314" r:id="rId19"/>
    <p:sldId id="315" r:id="rId20"/>
    <p:sldId id="319" r:id="rId21"/>
    <p:sldId id="316" r:id="rId22"/>
    <p:sldId id="298" r:id="rId23"/>
    <p:sldId id="299" r:id="rId24"/>
    <p:sldId id="301" r:id="rId25"/>
    <p:sldId id="300" r:id="rId26"/>
    <p:sldId id="317" r:id="rId27"/>
    <p:sldId id="265" r:id="rId28"/>
    <p:sldId id="318" r:id="rId29"/>
    <p:sldId id="311" r:id="rId30"/>
    <p:sldId id="296" r:id="rId31"/>
    <p:sldId id="297" r:id="rId32"/>
    <p:sldId id="264" r:id="rId33"/>
    <p:sldId id="280" r:id="rId34"/>
    <p:sldId id="294" r:id="rId35"/>
    <p:sldId id="295" r:id="rId36"/>
    <p:sldId id="293" r:id="rId37"/>
    <p:sldId id="302" r:id="rId3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753" autoAdjust="0"/>
    <p:restoredTop sz="79882" autoAdjust="0"/>
  </p:normalViewPr>
  <p:slideViewPr>
    <p:cSldViewPr>
      <p:cViewPr varScale="1">
        <p:scale>
          <a:sx n="78" d="100"/>
          <a:sy n="78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26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DD37F-8804-4F32-8E3B-1E80BBB44B91}" type="datetimeFigureOut">
              <a:rPr kumimoji="1" lang="ja-JP" altLang="en-US" smtClean="0"/>
              <a:pPr/>
              <a:t>2008/2/7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B206-C5B8-4F85-BB8C-0DD04BFA80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B206-C5B8-4F85-BB8C-0DD04BFA80F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B206-C5B8-4F85-BB8C-0DD04BFA80F1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50800" dist="38100" dir="16200000" rotWithShape="0">
                    <a:prstClr val="black"/>
                  </a:outerShdw>
                  <a:reflection blurRad="6350" stA="50000" endA="300" endPos="50000" dist="29997" dir="5400000" sy="-100000" algn="bl" rotWithShape="0"/>
                </a:effectLst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2008. 2. 7. (Thu)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修士論文 発表会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2008. 2. 7. (Thu)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修士論文 発表会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2008. 2. 7. (Thu)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修士論文 発表会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FC000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70000"/>
              <a:buFont typeface="Wingdings" pitchFamily="2" charset="2"/>
              <a:buChar char="u"/>
              <a:defRPr/>
            </a:lvl2pPr>
            <a:lvl3pPr>
              <a:buSzPct val="70000"/>
              <a:buFont typeface="Wingdings" pitchFamily="2" charset="2"/>
              <a:buChar char="p"/>
              <a:defRPr/>
            </a:lvl3pPr>
            <a:lvl4pPr>
              <a:buSzPct val="70000"/>
              <a:buFont typeface="Wingdings" pitchFamily="2" charset="2"/>
              <a:buChar char="p"/>
              <a:defRPr/>
            </a:lvl4pPr>
            <a:lvl5pPr>
              <a:buSzPct val="70000"/>
              <a:buFont typeface="Wingdings" pitchFamily="2" charset="2"/>
              <a:buChar char="p"/>
              <a:defRPr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ja-JP" altLang="en-US" smtClean="0"/>
              <a:t>修士論文 発表会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A344637-0422-4B35-9729-5A3F24323229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2008. 2. 7. (Thu)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修士論文 発表会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2008. 2. 7. (Thu)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修士論文 発表会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2008. 2. 7. (Thu)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修士論文 発表会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2008. 2. 7. (Thu)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修士論文 発表会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2008. 2. 7. (Thu)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修士論文 発表会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2008. 2. 7. (Thu)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修士論文 発表会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2008. 2. 7. (Thu)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修士論文 発表会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lum bright="-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2008. 2. 7. (Thu)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修士論文 発表会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44637-0422-4B35-9729-5A3F243232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785786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kumimoji="0" lang="ja-JP" altLang="en-US" dirty="0" smtClean="0"/>
              <a:t>マスタ の書式設定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0" baseline="0">
          <a:ln>
            <a:solidFill>
              <a:srgbClr val="FFC000"/>
            </a:solidFill>
          </a:ln>
          <a:gradFill>
            <a:gsLst>
              <a:gs pos="0">
                <a:srgbClr val="FFFF00"/>
              </a:gs>
              <a:gs pos="50000">
                <a:srgbClr val="FFC000"/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effectLst>
            <a:outerShdw blurRad="50800" dist="38100" dir="16200000" rotWithShape="0">
              <a:prstClr val="black"/>
            </a:outerShdw>
            <a:reflection blurRad="6350" stA="60000" endA="900" endPos="60000" dist="29997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n"/>
        <a:defRPr kumimoji="1" sz="32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n"/>
        <a:defRPr kumimoji="1" sz="2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n"/>
        <a:defRPr kumimoji="1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n"/>
        <a:defRPr kumimoji="1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n"/>
        <a:defRPr kumimoji="1"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24" y="1857364"/>
            <a:ext cx="7429552" cy="1785950"/>
          </a:xfrm>
        </p:spPr>
        <p:txBody>
          <a:bodyPr/>
          <a:lstStyle/>
          <a:p>
            <a:r>
              <a:rPr kumimoji="1" lang="ja-JP" altLang="en-US" dirty="0" smtClean="0"/>
              <a:t>半導体光検出器</a:t>
            </a:r>
            <a:r>
              <a:rPr kumimoji="1" altLang="ja-JP" dirty="0" smtClean="0"/>
              <a:t>MPPC</a:t>
            </a:r>
            <a:r>
              <a:rPr kumimoji="1" lang="ja-JP" altLang="en-US" dirty="0" smtClean="0"/>
              <a:t>の性能評価システムの構築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1472" y="3890978"/>
            <a:ext cx="8215370" cy="175260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2008. 2.7. (</a:t>
            </a:r>
            <a:r>
              <a:rPr lang="ja-JP" altLang="en-US" sz="2800" dirty="0" smtClean="0"/>
              <a:t>木</a:t>
            </a:r>
            <a:r>
              <a:rPr lang="en-US" altLang="ja-JP" sz="2800" dirty="0" smtClean="0"/>
              <a:t>)</a:t>
            </a:r>
          </a:p>
          <a:p>
            <a:r>
              <a:rPr kumimoji="1" lang="ja-JP" altLang="en-US" sz="2400" dirty="0" smtClean="0"/>
              <a:t>京都大学大学院理学研究科 高エネルギー物理学研究室</a:t>
            </a:r>
            <a:endParaRPr kumimoji="1" lang="en-US" altLang="ja-JP" sz="2400" dirty="0" smtClean="0"/>
          </a:p>
          <a:p>
            <a:r>
              <a:rPr lang="ja-JP" altLang="en-US" sz="2800" dirty="0" smtClean="0"/>
              <a:t>五味　慎一</a:t>
            </a:r>
            <a:endParaRPr kumimoji="1" lang="ja-JP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00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性能評価システムの自動化について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2786058"/>
            <a:ext cx="8643998" cy="3311517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　一度に多量の</a:t>
            </a:r>
            <a:r>
              <a:rPr lang="en-US" altLang="ja-JP" sz="2800" dirty="0" smtClean="0"/>
              <a:t>MPPC</a:t>
            </a:r>
            <a:r>
              <a:rPr lang="ja-JP" altLang="en-US" sz="2800" dirty="0" smtClean="0"/>
              <a:t>素子の測定を行なうために、</a:t>
            </a:r>
            <a:r>
              <a:rPr lang="en-US" altLang="ja-JP" sz="2800" dirty="0" smtClean="0"/>
              <a:t>Trip-t</a:t>
            </a:r>
            <a:r>
              <a:rPr lang="ja-JP" altLang="en-US" sz="2800" dirty="0" smtClean="0"/>
              <a:t>チップを用いた</a:t>
            </a:r>
            <a:r>
              <a:rPr lang="en-US" altLang="ja-JP" sz="2800" dirty="0" smtClean="0"/>
              <a:t>32</a:t>
            </a:r>
            <a:r>
              <a:rPr lang="ja-JP" altLang="en-US" sz="2800" dirty="0" smtClean="0"/>
              <a:t>チャンネルボードを開発した。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　</a:t>
            </a:r>
            <a:r>
              <a:rPr kumimoji="1" lang="en-US" altLang="ja-JP" sz="2800" dirty="0" smtClean="0"/>
              <a:t>MPPC</a:t>
            </a:r>
            <a:r>
              <a:rPr kumimoji="1" lang="ja-JP" altLang="en-US" sz="2800" dirty="0" smtClean="0"/>
              <a:t>電源・</a:t>
            </a:r>
            <a:r>
              <a:rPr kumimoji="1" lang="en-US" altLang="ja-JP" sz="2800" dirty="0" smtClean="0"/>
              <a:t>Trip-t</a:t>
            </a:r>
            <a:r>
              <a:rPr kumimoji="1" lang="ja-JP" altLang="en-US" sz="2800" dirty="0" smtClean="0"/>
              <a:t>チップの制御、及び</a:t>
            </a:r>
            <a:r>
              <a:rPr kumimoji="1" lang="en-US" altLang="ja-JP" sz="2800" dirty="0" smtClean="0"/>
              <a:t>LED</a:t>
            </a:r>
            <a:r>
              <a:rPr kumimoji="1" lang="ja-JP" altLang="en-US" sz="2800" dirty="0" smtClean="0"/>
              <a:t>トリガーの制御用のデジタル波長発生器・恒温槽、を遠隔操作によって一つの</a:t>
            </a:r>
            <a:r>
              <a:rPr kumimoji="1" lang="en-US" altLang="ja-JP" sz="2800" dirty="0" smtClean="0"/>
              <a:t>PC</a:t>
            </a:r>
            <a:r>
              <a:rPr kumimoji="1" lang="ja-JP" altLang="en-US" sz="2800" dirty="0" smtClean="0"/>
              <a:t>から制御に成功し、性能評価システムの自動化に成功した。</a:t>
            </a:r>
            <a:endParaRPr kumimoji="1" lang="ja-JP" altLang="en-US" sz="2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Gomi\デスクトップ\boar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963501"/>
            <a:ext cx="4214842" cy="3156041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32</a:t>
            </a:r>
            <a:r>
              <a:rPr kumimoji="1" lang="ja-JP" altLang="en-US" dirty="0" smtClean="0"/>
              <a:t>チャンネル </a:t>
            </a:r>
            <a:r>
              <a:rPr kumimoji="1" lang="en-US" altLang="ja-JP" dirty="0" smtClean="0"/>
              <a:t>Trip-t </a:t>
            </a:r>
            <a:r>
              <a:rPr kumimoji="1" lang="ja-JP" altLang="en-US" dirty="0" smtClean="0"/>
              <a:t>ボード</a:t>
            </a:r>
            <a:endParaRPr kumimoji="1" lang="ja-JP" altLang="en-US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9" name="四角形吹き出し 8"/>
          <p:cNvSpPr/>
          <p:nvPr/>
        </p:nvSpPr>
        <p:spPr>
          <a:xfrm>
            <a:off x="2285984" y="3786190"/>
            <a:ext cx="2214578" cy="428628"/>
          </a:xfrm>
          <a:prstGeom prst="wedgeRectCallout">
            <a:avLst>
              <a:gd name="adj1" fmla="val -51668"/>
              <a:gd name="adj2" fmla="val -15147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32ch Trip-t </a:t>
            </a:r>
            <a:r>
              <a:rPr kumimoji="1" lang="ja-JP" altLang="en-US" sz="2000" b="1" dirty="0" smtClean="0"/>
              <a:t>ボード</a:t>
            </a:r>
            <a:endParaRPr kumimoji="1" lang="ja-JP" altLang="en-US" sz="2000" b="1" dirty="0"/>
          </a:p>
        </p:txBody>
      </p:sp>
      <p:sp>
        <p:nvSpPr>
          <p:cNvPr id="10" name="四角形吹き出し 9"/>
          <p:cNvSpPr/>
          <p:nvPr/>
        </p:nvSpPr>
        <p:spPr>
          <a:xfrm>
            <a:off x="71406" y="3786190"/>
            <a:ext cx="1785950" cy="428628"/>
          </a:xfrm>
          <a:prstGeom prst="wedgeRectCallout">
            <a:avLst>
              <a:gd name="adj1" fmla="val -7457"/>
              <a:gd name="adj2" fmla="val -7167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MPPC </a:t>
            </a:r>
            <a:r>
              <a:rPr kumimoji="1" lang="ja-JP" altLang="en-US" sz="2000" b="1" dirty="0" smtClean="0"/>
              <a:t>ボード</a:t>
            </a:r>
            <a:endParaRPr kumimoji="1" lang="ja-JP" altLang="en-US" sz="2000" b="1" dirty="0"/>
          </a:p>
        </p:txBody>
      </p:sp>
      <p:sp>
        <p:nvSpPr>
          <p:cNvPr id="12" name="コンテンツ プレースホルダ 2"/>
          <p:cNvSpPr>
            <a:spLocks noGrp="1"/>
          </p:cNvSpPr>
          <p:nvPr>
            <p:ph idx="1"/>
          </p:nvPr>
        </p:nvSpPr>
        <p:spPr>
          <a:xfrm>
            <a:off x="71406" y="4429132"/>
            <a:ext cx="8929718" cy="178595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32</a:t>
            </a:r>
            <a:r>
              <a:rPr kumimoji="1" lang="ja-JP" altLang="en-US" sz="2400" dirty="0" smtClean="0"/>
              <a:t>個の</a:t>
            </a:r>
            <a:r>
              <a:rPr kumimoji="1" lang="en-US" altLang="ja-JP" sz="2400" dirty="0" smtClean="0"/>
              <a:t>MPPC</a:t>
            </a:r>
            <a:r>
              <a:rPr kumimoji="1" lang="ja-JP" altLang="en-US" sz="2400" dirty="0" smtClean="0"/>
              <a:t>からの出力をシリアル化する。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 2</a:t>
            </a:r>
            <a:r>
              <a:rPr lang="ja-JP" altLang="en-US" sz="2400" dirty="0" smtClean="0"/>
              <a:t>枚のボードを使用することで、</a:t>
            </a:r>
            <a:r>
              <a:rPr lang="en-US" altLang="ja-JP" sz="2400" dirty="0" smtClean="0"/>
              <a:t>64</a:t>
            </a:r>
            <a:r>
              <a:rPr lang="ja-JP" altLang="en-US" sz="2400" dirty="0" smtClean="0"/>
              <a:t>個の</a:t>
            </a:r>
            <a:r>
              <a:rPr lang="en-US" altLang="ja-JP" sz="2400" dirty="0" smtClean="0"/>
              <a:t>MPPC</a:t>
            </a:r>
            <a:r>
              <a:rPr lang="ja-JP" altLang="en-US" sz="2400" dirty="0" smtClean="0"/>
              <a:t>の同時測定を行なう。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 </a:t>
            </a:r>
            <a:r>
              <a:rPr lang="ja-JP" altLang="en-US" sz="2400" dirty="0" smtClean="0"/>
              <a:t>波形発生器からの論理信号で、</a:t>
            </a:r>
            <a:r>
              <a:rPr lang="en-US" altLang="ja-JP" sz="2400" dirty="0" smtClean="0"/>
              <a:t>Trip-t</a:t>
            </a:r>
            <a:r>
              <a:rPr lang="ja-JP" altLang="en-US" sz="2400" dirty="0" smtClean="0"/>
              <a:t>チップのゲイン・ゲートの時間幅・</a:t>
            </a:r>
            <a:r>
              <a:rPr lang="en-US" altLang="ja-JP" sz="2400" dirty="0" smtClean="0"/>
              <a:t>LED</a:t>
            </a:r>
            <a:r>
              <a:rPr lang="ja-JP" altLang="en-US" sz="2400" dirty="0" smtClean="0"/>
              <a:t>トリガーの</a:t>
            </a:r>
            <a:r>
              <a:rPr lang="en-US" altLang="ja-JP" sz="2400" dirty="0" smtClean="0"/>
              <a:t>ON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OFF</a:t>
            </a:r>
            <a:r>
              <a:rPr lang="ja-JP" altLang="en-US" sz="2400" dirty="0" smtClean="0"/>
              <a:t>を制御できる。</a:t>
            </a:r>
            <a:endParaRPr kumimoji="1" lang="en-US" altLang="ja-JP" sz="2400" dirty="0" smtClean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4429124" y="1355710"/>
            <a:ext cx="285752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5400000" flipH="1" flipV="1">
            <a:off x="4599093" y="1464455"/>
            <a:ext cx="214314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4706250" y="1357298"/>
            <a:ext cx="285752" cy="21431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974750" y="1357298"/>
            <a:ext cx="285752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429124" y="2069296"/>
            <a:ext cx="285752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5400000" flipH="1" flipV="1">
            <a:off x="4456217" y="2320917"/>
            <a:ext cx="500066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5400000" flipH="1" flipV="1">
            <a:off x="4599093" y="2178041"/>
            <a:ext cx="500066" cy="2857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974750" y="2070884"/>
            <a:ext cx="285752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4429124" y="1712900"/>
            <a:ext cx="285752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rot="5400000" flipH="1" flipV="1">
            <a:off x="4671325" y="1750207"/>
            <a:ext cx="70644" cy="7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4706250" y="1714488"/>
            <a:ext cx="285752" cy="7143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4974750" y="1714488"/>
            <a:ext cx="285752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4429124" y="3429000"/>
            <a:ext cx="285752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5400000" flipH="1" flipV="1">
            <a:off x="4564962" y="3572670"/>
            <a:ext cx="283370" cy="7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4706250" y="3430588"/>
            <a:ext cx="285752" cy="2841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4974750" y="3430588"/>
            <a:ext cx="285752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 rot="5400000">
            <a:off x="4355131" y="2851425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・・・・・・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922016" y="1928802"/>
            <a:ext cx="936000" cy="934314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Trip-t</a:t>
            </a:r>
            <a:endParaRPr kumimoji="1" lang="ja-JP" altLang="en-US" sz="2400" b="1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920564" y="10594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ch 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920564" y="142873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ch 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920564" y="177378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ch 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920564" y="314324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ch 32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55" name="直線矢印コネクタ 54"/>
          <p:cNvCxnSpPr/>
          <p:nvPr/>
        </p:nvCxnSpPr>
        <p:spPr>
          <a:xfrm rot="16200000" flipH="1">
            <a:off x="5277754" y="1500174"/>
            <a:ext cx="642942" cy="35719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16200000" flipH="1">
            <a:off x="5384911" y="1750207"/>
            <a:ext cx="428628" cy="35719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5420630" y="2071678"/>
            <a:ext cx="357190" cy="21431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rot="5400000" flipH="1" flipV="1">
            <a:off x="5277754" y="2928935"/>
            <a:ext cx="642943" cy="35719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 rot="5400000">
            <a:off x="5407019" y="2439725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chemeClr val="bg1"/>
                </a:solidFill>
              </a:rPr>
              <a:t>・・・・・・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grpSp>
        <p:nvGrpSpPr>
          <p:cNvPr id="94" name="グループ化 93"/>
          <p:cNvGrpSpPr/>
          <p:nvPr/>
        </p:nvGrpSpPr>
        <p:grpSpPr>
          <a:xfrm>
            <a:off x="7429520" y="2071678"/>
            <a:ext cx="1643074" cy="501654"/>
            <a:chOff x="7358082" y="2071678"/>
            <a:chExt cx="1643074" cy="501654"/>
          </a:xfrm>
        </p:grpSpPr>
        <p:cxnSp>
          <p:nvCxnSpPr>
            <p:cNvPr id="66" name="直線コネクタ 65"/>
            <p:cNvCxnSpPr/>
            <p:nvPr/>
          </p:nvCxnSpPr>
          <p:spPr>
            <a:xfrm>
              <a:off x="7358082" y="2571744"/>
              <a:ext cx="285752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rot="5400000" flipH="1" flipV="1">
              <a:off x="7537471" y="2463793"/>
              <a:ext cx="214314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rot="5400000" flipH="1" flipV="1">
              <a:off x="7678759" y="2463793"/>
              <a:ext cx="214314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7643834" y="2366056"/>
              <a:ext cx="142876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rot="5400000" flipH="1" flipV="1">
              <a:off x="7822429" y="2536025"/>
              <a:ext cx="70644" cy="79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rot="5400000" flipH="1" flipV="1">
              <a:off x="7965305" y="2535231"/>
              <a:ext cx="70644" cy="79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 rot="5400000" flipH="1" flipV="1">
              <a:off x="7821635" y="2320917"/>
              <a:ext cx="500066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rot="5400000" flipH="1" flipV="1">
              <a:off x="7964511" y="2320917"/>
              <a:ext cx="500066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 rot="5400000" flipH="1" flipV="1">
              <a:off x="8430446" y="2429662"/>
              <a:ext cx="283370" cy="79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 rot="5400000" flipH="1" flipV="1">
              <a:off x="8573322" y="2427280"/>
              <a:ext cx="283370" cy="79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7858148" y="2509830"/>
              <a:ext cx="142876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8072462" y="2080304"/>
              <a:ext cx="142876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8572528" y="2293030"/>
              <a:ext cx="142876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>
              <a:off x="7786710" y="2570156"/>
              <a:ext cx="71438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>
              <a:off x="8001024" y="2571744"/>
              <a:ext cx="71438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8215338" y="2571744"/>
              <a:ext cx="71438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>
              <a:off x="8501090" y="2571744"/>
              <a:ext cx="71438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>
              <a:off x="8715404" y="2571744"/>
              <a:ext cx="285752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8286776" y="2571744"/>
              <a:ext cx="214314" cy="1588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テキスト ボックス 97"/>
          <p:cNvSpPr txBox="1"/>
          <p:nvPr/>
        </p:nvSpPr>
        <p:spPr>
          <a:xfrm>
            <a:off x="7500958" y="207167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ch 1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7786710" y="257174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ch 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8001024" y="1785926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ch 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8286776" y="2049653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solidFill>
                  <a:schemeClr val="bg1"/>
                </a:solidFill>
              </a:rPr>
              <a:t>ch 32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02" name="右矢印 101"/>
          <p:cNvSpPr/>
          <p:nvPr/>
        </p:nvSpPr>
        <p:spPr>
          <a:xfrm>
            <a:off x="7000892" y="2428868"/>
            <a:ext cx="357190" cy="21431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4" name="直線矢印コネクタ 103"/>
          <p:cNvCxnSpPr/>
          <p:nvPr/>
        </p:nvCxnSpPr>
        <p:spPr>
          <a:xfrm rot="5400000">
            <a:off x="7678759" y="2464587"/>
            <a:ext cx="214314" cy="1588"/>
          </a:xfrm>
          <a:prstGeom prst="straightConnector1">
            <a:avLst/>
          </a:prstGeom>
          <a:ln w="19050">
            <a:solidFill>
              <a:srgbClr val="FFFF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/>
          <p:cNvCxnSpPr/>
          <p:nvPr/>
        </p:nvCxnSpPr>
        <p:spPr>
          <a:xfrm rot="5400000">
            <a:off x="7970464" y="2541184"/>
            <a:ext cx="61120" cy="1588"/>
          </a:xfrm>
          <a:prstGeom prst="straightConnector1">
            <a:avLst/>
          </a:prstGeom>
          <a:ln w="19050">
            <a:solidFill>
              <a:srgbClr val="FFFF0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/>
          <p:cNvCxnSpPr/>
          <p:nvPr/>
        </p:nvCxnSpPr>
        <p:spPr>
          <a:xfrm rot="5400000">
            <a:off x="7964511" y="2320917"/>
            <a:ext cx="500066" cy="1588"/>
          </a:xfrm>
          <a:prstGeom prst="straightConnector1">
            <a:avLst/>
          </a:prstGeom>
          <a:ln w="19050">
            <a:solidFill>
              <a:srgbClr val="FFFF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/>
          <p:cNvCxnSpPr/>
          <p:nvPr/>
        </p:nvCxnSpPr>
        <p:spPr>
          <a:xfrm rot="5400000">
            <a:off x="8572528" y="2428868"/>
            <a:ext cx="285752" cy="1588"/>
          </a:xfrm>
          <a:prstGeom prst="straightConnector1">
            <a:avLst/>
          </a:prstGeom>
          <a:ln w="19050">
            <a:solidFill>
              <a:srgbClr val="FFFF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C:\Documents and Settings\Gomi\My Documents\2007MT_gomi\mppc\ADC_camac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4"/>
            <a:ext cx="1801059" cy="135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7224" y="131762"/>
            <a:ext cx="7143800" cy="72547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性能評価システム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00166" y="3286124"/>
            <a:ext cx="5643602" cy="500066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電圧を変えながら測定し、電圧依存性を調べる</a:t>
            </a:r>
            <a:endParaRPr kumimoji="1" lang="ja-JP" altLang="en-US" sz="20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571472" y="1071546"/>
            <a:ext cx="5929354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．恒温槽の設定をする </a:t>
            </a:r>
            <a:r>
              <a:rPr kumimoji="1" lang="ja-JP" altLang="en-US" sz="2000" dirty="0" smtClean="0"/>
              <a:t>（ </a:t>
            </a:r>
            <a:r>
              <a:rPr kumimoji="1" lang="en-US" altLang="ja-JP" sz="2000" dirty="0" smtClean="0"/>
              <a:t>15</a:t>
            </a:r>
            <a:r>
              <a:rPr kumimoji="1" lang="ja-JP" altLang="en-US" sz="2000" dirty="0" smtClean="0"/>
              <a:t>℃・</a:t>
            </a:r>
            <a:r>
              <a:rPr kumimoji="1" lang="en-US" altLang="ja-JP" sz="2000" dirty="0" smtClean="0"/>
              <a:t>20℃</a:t>
            </a:r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25℃ </a:t>
            </a:r>
            <a:r>
              <a:rPr kumimoji="1" lang="ja-JP" altLang="en-US" sz="2000" dirty="0" smtClean="0"/>
              <a:t>）</a:t>
            </a:r>
            <a:endParaRPr kumimoji="1" lang="ja-JP" altLang="en-US" sz="2000" dirty="0"/>
          </a:p>
        </p:txBody>
      </p:sp>
      <p:sp>
        <p:nvSpPr>
          <p:cNvPr id="7" name="角丸四角形 6"/>
          <p:cNvSpPr/>
          <p:nvPr/>
        </p:nvSpPr>
        <p:spPr>
          <a:xfrm>
            <a:off x="571472" y="1928802"/>
            <a:ext cx="3714776" cy="1357322"/>
          </a:xfrm>
          <a:prstGeom prst="roundRect">
            <a:avLst>
              <a:gd name="adj" fmla="val 1094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dirty="0" smtClean="0"/>
              <a:t>2. </a:t>
            </a:r>
            <a:r>
              <a:rPr lang="ja-JP" altLang="en-US" sz="2400" dirty="0" smtClean="0"/>
              <a:t>ノイズレート ・ クロストーク</a:t>
            </a:r>
            <a:r>
              <a:rPr lang="en-US" altLang="ja-JP" sz="2400" dirty="0" smtClean="0"/>
              <a:t>+</a:t>
            </a:r>
            <a:r>
              <a:rPr lang="ja-JP" altLang="en-US" sz="2400" dirty="0" smtClean="0"/>
              <a:t>アフターパルス 測定</a:t>
            </a: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571472" y="3929066"/>
            <a:ext cx="3714776" cy="1357322"/>
          </a:xfrm>
          <a:prstGeom prst="roundRect">
            <a:avLst>
              <a:gd name="adj" fmla="val 115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dirty="0" smtClean="0"/>
              <a:t>3. </a:t>
            </a:r>
            <a:r>
              <a:rPr lang="ja-JP" altLang="en-US" sz="2400" dirty="0" smtClean="0"/>
              <a:t>ゲイン ・ 獲得できた光量</a:t>
            </a:r>
            <a:r>
              <a:rPr kumimoji="1" lang="ja-JP" altLang="en-US" sz="2400" dirty="0" smtClean="0"/>
              <a:t> 測定</a:t>
            </a:r>
            <a:endParaRPr kumimoji="1" lang="ja-JP" altLang="en-US" sz="2400" dirty="0"/>
          </a:p>
        </p:txBody>
      </p:sp>
      <p:sp>
        <p:nvSpPr>
          <p:cNvPr id="16" name="コンテンツ プレースホルダ 2"/>
          <p:cNvSpPr txBox="1">
            <a:spLocks/>
          </p:cNvSpPr>
          <p:nvPr/>
        </p:nvSpPr>
        <p:spPr>
          <a:xfrm>
            <a:off x="1714480" y="5286388"/>
            <a:ext cx="5643602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電圧を変えながら測定し、電圧依存性を調べる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857224" y="5643578"/>
            <a:ext cx="428628" cy="642942"/>
          </a:xfrm>
          <a:prstGeom prst="downArrow">
            <a:avLst>
              <a:gd name="adj1" fmla="val 58050"/>
              <a:gd name="adj2" fmla="val 3993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U ターン矢印 19"/>
          <p:cNvSpPr/>
          <p:nvPr/>
        </p:nvSpPr>
        <p:spPr>
          <a:xfrm rot="16200000" flipV="1">
            <a:off x="5715008" y="2143116"/>
            <a:ext cx="3786214" cy="1785950"/>
          </a:xfrm>
          <a:prstGeom prst="uturnArrow">
            <a:avLst>
              <a:gd name="adj1" fmla="val 13334"/>
              <a:gd name="adj2" fmla="val 13671"/>
              <a:gd name="adj3" fmla="val 16222"/>
              <a:gd name="adj4" fmla="val 15562"/>
              <a:gd name="adj5" fmla="val 10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コンテンツ プレースホルダ 2"/>
          <p:cNvSpPr txBox="1">
            <a:spLocks/>
          </p:cNvSpPr>
          <p:nvPr/>
        </p:nvSpPr>
        <p:spPr>
          <a:xfrm>
            <a:off x="214282" y="6215082"/>
            <a:ext cx="5286412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2400" dirty="0" smtClean="0">
                <a:solidFill>
                  <a:schemeClr val="bg1"/>
                </a:solidFill>
              </a:rPr>
              <a:t>温度</a:t>
            </a:r>
            <a:r>
              <a:rPr lang="en-US" altLang="ja-JP" sz="2400" dirty="0" smtClean="0">
                <a:solidFill>
                  <a:schemeClr val="bg1"/>
                </a:solidFill>
              </a:rPr>
              <a:t>3</a:t>
            </a:r>
            <a:r>
              <a:rPr lang="ja-JP" altLang="en-US" sz="2400" dirty="0" smtClean="0">
                <a:solidFill>
                  <a:schemeClr val="bg1"/>
                </a:solidFill>
              </a:rPr>
              <a:t>点での測定後、</a:t>
            </a:r>
            <a:r>
              <a:rPr lang="en-US" altLang="ja-JP" sz="2400" dirty="0" smtClean="0">
                <a:solidFill>
                  <a:schemeClr val="bg1"/>
                </a:solidFill>
              </a:rPr>
              <a:t>MPPC</a:t>
            </a:r>
            <a:r>
              <a:rPr lang="ja-JP" altLang="en-US" sz="2400" dirty="0" smtClean="0">
                <a:solidFill>
                  <a:schemeClr val="bg1"/>
                </a:solidFill>
              </a:rPr>
              <a:t>を交換する。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7" name="Picture 1" descr="C:\Documents and Settings\Gomi\My Documents\My Pictures\Noise_Log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2"/>
            <a:ext cx="1800225" cy="1349375"/>
          </a:xfrm>
          <a:prstGeom prst="rect">
            <a:avLst/>
          </a:prstGeom>
          <a:noFill/>
        </p:spPr>
      </p:pic>
      <p:sp>
        <p:nvSpPr>
          <p:cNvPr id="23" name="下矢印 22"/>
          <p:cNvSpPr/>
          <p:nvPr/>
        </p:nvSpPr>
        <p:spPr>
          <a:xfrm>
            <a:off x="857224" y="3429000"/>
            <a:ext cx="428628" cy="428628"/>
          </a:xfrm>
          <a:prstGeom prst="downArrow">
            <a:avLst>
              <a:gd name="adj1" fmla="val 58050"/>
              <a:gd name="adj2" fmla="val 3993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>
            <a:off x="857224" y="1643050"/>
            <a:ext cx="428628" cy="428628"/>
          </a:xfrm>
          <a:prstGeom prst="downArrow">
            <a:avLst>
              <a:gd name="adj1" fmla="val 58050"/>
              <a:gd name="adj2" fmla="val 3993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14282" y="928670"/>
            <a:ext cx="8572560" cy="4857784"/>
          </a:xfrm>
          <a:prstGeom prst="rect">
            <a:avLst/>
          </a:prstGeom>
          <a:solidFill>
            <a:schemeClr val="tx1">
              <a:alpha val="50000"/>
            </a:schemeClr>
          </a:solidFill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143240" y="2857496"/>
            <a:ext cx="5857916" cy="2214578"/>
          </a:xfrm>
          <a:prstGeom prst="rect">
            <a:avLst/>
          </a:prstGeom>
          <a:ln/>
          <a:effectLst>
            <a:outerShdw blurRad="50800" dist="38100" dir="13500000" algn="br" rotWithShape="0">
              <a:prstClr val="black">
                <a:alpha val="8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52000" rIns="180000" rtlCol="0" anchor="ctr"/>
          <a:lstStyle/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測定の自動化に成功した。</a:t>
            </a:r>
            <a:endParaRPr kumimoji="1"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1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この自動性能評価システムでは、一回の測定（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=MPPC×64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個）に、約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3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時間を要する。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Gomi\My Documents\2007MT_gomi\multitest\gain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02" y="1099854"/>
            <a:ext cx="3744468" cy="2687828"/>
          </a:xfrm>
          <a:prstGeom prst="rect">
            <a:avLst/>
          </a:prstGeom>
          <a:noFill/>
        </p:spPr>
      </p:pic>
      <p:pic>
        <p:nvPicPr>
          <p:cNvPr id="6146" name="Picture 2" descr="C:\Documents and Settings\Gomi\My Documents\2007MT_gomi\multitest\pde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097424"/>
            <a:ext cx="3744468" cy="2687828"/>
          </a:xfrm>
          <a:prstGeom prst="rect">
            <a:avLst/>
          </a:prstGeom>
          <a:noFill/>
        </p:spPr>
      </p:pic>
      <p:pic>
        <p:nvPicPr>
          <p:cNvPr id="6147" name="Picture 3" descr="C:\Documents and Settings\Gomi\My Documents\2007MT_gomi\multitest\noise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14" y="3954944"/>
            <a:ext cx="3744468" cy="2687828"/>
          </a:xfrm>
          <a:prstGeom prst="rect">
            <a:avLst/>
          </a:prstGeom>
          <a:noFill/>
        </p:spPr>
      </p:pic>
      <p:pic>
        <p:nvPicPr>
          <p:cNvPr id="6148" name="Picture 4" descr="C:\Documents and Settings\Gomi\My Documents\2007MT_gomi\multitest\xtap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954944"/>
            <a:ext cx="3744468" cy="268782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自動化システムによる測定結果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215206" y="3929066"/>
            <a:ext cx="1928794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400" dirty="0" smtClean="0"/>
              <a:t>	4</a:t>
            </a:r>
            <a:r>
              <a:rPr kumimoji="1" lang="ja-JP" altLang="en-US" sz="2400" dirty="0" err="1" smtClean="0"/>
              <a:t>つの</a:t>
            </a:r>
            <a:r>
              <a:rPr kumimoji="1" lang="ja-JP" altLang="en-US" sz="2400" dirty="0" smtClean="0"/>
              <a:t>特性に関して、多量の</a:t>
            </a:r>
            <a:r>
              <a:rPr kumimoji="1" lang="en-US" altLang="ja-JP" sz="2400" dirty="0" smtClean="0"/>
              <a:t>MPPC</a:t>
            </a:r>
            <a:r>
              <a:rPr kumimoji="1" lang="ja-JP" altLang="en-US" sz="2400" dirty="0" smtClean="0"/>
              <a:t>素子の同時測定に成功した。</a:t>
            </a:r>
            <a:endParaRPr kumimoji="1" lang="en-US" altLang="ja-JP" sz="2400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13</a:t>
            </a:fld>
            <a:endParaRPr lang="ja-JP" altLang="en-US"/>
          </a:p>
        </p:txBody>
      </p:sp>
      <p:grpSp>
        <p:nvGrpSpPr>
          <p:cNvPr id="89" name="グループ化 88"/>
          <p:cNvGrpSpPr/>
          <p:nvPr/>
        </p:nvGrpSpPr>
        <p:grpSpPr>
          <a:xfrm>
            <a:off x="36180" y="1098362"/>
            <a:ext cx="3750002" cy="2789103"/>
            <a:chOff x="36180" y="1098362"/>
            <a:chExt cx="3750002" cy="2789103"/>
          </a:xfrm>
        </p:grpSpPr>
        <p:pic>
          <p:nvPicPr>
            <p:cNvPr id="17414" name="Picture 6" descr="F:\TestMeasureSystem\atKYOTO\gainD_0130.ep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714" y="1098362"/>
              <a:ext cx="3744468" cy="2687828"/>
            </a:xfrm>
            <a:prstGeom prst="rect">
              <a:avLst/>
            </a:prstGeom>
            <a:noFill/>
          </p:spPr>
        </p:pic>
        <p:grpSp>
          <p:nvGrpSpPr>
            <p:cNvPr id="67" name="グループ化 66"/>
            <p:cNvGrpSpPr/>
            <p:nvPr/>
          </p:nvGrpSpPr>
          <p:grpSpPr>
            <a:xfrm>
              <a:off x="36180" y="3482332"/>
              <a:ext cx="3744000" cy="405133"/>
              <a:chOff x="36180" y="3491385"/>
              <a:chExt cx="3744000" cy="405133"/>
            </a:xfrm>
          </p:grpSpPr>
          <p:sp>
            <p:nvSpPr>
              <p:cNvPr id="61" name="正方形/長方形 60"/>
              <p:cNvSpPr/>
              <p:nvPr/>
            </p:nvSpPr>
            <p:spPr>
              <a:xfrm>
                <a:off x="36180" y="3536518"/>
                <a:ext cx="3744000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ja-JP" dirty="0" smtClean="0">
                    <a:solidFill>
                      <a:schemeClr val="tx1"/>
                    </a:solidFill>
                  </a:rPr>
                  <a:t>ΔV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[V]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732454" y="3491385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0.5</a:t>
                </a:r>
                <a:endParaRPr kumimoji="1" lang="ja-JP" altLang="en-US" dirty="0"/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1330131" y="3491385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1.0</a:t>
                </a:r>
                <a:endParaRPr kumimoji="1" lang="ja-JP" altLang="en-US" dirty="0"/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1928794" y="3491385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1</a:t>
                </a:r>
                <a:r>
                  <a:rPr kumimoji="1" lang="en-US" altLang="ja-JP" dirty="0" smtClean="0"/>
                  <a:t>.5</a:t>
                </a:r>
                <a:endParaRPr kumimoji="1" lang="ja-JP" altLang="en-US" dirty="0"/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2536510" y="3491385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2.0</a:t>
                </a:r>
                <a:endParaRPr kumimoji="1" lang="ja-JP" altLang="en-US" dirty="0"/>
              </a:p>
            </p:txBody>
          </p:sp>
        </p:grpSp>
      </p:grpSp>
      <p:grpSp>
        <p:nvGrpSpPr>
          <p:cNvPr id="88" name="グループ化 87"/>
          <p:cNvGrpSpPr/>
          <p:nvPr/>
        </p:nvGrpSpPr>
        <p:grpSpPr>
          <a:xfrm>
            <a:off x="3857620" y="1098362"/>
            <a:ext cx="3744468" cy="2789103"/>
            <a:chOff x="3857620" y="1098362"/>
            <a:chExt cx="3744468" cy="2789103"/>
          </a:xfrm>
        </p:grpSpPr>
        <p:pic>
          <p:nvPicPr>
            <p:cNvPr id="17415" name="Picture 7" descr="F:\TestMeasureSystem\atKYOTO\pdeD.ep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57620" y="1098362"/>
              <a:ext cx="3744468" cy="2687828"/>
            </a:xfrm>
            <a:prstGeom prst="rect">
              <a:avLst/>
            </a:prstGeom>
            <a:noFill/>
          </p:spPr>
        </p:pic>
        <p:grpSp>
          <p:nvGrpSpPr>
            <p:cNvPr id="68" name="グループ化 67"/>
            <p:cNvGrpSpPr/>
            <p:nvPr/>
          </p:nvGrpSpPr>
          <p:grpSpPr>
            <a:xfrm>
              <a:off x="3857620" y="3482332"/>
              <a:ext cx="3744000" cy="405133"/>
              <a:chOff x="36180" y="3491385"/>
              <a:chExt cx="3744000" cy="405133"/>
            </a:xfrm>
          </p:grpSpPr>
          <p:sp>
            <p:nvSpPr>
              <p:cNvPr id="69" name="正方形/長方形 68"/>
              <p:cNvSpPr/>
              <p:nvPr/>
            </p:nvSpPr>
            <p:spPr>
              <a:xfrm>
                <a:off x="36180" y="3536518"/>
                <a:ext cx="3744000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ja-JP" dirty="0" smtClean="0">
                    <a:solidFill>
                      <a:schemeClr val="tx1"/>
                    </a:solidFill>
                  </a:rPr>
                  <a:t>ΔV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[V]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テキスト ボックス 69"/>
              <p:cNvSpPr txBox="1"/>
              <p:nvPr/>
            </p:nvSpPr>
            <p:spPr>
              <a:xfrm>
                <a:off x="732454" y="3491385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0.5</a:t>
                </a:r>
                <a:endParaRPr kumimoji="1" lang="ja-JP" altLang="en-US" dirty="0"/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1330131" y="3491385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1.0</a:t>
                </a:r>
                <a:endParaRPr kumimoji="1" lang="ja-JP" altLang="en-US" dirty="0"/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>
                <a:off x="1928794" y="3491385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1</a:t>
                </a:r>
                <a:r>
                  <a:rPr kumimoji="1" lang="en-US" altLang="ja-JP" dirty="0" smtClean="0"/>
                  <a:t>.5</a:t>
                </a:r>
                <a:endParaRPr kumimoji="1" lang="ja-JP" altLang="en-US" dirty="0"/>
              </a:p>
            </p:txBody>
          </p:sp>
          <p:sp>
            <p:nvSpPr>
              <p:cNvPr id="73" name="テキスト ボックス 72"/>
              <p:cNvSpPr txBox="1"/>
              <p:nvPr/>
            </p:nvSpPr>
            <p:spPr>
              <a:xfrm>
                <a:off x="2536510" y="3491385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2.0</a:t>
                </a:r>
                <a:endParaRPr kumimoji="1" lang="ja-JP" altLang="en-US" dirty="0"/>
              </a:p>
            </p:txBody>
          </p:sp>
        </p:grpSp>
      </p:grpSp>
      <p:grpSp>
        <p:nvGrpSpPr>
          <p:cNvPr id="86" name="グループ化 85"/>
          <p:cNvGrpSpPr/>
          <p:nvPr/>
        </p:nvGrpSpPr>
        <p:grpSpPr>
          <a:xfrm>
            <a:off x="41714" y="3955882"/>
            <a:ext cx="3744468" cy="2785439"/>
            <a:chOff x="41714" y="3955882"/>
            <a:chExt cx="3744468" cy="2785439"/>
          </a:xfrm>
        </p:grpSpPr>
        <p:pic>
          <p:nvPicPr>
            <p:cNvPr id="17417" name="Picture 9" descr="F:\TestMeasureSystem\atKYOTO\noiseD.ep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714" y="3955882"/>
              <a:ext cx="3744468" cy="2687828"/>
            </a:xfrm>
            <a:prstGeom prst="rect">
              <a:avLst/>
            </a:prstGeom>
            <a:noFill/>
          </p:spPr>
        </p:pic>
        <p:grpSp>
          <p:nvGrpSpPr>
            <p:cNvPr id="74" name="グループ化 73"/>
            <p:cNvGrpSpPr/>
            <p:nvPr/>
          </p:nvGrpSpPr>
          <p:grpSpPr>
            <a:xfrm>
              <a:off x="42182" y="6336188"/>
              <a:ext cx="3744000" cy="405133"/>
              <a:chOff x="36180" y="3491385"/>
              <a:chExt cx="3744000" cy="405133"/>
            </a:xfrm>
          </p:grpSpPr>
          <p:sp>
            <p:nvSpPr>
              <p:cNvPr id="75" name="正方形/長方形 74"/>
              <p:cNvSpPr/>
              <p:nvPr/>
            </p:nvSpPr>
            <p:spPr>
              <a:xfrm>
                <a:off x="36180" y="3536518"/>
                <a:ext cx="3744000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ja-JP" dirty="0" smtClean="0">
                    <a:solidFill>
                      <a:schemeClr val="tx1"/>
                    </a:solidFill>
                  </a:rPr>
                  <a:t>ΔV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[V]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732454" y="3491385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0.5</a:t>
                </a:r>
                <a:endParaRPr kumimoji="1" lang="ja-JP" altLang="en-US" dirty="0"/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1330131" y="3491385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1.0</a:t>
                </a:r>
                <a:endParaRPr kumimoji="1" lang="ja-JP" altLang="en-US" dirty="0"/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928794" y="3491385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1</a:t>
                </a:r>
                <a:r>
                  <a:rPr kumimoji="1" lang="en-US" altLang="ja-JP" dirty="0" smtClean="0"/>
                  <a:t>.5</a:t>
                </a:r>
                <a:endParaRPr kumimoji="1" lang="ja-JP" altLang="en-US" dirty="0"/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2536510" y="3491385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2.0</a:t>
                </a:r>
                <a:endParaRPr kumimoji="1" lang="ja-JP" altLang="en-US" dirty="0"/>
              </a:p>
            </p:txBody>
          </p:sp>
        </p:grpSp>
      </p:grpSp>
      <p:grpSp>
        <p:nvGrpSpPr>
          <p:cNvPr id="87" name="グループ化 86"/>
          <p:cNvGrpSpPr/>
          <p:nvPr/>
        </p:nvGrpSpPr>
        <p:grpSpPr>
          <a:xfrm>
            <a:off x="3857620" y="3955882"/>
            <a:ext cx="3750002" cy="2785439"/>
            <a:chOff x="3857620" y="3955882"/>
            <a:chExt cx="3750002" cy="2785439"/>
          </a:xfrm>
        </p:grpSpPr>
        <p:pic>
          <p:nvPicPr>
            <p:cNvPr id="17416" name="Picture 8" descr="F:\TestMeasureSystem\atKYOTO\xtapD.ep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57620" y="3955882"/>
              <a:ext cx="3744468" cy="2687828"/>
            </a:xfrm>
            <a:prstGeom prst="rect">
              <a:avLst/>
            </a:prstGeom>
            <a:noFill/>
          </p:spPr>
        </p:pic>
        <p:grpSp>
          <p:nvGrpSpPr>
            <p:cNvPr id="80" name="グループ化 79"/>
            <p:cNvGrpSpPr/>
            <p:nvPr/>
          </p:nvGrpSpPr>
          <p:grpSpPr>
            <a:xfrm>
              <a:off x="3863622" y="6336188"/>
              <a:ext cx="3744000" cy="405133"/>
              <a:chOff x="36180" y="3491385"/>
              <a:chExt cx="3744000" cy="405133"/>
            </a:xfrm>
          </p:grpSpPr>
          <p:sp>
            <p:nvSpPr>
              <p:cNvPr id="81" name="正方形/長方形 80"/>
              <p:cNvSpPr/>
              <p:nvPr/>
            </p:nvSpPr>
            <p:spPr>
              <a:xfrm>
                <a:off x="36180" y="3536518"/>
                <a:ext cx="3744000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ja-JP" dirty="0" smtClean="0">
                    <a:solidFill>
                      <a:schemeClr val="tx1"/>
                    </a:solidFill>
                  </a:rPr>
                  <a:t>ΔV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[V]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テキスト ボックス 81"/>
              <p:cNvSpPr txBox="1"/>
              <p:nvPr/>
            </p:nvSpPr>
            <p:spPr>
              <a:xfrm>
                <a:off x="732454" y="3491385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0.5</a:t>
                </a:r>
                <a:endParaRPr kumimoji="1" lang="ja-JP" altLang="en-US" dirty="0"/>
              </a:p>
            </p:txBody>
          </p:sp>
          <p:sp>
            <p:nvSpPr>
              <p:cNvPr id="83" name="テキスト ボックス 82"/>
              <p:cNvSpPr txBox="1"/>
              <p:nvPr/>
            </p:nvSpPr>
            <p:spPr>
              <a:xfrm>
                <a:off x="1330131" y="3491385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1.0</a:t>
                </a:r>
                <a:endParaRPr kumimoji="1" lang="ja-JP" altLang="en-US" dirty="0"/>
              </a:p>
            </p:txBody>
          </p:sp>
          <p:sp>
            <p:nvSpPr>
              <p:cNvPr id="84" name="テキスト ボックス 83"/>
              <p:cNvSpPr txBox="1"/>
              <p:nvPr/>
            </p:nvSpPr>
            <p:spPr>
              <a:xfrm>
                <a:off x="1928794" y="3491385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1</a:t>
                </a:r>
                <a:r>
                  <a:rPr kumimoji="1" lang="en-US" altLang="ja-JP" dirty="0" smtClean="0"/>
                  <a:t>.5</a:t>
                </a:r>
                <a:endParaRPr kumimoji="1" lang="ja-JP" altLang="en-US" dirty="0"/>
              </a:p>
            </p:txBody>
          </p:sp>
          <p:sp>
            <p:nvSpPr>
              <p:cNvPr id="85" name="テキスト ボックス 84"/>
              <p:cNvSpPr txBox="1"/>
              <p:nvPr/>
            </p:nvSpPr>
            <p:spPr>
              <a:xfrm>
                <a:off x="2536510" y="3491385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2.0</a:t>
                </a:r>
                <a:endParaRPr kumimoji="1" lang="ja-JP" altLang="en-US" dirty="0"/>
              </a:p>
            </p:txBody>
          </p:sp>
        </p:grpSp>
      </p:grpSp>
      <p:grpSp>
        <p:nvGrpSpPr>
          <p:cNvPr id="39" name="グループ化 38"/>
          <p:cNvGrpSpPr/>
          <p:nvPr/>
        </p:nvGrpSpPr>
        <p:grpSpPr>
          <a:xfrm>
            <a:off x="-32" y="928670"/>
            <a:ext cx="2000264" cy="2777456"/>
            <a:chOff x="-32" y="928670"/>
            <a:chExt cx="2000264" cy="2777456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-32" y="928670"/>
              <a:ext cx="2000264" cy="2714644"/>
              <a:chOff x="-32" y="928670"/>
              <a:chExt cx="2000264" cy="2714644"/>
            </a:xfrm>
          </p:grpSpPr>
          <p:sp>
            <p:nvSpPr>
              <p:cNvPr id="30" name="正方形/長方形 29"/>
              <p:cNvSpPr/>
              <p:nvPr/>
            </p:nvSpPr>
            <p:spPr>
              <a:xfrm>
                <a:off x="188404" y="1285860"/>
                <a:ext cx="214314" cy="23574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>
                <a:off x="285720" y="1133460"/>
                <a:ext cx="373544" cy="223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-32" y="2972064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2×10</a:t>
                </a:r>
                <a:r>
                  <a:rPr lang="en-US" altLang="ja-JP" baseline="30000" dirty="0" smtClean="0"/>
                  <a:t>5</a:t>
                </a:r>
                <a:endParaRPr kumimoji="1" lang="ja-JP" altLang="en-US" baseline="30000" dirty="0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-32" y="2613788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4×10</a:t>
                </a:r>
                <a:r>
                  <a:rPr lang="en-US" altLang="ja-JP" baseline="30000" dirty="0" smtClean="0"/>
                  <a:t>5</a:t>
                </a:r>
                <a:endParaRPr kumimoji="1" lang="ja-JP" altLang="en-US" baseline="30000" dirty="0"/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-32" y="2256598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6×10</a:t>
                </a:r>
                <a:r>
                  <a:rPr lang="en-US" altLang="ja-JP" baseline="30000" dirty="0" smtClean="0"/>
                  <a:t>5</a:t>
                </a:r>
                <a:endParaRPr kumimoji="1" lang="ja-JP" altLang="en-US" baseline="30000" dirty="0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-32" y="1894298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8×10</a:t>
                </a:r>
                <a:r>
                  <a:rPr lang="en-US" altLang="ja-JP" baseline="30000" dirty="0" smtClean="0"/>
                  <a:t>5</a:t>
                </a:r>
                <a:endParaRPr kumimoji="1" lang="ja-JP" altLang="en-US" baseline="30000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-32" y="1543304"/>
                <a:ext cx="1000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10×10</a:t>
                </a:r>
                <a:r>
                  <a:rPr lang="en-US" altLang="ja-JP" baseline="30000" dirty="0" smtClean="0"/>
                  <a:t>5</a:t>
                </a:r>
                <a:endParaRPr kumimoji="1" lang="ja-JP" altLang="en-US" baseline="30000" dirty="0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1438" y="928670"/>
                <a:ext cx="1928794" cy="35719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/>
                  <a:t>ゲイン</a:t>
                </a:r>
                <a:endParaRPr kumimoji="1" lang="ja-JP" altLang="en-US" dirty="0"/>
              </a:p>
            </p:txBody>
          </p:sp>
        </p:grpSp>
        <p:sp>
          <p:nvSpPr>
            <p:cNvPr id="37" name="テキスト ボックス 36"/>
            <p:cNvSpPr txBox="1"/>
            <p:nvPr/>
          </p:nvSpPr>
          <p:spPr>
            <a:xfrm>
              <a:off x="135116" y="3336794"/>
              <a:ext cx="276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baseline="30000" dirty="0"/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3812060" y="928670"/>
            <a:ext cx="1994068" cy="2777456"/>
            <a:chOff x="3812060" y="928670"/>
            <a:chExt cx="1994068" cy="2777456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3812060" y="928670"/>
              <a:ext cx="1994068" cy="2777456"/>
              <a:chOff x="3812060" y="928670"/>
              <a:chExt cx="1994068" cy="2777456"/>
            </a:xfrm>
          </p:grpSpPr>
          <p:grpSp>
            <p:nvGrpSpPr>
              <p:cNvPr id="28" name="グループ化 27"/>
              <p:cNvGrpSpPr/>
              <p:nvPr/>
            </p:nvGrpSpPr>
            <p:grpSpPr>
              <a:xfrm>
                <a:off x="3812060" y="1285860"/>
                <a:ext cx="500066" cy="2420266"/>
                <a:chOff x="3812060" y="1285860"/>
                <a:chExt cx="500066" cy="2420266"/>
              </a:xfrm>
            </p:grpSpPr>
            <p:sp>
              <p:nvSpPr>
                <p:cNvPr id="17" name="正方形/長方形 16"/>
                <p:cNvSpPr/>
                <p:nvPr/>
              </p:nvSpPr>
              <p:spPr>
                <a:xfrm>
                  <a:off x="4000496" y="1285860"/>
                  <a:ext cx="214314" cy="2286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3812060" y="3132192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0.4</a:t>
                  </a:r>
                  <a:endParaRPr kumimoji="1" lang="ja-JP" altLang="en-US" dirty="0"/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3812060" y="2908166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0.8</a:t>
                  </a:r>
                  <a:endParaRPr kumimoji="1" lang="ja-JP" altLang="en-US" dirty="0"/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3812060" y="2693852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/>
                    <a:t>1.2</a:t>
                  </a:r>
                  <a:endParaRPr kumimoji="1" lang="ja-JP" altLang="en-US" dirty="0"/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3812060" y="2478452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/>
                    <a:t>1.6</a:t>
                  </a:r>
                  <a:endParaRPr kumimoji="1" lang="ja-JP" altLang="en-US" dirty="0"/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3812060" y="2265224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2.0</a:t>
                  </a:r>
                  <a:endParaRPr kumimoji="1" lang="ja-JP" altLang="en-US" dirty="0"/>
                </a:p>
              </p:txBody>
            </p: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3812060" y="2049824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/>
                    <a:t>2</a:t>
                  </a:r>
                  <a:r>
                    <a:rPr kumimoji="1" lang="en-US" altLang="ja-JP" dirty="0" smtClean="0"/>
                    <a:t>.4</a:t>
                  </a:r>
                  <a:endParaRPr kumimoji="1" lang="ja-JP" altLang="en-US" dirty="0"/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3812060" y="1829056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/>
                    <a:t>2</a:t>
                  </a:r>
                  <a:r>
                    <a:rPr kumimoji="1" lang="en-US" altLang="ja-JP" dirty="0" smtClean="0"/>
                    <a:t>.8</a:t>
                  </a:r>
                  <a:endParaRPr kumimoji="1" lang="ja-JP" altLang="en-US" dirty="0"/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3812060" y="1608546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/>
                    <a:t>3</a:t>
                  </a:r>
                  <a:r>
                    <a:rPr kumimoji="1" lang="en-US" altLang="ja-JP" dirty="0" smtClean="0"/>
                    <a:t>.2</a:t>
                  </a:r>
                  <a:endParaRPr kumimoji="1" lang="ja-JP" altLang="en-US" dirty="0"/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3812060" y="1400428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/>
                    <a:t>3.6</a:t>
                  </a:r>
                  <a:endParaRPr kumimoji="1" lang="ja-JP" altLang="en-US" dirty="0"/>
                </a:p>
              </p:txBody>
            </p: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3883498" y="3336794"/>
                  <a:ext cx="331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0</a:t>
                  </a:r>
                  <a:endParaRPr kumimoji="1" lang="ja-JP" altLang="en-US" dirty="0"/>
                </a:p>
              </p:txBody>
            </p:sp>
          </p:grpSp>
          <p:sp>
            <p:nvSpPr>
              <p:cNvPr id="11" name="正方形/長方形 10"/>
              <p:cNvSpPr/>
              <p:nvPr/>
            </p:nvSpPr>
            <p:spPr>
              <a:xfrm>
                <a:off x="3877334" y="928670"/>
                <a:ext cx="1928794" cy="35719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/>
                  <a:t>獲得できた光量</a:t>
                </a:r>
                <a:endParaRPr kumimoji="1" lang="ja-JP" altLang="en-US" dirty="0"/>
              </a:p>
            </p:txBody>
          </p:sp>
        </p:grpSp>
        <p:sp>
          <p:nvSpPr>
            <p:cNvPr id="40" name="テキスト ボックス 39"/>
            <p:cNvSpPr txBox="1"/>
            <p:nvPr/>
          </p:nvSpPr>
          <p:spPr>
            <a:xfrm>
              <a:off x="4214810" y="1357298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mtClean="0"/>
                <a:t>×PMT</a:t>
              </a:r>
              <a:endParaRPr kumimoji="1" lang="ja-JP" altLang="en-US" dirty="0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3786182" y="3814498"/>
            <a:ext cx="3000396" cy="2757774"/>
            <a:chOff x="3786182" y="3814498"/>
            <a:chExt cx="3000396" cy="2757774"/>
          </a:xfrm>
        </p:grpSpPr>
        <p:sp>
          <p:nvSpPr>
            <p:cNvPr id="53" name="正方形/長方形 52"/>
            <p:cNvSpPr/>
            <p:nvPr/>
          </p:nvSpPr>
          <p:spPr>
            <a:xfrm>
              <a:off x="4000496" y="4143380"/>
              <a:ext cx="214314" cy="2286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3938582" y="6202940"/>
              <a:ext cx="276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baseline="30000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786182" y="5758146"/>
              <a:ext cx="6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10%</a:t>
              </a:r>
              <a:endParaRPr kumimoji="1" lang="ja-JP" altLang="en-US" baseline="30000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3786182" y="5328432"/>
              <a:ext cx="6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20%</a:t>
              </a:r>
              <a:endParaRPr kumimoji="1" lang="ja-JP" altLang="en-US" baseline="30000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3786182" y="4899804"/>
              <a:ext cx="6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30%</a:t>
              </a:r>
              <a:endParaRPr kumimoji="1" lang="ja-JP" altLang="en-US" baseline="30000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3786182" y="4479802"/>
              <a:ext cx="6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40%</a:t>
              </a:r>
              <a:endParaRPr kumimoji="1" lang="ja-JP" altLang="en-US" baseline="30000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3786182" y="4071942"/>
              <a:ext cx="6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50%</a:t>
              </a:r>
              <a:endParaRPr kumimoji="1" lang="ja-JP" altLang="en-US" baseline="30000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877302" y="3814498"/>
              <a:ext cx="2909276" cy="3571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クロストーク</a:t>
              </a:r>
              <a:r>
                <a:rPr lang="en-US" altLang="ja-JP" dirty="0" smtClean="0"/>
                <a:t>+</a:t>
              </a:r>
              <a:r>
                <a:rPr lang="ja-JP" altLang="en-US" dirty="0" smtClean="0"/>
                <a:t>アフターパルス</a:t>
              </a:r>
              <a:endParaRPr kumimoji="1" lang="ja-JP" altLang="en-US" dirty="0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-32" y="3814498"/>
            <a:ext cx="2571768" cy="2757774"/>
            <a:chOff x="-32" y="3814498"/>
            <a:chExt cx="2571768" cy="2757774"/>
          </a:xfrm>
        </p:grpSpPr>
        <p:sp>
          <p:nvSpPr>
            <p:cNvPr id="42" name="正方形/長方形 41"/>
            <p:cNvSpPr/>
            <p:nvPr/>
          </p:nvSpPr>
          <p:spPr>
            <a:xfrm>
              <a:off x="187506" y="4152006"/>
              <a:ext cx="214314" cy="2357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34218" y="6202940"/>
              <a:ext cx="276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baseline="30000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866" y="5946582"/>
              <a:ext cx="57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100</a:t>
              </a:r>
              <a:endParaRPr kumimoji="1" lang="ja-JP" altLang="en-US" baseline="30000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-32" y="5715016"/>
              <a:ext cx="57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200</a:t>
              </a:r>
              <a:endParaRPr kumimoji="1" lang="ja-JP" altLang="en-US" baseline="300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866" y="5471308"/>
              <a:ext cx="57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300</a:t>
              </a:r>
              <a:endParaRPr kumimoji="1" lang="ja-JP" altLang="en-US" baseline="30000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-32" y="5240828"/>
              <a:ext cx="57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400</a:t>
              </a:r>
              <a:endParaRPr kumimoji="1" lang="ja-JP" altLang="en-US" baseline="30000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866" y="4983384"/>
              <a:ext cx="57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500</a:t>
              </a:r>
              <a:endParaRPr kumimoji="1" lang="ja-JP" altLang="en-US" baseline="30000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-32" y="4751818"/>
              <a:ext cx="57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600</a:t>
              </a:r>
              <a:endParaRPr kumimoji="1" lang="ja-JP" altLang="en-US" baseline="30000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866" y="4508110"/>
              <a:ext cx="57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700</a:t>
              </a:r>
              <a:endParaRPr kumimoji="1" lang="ja-JP" altLang="en-US" baseline="30000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-32" y="4277630"/>
              <a:ext cx="57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800</a:t>
              </a:r>
              <a:endParaRPr kumimoji="1" lang="ja-JP" altLang="en-US" baseline="30000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1406" y="3814498"/>
              <a:ext cx="2500330" cy="35719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ノイズレート </a:t>
              </a:r>
              <a:r>
                <a:rPr lang="en-US" altLang="ja-JP" dirty="0" smtClean="0"/>
                <a:t>[kHz]</a:t>
              </a:r>
              <a:endParaRPr kumimoji="1" lang="ja-JP" altLang="en-US" dirty="0"/>
            </a:p>
          </p:txBody>
        </p:sp>
      </p:grpSp>
      <p:sp>
        <p:nvSpPr>
          <p:cNvPr id="90" name="正方形/長方形 89"/>
          <p:cNvSpPr/>
          <p:nvPr/>
        </p:nvSpPr>
        <p:spPr>
          <a:xfrm>
            <a:off x="7656026" y="1357298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15℃</a:t>
            </a:r>
          </a:p>
          <a:p>
            <a:pPr algn="ctr"/>
            <a:r>
              <a:rPr lang="ja-JP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緑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20℃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25℃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Gomi\My Documents\修士論文用\multitest1\gain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187452"/>
            <a:ext cx="3600450" cy="2527300"/>
          </a:xfrm>
          <a:prstGeom prst="rect">
            <a:avLst/>
          </a:prstGeom>
          <a:noFill/>
        </p:spPr>
      </p:pic>
      <p:pic>
        <p:nvPicPr>
          <p:cNvPr id="33795" name="Picture 3" descr="C:\Documents and Settings\Gomi\My Documents\修士論文用\multitest1\noise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902096"/>
            <a:ext cx="3600450" cy="2527300"/>
          </a:xfrm>
          <a:prstGeom prst="rect">
            <a:avLst/>
          </a:prstGeom>
          <a:noFill/>
        </p:spPr>
      </p:pic>
      <p:pic>
        <p:nvPicPr>
          <p:cNvPr id="33796" name="Picture 4" descr="C:\Documents and Settings\Gomi\My Documents\修士論文用\multitest1\xtap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7632" y="3902096"/>
            <a:ext cx="3600450" cy="2527300"/>
          </a:xfrm>
          <a:prstGeom prst="rect">
            <a:avLst/>
          </a:prstGeom>
          <a:noFill/>
        </p:spPr>
      </p:pic>
      <p:pic>
        <p:nvPicPr>
          <p:cNvPr id="33797" name="Picture 5" descr="C:\Documents and Settings\Gomi\My Documents\修士論文用\multitest1\pde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7632" y="1187452"/>
            <a:ext cx="3600450" cy="25273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54032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100</a:t>
            </a:r>
            <a:r>
              <a:rPr kumimoji="1" lang="ja-JP" altLang="en-US" sz="3600" dirty="0" smtClean="0"/>
              <a:t>個の</a:t>
            </a:r>
            <a:r>
              <a:rPr kumimoji="1" lang="en-US" altLang="ja-JP" sz="3600" dirty="0" smtClean="0"/>
              <a:t>MPPC</a:t>
            </a:r>
            <a:r>
              <a:rPr kumimoji="1" lang="ja-JP" altLang="en-US" sz="3600" dirty="0" smtClean="0"/>
              <a:t>素子の測定結果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000892" y="2643182"/>
            <a:ext cx="2143108" cy="3929090"/>
          </a:xfrm>
        </p:spPr>
        <p:txBody>
          <a:bodyPr>
            <a:noAutofit/>
          </a:bodyPr>
          <a:lstStyle/>
          <a:p>
            <a:pPr>
              <a:buNone/>
            </a:pPr>
            <a:r>
              <a:rPr kumimoji="1" lang="en-US" altLang="ja-JP" sz="2400" dirty="0" smtClean="0"/>
              <a:t>	</a:t>
            </a:r>
            <a:r>
              <a:rPr lang="ja-JP" altLang="en-US" sz="2400" dirty="0" smtClean="0"/>
              <a:t>ゲイン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PDE</a:t>
            </a:r>
            <a:r>
              <a:rPr lang="ja-JP" altLang="en-US" sz="2400" dirty="0" smtClean="0"/>
              <a:t>・クロストーク</a:t>
            </a:r>
            <a:r>
              <a:rPr lang="en-US" altLang="ja-JP" sz="2400" dirty="0" smtClean="0"/>
              <a:t>+</a:t>
            </a:r>
            <a:r>
              <a:rPr lang="ja-JP" altLang="en-US" sz="2400" dirty="0" smtClean="0"/>
              <a:t>アフターパルスは、</a:t>
            </a:r>
            <a:r>
              <a:rPr lang="en-US" altLang="ja-JP" sz="2400" dirty="0" smtClean="0"/>
              <a:t>ΔV</a:t>
            </a:r>
            <a:r>
              <a:rPr lang="ja-JP" altLang="en-US" sz="2400" dirty="0" smtClean="0"/>
              <a:t>のみの関数であることがわかる。</a:t>
            </a:r>
            <a:endParaRPr lang="en-US" altLang="ja-JP" sz="2400" dirty="0" smtClean="0"/>
          </a:p>
          <a:p>
            <a:pPr>
              <a:buNone/>
            </a:pPr>
            <a:r>
              <a:rPr kumimoji="1" lang="en-US" altLang="ja-JP" sz="2400" dirty="0" smtClean="0"/>
              <a:t>	</a:t>
            </a:r>
            <a:r>
              <a:rPr kumimoji="1" lang="ja-JP" altLang="en-US" sz="2400" dirty="0" smtClean="0"/>
              <a:t>ノイズレートには個体差が存在する。</a:t>
            </a:r>
            <a:endParaRPr kumimoji="1" lang="ja-JP" altLang="en-US" sz="2400" dirty="0"/>
          </a:p>
        </p:txBody>
      </p:sp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14</a:t>
            </a:fld>
            <a:endParaRPr lang="ja-JP" altLang="en-US"/>
          </a:p>
        </p:txBody>
      </p:sp>
      <p:grpSp>
        <p:nvGrpSpPr>
          <p:cNvPr id="107" name="グループ化 106"/>
          <p:cNvGrpSpPr/>
          <p:nvPr/>
        </p:nvGrpSpPr>
        <p:grpSpPr>
          <a:xfrm>
            <a:off x="71406" y="1187452"/>
            <a:ext cx="3600450" cy="2646681"/>
            <a:chOff x="71406" y="1187452"/>
            <a:chExt cx="3600450" cy="2646681"/>
          </a:xfrm>
        </p:grpSpPr>
        <p:pic>
          <p:nvPicPr>
            <p:cNvPr id="7171" name="Picture 3" descr="C:\Documents and Settings\Gomi\My Documents\修士論文用\multitest1\gainD.ep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06" y="1187452"/>
              <a:ext cx="3600450" cy="2527300"/>
            </a:xfrm>
            <a:prstGeom prst="rect">
              <a:avLst/>
            </a:prstGeom>
            <a:noFill/>
          </p:spPr>
        </p:pic>
        <p:grpSp>
          <p:nvGrpSpPr>
            <p:cNvPr id="82" name="グループ化 81"/>
            <p:cNvGrpSpPr/>
            <p:nvPr/>
          </p:nvGrpSpPr>
          <p:grpSpPr>
            <a:xfrm>
              <a:off x="71406" y="3429000"/>
              <a:ext cx="3600000" cy="405133"/>
              <a:chOff x="71406" y="3429000"/>
              <a:chExt cx="3600000" cy="405133"/>
            </a:xfrm>
          </p:grpSpPr>
          <p:sp>
            <p:nvSpPr>
              <p:cNvPr id="76" name="正方形/長方形 75"/>
              <p:cNvSpPr/>
              <p:nvPr/>
            </p:nvSpPr>
            <p:spPr>
              <a:xfrm>
                <a:off x="71406" y="3474133"/>
                <a:ext cx="3600000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ja-JP" dirty="0" smtClean="0">
                    <a:solidFill>
                      <a:schemeClr val="tx1"/>
                    </a:solidFill>
                  </a:rPr>
                  <a:t>ΔV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[V]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634284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0.5</a:t>
                </a:r>
                <a:endParaRPr kumimoji="1" lang="ja-JP" altLang="en-US" dirty="0"/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108472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1.0</a:t>
                </a:r>
                <a:endParaRPr kumimoji="1" lang="ja-JP" altLang="en-US" dirty="0"/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1588856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1</a:t>
                </a:r>
                <a:r>
                  <a:rPr kumimoji="1" lang="en-US" altLang="ja-JP" dirty="0" smtClean="0"/>
                  <a:t>.5</a:t>
                </a:r>
                <a:endParaRPr kumimoji="1" lang="ja-JP" altLang="en-US" dirty="0"/>
              </a:p>
            </p:txBody>
          </p:sp>
          <p:sp>
            <p:nvSpPr>
              <p:cNvPr id="80" name="テキスト ボックス 79"/>
              <p:cNvSpPr txBox="1"/>
              <p:nvPr/>
            </p:nvSpPr>
            <p:spPr>
              <a:xfrm>
                <a:off x="2071670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2.0</a:t>
                </a:r>
                <a:endParaRPr kumimoji="1" lang="ja-JP" altLang="en-US" dirty="0"/>
              </a:p>
            </p:txBody>
          </p:sp>
          <p:sp>
            <p:nvSpPr>
              <p:cNvPr id="81" name="テキスト ボックス 80"/>
              <p:cNvSpPr txBox="1"/>
              <p:nvPr/>
            </p:nvSpPr>
            <p:spPr>
              <a:xfrm>
                <a:off x="2545858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2</a:t>
                </a:r>
                <a:r>
                  <a:rPr kumimoji="1" lang="en-US" altLang="ja-JP" dirty="0" smtClean="0"/>
                  <a:t>.5</a:t>
                </a:r>
                <a:endParaRPr kumimoji="1" lang="ja-JP" altLang="en-US" dirty="0"/>
              </a:p>
            </p:txBody>
          </p:sp>
        </p:grpSp>
      </p:grpSp>
      <p:grpSp>
        <p:nvGrpSpPr>
          <p:cNvPr id="106" name="グループ化 105"/>
          <p:cNvGrpSpPr/>
          <p:nvPr/>
        </p:nvGrpSpPr>
        <p:grpSpPr>
          <a:xfrm>
            <a:off x="3757630" y="1188544"/>
            <a:ext cx="3600452" cy="2651405"/>
            <a:chOff x="3757630" y="1188544"/>
            <a:chExt cx="3600452" cy="2651405"/>
          </a:xfrm>
        </p:grpSpPr>
        <p:pic>
          <p:nvPicPr>
            <p:cNvPr id="7172" name="Picture 4" descr="C:\Documents and Settings\Gomi\My Documents\修士論文用\multitest1\pdeD.ep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57630" y="1188544"/>
              <a:ext cx="3600450" cy="2527300"/>
            </a:xfrm>
            <a:prstGeom prst="rect">
              <a:avLst/>
            </a:prstGeom>
            <a:noFill/>
          </p:spPr>
        </p:pic>
        <p:grpSp>
          <p:nvGrpSpPr>
            <p:cNvPr id="83" name="グループ化 82"/>
            <p:cNvGrpSpPr/>
            <p:nvPr/>
          </p:nvGrpSpPr>
          <p:grpSpPr>
            <a:xfrm>
              <a:off x="3758082" y="3434816"/>
              <a:ext cx="3600000" cy="405133"/>
              <a:chOff x="71406" y="3429000"/>
              <a:chExt cx="3600000" cy="405133"/>
            </a:xfrm>
          </p:grpSpPr>
          <p:sp>
            <p:nvSpPr>
              <p:cNvPr id="84" name="正方形/長方形 83"/>
              <p:cNvSpPr/>
              <p:nvPr/>
            </p:nvSpPr>
            <p:spPr>
              <a:xfrm>
                <a:off x="71406" y="3474133"/>
                <a:ext cx="3600000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ja-JP" dirty="0" smtClean="0">
                    <a:solidFill>
                      <a:schemeClr val="tx1"/>
                    </a:solidFill>
                  </a:rPr>
                  <a:t>ΔV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[V]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テキスト ボックス 84"/>
              <p:cNvSpPr txBox="1"/>
              <p:nvPr/>
            </p:nvSpPr>
            <p:spPr>
              <a:xfrm>
                <a:off x="634284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0.5</a:t>
                </a:r>
                <a:endParaRPr kumimoji="1" lang="ja-JP" altLang="en-US" dirty="0"/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1108472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1.0</a:t>
                </a:r>
                <a:endParaRPr kumimoji="1" lang="ja-JP" altLang="en-US" dirty="0"/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1588856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1</a:t>
                </a:r>
                <a:r>
                  <a:rPr kumimoji="1" lang="en-US" altLang="ja-JP" dirty="0" smtClean="0"/>
                  <a:t>.5</a:t>
                </a:r>
                <a:endParaRPr kumimoji="1" lang="ja-JP" altLang="en-US" dirty="0"/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2071670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2.0</a:t>
                </a:r>
                <a:endParaRPr kumimoji="1" lang="ja-JP" altLang="en-US" dirty="0"/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2545858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2</a:t>
                </a:r>
                <a:r>
                  <a:rPr kumimoji="1" lang="en-US" altLang="ja-JP" dirty="0" smtClean="0"/>
                  <a:t>.5</a:t>
                </a:r>
                <a:endParaRPr kumimoji="1" lang="ja-JP" altLang="en-US" dirty="0"/>
              </a:p>
            </p:txBody>
          </p:sp>
        </p:grpSp>
      </p:grpSp>
      <p:grpSp>
        <p:nvGrpSpPr>
          <p:cNvPr id="104" name="グループ化 103"/>
          <p:cNvGrpSpPr/>
          <p:nvPr/>
        </p:nvGrpSpPr>
        <p:grpSpPr>
          <a:xfrm>
            <a:off x="71406" y="3902096"/>
            <a:ext cx="3600450" cy="2647108"/>
            <a:chOff x="71406" y="3902096"/>
            <a:chExt cx="3600450" cy="2647108"/>
          </a:xfrm>
        </p:grpSpPr>
        <p:pic>
          <p:nvPicPr>
            <p:cNvPr id="7173" name="Picture 5" descr="C:\Documents and Settings\Gomi\My Documents\修士論文用\multitest1\noiseD.ep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06" y="3902096"/>
              <a:ext cx="3600450" cy="2527300"/>
            </a:xfrm>
            <a:prstGeom prst="rect">
              <a:avLst/>
            </a:prstGeom>
            <a:noFill/>
          </p:spPr>
        </p:pic>
        <p:grpSp>
          <p:nvGrpSpPr>
            <p:cNvPr id="90" name="グループ化 89"/>
            <p:cNvGrpSpPr/>
            <p:nvPr/>
          </p:nvGrpSpPr>
          <p:grpSpPr>
            <a:xfrm>
              <a:off x="71406" y="6135018"/>
              <a:ext cx="3600000" cy="414186"/>
              <a:chOff x="71406" y="3429000"/>
              <a:chExt cx="3600000" cy="414186"/>
            </a:xfrm>
          </p:grpSpPr>
          <p:sp>
            <p:nvSpPr>
              <p:cNvPr id="91" name="正方形/長方形 90"/>
              <p:cNvSpPr/>
              <p:nvPr/>
            </p:nvSpPr>
            <p:spPr>
              <a:xfrm>
                <a:off x="71406" y="3483186"/>
                <a:ext cx="3600000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ja-JP" dirty="0" smtClean="0">
                    <a:solidFill>
                      <a:schemeClr val="tx1"/>
                    </a:solidFill>
                  </a:rPr>
                  <a:t>ΔV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[V]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テキスト ボックス 91"/>
              <p:cNvSpPr txBox="1"/>
              <p:nvPr/>
            </p:nvSpPr>
            <p:spPr>
              <a:xfrm>
                <a:off x="634284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0.5</a:t>
                </a:r>
                <a:endParaRPr kumimoji="1" lang="ja-JP" altLang="en-US" dirty="0"/>
              </a:p>
            </p:txBody>
          </p:sp>
          <p:sp>
            <p:nvSpPr>
              <p:cNvPr id="93" name="テキスト ボックス 92"/>
              <p:cNvSpPr txBox="1"/>
              <p:nvPr/>
            </p:nvSpPr>
            <p:spPr>
              <a:xfrm>
                <a:off x="1108472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1.0</a:t>
                </a:r>
                <a:endParaRPr kumimoji="1" lang="ja-JP" altLang="en-US" dirty="0"/>
              </a:p>
            </p:txBody>
          </p:sp>
          <p:sp>
            <p:nvSpPr>
              <p:cNvPr id="94" name="テキスト ボックス 93"/>
              <p:cNvSpPr txBox="1"/>
              <p:nvPr/>
            </p:nvSpPr>
            <p:spPr>
              <a:xfrm>
                <a:off x="1588856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1</a:t>
                </a:r>
                <a:r>
                  <a:rPr kumimoji="1" lang="en-US" altLang="ja-JP" dirty="0" smtClean="0"/>
                  <a:t>.5</a:t>
                </a:r>
                <a:endParaRPr kumimoji="1" lang="ja-JP" altLang="en-US" dirty="0"/>
              </a:p>
            </p:txBody>
          </p:sp>
          <p:sp>
            <p:nvSpPr>
              <p:cNvPr id="95" name="テキスト ボックス 94"/>
              <p:cNvSpPr txBox="1"/>
              <p:nvPr/>
            </p:nvSpPr>
            <p:spPr>
              <a:xfrm>
                <a:off x="2071670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2.0</a:t>
                </a:r>
                <a:endParaRPr kumimoji="1" lang="ja-JP" altLang="en-US" dirty="0"/>
              </a:p>
            </p:txBody>
          </p:sp>
          <p:sp>
            <p:nvSpPr>
              <p:cNvPr id="96" name="テキスト ボックス 95"/>
              <p:cNvSpPr txBox="1"/>
              <p:nvPr/>
            </p:nvSpPr>
            <p:spPr>
              <a:xfrm>
                <a:off x="2545858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2</a:t>
                </a:r>
                <a:r>
                  <a:rPr kumimoji="1" lang="en-US" altLang="ja-JP" dirty="0" smtClean="0"/>
                  <a:t>.5</a:t>
                </a:r>
                <a:endParaRPr kumimoji="1" lang="ja-JP" altLang="en-US" dirty="0"/>
              </a:p>
            </p:txBody>
          </p:sp>
        </p:grpSp>
      </p:grpSp>
      <p:grpSp>
        <p:nvGrpSpPr>
          <p:cNvPr id="105" name="グループ化 104"/>
          <p:cNvGrpSpPr/>
          <p:nvPr/>
        </p:nvGrpSpPr>
        <p:grpSpPr>
          <a:xfrm>
            <a:off x="3757630" y="3902096"/>
            <a:ext cx="3600452" cy="2652924"/>
            <a:chOff x="3757630" y="3902096"/>
            <a:chExt cx="3600452" cy="2652924"/>
          </a:xfrm>
        </p:grpSpPr>
        <p:pic>
          <p:nvPicPr>
            <p:cNvPr id="7174" name="Picture 6" descr="C:\Documents and Settings\Gomi\My Documents\修士論文用\multitest1\xtapD.ep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57630" y="3902096"/>
              <a:ext cx="3600450" cy="2527300"/>
            </a:xfrm>
            <a:prstGeom prst="rect">
              <a:avLst/>
            </a:prstGeom>
            <a:noFill/>
          </p:spPr>
        </p:pic>
        <p:grpSp>
          <p:nvGrpSpPr>
            <p:cNvPr id="97" name="グループ化 96"/>
            <p:cNvGrpSpPr/>
            <p:nvPr/>
          </p:nvGrpSpPr>
          <p:grpSpPr>
            <a:xfrm>
              <a:off x="3758082" y="6140834"/>
              <a:ext cx="3600000" cy="414186"/>
              <a:chOff x="71406" y="3429000"/>
              <a:chExt cx="3600000" cy="414186"/>
            </a:xfrm>
          </p:grpSpPr>
          <p:sp>
            <p:nvSpPr>
              <p:cNvPr id="98" name="正方形/長方形 97"/>
              <p:cNvSpPr/>
              <p:nvPr/>
            </p:nvSpPr>
            <p:spPr>
              <a:xfrm>
                <a:off x="71406" y="3483186"/>
                <a:ext cx="3600000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ja-JP" dirty="0" smtClean="0">
                    <a:solidFill>
                      <a:schemeClr val="tx1"/>
                    </a:solidFill>
                  </a:rPr>
                  <a:t>ΔV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[V]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テキスト ボックス 98"/>
              <p:cNvSpPr txBox="1"/>
              <p:nvPr/>
            </p:nvSpPr>
            <p:spPr>
              <a:xfrm>
                <a:off x="634284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0.5</a:t>
                </a:r>
                <a:endParaRPr kumimoji="1" lang="ja-JP" altLang="en-US" dirty="0"/>
              </a:p>
            </p:txBody>
          </p:sp>
          <p:sp>
            <p:nvSpPr>
              <p:cNvPr id="100" name="テキスト ボックス 99"/>
              <p:cNvSpPr txBox="1"/>
              <p:nvPr/>
            </p:nvSpPr>
            <p:spPr>
              <a:xfrm>
                <a:off x="1108472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1.0</a:t>
                </a:r>
                <a:endParaRPr kumimoji="1" lang="ja-JP" altLang="en-US" dirty="0"/>
              </a:p>
            </p:txBody>
          </p:sp>
          <p:sp>
            <p:nvSpPr>
              <p:cNvPr id="101" name="テキスト ボックス 100"/>
              <p:cNvSpPr txBox="1"/>
              <p:nvPr/>
            </p:nvSpPr>
            <p:spPr>
              <a:xfrm>
                <a:off x="1588856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1</a:t>
                </a:r>
                <a:r>
                  <a:rPr kumimoji="1" lang="en-US" altLang="ja-JP" dirty="0" smtClean="0"/>
                  <a:t>.5</a:t>
                </a:r>
                <a:endParaRPr kumimoji="1" lang="ja-JP" altLang="en-US" dirty="0"/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2071670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2.0</a:t>
                </a:r>
                <a:endParaRPr kumimoji="1" lang="ja-JP" altLang="en-US" dirty="0"/>
              </a:p>
            </p:txBody>
          </p:sp>
          <p:sp>
            <p:nvSpPr>
              <p:cNvPr id="103" name="テキスト ボックス 102"/>
              <p:cNvSpPr txBox="1"/>
              <p:nvPr/>
            </p:nvSpPr>
            <p:spPr>
              <a:xfrm>
                <a:off x="2545858" y="342900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2</a:t>
                </a:r>
                <a:r>
                  <a:rPr kumimoji="1" lang="en-US" altLang="ja-JP" dirty="0" smtClean="0"/>
                  <a:t>.5</a:t>
                </a:r>
                <a:endParaRPr kumimoji="1" lang="ja-JP" altLang="en-US" dirty="0"/>
              </a:p>
            </p:txBody>
          </p:sp>
        </p:grpSp>
      </p:grpSp>
      <p:grpSp>
        <p:nvGrpSpPr>
          <p:cNvPr id="71" name="グループ化 70"/>
          <p:cNvGrpSpPr/>
          <p:nvPr/>
        </p:nvGrpSpPr>
        <p:grpSpPr>
          <a:xfrm>
            <a:off x="3680240" y="1071546"/>
            <a:ext cx="3534964" cy="5286412"/>
            <a:chOff x="3680240" y="1071546"/>
            <a:chExt cx="3534964" cy="5286412"/>
          </a:xfrm>
        </p:grpSpPr>
        <p:sp>
          <p:nvSpPr>
            <p:cNvPr id="34" name="正方形/長方形 33"/>
            <p:cNvSpPr/>
            <p:nvPr/>
          </p:nvSpPr>
          <p:spPr>
            <a:xfrm>
              <a:off x="3820686" y="1285860"/>
              <a:ext cx="285752" cy="2286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3714744" y="2487078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1.0</a:t>
              </a:r>
              <a:endParaRPr kumimoji="1" lang="ja-JP" altLang="en-US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714744" y="1643050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2</a:t>
              </a:r>
              <a:r>
                <a:rPr kumimoji="1" lang="en-US" altLang="ja-JP" dirty="0" smtClean="0"/>
                <a:t>.0</a:t>
              </a:r>
              <a:endParaRPr kumimoji="1" lang="ja-JP" altLang="en-US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846564" y="3286124"/>
              <a:ext cx="331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214810" y="1357298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mtClean="0"/>
                <a:t>×PMT</a:t>
              </a:r>
              <a:endParaRPr kumimoji="1" lang="ja-JP" altLang="en-US" dirty="0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3892124" y="4000504"/>
              <a:ext cx="214314" cy="2286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3832640" y="5988626"/>
              <a:ext cx="276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baseline="30000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3680240" y="5437890"/>
              <a:ext cx="6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20%</a:t>
              </a:r>
              <a:endParaRPr kumimoji="1" lang="ja-JP" altLang="en-US" baseline="30000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3680240" y="4917056"/>
              <a:ext cx="6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40%</a:t>
              </a:r>
              <a:endParaRPr kumimoji="1" lang="ja-JP" altLang="en-US" baseline="30000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3680240" y="4366320"/>
              <a:ext cx="69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60%</a:t>
              </a:r>
              <a:endParaRPr kumimoji="1" lang="ja-JP" altLang="en-US" baseline="30000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786180" y="1071546"/>
              <a:ext cx="2571768" cy="28575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PDE : 100MPPC</a:t>
              </a:r>
              <a:endParaRPr kumimoji="1" lang="ja-JP" altLang="en-US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3714744" y="209538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1.5</a:t>
              </a:r>
              <a:endParaRPr kumimoji="1" lang="ja-JP" altLang="en-US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3714744" y="125998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2</a:t>
              </a:r>
              <a:r>
                <a:rPr kumimoji="1" lang="en-US" altLang="ja-JP" dirty="0" smtClean="0"/>
                <a:t>.5</a:t>
              </a:r>
              <a:endParaRPr kumimoji="1" lang="ja-JP" altLang="en-US" dirty="0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3714744" y="288337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0.5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786180" y="3786190"/>
              <a:ext cx="3429024" cy="28575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Cross-Talk + After Pulse : 100MPPC</a:t>
              </a:r>
              <a:endParaRPr kumimoji="1" lang="ja-JP" altLang="en-US" dirty="0"/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-32" y="1071546"/>
            <a:ext cx="2857518" cy="5289928"/>
            <a:chOff x="-32" y="1071546"/>
            <a:chExt cx="2857518" cy="5289928"/>
          </a:xfrm>
        </p:grpSpPr>
        <p:sp>
          <p:nvSpPr>
            <p:cNvPr id="21" name="正方形/長方形 20"/>
            <p:cNvSpPr/>
            <p:nvPr/>
          </p:nvSpPr>
          <p:spPr>
            <a:xfrm>
              <a:off x="198564" y="1285860"/>
              <a:ext cx="214314" cy="2357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285720" y="1214740"/>
              <a:ext cx="373544" cy="223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-32" y="3017624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2×10</a:t>
              </a:r>
              <a:r>
                <a:rPr lang="en-US" altLang="ja-JP" baseline="30000" dirty="0" smtClean="0"/>
                <a:t>5</a:t>
              </a:r>
              <a:endParaRPr kumimoji="1" lang="ja-JP" altLang="en-US" baseline="300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-32" y="2748038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4×10</a:t>
              </a:r>
              <a:r>
                <a:rPr lang="en-US" altLang="ja-JP" baseline="30000" dirty="0" smtClean="0"/>
                <a:t>5</a:t>
              </a:r>
              <a:endParaRPr kumimoji="1" lang="ja-JP" altLang="en-US" baseline="300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-32" y="2479538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6×10</a:t>
              </a:r>
              <a:r>
                <a:rPr lang="en-US" altLang="ja-JP" baseline="30000" dirty="0" smtClean="0"/>
                <a:t>5</a:t>
              </a:r>
              <a:endParaRPr kumimoji="1" lang="ja-JP" altLang="en-US" baseline="300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-32" y="2211038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8×10</a:t>
              </a:r>
              <a:r>
                <a:rPr lang="en-US" altLang="ja-JP" baseline="30000" dirty="0" smtClean="0"/>
                <a:t>5</a:t>
              </a:r>
              <a:endParaRPr kumimoji="1" lang="ja-JP" altLang="en-US" baseline="300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-32" y="1933912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10×10</a:t>
              </a:r>
              <a:r>
                <a:rPr lang="en-US" altLang="ja-JP" baseline="30000" dirty="0" smtClean="0"/>
                <a:t>5</a:t>
              </a:r>
              <a:endParaRPr kumimoji="1" lang="ja-JP" altLang="en-US" baseline="300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35116" y="3336794"/>
              <a:ext cx="276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baseline="300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204758" y="4000504"/>
              <a:ext cx="214314" cy="2357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34218" y="5992142"/>
              <a:ext cx="276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baseline="30000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866" y="5697764"/>
              <a:ext cx="57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100</a:t>
              </a:r>
              <a:endParaRPr kumimoji="1" lang="ja-JP" altLang="en-US" baseline="30000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-32" y="5412012"/>
              <a:ext cx="57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200</a:t>
              </a:r>
              <a:endParaRPr kumimoji="1" lang="ja-JP" altLang="en-US" baseline="30000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866" y="5117634"/>
              <a:ext cx="57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300</a:t>
              </a:r>
              <a:endParaRPr kumimoji="1" lang="ja-JP" altLang="en-US" baseline="30000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-32" y="4845618"/>
              <a:ext cx="57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400</a:t>
              </a:r>
              <a:endParaRPr kumimoji="1" lang="ja-JP" altLang="en-US" baseline="30000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866" y="4551240"/>
              <a:ext cx="57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500</a:t>
              </a:r>
              <a:endParaRPr kumimoji="1" lang="ja-JP" altLang="en-US" baseline="30000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-32" y="4260378"/>
              <a:ext cx="57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600</a:t>
              </a:r>
              <a:endParaRPr kumimoji="1" lang="ja-JP" altLang="en-US" baseline="30000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866" y="3974626"/>
              <a:ext cx="57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700</a:t>
              </a:r>
              <a:endParaRPr kumimoji="1" lang="ja-JP" altLang="en-US" baseline="30000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-32" y="1668928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12×10</a:t>
              </a:r>
              <a:r>
                <a:rPr lang="en-US" altLang="ja-JP" baseline="30000" dirty="0" smtClean="0"/>
                <a:t>5</a:t>
              </a:r>
              <a:endParaRPr kumimoji="1" lang="ja-JP" altLang="en-US" baseline="30000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-32" y="1400428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14×10</a:t>
              </a:r>
              <a:r>
                <a:rPr lang="en-US" altLang="ja-JP" baseline="30000" dirty="0" smtClean="0"/>
                <a:t>5</a:t>
              </a:r>
              <a:endParaRPr kumimoji="1" lang="ja-JP" altLang="en-US" baseline="30000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97282" y="1071546"/>
              <a:ext cx="2617328" cy="28575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Gain : 100MPPC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97282" y="3786190"/>
              <a:ext cx="2760204" cy="28575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Noise rate [kHz] : 100MPPC</a:t>
              </a:r>
              <a:endParaRPr kumimoji="1" lang="ja-JP" altLang="en-US" dirty="0"/>
            </a:p>
          </p:txBody>
        </p:sp>
      </p:grpSp>
      <p:cxnSp>
        <p:nvCxnSpPr>
          <p:cNvPr id="74" name="直線コネクタ 73"/>
          <p:cNvCxnSpPr/>
          <p:nvPr/>
        </p:nvCxnSpPr>
        <p:spPr>
          <a:xfrm rot="5400000" flipH="1" flipV="1">
            <a:off x="1339949" y="2918797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四角形吹き出し 74"/>
          <p:cNvSpPr/>
          <p:nvPr/>
        </p:nvSpPr>
        <p:spPr>
          <a:xfrm>
            <a:off x="2214546" y="2428868"/>
            <a:ext cx="1285884" cy="428628"/>
          </a:xfrm>
          <a:prstGeom prst="wedgeRectCallout">
            <a:avLst>
              <a:gd name="adj1" fmla="val -75172"/>
              <a:gd name="adj2" fmla="val -6831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～</a:t>
            </a:r>
            <a:r>
              <a:rPr lang="en-US" altLang="ja-JP" dirty="0" smtClean="0"/>
              <a:t>8.5×10</a:t>
            </a:r>
            <a:r>
              <a:rPr lang="en-US" altLang="ja-JP" baseline="30000" dirty="0" smtClean="0"/>
              <a:t>5</a:t>
            </a:r>
            <a:endParaRPr kumimoji="1" lang="ja-JP" altLang="en-US" baseline="30000" dirty="0"/>
          </a:p>
        </p:txBody>
      </p:sp>
      <p:cxnSp>
        <p:nvCxnSpPr>
          <p:cNvPr id="109" name="直線コネクタ 108"/>
          <p:cNvCxnSpPr/>
          <p:nvPr/>
        </p:nvCxnSpPr>
        <p:spPr>
          <a:xfrm rot="5400000" flipH="1" flipV="1">
            <a:off x="4983044" y="2866288"/>
            <a:ext cx="1169384" cy="8792"/>
          </a:xfrm>
          <a:prstGeom prst="line">
            <a:avLst/>
          </a:prstGeom>
          <a:ln w="38100"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四角形吹き出し 109"/>
          <p:cNvSpPr/>
          <p:nvPr/>
        </p:nvSpPr>
        <p:spPr>
          <a:xfrm>
            <a:off x="5902946" y="2428868"/>
            <a:ext cx="1285884" cy="428628"/>
          </a:xfrm>
          <a:prstGeom prst="wedgeRectCallout">
            <a:avLst>
              <a:gd name="adj1" fmla="val -72437"/>
              <a:gd name="adj2" fmla="val -9293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1.5×PMT</a:t>
            </a:r>
            <a:endParaRPr kumimoji="1" lang="ja-JP" altLang="en-US" baseline="30000" dirty="0"/>
          </a:p>
        </p:txBody>
      </p:sp>
      <p:cxnSp>
        <p:nvCxnSpPr>
          <p:cNvPr id="112" name="直線コネクタ 111"/>
          <p:cNvCxnSpPr/>
          <p:nvPr/>
        </p:nvCxnSpPr>
        <p:spPr>
          <a:xfrm rot="5400000" flipH="1" flipV="1">
            <a:off x="1575206" y="5871080"/>
            <a:ext cx="597880" cy="1588"/>
          </a:xfrm>
          <a:prstGeom prst="line">
            <a:avLst/>
          </a:prstGeom>
          <a:ln w="38100"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四角形吹き出し 112"/>
          <p:cNvSpPr/>
          <p:nvPr/>
        </p:nvSpPr>
        <p:spPr>
          <a:xfrm>
            <a:off x="2143108" y="5429264"/>
            <a:ext cx="1500198" cy="428628"/>
          </a:xfrm>
          <a:prstGeom prst="wedgeRectCallout">
            <a:avLst>
              <a:gd name="adj1" fmla="val -65795"/>
              <a:gd name="adj2" fmla="val -539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150</a:t>
            </a:r>
            <a:r>
              <a:rPr lang="ja-JP" altLang="en-US" dirty="0" smtClean="0"/>
              <a:t>～</a:t>
            </a:r>
            <a:r>
              <a:rPr lang="en-US" altLang="ja-JP" dirty="0" smtClean="0"/>
              <a:t>350kHz</a:t>
            </a:r>
            <a:endParaRPr kumimoji="1" lang="ja-JP" altLang="en-US" baseline="30000" dirty="0"/>
          </a:p>
        </p:txBody>
      </p:sp>
      <p:cxnSp>
        <p:nvCxnSpPr>
          <p:cNvPr id="119" name="直線コネクタ 118"/>
          <p:cNvCxnSpPr/>
          <p:nvPr/>
        </p:nvCxnSpPr>
        <p:spPr>
          <a:xfrm rot="5400000" flipH="1" flipV="1">
            <a:off x="1659734" y="5394988"/>
            <a:ext cx="432000" cy="1588"/>
          </a:xfrm>
          <a:prstGeom prst="line">
            <a:avLst/>
          </a:prstGeom>
          <a:ln w="508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 rot="5400000" flipH="1" flipV="1">
            <a:off x="5241869" y="5839757"/>
            <a:ext cx="643736" cy="794"/>
          </a:xfrm>
          <a:prstGeom prst="line">
            <a:avLst/>
          </a:prstGeom>
          <a:ln w="38100"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四角形吹き出し 120"/>
          <p:cNvSpPr/>
          <p:nvPr/>
        </p:nvSpPr>
        <p:spPr>
          <a:xfrm>
            <a:off x="5786446" y="5643578"/>
            <a:ext cx="1071570" cy="428628"/>
          </a:xfrm>
          <a:prstGeom prst="wedgeRectCallout">
            <a:avLst>
              <a:gd name="adj1" fmla="val -64232"/>
              <a:gd name="adj2" fmla="val -8267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25%</a:t>
            </a:r>
            <a:endParaRPr kumimoji="1" lang="ja-JP" altLang="en-US" baseline="30000" dirty="0"/>
          </a:p>
        </p:txBody>
      </p:sp>
      <p:sp>
        <p:nvSpPr>
          <p:cNvPr id="108" name="正方形/長方形 107"/>
          <p:cNvSpPr/>
          <p:nvPr/>
        </p:nvSpPr>
        <p:spPr>
          <a:xfrm>
            <a:off x="7572396" y="1285860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15℃</a:t>
            </a:r>
          </a:p>
          <a:p>
            <a:pPr algn="ctr"/>
            <a:r>
              <a:rPr lang="ja-JP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緑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20℃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25℃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5" grpId="0" animBg="1"/>
      <p:bldP spid="110" grpId="0" animBg="1"/>
      <p:bldP spid="113" grpId="0" animBg="1"/>
      <p:bldP spid="1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501122" cy="1285884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T2K</a:t>
            </a:r>
            <a:r>
              <a:rPr kumimoji="1" lang="ja-JP" altLang="en-US" sz="3600" dirty="0" smtClean="0"/>
              <a:t>実験用に開発された、</a:t>
            </a:r>
            <a:r>
              <a:rPr kumimoji="1" lang="en-US" altLang="ja-JP" sz="3600" dirty="0" smtClean="0"/>
              <a:t>1.3mm</a:t>
            </a:r>
            <a:r>
              <a:rPr kumimoji="1" lang="ja-JP" altLang="en-US" sz="3600" dirty="0" smtClean="0"/>
              <a:t>角</a:t>
            </a:r>
            <a:r>
              <a:rPr kumimoji="1" lang="en-US" altLang="ja-JP" sz="3600" dirty="0" smtClean="0"/>
              <a:t>MPPC</a:t>
            </a:r>
            <a:r>
              <a:rPr kumimoji="1" lang="ja-JP" altLang="en-US" sz="3600" dirty="0" smtClean="0"/>
              <a:t>素子の獲得できる光量について</a:t>
            </a:r>
            <a:endParaRPr kumimoji="1" lang="ja-JP" altLang="en-US" sz="3600" dirty="0"/>
          </a:p>
        </p:txBody>
      </p:sp>
      <p:pic>
        <p:nvPicPr>
          <p:cNvPr id="4104" name="Picture 8" descr="C:\Documents and Settings\Gomi\My Documents\修士論文用\13mmMPPC\2pde400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74"/>
            <a:ext cx="4463416" cy="3203898"/>
          </a:xfrm>
          <a:prstGeom prst="rect">
            <a:avLst/>
          </a:prstGeom>
          <a:noFill/>
        </p:spPr>
      </p:pic>
      <p:sp>
        <p:nvSpPr>
          <p:cNvPr id="16" name="正方形/長方形 15"/>
          <p:cNvSpPr/>
          <p:nvPr/>
        </p:nvSpPr>
        <p:spPr>
          <a:xfrm>
            <a:off x="4597878" y="1357298"/>
            <a:ext cx="365172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獲得できる光量</a:t>
            </a:r>
            <a:r>
              <a:rPr kumimoji="1" lang="en-US" altLang="ja-JP" dirty="0" smtClean="0"/>
              <a:t>  </a:t>
            </a:r>
            <a:r>
              <a:rPr kumimoji="1" lang="en-US" altLang="ja-JP" sz="1600" dirty="0" smtClean="0"/>
              <a:t>(1.3mm)</a:t>
            </a:r>
            <a:r>
              <a:rPr kumimoji="1" lang="en-US" altLang="ja-JP" sz="1600" baseline="30000" dirty="0" smtClean="0"/>
              <a:t>2</a:t>
            </a:r>
            <a:r>
              <a:rPr kumimoji="1" lang="en-US" altLang="ja-JP" sz="1600" dirty="0" smtClean="0"/>
              <a:t> &amp; (1.0mm)</a:t>
            </a:r>
            <a:r>
              <a:rPr kumimoji="1" lang="en-US" altLang="ja-JP" sz="1600" baseline="30000" dirty="0" smtClean="0"/>
              <a:t>2</a:t>
            </a:r>
            <a:endParaRPr kumimoji="1" lang="ja-JP" altLang="en-US" sz="1600" baseline="30000" dirty="0"/>
          </a:p>
        </p:txBody>
      </p:sp>
      <p:sp>
        <p:nvSpPr>
          <p:cNvPr id="18" name="環状矢印 17"/>
          <p:cNvSpPr/>
          <p:nvPr/>
        </p:nvSpPr>
        <p:spPr>
          <a:xfrm rot="16200000" flipV="1">
            <a:off x="7608115" y="1750208"/>
            <a:ext cx="785818" cy="857256"/>
          </a:xfrm>
          <a:prstGeom prst="circularArrow">
            <a:avLst>
              <a:gd name="adj1" fmla="val 10899"/>
              <a:gd name="adj2" fmla="val 1227901"/>
              <a:gd name="adj3" fmla="val 18593683"/>
              <a:gd name="adj4" fmla="val 13745953"/>
              <a:gd name="adj5" fmla="val 12500"/>
            </a:avLst>
          </a:prstGeom>
          <a:solidFill>
            <a:schemeClr val="tx1">
              <a:alpha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四角形吹き出し 22"/>
          <p:cNvSpPr/>
          <p:nvPr/>
        </p:nvSpPr>
        <p:spPr>
          <a:xfrm>
            <a:off x="7715272" y="2928934"/>
            <a:ext cx="1071570" cy="357190"/>
          </a:xfrm>
          <a:prstGeom prst="wedgeRectCallout">
            <a:avLst>
              <a:gd name="adj1" fmla="val 3318"/>
              <a:gd name="adj2" fmla="val -170958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</a:t>
            </a:r>
            <a:r>
              <a:rPr lang="en-US" altLang="ja-JP" dirty="0" smtClean="0"/>
              <a:t>.</a:t>
            </a:r>
            <a:r>
              <a:rPr kumimoji="1" lang="en-US" altLang="ja-JP" dirty="0" smtClean="0"/>
              <a:t>25</a:t>
            </a:r>
            <a:r>
              <a:rPr kumimoji="1" lang="ja-JP" altLang="en-US" dirty="0" smtClean="0"/>
              <a:t>倍</a:t>
            </a:r>
            <a:endParaRPr kumimoji="1" lang="ja-JP" altLang="en-US" dirty="0"/>
          </a:p>
        </p:txBody>
      </p:sp>
      <p:sp>
        <p:nvSpPr>
          <p:cNvPr id="26" name="コンテンツ プレースホルダ 2"/>
          <p:cNvSpPr txBox="1">
            <a:spLocks/>
          </p:cNvSpPr>
          <p:nvPr/>
        </p:nvSpPr>
        <p:spPr>
          <a:xfrm>
            <a:off x="142844" y="4786322"/>
            <a:ext cx="8858312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ja-JP" altLang="en-US" sz="2400" dirty="0" smtClean="0">
                <a:solidFill>
                  <a:schemeClr val="bg1"/>
                </a:solidFill>
              </a:rPr>
              <a:t>獲得できる光量は、面積を（</a:t>
            </a:r>
            <a:r>
              <a:rPr lang="en-US" altLang="ja-JP" sz="2400" dirty="0" smtClean="0">
                <a:solidFill>
                  <a:schemeClr val="bg1"/>
                </a:solidFill>
              </a:rPr>
              <a:t>1.0mm</a:t>
            </a:r>
            <a:r>
              <a:rPr lang="ja-JP" altLang="en-US" sz="2400" dirty="0" smtClean="0">
                <a:solidFill>
                  <a:schemeClr val="bg1"/>
                </a:solidFill>
              </a:rPr>
              <a:t>）</a:t>
            </a:r>
            <a:r>
              <a:rPr lang="en-US" altLang="ja-JP" sz="2400" baseline="30000" dirty="0" smtClean="0">
                <a:solidFill>
                  <a:schemeClr val="bg1"/>
                </a:solidFill>
              </a:rPr>
              <a:t>2</a:t>
            </a:r>
            <a:r>
              <a:rPr lang="ja-JP" altLang="en-US" sz="2400" dirty="0" smtClean="0">
                <a:solidFill>
                  <a:schemeClr val="bg1"/>
                </a:solidFill>
              </a:rPr>
              <a:t>から（</a:t>
            </a:r>
            <a:r>
              <a:rPr lang="en-US" altLang="ja-JP" sz="2400" dirty="0" smtClean="0">
                <a:solidFill>
                  <a:schemeClr val="bg1"/>
                </a:solidFill>
              </a:rPr>
              <a:t>1.3mm</a:t>
            </a:r>
            <a:r>
              <a:rPr lang="ja-JP" altLang="en-US" sz="2400" dirty="0" smtClean="0">
                <a:solidFill>
                  <a:schemeClr val="bg1"/>
                </a:solidFill>
              </a:rPr>
              <a:t>）</a:t>
            </a:r>
            <a:r>
              <a:rPr lang="en-US" altLang="ja-JP" sz="2400" baseline="30000" dirty="0" smtClean="0">
                <a:solidFill>
                  <a:schemeClr val="bg1"/>
                </a:solidFill>
              </a:rPr>
              <a:t>2</a:t>
            </a:r>
            <a:r>
              <a:rPr lang="ja-JP" altLang="en-US" sz="2400" dirty="0" smtClean="0">
                <a:solidFill>
                  <a:schemeClr val="bg1"/>
                </a:solidFill>
              </a:rPr>
              <a:t>へ拡大することによって、約</a:t>
            </a:r>
            <a:r>
              <a:rPr lang="en-US" altLang="ja-JP" sz="2400" dirty="0" smtClean="0">
                <a:solidFill>
                  <a:schemeClr val="bg1"/>
                </a:solidFill>
              </a:rPr>
              <a:t>25%</a:t>
            </a:r>
            <a:r>
              <a:rPr lang="ja-JP" altLang="en-US" sz="2400" dirty="0" smtClean="0">
                <a:solidFill>
                  <a:schemeClr val="bg1"/>
                </a:solidFill>
              </a:rPr>
              <a:t>の増加する。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コンテンツ プレースホルダ 2"/>
          <p:cNvSpPr txBox="1">
            <a:spLocks/>
          </p:cNvSpPr>
          <p:nvPr/>
        </p:nvSpPr>
        <p:spPr>
          <a:xfrm>
            <a:off x="1142976" y="5715016"/>
            <a:ext cx="800105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tabLst/>
              <a:defRPr/>
            </a:pPr>
            <a:r>
              <a:rPr kumimoji="1" lang="en-US" altLang="ja-JP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T2K</a:t>
            </a:r>
            <a:r>
              <a:rPr kumimoji="1" lang="ja-JP" alt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実験では、この（</a:t>
            </a:r>
            <a:r>
              <a:rPr kumimoji="1" lang="en-US" altLang="ja-JP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1.3mm</a:t>
            </a:r>
            <a:r>
              <a:rPr kumimoji="1" lang="ja-JP" alt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kumimoji="1" lang="en-US" altLang="ja-JP" sz="2800" i="0" u="sng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ja-JP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MPPC</a:t>
            </a:r>
            <a:r>
              <a:rPr kumimoji="1" lang="ja-JP" alt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素子を採用する。</a:t>
            </a:r>
            <a:endParaRPr kumimoji="1" lang="en-US" altLang="ja-JP" sz="2800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曲折矢印 27"/>
          <p:cNvSpPr/>
          <p:nvPr/>
        </p:nvSpPr>
        <p:spPr>
          <a:xfrm rot="10800000" flipH="1">
            <a:off x="714348" y="5572140"/>
            <a:ext cx="428628" cy="500066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072066" y="1917990"/>
            <a:ext cx="135732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1.3mm</a:t>
            </a:r>
          </a:p>
          <a:p>
            <a:pPr algn="ctr"/>
            <a:r>
              <a:rPr kumimoji="1"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en-US" altLang="ja-JP" dirty="0" smtClean="0"/>
              <a:t> : 1.0mm</a:t>
            </a:r>
            <a:endParaRPr kumimoji="1" lang="ja-JP" altLang="en-US" dirty="0"/>
          </a:p>
        </p:txBody>
      </p:sp>
      <p:sp>
        <p:nvSpPr>
          <p:cNvPr id="20" name="日付プレースホルダ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32" name="コンテンツ プレースホルダ 2"/>
          <p:cNvSpPr>
            <a:spLocks noGrp="1"/>
          </p:cNvSpPr>
          <p:nvPr>
            <p:ph idx="1"/>
          </p:nvPr>
        </p:nvSpPr>
        <p:spPr>
          <a:xfrm>
            <a:off x="-32" y="1714488"/>
            <a:ext cx="4500594" cy="29289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sz="2400" dirty="0" smtClean="0"/>
              <a:t>	φ1mm</a:t>
            </a:r>
            <a:r>
              <a:rPr lang="ja-JP" altLang="en-US" sz="2400" dirty="0" smtClean="0"/>
              <a:t>の波長変換ファイバーからの光を、</a:t>
            </a:r>
            <a:r>
              <a:rPr lang="en-US" altLang="ja-JP" sz="2400" dirty="0" smtClean="0"/>
              <a:t>1mm×1mm</a:t>
            </a:r>
            <a:r>
              <a:rPr lang="ja-JP" altLang="en-US" sz="2400" dirty="0" smtClean="0"/>
              <a:t>の受光面ではカバーしきれずロスを生じる。</a:t>
            </a:r>
            <a:endParaRPr lang="en-US" altLang="ja-JP" sz="2400" dirty="0" smtClean="0"/>
          </a:p>
          <a:p>
            <a:pPr>
              <a:buNone/>
            </a:pPr>
            <a:r>
              <a:rPr kumimoji="1" lang="en-US" altLang="ja-JP" sz="2400" b="1" dirty="0" smtClean="0">
                <a:sym typeface="Wingdings" pitchFamily="2" charset="2"/>
              </a:rPr>
              <a:t> 1.3mm×1.3mm</a:t>
            </a:r>
            <a:r>
              <a:rPr kumimoji="1" lang="ja-JP" altLang="en-US" sz="2400" b="1" dirty="0" smtClean="0">
                <a:sym typeface="Wingdings" pitchFamily="2" charset="2"/>
              </a:rPr>
              <a:t>に受光面を拡大することで、獲得できる光量が増加する。</a:t>
            </a:r>
            <a:endParaRPr kumimoji="1" lang="ja-JP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94784" y="142852"/>
            <a:ext cx="2328850" cy="857256"/>
          </a:xfrm>
        </p:spPr>
        <p:txBody>
          <a:bodyPr/>
          <a:lstStyle/>
          <a:p>
            <a:r>
              <a:rPr kumimoji="1" lang="ja-JP" altLang="en-US" dirty="0" smtClean="0"/>
              <a:t>結 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214974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 T2K</a:t>
            </a:r>
            <a:r>
              <a:rPr lang="ja-JP" altLang="en-US" sz="2800" dirty="0" smtClean="0"/>
              <a:t>実験のために開発された、</a:t>
            </a:r>
            <a:r>
              <a:rPr lang="en-US" altLang="ja-JP" sz="2800" dirty="0" smtClean="0"/>
              <a:t>1.3mm</a:t>
            </a:r>
            <a:r>
              <a:rPr lang="ja-JP" altLang="en-US" sz="2800" dirty="0" smtClean="0"/>
              <a:t>角</a:t>
            </a:r>
            <a:r>
              <a:rPr lang="en-US" altLang="ja-JP" sz="2800" dirty="0" smtClean="0"/>
              <a:t>MPPC</a:t>
            </a:r>
            <a:r>
              <a:rPr lang="ja-JP" altLang="en-US" sz="2800" dirty="0" smtClean="0"/>
              <a:t>素子に関して、</a:t>
            </a:r>
            <a:r>
              <a:rPr kumimoji="1" lang="en-US" altLang="ja-JP" sz="2800" dirty="0" smtClean="0"/>
              <a:t> 15,000</a:t>
            </a:r>
            <a:r>
              <a:rPr kumimoji="1" lang="ja-JP" altLang="en-US" sz="2800" dirty="0" smtClean="0"/>
              <a:t>個の</a:t>
            </a:r>
            <a:r>
              <a:rPr kumimoji="1" lang="en-US" altLang="ja-JP" sz="2800" dirty="0" smtClean="0"/>
              <a:t>MPPC</a:t>
            </a:r>
            <a:r>
              <a:rPr kumimoji="1" lang="ja-JP" altLang="en-US" sz="2800" dirty="0" smtClean="0"/>
              <a:t>素子の性能を評価するためのシステムを構築した。 また、測定のプロセスを自動化することにも成功した。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 1</a:t>
            </a:r>
            <a:r>
              <a:rPr kumimoji="1" lang="ja-JP" altLang="en-US" sz="2800" dirty="0" smtClean="0"/>
              <a:t>回の測定で、</a:t>
            </a:r>
            <a:r>
              <a:rPr kumimoji="1" lang="en-US" altLang="ja-JP" sz="2800" dirty="0" smtClean="0"/>
              <a:t>64</a:t>
            </a:r>
            <a:r>
              <a:rPr kumimoji="1" lang="ja-JP" altLang="en-US" sz="2800" dirty="0" smtClean="0"/>
              <a:t>個の</a:t>
            </a:r>
            <a:r>
              <a:rPr kumimoji="1" lang="en-US" altLang="ja-JP" sz="2800" dirty="0" smtClean="0"/>
              <a:t>MPPC</a:t>
            </a:r>
            <a:r>
              <a:rPr kumimoji="1" lang="ja-JP" altLang="en-US" sz="2800" dirty="0" smtClean="0"/>
              <a:t>素子を約</a:t>
            </a:r>
            <a:r>
              <a:rPr kumimoji="1" lang="en-US" altLang="ja-JP" sz="2800" dirty="0" smtClean="0"/>
              <a:t>3</a:t>
            </a:r>
            <a:r>
              <a:rPr kumimoji="1" lang="ja-JP" altLang="en-US" sz="2800" dirty="0" smtClean="0"/>
              <a:t>時間半で測定することができることがわかった。この性能評価システムは</a:t>
            </a:r>
            <a:r>
              <a:rPr kumimoji="1" lang="en-US" altLang="ja-JP" sz="2800" dirty="0" smtClean="0"/>
              <a:t>6</a:t>
            </a:r>
            <a:r>
              <a:rPr kumimoji="1" lang="ja-JP" altLang="en-US" sz="2800" dirty="0" smtClean="0"/>
              <a:t>ヶ月で</a:t>
            </a:r>
            <a:r>
              <a:rPr kumimoji="1" lang="en-US" altLang="ja-JP" sz="2800" dirty="0" smtClean="0"/>
              <a:t>15,000</a:t>
            </a:r>
            <a:r>
              <a:rPr kumimoji="1" lang="ja-JP" altLang="en-US" sz="2800" dirty="0" smtClean="0"/>
              <a:t>個という目的を、十分に達成可能である。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 </a:t>
            </a:r>
            <a:r>
              <a:rPr lang="ja-JP" altLang="en-US" sz="2800" dirty="0" smtClean="0"/>
              <a:t>来週から納入が開始される</a:t>
            </a:r>
            <a:r>
              <a:rPr lang="en-US" altLang="ja-JP" sz="2800" dirty="0" smtClean="0"/>
              <a:t>1.3mm</a:t>
            </a:r>
            <a:r>
              <a:rPr lang="ja-JP" altLang="en-US" sz="2800" dirty="0" smtClean="0"/>
              <a:t>角</a:t>
            </a:r>
            <a:r>
              <a:rPr lang="en-US" altLang="ja-JP" sz="2800" dirty="0" smtClean="0"/>
              <a:t>MPPC</a:t>
            </a:r>
            <a:r>
              <a:rPr lang="ja-JP" altLang="en-US" sz="2800" dirty="0" smtClean="0"/>
              <a:t>素子に関して、構築したシステムを用いて特性を測定し、評価を行なっていく。</a:t>
            </a:r>
            <a:endParaRPr kumimoji="1" lang="en-US" altLang="ja-JP" sz="2800" dirty="0" smtClean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457200" y="285750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付録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Gomi\My Documents\result1.3mm\400pixel\gain667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736"/>
            <a:ext cx="4464558" cy="3204718"/>
          </a:xfrm>
          <a:prstGeom prst="rect">
            <a:avLst/>
          </a:prstGeom>
          <a:noFill/>
        </p:spPr>
      </p:pic>
      <p:pic>
        <p:nvPicPr>
          <p:cNvPr id="17411" name="Picture 3" descr="C:\Documents and Settings\Gomi\My Documents\2007MT_gomi\basic\gain667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036" y="1428736"/>
            <a:ext cx="4464558" cy="320471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4500594" cy="86834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ゲイン 測定結果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97284" y="1262168"/>
            <a:ext cx="2831642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Gain</a:t>
            </a:r>
            <a:r>
              <a:rPr kumimoji="1" lang="en-US" altLang="ja-JP" dirty="0" smtClean="0"/>
              <a:t> : </a:t>
            </a:r>
            <a:r>
              <a:rPr kumimoji="1" lang="en-US" altLang="ja-JP" sz="1600" dirty="0" smtClean="0"/>
              <a:t>1.3mm-50-MPPC</a:t>
            </a:r>
            <a:endParaRPr kumimoji="1" lang="ja-JP" altLang="en-US" sz="1600" baseline="30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634812" y="1262168"/>
            <a:ext cx="3223336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Gain : 1.3mm-50-MPPC </a:t>
            </a:r>
            <a:r>
              <a:rPr kumimoji="1" lang="ja-JP" altLang="en-US" sz="1600" dirty="0" smtClean="0"/>
              <a:t>（横軸</a:t>
            </a:r>
            <a:r>
              <a:rPr kumimoji="1" lang="en-US" altLang="ja-JP" sz="1600" dirty="0" smtClean="0"/>
              <a:t>=ΔV</a:t>
            </a:r>
            <a:r>
              <a:rPr kumimoji="1" lang="ja-JP" altLang="en-US" sz="1600" dirty="0" smtClean="0"/>
              <a:t>）</a:t>
            </a:r>
            <a:endParaRPr kumimoji="1" lang="ja-JP" altLang="en-US" sz="1600" dirty="0"/>
          </a:p>
        </p:txBody>
      </p:sp>
      <p:sp>
        <p:nvSpPr>
          <p:cNvPr id="26" name="コンテンツ プレースホルダ 2"/>
          <p:cNvSpPr txBox="1">
            <a:spLocks/>
          </p:cNvSpPr>
          <p:nvPr/>
        </p:nvSpPr>
        <p:spPr>
          <a:xfrm>
            <a:off x="71406" y="4786322"/>
            <a:ext cx="9001156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ja-JP" altLang="en-US" sz="2400" dirty="0" smtClean="0">
                <a:solidFill>
                  <a:schemeClr val="bg1"/>
                </a:solidFill>
              </a:rPr>
              <a:t>ゲインの測定結果からブレイクダウン電圧を測定し、</a:t>
            </a:r>
            <a:r>
              <a:rPr lang="en-US" altLang="ja-JP" sz="2400" dirty="0" smtClean="0">
                <a:solidFill>
                  <a:schemeClr val="bg1"/>
                </a:solidFill>
              </a:rPr>
              <a:t>ΔV=</a:t>
            </a:r>
            <a:r>
              <a:rPr lang="ja-JP" altLang="en-US" sz="2400" dirty="0" smtClean="0">
                <a:solidFill>
                  <a:schemeClr val="bg1"/>
                </a:solidFill>
              </a:rPr>
              <a:t>（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V</a:t>
            </a:r>
            <a:r>
              <a:rPr lang="en-US" altLang="ja-JP" sz="2400" baseline="-25000" dirty="0" err="1" smtClean="0">
                <a:solidFill>
                  <a:schemeClr val="bg1"/>
                </a:solidFill>
              </a:rPr>
              <a:t>bias</a:t>
            </a:r>
            <a:r>
              <a:rPr lang="en-US" altLang="ja-JP" sz="2400" dirty="0" smtClean="0">
                <a:solidFill>
                  <a:schemeClr val="bg1"/>
                </a:solidFill>
              </a:rPr>
              <a:t>-V</a:t>
            </a:r>
            <a:r>
              <a:rPr lang="en-US" altLang="ja-JP" sz="2400" baseline="-25000" dirty="0" smtClean="0">
                <a:solidFill>
                  <a:schemeClr val="bg1"/>
                </a:solidFill>
              </a:rPr>
              <a:t>bd</a:t>
            </a:r>
            <a:r>
              <a:rPr lang="ja-JP" altLang="en-US" sz="2400" dirty="0" smtClean="0">
                <a:solidFill>
                  <a:schemeClr val="bg1"/>
                </a:solidFill>
              </a:rPr>
              <a:t>）として</a:t>
            </a:r>
            <a:r>
              <a:rPr lang="en-US" altLang="ja-JP" sz="2400" dirty="0" smtClean="0">
                <a:solidFill>
                  <a:schemeClr val="bg1"/>
                </a:solidFill>
              </a:rPr>
              <a:t>ΔV</a:t>
            </a:r>
            <a:r>
              <a:rPr lang="ja-JP" altLang="en-US" sz="2400" dirty="0" smtClean="0">
                <a:solidFill>
                  <a:schemeClr val="bg1"/>
                </a:solidFill>
              </a:rPr>
              <a:t>を定義する。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ja-JP" altLang="en-US" sz="2400" dirty="0" smtClean="0">
                <a:solidFill>
                  <a:schemeClr val="bg1"/>
                </a:solidFill>
              </a:rPr>
              <a:t>横軸を</a:t>
            </a:r>
            <a:r>
              <a:rPr lang="en-US" altLang="ja-JP" sz="2400" dirty="0" smtClean="0">
                <a:solidFill>
                  <a:schemeClr val="bg1"/>
                </a:solidFill>
              </a:rPr>
              <a:t>ΔV</a:t>
            </a:r>
            <a:r>
              <a:rPr lang="ja-JP" altLang="en-US" sz="2400" dirty="0" smtClean="0">
                <a:solidFill>
                  <a:schemeClr val="bg1"/>
                </a:solidFill>
              </a:rPr>
              <a:t>に示すと、ゲインに温度変化は無いことがわかる。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42910" y="1785926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15℃</a:t>
            </a:r>
          </a:p>
          <a:p>
            <a:pPr algn="ctr"/>
            <a:r>
              <a:rPr lang="ja-JP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緑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20℃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25℃</a:t>
            </a:r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214942" y="1785926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15℃</a:t>
            </a:r>
          </a:p>
          <a:p>
            <a:pPr algn="ctr"/>
            <a:r>
              <a:rPr lang="ja-JP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緑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20℃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25℃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Gomi\My Documents\2007MT_gomi\basic\pde667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736"/>
            <a:ext cx="4464558" cy="3204718"/>
          </a:xfrm>
          <a:prstGeom prst="rect">
            <a:avLst/>
          </a:prstGeom>
          <a:noFill/>
        </p:spPr>
      </p:pic>
      <p:pic>
        <p:nvPicPr>
          <p:cNvPr id="19459" name="Picture 3" descr="C:\Documents and Settings\Gomi\My Documents\2007MT_gomi\basic\pde667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036" y="1428736"/>
            <a:ext cx="4464558" cy="320471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5857916" cy="868346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獲得できる光量</a:t>
            </a:r>
            <a:r>
              <a:rPr kumimoji="1" lang="ja-JP" altLang="en-US" dirty="0" smtClean="0"/>
              <a:t> 測定結果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97284" y="1296672"/>
            <a:ext cx="2831642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獲得光量</a:t>
            </a:r>
            <a:r>
              <a:rPr kumimoji="1" lang="en-US" altLang="ja-JP" dirty="0" smtClean="0"/>
              <a:t> : </a:t>
            </a:r>
            <a:r>
              <a:rPr kumimoji="1" lang="en-US" altLang="ja-JP" sz="1600" dirty="0" smtClean="0"/>
              <a:t>1.3mm-50-MPPC</a:t>
            </a:r>
            <a:endParaRPr kumimoji="1" lang="ja-JP" altLang="en-US" sz="1600" baseline="30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634812" y="1296672"/>
            <a:ext cx="3651964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/>
              <a:t>獲得光量</a:t>
            </a:r>
            <a:r>
              <a:rPr kumimoji="1" lang="en-US" altLang="ja-JP" sz="1600" dirty="0" smtClean="0"/>
              <a:t> : 1.3mm-50-MPPC </a:t>
            </a:r>
            <a:r>
              <a:rPr kumimoji="1" lang="ja-JP" altLang="en-US" sz="1600" dirty="0" smtClean="0"/>
              <a:t>（横軸</a:t>
            </a:r>
            <a:r>
              <a:rPr kumimoji="1" lang="en-US" altLang="ja-JP" sz="1600" dirty="0" smtClean="0"/>
              <a:t>=ΔV</a:t>
            </a:r>
            <a:r>
              <a:rPr kumimoji="1" lang="ja-JP" altLang="en-US" sz="1600" dirty="0" smtClean="0"/>
              <a:t>）</a:t>
            </a:r>
            <a:endParaRPr kumimoji="1" lang="ja-JP" altLang="en-US" sz="1600" dirty="0"/>
          </a:p>
        </p:txBody>
      </p:sp>
      <p:sp>
        <p:nvSpPr>
          <p:cNvPr id="26" name="コンテンツ プレースホルダ 2"/>
          <p:cNvSpPr txBox="1">
            <a:spLocks/>
          </p:cNvSpPr>
          <p:nvPr/>
        </p:nvSpPr>
        <p:spPr>
          <a:xfrm>
            <a:off x="71406" y="5000636"/>
            <a:ext cx="9001156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en-US" altLang="ja-JP" sz="2800" dirty="0" smtClean="0">
                <a:solidFill>
                  <a:schemeClr val="bg1"/>
                </a:solidFill>
              </a:rPr>
              <a:t> </a:t>
            </a:r>
            <a:r>
              <a:rPr lang="ja-JP" altLang="en-US" sz="2800" dirty="0" smtClean="0">
                <a:solidFill>
                  <a:schemeClr val="bg1"/>
                </a:solidFill>
              </a:rPr>
              <a:t>獲得光量は温度によって変化せず、</a:t>
            </a:r>
            <a:r>
              <a:rPr lang="en-US" altLang="ja-JP" sz="2800" dirty="0" smtClean="0">
                <a:solidFill>
                  <a:schemeClr val="bg1"/>
                </a:solidFill>
              </a:rPr>
              <a:t>ΔV</a:t>
            </a:r>
            <a:r>
              <a:rPr lang="ja-JP" altLang="en-US" sz="2800" dirty="0" smtClean="0">
                <a:solidFill>
                  <a:schemeClr val="bg1"/>
                </a:solidFill>
              </a:rPr>
              <a:t>のみの関数であることがわかる。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500298" y="3214686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15℃</a:t>
            </a:r>
          </a:p>
          <a:p>
            <a:pPr algn="ctr"/>
            <a:r>
              <a:rPr lang="ja-JP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緑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20℃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25℃</a:t>
            </a:r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072330" y="3214686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15℃</a:t>
            </a:r>
          </a:p>
          <a:p>
            <a:pPr algn="ctr"/>
            <a:r>
              <a:rPr lang="ja-JP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緑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20℃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25℃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Gomi\デスクトップ\ex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52" y="4572008"/>
            <a:ext cx="2357454" cy="1770010"/>
          </a:xfrm>
          <a:prstGeom prst="rect">
            <a:avLst/>
          </a:prstGeom>
          <a:noFill/>
        </p:spPr>
      </p:pic>
      <p:sp>
        <p:nvSpPr>
          <p:cNvPr id="15" name="四角形吹き出し 14"/>
          <p:cNvSpPr/>
          <p:nvPr/>
        </p:nvSpPr>
        <p:spPr>
          <a:xfrm>
            <a:off x="1892218" y="5203148"/>
            <a:ext cx="2000264" cy="1512000"/>
          </a:xfrm>
          <a:prstGeom prst="wedgeRectCallout">
            <a:avLst>
              <a:gd name="adj1" fmla="val -72539"/>
              <a:gd name="adj2" fmla="val -16422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484" name="Picture 4" descr="C:\Documents and Settings\Gomi\デスクトップ\13-50-1500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5076" y="5236420"/>
            <a:ext cx="1931252" cy="14544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401080" cy="71438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Multi-Pixel Photon Counter (MPPC)</a:t>
            </a:r>
            <a:endParaRPr kumimoji="1" lang="ja-JP" altLang="en-US" sz="3600" dirty="0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4143372" y="5072074"/>
            <a:ext cx="5000628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磁場中でも安定に動作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defRPr/>
            </a:pPr>
            <a:r>
              <a:rPr lang="ja-JP" altLang="en-US" sz="2400" dirty="0" smtClean="0">
                <a:solidFill>
                  <a:schemeClr val="bg1"/>
                </a:solidFill>
              </a:rPr>
              <a:t>コンパクトな検出器（</a:t>
            </a:r>
            <a:r>
              <a:rPr lang="en-US" altLang="ja-JP" sz="2400" dirty="0" smtClean="0">
                <a:solidFill>
                  <a:schemeClr val="bg1"/>
                </a:solidFill>
              </a:rPr>
              <a:t>6mm×5mm</a:t>
            </a:r>
            <a:r>
              <a:rPr lang="ja-JP" altLang="en-US" sz="2400" dirty="0" smtClean="0">
                <a:solidFill>
                  <a:schemeClr val="bg1"/>
                </a:solidFill>
              </a:rPr>
              <a:t>）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defRPr/>
            </a:pPr>
            <a:r>
              <a:rPr lang="ja-JP" altLang="en-US" sz="2400" dirty="0" smtClean="0">
                <a:solidFill>
                  <a:schemeClr val="bg1"/>
                </a:solidFill>
              </a:rPr>
              <a:t>低バイアス（～</a:t>
            </a:r>
            <a:r>
              <a:rPr lang="en-US" altLang="ja-JP" sz="2400" dirty="0" smtClean="0">
                <a:solidFill>
                  <a:schemeClr val="bg1"/>
                </a:solidFill>
              </a:rPr>
              <a:t>70V</a:t>
            </a:r>
            <a:r>
              <a:rPr lang="ja-JP" altLang="en-US" sz="2400" dirty="0" smtClean="0">
                <a:solidFill>
                  <a:schemeClr val="bg1"/>
                </a:solidFill>
              </a:rPr>
              <a:t>）で動作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defRPr/>
            </a:pPr>
            <a:r>
              <a:rPr lang="ja-JP" altLang="en-US" sz="2400" dirty="0" smtClean="0">
                <a:solidFill>
                  <a:schemeClr val="bg1"/>
                </a:solidFill>
              </a:rPr>
              <a:t>安価</a:t>
            </a:r>
            <a:endParaRPr lang="en-US" altLang="ja-JP" sz="2400" dirty="0" smtClean="0">
              <a:solidFill>
                <a:schemeClr val="bg1"/>
              </a:solidFill>
            </a:endParaRPr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2</a:t>
            </a:fld>
            <a:endParaRPr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500034" y="5715016"/>
            <a:ext cx="714380" cy="285752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14282" y="5967731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6mm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rot="16200000" flipH="1">
            <a:off x="2571736" y="5214950"/>
            <a:ext cx="642942" cy="7143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2857488" y="4929198"/>
            <a:ext cx="1928826" cy="1588"/>
          </a:xfrm>
          <a:prstGeom prst="straightConnector1">
            <a:avLst/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2928926" y="4538971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APD </a:t>
            </a:r>
            <a:r>
              <a:rPr kumimoji="1" lang="ja-JP" altLang="en-US" sz="2400" b="1" dirty="0" smtClean="0">
                <a:solidFill>
                  <a:schemeClr val="bg1"/>
                </a:solidFill>
              </a:rPr>
              <a:t>ピクセル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>
          <a:xfrm>
            <a:off x="571472" y="908050"/>
            <a:ext cx="8072494" cy="1377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ja-JP" altLang="en-US" sz="2400" dirty="0" smtClean="0">
                <a:solidFill>
                  <a:schemeClr val="bg1"/>
                </a:solidFill>
              </a:rPr>
              <a:t>浜松ホトニクス社で開発された、新型の半導体光検出器。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lang="en-US" altLang="ja-JP" sz="2400" dirty="0" smtClean="0">
                <a:solidFill>
                  <a:schemeClr val="bg1"/>
                </a:solidFill>
              </a:rPr>
              <a:t> T2K</a:t>
            </a:r>
            <a:r>
              <a:rPr lang="ja-JP" altLang="en-US" sz="2400" dirty="0" smtClean="0">
                <a:solidFill>
                  <a:schemeClr val="bg1"/>
                </a:solidFill>
              </a:rPr>
              <a:t>実験のために開発された、</a:t>
            </a:r>
            <a:r>
              <a:rPr lang="en-US" altLang="ja-JP" sz="2400" dirty="0" smtClean="0">
                <a:solidFill>
                  <a:schemeClr val="bg1"/>
                </a:solidFill>
              </a:rPr>
              <a:t>50μm</a:t>
            </a:r>
            <a:r>
              <a:rPr lang="ja-JP" altLang="en-US" sz="2400" dirty="0" smtClean="0">
                <a:solidFill>
                  <a:schemeClr val="bg1"/>
                </a:solidFill>
              </a:rPr>
              <a:t>ピッチの</a:t>
            </a:r>
            <a:r>
              <a:rPr lang="en-US" altLang="ja-JP" sz="2400" dirty="0" smtClean="0">
                <a:solidFill>
                  <a:schemeClr val="bg1"/>
                </a:solidFill>
              </a:rPr>
              <a:t>APD</a:t>
            </a:r>
            <a:r>
              <a:rPr lang="ja-JP" altLang="en-US" sz="2400" dirty="0" smtClean="0">
                <a:solidFill>
                  <a:schemeClr val="bg1"/>
                </a:solidFill>
              </a:rPr>
              <a:t>ピクセル、（</a:t>
            </a:r>
            <a:r>
              <a:rPr lang="en-US" altLang="ja-JP" sz="2400" dirty="0" smtClean="0">
                <a:solidFill>
                  <a:schemeClr val="bg1"/>
                </a:solidFill>
              </a:rPr>
              <a:t>1.3mm</a:t>
            </a:r>
            <a:r>
              <a:rPr lang="ja-JP" altLang="en-US" sz="2400" dirty="0" smtClean="0">
                <a:solidFill>
                  <a:schemeClr val="bg1"/>
                </a:solidFill>
              </a:rPr>
              <a:t>）</a:t>
            </a:r>
            <a:r>
              <a:rPr lang="en-US" altLang="ja-JP" sz="2400" baseline="30000" dirty="0" smtClean="0">
                <a:solidFill>
                  <a:schemeClr val="bg1"/>
                </a:solidFill>
              </a:rPr>
              <a:t>2</a:t>
            </a:r>
            <a:r>
              <a:rPr lang="ja-JP" altLang="en-US" sz="2400" dirty="0" smtClean="0">
                <a:solidFill>
                  <a:schemeClr val="bg1"/>
                </a:solidFill>
              </a:rPr>
              <a:t>の有感領域を持つ</a:t>
            </a:r>
            <a:r>
              <a:rPr lang="en-US" altLang="ja-JP" sz="2400" dirty="0" smtClean="0">
                <a:solidFill>
                  <a:schemeClr val="bg1"/>
                </a:solidFill>
              </a:rPr>
              <a:t>MPPC</a:t>
            </a:r>
            <a:r>
              <a:rPr lang="ja-JP" altLang="en-US" sz="2400" dirty="0" smtClean="0">
                <a:solidFill>
                  <a:schemeClr val="bg1"/>
                </a:solidFill>
              </a:rPr>
              <a:t>素子を採用する。</a:t>
            </a:r>
            <a:endParaRPr lang="en-US" altLang="ja-JP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/>
        </p:nvGraphicFramePr>
        <p:xfrm>
          <a:off x="428597" y="2446978"/>
          <a:ext cx="8286807" cy="1767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80459"/>
                <a:gridCol w="2486043"/>
                <a:gridCol w="23203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index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典型的な値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T2K</a:t>
                      </a:r>
                      <a:r>
                        <a:rPr kumimoji="1" lang="ja-JP" altLang="en-US" sz="2000" dirty="0" smtClean="0"/>
                        <a:t>の要請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ゲイン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8.5×10</a:t>
                      </a:r>
                      <a:r>
                        <a:rPr kumimoji="1" lang="en-US" altLang="ja-JP" sz="2400" baseline="30000" dirty="0" smtClean="0"/>
                        <a:t>5</a:t>
                      </a:r>
                      <a:endParaRPr kumimoji="1" lang="ja-JP" alt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～</a:t>
                      </a:r>
                      <a:r>
                        <a:rPr kumimoji="1" lang="en-US" altLang="ja-JP" sz="2400" dirty="0" smtClean="0"/>
                        <a:t>10</a:t>
                      </a:r>
                      <a:r>
                        <a:rPr kumimoji="1" lang="en-US" altLang="ja-JP" sz="2400" baseline="30000" dirty="0" smtClean="0"/>
                        <a:t>6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光子検出効率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2.3×PMT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PMT</a:t>
                      </a:r>
                      <a:r>
                        <a:rPr kumimoji="1" lang="ja-JP" altLang="en-US" sz="2400" dirty="0" smtClean="0"/>
                        <a:t>以上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ノイズレート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700kHz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1MHz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ノイズレートの測定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4660927"/>
            <a:ext cx="8729666" cy="1768469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 </a:t>
            </a:r>
            <a:r>
              <a:rPr lang="ja-JP" altLang="en-US" sz="2800" dirty="0" smtClean="0"/>
              <a:t>半導体光検出器はノイズレートが高い。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 ここでは、</a:t>
            </a:r>
            <a:r>
              <a:rPr kumimoji="1" lang="en-US" altLang="ja-JP" sz="2800" dirty="0" smtClean="0"/>
              <a:t>0.5p.e.</a:t>
            </a:r>
            <a:r>
              <a:rPr kumimoji="1" lang="ja-JP" altLang="en-US" sz="2800" dirty="0" smtClean="0"/>
              <a:t>と</a:t>
            </a:r>
            <a:r>
              <a:rPr kumimoji="1" lang="en-US" altLang="ja-JP" sz="2800" dirty="0" smtClean="0"/>
              <a:t>1.5p.e.</a:t>
            </a:r>
            <a:r>
              <a:rPr kumimoji="1" lang="ja-JP" altLang="en-US" sz="2800" dirty="0" err="1" smtClean="0"/>
              <a:t>とに</a:t>
            </a:r>
            <a:r>
              <a:rPr kumimoji="1" lang="ja-JP" altLang="en-US" sz="2800" dirty="0" smtClean="0"/>
              <a:t>閾値を設定し、スケーラーを使用してノイズレートを定義した。</a:t>
            </a:r>
            <a:endParaRPr kumimoji="1" lang="ja-JP" altLang="en-US" sz="2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24578" name="Picture 2" descr="C:\Documents and Settings\Gomi\My Documents\2007MT_gomi\basic\oscillo_noise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21491" y="564337"/>
            <a:ext cx="3486175" cy="4357718"/>
          </a:xfrm>
          <a:prstGeom prst="rect">
            <a:avLst/>
          </a:prstGeom>
          <a:noFill/>
        </p:spPr>
      </p:pic>
      <p:cxnSp>
        <p:nvCxnSpPr>
          <p:cNvPr id="8" name="直線コネクタ 7"/>
          <p:cNvCxnSpPr/>
          <p:nvPr/>
        </p:nvCxnSpPr>
        <p:spPr>
          <a:xfrm>
            <a:off x="428596" y="2000240"/>
            <a:ext cx="3429024" cy="1588"/>
          </a:xfrm>
          <a:prstGeom prst="line">
            <a:avLst/>
          </a:prstGeom>
          <a:ln w="38100">
            <a:solidFill>
              <a:srgbClr val="FF0000">
                <a:alpha val="75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428596" y="2714620"/>
            <a:ext cx="3429024" cy="1588"/>
          </a:xfrm>
          <a:prstGeom prst="line">
            <a:avLst/>
          </a:prstGeom>
          <a:ln w="38100">
            <a:solidFill>
              <a:srgbClr val="C00000">
                <a:alpha val="75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四角形吹き出し 9"/>
          <p:cNvSpPr/>
          <p:nvPr/>
        </p:nvSpPr>
        <p:spPr>
          <a:xfrm>
            <a:off x="3714744" y="1500174"/>
            <a:ext cx="2143140" cy="357190"/>
          </a:xfrm>
          <a:prstGeom prst="wedgeRectCallout">
            <a:avLst>
              <a:gd name="adj1" fmla="val -52747"/>
              <a:gd name="adj2" fmla="val 8967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0.5p.e.</a:t>
            </a:r>
            <a:r>
              <a:rPr lang="ja-JP" altLang="en-US" sz="2000" dirty="0" smtClean="0"/>
              <a:t> </a:t>
            </a:r>
            <a:r>
              <a:rPr lang="en-US" altLang="ja-JP" sz="1600" dirty="0" smtClean="0">
                <a:sym typeface="Wingdings" pitchFamily="2" charset="2"/>
              </a:rPr>
              <a:t> threshold</a:t>
            </a:r>
            <a:endParaRPr kumimoji="1" lang="ja-JP" altLang="en-US" sz="1600" dirty="0"/>
          </a:p>
        </p:txBody>
      </p:sp>
      <p:sp>
        <p:nvSpPr>
          <p:cNvPr id="11" name="四角形吹き出し 10"/>
          <p:cNvSpPr/>
          <p:nvPr/>
        </p:nvSpPr>
        <p:spPr>
          <a:xfrm>
            <a:off x="3714744" y="2214554"/>
            <a:ext cx="2143140" cy="357190"/>
          </a:xfrm>
          <a:prstGeom prst="wedgeRectCallout">
            <a:avLst>
              <a:gd name="adj1" fmla="val -52747"/>
              <a:gd name="adj2" fmla="val 89670"/>
            </a:avLst>
          </a:pr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1</a:t>
            </a:r>
            <a:r>
              <a:rPr kumimoji="1" lang="en-US" altLang="ja-JP" sz="2000" dirty="0" smtClean="0"/>
              <a:t>.5p.e. </a:t>
            </a:r>
            <a:r>
              <a:rPr kumimoji="1" lang="en-US" altLang="ja-JP" sz="1600" dirty="0" smtClean="0">
                <a:sym typeface="Wingdings" pitchFamily="2" charset="2"/>
              </a:rPr>
              <a:t> threshold</a:t>
            </a:r>
            <a:endParaRPr kumimoji="1" lang="ja-JP" altLang="en-US" sz="2000" dirty="0"/>
          </a:p>
        </p:txBody>
      </p:sp>
      <p:cxnSp>
        <p:nvCxnSpPr>
          <p:cNvPr id="15" name="直線コネクタ 14"/>
          <p:cNvCxnSpPr/>
          <p:nvPr/>
        </p:nvCxnSpPr>
        <p:spPr>
          <a:xfrm rot="5400000">
            <a:off x="5108182" y="2463396"/>
            <a:ext cx="1213652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715008" y="3054392"/>
            <a:ext cx="428628" cy="1588"/>
          </a:xfrm>
          <a:prstGeom prst="line">
            <a:avLst/>
          </a:prstGeom>
          <a:ln w="25400">
            <a:solidFill>
              <a:schemeClr val="bg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>
            <a:off x="5072066" y="2999578"/>
            <a:ext cx="856462" cy="7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500694" y="3420042"/>
            <a:ext cx="642942" cy="1588"/>
          </a:xfrm>
          <a:prstGeom prst="line">
            <a:avLst/>
          </a:prstGeom>
          <a:ln w="25400">
            <a:solidFill>
              <a:schemeClr val="bg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6143636" y="2928934"/>
            <a:ext cx="1500198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Gate</a:t>
            </a:r>
          </a:p>
          <a:p>
            <a:pPr algn="ctr"/>
            <a:r>
              <a:rPr kumimoji="1" lang="en-US" altLang="ja-JP" sz="2000" dirty="0" smtClean="0"/>
              <a:t>Generator</a:t>
            </a:r>
            <a:endParaRPr kumimoji="1" lang="ja-JP" altLang="en-US" sz="20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7643834" y="3054558"/>
            <a:ext cx="357190" cy="1588"/>
          </a:xfrm>
          <a:prstGeom prst="line">
            <a:avLst/>
          </a:prstGeom>
          <a:ln w="25400">
            <a:solidFill>
              <a:schemeClr val="bg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643834" y="3411748"/>
            <a:ext cx="357190" cy="1588"/>
          </a:xfrm>
          <a:prstGeom prst="line">
            <a:avLst/>
          </a:prstGeom>
          <a:ln w="25400">
            <a:solidFill>
              <a:schemeClr val="bg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8072462" y="2643182"/>
            <a:ext cx="857256" cy="1143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Scalar</a:t>
            </a:r>
            <a:endParaRPr kumimoji="1" lang="ja-JP" altLang="en-US" sz="2000" dirty="0"/>
          </a:p>
        </p:txBody>
      </p:sp>
      <p:sp>
        <p:nvSpPr>
          <p:cNvPr id="23" name="正方形/長方形 22"/>
          <p:cNvSpPr/>
          <p:nvPr/>
        </p:nvSpPr>
        <p:spPr>
          <a:xfrm>
            <a:off x="8072462" y="1285860"/>
            <a:ext cx="857256" cy="4286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Clock.</a:t>
            </a:r>
            <a:endParaRPr kumimoji="1" lang="ja-JP" altLang="en-US" dirty="0"/>
          </a:p>
        </p:txBody>
      </p:sp>
      <p:cxnSp>
        <p:nvCxnSpPr>
          <p:cNvPr id="25" name="直線コネクタ 24"/>
          <p:cNvCxnSpPr/>
          <p:nvPr/>
        </p:nvCxnSpPr>
        <p:spPr>
          <a:xfrm rot="5400000">
            <a:off x="8108975" y="2178835"/>
            <a:ext cx="785818" cy="1588"/>
          </a:xfrm>
          <a:prstGeom prst="line">
            <a:avLst/>
          </a:prstGeom>
          <a:ln w="25400">
            <a:solidFill>
              <a:schemeClr val="bg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四角形吹き出し 27"/>
          <p:cNvSpPr/>
          <p:nvPr/>
        </p:nvSpPr>
        <p:spPr>
          <a:xfrm>
            <a:off x="6143636" y="1928802"/>
            <a:ext cx="1714512" cy="642942"/>
          </a:xfrm>
          <a:prstGeom prst="wedgeRectCallout">
            <a:avLst>
              <a:gd name="adj1" fmla="val -34751"/>
              <a:gd name="adj2" fmla="val 950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kumimoji="1" lang="en-US" altLang="ja-JP" dirty="0" smtClean="0"/>
              <a:t>Gate Length –</a:t>
            </a:r>
          </a:p>
          <a:p>
            <a:pPr algn="ctr"/>
            <a:r>
              <a:rPr lang="en-US" altLang="ja-JP" sz="1600" dirty="0" smtClean="0"/>
              <a:t>50μm :  80nsec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Gomi\My Documents\2007MT_gomi\basic\noise667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736"/>
            <a:ext cx="4464558" cy="3204718"/>
          </a:xfrm>
          <a:prstGeom prst="rect">
            <a:avLst/>
          </a:prstGeom>
          <a:noFill/>
        </p:spPr>
      </p:pic>
      <p:pic>
        <p:nvPicPr>
          <p:cNvPr id="20483" name="Picture 3" descr="C:\Documents and Settings\Gomi\My Documents\2007MT_gomi\basic\noise667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036" y="1428736"/>
            <a:ext cx="4464558" cy="320471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5857916" cy="868346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ノイズレート 測定結果</a:t>
            </a:r>
            <a:endParaRPr kumimoji="1" lang="ja-JP" altLang="en-US" sz="4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97284" y="1296672"/>
            <a:ext cx="3188832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ノイズレート</a:t>
            </a:r>
            <a:r>
              <a:rPr kumimoji="1" lang="en-US" altLang="ja-JP" dirty="0" smtClean="0"/>
              <a:t> : </a:t>
            </a:r>
            <a:r>
              <a:rPr kumimoji="1" lang="en-US" altLang="ja-JP" sz="1600" dirty="0" smtClean="0"/>
              <a:t>1.3mm-50-MPPC</a:t>
            </a:r>
            <a:endParaRPr kumimoji="1" lang="ja-JP" altLang="en-US" sz="1600" baseline="30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634812" y="1296672"/>
            <a:ext cx="3928364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ノイズレート</a:t>
            </a:r>
            <a:r>
              <a:rPr kumimoji="1" lang="en-US" altLang="ja-JP" sz="1600" dirty="0" smtClean="0"/>
              <a:t> : 1.3mm-50-MPPC </a:t>
            </a:r>
            <a:r>
              <a:rPr kumimoji="1" lang="ja-JP" altLang="en-US" sz="1600" dirty="0" smtClean="0"/>
              <a:t>（横軸</a:t>
            </a:r>
            <a:r>
              <a:rPr kumimoji="1" lang="en-US" altLang="ja-JP" sz="1600" dirty="0" smtClean="0"/>
              <a:t>=ΔV</a:t>
            </a:r>
            <a:r>
              <a:rPr kumimoji="1" lang="ja-JP" altLang="en-US" sz="1600" dirty="0" smtClean="0"/>
              <a:t>）</a:t>
            </a:r>
            <a:endParaRPr kumimoji="1" lang="ja-JP" altLang="en-US" sz="1600" dirty="0"/>
          </a:p>
        </p:txBody>
      </p:sp>
      <p:sp>
        <p:nvSpPr>
          <p:cNvPr id="26" name="コンテンツ プレースホルダ 2"/>
          <p:cNvSpPr txBox="1">
            <a:spLocks/>
          </p:cNvSpPr>
          <p:nvPr/>
        </p:nvSpPr>
        <p:spPr>
          <a:xfrm>
            <a:off x="71406" y="4857760"/>
            <a:ext cx="9001156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en-US" altLang="ja-JP" sz="2800" dirty="0" smtClean="0">
                <a:solidFill>
                  <a:schemeClr val="bg1"/>
                </a:solidFill>
              </a:rPr>
              <a:t> </a:t>
            </a:r>
            <a:r>
              <a:rPr lang="ja-JP" altLang="en-US" sz="2800" dirty="0" smtClean="0">
                <a:solidFill>
                  <a:schemeClr val="bg1"/>
                </a:solidFill>
              </a:rPr>
              <a:t>ノイズレートは、温度・</a:t>
            </a:r>
            <a:r>
              <a:rPr lang="en-US" altLang="ja-JP" sz="2800" dirty="0" smtClean="0">
                <a:solidFill>
                  <a:schemeClr val="bg1"/>
                </a:solidFill>
              </a:rPr>
              <a:t>ΔV</a:t>
            </a:r>
            <a:r>
              <a:rPr lang="ja-JP" altLang="en-US" sz="2800" dirty="0" err="1" smtClean="0">
                <a:solidFill>
                  <a:schemeClr val="bg1"/>
                </a:solidFill>
              </a:rPr>
              <a:t>、</a:t>
            </a:r>
            <a:r>
              <a:rPr lang="ja-JP" altLang="en-US" sz="2800" dirty="0" smtClean="0">
                <a:solidFill>
                  <a:schemeClr val="bg1"/>
                </a:solidFill>
              </a:rPr>
              <a:t>双方の関数である。</a:t>
            </a:r>
            <a:endParaRPr lang="en-US" altLang="ja-JP" sz="2800" dirty="0" smtClean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獲得光量が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ΔV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のみの関数であることから、</a:t>
            </a:r>
            <a:r>
              <a:rPr lang="ja-JP" altLang="en-US" sz="2800" dirty="0" smtClean="0">
                <a:solidFill>
                  <a:schemeClr val="bg1"/>
                </a:solidFill>
              </a:rPr>
              <a:t>温度が高いほど熱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電子が発生するレートが高くなることが確認された。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14348" y="1785926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15℃</a:t>
            </a:r>
          </a:p>
          <a:p>
            <a:pPr algn="ctr"/>
            <a:r>
              <a:rPr lang="ja-JP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緑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20℃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25℃</a:t>
            </a:r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221138" y="1785926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15℃</a:t>
            </a:r>
          </a:p>
          <a:p>
            <a:pPr algn="ctr"/>
            <a:r>
              <a:rPr lang="ja-JP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緑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20℃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25℃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Gomi\デスクトップ\crosstal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3143272" cy="2357455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クロストークレートの測定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1643074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 MPPC</a:t>
            </a:r>
            <a:r>
              <a:rPr kumimoji="1" lang="ja-JP" altLang="en-US" sz="2400" dirty="0" smtClean="0"/>
              <a:t>では、ガイガー放電中に生じた</a:t>
            </a:r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次光子が隣のピクセルに飛び、別のガイガー放電のトリガーになる現象が起こる。これをクロストークと呼んでいる。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 </a:t>
            </a:r>
            <a:r>
              <a:rPr lang="ja-JP" altLang="en-US" sz="2400" dirty="0" smtClean="0"/>
              <a:t>クロストークは、本来</a:t>
            </a:r>
            <a:r>
              <a:rPr lang="en-US" altLang="ja-JP" sz="2400" dirty="0" smtClean="0"/>
              <a:t>1p.e.</a:t>
            </a:r>
            <a:r>
              <a:rPr lang="ja-JP" altLang="en-US" sz="2400" dirty="0" smtClean="0"/>
              <a:t>である事象を</a:t>
            </a:r>
            <a:r>
              <a:rPr lang="en-US" altLang="ja-JP" sz="2400" dirty="0" smtClean="0"/>
              <a:t>2p.e.</a:t>
            </a:r>
            <a:r>
              <a:rPr lang="ja-JP" altLang="en-US" sz="2400" dirty="0" smtClean="0"/>
              <a:t>以上に見せてしまう。</a:t>
            </a:r>
            <a:endParaRPr kumimoji="1" lang="ja-JP" altLang="en-US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22</a:t>
            </a:fld>
            <a:endParaRPr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3786182" y="3071810"/>
            <a:ext cx="1800000" cy="540000"/>
            <a:chOff x="3786182" y="3071810"/>
            <a:chExt cx="1726588" cy="642942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3786182" y="3071810"/>
              <a:ext cx="428628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16200000" flipV="1">
              <a:off x="3927576" y="3350418"/>
              <a:ext cx="642942" cy="8572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 flipH="1" flipV="1">
              <a:off x="4144854" y="3221830"/>
              <a:ext cx="642942" cy="34290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4634812" y="3071810"/>
              <a:ext cx="877958" cy="238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/>
          <p:cNvGrpSpPr/>
          <p:nvPr/>
        </p:nvGrpSpPr>
        <p:grpSpPr>
          <a:xfrm>
            <a:off x="6986842" y="3071810"/>
            <a:ext cx="1800000" cy="1080000"/>
            <a:chOff x="3786182" y="3071810"/>
            <a:chExt cx="1726588" cy="642942"/>
          </a:xfrm>
        </p:grpSpPr>
        <p:cxnSp>
          <p:nvCxnSpPr>
            <p:cNvPr id="26" name="直線コネクタ 25"/>
            <p:cNvCxnSpPr/>
            <p:nvPr/>
          </p:nvCxnSpPr>
          <p:spPr>
            <a:xfrm>
              <a:off x="3786182" y="3071810"/>
              <a:ext cx="428628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16200000" flipV="1">
              <a:off x="3927576" y="3350418"/>
              <a:ext cx="642942" cy="8572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rot="5400000" flipH="1" flipV="1">
              <a:off x="4144854" y="3221830"/>
              <a:ext cx="642942" cy="34290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4634812" y="3071810"/>
              <a:ext cx="877958" cy="238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線コネクタ 31"/>
          <p:cNvCxnSpPr/>
          <p:nvPr/>
        </p:nvCxnSpPr>
        <p:spPr>
          <a:xfrm rot="16200000" flipV="1">
            <a:off x="7212832" y="3297125"/>
            <a:ext cx="540000" cy="89371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rot="5400000" flipH="1" flipV="1">
            <a:off x="7439349" y="3163069"/>
            <a:ext cx="540000" cy="357482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右矢印 34"/>
          <p:cNvSpPr/>
          <p:nvPr/>
        </p:nvSpPr>
        <p:spPr>
          <a:xfrm>
            <a:off x="5500694" y="3286124"/>
            <a:ext cx="1428760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Cross-talk</a:t>
            </a:r>
            <a:endParaRPr kumimoji="1" lang="ja-JP" altLang="en-US" dirty="0"/>
          </a:p>
        </p:txBody>
      </p:sp>
      <p:sp>
        <p:nvSpPr>
          <p:cNvPr id="36" name="コンテンツ プレースホルダ 2"/>
          <p:cNvSpPr txBox="1">
            <a:spLocks/>
          </p:cNvSpPr>
          <p:nvPr/>
        </p:nvSpPr>
        <p:spPr>
          <a:xfrm>
            <a:off x="3428992" y="4357694"/>
            <a:ext cx="5715008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クロストーク測定には、閾値の違いを利用する。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3929058" y="5357826"/>
            <a:ext cx="4714908" cy="844733"/>
            <a:chOff x="1285852" y="5476291"/>
            <a:chExt cx="4714908" cy="844733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1285852" y="5643578"/>
              <a:ext cx="2786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</a:rPr>
                <a:t>Cross-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talk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 rate  =</a:t>
              </a:r>
              <a:r>
                <a:rPr kumimoji="1" lang="ja-JP" altLang="en-US" sz="2400" dirty="0" smtClean="0">
                  <a:solidFill>
                    <a:schemeClr val="bg1"/>
                  </a:solidFill>
                </a:rPr>
                <a:t>　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3714744" y="5476291"/>
              <a:ext cx="2143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chemeClr val="bg1"/>
                  </a:solidFill>
                </a:rPr>
                <a:t>2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p.e. Noise rate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3714744" y="5859359"/>
              <a:ext cx="2143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chemeClr val="bg1"/>
                  </a:solidFill>
                </a:rPr>
                <a:t>1p.e. Noise rate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3571868" y="5901864"/>
              <a:ext cx="2428892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曲折矢印 42"/>
          <p:cNvSpPr/>
          <p:nvPr/>
        </p:nvSpPr>
        <p:spPr>
          <a:xfrm rot="10800000" flipH="1">
            <a:off x="3143240" y="5340574"/>
            <a:ext cx="642942" cy="571504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Gomi\My Documents\2007MT_gomi\basic\xt667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736"/>
            <a:ext cx="4464558" cy="3204718"/>
          </a:xfrm>
          <a:prstGeom prst="rect">
            <a:avLst/>
          </a:prstGeom>
          <a:noFill/>
        </p:spPr>
      </p:pic>
      <p:pic>
        <p:nvPicPr>
          <p:cNvPr id="19459" name="Picture 3" descr="C:\Documents and Settings\Gomi\My Documents\2007MT_gomi\basic\xt667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036" y="1428736"/>
            <a:ext cx="4464558" cy="320471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4030" y="274638"/>
            <a:ext cx="7643866" cy="868346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クロストークレート</a:t>
            </a:r>
            <a:r>
              <a:rPr kumimoji="1" lang="ja-JP" altLang="en-US" sz="4000" dirty="0" smtClean="0"/>
              <a:t> 測定結果</a:t>
            </a:r>
            <a:endParaRPr kumimoji="1" lang="ja-JP" altLang="en-US" sz="4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97284" y="1296672"/>
            <a:ext cx="3188832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クロストーク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1.3mm-50-MPPC</a:t>
            </a:r>
            <a:endParaRPr kumimoji="1" lang="ja-JP" altLang="en-US" sz="1600" baseline="30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634812" y="1296672"/>
            <a:ext cx="3928364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/>
              <a:t>クロストーク </a:t>
            </a:r>
            <a:r>
              <a:rPr lang="en-US" altLang="ja-JP" sz="1600" dirty="0" smtClean="0"/>
              <a:t>: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1.3mm-50-MPPC </a:t>
            </a:r>
            <a:r>
              <a:rPr kumimoji="1" lang="ja-JP" altLang="en-US" sz="1600" dirty="0" smtClean="0"/>
              <a:t>（横軸</a:t>
            </a:r>
            <a:r>
              <a:rPr kumimoji="1" lang="en-US" altLang="ja-JP" sz="1600" dirty="0" smtClean="0"/>
              <a:t>=ΔV</a:t>
            </a:r>
            <a:r>
              <a:rPr kumimoji="1" lang="ja-JP" altLang="en-US" sz="1600" dirty="0" smtClean="0"/>
              <a:t>）</a:t>
            </a:r>
            <a:endParaRPr kumimoji="1" lang="ja-JP" altLang="en-US" sz="1600" dirty="0"/>
          </a:p>
        </p:txBody>
      </p:sp>
      <p:sp>
        <p:nvSpPr>
          <p:cNvPr id="25" name="正方形/長方形 24"/>
          <p:cNvSpPr/>
          <p:nvPr/>
        </p:nvSpPr>
        <p:spPr>
          <a:xfrm>
            <a:off x="714348" y="1785926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15℃</a:t>
            </a:r>
          </a:p>
          <a:p>
            <a:pPr algn="ctr"/>
            <a:r>
              <a:rPr lang="ja-JP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緑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20℃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25℃</a:t>
            </a:r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221138" y="1785926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15℃</a:t>
            </a:r>
          </a:p>
          <a:p>
            <a:pPr algn="ctr"/>
            <a:r>
              <a:rPr lang="ja-JP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緑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20℃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25℃</a:t>
            </a:r>
          </a:p>
        </p:txBody>
      </p:sp>
      <p:sp>
        <p:nvSpPr>
          <p:cNvPr id="12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4929198"/>
            <a:ext cx="8858312" cy="107157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クロストークレートは、温度には因らない</a:t>
            </a:r>
            <a:r>
              <a:rPr kumimoji="1" lang="en-US" altLang="ja-JP" sz="2800" dirty="0" smtClean="0"/>
              <a:t>ΔV </a:t>
            </a:r>
            <a:r>
              <a:rPr kumimoji="1" lang="ja-JP" altLang="en-US" sz="2800" dirty="0" smtClean="0"/>
              <a:t>のみの関数であることがわかる。</a:t>
            </a:r>
            <a:endParaRPr kumimoji="1" lang="ja-JP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アフターパルスを起こす確率</a:t>
            </a:r>
            <a:r>
              <a:rPr kumimoji="1" lang="ja-JP" altLang="en-US" dirty="0" smtClean="0"/>
              <a:t>の測定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214314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 MPPC</a:t>
            </a:r>
            <a:r>
              <a:rPr kumimoji="1" lang="ja-JP" altLang="en-US" sz="2400" dirty="0" smtClean="0"/>
              <a:t>では、</a:t>
            </a:r>
            <a:r>
              <a:rPr kumimoji="1" lang="en-US" altLang="ja-JP" sz="2400" dirty="0" smtClean="0"/>
              <a:t>APD</a:t>
            </a:r>
            <a:r>
              <a:rPr kumimoji="1" lang="ja-JP" altLang="en-US" sz="2400" dirty="0" smtClean="0"/>
              <a:t>ピクセルの格子欠陥に増倍された電子の一部分がトラップされ、それが再放出され、アフターパルスとして見えてくる現象がある。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 </a:t>
            </a:r>
            <a:r>
              <a:rPr lang="ja-JP" altLang="en-US" sz="2400" dirty="0" smtClean="0"/>
              <a:t>アフターパルスもまた、本来</a:t>
            </a:r>
            <a:r>
              <a:rPr lang="en-US" altLang="ja-JP" sz="2400" dirty="0" smtClean="0"/>
              <a:t>1p.e.</a:t>
            </a:r>
            <a:r>
              <a:rPr lang="ja-JP" altLang="en-US" sz="2400" dirty="0" smtClean="0"/>
              <a:t>である事象を</a:t>
            </a:r>
            <a:r>
              <a:rPr lang="en-US" altLang="ja-JP" sz="2400" dirty="0" smtClean="0"/>
              <a:t>2p.e.</a:t>
            </a:r>
            <a:r>
              <a:rPr lang="ja-JP" altLang="en-US" sz="2400" dirty="0" smtClean="0"/>
              <a:t>以上に見せてしまう。</a:t>
            </a:r>
            <a:endParaRPr kumimoji="1" lang="ja-JP" altLang="en-US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24</a:t>
            </a:fld>
            <a:endParaRPr lang="ja-JP" altLang="en-US"/>
          </a:p>
        </p:txBody>
      </p:sp>
      <p:grpSp>
        <p:nvGrpSpPr>
          <p:cNvPr id="6" name="グループ化 23"/>
          <p:cNvGrpSpPr/>
          <p:nvPr/>
        </p:nvGrpSpPr>
        <p:grpSpPr>
          <a:xfrm>
            <a:off x="3786182" y="3071810"/>
            <a:ext cx="1800000" cy="540000"/>
            <a:chOff x="3786182" y="3071810"/>
            <a:chExt cx="1726588" cy="642942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3786182" y="3071810"/>
              <a:ext cx="428628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16200000" flipV="1">
              <a:off x="3927576" y="3350418"/>
              <a:ext cx="642942" cy="8572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 flipH="1" flipV="1">
              <a:off x="4144854" y="3221830"/>
              <a:ext cx="642942" cy="34290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4634812" y="3071810"/>
              <a:ext cx="877958" cy="238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線コネクタ 31"/>
          <p:cNvCxnSpPr/>
          <p:nvPr/>
        </p:nvCxnSpPr>
        <p:spPr>
          <a:xfrm rot="16200000" flipV="1">
            <a:off x="7754394" y="3297125"/>
            <a:ext cx="540000" cy="8937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rot="5400000" flipH="1" flipV="1">
            <a:off x="7980911" y="3163069"/>
            <a:ext cx="540000" cy="35748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右矢印 34"/>
          <p:cNvSpPr/>
          <p:nvPr/>
        </p:nvSpPr>
        <p:spPr>
          <a:xfrm>
            <a:off x="5500694" y="3286124"/>
            <a:ext cx="1428760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After pulse</a:t>
            </a:r>
            <a:endParaRPr kumimoji="1" lang="ja-JP" altLang="en-US" dirty="0"/>
          </a:p>
        </p:txBody>
      </p:sp>
      <p:sp>
        <p:nvSpPr>
          <p:cNvPr id="36" name="コンテンツ プレースホルダ 2"/>
          <p:cNvSpPr txBox="1">
            <a:spLocks/>
          </p:cNvSpPr>
          <p:nvPr/>
        </p:nvSpPr>
        <p:spPr>
          <a:xfrm>
            <a:off x="2357422" y="4357694"/>
            <a:ext cx="6786578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アフターパルスの測定には、時間幅の異なる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lang="ja-JP" altLang="en-US" sz="2400" dirty="0" err="1" smtClean="0">
                <a:solidFill>
                  <a:schemeClr val="bg1"/>
                </a:solidFill>
              </a:rPr>
              <a:t>つの</a:t>
            </a:r>
            <a:r>
              <a:rPr lang="ja-JP" altLang="en-US" sz="2400" dirty="0" smtClean="0">
                <a:solidFill>
                  <a:schemeClr val="bg1"/>
                </a:solidFill>
              </a:rPr>
              <a:t>スケーラーの結果を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用いる。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2" name="グループ化 71"/>
          <p:cNvGrpSpPr/>
          <p:nvPr/>
        </p:nvGrpSpPr>
        <p:grpSpPr>
          <a:xfrm>
            <a:off x="3428992" y="5309967"/>
            <a:ext cx="5643602" cy="876807"/>
            <a:chOff x="3214678" y="5309967"/>
            <a:chExt cx="5643602" cy="876807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3214678" y="5525113"/>
              <a:ext cx="3286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</a:rPr>
                <a:t>After pulse rate  =</a:t>
              </a:r>
              <a:r>
                <a:rPr lang="ja-JP" altLang="en-US" sz="2400" dirty="0" smtClean="0">
                  <a:solidFill>
                    <a:schemeClr val="bg1"/>
                  </a:solidFill>
                </a:rPr>
                <a:t>  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1 -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892388" y="5309967"/>
              <a:ext cx="29375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chemeClr val="bg1"/>
                  </a:solidFill>
                </a:rPr>
                <a:t>1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p.e. Noise</a:t>
              </a:r>
              <a:r>
                <a:rPr kumimoji="1" lang="en-US" altLang="ja-JP" sz="2400" baseline="-25000" dirty="0" smtClean="0">
                  <a:solidFill>
                    <a:schemeClr val="bg1"/>
                  </a:solidFill>
                </a:rPr>
                <a:t>(Long Gate)</a:t>
              </a:r>
              <a:endParaRPr kumimoji="1" lang="ja-JP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920728" y="5725109"/>
              <a:ext cx="29375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chemeClr val="bg1"/>
                  </a:solidFill>
                </a:rPr>
                <a:t>1p.e. Noise</a:t>
              </a:r>
              <a:r>
                <a:rPr kumimoji="1" lang="en-US" altLang="ja-JP" sz="2400" baseline="-25000" dirty="0" smtClean="0">
                  <a:solidFill>
                    <a:schemeClr val="bg1"/>
                  </a:solidFill>
                </a:rPr>
                <a:t>(Short Gate)</a:t>
              </a:r>
              <a:endParaRPr kumimoji="1" lang="ja-JP" altLang="en-US" sz="24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6063572" y="5770044"/>
              <a:ext cx="2628000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曲折矢印 42"/>
          <p:cNvSpPr/>
          <p:nvPr/>
        </p:nvSpPr>
        <p:spPr>
          <a:xfrm rot="10800000" flipH="1">
            <a:off x="2857488" y="5340574"/>
            <a:ext cx="642942" cy="571504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7000892" y="3071810"/>
            <a:ext cx="446853" cy="13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rot="16200000" flipV="1">
            <a:off x="7213437" y="3297125"/>
            <a:ext cx="540000" cy="893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5400000" flipH="1" flipV="1">
            <a:off x="7439954" y="3163069"/>
            <a:ext cx="540000" cy="3574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7885605" y="3071810"/>
            <a:ext cx="108000" cy="20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8429652" y="3071810"/>
            <a:ext cx="360000" cy="20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rot="16200000" flipV="1">
            <a:off x="1107850" y="4511571"/>
            <a:ext cx="540000" cy="8937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rot="5400000" flipH="1" flipV="1">
            <a:off x="1334367" y="4377515"/>
            <a:ext cx="540000" cy="35748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354348" y="4286256"/>
            <a:ext cx="446853" cy="13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rot="16200000" flipV="1">
            <a:off x="566893" y="4511571"/>
            <a:ext cx="540000" cy="893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rot="5400000" flipH="1" flipV="1">
            <a:off x="793410" y="4377515"/>
            <a:ext cx="540000" cy="3574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1239061" y="4286256"/>
            <a:ext cx="108000" cy="20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1783108" y="4286256"/>
            <a:ext cx="360000" cy="20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rot="16200000" flipV="1">
            <a:off x="1107850" y="5368827"/>
            <a:ext cx="540000" cy="8937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rot="5400000" flipH="1" flipV="1">
            <a:off x="1334367" y="5234771"/>
            <a:ext cx="540000" cy="35748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354348" y="5143512"/>
            <a:ext cx="446853" cy="13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rot="16200000" flipV="1">
            <a:off x="566893" y="5368827"/>
            <a:ext cx="540000" cy="893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rot="5400000" flipH="1" flipV="1">
            <a:off x="793410" y="5234771"/>
            <a:ext cx="540000" cy="3574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1239061" y="5143512"/>
            <a:ext cx="108000" cy="20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1783108" y="5143512"/>
            <a:ext cx="360000" cy="20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425786" y="4572008"/>
            <a:ext cx="1714512" cy="1588"/>
          </a:xfrm>
          <a:prstGeom prst="line">
            <a:avLst/>
          </a:prstGeom>
          <a:ln w="254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425786" y="5429264"/>
            <a:ext cx="1714512" cy="1588"/>
          </a:xfrm>
          <a:prstGeom prst="line">
            <a:avLst/>
          </a:prstGeom>
          <a:ln w="254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>
            <a:off x="828536" y="4286256"/>
            <a:ext cx="1214446" cy="285752"/>
          </a:xfrm>
          <a:prstGeom prst="rect">
            <a:avLst/>
          </a:prstGeom>
          <a:solidFill>
            <a:srgbClr val="00B0F0">
              <a:alpha val="40000"/>
            </a:srgb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837162" y="5143512"/>
            <a:ext cx="216000" cy="285752"/>
          </a:xfrm>
          <a:prstGeom prst="rect">
            <a:avLst/>
          </a:prstGeom>
          <a:solidFill>
            <a:srgbClr val="FFC000">
              <a:alpha val="40000"/>
            </a:srgb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1381102" y="5143512"/>
            <a:ext cx="216000" cy="285752"/>
          </a:xfrm>
          <a:prstGeom prst="rect">
            <a:avLst/>
          </a:prstGeom>
          <a:solidFill>
            <a:srgbClr val="FFC000">
              <a:alpha val="40000"/>
            </a:srgb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Gomi\My Documents\2007MT_gomi\basic\ap400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736"/>
            <a:ext cx="4464558" cy="3214710"/>
          </a:xfrm>
          <a:prstGeom prst="rect">
            <a:avLst/>
          </a:prstGeom>
          <a:noFill/>
        </p:spPr>
      </p:pic>
      <p:pic>
        <p:nvPicPr>
          <p:cNvPr id="20483" name="Picture 3" descr="C:\Documents and Settings\Gomi\My Documents\2007MT_gomi\basic\ap400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036" y="1428736"/>
            <a:ext cx="4464558" cy="321471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4030" y="274638"/>
            <a:ext cx="7643866" cy="868346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/>
              <a:t>アフターパルスを起こす確率</a:t>
            </a:r>
            <a:r>
              <a:rPr kumimoji="1" lang="ja-JP" altLang="en-US" sz="4000" dirty="0" smtClean="0"/>
              <a:t> 測定結果</a:t>
            </a:r>
            <a:endParaRPr kumimoji="1" lang="ja-JP" altLang="en-US" sz="4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97284" y="1296672"/>
            <a:ext cx="3403146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アフターパルス </a:t>
            </a:r>
            <a:r>
              <a:rPr lang="en-US" altLang="ja-JP" dirty="0" smtClean="0"/>
              <a:t>: 1.3mm-50-MPPC</a:t>
            </a:r>
            <a:endParaRPr kumimoji="1" lang="ja-JP" altLang="en-US" sz="1600" baseline="30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634812" y="1296672"/>
            <a:ext cx="4009154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/>
              <a:t>アフターパルス </a:t>
            </a:r>
            <a:r>
              <a:rPr lang="en-US" altLang="ja-JP" sz="1600" dirty="0" smtClean="0"/>
              <a:t>: 1.3mm-50-MPPC</a:t>
            </a:r>
            <a:r>
              <a:rPr kumimoji="1" lang="en-US" altLang="ja-JP" sz="1600" dirty="0" smtClean="0"/>
              <a:t> </a:t>
            </a:r>
            <a:r>
              <a:rPr kumimoji="1" lang="ja-JP" altLang="en-US" sz="1600" dirty="0" smtClean="0"/>
              <a:t>（横軸</a:t>
            </a:r>
            <a:r>
              <a:rPr kumimoji="1" lang="en-US" altLang="ja-JP" sz="1600" dirty="0" smtClean="0"/>
              <a:t>=ΔV</a:t>
            </a:r>
            <a:r>
              <a:rPr kumimoji="1" lang="ja-JP" altLang="en-US" sz="1600" dirty="0" smtClean="0"/>
              <a:t>）</a:t>
            </a:r>
            <a:endParaRPr kumimoji="1" lang="ja-JP" altLang="en-US" sz="1600" dirty="0"/>
          </a:p>
        </p:txBody>
      </p:sp>
      <p:sp>
        <p:nvSpPr>
          <p:cNvPr id="25" name="正方形/長方形 24"/>
          <p:cNvSpPr/>
          <p:nvPr/>
        </p:nvSpPr>
        <p:spPr>
          <a:xfrm>
            <a:off x="714348" y="1785926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15℃</a:t>
            </a:r>
          </a:p>
          <a:p>
            <a:pPr algn="ctr"/>
            <a:r>
              <a:rPr lang="ja-JP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緑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20℃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25℃</a:t>
            </a:r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221138" y="1785926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15℃</a:t>
            </a:r>
          </a:p>
          <a:p>
            <a:pPr algn="ctr"/>
            <a:r>
              <a:rPr lang="ja-JP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緑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20℃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25℃</a:t>
            </a:r>
          </a:p>
        </p:txBody>
      </p:sp>
      <p:sp>
        <p:nvSpPr>
          <p:cNvPr id="12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4714884"/>
            <a:ext cx="8858312" cy="1714512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 </a:t>
            </a:r>
            <a:r>
              <a:rPr lang="ja-JP" altLang="en-US" sz="2400" dirty="0" smtClean="0"/>
              <a:t>アフターパルスを起こす確率</a:t>
            </a:r>
            <a:r>
              <a:rPr kumimoji="1" lang="ja-JP" altLang="en-US" sz="2400" dirty="0" smtClean="0"/>
              <a:t>は、温度には因らない</a:t>
            </a:r>
            <a:r>
              <a:rPr kumimoji="1" lang="en-US" altLang="ja-JP" sz="2400" dirty="0" smtClean="0"/>
              <a:t>ΔV </a:t>
            </a:r>
            <a:r>
              <a:rPr kumimoji="1" lang="ja-JP" altLang="en-US" sz="2400" dirty="0" smtClean="0"/>
              <a:t>のみの関数であることがわかる。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 </a:t>
            </a:r>
            <a:r>
              <a:rPr lang="ja-JP" altLang="en-US" sz="2400" dirty="0" smtClean="0"/>
              <a:t>しかし、この方法では用いた短い時間幅よりもさらに短いアフターパルスを取り損なって居ると予想される。</a:t>
            </a:r>
            <a:endParaRPr kumimoji="1"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Gomi\My Documents\2007MT_gomi\basic\xtap667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736"/>
            <a:ext cx="4464558" cy="3204718"/>
          </a:xfrm>
          <a:prstGeom prst="rect">
            <a:avLst/>
          </a:prstGeom>
          <a:noFill/>
        </p:spPr>
      </p:pic>
      <p:pic>
        <p:nvPicPr>
          <p:cNvPr id="21507" name="Picture 3" descr="C:\Documents and Settings\Gomi\My Documents\2007MT_gomi\basic\xtap667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036" y="1428736"/>
            <a:ext cx="4464558" cy="320471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4030" y="274638"/>
            <a:ext cx="7643866" cy="868346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/>
              <a:t>クロストーク</a:t>
            </a:r>
            <a:r>
              <a:rPr lang="en-US" altLang="ja-JP" sz="4000" dirty="0" smtClean="0"/>
              <a:t>+</a:t>
            </a:r>
            <a:r>
              <a:rPr lang="ja-JP" altLang="en-US" sz="4000" dirty="0" smtClean="0"/>
              <a:t>アフターパルス</a:t>
            </a:r>
            <a:r>
              <a:rPr kumimoji="1" lang="ja-JP" altLang="en-US" sz="4000" dirty="0" smtClean="0"/>
              <a:t> 測定結果</a:t>
            </a:r>
            <a:endParaRPr kumimoji="1" lang="ja-JP" altLang="en-US" sz="4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97284" y="1296672"/>
            <a:ext cx="3188832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クロストーク</a:t>
            </a:r>
            <a:r>
              <a:rPr lang="en-US" altLang="ja-JP" dirty="0" smtClean="0"/>
              <a:t>+</a:t>
            </a:r>
            <a:r>
              <a:rPr lang="ja-JP" altLang="en-US" dirty="0" smtClean="0"/>
              <a:t>アフターパルス</a:t>
            </a:r>
            <a:endParaRPr kumimoji="1" lang="ja-JP" altLang="en-US" sz="1600" baseline="30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634812" y="1296672"/>
            <a:ext cx="3928364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/>
              <a:t>クロストーク</a:t>
            </a:r>
            <a:r>
              <a:rPr lang="en-US" altLang="ja-JP" sz="1600" dirty="0" smtClean="0"/>
              <a:t>+</a:t>
            </a:r>
            <a:r>
              <a:rPr lang="ja-JP" altLang="en-US" sz="1600" dirty="0" smtClean="0"/>
              <a:t>アフターパルス</a:t>
            </a:r>
            <a:r>
              <a:rPr kumimoji="1" lang="en-US" altLang="ja-JP" sz="1600" dirty="0" smtClean="0"/>
              <a:t> </a:t>
            </a:r>
            <a:r>
              <a:rPr kumimoji="1" lang="ja-JP" altLang="en-US" sz="1600" dirty="0" smtClean="0"/>
              <a:t>（横軸</a:t>
            </a:r>
            <a:r>
              <a:rPr kumimoji="1" lang="en-US" altLang="ja-JP" sz="1600" dirty="0" smtClean="0"/>
              <a:t>=ΔV</a:t>
            </a:r>
            <a:r>
              <a:rPr kumimoji="1" lang="ja-JP" altLang="en-US" sz="1600" dirty="0" smtClean="0"/>
              <a:t>）</a:t>
            </a:r>
            <a:endParaRPr kumimoji="1" lang="ja-JP" altLang="en-US" sz="1600" dirty="0"/>
          </a:p>
        </p:txBody>
      </p:sp>
      <p:sp>
        <p:nvSpPr>
          <p:cNvPr id="26" name="コンテンツ プレースホルダ 2"/>
          <p:cNvSpPr txBox="1">
            <a:spLocks/>
          </p:cNvSpPr>
          <p:nvPr/>
        </p:nvSpPr>
        <p:spPr>
          <a:xfrm>
            <a:off x="71406" y="5072074"/>
            <a:ext cx="9001156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en-US" altLang="ja-JP" sz="2800" dirty="0" smtClean="0">
                <a:solidFill>
                  <a:schemeClr val="bg1"/>
                </a:solidFill>
              </a:rPr>
              <a:t> </a:t>
            </a:r>
            <a:r>
              <a:rPr lang="ja-JP" altLang="en-US" sz="2800" dirty="0" smtClean="0">
                <a:solidFill>
                  <a:schemeClr val="bg1"/>
                </a:solidFill>
              </a:rPr>
              <a:t>クロストーク</a:t>
            </a:r>
            <a:r>
              <a:rPr lang="en-US" altLang="ja-JP" sz="2800" dirty="0" smtClean="0">
                <a:solidFill>
                  <a:schemeClr val="bg1"/>
                </a:solidFill>
              </a:rPr>
              <a:t>+</a:t>
            </a:r>
            <a:r>
              <a:rPr lang="ja-JP" altLang="en-US" sz="2800" dirty="0" smtClean="0">
                <a:solidFill>
                  <a:schemeClr val="bg1"/>
                </a:solidFill>
              </a:rPr>
              <a:t>アフターパルスは、</a:t>
            </a:r>
            <a:r>
              <a:rPr lang="en-US" altLang="ja-JP" sz="2800" dirty="0" smtClean="0">
                <a:solidFill>
                  <a:schemeClr val="bg1"/>
                </a:solidFill>
              </a:rPr>
              <a:t>ΔV</a:t>
            </a:r>
            <a:r>
              <a:rPr lang="ja-JP" altLang="en-US" sz="2800" dirty="0" smtClean="0">
                <a:solidFill>
                  <a:schemeClr val="bg1"/>
                </a:solidFill>
              </a:rPr>
              <a:t>のみの関数であることがわかった。</a:t>
            </a:r>
            <a:endParaRPr lang="en-US" altLang="ja-JP" sz="2800" dirty="0" smtClean="0">
              <a:solidFill>
                <a:schemeClr val="bg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14348" y="1785926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15℃</a:t>
            </a:r>
          </a:p>
          <a:p>
            <a:pPr algn="ctr"/>
            <a:r>
              <a:rPr lang="ja-JP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緑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20℃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25℃</a:t>
            </a:r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221138" y="1785926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15℃</a:t>
            </a:r>
          </a:p>
          <a:p>
            <a:pPr algn="ctr"/>
            <a:r>
              <a:rPr lang="ja-JP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緑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20℃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25℃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Gomi\My Documents\修士論文用\13mmMPPC\2gain400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38728"/>
            <a:ext cx="4464558" cy="3204718"/>
          </a:xfrm>
          <a:prstGeom prst="rect">
            <a:avLst/>
          </a:prstGeom>
          <a:noFill/>
        </p:spPr>
      </p:pic>
      <p:pic>
        <p:nvPicPr>
          <p:cNvPr id="5123" name="Picture 3" descr="C:\Documents and Settings\Gomi\My Documents\修士論文用\13mmMPPC\2xtap400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036" y="1438728"/>
            <a:ext cx="4464558" cy="320471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4500594" cy="86834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PD </a:t>
            </a:r>
            <a:r>
              <a:rPr kumimoji="1" lang="ja-JP" altLang="en-US" dirty="0" smtClean="0"/>
              <a:t>基礎特性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97284" y="1296672"/>
            <a:ext cx="2831642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Gain</a:t>
            </a:r>
            <a:r>
              <a:rPr kumimoji="1" lang="en-US" altLang="ja-JP" dirty="0" smtClean="0"/>
              <a:t>  </a:t>
            </a:r>
            <a:r>
              <a:rPr kumimoji="1" lang="en-US" altLang="ja-JP" sz="1600" dirty="0" smtClean="0"/>
              <a:t>(1.3mm)</a:t>
            </a:r>
            <a:r>
              <a:rPr kumimoji="1" lang="en-US" altLang="ja-JP" sz="1600" baseline="30000" dirty="0" smtClean="0"/>
              <a:t>2</a:t>
            </a:r>
            <a:r>
              <a:rPr kumimoji="1" lang="en-US" altLang="ja-JP" sz="1600" dirty="0" smtClean="0"/>
              <a:t> &amp; (1.0mm)</a:t>
            </a:r>
            <a:r>
              <a:rPr kumimoji="1" lang="en-US" altLang="ja-JP" sz="1600" baseline="30000" dirty="0" smtClean="0"/>
              <a:t>2</a:t>
            </a:r>
            <a:endParaRPr kumimoji="1" lang="ja-JP" altLang="en-US" sz="1600" baseline="30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634812" y="1296672"/>
            <a:ext cx="4223468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Cross</a:t>
            </a:r>
            <a:r>
              <a:rPr kumimoji="1" lang="en-US" altLang="ja-JP" dirty="0" smtClean="0"/>
              <a:t>-Talk + After Pulse  </a:t>
            </a:r>
            <a:r>
              <a:rPr kumimoji="1" lang="en-US" altLang="ja-JP" sz="1600" dirty="0" smtClean="0"/>
              <a:t>(1.3mm)</a:t>
            </a:r>
            <a:r>
              <a:rPr kumimoji="1" lang="en-US" altLang="ja-JP" sz="1600" baseline="30000" dirty="0" smtClean="0"/>
              <a:t>2</a:t>
            </a:r>
            <a:r>
              <a:rPr kumimoji="1" lang="en-US" altLang="ja-JP" sz="1600" dirty="0" smtClean="0"/>
              <a:t> &amp; (1.0mm)</a:t>
            </a:r>
            <a:r>
              <a:rPr kumimoji="1" lang="en-US" altLang="ja-JP" sz="1600" baseline="30000" dirty="0" smtClean="0"/>
              <a:t>2</a:t>
            </a:r>
            <a:endParaRPr kumimoji="1" lang="ja-JP" altLang="en-US" sz="1600" baseline="30000" dirty="0"/>
          </a:p>
        </p:txBody>
      </p:sp>
      <p:sp>
        <p:nvSpPr>
          <p:cNvPr id="26" name="コンテンツ プレースホルダ 2"/>
          <p:cNvSpPr txBox="1">
            <a:spLocks/>
          </p:cNvSpPr>
          <p:nvPr/>
        </p:nvSpPr>
        <p:spPr>
          <a:xfrm>
            <a:off x="71406" y="4786322"/>
            <a:ext cx="9001156" cy="4286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ja-JP" altLang="en-US" sz="2400" dirty="0" smtClean="0">
                <a:solidFill>
                  <a:schemeClr val="bg1"/>
                </a:solidFill>
              </a:rPr>
              <a:t>ゲイン・クロストーク</a:t>
            </a:r>
            <a:r>
              <a:rPr lang="en-US" altLang="ja-JP" sz="2400" dirty="0" smtClean="0">
                <a:solidFill>
                  <a:schemeClr val="bg1"/>
                </a:solidFill>
              </a:rPr>
              <a:t>+</a:t>
            </a:r>
            <a:r>
              <a:rPr lang="ja-JP" altLang="en-US" sz="2400" dirty="0" smtClean="0">
                <a:solidFill>
                  <a:schemeClr val="bg1"/>
                </a:solidFill>
              </a:rPr>
              <a:t>アフターパルスの挙動は、</a:t>
            </a:r>
            <a:r>
              <a:rPr lang="en-US" altLang="ja-JP" sz="2400" dirty="0" smtClean="0">
                <a:solidFill>
                  <a:schemeClr val="bg1"/>
                </a:solidFill>
              </a:rPr>
              <a:t>2</a:t>
            </a:r>
            <a:r>
              <a:rPr lang="ja-JP" altLang="en-US" sz="2400" dirty="0" smtClean="0">
                <a:solidFill>
                  <a:schemeClr val="bg1"/>
                </a:solidFill>
              </a:rPr>
              <a:t>個の素子で同じ。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コンテンツ プレースホルダ 2"/>
          <p:cNvSpPr txBox="1">
            <a:spLocks/>
          </p:cNvSpPr>
          <p:nvPr/>
        </p:nvSpPr>
        <p:spPr>
          <a:xfrm>
            <a:off x="785786" y="5214950"/>
            <a:ext cx="8358214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tabLst/>
              <a:defRPr/>
            </a:pPr>
            <a:r>
              <a:rPr kumimoji="1" lang="en-US" altLang="ja-JP" sz="240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1" lang="ja-JP" altLang="en-US" sz="240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両者は同じ</a:t>
            </a:r>
            <a:r>
              <a:rPr kumimoji="1" lang="en-US" altLang="ja-JP" sz="240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APD</a:t>
            </a:r>
            <a:r>
              <a:rPr kumimoji="1" lang="ja-JP" altLang="en-US" sz="240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ピクセルを用いている。つまり、見えてくる獲得光量・ノイズレートの差は面積が拡大したことによるものと考えられる。</a:t>
            </a:r>
            <a:endParaRPr kumimoji="1" lang="en-US" altLang="ja-JP" sz="2400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曲折矢印 27"/>
          <p:cNvSpPr/>
          <p:nvPr/>
        </p:nvSpPr>
        <p:spPr>
          <a:xfrm rot="10800000" flipH="1">
            <a:off x="642910" y="5286388"/>
            <a:ext cx="428628" cy="500066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85786" y="1857364"/>
            <a:ext cx="135732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1.3mm</a:t>
            </a:r>
          </a:p>
          <a:p>
            <a:pPr algn="ctr"/>
            <a:r>
              <a:rPr kumimoji="1"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en-US" altLang="ja-JP" dirty="0" smtClean="0"/>
              <a:t> : 1.0mm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5286380" y="1857364"/>
            <a:ext cx="135732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1.3mm</a:t>
            </a:r>
          </a:p>
          <a:p>
            <a:pPr algn="ctr"/>
            <a:r>
              <a:rPr kumimoji="1"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en-US" altLang="ja-JP" dirty="0" smtClean="0"/>
              <a:t> : 1.0mm</a:t>
            </a:r>
            <a:endParaRPr kumimoji="1" lang="ja-JP" altLang="en-US" dirty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4500594" cy="86834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MPPC </a:t>
            </a:r>
            <a:r>
              <a:rPr kumimoji="1" lang="ja-JP" altLang="en-US" dirty="0" smtClean="0"/>
              <a:t>基礎特性</a:t>
            </a:r>
            <a:endParaRPr kumimoji="1" lang="ja-JP" altLang="en-US" dirty="0"/>
          </a:p>
        </p:txBody>
      </p:sp>
      <p:pic>
        <p:nvPicPr>
          <p:cNvPr id="4104" name="Picture 8" descr="C:\Documents and Settings\Gomi\My Documents\修士論文用\13mmMPPC\2pde400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39548"/>
            <a:ext cx="4463416" cy="3203898"/>
          </a:xfrm>
          <a:prstGeom prst="rect">
            <a:avLst/>
          </a:prstGeom>
          <a:noFill/>
        </p:spPr>
      </p:pic>
      <p:pic>
        <p:nvPicPr>
          <p:cNvPr id="4106" name="Picture 10" descr="C:\Documents and Settings\Gomi\My Documents\修士論文用\13mmMPPC\2noise400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9178" y="1439548"/>
            <a:ext cx="4463416" cy="3203898"/>
          </a:xfrm>
          <a:prstGeom prst="rect">
            <a:avLst/>
          </a:prstGeom>
          <a:noFill/>
        </p:spPr>
      </p:pic>
      <p:sp>
        <p:nvSpPr>
          <p:cNvPr id="16" name="正方形/長方形 15"/>
          <p:cNvSpPr/>
          <p:nvPr/>
        </p:nvSpPr>
        <p:spPr>
          <a:xfrm>
            <a:off x="97284" y="1296672"/>
            <a:ext cx="283164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p.e</a:t>
            </a:r>
            <a:r>
              <a:rPr kumimoji="1" lang="en-US" altLang="ja-JP" dirty="0" smtClean="0"/>
              <a:t>.  </a:t>
            </a:r>
            <a:r>
              <a:rPr kumimoji="1" lang="en-US" altLang="ja-JP" sz="1600" dirty="0" smtClean="0"/>
              <a:t>(1.3mm)</a:t>
            </a:r>
            <a:r>
              <a:rPr kumimoji="1" lang="en-US" altLang="ja-JP" sz="1600" baseline="30000" dirty="0" smtClean="0"/>
              <a:t>2</a:t>
            </a:r>
            <a:r>
              <a:rPr kumimoji="1" lang="en-US" altLang="ja-JP" sz="1600" dirty="0" smtClean="0"/>
              <a:t> &amp; (1.0mm)</a:t>
            </a:r>
            <a:r>
              <a:rPr kumimoji="1" lang="en-US" altLang="ja-JP" sz="1600" baseline="30000" dirty="0" smtClean="0"/>
              <a:t>2</a:t>
            </a:r>
            <a:endParaRPr kumimoji="1" lang="ja-JP" altLang="en-US" sz="1600" baseline="30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634812" y="1296672"/>
            <a:ext cx="3580526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Noise rate [kHz]</a:t>
            </a:r>
            <a:r>
              <a:rPr kumimoji="1" lang="en-US" altLang="ja-JP" dirty="0" smtClean="0"/>
              <a:t>  </a:t>
            </a:r>
            <a:r>
              <a:rPr kumimoji="1" lang="en-US" altLang="ja-JP" sz="1600" dirty="0" smtClean="0"/>
              <a:t>(1.3mm)</a:t>
            </a:r>
            <a:r>
              <a:rPr kumimoji="1" lang="en-US" altLang="ja-JP" sz="1600" baseline="30000" dirty="0" smtClean="0"/>
              <a:t>2</a:t>
            </a:r>
            <a:r>
              <a:rPr kumimoji="1" lang="en-US" altLang="ja-JP" sz="1600" dirty="0" smtClean="0"/>
              <a:t> &amp; (1.0mm)</a:t>
            </a:r>
            <a:r>
              <a:rPr kumimoji="1" lang="en-US" altLang="ja-JP" sz="1600" baseline="30000" dirty="0" smtClean="0"/>
              <a:t>2</a:t>
            </a:r>
            <a:endParaRPr kumimoji="1" lang="ja-JP" altLang="en-US" sz="1600" baseline="30000" dirty="0"/>
          </a:p>
        </p:txBody>
      </p:sp>
      <p:sp>
        <p:nvSpPr>
          <p:cNvPr id="18" name="環状矢印 17"/>
          <p:cNvSpPr/>
          <p:nvPr/>
        </p:nvSpPr>
        <p:spPr>
          <a:xfrm rot="16200000" flipV="1">
            <a:off x="3107521" y="1689582"/>
            <a:ext cx="785818" cy="857256"/>
          </a:xfrm>
          <a:prstGeom prst="circularArrow">
            <a:avLst>
              <a:gd name="adj1" fmla="val 10899"/>
              <a:gd name="adj2" fmla="val 1227901"/>
              <a:gd name="adj3" fmla="val 18593683"/>
              <a:gd name="adj4" fmla="val 13745953"/>
              <a:gd name="adj5" fmla="val 12500"/>
            </a:avLst>
          </a:prstGeom>
          <a:solidFill>
            <a:schemeClr val="tx1">
              <a:alpha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環状矢印 18"/>
          <p:cNvSpPr/>
          <p:nvPr/>
        </p:nvSpPr>
        <p:spPr>
          <a:xfrm rot="16200000" flipV="1">
            <a:off x="7500958" y="2754126"/>
            <a:ext cx="900000" cy="900000"/>
          </a:xfrm>
          <a:prstGeom prst="circularArrow">
            <a:avLst>
              <a:gd name="adj1" fmla="val 10899"/>
              <a:gd name="adj2" fmla="val 1227901"/>
              <a:gd name="adj3" fmla="val 18593683"/>
              <a:gd name="adj4" fmla="val 13745953"/>
              <a:gd name="adj5" fmla="val 12500"/>
            </a:avLst>
          </a:prstGeom>
          <a:solidFill>
            <a:srgbClr val="00B0F0">
              <a:alpha val="75000"/>
            </a:srgbClr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環状矢印 20"/>
          <p:cNvSpPr>
            <a:spLocks noChangeAspect="1"/>
          </p:cNvSpPr>
          <p:nvPr/>
        </p:nvSpPr>
        <p:spPr>
          <a:xfrm rot="16200000" flipV="1">
            <a:off x="6921024" y="2548248"/>
            <a:ext cx="1080000" cy="1080000"/>
          </a:xfrm>
          <a:prstGeom prst="circularArrow">
            <a:avLst>
              <a:gd name="adj1" fmla="val 8575"/>
              <a:gd name="adj2" fmla="val 1227901"/>
              <a:gd name="adj3" fmla="val 18713325"/>
              <a:gd name="adj4" fmla="val 13745953"/>
              <a:gd name="adj5" fmla="val 11424"/>
            </a:avLst>
          </a:prstGeom>
          <a:solidFill>
            <a:srgbClr val="00B050">
              <a:alpha val="75000"/>
            </a:srgbClr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環状矢印 21"/>
          <p:cNvSpPr>
            <a:spLocks noChangeAspect="1"/>
          </p:cNvSpPr>
          <p:nvPr/>
        </p:nvSpPr>
        <p:spPr>
          <a:xfrm rot="16200000" flipV="1">
            <a:off x="6357950" y="2251812"/>
            <a:ext cx="1188000" cy="1188000"/>
          </a:xfrm>
          <a:prstGeom prst="circularArrow">
            <a:avLst>
              <a:gd name="adj1" fmla="val 6695"/>
              <a:gd name="adj2" fmla="val 1227901"/>
              <a:gd name="adj3" fmla="val 18569005"/>
              <a:gd name="adj4" fmla="val 13723595"/>
              <a:gd name="adj5" fmla="val 10249"/>
            </a:avLst>
          </a:prstGeom>
          <a:solidFill>
            <a:srgbClr val="FF0000">
              <a:alpha val="75000"/>
            </a:srgbClr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四角形吹き出し 22"/>
          <p:cNvSpPr/>
          <p:nvPr/>
        </p:nvSpPr>
        <p:spPr>
          <a:xfrm>
            <a:off x="3214678" y="2868308"/>
            <a:ext cx="1071570" cy="357190"/>
          </a:xfrm>
          <a:prstGeom prst="wedgeRectCallout">
            <a:avLst>
              <a:gd name="adj1" fmla="val 3318"/>
              <a:gd name="adj2" fmla="val -170958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</a:t>
            </a:r>
            <a:r>
              <a:rPr lang="en-US" altLang="ja-JP" dirty="0" smtClean="0"/>
              <a:t>.</a:t>
            </a:r>
            <a:r>
              <a:rPr kumimoji="1" lang="en-US" altLang="ja-JP" dirty="0" smtClean="0"/>
              <a:t>25</a:t>
            </a:r>
            <a:r>
              <a:rPr kumimoji="1" lang="ja-JP" altLang="en-US" dirty="0" smtClean="0"/>
              <a:t>倍</a:t>
            </a:r>
            <a:endParaRPr kumimoji="1" lang="ja-JP" altLang="en-US" dirty="0"/>
          </a:p>
        </p:txBody>
      </p:sp>
      <p:sp>
        <p:nvSpPr>
          <p:cNvPr id="24" name="四角形吹き出し 23"/>
          <p:cNvSpPr/>
          <p:nvPr/>
        </p:nvSpPr>
        <p:spPr>
          <a:xfrm>
            <a:off x="5357818" y="2571744"/>
            <a:ext cx="1000132" cy="357190"/>
          </a:xfrm>
          <a:prstGeom prst="wedgeRectCallout">
            <a:avLst>
              <a:gd name="adj1" fmla="val 146166"/>
              <a:gd name="adj2" fmla="val 63304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～</a:t>
            </a:r>
            <a:r>
              <a:rPr lang="en-US" altLang="ja-JP" dirty="0" smtClean="0"/>
              <a:t>2.5</a:t>
            </a:r>
            <a:r>
              <a:rPr lang="ja-JP" altLang="en-US" dirty="0" smtClean="0"/>
              <a:t>倍</a:t>
            </a:r>
            <a:endParaRPr kumimoji="1" lang="ja-JP" altLang="en-US" dirty="0"/>
          </a:p>
        </p:txBody>
      </p:sp>
      <p:sp>
        <p:nvSpPr>
          <p:cNvPr id="26" name="コンテンツ プレースホルダ 2"/>
          <p:cNvSpPr txBox="1">
            <a:spLocks/>
          </p:cNvSpPr>
          <p:nvPr/>
        </p:nvSpPr>
        <p:spPr>
          <a:xfrm>
            <a:off x="142844" y="4786322"/>
            <a:ext cx="8858312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ja-JP" altLang="en-US" sz="2400" dirty="0" smtClean="0">
                <a:solidFill>
                  <a:schemeClr val="bg1"/>
                </a:solidFill>
              </a:rPr>
              <a:t>獲得できる光量は、面積を拡大することによって約</a:t>
            </a:r>
            <a:r>
              <a:rPr lang="en-US" altLang="ja-JP" sz="2400" dirty="0" smtClean="0">
                <a:solidFill>
                  <a:schemeClr val="bg1"/>
                </a:solidFill>
              </a:rPr>
              <a:t>25%</a:t>
            </a:r>
            <a:r>
              <a:rPr lang="ja-JP" altLang="en-US" sz="2400" dirty="0" smtClean="0">
                <a:solidFill>
                  <a:schemeClr val="bg1"/>
                </a:solidFill>
              </a:rPr>
              <a:t>上昇する。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ノイズレートは、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2.5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倍になっている。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コンテンツ プレースホルダ 2"/>
          <p:cNvSpPr txBox="1">
            <a:spLocks/>
          </p:cNvSpPr>
          <p:nvPr/>
        </p:nvSpPr>
        <p:spPr>
          <a:xfrm>
            <a:off x="1142976" y="5715016"/>
            <a:ext cx="800105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tabLst/>
              <a:defRPr/>
            </a:pPr>
            <a:r>
              <a:rPr kumimoji="1" lang="en-US" altLang="ja-JP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T2K</a:t>
            </a:r>
            <a:r>
              <a:rPr kumimoji="1" lang="ja-JP" alt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実験では、この（</a:t>
            </a:r>
            <a:r>
              <a:rPr kumimoji="1" lang="en-US" altLang="ja-JP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1.3mm</a:t>
            </a:r>
            <a:r>
              <a:rPr kumimoji="1" lang="ja-JP" alt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kumimoji="1" lang="en-US" altLang="ja-JP" sz="2800" i="0" u="sng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ja-JP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MPPC</a:t>
            </a:r>
            <a:r>
              <a:rPr kumimoji="1" lang="ja-JP" alt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素子を採用する。</a:t>
            </a:r>
            <a:endParaRPr kumimoji="1" lang="en-US" altLang="ja-JP" sz="2800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曲折矢印 27"/>
          <p:cNvSpPr/>
          <p:nvPr/>
        </p:nvSpPr>
        <p:spPr>
          <a:xfrm rot="10800000" flipH="1">
            <a:off x="714348" y="5572140"/>
            <a:ext cx="428628" cy="500066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71472" y="1857364"/>
            <a:ext cx="135732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1.3mm</a:t>
            </a:r>
          </a:p>
          <a:p>
            <a:pPr algn="ctr"/>
            <a:r>
              <a:rPr kumimoji="1"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en-US" altLang="ja-JP" dirty="0" smtClean="0"/>
              <a:t> : 1.0mm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5072066" y="1857364"/>
            <a:ext cx="135732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1.3mm</a:t>
            </a:r>
          </a:p>
          <a:p>
            <a:pPr algn="ctr"/>
            <a:r>
              <a:rPr kumimoji="1"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en-US" altLang="ja-JP" dirty="0" smtClean="0"/>
              <a:t> : 1.0mm</a:t>
            </a:r>
            <a:endParaRPr kumimoji="1" lang="ja-JP" altLang="en-US" dirty="0"/>
          </a:p>
        </p:txBody>
      </p:sp>
      <p:sp>
        <p:nvSpPr>
          <p:cNvPr id="20" name="日付プレースホルダ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28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000" dirty="0" smtClean="0"/>
              <a:t>1.3mm×1.3mm</a:t>
            </a:r>
            <a:r>
              <a:rPr kumimoji="1" lang="ja-JP" altLang="en-US" sz="4000" dirty="0" smtClean="0"/>
              <a:t>角</a:t>
            </a:r>
            <a:r>
              <a:rPr kumimoji="1" lang="en-US" altLang="ja-JP" sz="4000" dirty="0" smtClean="0"/>
              <a:t>MPPC</a:t>
            </a:r>
            <a:r>
              <a:rPr kumimoji="1" lang="ja-JP" altLang="en-US" sz="4000" dirty="0" smtClean="0"/>
              <a:t>素子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基礎特性測定結果</a:t>
            </a:r>
            <a:endParaRPr kumimoji="1" lang="ja-JP" altLang="en-US" sz="4000" dirty="0"/>
          </a:p>
        </p:txBody>
      </p:sp>
      <p:graphicFrame>
        <p:nvGraphicFramePr>
          <p:cNvPr id="7" name="コンテンツ プレースホルダ 6"/>
          <p:cNvGraphicFramePr>
            <a:graphicFrameLocks noGrp="1"/>
          </p:cNvGraphicFramePr>
          <p:nvPr>
            <p:ph idx="1"/>
          </p:nvPr>
        </p:nvGraphicFramePr>
        <p:xfrm>
          <a:off x="71406" y="1714486"/>
          <a:ext cx="9001156" cy="25717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19859"/>
                <a:gridCol w="2366685"/>
                <a:gridCol w="2714612"/>
              </a:tblGrid>
              <a:tr h="5143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基礎特性</a:t>
                      </a:r>
                      <a:endParaRPr kumimoji="1" lang="en-US" altLang="ja-JP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ΔV = 1.0V </a:t>
                      </a:r>
                      <a:r>
                        <a:rPr kumimoji="1" lang="ja-JP" altLang="en-US" sz="2400" dirty="0" smtClean="0"/>
                        <a:t>（</a:t>
                      </a:r>
                      <a:r>
                        <a:rPr kumimoji="1" lang="en-US" altLang="ja-JP" sz="2400" dirty="0" smtClean="0"/>
                        <a:t>FGD</a:t>
                      </a:r>
                      <a:r>
                        <a:rPr kumimoji="1" lang="ja-JP" altLang="en-US" sz="2400" dirty="0" smtClean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ΔV = 1.5V </a:t>
                      </a:r>
                      <a:r>
                        <a:rPr kumimoji="1" lang="ja-JP" altLang="en-US" sz="2400" dirty="0" smtClean="0"/>
                        <a:t>（</a:t>
                      </a:r>
                      <a:r>
                        <a:rPr kumimoji="1" lang="en-US" altLang="ja-JP" sz="2400" dirty="0" smtClean="0"/>
                        <a:t>INGRID</a:t>
                      </a:r>
                      <a:r>
                        <a:rPr kumimoji="1" lang="ja-JP" altLang="en-US" sz="2400" dirty="0" smtClean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ゲイン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6.0×10</a:t>
                      </a:r>
                      <a:r>
                        <a:rPr kumimoji="1" lang="en-US" altLang="ja-JP" sz="2400" baseline="30000" dirty="0" smtClean="0"/>
                        <a:t>5</a:t>
                      </a:r>
                      <a:endParaRPr kumimoji="1" lang="ja-JP" alt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8.5×10</a:t>
                      </a:r>
                      <a:r>
                        <a:rPr kumimoji="1" lang="en-US" altLang="ja-JP" sz="2400" baseline="30000" dirty="0" smtClean="0"/>
                        <a:t>5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獲得できる光量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1.7 ×PMT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2.3 ×PMT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ノイズレート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400 kHz </a:t>
                      </a:r>
                      <a:r>
                        <a:rPr kumimoji="1" lang="ja-JP" altLang="en-US" sz="2400" dirty="0" smtClean="0"/>
                        <a:t>（</a:t>
                      </a:r>
                      <a:r>
                        <a:rPr kumimoji="1" lang="en-US" altLang="ja-JP" sz="2400" dirty="0" smtClean="0"/>
                        <a:t>20℃</a:t>
                      </a:r>
                      <a:r>
                        <a:rPr kumimoji="1" lang="ja-JP" altLang="en-US" sz="2400" dirty="0" smtClean="0"/>
                        <a:t>）</a:t>
                      </a:r>
                      <a:endParaRPr kumimoji="1" lang="en-US" altLang="ja-JP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700 kHz </a:t>
                      </a:r>
                      <a:r>
                        <a:rPr kumimoji="1" lang="ja-JP" altLang="en-US" sz="2400" dirty="0" smtClean="0"/>
                        <a:t>（</a:t>
                      </a:r>
                      <a:r>
                        <a:rPr kumimoji="1" lang="en-US" altLang="ja-JP" sz="2400" dirty="0" smtClean="0"/>
                        <a:t>20℃</a:t>
                      </a:r>
                      <a:r>
                        <a:rPr kumimoji="1" lang="ja-JP" altLang="en-US" sz="2400" dirty="0" smtClean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クロストーク</a:t>
                      </a:r>
                      <a:r>
                        <a:rPr kumimoji="1" lang="en-US" altLang="ja-JP" sz="2400" dirty="0" smtClean="0"/>
                        <a:t>+</a:t>
                      </a:r>
                      <a:r>
                        <a:rPr kumimoji="1" lang="ja-JP" altLang="en-US" sz="2400" dirty="0" smtClean="0"/>
                        <a:t>アフターパルス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10%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23%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142844" y="4429132"/>
            <a:ext cx="8858312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1.3mm×1.3mm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角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MPPC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素子では、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GOMI Connector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を使用した際に獲得できる光量が増大する。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lang="en-US" altLang="ja-JP" sz="2800" dirty="0" smtClean="0">
                <a:solidFill>
                  <a:schemeClr val="bg1"/>
                </a:solidFill>
              </a:rPr>
              <a:t> T2K</a:t>
            </a:r>
            <a:r>
              <a:rPr lang="ja-JP" altLang="en-US" sz="2800" dirty="0" smtClean="0">
                <a:solidFill>
                  <a:schemeClr val="bg1"/>
                </a:solidFill>
              </a:rPr>
              <a:t>実験では、この</a:t>
            </a:r>
            <a:r>
              <a:rPr lang="en-US" altLang="ja-JP" sz="2800" dirty="0" smtClean="0">
                <a:solidFill>
                  <a:schemeClr val="bg1"/>
                </a:solidFill>
              </a:rPr>
              <a:t>1.3mm</a:t>
            </a:r>
            <a:r>
              <a:rPr lang="ja-JP" altLang="en-US" sz="2800" dirty="0" smtClean="0">
                <a:solidFill>
                  <a:schemeClr val="bg1"/>
                </a:solidFill>
              </a:rPr>
              <a:t>角</a:t>
            </a:r>
            <a:r>
              <a:rPr lang="en-US" altLang="ja-JP" sz="2800" dirty="0" smtClean="0">
                <a:solidFill>
                  <a:schemeClr val="bg1"/>
                </a:solidFill>
              </a:rPr>
              <a:t>MPPC</a:t>
            </a:r>
            <a:r>
              <a:rPr lang="ja-JP" altLang="en-US" sz="2800" dirty="0" smtClean="0">
                <a:solidFill>
                  <a:schemeClr val="bg1"/>
                </a:solidFill>
              </a:rPr>
              <a:t>素子を使用することを決定した。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Raw Signal of MPPC</a:t>
            </a:r>
            <a:endParaRPr kumimoji="1" lang="ja-JP" altLang="en-US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183959" y="1142984"/>
            <a:ext cx="8782020" cy="3429024"/>
            <a:chOff x="183959" y="1071546"/>
            <a:chExt cx="8782020" cy="3429024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3959" y="1260570"/>
              <a:ext cx="4245165" cy="3240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428596" y="2243072"/>
              <a:ext cx="78581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000" b="1" dirty="0" smtClean="0">
                  <a:solidFill>
                    <a:srgbClr val="0070C0"/>
                  </a:solidFill>
                </a:rPr>
                <a:t>1p.e.</a:t>
              </a:r>
              <a:endParaRPr kumimoji="1" lang="ja-JP" alt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28596" y="2643182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000" b="1" dirty="0" smtClean="0">
                  <a:solidFill>
                    <a:srgbClr val="0070C0"/>
                  </a:solidFill>
                </a:rPr>
                <a:t>2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</a:rPr>
                <a:t>p.e.</a:t>
              </a:r>
              <a:endParaRPr kumimoji="1" lang="ja-JP" alt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28596" y="3022397"/>
              <a:ext cx="78581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000" b="1" dirty="0" smtClean="0">
                  <a:solidFill>
                    <a:srgbClr val="0070C0"/>
                  </a:solidFill>
                </a:rPr>
                <a:t>3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</a:rPr>
                <a:t>p.e.</a:t>
              </a:r>
              <a:endParaRPr kumimoji="1" lang="ja-JP" altLang="en-US" sz="2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V="1">
              <a:off x="1142976" y="2310115"/>
              <a:ext cx="285752" cy="142876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V="1">
              <a:off x="1142976" y="2667305"/>
              <a:ext cx="285752" cy="142876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V="1">
              <a:off x="1142976" y="3024495"/>
              <a:ext cx="285752" cy="142876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94" name="Picture 2" descr="C:\Documents and Settings\Gomi\My Documents\修士論文用\basic\ADC_camac.ep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3438" y="1260570"/>
              <a:ext cx="4322541" cy="3240000"/>
            </a:xfrm>
            <a:prstGeom prst="rect">
              <a:avLst/>
            </a:prstGeom>
            <a:noFill/>
          </p:spPr>
        </p:pic>
        <p:sp>
          <p:nvSpPr>
            <p:cNvPr id="17" name="正方形/長方形 16"/>
            <p:cNvSpPr/>
            <p:nvPr/>
          </p:nvSpPr>
          <p:spPr>
            <a:xfrm>
              <a:off x="1785918" y="3357562"/>
              <a:ext cx="2428892" cy="50006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 smtClean="0"/>
                <a:t>オシロスコープ波形</a:t>
              </a:r>
              <a:endParaRPr kumimoji="1" lang="ja-JP" altLang="en-US" sz="2000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4669316" y="1071546"/>
              <a:ext cx="2903080" cy="4286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CAMAC ADC</a:t>
              </a:r>
              <a:r>
                <a:rPr kumimoji="1" lang="ja-JP" altLang="en-US" sz="2000" dirty="0" smtClean="0"/>
                <a:t>分布</a:t>
              </a:r>
              <a:endParaRPr kumimoji="1" lang="ja-JP" altLang="en-US" sz="20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215074" y="2457386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000" b="1" dirty="0" smtClean="0">
                  <a:solidFill>
                    <a:srgbClr val="C00000"/>
                  </a:solidFill>
                </a:rPr>
                <a:t>2</a:t>
              </a:r>
              <a:r>
                <a:rPr kumimoji="1" lang="en-US" altLang="ja-JP" sz="2000" b="1" dirty="0" smtClean="0">
                  <a:solidFill>
                    <a:srgbClr val="C00000"/>
                  </a:solidFill>
                </a:rPr>
                <a:t>p.e.</a:t>
              </a:r>
              <a:endParaRPr kumimoji="1" lang="ja-JP" alt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857884" y="1928802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000" b="1" dirty="0" smtClean="0">
                  <a:solidFill>
                    <a:srgbClr val="C00000"/>
                  </a:solidFill>
                </a:rPr>
                <a:t>1</a:t>
              </a:r>
              <a:r>
                <a:rPr kumimoji="1" lang="en-US" altLang="ja-JP" sz="2000" b="1" dirty="0" smtClean="0">
                  <a:solidFill>
                    <a:srgbClr val="C00000"/>
                  </a:solidFill>
                </a:rPr>
                <a:t>p.e.</a:t>
              </a:r>
              <a:endParaRPr kumimoji="1" lang="ja-JP" alt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500694" y="1500174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000" b="1" dirty="0" smtClean="0">
                  <a:solidFill>
                    <a:srgbClr val="C00000"/>
                  </a:solidFill>
                </a:rPr>
                <a:t>0</a:t>
              </a:r>
              <a:r>
                <a:rPr kumimoji="1" lang="en-US" altLang="ja-JP" sz="2000" b="1" dirty="0" smtClean="0">
                  <a:solidFill>
                    <a:srgbClr val="C00000"/>
                  </a:solidFill>
                </a:rPr>
                <a:t>p.e.</a:t>
              </a:r>
              <a:endParaRPr kumimoji="1" lang="ja-JP" alt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572264" y="3000372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000" b="1" dirty="0" smtClean="0">
                  <a:solidFill>
                    <a:srgbClr val="C00000"/>
                  </a:solidFill>
                </a:rPr>
                <a:t>3p.e.</a:t>
              </a:r>
              <a:endParaRPr kumimoji="1" lang="ja-JP" alt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072330" y="3500438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 smtClean="0">
                  <a:solidFill>
                    <a:srgbClr val="C00000"/>
                  </a:solidFill>
                </a:rPr>
                <a:t>・・・</a:t>
              </a:r>
              <a:r>
                <a:rPr lang="ja-JP" altLang="en-US" sz="2000" b="1" dirty="0" smtClean="0">
                  <a:solidFill>
                    <a:srgbClr val="C00000"/>
                  </a:solidFill>
                </a:rPr>
                <a:t>・・・</a:t>
              </a:r>
              <a:endParaRPr kumimoji="1" lang="ja-JP" altLang="en-US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コンテンツ プレースホルダ 2"/>
          <p:cNvSpPr txBox="1">
            <a:spLocks/>
          </p:cNvSpPr>
          <p:nvPr/>
        </p:nvSpPr>
        <p:spPr>
          <a:xfrm>
            <a:off x="142844" y="4714884"/>
            <a:ext cx="8858312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オシロスコープでの波形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　各光電子数ごとに分かれて見える。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lvl="0" indent="-342900"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defRPr/>
            </a:pPr>
            <a:r>
              <a:rPr lang="en-US" altLang="ja-JP" sz="2400" dirty="0" smtClean="0">
                <a:solidFill>
                  <a:schemeClr val="bg1"/>
                </a:solidFill>
                <a:sym typeface="Wingdings" pitchFamily="2" charset="2"/>
              </a:rPr>
              <a:t> CAMAC ADC</a:t>
            </a:r>
            <a:r>
              <a:rPr lang="ja-JP" altLang="en-US" sz="2400" dirty="0" smtClean="0">
                <a:solidFill>
                  <a:schemeClr val="bg1"/>
                </a:solidFill>
                <a:sym typeface="Wingdings" pitchFamily="2" charset="2"/>
              </a:rPr>
              <a:t>分布 </a:t>
            </a:r>
            <a:r>
              <a:rPr lang="en-US" altLang="ja-JP" sz="24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ja-JP" altLang="en-US" sz="2400" dirty="0" smtClean="0">
                <a:solidFill>
                  <a:schemeClr val="bg1"/>
                </a:solidFill>
                <a:sym typeface="Wingdings" pitchFamily="2" charset="2"/>
              </a:rPr>
              <a:t>　各光電子数ごとに分かれて見える。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コンテンツ プレースホルダ 2"/>
          <p:cNvSpPr txBox="1">
            <a:spLocks/>
          </p:cNvSpPr>
          <p:nvPr/>
        </p:nvSpPr>
        <p:spPr>
          <a:xfrm>
            <a:off x="1071538" y="5715016"/>
            <a:ext cx="800105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tabLst/>
              <a:defRPr/>
            </a:pPr>
            <a:r>
              <a:rPr kumimoji="1" lang="en-US" altLang="ja-JP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MPPC</a:t>
            </a:r>
            <a:r>
              <a:rPr kumimoji="1" lang="ja-JP" alt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はフォトンカウンティング能力に優れている。</a:t>
            </a:r>
            <a:endParaRPr kumimoji="1" lang="en-US" altLang="ja-JP" sz="2800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曲折矢印 27"/>
          <p:cNvSpPr/>
          <p:nvPr/>
        </p:nvSpPr>
        <p:spPr>
          <a:xfrm rot="10800000" flipH="1">
            <a:off x="642910" y="5572140"/>
            <a:ext cx="428628" cy="500066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Gomi\My Documents\2007MT_gomi\few_pix\ap50D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010100"/>
            <a:ext cx="4464558" cy="3204718"/>
          </a:xfrm>
          <a:prstGeom prst="rect">
            <a:avLst/>
          </a:prstGeom>
          <a:noFill/>
        </p:spPr>
      </p:pic>
      <p:pic>
        <p:nvPicPr>
          <p:cNvPr id="16387" name="Picture 3" descr="C:\Documents and Settings\Gomi\My Documents\2007MT_gomi\few_pix\xtap50comp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036" y="1010100"/>
            <a:ext cx="4464558" cy="320471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4030" y="203200"/>
            <a:ext cx="7643866" cy="654032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1</a:t>
            </a:r>
            <a:r>
              <a:rPr kumimoji="1" lang="ja-JP" altLang="en-US" sz="3600" dirty="0" smtClean="0"/>
              <a:t>ピクセル素子 測定結果</a:t>
            </a:r>
            <a:endParaRPr kumimoji="1" lang="ja-JP" altLang="en-US" sz="3600" dirty="0"/>
          </a:p>
        </p:txBody>
      </p:sp>
      <p:sp>
        <p:nvSpPr>
          <p:cNvPr id="16" name="正方形/長方形 15"/>
          <p:cNvSpPr/>
          <p:nvPr/>
        </p:nvSpPr>
        <p:spPr>
          <a:xfrm>
            <a:off x="97284" y="878036"/>
            <a:ext cx="3188832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</a:t>
            </a:r>
            <a:r>
              <a:rPr lang="ja-JP" altLang="en-US" dirty="0" smtClean="0"/>
              <a:t>ピクセル素子 アフターパルス</a:t>
            </a:r>
            <a:endParaRPr kumimoji="1" lang="ja-JP" altLang="en-US" sz="1600" baseline="30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634812" y="878036"/>
            <a:ext cx="3723402" cy="3571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クロストーク・アフターパルス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比較</a:t>
            </a:r>
            <a:endParaRPr kumimoji="1" lang="ja-JP" altLang="en-US" dirty="0"/>
          </a:p>
        </p:txBody>
      </p:sp>
      <p:sp>
        <p:nvSpPr>
          <p:cNvPr id="26" name="コンテンツ プレースホルダ 2"/>
          <p:cNvSpPr txBox="1">
            <a:spLocks/>
          </p:cNvSpPr>
          <p:nvPr/>
        </p:nvSpPr>
        <p:spPr>
          <a:xfrm>
            <a:off x="71406" y="4357694"/>
            <a:ext cx="9001156" cy="200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en-US" altLang="ja-JP" sz="2400" dirty="0" smtClean="0">
                <a:solidFill>
                  <a:schemeClr val="bg1"/>
                </a:solidFill>
              </a:rPr>
              <a:t> 1</a:t>
            </a:r>
            <a:r>
              <a:rPr lang="ja-JP" altLang="en-US" sz="2400" dirty="0" smtClean="0">
                <a:solidFill>
                  <a:schemeClr val="bg1"/>
                </a:solidFill>
              </a:rPr>
              <a:t>ピクセル素子ではクロストークは観測されないので純粋にアフターパルスのみを見ることができる。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ja-JP" altLang="en-US" sz="2400" dirty="0" smtClean="0">
                <a:solidFill>
                  <a:schemeClr val="bg1"/>
                </a:solidFill>
              </a:rPr>
              <a:t>クロストーク</a:t>
            </a:r>
            <a:r>
              <a:rPr lang="en-US" altLang="ja-JP" sz="2400" dirty="0" smtClean="0">
                <a:solidFill>
                  <a:schemeClr val="bg1"/>
                </a:solidFill>
              </a:rPr>
              <a:t>+</a:t>
            </a:r>
            <a:r>
              <a:rPr lang="ja-JP" altLang="en-US" sz="2400" dirty="0" smtClean="0">
                <a:solidFill>
                  <a:schemeClr val="bg1"/>
                </a:solidFill>
              </a:rPr>
              <a:t>アフターパルスを</a:t>
            </a:r>
            <a:r>
              <a:rPr lang="en-US" altLang="ja-JP" sz="2400" dirty="0" smtClean="0">
                <a:solidFill>
                  <a:schemeClr val="bg1"/>
                </a:solidFill>
              </a:rPr>
              <a:t>100%</a:t>
            </a:r>
            <a:r>
              <a:rPr lang="ja-JP" altLang="en-US" sz="2400" dirty="0" err="1" smtClean="0">
                <a:solidFill>
                  <a:schemeClr val="bg1"/>
                </a:solidFill>
              </a:rPr>
              <a:t>ととった</a:t>
            </a:r>
            <a:r>
              <a:rPr lang="ja-JP" altLang="en-US" sz="2400" dirty="0" smtClean="0">
                <a:solidFill>
                  <a:schemeClr val="bg1"/>
                </a:solidFill>
              </a:rPr>
              <a:t>時の、クロストーク・アフターパルスの比を見る。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ja-JP" altLang="en-US" sz="2400" dirty="0" smtClean="0">
                <a:solidFill>
                  <a:schemeClr val="bg1"/>
                </a:solidFill>
              </a:rPr>
              <a:t>測定結果より、アフターパルスが支配的であることがわかった。</a:t>
            </a:r>
            <a:endParaRPr lang="en-US" altLang="ja-JP" sz="2400" dirty="0" smtClean="0">
              <a:solidFill>
                <a:schemeClr val="bg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14348" y="1367290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15℃</a:t>
            </a:r>
          </a:p>
          <a:p>
            <a:pPr algn="ctr"/>
            <a:r>
              <a:rPr lang="ja-JP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緑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20℃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25℃</a:t>
            </a:r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858016" y="3071810"/>
            <a:ext cx="214314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赤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アフターパルス</a:t>
            </a:r>
            <a:endParaRPr lang="en-US" altLang="ja-JP" dirty="0" smtClean="0"/>
          </a:p>
          <a:p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青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クロストーク</a:t>
            </a:r>
            <a:endParaRPr lang="en-US" altLang="ja-JP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Gomi\My Documents\2007MT_gomi\highR\2xtap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060734"/>
            <a:ext cx="4464558" cy="3204718"/>
          </a:xfrm>
          <a:prstGeom prst="rect">
            <a:avLst/>
          </a:prstGeom>
          <a:noFill/>
        </p:spPr>
      </p:pic>
      <p:pic>
        <p:nvPicPr>
          <p:cNvPr id="17411" name="Picture 3" descr="C:\Documents and Settings\Gomi\My Documents\2007MT_gomi\highR\xtapGraph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036" y="1060734"/>
            <a:ext cx="4464558" cy="320471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4030" y="131762"/>
            <a:ext cx="7643866" cy="65403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高抵抗</a:t>
            </a:r>
            <a:r>
              <a:rPr kumimoji="1" lang="en-US" altLang="ja-JP" sz="3600" dirty="0" smtClean="0"/>
              <a:t>MPPC</a:t>
            </a:r>
            <a:r>
              <a:rPr kumimoji="1" lang="ja-JP" altLang="en-US" sz="3600" dirty="0" smtClean="0"/>
              <a:t>素子 測定結果</a:t>
            </a:r>
            <a:endParaRPr kumimoji="1" lang="ja-JP" altLang="en-US" sz="3600" dirty="0"/>
          </a:p>
        </p:txBody>
      </p:sp>
      <p:sp>
        <p:nvSpPr>
          <p:cNvPr id="16" name="正方形/長方形 15"/>
          <p:cNvSpPr/>
          <p:nvPr/>
        </p:nvSpPr>
        <p:spPr>
          <a:xfrm>
            <a:off x="97284" y="928670"/>
            <a:ext cx="3188832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高抵抗・通常抵抗 測定結果</a:t>
            </a:r>
            <a:endParaRPr kumimoji="1" lang="ja-JP" altLang="en-US" baseline="30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634812" y="928670"/>
            <a:ext cx="3151898" cy="3571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高抵抗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通常抵抗　測定結果</a:t>
            </a:r>
            <a:endParaRPr kumimoji="1" lang="ja-JP" altLang="en-US" dirty="0"/>
          </a:p>
        </p:txBody>
      </p:sp>
      <p:sp>
        <p:nvSpPr>
          <p:cNvPr id="26" name="コンテンツ プレースホルダ 2"/>
          <p:cNvSpPr txBox="1">
            <a:spLocks/>
          </p:cNvSpPr>
          <p:nvPr/>
        </p:nvSpPr>
        <p:spPr>
          <a:xfrm>
            <a:off x="71406" y="4357694"/>
            <a:ext cx="9001156" cy="200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ja-JP" altLang="en-US" sz="2400" dirty="0" smtClean="0">
                <a:solidFill>
                  <a:schemeClr val="bg1"/>
                </a:solidFill>
              </a:rPr>
              <a:t>高抵抗素子ではリカバリータイムが長くなるために、応答の速いアフターパルスを抑制でき、値を抑えることができる。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ja-JP" altLang="en-US" sz="2400" dirty="0" smtClean="0">
                <a:solidFill>
                  <a:schemeClr val="bg1"/>
                </a:solidFill>
              </a:rPr>
              <a:t>測定結果より、高抵抗（</a:t>
            </a:r>
            <a:r>
              <a:rPr lang="en-US" altLang="ja-JP" sz="2400" dirty="0" smtClean="0">
                <a:solidFill>
                  <a:schemeClr val="bg1"/>
                </a:solidFill>
              </a:rPr>
              <a:t>190kΩ</a:t>
            </a:r>
            <a:r>
              <a:rPr lang="ja-JP" altLang="en-US" sz="2400" dirty="0" smtClean="0">
                <a:solidFill>
                  <a:schemeClr val="bg1"/>
                </a:solidFill>
              </a:rPr>
              <a:t>）では、通常抵抗（</a:t>
            </a:r>
            <a:r>
              <a:rPr lang="en-US" altLang="ja-JP" sz="2400" dirty="0" smtClean="0">
                <a:solidFill>
                  <a:schemeClr val="bg1"/>
                </a:solidFill>
              </a:rPr>
              <a:t>110kΩ</a:t>
            </a:r>
            <a:r>
              <a:rPr lang="ja-JP" altLang="en-US" sz="2400" dirty="0" smtClean="0">
                <a:solidFill>
                  <a:schemeClr val="bg1"/>
                </a:solidFill>
              </a:rPr>
              <a:t>）の時の約</a:t>
            </a:r>
            <a:r>
              <a:rPr lang="en-US" altLang="ja-JP" sz="2400" dirty="0" smtClean="0">
                <a:solidFill>
                  <a:schemeClr val="bg1"/>
                </a:solidFill>
              </a:rPr>
              <a:t>75%</a:t>
            </a:r>
            <a:r>
              <a:rPr lang="ja-JP" altLang="en-US" sz="2400" dirty="0" smtClean="0">
                <a:solidFill>
                  <a:schemeClr val="bg1"/>
                </a:solidFill>
              </a:rPr>
              <a:t>程度にクロストーク</a:t>
            </a:r>
            <a:r>
              <a:rPr lang="en-US" altLang="ja-JP" sz="2400" dirty="0" smtClean="0">
                <a:solidFill>
                  <a:schemeClr val="bg1"/>
                </a:solidFill>
              </a:rPr>
              <a:t>+</a:t>
            </a:r>
            <a:r>
              <a:rPr lang="ja-JP" altLang="en-US" sz="2400" dirty="0" smtClean="0">
                <a:solidFill>
                  <a:schemeClr val="bg1"/>
                </a:solidFill>
              </a:rPr>
              <a:t>アフターパルスを抑えることができることがわかった。</a:t>
            </a:r>
            <a:endParaRPr lang="en-US" altLang="ja-JP" sz="2400" dirty="0" smtClean="0">
              <a:solidFill>
                <a:schemeClr val="bg1"/>
              </a:solidFill>
            </a:endParaRPr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71472" y="1417924"/>
            <a:ext cx="2286016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青</a:t>
            </a:r>
            <a:r>
              <a:rPr kumimoji="1" lang="ja-JP" altLang="en-US" sz="1600" dirty="0" smtClean="0"/>
              <a:t> </a:t>
            </a:r>
            <a:r>
              <a:rPr lang="en-US" altLang="ja-JP" sz="1600" dirty="0" smtClean="0"/>
              <a:t>:</a:t>
            </a:r>
            <a:r>
              <a:rPr lang="ja-JP" altLang="en-US" sz="1600" dirty="0" smtClean="0"/>
              <a:t> 高抵抗（</a:t>
            </a:r>
            <a:r>
              <a:rPr lang="en-US" altLang="ja-JP" sz="1600" dirty="0" smtClean="0"/>
              <a:t>190kΩ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  <a:p>
            <a:r>
              <a:rPr lang="ja-JP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赤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:</a:t>
            </a:r>
            <a:r>
              <a:rPr lang="ja-JP" altLang="en-US" sz="1600" dirty="0" smtClean="0"/>
              <a:t> 通常抵抗（</a:t>
            </a:r>
            <a:r>
              <a:rPr lang="en-US" altLang="ja-JP" sz="1600" dirty="0" smtClean="0"/>
              <a:t> 110kΩ 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Gomi\デスクトップ\pict_cap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962844"/>
            <a:ext cx="3252108" cy="1180800"/>
          </a:xfrm>
          <a:prstGeom prst="rect">
            <a:avLst/>
          </a:prstGeom>
          <a:noFill/>
        </p:spPr>
      </p:pic>
      <p:pic>
        <p:nvPicPr>
          <p:cNvPr id="19458" name="Picture 2" descr="C:\Documents and Settings\Gomi\デスクトップ\pict_cap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214686"/>
            <a:ext cx="3268798" cy="16344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8662" y="214298"/>
            <a:ext cx="7467600" cy="1143000"/>
          </a:xfrm>
        </p:spPr>
        <p:txBody>
          <a:bodyPr/>
          <a:lstStyle/>
          <a:p>
            <a:r>
              <a:rPr kumimoji="1" lang="en-US" altLang="ja-JP" dirty="0" smtClean="0"/>
              <a:t>GOMI Connector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1428736"/>
            <a:ext cx="8501122" cy="1500198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MPPC</a:t>
            </a:r>
            <a:r>
              <a:rPr kumimoji="1" lang="ja-JP" altLang="en-US" sz="2800" dirty="0" smtClean="0"/>
              <a:t>と波長変換ファイバーとの接続のために、</a:t>
            </a:r>
            <a:r>
              <a:rPr kumimoji="1" lang="en-US" altLang="ja-JP" sz="2800" dirty="0" smtClean="0"/>
              <a:t>GOMI Connector</a:t>
            </a:r>
            <a:r>
              <a:rPr kumimoji="1" lang="ja-JP" altLang="en-US" sz="2800" dirty="0" smtClean="0"/>
              <a:t>（</a:t>
            </a:r>
            <a:r>
              <a:rPr lang="en-US" altLang="ja-JP" sz="2800" dirty="0" smtClean="0"/>
              <a:t>General Optical MPPC Injection Connector</a:t>
            </a:r>
            <a:r>
              <a:rPr lang="ja-JP" altLang="en-US" sz="2800" dirty="0" smtClean="0"/>
              <a:t>）を開発した。</a:t>
            </a:r>
            <a:endParaRPr kumimoji="1" lang="ja-JP" altLang="en-US" sz="2800" dirty="0"/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5072066" y="3143248"/>
            <a:ext cx="4071934" cy="3357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本のツメ部分が傾斜部を締め付けることによって、ファイバー端面を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MPPC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へ押し付ける構造をとっている。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el-GR" altLang="ja-JP" sz="2400" dirty="0" smtClean="0">
                <a:solidFill>
                  <a:schemeClr val="bg1"/>
                </a:solidFill>
              </a:rPr>
              <a:t>Φ</a:t>
            </a:r>
            <a:r>
              <a:rPr lang="en-US" altLang="ja-JP" sz="2400" dirty="0" smtClean="0">
                <a:solidFill>
                  <a:schemeClr val="bg1"/>
                </a:solidFill>
              </a:rPr>
              <a:t>6mm</a:t>
            </a:r>
            <a:r>
              <a:rPr lang="ja-JP" altLang="en-US" sz="2400" dirty="0" smtClean="0">
                <a:solidFill>
                  <a:schemeClr val="bg1"/>
                </a:solidFill>
              </a:rPr>
              <a:t>の円筒に</a:t>
            </a:r>
            <a:r>
              <a:rPr lang="en-US" altLang="ja-JP" sz="2400" dirty="0" smtClean="0">
                <a:solidFill>
                  <a:schemeClr val="bg1"/>
                </a:solidFill>
              </a:rPr>
              <a:t>MPPC</a:t>
            </a:r>
            <a:r>
              <a:rPr lang="ja-JP" altLang="en-US" sz="2400" dirty="0" smtClean="0">
                <a:solidFill>
                  <a:schemeClr val="bg1"/>
                </a:solidFill>
              </a:rPr>
              <a:t>・ファイバー側パーツが納まることによって、横方向のアライメントをとる。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419336" y="3214686"/>
            <a:ext cx="1673965" cy="1992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09108" y="4503656"/>
            <a:ext cx="2099663" cy="305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GOMI Connector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6" name="Picture 4" descr="C:\Documents and Settings\Gomi\My Documents\修士論文用\connector\cap_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3872" y="3374111"/>
            <a:ext cx="1492428" cy="167396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336" y="5306464"/>
            <a:ext cx="1673965" cy="83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32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Gomi\My Documents\2007MT_gomi\multitest\blockdiagram_measur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143174" y="-1974313"/>
            <a:ext cx="2857520" cy="909211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測定の諸設定の遠隔制御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4143380"/>
            <a:ext cx="9144000" cy="2357454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LabView</a:t>
            </a:r>
            <a:r>
              <a:rPr kumimoji="1" lang="ja-JP" altLang="en-US" sz="2800" dirty="0" smtClean="0"/>
              <a:t>モジュールを</a:t>
            </a:r>
            <a:r>
              <a:rPr kumimoji="1" lang="en-US" altLang="ja-JP" sz="2800" dirty="0" smtClean="0"/>
              <a:t>DAQ PC</a:t>
            </a:r>
            <a:r>
              <a:rPr kumimoji="1" lang="ja-JP" altLang="en-US" sz="2800" dirty="0" smtClean="0"/>
              <a:t>から遠隔制御することで</a:t>
            </a:r>
            <a:r>
              <a:rPr kumimoji="1" lang="en-US" altLang="ja-JP" sz="2800" dirty="0" smtClean="0"/>
              <a:t>Trip-t</a:t>
            </a:r>
            <a:r>
              <a:rPr kumimoji="1" lang="ja-JP" altLang="en-US" sz="2800" dirty="0" smtClean="0"/>
              <a:t>へ送る信号を制御し、ゲイン・用いるゲート時間幅・</a:t>
            </a:r>
            <a:r>
              <a:rPr kumimoji="1" lang="en-US" altLang="ja-JP" sz="2800" dirty="0" smtClean="0"/>
              <a:t>LED</a:t>
            </a:r>
            <a:r>
              <a:rPr kumimoji="1" lang="ja-JP" altLang="en-US" sz="2800" dirty="0" smtClean="0"/>
              <a:t>トリガーの有無等を、</a:t>
            </a:r>
            <a:r>
              <a:rPr kumimoji="1" lang="en-US" altLang="ja-JP" sz="2800" dirty="0" smtClean="0"/>
              <a:t>DAQ PC</a:t>
            </a:r>
            <a:r>
              <a:rPr kumimoji="1" lang="ja-JP" altLang="en-US" sz="2800" dirty="0" smtClean="0"/>
              <a:t>から操作できるようにした。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設定の情報は、</a:t>
            </a:r>
            <a:r>
              <a:rPr kumimoji="1" lang="en-US" altLang="ja-JP" sz="2800" dirty="0" smtClean="0"/>
              <a:t>DAQ PC</a:t>
            </a:r>
            <a:r>
              <a:rPr kumimoji="1" lang="ja-JP" altLang="en-US" sz="2800" dirty="0" smtClean="0"/>
              <a:t>・</a:t>
            </a:r>
            <a:r>
              <a:rPr kumimoji="1" lang="en-US" altLang="ja-JP" sz="2800" dirty="0" err="1" smtClean="0"/>
              <a:t>LabView</a:t>
            </a:r>
            <a:r>
              <a:rPr kumimoji="1" lang="ja-JP" altLang="en-US" sz="2800" dirty="0" smtClean="0"/>
              <a:t>モジュール双方で確認が取れる設定にしてある。</a:t>
            </a:r>
            <a:endParaRPr kumimoji="1" lang="ja-JP" altLang="en-US" sz="2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33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Gomi\デスクトップ\h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464381" y="1893084"/>
            <a:ext cx="4857788" cy="364333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kumimoji="1" lang="en-US" altLang="ja-JP" dirty="0" smtClean="0"/>
              <a:t>MPPC</a:t>
            </a:r>
            <a:r>
              <a:rPr kumimoji="1" lang="ja-JP" altLang="en-US" dirty="0" smtClean="0"/>
              <a:t>電源の遠隔制御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9100" y="1285860"/>
            <a:ext cx="4900618" cy="235745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松定プレシジョン社製直流電圧モジュール。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DAQ PC</a:t>
            </a:r>
            <a:r>
              <a:rPr lang="ja-JP" altLang="en-US" sz="2800" dirty="0" smtClean="0"/>
              <a:t>から</a:t>
            </a:r>
            <a:r>
              <a:rPr lang="en-US" altLang="ja-JP" sz="2800" dirty="0" smtClean="0"/>
              <a:t>GPIB</a:t>
            </a:r>
            <a:r>
              <a:rPr lang="ja-JP" altLang="en-US" sz="2800" dirty="0" smtClean="0"/>
              <a:t>接続で、</a:t>
            </a:r>
            <a:r>
              <a:rPr lang="en-US" altLang="ja-JP" sz="2800" dirty="0" smtClean="0"/>
              <a:t>MPPC</a:t>
            </a:r>
            <a:r>
              <a:rPr lang="ja-JP" altLang="en-US" sz="2800" dirty="0" smtClean="0"/>
              <a:t>にかかる電圧をコントロールできる。</a:t>
            </a:r>
            <a:endParaRPr lang="en-US" altLang="ja-JP" sz="28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714348" y="3786191"/>
            <a:ext cx="1357322" cy="35719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PL-120-0.6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2285984" y="2000241"/>
            <a:ext cx="1071570" cy="35719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GP-PL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500034" y="2000241"/>
            <a:ext cx="1071570" cy="35719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GP-32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3000364" y="3929067"/>
            <a:ext cx="1071570" cy="3571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DAQ PC</a:t>
            </a:r>
            <a:endParaRPr kumimoji="1" lang="ja-JP" altLang="en-US" dirty="0"/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>
          <a:xfrm>
            <a:off x="4100538" y="4071942"/>
            <a:ext cx="4900618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1" lang="ja-JP" alt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今回の測定では、各温度点で</a:t>
            </a:r>
            <a:r>
              <a:rPr kumimoji="1" lang="en-US" altLang="ja-JP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0.1V</a:t>
            </a:r>
            <a:r>
              <a:rPr kumimoji="1" lang="ja-JP" alt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刻みで</a:t>
            </a:r>
            <a:r>
              <a:rPr kumimoji="1" lang="en-US" altLang="ja-JP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r>
              <a:rPr kumimoji="1" lang="ja-JP" alt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回の測定を行なう。これは、</a:t>
            </a:r>
            <a:r>
              <a:rPr kumimoji="1" lang="en-US" altLang="ja-JP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ΔV </a:t>
            </a:r>
            <a:r>
              <a:rPr lang="ja-JP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・・・ </a:t>
            </a:r>
            <a:r>
              <a:rPr lang="en-US" altLang="ja-JP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1.0</a:t>
            </a:r>
            <a:r>
              <a:rPr lang="ja-JP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～</a:t>
            </a:r>
            <a:r>
              <a:rPr lang="en-US" altLang="ja-JP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2.5V </a:t>
            </a:r>
            <a:r>
              <a:rPr lang="ja-JP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を目安にしている。</a:t>
            </a:r>
            <a:endParaRPr kumimoji="1" lang="en-US" altLang="ja-JP" sz="2800" b="0" i="0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285720" y="1142984"/>
            <a:ext cx="3786214" cy="3071834"/>
          </a:xfrm>
          <a:prstGeom prst="roundRect">
            <a:avLst>
              <a:gd name="adj" fmla="val 599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2" descr="C:\Documents and Settings\Gomi\デスクトップ\kouon_so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582440" cy="2880000"/>
          </a:xfrm>
          <a:prstGeom prst="rect">
            <a:avLst/>
          </a:prstGeom>
          <a:noFill/>
        </p:spPr>
      </p:pic>
      <p:pic>
        <p:nvPicPr>
          <p:cNvPr id="20485" name="Picture 5" descr="C:\Documents and Settings\Gomi\My Documents\2007MT_gomi\multitest\TempChamber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4214842" cy="2958566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8" y="4429132"/>
            <a:ext cx="9001156" cy="1839907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今回使用する恒温槽は、</a:t>
            </a:r>
            <a:r>
              <a:rPr kumimoji="1" lang="en-US" altLang="ja-JP" sz="2800" dirty="0" smtClean="0"/>
              <a:t>DAQ PC</a:t>
            </a:r>
            <a:r>
              <a:rPr kumimoji="1" lang="ja-JP" altLang="en-US" sz="2800" dirty="0" smtClean="0"/>
              <a:t>との通信をとれない。単体でプログラム運転させ、</a:t>
            </a:r>
            <a:r>
              <a:rPr kumimoji="1" lang="en-US" altLang="ja-JP" sz="2800" dirty="0" smtClean="0"/>
              <a:t>DAQ PC</a:t>
            </a:r>
            <a:r>
              <a:rPr kumimoji="1" lang="ja-JP" altLang="en-US" sz="2800" dirty="0" smtClean="0"/>
              <a:t>側での測定プログラムをそれに同期させることによって、温度変化の部分でも測定の自動化を達成した。</a:t>
            </a:r>
            <a:endParaRPr kumimoji="1" lang="ja-JP" altLang="en-US" sz="2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796908"/>
          </a:xfrm>
        </p:spPr>
        <p:txBody>
          <a:bodyPr/>
          <a:lstStyle/>
          <a:p>
            <a:r>
              <a:rPr kumimoji="1" lang="ja-JP" altLang="en-US" dirty="0" smtClean="0"/>
              <a:t>恒温槽の自動制御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500298" y="3786190"/>
            <a:ext cx="2500330" cy="35719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SANYO</a:t>
            </a:r>
            <a:r>
              <a:rPr kumimoji="1" lang="ja-JP" altLang="en-US" dirty="0" smtClean="0"/>
              <a:t>製 低温恒温器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4714876" y="1142984"/>
            <a:ext cx="2786082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恒温槽内部温度 時間変化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6925" y="-24"/>
            <a:ext cx="4000528" cy="725470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性能評価システム</a:t>
            </a:r>
            <a:endParaRPr kumimoji="1" lang="ja-JP" altLang="en-US" sz="3600" dirty="0"/>
          </a:p>
        </p:txBody>
      </p:sp>
      <p:sp>
        <p:nvSpPr>
          <p:cNvPr id="10" name="額縁 9"/>
          <p:cNvSpPr/>
          <p:nvPr/>
        </p:nvSpPr>
        <p:spPr>
          <a:xfrm>
            <a:off x="442842" y="977840"/>
            <a:ext cx="3176631" cy="3176630"/>
          </a:xfrm>
          <a:prstGeom prst="bevel">
            <a:avLst>
              <a:gd name="adj" fmla="val 178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341531" y="725446"/>
            <a:ext cx="1516089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r>
              <a:rPr kumimoji="1" lang="ja-JP" altLang="en-US" sz="2400" dirty="0" smtClean="0"/>
              <a:t>恒温槽</a:t>
            </a:r>
            <a:endParaRPr kumimoji="1" lang="ja-JP" altLang="en-US" sz="2400" dirty="0"/>
          </a:p>
        </p:txBody>
      </p:sp>
      <p:sp>
        <p:nvSpPr>
          <p:cNvPr id="12" name="角丸四角形 11"/>
          <p:cNvSpPr/>
          <p:nvPr/>
        </p:nvSpPr>
        <p:spPr>
          <a:xfrm>
            <a:off x="1412837" y="1368388"/>
            <a:ext cx="1143008" cy="64294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kumimoji="1" lang="ja-JP" altLang="en-US" sz="2000" dirty="0" smtClean="0"/>
              <a:t>光源</a:t>
            </a:r>
            <a:endParaRPr kumimoji="1" lang="ja-JP" altLang="en-US" sz="2000" dirty="0"/>
          </a:p>
        </p:txBody>
      </p:sp>
      <p:sp>
        <p:nvSpPr>
          <p:cNvPr id="44" name="正方形/長方形 43"/>
          <p:cNvSpPr/>
          <p:nvPr/>
        </p:nvSpPr>
        <p:spPr>
          <a:xfrm>
            <a:off x="857224" y="2940024"/>
            <a:ext cx="1785950" cy="928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en-US" altLang="ja-JP" sz="2400" dirty="0" smtClean="0"/>
              <a:t>32ch MPPC board : ×2</a:t>
            </a:r>
            <a:endParaRPr lang="ja-JP" altLang="en-US" sz="2400" dirty="0"/>
          </a:p>
        </p:txBody>
      </p:sp>
      <p:sp>
        <p:nvSpPr>
          <p:cNvPr id="58" name="下矢印 57"/>
          <p:cNvSpPr/>
          <p:nvPr/>
        </p:nvSpPr>
        <p:spPr>
          <a:xfrm>
            <a:off x="1555713" y="4011594"/>
            <a:ext cx="542931" cy="857256"/>
          </a:xfrm>
          <a:prstGeom prst="downArrow">
            <a:avLst/>
          </a:prstGeom>
          <a:solidFill>
            <a:srgbClr val="00B0F0">
              <a:alpha val="60000"/>
            </a:srgbClr>
          </a:solidFill>
          <a:ln w="63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下矢印 60"/>
          <p:cNvSpPr/>
          <p:nvPr/>
        </p:nvSpPr>
        <p:spPr>
          <a:xfrm>
            <a:off x="1698589" y="2082768"/>
            <a:ext cx="500066" cy="78581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光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4306859" y="2940024"/>
            <a:ext cx="1071539" cy="1214443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CAMAC</a:t>
            </a:r>
          </a:p>
          <a:p>
            <a:pPr algn="ctr"/>
            <a:r>
              <a:rPr kumimoji="1" lang="en-US" altLang="ja-JP" sz="2000" dirty="0" smtClean="0"/>
              <a:t>module</a:t>
            </a:r>
            <a:endParaRPr kumimoji="1" lang="ja-JP" altLang="en-US" sz="2000" dirty="0"/>
          </a:p>
        </p:txBody>
      </p:sp>
      <p:sp>
        <p:nvSpPr>
          <p:cNvPr id="63" name="正方形/長方形 62"/>
          <p:cNvSpPr/>
          <p:nvPr/>
        </p:nvSpPr>
        <p:spPr>
          <a:xfrm>
            <a:off x="3673456" y="1797016"/>
            <a:ext cx="189867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altLang="ja-JP" sz="2000" dirty="0" smtClean="0"/>
              <a:t>MPPC Voltage Source</a:t>
            </a:r>
            <a:endParaRPr lang="ja-JP" altLang="en-US" sz="2000" dirty="0"/>
          </a:p>
        </p:txBody>
      </p:sp>
      <p:sp>
        <p:nvSpPr>
          <p:cNvPr id="64" name="正方形/長方形 63"/>
          <p:cNvSpPr/>
          <p:nvPr/>
        </p:nvSpPr>
        <p:spPr>
          <a:xfrm>
            <a:off x="3806793" y="4654536"/>
            <a:ext cx="1071539" cy="12144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VME</a:t>
            </a:r>
          </a:p>
          <a:p>
            <a:pPr algn="ctr"/>
            <a:r>
              <a:rPr kumimoji="1" lang="en-US" altLang="ja-JP" sz="2000" dirty="0" smtClean="0"/>
              <a:t>module</a:t>
            </a:r>
            <a:endParaRPr kumimoji="1" lang="ja-JP" altLang="en-US" sz="20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198523" y="4121433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32ch×2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7" name="下矢印 66"/>
          <p:cNvSpPr/>
          <p:nvPr/>
        </p:nvSpPr>
        <p:spPr>
          <a:xfrm rot="16200000">
            <a:off x="2963824" y="5140316"/>
            <a:ext cx="542931" cy="857256"/>
          </a:xfrm>
          <a:prstGeom prst="downArrow">
            <a:avLst/>
          </a:prstGeom>
          <a:solidFill>
            <a:srgbClr val="00B0F0">
              <a:alpha val="60000"/>
            </a:srgbClr>
          </a:solidFill>
          <a:ln w="63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663785" y="5264441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1ch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×2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8" name="屈折矢印 67"/>
          <p:cNvSpPr/>
          <p:nvPr/>
        </p:nvSpPr>
        <p:spPr>
          <a:xfrm rot="5400000" flipV="1">
            <a:off x="3046604" y="2127647"/>
            <a:ext cx="766136" cy="1430121"/>
          </a:xfrm>
          <a:prstGeom prst="bentUpArrow">
            <a:avLst>
              <a:gd name="adj1" fmla="val 15074"/>
              <a:gd name="adj2" fmla="val 18004"/>
              <a:gd name="adj3" fmla="val 2197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台形 68"/>
          <p:cNvSpPr/>
          <p:nvPr/>
        </p:nvSpPr>
        <p:spPr>
          <a:xfrm>
            <a:off x="2698721" y="3511528"/>
            <a:ext cx="571504" cy="214314"/>
          </a:xfrm>
          <a:prstGeom prst="trapezoi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2913035" y="3368652"/>
            <a:ext cx="142876" cy="257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643174" y="3774048"/>
            <a:ext cx="150019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Light Monitor</a:t>
            </a:r>
            <a:endParaRPr kumimoji="1" lang="ja-JP" altLang="en-US" dirty="0"/>
          </a:p>
        </p:txBody>
      </p:sp>
      <p:grpSp>
        <p:nvGrpSpPr>
          <p:cNvPr id="72" name="グループ化 3"/>
          <p:cNvGrpSpPr/>
          <p:nvPr/>
        </p:nvGrpSpPr>
        <p:grpSpPr>
          <a:xfrm>
            <a:off x="6807189" y="1368388"/>
            <a:ext cx="2193967" cy="1357322"/>
            <a:chOff x="6357950" y="1285860"/>
            <a:chExt cx="2193967" cy="1357322"/>
          </a:xfrm>
        </p:grpSpPr>
        <p:sp>
          <p:nvSpPr>
            <p:cNvPr id="73" name="正方形/長方形 72"/>
            <p:cNvSpPr/>
            <p:nvPr/>
          </p:nvSpPr>
          <p:spPr>
            <a:xfrm>
              <a:off x="6858016" y="2347906"/>
              <a:ext cx="428628" cy="22383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7858148" y="1285860"/>
              <a:ext cx="693769" cy="135732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角丸四角形 74"/>
            <p:cNvSpPr/>
            <p:nvPr/>
          </p:nvSpPr>
          <p:spPr>
            <a:xfrm>
              <a:off x="6357950" y="1571612"/>
              <a:ext cx="1428760" cy="908050"/>
            </a:xfrm>
            <a:prstGeom prst="roundRect">
              <a:avLst>
                <a:gd name="adj" fmla="val 8586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角丸四角形 75"/>
            <p:cNvSpPr>
              <a:spLocks noChangeAspect="1"/>
            </p:cNvSpPr>
            <p:nvPr/>
          </p:nvSpPr>
          <p:spPr>
            <a:xfrm>
              <a:off x="6397650" y="1639863"/>
              <a:ext cx="1341295" cy="766773"/>
            </a:xfrm>
            <a:prstGeom prst="roundRect">
              <a:avLst>
                <a:gd name="adj" fmla="val 8586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solidFill>
                    <a:schemeClr val="bg1">
                      <a:lumMod val="95000"/>
                    </a:schemeClr>
                  </a:solidFill>
                </a:rPr>
                <a:t>DAQ PC</a:t>
              </a:r>
              <a:endParaRPr kumimoji="1" lang="ja-JP" alt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6572264" y="2571744"/>
              <a:ext cx="1000132" cy="7143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8" name="直線コネクタ 77"/>
            <p:cNvCxnSpPr/>
            <p:nvPr/>
          </p:nvCxnSpPr>
          <p:spPr>
            <a:xfrm flipV="1">
              <a:off x="7931196" y="2041506"/>
              <a:ext cx="54769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円/楕円 78"/>
            <p:cNvSpPr>
              <a:spLocks noChangeAspect="1"/>
            </p:cNvSpPr>
            <p:nvPr/>
          </p:nvSpPr>
          <p:spPr>
            <a:xfrm>
              <a:off x="8150274" y="2225097"/>
              <a:ext cx="108000" cy="108000"/>
            </a:xfrm>
            <a:prstGeom prst="ellipse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0" name="グループ化 11"/>
          <p:cNvGrpSpPr/>
          <p:nvPr/>
        </p:nvGrpSpPr>
        <p:grpSpPr>
          <a:xfrm>
            <a:off x="6807189" y="5297478"/>
            <a:ext cx="2193967" cy="1357322"/>
            <a:chOff x="6357950" y="1285860"/>
            <a:chExt cx="2193967" cy="1357322"/>
          </a:xfrm>
        </p:grpSpPr>
        <p:sp>
          <p:nvSpPr>
            <p:cNvPr id="81" name="正方形/長方形 80"/>
            <p:cNvSpPr/>
            <p:nvPr/>
          </p:nvSpPr>
          <p:spPr>
            <a:xfrm>
              <a:off x="6858016" y="2347906"/>
              <a:ext cx="428628" cy="22383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7858148" y="1285860"/>
              <a:ext cx="693769" cy="135732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角丸四角形 82"/>
            <p:cNvSpPr/>
            <p:nvPr/>
          </p:nvSpPr>
          <p:spPr>
            <a:xfrm>
              <a:off x="6357950" y="1571612"/>
              <a:ext cx="1428760" cy="908050"/>
            </a:xfrm>
            <a:prstGeom prst="roundRect">
              <a:avLst>
                <a:gd name="adj" fmla="val 8586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角丸四角形 83"/>
            <p:cNvSpPr>
              <a:spLocks noChangeAspect="1"/>
            </p:cNvSpPr>
            <p:nvPr/>
          </p:nvSpPr>
          <p:spPr>
            <a:xfrm>
              <a:off x="6397650" y="1639863"/>
              <a:ext cx="1341295" cy="766773"/>
            </a:xfrm>
            <a:prstGeom prst="roundRect">
              <a:avLst>
                <a:gd name="adj" fmla="val 8586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 smtClean="0">
                  <a:solidFill>
                    <a:schemeClr val="bg1"/>
                  </a:solidFill>
                </a:rPr>
                <a:t>波形</a:t>
              </a:r>
              <a:endParaRPr lang="en-US" altLang="ja-JP" sz="2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2400" dirty="0" smtClean="0">
                  <a:solidFill>
                    <a:schemeClr val="bg1"/>
                  </a:solidFill>
                </a:rPr>
                <a:t>発生器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6572264" y="2571744"/>
              <a:ext cx="1000132" cy="7143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6" name="直線コネクタ 85"/>
            <p:cNvCxnSpPr/>
            <p:nvPr/>
          </p:nvCxnSpPr>
          <p:spPr>
            <a:xfrm flipV="1">
              <a:off x="7931196" y="2041506"/>
              <a:ext cx="54769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円/楕円 86"/>
            <p:cNvSpPr>
              <a:spLocks noChangeAspect="1"/>
            </p:cNvSpPr>
            <p:nvPr/>
          </p:nvSpPr>
          <p:spPr>
            <a:xfrm>
              <a:off x="8150274" y="2225097"/>
              <a:ext cx="108000" cy="108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8" name="左矢印 87"/>
          <p:cNvSpPr/>
          <p:nvPr/>
        </p:nvSpPr>
        <p:spPr>
          <a:xfrm>
            <a:off x="5572133" y="1806593"/>
            <a:ext cx="1163618" cy="622275"/>
          </a:xfrm>
          <a:prstGeom prst="leftArrow">
            <a:avLst>
              <a:gd name="adj1" fmla="val 50000"/>
              <a:gd name="adj2" fmla="val 60831"/>
            </a:avLst>
          </a:prstGeom>
          <a:solidFill>
            <a:srgbClr val="FF0000"/>
          </a:solidFill>
          <a:ln w="6350">
            <a:solidFill>
              <a:srgbClr val="C00000">
                <a:alpha val="8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GP-IB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左矢印 88"/>
          <p:cNvSpPr/>
          <p:nvPr/>
        </p:nvSpPr>
        <p:spPr>
          <a:xfrm rot="16200000">
            <a:off x="7454933" y="3653938"/>
            <a:ext cx="2428894" cy="663552"/>
          </a:xfrm>
          <a:prstGeom prst="leftArrow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Cable</a:t>
            </a:r>
            <a:endParaRPr kumimoji="1" lang="ja-JP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屈折矢印 89"/>
          <p:cNvSpPr/>
          <p:nvPr/>
        </p:nvSpPr>
        <p:spPr>
          <a:xfrm>
            <a:off x="5449867" y="2797148"/>
            <a:ext cx="1785950" cy="714380"/>
          </a:xfrm>
          <a:prstGeom prst="bentUpArrow">
            <a:avLst>
              <a:gd name="adj1" fmla="val 18912"/>
              <a:gd name="adj2" fmla="val 21942"/>
              <a:gd name="adj3" fmla="val 23775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右矢印 90"/>
          <p:cNvSpPr/>
          <p:nvPr/>
        </p:nvSpPr>
        <p:spPr>
          <a:xfrm>
            <a:off x="3357554" y="3440090"/>
            <a:ext cx="903744" cy="285752"/>
          </a:xfrm>
          <a:prstGeom prst="right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屈折矢印 91"/>
          <p:cNvSpPr/>
          <p:nvPr/>
        </p:nvSpPr>
        <p:spPr>
          <a:xfrm>
            <a:off x="4949801" y="2797148"/>
            <a:ext cx="2786082" cy="2214578"/>
          </a:xfrm>
          <a:prstGeom prst="bentUpArrow">
            <a:avLst>
              <a:gd name="adj1" fmla="val 6776"/>
              <a:gd name="adj2" fmla="val 7376"/>
              <a:gd name="adj3" fmla="val 8392"/>
            </a:avLst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屈折矢印 92"/>
          <p:cNvSpPr/>
          <p:nvPr/>
        </p:nvSpPr>
        <p:spPr>
          <a:xfrm flipH="1">
            <a:off x="1520777" y="5868982"/>
            <a:ext cx="5072098" cy="571504"/>
          </a:xfrm>
          <a:prstGeom prst="bentUp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U ターン矢印 44"/>
          <p:cNvSpPr/>
          <p:nvPr/>
        </p:nvSpPr>
        <p:spPr>
          <a:xfrm rot="16200000">
            <a:off x="-1143040" y="2786058"/>
            <a:ext cx="4071966" cy="1500198"/>
          </a:xfrm>
          <a:prstGeom prst="uturnArrow">
            <a:avLst>
              <a:gd name="adj1" fmla="val 9906"/>
              <a:gd name="adj2" fmla="val 11200"/>
              <a:gd name="adj3" fmla="val 11200"/>
              <a:gd name="adj4" fmla="val 43750"/>
              <a:gd name="adj5" fmla="val 75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877835" y="4940288"/>
            <a:ext cx="1785950" cy="928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en-US" altLang="ja-JP" sz="2400" dirty="0" smtClean="0"/>
              <a:t>32ch Trip-t board : ×2</a:t>
            </a:r>
            <a:endParaRPr lang="ja-JP" altLang="en-US" sz="2400" dirty="0"/>
          </a:p>
        </p:txBody>
      </p:sp>
      <p:grpSp>
        <p:nvGrpSpPr>
          <p:cNvPr id="52" name="グループ化 51"/>
          <p:cNvGrpSpPr/>
          <p:nvPr/>
        </p:nvGrpSpPr>
        <p:grpSpPr>
          <a:xfrm>
            <a:off x="3929058" y="785794"/>
            <a:ext cx="3500462" cy="814126"/>
            <a:chOff x="3929058" y="785794"/>
            <a:chExt cx="3500462" cy="814126"/>
          </a:xfrm>
        </p:grpSpPr>
        <p:sp>
          <p:nvSpPr>
            <p:cNvPr id="50" name="二方向矢印 49"/>
            <p:cNvSpPr/>
            <p:nvPr/>
          </p:nvSpPr>
          <p:spPr>
            <a:xfrm flipV="1">
              <a:off x="3929058" y="814102"/>
              <a:ext cx="3500462" cy="785818"/>
            </a:xfrm>
            <a:prstGeom prst="leftUpArrow">
              <a:avLst/>
            </a:prstGeom>
            <a:solidFill>
              <a:srgbClr val="0070C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5357818" y="785794"/>
              <a:ext cx="928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同期</a:t>
              </a:r>
              <a:endParaRPr kumimoji="1"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Gomi\My Documents\2007MT_gomi\multitest\hist_gain20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68" y="1180238"/>
            <a:ext cx="3600450" cy="2527300"/>
          </a:xfrm>
          <a:prstGeom prst="rect">
            <a:avLst/>
          </a:prstGeom>
          <a:noFill/>
        </p:spPr>
      </p:pic>
      <p:pic>
        <p:nvPicPr>
          <p:cNvPr id="21507" name="Picture 3" descr="C:\Documents and Settings\Gomi\My Documents\2007MT_gomi\multitest\hist_noise20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68" y="3900358"/>
            <a:ext cx="3600450" cy="2527300"/>
          </a:xfrm>
          <a:prstGeom prst="rect">
            <a:avLst/>
          </a:prstGeom>
          <a:noFill/>
        </p:spPr>
      </p:pic>
      <p:pic>
        <p:nvPicPr>
          <p:cNvPr id="21508" name="Picture 4" descr="C:\Documents and Settings\Gomi\My Documents\2007MT_gomi\multitest\hist_pde20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0544" y="1177168"/>
            <a:ext cx="3600450" cy="2527300"/>
          </a:xfrm>
          <a:prstGeom prst="rect">
            <a:avLst/>
          </a:prstGeom>
          <a:noFill/>
        </p:spPr>
      </p:pic>
      <p:pic>
        <p:nvPicPr>
          <p:cNvPr id="21509" name="Picture 5" descr="C:\Documents and Settings\Gomi\My Documents\2007MT_gomi\multitest\hist_xtap20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0544" y="3906250"/>
            <a:ext cx="3600450" cy="25146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54032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100</a:t>
            </a:r>
            <a:r>
              <a:rPr kumimoji="1" lang="ja-JP" altLang="en-US" sz="3600" dirty="0" smtClean="0"/>
              <a:t>個の</a:t>
            </a:r>
            <a:r>
              <a:rPr kumimoji="1" lang="en-US" altLang="ja-JP" sz="3600" dirty="0" smtClean="0"/>
              <a:t>MPPC</a:t>
            </a:r>
            <a:r>
              <a:rPr kumimoji="1" lang="ja-JP" altLang="en-US" sz="3600" dirty="0" smtClean="0"/>
              <a:t>素子の測定結果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000892" y="1142984"/>
            <a:ext cx="2143108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kumimoji="1" lang="en-US" altLang="ja-JP" sz="2400" dirty="0" smtClean="0"/>
              <a:t>	ΔV=1.5V </a:t>
            </a:r>
            <a:r>
              <a:rPr kumimoji="1" lang="ja-JP" altLang="en-US" sz="2400" dirty="0" smtClean="0"/>
              <a:t>の時の測定結果を比較する。</a:t>
            </a:r>
            <a:endParaRPr kumimoji="1"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ja-JP" altLang="en-US" sz="2400" dirty="0" smtClean="0"/>
              <a:t>ゲイン・</a:t>
            </a:r>
            <a:r>
              <a:rPr lang="en-US" altLang="ja-JP" sz="2400" dirty="0" smtClean="0"/>
              <a:t>PDE</a:t>
            </a:r>
            <a:r>
              <a:rPr lang="ja-JP" altLang="en-US" sz="2400" dirty="0" smtClean="0"/>
              <a:t>・クロストーク</a:t>
            </a:r>
            <a:r>
              <a:rPr lang="en-US" altLang="ja-JP" sz="2400" dirty="0" smtClean="0"/>
              <a:t>+</a:t>
            </a:r>
            <a:r>
              <a:rPr lang="ja-JP" altLang="en-US" sz="2400" dirty="0" smtClean="0"/>
              <a:t>アフターパルスは、良く揃っていて個体差は小さい。</a:t>
            </a:r>
            <a:endParaRPr lang="en-US" altLang="ja-JP" sz="2400" dirty="0" smtClean="0"/>
          </a:p>
          <a:p>
            <a:pPr>
              <a:buNone/>
            </a:pPr>
            <a:r>
              <a:rPr kumimoji="1" lang="en-US" altLang="ja-JP" sz="2400" dirty="0" smtClean="0"/>
              <a:t>	</a:t>
            </a:r>
            <a:r>
              <a:rPr kumimoji="1" lang="ja-JP" altLang="en-US" sz="2400" dirty="0" smtClean="0"/>
              <a:t>ノイズレートは個体差が</a:t>
            </a:r>
            <a:r>
              <a:rPr lang="ja-JP" altLang="en-US" sz="2400" dirty="0" smtClean="0"/>
              <a:t>大きい</a:t>
            </a:r>
            <a:r>
              <a:rPr kumimoji="1" lang="ja-JP" altLang="en-US" sz="2400" dirty="0" smtClean="0"/>
              <a:t>。</a:t>
            </a:r>
            <a:endParaRPr kumimoji="1"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97282" y="1071546"/>
            <a:ext cx="2617328" cy="285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Gain : 100MPPC</a:t>
            </a:r>
            <a:endParaRPr kumimoji="1" lang="ja-JP" altLang="en-US" dirty="0"/>
          </a:p>
        </p:txBody>
      </p:sp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34218" y="1500174"/>
            <a:ext cx="1357322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RMS/Mean = 0.015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5963506" y="1285860"/>
            <a:ext cx="1357322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RMS/Mean = 0.026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786180" y="1071546"/>
            <a:ext cx="2571768" cy="285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PDE : 100MPPC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214810" y="4357694"/>
            <a:ext cx="1285884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RMS/Mean = 0.025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2329114" y="4089194"/>
            <a:ext cx="1285884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RMS/Mean = 0.160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97282" y="3786190"/>
            <a:ext cx="2760204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Noise rate [kHz] : 100MPPC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3786180" y="3786190"/>
            <a:ext cx="3429024" cy="285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Cross-Talk + After Pulse : 100MPPC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796908"/>
          </a:xfrm>
        </p:spPr>
        <p:txBody>
          <a:bodyPr/>
          <a:lstStyle/>
          <a:p>
            <a:r>
              <a:rPr kumimoji="1" lang="ja-JP" altLang="en-US" dirty="0" smtClean="0"/>
              <a:t>性能評価システム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1643050"/>
            <a:ext cx="8858312" cy="428628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 T2K</a:t>
            </a:r>
            <a:r>
              <a:rPr lang="ja-JP" altLang="en-US" sz="2800" dirty="0" smtClean="0"/>
              <a:t>実験に使用する</a:t>
            </a:r>
            <a:r>
              <a:rPr lang="en-US" altLang="ja-JP" sz="2800" dirty="0" smtClean="0"/>
              <a:t>15,000</a:t>
            </a:r>
            <a:r>
              <a:rPr lang="ja-JP" altLang="en-US" sz="2800" dirty="0" smtClean="0"/>
              <a:t>個の</a:t>
            </a:r>
            <a:r>
              <a:rPr lang="en-US" altLang="ja-JP" sz="2800" dirty="0" smtClean="0"/>
              <a:t>MPPC</a:t>
            </a:r>
            <a:r>
              <a:rPr lang="ja-JP" altLang="en-US" sz="2800" dirty="0" smtClean="0"/>
              <a:t>に関して、約</a:t>
            </a:r>
            <a:r>
              <a:rPr lang="en-US" altLang="ja-JP" sz="2800" dirty="0" smtClean="0"/>
              <a:t>6</a:t>
            </a:r>
            <a:r>
              <a:rPr lang="ja-JP" altLang="en-US" sz="2800" dirty="0" smtClean="0"/>
              <a:t>ヶ月という期間で各特性の電圧・温度による変化を、インストールする前に測定し、評価を行なう。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 </a:t>
            </a:r>
            <a:r>
              <a:rPr lang="ja-JP" altLang="en-US" sz="2800" dirty="0" smtClean="0"/>
              <a:t>以下の</a:t>
            </a:r>
            <a:r>
              <a:rPr lang="en-US" altLang="ja-JP" sz="2800" dirty="0" smtClean="0"/>
              <a:t>4</a:t>
            </a:r>
            <a:r>
              <a:rPr lang="ja-JP" altLang="en-US" sz="2800" dirty="0" err="1" smtClean="0"/>
              <a:t>つの</a:t>
            </a:r>
            <a:r>
              <a:rPr lang="ja-JP" altLang="en-US" sz="2800" dirty="0" smtClean="0"/>
              <a:t>特性について測定が可能なシステム構築を行なう。</a:t>
            </a:r>
            <a:endParaRPr kumimoji="1" lang="en-US" altLang="ja-JP" sz="2800" dirty="0" smtClean="0"/>
          </a:p>
          <a:p>
            <a:pPr marL="914400" lvl="1" indent="-457200">
              <a:buSzPct val="120000"/>
              <a:buFont typeface="+mj-lt"/>
              <a:buAutoNum type="arabicPeriod"/>
            </a:pPr>
            <a:r>
              <a:rPr kumimoji="1" lang="ja-JP" altLang="en-US" sz="2400" b="1" u="sng" dirty="0" smtClean="0"/>
              <a:t>ゲイン （ </a:t>
            </a:r>
            <a:r>
              <a:rPr kumimoji="1" lang="en-US" altLang="ja-JP" sz="2400" b="1" u="sng" dirty="0" smtClean="0">
                <a:sym typeface="Wingdings" pitchFamily="2" charset="2"/>
              </a:rPr>
              <a:t> </a:t>
            </a:r>
            <a:r>
              <a:rPr kumimoji="1" lang="ja-JP" altLang="en-US" sz="2400" b="1" u="sng" dirty="0" smtClean="0">
                <a:sym typeface="Wingdings" pitchFamily="2" charset="2"/>
              </a:rPr>
              <a:t>ブレイクダウン電圧</a:t>
            </a:r>
            <a:r>
              <a:rPr kumimoji="1" lang="ja-JP" altLang="en-US" sz="2400" b="1" u="sng" dirty="0" smtClean="0"/>
              <a:t>）</a:t>
            </a:r>
            <a:endParaRPr kumimoji="1" lang="en-US" altLang="ja-JP" sz="2400" b="1" u="sng" dirty="0" smtClean="0"/>
          </a:p>
          <a:p>
            <a:pPr marL="914400" lvl="1" indent="-457200">
              <a:buSzPct val="120000"/>
              <a:buFont typeface="+mj-lt"/>
              <a:buAutoNum type="arabicPeriod"/>
            </a:pPr>
            <a:r>
              <a:rPr kumimoji="1" lang="ja-JP" altLang="en-US" sz="2400" b="1" u="sng" dirty="0" smtClean="0"/>
              <a:t>獲得できる光量</a:t>
            </a:r>
            <a:endParaRPr kumimoji="1" lang="en-US" altLang="ja-JP" sz="2400" b="1" u="sng" dirty="0" smtClean="0"/>
          </a:p>
          <a:p>
            <a:pPr marL="914400" lvl="1" indent="-457200">
              <a:buSzPct val="120000"/>
              <a:buFont typeface="+mj-lt"/>
              <a:buAutoNum type="arabicPeriod"/>
            </a:pPr>
            <a:r>
              <a:rPr kumimoji="1" lang="ja-JP" altLang="en-US" sz="2400" b="1" u="sng" dirty="0" smtClean="0"/>
              <a:t>ノイズレート</a:t>
            </a:r>
            <a:endParaRPr kumimoji="1" lang="en-US" altLang="ja-JP" sz="2400" b="1" u="sng" dirty="0" smtClean="0"/>
          </a:p>
          <a:p>
            <a:pPr marL="914400" lvl="1" indent="-457200">
              <a:buSzPct val="120000"/>
              <a:buFont typeface="+mj-lt"/>
              <a:buAutoNum type="arabicPeriod"/>
            </a:pPr>
            <a:r>
              <a:rPr kumimoji="1" lang="ja-JP" altLang="en-US" sz="2400" b="1" u="sng" dirty="0" smtClean="0"/>
              <a:t>クロストーク</a:t>
            </a:r>
            <a:r>
              <a:rPr kumimoji="1" lang="en-US" altLang="ja-JP" sz="2400" b="1" u="sng" dirty="0" smtClean="0"/>
              <a:t>+</a:t>
            </a:r>
            <a:r>
              <a:rPr kumimoji="1" lang="ja-JP" altLang="en-US" sz="2400" b="1" u="sng" dirty="0" smtClean="0"/>
              <a:t>アフターパルス</a:t>
            </a:r>
            <a:endParaRPr lang="en-US" altLang="ja-JP" sz="2400" b="1" u="sng" dirty="0" smtClean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Documents and Settings\Gomi\My Documents\2007MT_gomi\mppc\ADC_camac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19" y="2786058"/>
            <a:ext cx="5146562" cy="3857652"/>
          </a:xfrm>
          <a:prstGeom prst="rect">
            <a:avLst/>
          </a:prstGeom>
          <a:noFill/>
        </p:spPr>
      </p:pic>
      <p:sp>
        <p:nvSpPr>
          <p:cNvPr id="3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7741-46BB-4665-B2C2-F360E59DE83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title"/>
          </p:nvPr>
        </p:nvSpPr>
        <p:spPr>
          <a:xfrm>
            <a:off x="1000100" y="252412"/>
            <a:ext cx="7099326" cy="747695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1. </a:t>
            </a:r>
            <a:r>
              <a:rPr lang="ja-JP" altLang="en-US" sz="4000" dirty="0" smtClean="0"/>
              <a:t>ゲイン </a:t>
            </a:r>
            <a:r>
              <a:rPr lang="en-US" altLang="ja-JP" sz="4000" dirty="0" smtClean="0">
                <a:sym typeface="Wingdings" pitchFamily="2" charset="2"/>
              </a:rPr>
              <a:t> </a:t>
            </a:r>
            <a:r>
              <a:rPr lang="ja-JP" altLang="en-US" sz="4000" dirty="0" smtClean="0">
                <a:sym typeface="Wingdings" pitchFamily="2" charset="2"/>
              </a:rPr>
              <a:t>ブレイクダウン電圧</a:t>
            </a:r>
            <a:endParaRPr lang="ja-JP" altLang="en-US" sz="4000" dirty="0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5357818" y="3892334"/>
            <a:ext cx="0" cy="2340000"/>
          </a:xfrm>
          <a:prstGeom prst="line">
            <a:avLst/>
          </a:prstGeom>
          <a:noFill/>
          <a:ln w="38100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4892256" y="3384550"/>
            <a:ext cx="0" cy="2879725"/>
          </a:xfrm>
          <a:prstGeom prst="line">
            <a:avLst/>
          </a:prstGeom>
          <a:noFill/>
          <a:ln w="38100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4864111" y="3117850"/>
            <a:ext cx="1208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pedestal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5357818" y="3671832"/>
            <a:ext cx="7143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1p.e</a:t>
            </a:r>
            <a:endParaRPr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5786446" y="4357694"/>
            <a:ext cx="865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2p.e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6215074" y="5000636"/>
            <a:ext cx="865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3p.e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6707212" y="5457782"/>
            <a:ext cx="1293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4p.e …</a:t>
            </a:r>
          </a:p>
        </p:txBody>
      </p:sp>
      <p:sp>
        <p:nvSpPr>
          <p:cNvPr id="25647" name="AutoShape 47"/>
          <p:cNvSpPr>
            <a:spLocks noChangeArrowheads="1"/>
          </p:cNvSpPr>
          <p:nvPr/>
        </p:nvSpPr>
        <p:spPr bwMode="auto">
          <a:xfrm>
            <a:off x="4894023" y="5857892"/>
            <a:ext cx="428628" cy="287337"/>
          </a:xfrm>
          <a:prstGeom prst="leftRightArrow">
            <a:avLst>
              <a:gd name="adj1" fmla="val 50000"/>
              <a:gd name="adj2" fmla="val 48950"/>
            </a:avLst>
          </a:prstGeom>
          <a:solidFill>
            <a:srgbClr val="0070C0">
              <a:alpha val="90000"/>
            </a:srgb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51" name="Text Box 51"/>
          <p:cNvSpPr txBox="1">
            <a:spLocks noChangeArrowheads="1"/>
          </p:cNvSpPr>
          <p:nvPr/>
        </p:nvSpPr>
        <p:spPr bwMode="auto">
          <a:xfrm>
            <a:off x="428596" y="1312119"/>
            <a:ext cx="22860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bg1"/>
                </a:solidFill>
              </a:rPr>
              <a:t>MPPC</a:t>
            </a:r>
            <a:r>
              <a:rPr lang="ja-JP" altLang="en-US" sz="2400" dirty="0">
                <a:solidFill>
                  <a:schemeClr val="bg1"/>
                </a:solidFill>
              </a:rPr>
              <a:t>のゲインの定義式</a:t>
            </a:r>
          </a:p>
        </p:txBody>
      </p:sp>
      <p:sp>
        <p:nvSpPr>
          <p:cNvPr id="25652" name="Rectangle 52"/>
          <p:cNvSpPr>
            <a:spLocks noChangeArrowheads="1"/>
          </p:cNvSpPr>
          <p:nvPr/>
        </p:nvSpPr>
        <p:spPr bwMode="auto">
          <a:xfrm>
            <a:off x="3874872" y="2665888"/>
            <a:ext cx="364809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dirty="0"/>
              <a:t>ADC</a:t>
            </a:r>
            <a:r>
              <a:rPr lang="ja-JP" altLang="en-US" dirty="0" smtClean="0"/>
              <a:t>分布 </a:t>
            </a:r>
            <a:r>
              <a:rPr lang="en-US" altLang="ja-JP" dirty="0" smtClean="0"/>
              <a:t>: MPPC 25</a:t>
            </a:r>
            <a:r>
              <a:rPr lang="en-US" altLang="ja-JP" dirty="0"/>
              <a:t>℃</a:t>
            </a:r>
            <a:r>
              <a:rPr lang="ja-JP" altLang="en-US" dirty="0"/>
              <a:t>　</a:t>
            </a:r>
            <a:r>
              <a:rPr lang="ja-JP" altLang="en-US" dirty="0" smtClean="0"/>
              <a:t>（</a:t>
            </a:r>
            <a:r>
              <a:rPr lang="en-US" altLang="ja-JP" dirty="0" smtClean="0"/>
              <a:t>ΔV=1.5V</a:t>
            </a:r>
            <a:r>
              <a:rPr lang="ja-JP" altLang="en-US" dirty="0" smtClean="0"/>
              <a:t>）</a:t>
            </a:r>
            <a:endParaRPr lang="en-US" altLang="ja-JP" dirty="0"/>
          </a:p>
        </p:txBody>
      </p:sp>
      <p:sp>
        <p:nvSpPr>
          <p:cNvPr id="25653" name="AutoShape 53"/>
          <p:cNvSpPr>
            <a:spLocks noChangeArrowheads="1"/>
          </p:cNvSpPr>
          <p:nvPr/>
        </p:nvSpPr>
        <p:spPr bwMode="auto">
          <a:xfrm>
            <a:off x="142844" y="5929330"/>
            <a:ext cx="3929090" cy="525444"/>
          </a:xfrm>
          <a:prstGeom prst="wedgeRectCallout">
            <a:avLst>
              <a:gd name="adj1" fmla="val 68890"/>
              <a:gd name="adj2" fmla="val -2718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altLang="ja-JP" sz="2000" b="1" dirty="0" smtClean="0"/>
              <a:t>1</a:t>
            </a:r>
            <a:r>
              <a:rPr lang="ja-JP" altLang="en-US" sz="2000" b="1" dirty="0" smtClean="0"/>
              <a:t>ピクセルが出す電荷量</a:t>
            </a:r>
            <a:r>
              <a:rPr lang="en-US" altLang="ja-JP" sz="2000" b="1" dirty="0" smtClean="0"/>
              <a:t>Q</a:t>
            </a:r>
            <a:r>
              <a:rPr lang="ja-JP" altLang="en-US" sz="2000" b="1" dirty="0" smtClean="0"/>
              <a:t>を求める</a:t>
            </a:r>
            <a:endParaRPr lang="ja-JP" altLang="en-US" sz="2000" b="1" dirty="0"/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 flipV="1">
            <a:off x="250825" y="4219575"/>
            <a:ext cx="3529013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656" name="Line 56"/>
          <p:cNvSpPr>
            <a:spLocks noChangeShapeType="1"/>
          </p:cNvSpPr>
          <p:nvPr/>
        </p:nvSpPr>
        <p:spPr bwMode="auto">
          <a:xfrm flipH="1" flipV="1">
            <a:off x="250825" y="2779713"/>
            <a:ext cx="0" cy="14398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657" name="Text Box 57"/>
          <p:cNvSpPr txBox="1">
            <a:spLocks noChangeArrowheads="1"/>
          </p:cNvSpPr>
          <p:nvPr/>
        </p:nvSpPr>
        <p:spPr bwMode="auto">
          <a:xfrm>
            <a:off x="3348038" y="3825875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5659" name="Text Box 59"/>
          <p:cNvSpPr txBox="1">
            <a:spLocks noChangeArrowheads="1"/>
          </p:cNvSpPr>
          <p:nvPr/>
        </p:nvSpPr>
        <p:spPr bwMode="auto">
          <a:xfrm>
            <a:off x="596900" y="3527425"/>
            <a:ext cx="946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ja-JP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</a:t>
            </a:r>
          </a:p>
        </p:txBody>
      </p:sp>
      <p:sp>
        <p:nvSpPr>
          <p:cNvPr id="25661" name="Line 61"/>
          <p:cNvSpPr>
            <a:spLocks noChangeShapeType="1"/>
          </p:cNvSpPr>
          <p:nvPr/>
        </p:nvSpPr>
        <p:spPr bwMode="auto">
          <a:xfrm flipH="1">
            <a:off x="1071538" y="2654486"/>
            <a:ext cx="2119036" cy="15396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663" name="Rectangle 63"/>
          <p:cNvSpPr>
            <a:spLocks noChangeArrowheads="1"/>
          </p:cNvSpPr>
          <p:nvPr/>
        </p:nvSpPr>
        <p:spPr bwMode="auto">
          <a:xfrm>
            <a:off x="1884320" y="3463504"/>
            <a:ext cx="144000" cy="144000"/>
          </a:xfrm>
          <a:prstGeom prst="rect">
            <a:avLst/>
          </a:prstGeom>
          <a:solidFill>
            <a:srgbClr val="FF0000">
              <a:alpha val="90000"/>
            </a:srgbClr>
          </a:solidFill>
          <a:ln w="6350">
            <a:solidFill>
              <a:srgbClr val="C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68" name="Text Box 68"/>
          <p:cNvSpPr txBox="1">
            <a:spLocks noChangeArrowheads="1"/>
          </p:cNvSpPr>
          <p:nvPr/>
        </p:nvSpPr>
        <p:spPr bwMode="auto">
          <a:xfrm>
            <a:off x="0" y="4149725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5669" name="Line 69"/>
          <p:cNvSpPr>
            <a:spLocks noChangeShapeType="1"/>
          </p:cNvSpPr>
          <p:nvPr/>
        </p:nvSpPr>
        <p:spPr bwMode="auto">
          <a:xfrm>
            <a:off x="250825" y="4292600"/>
            <a:ext cx="0" cy="1296988"/>
          </a:xfrm>
          <a:prstGeom prst="line">
            <a:avLst/>
          </a:prstGeom>
          <a:noFill/>
          <a:ln w="31750">
            <a:solidFill>
              <a:srgbClr val="00B0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670" name="Line 70"/>
          <p:cNvSpPr>
            <a:spLocks noChangeShapeType="1"/>
          </p:cNvSpPr>
          <p:nvPr/>
        </p:nvSpPr>
        <p:spPr bwMode="auto">
          <a:xfrm>
            <a:off x="2528888" y="3357563"/>
            <a:ext cx="0" cy="2232025"/>
          </a:xfrm>
          <a:prstGeom prst="line">
            <a:avLst/>
          </a:prstGeom>
          <a:noFill/>
          <a:ln w="3175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671" name="Line 71"/>
          <p:cNvSpPr>
            <a:spLocks noChangeShapeType="1"/>
          </p:cNvSpPr>
          <p:nvPr/>
        </p:nvSpPr>
        <p:spPr bwMode="auto">
          <a:xfrm>
            <a:off x="1071538" y="4066322"/>
            <a:ext cx="0" cy="72000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672" name="Line 72"/>
          <p:cNvSpPr>
            <a:spLocks noChangeShapeType="1"/>
          </p:cNvSpPr>
          <p:nvPr/>
        </p:nvSpPr>
        <p:spPr bwMode="auto">
          <a:xfrm>
            <a:off x="1116013" y="4508500"/>
            <a:ext cx="1368425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673" name="Line 73"/>
          <p:cNvSpPr>
            <a:spLocks noChangeShapeType="1"/>
          </p:cNvSpPr>
          <p:nvPr/>
        </p:nvSpPr>
        <p:spPr bwMode="auto">
          <a:xfrm>
            <a:off x="250825" y="5516563"/>
            <a:ext cx="2233613" cy="0"/>
          </a:xfrm>
          <a:prstGeom prst="line">
            <a:avLst/>
          </a:prstGeom>
          <a:noFill/>
          <a:ln w="44450">
            <a:solidFill>
              <a:srgbClr val="00B0F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674" name="Text Box 74"/>
          <p:cNvSpPr txBox="1">
            <a:spLocks noChangeArrowheads="1"/>
          </p:cNvSpPr>
          <p:nvPr/>
        </p:nvSpPr>
        <p:spPr bwMode="auto">
          <a:xfrm>
            <a:off x="1476375" y="4508500"/>
            <a:ext cx="720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>
                <a:solidFill>
                  <a:srgbClr val="FF0000"/>
                </a:solidFill>
              </a:rPr>
              <a:t>ΔV</a:t>
            </a:r>
          </a:p>
        </p:txBody>
      </p:sp>
      <p:sp>
        <p:nvSpPr>
          <p:cNvPr id="25675" name="Text Box 75"/>
          <p:cNvSpPr txBox="1">
            <a:spLocks noChangeArrowheads="1"/>
          </p:cNvSpPr>
          <p:nvPr/>
        </p:nvSpPr>
        <p:spPr bwMode="auto">
          <a:xfrm>
            <a:off x="611188" y="5119688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バイアス電圧</a:t>
            </a:r>
          </a:p>
        </p:txBody>
      </p:sp>
      <p:sp>
        <p:nvSpPr>
          <p:cNvPr id="38" name="Rectangle 63"/>
          <p:cNvSpPr>
            <a:spLocks noChangeArrowheads="1"/>
          </p:cNvSpPr>
          <p:nvPr/>
        </p:nvSpPr>
        <p:spPr bwMode="auto">
          <a:xfrm>
            <a:off x="2168948" y="3268872"/>
            <a:ext cx="144000" cy="144000"/>
          </a:xfrm>
          <a:prstGeom prst="rect">
            <a:avLst/>
          </a:prstGeom>
          <a:solidFill>
            <a:srgbClr val="FF0000">
              <a:alpha val="90000"/>
            </a:srgbClr>
          </a:solidFill>
          <a:ln w="6350">
            <a:solidFill>
              <a:srgbClr val="C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" name="Rectangle 63"/>
          <p:cNvSpPr>
            <a:spLocks noChangeArrowheads="1"/>
          </p:cNvSpPr>
          <p:nvPr/>
        </p:nvSpPr>
        <p:spPr bwMode="auto">
          <a:xfrm>
            <a:off x="2454700" y="3071810"/>
            <a:ext cx="144000" cy="144000"/>
          </a:xfrm>
          <a:prstGeom prst="rect">
            <a:avLst/>
          </a:prstGeom>
          <a:solidFill>
            <a:srgbClr val="FF0000">
              <a:alpha val="90000"/>
            </a:srgbClr>
          </a:solidFill>
          <a:ln w="6350">
            <a:solidFill>
              <a:srgbClr val="C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" name="Rectangle 63"/>
          <p:cNvSpPr>
            <a:spLocks noChangeArrowheads="1"/>
          </p:cNvSpPr>
          <p:nvPr/>
        </p:nvSpPr>
        <p:spPr bwMode="auto">
          <a:xfrm>
            <a:off x="2740452" y="2857496"/>
            <a:ext cx="144000" cy="144000"/>
          </a:xfrm>
          <a:prstGeom prst="rect">
            <a:avLst/>
          </a:prstGeom>
          <a:solidFill>
            <a:srgbClr val="FF0000">
              <a:alpha val="90000"/>
            </a:srgbClr>
          </a:solidFill>
          <a:ln w="6350">
            <a:solidFill>
              <a:srgbClr val="C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" name="Rectangle 63"/>
          <p:cNvSpPr>
            <a:spLocks noChangeArrowheads="1"/>
          </p:cNvSpPr>
          <p:nvPr/>
        </p:nvSpPr>
        <p:spPr bwMode="auto">
          <a:xfrm>
            <a:off x="3026204" y="2660434"/>
            <a:ext cx="144000" cy="144000"/>
          </a:xfrm>
          <a:prstGeom prst="rect">
            <a:avLst/>
          </a:prstGeom>
          <a:solidFill>
            <a:srgbClr val="FF0000">
              <a:alpha val="90000"/>
            </a:srgbClr>
          </a:solidFill>
          <a:ln w="6350">
            <a:solidFill>
              <a:srgbClr val="C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1406" y="242886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Gain=C/e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（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V-V</a:t>
            </a:r>
            <a:r>
              <a:rPr kumimoji="1" lang="en-US" altLang="ja-JP" sz="2000" baseline="-25000" dirty="0" smtClean="0">
                <a:solidFill>
                  <a:schemeClr val="bg1"/>
                </a:solidFill>
              </a:rPr>
              <a:t>bd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）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52" name="右矢印 51"/>
          <p:cNvSpPr/>
          <p:nvPr/>
        </p:nvSpPr>
        <p:spPr>
          <a:xfrm>
            <a:off x="2714612" y="1500174"/>
            <a:ext cx="714380" cy="42862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2" name="グループ化 61"/>
          <p:cNvGrpSpPr/>
          <p:nvPr/>
        </p:nvGrpSpPr>
        <p:grpSpPr>
          <a:xfrm>
            <a:off x="3786182" y="1214422"/>
            <a:ext cx="5214974" cy="917344"/>
            <a:chOff x="3643306" y="1071546"/>
            <a:chExt cx="5214974" cy="917344"/>
          </a:xfrm>
        </p:grpSpPr>
        <p:sp>
          <p:nvSpPr>
            <p:cNvPr id="46" name="テキスト ボックス 45"/>
            <p:cNvSpPr txBox="1"/>
            <p:nvPr/>
          </p:nvSpPr>
          <p:spPr>
            <a:xfrm>
              <a:off x="3643306" y="1274510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bg1"/>
                  </a:solidFill>
                </a:rPr>
                <a:t>Gain = 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786314" y="1071546"/>
              <a:ext cx="35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solidFill>
                    <a:schemeClr val="bg1"/>
                  </a:solidFill>
                </a:rPr>
                <a:t>Q</a:t>
              </a:r>
              <a:endParaRPr kumimoji="1" lang="ja-JP" alt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4831874" y="1465670"/>
              <a:ext cx="347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i="1" dirty="0" smtClean="0">
                  <a:solidFill>
                    <a:schemeClr val="bg1"/>
                  </a:solidFill>
                </a:rPr>
                <a:t>e</a:t>
              </a:r>
              <a:endParaRPr kumimoji="1" lang="ja-JP" altLang="en-US" sz="2800" i="1"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直線コネクタ 49"/>
            <p:cNvCxnSpPr/>
            <p:nvPr/>
          </p:nvCxnSpPr>
          <p:spPr>
            <a:xfrm rot="10800000" flipV="1">
              <a:off x="4780308" y="1560261"/>
              <a:ext cx="434634" cy="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5630226" y="1071546"/>
              <a:ext cx="35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solidFill>
                    <a:schemeClr val="bg1"/>
                  </a:solidFill>
                </a:rPr>
                <a:t>C</a:t>
              </a:r>
              <a:endParaRPr kumimoji="1" lang="ja-JP" alt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658202" y="1465670"/>
              <a:ext cx="347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i="1" dirty="0" smtClean="0">
                  <a:solidFill>
                    <a:schemeClr val="bg1"/>
                  </a:solidFill>
                </a:rPr>
                <a:t>e</a:t>
              </a:r>
              <a:endParaRPr kumimoji="1" lang="ja-JP" altLang="en-US" sz="2800" i="1" dirty="0">
                <a:solidFill>
                  <a:schemeClr val="bg1"/>
                </a:solidFill>
              </a:endParaRPr>
            </a:p>
          </p:txBody>
        </p:sp>
        <p:cxnSp>
          <p:nvCxnSpPr>
            <p:cNvPr id="51" name="直線コネクタ 50"/>
            <p:cNvCxnSpPr/>
            <p:nvPr/>
          </p:nvCxnSpPr>
          <p:spPr>
            <a:xfrm rot="10800000" flipV="1">
              <a:off x="5606636" y="1560261"/>
              <a:ext cx="434634" cy="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テキスト ボックス 52"/>
            <p:cNvSpPr txBox="1"/>
            <p:nvPr/>
          </p:nvSpPr>
          <p:spPr>
            <a:xfrm>
              <a:off x="5232194" y="1274510"/>
              <a:ext cx="28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bg1"/>
                  </a:solidFill>
                </a:rPr>
                <a:t>=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5963826" y="1274510"/>
              <a:ext cx="1714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bg1"/>
                  </a:solidFill>
                </a:rPr>
                <a:t>（</a:t>
              </a:r>
              <a:r>
                <a:rPr kumimoji="1" lang="en-US" altLang="ja-JP" sz="2800" dirty="0" smtClean="0">
                  <a:solidFill>
                    <a:schemeClr val="bg1"/>
                  </a:solidFill>
                </a:rPr>
                <a:t>V - V</a:t>
              </a:r>
              <a:r>
                <a:rPr kumimoji="1" lang="en-US" altLang="ja-JP" sz="2800" baseline="-25000" dirty="0" smtClean="0">
                  <a:solidFill>
                    <a:schemeClr val="bg1"/>
                  </a:solidFill>
                </a:rPr>
                <a:t>bd</a:t>
              </a:r>
              <a:r>
                <a:rPr kumimoji="1" lang="ja-JP" altLang="en-US" sz="2800" dirty="0" smtClean="0">
                  <a:solidFill>
                    <a:schemeClr val="bg1"/>
                  </a:solidFill>
                </a:rPr>
                <a:t>）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7747654" y="1071546"/>
              <a:ext cx="35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solidFill>
                    <a:schemeClr val="bg1"/>
                  </a:solidFill>
                </a:rPr>
                <a:t>C</a:t>
              </a:r>
              <a:endParaRPr kumimoji="1" lang="ja-JP" alt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7766838" y="1465670"/>
              <a:ext cx="347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i="1" dirty="0" smtClean="0">
                  <a:solidFill>
                    <a:schemeClr val="bg1"/>
                  </a:solidFill>
                </a:rPr>
                <a:t>e</a:t>
              </a:r>
              <a:endParaRPr kumimoji="1" lang="ja-JP" altLang="en-US" sz="2800" i="1" dirty="0">
                <a:solidFill>
                  <a:schemeClr val="bg1"/>
                </a:solidFill>
              </a:endParaRPr>
            </a:p>
          </p:txBody>
        </p:sp>
        <p:cxnSp>
          <p:nvCxnSpPr>
            <p:cNvPr id="58" name="直線コネクタ 57"/>
            <p:cNvCxnSpPr/>
            <p:nvPr/>
          </p:nvCxnSpPr>
          <p:spPr>
            <a:xfrm rot="10800000" flipV="1">
              <a:off x="7736322" y="1560261"/>
              <a:ext cx="396000" cy="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/>
            <p:cNvSpPr txBox="1"/>
            <p:nvPr/>
          </p:nvSpPr>
          <p:spPr>
            <a:xfrm>
              <a:off x="7340830" y="1274510"/>
              <a:ext cx="28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bg1"/>
                  </a:solidFill>
                </a:rPr>
                <a:t>=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8143900" y="127451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bg1"/>
                  </a:solidFill>
                </a:rPr>
                <a:t>ΔV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63" name="テキスト ボックス 62"/>
          <p:cNvSpPr txBox="1"/>
          <p:nvPr/>
        </p:nvSpPr>
        <p:spPr>
          <a:xfrm>
            <a:off x="536968" y="274313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=C/e</a:t>
            </a:r>
            <a:r>
              <a:rPr lang="ja-JP" altLang="en-US" sz="2000" dirty="0" smtClean="0">
                <a:solidFill>
                  <a:schemeClr val="bg1"/>
                </a:solidFill>
              </a:rPr>
              <a:t> ・ </a:t>
            </a:r>
            <a:r>
              <a:rPr lang="en-US" altLang="ja-JP" sz="2000" dirty="0" smtClean="0">
                <a:solidFill>
                  <a:schemeClr val="bg1"/>
                </a:solidFill>
              </a:rPr>
              <a:t>ΔV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547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ブレイクダウン電圧 </a:t>
            </a:r>
            <a:r>
              <a:rPr kumimoji="1" lang="en-US" altLang="ja-JP" sz="4000" dirty="0" smtClean="0"/>
              <a:t>&amp;</a:t>
            </a:r>
            <a:r>
              <a:rPr kumimoji="1" lang="ja-JP" altLang="en-US" sz="4000" dirty="0" smtClean="0"/>
              <a:t> </a:t>
            </a:r>
            <a:r>
              <a:rPr kumimoji="1" lang="en-US" altLang="ja-JP" sz="4000" dirty="0" smtClean="0"/>
              <a:t>ΔV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4500570"/>
            <a:ext cx="8786874" cy="2071702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MPPC</a:t>
            </a:r>
            <a:r>
              <a:rPr kumimoji="1" lang="ja-JP" altLang="en-US" sz="2400" dirty="0" smtClean="0"/>
              <a:t>の、ゲイン・</a:t>
            </a:r>
            <a:r>
              <a:rPr kumimoji="1" lang="en-US" altLang="ja-JP" sz="2400" dirty="0" smtClean="0"/>
              <a:t>PDE</a:t>
            </a:r>
            <a:r>
              <a:rPr kumimoji="1" lang="ja-JP" altLang="en-US" sz="2400" dirty="0" smtClean="0"/>
              <a:t>・クロストークレート・アフターパルスを起こす確率、は</a:t>
            </a:r>
            <a:r>
              <a:rPr kumimoji="1" lang="en-US" altLang="ja-JP" sz="2800" dirty="0" smtClean="0"/>
              <a:t>ΔV</a:t>
            </a:r>
            <a:r>
              <a:rPr kumimoji="1" lang="ja-JP" altLang="en-US" sz="2400" dirty="0" smtClean="0"/>
              <a:t>によって決定する特性である。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ブレイクダウン電圧（</a:t>
            </a:r>
            <a:r>
              <a:rPr lang="en-US" altLang="ja-JP" sz="2400" dirty="0" smtClean="0"/>
              <a:t>Vbd</a:t>
            </a:r>
            <a:r>
              <a:rPr lang="ja-JP" altLang="en-US" sz="2400" dirty="0" smtClean="0"/>
              <a:t>）は、温度によって、素子によって変化する値であるため、各素子の各温度についての値を測定しなければならない。</a:t>
            </a:r>
            <a:endParaRPr kumimoji="1" lang="ja-JP" altLang="en-US" sz="24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34818" name="Picture 2" descr="C:\Documents and Settings\Gomi\My Documents\2007MT_gomi\multitest\gain_100samples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080966"/>
            <a:ext cx="4464558" cy="3133852"/>
          </a:xfrm>
          <a:prstGeom prst="rect">
            <a:avLst/>
          </a:prstGeom>
          <a:noFill/>
        </p:spPr>
      </p:pic>
      <p:pic>
        <p:nvPicPr>
          <p:cNvPr id="34819" name="Picture 3" descr="C:\Documents and Settings\Gomi\My Documents\2007MT_gomi\multitest\gainD_100samples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036" y="1080966"/>
            <a:ext cx="4464558" cy="3133852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105910" y="929464"/>
            <a:ext cx="32146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ゲイン </a:t>
            </a:r>
            <a:r>
              <a:rPr kumimoji="1" lang="en-US" altLang="ja-JP" dirty="0" smtClean="0"/>
              <a:t>:  MPPC×100</a:t>
            </a:r>
            <a:r>
              <a:rPr kumimoji="1" lang="ja-JP" altLang="en-US" dirty="0" smtClean="0"/>
              <a:t>個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643438" y="929464"/>
            <a:ext cx="357190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ゲイン </a:t>
            </a:r>
            <a:r>
              <a:rPr kumimoji="1" lang="en-US" altLang="ja-JP" dirty="0" smtClean="0"/>
              <a:t>:  MPPC×100</a:t>
            </a:r>
            <a:r>
              <a:rPr kumimoji="1" lang="ja-JP" altLang="en-US" dirty="0" smtClean="0"/>
              <a:t>個 （</a:t>
            </a:r>
            <a:r>
              <a:rPr lang="ja-JP" altLang="en-US" dirty="0" smtClean="0"/>
              <a:t>横軸</a:t>
            </a:r>
            <a:r>
              <a:rPr lang="en-US" altLang="ja-JP" dirty="0" smtClean="0"/>
              <a:t>=ΔV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071802" y="2928934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15℃</a:t>
            </a:r>
          </a:p>
          <a:p>
            <a:pPr algn="ctr"/>
            <a:r>
              <a:rPr lang="ja-JP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緑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20℃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25℃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7072330" y="2786058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15℃</a:t>
            </a:r>
          </a:p>
          <a:p>
            <a:pPr algn="ctr"/>
            <a:r>
              <a:rPr lang="ja-JP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緑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20℃</a:t>
            </a: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25℃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71406" y="4035008"/>
            <a:ext cx="446400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dirty="0" smtClean="0">
                <a:solidFill>
                  <a:schemeClr val="tx1"/>
                </a:solidFill>
              </a:rPr>
              <a:t>バイアス電圧 </a:t>
            </a:r>
            <a:r>
              <a:rPr lang="en-US" altLang="ja-JP" dirty="0" smtClean="0">
                <a:solidFill>
                  <a:schemeClr val="tx1"/>
                </a:solidFill>
              </a:rPr>
              <a:t>[V]	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608594" y="4026382"/>
            <a:ext cx="446400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ΔV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[V]	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7715272" y="1214422"/>
            <a:ext cx="1383168" cy="1643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光電子量を測定し、比較する。</a:t>
            </a:r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5470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2. </a:t>
            </a:r>
            <a:r>
              <a:rPr kumimoji="1" lang="ja-JP" altLang="en-US" sz="4000" dirty="0" smtClean="0"/>
              <a:t>獲得できた光量</a:t>
            </a:r>
            <a:r>
              <a:rPr lang="ja-JP" altLang="en-US" sz="4000" dirty="0" smtClean="0"/>
              <a:t>の測定</a:t>
            </a:r>
            <a:endParaRPr kumimoji="1" lang="ja-JP" altLang="en-US" sz="4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7</a:t>
            </a:fld>
            <a:endParaRPr lang="ja-JP" altLang="en-US"/>
          </a:p>
        </p:txBody>
      </p:sp>
      <p:grpSp>
        <p:nvGrpSpPr>
          <p:cNvPr id="3" name="グループ化 7"/>
          <p:cNvGrpSpPr/>
          <p:nvPr/>
        </p:nvGrpSpPr>
        <p:grpSpPr>
          <a:xfrm>
            <a:off x="71406" y="928670"/>
            <a:ext cx="5143504" cy="2286016"/>
            <a:chOff x="-32" y="1571612"/>
            <a:chExt cx="5143504" cy="2286016"/>
          </a:xfrm>
        </p:grpSpPr>
        <p:sp>
          <p:nvSpPr>
            <p:cNvPr id="7" name="角丸四角形 6"/>
            <p:cNvSpPr/>
            <p:nvPr/>
          </p:nvSpPr>
          <p:spPr>
            <a:xfrm>
              <a:off x="-32" y="1571612"/>
              <a:ext cx="5143504" cy="2286016"/>
            </a:xfrm>
            <a:prstGeom prst="roundRect">
              <a:avLst>
                <a:gd name="adj" fmla="val 345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pic>
          <p:nvPicPr>
            <p:cNvPr id="23554" name="Picture 2" descr="C:\Documents and Settings\Gomi\My Documents\2007MT_gomi\basic\pde_measur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986" y="1686180"/>
              <a:ext cx="4964080" cy="2143140"/>
            </a:xfrm>
            <a:prstGeom prst="rect">
              <a:avLst/>
            </a:prstGeom>
            <a:noFill/>
          </p:spPr>
        </p:pic>
      </p:grpSp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2643174" y="3429000"/>
            <a:ext cx="6429420" cy="2000264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同じ光量を</a:t>
            </a:r>
            <a:r>
              <a:rPr kumimoji="1" lang="en-US" altLang="ja-JP" sz="2400" dirty="0" smtClean="0"/>
              <a:t>PMT</a:t>
            </a:r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MPPC</a:t>
            </a:r>
            <a:r>
              <a:rPr kumimoji="1" lang="ja-JP" altLang="en-US" sz="2400" dirty="0" smtClean="0"/>
              <a:t>で観測し、</a:t>
            </a:r>
            <a:r>
              <a:rPr kumimoji="1" lang="en-US" altLang="ja-JP" sz="2400" dirty="0" smtClean="0"/>
              <a:t>MPPC</a:t>
            </a:r>
            <a:r>
              <a:rPr kumimoji="1" lang="ja-JP" altLang="en-US" sz="2400" dirty="0" smtClean="0"/>
              <a:t>で得られた光電子量の</a:t>
            </a:r>
            <a:r>
              <a:rPr kumimoji="1" lang="en-US" altLang="ja-JP" sz="2400" dirty="0" smtClean="0"/>
              <a:t>PMT</a:t>
            </a:r>
            <a:r>
              <a:rPr kumimoji="1" lang="ja-JP" altLang="en-US" sz="2400" dirty="0" err="1" smtClean="0"/>
              <a:t>での</a:t>
            </a:r>
            <a:r>
              <a:rPr kumimoji="1" lang="ja-JP" altLang="en-US" sz="2400" dirty="0" smtClean="0"/>
              <a:t>値に対する比をとる。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測定には、</a:t>
            </a:r>
            <a:r>
              <a:rPr kumimoji="1" lang="en-US" altLang="ja-JP" sz="2400" dirty="0" smtClean="0"/>
              <a:t>T2K</a:t>
            </a:r>
            <a:r>
              <a:rPr kumimoji="1" lang="ja-JP" altLang="en-US" sz="2400" dirty="0" smtClean="0"/>
              <a:t>実験のために我々が開発した</a:t>
            </a:r>
            <a:r>
              <a:rPr kumimoji="1" lang="en-US" altLang="ja-JP" sz="2400" dirty="0" smtClean="0"/>
              <a:t>GOMI Connector</a:t>
            </a:r>
            <a:r>
              <a:rPr kumimoji="1" lang="ja-JP" altLang="en-US" sz="2000" dirty="0" smtClean="0"/>
              <a:t>（</a:t>
            </a:r>
            <a:r>
              <a:rPr kumimoji="1" lang="en-US" altLang="ja-JP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</a:t>
            </a:r>
            <a:r>
              <a:rPr kumimoji="1" lang="en-US" altLang="ja-JP" sz="2000" dirty="0" smtClean="0"/>
              <a:t>eneral </a:t>
            </a:r>
            <a:r>
              <a:rPr kumimoji="1" lang="en-US" altLang="ja-JP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</a:t>
            </a:r>
            <a:r>
              <a:rPr kumimoji="1" lang="en-US" altLang="ja-JP" sz="2000" dirty="0" smtClean="0"/>
              <a:t>ptical </a:t>
            </a:r>
            <a:r>
              <a:rPr kumimoji="1" lang="en-US" altLang="ja-JP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</a:t>
            </a:r>
            <a:r>
              <a:rPr kumimoji="1" lang="en-US" altLang="ja-JP" sz="2000" dirty="0" smtClean="0"/>
              <a:t>PPC </a:t>
            </a:r>
            <a:r>
              <a:rPr kumimoji="1" lang="en-US" altLang="ja-JP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</a:t>
            </a:r>
            <a:r>
              <a:rPr kumimoji="1" lang="en-US" altLang="ja-JP" sz="2000" dirty="0" smtClean="0"/>
              <a:t>njection </a:t>
            </a:r>
            <a:r>
              <a:rPr kumimoji="1" lang="en-US" altLang="ja-JP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Connector</a:t>
            </a:r>
            <a:r>
              <a:rPr kumimoji="1" lang="ja-JP" altLang="en-US" sz="2000" dirty="0" smtClean="0"/>
              <a:t>）</a:t>
            </a:r>
            <a:r>
              <a:rPr kumimoji="1" lang="ja-JP" altLang="en-US" sz="2400" dirty="0" smtClean="0"/>
              <a:t>を使用する。</a:t>
            </a:r>
            <a:endParaRPr kumimoji="1" lang="ja-JP" altLang="en-US" sz="2400" dirty="0"/>
          </a:p>
        </p:txBody>
      </p:sp>
      <p:grpSp>
        <p:nvGrpSpPr>
          <p:cNvPr id="6" name="グループ化 12"/>
          <p:cNvGrpSpPr/>
          <p:nvPr/>
        </p:nvGrpSpPr>
        <p:grpSpPr>
          <a:xfrm>
            <a:off x="5918068" y="928670"/>
            <a:ext cx="1440014" cy="2230808"/>
            <a:chOff x="5572118" y="1785926"/>
            <a:chExt cx="1440014" cy="2230808"/>
          </a:xfrm>
        </p:grpSpPr>
        <p:pic>
          <p:nvPicPr>
            <p:cNvPr id="10" name="Picture 4" descr="C:\Documents and Settings\Gomi\My Documents\2007MT_gomi\mppc\ADC_camac.eps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72132" y="2937364"/>
              <a:ext cx="1440000" cy="1079370"/>
            </a:xfrm>
            <a:prstGeom prst="rect">
              <a:avLst/>
            </a:prstGeom>
            <a:noFill/>
          </p:spPr>
        </p:pic>
        <p:pic>
          <p:nvPicPr>
            <p:cNvPr id="23555" name="Picture 3" descr="C:\Documents and Settings\Gomi\デスクトップ\pmt.eps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72118" y="1785926"/>
              <a:ext cx="1440000" cy="1080000"/>
            </a:xfrm>
            <a:prstGeom prst="rect">
              <a:avLst/>
            </a:prstGeom>
            <a:noFill/>
          </p:spPr>
        </p:pic>
      </p:grpSp>
      <p:sp>
        <p:nvSpPr>
          <p:cNvPr id="12" name="右矢印 11"/>
          <p:cNvSpPr/>
          <p:nvPr/>
        </p:nvSpPr>
        <p:spPr>
          <a:xfrm>
            <a:off x="5286380" y="1357298"/>
            <a:ext cx="571504" cy="3571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5286380" y="2357430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7429520" y="1357298"/>
            <a:ext cx="357190" cy="3571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7429520" y="2357430"/>
            <a:ext cx="357190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2844" y="257174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 smtClean="0"/>
              <a:t>同じ光量を</a:t>
            </a:r>
            <a:r>
              <a:rPr kumimoji="1" lang="en-US" altLang="ja-JP" u="sng" dirty="0" smtClean="0"/>
              <a:t>2</a:t>
            </a:r>
            <a:r>
              <a:rPr kumimoji="1" lang="ja-JP" altLang="en-US" u="sng" dirty="0" err="1" smtClean="0"/>
              <a:t>つの検</a:t>
            </a:r>
            <a:r>
              <a:rPr kumimoji="1" lang="ja-JP" altLang="en-US" u="sng" dirty="0" smtClean="0"/>
              <a:t>出器へ入れる</a:t>
            </a:r>
            <a:endParaRPr kumimoji="1" lang="ja-JP" altLang="en-US" u="sng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2643174" y="5643578"/>
            <a:ext cx="6429420" cy="928694"/>
            <a:chOff x="1214414" y="5390863"/>
            <a:chExt cx="6429420" cy="928694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1214414" y="5643578"/>
              <a:ext cx="2786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chemeClr val="bg1"/>
                  </a:solidFill>
                </a:rPr>
                <a:t>獲得できた光量 ＝ 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3786182" y="5857892"/>
              <a:ext cx="3857652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3857620" y="5390863"/>
              <a:ext cx="3786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</a:rPr>
                <a:t>p.e. </a:t>
              </a:r>
              <a:r>
                <a:rPr kumimoji="1" lang="ja-JP" altLang="en-US" sz="2400" dirty="0" smtClean="0">
                  <a:solidFill>
                    <a:schemeClr val="bg1"/>
                  </a:solidFill>
                </a:rPr>
                <a:t>（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MPPC with Connector</a:t>
              </a:r>
              <a:r>
                <a:rPr kumimoji="1" lang="ja-JP" altLang="en-US" sz="2400" dirty="0" smtClean="0">
                  <a:solidFill>
                    <a:schemeClr val="bg1"/>
                  </a:solidFill>
                </a:rPr>
                <a:t>）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857752" y="5857892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</a:rPr>
                <a:t>p.e. </a:t>
              </a:r>
              <a:r>
                <a:rPr kumimoji="1" lang="ja-JP" altLang="en-US" sz="2400" dirty="0" smtClean="0">
                  <a:solidFill>
                    <a:schemeClr val="bg1"/>
                  </a:solidFill>
                </a:rPr>
                <a:t>（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PMT</a:t>
              </a:r>
              <a:r>
                <a:rPr kumimoji="1" lang="ja-JP" altLang="en-US" sz="2400" dirty="0" smtClean="0">
                  <a:solidFill>
                    <a:schemeClr val="bg1"/>
                  </a:solidFill>
                </a:rPr>
                <a:t>）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3" descr="C:\Documents and Settings\Gomi\デスクトップ\pict_cap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257" y="4714884"/>
            <a:ext cx="2285603" cy="829874"/>
          </a:xfrm>
          <a:prstGeom prst="rect">
            <a:avLst/>
          </a:prstGeom>
          <a:noFill/>
        </p:spPr>
      </p:pic>
      <p:pic>
        <p:nvPicPr>
          <p:cNvPr id="28" name="Picture 2" descr="C:\Documents and Settings\Gomi\デスクトップ\pict_cap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868" y="3500438"/>
            <a:ext cx="2279992" cy="1139996"/>
          </a:xfrm>
          <a:prstGeom prst="rect">
            <a:avLst/>
          </a:prstGeom>
          <a:noFill/>
        </p:spPr>
      </p:pic>
      <p:sp>
        <p:nvSpPr>
          <p:cNvPr id="29" name="テキスト ボックス 28"/>
          <p:cNvSpPr txBox="1"/>
          <p:nvPr/>
        </p:nvSpPr>
        <p:spPr>
          <a:xfrm>
            <a:off x="428596" y="428625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GOMI Connector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796908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3. </a:t>
            </a:r>
            <a:r>
              <a:rPr kumimoji="1" lang="ja-JP" altLang="en-US" sz="4000" dirty="0" smtClean="0"/>
              <a:t>ノイズレートの測定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357298"/>
            <a:ext cx="8729666" cy="1357322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 </a:t>
            </a:r>
            <a:r>
              <a:rPr lang="ja-JP" altLang="en-US" sz="2400" dirty="0" smtClean="0"/>
              <a:t>ここでは、</a:t>
            </a:r>
            <a:r>
              <a:rPr lang="en-US" altLang="ja-JP" sz="2400" dirty="0" smtClean="0"/>
              <a:t>ADC</a:t>
            </a:r>
            <a:r>
              <a:rPr lang="ja-JP" altLang="en-US" sz="2400" dirty="0" smtClean="0"/>
              <a:t>分布を用いてノイズレートを定義する。</a:t>
            </a:r>
          </a:p>
          <a:p>
            <a:r>
              <a:rPr lang="en-US" altLang="ja-JP" sz="2400" dirty="0" smtClean="0"/>
              <a:t> </a:t>
            </a:r>
            <a:r>
              <a:rPr lang="ja-JP" altLang="en-US" sz="2400" dirty="0" smtClean="0"/>
              <a:t>フォトンカウンティング能力に優れるため、ノイズのみでも</a:t>
            </a:r>
            <a:r>
              <a:rPr lang="en-US" altLang="ja-JP" sz="2400" dirty="0" smtClean="0"/>
              <a:t>1p.e.</a:t>
            </a:r>
            <a:r>
              <a:rPr lang="ja-JP" altLang="en-US" sz="2400" dirty="0" smtClean="0"/>
              <a:t>シグナルによるピークを検出できる。</a:t>
            </a:r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17410" name="Picture 2" descr="C:\Documents and Settings\Gomi\My Documents\2007MT_gomi\multitest\ADC_Noise_Log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336" y="2905144"/>
            <a:ext cx="4320540" cy="3238500"/>
          </a:xfrm>
          <a:prstGeom prst="rect">
            <a:avLst/>
          </a:prstGeom>
          <a:noFill/>
        </p:spPr>
      </p:pic>
      <p:sp>
        <p:nvSpPr>
          <p:cNvPr id="24" name="正方形/長方形 23"/>
          <p:cNvSpPr/>
          <p:nvPr/>
        </p:nvSpPr>
        <p:spPr>
          <a:xfrm>
            <a:off x="394336" y="2762268"/>
            <a:ext cx="3429024" cy="3571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ADC</a:t>
            </a:r>
            <a:r>
              <a:rPr kumimoji="1" lang="ja-JP" altLang="en-US" dirty="0" smtClean="0"/>
              <a:t>分布（光源無し） </a:t>
            </a:r>
            <a:r>
              <a:rPr kumimoji="1" lang="en-US" altLang="ja-JP" dirty="0" smtClean="0"/>
              <a:t>: ΔV = 1.5V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94468" y="324320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3300"/>
                </a:solidFill>
              </a:rPr>
              <a:t>0p.e.</a:t>
            </a:r>
            <a:endParaRPr kumimoji="1" lang="ja-JP" altLang="en-US" sz="2000" b="1" dirty="0">
              <a:solidFill>
                <a:srgbClr val="0033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23096" y="3814708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3300"/>
                </a:solidFill>
              </a:rPr>
              <a:t>1</a:t>
            </a:r>
            <a:r>
              <a:rPr kumimoji="1" lang="en-US" altLang="ja-JP" sz="2000" b="1" dirty="0" smtClean="0">
                <a:solidFill>
                  <a:srgbClr val="003300"/>
                </a:solidFill>
              </a:rPr>
              <a:t>p.e.</a:t>
            </a:r>
            <a:endParaRPr kumimoji="1" lang="ja-JP" altLang="en-US" sz="2000" b="1" dirty="0">
              <a:solidFill>
                <a:srgbClr val="0033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1724" y="424333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3300"/>
                </a:solidFill>
              </a:rPr>
              <a:t>2</a:t>
            </a:r>
            <a:r>
              <a:rPr kumimoji="1" lang="en-US" altLang="ja-JP" sz="2000" b="1" dirty="0" smtClean="0">
                <a:solidFill>
                  <a:srgbClr val="003300"/>
                </a:solidFill>
              </a:rPr>
              <a:t>p.e. </a:t>
            </a:r>
            <a:endParaRPr kumimoji="1" lang="ja-JP" altLang="en-US" sz="2000" b="1" dirty="0">
              <a:solidFill>
                <a:srgbClr val="0033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51790" y="464344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3300"/>
                </a:solidFill>
              </a:rPr>
              <a:t>3</a:t>
            </a:r>
            <a:r>
              <a:rPr kumimoji="1" lang="en-US" altLang="ja-JP" sz="2000" b="1" dirty="0" smtClean="0">
                <a:solidFill>
                  <a:srgbClr val="003300"/>
                </a:solidFill>
              </a:rPr>
              <a:t>p.e.  ……</a:t>
            </a:r>
            <a:endParaRPr kumimoji="1" lang="ja-JP" altLang="en-US" sz="2000" b="1" dirty="0">
              <a:solidFill>
                <a:srgbClr val="0033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57752" y="3180236"/>
            <a:ext cx="42148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ゲート幅を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800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ナノ秒と大きめにと</a:t>
            </a:r>
            <a:r>
              <a:rPr lang="ja-JP" altLang="en-US" sz="2400" dirty="0" smtClean="0">
                <a:solidFill>
                  <a:schemeClr val="bg1"/>
                </a:solidFill>
              </a:rPr>
              <a:t>り、ランダムトリガーでとった</a:t>
            </a:r>
            <a:r>
              <a:rPr lang="en-US" altLang="ja-JP" sz="2400" dirty="0" smtClean="0">
                <a:solidFill>
                  <a:schemeClr val="bg1"/>
                </a:solidFill>
              </a:rPr>
              <a:t>MPPC</a:t>
            </a:r>
            <a:r>
              <a:rPr lang="ja-JP" altLang="en-US" sz="2400" dirty="0" smtClean="0">
                <a:solidFill>
                  <a:schemeClr val="bg1"/>
                </a:solidFill>
              </a:rPr>
              <a:t>の</a:t>
            </a:r>
            <a:r>
              <a:rPr lang="en-US" altLang="ja-JP" sz="2400" dirty="0" smtClean="0">
                <a:solidFill>
                  <a:schemeClr val="bg1"/>
                </a:solidFill>
              </a:rPr>
              <a:t>ADC</a:t>
            </a:r>
            <a:r>
              <a:rPr lang="ja-JP" altLang="en-US" sz="2400" dirty="0" smtClean="0">
                <a:solidFill>
                  <a:schemeClr val="bg1"/>
                </a:solidFill>
              </a:rPr>
              <a:t>分布。（縦軸は対数表示）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この</a:t>
            </a:r>
            <a:r>
              <a:rPr lang="en-US" altLang="ja-JP" sz="2400" dirty="0" smtClean="0">
                <a:solidFill>
                  <a:schemeClr val="bg1"/>
                </a:solidFill>
              </a:rPr>
              <a:t>ADC</a:t>
            </a:r>
            <a:r>
              <a:rPr lang="ja-JP" altLang="en-US" sz="2400" dirty="0" smtClean="0">
                <a:solidFill>
                  <a:schemeClr val="bg1"/>
                </a:solidFill>
              </a:rPr>
              <a:t>分布を用いて、ノイズレートを定義する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。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Documents and Settings\Gomi\My Documents\2007MT_gomi\multitest\ADC_Noise_Log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857232"/>
            <a:ext cx="3600450" cy="2698750"/>
          </a:xfrm>
          <a:prstGeom prst="rect">
            <a:avLst/>
          </a:prstGeom>
          <a:noFill/>
        </p:spPr>
      </p:pic>
      <p:sp useBgFill="1">
        <p:nvSpPr>
          <p:cNvPr id="33" name="正方形/長方形 32"/>
          <p:cNvSpPr/>
          <p:nvPr/>
        </p:nvSpPr>
        <p:spPr>
          <a:xfrm>
            <a:off x="5286380" y="757486"/>
            <a:ext cx="3857620" cy="285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25470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4. </a:t>
            </a:r>
            <a:r>
              <a:rPr kumimoji="1" lang="ja-JP" altLang="en-US" sz="4000" dirty="0" smtClean="0"/>
              <a:t>クロストーク</a:t>
            </a:r>
            <a:r>
              <a:rPr kumimoji="1" lang="en-US" altLang="ja-JP" sz="4000" dirty="0" smtClean="0"/>
              <a:t>+</a:t>
            </a:r>
            <a:r>
              <a:rPr kumimoji="1" lang="ja-JP" altLang="en-US" sz="4000" dirty="0" smtClean="0"/>
              <a:t>アフターパルスの測定</a:t>
            </a:r>
            <a:endParaRPr kumimoji="1" lang="ja-JP" altLang="en-US" sz="4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2008. 2. 7. (Thu)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44637-0422-4B35-9729-5A3F24323229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28662" y="5711627"/>
            <a:ext cx="29654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1" dirty="0" smtClean="0">
                <a:solidFill>
                  <a:schemeClr val="bg1"/>
                </a:solidFill>
              </a:rPr>
              <a:t>クロストーク</a:t>
            </a:r>
            <a:r>
              <a:rPr lang="en-US" altLang="ja-JP" b="1" dirty="0" smtClean="0">
                <a:solidFill>
                  <a:schemeClr val="bg1"/>
                </a:solidFill>
              </a:rPr>
              <a:t>+</a:t>
            </a:r>
            <a:r>
              <a:rPr lang="ja-JP" altLang="en-US" b="1" dirty="0" smtClean="0">
                <a:solidFill>
                  <a:schemeClr val="bg1"/>
                </a:solidFill>
              </a:rPr>
              <a:t>アフターパルスは、以下の</a:t>
            </a:r>
            <a:r>
              <a:rPr lang="ja-JP" altLang="en-US" b="1" dirty="0">
                <a:solidFill>
                  <a:schemeClr val="bg1"/>
                </a:solidFill>
              </a:rPr>
              <a:t>ように定義できる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4283" y="2854324"/>
            <a:ext cx="442915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dirty="0" smtClean="0"/>
              <a:t>0p.e.</a:t>
            </a:r>
            <a:r>
              <a:rPr lang="ja-JP" altLang="en-US" dirty="0" smtClean="0"/>
              <a:t>のイベント数は両者の影響で変化せず</a:t>
            </a:r>
            <a:endParaRPr lang="ja-JP" alt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20825" y="3273982"/>
            <a:ext cx="237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 smtClean="0">
                <a:solidFill>
                  <a:schemeClr val="bg1"/>
                </a:solidFill>
              </a:rPr>
              <a:t>ポアソン分布を</a:t>
            </a:r>
            <a:r>
              <a:rPr lang="ja-JP" altLang="en-US" dirty="0">
                <a:solidFill>
                  <a:schemeClr val="bg1"/>
                </a:solidFill>
              </a:rPr>
              <a:t>仮定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1071538" y="3339070"/>
            <a:ext cx="649287" cy="215900"/>
          </a:xfrm>
          <a:prstGeom prst="leftArrow">
            <a:avLst>
              <a:gd name="adj1" fmla="val 50000"/>
              <a:gd name="adj2" fmla="val 75184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857356" y="3878256"/>
            <a:ext cx="3306768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b="1" dirty="0" smtClean="0"/>
              <a:t>1p.e </a:t>
            </a:r>
            <a:r>
              <a:rPr lang="ja-JP" altLang="en-US" b="1" dirty="0" smtClean="0"/>
              <a:t>のイベント数 </a:t>
            </a:r>
            <a:r>
              <a:rPr lang="en-US" altLang="ja-JP" b="1" dirty="0"/>
              <a:t>: </a:t>
            </a:r>
            <a:r>
              <a:rPr lang="en-US" altLang="ja-JP" b="1" dirty="0" smtClean="0"/>
              <a:t>P(1)</a:t>
            </a:r>
            <a:r>
              <a:rPr lang="ja-JP" altLang="en-US" b="1" dirty="0" smtClean="0"/>
              <a:t>’</a:t>
            </a:r>
            <a:endParaRPr lang="en-US" altLang="ja-JP" b="1" dirty="0"/>
          </a:p>
          <a:p>
            <a:pPr algn="ctr"/>
            <a:r>
              <a:rPr lang="en-US" altLang="ja-JP" dirty="0"/>
              <a:t>( </a:t>
            </a:r>
            <a:r>
              <a:rPr lang="ja-JP" altLang="en-US" dirty="0"/>
              <a:t>ペデスタルから計算 </a:t>
            </a:r>
            <a:r>
              <a:rPr lang="en-US" altLang="ja-JP" dirty="0"/>
              <a:t>)</a:t>
            </a:r>
          </a:p>
          <a:p>
            <a:pPr algn="ctr"/>
            <a:r>
              <a:rPr lang="en-US" altLang="ja-JP" dirty="0"/>
              <a:t>||</a:t>
            </a:r>
          </a:p>
          <a:p>
            <a:pPr algn="ctr"/>
            <a:r>
              <a:rPr lang="ja-JP" altLang="en-US" sz="1600" b="1" dirty="0" smtClean="0"/>
              <a:t>クロストーク・アフターパルス含まない</a:t>
            </a:r>
            <a:endParaRPr lang="ja-JP" altLang="en-US" sz="1600" b="1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746730" y="3878256"/>
            <a:ext cx="3266090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b="1" dirty="0" smtClean="0"/>
              <a:t>1p.e </a:t>
            </a:r>
            <a:r>
              <a:rPr lang="ja-JP" altLang="en-US" b="1" dirty="0" smtClean="0"/>
              <a:t>のイベント数 </a:t>
            </a:r>
            <a:r>
              <a:rPr lang="en-US" altLang="ja-JP" b="1" dirty="0"/>
              <a:t>: </a:t>
            </a:r>
            <a:r>
              <a:rPr lang="en-US" altLang="ja-JP" b="1" dirty="0" smtClean="0"/>
              <a:t>P(1)</a:t>
            </a:r>
            <a:endParaRPr lang="en-US" altLang="ja-JP" b="1" dirty="0"/>
          </a:p>
          <a:p>
            <a:pPr algn="ctr"/>
            <a:r>
              <a:rPr lang="en-US" altLang="ja-JP" dirty="0"/>
              <a:t>( </a:t>
            </a:r>
            <a:r>
              <a:rPr lang="ja-JP" altLang="en-US" dirty="0"/>
              <a:t>測定結果 </a:t>
            </a:r>
            <a:r>
              <a:rPr lang="en-US" altLang="ja-JP" dirty="0"/>
              <a:t>)</a:t>
            </a:r>
          </a:p>
          <a:p>
            <a:pPr algn="ctr"/>
            <a:r>
              <a:rPr lang="en-US" altLang="ja-JP" dirty="0"/>
              <a:t>||</a:t>
            </a:r>
          </a:p>
          <a:p>
            <a:pPr algn="ctr"/>
            <a:r>
              <a:rPr lang="ja-JP" altLang="en-US" sz="1600" b="1" dirty="0" smtClean="0"/>
              <a:t>クロストーク・アフターパルス含む</a:t>
            </a:r>
            <a:endParaRPr lang="ja-JP" altLang="en-US" sz="1600" b="1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500298" y="5072074"/>
            <a:ext cx="6215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 u="sng" dirty="0">
                <a:solidFill>
                  <a:schemeClr val="bg1"/>
                </a:solidFill>
              </a:rPr>
              <a:t>この差</a:t>
            </a:r>
            <a:r>
              <a:rPr lang="ja-JP" altLang="en-US" sz="2400" b="1" u="sng" dirty="0" smtClean="0">
                <a:solidFill>
                  <a:schemeClr val="bg1"/>
                </a:solidFill>
              </a:rPr>
              <a:t>が両者の影響による</a:t>
            </a:r>
            <a:r>
              <a:rPr lang="ja-JP" altLang="en-US" sz="2400" b="1" u="sng" dirty="0">
                <a:solidFill>
                  <a:schemeClr val="bg1"/>
                </a:solidFill>
              </a:rPr>
              <a:t>損失を表している。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7366904" y="1198528"/>
            <a:ext cx="1411312" cy="7143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b="1" dirty="0" smtClean="0"/>
              <a:t>ADC</a:t>
            </a:r>
            <a:r>
              <a:rPr lang="ja-JP" altLang="en-US" b="1" dirty="0" smtClean="0"/>
              <a:t>分布</a:t>
            </a:r>
            <a:endParaRPr lang="ja-JP" altLang="en-US" b="1" dirty="0"/>
          </a:p>
        </p:txBody>
      </p:sp>
      <p:sp>
        <p:nvSpPr>
          <p:cNvPr id="23" name="下矢印 22"/>
          <p:cNvSpPr/>
          <p:nvPr/>
        </p:nvSpPr>
        <p:spPr>
          <a:xfrm>
            <a:off x="6572264" y="3500438"/>
            <a:ext cx="357190" cy="42862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flipH="1">
            <a:off x="4820818" y="2857496"/>
            <a:ext cx="1214446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32" y="1142984"/>
            <a:ext cx="5500726" cy="1214446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 MPPC</a:t>
            </a:r>
            <a:r>
              <a:rPr kumimoji="1" lang="ja-JP" altLang="en-US" sz="2400" dirty="0" smtClean="0"/>
              <a:t>では、本来</a:t>
            </a:r>
            <a:r>
              <a:rPr kumimoji="1" lang="en-US" altLang="ja-JP" sz="2400" dirty="0" smtClean="0"/>
              <a:t>1p.e.</a:t>
            </a:r>
            <a:r>
              <a:rPr kumimoji="1" lang="ja-JP" altLang="en-US" sz="2400" dirty="0" smtClean="0"/>
              <a:t>である事象を、</a:t>
            </a:r>
            <a:r>
              <a:rPr kumimoji="1" lang="en-US" altLang="ja-JP" sz="2400" dirty="0" smtClean="0"/>
              <a:t>2p.e.</a:t>
            </a:r>
            <a:r>
              <a:rPr kumimoji="1" lang="ja-JP" altLang="en-US" sz="2400" dirty="0" smtClean="0"/>
              <a:t>以上に見せてしまう</a:t>
            </a:r>
            <a:r>
              <a:rPr kumimoji="1" lang="en-US" altLang="ja-JP" sz="2400" dirty="0" smtClean="0"/>
              <a:t>2</a:t>
            </a:r>
            <a:r>
              <a:rPr kumimoji="1" lang="ja-JP" altLang="en-US" sz="2400" dirty="0" err="1" smtClean="0"/>
              <a:t>つの</a:t>
            </a:r>
            <a:r>
              <a:rPr kumimoji="1" lang="ja-JP" altLang="en-US" sz="2400" dirty="0" smtClean="0"/>
              <a:t>現象、クロストーク・アフターパルスが存在する。</a:t>
            </a:r>
            <a:endParaRPr kumimoji="1" lang="en-US" altLang="ja-JP" sz="2400" dirty="0" smtClean="0"/>
          </a:p>
        </p:txBody>
      </p:sp>
      <p:sp>
        <p:nvSpPr>
          <p:cNvPr id="25" name="屈折矢印 24"/>
          <p:cNvSpPr/>
          <p:nvPr/>
        </p:nvSpPr>
        <p:spPr>
          <a:xfrm rot="5400000">
            <a:off x="642907" y="3393281"/>
            <a:ext cx="1107289" cy="1035851"/>
          </a:xfrm>
          <a:prstGeom prst="bentUpArrow">
            <a:avLst>
              <a:gd name="adj1" fmla="val 19597"/>
              <a:gd name="adj2" fmla="val 23137"/>
              <a:gd name="adj3" fmla="val 2505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32"/>
          <p:cNvGrpSpPr/>
          <p:nvPr/>
        </p:nvGrpSpPr>
        <p:grpSpPr>
          <a:xfrm>
            <a:off x="5283570" y="4286256"/>
            <a:ext cx="362810" cy="360000"/>
            <a:chOff x="5283570" y="4143380"/>
            <a:chExt cx="362810" cy="433391"/>
          </a:xfrm>
        </p:grpSpPr>
        <p:grpSp>
          <p:nvGrpSpPr>
            <p:cNvPr id="11" name="グループ化 31"/>
            <p:cNvGrpSpPr/>
            <p:nvPr/>
          </p:nvGrpSpPr>
          <p:grpSpPr>
            <a:xfrm>
              <a:off x="5286380" y="4143380"/>
              <a:ext cx="360000" cy="285752"/>
              <a:chOff x="5286380" y="4143380"/>
              <a:chExt cx="360000" cy="421522"/>
            </a:xfrm>
          </p:grpSpPr>
          <p:cxnSp>
            <p:nvCxnSpPr>
              <p:cNvPr id="27" name="直線コネクタ 26"/>
              <p:cNvCxnSpPr/>
              <p:nvPr/>
            </p:nvCxnSpPr>
            <p:spPr>
              <a:xfrm>
                <a:off x="5286380" y="4143380"/>
                <a:ext cx="360000" cy="21431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flipV="1">
                <a:off x="5286380" y="4348902"/>
                <a:ext cx="360000" cy="2160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直線コネクタ 29"/>
            <p:cNvCxnSpPr/>
            <p:nvPr/>
          </p:nvCxnSpPr>
          <p:spPr>
            <a:xfrm>
              <a:off x="5283570" y="4500570"/>
              <a:ext cx="360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5286380" y="4576771"/>
              <a:ext cx="360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40"/>
          <p:cNvGrpSpPr/>
          <p:nvPr/>
        </p:nvGrpSpPr>
        <p:grpSpPr>
          <a:xfrm>
            <a:off x="5572132" y="5572140"/>
            <a:ext cx="2357454" cy="1000132"/>
            <a:chOff x="4572000" y="5572140"/>
            <a:chExt cx="2357454" cy="1000132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4643438" y="5572140"/>
              <a:ext cx="2286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bg1"/>
                  </a:solidFill>
                </a:rPr>
                <a:t>P(1)</a:t>
              </a:r>
              <a:r>
                <a:rPr kumimoji="1" lang="ja-JP" altLang="en-US" sz="2800" dirty="0" smtClean="0">
                  <a:solidFill>
                    <a:schemeClr val="bg1"/>
                  </a:solidFill>
                </a:rPr>
                <a:t>’－</a:t>
              </a:r>
              <a:r>
                <a:rPr kumimoji="1" lang="en-US" altLang="ja-JP" sz="2800" dirty="0" smtClean="0">
                  <a:solidFill>
                    <a:schemeClr val="bg1"/>
                  </a:solidFill>
                </a:rPr>
                <a:t> P(1)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214942" y="6049052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bg1"/>
                  </a:solidFill>
                </a:rPr>
                <a:t>P(1)</a:t>
              </a:r>
              <a:r>
                <a:rPr lang="ja-JP" altLang="en-US" sz="2800" dirty="0" smtClean="0">
                  <a:solidFill>
                    <a:schemeClr val="bg1"/>
                  </a:solidFill>
                </a:rPr>
                <a:t>’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37" name="直線コネクタ 36"/>
            <p:cNvCxnSpPr/>
            <p:nvPr/>
          </p:nvCxnSpPr>
          <p:spPr>
            <a:xfrm>
              <a:off x="4572000" y="6070618"/>
              <a:ext cx="2143140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右矢印 42"/>
          <p:cNvSpPr/>
          <p:nvPr/>
        </p:nvSpPr>
        <p:spPr>
          <a:xfrm>
            <a:off x="4143372" y="5857892"/>
            <a:ext cx="1071570" cy="35719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6135010" y="1142984"/>
            <a:ext cx="357190" cy="2286016"/>
          </a:xfrm>
          <a:prstGeom prst="roundRect">
            <a:avLst>
              <a:gd name="adj" fmla="val 50000"/>
            </a:avLst>
          </a:prstGeom>
          <a:solidFill>
            <a:srgbClr val="FF0000">
              <a:alpha val="15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6526704" y="1142984"/>
            <a:ext cx="357190" cy="2286016"/>
          </a:xfrm>
          <a:prstGeom prst="roundRect">
            <a:avLst>
              <a:gd name="adj" fmla="val 50000"/>
            </a:avLst>
          </a:prstGeom>
          <a:solidFill>
            <a:srgbClr val="00FFFF">
              <a:alpha val="15000"/>
            </a:srgbClr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500694" y="111710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0p.e.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86578" y="111731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kumimoji="1" lang="en-US" altLang="ja-JP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p.e.</a:t>
            </a:r>
            <a:endParaRPr kumimoji="1" lang="ja-JP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000892" y="195732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3300"/>
                </a:solidFill>
              </a:rPr>
              <a:t>2</a:t>
            </a:r>
            <a:r>
              <a:rPr kumimoji="1" lang="en-US" altLang="ja-JP" sz="2000" b="1" dirty="0" smtClean="0">
                <a:solidFill>
                  <a:srgbClr val="003300"/>
                </a:solidFill>
              </a:rPr>
              <a:t>p.e. </a:t>
            </a:r>
            <a:endParaRPr kumimoji="1" lang="ja-JP" altLang="en-US" sz="2000" b="1" dirty="0">
              <a:solidFill>
                <a:srgbClr val="0033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500958" y="231451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3300"/>
                </a:solidFill>
              </a:rPr>
              <a:t>3</a:t>
            </a:r>
            <a:r>
              <a:rPr kumimoji="1" lang="en-US" altLang="ja-JP" sz="2000" b="1" dirty="0" smtClean="0">
                <a:solidFill>
                  <a:srgbClr val="003300"/>
                </a:solidFill>
              </a:rPr>
              <a:t>p.e.  ……</a:t>
            </a:r>
            <a:endParaRPr kumimoji="1" lang="ja-JP" altLang="en-US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5320</TotalTime>
  <Words>3014</Words>
  <Application>Microsoft Office PowerPoint</Application>
  <PresentationFormat>画面に合わせる (4:3)</PresentationFormat>
  <Paragraphs>564</Paragraphs>
  <Slides>37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Office テーマ</vt:lpstr>
      <vt:lpstr>半導体光検出器MPPCの性能評価システムの構築</vt:lpstr>
      <vt:lpstr>Multi-Pixel Photon Counter (MPPC)</vt:lpstr>
      <vt:lpstr>Raw Signal of MPPC</vt:lpstr>
      <vt:lpstr>性能評価システム</vt:lpstr>
      <vt:lpstr>1. ゲイン  ブレイクダウン電圧</vt:lpstr>
      <vt:lpstr>ブレイクダウン電圧 &amp; ΔV</vt:lpstr>
      <vt:lpstr>2. 獲得できた光量の測定</vt:lpstr>
      <vt:lpstr>3. ノイズレートの測定</vt:lpstr>
      <vt:lpstr>4. クロストーク+アフターパルスの測定</vt:lpstr>
      <vt:lpstr>性能評価システムの自動化について</vt:lpstr>
      <vt:lpstr>32チャンネル Trip-t ボード</vt:lpstr>
      <vt:lpstr>性能評価システム</vt:lpstr>
      <vt:lpstr>自動化システムによる測定結果</vt:lpstr>
      <vt:lpstr>100個のMPPC素子の測定結果</vt:lpstr>
      <vt:lpstr>T2K実験用に開発された、1.3mm角MPPC素子の獲得できる光量について</vt:lpstr>
      <vt:lpstr>結 論</vt:lpstr>
      <vt:lpstr>付録</vt:lpstr>
      <vt:lpstr>ゲイン 測定結果</vt:lpstr>
      <vt:lpstr>獲得できる光量 測定結果</vt:lpstr>
      <vt:lpstr>ノイズレートの測定</vt:lpstr>
      <vt:lpstr>ノイズレート 測定結果</vt:lpstr>
      <vt:lpstr>クロストークレートの測定</vt:lpstr>
      <vt:lpstr>クロストークレート 測定結果</vt:lpstr>
      <vt:lpstr>アフターパルスを起こす確率の測定</vt:lpstr>
      <vt:lpstr>アフターパルスを起こす確率 測定結果</vt:lpstr>
      <vt:lpstr>クロストーク+アフターパルス 測定結果</vt:lpstr>
      <vt:lpstr>APD 基礎特性</vt:lpstr>
      <vt:lpstr>MPPC 基礎特性</vt:lpstr>
      <vt:lpstr>1.3mm×1.3mm角MPPC素子 基礎特性測定結果</vt:lpstr>
      <vt:lpstr>1ピクセル素子 測定結果</vt:lpstr>
      <vt:lpstr>高抵抗MPPC素子 測定結果</vt:lpstr>
      <vt:lpstr>GOMI Connector</vt:lpstr>
      <vt:lpstr>測定の諸設定の遠隔制御</vt:lpstr>
      <vt:lpstr>MPPC電源の遠隔制御</vt:lpstr>
      <vt:lpstr>恒温槽の自動制御</vt:lpstr>
      <vt:lpstr>性能評価システム</vt:lpstr>
      <vt:lpstr>100個のMPPC素子の測定結果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半導体光検出器MPPCの性能評価システムの構築</dc:title>
  <dc:creator> </dc:creator>
  <cp:lastModifiedBy> </cp:lastModifiedBy>
  <cp:revision>106</cp:revision>
  <dcterms:created xsi:type="dcterms:W3CDTF">2008-01-31T05:00:56Z</dcterms:created>
  <dcterms:modified xsi:type="dcterms:W3CDTF">2008-02-07T03:38:36Z</dcterms:modified>
</cp:coreProperties>
</file>