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B8347-B9F5-43CA-A5F6-66C01953A8A1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45D92-D608-402B-932C-0A65BE38F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82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5D92-D608-402B-932C-0A65BE38F67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89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0E2C08-4413-4F4C-9E6B-00D8B345C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3303792-C8FB-4394-B73F-4078D344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7A2353-7991-44FA-BC2D-9CDABF16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A5BF48-9990-42A1-A67C-F29F58AC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A5A6E6-AAA3-45D3-BA16-57882CD9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43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4D89A1-6247-4EF4-8FA0-1360F457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FD1F9C8-F3D9-420B-88FB-0921D5532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70B292-8ACE-499A-AB05-1AAADB79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72028D-73CC-4B78-9174-05DD13E5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6B4EE3-0E39-4525-910C-2A18E4FD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0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BCEEC2-A951-456B-A1CE-C066EDD2D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989C99F-5937-4596-815A-C73D0A66C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A63234-26D9-43B8-ABCE-B3923D67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3DD451-8AB8-4395-A104-A16C512F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AF8CF6-C941-4DCD-8D3B-3454DCA3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20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0442A3-2736-42BA-93A0-08453258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FAF9AF-0A0F-4099-BC06-A758A9B2E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882977-D717-4E75-AB2F-E64DC3D3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0A57EC-2400-4986-9D04-9AE66AB9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6FEAA4-2E63-4CB4-B5B4-B848DD3E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470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1B2135-21E3-4277-83A5-D96C19FF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3D6D2A-C7C5-4E0B-9D64-57FB30CDF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23D6D9-897E-4FA8-B1B3-0E7FB6989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816564-407F-46F7-A58A-871997CB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57746F-7B1A-4848-A821-2B4078BA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31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BC283A-DA92-4EE4-987F-FB08EDA1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1FF3E6-A5EB-47CB-8123-3E4379AE5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2E35C9-0D75-4B27-8029-7257722A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BB9FFE7-9E57-49D7-9B69-F3289E456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AF505F9-0608-41AF-A910-E89626341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C3A260-3C63-49FE-A106-CF2D9B4B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64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FD6270-1CBB-4FA1-9406-E508F50E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CAF569-8E78-42C9-8167-14B623FDE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86CF06-58E4-4A94-B01B-3551C7760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004F6FC-6596-41E6-9DD0-2D107452C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EFB4E8E-7E9F-446A-84EE-717FA2C59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42D7A6-7643-4945-B1FC-0F8E4462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247AEF7-AF66-4D20-8309-FC82E9779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3C0D79D-2F6C-4427-90D3-1895E779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7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F6490D-8CA8-4CA9-81A4-43F19B6C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882AAE-3477-4FC3-B03D-6B8FF5C4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EF436E1-B908-44A4-988A-F5467B8A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514BE57-B0AC-4836-AB61-24010569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86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E2A40D1-60A7-4988-BC4B-717362C8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96F5BB9-DD33-4DA3-99ED-AD5EFE66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768E03-3E3D-4A6A-A06D-64AFEA63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3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723B11-B50F-4784-BD35-D57138DA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373022-6412-42C1-BD46-C3EA8C56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866D29D-D38F-45AB-AA36-16409171D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F39B52-47B5-4A9E-BCFD-BE06C250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A4BB9C-CAFF-415C-A085-4E71843C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C38719E-09A7-4DEC-91FA-68BAD7E1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01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1B8AA9-EF4D-4DBA-AEC6-652C7C77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D0D355B-0E56-4579-A4CC-C56B06251A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0B75BF4-19E4-4218-830A-E7F996BBE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5AEA57-F297-44B1-AD4B-B59FFFDF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48442E-860A-4F76-A19D-FA9B8B9E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420123-410C-4B62-98A7-8C427024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87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E346CB0-D7FC-4747-A5D9-23AC7A66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8EE6D5A-835E-47B8-A5B8-14A31092F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8397A5-D408-4FD6-951C-478BF9C82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92B5-FD1C-4901-823C-F5FC08C80EDE}" type="datetimeFigureOut">
              <a:rPr kumimoji="1" lang="ja-JP" altLang="en-US" smtClean="0"/>
              <a:t>2020/1/27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C39DE-FE9F-4D30-AB87-B9600CF7F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D77A0D-E7F5-4F37-8F4A-5949488F1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EAFD4-15C4-4018-AF4C-D9BACE8259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41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C91FDC-8E63-4B50-8F91-082734BCBD48}"/>
              </a:ext>
            </a:extLst>
          </p:cNvPr>
          <p:cNvSpPr txBox="1"/>
          <p:nvPr/>
        </p:nvSpPr>
        <p:spPr>
          <a:xfrm>
            <a:off x="3303564" y="1786597"/>
            <a:ext cx="488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0070C0"/>
                </a:solidFill>
              </a:rPr>
              <a:t>泡箱班　中間報告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38F549-43B2-49D1-A096-2178EEE5B784}"/>
              </a:ext>
            </a:extLst>
          </p:cNvPr>
          <p:cNvSpPr txBox="1"/>
          <p:nvPr/>
        </p:nvSpPr>
        <p:spPr>
          <a:xfrm>
            <a:off x="4085492" y="3136612"/>
            <a:ext cx="3319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2020</a:t>
            </a:r>
            <a:r>
              <a:rPr kumimoji="1" lang="ja-JP" altLang="en-US" sz="3200" dirty="0"/>
              <a:t>年</a:t>
            </a:r>
            <a:r>
              <a:rPr kumimoji="1" lang="en-US" altLang="ja-JP" sz="3200" dirty="0"/>
              <a:t>1</a:t>
            </a:r>
            <a:r>
              <a:rPr kumimoji="1" lang="ja-JP" altLang="en-US" sz="3200" dirty="0"/>
              <a:t>月</a:t>
            </a:r>
            <a:r>
              <a:rPr kumimoji="1" lang="en-US" altLang="ja-JP" sz="3200" dirty="0"/>
              <a:t>15</a:t>
            </a:r>
            <a:r>
              <a:rPr kumimoji="1" lang="ja-JP" altLang="en-US" sz="3200" dirty="0"/>
              <a:t>日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78A4BD-2BDA-4941-8FAA-B3595E2CC9C2}"/>
              </a:ext>
            </a:extLst>
          </p:cNvPr>
          <p:cNvSpPr txBox="1"/>
          <p:nvPr/>
        </p:nvSpPr>
        <p:spPr>
          <a:xfrm>
            <a:off x="4740226" y="4790531"/>
            <a:ext cx="201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髙橋　樹</a:t>
            </a:r>
          </a:p>
        </p:txBody>
      </p:sp>
    </p:spTree>
    <p:extLst>
      <p:ext uri="{BB962C8B-B14F-4D97-AF65-F5344CB8AC3E}">
        <p14:creationId xmlns:p14="http://schemas.microsoft.com/office/powerpoint/2010/main" val="273665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13B6D7-282E-4741-8CA8-6DFD2A7C4E75}"/>
              </a:ext>
            </a:extLst>
          </p:cNvPr>
          <p:cNvSpPr txBox="1"/>
          <p:nvPr/>
        </p:nvSpPr>
        <p:spPr>
          <a:xfrm>
            <a:off x="1631852" y="1871002"/>
            <a:ext cx="777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Step 1 :  </a:t>
            </a:r>
            <a:r>
              <a:rPr kumimoji="1" lang="ja-JP" altLang="en-US" sz="3200" dirty="0"/>
              <a:t>過熱状態を作る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lang="en-US" altLang="ja-JP" sz="3200" dirty="0"/>
              <a:t>Step 2 :  </a:t>
            </a:r>
            <a:r>
              <a:rPr lang="ja-JP" altLang="en-US" sz="3200" dirty="0"/>
              <a:t>放射線に対する反応を確かめる</a:t>
            </a:r>
            <a:endParaRPr lang="en-US" altLang="ja-JP" sz="3200" dirty="0"/>
          </a:p>
          <a:p>
            <a:endParaRPr kumimoji="1" lang="en-US" altLang="ja-JP" sz="3200" dirty="0"/>
          </a:p>
          <a:p>
            <a:r>
              <a:rPr lang="en-US" altLang="ja-JP" sz="3200" dirty="0"/>
              <a:t>Step 3 :  </a:t>
            </a:r>
            <a:r>
              <a:rPr lang="ja-JP" altLang="en-US" sz="3200" dirty="0"/>
              <a:t>軌跡を捉える</a:t>
            </a:r>
            <a:endParaRPr kumimoji="1" lang="ja-JP" altLang="en-US" sz="3200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CBF9D254-199A-49E3-8892-CE844190C810}"/>
              </a:ext>
            </a:extLst>
          </p:cNvPr>
          <p:cNvSpPr/>
          <p:nvPr/>
        </p:nvSpPr>
        <p:spPr>
          <a:xfrm rot="10800000">
            <a:off x="8018584" y="1990576"/>
            <a:ext cx="928468" cy="379829"/>
          </a:xfrm>
          <a:prstGeom prst="rightArrow">
            <a:avLst>
              <a:gd name="adj1" fmla="val 35186"/>
              <a:gd name="adj2" fmla="val 50000"/>
            </a:avLst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476A42-F210-4634-AF43-AB52FBFCA3F9}"/>
              </a:ext>
            </a:extLst>
          </p:cNvPr>
          <p:cNvSpPr txBox="1"/>
          <p:nvPr/>
        </p:nvSpPr>
        <p:spPr>
          <a:xfrm>
            <a:off x="9115865" y="1815120"/>
            <a:ext cx="248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66CC"/>
                </a:solidFill>
              </a:rPr>
              <a:t>済</a:t>
            </a:r>
            <a:r>
              <a:rPr lang="ja-JP" altLang="en-US" sz="2800" b="1" dirty="0">
                <a:solidFill>
                  <a:srgbClr val="FF66CC"/>
                </a:solidFill>
              </a:rPr>
              <a:t>　</a:t>
            </a:r>
            <a:r>
              <a:rPr lang="en-US" altLang="ja-JP" sz="2400" b="1" dirty="0">
                <a:solidFill>
                  <a:srgbClr val="FF66CC"/>
                </a:solidFill>
              </a:rPr>
              <a:t>(12</a:t>
            </a:r>
            <a:r>
              <a:rPr lang="ja-JP" altLang="en-US" sz="2400" b="1" dirty="0">
                <a:solidFill>
                  <a:srgbClr val="FF66CC"/>
                </a:solidFill>
              </a:rPr>
              <a:t>月中旬</a:t>
            </a:r>
            <a:r>
              <a:rPr lang="en-US" altLang="ja-JP" sz="2400" b="1" dirty="0">
                <a:solidFill>
                  <a:srgbClr val="FF66CC"/>
                </a:solidFill>
              </a:rPr>
              <a:t>)</a:t>
            </a:r>
            <a:endParaRPr kumimoji="1" lang="ja-JP" altLang="en-US" sz="3600" b="1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3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5D37D-AC28-49BD-8B1F-A1B20BE85D2E}"/>
              </a:ext>
            </a:extLst>
          </p:cNvPr>
          <p:cNvSpPr txBox="1"/>
          <p:nvPr/>
        </p:nvSpPr>
        <p:spPr>
          <a:xfrm>
            <a:off x="886264" y="562708"/>
            <a:ext cx="423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過熱状態の作り方</a:t>
            </a:r>
            <a:endParaRPr kumimoji="1" lang="ja-JP" altLang="en-US" sz="3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BAD142-03B9-4C30-B7A8-F7E659ACC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416" y="2120709"/>
            <a:ext cx="4586069" cy="343955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F5572F-BB29-4D95-B85E-85F10FCA16C9}"/>
              </a:ext>
            </a:extLst>
          </p:cNvPr>
          <p:cNvSpPr txBox="1"/>
          <p:nvPr/>
        </p:nvSpPr>
        <p:spPr>
          <a:xfrm>
            <a:off x="5697416" y="1791863"/>
            <a:ext cx="4825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液体中に溶けている</a:t>
            </a:r>
            <a:r>
              <a:rPr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空気を抜く。</a:t>
            </a:r>
            <a:endParaRPr lang="en-US" altLang="ja-JP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一度　減圧して十分に沸騰させておくと、その液体は安定した過熱状態に</a:t>
            </a:r>
            <a:r>
              <a:rPr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することができる。</a:t>
            </a:r>
            <a:endParaRPr lang="en-US" altLang="ja-JP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不純物が入っていても可能。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947EDA-825F-48B0-8884-8605E7D81BE9}"/>
              </a:ext>
            </a:extLst>
          </p:cNvPr>
          <p:cNvSpPr txBox="1"/>
          <p:nvPr/>
        </p:nvSpPr>
        <p:spPr>
          <a:xfrm>
            <a:off x="5866228" y="4037433"/>
            <a:ext cx="4825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水道水 </a:t>
            </a:r>
            <a:r>
              <a:rPr lang="en-US" altLang="ja-JP" sz="2400" dirty="0"/>
              <a:t>...... 24</a:t>
            </a:r>
            <a:r>
              <a:rPr lang="ja-JP" altLang="en-US" sz="2400" dirty="0"/>
              <a:t>回中 </a:t>
            </a:r>
            <a:r>
              <a:rPr lang="en-US" altLang="ja-JP" sz="2400" dirty="0"/>
              <a:t>23</a:t>
            </a:r>
            <a:r>
              <a:rPr lang="ja-JP" altLang="en-US" sz="2400" dirty="0"/>
              <a:t>回成功</a:t>
            </a:r>
            <a:endParaRPr lang="en-US" altLang="ja-JP" sz="2400" dirty="0"/>
          </a:p>
          <a:p>
            <a:r>
              <a:rPr kumimoji="1" lang="ja-JP" altLang="en-US" sz="2400" dirty="0"/>
              <a:t>蒸留水 </a:t>
            </a:r>
            <a:r>
              <a:rPr lang="en-US" altLang="ja-JP" sz="2400" dirty="0"/>
              <a:t>......   7</a:t>
            </a:r>
            <a:r>
              <a:rPr lang="ja-JP" altLang="en-US" sz="2400" dirty="0"/>
              <a:t>回中   </a:t>
            </a:r>
            <a:r>
              <a:rPr lang="en-US" altLang="ja-JP" sz="2400" dirty="0"/>
              <a:t>7</a:t>
            </a:r>
            <a:r>
              <a:rPr lang="ja-JP" altLang="en-US" sz="2400" dirty="0"/>
              <a:t>回成功</a:t>
            </a:r>
            <a:endParaRPr lang="en-US" altLang="ja-JP" sz="2400" dirty="0"/>
          </a:p>
          <a:p>
            <a:endParaRPr lang="en-US" altLang="ja-JP" sz="2400" dirty="0"/>
          </a:p>
          <a:p>
            <a:pPr algn="r"/>
            <a:r>
              <a:rPr kumimoji="1" lang="en-US" altLang="ja-JP" sz="2400" dirty="0"/>
              <a:t>(1</a:t>
            </a:r>
            <a:r>
              <a:rPr kumimoji="1" lang="ja-JP" altLang="en-US" sz="2400" dirty="0"/>
              <a:t>月</a:t>
            </a:r>
            <a:r>
              <a:rPr kumimoji="1" lang="en-US" altLang="ja-JP" sz="2400" dirty="0"/>
              <a:t>15</a:t>
            </a:r>
            <a:r>
              <a:rPr kumimoji="1" lang="ja-JP" altLang="en-US" sz="2400" dirty="0"/>
              <a:t>日時点</a:t>
            </a:r>
            <a:r>
              <a:rPr kumimoji="1" lang="en-US" altLang="ja-JP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979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B43E07-38F4-4D59-B3DB-C4E1B55AE913}"/>
              </a:ext>
            </a:extLst>
          </p:cNvPr>
          <p:cNvSpPr txBox="1"/>
          <p:nvPr/>
        </p:nvSpPr>
        <p:spPr>
          <a:xfrm>
            <a:off x="886264" y="562708"/>
            <a:ext cx="607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異物を入れて過熱状態にする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F3F6B5-727C-4041-8AE4-FA65FB1F7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2" t="29761" r="18154" b="5743"/>
          <a:stretch/>
        </p:blipFill>
        <p:spPr>
          <a:xfrm rot="5400000">
            <a:off x="386276" y="2501101"/>
            <a:ext cx="3264626" cy="25407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03E80D-6D92-4492-9B1E-C8A4F7A8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r="41766" b="12410"/>
          <a:stretch/>
        </p:blipFill>
        <p:spPr>
          <a:xfrm>
            <a:off x="3521613" y="2139152"/>
            <a:ext cx="2323779" cy="326462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2E3E284-F33F-44C8-90C2-8A8BFAFD8684}"/>
              </a:ext>
            </a:extLst>
          </p:cNvPr>
          <p:cNvSpPr txBox="1"/>
          <p:nvPr/>
        </p:nvSpPr>
        <p:spPr>
          <a:xfrm>
            <a:off x="1237832" y="1604579"/>
            <a:ext cx="156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銅線 </a:t>
            </a:r>
            <a:r>
              <a:rPr lang="en-US" altLang="ja-JP" sz="2000" dirty="0"/>
              <a:t>(3cm)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B13FA73-FB99-4498-B0FE-165D48B018EC}"/>
              </a:ext>
            </a:extLst>
          </p:cNvPr>
          <p:cNvSpPr txBox="1"/>
          <p:nvPr/>
        </p:nvSpPr>
        <p:spPr>
          <a:xfrm>
            <a:off x="3521613" y="1597588"/>
            <a:ext cx="2323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ボルト </a:t>
            </a:r>
            <a:r>
              <a:rPr lang="en-US" altLang="ja-JP" sz="2000" dirty="0"/>
              <a:t>(</a:t>
            </a:r>
            <a:r>
              <a:rPr lang="ja-JP" altLang="en-US" sz="2000" dirty="0"/>
              <a:t>全長</a:t>
            </a:r>
            <a:r>
              <a:rPr lang="en-US" altLang="ja-JP" sz="2000" dirty="0"/>
              <a:t>2.5cm)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723315E-B95C-4EC7-832F-4D3CC471722D}"/>
              </a:ext>
            </a:extLst>
          </p:cNvPr>
          <p:cNvSpPr txBox="1"/>
          <p:nvPr/>
        </p:nvSpPr>
        <p:spPr>
          <a:xfrm>
            <a:off x="886264" y="5772694"/>
            <a:ext cx="618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脱泡時に一緒に入れれば、安定な過熱状態にできる。</a:t>
            </a: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65B2A83-F293-4052-9334-F821268A273B}"/>
              </a:ext>
            </a:extLst>
          </p:cNvPr>
          <p:cNvGrpSpPr/>
          <p:nvPr/>
        </p:nvGrpSpPr>
        <p:grpSpPr>
          <a:xfrm>
            <a:off x="6096000" y="1459375"/>
            <a:ext cx="5347774" cy="3978559"/>
            <a:chOff x="6096000" y="1459375"/>
            <a:chExt cx="5347774" cy="3978559"/>
          </a:xfrm>
        </p:grpSpPr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262FF1A7-49E1-4381-90EA-0BA5540E5974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3" y="5099006"/>
              <a:ext cx="36131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03183881-A493-42A5-B290-4975C7423F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1243" y="1802407"/>
              <a:ext cx="0" cy="32965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D958D26-636B-48DD-9D04-99E9A233DD82}"/>
                </a:ext>
              </a:extLst>
            </p:cNvPr>
            <p:cNvSpPr txBox="1"/>
            <p:nvPr/>
          </p:nvSpPr>
          <p:spPr>
            <a:xfrm>
              <a:off x="7226918" y="1459375"/>
              <a:ext cx="31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i="1" dirty="0"/>
                <a:t>p</a:t>
              </a:r>
              <a:endParaRPr kumimoji="1" lang="ja-JP" altLang="en-US" i="1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44C9871-17BE-427B-AE82-8AFFCE18D8F4}"/>
                </a:ext>
              </a:extLst>
            </p:cNvPr>
            <p:cNvSpPr txBox="1"/>
            <p:nvPr/>
          </p:nvSpPr>
          <p:spPr>
            <a:xfrm>
              <a:off x="11129449" y="4914340"/>
              <a:ext cx="31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/>
                <a:t>T</a:t>
              </a:r>
              <a:endParaRPr kumimoji="1" lang="ja-JP" altLang="en-US" i="1" dirty="0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3A3FC532-7629-4FCD-96E8-8713BE007AA1}"/>
                </a:ext>
              </a:extLst>
            </p:cNvPr>
            <p:cNvSpPr/>
            <p:nvPr/>
          </p:nvSpPr>
          <p:spPr>
            <a:xfrm>
              <a:off x="7913435" y="2218166"/>
              <a:ext cx="2942502" cy="2128057"/>
            </a:xfrm>
            <a:custGeom>
              <a:avLst/>
              <a:gdLst>
                <a:gd name="connsiteX0" fmla="*/ 0 w 2276475"/>
                <a:gd name="connsiteY0" fmla="*/ 1962150 h 1962150"/>
                <a:gd name="connsiteX1" fmla="*/ 1495425 w 2276475"/>
                <a:gd name="connsiteY1" fmla="*/ 1504950 h 1962150"/>
                <a:gd name="connsiteX2" fmla="*/ 2276475 w 2276475"/>
                <a:gd name="connsiteY2" fmla="*/ 0 h 1962150"/>
                <a:gd name="connsiteX0" fmla="*/ 0 w 2276475"/>
                <a:gd name="connsiteY0" fmla="*/ 1962150 h 1962150"/>
                <a:gd name="connsiteX1" fmla="*/ 1365961 w 2276475"/>
                <a:gd name="connsiteY1" fmla="*/ 1462372 h 1962150"/>
                <a:gd name="connsiteX2" fmla="*/ 2276475 w 2276475"/>
                <a:gd name="connsiteY2" fmla="*/ 0 h 1962150"/>
                <a:gd name="connsiteX0" fmla="*/ 0 w 2276475"/>
                <a:gd name="connsiteY0" fmla="*/ 1962150 h 1962150"/>
                <a:gd name="connsiteX1" fmla="*/ 1350730 w 2276475"/>
                <a:gd name="connsiteY1" fmla="*/ 1377216 h 1962150"/>
                <a:gd name="connsiteX2" fmla="*/ 2276475 w 2276475"/>
                <a:gd name="connsiteY2" fmla="*/ 0 h 1962150"/>
                <a:gd name="connsiteX0" fmla="*/ 0 w 2352631"/>
                <a:gd name="connsiteY0" fmla="*/ 1902541 h 1902541"/>
                <a:gd name="connsiteX1" fmla="*/ 1426886 w 2352631"/>
                <a:gd name="connsiteY1" fmla="*/ 1377216 h 1902541"/>
                <a:gd name="connsiteX2" fmla="*/ 2352631 w 2352631"/>
                <a:gd name="connsiteY2" fmla="*/ 0 h 190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2631" h="1902541">
                  <a:moveTo>
                    <a:pt x="0" y="1902541"/>
                  </a:moveTo>
                  <a:cubicBezTo>
                    <a:pt x="558006" y="1837453"/>
                    <a:pt x="1034781" y="1694306"/>
                    <a:pt x="1426886" y="1377216"/>
                  </a:cubicBezTo>
                  <a:cubicBezTo>
                    <a:pt x="1818991" y="1060126"/>
                    <a:pt x="2151812" y="588962"/>
                    <a:pt x="2352631" y="0"/>
                  </a:cubicBezTo>
                </a:path>
              </a:pathLst>
            </a:cu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105E04E-CE29-4F5C-BB99-0D6B677C6590}"/>
                </a:ext>
              </a:extLst>
            </p:cNvPr>
            <p:cNvSpPr txBox="1"/>
            <p:nvPr/>
          </p:nvSpPr>
          <p:spPr>
            <a:xfrm>
              <a:off x="8257981" y="2912862"/>
              <a:ext cx="457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002060"/>
                  </a:solidFill>
                </a:rPr>
                <a:t>液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B532878-1A9E-4502-BE1A-A89349551D09}"/>
                </a:ext>
              </a:extLst>
            </p:cNvPr>
            <p:cNvSpPr txBox="1"/>
            <p:nvPr/>
          </p:nvSpPr>
          <p:spPr>
            <a:xfrm>
              <a:off x="8427070" y="4346223"/>
              <a:ext cx="457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002060"/>
                  </a:solidFill>
                </a:rPr>
                <a:t>気</a:t>
              </a: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1B0E9E44-93BB-40A7-8A84-EEE90AEED7FE}"/>
                </a:ext>
              </a:extLst>
            </p:cNvPr>
            <p:cNvCxnSpPr/>
            <p:nvPr/>
          </p:nvCxnSpPr>
          <p:spPr>
            <a:xfrm>
              <a:off x="7541243" y="2340923"/>
              <a:ext cx="230296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6EE1E560-3793-4719-B634-0BAFF34E95A5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3" y="3769237"/>
              <a:ext cx="209681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30AAD7AC-AB8E-48F6-9CA1-A5F04D1D4EEA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3" y="4715554"/>
              <a:ext cx="198863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6BCFE43A-265B-433B-8530-24CA91AFC20B}"/>
                </a:ext>
              </a:extLst>
            </p:cNvPr>
            <p:cNvCxnSpPr>
              <a:cxnSpLocks/>
            </p:cNvCxnSpPr>
            <p:nvPr/>
          </p:nvCxnSpPr>
          <p:spPr>
            <a:xfrm>
              <a:off x="9844203" y="2340922"/>
              <a:ext cx="0" cy="27580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2D5EAAF-B3E1-41A0-B24F-656C1B9D037B}"/>
                </a:ext>
              </a:extLst>
            </p:cNvPr>
            <p:cNvSpPr txBox="1"/>
            <p:nvPr/>
          </p:nvSpPr>
          <p:spPr>
            <a:xfrm>
              <a:off x="6828352" y="2142404"/>
              <a:ext cx="797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1 atm</a:t>
              </a:r>
              <a:endParaRPr kumimoji="1" lang="ja-JP" altLang="en-US" sz="1600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EF9D557-7510-49D9-B3CA-9DFD239A995C}"/>
                </a:ext>
              </a:extLst>
            </p:cNvPr>
            <p:cNvSpPr txBox="1"/>
            <p:nvPr/>
          </p:nvSpPr>
          <p:spPr>
            <a:xfrm>
              <a:off x="9601612" y="5099380"/>
              <a:ext cx="797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65 </a:t>
              </a:r>
              <a:r>
                <a:rPr kumimoji="1" lang="ja-JP" altLang="en-US" sz="1600" dirty="0"/>
                <a:t>℃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B610921-71F6-4556-AF81-EB00E28E0AA5}"/>
                </a:ext>
              </a:extLst>
            </p:cNvPr>
            <p:cNvSpPr txBox="1"/>
            <p:nvPr/>
          </p:nvSpPr>
          <p:spPr>
            <a:xfrm>
              <a:off x="6096000" y="3599960"/>
              <a:ext cx="1529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約</a:t>
              </a:r>
              <a:r>
                <a:rPr lang="en-US" altLang="ja-JP" sz="1600" dirty="0"/>
                <a:t>-0.086 MPa</a:t>
              </a:r>
              <a:endParaRPr kumimoji="1" lang="ja-JP" altLang="en-US" sz="1600" dirty="0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2C31C44-49FD-4E56-9CE5-3F52CE360EC0}"/>
                </a:ext>
              </a:extLst>
            </p:cNvPr>
            <p:cNvSpPr txBox="1"/>
            <p:nvPr/>
          </p:nvSpPr>
          <p:spPr>
            <a:xfrm>
              <a:off x="6311839" y="4506749"/>
              <a:ext cx="1537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-0.095 MPa</a:t>
              </a:r>
              <a:endParaRPr kumimoji="1" lang="ja-JP" altLang="en-US" sz="1600" dirty="0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2BF4A7D8-3932-4F95-B549-2D6331EAED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1731" y="2340923"/>
              <a:ext cx="322472" cy="2374631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headEnd type="oval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D230F98-17FF-4473-BBF1-E41FC35E2D70}"/>
              </a:ext>
            </a:extLst>
          </p:cNvPr>
          <p:cNvSpPr txBox="1"/>
          <p:nvPr/>
        </p:nvSpPr>
        <p:spPr>
          <a:xfrm>
            <a:off x="9682967" y="4222268"/>
            <a:ext cx="141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液体のまま</a:t>
            </a:r>
          </a:p>
        </p:txBody>
      </p:sp>
    </p:spTree>
    <p:extLst>
      <p:ext uri="{BB962C8B-B14F-4D97-AF65-F5344CB8AC3E}">
        <p14:creationId xmlns:p14="http://schemas.microsoft.com/office/powerpoint/2010/main" val="371877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B43E07-38F4-4D59-B3DB-C4E1B55AE913}"/>
              </a:ext>
            </a:extLst>
          </p:cNvPr>
          <p:cNvSpPr txBox="1"/>
          <p:nvPr/>
        </p:nvSpPr>
        <p:spPr>
          <a:xfrm>
            <a:off x="886264" y="562708"/>
            <a:ext cx="423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/>
              <a:t>トリタン棒で実験</a:t>
            </a: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B0F5B7-0F9E-4FA3-99AE-B4D68ACE5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22093" r="17537" b="6572"/>
          <a:stretch/>
        </p:blipFill>
        <p:spPr>
          <a:xfrm rot="5400000">
            <a:off x="1024515" y="2496208"/>
            <a:ext cx="3520018" cy="254605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E781FC6-5FBE-46CB-8A2F-553C59544050}"/>
              </a:ext>
            </a:extLst>
          </p:cNvPr>
          <p:cNvGrpSpPr/>
          <p:nvPr/>
        </p:nvGrpSpPr>
        <p:grpSpPr>
          <a:xfrm>
            <a:off x="6096000" y="1459375"/>
            <a:ext cx="5347774" cy="3978559"/>
            <a:chOff x="6096000" y="1459375"/>
            <a:chExt cx="5347774" cy="3978559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40007DC0-5D5A-4AD8-AB66-A9BC61757447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3" y="5099006"/>
              <a:ext cx="36131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4E5B2563-BE60-42DD-9537-05C5F1E1C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1243" y="1802407"/>
              <a:ext cx="0" cy="32965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AB72CA5-CC9B-4044-8333-F3B1C948463F}"/>
                </a:ext>
              </a:extLst>
            </p:cNvPr>
            <p:cNvSpPr txBox="1"/>
            <p:nvPr/>
          </p:nvSpPr>
          <p:spPr>
            <a:xfrm>
              <a:off x="7226918" y="1459375"/>
              <a:ext cx="31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i="1" dirty="0"/>
                <a:t>p</a:t>
              </a:r>
              <a:endParaRPr kumimoji="1" lang="ja-JP" altLang="en-US" i="1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2FCD208-87F9-49CB-8C03-99F091C2E043}"/>
                </a:ext>
              </a:extLst>
            </p:cNvPr>
            <p:cNvSpPr txBox="1"/>
            <p:nvPr/>
          </p:nvSpPr>
          <p:spPr>
            <a:xfrm>
              <a:off x="11129449" y="4914340"/>
              <a:ext cx="31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i="1" dirty="0"/>
                <a:t>T</a:t>
              </a:r>
              <a:endParaRPr kumimoji="1" lang="ja-JP" altLang="en-US" i="1" dirty="0"/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631164EE-D302-4A56-8AE1-AE89CEDC69AD}"/>
                </a:ext>
              </a:extLst>
            </p:cNvPr>
            <p:cNvSpPr/>
            <p:nvPr/>
          </p:nvSpPr>
          <p:spPr>
            <a:xfrm>
              <a:off x="7913435" y="2218166"/>
              <a:ext cx="2942502" cy="2128057"/>
            </a:xfrm>
            <a:custGeom>
              <a:avLst/>
              <a:gdLst>
                <a:gd name="connsiteX0" fmla="*/ 0 w 2276475"/>
                <a:gd name="connsiteY0" fmla="*/ 1962150 h 1962150"/>
                <a:gd name="connsiteX1" fmla="*/ 1495425 w 2276475"/>
                <a:gd name="connsiteY1" fmla="*/ 1504950 h 1962150"/>
                <a:gd name="connsiteX2" fmla="*/ 2276475 w 2276475"/>
                <a:gd name="connsiteY2" fmla="*/ 0 h 1962150"/>
                <a:gd name="connsiteX0" fmla="*/ 0 w 2276475"/>
                <a:gd name="connsiteY0" fmla="*/ 1962150 h 1962150"/>
                <a:gd name="connsiteX1" fmla="*/ 1365961 w 2276475"/>
                <a:gd name="connsiteY1" fmla="*/ 1462372 h 1962150"/>
                <a:gd name="connsiteX2" fmla="*/ 2276475 w 2276475"/>
                <a:gd name="connsiteY2" fmla="*/ 0 h 1962150"/>
                <a:gd name="connsiteX0" fmla="*/ 0 w 2276475"/>
                <a:gd name="connsiteY0" fmla="*/ 1962150 h 1962150"/>
                <a:gd name="connsiteX1" fmla="*/ 1350730 w 2276475"/>
                <a:gd name="connsiteY1" fmla="*/ 1377216 h 1962150"/>
                <a:gd name="connsiteX2" fmla="*/ 2276475 w 2276475"/>
                <a:gd name="connsiteY2" fmla="*/ 0 h 1962150"/>
                <a:gd name="connsiteX0" fmla="*/ 0 w 2352631"/>
                <a:gd name="connsiteY0" fmla="*/ 1902541 h 1902541"/>
                <a:gd name="connsiteX1" fmla="*/ 1426886 w 2352631"/>
                <a:gd name="connsiteY1" fmla="*/ 1377216 h 1902541"/>
                <a:gd name="connsiteX2" fmla="*/ 2352631 w 2352631"/>
                <a:gd name="connsiteY2" fmla="*/ 0 h 190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2631" h="1902541">
                  <a:moveTo>
                    <a:pt x="0" y="1902541"/>
                  </a:moveTo>
                  <a:cubicBezTo>
                    <a:pt x="558006" y="1837453"/>
                    <a:pt x="1034781" y="1694306"/>
                    <a:pt x="1426886" y="1377216"/>
                  </a:cubicBezTo>
                  <a:cubicBezTo>
                    <a:pt x="1818991" y="1060126"/>
                    <a:pt x="2151812" y="588962"/>
                    <a:pt x="2352631" y="0"/>
                  </a:cubicBezTo>
                </a:path>
              </a:pathLst>
            </a:cu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3FB1A72-5EC6-4DE4-AC29-5267D8C097FF}"/>
                </a:ext>
              </a:extLst>
            </p:cNvPr>
            <p:cNvSpPr txBox="1"/>
            <p:nvPr/>
          </p:nvSpPr>
          <p:spPr>
            <a:xfrm>
              <a:off x="8257981" y="2912862"/>
              <a:ext cx="457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002060"/>
                  </a:solidFill>
                </a:rPr>
                <a:t>液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C2FDAB5-C69F-451B-B27B-C0768C6A0A7C}"/>
                </a:ext>
              </a:extLst>
            </p:cNvPr>
            <p:cNvSpPr txBox="1"/>
            <p:nvPr/>
          </p:nvSpPr>
          <p:spPr>
            <a:xfrm>
              <a:off x="8427070" y="4346223"/>
              <a:ext cx="457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002060"/>
                  </a:solidFill>
                </a:rPr>
                <a:t>気</a:t>
              </a: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B48C4839-4DFE-4F41-96EA-11E093CCE0DF}"/>
                </a:ext>
              </a:extLst>
            </p:cNvPr>
            <p:cNvCxnSpPr/>
            <p:nvPr/>
          </p:nvCxnSpPr>
          <p:spPr>
            <a:xfrm>
              <a:off x="7541243" y="2340923"/>
              <a:ext cx="230296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65F34901-E66C-45DA-AD1D-153D91808C96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3" y="3769237"/>
              <a:ext cx="209681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3A710D6A-4C4C-451F-8DB6-717EE1A73615}"/>
                </a:ext>
              </a:extLst>
            </p:cNvPr>
            <p:cNvCxnSpPr>
              <a:cxnSpLocks/>
            </p:cNvCxnSpPr>
            <p:nvPr/>
          </p:nvCxnSpPr>
          <p:spPr>
            <a:xfrm>
              <a:off x="7541243" y="4439506"/>
              <a:ext cx="198863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2EB94023-AEB9-4D23-80F2-7D34E92CF9D2}"/>
                </a:ext>
              </a:extLst>
            </p:cNvPr>
            <p:cNvCxnSpPr>
              <a:cxnSpLocks/>
            </p:cNvCxnSpPr>
            <p:nvPr/>
          </p:nvCxnSpPr>
          <p:spPr>
            <a:xfrm>
              <a:off x="9844203" y="2340922"/>
              <a:ext cx="0" cy="27580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840DAAD-34CC-43FE-9C4F-05586BA568AE}"/>
                </a:ext>
              </a:extLst>
            </p:cNvPr>
            <p:cNvSpPr txBox="1"/>
            <p:nvPr/>
          </p:nvSpPr>
          <p:spPr>
            <a:xfrm>
              <a:off x="6828352" y="2142404"/>
              <a:ext cx="797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1 atm</a:t>
              </a:r>
              <a:endParaRPr kumimoji="1" lang="ja-JP" altLang="en-US" sz="1600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3321055-7645-4ABC-A984-5E87137F4133}"/>
                </a:ext>
              </a:extLst>
            </p:cNvPr>
            <p:cNvSpPr txBox="1"/>
            <p:nvPr/>
          </p:nvSpPr>
          <p:spPr>
            <a:xfrm>
              <a:off x="9601612" y="5099380"/>
              <a:ext cx="797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65</a:t>
              </a:r>
              <a:r>
                <a:rPr kumimoji="1" lang="ja-JP" altLang="en-US" sz="1600" dirty="0"/>
                <a:t>℃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CC5716D-45D3-4F43-B6B1-BE75EB18E286}"/>
                </a:ext>
              </a:extLst>
            </p:cNvPr>
            <p:cNvSpPr txBox="1"/>
            <p:nvPr/>
          </p:nvSpPr>
          <p:spPr>
            <a:xfrm>
              <a:off x="6096000" y="3599960"/>
              <a:ext cx="1529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約</a:t>
              </a:r>
              <a:r>
                <a:rPr lang="en-US" altLang="ja-JP" sz="1600" dirty="0"/>
                <a:t>-0.086 MPa</a:t>
              </a:r>
              <a:endParaRPr kumimoji="1" lang="ja-JP" altLang="en-US" sz="1600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2808617-EF85-4C10-B9A0-D67120911D86}"/>
                </a:ext>
              </a:extLst>
            </p:cNvPr>
            <p:cNvSpPr txBox="1"/>
            <p:nvPr/>
          </p:nvSpPr>
          <p:spPr>
            <a:xfrm>
              <a:off x="6294666" y="4245973"/>
              <a:ext cx="1529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-0.092 MPa</a:t>
              </a:r>
              <a:endParaRPr kumimoji="1" lang="ja-JP" altLang="en-US" sz="1600" dirty="0"/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50C50342-BA5E-42EF-8044-CBABAC007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9878" y="2340923"/>
              <a:ext cx="314326" cy="2153675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headEnd type="oval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24FA0B-A5FD-4F65-AAE3-8AAC45B23869}"/>
              </a:ext>
            </a:extLst>
          </p:cNvPr>
          <p:cNvSpPr txBox="1"/>
          <p:nvPr/>
        </p:nvSpPr>
        <p:spPr>
          <a:xfrm>
            <a:off x="10501875" y="3848267"/>
            <a:ext cx="120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どこかで沸騰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2F767B5-B698-4368-B235-B216D564FFE8}"/>
              </a:ext>
            </a:extLst>
          </p:cNvPr>
          <p:cNvSpPr txBox="1"/>
          <p:nvPr/>
        </p:nvSpPr>
        <p:spPr>
          <a:xfrm>
            <a:off x="1783371" y="1520607"/>
            <a:ext cx="2002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トリタン棒 </a:t>
            </a:r>
            <a:r>
              <a:rPr lang="en-US" altLang="ja-JP" sz="2000" dirty="0"/>
              <a:t>(3cm)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42ADA75-4BCA-4C5B-8588-D209D3133234}"/>
              </a:ext>
            </a:extLst>
          </p:cNvPr>
          <p:cNvSpPr txBox="1"/>
          <p:nvPr/>
        </p:nvSpPr>
        <p:spPr>
          <a:xfrm>
            <a:off x="886264" y="5772694"/>
            <a:ext cx="618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減圧中に沸騰</a:t>
            </a:r>
            <a:r>
              <a:rPr kumimoji="1"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突沸し、過熱状態が壊れる。</a:t>
            </a:r>
          </a:p>
        </p:txBody>
      </p:sp>
      <p:sp>
        <p:nvSpPr>
          <p:cNvPr id="27" name="右中かっこ 26">
            <a:extLst>
              <a:ext uri="{FF2B5EF4-FFF2-40B4-BE49-F238E27FC236}">
                <a16:creationId xmlns:a16="http://schemas.microsoft.com/office/drawing/2014/main" id="{0CA86BA2-7608-4FA9-ACB0-786A9B8B5805}"/>
              </a:ext>
            </a:extLst>
          </p:cNvPr>
          <p:cNvSpPr/>
          <p:nvPr/>
        </p:nvSpPr>
        <p:spPr>
          <a:xfrm rot="598866">
            <a:off x="9676132" y="3573132"/>
            <a:ext cx="467199" cy="90068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42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DAC3FEF6-E772-4283-BBCE-2799DAD9AC59}"/>
              </a:ext>
            </a:extLst>
          </p:cNvPr>
          <p:cNvSpPr/>
          <p:nvPr/>
        </p:nvSpPr>
        <p:spPr>
          <a:xfrm>
            <a:off x="205378" y="2058909"/>
            <a:ext cx="3444191" cy="2053883"/>
          </a:xfrm>
          <a:custGeom>
            <a:avLst/>
            <a:gdLst>
              <a:gd name="connsiteX0" fmla="*/ 28135 w 3376246"/>
              <a:gd name="connsiteY0" fmla="*/ 0 h 2053883"/>
              <a:gd name="connsiteX1" fmla="*/ 0 w 3376246"/>
              <a:gd name="connsiteY1" fmla="*/ 2053883 h 2053883"/>
              <a:gd name="connsiteX2" fmla="*/ 3376246 w 3376246"/>
              <a:gd name="connsiteY2" fmla="*/ 2053883 h 2053883"/>
              <a:gd name="connsiteX3" fmla="*/ 3362178 w 3376246"/>
              <a:gd name="connsiteY3" fmla="*/ 28136 h 205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6246" h="2053883">
                <a:moveTo>
                  <a:pt x="28135" y="0"/>
                </a:moveTo>
                <a:lnTo>
                  <a:pt x="0" y="2053883"/>
                </a:lnTo>
                <a:lnTo>
                  <a:pt x="3376246" y="2053883"/>
                </a:lnTo>
                <a:cubicBezTo>
                  <a:pt x="3371557" y="1378634"/>
                  <a:pt x="3366867" y="703385"/>
                  <a:pt x="3362178" y="28136"/>
                </a:cubicBezTo>
              </a:path>
            </a:pathLst>
          </a:custGeom>
          <a:noFill/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B43E07-38F4-4D59-B3DB-C4E1B55AE913}"/>
              </a:ext>
            </a:extLst>
          </p:cNvPr>
          <p:cNvSpPr txBox="1"/>
          <p:nvPr/>
        </p:nvSpPr>
        <p:spPr>
          <a:xfrm>
            <a:off x="886264" y="562708"/>
            <a:ext cx="423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α</a:t>
            </a:r>
            <a:r>
              <a:rPr kumimoji="1" lang="ja-JP" altLang="en-US" sz="3600" dirty="0"/>
              <a:t>線による沸騰か？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C228495-753B-4F98-9FBC-588058A41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64" y="2082500"/>
            <a:ext cx="2082420" cy="1861703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EFC5B5C-E8DF-4104-AF47-2D9378E5C612}"/>
              </a:ext>
            </a:extLst>
          </p:cNvPr>
          <p:cNvCxnSpPr>
            <a:cxnSpLocks/>
          </p:cNvCxnSpPr>
          <p:nvPr/>
        </p:nvCxnSpPr>
        <p:spPr>
          <a:xfrm>
            <a:off x="1585963" y="2402007"/>
            <a:ext cx="0" cy="1119116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2741D5C-DFF7-4930-91D4-8E8FFC95EF96}"/>
              </a:ext>
            </a:extLst>
          </p:cNvPr>
          <p:cNvCxnSpPr>
            <a:cxnSpLocks/>
          </p:cNvCxnSpPr>
          <p:nvPr/>
        </p:nvCxnSpPr>
        <p:spPr>
          <a:xfrm>
            <a:off x="2503581" y="2402007"/>
            <a:ext cx="0" cy="111911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G_2740">
            <a:hlinkClick r:id="" action="ppaction://media"/>
            <a:extLst>
              <a:ext uri="{FF2B5EF4-FFF2-40B4-BE49-F238E27FC236}">
                <a16:creationId xmlns:a16="http://schemas.microsoft.com/office/drawing/2014/main" id="{CAFEB8EC-9BDA-4181-8ECE-5F935B452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951" r="36617"/>
          <a:stretch>
            <a:fillRect/>
          </a:stretch>
        </p:blipFill>
        <p:spPr>
          <a:xfrm>
            <a:off x="4510197" y="1454586"/>
            <a:ext cx="3444191" cy="446061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0F95C74-D2E9-43EE-8EC6-70B589205B91}"/>
              </a:ext>
            </a:extLst>
          </p:cNvPr>
          <p:cNvSpPr txBox="1"/>
          <p:nvPr/>
        </p:nvSpPr>
        <p:spPr>
          <a:xfrm>
            <a:off x="5745363" y="6106159"/>
            <a:ext cx="1001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1</a:t>
            </a:r>
            <a:r>
              <a:rPr kumimoji="1" lang="ja-JP" altLang="en-US" sz="2000" dirty="0"/>
              <a:t>倍速</a:t>
            </a:r>
          </a:p>
        </p:txBody>
      </p:sp>
      <p:pic>
        <p:nvPicPr>
          <p:cNvPr id="17" name="slow113-1">
            <a:hlinkClick r:id="" action="ppaction://media"/>
            <a:extLst>
              <a:ext uri="{FF2B5EF4-FFF2-40B4-BE49-F238E27FC236}">
                <a16:creationId xmlns:a16="http://schemas.microsoft.com/office/drawing/2014/main" id="{0C582E3B-BF68-490D-AA0C-96B67C1058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0974" r="38100"/>
          <a:stretch>
            <a:fillRect/>
          </a:stretch>
        </p:blipFill>
        <p:spPr>
          <a:xfrm>
            <a:off x="8177148" y="1444781"/>
            <a:ext cx="3259675" cy="448022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027C1B-01AF-4CD7-A5FB-8E82792C8512}"/>
              </a:ext>
            </a:extLst>
          </p:cNvPr>
          <p:cNvSpPr txBox="1"/>
          <p:nvPr/>
        </p:nvSpPr>
        <p:spPr>
          <a:xfrm>
            <a:off x="9418886" y="6106159"/>
            <a:ext cx="11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1/8</a:t>
            </a:r>
            <a:r>
              <a:rPr kumimoji="1" lang="ja-JP" altLang="en-US" sz="2000" dirty="0"/>
              <a:t>倍速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60962C8-4E56-4F86-A187-9D24AB5E24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740" t="22678" r="15484" b="25102"/>
          <a:stretch/>
        </p:blipFill>
        <p:spPr>
          <a:xfrm rot="10800000">
            <a:off x="1286654" y="4422058"/>
            <a:ext cx="1473960" cy="60854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B9786C-D3B3-49B4-B6C7-B68C13189E44}"/>
              </a:ext>
            </a:extLst>
          </p:cNvPr>
          <p:cNvSpPr txBox="1"/>
          <p:nvPr/>
        </p:nvSpPr>
        <p:spPr>
          <a:xfrm>
            <a:off x="393484" y="1474754"/>
            <a:ext cx="1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ja-JP" altLang="en-US" dirty="0"/>
              <a:t>上から見た図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EE1409-7FAD-4EB8-90E4-D4C956916FFC}"/>
              </a:ext>
            </a:extLst>
          </p:cNvPr>
          <p:cNvSpPr txBox="1"/>
          <p:nvPr/>
        </p:nvSpPr>
        <p:spPr>
          <a:xfrm>
            <a:off x="277800" y="3228945"/>
            <a:ext cx="121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トリタン棒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B3EC1E0-B3FB-4D7F-BD00-94D259DC634B}"/>
              </a:ext>
            </a:extLst>
          </p:cNvPr>
          <p:cNvSpPr txBox="1"/>
          <p:nvPr/>
        </p:nvSpPr>
        <p:spPr>
          <a:xfrm>
            <a:off x="2772815" y="3242592"/>
            <a:ext cx="831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4">
                    <a:lumMod val="75000"/>
                  </a:schemeClr>
                </a:solidFill>
              </a:rPr>
              <a:t>銅線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A38DF48-5FED-42D7-94BB-B83193269017}"/>
              </a:ext>
            </a:extLst>
          </p:cNvPr>
          <p:cNvSpPr txBox="1"/>
          <p:nvPr/>
        </p:nvSpPr>
        <p:spPr>
          <a:xfrm>
            <a:off x="1061976" y="5078733"/>
            <a:ext cx="254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iPhone 6s</a:t>
            </a:r>
          </a:p>
          <a:p>
            <a:pPr algn="ctr"/>
            <a:r>
              <a:rPr lang="ja-JP" altLang="en-US" sz="2000" dirty="0"/>
              <a:t>スロー撮影 </a:t>
            </a:r>
            <a:r>
              <a:rPr lang="en-US" altLang="ja-JP" sz="2000" dirty="0"/>
              <a:t>(240 fps)</a:t>
            </a:r>
            <a:endParaRPr kumimoji="1"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B326254-B995-4A15-B2ED-E684E613350F}"/>
              </a:ext>
            </a:extLst>
          </p:cNvPr>
          <p:cNvSpPr txBox="1"/>
          <p:nvPr/>
        </p:nvSpPr>
        <p:spPr>
          <a:xfrm>
            <a:off x="6245939" y="758944"/>
            <a:ext cx="413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2:56 , -0.087 MPa </a:t>
            </a:r>
            <a:r>
              <a:rPr lang="ja-JP" altLang="en-US" sz="2000" dirty="0" err="1"/>
              <a:t>で突</a:t>
            </a:r>
            <a:r>
              <a:rPr lang="ja-JP" altLang="en-US" sz="2000" dirty="0"/>
              <a:t>沸した例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56EE4B-ABE1-47F9-8994-73AC180693F9}"/>
              </a:ext>
            </a:extLst>
          </p:cNvPr>
          <p:cNvSpPr txBox="1"/>
          <p:nvPr/>
        </p:nvSpPr>
        <p:spPr>
          <a:xfrm>
            <a:off x="3286284" y="1774723"/>
            <a:ext cx="1001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真空槽</a:t>
            </a:r>
          </a:p>
        </p:txBody>
      </p:sp>
    </p:spTree>
    <p:extLst>
      <p:ext uri="{BB962C8B-B14F-4D97-AF65-F5344CB8AC3E}">
        <p14:creationId xmlns:p14="http://schemas.microsoft.com/office/powerpoint/2010/main" val="18389721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049CCD9-1F71-4AAC-86D3-9469C7978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4" t="5749" r="40000" b="6845"/>
          <a:stretch/>
        </p:blipFill>
        <p:spPr>
          <a:xfrm>
            <a:off x="735431" y="1238536"/>
            <a:ext cx="2520423" cy="342558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82D7A86-C399-4E84-B914-0CFA52B63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3" t="6147" r="39776" b="6247"/>
          <a:stretch/>
        </p:blipFill>
        <p:spPr>
          <a:xfrm>
            <a:off x="5982849" y="1255594"/>
            <a:ext cx="2491338" cy="34255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083A9C-9FD7-4938-8161-6FBFD048D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4" t="6720" r="40224" b="5874"/>
          <a:stretch/>
        </p:blipFill>
        <p:spPr>
          <a:xfrm>
            <a:off x="8618144" y="1238536"/>
            <a:ext cx="2517288" cy="34426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368FB65-4A11-4D2F-A6D9-C305C35E8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91" t="6546" r="40559" b="5651"/>
          <a:stretch/>
        </p:blipFill>
        <p:spPr>
          <a:xfrm>
            <a:off x="3399811" y="1238536"/>
            <a:ext cx="2439081" cy="34255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41EBA8-914A-4736-A0B7-83D93519C604}"/>
              </a:ext>
            </a:extLst>
          </p:cNvPr>
          <p:cNvSpPr txBox="1"/>
          <p:nvPr/>
        </p:nvSpPr>
        <p:spPr>
          <a:xfrm>
            <a:off x="3770615" y="480027"/>
            <a:ext cx="413655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</a:rPr>
              <a:t>トリタン棒が沸騰の発生源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0DC85F-4359-4C86-A133-08AC5CB870B6}"/>
              </a:ext>
            </a:extLst>
          </p:cNvPr>
          <p:cNvSpPr txBox="1"/>
          <p:nvPr/>
        </p:nvSpPr>
        <p:spPr>
          <a:xfrm>
            <a:off x="8090365" y="541582"/>
            <a:ext cx="1786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再現性あり</a:t>
            </a:r>
            <a:r>
              <a:rPr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  <a:endParaRPr kumimoji="1" lang="ja-JP" altLang="en-US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ADD977-96B6-4C43-8974-2C66DD6CA92A}"/>
              </a:ext>
            </a:extLst>
          </p:cNvPr>
          <p:cNvSpPr txBox="1"/>
          <p:nvPr/>
        </p:nvSpPr>
        <p:spPr>
          <a:xfrm>
            <a:off x="883036" y="5111632"/>
            <a:ext cx="10425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α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線による反応だと思われる。</a:t>
            </a:r>
            <a:endParaRPr kumimoji="1" lang="en-US" altLang="ja-JP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軌跡は見えない。</a:t>
            </a:r>
            <a:r>
              <a:rPr kumimoji="1"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α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線 </a:t>
            </a:r>
            <a:r>
              <a:rPr kumimoji="1" lang="en-US" altLang="ja-JP" sz="2000" dirty="0"/>
              <a:t>(</a:t>
            </a:r>
            <a:r>
              <a:rPr kumimoji="1" lang="en-US" altLang="ja-JP" sz="2000" baseline="30000" dirty="0"/>
              <a:t>232</a:t>
            </a:r>
            <a:r>
              <a:rPr kumimoji="1" lang="en-US" altLang="ja-JP" sz="2000" dirty="0"/>
              <a:t>Th : 4.083 MeV) </a:t>
            </a:r>
            <a:r>
              <a:rPr kumimoji="1" lang="ja-JP" altLang="en-US" sz="2000" dirty="0" err="1">
                <a:latin typeface="ＭＳ 明朝" panose="02020609040205080304" pitchFamily="17" charset="-128"/>
                <a:ea typeface="ＭＳ 明朝" panose="02020609040205080304" pitchFamily="17" charset="-128"/>
              </a:rPr>
              <a:t>の飛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程は、空気中 </a:t>
            </a:r>
            <a:r>
              <a:rPr kumimoji="1" lang="en-US" altLang="ja-JP" sz="2000" dirty="0"/>
              <a:t>2.5 cm </a:t>
            </a:r>
            <a:r>
              <a:rPr kumimoji="1" lang="ja-JP" altLang="en-US" sz="2000" dirty="0" err="1">
                <a:latin typeface="ＭＳ 明朝" panose="02020609040205080304" pitchFamily="17" charset="-128"/>
                <a:ea typeface="ＭＳ 明朝" panose="02020609040205080304" pitchFamily="17" charset="-128"/>
              </a:rPr>
              <a:t>、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水中 </a:t>
            </a:r>
            <a:r>
              <a:rPr kumimoji="1" lang="en-US" altLang="ja-JP" sz="2000" dirty="0"/>
              <a:t>25 </a:t>
            </a:r>
            <a:r>
              <a:rPr kumimoji="1" lang="en-US" altLang="ja-JP" sz="2000" dirty="0" err="1"/>
              <a:t>μm</a:t>
            </a:r>
            <a:r>
              <a:rPr kumimoji="1" lang="en-US" altLang="ja-JP" sz="2000" dirty="0"/>
              <a:t> </a:t>
            </a:r>
            <a:r>
              <a:rPr kumimoji="1" lang="ja-JP" altLang="en-US" sz="2000" dirty="0" err="1">
                <a:latin typeface="ＭＳ 明朝" panose="02020609040205080304" pitchFamily="17" charset="-128"/>
                <a:ea typeface="ＭＳ 明朝" panose="02020609040205080304" pitchFamily="17" charset="-128"/>
              </a:rPr>
              <a:t>。</a:t>
            </a:r>
            <a:endParaRPr kumimoji="1" lang="en-US" altLang="ja-JP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64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939A176-C7D2-480C-99FC-104676449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1" t="31433" r="23992" b="28945"/>
          <a:stretch/>
        </p:blipFill>
        <p:spPr>
          <a:xfrm>
            <a:off x="7110485" y="436756"/>
            <a:ext cx="4449168" cy="170594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8A8D0C-A089-45B1-B750-C3CA28423271}"/>
              </a:ext>
            </a:extLst>
          </p:cNvPr>
          <p:cNvSpPr txBox="1"/>
          <p:nvPr/>
        </p:nvSpPr>
        <p:spPr>
          <a:xfrm>
            <a:off x="886264" y="562708"/>
            <a:ext cx="423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今後の方針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948C10-6DA0-4A8C-8445-121490EF2B5F}"/>
              </a:ext>
            </a:extLst>
          </p:cNvPr>
          <p:cNvSpPr txBox="1"/>
          <p:nvPr/>
        </p:nvSpPr>
        <p:spPr>
          <a:xfrm>
            <a:off x="7451677" y="2243842"/>
            <a:ext cx="39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3 cm×1 cm</a:t>
            </a:r>
            <a:r>
              <a:rPr kumimoji="1" lang="ja-JP" altLang="en-US" sz="1600" dirty="0" err="1"/>
              <a:t>、</a:t>
            </a:r>
            <a:r>
              <a:rPr kumimoji="1" lang="ja-JP" altLang="en-US" sz="1600" dirty="0"/>
              <a:t>ジエチルエーテル、</a:t>
            </a:r>
            <a:r>
              <a:rPr kumimoji="1" lang="en-US" altLang="ja-JP" sz="1600" dirty="0"/>
              <a:t>135 </a:t>
            </a:r>
            <a:r>
              <a:rPr kumimoji="1" lang="ja-JP" altLang="en-US" sz="1600" dirty="0"/>
              <a:t>℃</a:t>
            </a:r>
            <a:endParaRPr kumimoji="1" lang="en-US" altLang="ja-JP" sz="1600" dirty="0"/>
          </a:p>
          <a:p>
            <a:pPr algn="r"/>
            <a:r>
              <a:rPr kumimoji="1" lang="en-US" altLang="ja-JP" sz="1600" dirty="0"/>
              <a:t>(Glaser, 1954, Fig.3 )</a:t>
            </a:r>
            <a:endParaRPr kumimoji="1" lang="ja-JP" altLang="en-US" sz="16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476AF5-DD48-4D4B-98B4-82046F56FAE3}"/>
              </a:ext>
            </a:extLst>
          </p:cNvPr>
          <p:cNvSpPr/>
          <p:nvPr/>
        </p:nvSpPr>
        <p:spPr>
          <a:xfrm>
            <a:off x="782592" y="4146089"/>
            <a:ext cx="5152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</a:rPr>
              <a:t>・霧箱でトリタン棒を観察する</a:t>
            </a:r>
            <a:endParaRPr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88E8E7-EC85-49BD-8BC5-8A65B292E91C}"/>
              </a:ext>
            </a:extLst>
          </p:cNvPr>
          <p:cNvSpPr/>
          <p:nvPr/>
        </p:nvSpPr>
        <p:spPr>
          <a:xfrm>
            <a:off x="782592" y="1834749"/>
            <a:ext cx="6271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</a:rPr>
              <a:t>・宇宙線ミューオンの軌跡を捉える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D4FA3D-CFA1-480B-BC05-B08478B3EE7C}"/>
              </a:ext>
            </a:extLst>
          </p:cNvPr>
          <p:cNvSpPr txBox="1"/>
          <p:nvPr/>
        </p:nvSpPr>
        <p:spPr>
          <a:xfrm>
            <a:off x="1366535" y="2674380"/>
            <a:ext cx="618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過熱の安定性を弱めたい。</a:t>
            </a:r>
            <a:endParaRPr kumimoji="1" lang="en-US" altLang="ja-JP" sz="2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食塩、界面活性剤など、水溶液による実験を計画中。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B2CD727-2117-4428-8CAD-03856C16E433}"/>
              </a:ext>
            </a:extLst>
          </p:cNvPr>
          <p:cNvSpPr txBox="1"/>
          <p:nvPr/>
        </p:nvSpPr>
        <p:spPr>
          <a:xfrm>
            <a:off x="1366536" y="5155565"/>
            <a:ext cx="618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トリタン棒から</a:t>
            </a:r>
            <a:r>
              <a:rPr kumimoji="1" lang="en-US" altLang="ja-JP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α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線が出ている</a:t>
            </a:r>
            <a:r>
              <a:rPr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事を、まだ直接的に確かめていない</a:t>
            </a:r>
            <a:r>
              <a:rPr kumimoji="1" lang="ja-JP" altLang="en-US" sz="2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73910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560891DF-11DC-4822-9E8D-504D126E7F7B}"/>
              </a:ext>
            </a:extLst>
          </p:cNvPr>
          <p:cNvCxnSpPr>
            <a:cxnSpLocks/>
          </p:cNvCxnSpPr>
          <p:nvPr/>
        </p:nvCxnSpPr>
        <p:spPr>
          <a:xfrm>
            <a:off x="5412707" y="5101233"/>
            <a:ext cx="36131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5DE7AF7B-0637-484E-8F78-C3F00BC7E43E}"/>
              </a:ext>
            </a:extLst>
          </p:cNvPr>
          <p:cNvCxnSpPr>
            <a:cxnSpLocks/>
          </p:cNvCxnSpPr>
          <p:nvPr/>
        </p:nvCxnSpPr>
        <p:spPr>
          <a:xfrm flipV="1">
            <a:off x="5412707" y="1804634"/>
            <a:ext cx="0" cy="3296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0F5DAF-BBDA-4410-AE15-07AD8E2968F2}"/>
              </a:ext>
            </a:extLst>
          </p:cNvPr>
          <p:cNvSpPr txBox="1"/>
          <p:nvPr/>
        </p:nvSpPr>
        <p:spPr>
          <a:xfrm>
            <a:off x="5098382" y="146160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p</a:t>
            </a:r>
            <a:endParaRPr kumimoji="1" lang="ja-JP" altLang="en-US" i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5F1C1D-3E57-47F0-A841-8A8FBBF7C639}"/>
              </a:ext>
            </a:extLst>
          </p:cNvPr>
          <p:cNvSpPr txBox="1"/>
          <p:nvPr/>
        </p:nvSpPr>
        <p:spPr>
          <a:xfrm>
            <a:off x="9000913" y="4916567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/>
              <a:t>T</a:t>
            </a:r>
            <a:endParaRPr kumimoji="1" lang="ja-JP" altLang="en-US" i="1" dirty="0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85C38D03-FD43-45F1-8B60-C00E0B9EDA97}"/>
              </a:ext>
            </a:extLst>
          </p:cNvPr>
          <p:cNvSpPr/>
          <p:nvPr/>
        </p:nvSpPr>
        <p:spPr>
          <a:xfrm>
            <a:off x="5784899" y="2220393"/>
            <a:ext cx="2942502" cy="2128057"/>
          </a:xfrm>
          <a:custGeom>
            <a:avLst/>
            <a:gdLst>
              <a:gd name="connsiteX0" fmla="*/ 0 w 2276475"/>
              <a:gd name="connsiteY0" fmla="*/ 1962150 h 1962150"/>
              <a:gd name="connsiteX1" fmla="*/ 1495425 w 2276475"/>
              <a:gd name="connsiteY1" fmla="*/ 1504950 h 1962150"/>
              <a:gd name="connsiteX2" fmla="*/ 2276475 w 2276475"/>
              <a:gd name="connsiteY2" fmla="*/ 0 h 1962150"/>
              <a:gd name="connsiteX0" fmla="*/ 0 w 2276475"/>
              <a:gd name="connsiteY0" fmla="*/ 1962150 h 1962150"/>
              <a:gd name="connsiteX1" fmla="*/ 1365961 w 2276475"/>
              <a:gd name="connsiteY1" fmla="*/ 1462372 h 1962150"/>
              <a:gd name="connsiteX2" fmla="*/ 2276475 w 2276475"/>
              <a:gd name="connsiteY2" fmla="*/ 0 h 1962150"/>
              <a:gd name="connsiteX0" fmla="*/ 0 w 2276475"/>
              <a:gd name="connsiteY0" fmla="*/ 1962150 h 1962150"/>
              <a:gd name="connsiteX1" fmla="*/ 1350730 w 2276475"/>
              <a:gd name="connsiteY1" fmla="*/ 1377216 h 1962150"/>
              <a:gd name="connsiteX2" fmla="*/ 2276475 w 2276475"/>
              <a:gd name="connsiteY2" fmla="*/ 0 h 1962150"/>
              <a:gd name="connsiteX0" fmla="*/ 0 w 2352631"/>
              <a:gd name="connsiteY0" fmla="*/ 1902541 h 1902541"/>
              <a:gd name="connsiteX1" fmla="*/ 1426886 w 2352631"/>
              <a:gd name="connsiteY1" fmla="*/ 1377216 h 1902541"/>
              <a:gd name="connsiteX2" fmla="*/ 2352631 w 2352631"/>
              <a:gd name="connsiteY2" fmla="*/ 0 h 190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31" h="1902541">
                <a:moveTo>
                  <a:pt x="0" y="1902541"/>
                </a:moveTo>
                <a:cubicBezTo>
                  <a:pt x="558006" y="1837453"/>
                  <a:pt x="1034781" y="1694306"/>
                  <a:pt x="1426886" y="1377216"/>
                </a:cubicBezTo>
                <a:cubicBezTo>
                  <a:pt x="1818991" y="1060126"/>
                  <a:pt x="2151812" y="588962"/>
                  <a:pt x="2352631" y="0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17698D-D0C7-4F9D-8115-0929DE498D37}"/>
              </a:ext>
            </a:extLst>
          </p:cNvPr>
          <p:cNvSpPr txBox="1"/>
          <p:nvPr/>
        </p:nvSpPr>
        <p:spPr>
          <a:xfrm>
            <a:off x="6129445" y="2915089"/>
            <a:ext cx="45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002060"/>
                </a:solidFill>
              </a:rPr>
              <a:t>液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BE8186-BC01-4FAC-8BC2-6DA086D51193}"/>
              </a:ext>
            </a:extLst>
          </p:cNvPr>
          <p:cNvSpPr txBox="1"/>
          <p:nvPr/>
        </p:nvSpPr>
        <p:spPr>
          <a:xfrm>
            <a:off x="8270207" y="3963957"/>
            <a:ext cx="45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002060"/>
                </a:solidFill>
              </a:rPr>
              <a:t>気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2A05232-D1A2-459E-8034-0672AEEB9C91}"/>
              </a:ext>
            </a:extLst>
          </p:cNvPr>
          <p:cNvCxnSpPr/>
          <p:nvPr/>
        </p:nvCxnSpPr>
        <p:spPr>
          <a:xfrm>
            <a:off x="5412707" y="2343150"/>
            <a:ext cx="230296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9A8AF4-F7BE-4C4A-B974-3544552064C1}"/>
              </a:ext>
            </a:extLst>
          </p:cNvPr>
          <p:cNvCxnSpPr>
            <a:cxnSpLocks/>
          </p:cNvCxnSpPr>
          <p:nvPr/>
        </p:nvCxnSpPr>
        <p:spPr>
          <a:xfrm>
            <a:off x="5412707" y="3771464"/>
            <a:ext cx="209681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00FBD81-715F-4B97-9011-765F4B9A3C7B}"/>
              </a:ext>
            </a:extLst>
          </p:cNvPr>
          <p:cNvCxnSpPr>
            <a:cxnSpLocks/>
          </p:cNvCxnSpPr>
          <p:nvPr/>
        </p:nvCxnSpPr>
        <p:spPr>
          <a:xfrm>
            <a:off x="5412707" y="4717781"/>
            <a:ext cx="198863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AB7D93D-79E5-4365-BEEC-1D151583B520}"/>
              </a:ext>
            </a:extLst>
          </p:cNvPr>
          <p:cNvCxnSpPr>
            <a:cxnSpLocks/>
          </p:cNvCxnSpPr>
          <p:nvPr/>
        </p:nvCxnSpPr>
        <p:spPr>
          <a:xfrm>
            <a:off x="7715667" y="2343149"/>
            <a:ext cx="0" cy="27580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EAB309-40A4-4305-BBB6-A3D74DF6B1C4}"/>
              </a:ext>
            </a:extLst>
          </p:cNvPr>
          <p:cNvSpPr txBox="1"/>
          <p:nvPr/>
        </p:nvSpPr>
        <p:spPr>
          <a:xfrm>
            <a:off x="4699816" y="2144631"/>
            <a:ext cx="79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1 atm</a:t>
            </a:r>
            <a:endParaRPr kumimoji="1" lang="ja-JP" altLang="en-US" sz="1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7C2D32-B50C-49FA-AFA1-29EB055E7401}"/>
              </a:ext>
            </a:extLst>
          </p:cNvPr>
          <p:cNvSpPr txBox="1"/>
          <p:nvPr/>
        </p:nvSpPr>
        <p:spPr>
          <a:xfrm>
            <a:off x="7473076" y="5101607"/>
            <a:ext cx="79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65 </a:t>
            </a:r>
            <a:r>
              <a:rPr kumimoji="1" lang="ja-JP" altLang="en-US" sz="1600" dirty="0"/>
              <a:t>℃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D23286-B47D-434C-BD03-2F75E3B8024B}"/>
              </a:ext>
            </a:extLst>
          </p:cNvPr>
          <p:cNvSpPr txBox="1"/>
          <p:nvPr/>
        </p:nvSpPr>
        <p:spPr>
          <a:xfrm>
            <a:off x="3930555" y="3602187"/>
            <a:ext cx="156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約</a:t>
            </a:r>
            <a:r>
              <a:rPr lang="en-US" altLang="ja-JP" sz="1600" dirty="0"/>
              <a:t>-0.086 MPa</a:t>
            </a:r>
            <a:endParaRPr kumimoji="1" lang="ja-JP" altLang="en-US" sz="16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842A7D1-3D03-4007-853C-00D0FA18D1CC}"/>
              </a:ext>
            </a:extLst>
          </p:cNvPr>
          <p:cNvSpPr txBox="1"/>
          <p:nvPr/>
        </p:nvSpPr>
        <p:spPr>
          <a:xfrm>
            <a:off x="3930555" y="4509713"/>
            <a:ext cx="156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約</a:t>
            </a:r>
            <a:r>
              <a:rPr lang="en-US" altLang="ja-JP" sz="1600" dirty="0"/>
              <a:t>-0.095 MPa</a:t>
            </a:r>
            <a:endParaRPr kumimoji="1" lang="ja-JP" altLang="en-US" sz="1600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6A0338E-6145-4A72-B11E-189F5A605ADA}"/>
              </a:ext>
            </a:extLst>
          </p:cNvPr>
          <p:cNvCxnSpPr>
            <a:cxnSpLocks/>
          </p:cNvCxnSpPr>
          <p:nvPr/>
        </p:nvCxnSpPr>
        <p:spPr>
          <a:xfrm flipH="1">
            <a:off x="7393195" y="2343150"/>
            <a:ext cx="322472" cy="2374631"/>
          </a:xfrm>
          <a:prstGeom prst="straightConnector1">
            <a:avLst/>
          </a:prstGeom>
          <a:ln w="28575" cap="rnd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EF58082-1B89-42F8-8068-8594EE2D0073}"/>
              </a:ext>
            </a:extLst>
          </p:cNvPr>
          <p:cNvGrpSpPr/>
          <p:nvPr/>
        </p:nvGrpSpPr>
        <p:grpSpPr>
          <a:xfrm>
            <a:off x="1461835" y="1756611"/>
            <a:ext cx="2616870" cy="2346158"/>
            <a:chOff x="1461835" y="1756611"/>
            <a:chExt cx="2616870" cy="2346158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DC655BE5-4C40-4C08-B675-A8A1E96684F6}"/>
                </a:ext>
              </a:extLst>
            </p:cNvPr>
            <p:cNvSpPr/>
            <p:nvPr/>
          </p:nvSpPr>
          <p:spPr>
            <a:xfrm>
              <a:off x="1732547" y="1756611"/>
              <a:ext cx="2346158" cy="234615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7947B20C-BE1A-4916-A6A0-9C25FA16CDEB}"/>
                </a:ext>
              </a:extLst>
            </p:cNvPr>
            <p:cNvSpPr/>
            <p:nvPr/>
          </p:nvSpPr>
          <p:spPr>
            <a:xfrm rot="16200000">
              <a:off x="1401678" y="2782302"/>
              <a:ext cx="415092" cy="29477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CFC7F1B-0D0B-4602-8B11-868AC3C1144C}"/>
                </a:ext>
              </a:extLst>
            </p:cNvPr>
            <p:cNvSpPr/>
            <p:nvPr/>
          </p:nvSpPr>
          <p:spPr>
            <a:xfrm>
              <a:off x="1732547" y="2745232"/>
              <a:ext cx="166591" cy="3689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241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pt用">
      <a:majorFont>
        <a:latin typeface="Centur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pt用">
      <a:majorFont>
        <a:latin typeface="Century"/>
        <a:ea typeface="ＭＳ Ｐゴシック"/>
        <a:cs typeface=""/>
      </a:majorFont>
      <a:minorFont>
        <a:latin typeface="Century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331</Words>
  <PresentationFormat>ワイド画面</PresentationFormat>
  <Paragraphs>74</Paragraphs>
  <Slides>9</Slides>
  <Notes>1</Notes>
  <HiddenSlides>1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ＭＳ 明朝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2020-01-15T03:17:39Z</dcterms:created>
  <dcterms:modified xsi:type="dcterms:W3CDTF">2020-01-27T02:40:58Z</dcterms:modified>
</cp:coreProperties>
</file>