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4" r:id="rId4"/>
    <p:sldId id="295" r:id="rId5"/>
    <p:sldId id="267" r:id="rId6"/>
    <p:sldId id="258" r:id="rId7"/>
    <p:sldId id="269" r:id="rId8"/>
    <p:sldId id="296" r:id="rId9"/>
    <p:sldId id="271" r:id="rId10"/>
    <p:sldId id="261" r:id="rId11"/>
    <p:sldId id="260" r:id="rId12"/>
    <p:sldId id="265" r:id="rId13"/>
    <p:sldId id="274" r:id="rId14"/>
    <p:sldId id="275" r:id="rId15"/>
    <p:sldId id="276" r:id="rId16"/>
    <p:sldId id="277" r:id="rId17"/>
    <p:sldId id="282" r:id="rId18"/>
    <p:sldId id="286" r:id="rId19"/>
    <p:sldId id="287" r:id="rId20"/>
    <p:sldId id="288" r:id="rId21"/>
    <p:sldId id="279" r:id="rId22"/>
    <p:sldId id="280" r:id="rId23"/>
    <p:sldId id="281" r:id="rId24"/>
    <p:sldId id="284" r:id="rId25"/>
    <p:sldId id="283" r:id="rId26"/>
    <p:sldId id="285" r:id="rId27"/>
    <p:sldId id="278" r:id="rId28"/>
    <p:sldId id="298" r:id="rId29"/>
    <p:sldId id="289" r:id="rId30"/>
    <p:sldId id="299" r:id="rId31"/>
    <p:sldId id="297" r:id="rId32"/>
    <p:sldId id="262" r:id="rId33"/>
    <p:sldId id="264" r:id="rId34"/>
    <p:sldId id="272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0166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93E2E-D24A-4C35-A156-F9E30D9E50D6}" type="datetimeFigureOut">
              <a:rPr kumimoji="1" lang="ja-JP" altLang="en-US" smtClean="0"/>
              <a:t>2017/3/23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A2DA-F6FD-4A49-8996-E5CA77F85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19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4%BC%9D%E5%B0%8E%E4%BD%93" TargetMode="External"/><Relationship Id="rId3" Type="http://schemas.openxmlformats.org/officeDocument/2006/relationships/hyperlink" Target="https://ja.wikipedia.org/wiki/%E9%9B%BB%E7%A3%81%E5%A0%B4" TargetMode="External"/><Relationship Id="rId7" Type="http://schemas.openxmlformats.org/officeDocument/2006/relationships/hyperlink" Target="https://ja.wikipedia.org/wiki/%E5%85%89%E5%AD%9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ja.wikipedia.org/wiki/%E5%B9%B3%E8%A1%A1%E7%8A%B6%E6%85%8B" TargetMode="External"/><Relationship Id="rId5" Type="http://schemas.openxmlformats.org/officeDocument/2006/relationships/hyperlink" Target="https://ja.wikipedia.org/w/index.php?title=%E5%81%8F%E6%A5%B5&amp;action=edit&amp;redlink=1" TargetMode="External"/><Relationship Id="rId4" Type="http://schemas.openxmlformats.org/officeDocument/2006/relationships/hyperlink" Target="https://ja.wikipedia.org/wiki/%E5%8E%9F%E5%AD%9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41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600" dirty="0" smtClean="0"/>
              <a:t>≪粒子種別≫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200" dirty="0" smtClean="0"/>
              <a:t>しかし今回の実験では位置分解能が著しく不足していて、標的粒子を定めて、そのおよその速度から逆算して、リングを検出できるように装置を作成した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≪運動量特定≫</a:t>
            </a:r>
            <a:endParaRPr lang="en-US" altLang="ja-JP" sz="1200" dirty="0" smtClean="0"/>
          </a:p>
          <a:p>
            <a:r>
              <a:rPr kumimoji="1" lang="ja-JP" altLang="en-US" dirty="0" smtClean="0"/>
              <a:t>偏向磁石等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04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latin typeface="Arial" charset="0"/>
                <a:ea typeface="ＭＳ Ｐ明朝" pitchFamily="18" charset="-128"/>
              </a:rPr>
              <a:t>&lt;</a:t>
            </a:r>
            <a:r>
              <a:rPr lang="ja-JP" altLang="en-US" dirty="0" smtClean="0">
                <a:latin typeface="Arial" charset="0"/>
                <a:ea typeface="ＭＳ Ｐ明朝" pitchFamily="18" charset="-128"/>
              </a:rPr>
              <a:t>宇宙線</a:t>
            </a:r>
            <a:r>
              <a:rPr lang="en-US" altLang="ja-JP" dirty="0" smtClean="0">
                <a:latin typeface="Arial" charset="0"/>
                <a:ea typeface="ＭＳ Ｐ明朝" pitchFamily="18" charset="-128"/>
              </a:rPr>
              <a:t>&gt;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pitchFamily="18" charset="-128"/>
              </a:rPr>
              <a:t>対象：宇宙線ミューオン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pitchFamily="18" charset="-128"/>
              </a:rPr>
              <a:t>理由：地上付近で容易に観測できる宇宙線だから</a:t>
            </a:r>
            <a:endParaRPr lang="en-US" altLang="ja-JP" dirty="0" smtClean="0">
              <a:latin typeface="Arial" charset="0"/>
              <a:ea typeface="ＭＳ Ｐ明朝" pitchFamily="18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dirty="0" smtClean="0">
              <a:latin typeface="Arial" charset="0"/>
              <a:ea typeface="ＭＳ Ｐ明朝" pitchFamily="18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pitchFamily="18" charset="-128"/>
              </a:rPr>
              <a:t>≪チェレンコフ光発生要因≫</a:t>
            </a:r>
            <a:endParaRPr lang="en-US" altLang="ja-JP" dirty="0" smtClean="0">
              <a:latin typeface="Arial" charset="0"/>
              <a:ea typeface="ＭＳ Ｐ明朝" pitchFamily="18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荷電粒子が物質中を通過すると、物質の局所的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電磁場"/>
              </a:rPr>
              <a:t>電磁場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が乱される。物質の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原子"/>
              </a:rPr>
              <a:t>原子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中の電子は、通過する荷電粒子の場によって動かされ、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偏極 (存在しないページ)"/>
              </a:rPr>
              <a:t>偏極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する。場の乱れが通過したあと、電子が再び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平衡状態"/>
              </a:rPr>
              <a:t>平衡状態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に戻ろうとするとき、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光子"/>
              </a:rPr>
              <a:t>光子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が放出される（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伝導体"/>
              </a:rPr>
              <a:t>伝導体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おいては、光子を放出することなく平衡状態に戻る）。通常の場合には、光子は破壊的に干渉しあい、放射は検出されない。しかし場の乱れがその物質中の光速を超えて伝播するとき、光子は創造的に干渉しあい、観測される放射は増幅される。　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参照</a:t>
            </a:r>
            <a:endParaRPr lang="en-US" altLang="ja-JP" dirty="0" smtClean="0">
              <a:latin typeface="Arial" charset="0"/>
              <a:ea typeface="ＭＳ Ｐ明朝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62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latin typeface="Arial" charset="0"/>
                <a:ea typeface="ＭＳ Ｐ明朝" pitchFamily="18" charset="-128"/>
              </a:rPr>
              <a:t>&lt;</a:t>
            </a:r>
            <a:r>
              <a:rPr lang="ja-JP" altLang="en-US" dirty="0" smtClean="0">
                <a:latin typeface="Arial" charset="0"/>
                <a:ea typeface="ＭＳ Ｐ明朝" pitchFamily="18" charset="-128"/>
              </a:rPr>
              <a:t>宇宙線</a:t>
            </a:r>
            <a:r>
              <a:rPr lang="en-US" altLang="ja-JP" dirty="0" smtClean="0">
                <a:latin typeface="Arial" charset="0"/>
                <a:ea typeface="ＭＳ Ｐ明朝" pitchFamily="18" charset="-128"/>
              </a:rPr>
              <a:t>&gt;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pitchFamily="18" charset="-128"/>
              </a:rPr>
              <a:t>対象：宇宙線ミューオン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pitchFamily="18" charset="-128"/>
              </a:rPr>
              <a:t>理由：地上付近で容易に観測できる宇宙線だから</a:t>
            </a:r>
            <a:endParaRPr lang="en-US" altLang="ja-JP" dirty="0" smtClean="0">
              <a:latin typeface="Arial" charset="0"/>
              <a:ea typeface="ＭＳ Ｐ明朝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62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latin typeface="Arial" charset="0"/>
                <a:ea typeface="ＭＳ Ｐ明朝" charset="-128"/>
              </a:rPr>
              <a:t>宇宙線が発するチェレンコフ光を、球面鏡でピカッと反射させて、その反射光が結ぶ像をCCDカメラを用いてパシャっと撮影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err="1" smtClean="0">
                <a:latin typeface="Arial" charset="0"/>
                <a:ea typeface="ＭＳ Ｐ明朝" charset="-128"/>
              </a:rPr>
              <a:t>微弱なチェレンコフ光をIITを用いてCCDで観測可能な光量まで増幅</a:t>
            </a:r>
            <a:endParaRPr lang="en-US" altLang="ja-JP" dirty="0" smtClean="0">
              <a:latin typeface="Arial" charset="0"/>
              <a:ea typeface="ＭＳ Ｐ明朝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dirty="0" smtClean="0">
              <a:latin typeface="Arial" charset="0"/>
              <a:ea typeface="ＭＳ Ｐ明朝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latin typeface="Arial" charset="0"/>
                <a:ea typeface="ＭＳ Ｐ明朝" charset="-128"/>
              </a:rPr>
              <a:t>&lt;&lt;</a:t>
            </a:r>
            <a:r>
              <a:rPr lang="ja-JP" altLang="en-US" dirty="0" smtClean="0">
                <a:latin typeface="Arial" charset="0"/>
                <a:ea typeface="ＭＳ Ｐ明朝" charset="-128"/>
              </a:rPr>
              <a:t>特徴</a:t>
            </a:r>
            <a:r>
              <a:rPr lang="en-US" altLang="ja-JP" dirty="0" smtClean="0">
                <a:latin typeface="Arial" charset="0"/>
                <a:ea typeface="ＭＳ Ｐ明朝" charset="-128"/>
              </a:rPr>
              <a:t>&gt;&gt;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charset="-128"/>
              </a:rPr>
              <a:t>宇宙線が物質中を通る祭に発するチェレンコフ光を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charset="-128"/>
              </a:rPr>
              <a:t>球面鏡を使って反射させ、</a:t>
            </a:r>
            <a:r>
              <a:rPr lang="en-US" altLang="ja-JP" dirty="0" smtClean="0">
                <a:latin typeface="Arial" charset="0"/>
                <a:ea typeface="ＭＳ Ｐ明朝" charset="-128"/>
              </a:rPr>
              <a:t>IIT</a:t>
            </a:r>
            <a:r>
              <a:rPr lang="ja-JP" altLang="en-US" dirty="0" smtClean="0">
                <a:latin typeface="Arial" charset="0"/>
                <a:ea typeface="ＭＳ Ｐ明朝" charset="-128"/>
              </a:rPr>
              <a:t>によって位置情報を保たせたまま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Arial" charset="0"/>
                <a:ea typeface="ＭＳ Ｐ明朝" charset="-128"/>
              </a:rPr>
              <a:t>増幅し、最終的に</a:t>
            </a:r>
            <a:r>
              <a:rPr lang="en-US" altLang="ja-JP" dirty="0" smtClean="0">
                <a:latin typeface="Arial" charset="0"/>
                <a:ea typeface="ＭＳ Ｐ明朝" charset="-128"/>
              </a:rPr>
              <a:t>CCD</a:t>
            </a:r>
            <a:r>
              <a:rPr lang="ja-JP" altLang="en-US" dirty="0" smtClean="0">
                <a:latin typeface="Arial" charset="0"/>
                <a:ea typeface="ＭＳ Ｐ明朝" charset="-128"/>
              </a:rPr>
              <a:t>カメラに接続してある</a:t>
            </a:r>
            <a:r>
              <a:rPr lang="en-US" altLang="ja-JP" dirty="0" smtClean="0">
                <a:latin typeface="Arial" charset="0"/>
                <a:ea typeface="ＭＳ Ｐ明朝" charset="-128"/>
              </a:rPr>
              <a:t>PC</a:t>
            </a:r>
            <a:r>
              <a:rPr lang="ja-JP" altLang="en-US" dirty="0" smtClean="0">
                <a:latin typeface="Arial" charset="0"/>
                <a:ea typeface="ＭＳ Ｐ明朝" charset="-128"/>
              </a:rPr>
              <a:t>で画像を保存する。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20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輻射体内でのチェレンコフ光放出点の不定性を抑えることにより、チェレンコフ角の精度が上昇する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17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≪粒子の飛来方向を問わない≫</a:t>
            </a:r>
            <a:endParaRPr kumimoji="1" lang="en-US" altLang="ja-JP" dirty="0" smtClean="0"/>
          </a:p>
          <a:p>
            <a:r>
              <a:rPr kumimoji="1" lang="ja-JP" altLang="en-US" dirty="0" smtClean="0"/>
              <a:t>斜め入射の場合楕円のリングになるが、光量が同時に分かれば飛来方向もわかる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56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&lt;&lt;</a:t>
            </a:r>
            <a:r>
              <a:rPr kumimoji="1" lang="ja-JP" altLang="en-US" dirty="0" smtClean="0"/>
              <a:t>特徴</a:t>
            </a:r>
            <a:r>
              <a:rPr kumimoji="1" lang="en-US" altLang="ja-JP" dirty="0" smtClean="0"/>
              <a:t>&gt;&gt;</a:t>
            </a:r>
          </a:p>
          <a:p>
            <a:r>
              <a:rPr kumimoji="1" lang="ja-JP" altLang="en-US" dirty="0" smtClean="0"/>
              <a:t>ミューオンが鉛ガラスを通過し、チェレンコフ光が生じる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光が</a:t>
            </a:r>
            <a:r>
              <a:rPr kumimoji="1" lang="en-US" altLang="ja-JP" dirty="0" smtClean="0"/>
              <a:t>16*4ch</a:t>
            </a:r>
            <a:r>
              <a:rPr kumimoji="1" lang="ja-JP" altLang="en-US" dirty="0" smtClean="0"/>
              <a:t>（赤と青）の</a:t>
            </a:r>
            <a:r>
              <a:rPr kumimoji="1" lang="en-US" altLang="ja-JP" dirty="0" smtClean="0"/>
              <a:t>PMT</a:t>
            </a:r>
            <a:r>
              <a:rPr kumimoji="1" lang="ja-JP" altLang="en-US" dirty="0" err="1" smtClean="0"/>
              <a:t>に到</a:t>
            </a:r>
            <a:r>
              <a:rPr kumimoji="1" lang="ja-JP" altLang="en-US" dirty="0" smtClean="0"/>
              <a:t>達し、その内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に接続されている</a:t>
            </a:r>
            <a:r>
              <a:rPr kumimoji="1" lang="en-US" altLang="ja-JP" dirty="0" smtClean="0"/>
              <a:t>32ch</a:t>
            </a:r>
            <a:r>
              <a:rPr kumimoji="1" lang="ja-JP" altLang="en-US" dirty="0" smtClean="0"/>
              <a:t>（赤）については信号が発生し、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光の発生を確認できる。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4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&lt;&lt;</a:t>
            </a:r>
            <a:r>
              <a:rPr kumimoji="1" lang="ja-JP" altLang="en-US" dirty="0" smtClean="0"/>
              <a:t>特徴</a:t>
            </a:r>
            <a:r>
              <a:rPr kumimoji="1" lang="en-US" altLang="ja-JP" dirty="0" smtClean="0"/>
              <a:t>&gt;&gt;</a:t>
            </a:r>
          </a:p>
          <a:p>
            <a:r>
              <a:rPr kumimoji="1" lang="ja-JP" altLang="en-US" dirty="0" smtClean="0"/>
              <a:t>ミューオンが鉛ガラスを通過し、チェレンコフ光が生じる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光が</a:t>
            </a:r>
            <a:r>
              <a:rPr kumimoji="1" lang="en-US" altLang="ja-JP" dirty="0" smtClean="0"/>
              <a:t>16*4ch</a:t>
            </a:r>
            <a:r>
              <a:rPr kumimoji="1" lang="ja-JP" altLang="en-US" dirty="0" smtClean="0"/>
              <a:t>（赤と青）の</a:t>
            </a:r>
            <a:r>
              <a:rPr kumimoji="1" lang="en-US" altLang="ja-JP" dirty="0" smtClean="0"/>
              <a:t>PMT</a:t>
            </a:r>
            <a:r>
              <a:rPr kumimoji="1" lang="ja-JP" altLang="en-US" dirty="0" err="1" smtClean="0"/>
              <a:t>に到</a:t>
            </a:r>
            <a:r>
              <a:rPr kumimoji="1" lang="ja-JP" altLang="en-US" dirty="0" smtClean="0"/>
              <a:t>達し、その内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に接続されている</a:t>
            </a:r>
            <a:r>
              <a:rPr kumimoji="1" lang="en-US" altLang="ja-JP" dirty="0" smtClean="0"/>
              <a:t>32ch</a:t>
            </a:r>
            <a:r>
              <a:rPr kumimoji="1" lang="ja-JP" altLang="en-US" dirty="0" smtClean="0"/>
              <a:t>（赤）については信号が発生し、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光の発生を確認できる。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A2DA-F6FD-4A49-8996-E5CA77F8530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4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0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8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0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77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28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78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9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8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0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5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85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70C1-E8B2-42E6-8BB6-61D8B6109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23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949948"/>
            <a:ext cx="9144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B0F0"/>
                </a:solidFill>
                <a:latin typeface="+mj-lt"/>
              </a:rPr>
              <a:t>P1</a:t>
            </a:r>
            <a:r>
              <a:rPr kumimoji="1" lang="ja-JP" altLang="en-US" sz="3200" b="1" dirty="0" smtClean="0">
                <a:solidFill>
                  <a:srgbClr val="00B0F0"/>
                </a:solidFill>
                <a:latin typeface="+mj-lt"/>
              </a:rPr>
              <a:t>実験・アクリルを用いた</a:t>
            </a:r>
            <a:endParaRPr kumimoji="1" lang="en-US" altLang="ja-JP" sz="3200" b="1" dirty="0" smtClean="0">
              <a:solidFill>
                <a:srgbClr val="00B0F0"/>
              </a:solidFill>
              <a:latin typeface="+mj-lt"/>
            </a:endParaRPr>
          </a:p>
          <a:p>
            <a:pPr algn="ctr"/>
            <a:r>
              <a:rPr kumimoji="1" lang="en-US" altLang="ja-JP" sz="3200" b="1" dirty="0" smtClean="0">
                <a:solidFill>
                  <a:srgbClr val="00B0F0"/>
                </a:solidFill>
                <a:latin typeface="+mj-lt"/>
              </a:rPr>
              <a:t>Cherenkov ring </a:t>
            </a:r>
            <a:r>
              <a:rPr kumimoji="1" lang="ja-JP" altLang="en-US" sz="3200" b="1" dirty="0" smtClean="0">
                <a:solidFill>
                  <a:srgbClr val="00B0F0"/>
                </a:solidFill>
                <a:latin typeface="+mj-lt"/>
              </a:rPr>
              <a:t>観測</a:t>
            </a:r>
            <a:endParaRPr kumimoji="1" lang="ja-JP" altLang="en-US" sz="32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2048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年度　課題研究</a:t>
            </a:r>
            <a:r>
              <a:rPr kumimoji="1" lang="en-US" altLang="ja-JP" dirty="0" smtClean="0"/>
              <a:t>P1</a:t>
            </a:r>
          </a:p>
          <a:p>
            <a:pPr algn="ctr"/>
            <a:r>
              <a:rPr kumimoji="1" lang="ja-JP" altLang="en-US" dirty="0" smtClean="0"/>
              <a:t>京都大学理学部</a:t>
            </a:r>
            <a:endParaRPr lang="en-US" altLang="ja-JP" dirty="0"/>
          </a:p>
          <a:p>
            <a:pPr algn="ctr"/>
            <a:r>
              <a:rPr lang="ja-JP" altLang="en-US" dirty="0"/>
              <a:t>太田　寛</a:t>
            </a:r>
            <a:r>
              <a:rPr lang="ja-JP" altLang="en-US" dirty="0" smtClean="0"/>
              <a:t>明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中脇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稔貴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5776" y="3717032"/>
            <a:ext cx="4032448" cy="175432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lang="ja-JP" altLang="en-US" dirty="0"/>
              <a:t> </a:t>
            </a:r>
            <a:r>
              <a:rPr kumimoji="1" lang="ja-JP" altLang="en-US" dirty="0" smtClean="0"/>
              <a:t>目的・動機</a:t>
            </a:r>
            <a:endParaRPr kumimoji="1" lang="en-US" altLang="ja-JP" dirty="0" smtClean="0"/>
          </a:p>
          <a:p>
            <a:r>
              <a:rPr kumimoji="1" lang="en-US" altLang="ja-JP" dirty="0" smtClean="0"/>
              <a:t>2.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原理</a:t>
            </a:r>
            <a:r>
              <a:rPr lang="en-US" altLang="ja-JP" dirty="0" smtClean="0"/>
              <a:t>  </a:t>
            </a:r>
          </a:p>
          <a:p>
            <a:r>
              <a:rPr lang="en-US" altLang="ja-JP" dirty="0" smtClean="0"/>
              <a:t>3. </a:t>
            </a:r>
            <a:r>
              <a:rPr lang="ja-JP" altLang="en-US" dirty="0" smtClean="0"/>
              <a:t>実験概要</a:t>
            </a:r>
            <a:endParaRPr lang="en-US" altLang="ja-JP" dirty="0" smtClean="0"/>
          </a:p>
          <a:p>
            <a:r>
              <a:rPr lang="en-US" altLang="ja-JP" dirty="0"/>
              <a:t>4</a:t>
            </a:r>
            <a:r>
              <a:rPr lang="en-US" altLang="ja-JP" dirty="0" smtClean="0"/>
              <a:t>.</a:t>
            </a:r>
            <a:r>
              <a:rPr lang="ja-JP" altLang="en-US" dirty="0" smtClean="0"/>
              <a:t> 実験装置</a:t>
            </a:r>
            <a:endParaRPr lang="en-US" altLang="ja-JP" dirty="0" smtClean="0"/>
          </a:p>
          <a:p>
            <a:r>
              <a:rPr lang="en-US" altLang="ja-JP" dirty="0"/>
              <a:t>5</a:t>
            </a:r>
            <a:r>
              <a:rPr kumimoji="1"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ja-JP" altLang="en-US" dirty="0"/>
              <a:t>結果</a:t>
            </a:r>
            <a:endParaRPr lang="en-US" altLang="ja-JP" dirty="0" smtClean="0"/>
          </a:p>
          <a:p>
            <a:r>
              <a:rPr lang="en-US" altLang="ja-JP" dirty="0"/>
              <a:t>6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ja-JP" altLang="en-US" dirty="0"/>
              <a:t>考察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17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12"/>
              <p:cNvSpPr txBox="1">
                <a:spLocks/>
              </p:cNvSpPr>
              <p:nvPr/>
            </p:nvSpPr>
            <p:spPr>
              <a:xfrm>
                <a:off x="457200" y="1196752"/>
                <a:ext cx="8229600" cy="54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400" dirty="0" smtClean="0">
                    <a:solidFill>
                      <a:srgbClr val="92D050"/>
                    </a:solidFill>
                  </a:rPr>
                  <a:t>今回の実験</a:t>
                </a:r>
                <a:endParaRPr lang="en-US" altLang="ja-JP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/>
                  <a:t>アクリル</a:t>
                </a:r>
                <a:r>
                  <a:rPr lang="ja-JP" altLang="en-US" sz="2400" dirty="0" smtClean="0"/>
                  <a:t>の屈折率</a:t>
                </a:r>
                <a:r>
                  <a:rPr lang="en-US" altLang="ja-JP" sz="2400" dirty="0" smtClean="0"/>
                  <a:t>n</a:t>
                </a:r>
                <a:r>
                  <a:rPr lang="ja-JP" altLang="en-US" sz="2400" dirty="0"/>
                  <a:t> </a:t>
                </a:r>
                <a:r>
                  <a:rPr lang="en-US" altLang="ja-JP" sz="2400" dirty="0" smtClean="0"/>
                  <a:t>= 1.49</a:t>
                </a:r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 smtClean="0"/>
                  <a:t>宇宙線ミューオンの</a:t>
                </a:r>
                <a:r>
                  <a:rPr lang="en-US" altLang="ja-JP" sz="2400" dirty="0" smtClean="0"/>
                  <a:t>γ</a:t>
                </a:r>
                <a:r>
                  <a:rPr lang="ja-JP" altLang="en-US" sz="2400" dirty="0" smtClean="0"/>
                  <a:t>因子 ≈ </a:t>
                </a:r>
                <a:r>
                  <a:rPr lang="en-US" altLang="ja-JP" sz="2400" dirty="0" smtClean="0"/>
                  <a:t>9.0±2.5 </a:t>
                </a:r>
                <a:r>
                  <a:rPr lang="ja-JP" altLang="en-US" sz="2400" dirty="0" smtClean="0"/>
                  <a:t>⇒</a:t>
                </a:r>
                <a:r>
                  <a:rPr lang="en-US" altLang="ja-JP" sz="2400" dirty="0" smtClean="0"/>
                  <a:t>β </a:t>
                </a:r>
                <a:r>
                  <a:rPr lang="ja-JP" altLang="en-US" sz="2400" dirty="0" smtClean="0"/>
                  <a:t>≈ </a:t>
                </a:r>
                <a:r>
                  <a:rPr lang="en-US" altLang="ja-JP" sz="2400" dirty="0" smtClean="0"/>
                  <a:t>0.992±0.004</a:t>
                </a:r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 smtClean="0"/>
                  <a:t>放射角</a:t>
                </a:r>
                <a:r>
                  <a:rPr lang="en-US" altLang="ja-JP" sz="2400" dirty="0" smtClean="0"/>
                  <a:t>θ </a:t>
                </a:r>
                <a:r>
                  <a:rPr lang="ja-JP" altLang="en-US" sz="2400" dirty="0" smtClean="0"/>
                  <a:t>≈ </a:t>
                </a:r>
                <a:r>
                  <a:rPr lang="en-US" altLang="ja-JP" sz="2400" dirty="0" smtClean="0"/>
                  <a:t>47.4±0.2 </a:t>
                </a:r>
                <a:r>
                  <a:rPr lang="en-US" altLang="ja-JP" sz="2400" dirty="0" err="1" smtClean="0"/>
                  <a:t>deg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en-US" altLang="ja-JP" sz="2400" dirty="0" smtClean="0"/>
                  <a:t>―1channel</a:t>
                </a:r>
                <a:r>
                  <a:rPr lang="ja-JP" altLang="en-US" sz="2400" dirty="0" err="1" smtClean="0"/>
                  <a:t>の検</a:t>
                </a:r>
                <a:r>
                  <a:rPr lang="ja-JP" altLang="en-US" sz="2400" dirty="0" smtClean="0"/>
                  <a:t>出面の大きさ ≈ </a:t>
                </a:r>
                <a:r>
                  <a:rPr lang="en-US" altLang="ja-JP" sz="2400" dirty="0" smtClean="0"/>
                  <a:t>0.17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→</a:t>
                </a:r>
                <a:r>
                  <a:rPr lang="ja-JP" altLang="en-US" sz="2400" dirty="0"/>
                  <a:t>アクリル</a:t>
                </a:r>
                <a:r>
                  <a:rPr lang="ja-JP" altLang="en-US" sz="2400" dirty="0" smtClean="0"/>
                  <a:t>の大きさを決定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 smtClean="0"/>
                  <a:t>厚さ</a:t>
                </a:r>
                <a:r>
                  <a:rPr lang="en-US" altLang="ja-JP" sz="2400" dirty="0" smtClean="0"/>
                  <a:t>14mm</a:t>
                </a:r>
                <a:r>
                  <a:rPr lang="ja-JP" altLang="en-US" sz="2400" dirty="0" err="1" smtClean="0"/>
                  <a:t>、</a:t>
                </a:r>
                <a:r>
                  <a:rPr lang="en-US" altLang="ja-JP" sz="2400" dirty="0" smtClean="0"/>
                  <a:t>61mm</a:t>
                </a:r>
                <a:r>
                  <a:rPr lang="ja-JP" altLang="en-US" sz="2400" dirty="0" smtClean="0"/>
                  <a:t>四方、</a:t>
                </a:r>
                <a:r>
                  <a:rPr lang="en-US" altLang="ja-JP" sz="2400" dirty="0" smtClean="0"/>
                  <a:t>84mm</a:t>
                </a:r>
                <a:r>
                  <a:rPr lang="ja-JP" altLang="en-US" sz="2400" dirty="0" smtClean="0"/>
                  <a:t>四方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/>
                  <a:t>最大リング半径≈</a:t>
                </a:r>
                <a:r>
                  <a:rPr lang="en-US" altLang="ja-JP" sz="2400" dirty="0" smtClean="0"/>
                  <a:t>15mm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en-US" altLang="ja-JP" sz="2400" dirty="0"/>
                  <a:t>―1channel</a:t>
                </a:r>
                <a:r>
                  <a:rPr lang="ja-JP" altLang="en-US" sz="2400" dirty="0"/>
                  <a:t>当りの</a:t>
                </a:r>
                <a:r>
                  <a:rPr lang="en-US" altLang="ja-JP" sz="2400" dirty="0"/>
                  <a:t>photon</a:t>
                </a:r>
                <a:r>
                  <a:rPr lang="ja-JP" altLang="en-US" sz="2400" dirty="0"/>
                  <a:t>数期待値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　　 </a:t>
                </a:r>
                <a:r>
                  <a:rPr lang="ja-JP" altLang="en-US" sz="2400" dirty="0" smtClean="0"/>
                  <a:t>≈</a:t>
                </a:r>
                <a:r>
                  <a:rPr lang="en-US" altLang="ja-JP" sz="2400" dirty="0" smtClean="0"/>
                  <a:t>1.5photon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ja-JP" altLang="en-US" sz="2400" dirty="0" smtClean="0"/>
              </a:p>
            </p:txBody>
          </p:sp>
        </mc:Choice>
        <mc:Fallback xmlns="">
          <p:sp>
            <p:nvSpPr>
              <p:cNvPr id="7" name="コンテンツ プレースホルダー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5400600"/>
              </a:xfrm>
              <a:prstGeom prst="rect">
                <a:avLst/>
              </a:prstGeom>
              <a:blipFill rotWithShape="1">
                <a:blip r:embed="rId2"/>
                <a:stretch>
                  <a:fillRect l="-1111" t="-13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PC-User\Downloads\KIMG0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12722" r="41612" b="14852"/>
          <a:stretch/>
        </p:blipFill>
        <p:spPr bwMode="auto">
          <a:xfrm rot="5400000" flipV="1">
            <a:off x="5979333" y="3605843"/>
            <a:ext cx="22979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コンテンツ プレースホルダー 12"/>
          <p:cNvSpPr txBox="1">
            <a:spLocks/>
          </p:cNvSpPr>
          <p:nvPr/>
        </p:nvSpPr>
        <p:spPr>
          <a:xfrm>
            <a:off x="457200" y="510589"/>
            <a:ext cx="8229600" cy="5870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solidFill>
                  <a:srgbClr val="92D050"/>
                </a:solidFill>
              </a:rPr>
              <a:t>検出器の概要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81902" y="6381328"/>
            <a:ext cx="2895600" cy="365125"/>
          </a:xfrm>
        </p:spPr>
        <p:txBody>
          <a:bodyPr/>
          <a:lstStyle/>
          <a:p>
            <a:r>
              <a:rPr kumimoji="1" lang="en-US" altLang="zh-TW" dirty="0" smtClean="0"/>
              <a:t>2017</a:t>
            </a:r>
            <a:r>
              <a:rPr kumimoji="1" lang="zh-TW" altLang="en-US" dirty="0" smtClean="0"/>
              <a:t>年度　課題研究</a:t>
            </a:r>
            <a:r>
              <a:rPr kumimoji="1" lang="en-US" altLang="zh-TW" dirty="0" smtClean="0"/>
              <a:t>P1</a:t>
            </a:r>
            <a:r>
              <a:rPr kumimoji="1" lang="zh-TW" altLang="en-US" dirty="0" smtClean="0"/>
              <a:t>発表会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265" name="グループ化 264"/>
          <p:cNvGrpSpPr/>
          <p:nvPr/>
        </p:nvGrpSpPr>
        <p:grpSpPr>
          <a:xfrm>
            <a:off x="873401" y="962609"/>
            <a:ext cx="8350751" cy="5193828"/>
            <a:chOff x="873401" y="962609"/>
            <a:chExt cx="8350751" cy="5193828"/>
          </a:xfrm>
        </p:grpSpPr>
        <p:grpSp>
          <p:nvGrpSpPr>
            <p:cNvPr id="234" name="グループ化 233"/>
            <p:cNvGrpSpPr/>
            <p:nvPr/>
          </p:nvGrpSpPr>
          <p:grpSpPr>
            <a:xfrm>
              <a:off x="873401" y="962609"/>
              <a:ext cx="8350751" cy="5193828"/>
              <a:chOff x="873401" y="962609"/>
              <a:chExt cx="8350751" cy="519382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 flipV="1">
                <a:off x="2920029" y="1124744"/>
                <a:ext cx="1795987" cy="751252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2921564" y="5411032"/>
                <a:ext cx="1794452" cy="610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グループ化 133"/>
              <p:cNvGrpSpPr/>
              <p:nvPr/>
            </p:nvGrpSpPr>
            <p:grpSpPr>
              <a:xfrm>
                <a:off x="873401" y="962609"/>
                <a:ext cx="3396707" cy="4738464"/>
                <a:chOff x="873401" y="962609"/>
                <a:chExt cx="3396707" cy="4738464"/>
              </a:xfrm>
            </p:grpSpPr>
            <p:sp>
              <p:nvSpPr>
                <p:cNvPr id="128" name="正方形/長方形 127"/>
                <p:cNvSpPr/>
                <p:nvPr/>
              </p:nvSpPr>
              <p:spPr>
                <a:xfrm>
                  <a:off x="1931863" y="1581819"/>
                  <a:ext cx="1207188" cy="4099526"/>
                </a:xfrm>
                <a:prstGeom prst="rect">
                  <a:avLst/>
                </a:prstGeom>
                <a:solidFill>
                  <a:schemeClr val="tx1">
                    <a:alpha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8" name="グループ化 107"/>
                <p:cNvGrpSpPr/>
                <p:nvPr/>
              </p:nvGrpSpPr>
              <p:grpSpPr>
                <a:xfrm>
                  <a:off x="1931863" y="1564048"/>
                  <a:ext cx="1207788" cy="4137025"/>
                  <a:chOff x="4351824" y="829711"/>
                  <a:chExt cx="734764" cy="1962000"/>
                </a:xfrm>
              </p:grpSpPr>
              <p:cxnSp>
                <p:nvCxnSpPr>
                  <p:cNvPr id="12" name="直線コネクタ 11"/>
                  <p:cNvCxnSpPr/>
                  <p:nvPr/>
                </p:nvCxnSpPr>
                <p:spPr>
                  <a:xfrm>
                    <a:off x="4355976" y="2782355"/>
                    <a:ext cx="730612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線コネクタ 12"/>
                  <p:cNvCxnSpPr/>
                  <p:nvPr/>
                </p:nvCxnSpPr>
                <p:spPr>
                  <a:xfrm>
                    <a:off x="4355976" y="836712"/>
                    <a:ext cx="730612" cy="142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>
                    <a:off x="4351824" y="829711"/>
                    <a:ext cx="0" cy="1962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15"/>
                  <p:cNvCxnSpPr/>
                  <p:nvPr/>
                </p:nvCxnSpPr>
                <p:spPr>
                  <a:xfrm flipV="1">
                    <a:off x="4942207" y="981442"/>
                    <a:ext cx="933" cy="166520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 flipH="1">
                    <a:off x="5086224" y="836712"/>
                    <a:ext cx="364" cy="1447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5086588" y="2646646"/>
                    <a:ext cx="0" cy="13570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4942207" y="981441"/>
                    <a:ext cx="14401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>
                    <a:off x="4942207" y="2646646"/>
                    <a:ext cx="14401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直線矢印コネクタ 37"/>
                <p:cNvCxnSpPr/>
                <p:nvPr/>
              </p:nvCxnSpPr>
              <p:spPr>
                <a:xfrm flipV="1">
                  <a:off x="873401" y="3639586"/>
                  <a:ext cx="2028917" cy="705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矢印コネクタ 55"/>
                <p:cNvCxnSpPr/>
                <p:nvPr/>
              </p:nvCxnSpPr>
              <p:spPr>
                <a:xfrm>
                  <a:off x="2057051" y="3639586"/>
                  <a:ext cx="536189" cy="922681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矢印コネクタ 57"/>
                <p:cNvCxnSpPr/>
                <p:nvPr/>
              </p:nvCxnSpPr>
              <p:spPr>
                <a:xfrm flipV="1">
                  <a:off x="2449284" y="3276688"/>
                  <a:ext cx="228050" cy="36290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矢印コネクタ 59"/>
                <p:cNvCxnSpPr/>
                <p:nvPr/>
              </p:nvCxnSpPr>
              <p:spPr>
                <a:xfrm>
                  <a:off x="2450817" y="3630728"/>
                  <a:ext cx="226517" cy="374336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グループ化 79"/>
                <p:cNvGrpSpPr/>
                <p:nvPr/>
              </p:nvGrpSpPr>
              <p:grpSpPr>
                <a:xfrm>
                  <a:off x="1751713" y="3339194"/>
                  <a:ext cx="518213" cy="634579"/>
                  <a:chOff x="2951820" y="1809842"/>
                  <a:chExt cx="252028" cy="257252"/>
                </a:xfrm>
              </p:grpSpPr>
              <p:sp>
                <p:nvSpPr>
                  <p:cNvPr id="65" name="円弧 64"/>
                  <p:cNvSpPr/>
                  <p:nvPr/>
                </p:nvSpPr>
                <p:spPr>
                  <a:xfrm>
                    <a:off x="2951820" y="1809842"/>
                    <a:ext cx="252028" cy="257252"/>
                  </a:xfrm>
                  <a:prstGeom prst="arc">
                    <a:avLst>
                      <a:gd name="adj1" fmla="val 18511445"/>
                      <a:gd name="adj2" fmla="val 21346273"/>
                    </a:avLst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67" name="直線コネクタ 66"/>
                  <p:cNvCxnSpPr/>
                  <p:nvPr/>
                </p:nvCxnSpPr>
                <p:spPr>
                  <a:xfrm flipV="1">
                    <a:off x="3167844" y="1871279"/>
                    <a:ext cx="36004" cy="2341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グループ化 80"/>
                <p:cNvGrpSpPr/>
                <p:nvPr/>
              </p:nvGrpSpPr>
              <p:grpSpPr>
                <a:xfrm>
                  <a:off x="2215922" y="3375422"/>
                  <a:ext cx="414278" cy="542435"/>
                  <a:chOff x="2951820" y="1809842"/>
                  <a:chExt cx="252028" cy="257252"/>
                </a:xfrm>
              </p:grpSpPr>
              <p:sp>
                <p:nvSpPr>
                  <p:cNvPr id="82" name="円弧 81"/>
                  <p:cNvSpPr/>
                  <p:nvPr/>
                </p:nvSpPr>
                <p:spPr>
                  <a:xfrm>
                    <a:off x="2951820" y="1809842"/>
                    <a:ext cx="252028" cy="257252"/>
                  </a:xfrm>
                  <a:prstGeom prst="arc">
                    <a:avLst>
                      <a:gd name="adj1" fmla="val 18511445"/>
                      <a:gd name="adj2" fmla="val 21346273"/>
                    </a:avLst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3" name="直線コネクタ 82"/>
                  <p:cNvCxnSpPr/>
                  <p:nvPr/>
                </p:nvCxnSpPr>
                <p:spPr>
                  <a:xfrm flipV="1">
                    <a:off x="3167844" y="1871279"/>
                    <a:ext cx="36004" cy="2341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グループ化 83"/>
                <p:cNvGrpSpPr/>
                <p:nvPr/>
              </p:nvGrpSpPr>
              <p:grpSpPr>
                <a:xfrm rot="3891434">
                  <a:off x="1776211" y="3395623"/>
                  <a:ext cx="531420" cy="422865"/>
                  <a:chOff x="2951820" y="1809842"/>
                  <a:chExt cx="252028" cy="257252"/>
                </a:xfrm>
              </p:grpSpPr>
              <p:sp>
                <p:nvSpPr>
                  <p:cNvPr id="85" name="円弧 84"/>
                  <p:cNvSpPr/>
                  <p:nvPr/>
                </p:nvSpPr>
                <p:spPr>
                  <a:xfrm>
                    <a:off x="2951820" y="1809842"/>
                    <a:ext cx="252028" cy="257252"/>
                  </a:xfrm>
                  <a:prstGeom prst="arc">
                    <a:avLst>
                      <a:gd name="adj1" fmla="val 18511445"/>
                      <a:gd name="adj2" fmla="val 21346273"/>
                    </a:avLst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6" name="直線コネクタ 85"/>
                  <p:cNvCxnSpPr/>
                  <p:nvPr/>
                </p:nvCxnSpPr>
                <p:spPr>
                  <a:xfrm flipV="1">
                    <a:off x="3167844" y="1871279"/>
                    <a:ext cx="36004" cy="2341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グループ化 86"/>
                <p:cNvGrpSpPr/>
                <p:nvPr/>
              </p:nvGrpSpPr>
              <p:grpSpPr>
                <a:xfrm rot="3891434">
                  <a:off x="2195050" y="3377097"/>
                  <a:ext cx="508467" cy="433639"/>
                  <a:chOff x="2951820" y="1809842"/>
                  <a:chExt cx="252028" cy="257252"/>
                </a:xfrm>
              </p:grpSpPr>
              <p:sp>
                <p:nvSpPr>
                  <p:cNvPr id="88" name="円弧 87"/>
                  <p:cNvSpPr/>
                  <p:nvPr/>
                </p:nvSpPr>
                <p:spPr>
                  <a:xfrm>
                    <a:off x="2951820" y="1809842"/>
                    <a:ext cx="252028" cy="257252"/>
                  </a:xfrm>
                  <a:prstGeom prst="arc">
                    <a:avLst>
                      <a:gd name="adj1" fmla="val 18511445"/>
                      <a:gd name="adj2" fmla="val 21346273"/>
                    </a:avLst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9" name="直線コネクタ 88"/>
                  <p:cNvCxnSpPr/>
                  <p:nvPr/>
                </p:nvCxnSpPr>
                <p:spPr>
                  <a:xfrm flipV="1">
                    <a:off x="3167844" y="1871279"/>
                    <a:ext cx="36004" cy="2341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4" name="テキスト ボックス 113"/>
                <p:cNvSpPr txBox="1"/>
                <p:nvPr/>
              </p:nvSpPr>
              <p:spPr>
                <a:xfrm>
                  <a:off x="3204823" y="1883985"/>
                  <a:ext cx="10652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 smtClean="0">
                      <a:solidFill>
                        <a:schemeClr val="bg1"/>
                      </a:solidFill>
                    </a:rPr>
                    <a:t>PMT1~4</a:t>
                  </a:r>
                  <a:endParaRPr kumimoji="1" lang="ja-JP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テキスト ボックス 115"/>
                <p:cNvSpPr txBox="1"/>
                <p:nvPr/>
              </p:nvSpPr>
              <p:spPr>
                <a:xfrm>
                  <a:off x="1905570" y="962609"/>
                  <a:ext cx="8066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en-US" altLang="ja-JP" sz="1400" dirty="0" smtClean="0"/>
                </a:p>
                <a:p>
                  <a:r>
                    <a:rPr kumimoji="1" lang="ja-JP" altLang="en-US" sz="1400" b="1" dirty="0" smtClean="0"/>
                    <a:t>アクリル</a:t>
                  </a:r>
                  <a:endParaRPr kumimoji="1" lang="ja-JP" altLang="en-US" sz="14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テキスト ボックス 118"/>
                    <p:cNvSpPr txBox="1"/>
                    <p:nvPr/>
                  </p:nvSpPr>
                  <p:spPr>
                    <a:xfrm>
                      <a:off x="1063503" y="3013271"/>
                      <a:ext cx="594458" cy="58785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kumimoji="1" lang="en-US" altLang="ja-JP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 dirty="0">
                                    <a:latin typeface="Cambria Math"/>
                                  </a:rPr>
                                  <m:t>𝜇</m:t>
                                </m:r>
                                <m:r>
                                  <m:rPr>
                                    <m:nor/>
                                  </m:rPr>
                                  <a:rPr lang="ja-JP" altLang="en-US" sz="1600" dirty="0"/>
                                  <m:t> </m:t>
                                </m:r>
                              </m:e>
                              <m:sup>
                                <m:r>
                                  <a:rPr kumimoji="1" lang="en-US" altLang="ja-JP" sz="1600" i="1" dirty="0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ja-JP" altLang="en-US" sz="1600" dirty="0"/>
                    </a:p>
                  </p:txBody>
                </p:sp>
              </mc:Choice>
              <mc:Fallback xmlns="">
                <p:sp>
                  <p:nvSpPr>
                    <p:cNvPr id="119" name="テキスト ボックス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503" y="3013271"/>
                      <a:ext cx="594458" cy="587853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0" name="テキスト ボックス 119"/>
                <p:cNvSpPr txBox="1"/>
                <p:nvPr/>
              </p:nvSpPr>
              <p:spPr>
                <a:xfrm>
                  <a:off x="1966671" y="4562267"/>
                  <a:ext cx="867435" cy="4867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900" dirty="0" smtClean="0"/>
                    <a:t>photon</a:t>
                  </a:r>
                  <a:endParaRPr kumimoji="1" lang="ja-JP" altLang="en-US" sz="900" dirty="0"/>
                </a:p>
              </p:txBody>
            </p:sp>
            <p:cxnSp>
              <p:nvCxnSpPr>
                <p:cNvPr id="49" name="直線矢印コネクタ 48"/>
                <p:cNvCxnSpPr/>
                <p:nvPr/>
              </p:nvCxnSpPr>
              <p:spPr>
                <a:xfrm flipV="1">
                  <a:off x="2057051" y="2852936"/>
                  <a:ext cx="453747" cy="786654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正方形/長方形 61"/>
                <p:cNvSpPr/>
                <p:nvPr/>
              </p:nvSpPr>
              <p:spPr>
                <a:xfrm>
                  <a:off x="2914372" y="1883985"/>
                  <a:ext cx="1154654" cy="35127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35" name="正方形/長方形 134"/>
              <p:cNvSpPr/>
              <p:nvPr/>
            </p:nvSpPr>
            <p:spPr>
              <a:xfrm>
                <a:off x="4701854" y="1129689"/>
                <a:ext cx="4320480" cy="48965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39" name="直線コネクタ 138"/>
              <p:cNvCxnSpPr/>
              <p:nvPr/>
            </p:nvCxnSpPr>
            <p:spPr>
              <a:xfrm>
                <a:off x="4716016" y="3554332"/>
                <a:ext cx="432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stCxn id="135" idx="0"/>
                <a:endCxn id="135" idx="2"/>
              </p:cNvCxnSpPr>
              <p:nvPr/>
            </p:nvCxnSpPr>
            <p:spPr>
              <a:xfrm>
                <a:off x="6862094" y="1129689"/>
                <a:ext cx="0" cy="48965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テキスト ボックス 141"/>
              <p:cNvSpPr txBox="1"/>
              <p:nvPr/>
            </p:nvSpPr>
            <p:spPr>
              <a:xfrm>
                <a:off x="4716016" y="1124744"/>
                <a:ext cx="8691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MAPMT1</a:t>
                </a:r>
                <a:endParaRPr kumimoji="1" lang="ja-JP" altLang="en-US" sz="1400" dirty="0"/>
              </a:p>
            </p:txBody>
          </p:sp>
          <p:sp>
            <p:nvSpPr>
              <p:cNvPr id="143" name="テキスト ボックス 142"/>
              <p:cNvSpPr txBox="1"/>
              <p:nvPr/>
            </p:nvSpPr>
            <p:spPr>
              <a:xfrm rot="16200000">
                <a:off x="4435330" y="5567974"/>
                <a:ext cx="8691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MAPMT4</a:t>
                </a:r>
                <a:endParaRPr kumimoji="1" lang="ja-JP" altLang="en-US" sz="1400" dirty="0"/>
              </a:p>
            </p:txBody>
          </p:sp>
          <p:sp>
            <p:nvSpPr>
              <p:cNvPr id="144" name="テキスト ボックス 143"/>
              <p:cNvSpPr txBox="1"/>
              <p:nvPr/>
            </p:nvSpPr>
            <p:spPr>
              <a:xfrm rot="5400000">
                <a:off x="8433871" y="1281333"/>
                <a:ext cx="8691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MAPMT2</a:t>
                </a:r>
                <a:endParaRPr kumimoji="1" lang="ja-JP" altLang="en-US" sz="1400" dirty="0"/>
              </a:p>
            </p:txBody>
          </p:sp>
          <p:sp>
            <p:nvSpPr>
              <p:cNvPr id="145" name="テキスト ボックス 144"/>
              <p:cNvSpPr txBox="1"/>
              <p:nvPr/>
            </p:nvSpPr>
            <p:spPr>
              <a:xfrm rot="10800000">
                <a:off x="8355003" y="5719617"/>
                <a:ext cx="8691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MAPMT3</a:t>
                </a:r>
                <a:endParaRPr kumimoji="1" lang="ja-JP" altLang="en-US" sz="1400" dirty="0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4846094" y="1561737"/>
                <a:ext cx="4032000" cy="4032448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円/楕円 160"/>
              <p:cNvSpPr/>
              <p:nvPr/>
            </p:nvSpPr>
            <p:spPr>
              <a:xfrm>
                <a:off x="5681294" y="2412448"/>
                <a:ext cx="2361600" cy="2362935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5" name="直線コネクタ 164"/>
              <p:cNvCxnSpPr/>
              <p:nvPr/>
            </p:nvCxnSpPr>
            <p:spPr>
              <a:xfrm>
                <a:off x="4716016" y="2348881"/>
                <a:ext cx="43204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 flipV="1">
                <a:off x="4716016" y="1731396"/>
                <a:ext cx="4306319" cy="54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4716016" y="2960949"/>
                <a:ext cx="430631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/>
              <p:cNvCxnSpPr/>
              <p:nvPr/>
            </p:nvCxnSpPr>
            <p:spPr>
              <a:xfrm>
                <a:off x="4716016" y="4185085"/>
                <a:ext cx="430631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/>
              <p:nvPr/>
            </p:nvCxnSpPr>
            <p:spPr>
              <a:xfrm>
                <a:off x="4716016" y="4797153"/>
                <a:ext cx="430631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/>
              <p:cNvCxnSpPr/>
              <p:nvPr/>
            </p:nvCxnSpPr>
            <p:spPr>
              <a:xfrm>
                <a:off x="4716016" y="5409221"/>
                <a:ext cx="4306318" cy="18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/>
              <p:cNvCxnSpPr/>
              <p:nvPr/>
            </p:nvCxnSpPr>
            <p:spPr>
              <a:xfrm flipV="1">
                <a:off x="5792596" y="1129690"/>
                <a:ext cx="1" cy="48965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/>
              <p:nvPr/>
            </p:nvCxnSpPr>
            <p:spPr>
              <a:xfrm flipV="1">
                <a:off x="5254308" y="1129690"/>
                <a:ext cx="0" cy="48965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/>
              <p:nvPr/>
            </p:nvCxnSpPr>
            <p:spPr>
              <a:xfrm flipV="1">
                <a:off x="6330886" y="1129690"/>
                <a:ext cx="1" cy="489159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/>
              <p:cNvCxnSpPr/>
              <p:nvPr/>
            </p:nvCxnSpPr>
            <p:spPr>
              <a:xfrm flipV="1">
                <a:off x="7407466" y="1129690"/>
                <a:ext cx="0" cy="48965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/>
              <p:nvPr/>
            </p:nvCxnSpPr>
            <p:spPr>
              <a:xfrm flipV="1">
                <a:off x="7945755" y="1129690"/>
                <a:ext cx="1" cy="48965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/>
              <p:nvPr/>
            </p:nvCxnSpPr>
            <p:spPr>
              <a:xfrm flipV="1">
                <a:off x="8484046" y="1129690"/>
                <a:ext cx="0" cy="48965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2" name="L 字 241"/>
            <p:cNvSpPr/>
            <p:nvPr/>
          </p:nvSpPr>
          <p:spPr>
            <a:xfrm rot="5400000">
              <a:off x="5151411" y="1843652"/>
              <a:ext cx="1813577" cy="1607785"/>
            </a:xfrm>
            <a:prstGeom prst="corner">
              <a:avLst>
                <a:gd name="adj1" fmla="val 67349"/>
                <a:gd name="adj2" fmla="val 76509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L 字 242"/>
            <p:cNvSpPr/>
            <p:nvPr/>
          </p:nvSpPr>
          <p:spPr>
            <a:xfrm rot="16200000">
              <a:off x="6741803" y="3668787"/>
              <a:ext cx="1862537" cy="1621953"/>
            </a:xfrm>
            <a:prstGeom prst="corner">
              <a:avLst>
                <a:gd name="adj1" fmla="val 65587"/>
                <a:gd name="adj2" fmla="val 75922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L 字 243"/>
            <p:cNvSpPr/>
            <p:nvPr/>
          </p:nvSpPr>
          <p:spPr>
            <a:xfrm rot="10800000">
              <a:off x="6862090" y="1740753"/>
              <a:ext cx="1621955" cy="1813578"/>
            </a:xfrm>
            <a:prstGeom prst="corner">
              <a:avLst>
                <a:gd name="adj1" fmla="val 74984"/>
                <a:gd name="adj2" fmla="val 65938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L 字 244"/>
            <p:cNvSpPr/>
            <p:nvPr/>
          </p:nvSpPr>
          <p:spPr>
            <a:xfrm>
              <a:off x="5268472" y="3554331"/>
              <a:ext cx="1607784" cy="1861632"/>
            </a:xfrm>
            <a:prstGeom prst="corner">
              <a:avLst>
                <a:gd name="adj1" fmla="val 77384"/>
                <a:gd name="adj2" fmla="val 67738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7" name="直線矢印コネクタ 246"/>
            <p:cNvCxnSpPr/>
            <p:nvPr/>
          </p:nvCxnSpPr>
          <p:spPr>
            <a:xfrm flipV="1">
              <a:off x="2360333" y="2178015"/>
              <a:ext cx="544127" cy="939054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矢印コネクタ 252"/>
            <p:cNvCxnSpPr/>
            <p:nvPr/>
          </p:nvCxnSpPr>
          <p:spPr>
            <a:xfrm flipV="1">
              <a:off x="2563309" y="2960949"/>
              <a:ext cx="339009" cy="497190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矢印コネクタ 258"/>
            <p:cNvCxnSpPr/>
            <p:nvPr/>
          </p:nvCxnSpPr>
          <p:spPr>
            <a:xfrm flipH="1" flipV="1">
              <a:off x="2508767" y="3722467"/>
              <a:ext cx="393551" cy="643838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矢印コネクタ 261"/>
            <p:cNvCxnSpPr/>
            <p:nvPr/>
          </p:nvCxnSpPr>
          <p:spPr>
            <a:xfrm flipH="1" flipV="1">
              <a:off x="2324114" y="4104607"/>
              <a:ext cx="579741" cy="980577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テキスト ボックス 263"/>
            <p:cNvSpPr txBox="1"/>
            <p:nvPr/>
          </p:nvSpPr>
          <p:spPr>
            <a:xfrm>
              <a:off x="2856667" y="1875996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MAPMT1~4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8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コンテンツ プレースホルダー 12"/>
          <p:cNvSpPr txBox="1">
            <a:spLocks/>
          </p:cNvSpPr>
          <p:nvPr/>
        </p:nvSpPr>
        <p:spPr>
          <a:xfrm>
            <a:off x="457200" y="510589"/>
            <a:ext cx="8229600" cy="5870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solidFill>
                  <a:srgbClr val="92D050"/>
                </a:solidFill>
              </a:rPr>
              <a:t>検出器の概要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この検出器は</a:t>
            </a:r>
            <a:r>
              <a:rPr lang="en-US" altLang="ja-JP" sz="2400" dirty="0" smtClean="0"/>
              <a:t>64ch</a:t>
            </a:r>
            <a:r>
              <a:rPr lang="ja-JP" altLang="en-US" sz="2400" dirty="0" smtClean="0"/>
              <a:t>（青と赤）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あるが、</a:t>
            </a:r>
            <a:r>
              <a:rPr lang="en-US" altLang="ja-JP" sz="2400" dirty="0" smtClean="0"/>
              <a:t>PC</a:t>
            </a:r>
            <a:r>
              <a:rPr lang="ja-JP" altLang="en-US" sz="2400" dirty="0" smtClean="0"/>
              <a:t>に接続されている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のは赤い部分の</a:t>
            </a:r>
            <a:r>
              <a:rPr lang="en-US" altLang="ja-JP" sz="2400" dirty="0" smtClean="0"/>
              <a:t>32ch</a:t>
            </a:r>
            <a:r>
              <a:rPr lang="ja-JP" altLang="en-US" sz="2400" dirty="0" smtClean="0"/>
              <a:t>のみ。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検出器のおよそ中心に、垂直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に入射した宇宙線ミューオン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に着目して、円形の信号を観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err="1" smtClean="0"/>
              <a:t>測する</a:t>
            </a:r>
            <a:r>
              <a:rPr lang="ja-JP" altLang="en-US" sz="2400" dirty="0" smtClean="0"/>
              <a:t>ことを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目的</a:t>
            </a:r>
            <a:r>
              <a:rPr lang="ja-JP" altLang="en-US" sz="2400" dirty="0" smtClean="0"/>
              <a:t>とした。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92D05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81902" y="6381328"/>
            <a:ext cx="2895600" cy="365125"/>
          </a:xfrm>
        </p:spPr>
        <p:txBody>
          <a:bodyPr/>
          <a:lstStyle/>
          <a:p>
            <a:r>
              <a:rPr kumimoji="1" lang="en-US" altLang="zh-TW" dirty="0" smtClean="0"/>
              <a:t>2017</a:t>
            </a:r>
            <a:r>
              <a:rPr kumimoji="1" lang="zh-TW" altLang="en-US" dirty="0" smtClean="0"/>
              <a:t>年度　課題研究</a:t>
            </a:r>
            <a:r>
              <a:rPr kumimoji="1" lang="en-US" altLang="zh-TW" dirty="0" smtClean="0"/>
              <a:t>P1</a:t>
            </a:r>
            <a:r>
              <a:rPr kumimoji="1" lang="zh-TW" altLang="en-US" dirty="0" smtClean="0"/>
              <a:t>発表会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4701854" y="1000647"/>
            <a:ext cx="4522298" cy="5155790"/>
            <a:chOff x="4701854" y="1000647"/>
            <a:chExt cx="4522298" cy="5155790"/>
          </a:xfrm>
        </p:grpSpPr>
        <p:sp>
          <p:nvSpPr>
            <p:cNvPr id="135" name="正方形/長方形 134"/>
            <p:cNvSpPr/>
            <p:nvPr/>
          </p:nvSpPr>
          <p:spPr>
            <a:xfrm>
              <a:off x="4701854" y="1129689"/>
              <a:ext cx="4320480" cy="48965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39" name="直線コネクタ 138"/>
            <p:cNvCxnSpPr/>
            <p:nvPr/>
          </p:nvCxnSpPr>
          <p:spPr>
            <a:xfrm>
              <a:off x="4716016" y="3554332"/>
              <a:ext cx="432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>
              <a:stCxn id="135" idx="0"/>
              <a:endCxn id="135" idx="2"/>
            </p:cNvCxnSpPr>
            <p:nvPr/>
          </p:nvCxnSpPr>
          <p:spPr>
            <a:xfrm>
              <a:off x="6862094" y="1129689"/>
              <a:ext cx="0" cy="4896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テキスト ボックス 141"/>
            <p:cNvSpPr txBox="1"/>
            <p:nvPr/>
          </p:nvSpPr>
          <p:spPr>
            <a:xfrm>
              <a:off x="4716016" y="1124744"/>
              <a:ext cx="869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MAPMT1</a:t>
              </a:r>
              <a:endParaRPr kumimoji="1" lang="ja-JP" altLang="en-US" sz="1400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 rot="16200000">
              <a:off x="4435330" y="5567974"/>
              <a:ext cx="869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MAPMT4</a:t>
              </a:r>
              <a:endParaRPr kumimoji="1" lang="ja-JP" altLang="en-US" sz="1400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 rot="5400000">
              <a:off x="8433871" y="1281333"/>
              <a:ext cx="869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MAPMT2</a:t>
              </a:r>
              <a:endParaRPr kumimoji="1" lang="ja-JP" altLang="en-US" sz="1400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 rot="10800000">
              <a:off x="8355003" y="5719617"/>
              <a:ext cx="869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MAPMT3</a:t>
              </a:r>
              <a:endParaRPr kumimoji="1" lang="ja-JP" altLang="en-US" sz="1400" dirty="0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4846094" y="1561737"/>
              <a:ext cx="4032000" cy="4032448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5681294" y="2412448"/>
              <a:ext cx="2361600" cy="2362935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5" name="直線コネクタ 164"/>
            <p:cNvCxnSpPr/>
            <p:nvPr/>
          </p:nvCxnSpPr>
          <p:spPr>
            <a:xfrm>
              <a:off x="4716016" y="2348881"/>
              <a:ext cx="4320480" cy="0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 flipV="1">
              <a:off x="4716016" y="1731396"/>
              <a:ext cx="4306319" cy="5417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>
              <a:off x="4716016" y="2960949"/>
              <a:ext cx="4306319" cy="0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4716016" y="4185085"/>
              <a:ext cx="4306319" cy="0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4716016" y="4797153"/>
              <a:ext cx="4306319" cy="0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4716016" y="5409221"/>
              <a:ext cx="4306318" cy="1811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 flipV="1">
              <a:off x="5792596" y="1129690"/>
              <a:ext cx="1" cy="4896543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 flipV="1">
              <a:off x="5254308" y="1129690"/>
              <a:ext cx="0" cy="4896543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 flipV="1">
              <a:off x="6330886" y="1129690"/>
              <a:ext cx="1" cy="4891598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 flipV="1">
              <a:off x="7407466" y="1129690"/>
              <a:ext cx="0" cy="4896543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 flipV="1">
              <a:off x="7945755" y="1129690"/>
              <a:ext cx="1" cy="4896543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V="1">
              <a:off x="8484046" y="1129690"/>
              <a:ext cx="0" cy="4896543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L 字 241"/>
            <p:cNvSpPr/>
            <p:nvPr/>
          </p:nvSpPr>
          <p:spPr>
            <a:xfrm rot="5400000">
              <a:off x="5151411" y="1843652"/>
              <a:ext cx="1813577" cy="1607785"/>
            </a:xfrm>
            <a:prstGeom prst="corner">
              <a:avLst>
                <a:gd name="adj1" fmla="val 67349"/>
                <a:gd name="adj2" fmla="val 76509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L 字 242"/>
            <p:cNvSpPr/>
            <p:nvPr/>
          </p:nvSpPr>
          <p:spPr>
            <a:xfrm rot="16200000">
              <a:off x="6741803" y="3668787"/>
              <a:ext cx="1862537" cy="1621953"/>
            </a:xfrm>
            <a:prstGeom prst="corner">
              <a:avLst>
                <a:gd name="adj1" fmla="val 65587"/>
                <a:gd name="adj2" fmla="val 75922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L 字 243"/>
            <p:cNvSpPr/>
            <p:nvPr/>
          </p:nvSpPr>
          <p:spPr>
            <a:xfrm rot="10800000">
              <a:off x="6862090" y="1740753"/>
              <a:ext cx="1621955" cy="1813578"/>
            </a:xfrm>
            <a:prstGeom prst="corner">
              <a:avLst>
                <a:gd name="adj1" fmla="val 74984"/>
                <a:gd name="adj2" fmla="val 65938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L 字 244"/>
            <p:cNvSpPr/>
            <p:nvPr/>
          </p:nvSpPr>
          <p:spPr>
            <a:xfrm>
              <a:off x="5268472" y="3554331"/>
              <a:ext cx="1607784" cy="1861632"/>
            </a:xfrm>
            <a:prstGeom prst="corner">
              <a:avLst>
                <a:gd name="adj1" fmla="val 77384"/>
                <a:gd name="adj2" fmla="val 67738"/>
              </a:avLst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1751292" y="3723845"/>
            <a:ext cx="195527" cy="22527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3141" y="3574275"/>
            <a:ext cx="1368152" cy="2551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爆発 1 41"/>
          <p:cNvSpPr/>
          <p:nvPr/>
        </p:nvSpPr>
        <p:spPr>
          <a:xfrm>
            <a:off x="527157" y="4575945"/>
            <a:ext cx="587424" cy="587424"/>
          </a:xfrm>
          <a:prstGeom prst="irregularSeal1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チェレンコフ</a:t>
                </a:r>
                <a:r>
                  <a:rPr kumimoji="1" lang="en-US" altLang="ja-JP" dirty="0" smtClean="0"/>
                  <a:t>”</a:t>
                </a:r>
                <a:r>
                  <a:rPr kumimoji="1" lang="ja-JP" altLang="en-US" dirty="0" smtClean="0"/>
                  <a:t>リング</a:t>
                </a:r>
                <a:r>
                  <a:rPr kumimoji="1" lang="en-US" altLang="ja-JP" dirty="0" smtClean="0"/>
                  <a:t>”……SK</a:t>
                </a:r>
                <a:r>
                  <a:rPr kumimoji="1" lang="ja-JP" altLang="en-US" dirty="0" smtClean="0"/>
                  <a:t>で見られたもの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に</a:t>
                </a:r>
                <a:r>
                  <a:rPr lang="ja-JP" altLang="en-US" dirty="0" smtClean="0"/>
                  <a:t>よるイベント</a:t>
                </a:r>
                <a:r>
                  <a:rPr lang="en-US" altLang="ja-JP" dirty="0" smtClean="0"/>
                  <a:t>:</a:t>
                </a:r>
                <a:endParaRPr lang="en-US" altLang="ja-JP" dirty="0"/>
              </a:p>
              <a:p>
                <a:pPr marL="457200" lvl="1" indent="0">
                  <a:buNone/>
                </a:pP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2017/03/23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タイトル 1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u="sng" dirty="0" smtClean="0">
                <a:solidFill>
                  <a:srgbClr val="0070C0"/>
                </a:solidFill>
              </a:rPr>
              <a:t>3.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 実験</a:t>
            </a:r>
            <a:r>
              <a:rPr lang="ja-JP" altLang="en-US" sz="3600" b="1" u="sng" dirty="0">
                <a:solidFill>
                  <a:srgbClr val="0070C0"/>
                </a:solidFill>
              </a:rPr>
              <a:t>概要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355976" cy="334321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88024" y="5476068"/>
            <a:ext cx="410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写真提供 東京大学宇宙線研究所 神岡宇宙素粒子研究施設</a:t>
            </a:r>
            <a:endParaRPr kumimoji="1" lang="ja-JP" altLang="en-US" sz="12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815189" y="4850219"/>
            <a:ext cx="4572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79512" y="3356992"/>
            <a:ext cx="635677" cy="1493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00381" y="3935819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815189" y="4850219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1000889" y="4149080"/>
            <a:ext cx="701138" cy="7011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186589" y="4297364"/>
            <a:ext cx="552854" cy="55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000889" y="4850218"/>
            <a:ext cx="750404" cy="7504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186589" y="4869657"/>
            <a:ext cx="552856" cy="5528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ドーナツ 47"/>
          <p:cNvSpPr/>
          <p:nvPr/>
        </p:nvSpPr>
        <p:spPr>
          <a:xfrm>
            <a:off x="2483768" y="3723845"/>
            <a:ext cx="2252745" cy="2252745"/>
          </a:xfrm>
          <a:prstGeom prst="don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2057962" y="4639746"/>
            <a:ext cx="300427" cy="42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" grpId="0" animBg="1"/>
      <p:bldP spid="42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6155621" y="1200776"/>
            <a:ext cx="195527" cy="22527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宇宙線ミューオン</a:t>
                </a:r>
                <a:r>
                  <a:rPr kumimoji="1" lang="en-US" altLang="ja-JP" dirty="0" smtClean="0"/>
                  <a:t>/</a:t>
                </a:r>
                <a:r>
                  <a:rPr kumimoji="1" lang="ja-JP" altLang="en-US" dirty="0" smtClean="0"/>
                  <a:t>アクリル媒質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/>
                  <a:t>宇宙</a:t>
                </a:r>
                <a:r>
                  <a:rPr lang="ja-JP" altLang="en-US" dirty="0" smtClean="0"/>
                  <a:t>線は高エネルギー</a:t>
                </a:r>
                <a:endParaRPr lang="en-US" altLang="ja-JP" dirty="0" smtClean="0"/>
              </a:p>
              <a:p>
                <a:pPr lvl="1"/>
                <a:endParaRPr kumimoji="1"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kumimoji="1"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媒質</a:t>
                </a:r>
                <a:r>
                  <a:rPr kumimoji="1" lang="en-US" altLang="ja-JP" dirty="0" smtClean="0"/>
                  <a:t>-</a:t>
                </a:r>
                <a:r>
                  <a:rPr kumimoji="1" lang="ja-JP" altLang="en-US" dirty="0" smtClean="0"/>
                  <a:t>光電面間を離したら？</a:t>
                </a:r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放出角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47.4±0.2°</m:t>
                    </m:r>
                  </m:oMath>
                </a14:m>
                <a:endParaRPr lang="en-US" altLang="ja-JP" dirty="0"/>
              </a:p>
              <a:p>
                <a:pPr lvl="2"/>
                <a:r>
                  <a:rPr lang="ja-JP" altLang="en-US" dirty="0" smtClean="0"/>
                  <a:t>アクリル屈折率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=1.49</m:t>
                    </m:r>
                  </m:oMath>
                </a14:m>
                <a:endParaRPr kumimoji="1" lang="en-US" altLang="ja-JP" dirty="0" smtClean="0"/>
              </a:p>
              <a:p>
                <a:pPr marL="914400" lvl="2" indent="0">
                  <a:buNone/>
                </a:pPr>
                <a:r>
                  <a:rPr lang="ja-JP" altLang="en-US" dirty="0" smtClean="0">
                    <a:solidFill>
                      <a:srgbClr val="FF0000"/>
                    </a:solidFill>
                  </a:rPr>
                  <a:t>→全反射！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3"/>
                <a:r>
                  <a:rPr lang="ja-JP" altLang="en-US" dirty="0" smtClean="0">
                    <a:solidFill>
                      <a:srgbClr val="FF0000"/>
                    </a:solidFill>
                  </a:rPr>
                  <a:t>するとこれもだめ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…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？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0">
                <a:blip r:embed="rId2"/>
                <a:stretch>
                  <a:fillRect l="-1704" t="-1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dirty="0" smtClean="0"/>
              <a:t>2017</a:t>
            </a:r>
            <a:r>
              <a:rPr kumimoji="1" lang="zh-TW" altLang="en-US" dirty="0" smtClean="0"/>
              <a:t>年度　課題研究</a:t>
            </a:r>
            <a:r>
              <a:rPr kumimoji="1" lang="en-US" altLang="zh-TW" dirty="0" smtClean="0"/>
              <a:t>P1</a:t>
            </a:r>
            <a:r>
              <a:rPr kumimoji="1" lang="zh-TW" altLang="en-US" dirty="0" smtClean="0"/>
              <a:t>発表会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20072" y="1052736"/>
            <a:ext cx="936104" cy="2551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004048" y="2328680"/>
            <a:ext cx="151216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205264" y="1414280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220072" y="2328680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405772" y="1556792"/>
            <a:ext cx="771887" cy="7718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591472" y="1775825"/>
            <a:ext cx="552854" cy="55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405772" y="2328679"/>
            <a:ext cx="750404" cy="7504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591472" y="2348118"/>
            <a:ext cx="552856" cy="5528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5783342" y="1967135"/>
            <a:ext cx="365102" cy="3651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5975693" y="2149686"/>
            <a:ext cx="175437" cy="1754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790673" y="2338636"/>
            <a:ext cx="365102" cy="3651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5980538" y="2319403"/>
            <a:ext cx="175437" cy="1754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矢印 27"/>
          <p:cNvSpPr/>
          <p:nvPr/>
        </p:nvSpPr>
        <p:spPr>
          <a:xfrm>
            <a:off x="6580327" y="2116679"/>
            <a:ext cx="300427" cy="42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951863" y="1267230"/>
            <a:ext cx="2119838" cy="211983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457599" y="3728118"/>
            <a:ext cx="158640" cy="27972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5522912" y="3852318"/>
            <a:ext cx="400426" cy="2551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292080" y="5128262"/>
            <a:ext cx="151216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5508104" y="4149079"/>
            <a:ext cx="979183" cy="97918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5522912" y="5128262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708612" y="4356374"/>
            <a:ext cx="771887" cy="7718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5894312" y="4575407"/>
            <a:ext cx="552854" cy="55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708612" y="5128261"/>
            <a:ext cx="750404" cy="7504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894312" y="5147700"/>
            <a:ext cx="552856" cy="5528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 flipV="1">
            <a:off x="5353200" y="4534565"/>
            <a:ext cx="552854" cy="55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5365689" y="5164475"/>
            <a:ext cx="552856" cy="5528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5364445" y="4366823"/>
            <a:ext cx="552854" cy="55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5375833" y="5368975"/>
            <a:ext cx="552856" cy="5528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 flipV="1">
            <a:off x="5363517" y="4150600"/>
            <a:ext cx="552854" cy="55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H="1">
            <a:off x="5365267" y="5554588"/>
            <a:ext cx="552856" cy="5528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乗算記号 63"/>
          <p:cNvSpPr/>
          <p:nvPr/>
        </p:nvSpPr>
        <p:spPr>
          <a:xfrm>
            <a:off x="5937586" y="2925131"/>
            <a:ext cx="427163" cy="4413894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矢印コネクタ 65"/>
          <p:cNvCxnSpPr/>
          <p:nvPr/>
        </p:nvCxnSpPr>
        <p:spPr>
          <a:xfrm flipV="1">
            <a:off x="3203848" y="3309270"/>
            <a:ext cx="2982360" cy="2173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6986679" y="1124744"/>
            <a:ext cx="544115" cy="2551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光学グリース導入</a:t>
                </a:r>
                <a:r>
                  <a:rPr lang="ja-JP" altLang="en-US" dirty="0" smtClean="0"/>
                  <a:t>！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屈折率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=1.404</m:t>
                    </m:r>
                  </m:oMath>
                </a14:m>
                <a:endParaRPr kumimoji="1" lang="en-US" altLang="ja-JP" dirty="0" smtClean="0"/>
              </a:p>
              <a:p>
                <a:pPr lvl="2"/>
                <a:r>
                  <a:rPr kumimoji="1" lang="ja-JP" altLang="en-US" dirty="0" smtClean="0"/>
                  <a:t>チェレンコフ光が光電面に届く！</a:t>
                </a:r>
                <a:endParaRPr kumimoji="1"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r>
                  <a:rPr kumimoji="1" lang="ja-JP" altLang="en-US" dirty="0" smtClean="0"/>
                  <a:t>これをアクリルに塗</a:t>
                </a:r>
                <a:r>
                  <a:rPr lang="ja-JP" altLang="en-US" dirty="0" smtClean="0"/>
                  <a:t>りたくり、</a:t>
                </a:r>
                <a:r>
                  <a:rPr lang="en-US" altLang="ja-JP" dirty="0" smtClean="0"/>
                  <a:t>PMT</a:t>
                </a:r>
                <a:r>
                  <a:rPr lang="ja-JP" altLang="en-US" dirty="0" smtClean="0"/>
                  <a:t>を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/>
                  <a:t>貼り</a:t>
                </a:r>
                <a:r>
                  <a:rPr lang="ja-JP" altLang="en-US" smtClean="0"/>
                  <a:t>付ければ</a:t>
                </a:r>
                <a:r>
                  <a:rPr lang="ja-JP" altLang="en-US" dirty="0" smtClean="0"/>
                  <a:t>ＯＫ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kumimoji="1" lang="ja-JP" altLang="en-US" dirty="0" smtClean="0"/>
                  <a:t>⇔アクリルと光電面は離せない</a:t>
                </a:r>
                <a:r>
                  <a:rPr kumimoji="1" lang="en-US" altLang="ja-JP" dirty="0" smtClean="0"/>
                  <a:t>…</a:t>
                </a:r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lvl="1"/>
                <a:r>
                  <a:rPr kumimoji="1" lang="en-US" altLang="ja-JP" dirty="0" smtClean="0"/>
                  <a:t>“</a:t>
                </a:r>
                <a:r>
                  <a:rPr kumimoji="1" lang="ja-JP" altLang="en-US" dirty="0" smtClean="0"/>
                  <a:t>リング</a:t>
                </a:r>
                <a:r>
                  <a:rPr kumimoji="1" lang="en-US" altLang="ja-JP" dirty="0" smtClean="0"/>
                  <a:t>”</a:t>
                </a:r>
                <a:r>
                  <a:rPr kumimoji="1" lang="ja-JP" altLang="en-US" dirty="0" smtClean="0"/>
                  <a:t>は断念。</a:t>
                </a:r>
                <a:r>
                  <a:rPr kumimoji="1" lang="en-US" altLang="ja-JP" dirty="0" smtClean="0"/>
                  <a:t>”</a:t>
                </a:r>
                <a:r>
                  <a:rPr kumimoji="1" lang="ja-JP" altLang="en-US" dirty="0" smtClean="0"/>
                  <a:t>サークル</a:t>
                </a:r>
                <a:r>
                  <a:rPr kumimoji="1" lang="en-US" altLang="ja-JP" dirty="0" smtClean="0"/>
                  <a:t>”</a:t>
                </a:r>
                <a:r>
                  <a:rPr kumimoji="1" lang="ja-JP" altLang="en-US" dirty="0" smtClean="0"/>
                  <a:t>を見る。</a:t>
                </a:r>
                <a:endParaRPr kumimoji="1" lang="en-US" altLang="ja-JP" dirty="0" smtClean="0"/>
              </a:p>
              <a:p>
                <a:pPr lvl="1"/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630" t="-1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520940" y="1000544"/>
            <a:ext cx="158640" cy="27972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586253" y="1124744"/>
            <a:ext cx="400426" cy="2551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355421" y="2400688"/>
            <a:ext cx="151216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571445" y="1421505"/>
            <a:ext cx="979183" cy="97918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586253" y="2400688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6771953" y="1628800"/>
            <a:ext cx="771887" cy="7718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957653" y="1847833"/>
            <a:ext cx="552854" cy="55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6771953" y="2400687"/>
            <a:ext cx="750404" cy="7504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957653" y="2420126"/>
            <a:ext cx="552856" cy="5528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タイトル 1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u="sng" dirty="0" smtClean="0">
                <a:solidFill>
                  <a:srgbClr val="0070C0"/>
                </a:solidFill>
              </a:rPr>
              <a:t>4.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 実験装置</a:t>
            </a:r>
            <a:endParaRPr lang="ja-JP" alt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122130"/>
            <a:ext cx="9143999" cy="51435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9915" y="1490271"/>
            <a:ext cx="6891630" cy="3876542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5909586" y="513404"/>
            <a:ext cx="2777214" cy="27772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635997" y="3063343"/>
            <a:ext cx="1536403" cy="1536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53200" y="4218180"/>
            <a:ext cx="1659092" cy="1659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kumimoji="1" lang="ja-JP" altLang="en-US" dirty="0" smtClean="0"/>
              <a:t>検出器本体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7" name="スライド番号プレースホルダー 5"/>
          <p:cNvSpPr txBox="1">
            <a:spLocks/>
          </p:cNvSpPr>
          <p:nvPr/>
        </p:nvSpPr>
        <p:spPr>
          <a:xfrm>
            <a:off x="7478294" y="6356350"/>
            <a:ext cx="1208506" cy="206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070C1-E8B2-42E6-8BB6-61D8B610902A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4366" y="836624"/>
            <a:ext cx="3903532" cy="2195737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7342341" y="196948"/>
            <a:ext cx="1573060" cy="157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050"/>
          <a:stretch/>
        </p:blipFill>
        <p:spPr>
          <a:xfrm rot="5400000">
            <a:off x="1460253" y="1677070"/>
            <a:ext cx="5040560" cy="3857625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3124200" y="1988840"/>
            <a:ext cx="1663824" cy="16638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矢印 12"/>
          <p:cNvSpPr/>
          <p:nvPr/>
        </p:nvSpPr>
        <p:spPr>
          <a:xfrm rot="3464013">
            <a:off x="1923250" y="1692176"/>
            <a:ext cx="1220764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至</a:t>
            </a:r>
            <a:r>
              <a:rPr kumimoji="1" lang="en-US" altLang="ja-JP" dirty="0" smtClean="0"/>
              <a:t>HV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975875" y="4482166"/>
            <a:ext cx="1148325" cy="98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975875" y="4482167"/>
            <a:ext cx="1676045" cy="9529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30" idx="3"/>
          </p:cNvCxnSpPr>
          <p:nvPr/>
        </p:nvCxnSpPr>
        <p:spPr>
          <a:xfrm flipV="1">
            <a:off x="1975875" y="3331726"/>
            <a:ext cx="3390572" cy="1150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5148064" y="5186231"/>
            <a:ext cx="1190488" cy="597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5337847" y="4116446"/>
            <a:ext cx="1000705" cy="1069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34573" y="4948117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読み出す信号</a:t>
            </a:r>
            <a:r>
              <a:rPr kumimoji="1" lang="en-US" altLang="ja-JP" sz="2400" b="1" dirty="0" smtClean="0"/>
              <a:t>(NIM)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684" y="4251335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読まない信号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54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"/>
          <a:stretch/>
        </p:blipFill>
        <p:spPr>
          <a:xfrm rot="5400000">
            <a:off x="-1406582" y="1406582"/>
            <a:ext cx="6881108" cy="4067943"/>
          </a:xfrm>
          <a:prstGeom prst="rect">
            <a:avLst/>
          </a:prstGeom>
        </p:spPr>
      </p:pic>
      <p:sp>
        <p:nvSpPr>
          <p:cNvPr id="8" name="直方体 7"/>
          <p:cNvSpPr/>
          <p:nvPr/>
        </p:nvSpPr>
        <p:spPr>
          <a:xfrm>
            <a:off x="5708848" y="3418846"/>
            <a:ext cx="1152128" cy="1944216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直方体 8"/>
          <p:cNvSpPr/>
          <p:nvPr/>
        </p:nvSpPr>
        <p:spPr>
          <a:xfrm>
            <a:off x="6580584" y="3418846"/>
            <a:ext cx="1152128" cy="1944216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方体 9"/>
          <p:cNvSpPr/>
          <p:nvPr/>
        </p:nvSpPr>
        <p:spPr>
          <a:xfrm>
            <a:off x="5428456" y="3701311"/>
            <a:ext cx="1152128" cy="1944216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C00000"/>
                </a:solidFill>
              </a:rPr>
              <a:t>16ch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1" name="直方体 10"/>
          <p:cNvSpPr/>
          <p:nvPr/>
        </p:nvSpPr>
        <p:spPr>
          <a:xfrm>
            <a:off x="6300192" y="3701311"/>
            <a:ext cx="1152128" cy="1944216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C00000"/>
                </a:solidFill>
              </a:rPr>
              <a:t>MA</a:t>
            </a:r>
          </a:p>
          <a:p>
            <a:pPr algn="ctr"/>
            <a:r>
              <a:rPr kumimoji="1" lang="en-US" altLang="ja-JP" dirty="0" smtClean="0">
                <a:solidFill>
                  <a:srgbClr val="C00000"/>
                </a:solidFill>
              </a:rPr>
              <a:t>PMT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3" name="直方体 12"/>
          <p:cNvSpPr/>
          <p:nvPr/>
        </p:nvSpPr>
        <p:spPr>
          <a:xfrm>
            <a:off x="4487214" y="726234"/>
            <a:ext cx="4248472" cy="1509505"/>
          </a:xfrm>
          <a:prstGeom prst="cube">
            <a:avLst>
              <a:gd name="adj" fmla="val 4765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C00000"/>
                </a:solidFill>
              </a:rPr>
              <a:t>ア　ク　リ　ル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6369134" y="2551819"/>
            <a:ext cx="484632" cy="550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>
            <a:off x="3124200" y="2235738"/>
            <a:ext cx="1519808" cy="1049245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C00000"/>
                </a:solidFill>
              </a:rPr>
              <a:t>遮光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kumimoji="1" lang="en-US" altLang="ja-JP" dirty="0" smtClean="0"/>
              <a:t>32ch FADC</a:t>
            </a:r>
          </a:p>
          <a:p>
            <a:pPr lvl="1"/>
            <a:r>
              <a:rPr lang="en-US" altLang="ja-JP" dirty="0" smtClean="0"/>
              <a:t>NIM</a:t>
            </a:r>
            <a:r>
              <a:rPr lang="ja-JP" altLang="en-US" dirty="0" smtClean="0"/>
              <a:t>入力は</a:t>
            </a:r>
            <a:r>
              <a:rPr lang="en-US" altLang="ja-JP" dirty="0" smtClean="0"/>
              <a:t>16ch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4366" y="836624"/>
            <a:ext cx="3903532" cy="2195737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7620000" y="2403882"/>
            <a:ext cx="939737" cy="9397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5133" r="8263"/>
          <a:stretch/>
        </p:blipFill>
        <p:spPr>
          <a:xfrm>
            <a:off x="0" y="1761059"/>
            <a:ext cx="7200800" cy="4365104"/>
          </a:xfrm>
          <a:prstGeom prst="rect">
            <a:avLst/>
          </a:prstGeom>
        </p:spPr>
      </p:pic>
      <p:sp>
        <p:nvSpPr>
          <p:cNvPr id="11" name="左中かっこ 10"/>
          <p:cNvSpPr/>
          <p:nvPr/>
        </p:nvSpPr>
        <p:spPr>
          <a:xfrm rot="5400000">
            <a:off x="2756325" y="-114865"/>
            <a:ext cx="1615125" cy="5040560"/>
          </a:xfrm>
          <a:prstGeom prst="leftBrace">
            <a:avLst>
              <a:gd name="adj1" fmla="val 8333"/>
              <a:gd name="adj2" fmla="val 71718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カーブ矢印 12"/>
          <p:cNvSpPr/>
          <p:nvPr/>
        </p:nvSpPr>
        <p:spPr>
          <a:xfrm rot="10800000">
            <a:off x="1524000" y="3735408"/>
            <a:ext cx="1087760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17668" y="4756988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32ch</a:t>
            </a:r>
            <a:r>
              <a:rPr kumimoji="1" lang="ja-JP" altLang="en-US" sz="2400" b="1" dirty="0" smtClean="0">
                <a:solidFill>
                  <a:srgbClr val="C00000"/>
                </a:solidFill>
              </a:rPr>
              <a:t>入れたい場合はこっち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u="sng" dirty="0" smtClean="0">
                <a:solidFill>
                  <a:srgbClr val="0070C0"/>
                </a:solidFill>
              </a:rPr>
              <a:t>1.</a:t>
            </a:r>
            <a:r>
              <a:rPr lang="ja-JP" altLang="en-US" sz="3600" b="1" u="sng" dirty="0">
                <a:solidFill>
                  <a:srgbClr val="0070C0"/>
                </a:solidFill>
              </a:rPr>
              <a:t> 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目的・動機</a:t>
            </a:r>
            <a:endParaRPr kumimoji="1" lang="ja-JP" alt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92D050"/>
                </a:solidFill>
              </a:rPr>
              <a:t>目的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/>
              <a:t>アクリル</a:t>
            </a:r>
            <a:r>
              <a:rPr lang="ja-JP" altLang="en-US" sz="2400" dirty="0" smtClean="0"/>
              <a:t>を用いたチェレンコフ光の観測</a:t>
            </a:r>
            <a:endParaRPr lang="en-US" altLang="ja-JP" sz="2400" dirty="0"/>
          </a:p>
          <a:p>
            <a:r>
              <a:rPr lang="ja-JP" altLang="en-US" sz="2400" dirty="0" smtClean="0">
                <a:solidFill>
                  <a:srgbClr val="92D050"/>
                </a:solidFill>
              </a:rPr>
              <a:t>動機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チェレンコフリングを実際に観測したい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―2008</a:t>
            </a:r>
            <a:r>
              <a:rPr lang="ja-JP" altLang="en-US" sz="2400" dirty="0" smtClean="0"/>
              <a:t>年度の</a:t>
            </a:r>
            <a:r>
              <a:rPr lang="en-US" altLang="ja-JP" sz="2400" dirty="0" smtClean="0"/>
              <a:t>P1</a:t>
            </a:r>
            <a:r>
              <a:rPr lang="ja-JP" altLang="en-US" sz="2400" dirty="0" smtClean="0"/>
              <a:t>実験では、球面鏡の反射を利用してリングを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 観測しようと試みたが、明確な結果は得られなかった</a:t>
            </a:r>
            <a:endParaRPr lang="en-US" altLang="ja-JP" sz="2400" dirty="0" smtClean="0"/>
          </a:p>
          <a:p>
            <a:r>
              <a:rPr lang="ja-JP" altLang="en-US" sz="2400" dirty="0" smtClean="0">
                <a:solidFill>
                  <a:srgbClr val="92D050"/>
                </a:solidFill>
              </a:rPr>
              <a:t>実用性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―Super-K</a:t>
            </a:r>
            <a:r>
              <a:rPr lang="ja-JP" altLang="en-US" sz="2400" dirty="0" smtClean="0"/>
              <a:t>で用いられているものと同じ原理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当検出器により粒子の速度が求まるので、</a:t>
            </a:r>
            <a:r>
              <a:rPr lang="ja-JP" altLang="en-US" sz="2400" dirty="0"/>
              <a:t>他</a:t>
            </a:r>
            <a:r>
              <a:rPr lang="ja-JP" altLang="en-US" sz="2400" dirty="0" smtClean="0"/>
              <a:t>に運動量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 等が分かれば、荷電粒子の質量から粒子を識別できる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―Belle</a:t>
            </a:r>
            <a:r>
              <a:rPr lang="ja-JP" altLang="en-US" sz="2400" dirty="0" smtClean="0"/>
              <a:t>実験では、荷電Ｋ</a:t>
            </a:r>
            <a:r>
              <a:rPr lang="en-US" altLang="ja-JP" sz="2400" dirty="0" smtClean="0"/>
              <a:t>/π</a:t>
            </a:r>
            <a:r>
              <a:rPr lang="ja-JP" altLang="en-US" sz="2400" dirty="0" smtClean="0"/>
              <a:t>粒子の</a:t>
            </a:r>
            <a:r>
              <a:rPr lang="ja-JP" altLang="en-US" sz="2400" smtClean="0"/>
              <a:t>識別に用いられている</a:t>
            </a:r>
            <a:endParaRPr lang="en-US" altLang="ja-JP" sz="24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ja-JP" altLang="en-US" dirty="0" smtClean="0"/>
              <a:t>中継回路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NIM32</a:t>
            </a:r>
            <a:r>
              <a:rPr kumimoji="1" lang="ja-JP" altLang="en-US" dirty="0" smtClean="0"/>
              <a:t>本→</a:t>
            </a:r>
            <a:r>
              <a:rPr kumimoji="1" lang="en-US" altLang="ja-JP" dirty="0" smtClean="0"/>
              <a:t>FADC</a:t>
            </a:r>
            <a:r>
              <a:rPr lang="ja-JP" altLang="en-US" dirty="0" smtClean="0"/>
              <a:t>用フラットケーブル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4366" y="836624"/>
            <a:ext cx="3903532" cy="2195737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7724335" y="1719770"/>
            <a:ext cx="870244" cy="870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9550"/>
          <a:stretch/>
        </p:blipFill>
        <p:spPr>
          <a:xfrm rot="5400000">
            <a:off x="-303436" y="1965103"/>
            <a:ext cx="4464496" cy="38576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202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91022"/>
              </p:ext>
            </p:extLst>
          </p:nvPr>
        </p:nvGraphicFramePr>
        <p:xfrm>
          <a:off x="4432257" y="0"/>
          <a:ext cx="4686222" cy="663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3" imgW="5667037" imgH="8019809" progId="AcroExch.Document.11">
                  <p:embed/>
                </p:oleObj>
              </mc:Choice>
              <mc:Fallback>
                <p:oleObj name="Acrobat Document" r:id="rId3" imgW="5667037" imgH="801980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2257" y="0"/>
                        <a:ext cx="4686222" cy="663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96288"/>
              </p:ext>
            </p:extLst>
          </p:nvPr>
        </p:nvGraphicFramePr>
        <p:xfrm>
          <a:off x="25521" y="370241"/>
          <a:ext cx="4584515" cy="648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5" imgW="5667037" imgH="8019809" progId="AcroExch.Document.11">
                  <p:embed/>
                </p:oleObj>
              </mc:Choice>
              <mc:Fallback>
                <p:oleObj name="Acrobat Document" r:id="rId5" imgW="5667037" imgH="801980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21" y="370241"/>
                        <a:ext cx="4584515" cy="648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生データ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…</a:t>
            </a:r>
            <a:r>
              <a:rPr lang="ja-JP" altLang="en-US" dirty="0" smtClean="0"/>
              <a:t>これがあと</a:t>
            </a:r>
            <a:r>
              <a:rPr lang="en-US" altLang="ja-JP" dirty="0" smtClean="0"/>
              <a:t>31ch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タイトル 1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u="sng" dirty="0">
                <a:solidFill>
                  <a:srgbClr val="0070C0"/>
                </a:solidFill>
              </a:rPr>
              <a:t>5</a:t>
            </a:r>
            <a:r>
              <a:rPr lang="en-US" altLang="ja-JP" sz="3600" b="1" u="sng" dirty="0" smtClean="0">
                <a:solidFill>
                  <a:srgbClr val="0070C0"/>
                </a:solidFill>
              </a:rPr>
              <a:t>.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 結果</a:t>
            </a:r>
            <a:endParaRPr lang="ja-JP" alt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094615"/>
              </p:ext>
            </p:extLst>
          </p:nvPr>
        </p:nvGraphicFramePr>
        <p:xfrm>
          <a:off x="1524000" y="-2082676"/>
          <a:ext cx="5976664" cy="845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crobat Document" r:id="rId3" imgW="5667037" imgH="8019809" progId="AcroExch.Document.11">
                  <p:embed/>
                </p:oleObj>
              </mc:Choice>
              <mc:Fallback>
                <p:oleObj name="Acrobat Document" r:id="rId3" imgW="5667037" imgH="801980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-2082676"/>
                        <a:ext cx="5976664" cy="845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ja-JP" altLang="en-US" dirty="0" smtClean="0"/>
              <a:t>データの加工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ベースライン＝トリガ手前の平均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光量＝ベースラインからの積分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/>
              <a:t>光量</a:t>
            </a:r>
            <a:r>
              <a:rPr kumimoji="1" lang="ja-JP" altLang="en-US" dirty="0" smtClean="0"/>
              <a:t>をグレースケール化</a:t>
            </a:r>
            <a:endParaRPr kumimoji="1" lang="en-US" altLang="ja-JP" dirty="0" smtClean="0"/>
          </a:p>
          <a:p>
            <a:pPr marL="1200150" lvl="2" indent="-342900"/>
            <a:r>
              <a:rPr kumimoji="1" lang="ja-JP" altLang="en-US" dirty="0" smtClean="0"/>
              <a:t>黒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来てない　↔　白</a:t>
            </a:r>
            <a:r>
              <a:rPr kumimoji="1" lang="en-US" altLang="ja-JP" dirty="0" smtClean="0"/>
              <a:t>:</a:t>
            </a:r>
            <a:r>
              <a:rPr kumimoji="1" lang="ja-JP" altLang="en-US" dirty="0" err="1" smtClean="0"/>
              <a:t>めっちゃ</a:t>
            </a:r>
            <a:r>
              <a:rPr kumimoji="1" lang="ja-JP" altLang="en-US" dirty="0" smtClean="0"/>
              <a:t>来てる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実際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の配置に合わせたマス目をこの色で塗ると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1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ja-JP" altLang="en-US" dirty="0" smtClean="0"/>
              <a:t>チェレンコフリング</a:t>
            </a:r>
            <a:r>
              <a:rPr lang="en-US" altLang="ja-JP" dirty="0" smtClean="0"/>
              <a:t>(</a:t>
            </a:r>
            <a:r>
              <a:rPr lang="ja-JP" altLang="en-US" dirty="0" smtClean="0"/>
              <a:t>サークル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17924"/>
              </p:ext>
            </p:extLst>
          </p:nvPr>
        </p:nvGraphicFramePr>
        <p:xfrm>
          <a:off x="1871662" y="1210804"/>
          <a:ext cx="540067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5400384" imgH="5143382" progId="AcroExch.Document.11">
                  <p:embed/>
                </p:oleObj>
              </mc:Choice>
              <mc:Fallback>
                <p:oleObj name="Acrobat Document" r:id="rId3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662" y="1210804"/>
                        <a:ext cx="5400675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8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3973"/>
              </p:ext>
            </p:extLst>
          </p:nvPr>
        </p:nvGraphicFramePr>
        <p:xfrm>
          <a:off x="1331641" y="5643"/>
          <a:ext cx="3312368" cy="315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Acrobat Document" r:id="rId3" imgW="5400384" imgH="5143382" progId="AcroExch.Document.11">
                  <p:embed/>
                </p:oleObj>
              </mc:Choice>
              <mc:Fallback>
                <p:oleObj name="Acrobat Document" r:id="rId3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1" y="5643"/>
                        <a:ext cx="3312368" cy="3154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25169"/>
              </p:ext>
            </p:extLst>
          </p:nvPr>
        </p:nvGraphicFramePr>
        <p:xfrm>
          <a:off x="4644010" y="5643"/>
          <a:ext cx="3312368" cy="315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Acrobat Document" r:id="rId5" imgW="5400384" imgH="5143382" progId="AcroExch.Document.11">
                  <p:embed/>
                </p:oleObj>
              </mc:Choice>
              <mc:Fallback>
                <p:oleObj name="Acrobat Document" r:id="rId5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10" y="5643"/>
                        <a:ext cx="3312368" cy="3154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66986"/>
              </p:ext>
            </p:extLst>
          </p:nvPr>
        </p:nvGraphicFramePr>
        <p:xfrm>
          <a:off x="1331640" y="3160279"/>
          <a:ext cx="3312369" cy="315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Acrobat Document" r:id="rId7" imgW="5400384" imgH="5143382" progId="AcroExch.Document.11">
                  <p:embed/>
                </p:oleObj>
              </mc:Choice>
              <mc:Fallback>
                <p:oleObj name="Acrobat Document" r:id="rId7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640" y="3160279"/>
                        <a:ext cx="3312369" cy="315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09641"/>
              </p:ext>
            </p:extLst>
          </p:nvPr>
        </p:nvGraphicFramePr>
        <p:xfrm>
          <a:off x="4644009" y="3156527"/>
          <a:ext cx="3312369" cy="315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Acrobat Document" r:id="rId9" imgW="5400384" imgH="5143382" progId="AcroExch.Document.11">
                  <p:embed/>
                </p:oleObj>
              </mc:Choice>
              <mc:Fallback>
                <p:oleObj name="Acrobat Document" r:id="rId9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4009" y="3156527"/>
                        <a:ext cx="3312369" cy="315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4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ja-JP" altLang="en-US" dirty="0" smtClean="0"/>
              <a:t>暗電流を積分していた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ベースラインのサンプル数を増加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34322"/>
              </p:ext>
            </p:extLst>
          </p:nvPr>
        </p:nvGraphicFramePr>
        <p:xfrm>
          <a:off x="1" y="1577976"/>
          <a:ext cx="2843807" cy="27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Acrobat Document" r:id="rId3" imgW="5400384" imgH="5143382" progId="AcroExch.Document.11">
                  <p:embed/>
                </p:oleObj>
              </mc:Choice>
              <mc:Fallback>
                <p:oleObj name="Acrobat Document" r:id="rId3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577976"/>
                        <a:ext cx="2843807" cy="270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626804"/>
              </p:ext>
            </p:extLst>
          </p:nvPr>
        </p:nvGraphicFramePr>
        <p:xfrm>
          <a:off x="2843808" y="1577976"/>
          <a:ext cx="2843807" cy="27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Acrobat Document" r:id="rId5" imgW="5400384" imgH="5143382" progId="AcroExch.Document.11">
                  <p:embed/>
                </p:oleObj>
              </mc:Choice>
              <mc:Fallback>
                <p:oleObj name="Acrobat Document" r:id="rId5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1577976"/>
                        <a:ext cx="2843807" cy="270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15332"/>
              </p:ext>
            </p:extLst>
          </p:nvPr>
        </p:nvGraphicFramePr>
        <p:xfrm>
          <a:off x="5687616" y="1577975"/>
          <a:ext cx="3455744" cy="329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Acrobat Document" r:id="rId7" imgW="5400384" imgH="5143382" progId="AcroExch.Document.11">
                  <p:embed/>
                </p:oleObj>
              </mc:Choice>
              <mc:Fallback>
                <p:oleObj name="Acrobat Document" r:id="rId7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7616" y="1577975"/>
                        <a:ext cx="3455744" cy="329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円/楕円 8"/>
          <p:cNvSpPr/>
          <p:nvPr/>
        </p:nvSpPr>
        <p:spPr>
          <a:xfrm rot="2364621">
            <a:off x="6478457" y="1556792"/>
            <a:ext cx="1803710" cy="3312368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92942" y="486916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リン</a:t>
            </a:r>
            <a:r>
              <a:rPr kumimoji="1" lang="en-US" altLang="ja-JP" b="1" dirty="0" smtClean="0"/>
              <a:t>…</a:t>
            </a:r>
            <a:r>
              <a:rPr kumimoji="1" lang="ja-JP" altLang="en-US" b="1" dirty="0" smtClean="0"/>
              <a:t>グ</a:t>
            </a:r>
            <a:r>
              <a:rPr kumimoji="1" lang="en-US" altLang="ja-JP" b="1" dirty="0" smtClean="0"/>
              <a:t>…</a:t>
            </a:r>
            <a:r>
              <a:rPr kumimoji="1" lang="ja-JP" altLang="en-US" b="1" dirty="0" smtClean="0"/>
              <a:t>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450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h</a:t>
            </a:r>
            <a:r>
              <a:rPr lang="ja-JP" altLang="en-US" dirty="0" smtClean="0"/>
              <a:t>によってゲインが違う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オシロスコープで確認し、光量に重みづけ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82305" y="557651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……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377632"/>
              </p:ext>
            </p:extLst>
          </p:nvPr>
        </p:nvGraphicFramePr>
        <p:xfrm>
          <a:off x="971601" y="1556792"/>
          <a:ext cx="2304256" cy="219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Acrobat Document" r:id="rId3" imgW="5400384" imgH="5143382" progId="AcroExch.Document.11">
                  <p:embed/>
                </p:oleObj>
              </mc:Choice>
              <mc:Fallback>
                <p:oleObj name="Acrobat Document" r:id="rId3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1" y="1556792"/>
                        <a:ext cx="2304256" cy="219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00339"/>
              </p:ext>
            </p:extLst>
          </p:nvPr>
        </p:nvGraphicFramePr>
        <p:xfrm>
          <a:off x="3275857" y="1556792"/>
          <a:ext cx="2304255" cy="219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Acrobat Document" r:id="rId5" imgW="5400384" imgH="5143382" progId="AcroExch.Document.11">
                  <p:embed/>
                </p:oleObj>
              </mc:Choice>
              <mc:Fallback>
                <p:oleObj name="Acrobat Document" r:id="rId5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5857" y="1556792"/>
                        <a:ext cx="2304255" cy="219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47881"/>
              </p:ext>
            </p:extLst>
          </p:nvPr>
        </p:nvGraphicFramePr>
        <p:xfrm>
          <a:off x="5580113" y="1556792"/>
          <a:ext cx="2304256" cy="219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Acrobat Document" r:id="rId7" imgW="5400384" imgH="5143382" progId="AcroExch.Document.11">
                  <p:embed/>
                </p:oleObj>
              </mc:Choice>
              <mc:Fallback>
                <p:oleObj name="Acrobat Document" r:id="rId7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0113" y="1556792"/>
                        <a:ext cx="2304256" cy="2194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86504"/>
              </p:ext>
            </p:extLst>
          </p:nvPr>
        </p:nvGraphicFramePr>
        <p:xfrm>
          <a:off x="971601" y="3751321"/>
          <a:ext cx="2307857" cy="219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Acrobat Document" r:id="rId9" imgW="5400384" imgH="5143382" progId="AcroExch.Document.11">
                  <p:embed/>
                </p:oleObj>
              </mc:Choice>
              <mc:Fallback>
                <p:oleObj name="Acrobat Document" r:id="rId9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1601" y="3751321"/>
                        <a:ext cx="2307857" cy="2197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50557"/>
              </p:ext>
            </p:extLst>
          </p:nvPr>
        </p:nvGraphicFramePr>
        <p:xfrm>
          <a:off x="3275856" y="3751321"/>
          <a:ext cx="2304255" cy="219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Acrobat Document" r:id="rId11" imgW="5400384" imgH="5143382" progId="AcroExch.Document.11">
                  <p:embed/>
                </p:oleObj>
              </mc:Choice>
              <mc:Fallback>
                <p:oleObj name="Acrobat Document" r:id="rId11" imgW="5400384" imgH="51433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5856" y="3751321"/>
                        <a:ext cx="2304255" cy="219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 rot="20193610">
            <a:off x="5353962" y="4968157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</a:rPr>
              <a:t>リング判別不能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何か見えた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チェレンコフ光には違いない</a:t>
            </a:r>
            <a:r>
              <a:rPr lang="ja-JP" altLang="en-US" dirty="0" smtClean="0"/>
              <a:t>はず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リングは</a:t>
            </a:r>
            <a:r>
              <a:rPr lang="en-US" altLang="ja-JP" dirty="0" smtClean="0"/>
              <a:t>(</a:t>
            </a:r>
            <a:r>
              <a:rPr lang="ja-JP" altLang="en-US" dirty="0" smtClean="0"/>
              <a:t>ほぼ</a:t>
            </a:r>
            <a:r>
              <a:rPr lang="en-US" altLang="ja-JP" dirty="0" smtClean="0"/>
              <a:t>)</a:t>
            </a:r>
            <a:r>
              <a:rPr lang="ja-JP" altLang="en-US" dirty="0" smtClean="0"/>
              <a:t>見えない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見えたらしき一例：速度を求める試みを思案中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見えない</a:t>
            </a:r>
            <a:r>
              <a:rPr lang="ja-JP" altLang="en-US" dirty="0"/>
              <a:t>原因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タイトル 1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u="sng" dirty="0">
                <a:solidFill>
                  <a:srgbClr val="0070C0"/>
                </a:solidFill>
              </a:rPr>
              <a:t>6</a:t>
            </a:r>
            <a:r>
              <a:rPr lang="en-US" altLang="ja-JP" sz="3600" b="1" u="sng" dirty="0" smtClean="0">
                <a:solidFill>
                  <a:srgbClr val="0070C0"/>
                </a:solidFill>
              </a:rPr>
              <a:t>.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 考察</a:t>
            </a:r>
            <a:endParaRPr lang="ja-JP" alt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kumimoji="1" lang="ja-JP" altLang="en-US" dirty="0" smtClean="0"/>
              <a:t>考えられる要因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暗</a:t>
            </a:r>
            <a:r>
              <a:rPr lang="ja-JP" altLang="en-US" dirty="0" smtClean="0"/>
              <a:t>電流の寄与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ベースラインの決定法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複数イベント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解像度の改善</a:t>
            </a:r>
            <a:endParaRPr kumimoji="1"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死角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一体型の検出器</a:t>
            </a:r>
            <a:endParaRPr kumimoji="1" lang="en-US" altLang="ja-JP" dirty="0" smtClean="0"/>
          </a:p>
          <a:p>
            <a:pPr marL="514350" indent="-457200"/>
            <a:endParaRPr lang="en-US" altLang="ja-JP" dirty="0"/>
          </a:p>
          <a:p>
            <a:pPr marL="57150" indent="0">
              <a:buNone/>
            </a:pPr>
            <a:r>
              <a:rPr lang="en-US" altLang="ja-JP" dirty="0" smtClean="0"/>
              <a:t>MCP-IIT-CCD</a:t>
            </a:r>
            <a:r>
              <a:rPr lang="ja-JP" altLang="en-US" dirty="0" smtClean="0"/>
              <a:t>があれば</a:t>
            </a:r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5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 smtClean="0"/>
              <a:t>指導教員の市川さん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TA</a:t>
            </a:r>
            <a:r>
              <a:rPr lang="ja-JP" altLang="en-US" dirty="0" smtClean="0"/>
              <a:t>の上地さん・吉田さん</a:t>
            </a:r>
            <a:endParaRPr lang="en-US" altLang="ja-JP" dirty="0" smtClean="0"/>
          </a:p>
          <a:p>
            <a:pPr marL="0" indent="0" algn="ctr">
              <a:buNone/>
            </a:pPr>
            <a:r>
              <a:rPr kumimoji="1" lang="ja-JP" altLang="en-US" dirty="0"/>
              <a:t>通</a:t>
            </a:r>
            <a:r>
              <a:rPr kumimoji="1" lang="ja-JP" altLang="en-US" dirty="0" smtClean="0"/>
              <a:t>りすがりに助けて頂いた高エネ研のみなさん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＆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ここまでご清聴頂いたみなさん</a:t>
            </a:r>
            <a:endParaRPr lang="en-US" altLang="ja-JP" dirty="0" smtClean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ありがとうございました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63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dirty="0" smtClean="0"/>
              <a:t>2017</a:t>
            </a:r>
            <a:r>
              <a:rPr kumimoji="1" lang="zh-TW" altLang="en-US" dirty="0" smtClean="0"/>
              <a:t>年度　課題研究</a:t>
            </a:r>
            <a:r>
              <a:rPr kumimoji="1" lang="en-US" altLang="zh-TW" dirty="0" smtClean="0"/>
              <a:t>P1</a:t>
            </a:r>
            <a:r>
              <a:rPr kumimoji="1" lang="zh-TW" altLang="en-US" dirty="0" smtClean="0"/>
              <a:t>発表会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12"/>
              <p:cNvSpPr txBox="1">
                <a:spLocks/>
              </p:cNvSpPr>
              <p:nvPr/>
            </p:nvSpPr>
            <p:spPr>
              <a:xfrm>
                <a:off x="457200" y="1196752"/>
                <a:ext cx="8229600" cy="5112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400" dirty="0" smtClean="0">
                    <a:solidFill>
                      <a:srgbClr val="92D050"/>
                    </a:solidFill>
                  </a:rPr>
                  <a:t>チェレンコフ光</a:t>
                </a:r>
                <a:endParaRPr lang="en-US" altLang="ja-JP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 dirty="0">
                    <a:solidFill>
                      <a:srgbClr val="92D050"/>
                    </a:solidFill>
                  </a:rPr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 smtClean="0"/>
                  <a:t>荷電粒子がアクリル中を“超光速”で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 運動すると生じる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⇒荷電粒子の速度＞物質中の光速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　　　　　　　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𝑝𝑎𝑟𝑡𝑖𝑐𝑙𝑒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&gt;</m:t>
                    </m:r>
                    <m:box>
                      <m:box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ja-JP" altLang="en-US" sz="2400" dirty="0" smtClean="0"/>
                  <a:t> ”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　 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　 右図より　</a:t>
                </a:r>
                <a:r>
                  <a:rPr lang="en-US" altLang="ja-JP" sz="1600" dirty="0" smtClean="0"/>
                  <a:t>( </a:t>
                </a: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altLang="ja-JP" sz="1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/>
                                <a:ea typeface="Cambria Math"/>
                              </a:rPr>
                              <m:t>𝑝𝑎𝑟𝑡𝑖𝑐𝑙𝑒</m:t>
                            </m:r>
                          </m:sub>
                        </m:sSub>
                      </m:num>
                      <m:den>
                        <m:r>
                          <a:rPr lang="en-US" altLang="ja-JP" sz="1600" i="1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ja-JP" altLang="en-US" sz="1600" dirty="0" smtClean="0"/>
                  <a:t> として</a:t>
                </a:r>
                <a:r>
                  <a:rPr lang="en-US" altLang="ja-JP" sz="1600" dirty="0" smtClean="0">
                    <a:latin typeface="Cambria Math" pitchFamily="18" charset="0"/>
                  </a:rPr>
                  <a:t>)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ja-JP" altLang="en-US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　</m:t>
                      </m:r>
                    </m:oMath>
                  </m:oMathPara>
                </a14:m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 smtClean="0"/>
                  <a:t>位置情報を保持する光検出器⇒円状に観測される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9" name="コンテンツ プレースホルダー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5112568"/>
              </a:xfrm>
              <a:prstGeom prst="rect">
                <a:avLst/>
              </a:prstGeom>
              <a:blipFill rotWithShape="1">
                <a:blip r:embed="rId3"/>
                <a:stretch>
                  <a:fillRect l="-963" t="-14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5865723" y="2270451"/>
            <a:ext cx="3096344" cy="1869965"/>
            <a:chOff x="5796731" y="1063975"/>
            <a:chExt cx="3096344" cy="1869965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796731" y="1063975"/>
              <a:ext cx="3096344" cy="1869965"/>
              <a:chOff x="2123728" y="1268760"/>
              <a:chExt cx="5760640" cy="3599985"/>
            </a:xfrm>
          </p:grpSpPr>
          <p:cxnSp>
            <p:nvCxnSpPr>
              <p:cNvPr id="18" name="直線矢印コネクタ 17"/>
              <p:cNvCxnSpPr/>
              <p:nvPr/>
            </p:nvCxnSpPr>
            <p:spPr>
              <a:xfrm>
                <a:off x="2123728" y="2636912"/>
                <a:ext cx="576064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2483768" y="1268760"/>
                <a:ext cx="3960440" cy="1377127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V="1">
                <a:off x="2483768" y="2635106"/>
                <a:ext cx="3960440" cy="1369958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円/楕円 20"/>
              <p:cNvSpPr/>
              <p:nvPr/>
            </p:nvSpPr>
            <p:spPr>
              <a:xfrm>
                <a:off x="2481808" y="1666918"/>
                <a:ext cx="1944000" cy="1944000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4139952" y="2087888"/>
                <a:ext cx="1115976" cy="1116000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5109922" y="2324597"/>
                <a:ext cx="625655" cy="624630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右矢印 23"/>
              <p:cNvSpPr/>
              <p:nvPr/>
            </p:nvSpPr>
            <p:spPr>
              <a:xfrm rot="17352874">
                <a:off x="4322519" y="1447156"/>
                <a:ext cx="658978" cy="4395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右矢印 24"/>
              <p:cNvSpPr/>
              <p:nvPr/>
            </p:nvSpPr>
            <p:spPr>
              <a:xfrm rot="3992101">
                <a:off x="4322518" y="3391156"/>
                <a:ext cx="658978" cy="4395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 flipV="1">
                <a:off x="3453808" y="1700808"/>
                <a:ext cx="326104" cy="9250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3453808" y="2780928"/>
                <a:ext cx="0" cy="1656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>
                <a:off x="3453808" y="2635106"/>
                <a:ext cx="326104" cy="9379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弧 28"/>
              <p:cNvSpPr/>
              <p:nvPr/>
            </p:nvSpPr>
            <p:spPr>
              <a:xfrm>
                <a:off x="3201780" y="2373098"/>
                <a:ext cx="504056" cy="545579"/>
              </a:xfrm>
              <a:prstGeom prst="arc">
                <a:avLst>
                  <a:gd name="adj1" fmla="val 17386741"/>
                  <a:gd name="adj2" fmla="val 21350800"/>
                </a:avLst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/>
              <p:cNvCxnSpPr/>
              <p:nvPr/>
            </p:nvCxnSpPr>
            <p:spPr>
              <a:xfrm>
                <a:off x="6430916" y="2782826"/>
                <a:ext cx="0" cy="1656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H="1">
                <a:off x="3504842" y="4293096"/>
                <a:ext cx="286735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/>
                  <p:cNvSpPr txBox="1"/>
                  <p:nvPr/>
                </p:nvSpPr>
                <p:spPr>
                  <a:xfrm>
                    <a:off x="3065618" y="1752111"/>
                    <a:ext cx="679494" cy="799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1" lang="en-US" altLang="ja-JP" sz="1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0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1" lang="en-US" altLang="ja-JP" sz="10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kumimoji="1" lang="en-US" altLang="ja-JP" sz="1000" b="0" i="1" smtClean="0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kumimoji="1" lang="ja-JP" altLang="en-US" sz="1000" dirty="0"/>
                  </a:p>
                </p:txBody>
              </p:sp>
            </mc:Choice>
            <mc:Fallback xmlns="">
              <p:sp>
                <p:nvSpPr>
                  <p:cNvPr id="24" name="テキスト ボックス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5618" y="1752111"/>
                    <a:ext cx="679494" cy="79904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4697940" y="4365103"/>
                    <a:ext cx="657185" cy="5036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𝑣𝑡</m:t>
                          </m:r>
                        </m:oMath>
                      </m:oMathPara>
                    </a14:m>
                    <a:endParaRPr kumimoji="1" lang="ja-JP" altLang="en-US" sz="1050" dirty="0"/>
                  </a:p>
                </p:txBody>
              </p:sp>
            </mc:Choice>
            <mc:Fallback xmlns="">
              <p:sp>
                <p:nvSpPr>
                  <p:cNvPr id="25" name="テキスト ボックス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7940" y="4365103"/>
                    <a:ext cx="657185" cy="503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テキスト ボックス 16"/>
            <p:cNvSpPr txBox="1"/>
            <p:nvPr/>
          </p:nvSpPr>
          <p:spPr>
            <a:xfrm>
              <a:off x="6573063" y="1501594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i="1" dirty="0" smtClean="0">
                  <a:latin typeface="メイリオ" pitchFamily="50" charset="-128"/>
                  <a:ea typeface="メイリオ" pitchFamily="50" charset="-128"/>
                </a:rPr>
                <a:t>θ</a:t>
              </a:r>
              <a:endParaRPr kumimoji="1" lang="ja-JP" altLang="en-US" sz="1100" i="1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8187982" y="261085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particle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691680" y="5589240"/>
            <a:ext cx="72000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852000" y="5582728"/>
            <a:ext cx="72000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261785" y="5589240"/>
            <a:ext cx="72000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961652" y="5859280"/>
            <a:ext cx="180056" cy="180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4032000" y="576928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297785" y="5625280"/>
            <a:ext cx="648000" cy="648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5769280"/>
            <a:ext cx="504056" cy="360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>
            <a:off x="5220072" y="5762768"/>
            <a:ext cx="504056" cy="360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タイトル 1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u="sng" dirty="0" smtClean="0">
                <a:solidFill>
                  <a:srgbClr val="0070C0"/>
                </a:solidFill>
              </a:rPr>
              <a:t>2.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 原理</a:t>
            </a:r>
            <a:endParaRPr lang="ja-JP" alt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kumimoji="1" lang="ja-JP" altLang="en-US" dirty="0" smtClean="0"/>
              <a:t>考えられる要因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暗</a:t>
            </a:r>
            <a:r>
              <a:rPr lang="ja-JP" altLang="en-US" dirty="0" smtClean="0"/>
              <a:t>電流の寄与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ベースラインの決定法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複数イベント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解像度の改善</a:t>
            </a:r>
            <a:endParaRPr kumimoji="1"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死角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一体型の検出器</a:t>
            </a:r>
            <a:endParaRPr kumimoji="1" lang="en-US" altLang="ja-JP" dirty="0" smtClean="0"/>
          </a:p>
          <a:p>
            <a:pPr marL="514350" indent="-457200"/>
            <a:endParaRPr lang="en-US" altLang="ja-JP" dirty="0"/>
          </a:p>
          <a:p>
            <a:pPr marL="57150" indent="0">
              <a:buNone/>
            </a:pPr>
            <a:r>
              <a:rPr lang="en-US" altLang="ja-JP" dirty="0" smtClean="0"/>
              <a:t>MCP-IIT-CCD</a:t>
            </a:r>
            <a:r>
              <a:rPr lang="ja-JP" altLang="en-US" dirty="0" smtClean="0"/>
              <a:t>があれば</a:t>
            </a:r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1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400" dirty="0" smtClean="0">
                    <a:solidFill>
                      <a:srgbClr val="92D050"/>
                    </a:solidFill>
                  </a:rPr>
                  <a:t>導出</a:t>
                </a:r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sz="2400" dirty="0" smtClean="0">
                    <a:latin typeface="+mn-ea"/>
                  </a:rPr>
                  <a:t>2p</a:t>
                </a:r>
                <a:r>
                  <a:rPr lang="ja-JP" altLang="en-US" sz="2400" dirty="0" smtClean="0">
                    <a:latin typeface="+mn-ea"/>
                  </a:rPr>
                  <a:t>実用性、補足</a:t>
                </a:r>
                <a:endParaRPr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𝜆</m:t>
                          </m:r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ja-JP" sz="24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400" i="1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latin typeface="Cambria Math"/>
                                      <a:ea typeface="Cambria Math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sz="2400" dirty="0" smtClean="0"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2400" dirty="0" smtClean="0">
                    <a:latin typeface="+mn-ea"/>
                  </a:rPr>
                  <a:t>より</a:t>
                </a:r>
                <a:r>
                  <a:rPr lang="en-US" altLang="ja-JP" sz="2400" dirty="0" smtClean="0">
                    <a:latin typeface="+mn-ea"/>
                  </a:rPr>
                  <a:t>β</a:t>
                </a:r>
                <a:r>
                  <a:rPr lang="ja-JP" altLang="en-US" sz="2400" dirty="0" smtClean="0">
                    <a:latin typeface="+mn-ea"/>
                  </a:rPr>
                  <a:t>～</a:t>
                </a:r>
                <a:r>
                  <a:rPr lang="en-US" altLang="ja-JP" sz="2400" dirty="0" smtClean="0">
                    <a:latin typeface="+mn-ea"/>
                  </a:rPr>
                  <a:t>1</a:t>
                </a:r>
                <a:r>
                  <a:rPr lang="ja-JP" altLang="en-US" sz="2400" dirty="0" smtClean="0">
                    <a:latin typeface="+mn-ea"/>
                  </a:rPr>
                  <a:t>ならば放出される光量は、水中での粒子の飛程に比例する。また粒子の飛程は最初のエネルギーに依存するので、光量から粒子のエネルギーを決定できる</a:t>
                </a:r>
                <a:endParaRPr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400" dirty="0" smtClean="0"/>
              </a:p>
              <a:p>
                <a:pPr marL="0" indent="0">
                  <a:buNone/>
                </a:pP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  <a:blipFill rotWithShape="1">
                <a:blip r:embed="rId2"/>
                <a:stretch>
                  <a:fillRect l="-1111" t="-1195" r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</p:spPr>
            <p:txBody>
              <a:bodyPr/>
              <a:lstStyle/>
              <a:p>
                <a:r>
                  <a:rPr kumimoji="1" lang="ja-JP" altLang="en-US" sz="2400" dirty="0" smtClean="0">
                    <a:solidFill>
                      <a:srgbClr val="92D050"/>
                    </a:solidFill>
                  </a:rPr>
                  <a:t>導出</a:t>
                </a:r>
                <a:endParaRPr kumimoji="1" lang="en-US" altLang="ja-JP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ja-JP" sz="1800" dirty="0" smtClean="0"/>
                  <a:t>3p~</a:t>
                </a:r>
                <a:r>
                  <a:rPr kumimoji="1" lang="ja-JP" altLang="en-US" sz="1800" dirty="0" smtClean="0"/>
                  <a:t>チェレコフ光補足</a:t>
                </a:r>
                <a:endParaRPr kumimoji="1" lang="en-US" altLang="ja-JP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/>
                            </a:rPr>
                            <m:t>𝑝𝑎𝑟𝑡𝑖𝑐𝑙𝑒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/>
                        </a:rPr>
                        <m:t>&gt;</m:t>
                      </m:r>
                      <m:box>
                        <m:box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1" lang="en-US" altLang="ja-JP" sz="18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en-US" altLang="ja-JP" sz="1800" b="0" dirty="0" smtClean="0"/>
              </a:p>
              <a:p>
                <a:pPr marL="0" indent="0">
                  <a:buNone/>
                </a:pPr>
                <a:r>
                  <a:rPr lang="ja-JP" altLang="en-US" sz="1800" dirty="0"/>
                  <a:t>右図</a:t>
                </a:r>
                <a:r>
                  <a:rPr lang="ja-JP" altLang="en-US" sz="1800" dirty="0" smtClean="0"/>
                  <a:t>より</a:t>
                </a:r>
                <a:endParaRPr lang="en-US" altLang="ja-JP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kumimoji="1" lang="ja-JP" altLang="en-US" sz="18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kumimoji="1" lang="en-US" altLang="ja-JP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1800" b="0" i="1" smtClean="0">
                              <a:latin typeface="Cambria Math"/>
                            </a:rPr>
                            <m:t>𝛽</m:t>
                          </m:r>
                          <m:r>
                            <a:rPr kumimoji="1" lang="en-US" altLang="ja-JP" sz="1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en-US" altLang="ja-JP" sz="1800" b="0" dirty="0" smtClean="0"/>
              </a:p>
              <a:p>
                <a:pPr marL="0" indent="0">
                  <a:buNone/>
                </a:pPr>
                <a:endParaRPr kumimoji="1" lang="en-US" altLang="ja-JP" sz="1800" b="0" dirty="0" smtClean="0"/>
              </a:p>
              <a:p>
                <a:pPr marL="0" indent="0">
                  <a:buNone/>
                </a:pPr>
                <a:endParaRPr kumimoji="1" lang="en-US" altLang="ja-JP" sz="1800" dirty="0" smtClean="0"/>
              </a:p>
              <a:p>
                <a:pPr marL="0" indent="0">
                  <a:buNone/>
                </a:pPr>
                <a:endParaRPr kumimoji="1" lang="en-US" altLang="ja-JP" sz="1800" dirty="0" smtClean="0"/>
              </a:p>
              <a:p>
                <a:pPr marL="0" indent="0">
                  <a:buNone/>
                </a:pPr>
                <a:r>
                  <a:rPr kumimoji="1" lang="ja-JP" altLang="en-US" sz="1800" dirty="0" smtClean="0"/>
                  <a:t>電荷</a:t>
                </a:r>
                <a:r>
                  <a:rPr kumimoji="1" lang="en-US" altLang="ja-JP" sz="1800" dirty="0" err="1" smtClean="0">
                    <a:latin typeface="Cambria Math" pitchFamily="18" charset="0"/>
                    <a:ea typeface="Cambria Math" pitchFamily="18" charset="0"/>
                  </a:rPr>
                  <a:t>Ze</a:t>
                </a:r>
                <a:r>
                  <a:rPr lang="ja-JP" altLang="en-US" sz="1800" dirty="0" smtClean="0">
                    <a:latin typeface="Cambria Math" pitchFamily="18" charset="0"/>
                  </a:rPr>
                  <a:t>をもつ粒子が厚さ</a:t>
                </a:r>
                <a:r>
                  <a:rPr lang="en-US" altLang="ja-JP" sz="1800" dirty="0" smtClean="0">
                    <a:latin typeface="Cambria Math" pitchFamily="18" charset="0"/>
                  </a:rPr>
                  <a:t>L</a:t>
                </a:r>
                <a:r>
                  <a:rPr lang="ja-JP" altLang="en-US" sz="1800" dirty="0" smtClean="0">
                    <a:latin typeface="Cambria Math" pitchFamily="18" charset="0"/>
                  </a:rPr>
                  <a:t>の物質を通過するとき、単位振動数、単位立体角あたりのエネルギー損失は次のよう</a:t>
                </a:r>
                <a:endParaRPr lang="en-US" altLang="ja-JP" sz="1800" dirty="0" smtClean="0">
                  <a:latin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ja-JP" altLang="en-US" sz="1800" b="0" i="1" smtClean="0">
                              <a:latin typeface="Cambria Math"/>
                              <a:ea typeface="Cambria Math" pitchFamily="18" charset="0"/>
                            </a:rPr>
                            <m:t>𝜔</m:t>
                          </m:r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Ω</m:t>
                          </m:r>
                        </m:den>
                      </m:f>
                      <m:r>
                        <a:rPr lang="en-US" altLang="ja-JP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ja-JP" altLang="en-US" sz="1800" b="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  <m:r>
                            <a:rPr lang="az-Cyrl-AZ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ћ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1800" b="0" i="1" smtClean="0">
                          <a:latin typeface="Cambria Math"/>
                          <a:ea typeface="Cambria Math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18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ja-JP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𝜋𝛽</m:t>
                                  </m:r>
                                  <m:r>
                                    <a:rPr lang="en-US" altLang="ja-JP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ja-JP" sz="18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ja-JP" sz="1800" b="0" i="1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8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sz="18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ξ</m:t>
                                      </m:r>
                                      <m:d>
                                        <m:dPr>
                                          <m:ctrlPr>
                                            <a:rPr lang="el-GR" altLang="ja-JP" sz="1800" b="0" i="1" smtClean="0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18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altLang="ja-JP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ξ</m:t>
                                  </m:r>
                                  <m:d>
                                    <m:dPr>
                                      <m:ctrlPr>
                                        <a:rPr lang="el-GR" altLang="ja-JP" sz="1800" b="0" i="1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1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1800" dirty="0" smtClean="0">
                    <a:latin typeface="+mn-ea"/>
                  </a:rPr>
                  <a:t>ここで、</a:t>
                </a:r>
                <a:endParaRPr lang="en-US" altLang="ja-JP" sz="1800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1800" b="0" i="1" smtClean="0">
                          <a:latin typeface="Cambria Math"/>
                          <a:ea typeface="Cambria Math" pitchFamily="18" charset="0"/>
                        </a:rPr>
                        <m:t>ξ</m:t>
                      </m:r>
                      <m:d>
                        <m:dPr>
                          <m:ctrlPr>
                            <a:rPr lang="el-GR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ja-JP" altLang="el-GR" sz="1800" b="0" i="1" smtClean="0">
                              <a:latin typeface="Cambria Math"/>
                              <a:ea typeface="Cambria Math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ja-JP" altLang="en-US" sz="1800" b="0" i="1" smtClean="0">
                              <a:latin typeface="Cambria Math"/>
                              <a:ea typeface="Cambria Math" pitchFamily="18" charset="0"/>
                            </a:rPr>
                            <m:t>𝜔</m:t>
                          </m:r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>
                            <a:rPr lang="ja-JP" altLang="en-US" sz="1800" b="0" i="1" smtClean="0">
                              <a:latin typeface="Cambria Math"/>
                              <a:ea typeface="Cambria Math" pitchFamily="18" charset="0"/>
                            </a:rPr>
                            <m:t>𝛽</m:t>
                          </m:r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  <m:r>
                            <a:rPr lang="en-US" altLang="ja-JP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ja-JP" altLang="en-US" sz="18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altLang="ja-JP" sz="1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800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ja-JP" sz="18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sz="18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1800" dirty="0" smtClean="0">
                    <a:latin typeface="+mn-ea"/>
                  </a:rPr>
                  <a:t>立体角にわたって積分すると</a:t>
                </a:r>
                <a:endParaRPr lang="en-US" altLang="ja-JP" sz="1800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8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ja-JP" altLang="en-US" sz="1800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ja-JP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b="0" i="1" smtClean="0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altLang="ja-JP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800" b="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  <m:r>
                            <a:rPr lang="az-Cyrl-AZ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ћ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ja-JP" altLang="en-US" sz="1800" b="0" i="1" smtClean="0">
                          <a:latin typeface="Cambria Math"/>
                        </a:rPr>
                        <m:t>𝜔</m:t>
                      </m:r>
                      <m:r>
                        <a:rPr lang="en-US" altLang="ja-JP" sz="1800" b="0" i="1" smtClean="0">
                          <a:latin typeface="Cambria Math"/>
                        </a:rPr>
                        <m:t>𝐿</m:t>
                      </m:r>
                      <m:sSup>
                        <m:sSup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ja-JP" sz="1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1800" b="0" i="1" smtClean="0">
                          <a:latin typeface="Cambria Math"/>
                          <a:ea typeface="Cambria Math" pitchFamily="18" charset="0"/>
                        </a:rPr>
                        <m:t>𝜃</m:t>
                      </m:r>
                    </m:oMath>
                  </m:oMathPara>
                </a14:m>
                <a:endParaRPr lang="en-US" altLang="ja-JP" sz="18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18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18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  <a:blipFill rotWithShape="1">
                <a:blip r:embed="rId2"/>
                <a:stretch>
                  <a:fillRect l="-963" t="-1195" r="-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32</a:t>
            </a:fld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5796731" y="1063975"/>
            <a:ext cx="3096344" cy="1869965"/>
            <a:chOff x="5796731" y="1063975"/>
            <a:chExt cx="3096344" cy="1869965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796731" y="1063975"/>
              <a:ext cx="3096344" cy="1869965"/>
              <a:chOff x="2123728" y="1268760"/>
              <a:chExt cx="5760640" cy="3599985"/>
            </a:xfrm>
          </p:grpSpPr>
          <p:cxnSp>
            <p:nvCxnSpPr>
              <p:cNvPr id="10" name="直線矢印コネクタ 9"/>
              <p:cNvCxnSpPr/>
              <p:nvPr/>
            </p:nvCxnSpPr>
            <p:spPr>
              <a:xfrm>
                <a:off x="2123728" y="2636912"/>
                <a:ext cx="576064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483768" y="1268760"/>
                <a:ext cx="3960440" cy="1377127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flipV="1">
                <a:off x="2483768" y="2635106"/>
                <a:ext cx="3960440" cy="1369958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円/楕円 12"/>
              <p:cNvSpPr/>
              <p:nvPr/>
            </p:nvSpPr>
            <p:spPr>
              <a:xfrm>
                <a:off x="2481808" y="1666918"/>
                <a:ext cx="1944000" cy="1944000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4139952" y="2087888"/>
                <a:ext cx="1115976" cy="1116000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5109922" y="2324597"/>
                <a:ext cx="625655" cy="624630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右矢印 15"/>
              <p:cNvSpPr/>
              <p:nvPr/>
            </p:nvSpPr>
            <p:spPr>
              <a:xfrm rot="17352874">
                <a:off x="4322519" y="1447156"/>
                <a:ext cx="658978" cy="4395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右矢印 16"/>
              <p:cNvSpPr/>
              <p:nvPr/>
            </p:nvSpPr>
            <p:spPr>
              <a:xfrm rot="3992101">
                <a:off x="4322518" y="3391156"/>
                <a:ext cx="658978" cy="4395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 flipV="1">
                <a:off x="3453808" y="1700808"/>
                <a:ext cx="326104" cy="9250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3453808" y="2780928"/>
                <a:ext cx="0" cy="1656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>
                <a:off x="3453808" y="2635106"/>
                <a:ext cx="326104" cy="9379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円弧 20"/>
              <p:cNvSpPr/>
              <p:nvPr/>
            </p:nvSpPr>
            <p:spPr>
              <a:xfrm>
                <a:off x="3201780" y="2373098"/>
                <a:ext cx="504056" cy="545579"/>
              </a:xfrm>
              <a:prstGeom prst="arc">
                <a:avLst>
                  <a:gd name="adj1" fmla="val 17386741"/>
                  <a:gd name="adj2" fmla="val 21350800"/>
                </a:avLst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6430916" y="2782826"/>
                <a:ext cx="0" cy="1656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3504842" y="4293096"/>
                <a:ext cx="286735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テキスト ボックス 23"/>
                  <p:cNvSpPr txBox="1"/>
                  <p:nvPr/>
                </p:nvSpPr>
                <p:spPr>
                  <a:xfrm>
                    <a:off x="3065618" y="1752111"/>
                    <a:ext cx="679494" cy="799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1" lang="en-US" altLang="ja-JP" sz="1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0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1" lang="en-US" altLang="ja-JP" sz="10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kumimoji="1" lang="en-US" altLang="ja-JP" sz="1000" b="0" i="1" smtClean="0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kumimoji="1" lang="ja-JP" altLang="en-US" sz="1000" dirty="0"/>
                  </a:p>
                </p:txBody>
              </p:sp>
            </mc:Choice>
            <mc:Fallback xmlns="">
              <p:sp>
                <p:nvSpPr>
                  <p:cNvPr id="24" name="テキスト ボックス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5618" y="1752111"/>
                    <a:ext cx="679494" cy="79904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テキスト ボックス 24"/>
                  <p:cNvSpPr txBox="1"/>
                  <p:nvPr/>
                </p:nvSpPr>
                <p:spPr>
                  <a:xfrm>
                    <a:off x="4697940" y="4365103"/>
                    <a:ext cx="657185" cy="5036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𝑣𝑡</m:t>
                          </m:r>
                        </m:oMath>
                      </m:oMathPara>
                    </a14:m>
                    <a:endParaRPr kumimoji="1" lang="ja-JP" altLang="en-US" sz="1050" dirty="0"/>
                  </a:p>
                </p:txBody>
              </p:sp>
            </mc:Choice>
            <mc:Fallback xmlns="">
              <p:sp>
                <p:nvSpPr>
                  <p:cNvPr id="25" name="テキスト ボックス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7940" y="4365103"/>
                    <a:ext cx="657185" cy="503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テキスト ボックス 25"/>
            <p:cNvSpPr txBox="1"/>
            <p:nvPr/>
          </p:nvSpPr>
          <p:spPr>
            <a:xfrm>
              <a:off x="6573063" y="1501594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i="1" dirty="0" smtClean="0">
                  <a:latin typeface="メイリオ" pitchFamily="50" charset="-128"/>
                  <a:ea typeface="メイリオ" pitchFamily="50" charset="-128"/>
                </a:rPr>
                <a:t>θ</a:t>
              </a:r>
              <a:endParaRPr kumimoji="1" lang="ja-JP" altLang="en-US" sz="1100" i="1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9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</p:spPr>
            <p:txBody>
              <a:bodyPr/>
              <a:lstStyle/>
              <a:p>
                <a:r>
                  <a:rPr kumimoji="1" lang="ja-JP" altLang="en-US" sz="2400" dirty="0" smtClean="0">
                    <a:solidFill>
                      <a:srgbClr val="92D050"/>
                    </a:solidFill>
                  </a:rPr>
                  <a:t>導出</a:t>
                </a:r>
                <a:endParaRPr kumimoji="1" lang="en-US" altLang="ja-JP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これを</a:t>
                </a:r>
                <a:r>
                  <a:rPr kumimoji="1" lang="az-Cyrl-AZ" altLang="ja-JP" sz="2400" dirty="0" smtClean="0">
                    <a:latin typeface="Cambria Math" pitchFamily="18" charset="0"/>
                    <a:ea typeface="Cambria Math" pitchFamily="18" charset="0"/>
                  </a:rPr>
                  <a:t>ћ</a:t>
                </a:r>
                <a:r>
                  <a:rPr lang="en-US" altLang="ja-JP" sz="2400" dirty="0" err="1" smtClean="0">
                    <a:latin typeface="Cambria Math" pitchFamily="18" charset="0"/>
                    <a:ea typeface="Cambria Math" pitchFamily="18" charset="0"/>
                  </a:rPr>
                  <a:t>ω</a:t>
                </a:r>
                <a:r>
                  <a:rPr lang="en-US" altLang="ja-JP" sz="2400" dirty="0" err="1" smtClean="0">
                    <a:latin typeface="Cambria Math" pitchFamily="18" charset="0"/>
                  </a:rPr>
                  <a:t>,</a:t>
                </a:r>
                <a:r>
                  <a:rPr lang="en-US" altLang="ja-JP" sz="2400" dirty="0" err="1" smtClean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ja-JP" altLang="en-US" sz="2400" dirty="0">
                    <a:latin typeface="+mn-ea"/>
                  </a:rPr>
                  <a:t>で割る</a:t>
                </a:r>
                <a:r>
                  <a:rPr lang="ja-JP" altLang="en-US" sz="2400" dirty="0" smtClean="0">
                    <a:latin typeface="+mn-ea"/>
                  </a:rPr>
                  <a:t>と単位振動数、単位長さ当たりに放出される光子数が得られ、</a:t>
                </a:r>
                <a:endParaRPr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𝑁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kumimoji="1" lang="ja-JP" altLang="en-US" sz="2400" b="0" i="1" smtClean="0">
                              <a:latin typeface="Cambria Math"/>
                              <a:ea typeface="Cambria Math" pitchFamily="18" charset="0"/>
                            </a:rPr>
                            <m:t>𝜔</m:t>
                          </m:r>
                          <m:r>
                            <a:rPr kumimoji="1"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𝑑𝑥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40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ja-JP" altLang="en-US" sz="2400" b="0" i="1" smtClean="0">
                          <a:latin typeface="Cambria Math"/>
                          <a:ea typeface="Cambria Math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40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ja-JP" sz="24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kumimoji="1" lang="ja-JP" altLang="en-US" sz="2400" b="0" dirty="0" smtClean="0">
                    <a:latin typeface="+mn-ea"/>
                  </a:rPr>
                  <a:t>波長で表すと、</a:t>
                </a:r>
                <a:endParaRPr kumimoji="1" lang="en-US" altLang="ja-JP" sz="2400" b="0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𝑑</m:t>
                          </m:r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𝜆</m:t>
                          </m:r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400" b="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ja-JP" sz="2400" b="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400" dirty="0" smtClean="0">
                    <a:latin typeface="+mn-ea"/>
                  </a:rPr>
                  <a:t>Photomultipliers</a:t>
                </a:r>
                <a:r>
                  <a:rPr lang="ja-JP" altLang="en-US" sz="2400" dirty="0" smtClean="0">
                    <a:latin typeface="+mn-ea"/>
                  </a:rPr>
                  <a:t>の最も高感度な波長範囲は</a:t>
                </a:r>
                <a:r>
                  <a:rPr lang="en-US" altLang="ja-JP" sz="2400" dirty="0" smtClean="0">
                    <a:latin typeface="Cambria Math" pitchFamily="18" charset="0"/>
                    <a:ea typeface="Cambria Math" pitchFamily="18" charset="0"/>
                  </a:rPr>
                  <a:t>350nm(=λ</a:t>
                </a:r>
                <a:r>
                  <a:rPr lang="en-US" altLang="ja-JP" sz="16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altLang="ja-JP" sz="24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ja-JP" altLang="en-US" sz="2400" dirty="0" smtClean="0">
                    <a:latin typeface="Cambria Math" pitchFamily="18" charset="0"/>
                  </a:rPr>
                  <a:t>～</a:t>
                </a:r>
                <a:r>
                  <a:rPr lang="en-US" altLang="ja-JP" sz="2400" dirty="0" smtClean="0">
                    <a:latin typeface="Cambria Math" pitchFamily="18" charset="0"/>
                    <a:ea typeface="Cambria Math" pitchFamily="18" charset="0"/>
                  </a:rPr>
                  <a:t>550nm(=</a:t>
                </a:r>
                <a:r>
                  <a:rPr lang="en-US" altLang="ja-JP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ja-JP" sz="2400" dirty="0" smtClean="0">
                    <a:latin typeface="Cambria Math" pitchFamily="18" charset="0"/>
                    <a:ea typeface="Cambria Math" pitchFamily="18" charset="0"/>
                  </a:rPr>
                  <a:t>λ</a:t>
                </a:r>
                <a:r>
                  <a:rPr lang="en-US" altLang="ja-JP" sz="16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altLang="ja-JP" sz="28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ja-JP" altLang="en-US" sz="2400" dirty="0" smtClean="0">
                    <a:latin typeface="+mn-ea"/>
                  </a:rPr>
                  <a:t>であるからそのもとで積分を行うと</a:t>
                </a:r>
                <a:endParaRPr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latin typeface="Cambria Math"/>
                          <a:ea typeface="Cambria Math" pitchFamily="18" charset="0"/>
                        </a:rPr>
                        <m:t>2</m:t>
                      </m:r>
                      <m:r>
                        <a:rPr lang="ja-JP" altLang="en-US" sz="2400" i="1">
                          <a:latin typeface="Cambria Math"/>
                          <a:ea typeface="Cambria Math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2400" i="1" smtClean="0">
                          <a:latin typeface="Cambria Math"/>
                          <a:ea typeface="Cambria Math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2400" i="1" smtClean="0">
                          <a:latin typeface="Cambria Math"/>
                          <a:ea typeface="Cambria Math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40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475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ja-JP" altLang="en-US" sz="2400" b="0" i="1" smtClean="0">
                          <a:latin typeface="Cambria Math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  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𝑝h𝑜𝑡𝑜𝑛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kumimoji="1" lang="en-US" altLang="ja-JP" sz="2400" b="0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4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  <a:blipFill rotWithShape="1">
                <a:blip r:embed="rId2"/>
                <a:stretch>
                  <a:fillRect l="-1111" t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6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ja-JP" altLang="en-US" sz="2400" dirty="0" smtClean="0">
                    <a:solidFill>
                      <a:srgbClr val="92D050"/>
                    </a:solidFill>
                  </a:rPr>
                  <a:t>導出</a:t>
                </a:r>
                <a:endParaRPr kumimoji="1" lang="en-US" altLang="ja-JP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単位面積あたりの光子数</a:t>
                </a:r>
                <a:r>
                  <a:rPr lang="ja-JP" altLang="en-US" sz="2400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𝑑𝑆</m:t>
                    </m:r>
                    <m:r>
                      <a:rPr lang="en-US" altLang="ja-JP" sz="2400" b="0" i="1" smtClean="0">
                        <a:latin typeface="Cambria Math"/>
                      </a:rPr>
                      <m:t>=2</m:t>
                    </m:r>
                    <m:r>
                      <a:rPr lang="ja-JP" altLang="en-US" sz="2400" b="0" i="1" smtClean="0">
                        <a:latin typeface="Cambria Math"/>
                      </a:rPr>
                      <m:t>𝜋</m:t>
                    </m:r>
                    <m:r>
                      <a:rPr lang="en-US" altLang="ja-JP" sz="2400" b="0" i="1" smtClean="0">
                        <a:latin typeface="Cambria Math"/>
                      </a:rPr>
                      <m:t>𝑟𝑑𝑟</m:t>
                    </m:r>
                    <m:r>
                      <a:rPr lang="en-US" altLang="ja-JP" sz="2400" b="0" i="1" smtClean="0">
                        <a:latin typeface="Cambria Math"/>
                      </a:rPr>
                      <m:t>=2</m:t>
                    </m:r>
                    <m:r>
                      <a:rPr lang="ja-JP" altLang="en-US" sz="2400" b="0" i="1" smtClean="0">
                        <a:latin typeface="Cambria Math"/>
                      </a:rPr>
                      <m:t>𝜋</m:t>
                    </m:r>
                    <m:r>
                      <a:rPr lang="en-US" altLang="ja-JP" sz="24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ja-JP" altLang="en-US" sz="2400" b="0" i="1" smtClean="0">
                        <a:latin typeface="Cambria Math"/>
                      </a:rPr>
                      <m:t>𝜃</m:t>
                    </m:r>
                    <m:r>
                      <a:rPr lang="en-US" altLang="ja-JP" sz="2400" b="0" i="1" smtClean="0">
                        <a:latin typeface="Cambria Math"/>
                      </a:rPr>
                      <m:t>𝑑𝑥</m:t>
                    </m:r>
                    <m:r>
                      <a:rPr lang="ja-JP" altLang="en-US" sz="2400" i="1">
                        <a:latin typeface="Cambria Math"/>
                      </a:rPr>
                      <m:t>より</m:t>
                    </m:r>
                  </m:oMath>
                </a14:m>
                <a:endParaRPr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𝑑𝑆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ja-JP" altLang="en-US" sz="2400" b="0" i="1" smtClean="0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ja-JP" altLang="en-US" sz="2400" b="0" i="1" smtClean="0">
                          <a:latin typeface="Cambria Math"/>
                          <a:ea typeface="Cambria Math" pitchFamily="18" charset="0"/>
                        </a:rPr>
                        <m:t>≈</m:t>
                      </m:r>
                      <m:r>
                        <a:rPr lang="en-US" altLang="ja-JP" sz="2400" i="1">
                          <a:latin typeface="Cambria Math"/>
                        </a:rPr>
                        <m:t>75.8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latin typeface="Cambria Math"/>
                            </a:rPr>
                            <m:t>𝑑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𝑐𝑚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2400" i="1">
                          <a:latin typeface="Cambria Math"/>
                          <a:ea typeface="Cambria Math" pitchFamily="18" charset="0"/>
                        </a:rPr>
                        <m:t>𝜃</m:t>
                      </m:r>
                      <m:r>
                        <a:rPr lang="en-US" altLang="ja-JP" sz="240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/>
                          <a:ea typeface="Cambria Math" pitchFamily="18" charset="0"/>
                        </a:rPr>
                        <m:t>photon</m:t>
                      </m:r>
                      <m:r>
                        <a:rPr lang="en-US" altLang="ja-JP" sz="2400" b="0" i="0" smtClean="0">
                          <a:latin typeface="Cambria Math"/>
                          <a:ea typeface="Cambria Math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検出数期待値</a:t>
                </a:r>
                <a:r>
                  <a:rPr lang="en-US" altLang="ja-JP" sz="2400" dirty="0" smtClean="0">
                    <a:latin typeface="Cambria Math" pitchFamily="18" charset="0"/>
                    <a:ea typeface="Cambria Math" pitchFamily="18" charset="0"/>
                  </a:rPr>
                  <a:t>ν</a:t>
                </a:r>
                <a:r>
                  <a:rPr lang="ja-JP" altLang="en-US" sz="2400" dirty="0" smtClean="0"/>
                  <a:t>は、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dirty="0">
                          <a:latin typeface="Cambria Math"/>
                        </a:rPr>
                        <m:t>ν</m:t>
                      </m:r>
                      <m:r>
                        <a:rPr kumimoji="1" lang="en-US" altLang="ja-JP" sz="2400" b="0" i="0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𝑑𝑆</m:t>
                          </m:r>
                        </m:den>
                      </m:f>
                      <m:r>
                        <a:rPr lang="en-US" altLang="ja-JP" sz="2400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ja-JP" sz="2400" b="0" i="1" dirty="0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ja-JP" sz="24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ja-JP" sz="2400" b="0" i="1" dirty="0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ja-JP" sz="2400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4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ja-JP" sz="2400" b="0" i="1" smtClean="0">
                          <a:latin typeface="Cambria Math"/>
                          <a:ea typeface="Cambria Math" pitchFamily="18" charset="0"/>
                        </a:rPr>
                        <m:t>𝑆𝑝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 algn="r">
                  <a:buNone/>
                </a:pPr>
                <a:r>
                  <a:rPr lang="en-US" altLang="ja-JP" sz="1600" dirty="0" smtClean="0">
                    <a:latin typeface="Cambria Math" pitchFamily="18" charset="0"/>
                    <a:ea typeface="Cambria Math" pitchFamily="18" charset="0"/>
                  </a:rPr>
                  <a:t>(S:</a:t>
                </a:r>
                <a:r>
                  <a:rPr lang="ja-JP" altLang="en-US" sz="1600" dirty="0" smtClean="0">
                    <a:latin typeface="Cambria Math" pitchFamily="18" charset="0"/>
                    <a:ea typeface="Cambria Math" pitchFamily="18" charset="0"/>
                  </a:rPr>
                  <a:t>検出面の面積　</a:t>
                </a:r>
                <a:r>
                  <a:rPr lang="en-US" altLang="ja-JP" sz="1600" dirty="0" smtClean="0">
                    <a:latin typeface="Cambria Math" pitchFamily="18" charset="0"/>
                    <a:ea typeface="Cambria Math" pitchFamily="18" charset="0"/>
                  </a:rPr>
                  <a:t>P:</a:t>
                </a:r>
                <a:r>
                  <a:rPr lang="ja-JP" altLang="en-US" sz="1600" dirty="0" smtClean="0">
                    <a:latin typeface="Cambria Math" pitchFamily="18" charset="0"/>
                  </a:rPr>
                  <a:t>量子効率</a:t>
                </a:r>
                <a:r>
                  <a:rPr lang="en-US" altLang="ja-JP" sz="1600" dirty="0" smtClean="0">
                    <a:latin typeface="Cambria Math" pitchFamily="18" charset="0"/>
                    <a:ea typeface="Cambria Math" pitchFamily="18" charset="0"/>
                  </a:rPr>
                  <a:t>~30%</a:t>
                </a:r>
                <a:r>
                  <a:rPr lang="ja-JP" altLang="en-US" sz="1600" dirty="0" smtClean="0">
                    <a:latin typeface="Cambria Math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itchFamily="18" charset="0"/>
                        <a:ea typeface="Cambria Math" pitchFamily="18" charset="0"/>
                      </a:rPr>
                      <m:t>p</m:t>
                    </m:r>
                    <m:r>
                      <a:rPr lang="en-US" altLang="ja-JP" sz="1600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altLang="ja-JP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en-US" altLang="ja-JP" sz="16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ja-JP" altLang="en-US" sz="2400" dirty="0" smtClean="0"/>
                  <a:t>今</a:t>
                </a:r>
                <a:r>
                  <a:rPr lang="en-US" altLang="ja-JP" sz="2400" dirty="0" smtClean="0"/>
                  <a:t>n=1.49,β</a:t>
                </a:r>
                <a:r>
                  <a:rPr lang="ja-JP" altLang="en-US" sz="2400" dirty="0" smtClean="0"/>
                  <a:t>≈</a:t>
                </a:r>
                <a:r>
                  <a:rPr lang="en-US" altLang="ja-JP" sz="2400" dirty="0" smtClean="0"/>
                  <a:t>0.992,Z=1</a:t>
                </a:r>
                <a:r>
                  <a:rPr lang="ja-JP" altLang="en-US" sz="2400" dirty="0" smtClean="0"/>
                  <a:t>より、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𝑑𝑆</m:t>
                          </m:r>
                        </m:den>
                      </m:f>
                      <m:r>
                        <a:rPr kumimoji="1" lang="ja-JP" altLang="en-US" sz="2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34.7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𝑐𝑚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800" b="0" i="0" smtClean="0">
                        <a:latin typeface="Cambria Math"/>
                      </a:rPr>
                      <m:t>S</m:t>
                    </m:r>
                    <m:r>
                      <a:rPr kumimoji="1" lang="en-US" altLang="ja-JP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800" i="1">
                                    <a:latin typeface="Cambria Math"/>
                                  </a:rPr>
                                  <m:t>2.3</m:t>
                                </m:r>
                              </m:num>
                              <m:den>
                                <m:r>
                                  <a:rPr lang="en-US" altLang="ja-JP" sz="18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ja-JP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kumimoji="1" lang="en-US" altLang="ja-JP" sz="18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kumimoji="1" lang="ja-JP" altLang="en-US" sz="1800" b="0" i="1" smtClean="0">
                        <a:latin typeface="Cambria Math"/>
                      </a:rPr>
                      <m:t>≈</m:t>
                    </m:r>
                    <m:r>
                      <a:rPr kumimoji="1" lang="en-US" altLang="ja-JP" sz="1800" b="0" i="1" smtClean="0">
                        <a:latin typeface="Cambria Math"/>
                      </a:rPr>
                      <m:t>0.17 </m:t>
                    </m:r>
                    <m:sSup>
                      <m:sSup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8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kumimoji="1" lang="en-US" altLang="ja-JP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より、最大リング半径を</a:t>
                </a:r>
                <a:r>
                  <a:rPr kumimoji="1" lang="en-US" altLang="ja-JP" sz="2400" dirty="0" smtClean="0"/>
                  <a:t>R</a:t>
                </a:r>
                <a:r>
                  <a:rPr kumimoji="1" lang="ja-JP" altLang="en-US" sz="2400" dirty="0" smtClean="0"/>
                  <a:t>とすると</a:t>
                </a:r>
                <a:endParaRPr lang="en-US" altLang="ja-JP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𝑅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kumimoji="1" lang="ja-JP" altLang="en-US" sz="24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kumimoji="1" lang="en-US" altLang="ja-JP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/>
                        </a:rPr>
                        <m:t>d</m:t>
                      </m:r>
                      <m:r>
                        <a:rPr kumimoji="1" lang="en-US" altLang="ja-JP" sz="24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/>
                        </a:rPr>
                        <m:t>cm</m:t>
                      </m:r>
                      <m:r>
                        <a:rPr kumimoji="1" lang="en-US" altLang="ja-JP" sz="2400" b="0" i="0" smtClean="0">
                          <a:latin typeface="Cambria Math"/>
                        </a:rPr>
                        <m:t>)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×1.092 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𝑐𝑚</m:t>
                      </m:r>
                    </m:oMath>
                  </m:oMathPara>
                </a14:m>
                <a:endParaRPr kumimoji="1" lang="en-US" altLang="ja-JP" sz="24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𝜈</m:t>
                      </m:r>
                      <m:r>
                        <a:rPr kumimoji="1" lang="ja-JP" altLang="en-US" sz="2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1.5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𝑝h𝑜𝑡𝑜𝑛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  <a:blipFill rotWithShape="1">
                <a:blip r:embed="rId2"/>
                <a:stretch>
                  <a:fillRect l="-1111" t="-1793" r="-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6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dirty="0" smtClean="0"/>
              <a:t>2017</a:t>
            </a:r>
            <a:r>
              <a:rPr kumimoji="1" lang="zh-TW" altLang="en-US" dirty="0" smtClean="0"/>
              <a:t>年度　課題研究</a:t>
            </a:r>
            <a:r>
              <a:rPr kumimoji="1" lang="en-US" altLang="zh-TW" dirty="0" smtClean="0"/>
              <a:t>P1</a:t>
            </a:r>
            <a:r>
              <a:rPr kumimoji="1" lang="zh-TW" altLang="en-US" dirty="0" smtClean="0"/>
              <a:t>発表会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12"/>
              <p:cNvSpPr txBox="1">
                <a:spLocks/>
              </p:cNvSpPr>
              <p:nvPr/>
            </p:nvSpPr>
            <p:spPr>
              <a:xfrm>
                <a:off x="457200" y="1196752"/>
                <a:ext cx="8229600" cy="5112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400" dirty="0" smtClean="0">
                    <a:solidFill>
                      <a:srgbClr val="92D050"/>
                    </a:solidFill>
                  </a:rPr>
                  <a:t>チェレンコフ光</a:t>
                </a:r>
                <a:endParaRPr lang="en-US" altLang="ja-JP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 dirty="0">
                    <a:solidFill>
                      <a:srgbClr val="92D050"/>
                    </a:solidFill>
                  </a:rPr>
                  <a:t>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/>
                  <a:t>右</a:t>
                </a:r>
                <a:r>
                  <a:rPr lang="ja-JP" altLang="en-US" sz="2400" dirty="0" smtClean="0"/>
                  <a:t>図のように最大半径から、チェレンコフ角</a:t>
                </a:r>
                <a:r>
                  <a:rPr lang="en-US" altLang="ja-JP" sz="2400" dirty="0" smtClean="0"/>
                  <a:t>θ</a:t>
                </a:r>
                <a:r>
                  <a:rPr lang="ja-JP" altLang="en-US" sz="2400" dirty="0" smtClean="0"/>
                  <a:t>が求まり、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 粒子の入射速度が計算可</a:t>
                </a:r>
                <a:r>
                  <a:rPr lang="en-US" altLang="ja-JP" sz="1600" dirty="0" smtClean="0"/>
                  <a:t>(</a:t>
                </a:r>
                <a:r>
                  <a:rPr lang="ja-JP" altLang="en-US" sz="1600" dirty="0" smtClean="0"/>
                  <a:t>アクリルの厚さを</a:t>
                </a:r>
                <a:r>
                  <a:rPr lang="en-US" altLang="ja-JP" sz="1600" dirty="0" smtClean="0"/>
                  <a:t>d</a:t>
                </a:r>
                <a:r>
                  <a:rPr lang="ja-JP" altLang="en-US" sz="1600" dirty="0" smtClean="0"/>
                  <a:t>とする</a:t>
                </a:r>
                <a:r>
                  <a:rPr lang="ja-JP" altLang="en-US" sz="1600" dirty="0"/>
                  <a:t>と</a:t>
                </a:r>
                <a:r>
                  <a:rPr lang="en-US" altLang="ja-JP" sz="16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</a:t>
                </a: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𝑝𝑎𝑟𝑡𝑖𝑐𝑙𝑒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24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―</a:t>
                </a:r>
                <a:r>
                  <a:rPr lang="en-US" altLang="ja-JP" sz="2400" dirty="0"/>
                  <a:t>1</a:t>
                </a:r>
                <a:r>
                  <a:rPr lang="en-US" altLang="ja-JP" sz="2400" dirty="0">
                    <a:latin typeface="Cambria Math" pitchFamily="18" charset="0"/>
                    <a:ea typeface="Cambria Math" pitchFamily="18" charset="0"/>
                  </a:rPr>
                  <a:t>cm</a:t>
                </a:r>
                <a:r>
                  <a:rPr lang="ja-JP" altLang="en-US" sz="2400" dirty="0"/>
                  <a:t>当たり、放出される</a:t>
                </a:r>
                <a:r>
                  <a:rPr lang="ja-JP" altLang="en-US" sz="2400" dirty="0" smtClean="0"/>
                  <a:t>光子数</a:t>
                </a:r>
                <a:r>
                  <a:rPr lang="en-US" altLang="ja-JP" sz="1400" dirty="0" smtClean="0"/>
                  <a:t>(</a:t>
                </a:r>
                <a:r>
                  <a:rPr lang="en-US" altLang="ja-JP" sz="1400" dirty="0"/>
                  <a:t>Z</a:t>
                </a:r>
                <a:r>
                  <a:rPr lang="ja-JP" altLang="en-US" sz="1400" dirty="0"/>
                  <a:t>は</a:t>
                </a:r>
                <a:r>
                  <a:rPr lang="ja-JP" altLang="en-US" sz="1400" dirty="0" smtClean="0"/>
                  <a:t>陽子数</a:t>
                </a:r>
                <a:r>
                  <a:rPr lang="en-US" altLang="ja-JP" sz="1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475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sz="2400" i="1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en-US" altLang="ja-JP" sz="2400" dirty="0"/>
                  <a:t>―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altLang="ja-JP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/>
                  <a:t>当たりの入射光子数</a:t>
                </a:r>
                <a:endParaRPr lang="en-US" altLang="ja-JP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75.8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latin typeface="Cambria Math"/>
                            </a:rPr>
                            <m:t>𝑑</m:t>
                          </m:r>
                        </m:den>
                      </m:f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2400" i="1">
                          <a:latin typeface="Cambria Math"/>
                          <a:ea typeface="Cambria Math" pitchFamily="18" charset="0"/>
                        </a:rPr>
                        <m:t>𝜃</m:t>
                      </m:r>
                      <m:r>
                        <a:rPr lang="en-US" altLang="ja-JP" sz="2400">
                          <a:latin typeface="Cambria Math"/>
                          <a:ea typeface="Cambria Math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400" dirty="0"/>
              </a:p>
              <a:p>
                <a:r>
                  <a:rPr lang="ja-JP" altLang="en-US" sz="2400" dirty="0" smtClean="0">
                    <a:solidFill>
                      <a:srgbClr val="92D050"/>
                    </a:solidFill>
                  </a:rPr>
                  <a:t>今実験でのチェレンコフ光</a:t>
                </a:r>
                <a:r>
                  <a:rPr lang="ja-JP" altLang="en-US" sz="2400" dirty="0">
                    <a:solidFill>
                      <a:srgbClr val="92D050"/>
                    </a:solidFill>
                  </a:rPr>
                  <a:t>の生成の</a:t>
                </a:r>
                <a:r>
                  <a:rPr lang="ja-JP" altLang="en-US" sz="2400" dirty="0" smtClean="0">
                    <a:solidFill>
                      <a:srgbClr val="92D050"/>
                    </a:solidFill>
                  </a:rPr>
                  <a:t>原因荷電粒子</a:t>
                </a:r>
                <a:endParaRPr lang="en-US" altLang="ja-JP" sz="2400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 dirty="0">
                    <a:solidFill>
                      <a:srgbClr val="92D050"/>
                    </a:solidFill>
                  </a:rPr>
                  <a:t>　　</a:t>
                </a:r>
                <a:r>
                  <a:rPr lang="en-US" altLang="ja-JP" sz="2400" dirty="0" smtClean="0"/>
                  <a:t>―</a:t>
                </a:r>
                <a:r>
                  <a:rPr lang="ja-JP" altLang="en-US" sz="2400" dirty="0" smtClean="0"/>
                  <a:t>地上</a:t>
                </a:r>
                <a:r>
                  <a:rPr lang="ja-JP" altLang="en-US" sz="2400" dirty="0"/>
                  <a:t>付近で容易に観測できる宇宙線ミューオンと考える</a:t>
                </a:r>
                <a:endParaRPr lang="en-US" altLang="ja-JP" sz="2400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lang="en-US" altLang="ja-JP" sz="2400" dirty="0" smtClean="0"/>
              </a:p>
            </p:txBody>
          </p:sp>
        </mc:Choice>
        <mc:Fallback xmlns="">
          <p:sp>
            <p:nvSpPr>
              <p:cNvPr id="9" name="コンテンツ プレースホルダー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5112568"/>
              </a:xfrm>
              <a:prstGeom prst="rect">
                <a:avLst/>
              </a:prstGeom>
              <a:blipFill rotWithShape="1">
                <a:blip r:embed="rId3"/>
                <a:stretch>
                  <a:fillRect l="-963" t="-1430" b="-22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/>
          <p:cNvGrpSpPr/>
          <p:nvPr/>
        </p:nvGrpSpPr>
        <p:grpSpPr>
          <a:xfrm>
            <a:off x="5822875" y="2143138"/>
            <a:ext cx="3294496" cy="2736304"/>
            <a:chOff x="873401" y="1564048"/>
            <a:chExt cx="3204575" cy="4137025"/>
          </a:xfrm>
        </p:grpSpPr>
        <p:sp>
          <p:nvSpPr>
            <p:cNvPr id="35" name="正方形/長方形 34"/>
            <p:cNvSpPr/>
            <p:nvPr/>
          </p:nvSpPr>
          <p:spPr>
            <a:xfrm>
              <a:off x="1931863" y="1581818"/>
              <a:ext cx="1207188" cy="4099526"/>
            </a:xfrm>
            <a:prstGeom prst="rect">
              <a:avLst/>
            </a:prstGeom>
            <a:solidFill>
              <a:schemeClr val="tx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1931863" y="1564048"/>
              <a:ext cx="1207788" cy="4137025"/>
              <a:chOff x="4351824" y="829711"/>
              <a:chExt cx="734764" cy="1962000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4355976" y="2782355"/>
                <a:ext cx="73061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4355976" y="836712"/>
                <a:ext cx="730612" cy="142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4351824" y="829711"/>
                <a:ext cx="0" cy="1962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4942207" y="981442"/>
                <a:ext cx="933" cy="166520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H="1">
                <a:off x="5086224" y="836712"/>
                <a:ext cx="364" cy="14472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5086588" y="2646646"/>
                <a:ext cx="0" cy="13570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942207" y="981441"/>
                <a:ext cx="14401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942207" y="2646646"/>
                <a:ext cx="14401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線矢印コネクタ 36"/>
            <p:cNvCxnSpPr/>
            <p:nvPr/>
          </p:nvCxnSpPr>
          <p:spPr>
            <a:xfrm flipV="1">
              <a:off x="873401" y="3639586"/>
              <a:ext cx="2028917" cy="705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>
              <a:off x="1938688" y="3639674"/>
              <a:ext cx="536189" cy="922681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グループ化 38"/>
            <p:cNvGrpSpPr/>
            <p:nvPr/>
          </p:nvGrpSpPr>
          <p:grpSpPr>
            <a:xfrm>
              <a:off x="1628752" y="3339194"/>
              <a:ext cx="518213" cy="634579"/>
              <a:chOff x="2951820" y="1809842"/>
              <a:chExt cx="252028" cy="257252"/>
            </a:xfrm>
          </p:grpSpPr>
          <p:sp>
            <p:nvSpPr>
              <p:cNvPr id="55" name="円弧 54"/>
              <p:cNvSpPr/>
              <p:nvPr/>
            </p:nvSpPr>
            <p:spPr>
              <a:xfrm>
                <a:off x="2951820" y="1809842"/>
                <a:ext cx="252028" cy="257252"/>
              </a:xfrm>
              <a:prstGeom prst="arc">
                <a:avLst>
                  <a:gd name="adj1" fmla="val 19236824"/>
                  <a:gd name="adj2" fmla="val 21346273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6" name="直線コネクタ 55"/>
              <p:cNvCxnSpPr/>
              <p:nvPr/>
            </p:nvCxnSpPr>
            <p:spPr>
              <a:xfrm flipV="1">
                <a:off x="3167844" y="1871279"/>
                <a:ext cx="36004" cy="2341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39"/>
            <p:cNvGrpSpPr/>
            <p:nvPr/>
          </p:nvGrpSpPr>
          <p:grpSpPr>
            <a:xfrm rot="3891434">
              <a:off x="1657265" y="3388189"/>
              <a:ext cx="531420" cy="422865"/>
              <a:chOff x="2951820" y="1809842"/>
              <a:chExt cx="252028" cy="257252"/>
            </a:xfrm>
          </p:grpSpPr>
          <p:sp>
            <p:nvSpPr>
              <p:cNvPr id="53" name="円弧 52"/>
              <p:cNvSpPr/>
              <p:nvPr/>
            </p:nvSpPr>
            <p:spPr>
              <a:xfrm>
                <a:off x="2951820" y="1809842"/>
                <a:ext cx="252028" cy="257252"/>
              </a:xfrm>
              <a:prstGeom prst="arc">
                <a:avLst>
                  <a:gd name="adj1" fmla="val 18119098"/>
                  <a:gd name="adj2" fmla="val 20642400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" name="直線コネクタ 53"/>
              <p:cNvCxnSpPr/>
              <p:nvPr/>
            </p:nvCxnSpPr>
            <p:spPr>
              <a:xfrm flipV="1">
                <a:off x="3167844" y="1871279"/>
                <a:ext cx="36004" cy="2341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テキスト ボックス 40"/>
            <p:cNvSpPr txBox="1"/>
            <p:nvPr/>
          </p:nvSpPr>
          <p:spPr>
            <a:xfrm>
              <a:off x="1938688" y="5141385"/>
              <a:ext cx="784615" cy="465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/>
                <a:t>アクリル</a:t>
              </a:r>
              <a:endParaRPr kumimoji="1" lang="ja-JP" altLang="en-US" sz="1400" b="1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63503" y="301327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en-US" altLang="ja-JP" sz="1600" dirty="0" smtClean="0"/>
            </a:p>
            <a:p>
              <a:endParaRPr kumimoji="1" lang="ja-JP" altLang="en-US" sz="16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966671" y="4562267"/>
              <a:ext cx="867435" cy="486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/>
                <a:t>photon</a:t>
              </a:r>
              <a:endParaRPr kumimoji="1" lang="ja-JP" altLang="en-US" sz="900" dirty="0"/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 flipV="1">
              <a:off x="1938688" y="2708920"/>
              <a:ext cx="545400" cy="93067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V="1">
              <a:off x="2163884" y="1988840"/>
              <a:ext cx="739971" cy="1270016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 flipV="1">
              <a:off x="2379604" y="4384949"/>
              <a:ext cx="579741" cy="980577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2902317" y="1890282"/>
              <a:ext cx="1154654" cy="35127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146965" y="31607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θ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902318" y="495671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光検出器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円弧 50"/>
            <p:cNvSpPr/>
            <p:nvPr/>
          </p:nvSpPr>
          <p:spPr>
            <a:xfrm>
              <a:off x="2754744" y="1987075"/>
              <a:ext cx="295147" cy="1644507"/>
            </a:xfrm>
            <a:prstGeom prst="arc">
              <a:avLst>
                <a:gd name="adj1" fmla="val 16200000"/>
                <a:gd name="adj2" fmla="val 5409538"/>
              </a:avLst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049891" y="2623848"/>
              <a:ext cx="1028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chemeClr val="bg1"/>
                  </a:solidFill>
                </a:rPr>
                <a:t>最大半径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R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790891" y="316330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particle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19944" y="13491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solidFill>
                  <a:srgbClr val="92D050"/>
                </a:solidFill>
              </a:rPr>
              <a:t>代表的なチェレンコフリング観測方法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ja-JP" altLang="en-US" sz="2400" dirty="0" smtClean="0"/>
              <a:t>①球面鏡を用いた間接的観測　　　 ←</a:t>
            </a:r>
            <a:r>
              <a:rPr lang="en-US" altLang="ja-JP" sz="2400" dirty="0" smtClean="0"/>
              <a:t>2008</a:t>
            </a:r>
            <a:r>
              <a:rPr lang="ja-JP" altLang="en-US" sz="2400" dirty="0" smtClean="0"/>
              <a:t>年度</a:t>
            </a:r>
            <a:r>
              <a:rPr lang="en-US" altLang="ja-JP" sz="2400" dirty="0" smtClean="0"/>
              <a:t>P1</a:t>
            </a:r>
            <a:r>
              <a:rPr lang="ja-JP" altLang="en-US" sz="2400" dirty="0" smtClean="0"/>
              <a:t>実験</a:t>
            </a:r>
            <a:endParaRPr lang="en-US" altLang="ja-JP" sz="2400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2400" dirty="0"/>
              <a:t>　②</a:t>
            </a:r>
            <a:r>
              <a:rPr lang="ja-JP" altLang="en-US" sz="2400" dirty="0" smtClean="0"/>
              <a:t>直接観測　　　　　　　　　　　　　　   ←本実験</a:t>
            </a:r>
            <a:endParaRPr lang="en-US" altLang="ja-JP" sz="2400" dirty="0" smtClean="0"/>
          </a:p>
          <a:p>
            <a:pPr marL="0" indent="0">
              <a:buFont typeface="Arial" pitchFamily="34" charset="0"/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  <a:p>
            <a:endParaRPr lang="en-US" altLang="ja-JP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06246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92D050"/>
                </a:solidFill>
              </a:rPr>
              <a:t>①球</a:t>
            </a:r>
            <a:r>
              <a:rPr lang="ja-JP" altLang="en-US" sz="2400" dirty="0">
                <a:solidFill>
                  <a:srgbClr val="92D050"/>
                </a:solidFill>
              </a:rPr>
              <a:t>面鏡</a:t>
            </a:r>
            <a:r>
              <a:rPr lang="ja-JP" altLang="en-US" sz="2400" dirty="0" smtClean="0">
                <a:solidFill>
                  <a:srgbClr val="92D050"/>
                </a:solidFill>
              </a:rPr>
              <a:t>を用いた間接的観測</a:t>
            </a:r>
            <a:r>
              <a:rPr lang="en-US" altLang="ja-JP" sz="2400" dirty="0" smtClean="0"/>
              <a:t>―2008</a:t>
            </a:r>
            <a:r>
              <a:rPr lang="ja-JP" altLang="en-US" sz="2400" dirty="0" smtClean="0"/>
              <a:t>年度</a:t>
            </a:r>
            <a:r>
              <a:rPr lang="en-US" altLang="ja-JP" sz="2400" dirty="0" smtClean="0"/>
              <a:t>P1</a:t>
            </a:r>
            <a:r>
              <a:rPr lang="ja-JP" altLang="en-US" sz="2400" dirty="0" smtClean="0"/>
              <a:t>実験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チェレンコフ光を、球面鏡を用いて</a:t>
            </a:r>
            <a:r>
              <a:rPr lang="en-US" altLang="ja-JP" sz="2400" dirty="0" smtClean="0"/>
              <a:t>CCD</a:t>
            </a:r>
            <a:r>
              <a:rPr lang="ja-JP" altLang="en-US" sz="2400" dirty="0" smtClean="0"/>
              <a:t>カメラで観測可能な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 光量まで増幅して観測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92D050"/>
                </a:solidFill>
              </a:rPr>
              <a:t>　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92D05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794754" y="2420888"/>
            <a:ext cx="6081502" cy="4084185"/>
            <a:chOff x="152400" y="1268413"/>
            <a:chExt cx="6556974" cy="5256212"/>
          </a:xfrm>
        </p:grpSpPr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755650" y="1700213"/>
              <a:ext cx="3598863" cy="322262"/>
              <a:chOff x="400" y="935"/>
              <a:chExt cx="1836" cy="203"/>
            </a:xfrm>
          </p:grpSpPr>
          <p:sp>
            <p:nvSpPr>
              <p:cNvPr id="31" name="AutoShape 68"/>
              <p:cNvSpPr>
                <a:spLocks noChangeArrowheads="1"/>
              </p:cNvSpPr>
              <p:nvPr/>
            </p:nvSpPr>
            <p:spPr bwMode="auto">
              <a:xfrm>
                <a:off x="400" y="986"/>
                <a:ext cx="1225" cy="10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ea typeface="ＭＳ Ｐゴシック" charset="-128"/>
                </a:endParaRPr>
              </a:p>
            </p:txBody>
          </p:sp>
          <p:sp>
            <p:nvSpPr>
              <p:cNvPr id="32" name="AutoShape 69"/>
              <p:cNvSpPr>
                <a:spLocks noChangeArrowheads="1"/>
              </p:cNvSpPr>
              <p:nvPr/>
            </p:nvSpPr>
            <p:spPr bwMode="auto">
              <a:xfrm flipH="1">
                <a:off x="1625" y="935"/>
                <a:ext cx="612" cy="204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altLang="ja-JP" sz="1600">
                    <a:solidFill>
                      <a:srgbClr val="FFFFFF"/>
                    </a:solidFill>
                    <a:ea typeface="ＭＳ Ｐゴシック" charset="-128"/>
                  </a:rPr>
                  <a:t>PMT</a:t>
                </a:r>
              </a:p>
            </p:txBody>
          </p:sp>
        </p:grpSp>
        <p:grpSp>
          <p:nvGrpSpPr>
            <p:cNvPr id="12" name="Group 70"/>
            <p:cNvGrpSpPr>
              <a:grpSpLocks/>
            </p:cNvGrpSpPr>
            <p:nvPr/>
          </p:nvGrpSpPr>
          <p:grpSpPr bwMode="auto">
            <a:xfrm>
              <a:off x="1135063" y="5986463"/>
              <a:ext cx="2879725" cy="322262"/>
              <a:chOff x="604" y="3692"/>
              <a:chExt cx="1429" cy="203"/>
            </a:xfrm>
          </p:grpSpPr>
          <p:sp>
            <p:nvSpPr>
              <p:cNvPr id="29" name="AutoShape 71"/>
              <p:cNvSpPr>
                <a:spLocks noChangeArrowheads="1"/>
              </p:cNvSpPr>
              <p:nvPr/>
            </p:nvSpPr>
            <p:spPr bwMode="auto">
              <a:xfrm>
                <a:off x="604" y="3743"/>
                <a:ext cx="817" cy="10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ea typeface="ＭＳ Ｐゴシック" charset="-128"/>
                </a:endParaRPr>
              </a:p>
            </p:txBody>
          </p:sp>
          <p:sp>
            <p:nvSpPr>
              <p:cNvPr id="30" name="AutoShape 72"/>
              <p:cNvSpPr>
                <a:spLocks noChangeArrowheads="1"/>
              </p:cNvSpPr>
              <p:nvPr/>
            </p:nvSpPr>
            <p:spPr bwMode="auto">
              <a:xfrm flipH="1">
                <a:off x="1422" y="3692"/>
                <a:ext cx="612" cy="204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altLang="ja-JP" sz="1600">
                    <a:solidFill>
                      <a:srgbClr val="FFFFFF"/>
                    </a:solidFill>
                    <a:ea typeface="ＭＳ Ｐゴシック" charset="-128"/>
                  </a:rPr>
                  <a:t>PMT</a:t>
                </a:r>
              </a:p>
            </p:txBody>
          </p:sp>
        </p:grpSp>
        <p:cxnSp>
          <p:nvCxnSpPr>
            <p:cNvPr id="13" name="AutoShape 77"/>
            <p:cNvCxnSpPr>
              <a:cxnSpLocks noChangeShapeType="1"/>
              <a:stCxn id="31" idx="2"/>
              <a:endCxn id="29" idx="0"/>
            </p:cNvCxnSpPr>
            <p:nvPr/>
          </p:nvCxnSpPr>
          <p:spPr bwMode="auto">
            <a:xfrm>
              <a:off x="1957388" y="1943100"/>
              <a:ext cx="1587" cy="4124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" name="Group 78"/>
            <p:cNvGrpSpPr>
              <a:grpSpLocks/>
            </p:cNvGrpSpPr>
            <p:nvPr/>
          </p:nvGrpSpPr>
          <p:grpSpPr bwMode="auto">
            <a:xfrm>
              <a:off x="152400" y="2420938"/>
              <a:ext cx="3598863" cy="3095625"/>
              <a:chOff x="907" y="1525"/>
              <a:chExt cx="2267" cy="1950"/>
            </a:xfrm>
          </p:grpSpPr>
          <p:sp>
            <p:nvSpPr>
              <p:cNvPr id="27" name="Oval 74"/>
              <p:cNvSpPr>
                <a:spLocks noChangeAspect="1" noChangeArrowheads="1"/>
              </p:cNvSpPr>
              <p:nvPr/>
            </p:nvSpPr>
            <p:spPr bwMode="auto">
              <a:xfrm>
                <a:off x="1133" y="1661"/>
                <a:ext cx="1814" cy="181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ea typeface="ＭＳ Ｐゴシック" charset="-128"/>
                </a:endParaRPr>
              </a:p>
            </p:txBody>
          </p:sp>
          <p:sp>
            <p:nvSpPr>
              <p:cNvPr id="28" name="AutoShape 75"/>
              <p:cNvSpPr>
                <a:spLocks noChangeArrowheads="1"/>
              </p:cNvSpPr>
              <p:nvPr/>
            </p:nvSpPr>
            <p:spPr bwMode="auto">
              <a:xfrm>
                <a:off x="907" y="1525"/>
                <a:ext cx="2267" cy="1361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dirty="0">
                  <a:ea typeface="ＭＳ Ｐゴシック" charset="-128"/>
                </a:endParaRPr>
              </a:p>
            </p:txBody>
          </p:sp>
        </p:grp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1963738" y="1268413"/>
              <a:ext cx="0" cy="525621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" name="Group 88"/>
            <p:cNvGrpSpPr>
              <a:grpSpLocks/>
            </p:cNvGrpSpPr>
            <p:nvPr/>
          </p:nvGrpSpPr>
          <p:grpSpPr bwMode="auto">
            <a:xfrm>
              <a:off x="1487488" y="4724400"/>
              <a:ext cx="952500" cy="576263"/>
              <a:chOff x="930" y="2976"/>
              <a:chExt cx="600" cy="363"/>
            </a:xfrm>
          </p:grpSpPr>
          <p:sp>
            <p:nvSpPr>
              <p:cNvPr id="25" name="Line 81"/>
              <p:cNvSpPr>
                <a:spLocks noChangeShapeType="1"/>
              </p:cNvSpPr>
              <p:nvPr/>
            </p:nvSpPr>
            <p:spPr bwMode="auto">
              <a:xfrm flipH="1">
                <a:off x="930" y="2976"/>
                <a:ext cx="303" cy="36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82"/>
              <p:cNvSpPr>
                <a:spLocks noChangeShapeType="1"/>
              </p:cNvSpPr>
              <p:nvPr/>
            </p:nvSpPr>
            <p:spPr bwMode="auto">
              <a:xfrm>
                <a:off x="1227" y="2976"/>
                <a:ext cx="303" cy="36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1281113" y="4724400"/>
              <a:ext cx="1346200" cy="649288"/>
              <a:chOff x="807" y="2976"/>
              <a:chExt cx="848" cy="409"/>
            </a:xfrm>
          </p:grpSpPr>
          <p:sp>
            <p:nvSpPr>
              <p:cNvPr id="23" name="Line 84"/>
              <p:cNvSpPr>
                <a:spLocks noChangeShapeType="1"/>
              </p:cNvSpPr>
              <p:nvPr/>
            </p:nvSpPr>
            <p:spPr bwMode="auto">
              <a:xfrm flipH="1" flipV="1">
                <a:off x="807" y="2977"/>
                <a:ext cx="77" cy="40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85"/>
              <p:cNvSpPr>
                <a:spLocks noChangeShapeType="1"/>
              </p:cNvSpPr>
              <p:nvPr/>
            </p:nvSpPr>
            <p:spPr bwMode="auto">
              <a:xfrm flipV="1">
                <a:off x="1578" y="2976"/>
                <a:ext cx="77" cy="40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" name="AutoShape 89"/>
            <p:cNvSpPr>
              <a:spLocks noChangeArrowheads="1"/>
            </p:cNvSpPr>
            <p:nvPr/>
          </p:nvSpPr>
          <p:spPr bwMode="auto">
            <a:xfrm>
              <a:off x="971550" y="4508500"/>
              <a:ext cx="1871663" cy="2159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9" name="AutoShape 90"/>
            <p:cNvSpPr>
              <a:spLocks noChangeArrowheads="1"/>
            </p:cNvSpPr>
            <p:nvPr/>
          </p:nvSpPr>
          <p:spPr bwMode="auto">
            <a:xfrm>
              <a:off x="4140200" y="2924175"/>
              <a:ext cx="2569174" cy="2879725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20" name="Oval 91"/>
            <p:cNvSpPr>
              <a:spLocks noChangeArrowheads="1"/>
            </p:cNvSpPr>
            <p:nvPr/>
          </p:nvSpPr>
          <p:spPr bwMode="auto">
            <a:xfrm>
              <a:off x="4500563" y="3284538"/>
              <a:ext cx="1898259" cy="21589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21" name="Line 92"/>
            <p:cNvSpPr>
              <a:spLocks noChangeShapeType="1"/>
            </p:cNvSpPr>
            <p:nvPr/>
          </p:nvSpPr>
          <p:spPr bwMode="auto">
            <a:xfrm flipV="1">
              <a:off x="971550" y="2997200"/>
              <a:ext cx="3455988" cy="151130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>
              <a:off x="2843213" y="4724400"/>
              <a:ext cx="1512887" cy="936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804372" y="3436957"/>
            <a:ext cx="1505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IIT (Image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Intensifier</a:t>
            </a:r>
          </a:p>
          <a:p>
            <a:r>
              <a:rPr lang="en-US" altLang="ja-JP" dirty="0" smtClean="0"/>
              <a:t>       Tube)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1552" y="5286371"/>
            <a:ext cx="1844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球</a:t>
            </a:r>
            <a:r>
              <a:rPr lang="ja-JP" altLang="en-US" dirty="0" smtClean="0"/>
              <a:t>面鏡</a:t>
            </a:r>
            <a:endParaRPr lang="en-US" altLang="ja-JP" dirty="0" smtClean="0"/>
          </a:p>
          <a:p>
            <a:r>
              <a:rPr lang="en-US" altLang="ja-JP" dirty="0"/>
              <a:t>(</a:t>
            </a:r>
            <a:r>
              <a:rPr lang="en-US" altLang="ja-JP" dirty="0" smtClean="0"/>
              <a:t>Spherical Mirror)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48264" y="5483382"/>
            <a:ext cx="2000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2008</a:t>
            </a:r>
            <a:r>
              <a:rPr lang="ja-JP" altLang="en-US" sz="1100" dirty="0" smtClean="0"/>
              <a:t>年度</a:t>
            </a:r>
            <a:endParaRPr lang="en-US" altLang="ja-JP" sz="1100" dirty="0" smtClean="0"/>
          </a:p>
          <a:p>
            <a:r>
              <a:rPr lang="ja-JP" altLang="en-US" sz="1100" dirty="0" smtClean="0"/>
              <a:t>課題研究</a:t>
            </a:r>
            <a:r>
              <a:rPr lang="en-US" altLang="ja-JP" sz="1100" dirty="0" smtClean="0"/>
              <a:t>P1</a:t>
            </a:r>
            <a:r>
              <a:rPr lang="ja-JP" altLang="en-US" sz="1100" dirty="0" smtClean="0"/>
              <a:t>発表会スライドより</a:t>
            </a:r>
            <a:endParaRPr kumimoji="1" lang="ja-JP" altLang="en-US" sz="1100" dirty="0"/>
          </a:p>
        </p:txBody>
      </p:sp>
      <p:pic>
        <p:nvPicPr>
          <p:cNvPr id="38" name="Picture 6" descr="rich_the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94319"/>
            <a:ext cx="2169486" cy="194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7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92D050"/>
                </a:solidFill>
              </a:rPr>
              <a:t>①球面鏡を用いた間接的観測</a:t>
            </a:r>
            <a:r>
              <a:rPr lang="en-US" altLang="ja-JP" sz="2400" dirty="0"/>
              <a:t>―2008</a:t>
            </a:r>
            <a:r>
              <a:rPr lang="ja-JP" altLang="en-US" sz="2400" dirty="0"/>
              <a:t>年度</a:t>
            </a:r>
            <a:r>
              <a:rPr lang="en-US" altLang="ja-JP" sz="2400" dirty="0"/>
              <a:t>P1</a:t>
            </a:r>
            <a:r>
              <a:rPr lang="ja-JP" altLang="en-US" sz="2400" dirty="0" smtClean="0"/>
              <a:t>実験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ja-JP" altLang="en-US" sz="2400" u="sng" dirty="0" smtClean="0">
                <a:solidFill>
                  <a:schemeClr val="tx2"/>
                </a:solidFill>
              </a:rPr>
              <a:t>メリット</a:t>
            </a:r>
            <a:endParaRPr lang="en-US" altLang="ja-JP" sz="24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高精度な角度分解能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多光量</a:t>
            </a:r>
            <a:endParaRPr lang="en-US" altLang="ja-JP" sz="2400" dirty="0" smtClean="0">
              <a:solidFill>
                <a:srgbClr val="92D050"/>
              </a:solidFill>
            </a:endParaRPr>
          </a:p>
          <a:p>
            <a:endParaRPr lang="en-US" altLang="ja-JP" sz="2400" dirty="0">
              <a:solidFill>
                <a:srgbClr val="92D050"/>
              </a:solidFill>
            </a:endParaRPr>
          </a:p>
          <a:p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92D050"/>
                </a:solidFill>
              </a:rPr>
              <a:t>　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デメリット</a:t>
            </a:r>
            <a:endParaRPr lang="en-US" altLang="ja-JP" sz="24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検出器のサイズが大きい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斜め</a:t>
            </a:r>
            <a:r>
              <a:rPr lang="ja-JP" altLang="en-US" sz="2400" dirty="0"/>
              <a:t>入射</a:t>
            </a:r>
            <a:r>
              <a:rPr lang="ja-JP" altLang="en-US" sz="2400" dirty="0" smtClean="0"/>
              <a:t>の場合正確に観測できない</a:t>
            </a:r>
            <a:endParaRPr lang="en-US" altLang="ja-JP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4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92D050"/>
                </a:solidFill>
              </a:rPr>
              <a:t>②直接観測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本実験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チェレンコフ光を、位置情報を保持しつつ検出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smtClean="0"/>
              <a:t>―Super-K</a:t>
            </a:r>
            <a:r>
              <a:rPr lang="ja-JP" altLang="en-US" sz="2400" dirty="0" smtClean="0"/>
              <a:t>では、この方法で約</a:t>
            </a:r>
            <a:r>
              <a:rPr lang="en-US" altLang="ja-JP" sz="2400" dirty="0" smtClean="0"/>
              <a:t>13,000</a:t>
            </a:r>
            <a:r>
              <a:rPr lang="ja-JP" altLang="en-US" sz="2400" dirty="0" smtClean="0"/>
              <a:t>本の</a:t>
            </a:r>
            <a:r>
              <a:rPr lang="en-US" altLang="ja-JP" sz="2400" dirty="0" smtClean="0"/>
              <a:t>PMT</a:t>
            </a:r>
            <a:r>
              <a:rPr lang="ja-JP" altLang="en-US" sz="2400" dirty="0" smtClean="0"/>
              <a:t>を用いて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　 チェレンコフリングを観測している</a:t>
            </a:r>
            <a:endParaRPr lang="en-US" altLang="ja-JP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627784" y="2708921"/>
            <a:ext cx="3904215" cy="3459668"/>
            <a:chOff x="2173732" y="1807654"/>
            <a:chExt cx="2859490" cy="3952268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173732" y="1807654"/>
              <a:ext cx="2859490" cy="3952268"/>
              <a:chOff x="873401" y="879231"/>
              <a:chExt cx="3396707" cy="4821842"/>
            </a:xfrm>
          </p:grpSpPr>
          <p:sp>
            <p:nvSpPr>
              <p:cNvPr id="42" name="正方形/長方形 41"/>
              <p:cNvSpPr/>
              <p:nvPr/>
            </p:nvSpPr>
            <p:spPr>
              <a:xfrm>
                <a:off x="1931863" y="1581819"/>
                <a:ext cx="1207188" cy="4099526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3" name="グループ化 42"/>
              <p:cNvGrpSpPr/>
              <p:nvPr/>
            </p:nvGrpSpPr>
            <p:grpSpPr>
              <a:xfrm>
                <a:off x="1931863" y="1564048"/>
                <a:ext cx="1207788" cy="4137025"/>
                <a:chOff x="4351824" y="829711"/>
                <a:chExt cx="734764" cy="1962000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>
                  <a:off x="4355976" y="2782355"/>
                  <a:ext cx="730612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4355976" y="836712"/>
                  <a:ext cx="730612" cy="142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4351824" y="829711"/>
                  <a:ext cx="0" cy="1962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flipV="1">
                  <a:off x="4942207" y="981442"/>
                  <a:ext cx="933" cy="166520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flipH="1">
                  <a:off x="5086224" y="836712"/>
                  <a:ext cx="364" cy="14472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5086588" y="2646646"/>
                  <a:ext cx="0" cy="135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942207" y="981441"/>
                  <a:ext cx="14401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>
                  <a:off x="4942207" y="2646646"/>
                  <a:ext cx="14401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直線矢印コネクタ 43"/>
              <p:cNvCxnSpPr/>
              <p:nvPr/>
            </p:nvCxnSpPr>
            <p:spPr>
              <a:xfrm flipV="1">
                <a:off x="873401" y="3639586"/>
                <a:ext cx="2028917" cy="7053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/>
              <p:cNvCxnSpPr/>
              <p:nvPr/>
            </p:nvCxnSpPr>
            <p:spPr>
              <a:xfrm>
                <a:off x="2057051" y="3639586"/>
                <a:ext cx="536189" cy="92268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 flipV="1">
                <a:off x="2449284" y="3276688"/>
                <a:ext cx="228050" cy="3629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/>
              <p:nvPr/>
            </p:nvCxnSpPr>
            <p:spPr>
              <a:xfrm>
                <a:off x="2450817" y="3630728"/>
                <a:ext cx="226517" cy="37433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グループ化 47"/>
              <p:cNvGrpSpPr/>
              <p:nvPr/>
            </p:nvGrpSpPr>
            <p:grpSpPr>
              <a:xfrm>
                <a:off x="1751713" y="3339194"/>
                <a:ext cx="518213" cy="634579"/>
                <a:chOff x="2951820" y="1809842"/>
                <a:chExt cx="252028" cy="257252"/>
              </a:xfrm>
            </p:grpSpPr>
            <p:sp>
              <p:nvSpPr>
                <p:cNvPr id="64" name="円弧 63"/>
                <p:cNvSpPr/>
                <p:nvPr/>
              </p:nvSpPr>
              <p:spPr>
                <a:xfrm>
                  <a:off x="2951820" y="1809842"/>
                  <a:ext cx="252028" cy="257252"/>
                </a:xfrm>
                <a:prstGeom prst="arc">
                  <a:avLst>
                    <a:gd name="adj1" fmla="val 18511445"/>
                    <a:gd name="adj2" fmla="val 21346273"/>
                  </a:avLst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5" name="直線コネクタ 64"/>
                <p:cNvCxnSpPr/>
                <p:nvPr/>
              </p:nvCxnSpPr>
              <p:spPr>
                <a:xfrm flipV="1">
                  <a:off x="3167844" y="1871279"/>
                  <a:ext cx="36004" cy="2341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グループ化 48"/>
              <p:cNvGrpSpPr/>
              <p:nvPr/>
            </p:nvGrpSpPr>
            <p:grpSpPr>
              <a:xfrm>
                <a:off x="2215922" y="3375422"/>
                <a:ext cx="414278" cy="542435"/>
                <a:chOff x="2951820" y="1809842"/>
                <a:chExt cx="252028" cy="257252"/>
              </a:xfrm>
            </p:grpSpPr>
            <p:sp>
              <p:nvSpPr>
                <p:cNvPr id="62" name="円弧 61"/>
                <p:cNvSpPr/>
                <p:nvPr/>
              </p:nvSpPr>
              <p:spPr>
                <a:xfrm>
                  <a:off x="2951820" y="1809842"/>
                  <a:ext cx="252028" cy="257252"/>
                </a:xfrm>
                <a:prstGeom prst="arc">
                  <a:avLst>
                    <a:gd name="adj1" fmla="val 18511445"/>
                    <a:gd name="adj2" fmla="val 21346273"/>
                  </a:avLst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3" name="直線コネクタ 62"/>
                <p:cNvCxnSpPr/>
                <p:nvPr/>
              </p:nvCxnSpPr>
              <p:spPr>
                <a:xfrm flipV="1">
                  <a:off x="3167844" y="1871279"/>
                  <a:ext cx="36004" cy="2341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グループ化 49"/>
              <p:cNvGrpSpPr/>
              <p:nvPr/>
            </p:nvGrpSpPr>
            <p:grpSpPr>
              <a:xfrm rot="3891434">
                <a:off x="1776211" y="3395623"/>
                <a:ext cx="531420" cy="422865"/>
                <a:chOff x="2951820" y="1809842"/>
                <a:chExt cx="252028" cy="257252"/>
              </a:xfrm>
            </p:grpSpPr>
            <p:sp>
              <p:nvSpPr>
                <p:cNvPr id="60" name="円弧 59"/>
                <p:cNvSpPr/>
                <p:nvPr/>
              </p:nvSpPr>
              <p:spPr>
                <a:xfrm>
                  <a:off x="2951820" y="1809842"/>
                  <a:ext cx="252028" cy="257252"/>
                </a:xfrm>
                <a:prstGeom prst="arc">
                  <a:avLst>
                    <a:gd name="adj1" fmla="val 18511445"/>
                    <a:gd name="adj2" fmla="val 21346273"/>
                  </a:avLst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1" name="直線コネクタ 60"/>
                <p:cNvCxnSpPr/>
                <p:nvPr/>
              </p:nvCxnSpPr>
              <p:spPr>
                <a:xfrm flipV="1">
                  <a:off x="3167844" y="1871279"/>
                  <a:ext cx="36004" cy="2341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グループ化 50"/>
              <p:cNvGrpSpPr/>
              <p:nvPr/>
            </p:nvGrpSpPr>
            <p:grpSpPr>
              <a:xfrm rot="3891434">
                <a:off x="2195050" y="3377097"/>
                <a:ext cx="508467" cy="433639"/>
                <a:chOff x="2951820" y="1809842"/>
                <a:chExt cx="252028" cy="257252"/>
              </a:xfrm>
            </p:grpSpPr>
            <p:sp>
              <p:nvSpPr>
                <p:cNvPr id="58" name="円弧 57"/>
                <p:cNvSpPr/>
                <p:nvPr/>
              </p:nvSpPr>
              <p:spPr>
                <a:xfrm>
                  <a:off x="2951820" y="1809842"/>
                  <a:ext cx="252028" cy="257252"/>
                </a:xfrm>
                <a:prstGeom prst="arc">
                  <a:avLst>
                    <a:gd name="adj1" fmla="val 18511445"/>
                    <a:gd name="adj2" fmla="val 21346273"/>
                  </a:avLst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9" name="直線コネクタ 58"/>
                <p:cNvCxnSpPr/>
                <p:nvPr/>
              </p:nvCxnSpPr>
              <p:spPr>
                <a:xfrm flipV="1">
                  <a:off x="3167844" y="1871279"/>
                  <a:ext cx="36004" cy="2341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テキスト ボックス 51"/>
              <p:cNvSpPr txBox="1"/>
              <p:nvPr/>
            </p:nvSpPr>
            <p:spPr>
              <a:xfrm>
                <a:off x="3204823" y="1883985"/>
                <a:ext cx="10652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bg1"/>
                    </a:solidFill>
                  </a:rPr>
                  <a:t>PMT1~4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1946285" y="879231"/>
                <a:ext cx="958174" cy="638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en-US" altLang="ja-JP" sz="1400" dirty="0" smtClean="0"/>
              </a:p>
              <a:p>
                <a:r>
                  <a:rPr lang="ja-JP" altLang="en-US" sz="1400" b="1" dirty="0"/>
                  <a:t>アクリル</a:t>
                </a:r>
                <a:endParaRPr kumimoji="1" lang="ja-JP" altLang="en-US" sz="14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テキスト ボックス 53"/>
                  <p:cNvSpPr txBox="1"/>
                  <p:nvPr/>
                </p:nvSpPr>
                <p:spPr>
                  <a:xfrm>
                    <a:off x="1186639" y="3105755"/>
                    <a:ext cx="444218" cy="4761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 dirty="0">
                                  <a:latin typeface="Cambria Math"/>
                                </a:rPr>
                                <m:t>𝜇</m:t>
                              </m:r>
                              <m:r>
                                <m:rPr>
                                  <m:nor/>
                                </m:rPr>
                                <a:rPr lang="ja-JP" altLang="en-US" sz="1600" dirty="0"/>
                                <m:t> </m:t>
                              </m:r>
                            </m:e>
                            <m:sup>
                              <m:r>
                                <a:rPr kumimoji="1" lang="en-US" altLang="ja-JP" sz="1600" i="1" dirty="0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54" name="テキスト ボックス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639" y="3105755"/>
                    <a:ext cx="444218" cy="476143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テキスト ボックス 54"/>
              <p:cNvSpPr txBox="1"/>
              <p:nvPr/>
            </p:nvSpPr>
            <p:spPr>
              <a:xfrm>
                <a:off x="1966671" y="4562267"/>
                <a:ext cx="867435" cy="486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/>
                  <a:t>photon</a:t>
                </a:r>
                <a:endParaRPr kumimoji="1" lang="ja-JP" altLang="en-US" sz="900" dirty="0"/>
              </a:p>
            </p:txBody>
          </p:sp>
          <p:cxnSp>
            <p:nvCxnSpPr>
              <p:cNvPr id="56" name="直線矢印コネクタ 55"/>
              <p:cNvCxnSpPr/>
              <p:nvPr/>
            </p:nvCxnSpPr>
            <p:spPr>
              <a:xfrm flipV="1">
                <a:off x="2057051" y="2852936"/>
                <a:ext cx="453747" cy="786654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正方形/長方形 56"/>
              <p:cNvSpPr/>
              <p:nvPr/>
            </p:nvSpPr>
            <p:spPr>
              <a:xfrm>
                <a:off x="2914372" y="1883985"/>
                <a:ext cx="1154654" cy="35127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3" name="直線矢印コネクタ 12"/>
            <p:cNvCxnSpPr/>
            <p:nvPr/>
          </p:nvCxnSpPr>
          <p:spPr>
            <a:xfrm flipV="1">
              <a:off x="3425493" y="2872214"/>
              <a:ext cx="458069" cy="769704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3596367" y="3513953"/>
              <a:ext cx="285392" cy="407526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 flipV="1">
              <a:off x="3550451" y="4138138"/>
              <a:ext cx="331308" cy="527728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 flipV="1">
              <a:off x="3395003" y="4451363"/>
              <a:ext cx="488050" cy="803739"/>
            </a:xfrm>
            <a:prstGeom prst="straightConnector1">
              <a:avLst/>
            </a:prstGeom>
            <a:ln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3843328" y="262466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光検出器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92D050"/>
                </a:solidFill>
              </a:rPr>
              <a:t>②直接観測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本実験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ja-JP" altLang="en-US" sz="2400" u="sng" dirty="0" smtClean="0">
                <a:solidFill>
                  <a:schemeClr val="tx2"/>
                </a:solidFill>
              </a:rPr>
              <a:t>メリット</a:t>
            </a:r>
            <a:endParaRPr lang="en-US" altLang="ja-JP" sz="24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検出器をコンパクトに作成可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粒子の飛来方向を問わない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リングとして直観的な形で検出</a:t>
            </a:r>
            <a:endParaRPr lang="en-US" altLang="ja-JP" sz="2400" dirty="0">
              <a:solidFill>
                <a:srgbClr val="92D050"/>
              </a:solidFill>
            </a:endParaRPr>
          </a:p>
          <a:p>
            <a:endParaRPr lang="en-US" altLang="ja-JP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92D050"/>
                </a:solidFill>
              </a:rPr>
              <a:t>　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デメリット</a:t>
            </a:r>
            <a:endParaRPr lang="en-US" altLang="ja-JP" sz="24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/>
              <a:t>チェレンコフ角の精度が前者のものに</a:t>
            </a:r>
            <a:r>
              <a:rPr lang="ja-JP" altLang="en-US" sz="2400" dirty="0" smtClean="0"/>
              <a:t>及ばない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92D050"/>
                </a:solidFill>
              </a:rPr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高い位置分解能が必要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smtClean="0"/>
              <a:t>―</a:t>
            </a:r>
            <a:r>
              <a:rPr lang="ja-JP" altLang="en-US" sz="2400" dirty="0" smtClean="0"/>
              <a:t>前者と比べて少光量</a:t>
            </a:r>
            <a:endParaRPr lang="en-US" altLang="ja-JP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2017/03/23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2017</a:t>
            </a:r>
            <a:r>
              <a:rPr kumimoji="1" lang="zh-TW" altLang="en-US" smtClean="0"/>
              <a:t>年度　課題研究</a:t>
            </a:r>
            <a:r>
              <a:rPr kumimoji="1" lang="en-US" altLang="zh-TW" smtClean="0"/>
              <a:t>P1</a:t>
            </a:r>
            <a:r>
              <a:rPr kumimoji="1" lang="zh-TW" altLang="en-US" smtClean="0"/>
              <a:t>発表会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0C1-E8B2-42E6-8BB6-61D8B610902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0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1082</Words>
  <Application>Microsoft Office PowerPoint</Application>
  <PresentationFormat>画面に合わせる (4:3)</PresentationFormat>
  <Paragraphs>429</Paragraphs>
  <Slides>34</Slides>
  <Notes>9</Notes>
  <HiddenSlides>6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3" baseType="lpstr">
      <vt:lpstr>ＭＳ Ｐゴシック</vt:lpstr>
      <vt:lpstr>ＭＳ Ｐ明朝</vt:lpstr>
      <vt:lpstr>新細明體</vt:lpstr>
      <vt:lpstr>メイリオ</vt:lpstr>
      <vt:lpstr>Arial</vt:lpstr>
      <vt:lpstr>Calibri</vt:lpstr>
      <vt:lpstr>Cambria Math</vt:lpstr>
      <vt:lpstr>Office ​​テーマ</vt:lpstr>
      <vt:lpstr>Acrobat Document</vt:lpstr>
      <vt:lpstr>PowerPoint プレゼンテーション</vt:lpstr>
      <vt:lpstr>1. 目的・動機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謝辞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寛明</dc:creator>
  <cp:lastModifiedBy>P1</cp:lastModifiedBy>
  <cp:revision>131</cp:revision>
  <dcterms:created xsi:type="dcterms:W3CDTF">2017-03-15T11:45:02Z</dcterms:created>
  <dcterms:modified xsi:type="dcterms:W3CDTF">2017-03-23T07:17:52Z</dcterms:modified>
</cp:coreProperties>
</file>