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78" r:id="rId2"/>
    <p:sldId id="279" r:id="rId3"/>
    <p:sldId id="280" r:id="rId4"/>
    <p:sldId id="281" r:id="rId5"/>
    <p:sldId id="282" r:id="rId6"/>
    <p:sldId id="256" r:id="rId7"/>
    <p:sldId id="257" r:id="rId8"/>
    <p:sldId id="259" r:id="rId9"/>
    <p:sldId id="261" r:id="rId10"/>
    <p:sldId id="260" r:id="rId11"/>
    <p:sldId id="262" r:id="rId12"/>
    <p:sldId id="266" r:id="rId13"/>
    <p:sldId id="267" r:id="rId14"/>
    <p:sldId id="268" r:id="rId15"/>
    <p:sldId id="269" r:id="rId16"/>
    <p:sldId id="270" r:id="rId17"/>
    <p:sldId id="271" r:id="rId18"/>
    <p:sldId id="272" r:id="rId19"/>
    <p:sldId id="273" r:id="rId20"/>
    <p:sldId id="275" r:id="rId21"/>
    <p:sldId id="276" r:id="rId22"/>
    <p:sldId id="277" r:id="rId23"/>
    <p:sldId id="287" r:id="rId24"/>
    <p:sldId id="288" r:id="rId25"/>
    <p:sldId id="283" r:id="rId26"/>
    <p:sldId id="284" r:id="rId27"/>
    <p:sldId id="285" r:id="rId28"/>
    <p:sldId id="286" r:id="rId29"/>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B355D305-EB0F-7C4A-BAB8-9B99BE4069FF}">
          <p14:sldIdLst>
            <p14:sldId id="278"/>
            <p14:sldId id="279"/>
            <p14:sldId id="280"/>
            <p14:sldId id="281"/>
            <p14:sldId id="282"/>
            <p14:sldId id="256"/>
            <p14:sldId id="257"/>
            <p14:sldId id="259"/>
            <p14:sldId id="261"/>
            <p14:sldId id="260"/>
            <p14:sldId id="262"/>
            <p14:sldId id="266"/>
            <p14:sldId id="267"/>
            <p14:sldId id="268"/>
            <p14:sldId id="269"/>
            <p14:sldId id="270"/>
            <p14:sldId id="271"/>
            <p14:sldId id="272"/>
            <p14:sldId id="273"/>
            <p14:sldId id="275"/>
            <p14:sldId id="276"/>
            <p14:sldId id="277"/>
            <p14:sldId id="287"/>
            <p14:sldId id="288"/>
            <p14:sldId id="283"/>
            <p14:sldId id="284"/>
            <p14:sldId id="285"/>
            <p14:sldId id="286"/>
          </p14:sldIdLst>
        </p14:section>
        <p14:section name="追加資料" id="{158489CF-2F13-4B43-874C-5DD0D2DEA8B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72207" autoAdjust="0"/>
  </p:normalViewPr>
  <p:slideViewPr>
    <p:cSldViewPr snapToGrid="0" snapToObjects="1">
      <p:cViewPr>
        <p:scale>
          <a:sx n="66" d="100"/>
          <a:sy n="66" d="100"/>
        </p:scale>
        <p:origin x="-3234" y="-5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9D55D1-DAE3-074E-AB12-16CBD4ACC7E0}" type="datetimeFigureOut">
              <a:rPr kumimoji="1" lang="ja-JP" altLang="en-US" smtClean="0"/>
              <a:pPr/>
              <a:t>2013/6/10</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DF20D0-590C-5F47-9874-D7E0064B0045}" type="slidenum">
              <a:rPr kumimoji="1" lang="ja-JP" altLang="en-US" smtClean="0"/>
              <a:pPr/>
              <a:t>‹#›</a:t>
            </a:fld>
            <a:endParaRPr kumimoji="1" lang="ja-JP" altLang="en-US"/>
          </a:p>
        </p:txBody>
      </p:sp>
    </p:spTree>
    <p:extLst>
      <p:ext uri="{BB962C8B-B14F-4D97-AF65-F5344CB8AC3E}">
        <p14:creationId xmlns:p14="http://schemas.microsoft.com/office/powerpoint/2010/main" val="845679122"/>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では、測定システムの構築について話させていただきます。</a:t>
            </a:r>
            <a:endParaRPr kumimoji="1" lang="en-US" altLang="ja-JP" dirty="0" smtClean="0"/>
          </a:p>
          <a:p>
            <a:r>
              <a:rPr kumimoji="1" lang="ja-JP" altLang="en-US" dirty="0" smtClean="0"/>
              <a:t>まず、今年からメスバウアー効果を考えることになった訳ですが、全く先行研究がなかったので、僕たちの研究では測定システムの構築から始めました。</a:t>
            </a:r>
            <a:endParaRPr kumimoji="1" lang="en-US" altLang="ja-JP" dirty="0" smtClean="0"/>
          </a:p>
          <a:p>
            <a:r>
              <a:rPr kumimoji="1" lang="ja-JP" altLang="en-US" dirty="0" smtClean="0"/>
              <a:t>具体的には必要なパソコンの設定・</a:t>
            </a:r>
            <a:r>
              <a:rPr kumimoji="1" lang="en-US" altLang="ja-JP" dirty="0" smtClean="0"/>
              <a:t>Driver</a:t>
            </a:r>
            <a:r>
              <a:rPr kumimoji="1" lang="ja-JP" altLang="en-US" dirty="0" smtClean="0"/>
              <a:t>のインストール・物理的なデバイスとの接続・</a:t>
            </a:r>
            <a:r>
              <a:rPr kumimoji="1" lang="en-US" altLang="ja-JP" dirty="0" smtClean="0"/>
              <a:t>ADC</a:t>
            </a:r>
            <a:r>
              <a:rPr kumimoji="1" lang="ja-JP" altLang="en-US" dirty="0" smtClean="0"/>
              <a:t>読み出しプログラムの作成などです。</a:t>
            </a:r>
            <a:endParaRPr kumimoji="1" lang="en-US" altLang="ja-JP" dirty="0" smtClean="0"/>
          </a:p>
          <a:p>
            <a:r>
              <a:rPr kumimoji="1" lang="ja-JP" altLang="en-US" dirty="0" smtClean="0"/>
              <a:t>順番に説明させていただきます。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ADF20D0-590C-5F47-9874-D7E0064B0045}" type="slidenum">
              <a:rPr kumimoji="1" lang="ja-JP" altLang="en-US" smtClean="0"/>
              <a:pPr/>
              <a:t>6</a:t>
            </a:fld>
            <a:endParaRPr kumimoji="1" lang="ja-JP" altLang="en-US"/>
          </a:p>
        </p:txBody>
      </p:sp>
    </p:spTree>
    <p:extLst>
      <p:ext uri="{BB962C8B-B14F-4D97-AF65-F5344CB8AC3E}">
        <p14:creationId xmlns:p14="http://schemas.microsoft.com/office/powerpoint/2010/main" val="11516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3192C0B-8BD1-4783-AFDB-1A5D681ECD57}" type="slidenum">
              <a:rPr lang="en-US"/>
              <a:pPr/>
              <a:t>15</a:t>
            </a:fld>
            <a:endParaRPr lang="en-US"/>
          </a:p>
        </p:txBody>
      </p:sp>
      <p:sp>
        <p:nvSpPr>
          <p:cNvPr id="18433" name="Rectangle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685512" y="4343230"/>
            <a:ext cx="5486976" cy="4115139"/>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8D9A285-88D7-416C-8C76-BCE34AB3769D}" type="slidenum">
              <a:rPr lang="en-US"/>
              <a:pPr/>
              <a:t>16</a:t>
            </a:fld>
            <a:endParaRPr lang="en-US"/>
          </a:p>
        </p:txBody>
      </p:sp>
      <p:sp>
        <p:nvSpPr>
          <p:cNvPr id="19457" name="Rectangle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685512" y="4343230"/>
            <a:ext cx="5486976" cy="4115139"/>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57E3A7F-59A7-4BFA-85D6-F70345962B0F}" type="slidenum">
              <a:rPr lang="en-US"/>
              <a:pPr/>
              <a:t>17</a:t>
            </a:fld>
            <a:endParaRPr lang="en-US"/>
          </a:p>
        </p:txBody>
      </p:sp>
      <p:sp>
        <p:nvSpPr>
          <p:cNvPr id="20481" name="Rectangle 1"/>
          <p:cNvSpPr txBox="1">
            <a:spLocks noGrp="1" noRot="1" noChangeAspect="1" noChangeArrowheads="1"/>
          </p:cNvSpPr>
          <p:nvPr>
            <p:ph type="sldImg"/>
          </p:nvPr>
        </p:nvSpPr>
        <p:spPr bwMode="auto">
          <a:xfrm>
            <a:off x="1003786" y="695134"/>
            <a:ext cx="4848989" cy="3428152"/>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685512" y="4343230"/>
            <a:ext cx="5486976" cy="4115139"/>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F9A0866-5E43-4D0A-981C-E7640313B2BC}" type="slidenum">
              <a:rPr lang="en-US"/>
              <a:pPr/>
              <a:t>18</a:t>
            </a:fld>
            <a:endParaRPr lang="en-US"/>
          </a:p>
        </p:txBody>
      </p:sp>
      <p:sp>
        <p:nvSpPr>
          <p:cNvPr id="21505" name="Rectangle 1"/>
          <p:cNvSpPr txBox="1">
            <a:spLocks noGrp="1" noRot="1" noChangeAspect="1" noChangeArrowheads="1"/>
          </p:cNvSpPr>
          <p:nvPr>
            <p:ph type="sldImg"/>
          </p:nvPr>
        </p:nvSpPr>
        <p:spPr bwMode="auto">
          <a:xfrm>
            <a:off x="1003786" y="695134"/>
            <a:ext cx="4848989" cy="3428152"/>
          </a:xfrm>
          <a:prstGeom prst="rect">
            <a:avLst/>
          </a:prstGeom>
          <a:solidFill>
            <a:srgbClr val="FFFFFF"/>
          </a:solidFill>
          <a:ln>
            <a:solidFill>
              <a:srgbClr val="000000"/>
            </a:solidFill>
            <a:miter lim="800000"/>
            <a:headEnd/>
            <a:tailEnd/>
          </a:ln>
        </p:spPr>
      </p:sp>
      <p:sp>
        <p:nvSpPr>
          <p:cNvPr id="21506" name="Rectangle 2"/>
          <p:cNvSpPr txBox="1">
            <a:spLocks noGrp="1" noChangeArrowheads="1"/>
          </p:cNvSpPr>
          <p:nvPr>
            <p:ph type="body" idx="1"/>
          </p:nvPr>
        </p:nvSpPr>
        <p:spPr bwMode="auto">
          <a:xfrm>
            <a:off x="685512" y="4343230"/>
            <a:ext cx="5486976" cy="4115139"/>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D0DB5B0-04C0-4563-A8D7-B0E879B381EE}" type="slidenum">
              <a:rPr lang="en-US"/>
              <a:pPr/>
              <a:t>19</a:t>
            </a:fld>
            <a:endParaRPr lang="en-US"/>
          </a:p>
        </p:txBody>
      </p:sp>
      <p:sp>
        <p:nvSpPr>
          <p:cNvPr id="22529" name="Rectangle 1"/>
          <p:cNvSpPr txBox="1">
            <a:spLocks noGrp="1" noRot="1" noChangeAspect="1" noChangeArrowheads="1"/>
          </p:cNvSpPr>
          <p:nvPr>
            <p:ph type="sldImg"/>
          </p:nvPr>
        </p:nvSpPr>
        <p:spPr bwMode="auto">
          <a:xfrm>
            <a:off x="1003786" y="695134"/>
            <a:ext cx="4848989" cy="3428152"/>
          </a:xfrm>
          <a:prstGeom prst="rect">
            <a:avLst/>
          </a:prstGeom>
          <a:solidFill>
            <a:srgbClr val="FFFFFF"/>
          </a:solidFill>
          <a:ln>
            <a:solidFill>
              <a:srgbClr val="000000"/>
            </a:solidFill>
            <a:miter lim="800000"/>
            <a:headEnd/>
            <a:tailEnd/>
          </a:ln>
        </p:spPr>
      </p:sp>
      <p:sp>
        <p:nvSpPr>
          <p:cNvPr id="22530" name="Rectangle 2"/>
          <p:cNvSpPr txBox="1">
            <a:spLocks noGrp="1" noChangeArrowheads="1"/>
          </p:cNvSpPr>
          <p:nvPr>
            <p:ph type="body" idx="1"/>
          </p:nvPr>
        </p:nvSpPr>
        <p:spPr bwMode="auto">
          <a:xfrm>
            <a:off x="685512" y="4343230"/>
            <a:ext cx="5486976" cy="4115139"/>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CCB4553-5E56-4BF4-B789-67FBD0E03445}" type="slidenum">
              <a:rPr lang="en-US"/>
              <a:pPr/>
              <a:t>20</a:t>
            </a:fld>
            <a:endParaRPr lang="en-US"/>
          </a:p>
        </p:txBody>
      </p:sp>
      <p:sp>
        <p:nvSpPr>
          <p:cNvPr id="24577" name="Rectangle 1"/>
          <p:cNvSpPr txBox="1">
            <a:spLocks noGrp="1" noRot="1" noChangeAspect="1" noChangeArrowheads="1"/>
          </p:cNvSpPr>
          <p:nvPr>
            <p:ph type="sldImg"/>
          </p:nvPr>
        </p:nvSpPr>
        <p:spPr bwMode="auto">
          <a:xfrm>
            <a:off x="1003786" y="695134"/>
            <a:ext cx="4848989" cy="3428152"/>
          </a:xfrm>
          <a:prstGeom prst="rect">
            <a:avLst/>
          </a:prstGeom>
          <a:solidFill>
            <a:srgbClr val="FFFFFF"/>
          </a:solidFill>
          <a:ln>
            <a:solidFill>
              <a:srgbClr val="000000"/>
            </a:solidFill>
            <a:miter lim="800000"/>
            <a:headEnd/>
            <a:tailEnd/>
          </a:ln>
        </p:spPr>
      </p:sp>
      <p:sp>
        <p:nvSpPr>
          <p:cNvPr id="24578" name="Rectangle 2"/>
          <p:cNvSpPr txBox="1">
            <a:spLocks noGrp="1" noChangeArrowheads="1"/>
          </p:cNvSpPr>
          <p:nvPr>
            <p:ph type="body" idx="1"/>
          </p:nvPr>
        </p:nvSpPr>
        <p:spPr bwMode="auto">
          <a:xfrm>
            <a:off x="685512" y="4343230"/>
            <a:ext cx="5486976" cy="4115139"/>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C25DA7F-C72E-4BBB-B71F-DD72AE3681E8}" type="slidenum">
              <a:rPr lang="en-US"/>
              <a:pPr/>
              <a:t>21</a:t>
            </a:fld>
            <a:endParaRPr lang="en-US"/>
          </a:p>
        </p:txBody>
      </p:sp>
      <p:sp>
        <p:nvSpPr>
          <p:cNvPr id="25601" name="Rectangle 1"/>
          <p:cNvSpPr txBox="1">
            <a:spLocks noGrp="1" noRot="1" noChangeAspect="1" noChangeArrowheads="1"/>
          </p:cNvSpPr>
          <p:nvPr>
            <p:ph type="sldImg"/>
          </p:nvPr>
        </p:nvSpPr>
        <p:spPr bwMode="auto">
          <a:xfrm>
            <a:off x="1003786" y="695134"/>
            <a:ext cx="4848989" cy="3428152"/>
          </a:xfrm>
          <a:prstGeom prst="rect">
            <a:avLst/>
          </a:prstGeom>
          <a:solidFill>
            <a:srgbClr val="FFFFFF"/>
          </a:solidFill>
          <a:ln>
            <a:solidFill>
              <a:srgbClr val="000000"/>
            </a:solidFill>
            <a:miter lim="800000"/>
            <a:headEnd/>
            <a:tailEnd/>
          </a:ln>
        </p:spPr>
      </p:sp>
      <p:sp>
        <p:nvSpPr>
          <p:cNvPr id="25602" name="Rectangle 2"/>
          <p:cNvSpPr txBox="1">
            <a:spLocks noGrp="1" noChangeArrowheads="1"/>
          </p:cNvSpPr>
          <p:nvPr>
            <p:ph type="body" idx="1"/>
          </p:nvPr>
        </p:nvSpPr>
        <p:spPr bwMode="auto">
          <a:xfrm>
            <a:off x="685512" y="4343230"/>
            <a:ext cx="5486976" cy="4115139"/>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9FC7175-9FFB-4EA0-886C-09CEE755D157}" type="slidenum">
              <a:rPr lang="en-US"/>
              <a:pPr/>
              <a:t>22</a:t>
            </a:fld>
            <a:endParaRPr lang="en-US"/>
          </a:p>
        </p:txBody>
      </p:sp>
      <p:sp>
        <p:nvSpPr>
          <p:cNvPr id="26625" name="Rectangle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p:spPr>
      </p:sp>
      <p:sp>
        <p:nvSpPr>
          <p:cNvPr id="26626" name="Rectangle 2"/>
          <p:cNvSpPr txBox="1">
            <a:spLocks noGrp="1" noChangeArrowheads="1"/>
          </p:cNvSpPr>
          <p:nvPr>
            <p:ph type="body" idx="1"/>
          </p:nvPr>
        </p:nvSpPr>
        <p:spPr bwMode="auto">
          <a:xfrm>
            <a:off x="685512" y="4343230"/>
            <a:ext cx="5486976" cy="4115139"/>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まず、パソコンの設定についてです。</a:t>
            </a:r>
            <a:endParaRPr kumimoji="1" lang="en-US" altLang="ja-JP" dirty="0" smtClean="0"/>
          </a:p>
          <a:p>
            <a:r>
              <a:rPr kumimoji="1" lang="en-US" altLang="ja-JP" dirty="0" smtClean="0"/>
              <a:t>OS</a:t>
            </a:r>
            <a:r>
              <a:rPr kumimoji="1" lang="ja-JP" altLang="en-US" dirty="0" smtClean="0"/>
              <a:t>の設定ですが、</a:t>
            </a:r>
            <a:r>
              <a:rPr kumimoji="1" lang="en-US" altLang="ja-JP" dirty="0" smtClean="0"/>
              <a:t>Scientific Linux6.3</a:t>
            </a:r>
            <a:r>
              <a:rPr kumimoji="1" lang="ja-JP" altLang="en-US" dirty="0" smtClean="0"/>
              <a:t>を使用しました。</a:t>
            </a:r>
            <a:endParaRPr kumimoji="1" lang="en-US" altLang="ja-JP" dirty="0" smtClean="0"/>
          </a:p>
          <a:p>
            <a:r>
              <a:rPr kumimoji="1" lang="ja-JP" altLang="en-US" dirty="0" smtClean="0"/>
              <a:t>その理由は、</a:t>
            </a:r>
            <a:r>
              <a:rPr kumimoji="1" lang="en-US" altLang="ja-JP" dirty="0" err="1" smtClean="0"/>
              <a:t>Kinoko</a:t>
            </a:r>
            <a:r>
              <a:rPr kumimoji="1" lang="ja-JP" altLang="en-US" dirty="0" smtClean="0"/>
              <a:t>の</a:t>
            </a:r>
            <a:r>
              <a:rPr kumimoji="1" lang="en-US" altLang="ja-JP" dirty="0" smtClean="0"/>
              <a:t>Driver</a:t>
            </a:r>
            <a:r>
              <a:rPr kumimoji="1" lang="ja-JP" altLang="en-US" dirty="0" smtClean="0"/>
              <a:t>を使用するため</a:t>
            </a:r>
            <a:r>
              <a:rPr kumimoji="1" lang="en-US" altLang="ja-JP" dirty="0" smtClean="0"/>
              <a:t>Linux Kernel 2.6</a:t>
            </a:r>
            <a:r>
              <a:rPr kumimoji="1" lang="ja-JP" altLang="en-US" dirty="0" smtClean="0"/>
              <a:t>が必要だったからです。</a:t>
            </a:r>
            <a:endParaRPr kumimoji="1" lang="en-US" altLang="ja-JP" dirty="0" smtClean="0"/>
          </a:p>
          <a:p>
            <a:r>
              <a:rPr kumimoji="1" lang="ja-JP" altLang="en-US" dirty="0" smtClean="0"/>
              <a:t>また、</a:t>
            </a:r>
            <a:r>
              <a:rPr kumimoji="1" lang="en-US" altLang="ja-JP" dirty="0" smtClean="0"/>
              <a:t>Fedora18</a:t>
            </a:r>
            <a:r>
              <a:rPr kumimoji="1" lang="ja-JP" altLang="en-US" dirty="0" smtClean="0"/>
              <a:t>がプリインストールされていたんですが、そのファイルシステムが干渉して</a:t>
            </a:r>
            <a:r>
              <a:rPr kumimoji="1" lang="en-US" altLang="ja-JP" dirty="0" smtClean="0"/>
              <a:t>Scientific Linux6.2</a:t>
            </a:r>
            <a:r>
              <a:rPr kumimoji="1" lang="ja-JP" altLang="en-US" dirty="0" smtClean="0"/>
              <a:t>以前ではインストールが出来ないという問題がありました。</a:t>
            </a:r>
            <a:endParaRPr kumimoji="1" lang="en-US" altLang="ja-JP" dirty="0" smtClean="0"/>
          </a:p>
          <a:p>
            <a:endParaRPr kumimoji="1" lang="en-US" altLang="ja-JP" dirty="0" smtClean="0"/>
          </a:p>
          <a:p>
            <a:r>
              <a:rPr kumimoji="1" lang="ja-JP" altLang="en-US" dirty="0" smtClean="0"/>
              <a:t>次に</a:t>
            </a:r>
            <a:r>
              <a:rPr kumimoji="1" lang="en-US" altLang="ja-JP" dirty="0" smtClean="0"/>
              <a:t>Driver</a:t>
            </a:r>
            <a:r>
              <a:rPr kumimoji="1" lang="ja-JP" altLang="en-US" dirty="0" smtClean="0"/>
              <a:t>についてですが、</a:t>
            </a:r>
            <a:r>
              <a:rPr kumimoji="1" lang="en-US" altLang="ja-JP" dirty="0" err="1" smtClean="0"/>
              <a:t>Kinoko</a:t>
            </a:r>
            <a:r>
              <a:rPr kumimoji="1" lang="ja-JP" altLang="en-US" dirty="0" smtClean="0"/>
              <a:t>の</a:t>
            </a:r>
            <a:r>
              <a:rPr kumimoji="1" lang="en-US" altLang="ja-JP" dirty="0" smtClean="0"/>
              <a:t>VME Driver</a:t>
            </a:r>
            <a:r>
              <a:rPr kumimoji="1" lang="ja-JP" altLang="en-US" dirty="0" smtClean="0"/>
              <a:t>を使用しました。</a:t>
            </a:r>
            <a:endParaRPr kumimoji="1" lang="en-US" altLang="ja-JP" dirty="0" smtClean="0"/>
          </a:p>
          <a:p>
            <a:r>
              <a:rPr kumimoji="1" lang="ja-JP" altLang="en-US" dirty="0" smtClean="0"/>
              <a:t>その理由としては</a:t>
            </a:r>
            <a:r>
              <a:rPr kumimoji="1" lang="en-US" altLang="ja-JP" dirty="0" smtClean="0"/>
              <a:t>32Bit,</a:t>
            </a:r>
            <a:r>
              <a:rPr kumimoji="1" lang="en-US" altLang="ja-JP" baseline="0" dirty="0" smtClean="0"/>
              <a:t> 24Bit, 16Bit</a:t>
            </a:r>
            <a:r>
              <a:rPr kumimoji="1" lang="ja-JP" altLang="en-US" baseline="0" dirty="0" smtClean="0"/>
              <a:t>の</a:t>
            </a:r>
            <a:r>
              <a:rPr kumimoji="1" lang="en-US" altLang="ja-JP" baseline="0" dirty="0" smtClean="0"/>
              <a:t>Addressing</a:t>
            </a:r>
            <a:r>
              <a:rPr kumimoji="1" lang="ja-JP" altLang="en-US" baseline="0" dirty="0" smtClean="0"/>
              <a:t>と</a:t>
            </a:r>
            <a:r>
              <a:rPr kumimoji="1" lang="en-US" altLang="ja-JP" baseline="0" dirty="0" smtClean="0"/>
              <a:t>D16, D32</a:t>
            </a:r>
            <a:r>
              <a:rPr kumimoji="1" lang="ja-JP" altLang="en-US" baseline="0" dirty="0" smtClean="0"/>
              <a:t>のモード全てに対応していたからです。</a:t>
            </a:r>
            <a:endParaRPr kumimoji="1" lang="en-US" altLang="ja-JP" baseline="0" dirty="0" smtClean="0"/>
          </a:p>
          <a:p>
            <a:r>
              <a:rPr kumimoji="1" lang="en-US" altLang="ja-JP" baseline="0" dirty="0" smtClean="0"/>
              <a:t>ADC</a:t>
            </a:r>
            <a:r>
              <a:rPr kumimoji="1" lang="ja-JP" altLang="en-US" baseline="0" dirty="0" smtClean="0"/>
              <a:t>ですが、</a:t>
            </a:r>
            <a:r>
              <a:rPr kumimoji="1" lang="en-US" altLang="ja-JP" baseline="0" dirty="0" smtClean="0"/>
              <a:t>24BitAddressing</a:t>
            </a:r>
            <a:r>
              <a:rPr kumimoji="1" lang="ja-JP" altLang="en-US" baseline="0" dirty="0" smtClean="0"/>
              <a:t>で、</a:t>
            </a:r>
            <a:r>
              <a:rPr kumimoji="1" lang="en-US" altLang="ja-JP" baseline="0" dirty="0" smtClean="0"/>
              <a:t>D16,D32</a:t>
            </a:r>
            <a:r>
              <a:rPr kumimoji="1" lang="ja-JP" altLang="en-US" baseline="0" dirty="0" smtClean="0"/>
              <a:t>のモードを必要としていたので、</a:t>
            </a:r>
            <a:r>
              <a:rPr kumimoji="1" lang="en-US" altLang="ja-JP" baseline="0" dirty="0" smtClean="0"/>
              <a:t>vmedrv24d16, vmedrv24d32</a:t>
            </a:r>
            <a:r>
              <a:rPr kumimoji="1" lang="ja-JP" altLang="en-US" baseline="0" dirty="0" smtClean="0"/>
              <a:t>を使用しました。</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5ADF20D0-590C-5F47-9874-D7E0064B0045}" type="slidenum">
              <a:rPr kumimoji="1" lang="ja-JP" altLang="en-US" smtClean="0"/>
              <a:pPr/>
              <a:t>7</a:t>
            </a:fld>
            <a:endParaRPr kumimoji="1" lang="ja-JP" altLang="en-US"/>
          </a:p>
        </p:txBody>
      </p:sp>
    </p:spTree>
    <p:extLst>
      <p:ext uri="{BB962C8B-B14F-4D97-AF65-F5344CB8AC3E}">
        <p14:creationId xmlns:p14="http://schemas.microsoft.com/office/powerpoint/2010/main" val="3941605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次にシステムの物理的な接続構成についてです。</a:t>
            </a:r>
            <a:endParaRPr kumimoji="1" lang="en-US" altLang="ja-JP" dirty="0" smtClean="0"/>
          </a:p>
          <a:p>
            <a:r>
              <a:rPr kumimoji="1" lang="ja-JP" altLang="en-US" dirty="0" smtClean="0"/>
              <a:t>まず、</a:t>
            </a:r>
            <a:r>
              <a:rPr kumimoji="1" lang="en-US" altLang="ja-JP" dirty="0" smtClean="0"/>
              <a:t>ADC</a:t>
            </a:r>
            <a:r>
              <a:rPr kumimoji="1" lang="ja-JP" altLang="en-US" dirty="0" smtClean="0"/>
              <a:t>ですが、</a:t>
            </a:r>
            <a:r>
              <a:rPr kumimoji="1" lang="en-US" altLang="ja-JP" dirty="0" smtClean="0"/>
              <a:t>CAEN</a:t>
            </a:r>
            <a:r>
              <a:rPr kumimoji="1" lang="ja-JP" altLang="en-US" dirty="0" smtClean="0"/>
              <a:t>の</a:t>
            </a:r>
            <a:r>
              <a:rPr kumimoji="1" lang="en-US" altLang="ja-JP" dirty="0" smtClean="0"/>
              <a:t>V785N</a:t>
            </a:r>
            <a:r>
              <a:rPr kumimoji="1" lang="ja-JP" altLang="en-US" dirty="0" smtClean="0"/>
              <a:t>を使用しました。それを</a:t>
            </a:r>
            <a:r>
              <a:rPr kumimoji="1" lang="en-US" altLang="ja-JP" dirty="0" smtClean="0"/>
              <a:t>VME Crate</a:t>
            </a:r>
            <a:r>
              <a:rPr kumimoji="1" lang="ja-JP" altLang="en-US" dirty="0" smtClean="0"/>
              <a:t>に接続し、そこから</a:t>
            </a:r>
            <a:r>
              <a:rPr kumimoji="1" lang="en-US" altLang="ja-JP" dirty="0" smtClean="0"/>
              <a:t>PCI</a:t>
            </a:r>
            <a:r>
              <a:rPr kumimoji="1" lang="en-US" altLang="ja-JP" baseline="0" dirty="0" smtClean="0"/>
              <a:t> Card</a:t>
            </a:r>
            <a:r>
              <a:rPr kumimoji="1" lang="ja-JP" altLang="en-US" baseline="0" dirty="0" smtClean="0"/>
              <a:t>へ光ファイバーケーブルを使用して、</a:t>
            </a:r>
            <a:r>
              <a:rPr kumimoji="1" lang="en-US" altLang="ja-JP" baseline="0" dirty="0" smtClean="0"/>
              <a:t>PCI Card</a:t>
            </a:r>
            <a:r>
              <a:rPr kumimoji="1" lang="ja-JP" altLang="en-US" baseline="0" dirty="0" smtClean="0"/>
              <a:t>に接続して</a:t>
            </a:r>
            <a:r>
              <a:rPr kumimoji="1" lang="en-US" altLang="ja-JP" baseline="0" dirty="0" smtClean="0"/>
              <a:t>PC</a:t>
            </a:r>
            <a:r>
              <a:rPr kumimoji="1" lang="ja-JP" altLang="en-US" baseline="0" dirty="0" smtClean="0"/>
              <a:t>にデータを取り込むという流れです。</a:t>
            </a:r>
            <a:endParaRPr kumimoji="1" lang="ja-JP" altLang="en-US" dirty="0"/>
          </a:p>
        </p:txBody>
      </p:sp>
      <p:sp>
        <p:nvSpPr>
          <p:cNvPr id="4" name="スライド番号プレースホルダー 3"/>
          <p:cNvSpPr>
            <a:spLocks noGrp="1"/>
          </p:cNvSpPr>
          <p:nvPr>
            <p:ph type="sldNum" sz="quarter" idx="10"/>
          </p:nvPr>
        </p:nvSpPr>
        <p:spPr/>
        <p:txBody>
          <a:bodyPr/>
          <a:lstStyle/>
          <a:p>
            <a:fld id="{5ADF20D0-590C-5F47-9874-D7E0064B0045}" type="slidenum">
              <a:rPr kumimoji="1" lang="ja-JP" altLang="en-US" smtClean="0"/>
              <a:pPr/>
              <a:t>8</a:t>
            </a:fld>
            <a:endParaRPr kumimoji="1" lang="ja-JP" altLang="en-US"/>
          </a:p>
        </p:txBody>
      </p:sp>
    </p:spTree>
    <p:extLst>
      <p:ext uri="{BB962C8B-B14F-4D97-AF65-F5344CB8AC3E}">
        <p14:creationId xmlns:p14="http://schemas.microsoft.com/office/powerpoint/2010/main" val="2975027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次に回路構成についてです。</a:t>
            </a:r>
            <a:endParaRPr kumimoji="1" lang="en-US" altLang="ja-JP" dirty="0" smtClean="0"/>
          </a:p>
          <a:p>
            <a:r>
              <a:rPr kumimoji="1" lang="ja-JP" altLang="en-US" dirty="0" smtClean="0"/>
              <a:t>まず、今回シンチレータについては</a:t>
            </a:r>
            <a:r>
              <a:rPr kumimoji="1" lang="en-US" altLang="ja-JP" dirty="0" err="1" smtClean="0"/>
              <a:t>CdTe</a:t>
            </a:r>
            <a:r>
              <a:rPr kumimoji="1" lang="ja-JP" altLang="en-US" dirty="0" smtClean="0"/>
              <a:t>を使用しました。その信号を</a:t>
            </a:r>
            <a:r>
              <a:rPr kumimoji="1" lang="en-US" altLang="ja-JP" dirty="0" smtClean="0"/>
              <a:t>Amp</a:t>
            </a:r>
            <a:r>
              <a:rPr kumimoji="1" lang="ja-JP" altLang="en-US" dirty="0" smtClean="0"/>
              <a:t>に接続して</a:t>
            </a:r>
            <a:r>
              <a:rPr kumimoji="1" lang="en-US" altLang="ja-JP" baseline="0" dirty="0" err="1" smtClean="0"/>
              <a:t>Uni</a:t>
            </a:r>
            <a:r>
              <a:rPr kumimoji="1" lang="en-US" altLang="ja-JP" baseline="0" dirty="0" smtClean="0"/>
              <a:t> </a:t>
            </a:r>
            <a:r>
              <a:rPr kumimoji="1" lang="en-US" altLang="ja-JP" baseline="0" dirty="0" err="1" smtClean="0"/>
              <a:t>pola</a:t>
            </a:r>
            <a:r>
              <a:rPr kumimoji="1" lang="ja-JP" altLang="en-US" baseline="0" dirty="0" smtClean="0"/>
              <a:t>と</a:t>
            </a:r>
            <a:r>
              <a:rPr kumimoji="1" lang="en-US" altLang="ja-JP" baseline="0" dirty="0" smtClean="0"/>
              <a:t>Bi </a:t>
            </a:r>
            <a:r>
              <a:rPr kumimoji="1" lang="en-US" altLang="ja-JP" baseline="0" dirty="0" err="1" smtClean="0"/>
              <a:t>pola</a:t>
            </a:r>
            <a:r>
              <a:rPr kumimoji="1" lang="ja-JP" altLang="en-US" baseline="0" dirty="0" smtClean="0"/>
              <a:t>の二つの出力がされるようにしました。</a:t>
            </a:r>
            <a:endParaRPr kumimoji="1" lang="en-US" altLang="ja-JP" baseline="0" dirty="0" smtClean="0"/>
          </a:p>
          <a:p>
            <a:r>
              <a:rPr kumimoji="1" lang="ja-JP" altLang="en-US" baseline="0" dirty="0" smtClean="0"/>
              <a:t>あとで説明しますが</a:t>
            </a:r>
            <a:r>
              <a:rPr kumimoji="1" lang="en-US" altLang="ja-JP" baseline="0" dirty="0" smtClean="0"/>
              <a:t>ADC</a:t>
            </a:r>
            <a:r>
              <a:rPr kumimoji="1" lang="ja-JP" altLang="en-US" baseline="0" dirty="0" smtClean="0"/>
              <a:t>が最大</a:t>
            </a:r>
            <a:r>
              <a:rPr kumimoji="1" lang="en-US" altLang="ja-JP" baseline="0" dirty="0" smtClean="0"/>
              <a:t>4V</a:t>
            </a:r>
            <a:r>
              <a:rPr kumimoji="1" lang="ja-JP" altLang="en-US" baseline="0" dirty="0" smtClean="0"/>
              <a:t>まで</a:t>
            </a:r>
            <a:r>
              <a:rPr kumimoji="1" lang="en-US" altLang="ja-JP" baseline="0" dirty="0" smtClean="0"/>
              <a:t>ADC Count</a:t>
            </a:r>
            <a:r>
              <a:rPr kumimoji="1" lang="ja-JP" altLang="en-US" baseline="0" dirty="0" smtClean="0"/>
              <a:t>に変換できるので</a:t>
            </a:r>
            <a:r>
              <a:rPr kumimoji="1" lang="en-US" altLang="ja-JP" baseline="0" dirty="0" smtClean="0"/>
              <a:t>150</a:t>
            </a:r>
            <a:r>
              <a:rPr kumimoji="1" lang="ja-JP" altLang="en-US" baseline="0" dirty="0" smtClean="0"/>
              <a:t>倍に増幅するようにしました。</a:t>
            </a:r>
            <a:endParaRPr kumimoji="1" lang="en-US" altLang="ja-JP" baseline="0" dirty="0" smtClean="0"/>
          </a:p>
          <a:p>
            <a:r>
              <a:rPr kumimoji="1" lang="en-US" altLang="ja-JP" baseline="0" dirty="0" err="1" smtClean="0"/>
              <a:t>Uni</a:t>
            </a:r>
            <a:r>
              <a:rPr kumimoji="1" lang="en-US" altLang="ja-JP" baseline="0" dirty="0" smtClean="0"/>
              <a:t> </a:t>
            </a:r>
            <a:r>
              <a:rPr kumimoji="1" lang="en-US" altLang="ja-JP" baseline="0" dirty="0" err="1" smtClean="0"/>
              <a:t>pola</a:t>
            </a:r>
            <a:r>
              <a:rPr kumimoji="1" lang="ja-JP" altLang="en-US" baseline="0" dirty="0" smtClean="0"/>
              <a:t>のシグナルは</a:t>
            </a:r>
            <a:r>
              <a:rPr kumimoji="1" lang="en-US" altLang="ja-JP" baseline="0" dirty="0" smtClean="0"/>
              <a:t>positive</a:t>
            </a:r>
            <a:r>
              <a:rPr kumimoji="1" lang="ja-JP" altLang="en-US" baseline="0" dirty="0" smtClean="0"/>
              <a:t>にして</a:t>
            </a:r>
            <a:r>
              <a:rPr kumimoji="1" lang="en-US" altLang="ja-JP" baseline="0" dirty="0" smtClean="0"/>
              <a:t>Delay</a:t>
            </a:r>
            <a:r>
              <a:rPr kumimoji="1" lang="ja-JP" altLang="en-US" baseline="0" dirty="0" smtClean="0"/>
              <a:t>をかける必要がなかったので、そのまま</a:t>
            </a:r>
            <a:r>
              <a:rPr kumimoji="1" lang="en-US" altLang="ja-JP" baseline="0" dirty="0" smtClean="0"/>
              <a:t>ADC</a:t>
            </a:r>
            <a:r>
              <a:rPr kumimoji="1" lang="ja-JP" altLang="en-US" baseline="0" dirty="0" smtClean="0"/>
              <a:t>のチャンネルに入るようにしました。</a:t>
            </a:r>
            <a:endParaRPr kumimoji="1" lang="en-US" altLang="ja-JP" baseline="0" dirty="0" smtClean="0"/>
          </a:p>
          <a:p>
            <a:r>
              <a:rPr kumimoji="1" lang="en-US" altLang="ja-JP" baseline="0" dirty="0" smtClean="0"/>
              <a:t>Bi </a:t>
            </a:r>
            <a:r>
              <a:rPr kumimoji="1" lang="en-US" altLang="ja-JP" baseline="0" dirty="0" err="1" smtClean="0"/>
              <a:t>pola</a:t>
            </a:r>
            <a:r>
              <a:rPr kumimoji="1" lang="ja-JP" altLang="en-US" baseline="0" dirty="0" smtClean="0"/>
              <a:t>のシグナルは</a:t>
            </a:r>
            <a:r>
              <a:rPr kumimoji="1" lang="en-US" altLang="ja-JP" baseline="0" dirty="0" smtClean="0"/>
              <a:t>negative</a:t>
            </a:r>
            <a:r>
              <a:rPr kumimoji="1" lang="ja-JP" altLang="en-US" baseline="0" dirty="0" smtClean="0"/>
              <a:t>で</a:t>
            </a:r>
            <a:r>
              <a:rPr kumimoji="1" lang="en-US" altLang="ja-JP" baseline="0" dirty="0" smtClean="0"/>
              <a:t>Disc</a:t>
            </a:r>
            <a:r>
              <a:rPr kumimoji="1" lang="ja-JP" altLang="en-US" baseline="0" dirty="0" smtClean="0"/>
              <a:t>に入力し</a:t>
            </a:r>
            <a:r>
              <a:rPr kumimoji="1" lang="en-US" altLang="ja-JP" baseline="0" dirty="0" err="1" smtClean="0"/>
              <a:t>Nim</a:t>
            </a:r>
            <a:r>
              <a:rPr kumimoji="1" lang="ja-JP" altLang="en-US" baseline="0" dirty="0" smtClean="0"/>
              <a:t>シグナルを出力します。それを</a:t>
            </a:r>
            <a:r>
              <a:rPr kumimoji="1" lang="en-US" altLang="ja-JP" baseline="0" dirty="0" smtClean="0"/>
              <a:t>Gate Generator</a:t>
            </a:r>
            <a:r>
              <a:rPr kumimoji="1" lang="ja-JP" altLang="en-US" baseline="0" dirty="0" smtClean="0"/>
              <a:t>に入力し、</a:t>
            </a:r>
            <a:r>
              <a:rPr kumimoji="1" lang="en-US" altLang="ja-JP" baseline="0" dirty="0" smtClean="0"/>
              <a:t>ADC gate</a:t>
            </a:r>
            <a:r>
              <a:rPr kumimoji="1" lang="ja-JP" altLang="en-US" baseline="0" dirty="0" smtClean="0"/>
              <a:t>し</a:t>
            </a:r>
            <a:r>
              <a:rPr kumimoji="1" lang="en-US" altLang="ja-JP" baseline="0" dirty="0" smtClean="0"/>
              <a:t>Gate</a:t>
            </a:r>
            <a:r>
              <a:rPr kumimoji="1" lang="ja-JP" altLang="en-US" baseline="0" dirty="0" smtClean="0"/>
              <a:t>シグナルをあける形になっています。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5ADF20D0-590C-5F47-9874-D7E0064B0045}" type="slidenum">
              <a:rPr kumimoji="1" lang="ja-JP" altLang="en-US" smtClean="0"/>
              <a:pPr/>
              <a:t>9</a:t>
            </a:fld>
            <a:endParaRPr kumimoji="1" lang="ja-JP" altLang="en-US"/>
          </a:p>
        </p:txBody>
      </p:sp>
    </p:spTree>
    <p:extLst>
      <p:ext uri="{BB962C8B-B14F-4D97-AF65-F5344CB8AC3E}">
        <p14:creationId xmlns:p14="http://schemas.microsoft.com/office/powerpoint/2010/main" val="3616419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en-US" altLang="ja-JP" dirty="0" smtClean="0"/>
              <a:t>ADC</a:t>
            </a:r>
            <a:r>
              <a:rPr kumimoji="1" lang="ja-JP" altLang="en-US" dirty="0" smtClean="0"/>
              <a:t>の性能についてです。</a:t>
            </a:r>
            <a:endParaRPr kumimoji="1" lang="en-US" altLang="ja-JP" dirty="0" smtClean="0"/>
          </a:p>
          <a:p>
            <a:r>
              <a:rPr kumimoji="1" lang="ja-JP" altLang="en-US" dirty="0" smtClean="0"/>
              <a:t>まず、使った</a:t>
            </a:r>
            <a:r>
              <a:rPr kumimoji="1" lang="en-US" altLang="ja-JP" dirty="0" smtClean="0"/>
              <a:t>ADC</a:t>
            </a:r>
            <a:r>
              <a:rPr kumimoji="1" lang="ja-JP" altLang="en-US" dirty="0" smtClean="0"/>
              <a:t>は</a:t>
            </a:r>
            <a:r>
              <a:rPr kumimoji="1" lang="en-US" altLang="ja-JP" dirty="0" smtClean="0"/>
              <a:t>CAEN</a:t>
            </a:r>
            <a:r>
              <a:rPr kumimoji="1" lang="ja-JP" altLang="en-US" dirty="0" smtClean="0"/>
              <a:t>　</a:t>
            </a:r>
            <a:r>
              <a:rPr kumimoji="1" lang="en-US" altLang="ja-JP" dirty="0" smtClean="0"/>
              <a:t>V785N</a:t>
            </a:r>
            <a:r>
              <a:rPr kumimoji="1" lang="ja-JP" altLang="en-US" dirty="0" smtClean="0"/>
              <a:t>です。</a:t>
            </a:r>
            <a:endParaRPr kumimoji="1" lang="en-US" altLang="ja-JP" dirty="0" smtClean="0"/>
          </a:p>
          <a:p>
            <a:r>
              <a:rPr kumimoji="1" lang="ja-JP" altLang="en-US" dirty="0" smtClean="0"/>
              <a:t>まず、これは大きく分けて</a:t>
            </a:r>
            <a:r>
              <a:rPr kumimoji="1" lang="en-US" altLang="ja-JP" dirty="0" smtClean="0"/>
              <a:t>Peak Sensing ADC</a:t>
            </a:r>
            <a:r>
              <a:rPr kumimoji="1" lang="ja-JP" altLang="en-US" dirty="0" smtClean="0"/>
              <a:t>です。というのは、</a:t>
            </a:r>
            <a:r>
              <a:rPr kumimoji="1" lang="en-US" altLang="ja-JP" dirty="0" err="1" smtClean="0"/>
              <a:t>CdTe</a:t>
            </a:r>
            <a:r>
              <a:rPr kumimoji="1" lang="ja-JP" altLang="en-US" dirty="0" smtClean="0"/>
              <a:t>で</a:t>
            </a:r>
            <a:r>
              <a:rPr kumimoji="1" lang="en-US" altLang="ja-JP" dirty="0" smtClean="0"/>
              <a:t>14keVγ</a:t>
            </a:r>
            <a:r>
              <a:rPr kumimoji="1" lang="ja-JP" altLang="en-US" dirty="0" smtClean="0"/>
              <a:t>を観測するため、</a:t>
            </a:r>
            <a:r>
              <a:rPr kumimoji="1" lang="en-US" altLang="ja-JP" dirty="0" err="1" smtClean="0"/>
              <a:t>NaI</a:t>
            </a:r>
            <a:r>
              <a:rPr kumimoji="1" lang="ja-JP" altLang="en-US" dirty="0" smtClean="0"/>
              <a:t>シンチでは解像度が足りなかったからです。</a:t>
            </a:r>
            <a:endParaRPr kumimoji="1" lang="en-US" altLang="ja-JP" dirty="0" smtClean="0"/>
          </a:p>
          <a:p>
            <a:r>
              <a:rPr kumimoji="1" lang="ja-JP" altLang="en-US" dirty="0" smtClean="0"/>
              <a:t>その詳しい特性についてですが、</a:t>
            </a:r>
            <a:endParaRPr kumimoji="1" lang="en-US" altLang="ja-JP" dirty="0" smtClean="0"/>
          </a:p>
          <a:p>
            <a:r>
              <a:rPr kumimoji="1" lang="ja-JP" altLang="en-US" dirty="0" smtClean="0"/>
              <a:t>まず、</a:t>
            </a:r>
            <a:r>
              <a:rPr kumimoji="1" lang="en-US" altLang="ja-JP" dirty="0" smtClean="0"/>
              <a:t>Data</a:t>
            </a:r>
            <a:r>
              <a:rPr kumimoji="1" lang="en-US" altLang="ja-JP" baseline="0" dirty="0" smtClean="0"/>
              <a:t> Acquisition</a:t>
            </a:r>
            <a:r>
              <a:rPr kumimoji="1" lang="ja-JP" altLang="en-US" baseline="0" dirty="0" smtClean="0"/>
              <a:t>の際ですが、</a:t>
            </a:r>
            <a:r>
              <a:rPr kumimoji="1" lang="en-US" altLang="ja-JP" baseline="0" dirty="0" smtClean="0"/>
              <a:t>conversion time</a:t>
            </a:r>
            <a:r>
              <a:rPr kumimoji="1" lang="ja-JP" altLang="en-US" baseline="0" dirty="0" smtClean="0"/>
              <a:t>が</a:t>
            </a:r>
            <a:r>
              <a:rPr kumimoji="1" lang="en-US" altLang="ja-JP" baseline="0" dirty="0" smtClean="0"/>
              <a:t>2.8μs</a:t>
            </a:r>
            <a:r>
              <a:rPr kumimoji="1" lang="ja-JP" altLang="en-US" baseline="0" dirty="0" smtClean="0"/>
              <a:t>です。</a:t>
            </a:r>
            <a:endParaRPr kumimoji="1" lang="en-US" altLang="ja-JP" baseline="0" dirty="0" smtClean="0"/>
          </a:p>
          <a:p>
            <a:r>
              <a:rPr kumimoji="1" lang="ja-JP" altLang="en-US" baseline="0" dirty="0" smtClean="0"/>
              <a:t>また、測定後の</a:t>
            </a:r>
            <a:r>
              <a:rPr kumimoji="1" lang="en-US" altLang="ja-JP" baseline="0" dirty="0" smtClean="0"/>
              <a:t>fast clear time</a:t>
            </a:r>
            <a:r>
              <a:rPr kumimoji="1" lang="ja-JP" altLang="en-US" baseline="0" dirty="0" smtClean="0"/>
              <a:t>は</a:t>
            </a:r>
            <a:r>
              <a:rPr kumimoji="1" lang="en-US" altLang="ja-JP" baseline="0" dirty="0" smtClean="0"/>
              <a:t>600ns</a:t>
            </a:r>
            <a:r>
              <a:rPr kumimoji="1" lang="ja-JP" altLang="en-US" baseline="0" dirty="0" smtClean="0"/>
              <a:t>です。</a:t>
            </a:r>
            <a:endParaRPr kumimoji="1" lang="en-US" altLang="ja-JP" baseline="0" dirty="0" smtClean="0"/>
          </a:p>
          <a:p>
            <a:r>
              <a:rPr kumimoji="1" lang="en-US" altLang="ja-JP" baseline="0" dirty="0" smtClean="0"/>
              <a:t>ADC</a:t>
            </a:r>
            <a:r>
              <a:rPr kumimoji="1" lang="ja-JP" altLang="en-US" baseline="0" dirty="0" smtClean="0"/>
              <a:t>カウントへの変換ですが、最大</a:t>
            </a:r>
            <a:r>
              <a:rPr kumimoji="1" lang="en-US" altLang="ja-JP" baseline="0" dirty="0" smtClean="0"/>
              <a:t>4V</a:t>
            </a:r>
            <a:r>
              <a:rPr kumimoji="1" lang="ja-JP" altLang="en-US" baseline="0" dirty="0" smtClean="0"/>
              <a:t>を</a:t>
            </a:r>
            <a:r>
              <a:rPr kumimoji="1" lang="en-US" altLang="ja-JP" baseline="0" dirty="0" smtClean="0"/>
              <a:t>12Bit</a:t>
            </a:r>
            <a:r>
              <a:rPr kumimoji="1" lang="ja-JP" altLang="en-US" baseline="0" dirty="0" smtClean="0"/>
              <a:t>で変換します。</a:t>
            </a:r>
            <a:endParaRPr kumimoji="1" lang="en-US" altLang="ja-JP" baseline="0" dirty="0" smtClean="0"/>
          </a:p>
          <a:p>
            <a:r>
              <a:rPr kumimoji="1" lang="ja-JP" altLang="en-US" baseline="0" dirty="0" smtClean="0"/>
              <a:t>で、何よりも今回苦労したのは、</a:t>
            </a:r>
            <a:r>
              <a:rPr kumimoji="1" lang="en-US" altLang="ja-JP" baseline="0" dirty="0" err="1" smtClean="0"/>
              <a:t>Kinoko</a:t>
            </a:r>
            <a:r>
              <a:rPr kumimoji="1" lang="ja-JP" altLang="en-US" baseline="0" dirty="0" smtClean="0"/>
              <a:t>で動かせないということです。おかげで、一からプログラムを書くことになりました。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ADF20D0-590C-5F47-9874-D7E0064B0045}" type="slidenum">
              <a:rPr kumimoji="1" lang="ja-JP" altLang="en-US" smtClean="0"/>
              <a:pPr/>
              <a:t>10</a:t>
            </a:fld>
            <a:endParaRPr kumimoji="1" lang="ja-JP" altLang="en-US"/>
          </a:p>
        </p:txBody>
      </p:sp>
    </p:spTree>
    <p:extLst>
      <p:ext uri="{BB962C8B-B14F-4D97-AF65-F5344CB8AC3E}">
        <p14:creationId xmlns:p14="http://schemas.microsoft.com/office/powerpoint/2010/main" val="3270577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最後に自分の作ったプログラムの</a:t>
            </a:r>
            <a:r>
              <a:rPr kumimoji="1" lang="en-US" altLang="ja-JP" dirty="0" smtClean="0"/>
              <a:t>Operation Logic</a:t>
            </a:r>
            <a:r>
              <a:rPr kumimoji="1" lang="ja-JP" altLang="en-US" dirty="0" smtClean="0"/>
              <a:t>についてです。</a:t>
            </a:r>
            <a:endParaRPr kumimoji="1" lang="en-US" altLang="ja-JP" dirty="0" smtClean="0"/>
          </a:p>
          <a:p>
            <a:r>
              <a:rPr kumimoji="1" lang="ja-JP" altLang="en-US" dirty="0" smtClean="0"/>
              <a:t>一から</a:t>
            </a:r>
            <a:r>
              <a:rPr kumimoji="1" lang="en-US" altLang="ja-JP" dirty="0" smtClean="0"/>
              <a:t>logic</a:t>
            </a:r>
            <a:r>
              <a:rPr kumimoji="1" lang="ja-JP" altLang="en-US" dirty="0" smtClean="0"/>
              <a:t>を作成しましたので、一応説明させていただきます。</a:t>
            </a:r>
            <a:endParaRPr kumimoji="1" lang="en-US" altLang="ja-JP" dirty="0" smtClean="0"/>
          </a:p>
          <a:p>
            <a:r>
              <a:rPr kumimoji="1" lang="ja-JP" altLang="en-US" dirty="0" smtClean="0"/>
              <a:t>まず、</a:t>
            </a:r>
            <a:r>
              <a:rPr kumimoji="1" lang="en-US" altLang="ja-JP" dirty="0" err="1" smtClean="0"/>
              <a:t>Softwere</a:t>
            </a:r>
            <a:r>
              <a:rPr kumimoji="1" lang="en-US" altLang="ja-JP" baseline="0" dirty="0" smtClean="0"/>
              <a:t> Reset</a:t>
            </a:r>
            <a:r>
              <a:rPr kumimoji="1" lang="ja-JP" altLang="en-US" baseline="0" dirty="0" smtClean="0"/>
              <a:t>をかけました。これで、</a:t>
            </a:r>
            <a:r>
              <a:rPr kumimoji="1" lang="en-US" altLang="ja-JP" baseline="0" dirty="0" smtClean="0"/>
              <a:t>ADC</a:t>
            </a:r>
            <a:r>
              <a:rPr kumimoji="1" lang="ja-JP" altLang="en-US" baseline="0" dirty="0" smtClean="0"/>
              <a:t>を初期化するとともに</a:t>
            </a:r>
            <a:r>
              <a:rPr kumimoji="1" lang="en-US" altLang="ja-JP" baseline="0" dirty="0" smtClean="0"/>
              <a:t>Output Buffer</a:t>
            </a:r>
            <a:r>
              <a:rPr kumimoji="1" lang="ja-JP" altLang="en-US" baseline="0" dirty="0" smtClean="0"/>
              <a:t>に堪ったデータの初期化も行いました。</a:t>
            </a:r>
            <a:endParaRPr kumimoji="1" lang="en-US" altLang="ja-JP" baseline="0" dirty="0" smtClean="0"/>
          </a:p>
          <a:p>
            <a:r>
              <a:rPr kumimoji="1" lang="ja-JP" altLang="en-US" baseline="0" dirty="0" smtClean="0"/>
              <a:t>その後、</a:t>
            </a:r>
            <a:r>
              <a:rPr kumimoji="1" lang="en-US" altLang="ja-JP" baseline="0" dirty="0" smtClean="0"/>
              <a:t>ADC</a:t>
            </a:r>
            <a:r>
              <a:rPr kumimoji="1" lang="ja-JP" altLang="en-US" baseline="0" dirty="0" smtClean="0"/>
              <a:t>の</a:t>
            </a:r>
            <a:r>
              <a:rPr kumimoji="1" lang="en-US" altLang="ja-JP" baseline="0" dirty="0" smtClean="0"/>
              <a:t>Valid</a:t>
            </a:r>
            <a:r>
              <a:rPr kumimoji="1" lang="ja-JP" altLang="en-US" baseline="0" dirty="0" smtClean="0"/>
              <a:t>なデータについて</a:t>
            </a:r>
            <a:r>
              <a:rPr kumimoji="1" lang="en-US" altLang="ja-JP" baseline="0" dirty="0" smtClean="0"/>
              <a:t>ADC Threshold</a:t>
            </a:r>
            <a:r>
              <a:rPr kumimoji="1" lang="ja-JP" altLang="en-US" baseline="0" dirty="0" smtClean="0"/>
              <a:t>をかけました。ただし、</a:t>
            </a:r>
            <a:r>
              <a:rPr kumimoji="1" lang="en-US" altLang="ja-JP" baseline="0" dirty="0" smtClean="0"/>
              <a:t>Discriminator</a:t>
            </a:r>
            <a:r>
              <a:rPr kumimoji="1" lang="ja-JP" altLang="en-US" baseline="0" dirty="0" smtClean="0"/>
              <a:t>で</a:t>
            </a:r>
            <a:r>
              <a:rPr kumimoji="1" lang="en-US" altLang="ja-JP" baseline="0" dirty="0" smtClean="0"/>
              <a:t>Threshold</a:t>
            </a:r>
            <a:r>
              <a:rPr kumimoji="1" lang="ja-JP" altLang="en-US" baseline="0" dirty="0" smtClean="0"/>
              <a:t>をかけているので</a:t>
            </a:r>
            <a:r>
              <a:rPr kumimoji="1" lang="en-US" altLang="ja-JP" baseline="0" dirty="0" smtClean="0"/>
              <a:t>Threshold</a:t>
            </a:r>
            <a:r>
              <a:rPr kumimoji="1" lang="ja-JP" altLang="en-US" baseline="0" dirty="0" smtClean="0"/>
              <a:t>は</a:t>
            </a:r>
            <a:r>
              <a:rPr kumimoji="1" lang="en-US" altLang="ja-JP" baseline="0" dirty="0" smtClean="0"/>
              <a:t>0</a:t>
            </a:r>
            <a:r>
              <a:rPr kumimoji="1" lang="ja-JP" altLang="en-US" baseline="0" dirty="0" smtClean="0"/>
              <a:t>に設定してデータを取りました。</a:t>
            </a:r>
            <a:endParaRPr kumimoji="1" lang="en-US" altLang="ja-JP" baseline="0" dirty="0" smtClean="0"/>
          </a:p>
          <a:p>
            <a:r>
              <a:rPr kumimoji="1" lang="ja-JP" altLang="en-US" dirty="0" smtClean="0"/>
              <a:t>その後はデータの取得を始めます。</a:t>
            </a:r>
            <a:endParaRPr kumimoji="1" lang="en-US" altLang="ja-JP" dirty="0" smtClean="0"/>
          </a:p>
          <a:p>
            <a:r>
              <a:rPr kumimoji="1" lang="ja-JP" altLang="en-US" dirty="0" smtClean="0"/>
              <a:t>取得を始める条件は</a:t>
            </a:r>
            <a:endParaRPr kumimoji="1" lang="en-US" altLang="ja-JP" dirty="0" smtClean="0"/>
          </a:p>
          <a:p>
            <a:r>
              <a:rPr kumimoji="1" lang="en-US" altLang="ja-JP" dirty="0" smtClean="0"/>
              <a:t>Busy</a:t>
            </a:r>
            <a:r>
              <a:rPr kumimoji="1" lang="ja-JP" altLang="en-US" dirty="0" smtClean="0"/>
              <a:t>フラグが立っていないということと、</a:t>
            </a:r>
            <a:r>
              <a:rPr kumimoji="1" lang="en-US" altLang="ja-JP" dirty="0" smtClean="0"/>
              <a:t>Output Buffer</a:t>
            </a:r>
            <a:r>
              <a:rPr kumimoji="1" lang="ja-JP" altLang="en-US" dirty="0" smtClean="0"/>
              <a:t>に</a:t>
            </a:r>
            <a:r>
              <a:rPr kumimoji="1" lang="en-US" altLang="ja-JP" dirty="0" smtClean="0"/>
              <a:t>Event</a:t>
            </a:r>
            <a:r>
              <a:rPr kumimoji="1" lang="ja-JP" altLang="en-US" dirty="0" smtClean="0"/>
              <a:t>が記録されているということです。</a:t>
            </a:r>
            <a:endParaRPr kumimoji="1" lang="en-US" altLang="ja-JP" dirty="0" smtClean="0"/>
          </a:p>
          <a:p>
            <a:r>
              <a:rPr kumimoji="1" lang="ja-JP" altLang="en-US" dirty="0" smtClean="0"/>
              <a:t>左に書いてある図はデータ</a:t>
            </a:r>
            <a:r>
              <a:rPr kumimoji="1" lang="en-US" altLang="ja-JP" dirty="0" smtClean="0"/>
              <a:t> Acquisition</a:t>
            </a:r>
            <a:r>
              <a:rPr kumimoji="1" lang="ja-JP" altLang="en-US" dirty="0" smtClean="0"/>
              <a:t>の時の動作とフラグの立ち方についてです。</a:t>
            </a:r>
            <a:endParaRPr kumimoji="1" lang="en-US" altLang="ja-JP" dirty="0" smtClean="0"/>
          </a:p>
          <a:p>
            <a:r>
              <a:rPr kumimoji="1" lang="ja-JP" altLang="en-US" dirty="0" smtClean="0"/>
              <a:t>見てもらえれば分かる通り</a:t>
            </a:r>
            <a:r>
              <a:rPr kumimoji="1" lang="en-US" altLang="ja-JP" dirty="0" smtClean="0"/>
              <a:t>idle</a:t>
            </a:r>
            <a:r>
              <a:rPr kumimoji="1" lang="ja-JP" altLang="en-US" dirty="0" smtClean="0"/>
              <a:t>状態になるまで常に</a:t>
            </a:r>
            <a:r>
              <a:rPr kumimoji="1" lang="en-US" altLang="ja-JP" dirty="0" smtClean="0"/>
              <a:t>Busy</a:t>
            </a:r>
            <a:r>
              <a:rPr kumimoji="1" lang="ja-JP" altLang="en-US" dirty="0" smtClean="0"/>
              <a:t>フラグが立っています。</a:t>
            </a:r>
            <a:endParaRPr kumimoji="1" lang="en-US" altLang="ja-JP" dirty="0" smtClean="0"/>
          </a:p>
          <a:p>
            <a:r>
              <a:rPr kumimoji="1" lang="ja-JP" altLang="en-US" dirty="0" smtClean="0"/>
              <a:t>そのため、</a:t>
            </a:r>
            <a:r>
              <a:rPr kumimoji="1" lang="en-US" altLang="ja-JP" dirty="0" smtClean="0"/>
              <a:t>Busy</a:t>
            </a:r>
            <a:r>
              <a:rPr kumimoji="1" lang="ja-JP" altLang="en-US" dirty="0" smtClean="0"/>
              <a:t>フラグが立っているときをさければ、データを取っているときはさけられます。</a:t>
            </a:r>
            <a:endParaRPr kumimoji="1" lang="en-US" altLang="ja-JP" dirty="0" smtClean="0"/>
          </a:p>
          <a:p>
            <a:r>
              <a:rPr kumimoji="1" lang="ja-JP" altLang="en-US" dirty="0" smtClean="0"/>
              <a:t>また、</a:t>
            </a:r>
            <a:r>
              <a:rPr kumimoji="1" lang="en-US" altLang="ja-JP" dirty="0" smtClean="0"/>
              <a:t>output buffer</a:t>
            </a:r>
            <a:r>
              <a:rPr kumimoji="1" lang="ja-JP" altLang="en-US" dirty="0" smtClean="0"/>
              <a:t>が空の時をさけるもは言わずもがなです。</a:t>
            </a:r>
            <a:endParaRPr kumimoji="1" lang="en-US" altLang="ja-JP" dirty="0" smtClean="0"/>
          </a:p>
          <a:p>
            <a:r>
              <a:rPr kumimoji="1" lang="ja-JP" altLang="en-US" dirty="0" smtClean="0"/>
              <a:t>この条件でデータを取得するため、</a:t>
            </a:r>
            <a:r>
              <a:rPr kumimoji="1" lang="en-US" altLang="ja-JP" dirty="0" smtClean="0"/>
              <a:t>Event</a:t>
            </a:r>
            <a:r>
              <a:rPr kumimoji="1" lang="ja-JP" altLang="en-US" dirty="0" smtClean="0"/>
              <a:t>を記録する頻度が実験の</a:t>
            </a:r>
            <a:r>
              <a:rPr kumimoji="1" lang="en-US" altLang="ja-JP" dirty="0" smtClean="0"/>
              <a:t>Setup</a:t>
            </a:r>
            <a:r>
              <a:rPr kumimoji="1" lang="ja-JP" altLang="en-US" dirty="0" smtClean="0"/>
              <a:t>により変化します。</a:t>
            </a:r>
            <a:endParaRPr kumimoji="1" lang="en-US" altLang="ja-JP" dirty="0" smtClean="0"/>
          </a:p>
          <a:p>
            <a:r>
              <a:rPr kumimoji="1" lang="ja-JP" altLang="en-US" dirty="0" smtClean="0"/>
              <a:t>そのため、ある一定の時間内にどれだけのイベントが記録されたかという回数の比較では比較できず、</a:t>
            </a:r>
            <a:r>
              <a:rPr kumimoji="1" lang="en-US" altLang="ja-JP" dirty="0" smtClean="0"/>
              <a:t>122keV</a:t>
            </a:r>
            <a:r>
              <a:rPr kumimoji="1" lang="ja-JP" altLang="en-US" dirty="0" smtClean="0"/>
              <a:t>を用いて比較を行いました。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ADF20D0-590C-5F47-9874-D7E0064B0045}" type="slidenum">
              <a:rPr kumimoji="1" lang="ja-JP" altLang="en-US" smtClean="0"/>
              <a:pPr/>
              <a:t>11</a:t>
            </a:fld>
            <a:endParaRPr kumimoji="1" lang="ja-JP" altLang="en-US"/>
          </a:p>
        </p:txBody>
      </p:sp>
    </p:spTree>
    <p:extLst>
      <p:ext uri="{BB962C8B-B14F-4D97-AF65-F5344CB8AC3E}">
        <p14:creationId xmlns:p14="http://schemas.microsoft.com/office/powerpoint/2010/main" val="320705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F5AD935-B1FF-4230-BAF1-37D5A0BBA476}" type="slidenum">
              <a:rPr lang="en-US"/>
              <a:pPr/>
              <a:t>12</a:t>
            </a:fld>
            <a:endParaRPr lang="en-US"/>
          </a:p>
        </p:txBody>
      </p:sp>
      <p:sp>
        <p:nvSpPr>
          <p:cNvPr id="15361" name="Rectangle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p:spPr>
      </p:sp>
      <p:sp>
        <p:nvSpPr>
          <p:cNvPr id="15362" name="Rectangle 2"/>
          <p:cNvSpPr txBox="1">
            <a:spLocks noGrp="1" noChangeArrowheads="1"/>
          </p:cNvSpPr>
          <p:nvPr>
            <p:ph type="body" idx="1"/>
          </p:nvPr>
        </p:nvSpPr>
        <p:spPr bwMode="auto">
          <a:xfrm>
            <a:off x="685512" y="4343230"/>
            <a:ext cx="5486976" cy="4115139"/>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CA1A90A-60F3-4B2B-BD0B-340F1931BBAE}" type="slidenum">
              <a:rPr lang="en-US"/>
              <a:pPr/>
              <a:t>13</a:t>
            </a:fld>
            <a:endParaRPr lang="en-US"/>
          </a:p>
        </p:txBody>
      </p:sp>
      <p:sp>
        <p:nvSpPr>
          <p:cNvPr id="16385" name="Rectangle 1"/>
          <p:cNvSpPr txBox="1">
            <a:spLocks noGrp="1" noRot="1" noChangeAspect="1" noChangeArrowheads="1"/>
          </p:cNvSpPr>
          <p:nvPr>
            <p:ph type="sldImg"/>
          </p:nvPr>
        </p:nvSpPr>
        <p:spPr bwMode="auto">
          <a:xfrm>
            <a:off x="1003786" y="695134"/>
            <a:ext cx="4848989" cy="3428152"/>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685512" y="4343230"/>
            <a:ext cx="5486976" cy="4115139"/>
          </a:xfrm>
          <a:prstGeom prst="rect">
            <a:avLst/>
          </a:prstGeom>
          <a:noFill/>
          <a:ln>
            <a:round/>
            <a:headEnd/>
            <a:tailEnd/>
          </a:ln>
        </p:spPr>
        <p:txBody>
          <a:bodyPr wrap="none" anchor="ctr"/>
          <a:lstStyle/>
          <a:p>
            <a:endParaRPr lang="ja-JP"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3A89BEF-BE1F-4B52-AD7A-41BB956DC0AD}" type="slidenum">
              <a:rPr lang="en-US"/>
              <a:pPr/>
              <a:t>14</a:t>
            </a:fld>
            <a:endParaRPr lang="en-US"/>
          </a:p>
        </p:txBody>
      </p:sp>
      <p:sp>
        <p:nvSpPr>
          <p:cNvPr id="17409" name="Rectangle 1"/>
          <p:cNvSpPr txBox="1">
            <a:spLocks noGrp="1" noRot="1" noChangeAspect="1" noChangeArrowheads="1"/>
          </p:cNvSpPr>
          <p:nvPr>
            <p:ph type="sldImg"/>
          </p:nvPr>
        </p:nvSpPr>
        <p:spPr bwMode="auto">
          <a:xfrm>
            <a:off x="1003786" y="695134"/>
            <a:ext cx="4848989" cy="3428152"/>
          </a:xfrm>
          <a:prstGeom prst="rect">
            <a:avLst/>
          </a:prstGeom>
          <a:solidFill>
            <a:srgbClr val="FFFFFF"/>
          </a:solidFill>
          <a:ln>
            <a:solidFill>
              <a:srgbClr val="000000"/>
            </a:solidFill>
            <a:miter lim="800000"/>
            <a:headEnd/>
            <a:tailEnd/>
          </a:ln>
        </p:spPr>
      </p:sp>
      <p:sp>
        <p:nvSpPr>
          <p:cNvPr id="17410" name="Rectangle 2"/>
          <p:cNvSpPr txBox="1">
            <a:spLocks noGrp="1" noChangeArrowheads="1"/>
          </p:cNvSpPr>
          <p:nvPr>
            <p:ph type="body" idx="1"/>
          </p:nvPr>
        </p:nvSpPr>
        <p:spPr bwMode="auto">
          <a:xfrm>
            <a:off x="685512" y="4343230"/>
            <a:ext cx="5486976" cy="4115139"/>
          </a:xfrm>
          <a:prstGeom prst="rect">
            <a:avLst/>
          </a:prstGeom>
          <a:noFill/>
          <a:ln>
            <a:round/>
            <a:headEnd/>
            <a:tailEnd/>
          </a:ln>
        </p:spPr>
        <p:txBody>
          <a:bodyPr wrap="none" anchor="ct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EEDBD36-300B-8A45-9602-6FCEAC3BA81C}" type="datetimeFigureOut">
              <a:rPr kumimoji="1" lang="ja-JP" altLang="en-US" smtClean="0"/>
              <a:pPr/>
              <a:t>2013/6/10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9ABE74-0357-6048-911B-E76C584F6190}" type="slidenum">
              <a:rPr kumimoji="1" lang="ja-JP" altLang="en-US" smtClean="0"/>
              <a:pPr/>
              <a:t>‹#›</a:t>
            </a:fld>
            <a:endParaRPr kumimoji="1" lang="ja-JP" altLang="en-US"/>
          </a:p>
        </p:txBody>
      </p:sp>
    </p:spTree>
    <p:extLst>
      <p:ext uri="{BB962C8B-B14F-4D97-AF65-F5344CB8AC3E}">
        <p14:creationId xmlns:p14="http://schemas.microsoft.com/office/powerpoint/2010/main" val="3733676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EEDBD36-300B-8A45-9602-6FCEAC3BA81C}" type="datetimeFigureOut">
              <a:rPr kumimoji="1" lang="ja-JP" altLang="en-US" smtClean="0"/>
              <a:pPr/>
              <a:t>2013/6/10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9ABE74-0357-6048-911B-E76C584F6190}" type="slidenum">
              <a:rPr kumimoji="1" lang="ja-JP" altLang="en-US" smtClean="0"/>
              <a:pPr/>
              <a:t>‹#›</a:t>
            </a:fld>
            <a:endParaRPr kumimoji="1" lang="ja-JP" altLang="en-US"/>
          </a:p>
        </p:txBody>
      </p:sp>
    </p:spTree>
    <p:extLst>
      <p:ext uri="{BB962C8B-B14F-4D97-AF65-F5344CB8AC3E}">
        <p14:creationId xmlns:p14="http://schemas.microsoft.com/office/powerpoint/2010/main" val="2767263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EEDBD36-300B-8A45-9602-6FCEAC3BA81C}" type="datetimeFigureOut">
              <a:rPr kumimoji="1" lang="ja-JP" altLang="en-US" smtClean="0"/>
              <a:pPr/>
              <a:t>2013/6/10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9ABE74-0357-6048-911B-E76C584F6190}" type="slidenum">
              <a:rPr kumimoji="1" lang="ja-JP" altLang="en-US" smtClean="0"/>
              <a:pPr/>
              <a:t>‹#›</a:t>
            </a:fld>
            <a:endParaRPr kumimoji="1" lang="ja-JP" altLang="en-US"/>
          </a:p>
        </p:txBody>
      </p:sp>
    </p:spTree>
    <p:extLst>
      <p:ext uri="{BB962C8B-B14F-4D97-AF65-F5344CB8AC3E}">
        <p14:creationId xmlns:p14="http://schemas.microsoft.com/office/powerpoint/2010/main" val="1938149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6481" y="273629"/>
            <a:ext cx="8226720" cy="1143480"/>
          </a:xfrm>
        </p:spPr>
        <p:txBody>
          <a:bodyPr/>
          <a:lstStyle/>
          <a:p>
            <a:r>
              <a:rPr lang="ja-JP" altLang="en-US" smtClean="0"/>
              <a:t>マスタ タイトルの書式設定</a:t>
            </a:r>
            <a:endParaRPr lang="ja-JP" altLang="en-US"/>
          </a:p>
        </p:txBody>
      </p:sp>
      <p:sp>
        <p:nvSpPr>
          <p:cNvPr id="3" name="日付プレースホルダ 2"/>
          <p:cNvSpPr>
            <a:spLocks noGrp="1"/>
          </p:cNvSpPr>
          <p:nvPr>
            <p:ph type="dt" idx="10"/>
          </p:nvPr>
        </p:nvSpPr>
        <p:spPr>
          <a:xfrm>
            <a:off x="456481" y="6247376"/>
            <a:ext cx="2128320" cy="470930"/>
          </a:xfrm>
        </p:spPr>
        <p:txBody>
          <a:bodyPr/>
          <a:lstStyle>
            <a:lvl1pPr>
              <a:defRPr/>
            </a:lvl1pPr>
          </a:lstStyle>
          <a:p>
            <a:endParaRPr lang="en-US"/>
          </a:p>
        </p:txBody>
      </p:sp>
      <p:sp>
        <p:nvSpPr>
          <p:cNvPr id="4" name="フッター プレースホルダ 3"/>
          <p:cNvSpPr>
            <a:spLocks noGrp="1"/>
          </p:cNvSpPr>
          <p:nvPr>
            <p:ph type="ftr" idx="11"/>
          </p:nvPr>
        </p:nvSpPr>
        <p:spPr>
          <a:xfrm>
            <a:off x="3127680" y="6247376"/>
            <a:ext cx="2897280" cy="470930"/>
          </a:xfrm>
        </p:spPr>
        <p:txBody>
          <a:bodyPr/>
          <a:lstStyle>
            <a:lvl1pPr>
              <a:defRPr/>
            </a:lvl1pPr>
          </a:lstStyle>
          <a:p>
            <a:endParaRPr lang="en-US"/>
          </a:p>
        </p:txBody>
      </p:sp>
      <p:sp>
        <p:nvSpPr>
          <p:cNvPr id="5" name="スライド番号プレースホルダ 4"/>
          <p:cNvSpPr>
            <a:spLocks noGrp="1"/>
          </p:cNvSpPr>
          <p:nvPr>
            <p:ph type="sldNum" idx="12"/>
          </p:nvPr>
        </p:nvSpPr>
        <p:spPr>
          <a:xfrm>
            <a:off x="6556321" y="6247376"/>
            <a:ext cx="2128320" cy="470930"/>
          </a:xfrm>
        </p:spPr>
        <p:txBody>
          <a:bodyPr/>
          <a:lstStyle>
            <a:lvl1pPr>
              <a:defRPr/>
            </a:lvl1pPr>
          </a:lstStyle>
          <a:p>
            <a:fld id="{447A4E74-8535-4D61-A042-563C2CEE1D4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EEDBD36-300B-8A45-9602-6FCEAC3BA81C}" type="datetimeFigureOut">
              <a:rPr kumimoji="1" lang="ja-JP" altLang="en-US" smtClean="0"/>
              <a:pPr/>
              <a:t>2013/6/10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9ABE74-0357-6048-911B-E76C584F6190}" type="slidenum">
              <a:rPr kumimoji="1" lang="ja-JP" altLang="en-US" smtClean="0"/>
              <a:pPr/>
              <a:t>‹#›</a:t>
            </a:fld>
            <a:endParaRPr kumimoji="1" lang="ja-JP" altLang="en-US"/>
          </a:p>
        </p:txBody>
      </p:sp>
    </p:spTree>
    <p:extLst>
      <p:ext uri="{BB962C8B-B14F-4D97-AF65-F5344CB8AC3E}">
        <p14:creationId xmlns:p14="http://schemas.microsoft.com/office/powerpoint/2010/main" val="2725453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EEDBD36-300B-8A45-9602-6FCEAC3BA81C}" type="datetimeFigureOut">
              <a:rPr kumimoji="1" lang="ja-JP" altLang="en-US" smtClean="0"/>
              <a:pPr/>
              <a:t>2013/6/10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9ABE74-0357-6048-911B-E76C584F6190}" type="slidenum">
              <a:rPr kumimoji="1" lang="ja-JP" altLang="en-US" smtClean="0"/>
              <a:pPr/>
              <a:t>‹#›</a:t>
            </a:fld>
            <a:endParaRPr kumimoji="1" lang="ja-JP" altLang="en-US"/>
          </a:p>
        </p:txBody>
      </p:sp>
    </p:spTree>
    <p:extLst>
      <p:ext uri="{BB962C8B-B14F-4D97-AF65-F5344CB8AC3E}">
        <p14:creationId xmlns:p14="http://schemas.microsoft.com/office/powerpoint/2010/main" val="4104591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EEDBD36-300B-8A45-9602-6FCEAC3BA81C}" type="datetimeFigureOut">
              <a:rPr kumimoji="1" lang="ja-JP" altLang="en-US" smtClean="0"/>
              <a:pPr/>
              <a:t>2013/6/10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9ABE74-0357-6048-911B-E76C584F6190}" type="slidenum">
              <a:rPr kumimoji="1" lang="ja-JP" altLang="en-US" smtClean="0"/>
              <a:pPr/>
              <a:t>‹#›</a:t>
            </a:fld>
            <a:endParaRPr kumimoji="1" lang="ja-JP" altLang="en-US"/>
          </a:p>
        </p:txBody>
      </p:sp>
    </p:spTree>
    <p:extLst>
      <p:ext uri="{BB962C8B-B14F-4D97-AF65-F5344CB8AC3E}">
        <p14:creationId xmlns:p14="http://schemas.microsoft.com/office/powerpoint/2010/main" val="328871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EEDBD36-300B-8A45-9602-6FCEAC3BA81C}" type="datetimeFigureOut">
              <a:rPr kumimoji="1" lang="ja-JP" altLang="en-US" smtClean="0"/>
              <a:pPr/>
              <a:t>2013/6/10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39ABE74-0357-6048-911B-E76C584F6190}" type="slidenum">
              <a:rPr kumimoji="1" lang="ja-JP" altLang="en-US" smtClean="0"/>
              <a:pPr/>
              <a:t>‹#›</a:t>
            </a:fld>
            <a:endParaRPr kumimoji="1" lang="ja-JP" altLang="en-US"/>
          </a:p>
        </p:txBody>
      </p:sp>
    </p:spTree>
    <p:extLst>
      <p:ext uri="{BB962C8B-B14F-4D97-AF65-F5344CB8AC3E}">
        <p14:creationId xmlns:p14="http://schemas.microsoft.com/office/powerpoint/2010/main" val="3656661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EEDBD36-300B-8A45-9602-6FCEAC3BA81C}" type="datetimeFigureOut">
              <a:rPr kumimoji="1" lang="ja-JP" altLang="en-US" smtClean="0"/>
              <a:pPr/>
              <a:t>2013/6/10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39ABE74-0357-6048-911B-E76C584F6190}" type="slidenum">
              <a:rPr kumimoji="1" lang="ja-JP" altLang="en-US" smtClean="0"/>
              <a:pPr/>
              <a:t>‹#›</a:t>
            </a:fld>
            <a:endParaRPr kumimoji="1" lang="ja-JP" altLang="en-US"/>
          </a:p>
        </p:txBody>
      </p:sp>
    </p:spTree>
    <p:extLst>
      <p:ext uri="{BB962C8B-B14F-4D97-AF65-F5344CB8AC3E}">
        <p14:creationId xmlns:p14="http://schemas.microsoft.com/office/powerpoint/2010/main" val="1365801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EEDBD36-300B-8A45-9602-6FCEAC3BA81C}" type="datetimeFigureOut">
              <a:rPr kumimoji="1" lang="ja-JP" altLang="en-US" smtClean="0"/>
              <a:pPr/>
              <a:t>2013/6/10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39ABE74-0357-6048-911B-E76C584F6190}" type="slidenum">
              <a:rPr kumimoji="1" lang="ja-JP" altLang="en-US" smtClean="0"/>
              <a:pPr/>
              <a:t>‹#›</a:t>
            </a:fld>
            <a:endParaRPr kumimoji="1" lang="ja-JP" altLang="en-US"/>
          </a:p>
        </p:txBody>
      </p:sp>
    </p:spTree>
    <p:extLst>
      <p:ext uri="{BB962C8B-B14F-4D97-AF65-F5344CB8AC3E}">
        <p14:creationId xmlns:p14="http://schemas.microsoft.com/office/powerpoint/2010/main" val="1714205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EEDBD36-300B-8A45-9602-6FCEAC3BA81C}" type="datetimeFigureOut">
              <a:rPr kumimoji="1" lang="ja-JP" altLang="en-US" smtClean="0"/>
              <a:pPr/>
              <a:t>2013/6/10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9ABE74-0357-6048-911B-E76C584F6190}" type="slidenum">
              <a:rPr kumimoji="1" lang="ja-JP" altLang="en-US" smtClean="0"/>
              <a:pPr/>
              <a:t>‹#›</a:t>
            </a:fld>
            <a:endParaRPr kumimoji="1" lang="ja-JP" altLang="en-US"/>
          </a:p>
        </p:txBody>
      </p:sp>
    </p:spTree>
    <p:extLst>
      <p:ext uri="{BB962C8B-B14F-4D97-AF65-F5344CB8AC3E}">
        <p14:creationId xmlns:p14="http://schemas.microsoft.com/office/powerpoint/2010/main" val="2027088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EEDBD36-300B-8A45-9602-6FCEAC3BA81C}" type="datetimeFigureOut">
              <a:rPr kumimoji="1" lang="ja-JP" altLang="en-US" smtClean="0"/>
              <a:pPr/>
              <a:t>2013/6/10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9ABE74-0357-6048-911B-E76C584F6190}" type="slidenum">
              <a:rPr kumimoji="1" lang="ja-JP" altLang="en-US" smtClean="0"/>
              <a:pPr/>
              <a:t>‹#›</a:t>
            </a:fld>
            <a:endParaRPr kumimoji="1" lang="ja-JP" altLang="en-US"/>
          </a:p>
        </p:txBody>
      </p:sp>
    </p:spTree>
    <p:extLst>
      <p:ext uri="{BB962C8B-B14F-4D97-AF65-F5344CB8AC3E}">
        <p14:creationId xmlns:p14="http://schemas.microsoft.com/office/powerpoint/2010/main" val="4130698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EDBD36-300B-8A45-9602-6FCEAC3BA81C}" type="datetimeFigureOut">
              <a:rPr kumimoji="1" lang="ja-JP" altLang="en-US" smtClean="0"/>
              <a:pPr/>
              <a:t>2013/6/10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9ABE74-0357-6048-911B-E76C584F6190}" type="slidenum">
              <a:rPr kumimoji="1" lang="ja-JP" altLang="en-US" smtClean="0"/>
              <a:pPr/>
              <a:t>‹#›</a:t>
            </a:fld>
            <a:endParaRPr kumimoji="1" lang="ja-JP" altLang="en-US"/>
          </a:p>
        </p:txBody>
      </p:sp>
    </p:spTree>
    <p:extLst>
      <p:ext uri="{BB962C8B-B14F-4D97-AF65-F5344CB8AC3E}">
        <p14:creationId xmlns:p14="http://schemas.microsoft.com/office/powerpoint/2010/main" val="3355333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6000" b="1" dirty="0" smtClean="0"/>
              <a:t>メスバウアー効果</a:t>
            </a:r>
            <a:endParaRPr kumimoji="1" lang="ja-JP" altLang="en-US" sz="6000" b="1" dirty="0"/>
          </a:p>
        </p:txBody>
      </p:sp>
      <p:sp>
        <p:nvSpPr>
          <p:cNvPr id="3" name="サブタイトル 2"/>
          <p:cNvSpPr>
            <a:spLocks noGrp="1"/>
          </p:cNvSpPr>
          <p:nvPr>
            <p:ph type="subTitle" idx="1"/>
          </p:nvPr>
        </p:nvSpPr>
        <p:spPr>
          <a:xfrm>
            <a:off x="1371600" y="4077072"/>
            <a:ext cx="6400800" cy="1368152"/>
          </a:xfrm>
        </p:spPr>
        <p:txBody>
          <a:bodyPr>
            <a:normAutofit/>
          </a:bodyPr>
          <a:lstStyle/>
          <a:p>
            <a:r>
              <a:rPr kumimoji="1" lang="ja-JP" altLang="en-US" sz="4000" dirty="0" smtClean="0">
                <a:solidFill>
                  <a:schemeClr val="tx1"/>
                </a:solidFill>
              </a:rPr>
              <a:t>川井　梅田　宮原</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ADC</a:t>
            </a:r>
            <a:r>
              <a:rPr lang="ja-JP" altLang="en-US" dirty="0" smtClean="0"/>
              <a:t>について</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a:t>
            </a:r>
            <a:r>
              <a:rPr lang="en-US" altLang="ja-JP" dirty="0" smtClean="0"/>
              <a:t>CAEN V785N</a:t>
            </a:r>
          </a:p>
          <a:p>
            <a:pPr lvl="1"/>
            <a:r>
              <a:rPr lang="en-US" altLang="ja-JP" dirty="0" smtClean="0"/>
              <a:t>Peak Sensing ADC</a:t>
            </a:r>
            <a:endParaRPr lang="en-US" altLang="ja-JP" sz="2400" dirty="0" smtClean="0"/>
          </a:p>
          <a:p>
            <a:pPr lvl="1"/>
            <a:r>
              <a:rPr kumimoji="1" lang="ja-JP" altLang="en-US" sz="2400" dirty="0" smtClean="0"/>
              <a:t>特性</a:t>
            </a:r>
            <a:endParaRPr kumimoji="1" lang="en-US" altLang="ja-JP" sz="2400" dirty="0" smtClean="0"/>
          </a:p>
          <a:p>
            <a:pPr lvl="2"/>
            <a:r>
              <a:rPr lang="en-US" altLang="ja-JP" dirty="0" smtClean="0"/>
              <a:t>600 </a:t>
            </a:r>
            <a:r>
              <a:rPr lang="en-US" altLang="ja-JP" dirty="0"/>
              <a:t>ns fast clear </a:t>
            </a:r>
            <a:r>
              <a:rPr lang="en-US" altLang="ja-JP" dirty="0" smtClean="0"/>
              <a:t>time</a:t>
            </a:r>
          </a:p>
          <a:p>
            <a:pPr lvl="2"/>
            <a:r>
              <a:rPr lang="ja-JP" altLang="en-US" dirty="0" smtClean="0"/>
              <a:t>最大</a:t>
            </a:r>
            <a:r>
              <a:rPr lang="en-US" altLang="ja-JP" dirty="0" smtClean="0"/>
              <a:t>4V</a:t>
            </a:r>
            <a:r>
              <a:rPr lang="ja-JP" altLang="en-US" dirty="0" smtClean="0"/>
              <a:t>を</a:t>
            </a:r>
            <a:r>
              <a:rPr lang="en-US" altLang="ja-JP" dirty="0" smtClean="0"/>
              <a:t>12Bit</a:t>
            </a:r>
            <a:r>
              <a:rPr lang="ja-JP" altLang="en-US" dirty="0" smtClean="0"/>
              <a:t>で</a:t>
            </a:r>
            <a:r>
              <a:rPr lang="en-US" altLang="ja-JP" dirty="0" smtClean="0"/>
              <a:t>ADC Count</a:t>
            </a:r>
            <a:r>
              <a:rPr lang="ja-JP" altLang="en-US" dirty="0" smtClean="0"/>
              <a:t>に</a:t>
            </a:r>
            <a:endParaRPr lang="en-US" altLang="ja-JP" dirty="0" smtClean="0"/>
          </a:p>
          <a:p>
            <a:pPr marL="914400" lvl="2" indent="0">
              <a:buNone/>
            </a:pPr>
            <a:r>
              <a:rPr lang="ja-JP" altLang="ja-JP" dirty="0"/>
              <a:t>　</a:t>
            </a:r>
            <a:r>
              <a:rPr lang="ja-JP" altLang="en-US" dirty="0" smtClean="0"/>
              <a:t>変換</a:t>
            </a:r>
            <a:endParaRPr lang="en-US" altLang="ja-JP" dirty="0" smtClean="0"/>
          </a:p>
          <a:p>
            <a:pPr lvl="2"/>
            <a:r>
              <a:rPr kumimoji="1" lang="en-US" altLang="ja-JP" u="sng" dirty="0" err="1" smtClean="0"/>
              <a:t>Kinoko</a:t>
            </a:r>
            <a:r>
              <a:rPr kumimoji="1" lang="ja-JP" altLang="en-US" u="sng" dirty="0" smtClean="0"/>
              <a:t>で動かせない</a:t>
            </a:r>
            <a:endParaRPr kumimoji="1" lang="ja-JP" altLang="en-US" u="sng" dirty="0"/>
          </a:p>
        </p:txBody>
      </p:sp>
      <p:pic>
        <p:nvPicPr>
          <p:cNvPr id="4" name="図 3" descr="P3290963.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778500" y="1417638"/>
            <a:ext cx="3184922" cy="4246562"/>
          </a:xfrm>
          <a:prstGeom prst="rect">
            <a:avLst/>
          </a:prstGeom>
        </p:spPr>
      </p:pic>
    </p:spTree>
    <p:extLst>
      <p:ext uri="{BB962C8B-B14F-4D97-AF65-F5344CB8AC3E}">
        <p14:creationId xmlns:p14="http://schemas.microsoft.com/office/powerpoint/2010/main" val="1097839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descr="スクリーンショット 2013-03-29 1.40.41.png"/>
          <p:cNvPicPr>
            <a:picLocks noGrp="1" noChangeAspect="1"/>
          </p:cNvPicPr>
          <p:nvPr>
            <p:ph idx="1"/>
          </p:nvPr>
        </p:nvPicPr>
        <p:blipFill rotWithShape="1">
          <a:blip r:embed="rId3" cstate="screen">
            <a:extLst>
              <a:ext uri="{28A0092B-C50C-407E-A947-70E740481C1C}">
                <a14:useLocalDpi xmlns:a14="http://schemas.microsoft.com/office/drawing/2010/main"/>
              </a:ext>
            </a:extLst>
          </a:blip>
          <a:srcRect l="-3938" r="-2631"/>
          <a:stretch/>
        </p:blipFill>
        <p:spPr>
          <a:xfrm>
            <a:off x="-622877" y="228600"/>
            <a:ext cx="6185477" cy="6629400"/>
          </a:xfrm>
        </p:spPr>
      </p:pic>
      <p:sp>
        <p:nvSpPr>
          <p:cNvPr id="5" name="テキスト ボックス 4"/>
          <p:cNvSpPr txBox="1"/>
          <p:nvPr/>
        </p:nvSpPr>
        <p:spPr>
          <a:xfrm>
            <a:off x="5676900" y="254000"/>
            <a:ext cx="2819001" cy="584776"/>
          </a:xfrm>
          <a:prstGeom prst="rect">
            <a:avLst/>
          </a:prstGeom>
          <a:noFill/>
        </p:spPr>
        <p:txBody>
          <a:bodyPr wrap="none" rtlCol="0">
            <a:spAutoFit/>
          </a:bodyPr>
          <a:lstStyle/>
          <a:p>
            <a:r>
              <a:rPr kumimoji="1" lang="en-US" altLang="ja-JP" sz="3200" dirty="0" smtClean="0"/>
              <a:t>Operation Logic</a:t>
            </a:r>
            <a:endParaRPr kumimoji="1" lang="ja-JP" altLang="en-US" sz="3200" dirty="0"/>
          </a:p>
        </p:txBody>
      </p:sp>
      <p:sp>
        <p:nvSpPr>
          <p:cNvPr id="7" name="テキスト ボックス 6"/>
          <p:cNvSpPr txBox="1"/>
          <p:nvPr/>
        </p:nvSpPr>
        <p:spPr>
          <a:xfrm>
            <a:off x="5384800" y="2825928"/>
            <a:ext cx="3708400" cy="1754327"/>
          </a:xfrm>
          <a:prstGeom prst="rect">
            <a:avLst/>
          </a:prstGeom>
          <a:noFill/>
        </p:spPr>
        <p:txBody>
          <a:bodyPr wrap="square" rtlCol="0">
            <a:spAutoFit/>
          </a:bodyPr>
          <a:lstStyle/>
          <a:p>
            <a:r>
              <a:rPr kumimoji="1" lang="en-US" altLang="ja-JP" sz="2400" dirty="0" smtClean="0"/>
              <a:t>3. </a:t>
            </a:r>
            <a:r>
              <a:rPr lang="ja-JP" altLang="en-US" sz="2400" dirty="0" smtClean="0"/>
              <a:t>以下の条件が整えばデータを取得</a:t>
            </a:r>
            <a:endParaRPr kumimoji="1" lang="en-US" altLang="ja-JP" sz="2400" dirty="0" smtClean="0"/>
          </a:p>
          <a:p>
            <a:pPr marL="457200" indent="-457200">
              <a:buFont typeface="+mj-lt"/>
              <a:buAutoNum type="alphaLcParenR"/>
            </a:pPr>
            <a:r>
              <a:rPr kumimoji="1" lang="en-US" altLang="ja-JP" sz="2000" dirty="0" smtClean="0"/>
              <a:t>Busy frag</a:t>
            </a:r>
            <a:r>
              <a:rPr kumimoji="1" lang="ja-JP" altLang="en-US" sz="2000" dirty="0" smtClean="0"/>
              <a:t>が立っていない</a:t>
            </a:r>
            <a:endParaRPr kumimoji="1" lang="en-US" altLang="ja-JP" sz="2000" dirty="0" smtClean="0"/>
          </a:p>
          <a:p>
            <a:pPr marL="457200" indent="-457200">
              <a:buFont typeface="+mj-lt"/>
              <a:buAutoNum type="alphaLcParenR" startAt="2"/>
            </a:pPr>
            <a:r>
              <a:rPr lang="en-US" altLang="ja-JP" sz="2000" dirty="0" smtClean="0"/>
              <a:t>Output Buffer</a:t>
            </a:r>
            <a:r>
              <a:rPr lang="ja-JP" altLang="en-US" sz="2000" dirty="0" smtClean="0"/>
              <a:t>に</a:t>
            </a:r>
            <a:r>
              <a:rPr lang="en-US" altLang="ja-JP" sz="2000" dirty="0" smtClean="0"/>
              <a:t>Event</a:t>
            </a:r>
            <a:r>
              <a:rPr lang="ja-JP" altLang="en-US" sz="2000" dirty="0" smtClean="0"/>
              <a:t>が記録されている</a:t>
            </a:r>
            <a:endParaRPr kumimoji="1" lang="ja-JP" altLang="en-US" sz="2000" dirty="0"/>
          </a:p>
        </p:txBody>
      </p:sp>
      <p:sp>
        <p:nvSpPr>
          <p:cNvPr id="8" name="テキスト ボックス 7"/>
          <p:cNvSpPr txBox="1"/>
          <p:nvPr/>
        </p:nvSpPr>
        <p:spPr>
          <a:xfrm>
            <a:off x="5384800" y="1036935"/>
            <a:ext cx="2381181" cy="461665"/>
          </a:xfrm>
          <a:prstGeom prst="rect">
            <a:avLst/>
          </a:prstGeom>
          <a:noFill/>
        </p:spPr>
        <p:txBody>
          <a:bodyPr wrap="none" rtlCol="0">
            <a:spAutoFit/>
          </a:bodyPr>
          <a:lstStyle/>
          <a:p>
            <a:r>
              <a:rPr kumimoji="1" lang="en-US" altLang="ja-JP" sz="2400" dirty="0" smtClean="0"/>
              <a:t>1. </a:t>
            </a:r>
            <a:r>
              <a:rPr kumimoji="1" lang="en-US" altLang="ja-JP" sz="2400" dirty="0" err="1" smtClean="0"/>
              <a:t>Softwere</a:t>
            </a:r>
            <a:r>
              <a:rPr lang="en-US" altLang="ja-JP" sz="2400" dirty="0" smtClean="0"/>
              <a:t> Reset</a:t>
            </a:r>
            <a:endParaRPr kumimoji="1" lang="ja-JP" altLang="en-US" sz="2400" dirty="0"/>
          </a:p>
        </p:txBody>
      </p:sp>
      <p:sp>
        <p:nvSpPr>
          <p:cNvPr id="9" name="テキスト ボックス 8"/>
          <p:cNvSpPr txBox="1"/>
          <p:nvPr/>
        </p:nvSpPr>
        <p:spPr>
          <a:xfrm>
            <a:off x="5384800" y="2169467"/>
            <a:ext cx="3340100" cy="461665"/>
          </a:xfrm>
          <a:prstGeom prst="rect">
            <a:avLst/>
          </a:prstGeom>
          <a:noFill/>
        </p:spPr>
        <p:txBody>
          <a:bodyPr wrap="square" rtlCol="0">
            <a:spAutoFit/>
          </a:bodyPr>
          <a:lstStyle/>
          <a:p>
            <a:r>
              <a:rPr kumimoji="1" lang="en-US" altLang="ja-JP" sz="2400" dirty="0" smtClean="0"/>
              <a:t>2. ADC Threshold</a:t>
            </a:r>
            <a:r>
              <a:rPr kumimoji="1" lang="ja-JP" altLang="en-US" sz="2400" dirty="0" smtClean="0"/>
              <a:t>の設定</a:t>
            </a:r>
            <a:endParaRPr kumimoji="1" lang="ja-JP" altLang="en-US" sz="2400" dirty="0"/>
          </a:p>
        </p:txBody>
      </p:sp>
      <p:sp>
        <p:nvSpPr>
          <p:cNvPr id="10" name="テキスト ボックス 9"/>
          <p:cNvSpPr txBox="1"/>
          <p:nvPr/>
        </p:nvSpPr>
        <p:spPr>
          <a:xfrm>
            <a:off x="5502730" y="4770755"/>
            <a:ext cx="3162300" cy="923330"/>
          </a:xfrm>
          <a:prstGeom prst="rect">
            <a:avLst/>
          </a:prstGeom>
          <a:noFill/>
        </p:spPr>
        <p:txBody>
          <a:bodyPr wrap="square" rtlCol="0">
            <a:spAutoFit/>
          </a:bodyPr>
          <a:lstStyle/>
          <a:p>
            <a:r>
              <a:rPr kumimoji="1" lang="en-US" altLang="ja-JP" dirty="0" smtClean="0"/>
              <a:t>→</a:t>
            </a:r>
            <a:r>
              <a:rPr lang="ja-JP" altLang="en-US" dirty="0" smtClean="0"/>
              <a:t>この条件でデータを取得するため、</a:t>
            </a:r>
            <a:r>
              <a:rPr lang="en-US" altLang="ja-JP" dirty="0" smtClean="0"/>
              <a:t>Event</a:t>
            </a:r>
            <a:r>
              <a:rPr lang="ja-JP" altLang="en-US" dirty="0" smtClean="0"/>
              <a:t>の記録する頻度が実験</a:t>
            </a:r>
            <a:r>
              <a:rPr lang="en-US" altLang="ja-JP" dirty="0" smtClean="0"/>
              <a:t>Setup</a:t>
            </a:r>
            <a:r>
              <a:rPr lang="ja-JP" altLang="en-US" dirty="0" smtClean="0"/>
              <a:t>により変化する</a:t>
            </a:r>
            <a:endParaRPr kumimoji="1" lang="ja-JP" altLang="en-US" dirty="0"/>
          </a:p>
        </p:txBody>
      </p:sp>
      <p:sp>
        <p:nvSpPr>
          <p:cNvPr id="13" name="テキスト ボックス 12"/>
          <p:cNvSpPr txBox="1"/>
          <p:nvPr/>
        </p:nvSpPr>
        <p:spPr>
          <a:xfrm>
            <a:off x="5676900" y="1663700"/>
            <a:ext cx="2860992" cy="369332"/>
          </a:xfrm>
          <a:prstGeom prst="rect">
            <a:avLst/>
          </a:prstGeom>
          <a:noFill/>
        </p:spPr>
        <p:txBody>
          <a:bodyPr wrap="none" rtlCol="0">
            <a:spAutoFit/>
          </a:bodyPr>
          <a:lstStyle/>
          <a:p>
            <a:r>
              <a:rPr kumimoji="1" lang="en-US" altLang="ja-JP" dirty="0" smtClean="0"/>
              <a:t>Output Buffer</a:t>
            </a:r>
            <a:r>
              <a:rPr kumimoji="1" lang="ja-JP" altLang="en-US" dirty="0" smtClean="0"/>
              <a:t>の</a:t>
            </a:r>
            <a:r>
              <a:rPr lang="ja-JP" altLang="en-US" dirty="0" smtClean="0"/>
              <a:t>クリア</a:t>
            </a:r>
            <a:r>
              <a:rPr kumimoji="1" lang="ja-JP" altLang="en-US" dirty="0" smtClean="0"/>
              <a:t>も行う</a:t>
            </a:r>
            <a:endParaRPr kumimoji="1" lang="ja-JP" altLang="en-US" dirty="0"/>
          </a:p>
        </p:txBody>
      </p:sp>
    </p:spTree>
    <p:extLst>
      <p:ext uri="{BB962C8B-B14F-4D97-AF65-F5344CB8AC3E}">
        <p14:creationId xmlns:p14="http://schemas.microsoft.com/office/powerpoint/2010/main" val="15389615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456481" y="2657840"/>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ja-JP" dirty="0"/>
              <a:t>実験方法</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ja-JP" dirty="0"/>
              <a:t>実験方法</a:t>
            </a:r>
          </a:p>
        </p:txBody>
      </p:sp>
      <p:sp>
        <p:nvSpPr>
          <p:cNvPr id="4098" name="Rectangle 2"/>
          <p:cNvSpPr>
            <a:spLocks noGrp="1" noChangeArrowheads="1"/>
          </p:cNvSpPr>
          <p:nvPr>
            <p:ph type="body" idx="1"/>
          </p:nvPr>
        </p:nvSpPr>
        <p:spPr>
          <a:xfrm>
            <a:off x="456480" y="1604329"/>
            <a:ext cx="8045280" cy="3977698"/>
          </a:xfrm>
          <a:ln/>
        </p:spPr>
        <p:txBody>
          <a:bodyPr>
            <a:normAutofit lnSpcReduction="10000"/>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Co</a:t>
            </a:r>
            <a:r>
              <a:rPr lang="ja-JP" dirty="0"/>
              <a:t>線源から出た</a:t>
            </a:r>
            <a:r>
              <a:rPr lang="en-US" dirty="0"/>
              <a:t>γ</a:t>
            </a:r>
            <a:r>
              <a:rPr lang="ja-JP" dirty="0"/>
              <a:t>線を</a:t>
            </a:r>
            <a:r>
              <a:rPr lang="en-US" dirty="0"/>
              <a:t>Fe</a:t>
            </a:r>
            <a:r>
              <a:rPr lang="ja-JP" dirty="0"/>
              <a:t>試料の円盤にあて、円盤を透過した</a:t>
            </a:r>
            <a:r>
              <a:rPr lang="en-US" dirty="0"/>
              <a:t>γ</a:t>
            </a:r>
            <a:r>
              <a:rPr lang="ja-JP" dirty="0"/>
              <a:t>線を</a:t>
            </a:r>
            <a:r>
              <a:rPr lang="en-US" dirty="0" err="1"/>
              <a:t>CdTe</a:t>
            </a:r>
            <a:r>
              <a:rPr lang="ja-JP" dirty="0"/>
              <a:t>検出器で検出した。</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ja-JP" dirty="0"/>
              <a:t>モーターで円盤を回転させ、円盤の速度ごとに信号の強度を測った。</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122keV</a:t>
            </a:r>
            <a:r>
              <a:rPr lang="ja-JP" dirty="0"/>
              <a:t>の信号は減衰しないものと仮定し、</a:t>
            </a:r>
            <a:r>
              <a:rPr lang="en-US" dirty="0"/>
              <a:t>14keV</a:t>
            </a:r>
            <a:r>
              <a:rPr lang="ja-JP" dirty="0"/>
              <a:t>の個数</a:t>
            </a:r>
            <a:r>
              <a:rPr lang="en-US" dirty="0"/>
              <a:t>/122keV</a:t>
            </a:r>
            <a:r>
              <a:rPr lang="ja-JP" dirty="0"/>
              <a:t>の個数 で</a:t>
            </a:r>
            <a:r>
              <a:rPr lang="en-US" dirty="0"/>
              <a:t>14keV</a:t>
            </a:r>
            <a:r>
              <a:rPr lang="ja-JP" dirty="0"/>
              <a:t>の強度の速度依存性を測った。</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ja-JP" dirty="0"/>
              <a:t>実験方法</a:t>
            </a:r>
            <a:r>
              <a:rPr lang="en-US" dirty="0"/>
              <a:t>(</a:t>
            </a:r>
            <a:r>
              <a:rPr lang="ja-JP" dirty="0"/>
              <a:t>概略写真</a:t>
            </a:r>
            <a:r>
              <a:rPr lang="en-US" dirty="0"/>
              <a:t>)</a:t>
            </a:r>
          </a:p>
        </p:txBody>
      </p:sp>
      <p:sp>
        <p:nvSpPr>
          <p:cNvPr id="5122" name="Rectangle 2"/>
          <p:cNvSpPr>
            <a:spLocks noGrp="1" noChangeArrowheads="1"/>
          </p:cNvSpPr>
          <p:nvPr>
            <p:ph type="body" idx="1"/>
          </p:nvPr>
        </p:nvSpPr>
        <p:spPr>
          <a:xfrm>
            <a:off x="456481" y="1931243"/>
            <a:ext cx="3925440" cy="3977698"/>
          </a:xfrm>
          <a:ln/>
        </p:spPr>
        <p:txBody>
          <a:bodyPr tIns="22401"/>
          <a:lstStyle/>
          <a:p>
            <a:pPr marL="391686" indent="-293764">
              <a:buSzPct val="45000"/>
              <a:buFont typeface="Wingdings" charset="2"/>
              <a:buChar char=""/>
              <a:tabLst>
                <a:tab pos="656650" algn="l"/>
                <a:tab pos="1313299" algn="l"/>
                <a:tab pos="1969949" algn="l"/>
                <a:tab pos="2626599" algn="l"/>
                <a:tab pos="3283248" algn="l"/>
              </a:tabLst>
            </a:pPr>
            <a:r>
              <a:rPr lang="en-US" dirty="0"/>
              <a:t>Co</a:t>
            </a:r>
            <a:r>
              <a:rPr lang="ja-JP" dirty="0"/>
              <a:t>線源</a:t>
            </a:r>
            <a:r>
              <a:rPr lang="en-US" dirty="0"/>
              <a:t>-</a:t>
            </a:r>
            <a:r>
              <a:rPr lang="en-US" dirty="0" err="1"/>
              <a:t>CdTe</a:t>
            </a:r>
            <a:r>
              <a:rPr lang="ja-JP" dirty="0"/>
              <a:t>検出器間</a:t>
            </a:r>
            <a:r>
              <a:rPr lang="en-US" dirty="0"/>
              <a:t>: 90mm</a:t>
            </a:r>
          </a:p>
          <a:p>
            <a:pPr marL="391686" indent="-293764">
              <a:buSzPct val="45000"/>
              <a:buFont typeface="Wingdings" charset="2"/>
              <a:buChar char=""/>
              <a:tabLst>
                <a:tab pos="656650" algn="l"/>
                <a:tab pos="1313299" algn="l"/>
                <a:tab pos="1969949" algn="l"/>
                <a:tab pos="2626599" algn="l"/>
                <a:tab pos="3283248" algn="l"/>
              </a:tabLst>
            </a:pPr>
            <a:r>
              <a:rPr lang="en-US" dirty="0"/>
              <a:t>Co</a:t>
            </a:r>
            <a:r>
              <a:rPr lang="ja-JP" dirty="0"/>
              <a:t>線源</a:t>
            </a:r>
            <a:r>
              <a:rPr lang="en-US" dirty="0"/>
              <a:t>-Fe</a:t>
            </a:r>
            <a:r>
              <a:rPr lang="ja-JP" dirty="0"/>
              <a:t>試料間</a:t>
            </a:r>
            <a:r>
              <a:rPr lang="en-US" dirty="0"/>
              <a:t>: 55mm</a:t>
            </a:r>
          </a:p>
          <a:p>
            <a:pPr marL="391686" indent="-293764">
              <a:buSzPct val="45000"/>
              <a:buFont typeface="Wingdings" charset="2"/>
              <a:buChar char=""/>
              <a:tabLst>
                <a:tab pos="656650" algn="l"/>
                <a:tab pos="1313299" algn="l"/>
                <a:tab pos="1969949" algn="l"/>
                <a:tab pos="2626599" algn="l"/>
                <a:tab pos="3283248" algn="l"/>
              </a:tabLst>
            </a:pPr>
            <a:r>
              <a:rPr lang="en-US" dirty="0"/>
              <a:t>Fe</a:t>
            </a:r>
            <a:r>
              <a:rPr lang="ja-JP" dirty="0"/>
              <a:t>試料の回転中心軸からの距離</a:t>
            </a:r>
            <a:r>
              <a:rPr lang="en-US" dirty="0"/>
              <a:t>: 35mm</a:t>
            </a:r>
          </a:p>
          <a:p>
            <a:pPr marL="391686" indent="-293764">
              <a:buSzPct val="45000"/>
              <a:buFont typeface="Wingdings" charset="2"/>
              <a:buChar char=""/>
              <a:tabLst>
                <a:tab pos="656650" algn="l"/>
                <a:tab pos="1313299" algn="l"/>
                <a:tab pos="1969949" algn="l"/>
                <a:tab pos="2626599" algn="l"/>
                <a:tab pos="3283248" algn="l"/>
              </a:tabLst>
            </a:pPr>
            <a:r>
              <a:rPr lang="en-US" dirty="0"/>
              <a:t>Fe</a:t>
            </a:r>
            <a:r>
              <a:rPr lang="ja-JP" dirty="0"/>
              <a:t>試料の円盤の角度</a:t>
            </a:r>
            <a:r>
              <a:rPr lang="en-US" dirty="0"/>
              <a:t>: 45°</a:t>
            </a:r>
          </a:p>
        </p:txBody>
      </p:sp>
      <p:pic>
        <p:nvPicPr>
          <p:cNvPr id="5123" name="Picture 3"/>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415040" y="1931243"/>
            <a:ext cx="4528800" cy="3395877"/>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ja-JP" dirty="0"/>
              <a:t>ノイズへの対処</a:t>
            </a:r>
          </a:p>
        </p:txBody>
      </p:sp>
      <p:sp>
        <p:nvSpPr>
          <p:cNvPr id="6146" name="Rectangle 2"/>
          <p:cNvSpPr>
            <a:spLocks noGrp="1" noChangeArrowheads="1"/>
          </p:cNvSpPr>
          <p:nvPr>
            <p:ph type="body" idx="1"/>
          </p:nvPr>
        </p:nvSpPr>
        <p:spPr>
          <a:xfrm>
            <a:off x="456480" y="1604329"/>
            <a:ext cx="8490240" cy="4861950"/>
          </a:xfrm>
          <a:ln/>
        </p:spPr>
        <p:txBody>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ja-JP" altLang="en-US" sz="2900" dirty="0"/>
              <a:t>モーターを回転させると</a:t>
            </a:r>
            <a:r>
              <a:rPr lang="en-US" sz="2900" dirty="0"/>
              <a:t>120Hz</a:t>
            </a:r>
            <a:r>
              <a:rPr lang="ja-JP" altLang="en-US" sz="2900" dirty="0"/>
              <a:t>程度の周期性のあるノイズが生じた。</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ja-JP" altLang="en-US" sz="2900" dirty="0"/>
              <a:t>モーターを検出器から離す・間にアルミホイルを挟むなどでノイズの強度を小さくした。</a:t>
            </a:r>
          </a:p>
        </p:txBody>
      </p:sp>
      <p:pic>
        <p:nvPicPr>
          <p:cNvPr id="6147" name="Picture 3"/>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894404" y="3657129"/>
            <a:ext cx="3918240" cy="2939349"/>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456481" y="265106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ja-JP" dirty="0"/>
              <a:t>実験結果</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ja-JP" dirty="0"/>
              <a:t>実験結果</a:t>
            </a:r>
            <a:r>
              <a:rPr lang="en-US" dirty="0"/>
              <a:t>(14keV</a:t>
            </a:r>
            <a:r>
              <a:rPr lang="ja-JP" dirty="0"/>
              <a:t>の測定</a:t>
            </a:r>
            <a:r>
              <a:rPr lang="en-US" dirty="0"/>
              <a:t>)</a:t>
            </a:r>
          </a:p>
        </p:txBody>
      </p:sp>
      <p:sp>
        <p:nvSpPr>
          <p:cNvPr id="8194" name="Rectangle 2"/>
          <p:cNvSpPr>
            <a:spLocks noGrp="1" noChangeArrowheads="1"/>
          </p:cNvSpPr>
          <p:nvPr>
            <p:ph type="body" idx="1"/>
          </p:nvPr>
        </p:nvSpPr>
        <p:spPr>
          <a:xfrm>
            <a:off x="522720" y="5355923"/>
            <a:ext cx="8045280" cy="1110356"/>
          </a:xfrm>
          <a:ln/>
        </p:spPr>
        <p:txBody>
          <a:bodyPr/>
          <a:lstStyle/>
          <a:p>
            <a:pPr marL="391686" indent="-293764">
              <a:buSzPct val="45000"/>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14keV</a:t>
            </a:r>
            <a:r>
              <a:rPr lang="ja-JP" dirty="0"/>
              <a:t>の領域を測るため、単純な線源のスペクトル分布を測定した。</a:t>
            </a:r>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588320" y="1208288"/>
            <a:ext cx="5857920" cy="4147635"/>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body"/>
          </p:nvPr>
        </p:nvSpPr>
        <p:spPr>
          <a:xfrm>
            <a:off x="444960" y="5355923"/>
            <a:ext cx="8045280" cy="1140600"/>
          </a:xfrm>
          <a:ln/>
        </p:spPr>
        <p:txBody>
          <a:bodyPr tIns="25602" anchor="t"/>
          <a:lstStyle/>
          <a:p>
            <a:pPr marL="391686" indent="-293764" algn="l">
              <a:spcAft>
                <a:spcPts val="1293"/>
              </a:spcAft>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900" dirty="0"/>
              <a:t>14keV</a:t>
            </a:r>
            <a:r>
              <a:rPr lang="ja-JP" altLang="en-US" sz="2900" dirty="0"/>
              <a:t>と思われる部分</a:t>
            </a:r>
            <a:r>
              <a:rPr lang="en-US" sz="2900" dirty="0"/>
              <a:t>(count300~800)</a:t>
            </a:r>
            <a:r>
              <a:rPr lang="ja-JP" altLang="en-US" sz="2900" dirty="0"/>
              <a:t>を</a:t>
            </a:r>
            <a:r>
              <a:rPr lang="en-US" sz="2900" dirty="0"/>
              <a:t>Gaussian</a:t>
            </a:r>
            <a:r>
              <a:rPr lang="ja-JP" altLang="en-US" sz="2900" dirty="0" err="1"/>
              <a:t>で近</a:t>
            </a:r>
            <a:r>
              <a:rPr lang="ja-JP" altLang="en-US" sz="2900" dirty="0"/>
              <a:t>似し、ピーク</a:t>
            </a:r>
            <a:r>
              <a:rPr lang="en-US" sz="2900" dirty="0"/>
              <a:t>±3σ</a:t>
            </a:r>
            <a:r>
              <a:rPr lang="ja-JP" altLang="en-US" sz="2900" dirty="0"/>
              <a:t>を</a:t>
            </a:r>
            <a:r>
              <a:rPr lang="en-US" sz="2900" dirty="0"/>
              <a:t>14keV</a:t>
            </a:r>
            <a:r>
              <a:rPr lang="ja-JP" altLang="en-US" sz="2900" dirty="0"/>
              <a:t>と見なした。</a:t>
            </a:r>
          </a:p>
        </p:txBody>
      </p:sp>
      <p:sp>
        <p:nvSpPr>
          <p:cNvPr id="9218" name="Rectangle 2"/>
          <p:cNvSpPr>
            <a:spLocks noGrp="1" noChangeArrowheads="1"/>
          </p:cNvSpPr>
          <p:nvPr>
            <p:ph type="title" idx="1"/>
          </p:nvPr>
        </p:nvSpPr>
        <p:spPr>
          <a:xfrm>
            <a:off x="456481" y="273629"/>
            <a:ext cx="8228160" cy="1144921"/>
          </a:xfrm>
          <a:ln/>
        </p:spPr>
        <p:txBody>
          <a:bodyPr tIns="35203" anchor="ctr"/>
          <a:lstStyle/>
          <a:p>
            <a:pPr marL="0" indent="0" algn="ctr">
              <a:spcAft>
                <a:spcPct val="0"/>
              </a:spcAf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ja-JP" altLang="en-US" sz="4000" dirty="0"/>
              <a:t>実験結果</a:t>
            </a:r>
            <a:r>
              <a:rPr lang="en-US" sz="4000" dirty="0"/>
              <a:t>(14keV</a:t>
            </a:r>
            <a:r>
              <a:rPr lang="ja-JP" altLang="en-US" sz="4000" dirty="0"/>
              <a:t>の測定</a:t>
            </a:r>
            <a:r>
              <a:rPr lang="en-US" sz="4000" dirty="0"/>
              <a:t>)</a:t>
            </a:r>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588320" y="1208288"/>
            <a:ext cx="5857920" cy="4147635"/>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ja-JP" dirty="0"/>
              <a:t>実験結果</a:t>
            </a:r>
            <a:r>
              <a:rPr lang="en-US" dirty="0"/>
              <a:t>(Fe</a:t>
            </a:r>
            <a:r>
              <a:rPr lang="ja-JP" dirty="0"/>
              <a:t>による減衰</a:t>
            </a:r>
            <a:r>
              <a:rPr lang="en-US" dirty="0"/>
              <a:t>)</a:t>
            </a:r>
          </a:p>
        </p:txBody>
      </p:sp>
      <p:sp>
        <p:nvSpPr>
          <p:cNvPr id="10242" name="Rectangle 2"/>
          <p:cNvSpPr>
            <a:spLocks noGrp="1" noChangeArrowheads="1"/>
          </p:cNvSpPr>
          <p:nvPr>
            <p:ph type="body" idx="1"/>
          </p:nvPr>
        </p:nvSpPr>
        <p:spPr>
          <a:xfrm>
            <a:off x="444960" y="5486976"/>
            <a:ext cx="8045280" cy="879933"/>
          </a:xfrm>
          <a:ln/>
        </p:spPr>
        <p:txBody>
          <a:bodyPr>
            <a:normAutofit fontScale="92500" lnSpcReduction="20000"/>
          </a:bodyPr>
          <a:lstStyle/>
          <a:p>
            <a:pPr marL="391686" indent="-293764">
              <a:buSzPct val="45000"/>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Fe</a:t>
            </a:r>
            <a:r>
              <a:rPr lang="ja-JP" dirty="0"/>
              <a:t>試料を間に挟んだところ、円盤の回転無しでも図のような減衰が見られた。</a:t>
            </a:r>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588320" y="1208288"/>
            <a:ext cx="5857920" cy="4147635"/>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6672"/>
            <a:ext cx="8229600" cy="1224136"/>
          </a:xfrm>
        </p:spPr>
        <p:txBody>
          <a:bodyPr>
            <a:normAutofit/>
          </a:bodyPr>
          <a:lstStyle/>
          <a:p>
            <a:r>
              <a:rPr kumimoji="1" lang="ja-JP" altLang="en-US" sz="6600" b="1" dirty="0" smtClean="0"/>
              <a:t>目的</a:t>
            </a:r>
            <a:endParaRPr kumimoji="1" lang="ja-JP" altLang="en-US" sz="6600" b="1" dirty="0"/>
          </a:p>
        </p:txBody>
      </p:sp>
      <p:sp>
        <p:nvSpPr>
          <p:cNvPr id="3" name="コンテンツ プレースホルダ 2"/>
          <p:cNvSpPr>
            <a:spLocks noGrp="1"/>
          </p:cNvSpPr>
          <p:nvPr>
            <p:ph idx="1"/>
          </p:nvPr>
        </p:nvSpPr>
        <p:spPr>
          <a:xfrm>
            <a:off x="457200" y="2348880"/>
            <a:ext cx="8229600" cy="3600401"/>
          </a:xfrm>
        </p:spPr>
        <p:txBody>
          <a:bodyPr/>
          <a:lstStyle/>
          <a:p>
            <a:r>
              <a:rPr kumimoji="1" lang="ja-JP" altLang="en-US" dirty="0" smtClean="0"/>
              <a:t>メスバウアー実験によって重力による</a:t>
            </a:r>
            <a:r>
              <a:rPr kumimoji="1" lang="en-US" altLang="ja-JP" dirty="0" smtClean="0"/>
              <a:t>γ</a:t>
            </a:r>
            <a:r>
              <a:rPr kumimoji="1" lang="ja-JP" altLang="en-US" dirty="0" smtClean="0"/>
              <a:t>線の赤方偏移を観測したい。</a:t>
            </a:r>
            <a:endParaRPr lang="en-US" altLang="ja-JP" dirty="0"/>
          </a:p>
          <a:p>
            <a:endParaRPr kumimoji="1" lang="en-US" altLang="ja-JP" dirty="0" smtClean="0"/>
          </a:p>
          <a:p>
            <a:pPr>
              <a:buNone/>
            </a:pPr>
            <a:r>
              <a:rPr kumimoji="1" lang="ja-JP" altLang="en-US" dirty="0" smtClean="0"/>
              <a:t>　　　　　　メスバウアー効果を確認したい。</a:t>
            </a:r>
            <a:endParaRPr kumimoji="1" lang="en-US" altLang="ja-JP" dirty="0" smtClean="0"/>
          </a:p>
          <a:p>
            <a:endParaRPr lang="en-US" altLang="ja-JP" dirty="0"/>
          </a:p>
          <a:p>
            <a:endParaRPr kumimoji="1" lang="en-US" altLang="ja-JP" dirty="0" smtClean="0"/>
          </a:p>
          <a:p>
            <a:endParaRPr kumimoji="1" lang="ja-JP" altLang="en-US" dirty="0"/>
          </a:p>
        </p:txBody>
      </p:sp>
      <p:sp>
        <p:nvSpPr>
          <p:cNvPr id="4" name="右矢印 3"/>
          <p:cNvSpPr/>
          <p:nvPr/>
        </p:nvSpPr>
        <p:spPr>
          <a:xfrm>
            <a:off x="971600" y="407707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ja-JP" dirty="0"/>
              <a:t>実験結果</a:t>
            </a:r>
            <a:r>
              <a:rPr lang="en-US" dirty="0"/>
              <a:t>(Fe</a:t>
            </a:r>
            <a:r>
              <a:rPr lang="ja-JP" dirty="0"/>
              <a:t>の移動による減衰</a:t>
            </a:r>
            <a:r>
              <a:rPr lang="en-US" dirty="0"/>
              <a:t>)</a:t>
            </a:r>
          </a:p>
        </p:txBody>
      </p:sp>
      <p:sp>
        <p:nvSpPr>
          <p:cNvPr id="12290" name="Rectangle 2"/>
          <p:cNvSpPr>
            <a:spLocks noGrp="1" noChangeArrowheads="1"/>
          </p:cNvSpPr>
          <p:nvPr>
            <p:ph type="body" idx="1"/>
          </p:nvPr>
        </p:nvSpPr>
        <p:spPr>
          <a:xfrm>
            <a:off x="456480" y="5486976"/>
            <a:ext cx="8045280" cy="944739"/>
          </a:xfrm>
          <a:ln/>
        </p:spPr>
        <p:txBody>
          <a:bodyPr>
            <a:normAutofit fontScale="92500" lnSpcReduction="10000"/>
          </a:bodyPr>
          <a:lstStyle/>
          <a:p>
            <a:pPr marL="391686" indent="-293764">
              <a:buSzPct val="45000"/>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ja-JP" dirty="0"/>
              <a:t>円盤を回転させたところ、図のようにさらに減衰が見られた。</a:t>
            </a:r>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588320" y="1206847"/>
            <a:ext cx="5857920" cy="4147635"/>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ja-JP" dirty="0"/>
              <a:t>実験結果</a:t>
            </a:r>
            <a:r>
              <a:rPr lang="en-US" dirty="0"/>
              <a:t>(Fe</a:t>
            </a:r>
            <a:r>
              <a:rPr lang="ja-JP" dirty="0"/>
              <a:t>の移動による減衰</a:t>
            </a:r>
            <a:r>
              <a:rPr lang="en-US" dirty="0"/>
              <a:t>)</a:t>
            </a:r>
          </a:p>
        </p:txBody>
      </p:sp>
      <p:sp>
        <p:nvSpPr>
          <p:cNvPr id="13314" name="Rectangle 2"/>
          <p:cNvSpPr>
            <a:spLocks noGrp="1" noChangeArrowheads="1"/>
          </p:cNvSpPr>
          <p:nvPr>
            <p:ph type="body" idx="1"/>
          </p:nvPr>
        </p:nvSpPr>
        <p:spPr>
          <a:xfrm>
            <a:off x="456480" y="5456734"/>
            <a:ext cx="8045280" cy="813685"/>
          </a:xfrm>
          <a:ln/>
        </p:spPr>
        <p:txBody>
          <a:bodyPr>
            <a:normAutofit fontScale="85000" lnSpcReduction="10000"/>
          </a:bodyPr>
          <a:lstStyle/>
          <a:p>
            <a:pPr marL="391686" indent="-293764">
              <a:buSzPct val="45000"/>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Fe</a:t>
            </a:r>
            <a:r>
              <a:rPr lang="ja-JP" dirty="0"/>
              <a:t>試料の速度に対する依存性は図のようになった。</a:t>
            </a:r>
          </a:p>
        </p:txBody>
      </p:sp>
      <p:pic>
        <p:nvPicPr>
          <p:cNvPr id="13315" name="Picture 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568160" y="1208288"/>
            <a:ext cx="5857920" cy="4147635"/>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6481" y="273629"/>
            <a:ext cx="8228160" cy="1144921"/>
          </a:xfrm>
          <a:ln/>
        </p:spPr>
        <p:txBody>
          <a:bodyPr tIns="3520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ja-JP" dirty="0"/>
              <a:t>考察</a:t>
            </a:r>
          </a:p>
        </p:txBody>
      </p:sp>
      <p:sp>
        <p:nvSpPr>
          <p:cNvPr id="14338" name="Rectangle 2"/>
          <p:cNvSpPr>
            <a:spLocks noGrp="1" noChangeArrowheads="1"/>
          </p:cNvSpPr>
          <p:nvPr>
            <p:ph type="body" idx="1"/>
          </p:nvPr>
        </p:nvSpPr>
        <p:spPr>
          <a:xfrm>
            <a:off x="456479" y="1604329"/>
            <a:ext cx="8228161" cy="4571844"/>
          </a:xfrm>
          <a:ln/>
        </p:spPr>
        <p:txBody>
          <a:bodyPr>
            <a:normAutofit fontScale="92500" lnSpcReduction="10000"/>
          </a:bodyPr>
          <a:lstStyle/>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ja-JP" dirty="0"/>
              <a:t>メスバウアー効果と似た減衰が見られたが、速度依存性が不明瞭</a:t>
            </a:r>
          </a:p>
          <a:p>
            <a:pPr marL="783372" lvl="1" indent="-293764">
              <a:buSzPct val="75000"/>
              <a:buFont typeface="Symbol"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ja-JP" dirty="0"/>
              <a:t>周期性のようなもの→ゼーマン効果？</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ja-JP" dirty="0"/>
              <a:t>試料を止めている時だけ</a:t>
            </a:r>
            <a:r>
              <a:rPr lang="en-US" dirty="0"/>
              <a:t>14keV</a:t>
            </a:r>
            <a:r>
              <a:rPr lang="ja-JP" dirty="0"/>
              <a:t>の割合が大きい</a:t>
            </a:r>
          </a:p>
          <a:p>
            <a:pPr marL="783372" lvl="1" indent="-293764">
              <a:buSzPct val="75000"/>
              <a:buFont typeface="Symbol"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ja-JP" dirty="0"/>
              <a:t>速度の測定精度よりもメスバウアー効果の周期が小さい可能性</a:t>
            </a:r>
          </a:p>
          <a:p>
            <a:pPr marL="783372" lvl="1" indent="-293764">
              <a:buSzPct val="75000"/>
              <a:buFont typeface="Symbol"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ja-JP" dirty="0"/>
              <a:t>モーター</a:t>
            </a:r>
            <a:r>
              <a:rPr lang="ja-JP" dirty="0" smtClean="0"/>
              <a:t>の</a:t>
            </a:r>
            <a:r>
              <a:rPr lang="ja-JP" altLang="en-US" dirty="0" smtClean="0"/>
              <a:t>駆動による</a:t>
            </a:r>
            <a:r>
              <a:rPr lang="ja-JP" dirty="0" smtClean="0"/>
              <a:t>ノイズ</a:t>
            </a:r>
            <a:r>
              <a:rPr lang="ja-JP" altLang="en-US" dirty="0" smtClean="0"/>
              <a:t>の</a:t>
            </a:r>
            <a:r>
              <a:rPr lang="ja-JP" dirty="0" smtClean="0"/>
              <a:t>影響</a:t>
            </a:r>
            <a:r>
              <a:rPr lang="ja-JP" dirty="0"/>
              <a:t>？</a:t>
            </a:r>
          </a:p>
          <a:p>
            <a:pPr marL="3916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a:t>14keV</a:t>
            </a:r>
            <a:r>
              <a:rPr lang="ja-JP" dirty="0"/>
              <a:t>がそもそも少なく、誤差が大きい</a:t>
            </a:r>
          </a:p>
          <a:p>
            <a:pPr marL="783372" lvl="1" indent="-293764">
              <a:buSzPct val="75000"/>
              <a:buFont typeface="Symbol"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ja-JP" dirty="0"/>
              <a:t>測定回数よりも試料の置き方等の測定精度の向上が必要</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今回の実験では、メスバウアー効果ははっきりと確認できなかった。</a:t>
            </a:r>
            <a:endParaRPr lang="en-US" altLang="ja-JP" dirty="0" smtClean="0"/>
          </a:p>
          <a:p>
            <a:r>
              <a:rPr lang="ja-JP" altLang="en-US" dirty="0" smtClean="0"/>
              <a:t>解決策としては、回転体の角度を変えることで、より広範囲の速度で測定できるようにすることなどがあげられる。</a:t>
            </a:r>
            <a:endParaRPr kumimoji="1" lang="en-US" altLang="ja-JP"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謝辞</a:t>
            </a:r>
            <a:endParaRPr kumimoji="1" lang="ja-JP" altLang="en-US" dirty="0"/>
          </a:p>
        </p:txBody>
      </p:sp>
      <p:sp>
        <p:nvSpPr>
          <p:cNvPr id="3" name="コンテンツ プレースホルダ 2"/>
          <p:cNvSpPr>
            <a:spLocks noGrp="1"/>
          </p:cNvSpPr>
          <p:nvPr>
            <p:ph idx="1"/>
          </p:nvPr>
        </p:nvSpPr>
        <p:spPr/>
        <p:txBody>
          <a:bodyPr/>
          <a:lstStyle/>
          <a:p>
            <a:endParaRPr lang="en-US" altLang="ja-JP" dirty="0" smtClean="0"/>
          </a:p>
          <a:p>
            <a:pPr>
              <a:buNone/>
            </a:pPr>
            <a:r>
              <a:rPr lang="ja-JP" altLang="en-US" dirty="0" smtClean="0"/>
              <a:t>　この一年間、市川先生と</a:t>
            </a:r>
            <a:r>
              <a:rPr lang="en-US" altLang="ja-JP" dirty="0" smtClean="0"/>
              <a:t>TRA</a:t>
            </a:r>
            <a:r>
              <a:rPr lang="ja-JP" altLang="en-US" dirty="0" smtClean="0"/>
              <a:t>の平木さん、</a:t>
            </a:r>
            <a:r>
              <a:rPr lang="en-US" altLang="ja-JP" dirty="0" smtClean="0"/>
              <a:t>TA</a:t>
            </a:r>
            <a:r>
              <a:rPr lang="ja-JP" altLang="en-US" dirty="0" smtClean="0"/>
              <a:t>の秋山さんには大変お世話になりました。</a:t>
            </a:r>
            <a:endParaRPr lang="en-US" altLang="ja-JP" dirty="0" smtClean="0"/>
          </a:p>
          <a:p>
            <a:pPr>
              <a:buNone/>
            </a:pPr>
            <a:r>
              <a:rPr lang="ja-JP" altLang="en-US" dirty="0" smtClean="0"/>
              <a:t>　本当にありがとうございました。</a:t>
            </a:r>
            <a:endParaRPr lang="en-US" altLang="ja-JP" dirty="0" smtClean="0"/>
          </a:p>
          <a:p>
            <a:pPr>
              <a:buNone/>
            </a:pPr>
            <a:r>
              <a:rPr kumimoji="1" lang="ja-JP" altLang="en-US" dirty="0" smtClean="0"/>
              <a:t>　</a:t>
            </a:r>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インストールしたプログラム</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ROOT(</a:t>
            </a:r>
            <a:r>
              <a:rPr kumimoji="1" lang="ja-JP" altLang="en-US" dirty="0" smtClean="0"/>
              <a:t>推奨される</a:t>
            </a:r>
            <a:r>
              <a:rPr kumimoji="1" lang="en-US" altLang="ja-JP" dirty="0" smtClean="0"/>
              <a:t>module</a:t>
            </a:r>
            <a:r>
              <a:rPr lang="ja-JP" altLang="en-US" dirty="0" smtClean="0"/>
              <a:t>も入れた</a:t>
            </a:r>
            <a:r>
              <a:rPr kumimoji="1" lang="en-US" altLang="ja-JP" dirty="0" smtClean="0"/>
              <a:t>)</a:t>
            </a:r>
          </a:p>
          <a:p>
            <a:r>
              <a:rPr lang="en-US" altLang="ja-JP" dirty="0" smtClean="0"/>
              <a:t>g++</a:t>
            </a:r>
          </a:p>
          <a:p>
            <a:r>
              <a:rPr kumimoji="1" lang="en-US" altLang="ja-JP" dirty="0" smtClean="0"/>
              <a:t>Python</a:t>
            </a:r>
          </a:p>
          <a:p>
            <a:r>
              <a:rPr lang="en-US" altLang="ja-JP" dirty="0" err="1" smtClean="0"/>
              <a:t>gcc</a:t>
            </a:r>
            <a:endParaRPr lang="en-US" altLang="ja-JP" dirty="0" smtClean="0"/>
          </a:p>
          <a:p>
            <a:r>
              <a:rPr lang="en-US" altLang="ja-JP" dirty="0" err="1" smtClean="0"/>
              <a:t>gnuplot</a:t>
            </a:r>
            <a:endParaRPr lang="en-US" altLang="ja-JP" dirty="0" smtClean="0"/>
          </a:p>
          <a:p>
            <a:r>
              <a:rPr kumimoji="1" lang="en-US" altLang="ja-JP" dirty="0" smtClean="0"/>
              <a:t>ruby</a:t>
            </a:r>
          </a:p>
          <a:p>
            <a:endParaRPr kumimoji="1" lang="ja-JP" altLang="en-US" dirty="0"/>
          </a:p>
        </p:txBody>
      </p:sp>
    </p:spTree>
    <p:extLst>
      <p:ext uri="{BB962C8B-B14F-4D97-AF65-F5344CB8AC3E}">
        <p14:creationId xmlns:p14="http://schemas.microsoft.com/office/powerpoint/2010/main" val="41931362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VME Crate</a:t>
            </a:r>
            <a:endParaRPr kumimoji="1" lang="ja-JP" altLang="en-US" dirty="0"/>
          </a:p>
        </p:txBody>
      </p:sp>
      <p:pic>
        <p:nvPicPr>
          <p:cNvPr id="8" name="コンテンツ プレースホルダー 7" descr="P3290966.JPG"/>
          <p:cNvPicPr>
            <a:picLocks noGrp="1" noChangeAspect="1"/>
          </p:cNvPicPr>
          <p:nvPr>
            <p:ph idx="1"/>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4398356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Amplifier</a:t>
            </a:r>
            <a:endParaRPr kumimoji="1" lang="ja-JP" altLang="en-US" dirty="0"/>
          </a:p>
        </p:txBody>
      </p:sp>
      <p:pic>
        <p:nvPicPr>
          <p:cNvPr id="4" name="コンテンツ プレースホルダー 3" descr="P3290962.jpg"/>
          <p:cNvPicPr>
            <a:picLocks noGrp="1" noChangeAspect="1"/>
          </p:cNvPicPr>
          <p:nvPr>
            <p:ph idx="1"/>
          </p:nvPr>
        </p:nvPicPr>
        <p:blipFill>
          <a:blip r:embed="rId2" cstate="screen">
            <a:extLst>
              <a:ext uri="{28A0092B-C50C-407E-A947-70E740481C1C}">
                <a14:useLocalDpi xmlns:a14="http://schemas.microsoft.com/office/drawing/2010/main"/>
              </a:ext>
            </a:extLst>
          </a:blip>
          <a:srcRect l="-71221" r="-71221"/>
          <a:stretch>
            <a:fillRect/>
          </a:stretch>
        </p:blipFill>
        <p:spPr/>
      </p:pic>
    </p:spTree>
    <p:extLst>
      <p:ext uri="{BB962C8B-B14F-4D97-AF65-F5344CB8AC3E}">
        <p14:creationId xmlns:p14="http://schemas.microsoft.com/office/powerpoint/2010/main" val="1030725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PCI Card</a:t>
            </a:r>
            <a:endParaRPr kumimoji="1" lang="ja-JP" altLang="en-US" dirty="0"/>
          </a:p>
        </p:txBody>
      </p:sp>
      <p:pic>
        <p:nvPicPr>
          <p:cNvPr id="6" name="コンテンツ プレースホルダー 5" descr="P3290969.jpg"/>
          <p:cNvPicPr>
            <a:picLocks noGrp="1" noChangeAspect="1"/>
          </p:cNvPicPr>
          <p:nvPr>
            <p:ph idx="1"/>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704995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476672"/>
            <a:ext cx="8229600" cy="1143000"/>
          </a:xfrm>
        </p:spPr>
        <p:txBody>
          <a:bodyPr>
            <a:normAutofit/>
          </a:bodyPr>
          <a:lstStyle/>
          <a:p>
            <a:r>
              <a:rPr kumimoji="1" lang="ja-JP" altLang="en-US" sz="5400" b="1" dirty="0" smtClean="0"/>
              <a:t>メスバウアー効果の説明</a:t>
            </a:r>
            <a:endParaRPr kumimoji="1" lang="ja-JP" altLang="en-US" sz="5400" b="1" dirty="0"/>
          </a:p>
        </p:txBody>
      </p:sp>
      <p:sp>
        <p:nvSpPr>
          <p:cNvPr id="4" name="円/楕円 3"/>
          <p:cNvSpPr/>
          <p:nvPr/>
        </p:nvSpPr>
        <p:spPr>
          <a:xfrm>
            <a:off x="1763688" y="2852936"/>
            <a:ext cx="1152128"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6444208" y="2852936"/>
            <a:ext cx="1152128"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右矢印 36"/>
          <p:cNvSpPr/>
          <p:nvPr/>
        </p:nvSpPr>
        <p:spPr>
          <a:xfrm>
            <a:off x="3203848" y="3212976"/>
            <a:ext cx="1080120" cy="21602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8" name="右矢印 37"/>
          <p:cNvSpPr/>
          <p:nvPr/>
        </p:nvSpPr>
        <p:spPr>
          <a:xfrm>
            <a:off x="5076056" y="3212976"/>
            <a:ext cx="1080120" cy="21602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9" name="ストライプ矢印 38"/>
          <p:cNvSpPr/>
          <p:nvPr/>
        </p:nvSpPr>
        <p:spPr>
          <a:xfrm rot="10800000">
            <a:off x="683568" y="2996952"/>
            <a:ext cx="864096" cy="936104"/>
          </a:xfrm>
          <a:prstGeom prst="striped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0" name="ストライプ矢印 39"/>
          <p:cNvSpPr/>
          <p:nvPr/>
        </p:nvSpPr>
        <p:spPr>
          <a:xfrm>
            <a:off x="7740352" y="2996952"/>
            <a:ext cx="1008112" cy="936104"/>
          </a:xfrm>
          <a:prstGeom prst="striped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1" name="コンテンツ プレースホルダ 40"/>
          <p:cNvSpPr>
            <a:spLocks noGrp="1"/>
          </p:cNvSpPr>
          <p:nvPr>
            <p:ph idx="1"/>
          </p:nvPr>
        </p:nvSpPr>
        <p:spPr>
          <a:xfrm>
            <a:off x="755576" y="2348881"/>
            <a:ext cx="1080120" cy="576064"/>
          </a:xfrm>
        </p:spPr>
        <p:txBody>
          <a:bodyPr>
            <a:normAutofit lnSpcReduction="10000"/>
          </a:bodyPr>
          <a:lstStyle/>
          <a:p>
            <a:pPr>
              <a:buNone/>
            </a:pPr>
            <a:r>
              <a:rPr kumimoji="1" lang="ja-JP" altLang="en-US" dirty="0" smtClean="0"/>
              <a:t>反跳</a:t>
            </a:r>
            <a:endParaRPr kumimoji="1" lang="ja-JP" altLang="en-US" dirty="0"/>
          </a:p>
        </p:txBody>
      </p:sp>
      <p:sp>
        <p:nvSpPr>
          <p:cNvPr id="42" name="テキスト ボックス 41"/>
          <p:cNvSpPr txBox="1"/>
          <p:nvPr/>
        </p:nvSpPr>
        <p:spPr>
          <a:xfrm>
            <a:off x="3275856" y="2420888"/>
            <a:ext cx="936104" cy="584775"/>
          </a:xfrm>
          <a:prstGeom prst="rect">
            <a:avLst/>
          </a:prstGeom>
          <a:noFill/>
        </p:spPr>
        <p:txBody>
          <a:bodyPr wrap="square" rtlCol="0">
            <a:spAutoFit/>
          </a:bodyPr>
          <a:lstStyle/>
          <a:p>
            <a:r>
              <a:rPr lang="en-US" altLang="ja-JP" sz="3200" dirty="0" smtClean="0"/>
              <a:t>γ</a:t>
            </a:r>
            <a:r>
              <a:rPr lang="ja-JP" altLang="en-US" sz="3200" dirty="0" smtClean="0"/>
              <a:t>線</a:t>
            </a:r>
            <a:endParaRPr kumimoji="1" lang="ja-JP" altLang="en-US" sz="3200" dirty="0"/>
          </a:p>
        </p:txBody>
      </p:sp>
      <p:sp>
        <p:nvSpPr>
          <p:cNvPr id="43" name="テキスト ボックス 42"/>
          <p:cNvSpPr txBox="1"/>
          <p:nvPr/>
        </p:nvSpPr>
        <p:spPr>
          <a:xfrm>
            <a:off x="5148064" y="2420888"/>
            <a:ext cx="864096" cy="584775"/>
          </a:xfrm>
          <a:prstGeom prst="rect">
            <a:avLst/>
          </a:prstGeom>
          <a:noFill/>
        </p:spPr>
        <p:txBody>
          <a:bodyPr wrap="square" rtlCol="0">
            <a:spAutoFit/>
          </a:bodyPr>
          <a:lstStyle/>
          <a:p>
            <a:r>
              <a:rPr lang="en-US" altLang="ja-JP" sz="3200" dirty="0"/>
              <a:t>γ</a:t>
            </a:r>
            <a:r>
              <a:rPr lang="ja-JP" altLang="en-US" sz="3200" dirty="0"/>
              <a:t>線</a:t>
            </a:r>
            <a:endParaRPr kumimoji="1" lang="ja-JP" altLang="en-US" sz="3200" dirty="0"/>
          </a:p>
        </p:txBody>
      </p:sp>
      <p:sp>
        <p:nvSpPr>
          <p:cNvPr id="44" name="テキスト ボックス 43"/>
          <p:cNvSpPr txBox="1"/>
          <p:nvPr/>
        </p:nvSpPr>
        <p:spPr>
          <a:xfrm>
            <a:off x="7668344" y="2276872"/>
            <a:ext cx="1080120" cy="584775"/>
          </a:xfrm>
          <a:prstGeom prst="rect">
            <a:avLst/>
          </a:prstGeom>
          <a:noFill/>
        </p:spPr>
        <p:txBody>
          <a:bodyPr wrap="square" rtlCol="0">
            <a:spAutoFit/>
          </a:bodyPr>
          <a:lstStyle/>
          <a:p>
            <a:r>
              <a:rPr kumimoji="1" lang="ja-JP" altLang="en-US" sz="3200" dirty="0" smtClean="0"/>
              <a:t>反跳</a:t>
            </a:r>
            <a:endParaRPr kumimoji="1" lang="ja-JP" altLang="en-US" sz="3200" dirty="0"/>
          </a:p>
        </p:txBody>
      </p:sp>
      <p:sp>
        <p:nvSpPr>
          <p:cNvPr id="45" name="テキスト ボックス 44"/>
          <p:cNvSpPr txBox="1"/>
          <p:nvPr/>
        </p:nvSpPr>
        <p:spPr>
          <a:xfrm>
            <a:off x="1835696" y="4509120"/>
            <a:ext cx="1005403" cy="584775"/>
          </a:xfrm>
          <a:prstGeom prst="rect">
            <a:avLst/>
          </a:prstGeom>
          <a:noFill/>
        </p:spPr>
        <p:txBody>
          <a:bodyPr wrap="none" rtlCol="0">
            <a:spAutoFit/>
          </a:bodyPr>
          <a:lstStyle/>
          <a:p>
            <a:r>
              <a:rPr kumimoji="1" lang="ja-JP" altLang="en-US" sz="3200" dirty="0" smtClean="0"/>
              <a:t>線源</a:t>
            </a:r>
            <a:endParaRPr kumimoji="1" lang="ja-JP" altLang="en-US" sz="3200" dirty="0"/>
          </a:p>
        </p:txBody>
      </p:sp>
      <p:sp>
        <p:nvSpPr>
          <p:cNvPr id="47" name="テキスト ボックス 46"/>
          <p:cNvSpPr txBox="1"/>
          <p:nvPr/>
        </p:nvSpPr>
        <p:spPr>
          <a:xfrm>
            <a:off x="6372200" y="4509120"/>
            <a:ext cx="1415772" cy="584775"/>
          </a:xfrm>
          <a:prstGeom prst="rect">
            <a:avLst/>
          </a:prstGeom>
          <a:noFill/>
        </p:spPr>
        <p:txBody>
          <a:bodyPr wrap="none" rtlCol="0">
            <a:spAutoFit/>
          </a:bodyPr>
          <a:lstStyle/>
          <a:p>
            <a:r>
              <a:rPr kumimoji="1" lang="ja-JP" altLang="en-US" sz="3200" dirty="0" smtClean="0"/>
              <a:t>吸収体</a:t>
            </a:r>
            <a:endParaRPr kumimoji="1" lang="ja-JP"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checkerboard(across)">
                                      <p:cBhvr>
                                        <p:cTn id="7" dur="500"/>
                                        <p:tgtEl>
                                          <p:spTgt spid="37"/>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checkerboard(across)">
                                      <p:cBhvr>
                                        <p:cTn id="10" dur="500"/>
                                        <p:tgtEl>
                                          <p:spTgt spid="42"/>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checkerboard(across)">
                                      <p:cBhvr>
                                        <p:cTn id="15" dur="500"/>
                                        <p:tgtEl>
                                          <p:spTgt spid="38"/>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checkerboard(across)">
                                      <p:cBhvr>
                                        <p:cTn id="18" dur="500"/>
                                        <p:tgtEl>
                                          <p:spTgt spid="43"/>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randombar(horizontal)">
                                      <p:cBhvr>
                                        <p:cTn id="23" dur="500"/>
                                        <p:tgtEl>
                                          <p:spTgt spid="39"/>
                                        </p:tgtEl>
                                      </p:cBhvr>
                                    </p:animEffect>
                                  </p:childTnLst>
                                </p:cTn>
                              </p:par>
                              <p:par>
                                <p:cTn id="24" presetID="1" presetClass="entr" presetSubtype="0" fill="hold" grpId="0" nodeType="withEffect">
                                  <p:stCondLst>
                                    <p:cond delay="0"/>
                                  </p:stCondLst>
                                  <p:childTnLst>
                                    <p:set>
                                      <p:cBhvr>
                                        <p:cTn id="25" dur="1" fill="hold">
                                          <p:stCondLst>
                                            <p:cond delay="0"/>
                                          </p:stCondLst>
                                        </p:cTn>
                                        <p:tgtEl>
                                          <p:spTgt spid="41">
                                            <p:txEl>
                                              <p:pRg st="0" end="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randombar(horizontal)">
                                      <p:cBhvr>
                                        <p:cTn id="30" dur="500"/>
                                        <p:tgtEl>
                                          <p:spTgt spid="40"/>
                                        </p:tgtEl>
                                      </p:cBhvr>
                                    </p:animEffect>
                                  </p:childTnLst>
                                </p:cTn>
                              </p:par>
                              <p:par>
                                <p:cTn id="31" presetID="1" presetClass="entr" presetSubtype="0" fill="hold" grpId="0" nodeType="with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animBg="1"/>
      <p:bldP spid="40" grpId="0" animBg="1"/>
      <p:bldP spid="41" grpId="0" build="p"/>
      <p:bldP spid="42" grpId="0"/>
      <p:bldP spid="43" grpId="0"/>
      <p:bldP spid="4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71600" y="1052736"/>
            <a:ext cx="7272808" cy="1446550"/>
          </a:xfrm>
          <a:prstGeom prst="rect">
            <a:avLst/>
          </a:prstGeom>
          <a:noFill/>
        </p:spPr>
        <p:txBody>
          <a:bodyPr wrap="square" rtlCol="0">
            <a:spAutoFit/>
          </a:bodyPr>
          <a:lstStyle/>
          <a:p>
            <a:r>
              <a:rPr kumimoji="1" lang="ja-JP" altLang="en-US" sz="4400" dirty="0" smtClean="0"/>
              <a:t>しかし、線源や吸収体が固体なら反跳がおきない</a:t>
            </a:r>
            <a:endParaRPr kumimoji="1" lang="ja-JP" altLang="en-US" sz="4400" dirty="0"/>
          </a:p>
        </p:txBody>
      </p:sp>
      <p:sp>
        <p:nvSpPr>
          <p:cNvPr id="6" name="テキスト ボックス 5"/>
          <p:cNvSpPr txBox="1"/>
          <p:nvPr/>
        </p:nvSpPr>
        <p:spPr>
          <a:xfrm>
            <a:off x="2771800" y="3789040"/>
            <a:ext cx="5904656" cy="1015663"/>
          </a:xfrm>
          <a:prstGeom prst="rect">
            <a:avLst/>
          </a:prstGeom>
          <a:noFill/>
        </p:spPr>
        <p:txBody>
          <a:bodyPr wrap="square" rtlCol="0">
            <a:spAutoFit/>
          </a:bodyPr>
          <a:lstStyle/>
          <a:p>
            <a:r>
              <a:rPr kumimoji="1" lang="ja-JP" altLang="en-US" sz="6000" dirty="0" smtClean="0"/>
              <a:t>メスバウアー効果</a:t>
            </a:r>
            <a:endParaRPr kumimoji="1" lang="ja-JP" altLang="en-US" sz="6000" dirty="0"/>
          </a:p>
        </p:txBody>
      </p:sp>
      <p:sp>
        <p:nvSpPr>
          <p:cNvPr id="8" name="右矢印 7"/>
          <p:cNvSpPr/>
          <p:nvPr/>
        </p:nvSpPr>
        <p:spPr>
          <a:xfrm>
            <a:off x="899592" y="3861048"/>
            <a:ext cx="1440160" cy="93610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55576" y="1412776"/>
            <a:ext cx="7992888" cy="1077218"/>
          </a:xfrm>
          <a:prstGeom prst="rect">
            <a:avLst/>
          </a:prstGeom>
          <a:noFill/>
        </p:spPr>
        <p:txBody>
          <a:bodyPr wrap="square" rtlCol="0">
            <a:spAutoFit/>
          </a:bodyPr>
          <a:lstStyle/>
          <a:p>
            <a:r>
              <a:rPr kumimoji="1" lang="ja-JP" altLang="en-US" sz="3200" dirty="0" smtClean="0"/>
              <a:t>実際には、核の周りの環境によりエネルギー準位が変化</a:t>
            </a:r>
            <a:endParaRPr kumimoji="1" lang="ja-JP" altLang="en-US" sz="3200" dirty="0"/>
          </a:p>
        </p:txBody>
      </p:sp>
      <p:sp>
        <p:nvSpPr>
          <p:cNvPr id="3" name="テキスト ボックス 2"/>
          <p:cNvSpPr txBox="1"/>
          <p:nvPr/>
        </p:nvSpPr>
        <p:spPr>
          <a:xfrm>
            <a:off x="2483768" y="2780928"/>
            <a:ext cx="6336704" cy="584775"/>
          </a:xfrm>
          <a:prstGeom prst="rect">
            <a:avLst/>
          </a:prstGeom>
          <a:noFill/>
        </p:spPr>
        <p:txBody>
          <a:bodyPr wrap="square" rtlCol="0">
            <a:spAutoFit/>
          </a:bodyPr>
          <a:lstStyle/>
          <a:p>
            <a:r>
              <a:rPr kumimoji="1" lang="ja-JP" altLang="en-US" sz="3200" dirty="0" smtClean="0"/>
              <a:t>微小な速度を与えなければならない</a:t>
            </a:r>
            <a:endParaRPr kumimoji="1" lang="ja-JP" altLang="en-US" sz="3200" dirty="0"/>
          </a:p>
        </p:txBody>
      </p:sp>
      <p:sp>
        <p:nvSpPr>
          <p:cNvPr id="4" name="右矢印 3"/>
          <p:cNvSpPr/>
          <p:nvPr/>
        </p:nvSpPr>
        <p:spPr>
          <a:xfrm>
            <a:off x="899592" y="2924944"/>
            <a:ext cx="1440160" cy="288032"/>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 name="下矢印 4"/>
          <p:cNvSpPr/>
          <p:nvPr/>
        </p:nvSpPr>
        <p:spPr>
          <a:xfrm>
            <a:off x="2699792" y="3861048"/>
            <a:ext cx="3384376"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331640" y="5085184"/>
            <a:ext cx="6162264" cy="707886"/>
          </a:xfrm>
          <a:prstGeom prst="rect">
            <a:avLst/>
          </a:prstGeom>
          <a:noFill/>
        </p:spPr>
        <p:txBody>
          <a:bodyPr wrap="none" rtlCol="0">
            <a:spAutoFit/>
          </a:bodyPr>
          <a:lstStyle/>
          <a:p>
            <a:r>
              <a:rPr kumimoji="1" lang="ja-JP" altLang="en-US" sz="4000" dirty="0" smtClean="0"/>
              <a:t>今回はこの微小速度を測定</a:t>
            </a:r>
            <a:endParaRPr kumimoji="1" lang="ja-JP" alt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測定システムの構築</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3671098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パソコンの設定</a:t>
            </a:r>
            <a:endParaRPr kumimoji="1" lang="ja-JP" altLang="en-US" dirty="0"/>
          </a:p>
        </p:txBody>
      </p:sp>
      <p:sp>
        <p:nvSpPr>
          <p:cNvPr id="4" name="コンテンツ プレースホルダー 3"/>
          <p:cNvSpPr>
            <a:spLocks noGrp="1"/>
          </p:cNvSpPr>
          <p:nvPr>
            <p:ph idx="1"/>
          </p:nvPr>
        </p:nvSpPr>
        <p:spPr/>
        <p:txBody>
          <a:bodyPr/>
          <a:lstStyle/>
          <a:p>
            <a:pPr marL="514350" indent="-514350">
              <a:buFont typeface="+mj-lt"/>
              <a:buAutoNum type="arabicPeriod"/>
            </a:pPr>
            <a:r>
              <a:rPr kumimoji="1" lang="en-US" altLang="ja-JP" dirty="0" smtClean="0"/>
              <a:t>OS</a:t>
            </a:r>
          </a:p>
          <a:p>
            <a:pPr marL="457200" lvl="1" indent="0">
              <a:buNone/>
            </a:pPr>
            <a:r>
              <a:rPr lang="en-US" altLang="ja-JP" dirty="0" smtClean="0"/>
              <a:t>Scientific Linux 6.3 </a:t>
            </a:r>
            <a:r>
              <a:rPr lang="ja-JP" altLang="en-US" dirty="0" smtClean="0"/>
              <a:t>を使用</a:t>
            </a:r>
            <a:endParaRPr lang="en-US" altLang="ja-JP" dirty="0" smtClean="0"/>
          </a:p>
          <a:p>
            <a:pPr marL="457200" lvl="1" indent="0">
              <a:buNone/>
            </a:pPr>
            <a:r>
              <a:rPr lang="en-US" altLang="ja-JP" sz="2400" dirty="0" smtClean="0"/>
              <a:t>→</a:t>
            </a:r>
            <a:r>
              <a:rPr lang="en-US" altLang="ja-JP" sz="2400" dirty="0" err="1" smtClean="0"/>
              <a:t>Kinoko</a:t>
            </a:r>
            <a:r>
              <a:rPr lang="ja-JP" altLang="en-US" sz="2400" dirty="0" smtClean="0"/>
              <a:t>を利用するために</a:t>
            </a:r>
            <a:r>
              <a:rPr lang="en-US" altLang="ja-JP" sz="2400" dirty="0" smtClean="0"/>
              <a:t>Linux Kernel 2.6</a:t>
            </a:r>
            <a:r>
              <a:rPr lang="ja-JP" altLang="en-US" sz="2400" dirty="0" smtClean="0"/>
              <a:t>が必要</a:t>
            </a:r>
            <a:endParaRPr lang="en-US" altLang="ja-JP" sz="2400" dirty="0" smtClean="0"/>
          </a:p>
          <a:p>
            <a:pPr marL="571500" indent="-514350">
              <a:buFont typeface="+mj-lt"/>
              <a:buAutoNum type="arabicPeriod"/>
            </a:pPr>
            <a:r>
              <a:rPr lang="en-US" altLang="ja-JP" dirty="0" smtClean="0"/>
              <a:t>Driver</a:t>
            </a:r>
          </a:p>
          <a:p>
            <a:pPr marL="457200" lvl="1" indent="0">
              <a:buNone/>
            </a:pPr>
            <a:r>
              <a:rPr lang="en-US" altLang="ja-JP" dirty="0" err="1" smtClean="0"/>
              <a:t>Kinoko</a:t>
            </a:r>
            <a:r>
              <a:rPr lang="ja-JP" altLang="en-US" dirty="0" smtClean="0"/>
              <a:t>の</a:t>
            </a:r>
            <a:r>
              <a:rPr lang="en-US" altLang="ja-JP" dirty="0" smtClean="0"/>
              <a:t>VME Driver</a:t>
            </a:r>
            <a:r>
              <a:rPr lang="ja-JP" altLang="en-US" dirty="0" smtClean="0"/>
              <a:t>を使用</a:t>
            </a:r>
            <a:endParaRPr lang="en-US" altLang="ja-JP" dirty="0" smtClean="0"/>
          </a:p>
          <a:p>
            <a:pPr marL="457200" lvl="1" indent="0">
              <a:buNone/>
            </a:pPr>
            <a:r>
              <a:rPr kumimoji="1" lang="en-US" altLang="ja-JP" sz="2400" dirty="0" smtClean="0"/>
              <a:t>→ ADC</a:t>
            </a:r>
            <a:r>
              <a:rPr kumimoji="1" lang="ja-JP" altLang="en-US" sz="2400" dirty="0" smtClean="0"/>
              <a:t>が</a:t>
            </a:r>
            <a:r>
              <a:rPr lang="en-US" altLang="ja-JP" sz="2400" dirty="0" smtClean="0"/>
              <a:t>24Bit address</a:t>
            </a:r>
            <a:r>
              <a:rPr lang="ja-JP" altLang="en-US" sz="2400" dirty="0" smtClean="0"/>
              <a:t>の</a:t>
            </a:r>
            <a:r>
              <a:rPr lang="en-US" altLang="ja-JP" sz="2400" dirty="0" smtClean="0"/>
              <a:t>D16,D32</a:t>
            </a:r>
            <a:r>
              <a:rPr lang="ja-JP" altLang="en-US" sz="2400" dirty="0" smtClean="0"/>
              <a:t>モードによる接続を使用しているため、</a:t>
            </a:r>
            <a:r>
              <a:rPr lang="en-US" altLang="ja-JP" sz="2400" dirty="0" smtClean="0"/>
              <a:t>vmedrv24d16, vmedrv24d32</a:t>
            </a:r>
            <a:r>
              <a:rPr lang="ja-JP" altLang="en-US" sz="2400" dirty="0" smtClean="0"/>
              <a:t>を使用</a:t>
            </a:r>
            <a:endParaRPr lang="en-US" altLang="ja-JP" sz="2400" dirty="0" smtClean="0"/>
          </a:p>
        </p:txBody>
      </p:sp>
    </p:spTree>
    <p:extLst>
      <p:ext uri="{BB962C8B-B14F-4D97-AF65-F5344CB8AC3E}">
        <p14:creationId xmlns:p14="http://schemas.microsoft.com/office/powerpoint/2010/main" val="387027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システム構成</a:t>
            </a:r>
            <a:endParaRPr kumimoji="1" lang="ja-JP" altLang="en-US" dirty="0"/>
          </a:p>
        </p:txBody>
      </p:sp>
      <p:sp>
        <p:nvSpPr>
          <p:cNvPr id="4" name="正方形/長方形 3"/>
          <p:cNvSpPr/>
          <p:nvPr/>
        </p:nvSpPr>
        <p:spPr>
          <a:xfrm>
            <a:off x="960374" y="1557616"/>
            <a:ext cx="2789474" cy="1509688"/>
          </a:xfrm>
          <a:prstGeom prst="rect">
            <a:avLst/>
          </a:prstGeom>
          <a:noFill/>
          <a:ln>
            <a:solidFill>
              <a:srgbClr val="4F81B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800" dirty="0" smtClean="0">
                <a:solidFill>
                  <a:schemeClr val="tx1"/>
                </a:solidFill>
              </a:rPr>
              <a:t>ADC</a:t>
            </a:r>
          </a:p>
          <a:p>
            <a:pPr algn="ctr"/>
            <a:r>
              <a:rPr lang="en-US" altLang="ja-JP" sz="2800" dirty="0" smtClean="0">
                <a:solidFill>
                  <a:schemeClr val="tx1"/>
                </a:solidFill>
              </a:rPr>
              <a:t>(CAEN V785N)</a:t>
            </a:r>
            <a:endParaRPr kumimoji="1" lang="ja-JP" altLang="en-US" sz="2800" dirty="0">
              <a:solidFill>
                <a:schemeClr val="tx1"/>
              </a:solidFill>
            </a:endParaRPr>
          </a:p>
        </p:txBody>
      </p:sp>
      <p:sp>
        <p:nvSpPr>
          <p:cNvPr id="11" name="正方形/長方形 10"/>
          <p:cNvSpPr/>
          <p:nvPr/>
        </p:nvSpPr>
        <p:spPr>
          <a:xfrm>
            <a:off x="5247392" y="1557616"/>
            <a:ext cx="2994908" cy="150968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800" dirty="0" smtClean="0">
                <a:solidFill>
                  <a:srgbClr val="000000"/>
                </a:solidFill>
              </a:rPr>
              <a:t>VME Crate</a:t>
            </a:r>
          </a:p>
          <a:p>
            <a:pPr algn="ctr"/>
            <a:r>
              <a:rPr lang="en-US" altLang="ja-JP" sz="2800" dirty="0" smtClean="0">
                <a:solidFill>
                  <a:srgbClr val="000000"/>
                </a:solidFill>
              </a:rPr>
              <a:t>(Technologies </a:t>
            </a:r>
            <a:r>
              <a:rPr lang="en-US" altLang="ja-JP" sz="2800" dirty="0" err="1" smtClean="0">
                <a:solidFill>
                  <a:srgbClr val="000000"/>
                </a:solidFill>
              </a:rPr>
              <a:t>Inc</a:t>
            </a:r>
            <a:r>
              <a:rPr lang="en-US" altLang="ja-JP" sz="2800" dirty="0" smtClean="0">
                <a:solidFill>
                  <a:srgbClr val="000000"/>
                </a:solidFill>
              </a:rPr>
              <a:t>)</a:t>
            </a:r>
            <a:endParaRPr kumimoji="1" lang="ja-JP" altLang="en-US" sz="2800" dirty="0">
              <a:solidFill>
                <a:srgbClr val="000000"/>
              </a:solidFill>
            </a:endParaRPr>
          </a:p>
        </p:txBody>
      </p:sp>
      <p:sp>
        <p:nvSpPr>
          <p:cNvPr id="12" name="正方形/長方形 11"/>
          <p:cNvSpPr/>
          <p:nvPr/>
        </p:nvSpPr>
        <p:spPr>
          <a:xfrm>
            <a:off x="960374" y="3870075"/>
            <a:ext cx="2789474" cy="170139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800" dirty="0" smtClean="0">
                <a:solidFill>
                  <a:schemeClr val="tx1"/>
                </a:solidFill>
              </a:rPr>
              <a:t>PCI</a:t>
            </a:r>
            <a:r>
              <a:rPr lang="en-US" altLang="ja-JP" sz="2800" dirty="0">
                <a:solidFill>
                  <a:schemeClr val="tx1"/>
                </a:solidFill>
              </a:rPr>
              <a:t> </a:t>
            </a:r>
            <a:r>
              <a:rPr lang="en-US" altLang="ja-JP" sz="2800" dirty="0" smtClean="0">
                <a:solidFill>
                  <a:schemeClr val="tx1"/>
                </a:solidFill>
              </a:rPr>
              <a:t>Card</a:t>
            </a:r>
          </a:p>
          <a:p>
            <a:pPr algn="ctr"/>
            <a:r>
              <a:rPr kumimoji="1" lang="en-US" altLang="ja-JP" sz="2800" dirty="0" smtClean="0">
                <a:solidFill>
                  <a:schemeClr val="tx1"/>
                </a:solidFill>
              </a:rPr>
              <a:t>(</a:t>
            </a:r>
            <a:r>
              <a:rPr kumimoji="1" lang="en-US" altLang="ja-JP" sz="2800" dirty="0" err="1" smtClean="0">
                <a:solidFill>
                  <a:schemeClr val="tx1"/>
                </a:solidFill>
              </a:rPr>
              <a:t>Finisar</a:t>
            </a:r>
            <a:r>
              <a:rPr kumimoji="1" lang="en-US" altLang="ja-JP" sz="2800" dirty="0" smtClean="0">
                <a:solidFill>
                  <a:schemeClr val="tx1"/>
                </a:solidFill>
              </a:rPr>
              <a:t>)</a:t>
            </a:r>
          </a:p>
          <a:p>
            <a:pPr algn="ctr"/>
            <a:endParaRPr kumimoji="1" lang="ja-JP" altLang="en-US" dirty="0"/>
          </a:p>
        </p:txBody>
      </p:sp>
      <p:sp>
        <p:nvSpPr>
          <p:cNvPr id="13" name="正方形/長方形 12"/>
          <p:cNvSpPr/>
          <p:nvPr/>
        </p:nvSpPr>
        <p:spPr>
          <a:xfrm>
            <a:off x="5247392" y="3870075"/>
            <a:ext cx="2647657" cy="170139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800" dirty="0" smtClean="0">
                <a:solidFill>
                  <a:schemeClr val="tx1"/>
                </a:solidFill>
              </a:rPr>
              <a:t>PC</a:t>
            </a:r>
            <a:endParaRPr kumimoji="1" lang="ja-JP" altLang="en-US" sz="2800" dirty="0">
              <a:solidFill>
                <a:schemeClr val="tx1"/>
              </a:solidFill>
            </a:endParaRPr>
          </a:p>
        </p:txBody>
      </p:sp>
      <p:cxnSp>
        <p:nvCxnSpPr>
          <p:cNvPr id="15" name="直線コネクタ 14"/>
          <p:cNvCxnSpPr>
            <a:stCxn id="4" idx="3"/>
            <a:endCxn id="11" idx="1"/>
          </p:cNvCxnSpPr>
          <p:nvPr/>
        </p:nvCxnSpPr>
        <p:spPr>
          <a:xfrm>
            <a:off x="3749848" y="2312460"/>
            <a:ext cx="1497544" cy="0"/>
          </a:xfrm>
          <a:prstGeom prst="line">
            <a:avLst/>
          </a:prstGeom>
          <a:ln>
            <a:tailEnd type="triangle" w="lg" len="lg"/>
          </a:ln>
        </p:spPr>
        <p:style>
          <a:lnRef idx="2">
            <a:schemeClr val="accent1"/>
          </a:lnRef>
          <a:fillRef idx="0">
            <a:schemeClr val="accent1"/>
          </a:fillRef>
          <a:effectRef idx="1">
            <a:schemeClr val="accent1"/>
          </a:effectRef>
          <a:fontRef idx="minor">
            <a:schemeClr val="tx1"/>
          </a:fontRef>
        </p:style>
      </p:cxnSp>
      <p:cxnSp>
        <p:nvCxnSpPr>
          <p:cNvPr id="20" name="カギ線コネクタ 19"/>
          <p:cNvCxnSpPr>
            <a:stCxn id="11" idx="2"/>
            <a:endCxn id="12" idx="0"/>
          </p:cNvCxnSpPr>
          <p:nvPr/>
        </p:nvCxnSpPr>
        <p:spPr>
          <a:xfrm rot="5400000">
            <a:off x="4148594" y="1273822"/>
            <a:ext cx="802771" cy="4389735"/>
          </a:xfrm>
          <a:prstGeom prst="bentConnector3">
            <a:avLst>
              <a:gd name="adj1" fmla="val 50000"/>
            </a:avLst>
          </a:prstGeom>
          <a:ln w="25400">
            <a:solidFill>
              <a:srgbClr val="17375E"/>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24" name="直線コネクタ 23"/>
          <p:cNvCxnSpPr>
            <a:stCxn id="12" idx="3"/>
            <a:endCxn id="13" idx="1"/>
          </p:cNvCxnSpPr>
          <p:nvPr/>
        </p:nvCxnSpPr>
        <p:spPr>
          <a:xfrm>
            <a:off x="3749848" y="4720773"/>
            <a:ext cx="1497544" cy="0"/>
          </a:xfrm>
          <a:prstGeom prst="line">
            <a:avLst/>
          </a:prstGeom>
        </p:spPr>
        <p:style>
          <a:lnRef idx="2">
            <a:schemeClr val="accent1"/>
          </a:lnRef>
          <a:fillRef idx="0">
            <a:schemeClr val="accent1"/>
          </a:fillRef>
          <a:effectRef idx="1">
            <a:schemeClr val="accent1"/>
          </a:effectRef>
          <a:fontRef idx="minor">
            <a:schemeClr val="tx1"/>
          </a:fontRef>
        </p:style>
      </p:cxnSp>
      <p:sp>
        <p:nvSpPr>
          <p:cNvPr id="5" name="正方形/長方形 4"/>
          <p:cNvSpPr/>
          <p:nvPr/>
        </p:nvSpPr>
        <p:spPr>
          <a:xfrm>
            <a:off x="3749848" y="3237967"/>
            <a:ext cx="1507138" cy="52045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光ファイバー</a:t>
            </a:r>
            <a:endParaRPr kumimoji="1" lang="ja-JP" altLang="en-US" dirty="0"/>
          </a:p>
        </p:txBody>
      </p:sp>
    </p:spTree>
    <p:extLst>
      <p:ext uri="{BB962C8B-B14F-4D97-AF65-F5344CB8AC3E}">
        <p14:creationId xmlns:p14="http://schemas.microsoft.com/office/powerpoint/2010/main" val="779990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3696" y="228110"/>
            <a:ext cx="8229600" cy="1143000"/>
          </a:xfrm>
        </p:spPr>
        <p:txBody>
          <a:bodyPr/>
          <a:lstStyle/>
          <a:p>
            <a:r>
              <a:rPr kumimoji="1" lang="ja-JP" altLang="en-US" dirty="0" smtClean="0"/>
              <a:t>回路構成</a:t>
            </a:r>
            <a:endParaRPr kumimoji="1" lang="ja-JP" altLang="en-US" dirty="0"/>
          </a:p>
        </p:txBody>
      </p:sp>
      <p:grpSp>
        <p:nvGrpSpPr>
          <p:cNvPr id="40" name="図形グループ 39"/>
          <p:cNvGrpSpPr/>
          <p:nvPr/>
        </p:nvGrpSpPr>
        <p:grpSpPr>
          <a:xfrm>
            <a:off x="338505" y="1658283"/>
            <a:ext cx="1067491" cy="698992"/>
            <a:chOff x="338505" y="1505883"/>
            <a:chExt cx="1067491" cy="698992"/>
          </a:xfrm>
        </p:grpSpPr>
        <p:sp>
          <p:nvSpPr>
            <p:cNvPr id="6" name="正方形/長方形 5"/>
            <p:cNvSpPr/>
            <p:nvPr/>
          </p:nvSpPr>
          <p:spPr>
            <a:xfrm rot="16200000">
              <a:off x="576928" y="1356959"/>
              <a:ext cx="590646" cy="1067491"/>
            </a:xfrm>
            <a:prstGeom prst="rect">
              <a:avLst/>
            </a:prstGeom>
            <a:solidFill>
              <a:srgbClr val="FFFF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3200" dirty="0">
                <a:solidFill>
                  <a:srgbClr val="000000"/>
                </a:solidFill>
              </a:endParaRPr>
            </a:p>
          </p:txBody>
        </p:sp>
        <p:sp>
          <p:nvSpPr>
            <p:cNvPr id="8" name="テキスト ボックス 7"/>
            <p:cNvSpPr txBox="1"/>
            <p:nvPr/>
          </p:nvSpPr>
          <p:spPr>
            <a:xfrm rot="16200000">
              <a:off x="578575" y="1377453"/>
              <a:ext cx="698992" cy="955851"/>
            </a:xfrm>
            <a:prstGeom prst="rect">
              <a:avLst/>
            </a:prstGeom>
            <a:noFill/>
          </p:spPr>
          <p:txBody>
            <a:bodyPr vert="eaVert" wrap="square" rtlCol="0">
              <a:spAutoFit/>
            </a:bodyPr>
            <a:lstStyle/>
            <a:p>
              <a:r>
                <a:rPr kumimoji="1" lang="en-US" altLang="ja-JP" sz="3200" dirty="0" err="1" smtClean="0"/>
                <a:t>CdTe</a:t>
              </a:r>
              <a:endParaRPr kumimoji="1" lang="ja-JP" altLang="en-US" sz="3200" dirty="0"/>
            </a:p>
          </p:txBody>
        </p:sp>
      </p:grpSp>
      <p:grpSp>
        <p:nvGrpSpPr>
          <p:cNvPr id="28" name="図形グループ 27"/>
          <p:cNvGrpSpPr/>
          <p:nvPr/>
        </p:nvGrpSpPr>
        <p:grpSpPr>
          <a:xfrm>
            <a:off x="2267686" y="1709430"/>
            <a:ext cx="1091773" cy="647845"/>
            <a:chOff x="3192406" y="1383811"/>
            <a:chExt cx="1091773" cy="647845"/>
          </a:xfrm>
        </p:grpSpPr>
        <p:sp>
          <p:nvSpPr>
            <p:cNvPr id="9" name="正方形/長方形 8"/>
            <p:cNvSpPr/>
            <p:nvPr/>
          </p:nvSpPr>
          <p:spPr>
            <a:xfrm rot="16200000">
              <a:off x="3431283" y="1178760"/>
              <a:ext cx="614019" cy="1091773"/>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3262181" y="1383811"/>
              <a:ext cx="1007375" cy="584776"/>
            </a:xfrm>
            <a:prstGeom prst="rect">
              <a:avLst/>
            </a:prstGeom>
          </p:spPr>
          <p:txBody>
            <a:bodyPr wrap="square">
              <a:spAutoFit/>
            </a:bodyPr>
            <a:lstStyle/>
            <a:p>
              <a:r>
                <a:rPr lang="en-US" altLang="ja-JP" sz="3200" dirty="0" smtClean="0"/>
                <a:t>Amp</a:t>
              </a:r>
              <a:endParaRPr lang="ja-JP" altLang="en-US" sz="3200" dirty="0"/>
            </a:p>
          </p:txBody>
        </p:sp>
      </p:grpSp>
      <p:cxnSp>
        <p:nvCxnSpPr>
          <p:cNvPr id="36" name="直線コネクタ 35"/>
          <p:cNvCxnSpPr>
            <a:stCxn id="6" idx="2"/>
            <a:endCxn id="9" idx="0"/>
          </p:cNvCxnSpPr>
          <p:nvPr/>
        </p:nvCxnSpPr>
        <p:spPr>
          <a:xfrm>
            <a:off x="1405997" y="2043104"/>
            <a:ext cx="861689" cy="7161"/>
          </a:xfrm>
          <a:prstGeom prst="line">
            <a:avLst/>
          </a:prstGeom>
          <a:ln w="22225">
            <a:solidFill>
              <a:schemeClr val="tx1"/>
            </a:solidFill>
            <a:tailEnd type="stealth" w="lg" len="lg"/>
          </a:ln>
        </p:spPr>
        <p:style>
          <a:lnRef idx="2">
            <a:schemeClr val="accent1"/>
          </a:lnRef>
          <a:fillRef idx="0">
            <a:schemeClr val="accent1"/>
          </a:fillRef>
          <a:effectRef idx="1">
            <a:schemeClr val="accent1"/>
          </a:effectRef>
          <a:fontRef idx="minor">
            <a:schemeClr val="tx1"/>
          </a:fontRef>
        </p:style>
      </p:cxnSp>
      <p:sp>
        <p:nvSpPr>
          <p:cNvPr id="41" name="正方形/長方形 40"/>
          <p:cNvSpPr/>
          <p:nvPr/>
        </p:nvSpPr>
        <p:spPr>
          <a:xfrm>
            <a:off x="6712345" y="1743255"/>
            <a:ext cx="1234842" cy="61402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3200" dirty="0" smtClean="0">
                <a:solidFill>
                  <a:schemeClr val="tx1"/>
                </a:solidFill>
              </a:rPr>
              <a:t>ADC</a:t>
            </a:r>
            <a:endParaRPr kumimoji="1" lang="ja-JP" altLang="en-US" sz="3200" dirty="0">
              <a:solidFill>
                <a:schemeClr val="tx1"/>
              </a:solidFill>
            </a:endParaRPr>
          </a:p>
        </p:txBody>
      </p:sp>
      <p:cxnSp>
        <p:nvCxnSpPr>
          <p:cNvPr id="43" name="直線コネクタ 42"/>
          <p:cNvCxnSpPr>
            <a:stCxn id="9" idx="2"/>
            <a:endCxn id="41" idx="1"/>
          </p:cNvCxnSpPr>
          <p:nvPr/>
        </p:nvCxnSpPr>
        <p:spPr>
          <a:xfrm>
            <a:off x="3359459" y="2050265"/>
            <a:ext cx="3352886" cy="0"/>
          </a:xfrm>
          <a:prstGeom prst="line">
            <a:avLst/>
          </a:prstGeom>
          <a:ln>
            <a:solidFill>
              <a:schemeClr val="tx1"/>
            </a:solidFill>
            <a:tailEnd type="stealth" w="lg" len="lg"/>
          </a:ln>
        </p:spPr>
        <p:style>
          <a:lnRef idx="2">
            <a:schemeClr val="accent1"/>
          </a:lnRef>
          <a:fillRef idx="0">
            <a:schemeClr val="accent1"/>
          </a:fillRef>
          <a:effectRef idx="1">
            <a:schemeClr val="accent1"/>
          </a:effectRef>
          <a:fontRef idx="minor">
            <a:schemeClr val="tx1"/>
          </a:fontRef>
        </p:style>
      </p:cxnSp>
      <p:sp>
        <p:nvSpPr>
          <p:cNvPr id="47" name="テキスト ボックス 46"/>
          <p:cNvSpPr txBox="1"/>
          <p:nvPr/>
        </p:nvSpPr>
        <p:spPr>
          <a:xfrm>
            <a:off x="3693954" y="2231278"/>
            <a:ext cx="2836834" cy="830997"/>
          </a:xfrm>
          <a:prstGeom prst="rect">
            <a:avLst/>
          </a:prstGeom>
          <a:noFill/>
        </p:spPr>
        <p:txBody>
          <a:bodyPr wrap="none" rtlCol="0">
            <a:spAutoFit/>
          </a:bodyPr>
          <a:lstStyle/>
          <a:p>
            <a:r>
              <a:rPr kumimoji="1" lang="en-US" altLang="ja-JP" sz="2400" dirty="0" smtClean="0"/>
              <a:t>Course Gain</a:t>
            </a:r>
            <a:r>
              <a:rPr kumimoji="1" lang="ja-JP" altLang="en-US" sz="2400" dirty="0" smtClean="0"/>
              <a:t>を用いて</a:t>
            </a:r>
            <a:endParaRPr kumimoji="1" lang="en-US" altLang="ja-JP" sz="2400" dirty="0" smtClean="0"/>
          </a:p>
          <a:p>
            <a:r>
              <a:rPr lang="ja-JP" altLang="en-US" sz="2400" dirty="0" smtClean="0"/>
              <a:t>信号を</a:t>
            </a:r>
            <a:r>
              <a:rPr lang="en-US" altLang="ja-JP" sz="2400" dirty="0" smtClean="0"/>
              <a:t>150</a:t>
            </a:r>
            <a:r>
              <a:rPr lang="ja-JP" altLang="en-US" sz="2400" dirty="0" smtClean="0"/>
              <a:t>倍に増幅</a:t>
            </a:r>
            <a:endParaRPr kumimoji="1" lang="ja-JP" altLang="en-US" sz="2400" dirty="0"/>
          </a:p>
        </p:txBody>
      </p:sp>
      <p:sp>
        <p:nvSpPr>
          <p:cNvPr id="49" name="正方形/長方形 48"/>
          <p:cNvSpPr/>
          <p:nvPr/>
        </p:nvSpPr>
        <p:spPr>
          <a:xfrm>
            <a:off x="2267686" y="4354507"/>
            <a:ext cx="1077150" cy="697838"/>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3200" dirty="0" err="1" smtClean="0">
                <a:solidFill>
                  <a:schemeClr val="tx1"/>
                </a:solidFill>
              </a:rPr>
              <a:t>Dics</a:t>
            </a:r>
            <a:endParaRPr kumimoji="1" lang="ja-JP" altLang="en-US" sz="3200" dirty="0">
              <a:solidFill>
                <a:schemeClr val="tx1"/>
              </a:solidFill>
            </a:endParaRPr>
          </a:p>
        </p:txBody>
      </p:sp>
      <p:cxnSp>
        <p:nvCxnSpPr>
          <p:cNvPr id="51" name="直線コネクタ 50"/>
          <p:cNvCxnSpPr>
            <a:stCxn id="9" idx="1"/>
            <a:endCxn id="49" idx="0"/>
          </p:cNvCxnSpPr>
          <p:nvPr/>
        </p:nvCxnSpPr>
        <p:spPr>
          <a:xfrm flipH="1">
            <a:off x="2806261" y="2357275"/>
            <a:ext cx="7312" cy="1997232"/>
          </a:xfrm>
          <a:prstGeom prst="line">
            <a:avLst/>
          </a:prstGeom>
          <a:ln>
            <a:solidFill>
              <a:schemeClr val="tx1"/>
            </a:solidFill>
            <a:tailEnd type="stealth" w="lg" len="lg"/>
          </a:ln>
        </p:spPr>
        <p:style>
          <a:lnRef idx="2">
            <a:schemeClr val="accent1"/>
          </a:lnRef>
          <a:fillRef idx="0">
            <a:schemeClr val="accent1"/>
          </a:fillRef>
          <a:effectRef idx="1">
            <a:schemeClr val="accent1"/>
          </a:effectRef>
          <a:fontRef idx="minor">
            <a:schemeClr val="tx1"/>
          </a:fontRef>
        </p:style>
      </p:cxnSp>
      <p:sp>
        <p:nvSpPr>
          <p:cNvPr id="52" name="テキスト ボックス 51"/>
          <p:cNvSpPr txBox="1"/>
          <p:nvPr/>
        </p:nvSpPr>
        <p:spPr>
          <a:xfrm>
            <a:off x="2930546" y="3506373"/>
            <a:ext cx="1730417" cy="369332"/>
          </a:xfrm>
          <a:prstGeom prst="rect">
            <a:avLst/>
          </a:prstGeom>
          <a:noFill/>
        </p:spPr>
        <p:txBody>
          <a:bodyPr wrap="square" rtlCol="0">
            <a:spAutoFit/>
          </a:bodyPr>
          <a:lstStyle/>
          <a:p>
            <a:r>
              <a:rPr lang="en-US" altLang="ja-JP" dirty="0" smtClean="0"/>
              <a:t>Bi </a:t>
            </a:r>
            <a:r>
              <a:rPr lang="en-US" altLang="ja-JP" dirty="0" err="1" smtClean="0"/>
              <a:t>pola</a:t>
            </a:r>
            <a:r>
              <a:rPr kumimoji="1" lang="ja-JP" altLang="en-US" dirty="0" smtClean="0"/>
              <a:t>シグナル</a:t>
            </a:r>
            <a:endParaRPr kumimoji="1" lang="ja-JP" altLang="en-US" dirty="0"/>
          </a:p>
        </p:txBody>
      </p:sp>
      <p:sp>
        <p:nvSpPr>
          <p:cNvPr id="53" name="正方形/長方形 52"/>
          <p:cNvSpPr/>
          <p:nvPr/>
        </p:nvSpPr>
        <p:spPr>
          <a:xfrm>
            <a:off x="4493504" y="4214939"/>
            <a:ext cx="1172218" cy="976973"/>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3200" dirty="0" smtClean="0">
                <a:solidFill>
                  <a:schemeClr val="tx1"/>
                </a:solidFill>
              </a:rPr>
              <a:t>Gate Gen</a:t>
            </a:r>
            <a:endParaRPr kumimoji="1" lang="ja-JP" altLang="en-US" sz="3200" dirty="0">
              <a:solidFill>
                <a:schemeClr val="tx1"/>
              </a:solidFill>
            </a:endParaRPr>
          </a:p>
        </p:txBody>
      </p:sp>
      <p:cxnSp>
        <p:nvCxnSpPr>
          <p:cNvPr id="55" name="直線コネクタ 54"/>
          <p:cNvCxnSpPr>
            <a:stCxn id="49" idx="3"/>
            <a:endCxn id="53" idx="1"/>
          </p:cNvCxnSpPr>
          <p:nvPr/>
        </p:nvCxnSpPr>
        <p:spPr>
          <a:xfrm>
            <a:off x="3344836" y="4703426"/>
            <a:ext cx="1148668" cy="0"/>
          </a:xfrm>
          <a:prstGeom prst="line">
            <a:avLst/>
          </a:prstGeom>
          <a:ln>
            <a:solidFill>
              <a:schemeClr val="tx1"/>
            </a:solidFill>
            <a:tailEnd type="stealth" w="lg" len="lg"/>
          </a:ln>
        </p:spPr>
        <p:style>
          <a:lnRef idx="2">
            <a:schemeClr val="accent1"/>
          </a:lnRef>
          <a:fillRef idx="0">
            <a:schemeClr val="accent1"/>
          </a:fillRef>
          <a:effectRef idx="1">
            <a:schemeClr val="accent1"/>
          </a:effectRef>
          <a:fontRef idx="minor">
            <a:schemeClr val="tx1"/>
          </a:fontRef>
        </p:style>
      </p:cxnSp>
      <p:sp>
        <p:nvSpPr>
          <p:cNvPr id="57" name="正方形/長方形 56"/>
          <p:cNvSpPr/>
          <p:nvPr/>
        </p:nvSpPr>
        <p:spPr>
          <a:xfrm>
            <a:off x="6712345" y="4214940"/>
            <a:ext cx="1820951" cy="97697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3200" dirty="0" smtClean="0">
                <a:solidFill>
                  <a:schemeClr val="tx1"/>
                </a:solidFill>
              </a:rPr>
              <a:t>ADC Gate</a:t>
            </a:r>
            <a:endParaRPr kumimoji="1" lang="ja-JP" altLang="en-US" sz="3200" dirty="0">
              <a:solidFill>
                <a:schemeClr val="tx1"/>
              </a:solidFill>
            </a:endParaRPr>
          </a:p>
        </p:txBody>
      </p:sp>
      <p:cxnSp>
        <p:nvCxnSpPr>
          <p:cNvPr id="60" name="直線矢印コネクタ 59"/>
          <p:cNvCxnSpPr>
            <a:stCxn id="53" idx="3"/>
            <a:endCxn id="57" idx="1"/>
          </p:cNvCxnSpPr>
          <p:nvPr/>
        </p:nvCxnSpPr>
        <p:spPr>
          <a:xfrm>
            <a:off x="5665722" y="4703426"/>
            <a:ext cx="1046623"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0" name="テキスト ボックス 9"/>
          <p:cNvSpPr txBox="1"/>
          <p:nvPr/>
        </p:nvSpPr>
        <p:spPr>
          <a:xfrm>
            <a:off x="5487922" y="5290234"/>
            <a:ext cx="1859854" cy="830997"/>
          </a:xfrm>
          <a:prstGeom prst="rect">
            <a:avLst/>
          </a:prstGeom>
          <a:noFill/>
        </p:spPr>
        <p:txBody>
          <a:bodyPr wrap="none" rtlCol="0">
            <a:spAutoFit/>
          </a:bodyPr>
          <a:lstStyle/>
          <a:p>
            <a:r>
              <a:rPr kumimoji="1" lang="en-US" altLang="ja-JP" sz="2400" dirty="0" smtClean="0"/>
              <a:t>Gate signal</a:t>
            </a:r>
            <a:r>
              <a:rPr lang="ja-JP" altLang="en-US" sz="2400" dirty="0" smtClean="0"/>
              <a:t>を</a:t>
            </a:r>
            <a:endParaRPr lang="en-US" altLang="ja-JP" sz="2400" dirty="0" smtClean="0"/>
          </a:p>
          <a:p>
            <a:r>
              <a:rPr kumimoji="1" lang="en-US" altLang="ja-JP" sz="2400" dirty="0" smtClean="0"/>
              <a:t>Trigger</a:t>
            </a:r>
            <a:r>
              <a:rPr lang="ja-JP" altLang="en-US" sz="2400" dirty="0" smtClean="0"/>
              <a:t>とする</a:t>
            </a:r>
            <a:endParaRPr kumimoji="1" lang="ja-JP" altLang="en-US" sz="2400" dirty="0"/>
          </a:p>
        </p:txBody>
      </p:sp>
      <p:grpSp>
        <p:nvGrpSpPr>
          <p:cNvPr id="37" name="図形グループ 36"/>
          <p:cNvGrpSpPr/>
          <p:nvPr/>
        </p:nvGrpSpPr>
        <p:grpSpPr>
          <a:xfrm>
            <a:off x="4699063" y="1484043"/>
            <a:ext cx="698437" cy="450773"/>
            <a:chOff x="8039100" y="240810"/>
            <a:chExt cx="1727200" cy="635491"/>
          </a:xfrm>
        </p:grpSpPr>
        <p:cxnSp>
          <p:nvCxnSpPr>
            <p:cNvPr id="29" name="曲線コネクタ 28"/>
            <p:cNvCxnSpPr/>
            <p:nvPr/>
          </p:nvCxnSpPr>
          <p:spPr>
            <a:xfrm>
              <a:off x="8877301" y="240810"/>
              <a:ext cx="888999" cy="635491"/>
            </a:xfrm>
            <a:prstGeom prst="curvedConnector3">
              <a:avLst>
                <a:gd name="adj1" fmla="val 50000"/>
              </a:avLst>
            </a:prstGeom>
            <a:ln>
              <a:solidFill>
                <a:schemeClr val="accent6">
                  <a:lumMod val="75000"/>
                </a:schemeClr>
              </a:solidFill>
            </a:ln>
          </p:spPr>
          <p:style>
            <a:lnRef idx="2">
              <a:schemeClr val="accent1"/>
            </a:lnRef>
            <a:fillRef idx="0">
              <a:schemeClr val="accent1"/>
            </a:fillRef>
            <a:effectRef idx="1">
              <a:schemeClr val="accent1"/>
            </a:effectRef>
            <a:fontRef idx="minor">
              <a:schemeClr val="tx1"/>
            </a:fontRef>
          </p:style>
        </p:cxnSp>
        <p:cxnSp>
          <p:nvCxnSpPr>
            <p:cNvPr id="34" name="曲線コネクタ 33"/>
            <p:cNvCxnSpPr/>
            <p:nvPr/>
          </p:nvCxnSpPr>
          <p:spPr>
            <a:xfrm flipV="1">
              <a:off x="8039100" y="240810"/>
              <a:ext cx="838200" cy="635490"/>
            </a:xfrm>
            <a:prstGeom prst="curvedConnector3">
              <a:avLst/>
            </a:prstGeom>
            <a:ln>
              <a:solidFill>
                <a:schemeClr val="accent6">
                  <a:lumMod val="75000"/>
                </a:schemeClr>
              </a:solidFill>
            </a:ln>
          </p:spPr>
          <p:style>
            <a:lnRef idx="2">
              <a:schemeClr val="accent1"/>
            </a:lnRef>
            <a:fillRef idx="0">
              <a:schemeClr val="accent1"/>
            </a:fillRef>
            <a:effectRef idx="1">
              <a:schemeClr val="accent1"/>
            </a:effectRef>
            <a:fontRef idx="minor">
              <a:schemeClr val="tx1"/>
            </a:fontRef>
          </p:style>
        </p:cxnSp>
      </p:grpSp>
      <p:grpSp>
        <p:nvGrpSpPr>
          <p:cNvPr id="56" name="図形グループ 55"/>
          <p:cNvGrpSpPr/>
          <p:nvPr/>
        </p:nvGrpSpPr>
        <p:grpSpPr>
          <a:xfrm>
            <a:off x="1089989" y="3176074"/>
            <a:ext cx="1421210" cy="659928"/>
            <a:chOff x="-61177" y="2908300"/>
            <a:chExt cx="3420636" cy="967405"/>
          </a:xfrm>
        </p:grpSpPr>
        <p:cxnSp>
          <p:nvCxnSpPr>
            <p:cNvPr id="44" name="曲線コネクタ 43"/>
            <p:cNvCxnSpPr/>
            <p:nvPr/>
          </p:nvCxnSpPr>
          <p:spPr>
            <a:xfrm>
              <a:off x="-61177" y="3169822"/>
              <a:ext cx="1247922" cy="705883"/>
            </a:xfrm>
            <a:prstGeom prst="curvedConnector3">
              <a:avLst/>
            </a:prstGeom>
            <a:ln>
              <a:solidFill>
                <a:srgbClr val="E46C0A"/>
              </a:solidFill>
            </a:ln>
          </p:spPr>
          <p:style>
            <a:lnRef idx="2">
              <a:schemeClr val="accent1"/>
            </a:lnRef>
            <a:fillRef idx="0">
              <a:schemeClr val="accent1"/>
            </a:fillRef>
            <a:effectRef idx="1">
              <a:schemeClr val="accent1"/>
            </a:effectRef>
            <a:fontRef idx="minor">
              <a:schemeClr val="tx1"/>
            </a:fontRef>
          </p:style>
        </p:cxnSp>
        <p:cxnSp>
          <p:nvCxnSpPr>
            <p:cNvPr id="48" name="曲線コネクタ 47"/>
            <p:cNvCxnSpPr/>
            <p:nvPr/>
          </p:nvCxnSpPr>
          <p:spPr>
            <a:xfrm flipV="1">
              <a:off x="1186745" y="2908300"/>
              <a:ext cx="1080941" cy="967405"/>
            </a:xfrm>
            <a:prstGeom prst="curvedConnector3">
              <a:avLst/>
            </a:prstGeom>
            <a:ln>
              <a:solidFill>
                <a:srgbClr val="E46C0A"/>
              </a:solidFill>
            </a:ln>
          </p:spPr>
          <p:style>
            <a:lnRef idx="2">
              <a:schemeClr val="accent1"/>
            </a:lnRef>
            <a:fillRef idx="0">
              <a:schemeClr val="accent1"/>
            </a:fillRef>
            <a:effectRef idx="1">
              <a:schemeClr val="accent1"/>
            </a:effectRef>
            <a:fontRef idx="minor">
              <a:schemeClr val="tx1"/>
            </a:fontRef>
          </p:style>
        </p:cxnSp>
        <p:cxnSp>
          <p:nvCxnSpPr>
            <p:cNvPr id="54" name="曲線コネクタ 53"/>
            <p:cNvCxnSpPr/>
            <p:nvPr/>
          </p:nvCxnSpPr>
          <p:spPr>
            <a:xfrm>
              <a:off x="2267686" y="2908300"/>
              <a:ext cx="1091773" cy="508701"/>
            </a:xfrm>
            <a:prstGeom prst="curvedConnector3">
              <a:avLst/>
            </a:prstGeom>
            <a:ln>
              <a:solidFill>
                <a:srgbClr val="E46C0A"/>
              </a:solidFill>
            </a:ln>
          </p:spPr>
          <p:style>
            <a:lnRef idx="2">
              <a:schemeClr val="accent1"/>
            </a:lnRef>
            <a:fillRef idx="0">
              <a:schemeClr val="accent1"/>
            </a:fillRef>
            <a:effectRef idx="1">
              <a:schemeClr val="accent1"/>
            </a:effectRef>
            <a:fontRef idx="minor">
              <a:schemeClr val="tx1"/>
            </a:fontRef>
          </p:style>
        </p:cxnSp>
      </p:grpSp>
      <p:sp>
        <p:nvSpPr>
          <p:cNvPr id="64" name="テキスト ボックス 63"/>
          <p:cNvSpPr txBox="1"/>
          <p:nvPr/>
        </p:nvSpPr>
        <p:spPr>
          <a:xfrm>
            <a:off x="2813573" y="5397500"/>
            <a:ext cx="2005677" cy="369332"/>
          </a:xfrm>
          <a:prstGeom prst="rect">
            <a:avLst/>
          </a:prstGeom>
          <a:noFill/>
        </p:spPr>
        <p:txBody>
          <a:bodyPr wrap="none" rtlCol="0">
            <a:spAutoFit/>
          </a:bodyPr>
          <a:lstStyle/>
          <a:p>
            <a:r>
              <a:rPr kumimoji="1" lang="en-US" altLang="ja-JP" dirty="0" smtClean="0"/>
              <a:t>Threshold</a:t>
            </a:r>
            <a:r>
              <a:rPr kumimoji="1" lang="ja-JP" altLang="en-US" dirty="0" smtClean="0"/>
              <a:t>に</a:t>
            </a:r>
            <a:r>
              <a:rPr kumimoji="1" lang="en-US" altLang="ja-JP" dirty="0" smtClean="0"/>
              <a:t>400mV</a:t>
            </a:r>
          </a:p>
        </p:txBody>
      </p:sp>
    </p:spTree>
    <p:extLst>
      <p:ext uri="{BB962C8B-B14F-4D97-AF65-F5344CB8AC3E}">
        <p14:creationId xmlns:p14="http://schemas.microsoft.com/office/powerpoint/2010/main" val="866598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a:solidFill>
            <a:schemeClr val="tx1"/>
          </a:solidFill>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1078</TotalTime>
  <Words>1386</Words>
  <Application>Microsoft Office PowerPoint</Application>
  <PresentationFormat>画面に合わせる (4:3)</PresentationFormat>
  <Paragraphs>172</Paragraphs>
  <Slides>28</Slides>
  <Notes>17</Notes>
  <HiddenSlides>0</HiddenSlides>
  <MMClips>0</MMClips>
  <ScaleCrop>false</ScaleCrop>
  <HeadingPairs>
    <vt:vector size="4" baseType="variant">
      <vt:variant>
        <vt:lpstr>テーマ</vt:lpstr>
      </vt:variant>
      <vt:variant>
        <vt:i4>1</vt:i4>
      </vt:variant>
      <vt:variant>
        <vt:lpstr>スライド タイトル</vt:lpstr>
      </vt:variant>
      <vt:variant>
        <vt:i4>28</vt:i4>
      </vt:variant>
    </vt:vector>
  </HeadingPairs>
  <TitlesOfParts>
    <vt:vector size="29" baseType="lpstr">
      <vt:lpstr>ホワイト</vt:lpstr>
      <vt:lpstr>メスバウアー効果</vt:lpstr>
      <vt:lpstr>目的</vt:lpstr>
      <vt:lpstr>メスバウアー効果の説明</vt:lpstr>
      <vt:lpstr>PowerPoint プレゼンテーション</vt:lpstr>
      <vt:lpstr>PowerPoint プレゼンテーション</vt:lpstr>
      <vt:lpstr>測定システムの構築</vt:lpstr>
      <vt:lpstr>パソコンの設定</vt:lpstr>
      <vt:lpstr>システム構成</vt:lpstr>
      <vt:lpstr>回路構成</vt:lpstr>
      <vt:lpstr>ADCについて</vt:lpstr>
      <vt:lpstr>PowerPoint プレゼンテーション</vt:lpstr>
      <vt:lpstr>実験方法</vt:lpstr>
      <vt:lpstr>実験方法</vt:lpstr>
      <vt:lpstr>実験方法(概略写真)</vt:lpstr>
      <vt:lpstr>ノイズへの対処</vt:lpstr>
      <vt:lpstr>実験結果</vt:lpstr>
      <vt:lpstr>実験結果(14keVの測定)</vt:lpstr>
      <vt:lpstr>実験結果(14keVの測定)</vt:lpstr>
      <vt:lpstr>実験結果(Feによる減衰)</vt:lpstr>
      <vt:lpstr>実験結果(Feの移動による減衰)</vt:lpstr>
      <vt:lpstr>実験結果(Feの移動による減衰)</vt:lpstr>
      <vt:lpstr>考察</vt:lpstr>
      <vt:lpstr>まとめ</vt:lpstr>
      <vt:lpstr>謝辞</vt:lpstr>
      <vt:lpstr>インストールしたプログラム</vt:lpstr>
      <vt:lpstr>VME Crate</vt:lpstr>
      <vt:lpstr>Amplifier</vt:lpstr>
      <vt:lpstr>PCI Card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測定システムの構成</dc:title>
  <dc:creator>川井 大輔</dc:creator>
  <cp:lastModifiedBy>Atsuko K.Ichikawa</cp:lastModifiedBy>
  <cp:revision>46</cp:revision>
  <dcterms:created xsi:type="dcterms:W3CDTF">2013-03-28T01:36:35Z</dcterms:created>
  <dcterms:modified xsi:type="dcterms:W3CDTF">2013-06-10T03:26:44Z</dcterms:modified>
</cp:coreProperties>
</file>