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58" r:id="rId3"/>
    <p:sldId id="259" r:id="rId4"/>
    <p:sldId id="262" r:id="rId5"/>
    <p:sldId id="276" r:id="rId6"/>
    <p:sldId id="297" r:id="rId7"/>
    <p:sldId id="302" r:id="rId8"/>
    <p:sldId id="289" r:id="rId9"/>
    <p:sldId id="256" r:id="rId10"/>
    <p:sldId id="304" r:id="rId11"/>
    <p:sldId id="275" r:id="rId12"/>
    <p:sldId id="287" r:id="rId13"/>
    <p:sldId id="288" r:id="rId14"/>
    <p:sldId id="303" r:id="rId15"/>
    <p:sldId id="292" r:id="rId16"/>
    <p:sldId id="293" r:id="rId17"/>
    <p:sldId id="286" r:id="rId18"/>
    <p:sldId id="299" r:id="rId19"/>
    <p:sldId id="298" r:id="rId20"/>
    <p:sldId id="305"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文悟 菅島" initials="文悟" lastIdx="1" clrIdx="0">
    <p:extLst>
      <p:ext uri="{19B8F6BF-5375-455C-9EA6-DF929625EA0E}">
        <p15:presenceInfo xmlns:p15="http://schemas.microsoft.com/office/powerpoint/2012/main" userId="e6531084709532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7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1T09:47:36.114"/>
    </inkml:context>
    <inkml:brush xml:id="br0">
      <inkml:brushProperty name="width" value="0.35" units="cm"/>
      <inkml:brushProperty name="height" value="0.35" units="cm"/>
      <inkml:brushProperty name="color" value="#BF9000"/>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1T09:47:34.006"/>
    </inkml:context>
    <inkml:brush xml:id="br0">
      <inkml:brushProperty name="width" value="0.35" units="cm"/>
      <inkml:brushProperty name="height" value="0.35" units="cm"/>
      <inkml:brushProperty name="color" value="#BF9000"/>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1T09:44:41.1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1T09:45:19.238"/>
    </inkml:context>
    <inkml:brush xml:id="br0">
      <inkml:brushProperty name="width" value="0.35" units="cm"/>
      <inkml:brushProperty name="height" value="0.35" units="cm"/>
      <inkml:brushProperty name="color" value="#BF9000"/>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BCD09-19B8-4FA8-BB4E-BFD115412E34}" type="datetimeFigureOut">
              <a:rPr kumimoji="1" lang="ja-JP" altLang="en-US" smtClean="0"/>
              <a:t>2020/9/14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09438-7A30-4F9E-8DB8-7ACAA12B680B}" type="slidenum">
              <a:rPr kumimoji="1" lang="ja-JP" altLang="en-US" smtClean="0"/>
              <a:t>‹#›</a:t>
            </a:fld>
            <a:endParaRPr kumimoji="1" lang="ja-JP" altLang="en-US"/>
          </a:p>
        </p:txBody>
      </p:sp>
    </p:spTree>
    <p:extLst>
      <p:ext uri="{BB962C8B-B14F-4D97-AF65-F5344CB8AC3E}">
        <p14:creationId xmlns:p14="http://schemas.microsoft.com/office/powerpoint/2010/main" val="2592648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CDA07-B892-4584-B673-92898BFF54D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93A44E-F1F5-4558-B93B-47B38FDCC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13B851-0A59-45B4-95F9-B53E48F50DF9}"/>
              </a:ext>
            </a:extLst>
          </p:cNvPr>
          <p:cNvSpPr>
            <a:spLocks noGrp="1"/>
          </p:cNvSpPr>
          <p:nvPr>
            <p:ph type="dt" sz="half" idx="10"/>
          </p:nvPr>
        </p:nvSpPr>
        <p:spPr/>
        <p:txBody>
          <a:bodyPr/>
          <a:lstStyle/>
          <a:p>
            <a:fld id="{A9BC92ED-7486-4555-8988-BC879C0F1550}"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28035239-44B5-4BAA-BBDD-A5B6B7D5CE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4DE92E-ED8A-4176-A0A3-14B0ADE87457}"/>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1538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6F5CE-EA99-4EA1-BF54-B25FCB3F32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C7BB77-3781-44B0-9BD2-B5950715B2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0BEC0A-B971-43A3-9E56-FE031D09CEA8}"/>
              </a:ext>
            </a:extLst>
          </p:cNvPr>
          <p:cNvSpPr>
            <a:spLocks noGrp="1"/>
          </p:cNvSpPr>
          <p:nvPr>
            <p:ph type="dt" sz="half" idx="10"/>
          </p:nvPr>
        </p:nvSpPr>
        <p:spPr/>
        <p:txBody>
          <a:bodyPr/>
          <a:lstStyle/>
          <a:p>
            <a:fld id="{CB4F9D4D-B4C4-4215-9C97-D385F3B20BCE}"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3FFEA532-147F-40AA-8476-36265CBFCE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A7113E-153F-4F51-A39C-107BB26783DC}"/>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168339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2617EC-35E3-4F72-B7AB-2EAE480D1E6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AD85C9-5EE6-440B-B5B0-4A62414347C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4EAF40-F3AD-4C5E-8150-1F083B879047}"/>
              </a:ext>
            </a:extLst>
          </p:cNvPr>
          <p:cNvSpPr>
            <a:spLocks noGrp="1"/>
          </p:cNvSpPr>
          <p:nvPr>
            <p:ph type="dt" sz="half" idx="10"/>
          </p:nvPr>
        </p:nvSpPr>
        <p:spPr/>
        <p:txBody>
          <a:bodyPr/>
          <a:lstStyle/>
          <a:p>
            <a:fld id="{4E3CB8B4-2EE0-4EFA-B071-E980D80626F8}"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43B9437D-CE6C-41DA-AA50-652C917972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E98A0B-48F3-459B-AF7B-8E843ECFC07B}"/>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77101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1EA17E-B090-49B9-AA1C-5A4AEB1F5E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81F912-ACD6-4C9C-8288-C77585A9FD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DE8470-5A10-4E25-952E-551007FCBA31}"/>
              </a:ext>
            </a:extLst>
          </p:cNvPr>
          <p:cNvSpPr>
            <a:spLocks noGrp="1"/>
          </p:cNvSpPr>
          <p:nvPr>
            <p:ph type="dt" sz="half" idx="10"/>
          </p:nvPr>
        </p:nvSpPr>
        <p:spPr/>
        <p:txBody>
          <a:bodyPr/>
          <a:lstStyle/>
          <a:p>
            <a:fld id="{CE43B8BD-A51A-455B-A557-D031CBC05B72}"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D70832D9-6829-43D5-9173-16D452E367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663139-7C15-4EB7-A9DF-82471E01A64B}"/>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65252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7521D-7909-4374-A5F7-E4A9ADEB6F7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116301-D494-4D29-8B27-54E485983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7854E26-0172-4D34-83E3-2072E5051299}"/>
              </a:ext>
            </a:extLst>
          </p:cNvPr>
          <p:cNvSpPr>
            <a:spLocks noGrp="1"/>
          </p:cNvSpPr>
          <p:nvPr>
            <p:ph type="dt" sz="half" idx="10"/>
          </p:nvPr>
        </p:nvSpPr>
        <p:spPr/>
        <p:txBody>
          <a:bodyPr/>
          <a:lstStyle/>
          <a:p>
            <a:fld id="{19168076-16BE-486C-82A4-F7DC68AE7D81}"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13E6D157-4A71-47BB-A5FA-6848495533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BFEE9C-A30E-429C-B8B6-5C5E3C888B2A}"/>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09884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CA7E3-1F5A-475C-8EC4-1E7D42EEA8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C28E6A-FDEB-46C4-982C-6F6050839CB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4DCE7B1-1575-4F10-8556-57C0AD317FB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C6843B6-8DF8-40F9-96A7-234B89F285D1}"/>
              </a:ext>
            </a:extLst>
          </p:cNvPr>
          <p:cNvSpPr>
            <a:spLocks noGrp="1"/>
          </p:cNvSpPr>
          <p:nvPr>
            <p:ph type="dt" sz="half" idx="10"/>
          </p:nvPr>
        </p:nvSpPr>
        <p:spPr/>
        <p:txBody>
          <a:bodyPr/>
          <a:lstStyle/>
          <a:p>
            <a:fld id="{63313FAB-A665-4672-8A1D-60DCD97B86F1}" type="datetime1">
              <a:rPr kumimoji="1" lang="ja-JP" altLang="en-US" smtClean="0"/>
              <a:t>2020/9/14</a:t>
            </a:fld>
            <a:endParaRPr kumimoji="1" lang="ja-JP" altLang="en-US"/>
          </a:p>
        </p:txBody>
      </p:sp>
      <p:sp>
        <p:nvSpPr>
          <p:cNvPr id="6" name="フッター プレースホルダー 5">
            <a:extLst>
              <a:ext uri="{FF2B5EF4-FFF2-40B4-BE49-F238E27FC236}">
                <a16:creationId xmlns:a16="http://schemas.microsoft.com/office/drawing/2014/main" id="{CCD93D47-E86B-4843-A632-C9886D8D95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C3931E-20D8-45BC-AA6F-BB317BF5A6FF}"/>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79154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EB16-0334-4072-B87C-66DE2CFF145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556F62-AEF1-44D5-B541-AC577AC3F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998ED1-2B4C-4F3C-90FF-FBEDFEC6CA4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D762B6-CC4E-4061-95AF-EF46C935C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4954B4A-EBAE-4F0F-918C-7288BDEC10E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4FA89DA-72F9-4DDF-BC11-DE061C7502AF}"/>
              </a:ext>
            </a:extLst>
          </p:cNvPr>
          <p:cNvSpPr>
            <a:spLocks noGrp="1"/>
          </p:cNvSpPr>
          <p:nvPr>
            <p:ph type="dt" sz="half" idx="10"/>
          </p:nvPr>
        </p:nvSpPr>
        <p:spPr/>
        <p:txBody>
          <a:bodyPr/>
          <a:lstStyle/>
          <a:p>
            <a:fld id="{C814D533-433B-4D10-91F0-183E9FC17A9B}" type="datetime1">
              <a:rPr kumimoji="1" lang="ja-JP" altLang="en-US" smtClean="0"/>
              <a:t>2020/9/14</a:t>
            </a:fld>
            <a:endParaRPr kumimoji="1" lang="ja-JP" altLang="en-US"/>
          </a:p>
        </p:txBody>
      </p:sp>
      <p:sp>
        <p:nvSpPr>
          <p:cNvPr id="8" name="フッター プレースホルダー 7">
            <a:extLst>
              <a:ext uri="{FF2B5EF4-FFF2-40B4-BE49-F238E27FC236}">
                <a16:creationId xmlns:a16="http://schemas.microsoft.com/office/drawing/2014/main" id="{F33348C9-692A-4BA8-B6C6-19828C7B11F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C42647F-D071-451C-9E98-A8BE5BD19FAF}"/>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23422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4A154-48C0-4441-8653-D60EAA2EE41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859FD7-890C-474B-A37B-9D646FC2563E}"/>
              </a:ext>
            </a:extLst>
          </p:cNvPr>
          <p:cNvSpPr>
            <a:spLocks noGrp="1"/>
          </p:cNvSpPr>
          <p:nvPr>
            <p:ph type="dt" sz="half" idx="10"/>
          </p:nvPr>
        </p:nvSpPr>
        <p:spPr/>
        <p:txBody>
          <a:bodyPr/>
          <a:lstStyle/>
          <a:p>
            <a:fld id="{C7FD7783-C278-4197-9F4E-4510890408E6}" type="datetime1">
              <a:rPr kumimoji="1" lang="ja-JP" altLang="en-US" smtClean="0"/>
              <a:t>2020/9/14</a:t>
            </a:fld>
            <a:endParaRPr kumimoji="1" lang="ja-JP" altLang="en-US"/>
          </a:p>
        </p:txBody>
      </p:sp>
      <p:sp>
        <p:nvSpPr>
          <p:cNvPr id="4" name="フッター プレースホルダー 3">
            <a:extLst>
              <a:ext uri="{FF2B5EF4-FFF2-40B4-BE49-F238E27FC236}">
                <a16:creationId xmlns:a16="http://schemas.microsoft.com/office/drawing/2014/main" id="{5AC200BB-CFD2-48FF-BB04-DC6947BD383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75FC2B-B7CA-45E0-844A-9147F57E0F80}"/>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69128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747538-734C-4332-90F9-5D1110EC3216}"/>
              </a:ext>
            </a:extLst>
          </p:cNvPr>
          <p:cNvSpPr>
            <a:spLocks noGrp="1"/>
          </p:cNvSpPr>
          <p:nvPr>
            <p:ph type="dt" sz="half" idx="10"/>
          </p:nvPr>
        </p:nvSpPr>
        <p:spPr/>
        <p:txBody>
          <a:bodyPr/>
          <a:lstStyle/>
          <a:p>
            <a:fld id="{9FC46C81-6023-465D-94F5-BDCB75BA4AEC}" type="datetime1">
              <a:rPr kumimoji="1" lang="ja-JP" altLang="en-US" smtClean="0"/>
              <a:t>2020/9/14</a:t>
            </a:fld>
            <a:endParaRPr kumimoji="1" lang="ja-JP" altLang="en-US"/>
          </a:p>
        </p:txBody>
      </p:sp>
      <p:sp>
        <p:nvSpPr>
          <p:cNvPr id="3" name="フッター プレースホルダー 2">
            <a:extLst>
              <a:ext uri="{FF2B5EF4-FFF2-40B4-BE49-F238E27FC236}">
                <a16:creationId xmlns:a16="http://schemas.microsoft.com/office/drawing/2014/main" id="{6423C928-2FCF-44F6-89AF-149FB9FF9D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25A9A9-83AC-4FEA-B6DB-DFA5F170497E}"/>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104733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34A334-4EB4-42A2-BAF8-794DE29009E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03E540-68FE-4D8C-90B7-A151FEAF6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52977A2-3F3A-40E3-8356-C0A724411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5A7AE0-ECF0-40CC-9F8C-4BF8977CBF18}"/>
              </a:ext>
            </a:extLst>
          </p:cNvPr>
          <p:cNvSpPr>
            <a:spLocks noGrp="1"/>
          </p:cNvSpPr>
          <p:nvPr>
            <p:ph type="dt" sz="half" idx="10"/>
          </p:nvPr>
        </p:nvSpPr>
        <p:spPr/>
        <p:txBody>
          <a:bodyPr/>
          <a:lstStyle/>
          <a:p>
            <a:fld id="{14C723F0-209C-49D5-99C8-5CF73AAED143}" type="datetime1">
              <a:rPr kumimoji="1" lang="ja-JP" altLang="en-US" smtClean="0"/>
              <a:t>2020/9/14</a:t>
            </a:fld>
            <a:endParaRPr kumimoji="1" lang="ja-JP" altLang="en-US"/>
          </a:p>
        </p:txBody>
      </p:sp>
      <p:sp>
        <p:nvSpPr>
          <p:cNvPr id="6" name="フッター プレースホルダー 5">
            <a:extLst>
              <a:ext uri="{FF2B5EF4-FFF2-40B4-BE49-F238E27FC236}">
                <a16:creationId xmlns:a16="http://schemas.microsoft.com/office/drawing/2014/main" id="{B0279C6C-5F84-476C-A465-5700740748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E6A64F-DDD1-4A3F-B7E0-7B7926D78CFB}"/>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40013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F8DA7-57B4-4628-A6AF-BAFB5F349A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8E8001-9F59-4197-B344-D1DB94ECD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8B1A972-BE70-48BC-93C7-64AFFE13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0EA256-EF0C-425C-8A25-B3EA6EE1F3C1}"/>
              </a:ext>
            </a:extLst>
          </p:cNvPr>
          <p:cNvSpPr>
            <a:spLocks noGrp="1"/>
          </p:cNvSpPr>
          <p:nvPr>
            <p:ph type="dt" sz="half" idx="10"/>
          </p:nvPr>
        </p:nvSpPr>
        <p:spPr/>
        <p:txBody>
          <a:bodyPr/>
          <a:lstStyle/>
          <a:p>
            <a:fld id="{DE309FD4-041A-494D-B91B-E234E9184384}" type="datetime1">
              <a:rPr kumimoji="1" lang="ja-JP" altLang="en-US" smtClean="0"/>
              <a:t>2020/9/14</a:t>
            </a:fld>
            <a:endParaRPr kumimoji="1" lang="ja-JP" altLang="en-US"/>
          </a:p>
        </p:txBody>
      </p:sp>
      <p:sp>
        <p:nvSpPr>
          <p:cNvPr id="6" name="フッター プレースホルダー 5">
            <a:extLst>
              <a:ext uri="{FF2B5EF4-FFF2-40B4-BE49-F238E27FC236}">
                <a16:creationId xmlns:a16="http://schemas.microsoft.com/office/drawing/2014/main" id="{21DBBE24-56ED-4568-8AB1-82BCD1D58E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E505E4-F31F-4BF0-B8CE-3DCAF59B1C35}"/>
              </a:ext>
            </a:extLst>
          </p:cNvPr>
          <p:cNvSpPr>
            <a:spLocks noGrp="1"/>
          </p:cNvSpPr>
          <p:nvPr>
            <p:ph type="sldNum" sz="quarter" idx="12"/>
          </p:nvPr>
        </p:nvSpPr>
        <p:spPr/>
        <p:txBody>
          <a:body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393682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66DF6D-33B5-4DA4-865E-31970B540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4F8B6D-0A0C-4DF7-A8FF-1C368370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990FFC-9A90-4CAA-BD09-A31B9CB49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621F1-14D6-4C38-B86B-FC0BCB9C8CF7}" type="datetime1">
              <a:rPr kumimoji="1" lang="ja-JP" altLang="en-US" smtClean="0"/>
              <a:t>2020/9/14</a:t>
            </a:fld>
            <a:endParaRPr kumimoji="1" lang="ja-JP" altLang="en-US"/>
          </a:p>
        </p:txBody>
      </p:sp>
      <p:sp>
        <p:nvSpPr>
          <p:cNvPr id="5" name="フッター プレースホルダー 4">
            <a:extLst>
              <a:ext uri="{FF2B5EF4-FFF2-40B4-BE49-F238E27FC236}">
                <a16:creationId xmlns:a16="http://schemas.microsoft.com/office/drawing/2014/main" id="{D25619EA-FE58-4521-9FA4-0EBAE8B83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3D957B-48A8-43CD-808B-93A0D6DF7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13FED-C1D0-4BEB-A388-55807B3647C6}" type="slidenum">
              <a:rPr kumimoji="1" lang="ja-JP" altLang="en-US" smtClean="0"/>
              <a:t>‹#›</a:t>
            </a:fld>
            <a:endParaRPr kumimoji="1" lang="ja-JP" altLang="en-US"/>
          </a:p>
        </p:txBody>
      </p:sp>
    </p:spTree>
    <p:extLst>
      <p:ext uri="{BB962C8B-B14F-4D97-AF65-F5344CB8AC3E}">
        <p14:creationId xmlns:p14="http://schemas.microsoft.com/office/powerpoint/2010/main" val="200523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xml"/><Relationship Id="rId5" Type="http://schemas.openxmlformats.org/officeDocument/2006/relationships/image" Target="../media/image10.tmp"/><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51" Type="http://schemas.openxmlformats.org/officeDocument/2006/relationships/customXml" Target="../ink/ink2.xml"/><Relationship Id="rId50" Type="http://schemas.openxmlformats.org/officeDocument/2006/relationships/image" Target="../media/image15.png"/><Relationship Id="rId1" Type="http://schemas.openxmlformats.org/officeDocument/2006/relationships/slideLayout" Target="../slideLayouts/slideLayout2.xml"/><Relationship Id="rId49" Type="http://schemas.openxmlformats.org/officeDocument/2006/relationships/customXml" Target="../ink/ink1.xml"/><Relationship Id="rId48"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14818-E397-46AD-9F72-D61FED101F7E}"/>
              </a:ext>
            </a:extLst>
          </p:cNvPr>
          <p:cNvSpPr>
            <a:spLocks noGrp="1"/>
          </p:cNvSpPr>
          <p:nvPr>
            <p:ph type="ctrTitle"/>
          </p:nvPr>
        </p:nvSpPr>
        <p:spPr>
          <a:xfrm>
            <a:off x="551330" y="1274948"/>
            <a:ext cx="11089340" cy="1346671"/>
          </a:xfrm>
        </p:spPr>
        <p:txBody>
          <a:bodyPr>
            <a:noAutofit/>
          </a:bodyPr>
          <a:lstStyle/>
          <a:p>
            <a:r>
              <a:rPr lang="ja-JP" altLang="en-US" sz="4000" b="0" i="0" dirty="0">
                <a:solidFill>
                  <a:srgbClr val="201F1E"/>
                </a:solidFill>
                <a:effectLst/>
                <a:latin typeface="Yu Gothic UI" panose="020B0500000000000000" pitchFamily="50" charset="-128"/>
                <a:ea typeface="Yu Gothic UI" panose="020B0500000000000000" pitchFamily="50" charset="-128"/>
              </a:rPr>
              <a:t>ニュートリノを伴わない二重ベータ崩壊探索のための</a:t>
            </a:r>
            <a:br>
              <a:rPr lang="en-US" altLang="ja-JP" sz="4000" b="0" i="0" dirty="0">
                <a:solidFill>
                  <a:srgbClr val="201F1E"/>
                </a:solidFill>
                <a:effectLst/>
                <a:latin typeface="Yu Gothic UI" panose="020B0500000000000000" pitchFamily="50" charset="-128"/>
                <a:ea typeface="Yu Gothic UI" panose="020B0500000000000000" pitchFamily="50" charset="-128"/>
              </a:rPr>
            </a:br>
            <a:r>
              <a:rPr lang="ja-JP" altLang="en-US" sz="4000" b="0" i="0" dirty="0">
                <a:solidFill>
                  <a:srgbClr val="201F1E"/>
                </a:solidFill>
                <a:effectLst/>
                <a:latin typeface="Yu Gothic UI" panose="020B0500000000000000" pitchFamily="50" charset="-128"/>
                <a:ea typeface="Yu Gothic UI" panose="020B0500000000000000" pitchFamily="50" charset="-128"/>
              </a:rPr>
              <a:t>固体キセノンを用いたバリウムイオン検出への取り組み</a:t>
            </a:r>
            <a:endParaRPr lang="ja-JP" altLang="en-US" sz="3600" dirty="0"/>
          </a:p>
        </p:txBody>
      </p:sp>
      <mc:AlternateContent xmlns:mc="http://schemas.openxmlformats.org/markup-compatibility/2006" xmlns:a14="http://schemas.microsoft.com/office/drawing/2010/main">
        <mc:Choice Requires="a14">
          <p:sp>
            <p:nvSpPr>
              <p:cNvPr id="3" name="字幕 2">
                <a:extLst>
                  <a:ext uri="{FF2B5EF4-FFF2-40B4-BE49-F238E27FC236}">
                    <a16:creationId xmlns:a16="http://schemas.microsoft.com/office/drawing/2014/main" id="{3FE3E6B5-AADD-4424-A669-1CD678A6D9D1}"/>
                  </a:ext>
                </a:extLst>
              </p:cNvPr>
              <p:cNvSpPr>
                <a:spLocks noGrp="1"/>
              </p:cNvSpPr>
              <p:nvPr>
                <p:ph type="subTitle" idx="1"/>
              </p:nvPr>
            </p:nvSpPr>
            <p:spPr>
              <a:xfrm>
                <a:off x="1777253" y="3429000"/>
                <a:ext cx="8637494" cy="2685487"/>
              </a:xfrm>
            </p:spPr>
            <p:txBody>
              <a:bodyPr>
                <a:normAutofit lnSpcReduction="10000"/>
              </a:bodyPr>
              <a:lstStyle/>
              <a:p>
                <a:r>
                  <a:rPr lang="ja-JP" altLang="en-US" sz="3200" dirty="0"/>
                  <a:t>菅島 文悟</a:t>
                </a:r>
                <a:endParaRPr lang="en-US" altLang="ja-JP" sz="3200" dirty="0"/>
              </a:p>
              <a:p>
                <a:r>
                  <a:rPr lang="ja-JP" altLang="en-US" dirty="0"/>
                  <a:t>市川温子</a:t>
                </a:r>
                <a:r>
                  <a:rPr lang="en-US" altLang="ja-JP" dirty="0"/>
                  <a:t>,</a:t>
                </a:r>
                <a:r>
                  <a:rPr lang="ja-JP" altLang="en-US" dirty="0"/>
                  <a:t>中家剛</a:t>
                </a:r>
                <a:r>
                  <a:rPr lang="en-US" altLang="ja-JP" dirty="0"/>
                  <a:t>,</a:t>
                </a:r>
                <a14:m>
                  <m:oMath xmlns:m="http://schemas.openxmlformats.org/officeDocument/2006/math">
                    <m:sSup>
                      <m:sSupPr>
                        <m:ctrlPr>
                          <a:rPr lang="en-US" altLang="ja-JP" i="1" smtClean="0">
                            <a:latin typeface="Cambria Math" panose="02040503050406030204" pitchFamily="18" charset="0"/>
                          </a:rPr>
                        </m:ctrlPr>
                      </m:sSupPr>
                      <m:e>
                        <m:r>
                          <m:rPr>
                            <m:nor/>
                          </m:rPr>
                          <a:rPr lang="ja-JP" altLang="en-US" dirty="0" smtClean="0"/>
                          <m:t>中村輝石</m:t>
                        </m:r>
                      </m:e>
                      <m:sup>
                        <m:r>
                          <a:rPr lang="en-US" altLang="ja-JP" b="0" i="1" smtClean="0">
                            <a:latin typeface="Cambria Math" panose="02040503050406030204" pitchFamily="18" charset="0"/>
                          </a:rPr>
                          <m:t>𝐴</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m:rPr>
                            <m:nor/>
                          </m:rPr>
                          <a:rPr lang="ja-JP" altLang="en-US" dirty="0"/>
                          <m:t>小原脩平</m:t>
                        </m:r>
                        <m:r>
                          <m:rPr>
                            <m:nor/>
                          </m:rPr>
                          <a:rPr lang="ja-JP" altLang="en-US" b="1" dirty="0"/>
                          <m:t> </m:t>
                        </m:r>
                      </m:e>
                      <m:sup>
                        <m:r>
                          <a:rPr lang="en-US" altLang="ja-JP" b="0" i="1" dirty="0" smtClean="0">
                            <a:latin typeface="Cambria Math" panose="02040503050406030204" pitchFamily="18" charset="0"/>
                          </a:rPr>
                          <m:t>𝐵</m:t>
                        </m:r>
                      </m:sup>
                    </m:sSup>
                  </m:oMath>
                </a14:m>
                <a:r>
                  <a:rPr lang="en-US" altLang="ja-JP" dirty="0"/>
                  <a:t>,</a:t>
                </a:r>
                <a:r>
                  <a:rPr lang="ja-JP" altLang="en-US" dirty="0"/>
                  <a:t>潘晟</a:t>
                </a:r>
                <a:r>
                  <a:rPr lang="en-US" altLang="ja-JP" dirty="0"/>
                  <a:t>,</a:t>
                </a:r>
                <a:r>
                  <a:rPr lang="ja-JP" altLang="en-US" dirty="0"/>
                  <a:t>中村和広</a:t>
                </a:r>
                <a:r>
                  <a:rPr lang="en-US" altLang="ja-JP" dirty="0"/>
                  <a:t>,</a:t>
                </a:r>
                <a:r>
                  <a:rPr lang="ja-JP" altLang="en-US" dirty="0"/>
                  <a:t>吉田将</a:t>
                </a:r>
                <a:r>
                  <a:rPr lang="en-US" altLang="ja-JP" dirty="0"/>
                  <a:t>,</a:t>
                </a:r>
                <a:r>
                  <a:rPr lang="ja-JP" altLang="en-US" dirty="0"/>
                  <a:t>他</a:t>
                </a:r>
                <a:r>
                  <a:rPr lang="en-US" altLang="ja-JP" dirty="0"/>
                  <a:t>AXEL collaboration</a:t>
                </a:r>
              </a:p>
              <a:p>
                <a:endParaRPr kumimoji="1" lang="en-US" altLang="ja-JP" dirty="0"/>
              </a:p>
              <a:p>
                <a:r>
                  <a:rPr lang="ja-JP" altLang="pt-BR" dirty="0"/>
                  <a:t>京</a:t>
                </a:r>
                <a:r>
                  <a:rPr lang="ja-JP" altLang="en-US" dirty="0"/>
                  <a:t>都</a:t>
                </a:r>
                <a:r>
                  <a:rPr lang="ja-JP" altLang="pt-BR" dirty="0"/>
                  <a:t>大</a:t>
                </a:r>
                <a14:m>
                  <m:oMath xmlns:m="http://schemas.openxmlformats.org/officeDocument/2006/math">
                    <m:r>
                      <a:rPr lang="en-US" altLang="ja-JP" b="0" i="0" dirty="0" smtClean="0">
                        <a:latin typeface="Cambria Math" panose="02040503050406030204" pitchFamily="18" charset="0"/>
                      </a:rPr>
                      <m:t>,</m:t>
                    </m:r>
                    <m:r>
                      <a:rPr lang="en-US" altLang="ja-JP" dirty="0" smtClean="0">
                        <a:latin typeface="Cambria Math" panose="02040503050406030204" pitchFamily="18" charset="0"/>
                      </a:rPr>
                      <m:t> </m:t>
                    </m:r>
                    <m:sSup>
                      <m:sSupPr>
                        <m:ctrlPr>
                          <a:rPr lang="en-US" altLang="ja-JP" i="1" smtClean="0">
                            <a:latin typeface="Cambria Math" panose="02040503050406030204" pitchFamily="18" charset="0"/>
                          </a:rPr>
                        </m:ctrlPr>
                      </m:sSupPr>
                      <m:e>
                        <m:r>
                          <m:rPr>
                            <m:nor/>
                          </m:rPr>
                          <a:rPr lang="zh-TW" altLang="en-US"/>
                          <m:t>東大宇宙線研</m:t>
                        </m:r>
                      </m:e>
                      <m:sup>
                        <m:r>
                          <a:rPr lang="en-US" altLang="ja-JP" b="0" i="1" smtClean="0">
                            <a:latin typeface="Cambria Math" panose="02040503050406030204" pitchFamily="18" charset="0"/>
                          </a:rPr>
                          <m:t>𝐴</m:t>
                        </m:r>
                      </m:sup>
                    </m:sSup>
                  </m:oMath>
                </a14:m>
                <a:r>
                  <a:rPr kumimoji="1" lang="en-US" altLang="ja-JP" dirty="0"/>
                  <a:t>,</a:t>
                </a:r>
                <a:r>
                  <a:rPr lang="ja-JP" altLang="en-US" dirty="0"/>
                  <a:t>東北大</a:t>
                </a:r>
                <a:r>
                  <a:rPr lang="en-US" altLang="ja-JP" dirty="0"/>
                  <a:t>FRIS</a:t>
                </a:r>
                <a14:m>
                  <m:oMath xmlns:m="http://schemas.openxmlformats.org/officeDocument/2006/math">
                    <m:sSup>
                      <m:sSupPr>
                        <m:ctrlPr>
                          <a:rPr lang="en-US" altLang="ja-JP" i="1">
                            <a:latin typeface="Cambria Math" panose="02040503050406030204" pitchFamily="18" charset="0"/>
                          </a:rPr>
                        </m:ctrlPr>
                      </m:sSupPr>
                      <m:e>
                        <m:r>
                          <m:rPr>
                            <m:nor/>
                          </m:rPr>
                          <a:rPr lang="ja-JP" altLang="en-US" b="1" dirty="0"/>
                          <m:t> </m:t>
                        </m:r>
                      </m:e>
                      <m:sup>
                        <m:r>
                          <a:rPr lang="en-US" altLang="ja-JP" i="1" dirty="0">
                            <a:latin typeface="Cambria Math" panose="02040503050406030204" pitchFamily="18" charset="0"/>
                          </a:rPr>
                          <m:t>𝐵</m:t>
                        </m:r>
                      </m:sup>
                    </m:sSup>
                  </m:oMath>
                </a14:m>
                <a:endParaRPr kumimoji="1" lang="en-US" altLang="ja-JP" dirty="0"/>
              </a:p>
              <a:p>
                <a:r>
                  <a:rPr lang="en-US" altLang="ja-JP" dirty="0"/>
                  <a:t>2020/09/14</a:t>
                </a:r>
                <a:endParaRPr kumimoji="1" lang="ja-JP" altLang="en-US" dirty="0"/>
              </a:p>
            </p:txBody>
          </p:sp>
        </mc:Choice>
        <mc:Fallback xmlns="">
          <p:sp>
            <p:nvSpPr>
              <p:cNvPr id="3" name="字幕 2">
                <a:extLst>
                  <a:ext uri="{FF2B5EF4-FFF2-40B4-BE49-F238E27FC236}">
                    <a16:creationId xmlns:a16="http://schemas.microsoft.com/office/drawing/2014/main" id="{3FE3E6B5-AADD-4424-A669-1CD678A6D9D1}"/>
                  </a:ext>
                </a:extLst>
              </p:cNvPr>
              <p:cNvSpPr>
                <a:spLocks noGrp="1" noRot="1" noChangeAspect="1" noMove="1" noResize="1" noEditPoints="1" noAdjustHandles="1" noChangeArrowheads="1" noChangeShapeType="1" noTextEdit="1"/>
              </p:cNvSpPr>
              <p:nvPr>
                <p:ph type="subTitle" idx="1"/>
              </p:nvPr>
            </p:nvSpPr>
            <p:spPr>
              <a:xfrm>
                <a:off x="1777253" y="3429000"/>
                <a:ext cx="8637494" cy="2685487"/>
              </a:xfrm>
              <a:blipFill>
                <a:blip r:embed="rId2"/>
                <a:stretch>
                  <a:fillRect l="-706" t="-5909" r="-7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849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A13A85A-4F31-470E-A393-AC83E524DCBA}"/>
              </a:ext>
            </a:extLst>
          </p:cNvPr>
          <p:cNvSpPr/>
          <p:nvPr/>
        </p:nvSpPr>
        <p:spPr>
          <a:xfrm>
            <a:off x="887505" y="1584684"/>
            <a:ext cx="3505200" cy="4547175"/>
          </a:xfrm>
          <a:prstGeom prst="roundRect">
            <a:avLst>
              <a:gd name="adj" fmla="val 11807"/>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cxnSp>
        <p:nvCxnSpPr>
          <p:cNvPr id="10" name="直線コネクタ 9">
            <a:extLst>
              <a:ext uri="{FF2B5EF4-FFF2-40B4-BE49-F238E27FC236}">
                <a16:creationId xmlns:a16="http://schemas.microsoft.com/office/drawing/2014/main" id="{09ADB6D3-EF88-4C26-800D-FBE953810A83}"/>
              </a:ext>
            </a:extLst>
          </p:cNvPr>
          <p:cNvCxnSpPr>
            <a:cxnSpLocks/>
          </p:cNvCxnSpPr>
          <p:nvPr/>
        </p:nvCxnSpPr>
        <p:spPr>
          <a:xfrm>
            <a:off x="887505" y="4787153"/>
            <a:ext cx="1510553"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978CD88D-3B98-4275-9952-5C30C34460A9}"/>
              </a:ext>
            </a:extLst>
          </p:cNvPr>
          <p:cNvCxnSpPr>
            <a:cxnSpLocks/>
          </p:cNvCxnSpPr>
          <p:nvPr/>
        </p:nvCxnSpPr>
        <p:spPr>
          <a:xfrm>
            <a:off x="2384610" y="4787153"/>
            <a:ext cx="0" cy="1344706"/>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A17A9A5F-43A6-472A-8D5C-D1DFE3285D47}"/>
              </a:ext>
            </a:extLst>
          </p:cNvPr>
          <p:cNvCxnSpPr>
            <a:cxnSpLocks/>
          </p:cNvCxnSpPr>
          <p:nvPr/>
        </p:nvCxnSpPr>
        <p:spPr>
          <a:xfrm>
            <a:off x="2859740" y="4787153"/>
            <a:ext cx="1532965"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7AD58748-A65D-4C2D-A6CF-B1D734A8C41C}"/>
              </a:ext>
            </a:extLst>
          </p:cNvPr>
          <p:cNvCxnSpPr>
            <a:cxnSpLocks/>
          </p:cNvCxnSpPr>
          <p:nvPr/>
        </p:nvCxnSpPr>
        <p:spPr>
          <a:xfrm>
            <a:off x="2859740" y="4787153"/>
            <a:ext cx="0" cy="1344706"/>
          </a:xfrm>
          <a:prstGeom prst="line">
            <a:avLst/>
          </a:prstGeom>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9BEAF342-A998-457B-90E7-A9D18F8ED68C}"/>
              </a:ext>
            </a:extLst>
          </p:cNvPr>
          <p:cNvSpPr/>
          <p:nvPr/>
        </p:nvSpPr>
        <p:spPr>
          <a:xfrm>
            <a:off x="2384610" y="1651575"/>
            <a:ext cx="475113" cy="627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4FDCB7B5-AE27-4BD0-A5BB-026FDEBD3388}"/>
              </a:ext>
            </a:extLst>
          </p:cNvPr>
          <p:cNvCxnSpPr/>
          <p:nvPr/>
        </p:nvCxnSpPr>
        <p:spPr>
          <a:xfrm>
            <a:off x="1174376" y="228117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576F57-181A-44E1-A826-AFCC894B02B2}"/>
              </a:ext>
            </a:extLst>
          </p:cNvPr>
          <p:cNvCxnSpPr/>
          <p:nvPr/>
        </p:nvCxnSpPr>
        <p:spPr>
          <a:xfrm>
            <a:off x="1174376" y="2621830"/>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232E9D2-9786-4F95-A2EC-3E605C85BFB2}"/>
              </a:ext>
            </a:extLst>
          </p:cNvPr>
          <p:cNvCxnSpPr/>
          <p:nvPr/>
        </p:nvCxnSpPr>
        <p:spPr>
          <a:xfrm>
            <a:off x="1174376" y="2944561"/>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E60C61F-2204-4667-8F13-254EB81A88EF}"/>
              </a:ext>
            </a:extLst>
          </p:cNvPr>
          <p:cNvCxnSpPr/>
          <p:nvPr/>
        </p:nvCxnSpPr>
        <p:spPr>
          <a:xfrm>
            <a:off x="1174376" y="3267290"/>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65BA12E-9672-4696-B5DC-D9BE5F0662E6}"/>
              </a:ext>
            </a:extLst>
          </p:cNvPr>
          <p:cNvCxnSpPr/>
          <p:nvPr/>
        </p:nvCxnSpPr>
        <p:spPr>
          <a:xfrm>
            <a:off x="1174376" y="3581055"/>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6E2525C-517B-472F-B2A2-ABFEC5AC65D9}"/>
              </a:ext>
            </a:extLst>
          </p:cNvPr>
          <p:cNvCxnSpPr/>
          <p:nvPr/>
        </p:nvCxnSpPr>
        <p:spPr>
          <a:xfrm>
            <a:off x="1174376" y="3858271"/>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12F3553-B826-4CDB-8CFB-0F44A30128CE}"/>
              </a:ext>
            </a:extLst>
          </p:cNvPr>
          <p:cNvCxnSpPr/>
          <p:nvPr/>
        </p:nvCxnSpPr>
        <p:spPr>
          <a:xfrm>
            <a:off x="1174376" y="4172725"/>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D966628-F4A8-4002-A133-27725FF677B6}"/>
              </a:ext>
            </a:extLst>
          </p:cNvPr>
          <p:cNvCxnSpPr/>
          <p:nvPr/>
        </p:nvCxnSpPr>
        <p:spPr>
          <a:xfrm>
            <a:off x="1174376" y="4441666"/>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B7F7047-F4C7-4C0E-BD15-33D27FBDBA89}"/>
              </a:ext>
            </a:extLst>
          </p:cNvPr>
          <p:cNvCxnSpPr/>
          <p:nvPr/>
        </p:nvCxnSpPr>
        <p:spPr>
          <a:xfrm>
            <a:off x="3783105" y="2294274"/>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3D88831-2A65-49FF-88F0-0D66B852A925}"/>
              </a:ext>
            </a:extLst>
          </p:cNvPr>
          <p:cNvCxnSpPr/>
          <p:nvPr/>
        </p:nvCxnSpPr>
        <p:spPr>
          <a:xfrm>
            <a:off x="3783105" y="263493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ADF4D4E-6111-47DA-AEC5-B8A22EF9660D}"/>
              </a:ext>
            </a:extLst>
          </p:cNvPr>
          <p:cNvCxnSpPr/>
          <p:nvPr/>
        </p:nvCxnSpPr>
        <p:spPr>
          <a:xfrm>
            <a:off x="3783105" y="2957663"/>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1E4CC-1177-4F75-8001-88ED995E3155}"/>
              </a:ext>
            </a:extLst>
          </p:cNvPr>
          <p:cNvCxnSpPr/>
          <p:nvPr/>
        </p:nvCxnSpPr>
        <p:spPr>
          <a:xfrm>
            <a:off x="3783105" y="328039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7CB615C-D1D0-44B0-8281-9724EED1D4F7}"/>
              </a:ext>
            </a:extLst>
          </p:cNvPr>
          <p:cNvCxnSpPr/>
          <p:nvPr/>
        </p:nvCxnSpPr>
        <p:spPr>
          <a:xfrm>
            <a:off x="3783105" y="3594157"/>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CEE45B3-098C-4EDE-A20F-88C5CE7E711A}"/>
              </a:ext>
            </a:extLst>
          </p:cNvPr>
          <p:cNvCxnSpPr/>
          <p:nvPr/>
        </p:nvCxnSpPr>
        <p:spPr>
          <a:xfrm>
            <a:off x="3783105" y="3871373"/>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FA1CB10-8373-4AA1-A5CD-A0C5E1A7F7DC}"/>
              </a:ext>
            </a:extLst>
          </p:cNvPr>
          <p:cNvCxnSpPr/>
          <p:nvPr/>
        </p:nvCxnSpPr>
        <p:spPr>
          <a:xfrm>
            <a:off x="3783105" y="4185827"/>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AD7ACE2-8C3C-48A9-AF84-09ED0A9BF7FD}"/>
              </a:ext>
            </a:extLst>
          </p:cNvPr>
          <p:cNvCxnSpPr/>
          <p:nvPr/>
        </p:nvCxnSpPr>
        <p:spPr>
          <a:xfrm>
            <a:off x="3783105" y="4454768"/>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EEBA045-3E9A-4CCB-A947-D363F126BEF4}"/>
              </a:ext>
            </a:extLst>
          </p:cNvPr>
          <p:cNvSpPr/>
          <p:nvPr/>
        </p:nvSpPr>
        <p:spPr>
          <a:xfrm>
            <a:off x="2398058" y="5065752"/>
            <a:ext cx="461665" cy="156399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正方形/長方形 55">
            <a:extLst>
              <a:ext uri="{FF2B5EF4-FFF2-40B4-BE49-F238E27FC236}">
                <a16:creationId xmlns:a16="http://schemas.microsoft.com/office/drawing/2014/main" id="{1B594F6B-65C0-45E7-A458-046796712D10}"/>
              </a:ext>
            </a:extLst>
          </p:cNvPr>
          <p:cNvSpPr/>
          <p:nvPr/>
        </p:nvSpPr>
        <p:spPr>
          <a:xfrm flipH="1" flipV="1">
            <a:off x="2396104" y="4888237"/>
            <a:ext cx="461664" cy="177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テキスト ボックス 65">
            <a:extLst>
              <a:ext uri="{FF2B5EF4-FFF2-40B4-BE49-F238E27FC236}">
                <a16:creationId xmlns:a16="http://schemas.microsoft.com/office/drawing/2014/main" id="{95FBCADA-0311-4F94-891B-E5379B8E3554}"/>
              </a:ext>
            </a:extLst>
          </p:cNvPr>
          <p:cNvSpPr txBox="1"/>
          <p:nvPr/>
        </p:nvSpPr>
        <p:spPr>
          <a:xfrm>
            <a:off x="1470211" y="4851431"/>
            <a:ext cx="1075765" cy="369332"/>
          </a:xfrm>
          <a:prstGeom prst="rect">
            <a:avLst/>
          </a:prstGeom>
          <a:noFill/>
        </p:spPr>
        <p:txBody>
          <a:bodyPr wrap="square" rtlCol="0">
            <a:spAutoFit/>
          </a:bodyPr>
          <a:lstStyle/>
          <a:p>
            <a:r>
              <a:rPr kumimoji="1" lang="en-US" altLang="ja-JP" dirty="0">
                <a:solidFill>
                  <a:schemeClr val="accent1"/>
                </a:solidFill>
              </a:rPr>
              <a:t>S/L </a:t>
            </a:r>
            <a:r>
              <a:rPr kumimoji="1" lang="en-US" altLang="ja-JP" dirty="0" err="1">
                <a:solidFill>
                  <a:schemeClr val="accent1"/>
                </a:solidFill>
              </a:rPr>
              <a:t>Xe</a:t>
            </a:r>
            <a:endParaRPr kumimoji="1" lang="ja-JP" altLang="en-US" dirty="0">
              <a:solidFill>
                <a:schemeClr val="accent1"/>
              </a:solidFill>
            </a:endParaRPr>
          </a:p>
        </p:txBody>
      </p:sp>
      <p:sp>
        <p:nvSpPr>
          <p:cNvPr id="41" name="スライド番号プレースホルダー 2">
            <a:extLst>
              <a:ext uri="{FF2B5EF4-FFF2-40B4-BE49-F238E27FC236}">
                <a16:creationId xmlns:a16="http://schemas.microsoft.com/office/drawing/2014/main" id="{DE702E0D-C6A4-4A0F-AF30-415B0229BC7E}"/>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10</a:t>
            </a:fld>
            <a:endParaRPr kumimoji="1" lang="ja-JP" altLang="en-US" dirty="0"/>
          </a:p>
        </p:txBody>
      </p:sp>
      <p:cxnSp>
        <p:nvCxnSpPr>
          <p:cNvPr id="5" name="直線矢印コネクタ 4">
            <a:extLst>
              <a:ext uri="{FF2B5EF4-FFF2-40B4-BE49-F238E27FC236}">
                <a16:creationId xmlns:a16="http://schemas.microsoft.com/office/drawing/2014/main" id="{97822808-8A54-4776-A6FD-1CA0E738DCE6}"/>
              </a:ext>
            </a:extLst>
          </p:cNvPr>
          <p:cNvCxnSpPr>
            <a:cxnSpLocks/>
            <a:stCxn id="7" idx="1"/>
          </p:cNvCxnSpPr>
          <p:nvPr/>
        </p:nvCxnSpPr>
        <p:spPr>
          <a:xfrm flipH="1">
            <a:off x="2932954" y="1388783"/>
            <a:ext cx="2046938" cy="5876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1B79BE3-1149-4AAD-91DB-6BB449989D64}"/>
              </a:ext>
            </a:extLst>
          </p:cNvPr>
          <p:cNvSpPr txBox="1"/>
          <p:nvPr/>
        </p:nvSpPr>
        <p:spPr>
          <a:xfrm>
            <a:off x="4979892" y="1157950"/>
            <a:ext cx="3639671" cy="461665"/>
          </a:xfrm>
          <a:prstGeom prst="rect">
            <a:avLst/>
          </a:prstGeom>
          <a:noFill/>
          <a:ln>
            <a:solidFill>
              <a:schemeClr val="accent1"/>
            </a:solidFill>
          </a:ln>
        </p:spPr>
        <p:txBody>
          <a:bodyPr wrap="square" rtlCol="0">
            <a:spAutoFit/>
          </a:bodyPr>
          <a:lstStyle/>
          <a:p>
            <a:r>
              <a:rPr kumimoji="1" lang="ja-JP" altLang="en-US" sz="2400" dirty="0">
                <a:solidFill>
                  <a:schemeClr val="accent1"/>
                </a:solidFill>
              </a:rPr>
              <a:t>製品化された</a:t>
            </a:r>
            <a:r>
              <a:rPr kumimoji="1" lang="en-US" altLang="ja-JP" sz="2400" dirty="0">
                <a:solidFill>
                  <a:schemeClr val="accent1"/>
                </a:solidFill>
              </a:rPr>
              <a:t>Ba</a:t>
            </a:r>
            <a:r>
              <a:rPr kumimoji="1" lang="ja-JP" altLang="en-US" sz="2400" dirty="0">
                <a:solidFill>
                  <a:schemeClr val="accent1"/>
                </a:solidFill>
              </a:rPr>
              <a:t>イオン源</a:t>
            </a:r>
            <a:endParaRPr kumimoji="1" lang="en-US" altLang="ja-JP" sz="2400" dirty="0">
              <a:solidFill>
                <a:schemeClr val="accent1"/>
              </a:solidFill>
            </a:endParaRPr>
          </a:p>
        </p:txBody>
      </p:sp>
      <p:sp>
        <p:nvSpPr>
          <p:cNvPr id="61" name="テキスト ボックス 60">
            <a:extLst>
              <a:ext uri="{FF2B5EF4-FFF2-40B4-BE49-F238E27FC236}">
                <a16:creationId xmlns:a16="http://schemas.microsoft.com/office/drawing/2014/main" id="{E2F7DC14-C8A6-4EB5-95D1-C86BCC9081F3}"/>
              </a:ext>
            </a:extLst>
          </p:cNvPr>
          <p:cNvSpPr txBox="1"/>
          <p:nvPr/>
        </p:nvSpPr>
        <p:spPr>
          <a:xfrm>
            <a:off x="5283964" y="1632523"/>
            <a:ext cx="4643718" cy="1200329"/>
          </a:xfrm>
          <a:prstGeom prst="rect">
            <a:avLst/>
          </a:prstGeom>
          <a:noFill/>
          <a:ln>
            <a:solidFill>
              <a:schemeClr val="accent1"/>
            </a:solidFill>
          </a:ln>
        </p:spPr>
        <p:txBody>
          <a:bodyPr wrap="square" rtlCol="0">
            <a:spAutoFit/>
          </a:bodyPr>
          <a:lstStyle/>
          <a:p>
            <a:r>
              <a:rPr lang="ja-JP" altLang="en-US" sz="2400" dirty="0">
                <a:solidFill>
                  <a:schemeClr val="accent1"/>
                </a:solidFill>
              </a:rPr>
              <a:t>アルミノケイ酸塩中の</a:t>
            </a:r>
            <a:endParaRPr lang="en-US" altLang="ja-JP" sz="2400" dirty="0">
              <a:solidFill>
                <a:schemeClr val="accent1"/>
              </a:solidFill>
            </a:endParaRPr>
          </a:p>
          <a:p>
            <a:r>
              <a:rPr lang="ja-JP" altLang="en-US" sz="2400" dirty="0">
                <a:solidFill>
                  <a:schemeClr val="accent1"/>
                </a:solidFill>
              </a:rPr>
              <a:t>金属イオンを</a:t>
            </a:r>
            <a:r>
              <a:rPr kumimoji="1" lang="ja-JP" altLang="en-US" sz="2400" dirty="0">
                <a:solidFill>
                  <a:schemeClr val="accent1"/>
                </a:solidFill>
              </a:rPr>
              <a:t>加熱</a:t>
            </a:r>
            <a:r>
              <a:rPr lang="ja-JP" altLang="en-US" sz="2400" dirty="0">
                <a:solidFill>
                  <a:schemeClr val="accent1"/>
                </a:solidFill>
              </a:rPr>
              <a:t>して</a:t>
            </a:r>
            <a:r>
              <a:rPr kumimoji="1" lang="ja-JP" altLang="en-US" sz="2400" dirty="0">
                <a:solidFill>
                  <a:schemeClr val="accent1"/>
                </a:solidFill>
              </a:rPr>
              <a:t>取り出す。</a:t>
            </a:r>
            <a:endParaRPr kumimoji="1" lang="en-US" altLang="ja-JP" sz="2400" dirty="0">
              <a:solidFill>
                <a:schemeClr val="accent1"/>
              </a:solidFill>
            </a:endParaRPr>
          </a:p>
          <a:p>
            <a:r>
              <a:rPr kumimoji="1" lang="ja-JP" altLang="en-US" sz="2400" b="1" dirty="0">
                <a:solidFill>
                  <a:schemeClr val="accent2"/>
                </a:solidFill>
              </a:rPr>
              <a:t>数百℃ </a:t>
            </a:r>
            <a:r>
              <a:rPr kumimoji="1" lang="en-US" altLang="ja-JP" sz="2400" b="1" dirty="0">
                <a:solidFill>
                  <a:schemeClr val="accent2"/>
                </a:solidFill>
              </a:rPr>
              <a:t>~ 1000</a:t>
            </a:r>
            <a:r>
              <a:rPr kumimoji="1" lang="ja-JP" altLang="en-US" sz="2400" b="1" dirty="0">
                <a:solidFill>
                  <a:schemeClr val="accent2"/>
                </a:solidFill>
              </a:rPr>
              <a:t>℃の温度が必要</a:t>
            </a:r>
            <a:endParaRPr kumimoji="1" lang="ja-JP" altLang="en-US" sz="2400" dirty="0">
              <a:solidFill>
                <a:schemeClr val="accent2"/>
              </a:solidFill>
            </a:endParaRPr>
          </a:p>
        </p:txBody>
      </p:sp>
      <p:sp>
        <p:nvSpPr>
          <p:cNvPr id="71" name="テキスト ボックス 70">
            <a:extLst>
              <a:ext uri="{FF2B5EF4-FFF2-40B4-BE49-F238E27FC236}">
                <a16:creationId xmlns:a16="http://schemas.microsoft.com/office/drawing/2014/main" id="{5F39C3CC-183B-4FF4-A36F-0F1769CDBF7C}"/>
              </a:ext>
            </a:extLst>
          </p:cNvPr>
          <p:cNvSpPr txBox="1"/>
          <p:nvPr/>
        </p:nvSpPr>
        <p:spPr>
          <a:xfrm>
            <a:off x="2102235" y="3099721"/>
            <a:ext cx="1416412" cy="461665"/>
          </a:xfrm>
          <a:prstGeom prst="rect">
            <a:avLst/>
          </a:prstGeom>
          <a:noFill/>
        </p:spPr>
        <p:txBody>
          <a:bodyPr wrap="square" rtlCol="0">
            <a:spAutoFit/>
          </a:bodyPr>
          <a:lstStyle/>
          <a:p>
            <a:r>
              <a:rPr kumimoji="1" lang="ja-JP" altLang="en-US" sz="2400" b="1" dirty="0">
                <a:solidFill>
                  <a:schemeClr val="accent2"/>
                </a:solidFill>
              </a:rPr>
              <a:t>気体</a:t>
            </a:r>
            <a:r>
              <a:rPr kumimoji="1" lang="en-US" altLang="ja-JP" sz="2400" b="1" dirty="0" err="1">
                <a:solidFill>
                  <a:schemeClr val="accent2"/>
                </a:solidFill>
              </a:rPr>
              <a:t>Xe</a:t>
            </a:r>
            <a:endParaRPr kumimoji="1" lang="ja-JP" altLang="en-US" sz="2400" b="1" dirty="0">
              <a:solidFill>
                <a:schemeClr val="accent2"/>
              </a:solidFill>
            </a:endParaRPr>
          </a:p>
        </p:txBody>
      </p:sp>
      <p:sp>
        <p:nvSpPr>
          <p:cNvPr id="73" name="テキスト ボックス 72">
            <a:extLst>
              <a:ext uri="{FF2B5EF4-FFF2-40B4-BE49-F238E27FC236}">
                <a16:creationId xmlns:a16="http://schemas.microsoft.com/office/drawing/2014/main" id="{E7A15D7E-18B6-485D-8C10-B5E56D856A68}"/>
              </a:ext>
            </a:extLst>
          </p:cNvPr>
          <p:cNvSpPr txBox="1"/>
          <p:nvPr/>
        </p:nvSpPr>
        <p:spPr>
          <a:xfrm>
            <a:off x="2949397" y="6277396"/>
            <a:ext cx="4836464" cy="461665"/>
          </a:xfrm>
          <a:prstGeom prst="rect">
            <a:avLst/>
          </a:prstGeom>
          <a:noFill/>
        </p:spPr>
        <p:txBody>
          <a:bodyPr wrap="square" rtlCol="0">
            <a:spAutoFit/>
          </a:bodyPr>
          <a:lstStyle/>
          <a:p>
            <a:r>
              <a:rPr lang="ja-JP" altLang="en-US" sz="2400" b="1" dirty="0">
                <a:solidFill>
                  <a:schemeClr val="accent2"/>
                </a:solidFill>
              </a:rPr>
              <a:t>こちらでは</a:t>
            </a:r>
            <a:r>
              <a:rPr lang="en-US" altLang="ja-JP" sz="2400" b="1" dirty="0">
                <a:solidFill>
                  <a:schemeClr val="accent2"/>
                </a:solidFill>
              </a:rPr>
              <a:t>160K</a:t>
            </a:r>
            <a:r>
              <a:rPr lang="ja-JP" altLang="en-US" sz="2400" b="1" dirty="0">
                <a:solidFill>
                  <a:schemeClr val="accent2"/>
                </a:solidFill>
              </a:rPr>
              <a:t>を実現する必要</a:t>
            </a:r>
            <a:endParaRPr kumimoji="1" lang="ja-JP" altLang="en-US" sz="2400" b="1" dirty="0">
              <a:solidFill>
                <a:schemeClr val="accent2"/>
              </a:solidFill>
            </a:endParaRPr>
          </a:p>
        </p:txBody>
      </p:sp>
      <p:cxnSp>
        <p:nvCxnSpPr>
          <p:cNvPr id="74" name="直線矢印コネクタ 73">
            <a:extLst>
              <a:ext uri="{FF2B5EF4-FFF2-40B4-BE49-F238E27FC236}">
                <a16:creationId xmlns:a16="http://schemas.microsoft.com/office/drawing/2014/main" id="{C175D169-7F2C-4A50-9A55-E0DD4A797B29}"/>
              </a:ext>
            </a:extLst>
          </p:cNvPr>
          <p:cNvCxnSpPr>
            <a:cxnSpLocks/>
          </p:cNvCxnSpPr>
          <p:nvPr/>
        </p:nvCxnSpPr>
        <p:spPr>
          <a:xfrm flipH="1" flipV="1">
            <a:off x="2949398" y="5032052"/>
            <a:ext cx="1342459" cy="124534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D0794873-A463-48E0-B84D-26A251895D19}"/>
              </a:ext>
            </a:extLst>
          </p:cNvPr>
          <p:cNvSpPr txBox="1"/>
          <p:nvPr/>
        </p:nvSpPr>
        <p:spPr>
          <a:xfrm>
            <a:off x="4706469" y="3328005"/>
            <a:ext cx="6853519" cy="2677656"/>
          </a:xfrm>
          <a:prstGeom prst="rect">
            <a:avLst/>
          </a:prstGeom>
          <a:noFill/>
        </p:spPr>
        <p:txBody>
          <a:bodyPr wrap="square" rtlCol="0">
            <a:spAutoFit/>
          </a:bodyPr>
          <a:lstStyle/>
          <a:p>
            <a:r>
              <a:rPr kumimoji="1" lang="ja-JP" altLang="en-US" sz="2400" dirty="0"/>
              <a:t>・イオン源と</a:t>
            </a:r>
            <a:r>
              <a:rPr kumimoji="1" lang="en-US" altLang="ja-JP" sz="2400" dirty="0"/>
              <a:t>S/L </a:t>
            </a:r>
            <a:r>
              <a:rPr kumimoji="1" lang="en-US" altLang="ja-JP" sz="2400" dirty="0" err="1"/>
              <a:t>Xe</a:t>
            </a:r>
            <a:r>
              <a:rPr kumimoji="1" lang="ja-JP" altLang="en-US" sz="2400" dirty="0"/>
              <a:t>の距離は</a:t>
            </a:r>
            <a:r>
              <a:rPr kumimoji="1" lang="en-US" altLang="ja-JP" sz="2400" dirty="0"/>
              <a:t>10cm</a:t>
            </a:r>
            <a:r>
              <a:rPr kumimoji="1" lang="ja-JP" altLang="en-US" sz="2400" dirty="0"/>
              <a:t>ほど離したい</a:t>
            </a:r>
            <a:endParaRPr kumimoji="1" lang="en-US" altLang="ja-JP" sz="2400" dirty="0"/>
          </a:p>
          <a:p>
            <a:r>
              <a:rPr kumimoji="1" lang="ja-JP" altLang="en-US" sz="2400" dirty="0"/>
              <a:t>・気体の対流は問題にならないか</a:t>
            </a:r>
            <a:endParaRPr kumimoji="1" lang="en-US" altLang="ja-JP" sz="2400" dirty="0"/>
          </a:p>
          <a:p>
            <a:r>
              <a:rPr lang="ja-JP" altLang="en-US" sz="2400" dirty="0"/>
              <a:t>・熱に弱い箇所が熱にさらされないか</a:t>
            </a:r>
            <a:endParaRPr lang="en-US" altLang="ja-JP" sz="2400" dirty="0"/>
          </a:p>
          <a:p>
            <a:r>
              <a:rPr lang="ja-JP" altLang="en-US" sz="2400" dirty="0"/>
              <a:t>・どれだけの</a:t>
            </a:r>
            <a:r>
              <a:rPr lang="en-US" altLang="ja-JP" sz="2400" dirty="0"/>
              <a:t>Ba</a:t>
            </a:r>
            <a:r>
              <a:rPr lang="ja-JP" altLang="en-US" sz="2400" dirty="0"/>
              <a:t>イオンが出たか</a:t>
            </a:r>
            <a:endParaRPr lang="en-US" altLang="ja-JP" sz="2400" dirty="0"/>
          </a:p>
          <a:p>
            <a:endParaRPr kumimoji="1" lang="en-US" altLang="ja-JP" sz="2400" dirty="0"/>
          </a:p>
          <a:p>
            <a:r>
              <a:rPr lang="ja-JP" altLang="en-US" sz="2400" dirty="0"/>
              <a:t>⇒〇詳しい熱伝達計算の必要</a:t>
            </a:r>
            <a:endParaRPr lang="en-US" altLang="ja-JP" sz="2400" dirty="0"/>
          </a:p>
          <a:p>
            <a:r>
              <a:rPr kumimoji="1" lang="ja-JP" altLang="en-US" sz="2400" dirty="0"/>
              <a:t>　〇イオン量の測定方法</a:t>
            </a:r>
          </a:p>
        </p:txBody>
      </p:sp>
      <p:sp>
        <p:nvSpPr>
          <p:cNvPr id="6" name="テキスト ボックス 5">
            <a:extLst>
              <a:ext uri="{FF2B5EF4-FFF2-40B4-BE49-F238E27FC236}">
                <a16:creationId xmlns:a16="http://schemas.microsoft.com/office/drawing/2014/main" id="{992ACFEB-BD76-46D6-9ED2-E206B1AE7239}"/>
              </a:ext>
            </a:extLst>
          </p:cNvPr>
          <p:cNvSpPr txBox="1"/>
          <p:nvPr/>
        </p:nvSpPr>
        <p:spPr>
          <a:xfrm>
            <a:off x="1188933" y="6309374"/>
            <a:ext cx="1113866" cy="369332"/>
          </a:xfrm>
          <a:prstGeom prst="rect">
            <a:avLst/>
          </a:prstGeom>
          <a:noFill/>
          <a:ln>
            <a:solidFill>
              <a:schemeClr val="accent2">
                <a:lumMod val="50000"/>
              </a:schemeClr>
            </a:solidFill>
          </a:ln>
        </p:spPr>
        <p:txBody>
          <a:bodyPr wrap="square" rtlCol="0">
            <a:spAutoFit/>
          </a:bodyPr>
          <a:lstStyle/>
          <a:p>
            <a:r>
              <a:rPr lang="en-US" altLang="ja-JP" dirty="0">
                <a:solidFill>
                  <a:schemeClr val="accent2">
                    <a:lumMod val="50000"/>
                  </a:schemeClr>
                </a:solidFill>
              </a:rPr>
              <a:t>cathode</a:t>
            </a:r>
            <a:endParaRPr kumimoji="1" lang="ja-JP" altLang="en-US" dirty="0">
              <a:solidFill>
                <a:schemeClr val="accent2">
                  <a:lumMod val="50000"/>
                </a:schemeClr>
              </a:solidFill>
            </a:endParaRPr>
          </a:p>
        </p:txBody>
      </p:sp>
      <p:sp>
        <p:nvSpPr>
          <p:cNvPr id="13" name="テキスト ボックス 12">
            <a:extLst>
              <a:ext uri="{FF2B5EF4-FFF2-40B4-BE49-F238E27FC236}">
                <a16:creationId xmlns:a16="http://schemas.microsoft.com/office/drawing/2014/main" id="{C2C57BF9-1DF2-4EF1-A1C2-52A74335C9A8}"/>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Ba</a:t>
            </a:r>
            <a:r>
              <a:rPr lang="ja-JP" altLang="en-US" sz="3200" u="sng" dirty="0"/>
              <a:t>タグテストチェンバーの設計</a:t>
            </a:r>
          </a:p>
        </p:txBody>
      </p:sp>
      <p:pic>
        <p:nvPicPr>
          <p:cNvPr id="19" name="図 18">
            <a:extLst>
              <a:ext uri="{FF2B5EF4-FFF2-40B4-BE49-F238E27FC236}">
                <a16:creationId xmlns:a16="http://schemas.microsoft.com/office/drawing/2014/main" id="{70352D82-AB10-4B7C-A1B2-E1C940820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7" y="1229912"/>
            <a:ext cx="1668925" cy="1714649"/>
          </a:xfrm>
          <a:prstGeom prst="rect">
            <a:avLst/>
          </a:prstGeom>
        </p:spPr>
      </p:pic>
      <p:sp>
        <p:nvSpPr>
          <p:cNvPr id="50" name="テキスト ボックス 49">
            <a:extLst>
              <a:ext uri="{FF2B5EF4-FFF2-40B4-BE49-F238E27FC236}">
                <a16:creationId xmlns:a16="http://schemas.microsoft.com/office/drawing/2014/main" id="{C7305F8F-D822-47C4-8624-C387094188FE}"/>
              </a:ext>
            </a:extLst>
          </p:cNvPr>
          <p:cNvSpPr txBox="1"/>
          <p:nvPr/>
        </p:nvSpPr>
        <p:spPr>
          <a:xfrm>
            <a:off x="7866528" y="2930444"/>
            <a:ext cx="4231343" cy="338554"/>
          </a:xfrm>
          <a:prstGeom prst="rect">
            <a:avLst/>
          </a:prstGeom>
          <a:noFill/>
        </p:spPr>
        <p:txBody>
          <a:bodyPr wrap="square">
            <a:spAutoFit/>
          </a:bodyPr>
          <a:lstStyle/>
          <a:p>
            <a:r>
              <a:rPr lang="en-US" altLang="ja-JP" sz="1600" dirty="0"/>
              <a:t>Heat Wave Labs, Inc. #101139 Ion source</a:t>
            </a:r>
            <a:endParaRPr lang="ja-JP" altLang="en-US" sz="1600" dirty="0"/>
          </a:p>
        </p:txBody>
      </p:sp>
    </p:spTree>
    <p:extLst>
      <p:ext uri="{BB962C8B-B14F-4D97-AF65-F5344CB8AC3E}">
        <p14:creationId xmlns:p14="http://schemas.microsoft.com/office/powerpoint/2010/main" val="351627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9" y="293334"/>
            <a:ext cx="6051176" cy="584775"/>
          </a:xfrm>
          <a:prstGeom prst="rect">
            <a:avLst/>
          </a:prstGeom>
          <a:noFill/>
        </p:spPr>
        <p:txBody>
          <a:bodyPr wrap="square" rtlCol="0">
            <a:spAutoFit/>
          </a:bodyPr>
          <a:lstStyle/>
          <a:p>
            <a:r>
              <a:rPr lang="ja-JP" altLang="en-US" sz="3200" u="sng" dirty="0"/>
              <a:t>温度シミュレーション</a:t>
            </a:r>
          </a:p>
        </p:txBody>
      </p:sp>
      <p:pic>
        <p:nvPicPr>
          <p:cNvPr id="5" name="図 4" descr="時計 が含まれている画像&#10;&#10;自動的に生成された説明">
            <a:extLst>
              <a:ext uri="{FF2B5EF4-FFF2-40B4-BE49-F238E27FC236}">
                <a16:creationId xmlns:a16="http://schemas.microsoft.com/office/drawing/2014/main" id="{6EECB9F8-7E13-48B9-92AC-F300FE51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34" y="1541613"/>
            <a:ext cx="3316941" cy="3123866"/>
          </a:xfrm>
          <a:prstGeom prst="rect">
            <a:avLst/>
          </a:prstGeom>
        </p:spPr>
      </p:pic>
      <p:sp>
        <p:nvSpPr>
          <p:cNvPr id="8" name="テキスト ボックス 7">
            <a:extLst>
              <a:ext uri="{FF2B5EF4-FFF2-40B4-BE49-F238E27FC236}">
                <a16:creationId xmlns:a16="http://schemas.microsoft.com/office/drawing/2014/main" id="{D4A8EB4E-34D2-48B3-9320-EC5A20052DFA}"/>
              </a:ext>
            </a:extLst>
          </p:cNvPr>
          <p:cNvSpPr txBox="1"/>
          <p:nvPr/>
        </p:nvSpPr>
        <p:spPr>
          <a:xfrm>
            <a:off x="1364315" y="5149041"/>
            <a:ext cx="1510553" cy="369332"/>
          </a:xfrm>
          <a:prstGeom prst="rect">
            <a:avLst/>
          </a:prstGeom>
          <a:noFill/>
        </p:spPr>
        <p:txBody>
          <a:bodyPr wrap="square" rtlCol="0">
            <a:spAutoFit/>
          </a:bodyPr>
          <a:lstStyle/>
          <a:p>
            <a:r>
              <a:rPr kumimoji="1" lang="en-US" altLang="ja-JP" dirty="0"/>
              <a:t>Ba</a:t>
            </a:r>
            <a:r>
              <a:rPr kumimoji="1" lang="ja-JP" altLang="en-US" dirty="0"/>
              <a:t>イオン源</a:t>
            </a:r>
          </a:p>
        </p:txBody>
      </p:sp>
      <p:cxnSp>
        <p:nvCxnSpPr>
          <p:cNvPr id="10" name="直線コネクタ 9">
            <a:extLst>
              <a:ext uri="{FF2B5EF4-FFF2-40B4-BE49-F238E27FC236}">
                <a16:creationId xmlns:a16="http://schemas.microsoft.com/office/drawing/2014/main" id="{850DD86B-409C-45B6-BDB3-563D339D2202}"/>
              </a:ext>
            </a:extLst>
          </p:cNvPr>
          <p:cNvCxnSpPr>
            <a:cxnSpLocks/>
          </p:cNvCxnSpPr>
          <p:nvPr/>
        </p:nvCxnSpPr>
        <p:spPr>
          <a:xfrm>
            <a:off x="2141443" y="3881718"/>
            <a:ext cx="1" cy="1267323"/>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47E2DE78-25EC-4AFF-BD81-D9A5FF06FC35}"/>
              </a:ext>
            </a:extLst>
          </p:cNvPr>
          <p:cNvSpPr txBox="1"/>
          <p:nvPr/>
        </p:nvSpPr>
        <p:spPr>
          <a:xfrm>
            <a:off x="3008218" y="4986963"/>
            <a:ext cx="1743076" cy="369332"/>
          </a:xfrm>
          <a:prstGeom prst="rect">
            <a:avLst/>
          </a:prstGeom>
          <a:noFill/>
        </p:spPr>
        <p:txBody>
          <a:bodyPr wrap="square" rtlCol="0">
            <a:spAutoFit/>
          </a:bodyPr>
          <a:lstStyle/>
          <a:p>
            <a:r>
              <a:rPr kumimoji="1" lang="ja-JP" altLang="en-US" dirty="0"/>
              <a:t>継ぎ目</a:t>
            </a:r>
            <a:r>
              <a:rPr kumimoji="1" lang="en-US" altLang="ja-JP" dirty="0"/>
              <a:t>(NW40)</a:t>
            </a:r>
            <a:endParaRPr kumimoji="1" lang="ja-JP" altLang="en-US" dirty="0"/>
          </a:p>
        </p:txBody>
      </p:sp>
      <p:cxnSp>
        <p:nvCxnSpPr>
          <p:cNvPr id="19" name="直線コネクタ 18">
            <a:extLst>
              <a:ext uri="{FF2B5EF4-FFF2-40B4-BE49-F238E27FC236}">
                <a16:creationId xmlns:a16="http://schemas.microsoft.com/office/drawing/2014/main" id="{9E8A44EC-D24D-42F3-9E3C-A5B912C83E3E}"/>
              </a:ext>
            </a:extLst>
          </p:cNvPr>
          <p:cNvCxnSpPr>
            <a:cxnSpLocks/>
          </p:cNvCxnSpPr>
          <p:nvPr/>
        </p:nvCxnSpPr>
        <p:spPr>
          <a:xfrm>
            <a:off x="3487270" y="4203086"/>
            <a:ext cx="0" cy="7838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1EA5B16-15A9-43E4-AAC6-9332F7ED47DA}"/>
              </a:ext>
            </a:extLst>
          </p:cNvPr>
          <p:cNvSpPr txBox="1"/>
          <p:nvPr/>
        </p:nvSpPr>
        <p:spPr>
          <a:xfrm>
            <a:off x="4545105" y="1132522"/>
            <a:ext cx="6490447" cy="1938992"/>
          </a:xfrm>
          <a:prstGeom prst="rect">
            <a:avLst/>
          </a:prstGeom>
          <a:noFill/>
        </p:spPr>
        <p:txBody>
          <a:bodyPr wrap="square" rtlCol="0">
            <a:spAutoFit/>
          </a:bodyPr>
          <a:lstStyle/>
          <a:p>
            <a:r>
              <a:rPr kumimoji="1" lang="ja-JP" altLang="en-US" sz="2400" dirty="0"/>
              <a:t>例えばこのような構造で耐えられるか</a:t>
            </a:r>
            <a:endParaRPr kumimoji="1" lang="en-US" altLang="ja-JP" sz="2400" dirty="0"/>
          </a:p>
          <a:p>
            <a:endParaRPr lang="en-US" altLang="ja-JP" sz="2400" dirty="0"/>
          </a:p>
          <a:p>
            <a:r>
              <a:rPr kumimoji="1" lang="ja-JP" altLang="en-US" sz="2400" dirty="0"/>
              <a:t>・単純な蓋から</a:t>
            </a:r>
            <a:r>
              <a:rPr kumimoji="1" lang="en-US" altLang="ja-JP" sz="2400" dirty="0"/>
              <a:t>Ba</a:t>
            </a:r>
            <a:r>
              <a:rPr kumimoji="1" lang="ja-JP" altLang="en-US" sz="2400" dirty="0"/>
              <a:t>イオン源を吊り下げる</a:t>
            </a:r>
            <a:endParaRPr kumimoji="1" lang="en-US" altLang="ja-JP" sz="2400" dirty="0"/>
          </a:p>
          <a:p>
            <a:r>
              <a:rPr lang="ja-JP" altLang="en-US" sz="2400" dirty="0"/>
              <a:t>・天井のすぐ下に配管の継ぎ目</a:t>
            </a:r>
            <a:endParaRPr lang="en-US" altLang="ja-JP" sz="2400" dirty="0"/>
          </a:p>
          <a:p>
            <a:r>
              <a:rPr kumimoji="1" lang="ja-JP" altLang="en-US" sz="2400" dirty="0"/>
              <a:t>・チェンバーの外壁は室温</a:t>
            </a:r>
          </a:p>
        </p:txBody>
      </p:sp>
      <p:sp>
        <p:nvSpPr>
          <p:cNvPr id="24" name="正方形/長方形 23">
            <a:extLst>
              <a:ext uri="{FF2B5EF4-FFF2-40B4-BE49-F238E27FC236}">
                <a16:creationId xmlns:a16="http://schemas.microsoft.com/office/drawing/2014/main" id="{0B02B1A7-041B-4528-8D2D-33BA55323364}"/>
              </a:ext>
            </a:extLst>
          </p:cNvPr>
          <p:cNvSpPr/>
          <p:nvPr/>
        </p:nvSpPr>
        <p:spPr>
          <a:xfrm>
            <a:off x="5513294" y="3774141"/>
            <a:ext cx="3908612" cy="266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EB8A84F-5E97-4A05-8CE1-E5A72A5717B3}"/>
              </a:ext>
            </a:extLst>
          </p:cNvPr>
          <p:cNvSpPr/>
          <p:nvPr/>
        </p:nvSpPr>
        <p:spPr>
          <a:xfrm>
            <a:off x="7297271" y="4041009"/>
            <a:ext cx="116539" cy="624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4800F354-AA7E-4817-9E1C-C08302334677}"/>
              </a:ext>
            </a:extLst>
          </p:cNvPr>
          <p:cNvSpPr/>
          <p:nvPr/>
        </p:nvSpPr>
        <p:spPr>
          <a:xfrm>
            <a:off x="7122460" y="4665479"/>
            <a:ext cx="466160" cy="62447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DF7E7FC-8648-4EFD-9FB1-27325047A975}"/>
              </a:ext>
            </a:extLst>
          </p:cNvPr>
          <p:cNvSpPr/>
          <p:nvPr/>
        </p:nvSpPr>
        <p:spPr>
          <a:xfrm>
            <a:off x="5518899" y="4041009"/>
            <a:ext cx="217954" cy="2279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AD06B13-C612-4CAB-9420-67E870046464}"/>
              </a:ext>
            </a:extLst>
          </p:cNvPr>
          <p:cNvSpPr/>
          <p:nvPr/>
        </p:nvSpPr>
        <p:spPr>
          <a:xfrm>
            <a:off x="9149038" y="4041008"/>
            <a:ext cx="272869" cy="2279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C116279A-71DA-46AE-88BB-5B44AFD6AFFC}"/>
              </a:ext>
            </a:extLst>
          </p:cNvPr>
          <p:cNvCxnSpPr>
            <a:cxnSpLocks/>
          </p:cNvCxnSpPr>
          <p:nvPr/>
        </p:nvCxnSpPr>
        <p:spPr>
          <a:xfrm>
            <a:off x="5513294" y="3774141"/>
            <a:ext cx="3908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73EFF36-E077-4525-8B1F-2D28D66F41AB}"/>
              </a:ext>
            </a:extLst>
          </p:cNvPr>
          <p:cNvCxnSpPr>
            <a:cxnSpLocks/>
          </p:cNvCxnSpPr>
          <p:nvPr/>
        </p:nvCxnSpPr>
        <p:spPr>
          <a:xfrm flipV="1">
            <a:off x="9421906" y="3774142"/>
            <a:ext cx="0" cy="25459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3F0EFA6-5B9A-4ABE-B48D-8CC9D6FD6783}"/>
              </a:ext>
            </a:extLst>
          </p:cNvPr>
          <p:cNvCxnSpPr>
            <a:cxnSpLocks/>
          </p:cNvCxnSpPr>
          <p:nvPr/>
        </p:nvCxnSpPr>
        <p:spPr>
          <a:xfrm>
            <a:off x="5513294" y="3774141"/>
            <a:ext cx="0" cy="25459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4EFF396-2DE2-4227-8D1F-B26C5A530C56}"/>
              </a:ext>
            </a:extLst>
          </p:cNvPr>
          <p:cNvSpPr txBox="1"/>
          <p:nvPr/>
        </p:nvSpPr>
        <p:spPr>
          <a:xfrm>
            <a:off x="4876240" y="3269141"/>
            <a:ext cx="4958599" cy="369332"/>
          </a:xfrm>
          <a:prstGeom prst="rect">
            <a:avLst/>
          </a:prstGeom>
          <a:noFill/>
        </p:spPr>
        <p:txBody>
          <a:bodyPr wrap="square" rtlCol="0">
            <a:spAutoFit/>
          </a:bodyPr>
          <a:lstStyle/>
          <a:p>
            <a:r>
              <a:rPr lang="ja-JP" altLang="en-US" dirty="0"/>
              <a:t>形を単純化してシミュレーション</a:t>
            </a:r>
            <a:endParaRPr kumimoji="1" lang="ja-JP" altLang="en-US" dirty="0"/>
          </a:p>
        </p:txBody>
      </p:sp>
      <p:sp>
        <p:nvSpPr>
          <p:cNvPr id="41" name="テキスト ボックス 40">
            <a:extLst>
              <a:ext uri="{FF2B5EF4-FFF2-40B4-BE49-F238E27FC236}">
                <a16:creationId xmlns:a16="http://schemas.microsoft.com/office/drawing/2014/main" id="{0C0E64F4-3A12-4A6F-A67E-29B60CF280D7}"/>
              </a:ext>
            </a:extLst>
          </p:cNvPr>
          <p:cNvSpPr txBox="1"/>
          <p:nvPr/>
        </p:nvSpPr>
        <p:spPr>
          <a:xfrm>
            <a:off x="9372596" y="4224029"/>
            <a:ext cx="1694329" cy="369332"/>
          </a:xfrm>
          <a:prstGeom prst="rect">
            <a:avLst/>
          </a:prstGeom>
          <a:noFill/>
        </p:spPr>
        <p:txBody>
          <a:bodyPr wrap="square" rtlCol="0">
            <a:spAutoFit/>
          </a:bodyPr>
          <a:lstStyle/>
          <a:p>
            <a:r>
              <a:rPr kumimoji="1" lang="en-US" altLang="ja-JP" dirty="0"/>
              <a:t>293K</a:t>
            </a:r>
            <a:endParaRPr kumimoji="1" lang="ja-JP" altLang="en-US" dirty="0"/>
          </a:p>
        </p:txBody>
      </p:sp>
      <p:sp>
        <p:nvSpPr>
          <p:cNvPr id="42" name="テキスト ボックス 41">
            <a:extLst>
              <a:ext uri="{FF2B5EF4-FFF2-40B4-BE49-F238E27FC236}">
                <a16:creationId xmlns:a16="http://schemas.microsoft.com/office/drawing/2014/main" id="{4F832EA4-2B11-441C-9C2B-0BCAFE815FC9}"/>
              </a:ext>
            </a:extLst>
          </p:cNvPr>
          <p:cNvSpPr txBox="1"/>
          <p:nvPr/>
        </p:nvSpPr>
        <p:spPr>
          <a:xfrm>
            <a:off x="6970620" y="5356295"/>
            <a:ext cx="1066800" cy="369332"/>
          </a:xfrm>
          <a:prstGeom prst="rect">
            <a:avLst/>
          </a:prstGeom>
          <a:noFill/>
        </p:spPr>
        <p:txBody>
          <a:bodyPr wrap="square" rtlCol="0">
            <a:spAutoFit/>
          </a:bodyPr>
          <a:lstStyle/>
          <a:p>
            <a:r>
              <a:rPr kumimoji="1" lang="en-US" altLang="ja-JP" dirty="0"/>
              <a:t>1300K</a:t>
            </a:r>
            <a:endParaRPr kumimoji="1" lang="ja-JP" altLang="en-US" dirty="0"/>
          </a:p>
        </p:txBody>
      </p:sp>
      <p:sp>
        <p:nvSpPr>
          <p:cNvPr id="43" name="テキスト ボックス 42">
            <a:extLst>
              <a:ext uri="{FF2B5EF4-FFF2-40B4-BE49-F238E27FC236}">
                <a16:creationId xmlns:a16="http://schemas.microsoft.com/office/drawing/2014/main" id="{2C1EBD98-7CDD-49D1-A28C-83E43752D5FF}"/>
              </a:ext>
            </a:extLst>
          </p:cNvPr>
          <p:cNvSpPr txBox="1"/>
          <p:nvPr/>
        </p:nvSpPr>
        <p:spPr>
          <a:xfrm>
            <a:off x="7858681" y="4549845"/>
            <a:ext cx="1019735" cy="369332"/>
          </a:xfrm>
          <a:prstGeom prst="rect">
            <a:avLst/>
          </a:prstGeom>
          <a:noFill/>
        </p:spPr>
        <p:txBody>
          <a:bodyPr wrap="square" rtlCol="0">
            <a:spAutoFit/>
          </a:bodyPr>
          <a:lstStyle/>
          <a:p>
            <a:r>
              <a:rPr kumimoji="1" lang="en-US" altLang="ja-JP" dirty="0"/>
              <a:t>gas </a:t>
            </a:r>
            <a:r>
              <a:rPr kumimoji="1" lang="en-US" altLang="ja-JP" dirty="0" err="1"/>
              <a:t>Xe</a:t>
            </a:r>
            <a:endParaRPr kumimoji="1" lang="ja-JP" altLang="en-US" dirty="0"/>
          </a:p>
        </p:txBody>
      </p:sp>
      <p:sp>
        <p:nvSpPr>
          <p:cNvPr id="45" name="テキスト ボックス 44">
            <a:extLst>
              <a:ext uri="{FF2B5EF4-FFF2-40B4-BE49-F238E27FC236}">
                <a16:creationId xmlns:a16="http://schemas.microsoft.com/office/drawing/2014/main" id="{688798A5-DB99-457F-B56B-F5BB9142666A}"/>
              </a:ext>
            </a:extLst>
          </p:cNvPr>
          <p:cNvSpPr txBox="1"/>
          <p:nvPr/>
        </p:nvSpPr>
        <p:spPr>
          <a:xfrm>
            <a:off x="8076636" y="3751540"/>
            <a:ext cx="1019735" cy="369332"/>
          </a:xfrm>
          <a:prstGeom prst="rect">
            <a:avLst/>
          </a:prstGeom>
          <a:noFill/>
        </p:spPr>
        <p:txBody>
          <a:bodyPr wrap="square" rtlCol="0">
            <a:spAutoFit/>
          </a:bodyPr>
          <a:lstStyle/>
          <a:p>
            <a:r>
              <a:rPr lang="en-US" altLang="ja-JP" dirty="0"/>
              <a:t>SUS</a:t>
            </a:r>
            <a:endParaRPr kumimoji="1" lang="ja-JP" altLang="en-US" dirty="0"/>
          </a:p>
        </p:txBody>
      </p:sp>
      <p:sp>
        <p:nvSpPr>
          <p:cNvPr id="22" name="スライド番号プレースホルダー 2">
            <a:extLst>
              <a:ext uri="{FF2B5EF4-FFF2-40B4-BE49-F238E27FC236}">
                <a16:creationId xmlns:a16="http://schemas.microsoft.com/office/drawing/2014/main" id="{7A77BFAD-B1A5-4FCD-8571-70DBB9358A5A}"/>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11</a:t>
            </a:fld>
            <a:endParaRPr kumimoji="1" lang="ja-JP" altLang="en-US"/>
          </a:p>
        </p:txBody>
      </p:sp>
    </p:spTree>
    <p:extLst>
      <p:ext uri="{BB962C8B-B14F-4D97-AF65-F5344CB8AC3E}">
        <p14:creationId xmlns:p14="http://schemas.microsoft.com/office/powerpoint/2010/main" val="135475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6F2521-906A-4EAD-AFF7-BCDECF82763E}"/>
              </a:ext>
            </a:extLst>
          </p:cNvPr>
          <p:cNvSpPr txBox="1"/>
          <p:nvPr/>
        </p:nvSpPr>
        <p:spPr>
          <a:xfrm>
            <a:off x="869576" y="1020196"/>
            <a:ext cx="6571130" cy="830997"/>
          </a:xfrm>
          <a:prstGeom prst="rect">
            <a:avLst/>
          </a:prstGeom>
          <a:noFill/>
        </p:spPr>
        <p:txBody>
          <a:bodyPr wrap="square" rtlCol="0">
            <a:spAutoFit/>
          </a:bodyPr>
          <a:lstStyle/>
          <a:p>
            <a:r>
              <a:rPr kumimoji="1" lang="en-US" altLang="ja-JP" sz="2400" dirty="0"/>
              <a:t>Elmer FEM</a:t>
            </a:r>
            <a:r>
              <a:rPr kumimoji="1" lang="ja-JP" altLang="en-US" sz="2400" dirty="0"/>
              <a:t>を用いて対流を含む温度計算</a:t>
            </a:r>
            <a:endParaRPr kumimoji="1" lang="en-US" altLang="ja-JP" sz="2400" dirty="0"/>
          </a:p>
          <a:p>
            <a:r>
              <a:rPr lang="ja-JP" altLang="en-US" sz="2400" dirty="0"/>
              <a:t>軸対称座標を用いる。</a:t>
            </a:r>
            <a:endParaRPr kumimoji="1" lang="ja-JP" altLang="en-US" sz="2400" dirty="0"/>
          </a:p>
        </p:txBody>
      </p:sp>
      <p:sp>
        <p:nvSpPr>
          <p:cNvPr id="7" name="テキスト ボックス 6">
            <a:extLst>
              <a:ext uri="{FF2B5EF4-FFF2-40B4-BE49-F238E27FC236}">
                <a16:creationId xmlns:a16="http://schemas.microsoft.com/office/drawing/2014/main" id="{8289F7BB-EE7B-4053-B17F-A2C0010B7BAE}"/>
              </a:ext>
            </a:extLst>
          </p:cNvPr>
          <p:cNvSpPr txBox="1"/>
          <p:nvPr/>
        </p:nvSpPr>
        <p:spPr>
          <a:xfrm>
            <a:off x="2755766" y="6104367"/>
            <a:ext cx="7969623" cy="369332"/>
          </a:xfrm>
          <a:prstGeom prst="rect">
            <a:avLst/>
          </a:prstGeom>
          <a:noFill/>
          <a:ln>
            <a:solidFill>
              <a:srgbClr val="FF0000"/>
            </a:solidFill>
          </a:ln>
        </p:spPr>
        <p:txBody>
          <a:bodyPr wrap="square" rtlCol="0">
            <a:spAutoFit/>
          </a:bodyPr>
          <a:lstStyle/>
          <a:p>
            <a:r>
              <a:rPr kumimoji="1" lang="en-US" altLang="ja-JP" dirty="0">
                <a:solidFill>
                  <a:schemeClr val="accent2"/>
                </a:solidFill>
              </a:rPr>
              <a:t>~450K</a:t>
            </a:r>
            <a:r>
              <a:rPr kumimoji="1" lang="ja-JP" altLang="en-US" dirty="0">
                <a:solidFill>
                  <a:schemeClr val="accent2"/>
                </a:solidFill>
              </a:rPr>
              <a:t>　</a:t>
            </a:r>
            <a:r>
              <a:rPr kumimoji="1" lang="ja-JP" altLang="en-US" dirty="0"/>
              <a:t>配管は耐えられるが配管の継ぎ目は耐えられない可能性が高い。</a:t>
            </a:r>
          </a:p>
        </p:txBody>
      </p:sp>
      <p:sp>
        <p:nvSpPr>
          <p:cNvPr id="6" name="テキスト ボックス 5">
            <a:extLst>
              <a:ext uri="{FF2B5EF4-FFF2-40B4-BE49-F238E27FC236}">
                <a16:creationId xmlns:a16="http://schemas.microsoft.com/office/drawing/2014/main" id="{7D970E4D-1F68-48E9-A349-7AC1070C6E6E}"/>
              </a:ext>
            </a:extLst>
          </p:cNvPr>
          <p:cNvSpPr txBox="1"/>
          <p:nvPr/>
        </p:nvSpPr>
        <p:spPr>
          <a:xfrm>
            <a:off x="149173" y="2065842"/>
            <a:ext cx="5213187" cy="2308324"/>
          </a:xfrm>
          <a:prstGeom prst="rect">
            <a:avLst/>
          </a:prstGeom>
          <a:noFill/>
          <a:ln>
            <a:solidFill>
              <a:schemeClr val="tx1"/>
            </a:solidFill>
          </a:ln>
        </p:spPr>
        <p:txBody>
          <a:bodyPr wrap="square" rtlCol="0">
            <a:spAutoFit/>
          </a:bodyPr>
          <a:lstStyle/>
          <a:p>
            <a:r>
              <a:rPr kumimoji="1" lang="ja-JP" altLang="en-US" sz="2400" dirty="0"/>
              <a:t>・外部と熱源の温度差が</a:t>
            </a:r>
            <a:r>
              <a:rPr kumimoji="1" lang="en-US" altLang="ja-JP" sz="2400" dirty="0"/>
              <a:t>1000K</a:t>
            </a:r>
          </a:p>
          <a:p>
            <a:r>
              <a:rPr kumimoji="1" lang="ja-JP" altLang="en-US" sz="2400" dirty="0"/>
              <a:t>・流体の移流項は速度の２次式　</a:t>
            </a:r>
            <a:endParaRPr kumimoji="1" lang="en-US" altLang="ja-JP" sz="2400" dirty="0"/>
          </a:p>
          <a:p>
            <a:r>
              <a:rPr kumimoji="1" lang="ja-JP" altLang="en-US" sz="2400" dirty="0"/>
              <a:t>⇒　発散しやすい</a:t>
            </a:r>
            <a:endParaRPr kumimoji="1" lang="en-US" altLang="ja-JP" sz="2400" dirty="0"/>
          </a:p>
          <a:p>
            <a:endParaRPr lang="en-US" altLang="ja-JP" sz="2400" dirty="0"/>
          </a:p>
          <a:p>
            <a:r>
              <a:rPr kumimoji="1" lang="en-US" altLang="ja-JP" sz="2400" dirty="0"/>
              <a:t>0.1 s </a:t>
            </a:r>
            <a:r>
              <a:rPr kumimoji="1" lang="ja-JP" altLang="en-US" sz="2400" dirty="0"/>
              <a:t>だけ対流なしの熱伝導を計算し</a:t>
            </a:r>
            <a:endParaRPr lang="en-US" altLang="ja-JP" sz="2400" dirty="0"/>
          </a:p>
          <a:p>
            <a:r>
              <a:rPr lang="ja-JP" altLang="en-US" sz="2400" dirty="0"/>
              <a:t>その温度場を初期値に</a:t>
            </a:r>
            <a:endParaRPr kumimoji="1" lang="ja-JP" altLang="en-US" sz="2400" dirty="0"/>
          </a:p>
        </p:txBody>
      </p:sp>
      <p:pic>
        <p:nvPicPr>
          <p:cNvPr id="10" name="図 9" descr="スクリーンショット, 抽象 が含まれている画像&#10;&#10;自動的に生成された説明">
            <a:extLst>
              <a:ext uri="{FF2B5EF4-FFF2-40B4-BE49-F238E27FC236}">
                <a16:creationId xmlns:a16="http://schemas.microsoft.com/office/drawing/2014/main" id="{D097B3B8-D2D9-4885-A9FF-A4E06CA7E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183" y="2002104"/>
            <a:ext cx="5529754" cy="3835700"/>
          </a:xfrm>
          <a:prstGeom prst="rect">
            <a:avLst/>
          </a:prstGeom>
        </p:spPr>
      </p:pic>
      <p:cxnSp>
        <p:nvCxnSpPr>
          <p:cNvPr id="12" name="直線コネクタ 11">
            <a:extLst>
              <a:ext uri="{FF2B5EF4-FFF2-40B4-BE49-F238E27FC236}">
                <a16:creationId xmlns:a16="http://schemas.microsoft.com/office/drawing/2014/main" id="{3A88511E-38EF-4E89-9D89-F880747082C7}"/>
              </a:ext>
            </a:extLst>
          </p:cNvPr>
          <p:cNvCxnSpPr>
            <a:cxnSpLocks/>
          </p:cNvCxnSpPr>
          <p:nvPr/>
        </p:nvCxnSpPr>
        <p:spPr>
          <a:xfrm>
            <a:off x="6656293" y="2985247"/>
            <a:ext cx="5871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917F8BC-930D-4250-9049-DAB5042C0906}"/>
              </a:ext>
            </a:extLst>
          </p:cNvPr>
          <p:cNvCxnSpPr>
            <a:cxnSpLocks/>
          </p:cNvCxnSpPr>
          <p:nvPr/>
        </p:nvCxnSpPr>
        <p:spPr>
          <a:xfrm flipV="1">
            <a:off x="7238998" y="2985248"/>
            <a:ext cx="0" cy="510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8B69CA8-D660-4A58-A2AC-77CCC30CEBA4}"/>
              </a:ext>
            </a:extLst>
          </p:cNvPr>
          <p:cNvCxnSpPr>
            <a:cxnSpLocks/>
          </p:cNvCxnSpPr>
          <p:nvPr/>
        </p:nvCxnSpPr>
        <p:spPr>
          <a:xfrm>
            <a:off x="6651809" y="3496235"/>
            <a:ext cx="5871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256F4F9-E50F-4202-91BA-7E5CBE9A46CD}"/>
              </a:ext>
            </a:extLst>
          </p:cNvPr>
          <p:cNvCxnSpPr>
            <a:cxnSpLocks/>
          </p:cNvCxnSpPr>
          <p:nvPr/>
        </p:nvCxnSpPr>
        <p:spPr>
          <a:xfrm flipV="1">
            <a:off x="6773948" y="2534017"/>
            <a:ext cx="0" cy="451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70E528D-B2A6-4AFE-B7BC-E3B4F8A2A05E}"/>
              </a:ext>
            </a:extLst>
          </p:cNvPr>
          <p:cNvCxnSpPr>
            <a:cxnSpLocks/>
          </p:cNvCxnSpPr>
          <p:nvPr/>
        </p:nvCxnSpPr>
        <p:spPr>
          <a:xfrm>
            <a:off x="6651808" y="2534017"/>
            <a:ext cx="376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E33875A-D8B4-45EB-9981-31CB331DC86D}"/>
              </a:ext>
            </a:extLst>
          </p:cNvPr>
          <p:cNvCxnSpPr>
            <a:cxnSpLocks/>
          </p:cNvCxnSpPr>
          <p:nvPr/>
        </p:nvCxnSpPr>
        <p:spPr>
          <a:xfrm>
            <a:off x="10421470" y="2542982"/>
            <a:ext cx="0" cy="29165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8FE5295-C6EA-4C2C-8229-53E74922A27D}"/>
              </a:ext>
            </a:extLst>
          </p:cNvPr>
          <p:cNvCxnSpPr>
            <a:cxnSpLocks/>
          </p:cNvCxnSpPr>
          <p:nvPr/>
        </p:nvCxnSpPr>
        <p:spPr>
          <a:xfrm flipV="1">
            <a:off x="7346576" y="2759632"/>
            <a:ext cx="2834530" cy="3359668"/>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テキスト ボックス 29">
            <a:extLst>
              <a:ext uri="{FF2B5EF4-FFF2-40B4-BE49-F238E27FC236}">
                <a16:creationId xmlns:a16="http://schemas.microsoft.com/office/drawing/2014/main" id="{BCFDFCFE-BC53-4132-A67C-E629A48372D5}"/>
              </a:ext>
            </a:extLst>
          </p:cNvPr>
          <p:cNvSpPr txBox="1"/>
          <p:nvPr/>
        </p:nvSpPr>
        <p:spPr>
          <a:xfrm>
            <a:off x="5482172" y="3079512"/>
            <a:ext cx="1734673" cy="369332"/>
          </a:xfrm>
          <a:prstGeom prst="rect">
            <a:avLst/>
          </a:prstGeom>
          <a:noFill/>
        </p:spPr>
        <p:txBody>
          <a:bodyPr wrap="square" rtlCol="0">
            <a:spAutoFit/>
          </a:bodyPr>
          <a:lstStyle/>
          <a:p>
            <a:r>
              <a:rPr kumimoji="1" lang="en-US" altLang="ja-JP" dirty="0"/>
              <a:t>Ba Ion Source</a:t>
            </a:r>
            <a:endParaRPr kumimoji="1" lang="ja-JP" altLang="en-US" dirty="0"/>
          </a:p>
        </p:txBody>
      </p:sp>
      <p:sp>
        <p:nvSpPr>
          <p:cNvPr id="31" name="テキスト ボックス 30">
            <a:extLst>
              <a:ext uri="{FF2B5EF4-FFF2-40B4-BE49-F238E27FC236}">
                <a16:creationId xmlns:a16="http://schemas.microsoft.com/office/drawing/2014/main" id="{DB3FB1E9-C1FC-45EB-8FA5-A930C263DF04}"/>
              </a:ext>
            </a:extLst>
          </p:cNvPr>
          <p:cNvSpPr txBox="1"/>
          <p:nvPr/>
        </p:nvSpPr>
        <p:spPr>
          <a:xfrm>
            <a:off x="9599731" y="1322601"/>
            <a:ext cx="2026023" cy="369332"/>
          </a:xfrm>
          <a:prstGeom prst="rect">
            <a:avLst/>
          </a:prstGeom>
          <a:noFill/>
        </p:spPr>
        <p:txBody>
          <a:bodyPr wrap="square" rtlCol="0">
            <a:spAutoFit/>
          </a:bodyPr>
          <a:lstStyle/>
          <a:p>
            <a:r>
              <a:rPr kumimoji="1" lang="en-US" altLang="ja-JP" dirty="0"/>
              <a:t>Chamber (SUS)</a:t>
            </a:r>
            <a:endParaRPr kumimoji="1" lang="ja-JP" altLang="en-US" dirty="0"/>
          </a:p>
        </p:txBody>
      </p:sp>
      <p:cxnSp>
        <p:nvCxnSpPr>
          <p:cNvPr id="33" name="直線コネクタ 32">
            <a:extLst>
              <a:ext uri="{FF2B5EF4-FFF2-40B4-BE49-F238E27FC236}">
                <a16:creationId xmlns:a16="http://schemas.microsoft.com/office/drawing/2014/main" id="{D322D320-D41B-42FF-9C11-833BDD2CD155}"/>
              </a:ext>
            </a:extLst>
          </p:cNvPr>
          <p:cNvCxnSpPr>
            <a:cxnSpLocks/>
          </p:cNvCxnSpPr>
          <p:nvPr/>
        </p:nvCxnSpPr>
        <p:spPr>
          <a:xfrm flipH="1">
            <a:off x="10181106" y="1691933"/>
            <a:ext cx="155200" cy="747819"/>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548C649-E85D-4C92-B9E5-955BDF784F9F}"/>
              </a:ext>
            </a:extLst>
          </p:cNvPr>
          <p:cNvSpPr txBox="1"/>
          <p:nvPr/>
        </p:nvSpPr>
        <p:spPr>
          <a:xfrm>
            <a:off x="6349509" y="1632772"/>
            <a:ext cx="1922268" cy="369332"/>
          </a:xfrm>
          <a:prstGeom prst="rect">
            <a:avLst/>
          </a:prstGeom>
          <a:noFill/>
        </p:spPr>
        <p:txBody>
          <a:bodyPr wrap="square" rtlCol="0">
            <a:spAutoFit/>
          </a:bodyPr>
          <a:lstStyle/>
          <a:p>
            <a:r>
              <a:rPr kumimoji="1" lang="ja-JP" altLang="en-US" dirty="0"/>
              <a:t>結果</a:t>
            </a:r>
            <a:r>
              <a:rPr kumimoji="1" lang="en-US" altLang="ja-JP" dirty="0"/>
              <a:t>(</a:t>
            </a:r>
            <a:r>
              <a:rPr kumimoji="1" lang="ja-JP" altLang="en-US" dirty="0"/>
              <a:t>温度</a:t>
            </a:r>
            <a:r>
              <a:rPr kumimoji="1" lang="en-US" altLang="ja-JP" dirty="0"/>
              <a:t>)</a:t>
            </a:r>
            <a:endParaRPr kumimoji="1" lang="ja-JP" altLang="en-US" dirty="0"/>
          </a:p>
        </p:txBody>
      </p:sp>
      <p:sp>
        <p:nvSpPr>
          <p:cNvPr id="18" name="スライド番号プレースホルダー 2">
            <a:extLst>
              <a:ext uri="{FF2B5EF4-FFF2-40B4-BE49-F238E27FC236}">
                <a16:creationId xmlns:a16="http://schemas.microsoft.com/office/drawing/2014/main" id="{61F5D2EC-4F41-49AD-9517-7FB8C79B83F0}"/>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CBDBF7D6-CDF9-4457-A3AE-36D0CDB8615A}"/>
              </a:ext>
            </a:extLst>
          </p:cNvPr>
          <p:cNvSpPr txBox="1"/>
          <p:nvPr/>
        </p:nvSpPr>
        <p:spPr>
          <a:xfrm>
            <a:off x="493059" y="293334"/>
            <a:ext cx="6051176" cy="584775"/>
          </a:xfrm>
          <a:prstGeom prst="rect">
            <a:avLst/>
          </a:prstGeom>
          <a:noFill/>
        </p:spPr>
        <p:txBody>
          <a:bodyPr wrap="square" rtlCol="0">
            <a:spAutoFit/>
          </a:bodyPr>
          <a:lstStyle/>
          <a:p>
            <a:r>
              <a:rPr lang="ja-JP" altLang="en-US" sz="3200" u="sng" dirty="0"/>
              <a:t>温度シミュレーション</a:t>
            </a:r>
          </a:p>
        </p:txBody>
      </p:sp>
      <p:sp>
        <p:nvSpPr>
          <p:cNvPr id="4" name="テキスト ボックス 3">
            <a:extLst>
              <a:ext uri="{FF2B5EF4-FFF2-40B4-BE49-F238E27FC236}">
                <a16:creationId xmlns:a16="http://schemas.microsoft.com/office/drawing/2014/main" id="{DA897697-CEF5-4EFA-AA0C-B676339228AB}"/>
              </a:ext>
            </a:extLst>
          </p:cNvPr>
          <p:cNvSpPr txBox="1"/>
          <p:nvPr/>
        </p:nvSpPr>
        <p:spPr>
          <a:xfrm>
            <a:off x="149173" y="4801534"/>
            <a:ext cx="5213187" cy="1169551"/>
          </a:xfrm>
          <a:prstGeom prst="rect">
            <a:avLst/>
          </a:prstGeom>
          <a:noFill/>
          <a:ln w="19050">
            <a:solidFill>
              <a:schemeClr val="bg2"/>
            </a:solidFill>
          </a:ln>
        </p:spPr>
        <p:txBody>
          <a:bodyPr wrap="square" rtlCol="0">
            <a:spAutoFit/>
          </a:bodyPr>
          <a:lstStyle/>
          <a:p>
            <a:r>
              <a:rPr lang="en-US" altLang="ja-JP" sz="1400" dirty="0" err="1"/>
              <a:t>Xe</a:t>
            </a:r>
            <a:r>
              <a:rPr lang="ja-JP" altLang="en-US" sz="1400" dirty="0"/>
              <a:t>物性値</a:t>
            </a:r>
            <a:endParaRPr lang="en-US" altLang="ja-JP" sz="1400" b="0" i="0" u="none" strike="noStrike" dirty="0">
              <a:solidFill>
                <a:srgbClr val="000000"/>
              </a:solidFill>
              <a:effectLst/>
              <a:latin typeface="Arial" panose="020B0604020202020204" pitchFamily="34" charset="0"/>
            </a:endParaRPr>
          </a:p>
          <a:p>
            <a:r>
              <a:rPr lang="en-US" altLang="ja-JP" sz="1400" b="0" i="0" u="none" strike="noStrike" dirty="0">
                <a:solidFill>
                  <a:srgbClr val="000000"/>
                </a:solidFill>
                <a:effectLst/>
                <a:latin typeface="Arial" panose="020B0604020202020204" pitchFamily="34" charset="0"/>
              </a:rPr>
              <a:t>Marcia L. Huber VISCOSITY OF GASES </a:t>
            </a:r>
            <a:endParaRPr lang="en-US" altLang="ja-JP" sz="1400" b="1" dirty="0">
              <a:effectLst/>
            </a:endParaRPr>
          </a:p>
          <a:p>
            <a:r>
              <a:rPr lang="en-US" altLang="ja-JP" sz="1400" b="0" i="0" u="none" strike="noStrike" dirty="0">
                <a:solidFill>
                  <a:srgbClr val="000000"/>
                </a:solidFill>
                <a:effectLst/>
                <a:latin typeface="Arial" panose="020B0604020202020204" pitchFamily="34" charset="0"/>
              </a:rPr>
              <a:t>G.S. Springer, E.W. </a:t>
            </a:r>
            <a:r>
              <a:rPr lang="en-US" altLang="ja-JP" sz="1400" b="0" i="0" u="none" strike="noStrike" dirty="0" err="1">
                <a:solidFill>
                  <a:srgbClr val="000000"/>
                </a:solidFill>
                <a:effectLst/>
                <a:latin typeface="Arial" panose="020B0604020202020204" pitchFamily="34" charset="0"/>
              </a:rPr>
              <a:t>Wingeier</a:t>
            </a:r>
            <a:r>
              <a:rPr lang="en-US" altLang="ja-JP" sz="1400" b="0" i="0" u="none" strike="noStrike" dirty="0">
                <a:solidFill>
                  <a:srgbClr val="000000"/>
                </a:solidFill>
                <a:effectLst/>
                <a:latin typeface="Arial" panose="020B0604020202020204" pitchFamily="34" charset="0"/>
              </a:rPr>
              <a:t> Thermal conductivity of neon, argon, and xenon at high temperatures THE JOURNAL OF CHEMICAL PHYSICS VOL 59, NUM 5, 1973</a:t>
            </a:r>
            <a:endParaRPr kumimoji="1" lang="ja-JP" altLang="en-US" sz="1400" dirty="0"/>
          </a:p>
        </p:txBody>
      </p:sp>
    </p:spTree>
    <p:extLst>
      <p:ext uri="{BB962C8B-B14F-4D97-AF65-F5344CB8AC3E}">
        <p14:creationId xmlns:p14="http://schemas.microsoft.com/office/powerpoint/2010/main" val="294150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座る, 小さい, テーブル, 水 が含まれている画像&#10;&#10;自動的に生成された説明">
            <a:extLst>
              <a:ext uri="{FF2B5EF4-FFF2-40B4-BE49-F238E27FC236}">
                <a16:creationId xmlns:a16="http://schemas.microsoft.com/office/drawing/2014/main" id="{84989563-8037-4A36-AB93-02FE04F2E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64" y="1567658"/>
            <a:ext cx="3650296" cy="4450466"/>
          </a:xfrm>
          <a:prstGeom prst="rect">
            <a:avLst/>
          </a:prstGeom>
        </p:spPr>
      </p:pic>
      <p:sp>
        <p:nvSpPr>
          <p:cNvPr id="3" name="テキスト ボックス 2">
            <a:extLst>
              <a:ext uri="{FF2B5EF4-FFF2-40B4-BE49-F238E27FC236}">
                <a16:creationId xmlns:a16="http://schemas.microsoft.com/office/drawing/2014/main" id="{65B058F7-F662-4AC9-85D5-5522D8D51B40}"/>
              </a:ext>
            </a:extLst>
          </p:cNvPr>
          <p:cNvSpPr txBox="1"/>
          <p:nvPr/>
        </p:nvSpPr>
        <p:spPr>
          <a:xfrm>
            <a:off x="4168589" y="4733364"/>
            <a:ext cx="1335740" cy="646331"/>
          </a:xfrm>
          <a:prstGeom prst="rect">
            <a:avLst/>
          </a:prstGeom>
          <a:noFill/>
        </p:spPr>
        <p:txBody>
          <a:bodyPr wrap="square" rtlCol="0">
            <a:spAutoFit/>
          </a:bodyPr>
          <a:lstStyle/>
          <a:p>
            <a:r>
              <a:rPr kumimoji="1" lang="ja-JP" altLang="en-US" dirty="0"/>
              <a:t>セラミック</a:t>
            </a:r>
            <a:endParaRPr kumimoji="1" lang="en-US" altLang="ja-JP" dirty="0"/>
          </a:p>
          <a:p>
            <a:r>
              <a:rPr kumimoji="1" lang="ja-JP" altLang="en-US" dirty="0"/>
              <a:t>ブロック</a:t>
            </a:r>
          </a:p>
        </p:txBody>
      </p:sp>
      <p:cxnSp>
        <p:nvCxnSpPr>
          <p:cNvPr id="8" name="直線コネクタ 7">
            <a:extLst>
              <a:ext uri="{FF2B5EF4-FFF2-40B4-BE49-F238E27FC236}">
                <a16:creationId xmlns:a16="http://schemas.microsoft.com/office/drawing/2014/main" id="{8BF12E94-A9B8-41CC-BBC7-2CA7A9CC9B69}"/>
              </a:ext>
            </a:extLst>
          </p:cNvPr>
          <p:cNvCxnSpPr>
            <a:cxnSpLocks/>
            <a:endCxn id="3" idx="1"/>
          </p:cNvCxnSpPr>
          <p:nvPr/>
        </p:nvCxnSpPr>
        <p:spPr>
          <a:xfrm>
            <a:off x="2411506" y="4464424"/>
            <a:ext cx="1757083" cy="59210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1515C3F-2446-40DD-9F5D-8169C726F83B}"/>
              </a:ext>
            </a:extLst>
          </p:cNvPr>
          <p:cNvSpPr txBox="1"/>
          <p:nvPr/>
        </p:nvSpPr>
        <p:spPr>
          <a:xfrm>
            <a:off x="4018845" y="5981957"/>
            <a:ext cx="2375647" cy="369332"/>
          </a:xfrm>
          <a:prstGeom prst="rect">
            <a:avLst/>
          </a:prstGeom>
          <a:noFill/>
        </p:spPr>
        <p:txBody>
          <a:bodyPr wrap="square" rtlCol="0">
            <a:spAutoFit/>
          </a:bodyPr>
          <a:lstStyle/>
          <a:p>
            <a:r>
              <a:rPr kumimoji="1" lang="en-US" altLang="ja-JP" dirty="0"/>
              <a:t>Ba</a:t>
            </a:r>
            <a:r>
              <a:rPr kumimoji="1" lang="ja-JP" altLang="en-US" dirty="0"/>
              <a:t>イオン源</a:t>
            </a:r>
          </a:p>
        </p:txBody>
      </p:sp>
      <p:cxnSp>
        <p:nvCxnSpPr>
          <p:cNvPr id="11" name="直線コネクタ 10">
            <a:extLst>
              <a:ext uri="{FF2B5EF4-FFF2-40B4-BE49-F238E27FC236}">
                <a16:creationId xmlns:a16="http://schemas.microsoft.com/office/drawing/2014/main" id="{03038518-92C0-4646-BA0A-0DAB5F9D82B8}"/>
              </a:ext>
            </a:extLst>
          </p:cNvPr>
          <p:cNvCxnSpPr>
            <a:cxnSpLocks/>
            <a:endCxn id="10" idx="1"/>
          </p:cNvCxnSpPr>
          <p:nvPr/>
        </p:nvCxnSpPr>
        <p:spPr>
          <a:xfrm>
            <a:off x="1761565" y="5611001"/>
            <a:ext cx="2257280" cy="55562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0E379C6-04EB-44D1-9309-86F335D817EB}"/>
              </a:ext>
            </a:extLst>
          </p:cNvPr>
          <p:cNvCxnSpPr>
            <a:cxnSpLocks/>
          </p:cNvCxnSpPr>
          <p:nvPr/>
        </p:nvCxnSpPr>
        <p:spPr>
          <a:xfrm>
            <a:off x="3290047" y="3454195"/>
            <a:ext cx="1107140" cy="10479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4B152C4-A0B8-4512-A265-481A5F6049CA}"/>
              </a:ext>
            </a:extLst>
          </p:cNvPr>
          <p:cNvSpPr txBox="1"/>
          <p:nvPr/>
        </p:nvSpPr>
        <p:spPr>
          <a:xfrm>
            <a:off x="4397187" y="3402465"/>
            <a:ext cx="1501589" cy="369332"/>
          </a:xfrm>
          <a:prstGeom prst="rect">
            <a:avLst/>
          </a:prstGeom>
          <a:noFill/>
        </p:spPr>
        <p:txBody>
          <a:bodyPr wrap="square" rtlCol="0">
            <a:spAutoFit/>
          </a:bodyPr>
          <a:lstStyle/>
          <a:p>
            <a:r>
              <a:rPr lang="en-US" altLang="ja-JP" dirty="0"/>
              <a:t>3cm</a:t>
            </a:r>
            <a:r>
              <a:rPr lang="ja-JP" altLang="en-US" dirty="0"/>
              <a:t>の空間</a:t>
            </a:r>
            <a:endParaRPr kumimoji="1" lang="ja-JP" altLang="en-US" dirty="0"/>
          </a:p>
        </p:txBody>
      </p:sp>
      <p:sp>
        <p:nvSpPr>
          <p:cNvPr id="20" name="テキスト ボックス 19">
            <a:extLst>
              <a:ext uri="{FF2B5EF4-FFF2-40B4-BE49-F238E27FC236}">
                <a16:creationId xmlns:a16="http://schemas.microsoft.com/office/drawing/2014/main" id="{30A607AD-755A-498B-8147-3979F0248E84}"/>
              </a:ext>
            </a:extLst>
          </p:cNvPr>
          <p:cNvSpPr txBox="1"/>
          <p:nvPr/>
        </p:nvSpPr>
        <p:spPr>
          <a:xfrm>
            <a:off x="4397187" y="4000627"/>
            <a:ext cx="1107141" cy="369332"/>
          </a:xfrm>
          <a:prstGeom prst="rect">
            <a:avLst/>
          </a:prstGeom>
          <a:noFill/>
        </p:spPr>
        <p:txBody>
          <a:bodyPr wrap="square" rtlCol="0">
            <a:spAutoFit/>
          </a:bodyPr>
          <a:lstStyle/>
          <a:p>
            <a:r>
              <a:rPr kumimoji="1" lang="ja-JP" altLang="en-US" dirty="0"/>
              <a:t>継ぎ目</a:t>
            </a:r>
          </a:p>
        </p:txBody>
      </p:sp>
      <p:cxnSp>
        <p:nvCxnSpPr>
          <p:cNvPr id="21" name="直線コネクタ 20">
            <a:extLst>
              <a:ext uri="{FF2B5EF4-FFF2-40B4-BE49-F238E27FC236}">
                <a16:creationId xmlns:a16="http://schemas.microsoft.com/office/drawing/2014/main" id="{7B37C30D-D05E-4F4C-82B6-95E11A733D2F}"/>
              </a:ext>
            </a:extLst>
          </p:cNvPr>
          <p:cNvCxnSpPr>
            <a:cxnSpLocks/>
            <a:endCxn id="20" idx="1"/>
          </p:cNvCxnSpPr>
          <p:nvPr/>
        </p:nvCxnSpPr>
        <p:spPr>
          <a:xfrm>
            <a:off x="3200400" y="4127423"/>
            <a:ext cx="1196787" cy="5787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65EC376-8037-49EE-BCA4-D51CD82FBE50}"/>
              </a:ext>
            </a:extLst>
          </p:cNvPr>
          <p:cNvSpPr txBox="1"/>
          <p:nvPr/>
        </p:nvSpPr>
        <p:spPr>
          <a:xfrm>
            <a:off x="6355976" y="508809"/>
            <a:ext cx="5217456" cy="1569660"/>
          </a:xfrm>
          <a:prstGeom prst="rect">
            <a:avLst/>
          </a:prstGeom>
          <a:noFill/>
        </p:spPr>
        <p:txBody>
          <a:bodyPr wrap="square" rtlCol="0">
            <a:spAutoFit/>
          </a:bodyPr>
          <a:lstStyle/>
          <a:p>
            <a:r>
              <a:rPr lang="ja-JP" altLang="en-US" sz="2400" dirty="0"/>
              <a:t>改善</a:t>
            </a:r>
            <a:endParaRPr kumimoji="1" lang="en-US" altLang="ja-JP" sz="2400" dirty="0"/>
          </a:p>
          <a:p>
            <a:r>
              <a:rPr lang="ja-JP" altLang="en-US" sz="2400" dirty="0"/>
              <a:t>・セラミックのブロックで継ぎ目に対流を向かわせない</a:t>
            </a:r>
            <a:endParaRPr lang="en-US" altLang="ja-JP" sz="2400" dirty="0"/>
          </a:p>
          <a:p>
            <a:r>
              <a:rPr kumimoji="1" lang="ja-JP" altLang="en-US" sz="2400" dirty="0"/>
              <a:t>・継ぎ目の上に</a:t>
            </a:r>
            <a:r>
              <a:rPr kumimoji="1" lang="en-US" altLang="ja-JP" sz="2400" dirty="0"/>
              <a:t>3 cm</a:t>
            </a:r>
            <a:r>
              <a:rPr kumimoji="1" lang="ja-JP" altLang="en-US" sz="2400" dirty="0"/>
              <a:t>の空間をあける。</a:t>
            </a:r>
          </a:p>
        </p:txBody>
      </p:sp>
      <p:sp>
        <p:nvSpPr>
          <p:cNvPr id="26" name="テキスト ボックス 25">
            <a:extLst>
              <a:ext uri="{FF2B5EF4-FFF2-40B4-BE49-F238E27FC236}">
                <a16:creationId xmlns:a16="http://schemas.microsoft.com/office/drawing/2014/main" id="{32C90BAB-8D56-41B6-87D0-A3A4049A6B8B}"/>
              </a:ext>
            </a:extLst>
          </p:cNvPr>
          <p:cNvSpPr txBox="1"/>
          <p:nvPr/>
        </p:nvSpPr>
        <p:spPr>
          <a:xfrm>
            <a:off x="493059" y="1020781"/>
            <a:ext cx="6571130" cy="461665"/>
          </a:xfrm>
          <a:prstGeom prst="rect">
            <a:avLst/>
          </a:prstGeom>
          <a:noFill/>
        </p:spPr>
        <p:txBody>
          <a:bodyPr wrap="square" rtlCol="0">
            <a:spAutoFit/>
          </a:bodyPr>
          <a:lstStyle/>
          <a:p>
            <a:r>
              <a:rPr kumimoji="1" lang="en-US" altLang="ja-JP" sz="2400" dirty="0"/>
              <a:t>Elmer FEM</a:t>
            </a:r>
            <a:r>
              <a:rPr kumimoji="1" lang="ja-JP" altLang="en-US" sz="2400" dirty="0"/>
              <a:t>を用いて対流を含む温度計算</a:t>
            </a:r>
          </a:p>
        </p:txBody>
      </p:sp>
      <p:pic>
        <p:nvPicPr>
          <p:cNvPr id="28" name="図 27" descr="スクリーンショットの画面&#10;&#10;自動的に生成された説明">
            <a:extLst>
              <a:ext uri="{FF2B5EF4-FFF2-40B4-BE49-F238E27FC236}">
                <a16:creationId xmlns:a16="http://schemas.microsoft.com/office/drawing/2014/main" id="{297ED2EA-A144-44BE-B7E4-81C57E4AD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235" y="2498385"/>
            <a:ext cx="5357166" cy="3743148"/>
          </a:xfrm>
          <a:prstGeom prst="rect">
            <a:avLst/>
          </a:prstGeom>
        </p:spPr>
      </p:pic>
      <p:sp>
        <p:nvSpPr>
          <p:cNvPr id="30" name="テキスト ボックス 29">
            <a:extLst>
              <a:ext uri="{FF2B5EF4-FFF2-40B4-BE49-F238E27FC236}">
                <a16:creationId xmlns:a16="http://schemas.microsoft.com/office/drawing/2014/main" id="{4A681202-CDF8-4631-806E-0091AAF0B8C2}"/>
              </a:ext>
            </a:extLst>
          </p:cNvPr>
          <p:cNvSpPr txBox="1"/>
          <p:nvPr/>
        </p:nvSpPr>
        <p:spPr>
          <a:xfrm>
            <a:off x="7042436" y="2313719"/>
            <a:ext cx="1922268" cy="369332"/>
          </a:xfrm>
          <a:prstGeom prst="rect">
            <a:avLst/>
          </a:prstGeom>
          <a:noFill/>
        </p:spPr>
        <p:txBody>
          <a:bodyPr wrap="square" rtlCol="0">
            <a:spAutoFit/>
          </a:bodyPr>
          <a:lstStyle/>
          <a:p>
            <a:r>
              <a:rPr kumimoji="1" lang="ja-JP" altLang="en-US" dirty="0"/>
              <a:t>結果</a:t>
            </a:r>
            <a:r>
              <a:rPr kumimoji="1" lang="en-US" altLang="ja-JP" dirty="0"/>
              <a:t>(</a:t>
            </a:r>
            <a:r>
              <a:rPr kumimoji="1" lang="ja-JP" altLang="en-US" dirty="0"/>
              <a:t>温度</a:t>
            </a:r>
            <a:r>
              <a:rPr kumimoji="1" lang="en-US" altLang="ja-JP" dirty="0"/>
              <a:t>)</a:t>
            </a:r>
            <a:endParaRPr kumimoji="1" lang="ja-JP" altLang="en-US" dirty="0"/>
          </a:p>
        </p:txBody>
      </p:sp>
      <p:cxnSp>
        <p:nvCxnSpPr>
          <p:cNvPr id="31" name="直線コネクタ 30">
            <a:extLst>
              <a:ext uri="{FF2B5EF4-FFF2-40B4-BE49-F238E27FC236}">
                <a16:creationId xmlns:a16="http://schemas.microsoft.com/office/drawing/2014/main" id="{E08D1E79-F5B8-4570-99DC-2324D29A26D8}"/>
              </a:ext>
            </a:extLst>
          </p:cNvPr>
          <p:cNvCxnSpPr>
            <a:cxnSpLocks/>
          </p:cNvCxnSpPr>
          <p:nvPr/>
        </p:nvCxnSpPr>
        <p:spPr>
          <a:xfrm>
            <a:off x="7079873" y="3000182"/>
            <a:ext cx="3697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968F3B4-C876-45F7-A316-0D06A17CC22A}"/>
              </a:ext>
            </a:extLst>
          </p:cNvPr>
          <p:cNvCxnSpPr>
            <a:cxnSpLocks/>
          </p:cNvCxnSpPr>
          <p:nvPr/>
        </p:nvCxnSpPr>
        <p:spPr>
          <a:xfrm flipV="1">
            <a:off x="10777817" y="3000182"/>
            <a:ext cx="0" cy="28448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CE9F2E3-97A7-4C89-82F4-4BAD7CC56D6F}"/>
              </a:ext>
            </a:extLst>
          </p:cNvPr>
          <p:cNvCxnSpPr>
            <a:cxnSpLocks/>
          </p:cNvCxnSpPr>
          <p:nvPr/>
        </p:nvCxnSpPr>
        <p:spPr>
          <a:xfrm flipV="1">
            <a:off x="9090208" y="3000182"/>
            <a:ext cx="0" cy="7716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71EF5AC-48FE-4843-BF07-17888570020A}"/>
              </a:ext>
            </a:extLst>
          </p:cNvPr>
          <p:cNvCxnSpPr>
            <a:cxnSpLocks/>
          </p:cNvCxnSpPr>
          <p:nvPr/>
        </p:nvCxnSpPr>
        <p:spPr>
          <a:xfrm>
            <a:off x="10777817" y="3771797"/>
            <a:ext cx="5894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D020A2F-F45B-4E58-9FAE-32F5AF09670B}"/>
              </a:ext>
            </a:extLst>
          </p:cNvPr>
          <p:cNvCxnSpPr>
            <a:cxnSpLocks/>
          </p:cNvCxnSpPr>
          <p:nvPr/>
        </p:nvCxnSpPr>
        <p:spPr>
          <a:xfrm>
            <a:off x="7064189" y="3771797"/>
            <a:ext cx="3030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4E77F79-D06E-4A06-874E-1303BA2178F2}"/>
              </a:ext>
            </a:extLst>
          </p:cNvPr>
          <p:cNvCxnSpPr>
            <a:cxnSpLocks/>
          </p:cNvCxnSpPr>
          <p:nvPr/>
        </p:nvCxnSpPr>
        <p:spPr>
          <a:xfrm flipV="1">
            <a:off x="10094259" y="3771798"/>
            <a:ext cx="0" cy="886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E1E9D12-9FFB-4002-81A7-A3C269BD4056}"/>
              </a:ext>
            </a:extLst>
          </p:cNvPr>
          <p:cNvCxnSpPr>
            <a:cxnSpLocks/>
          </p:cNvCxnSpPr>
          <p:nvPr/>
        </p:nvCxnSpPr>
        <p:spPr>
          <a:xfrm>
            <a:off x="7079873" y="4673586"/>
            <a:ext cx="3014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D128C40-051A-45F0-86F1-D26F8C68BFA6}"/>
              </a:ext>
            </a:extLst>
          </p:cNvPr>
          <p:cNvCxnSpPr>
            <a:cxnSpLocks/>
          </p:cNvCxnSpPr>
          <p:nvPr/>
        </p:nvCxnSpPr>
        <p:spPr>
          <a:xfrm>
            <a:off x="7042436" y="4828982"/>
            <a:ext cx="6941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6B4F9EF-4045-4843-9036-4F976D0F3BD2}"/>
              </a:ext>
            </a:extLst>
          </p:cNvPr>
          <p:cNvCxnSpPr>
            <a:cxnSpLocks/>
          </p:cNvCxnSpPr>
          <p:nvPr/>
        </p:nvCxnSpPr>
        <p:spPr>
          <a:xfrm>
            <a:off x="7736541" y="4828982"/>
            <a:ext cx="0" cy="307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31ADE52A-9870-4EA4-BFF5-225ED1A0A7F3}"/>
              </a:ext>
            </a:extLst>
          </p:cNvPr>
          <p:cNvCxnSpPr>
            <a:cxnSpLocks/>
          </p:cNvCxnSpPr>
          <p:nvPr/>
        </p:nvCxnSpPr>
        <p:spPr>
          <a:xfrm>
            <a:off x="7064189" y="5088958"/>
            <a:ext cx="67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EF2C3E48-4894-44D2-8107-3866B5AC1904}"/>
              </a:ext>
            </a:extLst>
          </p:cNvPr>
          <p:cNvCxnSpPr>
            <a:cxnSpLocks/>
          </p:cNvCxnSpPr>
          <p:nvPr/>
        </p:nvCxnSpPr>
        <p:spPr>
          <a:xfrm flipV="1">
            <a:off x="7288305" y="4673586"/>
            <a:ext cx="0" cy="155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DCCCDE5A-3BEF-4569-B87B-268F2838C1E8}"/>
              </a:ext>
            </a:extLst>
          </p:cNvPr>
          <p:cNvSpPr txBox="1"/>
          <p:nvPr/>
        </p:nvSpPr>
        <p:spPr>
          <a:xfrm>
            <a:off x="7095402" y="6315785"/>
            <a:ext cx="3670547" cy="369332"/>
          </a:xfrm>
          <a:prstGeom prst="rect">
            <a:avLst/>
          </a:prstGeom>
          <a:noFill/>
          <a:ln>
            <a:solidFill>
              <a:srgbClr val="FF0000"/>
            </a:solidFill>
          </a:ln>
        </p:spPr>
        <p:txBody>
          <a:bodyPr wrap="square" rtlCol="0">
            <a:spAutoFit/>
          </a:bodyPr>
          <a:lstStyle/>
          <a:p>
            <a:r>
              <a:rPr kumimoji="1" lang="ja-JP" altLang="en-US" dirty="0">
                <a:solidFill>
                  <a:schemeClr val="accent2"/>
                </a:solidFill>
              </a:rPr>
              <a:t>壁付近</a:t>
            </a:r>
            <a:r>
              <a:rPr kumimoji="1" lang="en-US" altLang="ja-JP" dirty="0">
                <a:solidFill>
                  <a:schemeClr val="accent2"/>
                </a:solidFill>
              </a:rPr>
              <a:t>~700 K </a:t>
            </a:r>
            <a:r>
              <a:rPr kumimoji="1" lang="ja-JP" altLang="en-US" dirty="0"/>
              <a:t>配管は耐えられる</a:t>
            </a:r>
          </a:p>
        </p:txBody>
      </p:sp>
      <p:cxnSp>
        <p:nvCxnSpPr>
          <p:cNvPr id="78" name="直線コネクタ 77">
            <a:extLst>
              <a:ext uri="{FF2B5EF4-FFF2-40B4-BE49-F238E27FC236}">
                <a16:creationId xmlns:a16="http://schemas.microsoft.com/office/drawing/2014/main" id="{747A4479-368F-439A-A5FB-6CFAAD21709E}"/>
              </a:ext>
            </a:extLst>
          </p:cNvPr>
          <p:cNvCxnSpPr>
            <a:cxnSpLocks/>
            <a:stCxn id="77" idx="0"/>
          </p:cNvCxnSpPr>
          <p:nvPr/>
        </p:nvCxnSpPr>
        <p:spPr>
          <a:xfrm flipV="1">
            <a:off x="8930676" y="4860543"/>
            <a:ext cx="1717968" cy="1455242"/>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スライド番号プレースホルダー 2">
            <a:extLst>
              <a:ext uri="{FF2B5EF4-FFF2-40B4-BE49-F238E27FC236}">
                <a16:creationId xmlns:a16="http://schemas.microsoft.com/office/drawing/2014/main" id="{8D9DDF02-57C5-471A-8260-F0E7F300CE88}"/>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13</a:t>
            </a:fld>
            <a:endParaRPr kumimoji="1" lang="ja-JP" altLang="en-US"/>
          </a:p>
        </p:txBody>
      </p:sp>
      <p:cxnSp>
        <p:nvCxnSpPr>
          <p:cNvPr id="37" name="直線コネクタ 36">
            <a:extLst>
              <a:ext uri="{FF2B5EF4-FFF2-40B4-BE49-F238E27FC236}">
                <a16:creationId xmlns:a16="http://schemas.microsoft.com/office/drawing/2014/main" id="{F9203D64-B730-4E32-B8B5-A7C50D7DC8CF}"/>
              </a:ext>
            </a:extLst>
          </p:cNvPr>
          <p:cNvCxnSpPr>
            <a:cxnSpLocks/>
            <a:stCxn id="15" idx="2"/>
          </p:cNvCxnSpPr>
          <p:nvPr/>
        </p:nvCxnSpPr>
        <p:spPr>
          <a:xfrm flipH="1">
            <a:off x="10667670" y="2757303"/>
            <a:ext cx="392364" cy="1046997"/>
          </a:xfrm>
          <a:prstGeom prst="line">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直線コネクタ 40">
            <a:extLst>
              <a:ext uri="{FF2B5EF4-FFF2-40B4-BE49-F238E27FC236}">
                <a16:creationId xmlns:a16="http://schemas.microsoft.com/office/drawing/2014/main" id="{B6045E1D-DC6B-453B-804A-62C522925A40}"/>
              </a:ext>
            </a:extLst>
          </p:cNvPr>
          <p:cNvCxnSpPr>
            <a:cxnSpLocks/>
          </p:cNvCxnSpPr>
          <p:nvPr/>
        </p:nvCxnSpPr>
        <p:spPr>
          <a:xfrm flipV="1">
            <a:off x="5396175" y="4254120"/>
            <a:ext cx="1993313" cy="7798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A9A76BD-89E8-481B-9BAE-DB987FF85A59}"/>
              </a:ext>
            </a:extLst>
          </p:cNvPr>
          <p:cNvSpPr txBox="1"/>
          <p:nvPr/>
        </p:nvSpPr>
        <p:spPr>
          <a:xfrm>
            <a:off x="10293720" y="2110972"/>
            <a:ext cx="1532627" cy="646331"/>
          </a:xfrm>
          <a:prstGeom prst="rect">
            <a:avLst/>
          </a:prstGeom>
          <a:noFill/>
          <a:ln>
            <a:solidFill>
              <a:srgbClr val="FF0000"/>
            </a:solidFill>
          </a:ln>
        </p:spPr>
        <p:txBody>
          <a:bodyPr wrap="square" rtlCol="0">
            <a:spAutoFit/>
          </a:bodyPr>
          <a:lstStyle/>
          <a:p>
            <a:r>
              <a:rPr kumimoji="1" lang="ja-JP" altLang="en-US" dirty="0"/>
              <a:t>継ぎ目付近</a:t>
            </a:r>
            <a:endParaRPr kumimoji="1" lang="en-US" altLang="ja-JP" dirty="0"/>
          </a:p>
          <a:p>
            <a:r>
              <a:rPr lang="en-US" altLang="ja-JP" dirty="0">
                <a:solidFill>
                  <a:schemeClr val="accent2"/>
                </a:solidFill>
              </a:rPr>
              <a:t>~300 K</a:t>
            </a:r>
            <a:endParaRPr kumimoji="1" lang="ja-JP" altLang="en-US" dirty="0">
              <a:solidFill>
                <a:schemeClr val="accent2"/>
              </a:solidFill>
            </a:endParaRPr>
          </a:p>
        </p:txBody>
      </p:sp>
      <p:cxnSp>
        <p:nvCxnSpPr>
          <p:cNvPr id="54" name="直線コネクタ 53">
            <a:extLst>
              <a:ext uri="{FF2B5EF4-FFF2-40B4-BE49-F238E27FC236}">
                <a16:creationId xmlns:a16="http://schemas.microsoft.com/office/drawing/2014/main" id="{875B74F4-EA4B-4DFC-9308-277007E02A34}"/>
              </a:ext>
            </a:extLst>
          </p:cNvPr>
          <p:cNvCxnSpPr>
            <a:cxnSpLocks/>
          </p:cNvCxnSpPr>
          <p:nvPr/>
        </p:nvCxnSpPr>
        <p:spPr>
          <a:xfrm flipV="1">
            <a:off x="5340724" y="4981576"/>
            <a:ext cx="1699227" cy="1166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CE5668E9-E9B2-4F5C-B474-47F3B739E177}"/>
              </a:ext>
            </a:extLst>
          </p:cNvPr>
          <p:cNvSpPr txBox="1"/>
          <p:nvPr/>
        </p:nvSpPr>
        <p:spPr>
          <a:xfrm>
            <a:off x="493059" y="293334"/>
            <a:ext cx="6051176" cy="584775"/>
          </a:xfrm>
          <a:prstGeom prst="rect">
            <a:avLst/>
          </a:prstGeom>
          <a:noFill/>
        </p:spPr>
        <p:txBody>
          <a:bodyPr wrap="square" rtlCol="0">
            <a:spAutoFit/>
          </a:bodyPr>
          <a:lstStyle/>
          <a:p>
            <a:r>
              <a:rPr lang="ja-JP" altLang="en-US" sz="3200" u="sng" dirty="0"/>
              <a:t>温度シミュレーション</a:t>
            </a:r>
          </a:p>
        </p:txBody>
      </p:sp>
    </p:spTree>
    <p:extLst>
      <p:ext uri="{BB962C8B-B14F-4D97-AF65-F5344CB8AC3E}">
        <p14:creationId xmlns:p14="http://schemas.microsoft.com/office/powerpoint/2010/main" val="281877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9" y="349624"/>
            <a:ext cx="6051176" cy="584775"/>
          </a:xfrm>
          <a:prstGeom prst="rect">
            <a:avLst/>
          </a:prstGeom>
          <a:noFill/>
        </p:spPr>
        <p:txBody>
          <a:bodyPr wrap="square" rtlCol="0">
            <a:spAutoFit/>
          </a:bodyPr>
          <a:lstStyle/>
          <a:p>
            <a:r>
              <a:rPr lang="ja-JP" altLang="en-US" sz="3200" u="sng" dirty="0"/>
              <a:t>イオン量の同定</a:t>
            </a:r>
          </a:p>
        </p:txBody>
      </p:sp>
      <p:sp>
        <p:nvSpPr>
          <p:cNvPr id="19" name="スライド番号プレースホルダー 2">
            <a:extLst>
              <a:ext uri="{FF2B5EF4-FFF2-40B4-BE49-F238E27FC236}">
                <a16:creationId xmlns:a16="http://schemas.microsoft.com/office/drawing/2014/main" id="{19D12FA6-927D-4633-939F-31D1A738526B}"/>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14</a:t>
            </a:fld>
            <a:endParaRPr kumimoji="1" lang="ja-JP" altLang="en-US"/>
          </a:p>
        </p:txBody>
      </p:sp>
      <p:sp>
        <p:nvSpPr>
          <p:cNvPr id="2" name="テキスト ボックス 1">
            <a:extLst>
              <a:ext uri="{FF2B5EF4-FFF2-40B4-BE49-F238E27FC236}">
                <a16:creationId xmlns:a16="http://schemas.microsoft.com/office/drawing/2014/main" id="{87AB9AB5-A82E-4159-8477-539AF1AB4394}"/>
              </a:ext>
            </a:extLst>
          </p:cNvPr>
          <p:cNvSpPr txBox="1"/>
          <p:nvPr/>
        </p:nvSpPr>
        <p:spPr>
          <a:xfrm>
            <a:off x="493059" y="1644337"/>
            <a:ext cx="10327341" cy="1323439"/>
          </a:xfrm>
          <a:prstGeom prst="rect">
            <a:avLst/>
          </a:prstGeom>
          <a:noFill/>
        </p:spPr>
        <p:txBody>
          <a:bodyPr wrap="square" rtlCol="0">
            <a:spAutoFit/>
          </a:bodyPr>
          <a:lstStyle/>
          <a:p>
            <a:r>
              <a:rPr kumimoji="1" lang="ja-JP" altLang="en-US" sz="2000" dirty="0"/>
              <a:t>カソードにはおおよそ</a:t>
            </a:r>
            <a:r>
              <a:rPr kumimoji="1" lang="en-US" altLang="ja-JP" sz="2000" dirty="0"/>
              <a:t>-110V</a:t>
            </a:r>
            <a:r>
              <a:rPr kumimoji="1" lang="ja-JP" altLang="en-US" sz="2000" dirty="0"/>
              <a:t>かける</a:t>
            </a:r>
            <a:endParaRPr kumimoji="1" lang="en-US" altLang="ja-JP" sz="2000" dirty="0"/>
          </a:p>
          <a:p>
            <a:r>
              <a:rPr kumimoji="1" lang="ja-JP" altLang="en-US" sz="2000" dirty="0"/>
              <a:t>このとき予想されるイオン電荷は </a:t>
            </a:r>
            <a:r>
              <a:rPr kumimoji="1" lang="en-US" altLang="ja-JP" sz="2000" dirty="0"/>
              <a:t>~4 </a:t>
            </a:r>
            <a:r>
              <a:rPr kumimoji="1" lang="en-US" altLang="ja-JP" sz="2000" dirty="0" err="1"/>
              <a:t>nA</a:t>
            </a:r>
            <a:endParaRPr kumimoji="1" lang="en-US" altLang="ja-JP" sz="2000" dirty="0"/>
          </a:p>
          <a:p>
            <a:r>
              <a:rPr lang="ja-JP" altLang="en-US" sz="2000" dirty="0"/>
              <a:t>カソードからの電荷流出から</a:t>
            </a:r>
            <a:endParaRPr lang="en-US" altLang="ja-JP" sz="2000" dirty="0"/>
          </a:p>
          <a:p>
            <a:r>
              <a:rPr lang="ja-JP" altLang="en-US" sz="2000" dirty="0"/>
              <a:t>到達したイオンの個数が見積もれるか。</a:t>
            </a:r>
            <a:endParaRPr lang="en-US" altLang="ja-JP" sz="2400" dirty="0"/>
          </a:p>
        </p:txBody>
      </p:sp>
      <p:sp>
        <p:nvSpPr>
          <p:cNvPr id="6" name="テキスト ボックス 5">
            <a:extLst>
              <a:ext uri="{FF2B5EF4-FFF2-40B4-BE49-F238E27FC236}">
                <a16:creationId xmlns:a16="http://schemas.microsoft.com/office/drawing/2014/main" id="{9E267CC0-BF0A-4A2C-86B4-A42E9B07115D}"/>
              </a:ext>
            </a:extLst>
          </p:cNvPr>
          <p:cNvSpPr txBox="1"/>
          <p:nvPr/>
        </p:nvSpPr>
        <p:spPr>
          <a:xfrm>
            <a:off x="493059" y="957041"/>
            <a:ext cx="9753600" cy="707886"/>
          </a:xfrm>
          <a:prstGeom prst="rect">
            <a:avLst/>
          </a:prstGeom>
          <a:noFill/>
        </p:spPr>
        <p:txBody>
          <a:bodyPr wrap="square" rtlCol="0">
            <a:spAutoFit/>
          </a:bodyPr>
          <a:lstStyle/>
          <a:p>
            <a:r>
              <a:rPr lang="ja-JP" altLang="en-US" sz="2000" dirty="0"/>
              <a:t>カソードまで到達した</a:t>
            </a:r>
            <a:r>
              <a:rPr lang="en-US" altLang="ja-JP" sz="2000" dirty="0"/>
              <a:t>Ba</a:t>
            </a:r>
            <a:r>
              <a:rPr lang="ja-JP" altLang="en-US" sz="2000" dirty="0"/>
              <a:t>イオンの量を同定し、</a:t>
            </a:r>
            <a:endParaRPr lang="en-US" altLang="ja-JP" sz="2000" dirty="0"/>
          </a:p>
          <a:p>
            <a:r>
              <a:rPr kumimoji="1" lang="ja-JP" altLang="en-US" sz="2000" dirty="0"/>
              <a:t>イオン量と発光量の関係を求めたい。</a:t>
            </a:r>
          </a:p>
        </p:txBody>
      </p:sp>
      <p:cxnSp>
        <p:nvCxnSpPr>
          <p:cNvPr id="23" name="直線コネクタ 22">
            <a:extLst>
              <a:ext uri="{FF2B5EF4-FFF2-40B4-BE49-F238E27FC236}">
                <a16:creationId xmlns:a16="http://schemas.microsoft.com/office/drawing/2014/main" id="{B0FAE1A7-9844-44A5-A2E7-310A6E7F498B}"/>
              </a:ext>
            </a:extLst>
          </p:cNvPr>
          <p:cNvCxnSpPr/>
          <p:nvPr/>
        </p:nvCxnSpPr>
        <p:spPr>
          <a:xfrm>
            <a:off x="3049400" y="4280647"/>
            <a:ext cx="11923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D9099E2-7DB8-4276-9F4A-4CB182238172}"/>
              </a:ext>
            </a:extLst>
          </p:cNvPr>
          <p:cNvCxnSpPr>
            <a:cxnSpLocks/>
          </p:cNvCxnSpPr>
          <p:nvPr/>
        </p:nvCxnSpPr>
        <p:spPr>
          <a:xfrm>
            <a:off x="3354201" y="4043083"/>
            <a:ext cx="60063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CFE5D2-0255-4CB2-9F60-471558DB98B2}"/>
              </a:ext>
            </a:extLst>
          </p:cNvPr>
          <p:cNvCxnSpPr/>
          <p:nvPr/>
        </p:nvCxnSpPr>
        <p:spPr>
          <a:xfrm>
            <a:off x="3659001" y="4280647"/>
            <a:ext cx="0" cy="55133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7BD9D3B-FCEE-45F9-A23B-CD9B24300F45}"/>
              </a:ext>
            </a:extLst>
          </p:cNvPr>
          <p:cNvCxnSpPr>
            <a:cxnSpLocks/>
          </p:cNvCxnSpPr>
          <p:nvPr/>
        </p:nvCxnSpPr>
        <p:spPr>
          <a:xfrm flipV="1">
            <a:off x="3659001" y="3514165"/>
            <a:ext cx="0" cy="528918"/>
          </a:xfrm>
          <a:prstGeom prst="line">
            <a:avLst/>
          </a:prstGeom>
        </p:spPr>
        <p:style>
          <a:lnRef idx="1">
            <a:schemeClr val="dk1"/>
          </a:lnRef>
          <a:fillRef idx="0">
            <a:schemeClr val="dk1"/>
          </a:fillRef>
          <a:effectRef idx="0">
            <a:schemeClr val="dk1"/>
          </a:effectRef>
          <a:fontRef idx="minor">
            <a:schemeClr val="tx1"/>
          </a:fontRef>
        </p:style>
      </p:cxnSp>
      <p:sp>
        <p:nvSpPr>
          <p:cNvPr id="33" name="楕円 32">
            <a:extLst>
              <a:ext uri="{FF2B5EF4-FFF2-40B4-BE49-F238E27FC236}">
                <a16:creationId xmlns:a16="http://schemas.microsoft.com/office/drawing/2014/main" id="{E5BB808B-5EA6-44F6-8317-911E5EC668F1}"/>
              </a:ext>
            </a:extLst>
          </p:cNvPr>
          <p:cNvSpPr/>
          <p:nvPr/>
        </p:nvSpPr>
        <p:spPr>
          <a:xfrm>
            <a:off x="3152495" y="4821884"/>
            <a:ext cx="1004045" cy="9323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5F67468-1B95-434D-85E5-A6B4BE353355}"/>
              </a:ext>
            </a:extLst>
          </p:cNvPr>
          <p:cNvSpPr txBox="1"/>
          <p:nvPr/>
        </p:nvSpPr>
        <p:spPr>
          <a:xfrm>
            <a:off x="3461777" y="5137825"/>
            <a:ext cx="493059" cy="400110"/>
          </a:xfrm>
          <a:prstGeom prst="rect">
            <a:avLst/>
          </a:prstGeom>
          <a:noFill/>
        </p:spPr>
        <p:txBody>
          <a:bodyPr wrap="square" rtlCol="0">
            <a:spAutoFit/>
          </a:bodyPr>
          <a:lstStyle/>
          <a:p>
            <a:r>
              <a:rPr kumimoji="1" lang="ja-JP" altLang="en-US" sz="2000" dirty="0"/>
              <a:t>Ａ</a:t>
            </a:r>
          </a:p>
        </p:txBody>
      </p:sp>
      <p:cxnSp>
        <p:nvCxnSpPr>
          <p:cNvPr id="35" name="直線コネクタ 34">
            <a:extLst>
              <a:ext uri="{FF2B5EF4-FFF2-40B4-BE49-F238E27FC236}">
                <a16:creationId xmlns:a16="http://schemas.microsoft.com/office/drawing/2014/main" id="{CC98C674-B0A5-4103-B1CE-83E854AA51D6}"/>
              </a:ext>
            </a:extLst>
          </p:cNvPr>
          <p:cNvCxnSpPr>
            <a:cxnSpLocks/>
          </p:cNvCxnSpPr>
          <p:nvPr/>
        </p:nvCxnSpPr>
        <p:spPr>
          <a:xfrm flipV="1">
            <a:off x="3672447" y="5754214"/>
            <a:ext cx="0" cy="528918"/>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FDA9618E-B657-4917-8305-A3D650BCA4DB}"/>
              </a:ext>
            </a:extLst>
          </p:cNvPr>
          <p:cNvCxnSpPr/>
          <p:nvPr/>
        </p:nvCxnSpPr>
        <p:spPr>
          <a:xfrm>
            <a:off x="3040436" y="6283132"/>
            <a:ext cx="1281953" cy="0"/>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697FBCE9-171D-4389-A5A6-0170B8735901}"/>
              </a:ext>
            </a:extLst>
          </p:cNvPr>
          <p:cNvCxnSpPr/>
          <p:nvPr/>
        </p:nvCxnSpPr>
        <p:spPr>
          <a:xfrm>
            <a:off x="3318342" y="6443369"/>
            <a:ext cx="690282" cy="0"/>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9CF91E0F-575F-41B6-AE66-5FC8DF2DEA2E}"/>
              </a:ext>
            </a:extLst>
          </p:cNvPr>
          <p:cNvCxnSpPr/>
          <p:nvPr/>
        </p:nvCxnSpPr>
        <p:spPr>
          <a:xfrm>
            <a:off x="3506601" y="6659649"/>
            <a:ext cx="295835" cy="0"/>
          </a:xfrm>
          <a:prstGeom prst="line">
            <a:avLst/>
          </a:prstGeom>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BBF5DA65-0FEB-4F4C-870E-79616A5D647F}"/>
              </a:ext>
            </a:extLst>
          </p:cNvPr>
          <p:cNvSpPr txBox="1"/>
          <p:nvPr/>
        </p:nvSpPr>
        <p:spPr>
          <a:xfrm>
            <a:off x="2332227" y="3997268"/>
            <a:ext cx="878539" cy="369332"/>
          </a:xfrm>
          <a:prstGeom prst="rect">
            <a:avLst/>
          </a:prstGeom>
          <a:noFill/>
        </p:spPr>
        <p:txBody>
          <a:bodyPr wrap="square" rtlCol="0">
            <a:spAutoFit/>
          </a:bodyPr>
          <a:lstStyle/>
          <a:p>
            <a:r>
              <a:rPr kumimoji="1" lang="en-US" altLang="ja-JP" dirty="0"/>
              <a:t>110V</a:t>
            </a:r>
            <a:endParaRPr kumimoji="1" lang="ja-JP" altLang="en-US" dirty="0"/>
          </a:p>
        </p:txBody>
      </p:sp>
      <p:sp>
        <p:nvSpPr>
          <p:cNvPr id="3" name="テキスト ボックス 2">
            <a:extLst>
              <a:ext uri="{FF2B5EF4-FFF2-40B4-BE49-F238E27FC236}">
                <a16:creationId xmlns:a16="http://schemas.microsoft.com/office/drawing/2014/main" id="{DC08F2C5-F65F-46CF-8D50-25A431224D54}"/>
              </a:ext>
            </a:extLst>
          </p:cNvPr>
          <p:cNvSpPr txBox="1"/>
          <p:nvPr/>
        </p:nvSpPr>
        <p:spPr>
          <a:xfrm>
            <a:off x="3094225" y="3147635"/>
            <a:ext cx="1165411" cy="369332"/>
          </a:xfrm>
          <a:prstGeom prst="rect">
            <a:avLst/>
          </a:prstGeom>
          <a:noFill/>
          <a:ln>
            <a:solidFill>
              <a:schemeClr val="tx1"/>
            </a:solidFill>
          </a:ln>
        </p:spPr>
        <p:txBody>
          <a:bodyPr wrap="square" rtlCol="0">
            <a:spAutoFit/>
          </a:bodyPr>
          <a:lstStyle/>
          <a:p>
            <a:r>
              <a:rPr kumimoji="1" lang="ja-JP" altLang="en-US" dirty="0"/>
              <a:t>カソード</a:t>
            </a:r>
          </a:p>
        </p:txBody>
      </p:sp>
      <p:pic>
        <p:nvPicPr>
          <p:cNvPr id="7" name="図 6" descr="時計 が含まれている画像&#10;&#10;自動的に生成された説明">
            <a:extLst>
              <a:ext uri="{FF2B5EF4-FFF2-40B4-BE49-F238E27FC236}">
                <a16:creationId xmlns:a16="http://schemas.microsoft.com/office/drawing/2014/main" id="{439F599A-9957-483F-881F-2B0DEE8F5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155" y="1312026"/>
            <a:ext cx="2821412" cy="5418307"/>
          </a:xfrm>
          <a:prstGeom prst="rect">
            <a:avLst/>
          </a:prstGeom>
        </p:spPr>
      </p:pic>
      <p:sp>
        <p:nvSpPr>
          <p:cNvPr id="9" name="テキスト ボックス 8">
            <a:extLst>
              <a:ext uri="{FF2B5EF4-FFF2-40B4-BE49-F238E27FC236}">
                <a16:creationId xmlns:a16="http://schemas.microsoft.com/office/drawing/2014/main" id="{F79A480E-E0A9-44A7-93C0-D80780240C4C}"/>
              </a:ext>
            </a:extLst>
          </p:cNvPr>
          <p:cNvSpPr txBox="1"/>
          <p:nvPr/>
        </p:nvSpPr>
        <p:spPr>
          <a:xfrm>
            <a:off x="8287403" y="1456612"/>
            <a:ext cx="1510553" cy="369332"/>
          </a:xfrm>
          <a:prstGeom prst="rect">
            <a:avLst/>
          </a:prstGeom>
          <a:noFill/>
        </p:spPr>
        <p:txBody>
          <a:bodyPr wrap="square" rtlCol="0">
            <a:spAutoFit/>
          </a:bodyPr>
          <a:lstStyle/>
          <a:p>
            <a:r>
              <a:rPr kumimoji="1" lang="en-US" altLang="ja-JP" dirty="0"/>
              <a:t>Ba</a:t>
            </a:r>
            <a:r>
              <a:rPr kumimoji="1" lang="ja-JP" altLang="en-US" dirty="0"/>
              <a:t>イオン源</a:t>
            </a:r>
          </a:p>
        </p:txBody>
      </p:sp>
      <p:sp>
        <p:nvSpPr>
          <p:cNvPr id="11" name="テキスト ボックス 10">
            <a:extLst>
              <a:ext uri="{FF2B5EF4-FFF2-40B4-BE49-F238E27FC236}">
                <a16:creationId xmlns:a16="http://schemas.microsoft.com/office/drawing/2014/main" id="{64CC1B34-6CAA-45DB-85A8-1ED6E4535DE7}"/>
              </a:ext>
            </a:extLst>
          </p:cNvPr>
          <p:cNvSpPr txBox="1"/>
          <p:nvPr/>
        </p:nvSpPr>
        <p:spPr>
          <a:xfrm>
            <a:off x="8254115" y="2114086"/>
            <a:ext cx="2111188" cy="369332"/>
          </a:xfrm>
          <a:prstGeom prst="rect">
            <a:avLst/>
          </a:prstGeom>
          <a:noFill/>
        </p:spPr>
        <p:txBody>
          <a:bodyPr wrap="square" rtlCol="0">
            <a:spAutoFit/>
          </a:bodyPr>
          <a:lstStyle/>
          <a:p>
            <a:r>
              <a:rPr kumimoji="1" lang="ja-JP" altLang="en-US" dirty="0"/>
              <a:t>フィールドケージ</a:t>
            </a:r>
          </a:p>
        </p:txBody>
      </p:sp>
      <p:cxnSp>
        <p:nvCxnSpPr>
          <p:cNvPr id="28" name="直線コネクタ 27">
            <a:extLst>
              <a:ext uri="{FF2B5EF4-FFF2-40B4-BE49-F238E27FC236}">
                <a16:creationId xmlns:a16="http://schemas.microsoft.com/office/drawing/2014/main" id="{BFFBC5C1-C614-46D3-B4DB-96F7093BCE44}"/>
              </a:ext>
            </a:extLst>
          </p:cNvPr>
          <p:cNvCxnSpPr>
            <a:cxnSpLocks/>
            <a:endCxn id="9" idx="1"/>
          </p:cNvCxnSpPr>
          <p:nvPr/>
        </p:nvCxnSpPr>
        <p:spPr>
          <a:xfrm flipV="1">
            <a:off x="6449732" y="1641278"/>
            <a:ext cx="1837671" cy="1378392"/>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DB7A6DC8-BB27-4324-8CB7-02F2D25EA201}"/>
              </a:ext>
            </a:extLst>
          </p:cNvPr>
          <p:cNvCxnSpPr>
            <a:cxnSpLocks/>
            <a:endCxn id="11" idx="1"/>
          </p:cNvCxnSpPr>
          <p:nvPr/>
        </p:nvCxnSpPr>
        <p:spPr>
          <a:xfrm flipV="1">
            <a:off x="6621938" y="2298752"/>
            <a:ext cx="1632177" cy="109105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8789252F-4738-4E89-8B1F-160017AECC43}"/>
              </a:ext>
            </a:extLst>
          </p:cNvPr>
          <p:cNvCxnSpPr>
            <a:cxnSpLocks/>
          </p:cNvCxnSpPr>
          <p:nvPr/>
        </p:nvCxnSpPr>
        <p:spPr>
          <a:xfrm>
            <a:off x="4278742" y="3581459"/>
            <a:ext cx="1642671" cy="1445986"/>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pic>
        <p:nvPicPr>
          <p:cNvPr id="26" name="図 25" descr="壁のスクリーンショット&#10;&#10;自動的に生成された説明">
            <a:extLst>
              <a:ext uri="{FF2B5EF4-FFF2-40B4-BE49-F238E27FC236}">
                <a16:creationId xmlns:a16="http://schemas.microsoft.com/office/drawing/2014/main" id="{F527311F-DDE5-415C-83B1-2EAFF083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21" y="3429000"/>
            <a:ext cx="3228415" cy="2865145"/>
          </a:xfrm>
          <a:prstGeom prst="rect">
            <a:avLst/>
          </a:prstGeom>
        </p:spPr>
      </p:pic>
      <p:sp>
        <p:nvSpPr>
          <p:cNvPr id="31" name="テキスト ボックス 30">
            <a:extLst>
              <a:ext uri="{FF2B5EF4-FFF2-40B4-BE49-F238E27FC236}">
                <a16:creationId xmlns:a16="http://schemas.microsoft.com/office/drawing/2014/main" id="{01B9E89F-8AC1-4AF9-A815-33DAA98D6C5D}"/>
              </a:ext>
            </a:extLst>
          </p:cNvPr>
          <p:cNvSpPr txBox="1"/>
          <p:nvPr/>
        </p:nvSpPr>
        <p:spPr>
          <a:xfrm>
            <a:off x="11409338" y="3911315"/>
            <a:ext cx="672352" cy="369332"/>
          </a:xfrm>
          <a:prstGeom prst="rect">
            <a:avLst/>
          </a:prstGeom>
          <a:noFill/>
        </p:spPr>
        <p:txBody>
          <a:bodyPr wrap="square" rtlCol="0">
            <a:spAutoFit/>
          </a:bodyPr>
          <a:lstStyle/>
          <a:p>
            <a:r>
              <a:rPr kumimoji="1" lang="en-US" altLang="ja-JP" dirty="0"/>
              <a:t>sus</a:t>
            </a:r>
            <a:endParaRPr kumimoji="1" lang="ja-JP" altLang="en-US" dirty="0"/>
          </a:p>
        </p:txBody>
      </p:sp>
      <p:cxnSp>
        <p:nvCxnSpPr>
          <p:cNvPr id="41" name="直線コネクタ 40">
            <a:extLst>
              <a:ext uri="{FF2B5EF4-FFF2-40B4-BE49-F238E27FC236}">
                <a16:creationId xmlns:a16="http://schemas.microsoft.com/office/drawing/2014/main" id="{A1FF591C-81A7-447A-9000-E07E704ED2CC}"/>
              </a:ext>
            </a:extLst>
          </p:cNvPr>
          <p:cNvCxnSpPr>
            <a:cxnSpLocks/>
          </p:cNvCxnSpPr>
          <p:nvPr/>
        </p:nvCxnSpPr>
        <p:spPr>
          <a:xfrm flipV="1">
            <a:off x="7136201" y="3358316"/>
            <a:ext cx="1514140" cy="18757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920C384A-8FBE-4628-8457-B0690AF50157}"/>
              </a:ext>
            </a:extLst>
          </p:cNvPr>
          <p:cNvCxnSpPr>
            <a:cxnSpLocks/>
          </p:cNvCxnSpPr>
          <p:nvPr/>
        </p:nvCxnSpPr>
        <p:spPr>
          <a:xfrm flipV="1">
            <a:off x="7149496" y="6283132"/>
            <a:ext cx="1512036" cy="37651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7" name="正方形/長方形 46">
            <a:extLst>
              <a:ext uri="{FF2B5EF4-FFF2-40B4-BE49-F238E27FC236}">
                <a16:creationId xmlns:a16="http://schemas.microsoft.com/office/drawing/2014/main" id="{7B9167A6-7A17-4D2A-B7DA-0EBD1C08FF94}"/>
              </a:ext>
            </a:extLst>
          </p:cNvPr>
          <p:cNvSpPr/>
          <p:nvPr/>
        </p:nvSpPr>
        <p:spPr>
          <a:xfrm>
            <a:off x="5599776" y="5213663"/>
            <a:ext cx="1542459" cy="14459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52168B12-CF5E-41C7-AAE4-5C273C3CB250}"/>
              </a:ext>
            </a:extLst>
          </p:cNvPr>
          <p:cNvSpPr/>
          <p:nvPr/>
        </p:nvSpPr>
        <p:spPr>
          <a:xfrm>
            <a:off x="8650341" y="3364435"/>
            <a:ext cx="3326505" cy="2929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A79E740-1BF3-4EBE-825B-CE2F2159C413}"/>
              </a:ext>
            </a:extLst>
          </p:cNvPr>
          <p:cNvSpPr txBox="1"/>
          <p:nvPr/>
        </p:nvSpPr>
        <p:spPr>
          <a:xfrm>
            <a:off x="8349034" y="2669128"/>
            <a:ext cx="1974702" cy="369332"/>
          </a:xfrm>
          <a:prstGeom prst="rect">
            <a:avLst/>
          </a:prstGeom>
          <a:noFill/>
        </p:spPr>
        <p:txBody>
          <a:bodyPr wrap="square" rtlCol="0">
            <a:spAutoFit/>
          </a:bodyPr>
          <a:lstStyle/>
          <a:p>
            <a:r>
              <a:rPr lang="ja-JP" altLang="en-US" dirty="0"/>
              <a:t>ガラス製配管</a:t>
            </a:r>
            <a:endParaRPr kumimoji="1" lang="ja-JP" altLang="en-US" dirty="0"/>
          </a:p>
        </p:txBody>
      </p:sp>
      <p:cxnSp>
        <p:nvCxnSpPr>
          <p:cNvPr id="44" name="直線コネクタ 43">
            <a:extLst>
              <a:ext uri="{FF2B5EF4-FFF2-40B4-BE49-F238E27FC236}">
                <a16:creationId xmlns:a16="http://schemas.microsoft.com/office/drawing/2014/main" id="{D8DA91E6-46FC-4E76-883B-2F9039AAF96C}"/>
              </a:ext>
            </a:extLst>
          </p:cNvPr>
          <p:cNvCxnSpPr>
            <a:cxnSpLocks/>
          </p:cNvCxnSpPr>
          <p:nvPr/>
        </p:nvCxnSpPr>
        <p:spPr>
          <a:xfrm flipV="1">
            <a:off x="6974187" y="2853794"/>
            <a:ext cx="1336300" cy="746429"/>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E7EA58A0-220A-4A2B-8C5B-E3CE4B6B97CE}"/>
              </a:ext>
            </a:extLst>
          </p:cNvPr>
          <p:cNvSpPr txBox="1"/>
          <p:nvPr/>
        </p:nvSpPr>
        <p:spPr>
          <a:xfrm>
            <a:off x="860860" y="5121120"/>
            <a:ext cx="2299559" cy="1200329"/>
          </a:xfrm>
          <a:prstGeom prst="rect">
            <a:avLst/>
          </a:prstGeom>
          <a:noFill/>
        </p:spPr>
        <p:txBody>
          <a:bodyPr wrap="square" rtlCol="0">
            <a:spAutoFit/>
          </a:bodyPr>
          <a:lstStyle/>
          <a:p>
            <a:r>
              <a:rPr kumimoji="1" lang="en-US" altLang="ja-JP" dirty="0"/>
              <a:t>YOKOGAWA SG610</a:t>
            </a:r>
          </a:p>
          <a:p>
            <a:endParaRPr lang="en-US" altLang="ja-JP" dirty="0"/>
          </a:p>
          <a:p>
            <a:r>
              <a:rPr lang="ja-JP" altLang="en-US" dirty="0"/>
              <a:t>仕様上は</a:t>
            </a:r>
            <a:r>
              <a:rPr lang="en-US" altLang="ja-JP" dirty="0"/>
              <a:t>0.1nA</a:t>
            </a:r>
            <a:r>
              <a:rPr lang="ja-JP" altLang="en-US" dirty="0"/>
              <a:t>まで</a:t>
            </a:r>
            <a:endParaRPr lang="en-US" altLang="ja-JP" dirty="0"/>
          </a:p>
          <a:p>
            <a:r>
              <a:rPr kumimoji="1" lang="ja-JP" altLang="en-US" dirty="0"/>
              <a:t>計測可能</a:t>
            </a:r>
            <a:endParaRPr kumimoji="1" lang="en-US" altLang="ja-JP" dirty="0"/>
          </a:p>
        </p:txBody>
      </p:sp>
    </p:spTree>
    <p:extLst>
      <p:ext uri="{BB962C8B-B14F-4D97-AF65-F5344CB8AC3E}">
        <p14:creationId xmlns:p14="http://schemas.microsoft.com/office/powerpoint/2010/main" val="203745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380837-E12A-4759-B224-B5BAEA89A0BD}"/>
              </a:ext>
            </a:extLst>
          </p:cNvPr>
          <p:cNvSpPr txBox="1"/>
          <p:nvPr/>
        </p:nvSpPr>
        <p:spPr>
          <a:xfrm>
            <a:off x="493059" y="349624"/>
            <a:ext cx="6051176" cy="584775"/>
          </a:xfrm>
          <a:prstGeom prst="rect">
            <a:avLst/>
          </a:prstGeom>
          <a:noFill/>
        </p:spPr>
        <p:txBody>
          <a:bodyPr wrap="square" rtlCol="0">
            <a:spAutoFit/>
          </a:bodyPr>
          <a:lstStyle/>
          <a:p>
            <a:r>
              <a:rPr lang="ja-JP" altLang="en-US" sz="3200" u="sng" dirty="0"/>
              <a:t>イオン量の同定</a:t>
            </a:r>
          </a:p>
        </p:txBody>
      </p:sp>
      <p:pic>
        <p:nvPicPr>
          <p:cNvPr id="4" name="図 3" descr="テーブル, ブルー, 座る, 食品 が含まれている画像&#10;&#10;自動的に生成された説明">
            <a:extLst>
              <a:ext uri="{FF2B5EF4-FFF2-40B4-BE49-F238E27FC236}">
                <a16:creationId xmlns:a16="http://schemas.microsoft.com/office/drawing/2014/main" id="{69086331-9A8A-4069-B664-621990CC2DC0}"/>
              </a:ext>
            </a:extLst>
          </p:cNvPr>
          <p:cNvPicPr>
            <a:picLocks noChangeAspect="1"/>
          </p:cNvPicPr>
          <p:nvPr/>
        </p:nvPicPr>
        <p:blipFill rotWithShape="1">
          <a:blip r:embed="rId2">
            <a:extLst>
              <a:ext uri="{28A0092B-C50C-407E-A947-70E740481C1C}">
                <a14:useLocalDpi xmlns:a14="http://schemas.microsoft.com/office/drawing/2010/main" val="0"/>
              </a:ext>
            </a:extLst>
          </a:blip>
          <a:srcRect t="11470" b="14905"/>
          <a:stretch/>
        </p:blipFill>
        <p:spPr>
          <a:xfrm>
            <a:off x="344962" y="1004048"/>
            <a:ext cx="4115157" cy="4034118"/>
          </a:xfrm>
          <a:prstGeom prst="rect">
            <a:avLst/>
          </a:prstGeom>
        </p:spPr>
      </p:pic>
      <p:sp>
        <p:nvSpPr>
          <p:cNvPr id="6" name="テキスト ボックス 5">
            <a:extLst>
              <a:ext uri="{FF2B5EF4-FFF2-40B4-BE49-F238E27FC236}">
                <a16:creationId xmlns:a16="http://schemas.microsoft.com/office/drawing/2014/main" id="{9F2D6B92-3D6C-44CC-BADB-8335533F4244}"/>
              </a:ext>
            </a:extLst>
          </p:cNvPr>
          <p:cNvSpPr txBox="1"/>
          <p:nvPr/>
        </p:nvSpPr>
        <p:spPr>
          <a:xfrm>
            <a:off x="2819401" y="6043051"/>
            <a:ext cx="4961965" cy="461665"/>
          </a:xfrm>
          <a:prstGeom prst="rect">
            <a:avLst/>
          </a:prstGeom>
          <a:noFill/>
        </p:spPr>
        <p:txBody>
          <a:bodyPr wrap="square" rtlCol="0">
            <a:spAutoFit/>
          </a:bodyPr>
          <a:lstStyle/>
          <a:p>
            <a:r>
              <a:rPr lang="ja-JP" altLang="en-US" sz="2400" dirty="0"/>
              <a:t>⇒外からの影響か　内部の問題か</a:t>
            </a:r>
            <a:endParaRPr kumimoji="1" lang="ja-JP" altLang="en-US" sz="2400" dirty="0"/>
          </a:p>
        </p:txBody>
      </p:sp>
      <p:sp>
        <p:nvSpPr>
          <p:cNvPr id="12" name="スライド番号プレースホルダー 2">
            <a:extLst>
              <a:ext uri="{FF2B5EF4-FFF2-40B4-BE49-F238E27FC236}">
                <a16:creationId xmlns:a16="http://schemas.microsoft.com/office/drawing/2014/main" id="{B2DD1153-BD3C-4EF2-8E80-13EA53DE71B6}"/>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15</a:t>
            </a:fld>
            <a:endParaRPr kumimoji="1" lang="ja-JP" altLang="en-US"/>
          </a:p>
        </p:txBody>
      </p:sp>
      <p:pic>
        <p:nvPicPr>
          <p:cNvPr id="8" name="図 7" descr="地図 が含まれている画像&#10;&#10;自動的に生成された説明">
            <a:extLst>
              <a:ext uri="{FF2B5EF4-FFF2-40B4-BE49-F238E27FC236}">
                <a16:creationId xmlns:a16="http://schemas.microsoft.com/office/drawing/2014/main" id="{7E0A927E-A213-46AE-BFC8-31582CB8A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83" y="763609"/>
            <a:ext cx="6648450" cy="4514850"/>
          </a:xfrm>
          <a:prstGeom prst="rect">
            <a:avLst/>
          </a:prstGeom>
        </p:spPr>
      </p:pic>
      <p:cxnSp>
        <p:nvCxnSpPr>
          <p:cNvPr id="15" name="直線矢印コネクタ 14">
            <a:extLst>
              <a:ext uri="{FF2B5EF4-FFF2-40B4-BE49-F238E27FC236}">
                <a16:creationId xmlns:a16="http://schemas.microsoft.com/office/drawing/2014/main" id="{BEF46378-725C-4569-AE8B-A495F71F4956}"/>
              </a:ext>
            </a:extLst>
          </p:cNvPr>
          <p:cNvCxnSpPr>
            <a:cxnSpLocks/>
          </p:cNvCxnSpPr>
          <p:nvPr/>
        </p:nvCxnSpPr>
        <p:spPr>
          <a:xfrm flipH="1" flipV="1">
            <a:off x="8803342" y="3307976"/>
            <a:ext cx="94185" cy="21088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3D8E673A-3C9E-4AB0-B37C-00F665E21545}"/>
              </a:ext>
            </a:extLst>
          </p:cNvPr>
          <p:cNvCxnSpPr>
            <a:cxnSpLocks/>
          </p:cNvCxnSpPr>
          <p:nvPr/>
        </p:nvCxnSpPr>
        <p:spPr>
          <a:xfrm flipV="1">
            <a:off x="9641570" y="4362382"/>
            <a:ext cx="174783" cy="10544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F65FBEA-4431-4F48-85F0-D8D7A269BCDE}"/>
              </a:ext>
            </a:extLst>
          </p:cNvPr>
          <p:cNvSpPr txBox="1"/>
          <p:nvPr/>
        </p:nvSpPr>
        <p:spPr>
          <a:xfrm>
            <a:off x="5943425" y="5394611"/>
            <a:ext cx="5154705" cy="461665"/>
          </a:xfrm>
          <a:prstGeom prst="rect">
            <a:avLst/>
          </a:prstGeom>
          <a:noFill/>
        </p:spPr>
        <p:txBody>
          <a:bodyPr wrap="square" rtlCol="0">
            <a:spAutoFit/>
          </a:bodyPr>
          <a:lstStyle/>
          <a:p>
            <a:r>
              <a:rPr kumimoji="1" lang="ja-JP" altLang="en-US" sz="2400" dirty="0"/>
              <a:t>数十 </a:t>
            </a:r>
            <a:r>
              <a:rPr kumimoji="1" lang="en-US" altLang="ja-JP" sz="2400" dirty="0" err="1"/>
              <a:t>nA</a:t>
            </a:r>
            <a:r>
              <a:rPr kumimoji="1" lang="ja-JP" altLang="en-US" sz="2400" dirty="0"/>
              <a:t>の電流が流れることがある</a:t>
            </a:r>
          </a:p>
        </p:txBody>
      </p:sp>
      <p:sp>
        <p:nvSpPr>
          <p:cNvPr id="5" name="テキスト ボックス 4">
            <a:extLst>
              <a:ext uri="{FF2B5EF4-FFF2-40B4-BE49-F238E27FC236}">
                <a16:creationId xmlns:a16="http://schemas.microsoft.com/office/drawing/2014/main" id="{F3B417AD-8E19-4A65-8171-AA934D44745B}"/>
              </a:ext>
            </a:extLst>
          </p:cNvPr>
          <p:cNvSpPr txBox="1"/>
          <p:nvPr/>
        </p:nvSpPr>
        <p:spPr>
          <a:xfrm>
            <a:off x="4580967" y="445718"/>
            <a:ext cx="6938682" cy="461665"/>
          </a:xfrm>
          <a:prstGeom prst="rect">
            <a:avLst/>
          </a:prstGeom>
          <a:noFill/>
        </p:spPr>
        <p:txBody>
          <a:bodyPr wrap="square" rtlCol="0">
            <a:spAutoFit/>
          </a:bodyPr>
          <a:lstStyle/>
          <a:p>
            <a:r>
              <a:rPr kumimoji="1" lang="ja-JP" altLang="en-US" sz="2400" dirty="0"/>
              <a:t>カソードに見立てた配管を陰極側につなぐ</a:t>
            </a:r>
            <a:endParaRPr kumimoji="1" lang="en-US" altLang="ja-JP" sz="2400" dirty="0"/>
          </a:p>
        </p:txBody>
      </p:sp>
      <p:sp>
        <p:nvSpPr>
          <p:cNvPr id="3" name="テキスト ボックス 2">
            <a:extLst>
              <a:ext uri="{FF2B5EF4-FFF2-40B4-BE49-F238E27FC236}">
                <a16:creationId xmlns:a16="http://schemas.microsoft.com/office/drawing/2014/main" id="{64ADC962-A4DA-46D9-843F-A0E4763A9B91}"/>
              </a:ext>
            </a:extLst>
          </p:cNvPr>
          <p:cNvSpPr txBox="1"/>
          <p:nvPr/>
        </p:nvSpPr>
        <p:spPr>
          <a:xfrm>
            <a:off x="344962" y="5177457"/>
            <a:ext cx="2743200" cy="646331"/>
          </a:xfrm>
          <a:prstGeom prst="rect">
            <a:avLst/>
          </a:prstGeom>
          <a:noFill/>
          <a:ln>
            <a:solidFill>
              <a:schemeClr val="tx1"/>
            </a:solidFill>
          </a:ln>
        </p:spPr>
        <p:txBody>
          <a:bodyPr wrap="square" rtlCol="0">
            <a:spAutoFit/>
          </a:bodyPr>
          <a:lstStyle/>
          <a:p>
            <a:r>
              <a:rPr kumimoji="1" lang="ja-JP" altLang="en-US" dirty="0"/>
              <a:t>電流計積分時間 </a:t>
            </a:r>
            <a:r>
              <a:rPr kumimoji="1" lang="en-US" altLang="ja-JP" dirty="0"/>
              <a:t>200</a:t>
            </a:r>
            <a:r>
              <a:rPr lang="ja-JP" altLang="en-US" dirty="0"/>
              <a:t> </a:t>
            </a:r>
            <a:r>
              <a:rPr kumimoji="1" lang="en-US" altLang="ja-JP" dirty="0" err="1"/>
              <a:t>ms</a:t>
            </a:r>
            <a:endParaRPr kumimoji="1" lang="en-US" altLang="ja-JP" dirty="0"/>
          </a:p>
          <a:p>
            <a:r>
              <a:rPr lang="ja-JP" altLang="en-US" dirty="0"/>
              <a:t>データ取得 </a:t>
            </a:r>
            <a:r>
              <a:rPr lang="en-US" altLang="ja-JP" dirty="0"/>
              <a:t>2Hz</a:t>
            </a:r>
            <a:endParaRPr kumimoji="1" lang="ja-JP" altLang="en-US" dirty="0"/>
          </a:p>
        </p:txBody>
      </p:sp>
    </p:spTree>
    <p:extLst>
      <p:ext uri="{BB962C8B-B14F-4D97-AF65-F5344CB8AC3E}">
        <p14:creationId xmlns:p14="http://schemas.microsoft.com/office/powerpoint/2010/main" val="19520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8DD9DD-5CF8-420A-BB80-2FA92CE66DCB}"/>
              </a:ext>
            </a:extLst>
          </p:cNvPr>
          <p:cNvSpPr txBox="1"/>
          <p:nvPr/>
        </p:nvSpPr>
        <p:spPr>
          <a:xfrm>
            <a:off x="493059" y="349624"/>
            <a:ext cx="6051176" cy="584775"/>
          </a:xfrm>
          <a:prstGeom prst="rect">
            <a:avLst/>
          </a:prstGeom>
          <a:noFill/>
        </p:spPr>
        <p:txBody>
          <a:bodyPr wrap="square" rtlCol="0">
            <a:spAutoFit/>
          </a:bodyPr>
          <a:lstStyle/>
          <a:p>
            <a:r>
              <a:rPr lang="ja-JP" altLang="en-US" sz="3200" u="sng" dirty="0"/>
              <a:t>イオン量の同定</a:t>
            </a:r>
          </a:p>
        </p:txBody>
      </p:sp>
      <p:pic>
        <p:nvPicPr>
          <p:cNvPr id="4" name="図 3" descr="バッグ, 座る, 項目, 荷物 が含まれている画像&#10;&#10;自動的に生成された説明">
            <a:extLst>
              <a:ext uri="{FF2B5EF4-FFF2-40B4-BE49-F238E27FC236}">
                <a16:creationId xmlns:a16="http://schemas.microsoft.com/office/drawing/2014/main" id="{DD46ABAF-00D6-4788-B461-C0F05802AF06}"/>
              </a:ext>
            </a:extLst>
          </p:cNvPr>
          <p:cNvPicPr>
            <a:picLocks noChangeAspect="1"/>
          </p:cNvPicPr>
          <p:nvPr/>
        </p:nvPicPr>
        <p:blipFill rotWithShape="1">
          <a:blip r:embed="rId2">
            <a:extLst>
              <a:ext uri="{28A0092B-C50C-407E-A947-70E740481C1C}">
                <a14:useLocalDpi xmlns:a14="http://schemas.microsoft.com/office/drawing/2010/main" val="0"/>
              </a:ext>
            </a:extLst>
          </a:blip>
          <a:srcRect t="17670" b="6259"/>
          <a:stretch/>
        </p:blipFill>
        <p:spPr>
          <a:xfrm>
            <a:off x="334204" y="934399"/>
            <a:ext cx="3690950" cy="3783215"/>
          </a:xfrm>
          <a:prstGeom prst="rect">
            <a:avLst/>
          </a:prstGeom>
        </p:spPr>
      </p:pic>
      <p:sp>
        <p:nvSpPr>
          <p:cNvPr id="10" name="スライド番号プレースホルダー 2">
            <a:extLst>
              <a:ext uri="{FF2B5EF4-FFF2-40B4-BE49-F238E27FC236}">
                <a16:creationId xmlns:a16="http://schemas.microsoft.com/office/drawing/2014/main" id="{A84E97CB-C1F7-4359-923B-BAE2E344E908}"/>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16</a:t>
            </a:fld>
            <a:endParaRPr kumimoji="1" lang="ja-JP" altLang="en-US"/>
          </a:p>
        </p:txBody>
      </p:sp>
      <p:pic>
        <p:nvPicPr>
          <p:cNvPr id="15" name="図 14">
            <a:extLst>
              <a:ext uri="{FF2B5EF4-FFF2-40B4-BE49-F238E27FC236}">
                <a16:creationId xmlns:a16="http://schemas.microsoft.com/office/drawing/2014/main" id="{C50ABFB8-F31C-4B62-901C-89E48CB44512}"/>
              </a:ext>
            </a:extLst>
          </p:cNvPr>
          <p:cNvPicPr>
            <a:picLocks noChangeAspect="1"/>
          </p:cNvPicPr>
          <p:nvPr/>
        </p:nvPicPr>
        <p:blipFill rotWithShape="1">
          <a:blip r:embed="rId3">
            <a:extLst>
              <a:ext uri="{28A0092B-C50C-407E-A947-70E740481C1C}">
                <a14:useLocalDpi xmlns:a14="http://schemas.microsoft.com/office/drawing/2010/main" val="0"/>
              </a:ext>
            </a:extLst>
          </a:blip>
          <a:srcRect r="8667"/>
          <a:stretch/>
        </p:blipFill>
        <p:spPr>
          <a:xfrm>
            <a:off x="4061853" y="349624"/>
            <a:ext cx="7672947" cy="4514850"/>
          </a:xfrm>
          <a:prstGeom prst="rect">
            <a:avLst/>
          </a:prstGeom>
        </p:spPr>
      </p:pic>
      <p:sp>
        <p:nvSpPr>
          <p:cNvPr id="3" name="テキスト ボックス 2">
            <a:extLst>
              <a:ext uri="{FF2B5EF4-FFF2-40B4-BE49-F238E27FC236}">
                <a16:creationId xmlns:a16="http://schemas.microsoft.com/office/drawing/2014/main" id="{36297A29-39B9-42F6-AB78-AEAFA8E89D47}"/>
              </a:ext>
            </a:extLst>
          </p:cNvPr>
          <p:cNvSpPr txBox="1"/>
          <p:nvPr/>
        </p:nvSpPr>
        <p:spPr>
          <a:xfrm>
            <a:off x="3953436" y="224949"/>
            <a:ext cx="6938682" cy="461665"/>
          </a:xfrm>
          <a:prstGeom prst="rect">
            <a:avLst/>
          </a:prstGeom>
          <a:noFill/>
        </p:spPr>
        <p:txBody>
          <a:bodyPr wrap="square" rtlCol="0">
            <a:spAutoFit/>
          </a:bodyPr>
          <a:lstStyle/>
          <a:p>
            <a:r>
              <a:rPr lang="ja-JP" altLang="en-US" sz="2400" dirty="0"/>
              <a:t>カソードを</a:t>
            </a:r>
            <a:r>
              <a:rPr kumimoji="1" lang="ja-JP" altLang="en-US" sz="2400" dirty="0"/>
              <a:t>暗幕で覆う</a:t>
            </a:r>
            <a:endParaRPr kumimoji="1" lang="en-US" altLang="ja-JP" sz="2400" dirty="0"/>
          </a:p>
        </p:txBody>
      </p:sp>
      <p:sp>
        <p:nvSpPr>
          <p:cNvPr id="12" name="テキスト ボックス 11">
            <a:extLst>
              <a:ext uri="{FF2B5EF4-FFF2-40B4-BE49-F238E27FC236}">
                <a16:creationId xmlns:a16="http://schemas.microsoft.com/office/drawing/2014/main" id="{7097C578-C23C-4928-AB0F-F728EDC6777E}"/>
              </a:ext>
            </a:extLst>
          </p:cNvPr>
          <p:cNvSpPr txBox="1"/>
          <p:nvPr/>
        </p:nvSpPr>
        <p:spPr>
          <a:xfrm>
            <a:off x="4854388" y="4864474"/>
            <a:ext cx="2662518" cy="461665"/>
          </a:xfrm>
          <a:prstGeom prst="rect">
            <a:avLst/>
          </a:prstGeom>
          <a:noFill/>
        </p:spPr>
        <p:txBody>
          <a:bodyPr wrap="square" rtlCol="0">
            <a:spAutoFit/>
          </a:bodyPr>
          <a:lstStyle/>
          <a:p>
            <a:r>
              <a:rPr kumimoji="1" lang="ja-JP" altLang="en-US" sz="2400" dirty="0"/>
              <a:t>安定している</a:t>
            </a:r>
          </a:p>
        </p:txBody>
      </p:sp>
      <p:sp>
        <p:nvSpPr>
          <p:cNvPr id="8" name="テキスト ボックス 7">
            <a:extLst>
              <a:ext uri="{FF2B5EF4-FFF2-40B4-BE49-F238E27FC236}">
                <a16:creationId xmlns:a16="http://schemas.microsoft.com/office/drawing/2014/main" id="{CA14077B-2530-470F-9B10-0D7744C2014F}"/>
              </a:ext>
            </a:extLst>
          </p:cNvPr>
          <p:cNvSpPr txBox="1"/>
          <p:nvPr/>
        </p:nvSpPr>
        <p:spPr>
          <a:xfrm>
            <a:off x="7239000" y="4867243"/>
            <a:ext cx="2743200" cy="646331"/>
          </a:xfrm>
          <a:prstGeom prst="rect">
            <a:avLst/>
          </a:prstGeom>
          <a:noFill/>
          <a:ln>
            <a:solidFill>
              <a:schemeClr val="tx1"/>
            </a:solidFill>
          </a:ln>
        </p:spPr>
        <p:txBody>
          <a:bodyPr wrap="square" rtlCol="0">
            <a:spAutoFit/>
          </a:bodyPr>
          <a:lstStyle/>
          <a:p>
            <a:r>
              <a:rPr kumimoji="1" lang="ja-JP" altLang="en-US" dirty="0"/>
              <a:t>電流計積分時間 </a:t>
            </a:r>
            <a:r>
              <a:rPr kumimoji="1" lang="en-US" altLang="ja-JP" dirty="0"/>
              <a:t>200</a:t>
            </a:r>
            <a:r>
              <a:rPr lang="ja-JP" altLang="en-US" dirty="0"/>
              <a:t> </a:t>
            </a:r>
            <a:r>
              <a:rPr kumimoji="1" lang="en-US" altLang="ja-JP" dirty="0" err="1"/>
              <a:t>ms</a:t>
            </a:r>
            <a:endParaRPr kumimoji="1" lang="en-US" altLang="ja-JP" dirty="0"/>
          </a:p>
          <a:p>
            <a:r>
              <a:rPr lang="ja-JP" altLang="en-US" dirty="0"/>
              <a:t>データ取得 </a:t>
            </a:r>
            <a:r>
              <a:rPr lang="en-US" altLang="ja-JP" dirty="0"/>
              <a:t>2Hz</a:t>
            </a:r>
            <a:endParaRPr kumimoji="1" lang="ja-JP" altLang="en-US" dirty="0"/>
          </a:p>
        </p:txBody>
      </p:sp>
      <p:sp>
        <p:nvSpPr>
          <p:cNvPr id="5" name="テキスト ボックス 4">
            <a:extLst>
              <a:ext uri="{FF2B5EF4-FFF2-40B4-BE49-F238E27FC236}">
                <a16:creationId xmlns:a16="http://schemas.microsoft.com/office/drawing/2014/main" id="{EB5611B7-15EF-4146-A42A-CAEF0B35DE3B}"/>
              </a:ext>
            </a:extLst>
          </p:cNvPr>
          <p:cNvSpPr txBox="1"/>
          <p:nvPr/>
        </p:nvSpPr>
        <p:spPr>
          <a:xfrm>
            <a:off x="798979" y="5449249"/>
            <a:ext cx="4055409" cy="1200329"/>
          </a:xfrm>
          <a:prstGeom prst="rect">
            <a:avLst/>
          </a:prstGeom>
          <a:noFill/>
        </p:spPr>
        <p:txBody>
          <a:bodyPr wrap="square" rtlCol="0">
            <a:spAutoFit/>
          </a:bodyPr>
          <a:lstStyle/>
          <a:p>
            <a:r>
              <a:rPr kumimoji="1" lang="en-US" altLang="ja-JP" sz="2400" dirty="0"/>
              <a:t>σ=0.245 </a:t>
            </a:r>
            <a:r>
              <a:rPr kumimoji="1" lang="en-US" altLang="ja-JP" sz="2400" dirty="0" err="1"/>
              <a:t>nA</a:t>
            </a:r>
            <a:endParaRPr lang="en-US" altLang="ja-JP" sz="2400" dirty="0"/>
          </a:p>
          <a:p>
            <a:r>
              <a:rPr lang="en-US" altLang="ja-JP" sz="2400" dirty="0"/>
              <a:t>1</a:t>
            </a:r>
            <a:r>
              <a:rPr lang="ja-JP" altLang="en-US" sz="2400" dirty="0"/>
              <a:t>秒あたりの電流の不定性は</a:t>
            </a:r>
            <a:endParaRPr lang="en-US" altLang="ja-JP" sz="2400" dirty="0"/>
          </a:p>
          <a:p>
            <a:r>
              <a:rPr lang="en-US" altLang="ja-JP" sz="2400" dirty="0"/>
              <a:t>±0.17 </a:t>
            </a:r>
            <a:r>
              <a:rPr lang="en-US" altLang="ja-JP" sz="2400" dirty="0" err="1"/>
              <a:t>nA</a:t>
            </a:r>
            <a:endParaRPr lang="en-US" altLang="ja-JP" sz="2400" dirty="0"/>
          </a:p>
        </p:txBody>
      </p:sp>
      <p:sp>
        <p:nvSpPr>
          <p:cNvPr id="6" name="テキスト ボックス 5">
            <a:extLst>
              <a:ext uri="{FF2B5EF4-FFF2-40B4-BE49-F238E27FC236}">
                <a16:creationId xmlns:a16="http://schemas.microsoft.com/office/drawing/2014/main" id="{13EA9461-014A-4D71-A994-BC7AB7D53CF8}"/>
              </a:ext>
            </a:extLst>
          </p:cNvPr>
          <p:cNvSpPr txBox="1"/>
          <p:nvPr/>
        </p:nvSpPr>
        <p:spPr>
          <a:xfrm>
            <a:off x="4703109" y="5850922"/>
            <a:ext cx="4840941" cy="830997"/>
          </a:xfrm>
          <a:prstGeom prst="rect">
            <a:avLst/>
          </a:prstGeom>
          <a:noFill/>
        </p:spPr>
        <p:txBody>
          <a:bodyPr wrap="square" rtlCol="0">
            <a:spAutoFit/>
          </a:bodyPr>
          <a:lstStyle/>
          <a:p>
            <a:r>
              <a:rPr kumimoji="1" lang="ja-JP" altLang="en-US" sz="2400" dirty="0"/>
              <a:t>⇒電流計の安定性を見る限り</a:t>
            </a:r>
            <a:endParaRPr kumimoji="1" lang="en-US" altLang="ja-JP" sz="2400" dirty="0"/>
          </a:p>
          <a:p>
            <a:r>
              <a:rPr lang="ja-JP" altLang="en-US" sz="2400" dirty="0"/>
              <a:t>　</a:t>
            </a:r>
            <a:r>
              <a:rPr kumimoji="1" lang="en-US" altLang="ja-JP" sz="2400" dirty="0"/>
              <a:t>~4 </a:t>
            </a:r>
            <a:r>
              <a:rPr kumimoji="1" lang="en-US" altLang="ja-JP" sz="2400" dirty="0" err="1"/>
              <a:t>nA</a:t>
            </a:r>
            <a:r>
              <a:rPr kumimoji="1" lang="ja-JP" altLang="en-US" sz="2400" dirty="0"/>
              <a:t>の</a:t>
            </a:r>
            <a:r>
              <a:rPr lang="ja-JP" altLang="en-US" sz="2400" dirty="0"/>
              <a:t>電流</a:t>
            </a:r>
            <a:r>
              <a:rPr kumimoji="1" lang="ja-JP" altLang="en-US" sz="2400" dirty="0"/>
              <a:t>を測るのは現実的</a:t>
            </a:r>
          </a:p>
        </p:txBody>
      </p:sp>
    </p:spTree>
    <p:extLst>
      <p:ext uri="{BB962C8B-B14F-4D97-AF65-F5344CB8AC3E}">
        <p14:creationId xmlns:p14="http://schemas.microsoft.com/office/powerpoint/2010/main" val="325783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9" y="295836"/>
            <a:ext cx="6051176" cy="584775"/>
          </a:xfrm>
          <a:prstGeom prst="rect">
            <a:avLst/>
          </a:prstGeom>
          <a:noFill/>
        </p:spPr>
        <p:txBody>
          <a:bodyPr wrap="square" rtlCol="0">
            <a:spAutoFit/>
          </a:bodyPr>
          <a:lstStyle/>
          <a:p>
            <a:r>
              <a:rPr lang="ja-JP" altLang="en-US" sz="3200" u="sng" dirty="0"/>
              <a:t>まとめ</a:t>
            </a:r>
          </a:p>
        </p:txBody>
      </p:sp>
      <p:sp>
        <p:nvSpPr>
          <p:cNvPr id="2" name="テキスト ボックス 1">
            <a:extLst>
              <a:ext uri="{FF2B5EF4-FFF2-40B4-BE49-F238E27FC236}">
                <a16:creationId xmlns:a16="http://schemas.microsoft.com/office/drawing/2014/main" id="{F488442A-CD63-42F8-AAAC-4A9274AF53E4}"/>
              </a:ext>
            </a:extLst>
          </p:cNvPr>
          <p:cNvSpPr txBox="1"/>
          <p:nvPr/>
        </p:nvSpPr>
        <p:spPr>
          <a:xfrm>
            <a:off x="493059" y="1398494"/>
            <a:ext cx="11008659" cy="4524315"/>
          </a:xfrm>
          <a:prstGeom prst="rect">
            <a:avLst/>
          </a:prstGeom>
          <a:noFill/>
        </p:spPr>
        <p:txBody>
          <a:bodyPr wrap="square" rtlCol="0">
            <a:spAutoFit/>
          </a:bodyPr>
          <a:lstStyle/>
          <a:p>
            <a:r>
              <a:rPr kumimoji="1" lang="ja-JP" altLang="en-US" sz="2400" dirty="0"/>
              <a:t>・</a:t>
            </a:r>
            <a:r>
              <a:rPr kumimoji="1" lang="en-US" altLang="ja-JP" sz="2400" dirty="0"/>
              <a:t>AXEL</a:t>
            </a:r>
            <a:r>
              <a:rPr kumimoji="1" lang="ja-JP" altLang="en-US" sz="2400" dirty="0"/>
              <a:t>は高圧ガス</a:t>
            </a:r>
            <a:r>
              <a:rPr kumimoji="1" lang="en-US" altLang="ja-JP" sz="2400" dirty="0" err="1"/>
              <a:t>Xe</a:t>
            </a:r>
            <a:r>
              <a:rPr kumimoji="1" lang="en-US" altLang="ja-JP" sz="2400" dirty="0"/>
              <a:t> TPC</a:t>
            </a:r>
            <a:r>
              <a:rPr kumimoji="1" lang="ja-JP" altLang="en-US" sz="2400" dirty="0"/>
              <a:t>を用いた</a:t>
            </a:r>
            <a:r>
              <a:rPr lang="en-US" altLang="ja-JP" sz="2400" dirty="0">
                <a:latin typeface="AcadEref" panose="02000500000000020003" pitchFamily="2" charset="0"/>
              </a:rPr>
              <a:t>0νββ</a:t>
            </a:r>
            <a:r>
              <a:rPr kumimoji="1" lang="ja-JP" altLang="en-US" sz="2400" dirty="0"/>
              <a:t>探索実験</a:t>
            </a:r>
            <a:endParaRPr kumimoji="1" lang="en-US" altLang="ja-JP" sz="2400" dirty="0"/>
          </a:p>
          <a:p>
            <a:r>
              <a:rPr kumimoji="1" lang="ja-JP" altLang="en-US" sz="2400" dirty="0"/>
              <a:t>・低バックグラウンドでの</a:t>
            </a:r>
            <a:r>
              <a:rPr lang="en-US" altLang="ja-JP" sz="2400" dirty="0">
                <a:latin typeface="AcadEref" panose="02000500000000020003" pitchFamily="2" charset="0"/>
              </a:rPr>
              <a:t>0νββ</a:t>
            </a:r>
            <a:r>
              <a:rPr kumimoji="1" lang="ja-JP" altLang="en-US" sz="2400" dirty="0"/>
              <a:t>探索に向けて</a:t>
            </a:r>
            <a:r>
              <a:rPr kumimoji="1" lang="en-US" altLang="ja-JP" sz="2400" dirty="0">
                <a:latin typeface="+mn-ea"/>
                <a:ea typeface="Cambria Math" panose="02040503050406030204" pitchFamily="18" charset="0"/>
              </a:rPr>
              <a:t>Ba</a:t>
            </a:r>
            <a:r>
              <a:rPr kumimoji="1" lang="ja-JP" altLang="en-US" sz="2400" dirty="0">
                <a:latin typeface="+mn-ea"/>
              </a:rPr>
              <a:t>イ</a:t>
            </a:r>
            <a:r>
              <a:rPr kumimoji="1" lang="ja-JP" altLang="en-US" sz="2400" dirty="0"/>
              <a:t>オンタグを目指す</a:t>
            </a:r>
            <a:endParaRPr kumimoji="1" lang="en-US" altLang="ja-JP" sz="2400" dirty="0"/>
          </a:p>
          <a:p>
            <a:endParaRPr lang="en-US" altLang="ja-JP" sz="2400" dirty="0"/>
          </a:p>
          <a:p>
            <a:r>
              <a:rPr kumimoji="1" lang="ja-JP" altLang="en-US" sz="2400" dirty="0"/>
              <a:t>・固体</a:t>
            </a:r>
            <a:r>
              <a:rPr kumimoji="1" lang="en-US" altLang="ja-JP" sz="2400" dirty="0" err="1"/>
              <a:t>Xe</a:t>
            </a:r>
            <a:r>
              <a:rPr kumimoji="1" lang="ja-JP" altLang="en-US" sz="2400" dirty="0"/>
              <a:t>中に</a:t>
            </a:r>
            <a:r>
              <a:rPr kumimoji="1" lang="en-US" altLang="ja-JP" sz="2400" dirty="0"/>
              <a:t>Ba</a:t>
            </a:r>
            <a:r>
              <a:rPr kumimoji="1" lang="ja-JP" altLang="en-US" sz="2400" dirty="0"/>
              <a:t>イオンをトラップするチェンバーが必要</a:t>
            </a:r>
            <a:endParaRPr kumimoji="1" lang="en-US" altLang="ja-JP" sz="2400" dirty="0"/>
          </a:p>
          <a:p>
            <a:r>
              <a:rPr kumimoji="1" lang="ja-JP" altLang="en-US" sz="2400" dirty="0"/>
              <a:t>　⇒</a:t>
            </a:r>
            <a:r>
              <a:rPr kumimoji="1" lang="en-US" altLang="ja-JP" sz="2400" dirty="0"/>
              <a:t>1300K</a:t>
            </a:r>
            <a:r>
              <a:rPr kumimoji="1" lang="ja-JP" altLang="en-US" sz="2400" dirty="0"/>
              <a:t>のイオン源を用いた場合の熱伝達計算</a:t>
            </a:r>
            <a:endParaRPr kumimoji="1" lang="en-US" altLang="ja-JP" sz="2400" dirty="0"/>
          </a:p>
          <a:p>
            <a:r>
              <a:rPr kumimoji="1" lang="ja-JP" altLang="en-US" sz="2400" dirty="0"/>
              <a:t>　チェンバーの設計固まる。</a:t>
            </a:r>
            <a:endParaRPr kumimoji="1" lang="en-US" altLang="ja-JP" sz="2400" dirty="0"/>
          </a:p>
          <a:p>
            <a:endParaRPr kumimoji="1" lang="en-US" altLang="ja-JP" sz="2400" dirty="0"/>
          </a:p>
          <a:p>
            <a:r>
              <a:rPr kumimoji="1" lang="ja-JP" altLang="en-US" sz="2400" dirty="0"/>
              <a:t>・イオン源から出たイオン量を見積もる</a:t>
            </a:r>
            <a:endParaRPr kumimoji="1" lang="en-US" altLang="ja-JP" sz="2400" dirty="0"/>
          </a:p>
          <a:p>
            <a:r>
              <a:rPr lang="ja-JP" altLang="en-US" sz="2400" dirty="0"/>
              <a:t>　⇒カソード側からの電荷流出を計測する方法で</a:t>
            </a:r>
            <a:endParaRPr lang="en-US" altLang="ja-JP" sz="2400" dirty="0"/>
          </a:p>
          <a:p>
            <a:r>
              <a:rPr lang="ja-JP" altLang="en-US" sz="2400" dirty="0"/>
              <a:t>　現実的に可能とみられる。</a:t>
            </a:r>
            <a:endParaRPr lang="en-US" altLang="ja-JP" sz="2400" dirty="0"/>
          </a:p>
          <a:p>
            <a:endParaRPr kumimoji="1" lang="en-US" altLang="ja-JP" sz="2400" dirty="0"/>
          </a:p>
          <a:p>
            <a:r>
              <a:rPr kumimoji="1" lang="ja-JP" altLang="en-US" sz="2400" dirty="0"/>
              <a:t>・今後はこの設計のチェンバーで</a:t>
            </a:r>
            <a:r>
              <a:rPr kumimoji="1" lang="en-US" altLang="ja-JP" sz="2400" dirty="0"/>
              <a:t>AXEL</a:t>
            </a:r>
            <a:r>
              <a:rPr kumimoji="1" lang="ja-JP" altLang="en-US" sz="2400" dirty="0"/>
              <a:t>の環境での</a:t>
            </a:r>
            <a:r>
              <a:rPr kumimoji="1" lang="en-US" altLang="ja-JP" sz="2400" dirty="0"/>
              <a:t>Ba</a:t>
            </a:r>
            <a:r>
              <a:rPr kumimoji="1" lang="ja-JP" altLang="en-US" sz="2400" dirty="0"/>
              <a:t>発光の観測を</a:t>
            </a:r>
            <a:r>
              <a:rPr lang="ja-JP" altLang="en-US" sz="2400" dirty="0"/>
              <a:t>試みる</a:t>
            </a:r>
            <a:r>
              <a:rPr kumimoji="1" lang="ja-JP" altLang="en-US" sz="2400" dirty="0"/>
              <a:t>。</a:t>
            </a:r>
            <a:endParaRPr kumimoji="1" lang="en-US" altLang="ja-JP" sz="2400" dirty="0"/>
          </a:p>
        </p:txBody>
      </p:sp>
      <p:sp>
        <p:nvSpPr>
          <p:cNvPr id="5" name="スライド番号プレースホルダー 2">
            <a:extLst>
              <a:ext uri="{FF2B5EF4-FFF2-40B4-BE49-F238E27FC236}">
                <a16:creationId xmlns:a16="http://schemas.microsoft.com/office/drawing/2014/main" id="{73408D25-4898-4840-ACE7-603E51D9EB3B}"/>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17</a:t>
            </a:fld>
            <a:endParaRPr kumimoji="1" lang="ja-JP" altLang="en-US"/>
          </a:p>
        </p:txBody>
      </p:sp>
    </p:spTree>
    <p:extLst>
      <p:ext uri="{BB962C8B-B14F-4D97-AF65-F5344CB8AC3E}">
        <p14:creationId xmlns:p14="http://schemas.microsoft.com/office/powerpoint/2010/main" val="87301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9374E-178B-483D-955E-751BD6CFCCB7}"/>
              </a:ext>
            </a:extLst>
          </p:cNvPr>
          <p:cNvSpPr>
            <a:spLocks noGrp="1"/>
          </p:cNvSpPr>
          <p:nvPr>
            <p:ph type="title"/>
          </p:nvPr>
        </p:nvSpPr>
        <p:spPr>
          <a:xfrm>
            <a:off x="4798359" y="2946960"/>
            <a:ext cx="2595282" cy="1325563"/>
          </a:xfrm>
        </p:spPr>
        <p:txBody>
          <a:bodyPr/>
          <a:lstStyle/>
          <a:p>
            <a:r>
              <a:rPr kumimoji="1" lang="en-US" altLang="ja-JP" b="1" dirty="0"/>
              <a:t>Back Up</a:t>
            </a:r>
            <a:endParaRPr kumimoji="1" lang="ja-JP" altLang="en-US" b="1" dirty="0"/>
          </a:p>
        </p:txBody>
      </p:sp>
    </p:spTree>
    <p:extLst>
      <p:ext uri="{BB962C8B-B14F-4D97-AF65-F5344CB8AC3E}">
        <p14:creationId xmlns:p14="http://schemas.microsoft.com/office/powerpoint/2010/main" val="61235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AA186F-C534-4C84-B613-2ED3A1D16444}"/>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AXEL</a:t>
            </a:r>
            <a:r>
              <a:rPr lang="ja-JP" altLang="en-US" sz="3200" u="sng" dirty="0"/>
              <a:t>での計画</a:t>
            </a:r>
          </a:p>
        </p:txBody>
      </p:sp>
      <p:sp>
        <p:nvSpPr>
          <p:cNvPr id="4" name="テキスト ボックス 3">
            <a:extLst>
              <a:ext uri="{FF2B5EF4-FFF2-40B4-BE49-F238E27FC236}">
                <a16:creationId xmlns:a16="http://schemas.microsoft.com/office/drawing/2014/main" id="{78C576D5-A9A1-4C47-A3A9-FB89616B9BB0}"/>
              </a:ext>
            </a:extLst>
          </p:cNvPr>
          <p:cNvSpPr txBox="1"/>
          <p:nvPr/>
        </p:nvSpPr>
        <p:spPr>
          <a:xfrm>
            <a:off x="493059" y="962891"/>
            <a:ext cx="2259106" cy="369332"/>
          </a:xfrm>
          <a:prstGeom prst="rect">
            <a:avLst/>
          </a:prstGeom>
          <a:noFill/>
        </p:spPr>
        <p:txBody>
          <a:bodyPr wrap="square" rtlCol="0">
            <a:spAutoFit/>
          </a:bodyPr>
          <a:lstStyle/>
          <a:p>
            <a:r>
              <a:rPr kumimoji="1" lang="ja-JP" altLang="en-US" dirty="0"/>
              <a:t>さらに将来の</a:t>
            </a:r>
            <a:r>
              <a:rPr lang="ja-JP" altLang="en-US" dirty="0"/>
              <a:t>案</a:t>
            </a:r>
            <a:endParaRPr kumimoji="1" lang="ja-JP" altLang="en-US" dirty="0"/>
          </a:p>
        </p:txBody>
      </p:sp>
      <p:sp>
        <p:nvSpPr>
          <p:cNvPr id="44" name="テキスト ボックス 43">
            <a:extLst>
              <a:ext uri="{FF2B5EF4-FFF2-40B4-BE49-F238E27FC236}">
                <a16:creationId xmlns:a16="http://schemas.microsoft.com/office/drawing/2014/main" id="{FE677160-AC69-4CD0-9D06-E6B565D54226}"/>
              </a:ext>
            </a:extLst>
          </p:cNvPr>
          <p:cNvSpPr txBox="1"/>
          <p:nvPr/>
        </p:nvSpPr>
        <p:spPr>
          <a:xfrm>
            <a:off x="6610769" y="5013751"/>
            <a:ext cx="3360711" cy="369332"/>
          </a:xfrm>
          <a:prstGeom prst="rect">
            <a:avLst/>
          </a:prstGeom>
          <a:noFill/>
        </p:spPr>
        <p:txBody>
          <a:bodyPr wrap="square" rtlCol="0">
            <a:spAutoFit/>
          </a:bodyPr>
          <a:lstStyle/>
          <a:p>
            <a:r>
              <a:rPr lang="ja-JP" altLang="en-US" dirty="0"/>
              <a:t>微弱な散乱光を</a:t>
            </a:r>
            <a:r>
              <a:rPr lang="en-US" altLang="ja-JP" dirty="0"/>
              <a:t>MPPC</a:t>
            </a:r>
            <a:r>
              <a:rPr lang="ja-JP" altLang="en-US" dirty="0"/>
              <a:t>で補強</a:t>
            </a:r>
            <a:endParaRPr kumimoji="1" lang="ja-JP" altLang="en-US" dirty="0"/>
          </a:p>
        </p:txBody>
      </p:sp>
      <p:sp>
        <p:nvSpPr>
          <p:cNvPr id="15" name="フリーフォーム: 図形 14">
            <a:extLst>
              <a:ext uri="{FF2B5EF4-FFF2-40B4-BE49-F238E27FC236}">
                <a16:creationId xmlns:a16="http://schemas.microsoft.com/office/drawing/2014/main" id="{B4FC2F20-96D9-4F24-AE62-B03EEE82B937}"/>
              </a:ext>
            </a:extLst>
          </p:cNvPr>
          <p:cNvSpPr/>
          <p:nvPr/>
        </p:nvSpPr>
        <p:spPr>
          <a:xfrm>
            <a:off x="2466200" y="1064862"/>
            <a:ext cx="3793115" cy="492279"/>
          </a:xfrm>
          <a:custGeom>
            <a:avLst/>
            <a:gdLst>
              <a:gd name="connsiteX0" fmla="*/ 0 w 6003636"/>
              <a:gd name="connsiteY0" fmla="*/ 1127169 h 1199221"/>
              <a:gd name="connsiteX1" fmla="*/ 628072 w 6003636"/>
              <a:gd name="connsiteY1" fmla="*/ 1117933 h 1199221"/>
              <a:gd name="connsiteX2" fmla="*/ 1311563 w 6003636"/>
              <a:gd name="connsiteY2" fmla="*/ 305133 h 1199221"/>
              <a:gd name="connsiteX3" fmla="*/ 3278909 w 6003636"/>
              <a:gd name="connsiteY3" fmla="*/ 333 h 1199221"/>
              <a:gd name="connsiteX4" fmla="*/ 5126181 w 6003636"/>
              <a:gd name="connsiteY4" fmla="*/ 351314 h 1199221"/>
              <a:gd name="connsiteX5" fmla="*/ 5467927 w 6003636"/>
              <a:gd name="connsiteY5" fmla="*/ 942442 h 1199221"/>
              <a:gd name="connsiteX6" fmla="*/ 6003636 w 6003636"/>
              <a:gd name="connsiteY6" fmla="*/ 933205 h 1199221"/>
              <a:gd name="connsiteX0" fmla="*/ 0 w 5603586"/>
              <a:gd name="connsiteY0" fmla="*/ 1457369 h 1469002"/>
              <a:gd name="connsiteX1" fmla="*/ 228022 w 5603586"/>
              <a:gd name="connsiteY1" fmla="*/ 1117933 h 1469002"/>
              <a:gd name="connsiteX2" fmla="*/ 911513 w 5603586"/>
              <a:gd name="connsiteY2" fmla="*/ 305133 h 1469002"/>
              <a:gd name="connsiteX3" fmla="*/ 2878859 w 5603586"/>
              <a:gd name="connsiteY3" fmla="*/ 333 h 1469002"/>
              <a:gd name="connsiteX4" fmla="*/ 4726131 w 5603586"/>
              <a:gd name="connsiteY4" fmla="*/ 351314 h 1469002"/>
              <a:gd name="connsiteX5" fmla="*/ 5067877 w 5603586"/>
              <a:gd name="connsiteY5" fmla="*/ 942442 h 1469002"/>
              <a:gd name="connsiteX6" fmla="*/ 5603586 w 5603586"/>
              <a:gd name="connsiteY6" fmla="*/ 933205 h 1469002"/>
              <a:gd name="connsiteX0" fmla="*/ 0 w 5603586"/>
              <a:gd name="connsiteY0" fmla="*/ 1457595 h 1557091"/>
              <a:gd name="connsiteX1" fmla="*/ 520122 w 5603586"/>
              <a:gd name="connsiteY1" fmla="*/ 1454709 h 1557091"/>
              <a:gd name="connsiteX2" fmla="*/ 911513 w 5603586"/>
              <a:gd name="connsiteY2" fmla="*/ 305359 h 1557091"/>
              <a:gd name="connsiteX3" fmla="*/ 2878859 w 5603586"/>
              <a:gd name="connsiteY3" fmla="*/ 559 h 1557091"/>
              <a:gd name="connsiteX4" fmla="*/ 4726131 w 5603586"/>
              <a:gd name="connsiteY4" fmla="*/ 351540 h 1557091"/>
              <a:gd name="connsiteX5" fmla="*/ 5067877 w 5603586"/>
              <a:gd name="connsiteY5" fmla="*/ 942668 h 1557091"/>
              <a:gd name="connsiteX6" fmla="*/ 5603586 w 5603586"/>
              <a:gd name="connsiteY6" fmla="*/ 933431 h 1557091"/>
              <a:gd name="connsiteX0" fmla="*/ 0 w 5603586"/>
              <a:gd name="connsiteY0" fmla="*/ 1457595 h 1557091"/>
              <a:gd name="connsiteX1" fmla="*/ 520122 w 5603586"/>
              <a:gd name="connsiteY1" fmla="*/ 1454709 h 1557091"/>
              <a:gd name="connsiteX2" fmla="*/ 911513 w 5603586"/>
              <a:gd name="connsiteY2" fmla="*/ 305359 h 1557091"/>
              <a:gd name="connsiteX3" fmla="*/ 2878859 w 5603586"/>
              <a:gd name="connsiteY3" fmla="*/ 559 h 1557091"/>
              <a:gd name="connsiteX4" fmla="*/ 4726131 w 5603586"/>
              <a:gd name="connsiteY4" fmla="*/ 351540 h 1557091"/>
              <a:gd name="connsiteX5" fmla="*/ 5067877 w 5603586"/>
              <a:gd name="connsiteY5" fmla="*/ 942668 h 1557091"/>
              <a:gd name="connsiteX6" fmla="*/ 5603586 w 5603586"/>
              <a:gd name="connsiteY6" fmla="*/ 933431 h 1557091"/>
              <a:gd name="connsiteX0" fmla="*/ 0 w 5603586"/>
              <a:gd name="connsiteY0" fmla="*/ 1457595 h 1493797"/>
              <a:gd name="connsiteX1" fmla="*/ 520122 w 5603586"/>
              <a:gd name="connsiteY1" fmla="*/ 1454709 h 1493797"/>
              <a:gd name="connsiteX2" fmla="*/ 911513 w 5603586"/>
              <a:gd name="connsiteY2" fmla="*/ 305359 h 1493797"/>
              <a:gd name="connsiteX3" fmla="*/ 2878859 w 5603586"/>
              <a:gd name="connsiteY3" fmla="*/ 559 h 1493797"/>
              <a:gd name="connsiteX4" fmla="*/ 4726131 w 5603586"/>
              <a:gd name="connsiteY4" fmla="*/ 351540 h 1493797"/>
              <a:gd name="connsiteX5" fmla="*/ 5067877 w 5603586"/>
              <a:gd name="connsiteY5" fmla="*/ 942668 h 1493797"/>
              <a:gd name="connsiteX6" fmla="*/ 5603586 w 5603586"/>
              <a:gd name="connsiteY6" fmla="*/ 933431 h 1493797"/>
              <a:gd name="connsiteX0" fmla="*/ 0 w 5603586"/>
              <a:gd name="connsiteY0" fmla="*/ 1457595 h 1487014"/>
              <a:gd name="connsiteX1" fmla="*/ 520122 w 5603586"/>
              <a:gd name="connsiteY1" fmla="*/ 1454709 h 1487014"/>
              <a:gd name="connsiteX2" fmla="*/ 911513 w 5603586"/>
              <a:gd name="connsiteY2" fmla="*/ 305359 h 1487014"/>
              <a:gd name="connsiteX3" fmla="*/ 2878859 w 5603586"/>
              <a:gd name="connsiteY3" fmla="*/ 559 h 1487014"/>
              <a:gd name="connsiteX4" fmla="*/ 4726131 w 5603586"/>
              <a:gd name="connsiteY4" fmla="*/ 351540 h 1487014"/>
              <a:gd name="connsiteX5" fmla="*/ 5067877 w 5603586"/>
              <a:gd name="connsiteY5" fmla="*/ 942668 h 1487014"/>
              <a:gd name="connsiteX6" fmla="*/ 5603586 w 5603586"/>
              <a:gd name="connsiteY6" fmla="*/ 933431 h 1487014"/>
              <a:gd name="connsiteX0" fmla="*/ 0 w 5603586"/>
              <a:gd name="connsiteY0" fmla="*/ 1457595 h 1467305"/>
              <a:gd name="connsiteX1" fmla="*/ 520122 w 5603586"/>
              <a:gd name="connsiteY1" fmla="*/ 1454709 h 1467305"/>
              <a:gd name="connsiteX2" fmla="*/ 911513 w 5603586"/>
              <a:gd name="connsiteY2" fmla="*/ 305359 h 1467305"/>
              <a:gd name="connsiteX3" fmla="*/ 2878859 w 5603586"/>
              <a:gd name="connsiteY3" fmla="*/ 559 h 1467305"/>
              <a:gd name="connsiteX4" fmla="*/ 4726131 w 5603586"/>
              <a:gd name="connsiteY4" fmla="*/ 351540 h 1467305"/>
              <a:gd name="connsiteX5" fmla="*/ 5067877 w 5603586"/>
              <a:gd name="connsiteY5" fmla="*/ 942668 h 1467305"/>
              <a:gd name="connsiteX6" fmla="*/ 5603586 w 5603586"/>
              <a:gd name="connsiteY6" fmla="*/ 933431 h 1467305"/>
              <a:gd name="connsiteX0" fmla="*/ 0 w 5603586"/>
              <a:gd name="connsiteY0" fmla="*/ 1476645 h 1482624"/>
              <a:gd name="connsiteX1" fmla="*/ 520122 w 5603586"/>
              <a:gd name="connsiteY1" fmla="*/ 1454709 h 1482624"/>
              <a:gd name="connsiteX2" fmla="*/ 911513 w 5603586"/>
              <a:gd name="connsiteY2" fmla="*/ 305359 h 1482624"/>
              <a:gd name="connsiteX3" fmla="*/ 2878859 w 5603586"/>
              <a:gd name="connsiteY3" fmla="*/ 559 h 1482624"/>
              <a:gd name="connsiteX4" fmla="*/ 4726131 w 5603586"/>
              <a:gd name="connsiteY4" fmla="*/ 351540 h 1482624"/>
              <a:gd name="connsiteX5" fmla="*/ 5067877 w 5603586"/>
              <a:gd name="connsiteY5" fmla="*/ 942668 h 1482624"/>
              <a:gd name="connsiteX6" fmla="*/ 5603586 w 5603586"/>
              <a:gd name="connsiteY6" fmla="*/ 933431 h 1482624"/>
              <a:gd name="connsiteX0" fmla="*/ 0 w 5603586"/>
              <a:gd name="connsiteY0" fmla="*/ 1476667 h 1486377"/>
              <a:gd name="connsiteX1" fmla="*/ 520122 w 5603586"/>
              <a:gd name="connsiteY1" fmla="*/ 1473781 h 1486377"/>
              <a:gd name="connsiteX2" fmla="*/ 911513 w 5603586"/>
              <a:gd name="connsiteY2" fmla="*/ 305381 h 1486377"/>
              <a:gd name="connsiteX3" fmla="*/ 2878859 w 5603586"/>
              <a:gd name="connsiteY3" fmla="*/ 581 h 1486377"/>
              <a:gd name="connsiteX4" fmla="*/ 4726131 w 5603586"/>
              <a:gd name="connsiteY4" fmla="*/ 351562 h 1486377"/>
              <a:gd name="connsiteX5" fmla="*/ 5067877 w 5603586"/>
              <a:gd name="connsiteY5" fmla="*/ 942690 h 1486377"/>
              <a:gd name="connsiteX6" fmla="*/ 5603586 w 5603586"/>
              <a:gd name="connsiteY6" fmla="*/ 933453 h 1486377"/>
              <a:gd name="connsiteX0" fmla="*/ 0 w 5603586"/>
              <a:gd name="connsiteY0" fmla="*/ 1476667 h 1486377"/>
              <a:gd name="connsiteX1" fmla="*/ 520122 w 5603586"/>
              <a:gd name="connsiteY1" fmla="*/ 1473781 h 1486377"/>
              <a:gd name="connsiteX2" fmla="*/ 911513 w 5603586"/>
              <a:gd name="connsiteY2" fmla="*/ 305381 h 1486377"/>
              <a:gd name="connsiteX3" fmla="*/ 2878859 w 5603586"/>
              <a:gd name="connsiteY3" fmla="*/ 581 h 1486377"/>
              <a:gd name="connsiteX4" fmla="*/ 4726131 w 5603586"/>
              <a:gd name="connsiteY4" fmla="*/ 351562 h 1486377"/>
              <a:gd name="connsiteX5" fmla="*/ 5067877 w 5603586"/>
              <a:gd name="connsiteY5" fmla="*/ 942690 h 1486377"/>
              <a:gd name="connsiteX6" fmla="*/ 5603586 w 5603586"/>
              <a:gd name="connsiteY6" fmla="*/ 933453 h 1486377"/>
              <a:gd name="connsiteX0" fmla="*/ 0 w 5603586"/>
              <a:gd name="connsiteY0" fmla="*/ 1492917 h 1502627"/>
              <a:gd name="connsiteX1" fmla="*/ 520122 w 5603586"/>
              <a:gd name="connsiteY1" fmla="*/ 1490031 h 1502627"/>
              <a:gd name="connsiteX2" fmla="*/ 746413 w 5603586"/>
              <a:gd name="connsiteY2" fmla="*/ 899481 h 1502627"/>
              <a:gd name="connsiteX3" fmla="*/ 2878859 w 5603586"/>
              <a:gd name="connsiteY3" fmla="*/ 16831 h 1502627"/>
              <a:gd name="connsiteX4" fmla="*/ 4726131 w 5603586"/>
              <a:gd name="connsiteY4" fmla="*/ 367812 h 1502627"/>
              <a:gd name="connsiteX5" fmla="*/ 5067877 w 5603586"/>
              <a:gd name="connsiteY5" fmla="*/ 958940 h 1502627"/>
              <a:gd name="connsiteX6" fmla="*/ 5603586 w 5603586"/>
              <a:gd name="connsiteY6" fmla="*/ 949703 h 1502627"/>
              <a:gd name="connsiteX0" fmla="*/ 0 w 5603586"/>
              <a:gd name="connsiteY0" fmla="*/ 1492917 h 1502627"/>
              <a:gd name="connsiteX1" fmla="*/ 520122 w 5603586"/>
              <a:gd name="connsiteY1" fmla="*/ 1490031 h 1502627"/>
              <a:gd name="connsiteX2" fmla="*/ 746413 w 5603586"/>
              <a:gd name="connsiteY2" fmla="*/ 899481 h 1502627"/>
              <a:gd name="connsiteX3" fmla="*/ 2878859 w 5603586"/>
              <a:gd name="connsiteY3" fmla="*/ 16831 h 1502627"/>
              <a:gd name="connsiteX4" fmla="*/ 4726131 w 5603586"/>
              <a:gd name="connsiteY4" fmla="*/ 367812 h 1502627"/>
              <a:gd name="connsiteX5" fmla="*/ 5067877 w 5603586"/>
              <a:gd name="connsiteY5" fmla="*/ 958940 h 1502627"/>
              <a:gd name="connsiteX6" fmla="*/ 5603586 w 5603586"/>
              <a:gd name="connsiteY6" fmla="*/ 949703 h 1502627"/>
              <a:gd name="connsiteX0" fmla="*/ 0 w 5603586"/>
              <a:gd name="connsiteY0" fmla="*/ 1133296 h 1143006"/>
              <a:gd name="connsiteX1" fmla="*/ 520122 w 5603586"/>
              <a:gd name="connsiteY1" fmla="*/ 1130410 h 1143006"/>
              <a:gd name="connsiteX2" fmla="*/ 746413 w 5603586"/>
              <a:gd name="connsiteY2" fmla="*/ 539860 h 1143006"/>
              <a:gd name="connsiteX3" fmla="*/ 2624859 w 5603586"/>
              <a:gd name="connsiteY3" fmla="*/ 273160 h 1143006"/>
              <a:gd name="connsiteX4" fmla="*/ 4726131 w 5603586"/>
              <a:gd name="connsiteY4" fmla="*/ 8191 h 1143006"/>
              <a:gd name="connsiteX5" fmla="*/ 5067877 w 5603586"/>
              <a:gd name="connsiteY5" fmla="*/ 599319 h 1143006"/>
              <a:gd name="connsiteX6" fmla="*/ 5603586 w 5603586"/>
              <a:gd name="connsiteY6" fmla="*/ 590082 h 1143006"/>
              <a:gd name="connsiteX0" fmla="*/ 0 w 5603586"/>
              <a:gd name="connsiteY0" fmla="*/ 1162288 h 1185008"/>
              <a:gd name="connsiteX1" fmla="*/ 520122 w 5603586"/>
              <a:gd name="connsiteY1" fmla="*/ 1159402 h 1185008"/>
              <a:gd name="connsiteX2" fmla="*/ 746413 w 5603586"/>
              <a:gd name="connsiteY2" fmla="*/ 568852 h 1185008"/>
              <a:gd name="connsiteX3" fmla="*/ 2624859 w 5603586"/>
              <a:gd name="connsiteY3" fmla="*/ 302152 h 1185008"/>
              <a:gd name="connsiteX4" fmla="*/ 4726131 w 5603586"/>
              <a:gd name="connsiteY4" fmla="*/ 37183 h 1185008"/>
              <a:gd name="connsiteX5" fmla="*/ 4623377 w 5603586"/>
              <a:gd name="connsiteY5" fmla="*/ 1174411 h 1185008"/>
              <a:gd name="connsiteX6" fmla="*/ 5603586 w 5603586"/>
              <a:gd name="connsiteY6" fmla="*/ 619074 h 1185008"/>
              <a:gd name="connsiteX0" fmla="*/ 0 w 4968586"/>
              <a:gd name="connsiteY0" fmla="*/ 1162288 h 1228358"/>
              <a:gd name="connsiteX1" fmla="*/ 520122 w 4968586"/>
              <a:gd name="connsiteY1" fmla="*/ 1159402 h 1228358"/>
              <a:gd name="connsiteX2" fmla="*/ 746413 w 4968586"/>
              <a:gd name="connsiteY2" fmla="*/ 568852 h 1228358"/>
              <a:gd name="connsiteX3" fmla="*/ 2624859 w 4968586"/>
              <a:gd name="connsiteY3" fmla="*/ 302152 h 1228358"/>
              <a:gd name="connsiteX4" fmla="*/ 4726131 w 4968586"/>
              <a:gd name="connsiteY4" fmla="*/ 37183 h 1228358"/>
              <a:gd name="connsiteX5" fmla="*/ 4623377 w 4968586"/>
              <a:gd name="connsiteY5" fmla="*/ 1174411 h 1228358"/>
              <a:gd name="connsiteX6" fmla="*/ 4968586 w 4968586"/>
              <a:gd name="connsiteY6" fmla="*/ 1165174 h 1228358"/>
              <a:gd name="connsiteX0" fmla="*/ 0 w 4968586"/>
              <a:gd name="connsiteY0" fmla="*/ 1162288 h 1218460"/>
              <a:gd name="connsiteX1" fmla="*/ 520122 w 4968586"/>
              <a:gd name="connsiteY1" fmla="*/ 1159402 h 1218460"/>
              <a:gd name="connsiteX2" fmla="*/ 746413 w 4968586"/>
              <a:gd name="connsiteY2" fmla="*/ 568852 h 1218460"/>
              <a:gd name="connsiteX3" fmla="*/ 2624859 w 4968586"/>
              <a:gd name="connsiteY3" fmla="*/ 302152 h 1218460"/>
              <a:gd name="connsiteX4" fmla="*/ 4726131 w 4968586"/>
              <a:gd name="connsiteY4" fmla="*/ 37183 h 1218460"/>
              <a:gd name="connsiteX5" fmla="*/ 4623377 w 4968586"/>
              <a:gd name="connsiteY5" fmla="*/ 1174411 h 1218460"/>
              <a:gd name="connsiteX6" fmla="*/ 4968586 w 4968586"/>
              <a:gd name="connsiteY6" fmla="*/ 1165174 h 1218460"/>
              <a:gd name="connsiteX0" fmla="*/ 0 w 4968586"/>
              <a:gd name="connsiteY0" fmla="*/ 1162288 h 1176233"/>
              <a:gd name="connsiteX1" fmla="*/ 520122 w 4968586"/>
              <a:gd name="connsiteY1" fmla="*/ 1159402 h 1176233"/>
              <a:gd name="connsiteX2" fmla="*/ 746413 w 4968586"/>
              <a:gd name="connsiteY2" fmla="*/ 568852 h 1176233"/>
              <a:gd name="connsiteX3" fmla="*/ 2624859 w 4968586"/>
              <a:gd name="connsiteY3" fmla="*/ 302152 h 1176233"/>
              <a:gd name="connsiteX4" fmla="*/ 4726131 w 4968586"/>
              <a:gd name="connsiteY4" fmla="*/ 37183 h 1176233"/>
              <a:gd name="connsiteX5" fmla="*/ 4623377 w 4968586"/>
              <a:gd name="connsiteY5" fmla="*/ 1174411 h 1176233"/>
              <a:gd name="connsiteX6" fmla="*/ 4968586 w 4968586"/>
              <a:gd name="connsiteY6" fmla="*/ 1165174 h 1176233"/>
              <a:gd name="connsiteX0" fmla="*/ 0 w 4968586"/>
              <a:gd name="connsiteY0" fmla="*/ 1162288 h 1176233"/>
              <a:gd name="connsiteX1" fmla="*/ 520122 w 4968586"/>
              <a:gd name="connsiteY1" fmla="*/ 1159402 h 1176233"/>
              <a:gd name="connsiteX2" fmla="*/ 746413 w 4968586"/>
              <a:gd name="connsiteY2" fmla="*/ 568852 h 1176233"/>
              <a:gd name="connsiteX3" fmla="*/ 2624859 w 4968586"/>
              <a:gd name="connsiteY3" fmla="*/ 302152 h 1176233"/>
              <a:gd name="connsiteX4" fmla="*/ 4726131 w 4968586"/>
              <a:gd name="connsiteY4" fmla="*/ 37183 h 1176233"/>
              <a:gd name="connsiteX5" fmla="*/ 4623377 w 4968586"/>
              <a:gd name="connsiteY5" fmla="*/ 1174411 h 1176233"/>
              <a:gd name="connsiteX6" fmla="*/ 4968586 w 4968586"/>
              <a:gd name="connsiteY6" fmla="*/ 1165174 h 1176233"/>
              <a:gd name="connsiteX0" fmla="*/ 0 w 4968586"/>
              <a:gd name="connsiteY0" fmla="*/ 860548 h 874493"/>
              <a:gd name="connsiteX1" fmla="*/ 520122 w 4968586"/>
              <a:gd name="connsiteY1" fmla="*/ 857662 h 874493"/>
              <a:gd name="connsiteX2" fmla="*/ 746413 w 4968586"/>
              <a:gd name="connsiteY2" fmla="*/ 267112 h 874493"/>
              <a:gd name="connsiteX3" fmla="*/ 2624859 w 4968586"/>
              <a:gd name="connsiteY3" fmla="*/ 412 h 874493"/>
              <a:gd name="connsiteX4" fmla="*/ 4414981 w 4968586"/>
              <a:gd name="connsiteY4" fmla="*/ 224393 h 874493"/>
              <a:gd name="connsiteX5" fmla="*/ 4623377 w 4968586"/>
              <a:gd name="connsiteY5" fmla="*/ 872671 h 874493"/>
              <a:gd name="connsiteX6" fmla="*/ 4968586 w 4968586"/>
              <a:gd name="connsiteY6" fmla="*/ 863434 h 874493"/>
              <a:gd name="connsiteX0" fmla="*/ 0 w 4968586"/>
              <a:gd name="connsiteY0" fmla="*/ 860479 h 874424"/>
              <a:gd name="connsiteX1" fmla="*/ 520122 w 4968586"/>
              <a:gd name="connsiteY1" fmla="*/ 857593 h 874424"/>
              <a:gd name="connsiteX2" fmla="*/ 746413 w 4968586"/>
              <a:gd name="connsiteY2" fmla="*/ 267043 h 874424"/>
              <a:gd name="connsiteX3" fmla="*/ 2624859 w 4968586"/>
              <a:gd name="connsiteY3" fmla="*/ 343 h 874424"/>
              <a:gd name="connsiteX4" fmla="*/ 4414981 w 4968586"/>
              <a:gd name="connsiteY4" fmla="*/ 224324 h 874424"/>
              <a:gd name="connsiteX5" fmla="*/ 4623377 w 4968586"/>
              <a:gd name="connsiteY5" fmla="*/ 872602 h 874424"/>
              <a:gd name="connsiteX6" fmla="*/ 4968586 w 4968586"/>
              <a:gd name="connsiteY6" fmla="*/ 863365 h 874424"/>
              <a:gd name="connsiteX0" fmla="*/ 0 w 4968586"/>
              <a:gd name="connsiteY0" fmla="*/ 860479 h 874424"/>
              <a:gd name="connsiteX1" fmla="*/ 520122 w 4968586"/>
              <a:gd name="connsiteY1" fmla="*/ 857593 h 874424"/>
              <a:gd name="connsiteX2" fmla="*/ 746413 w 4968586"/>
              <a:gd name="connsiteY2" fmla="*/ 267043 h 874424"/>
              <a:gd name="connsiteX3" fmla="*/ 2624859 w 4968586"/>
              <a:gd name="connsiteY3" fmla="*/ 343 h 874424"/>
              <a:gd name="connsiteX4" fmla="*/ 4414981 w 4968586"/>
              <a:gd name="connsiteY4" fmla="*/ 224324 h 874424"/>
              <a:gd name="connsiteX5" fmla="*/ 4623377 w 4968586"/>
              <a:gd name="connsiteY5" fmla="*/ 872602 h 874424"/>
              <a:gd name="connsiteX6" fmla="*/ 4968586 w 4968586"/>
              <a:gd name="connsiteY6" fmla="*/ 863365 h 874424"/>
              <a:gd name="connsiteX0" fmla="*/ 0 w 4968586"/>
              <a:gd name="connsiteY0" fmla="*/ 699278 h 713223"/>
              <a:gd name="connsiteX1" fmla="*/ 520122 w 4968586"/>
              <a:gd name="connsiteY1" fmla="*/ 696392 h 713223"/>
              <a:gd name="connsiteX2" fmla="*/ 746413 w 4968586"/>
              <a:gd name="connsiteY2" fmla="*/ 105842 h 713223"/>
              <a:gd name="connsiteX3" fmla="*/ 2631209 w 4968586"/>
              <a:gd name="connsiteY3" fmla="*/ 29642 h 713223"/>
              <a:gd name="connsiteX4" fmla="*/ 4414981 w 4968586"/>
              <a:gd name="connsiteY4" fmla="*/ 63123 h 713223"/>
              <a:gd name="connsiteX5" fmla="*/ 4623377 w 4968586"/>
              <a:gd name="connsiteY5" fmla="*/ 711401 h 713223"/>
              <a:gd name="connsiteX6" fmla="*/ 4968586 w 4968586"/>
              <a:gd name="connsiteY6" fmla="*/ 702164 h 713223"/>
              <a:gd name="connsiteX0" fmla="*/ 0 w 4968586"/>
              <a:gd name="connsiteY0" fmla="*/ 708204 h 722149"/>
              <a:gd name="connsiteX1" fmla="*/ 520122 w 4968586"/>
              <a:gd name="connsiteY1" fmla="*/ 705318 h 722149"/>
              <a:gd name="connsiteX2" fmla="*/ 822613 w 4968586"/>
              <a:gd name="connsiteY2" fmla="*/ 273518 h 722149"/>
              <a:gd name="connsiteX3" fmla="*/ 2631209 w 4968586"/>
              <a:gd name="connsiteY3" fmla="*/ 38568 h 722149"/>
              <a:gd name="connsiteX4" fmla="*/ 4414981 w 4968586"/>
              <a:gd name="connsiteY4" fmla="*/ 72049 h 722149"/>
              <a:gd name="connsiteX5" fmla="*/ 4623377 w 4968586"/>
              <a:gd name="connsiteY5" fmla="*/ 720327 h 722149"/>
              <a:gd name="connsiteX6" fmla="*/ 4968586 w 4968586"/>
              <a:gd name="connsiteY6" fmla="*/ 711090 h 722149"/>
              <a:gd name="connsiteX0" fmla="*/ 0 w 4968586"/>
              <a:gd name="connsiteY0" fmla="*/ 670208 h 684153"/>
              <a:gd name="connsiteX1" fmla="*/ 520122 w 4968586"/>
              <a:gd name="connsiteY1" fmla="*/ 667322 h 684153"/>
              <a:gd name="connsiteX2" fmla="*/ 822613 w 4968586"/>
              <a:gd name="connsiteY2" fmla="*/ 235522 h 684153"/>
              <a:gd name="connsiteX3" fmla="*/ 2631209 w 4968586"/>
              <a:gd name="connsiteY3" fmla="*/ 572 h 684153"/>
              <a:gd name="connsiteX4" fmla="*/ 4345131 w 4968586"/>
              <a:gd name="connsiteY4" fmla="*/ 186453 h 684153"/>
              <a:gd name="connsiteX5" fmla="*/ 4623377 w 4968586"/>
              <a:gd name="connsiteY5" fmla="*/ 682331 h 684153"/>
              <a:gd name="connsiteX6" fmla="*/ 4968586 w 4968586"/>
              <a:gd name="connsiteY6" fmla="*/ 673094 h 684153"/>
              <a:gd name="connsiteX0" fmla="*/ 0 w 4968586"/>
              <a:gd name="connsiteY0" fmla="*/ 670171 h 684116"/>
              <a:gd name="connsiteX1" fmla="*/ 520122 w 4968586"/>
              <a:gd name="connsiteY1" fmla="*/ 667285 h 684116"/>
              <a:gd name="connsiteX2" fmla="*/ 822613 w 4968586"/>
              <a:gd name="connsiteY2" fmla="*/ 235485 h 684116"/>
              <a:gd name="connsiteX3" fmla="*/ 2631209 w 4968586"/>
              <a:gd name="connsiteY3" fmla="*/ 535 h 684116"/>
              <a:gd name="connsiteX4" fmla="*/ 4345131 w 4968586"/>
              <a:gd name="connsiteY4" fmla="*/ 186416 h 684116"/>
              <a:gd name="connsiteX5" fmla="*/ 4623377 w 4968586"/>
              <a:gd name="connsiteY5" fmla="*/ 682294 h 684116"/>
              <a:gd name="connsiteX6" fmla="*/ 4968586 w 4968586"/>
              <a:gd name="connsiteY6" fmla="*/ 673057 h 684116"/>
              <a:gd name="connsiteX0" fmla="*/ 0 w 4968586"/>
              <a:gd name="connsiteY0" fmla="*/ 670171 h 684116"/>
              <a:gd name="connsiteX1" fmla="*/ 520122 w 4968586"/>
              <a:gd name="connsiteY1" fmla="*/ 667285 h 684116"/>
              <a:gd name="connsiteX2" fmla="*/ 822613 w 4968586"/>
              <a:gd name="connsiteY2" fmla="*/ 235485 h 684116"/>
              <a:gd name="connsiteX3" fmla="*/ 2631209 w 4968586"/>
              <a:gd name="connsiteY3" fmla="*/ 535 h 684116"/>
              <a:gd name="connsiteX4" fmla="*/ 4345131 w 4968586"/>
              <a:gd name="connsiteY4" fmla="*/ 186416 h 684116"/>
              <a:gd name="connsiteX5" fmla="*/ 4623377 w 4968586"/>
              <a:gd name="connsiteY5" fmla="*/ 682294 h 684116"/>
              <a:gd name="connsiteX6" fmla="*/ 4968586 w 4968586"/>
              <a:gd name="connsiteY6" fmla="*/ 673057 h 684116"/>
              <a:gd name="connsiteX0" fmla="*/ 0 w 4968586"/>
              <a:gd name="connsiteY0" fmla="*/ 669741 h 683686"/>
              <a:gd name="connsiteX1" fmla="*/ 520122 w 4968586"/>
              <a:gd name="connsiteY1" fmla="*/ 666855 h 683686"/>
              <a:gd name="connsiteX2" fmla="*/ 822613 w 4968586"/>
              <a:gd name="connsiteY2" fmla="*/ 235055 h 683686"/>
              <a:gd name="connsiteX3" fmla="*/ 2631209 w 4968586"/>
              <a:gd name="connsiteY3" fmla="*/ 105 h 683686"/>
              <a:gd name="connsiteX4" fmla="*/ 4294331 w 4968586"/>
              <a:gd name="connsiteY4" fmla="*/ 211386 h 683686"/>
              <a:gd name="connsiteX5" fmla="*/ 4623377 w 4968586"/>
              <a:gd name="connsiteY5" fmla="*/ 681864 h 683686"/>
              <a:gd name="connsiteX6" fmla="*/ 4968586 w 4968586"/>
              <a:gd name="connsiteY6" fmla="*/ 672627 h 683686"/>
              <a:gd name="connsiteX0" fmla="*/ 0 w 4968586"/>
              <a:gd name="connsiteY0" fmla="*/ 669647 h 683592"/>
              <a:gd name="connsiteX1" fmla="*/ 520122 w 4968586"/>
              <a:gd name="connsiteY1" fmla="*/ 666761 h 683592"/>
              <a:gd name="connsiteX2" fmla="*/ 822613 w 4968586"/>
              <a:gd name="connsiteY2" fmla="*/ 234961 h 683592"/>
              <a:gd name="connsiteX3" fmla="*/ 2631209 w 4968586"/>
              <a:gd name="connsiteY3" fmla="*/ 11 h 683592"/>
              <a:gd name="connsiteX4" fmla="*/ 4313381 w 4968586"/>
              <a:gd name="connsiteY4" fmla="*/ 243042 h 683592"/>
              <a:gd name="connsiteX5" fmla="*/ 4623377 w 4968586"/>
              <a:gd name="connsiteY5" fmla="*/ 681770 h 683592"/>
              <a:gd name="connsiteX6" fmla="*/ 4968586 w 4968586"/>
              <a:gd name="connsiteY6" fmla="*/ 672533 h 683592"/>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5000336"/>
              <a:gd name="connsiteY0" fmla="*/ 644249 h 658194"/>
              <a:gd name="connsiteX1" fmla="*/ 520122 w 5000336"/>
              <a:gd name="connsiteY1" fmla="*/ 641363 h 658194"/>
              <a:gd name="connsiteX2" fmla="*/ 822613 w 5000336"/>
              <a:gd name="connsiteY2" fmla="*/ 209563 h 658194"/>
              <a:gd name="connsiteX3" fmla="*/ 2599459 w 5000336"/>
              <a:gd name="connsiteY3" fmla="*/ 13 h 658194"/>
              <a:gd name="connsiteX4" fmla="*/ 4313381 w 5000336"/>
              <a:gd name="connsiteY4" fmla="*/ 217644 h 658194"/>
              <a:gd name="connsiteX5" fmla="*/ 4623377 w 5000336"/>
              <a:gd name="connsiteY5" fmla="*/ 656372 h 658194"/>
              <a:gd name="connsiteX6" fmla="*/ 5000336 w 5000336"/>
              <a:gd name="connsiteY6" fmla="*/ 647135 h 658194"/>
              <a:gd name="connsiteX0" fmla="*/ 0 w 5000336"/>
              <a:gd name="connsiteY0" fmla="*/ 644249 h 656599"/>
              <a:gd name="connsiteX1" fmla="*/ 520122 w 5000336"/>
              <a:gd name="connsiteY1" fmla="*/ 641363 h 656599"/>
              <a:gd name="connsiteX2" fmla="*/ 822613 w 5000336"/>
              <a:gd name="connsiteY2" fmla="*/ 209563 h 656599"/>
              <a:gd name="connsiteX3" fmla="*/ 2599459 w 5000336"/>
              <a:gd name="connsiteY3" fmla="*/ 13 h 656599"/>
              <a:gd name="connsiteX4" fmla="*/ 4313381 w 5000336"/>
              <a:gd name="connsiteY4" fmla="*/ 217644 h 656599"/>
              <a:gd name="connsiteX5" fmla="*/ 4623377 w 5000336"/>
              <a:gd name="connsiteY5" fmla="*/ 656372 h 656599"/>
              <a:gd name="connsiteX6" fmla="*/ 5000336 w 5000336"/>
              <a:gd name="connsiteY6" fmla="*/ 647135 h 656599"/>
              <a:gd name="connsiteX0" fmla="*/ 0 w 5038436"/>
              <a:gd name="connsiteY0" fmla="*/ 644249 h 656599"/>
              <a:gd name="connsiteX1" fmla="*/ 520122 w 5038436"/>
              <a:gd name="connsiteY1" fmla="*/ 641363 h 656599"/>
              <a:gd name="connsiteX2" fmla="*/ 822613 w 5038436"/>
              <a:gd name="connsiteY2" fmla="*/ 209563 h 656599"/>
              <a:gd name="connsiteX3" fmla="*/ 2599459 w 5038436"/>
              <a:gd name="connsiteY3" fmla="*/ 13 h 656599"/>
              <a:gd name="connsiteX4" fmla="*/ 4313381 w 5038436"/>
              <a:gd name="connsiteY4" fmla="*/ 217644 h 656599"/>
              <a:gd name="connsiteX5" fmla="*/ 4623377 w 5038436"/>
              <a:gd name="connsiteY5" fmla="*/ 656372 h 656599"/>
              <a:gd name="connsiteX6" fmla="*/ 5038436 w 5038436"/>
              <a:gd name="connsiteY6" fmla="*/ 647135 h 656599"/>
              <a:gd name="connsiteX0" fmla="*/ 0 w 5057486"/>
              <a:gd name="connsiteY0" fmla="*/ 644249 h 656372"/>
              <a:gd name="connsiteX1" fmla="*/ 520122 w 5057486"/>
              <a:gd name="connsiteY1" fmla="*/ 641363 h 656372"/>
              <a:gd name="connsiteX2" fmla="*/ 822613 w 5057486"/>
              <a:gd name="connsiteY2" fmla="*/ 209563 h 656372"/>
              <a:gd name="connsiteX3" fmla="*/ 2599459 w 5057486"/>
              <a:gd name="connsiteY3" fmla="*/ 13 h 656372"/>
              <a:gd name="connsiteX4" fmla="*/ 4313381 w 5057486"/>
              <a:gd name="connsiteY4" fmla="*/ 217644 h 656372"/>
              <a:gd name="connsiteX5" fmla="*/ 4623377 w 5057486"/>
              <a:gd name="connsiteY5" fmla="*/ 656372 h 656372"/>
              <a:gd name="connsiteX6" fmla="*/ 5057486 w 5057486"/>
              <a:gd name="connsiteY6" fmla="*/ 653485 h 65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7486" h="656372">
                <a:moveTo>
                  <a:pt x="0" y="644249"/>
                </a:moveTo>
                <a:cubicBezTo>
                  <a:pt x="204739" y="650984"/>
                  <a:pt x="317403" y="649252"/>
                  <a:pt x="520122" y="641363"/>
                </a:cubicBezTo>
                <a:cubicBezTo>
                  <a:pt x="564091" y="423924"/>
                  <a:pt x="476057" y="316455"/>
                  <a:pt x="822613" y="209563"/>
                </a:cubicBezTo>
                <a:cubicBezTo>
                  <a:pt x="1169169" y="102671"/>
                  <a:pt x="2017664" y="-1334"/>
                  <a:pt x="2599459" y="13"/>
                </a:cubicBezTo>
                <a:cubicBezTo>
                  <a:pt x="3181254" y="1360"/>
                  <a:pt x="3976061" y="108251"/>
                  <a:pt x="4313381" y="217644"/>
                </a:cubicBezTo>
                <a:cubicBezTo>
                  <a:pt x="4650701" y="327037"/>
                  <a:pt x="4616835" y="394290"/>
                  <a:pt x="4623377" y="656372"/>
                </a:cubicBezTo>
                <a:lnTo>
                  <a:pt x="5057486" y="653485"/>
                </a:lnTo>
              </a:path>
            </a:pathLst>
          </a:custGeom>
          <a:solidFill>
            <a:srgbClr val="FFFFCC"/>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16" name="正方形/長方形 6">
            <a:extLst>
              <a:ext uri="{FF2B5EF4-FFF2-40B4-BE49-F238E27FC236}">
                <a16:creationId xmlns:a16="http://schemas.microsoft.com/office/drawing/2014/main" id="{D8ACD0A7-78ED-4F0E-B9F5-B4FCE31C9166}"/>
              </a:ext>
            </a:extLst>
          </p:cNvPr>
          <p:cNvSpPr/>
          <p:nvPr/>
        </p:nvSpPr>
        <p:spPr>
          <a:xfrm>
            <a:off x="2876613" y="1583902"/>
            <a:ext cx="3044458" cy="2892531"/>
          </a:xfrm>
          <a:custGeom>
            <a:avLst/>
            <a:gdLst>
              <a:gd name="connsiteX0" fmla="*/ 0 w 4009119"/>
              <a:gd name="connsiteY0" fmla="*/ 0 h 3396769"/>
              <a:gd name="connsiteX1" fmla="*/ 4009119 w 4009119"/>
              <a:gd name="connsiteY1" fmla="*/ 0 h 3396769"/>
              <a:gd name="connsiteX2" fmla="*/ 4009119 w 4009119"/>
              <a:gd name="connsiteY2" fmla="*/ 3396769 h 3396769"/>
              <a:gd name="connsiteX3" fmla="*/ 0 w 4009119"/>
              <a:gd name="connsiteY3" fmla="*/ 3396769 h 3396769"/>
              <a:gd name="connsiteX4" fmla="*/ 0 w 4009119"/>
              <a:gd name="connsiteY4" fmla="*/ 0 h 3396769"/>
              <a:gd name="connsiteX0" fmla="*/ 0 w 4009119"/>
              <a:gd name="connsiteY0" fmla="*/ 0 h 3408800"/>
              <a:gd name="connsiteX1" fmla="*/ 4009119 w 4009119"/>
              <a:gd name="connsiteY1" fmla="*/ 0 h 3408800"/>
              <a:gd name="connsiteX2" fmla="*/ 4009119 w 4009119"/>
              <a:gd name="connsiteY2" fmla="*/ 3396769 h 3408800"/>
              <a:gd name="connsiteX3" fmla="*/ 2011869 w 4009119"/>
              <a:gd name="connsiteY3" fmla="*/ 3408800 h 3408800"/>
              <a:gd name="connsiteX4" fmla="*/ 0 w 4009119"/>
              <a:gd name="connsiteY4" fmla="*/ 3396769 h 3408800"/>
              <a:gd name="connsiteX5" fmla="*/ 0 w 4009119"/>
              <a:gd name="connsiteY5" fmla="*/ 0 h 340880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7873"/>
              <a:gd name="connsiteX1" fmla="*/ 4009119 w 4009119"/>
              <a:gd name="connsiteY1" fmla="*/ 0 h 3797873"/>
              <a:gd name="connsiteX2" fmla="*/ 4009119 w 4009119"/>
              <a:gd name="connsiteY2" fmla="*/ 3396769 h 3797873"/>
              <a:gd name="connsiteX3" fmla="*/ 2011869 w 4009119"/>
              <a:gd name="connsiteY3" fmla="*/ 3796150 h 3797873"/>
              <a:gd name="connsiteX4" fmla="*/ 633919 w 4009119"/>
              <a:gd name="connsiteY4" fmla="*/ 3535799 h 3797873"/>
              <a:gd name="connsiteX5" fmla="*/ 0 w 4009119"/>
              <a:gd name="connsiteY5" fmla="*/ 3396769 h 3797873"/>
              <a:gd name="connsiteX6" fmla="*/ 0 w 4009119"/>
              <a:gd name="connsiteY6" fmla="*/ 0 h 3797873"/>
              <a:gd name="connsiteX0" fmla="*/ 0 w 4009119"/>
              <a:gd name="connsiteY0" fmla="*/ 0 h 3797873"/>
              <a:gd name="connsiteX1" fmla="*/ 4009119 w 4009119"/>
              <a:gd name="connsiteY1" fmla="*/ 0 h 3797873"/>
              <a:gd name="connsiteX2" fmla="*/ 4009119 w 4009119"/>
              <a:gd name="connsiteY2" fmla="*/ 3396769 h 3797873"/>
              <a:gd name="connsiteX3" fmla="*/ 3300919 w 4009119"/>
              <a:gd name="connsiteY3" fmla="*/ 3561199 h 3797873"/>
              <a:gd name="connsiteX4" fmla="*/ 2011869 w 4009119"/>
              <a:gd name="connsiteY4" fmla="*/ 3796150 h 3797873"/>
              <a:gd name="connsiteX5" fmla="*/ 633919 w 4009119"/>
              <a:gd name="connsiteY5" fmla="*/ 3535799 h 3797873"/>
              <a:gd name="connsiteX6" fmla="*/ 0 w 4009119"/>
              <a:gd name="connsiteY6" fmla="*/ 3396769 h 3797873"/>
              <a:gd name="connsiteX7" fmla="*/ 0 w 4009119"/>
              <a:gd name="connsiteY7" fmla="*/ 0 h 3797873"/>
              <a:gd name="connsiteX0" fmla="*/ 0 w 4009119"/>
              <a:gd name="connsiteY0" fmla="*/ 0 h 3797873"/>
              <a:gd name="connsiteX1" fmla="*/ 4009119 w 4009119"/>
              <a:gd name="connsiteY1" fmla="*/ 0 h 3797873"/>
              <a:gd name="connsiteX2" fmla="*/ 4009119 w 4009119"/>
              <a:gd name="connsiteY2" fmla="*/ 3396769 h 3797873"/>
              <a:gd name="connsiteX3" fmla="*/ 3300919 w 4009119"/>
              <a:gd name="connsiteY3" fmla="*/ 3561199 h 3797873"/>
              <a:gd name="connsiteX4" fmla="*/ 2011869 w 4009119"/>
              <a:gd name="connsiteY4" fmla="*/ 3796150 h 3797873"/>
              <a:gd name="connsiteX5" fmla="*/ 633919 w 4009119"/>
              <a:gd name="connsiteY5" fmla="*/ 3535799 h 3797873"/>
              <a:gd name="connsiteX6" fmla="*/ 0 w 4009119"/>
              <a:gd name="connsiteY6" fmla="*/ 3396769 h 3797873"/>
              <a:gd name="connsiteX7" fmla="*/ 0 w 4009119"/>
              <a:gd name="connsiteY7" fmla="*/ 0 h 3797873"/>
              <a:gd name="connsiteX0" fmla="*/ 0 w 4334102"/>
              <a:gd name="connsiteY0" fmla="*/ 0 h 3797873"/>
              <a:gd name="connsiteX1" fmla="*/ 4009119 w 4334102"/>
              <a:gd name="connsiteY1" fmla="*/ 0 h 3797873"/>
              <a:gd name="connsiteX2" fmla="*/ 4009119 w 4334102"/>
              <a:gd name="connsiteY2" fmla="*/ 3396769 h 3797873"/>
              <a:gd name="connsiteX3" fmla="*/ 3300919 w 4334102"/>
              <a:gd name="connsiteY3" fmla="*/ 3561199 h 3797873"/>
              <a:gd name="connsiteX4" fmla="*/ 2011869 w 4334102"/>
              <a:gd name="connsiteY4" fmla="*/ 3796150 h 3797873"/>
              <a:gd name="connsiteX5" fmla="*/ 633919 w 4334102"/>
              <a:gd name="connsiteY5" fmla="*/ 3535799 h 3797873"/>
              <a:gd name="connsiteX6" fmla="*/ 0 w 4334102"/>
              <a:gd name="connsiteY6" fmla="*/ 3396769 h 3797873"/>
              <a:gd name="connsiteX7" fmla="*/ 0 w 4334102"/>
              <a:gd name="connsiteY7" fmla="*/ 0 h 3797873"/>
              <a:gd name="connsiteX0" fmla="*/ 0 w 4309776"/>
              <a:gd name="connsiteY0" fmla="*/ 0 h 3797873"/>
              <a:gd name="connsiteX1" fmla="*/ 4009119 w 4309776"/>
              <a:gd name="connsiteY1" fmla="*/ 0 h 3797873"/>
              <a:gd name="connsiteX2" fmla="*/ 4009119 w 4309776"/>
              <a:gd name="connsiteY2" fmla="*/ 3396769 h 3797873"/>
              <a:gd name="connsiteX3" fmla="*/ 3300919 w 4309776"/>
              <a:gd name="connsiteY3" fmla="*/ 3561199 h 3797873"/>
              <a:gd name="connsiteX4" fmla="*/ 2011869 w 4309776"/>
              <a:gd name="connsiteY4" fmla="*/ 3796150 h 3797873"/>
              <a:gd name="connsiteX5" fmla="*/ 633919 w 4309776"/>
              <a:gd name="connsiteY5" fmla="*/ 3535799 h 3797873"/>
              <a:gd name="connsiteX6" fmla="*/ 0 w 4309776"/>
              <a:gd name="connsiteY6" fmla="*/ 3396769 h 3797873"/>
              <a:gd name="connsiteX7" fmla="*/ 0 w 4309776"/>
              <a:gd name="connsiteY7" fmla="*/ 0 h 3797873"/>
              <a:gd name="connsiteX0" fmla="*/ 0 w 4023005"/>
              <a:gd name="connsiteY0" fmla="*/ 0 h 3797873"/>
              <a:gd name="connsiteX1" fmla="*/ 4009119 w 4023005"/>
              <a:gd name="connsiteY1" fmla="*/ 0 h 3797873"/>
              <a:gd name="connsiteX2" fmla="*/ 4009119 w 4023005"/>
              <a:gd name="connsiteY2" fmla="*/ 3396769 h 3797873"/>
              <a:gd name="connsiteX3" fmla="*/ 3300919 w 4023005"/>
              <a:gd name="connsiteY3" fmla="*/ 3561199 h 3797873"/>
              <a:gd name="connsiteX4" fmla="*/ 2011869 w 4023005"/>
              <a:gd name="connsiteY4" fmla="*/ 3796150 h 3797873"/>
              <a:gd name="connsiteX5" fmla="*/ 633919 w 4023005"/>
              <a:gd name="connsiteY5" fmla="*/ 3535799 h 3797873"/>
              <a:gd name="connsiteX6" fmla="*/ 0 w 4023005"/>
              <a:gd name="connsiteY6" fmla="*/ 3396769 h 3797873"/>
              <a:gd name="connsiteX7" fmla="*/ 0 w 4023005"/>
              <a:gd name="connsiteY7" fmla="*/ 0 h 3797873"/>
              <a:gd name="connsiteX0" fmla="*/ 0 w 4064097"/>
              <a:gd name="connsiteY0" fmla="*/ 0 h 3797873"/>
              <a:gd name="connsiteX1" fmla="*/ 4009119 w 4064097"/>
              <a:gd name="connsiteY1" fmla="*/ 0 h 3797873"/>
              <a:gd name="connsiteX2" fmla="*/ 4009119 w 4064097"/>
              <a:gd name="connsiteY2" fmla="*/ 3396769 h 3797873"/>
              <a:gd name="connsiteX3" fmla="*/ 3332669 w 4064097"/>
              <a:gd name="connsiteY3" fmla="*/ 3694549 h 3797873"/>
              <a:gd name="connsiteX4" fmla="*/ 2011869 w 4064097"/>
              <a:gd name="connsiteY4" fmla="*/ 3796150 h 3797873"/>
              <a:gd name="connsiteX5" fmla="*/ 633919 w 4064097"/>
              <a:gd name="connsiteY5" fmla="*/ 3535799 h 3797873"/>
              <a:gd name="connsiteX6" fmla="*/ 0 w 4064097"/>
              <a:gd name="connsiteY6" fmla="*/ 3396769 h 3797873"/>
              <a:gd name="connsiteX7" fmla="*/ 0 w 4064097"/>
              <a:gd name="connsiteY7" fmla="*/ 0 h 3797873"/>
              <a:gd name="connsiteX0" fmla="*/ 0 w 4017002"/>
              <a:gd name="connsiteY0" fmla="*/ 0 h 3797873"/>
              <a:gd name="connsiteX1" fmla="*/ 4009119 w 4017002"/>
              <a:gd name="connsiteY1" fmla="*/ 0 h 3797873"/>
              <a:gd name="connsiteX2" fmla="*/ 4009119 w 4017002"/>
              <a:gd name="connsiteY2" fmla="*/ 3396769 h 3797873"/>
              <a:gd name="connsiteX3" fmla="*/ 3332669 w 4017002"/>
              <a:gd name="connsiteY3" fmla="*/ 3694549 h 3797873"/>
              <a:gd name="connsiteX4" fmla="*/ 2011869 w 4017002"/>
              <a:gd name="connsiteY4" fmla="*/ 3796150 h 3797873"/>
              <a:gd name="connsiteX5" fmla="*/ 633919 w 4017002"/>
              <a:gd name="connsiteY5" fmla="*/ 3535799 h 3797873"/>
              <a:gd name="connsiteX6" fmla="*/ 0 w 4017002"/>
              <a:gd name="connsiteY6" fmla="*/ 3396769 h 3797873"/>
              <a:gd name="connsiteX7" fmla="*/ 0 w 4017002"/>
              <a:gd name="connsiteY7" fmla="*/ 0 h 3797873"/>
              <a:gd name="connsiteX0" fmla="*/ 0 w 4017273"/>
              <a:gd name="connsiteY0" fmla="*/ 0 h 3797873"/>
              <a:gd name="connsiteX1" fmla="*/ 4009119 w 4017273"/>
              <a:gd name="connsiteY1" fmla="*/ 0 h 3797873"/>
              <a:gd name="connsiteX2" fmla="*/ 4009119 w 4017273"/>
              <a:gd name="connsiteY2" fmla="*/ 3396769 h 3797873"/>
              <a:gd name="connsiteX3" fmla="*/ 3332669 w 4017273"/>
              <a:gd name="connsiteY3" fmla="*/ 3694549 h 3797873"/>
              <a:gd name="connsiteX4" fmla="*/ 2011869 w 4017273"/>
              <a:gd name="connsiteY4" fmla="*/ 3796150 h 3797873"/>
              <a:gd name="connsiteX5" fmla="*/ 633919 w 4017273"/>
              <a:gd name="connsiteY5" fmla="*/ 3535799 h 3797873"/>
              <a:gd name="connsiteX6" fmla="*/ 0 w 4017273"/>
              <a:gd name="connsiteY6" fmla="*/ 3396769 h 3797873"/>
              <a:gd name="connsiteX7" fmla="*/ 0 w 4017273"/>
              <a:gd name="connsiteY7" fmla="*/ 0 h 3797873"/>
              <a:gd name="connsiteX0" fmla="*/ 0 w 4017273"/>
              <a:gd name="connsiteY0" fmla="*/ 0 h 3801762"/>
              <a:gd name="connsiteX1" fmla="*/ 4009119 w 4017273"/>
              <a:gd name="connsiteY1" fmla="*/ 0 h 3801762"/>
              <a:gd name="connsiteX2" fmla="*/ 4009119 w 4017273"/>
              <a:gd name="connsiteY2" fmla="*/ 3396769 h 3801762"/>
              <a:gd name="connsiteX3" fmla="*/ 3332669 w 4017273"/>
              <a:gd name="connsiteY3" fmla="*/ 3694549 h 3801762"/>
              <a:gd name="connsiteX4" fmla="*/ 2011869 w 4017273"/>
              <a:gd name="connsiteY4" fmla="*/ 3796150 h 3801762"/>
              <a:gd name="connsiteX5" fmla="*/ 633919 w 4017273"/>
              <a:gd name="connsiteY5" fmla="*/ 3700899 h 3801762"/>
              <a:gd name="connsiteX6" fmla="*/ 0 w 4017273"/>
              <a:gd name="connsiteY6" fmla="*/ 3396769 h 3801762"/>
              <a:gd name="connsiteX7" fmla="*/ 0 w 4017273"/>
              <a:gd name="connsiteY7" fmla="*/ 0 h 3801762"/>
              <a:gd name="connsiteX0" fmla="*/ 0 w 4017273"/>
              <a:gd name="connsiteY0" fmla="*/ 0 h 3801762"/>
              <a:gd name="connsiteX1" fmla="*/ 4009119 w 4017273"/>
              <a:gd name="connsiteY1" fmla="*/ 0 h 3801762"/>
              <a:gd name="connsiteX2" fmla="*/ 4009119 w 4017273"/>
              <a:gd name="connsiteY2" fmla="*/ 3396769 h 3801762"/>
              <a:gd name="connsiteX3" fmla="*/ 3332669 w 4017273"/>
              <a:gd name="connsiteY3" fmla="*/ 3694549 h 3801762"/>
              <a:gd name="connsiteX4" fmla="*/ 2011869 w 4017273"/>
              <a:gd name="connsiteY4" fmla="*/ 3796150 h 3801762"/>
              <a:gd name="connsiteX5" fmla="*/ 633919 w 4017273"/>
              <a:gd name="connsiteY5" fmla="*/ 3700899 h 3801762"/>
              <a:gd name="connsiteX6" fmla="*/ 0 w 4017273"/>
              <a:gd name="connsiteY6" fmla="*/ 3396769 h 3801762"/>
              <a:gd name="connsiteX7" fmla="*/ 0 w 4017273"/>
              <a:gd name="connsiteY7" fmla="*/ 0 h 3801762"/>
              <a:gd name="connsiteX0" fmla="*/ 75714 w 4092987"/>
              <a:gd name="connsiteY0" fmla="*/ 0 h 3801762"/>
              <a:gd name="connsiteX1" fmla="*/ 4084833 w 4092987"/>
              <a:gd name="connsiteY1" fmla="*/ 0 h 3801762"/>
              <a:gd name="connsiteX2" fmla="*/ 4084833 w 4092987"/>
              <a:gd name="connsiteY2" fmla="*/ 3396769 h 3801762"/>
              <a:gd name="connsiteX3" fmla="*/ 3408383 w 4092987"/>
              <a:gd name="connsiteY3" fmla="*/ 3694549 h 3801762"/>
              <a:gd name="connsiteX4" fmla="*/ 2087583 w 4092987"/>
              <a:gd name="connsiteY4" fmla="*/ 3796150 h 3801762"/>
              <a:gd name="connsiteX5" fmla="*/ 709633 w 4092987"/>
              <a:gd name="connsiteY5" fmla="*/ 3700899 h 3801762"/>
              <a:gd name="connsiteX6" fmla="*/ 75714 w 4092987"/>
              <a:gd name="connsiteY6" fmla="*/ 3396769 h 3801762"/>
              <a:gd name="connsiteX7" fmla="*/ 75714 w 4092987"/>
              <a:gd name="connsiteY7" fmla="*/ 0 h 3801762"/>
              <a:gd name="connsiteX0" fmla="*/ 5159 w 4022432"/>
              <a:gd name="connsiteY0" fmla="*/ 0 h 3801762"/>
              <a:gd name="connsiteX1" fmla="*/ 4014278 w 4022432"/>
              <a:gd name="connsiteY1" fmla="*/ 0 h 3801762"/>
              <a:gd name="connsiteX2" fmla="*/ 4014278 w 4022432"/>
              <a:gd name="connsiteY2" fmla="*/ 3396769 h 3801762"/>
              <a:gd name="connsiteX3" fmla="*/ 3337828 w 4022432"/>
              <a:gd name="connsiteY3" fmla="*/ 3694549 h 3801762"/>
              <a:gd name="connsiteX4" fmla="*/ 2017028 w 4022432"/>
              <a:gd name="connsiteY4" fmla="*/ 3796150 h 3801762"/>
              <a:gd name="connsiteX5" fmla="*/ 639078 w 4022432"/>
              <a:gd name="connsiteY5" fmla="*/ 3700899 h 3801762"/>
              <a:gd name="connsiteX6" fmla="*/ 5159 w 4022432"/>
              <a:gd name="connsiteY6" fmla="*/ 3396769 h 3801762"/>
              <a:gd name="connsiteX7" fmla="*/ 5159 w 4022432"/>
              <a:gd name="connsiteY7" fmla="*/ 0 h 38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432" h="3801762">
                <a:moveTo>
                  <a:pt x="5159" y="0"/>
                </a:moveTo>
                <a:lnTo>
                  <a:pt x="4014278" y="0"/>
                </a:lnTo>
                <a:cubicBezTo>
                  <a:pt x="4034765" y="782028"/>
                  <a:pt x="4009620" y="2770792"/>
                  <a:pt x="4014278" y="3396769"/>
                </a:cubicBezTo>
                <a:cubicBezTo>
                  <a:pt x="4015836" y="3606127"/>
                  <a:pt x="3670703" y="3627986"/>
                  <a:pt x="3337828" y="3694549"/>
                </a:cubicBezTo>
                <a:cubicBezTo>
                  <a:pt x="3004953" y="3761112"/>
                  <a:pt x="2461528" y="3800383"/>
                  <a:pt x="2017028" y="3796150"/>
                </a:cubicBezTo>
                <a:cubicBezTo>
                  <a:pt x="1454495" y="3819322"/>
                  <a:pt x="974389" y="3767462"/>
                  <a:pt x="639078" y="3700899"/>
                </a:cubicBezTo>
                <a:cubicBezTo>
                  <a:pt x="303767" y="3634336"/>
                  <a:pt x="6871" y="3565578"/>
                  <a:pt x="5159" y="3396769"/>
                </a:cubicBezTo>
                <a:cubicBezTo>
                  <a:pt x="-6448" y="2252002"/>
                  <a:pt x="5159" y="1132256"/>
                  <a:pt x="5159" y="0"/>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dirty="0"/>
          </a:p>
        </p:txBody>
      </p:sp>
      <p:sp>
        <p:nvSpPr>
          <p:cNvPr id="17" name="正方形/長方形 16">
            <a:extLst>
              <a:ext uri="{FF2B5EF4-FFF2-40B4-BE49-F238E27FC236}">
                <a16:creationId xmlns:a16="http://schemas.microsoft.com/office/drawing/2014/main" id="{8B571FF0-1137-4997-9B04-75E19D34CC4F}"/>
              </a:ext>
            </a:extLst>
          </p:cNvPr>
          <p:cNvSpPr/>
          <p:nvPr/>
        </p:nvSpPr>
        <p:spPr>
          <a:xfrm>
            <a:off x="3253986" y="1325788"/>
            <a:ext cx="2266134" cy="2655271"/>
          </a:xfrm>
          <a:prstGeom prst="rect">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sp>
        <p:nvSpPr>
          <p:cNvPr id="18" name="正方形/長方形 17">
            <a:extLst>
              <a:ext uri="{FF2B5EF4-FFF2-40B4-BE49-F238E27FC236}">
                <a16:creationId xmlns:a16="http://schemas.microsoft.com/office/drawing/2014/main" id="{E085BBA5-C389-4861-8B66-F7A6978FF1F2}"/>
              </a:ext>
            </a:extLst>
          </p:cNvPr>
          <p:cNvSpPr/>
          <p:nvPr/>
        </p:nvSpPr>
        <p:spPr>
          <a:xfrm>
            <a:off x="3251956" y="3630004"/>
            <a:ext cx="2284647" cy="3510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E526C5D2-E796-460E-88BC-9D0E8DFCDDF4}"/>
              </a:ext>
            </a:extLst>
          </p:cNvPr>
          <p:cNvSpPr/>
          <p:nvPr/>
        </p:nvSpPr>
        <p:spPr>
          <a:xfrm>
            <a:off x="3413283" y="1458426"/>
            <a:ext cx="1910758" cy="18443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r>
              <a:rPr lang="en-US" altLang="ja-JP" sz="1350" dirty="0">
                <a:solidFill>
                  <a:srgbClr val="FFFFFF"/>
                </a:solidFill>
                <a:latin typeface="Gill Sans MT" panose="020B0502020104020203"/>
                <a:ea typeface="HGｺﾞｼｯｸE" panose="020B0909000000000000" pitchFamily="49" charset="-128"/>
              </a:rPr>
              <a:t>ELCC (anode)</a:t>
            </a:r>
            <a:endParaRPr lang="ja-JP" altLang="en-US" sz="1350" dirty="0">
              <a:solidFill>
                <a:srgbClr val="FFFFFF"/>
              </a:solidFill>
              <a:latin typeface="Gill Sans MT" panose="020B0502020104020203"/>
              <a:ea typeface="HGｺﾞｼｯｸE" panose="020B0909000000000000" pitchFamily="49" charset="-128"/>
            </a:endParaRPr>
          </a:p>
        </p:txBody>
      </p:sp>
      <p:sp>
        <p:nvSpPr>
          <p:cNvPr id="20" name="四角形: 角を丸くする 19">
            <a:extLst>
              <a:ext uri="{FF2B5EF4-FFF2-40B4-BE49-F238E27FC236}">
                <a16:creationId xmlns:a16="http://schemas.microsoft.com/office/drawing/2014/main" id="{968D8DED-1715-411C-8EB3-8FA184BC6626}"/>
              </a:ext>
            </a:extLst>
          </p:cNvPr>
          <p:cNvSpPr/>
          <p:nvPr/>
        </p:nvSpPr>
        <p:spPr>
          <a:xfrm>
            <a:off x="3106638" y="3170429"/>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21" name="正方形/長方形 20">
            <a:extLst>
              <a:ext uri="{FF2B5EF4-FFF2-40B4-BE49-F238E27FC236}">
                <a16:creationId xmlns:a16="http://schemas.microsoft.com/office/drawing/2014/main" id="{8E9C746C-2549-4967-8A8E-DF8812AA8850}"/>
              </a:ext>
            </a:extLst>
          </p:cNvPr>
          <p:cNvSpPr/>
          <p:nvPr/>
        </p:nvSpPr>
        <p:spPr>
          <a:xfrm>
            <a:off x="3247231" y="3526928"/>
            <a:ext cx="2271531" cy="129694"/>
          </a:xfrm>
          <a:prstGeom prst="rect">
            <a:avLst/>
          </a:prstGeom>
          <a:solidFill>
            <a:srgbClr val="E0ED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cxnSp>
        <p:nvCxnSpPr>
          <p:cNvPr id="22" name="直線コネクタ 21">
            <a:extLst>
              <a:ext uri="{FF2B5EF4-FFF2-40B4-BE49-F238E27FC236}">
                <a16:creationId xmlns:a16="http://schemas.microsoft.com/office/drawing/2014/main" id="{598C9947-F054-4BA4-AC12-0473D5CEE6E7}"/>
              </a:ext>
            </a:extLst>
          </p:cNvPr>
          <p:cNvCxnSpPr>
            <a:cxnSpLocks/>
          </p:cNvCxnSpPr>
          <p:nvPr/>
        </p:nvCxnSpPr>
        <p:spPr>
          <a:xfrm>
            <a:off x="3796323" y="3540151"/>
            <a:ext cx="0" cy="194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44E6320-0DC1-47A4-8489-5E534E5D8E5D}"/>
              </a:ext>
            </a:extLst>
          </p:cNvPr>
          <p:cNvCxnSpPr>
            <a:cxnSpLocks/>
          </p:cNvCxnSpPr>
          <p:nvPr/>
        </p:nvCxnSpPr>
        <p:spPr>
          <a:xfrm>
            <a:off x="3894515" y="3540151"/>
            <a:ext cx="0" cy="194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63A07C0-D5AA-4C24-B8B3-07B2FFB3C9A5}"/>
              </a:ext>
            </a:extLst>
          </p:cNvPr>
          <p:cNvCxnSpPr>
            <a:cxnSpLocks/>
          </p:cNvCxnSpPr>
          <p:nvPr/>
        </p:nvCxnSpPr>
        <p:spPr>
          <a:xfrm>
            <a:off x="3992708" y="3540150"/>
            <a:ext cx="4803" cy="1992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5A02689-CAEA-4A3B-BB39-5BD81E19408F}"/>
              </a:ext>
            </a:extLst>
          </p:cNvPr>
          <p:cNvCxnSpPr>
            <a:cxnSpLocks/>
          </p:cNvCxnSpPr>
          <p:nvPr/>
        </p:nvCxnSpPr>
        <p:spPr>
          <a:xfrm>
            <a:off x="4090901"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241ACF8-BB07-4BE9-9A0E-64FFA0B5CC0F}"/>
              </a:ext>
            </a:extLst>
          </p:cNvPr>
          <p:cNvCxnSpPr>
            <a:cxnSpLocks/>
          </p:cNvCxnSpPr>
          <p:nvPr/>
        </p:nvCxnSpPr>
        <p:spPr>
          <a:xfrm>
            <a:off x="4189094"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85D2C69-9F36-43CD-B696-63C4E9F9C215}"/>
              </a:ext>
            </a:extLst>
          </p:cNvPr>
          <p:cNvCxnSpPr>
            <a:cxnSpLocks/>
          </p:cNvCxnSpPr>
          <p:nvPr/>
        </p:nvCxnSpPr>
        <p:spPr>
          <a:xfrm>
            <a:off x="4287287"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3E40123-5F0F-44EE-A7E2-35E0202FCF00}"/>
              </a:ext>
            </a:extLst>
          </p:cNvPr>
          <p:cNvCxnSpPr>
            <a:cxnSpLocks/>
          </p:cNvCxnSpPr>
          <p:nvPr/>
        </p:nvCxnSpPr>
        <p:spPr>
          <a:xfrm>
            <a:off x="4385480"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A023B7C-B3A0-4F2C-8418-E34386A72291}"/>
              </a:ext>
            </a:extLst>
          </p:cNvPr>
          <p:cNvCxnSpPr>
            <a:cxnSpLocks/>
          </p:cNvCxnSpPr>
          <p:nvPr/>
        </p:nvCxnSpPr>
        <p:spPr>
          <a:xfrm>
            <a:off x="4483672"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8170F7D-62ED-451C-B1EA-76E1B51E093A}"/>
              </a:ext>
            </a:extLst>
          </p:cNvPr>
          <p:cNvCxnSpPr>
            <a:cxnSpLocks/>
          </p:cNvCxnSpPr>
          <p:nvPr/>
        </p:nvCxnSpPr>
        <p:spPr>
          <a:xfrm>
            <a:off x="4581865"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BC777E2-369A-438F-8169-398167C58807}"/>
              </a:ext>
            </a:extLst>
          </p:cNvPr>
          <p:cNvCxnSpPr>
            <a:cxnSpLocks/>
          </p:cNvCxnSpPr>
          <p:nvPr/>
        </p:nvCxnSpPr>
        <p:spPr>
          <a:xfrm>
            <a:off x="4664471"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B359245-1973-402F-8BDC-A408A6D4F178}"/>
              </a:ext>
            </a:extLst>
          </p:cNvPr>
          <p:cNvCxnSpPr>
            <a:cxnSpLocks/>
          </p:cNvCxnSpPr>
          <p:nvPr/>
        </p:nvCxnSpPr>
        <p:spPr>
          <a:xfrm>
            <a:off x="4762664"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CD98FD3-28DD-4041-A9A7-C1A0DE2BC933}"/>
              </a:ext>
            </a:extLst>
          </p:cNvPr>
          <p:cNvCxnSpPr>
            <a:cxnSpLocks/>
          </p:cNvCxnSpPr>
          <p:nvPr/>
        </p:nvCxnSpPr>
        <p:spPr>
          <a:xfrm>
            <a:off x="4860857"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AA5A9C6-85B4-44CF-A248-72962F832FE0}"/>
              </a:ext>
            </a:extLst>
          </p:cNvPr>
          <p:cNvCxnSpPr>
            <a:cxnSpLocks/>
          </p:cNvCxnSpPr>
          <p:nvPr/>
        </p:nvCxnSpPr>
        <p:spPr>
          <a:xfrm>
            <a:off x="4956712" y="3539047"/>
            <a:ext cx="4076"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FEA85B7-561E-4D4B-82FA-28CC0968F84D}"/>
              </a:ext>
            </a:extLst>
          </p:cNvPr>
          <p:cNvCxnSpPr>
            <a:cxnSpLocks/>
          </p:cNvCxnSpPr>
          <p:nvPr/>
        </p:nvCxnSpPr>
        <p:spPr>
          <a:xfrm>
            <a:off x="5054905" y="3539047"/>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121">
            <a:extLst>
              <a:ext uri="{FF2B5EF4-FFF2-40B4-BE49-F238E27FC236}">
                <a16:creationId xmlns:a16="http://schemas.microsoft.com/office/drawing/2014/main" id="{3F66A2F0-7F78-44B8-884B-87A80ABB72AD}"/>
              </a:ext>
            </a:extLst>
          </p:cNvPr>
          <p:cNvSpPr txBox="1"/>
          <p:nvPr/>
        </p:nvSpPr>
        <p:spPr>
          <a:xfrm>
            <a:off x="2609939" y="4549983"/>
            <a:ext cx="533349" cy="484748"/>
          </a:xfrm>
          <a:prstGeom prst="rect">
            <a:avLst/>
          </a:prstGeom>
          <a:solidFill>
            <a:srgbClr val="8EFF05"/>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275" dirty="0">
                <a:solidFill>
                  <a:prstClr val="black"/>
                </a:solidFill>
                <a:latin typeface="Arial" pitchFamily="34" charset="0"/>
                <a:ea typeface="ＭＳ Ｐゴシック" pitchFamily="50" charset="-128"/>
              </a:rPr>
              <a:t>laser</a:t>
            </a:r>
            <a:endParaRPr lang="ja-JP" altLang="en-US" sz="1275" dirty="0">
              <a:solidFill>
                <a:prstClr val="black"/>
              </a:solidFill>
              <a:latin typeface="Arial" pitchFamily="34" charset="0"/>
              <a:ea typeface="ＭＳ Ｐゴシック" pitchFamily="50" charset="-128"/>
            </a:endParaRPr>
          </a:p>
        </p:txBody>
      </p:sp>
      <p:sp>
        <p:nvSpPr>
          <p:cNvPr id="37" name="テキスト ボックス 123">
            <a:extLst>
              <a:ext uri="{FF2B5EF4-FFF2-40B4-BE49-F238E27FC236}">
                <a16:creationId xmlns:a16="http://schemas.microsoft.com/office/drawing/2014/main" id="{4F7D74E6-F6A0-426F-88EA-DE0CAB2B9483}"/>
              </a:ext>
            </a:extLst>
          </p:cNvPr>
          <p:cNvSpPr txBox="1"/>
          <p:nvPr/>
        </p:nvSpPr>
        <p:spPr>
          <a:xfrm>
            <a:off x="4158055" y="2456914"/>
            <a:ext cx="754090"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kumimoji="1" lang="en-US" altLang="ja-JP" sz="1350" dirty="0">
                <a:latin typeface="Arial" panose="020B0604020202020204"/>
                <a:ea typeface="ＭＳ Ｐゴシック" panose="020B0600070205080204" pitchFamily="50" charset="-128"/>
              </a:rPr>
              <a:t>gas </a:t>
            </a:r>
            <a:r>
              <a:rPr kumimoji="1" lang="en-US" altLang="ja-JP" sz="1350" dirty="0" err="1">
                <a:latin typeface="Arial" panose="020B0604020202020204"/>
                <a:ea typeface="ＭＳ Ｐゴシック" panose="020B0600070205080204" pitchFamily="50" charset="-128"/>
              </a:rPr>
              <a:t>Xe</a:t>
            </a:r>
            <a:endParaRPr kumimoji="1" lang="ja-JP" altLang="en-US" sz="1350" dirty="0">
              <a:latin typeface="Arial" panose="020B0604020202020204"/>
              <a:ea typeface="ＭＳ Ｐゴシック" panose="020B0600070205080204" pitchFamily="50" charset="-128"/>
            </a:endParaRPr>
          </a:p>
        </p:txBody>
      </p:sp>
      <p:sp>
        <p:nvSpPr>
          <p:cNvPr id="38" name="四角形: 角を丸くする 37">
            <a:extLst>
              <a:ext uri="{FF2B5EF4-FFF2-40B4-BE49-F238E27FC236}">
                <a16:creationId xmlns:a16="http://schemas.microsoft.com/office/drawing/2014/main" id="{D25CB581-6AE0-4D22-8369-E87C99708806}"/>
              </a:ext>
            </a:extLst>
          </p:cNvPr>
          <p:cNvSpPr/>
          <p:nvPr/>
        </p:nvSpPr>
        <p:spPr>
          <a:xfrm>
            <a:off x="3099705" y="2713222"/>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39" name="四角形: 角を丸くする 38">
            <a:extLst>
              <a:ext uri="{FF2B5EF4-FFF2-40B4-BE49-F238E27FC236}">
                <a16:creationId xmlns:a16="http://schemas.microsoft.com/office/drawing/2014/main" id="{332991EC-7156-4DB9-A5FA-3103108D131F}"/>
              </a:ext>
            </a:extLst>
          </p:cNvPr>
          <p:cNvSpPr/>
          <p:nvPr/>
        </p:nvSpPr>
        <p:spPr>
          <a:xfrm>
            <a:off x="3106638" y="2270073"/>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0" name="四角形: 角を丸くする 39">
            <a:extLst>
              <a:ext uri="{FF2B5EF4-FFF2-40B4-BE49-F238E27FC236}">
                <a16:creationId xmlns:a16="http://schemas.microsoft.com/office/drawing/2014/main" id="{113F9FD2-E56B-4430-BEB5-80483980A07F}"/>
              </a:ext>
            </a:extLst>
          </p:cNvPr>
          <p:cNvSpPr/>
          <p:nvPr/>
        </p:nvSpPr>
        <p:spPr>
          <a:xfrm>
            <a:off x="3106638" y="1808595"/>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1" name="四角形: 角を丸くする 40">
            <a:extLst>
              <a:ext uri="{FF2B5EF4-FFF2-40B4-BE49-F238E27FC236}">
                <a16:creationId xmlns:a16="http://schemas.microsoft.com/office/drawing/2014/main" id="{87780683-9154-4FB0-BEB1-5537EE7EB9B9}"/>
              </a:ext>
            </a:extLst>
          </p:cNvPr>
          <p:cNvSpPr/>
          <p:nvPr/>
        </p:nvSpPr>
        <p:spPr>
          <a:xfrm>
            <a:off x="5386733" y="3162869"/>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2" name="四角形: 角を丸くする 41">
            <a:extLst>
              <a:ext uri="{FF2B5EF4-FFF2-40B4-BE49-F238E27FC236}">
                <a16:creationId xmlns:a16="http://schemas.microsoft.com/office/drawing/2014/main" id="{DF683030-D620-4F49-BEA8-32D08D678E4F}"/>
              </a:ext>
            </a:extLst>
          </p:cNvPr>
          <p:cNvSpPr/>
          <p:nvPr/>
        </p:nvSpPr>
        <p:spPr>
          <a:xfrm>
            <a:off x="5379801" y="2705662"/>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5" name="四角形: 角を丸くする 44">
            <a:extLst>
              <a:ext uri="{FF2B5EF4-FFF2-40B4-BE49-F238E27FC236}">
                <a16:creationId xmlns:a16="http://schemas.microsoft.com/office/drawing/2014/main" id="{98BB424B-71BA-4FD0-BEE4-9CA4CA43E910}"/>
              </a:ext>
            </a:extLst>
          </p:cNvPr>
          <p:cNvSpPr/>
          <p:nvPr/>
        </p:nvSpPr>
        <p:spPr>
          <a:xfrm>
            <a:off x="5386733" y="2262513"/>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6" name="四角形: 角を丸くする 45">
            <a:extLst>
              <a:ext uri="{FF2B5EF4-FFF2-40B4-BE49-F238E27FC236}">
                <a16:creationId xmlns:a16="http://schemas.microsoft.com/office/drawing/2014/main" id="{C97FC53D-7C4C-4FF3-9036-2500DCBCC6DD}"/>
              </a:ext>
            </a:extLst>
          </p:cNvPr>
          <p:cNvSpPr/>
          <p:nvPr/>
        </p:nvSpPr>
        <p:spPr>
          <a:xfrm>
            <a:off x="5386733" y="1801035"/>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47" name="テキスト ボックス 134">
            <a:extLst>
              <a:ext uri="{FF2B5EF4-FFF2-40B4-BE49-F238E27FC236}">
                <a16:creationId xmlns:a16="http://schemas.microsoft.com/office/drawing/2014/main" id="{0D6657D0-8727-46A0-8E8E-B494D4614582}"/>
              </a:ext>
            </a:extLst>
          </p:cNvPr>
          <p:cNvSpPr txBox="1"/>
          <p:nvPr/>
        </p:nvSpPr>
        <p:spPr>
          <a:xfrm>
            <a:off x="3532843" y="3729221"/>
            <a:ext cx="890837"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kumimoji="1" lang="en-US" altLang="ja-JP" sz="1350" dirty="0">
                <a:solidFill>
                  <a:schemeClr val="bg1"/>
                </a:solidFill>
                <a:latin typeface="Arial" panose="020B0604020202020204"/>
                <a:ea typeface="ＭＳ Ｐゴシック" panose="020B0600070205080204" pitchFamily="50" charset="-128"/>
              </a:rPr>
              <a:t>cathode</a:t>
            </a:r>
            <a:endParaRPr kumimoji="1" lang="ja-JP" altLang="en-US" sz="1350" dirty="0">
              <a:solidFill>
                <a:schemeClr val="bg1"/>
              </a:solidFill>
              <a:latin typeface="Arial" panose="020B0604020202020204"/>
              <a:ea typeface="ＭＳ Ｐゴシック" panose="020B0600070205080204" pitchFamily="50" charset="-128"/>
            </a:endParaRPr>
          </a:p>
        </p:txBody>
      </p:sp>
      <p:sp>
        <p:nvSpPr>
          <p:cNvPr id="48" name="テキスト ボックス 82">
            <a:extLst>
              <a:ext uri="{FF2B5EF4-FFF2-40B4-BE49-F238E27FC236}">
                <a16:creationId xmlns:a16="http://schemas.microsoft.com/office/drawing/2014/main" id="{D20E29BD-4422-4079-B1D3-DD3C49C0852C}"/>
              </a:ext>
            </a:extLst>
          </p:cNvPr>
          <p:cNvSpPr txBox="1"/>
          <p:nvPr/>
        </p:nvSpPr>
        <p:spPr>
          <a:xfrm>
            <a:off x="4246826" y="3738016"/>
            <a:ext cx="479068"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350" dirty="0">
                <a:solidFill>
                  <a:srgbClr val="FFFFFF"/>
                </a:solidFill>
                <a:latin typeface="Arial" pitchFamily="34" charset="0"/>
                <a:ea typeface="ＭＳ Ｐゴシック" pitchFamily="50" charset="-128"/>
              </a:rPr>
              <a:t>Cu</a:t>
            </a:r>
            <a:endParaRPr lang="ja-JP" altLang="en-US" sz="1350" dirty="0">
              <a:solidFill>
                <a:srgbClr val="FFFFFF"/>
              </a:solidFill>
              <a:latin typeface="Arial" pitchFamily="34" charset="0"/>
              <a:ea typeface="ＭＳ Ｐゴシック" pitchFamily="50" charset="-128"/>
            </a:endParaRPr>
          </a:p>
        </p:txBody>
      </p:sp>
      <p:cxnSp>
        <p:nvCxnSpPr>
          <p:cNvPr id="49" name="直線コネクタ 48">
            <a:extLst>
              <a:ext uri="{FF2B5EF4-FFF2-40B4-BE49-F238E27FC236}">
                <a16:creationId xmlns:a16="http://schemas.microsoft.com/office/drawing/2014/main" id="{BD1714F7-6129-46F5-9110-58B147D12BEA}"/>
              </a:ext>
            </a:extLst>
          </p:cNvPr>
          <p:cNvCxnSpPr>
            <a:cxnSpLocks/>
          </p:cNvCxnSpPr>
          <p:nvPr/>
        </p:nvCxnSpPr>
        <p:spPr>
          <a:xfrm>
            <a:off x="3409718" y="207082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E91E7B-1C10-4421-9484-5B7D181B4B7A}"/>
              </a:ext>
            </a:extLst>
          </p:cNvPr>
          <p:cNvCxnSpPr>
            <a:cxnSpLocks/>
          </p:cNvCxnSpPr>
          <p:nvPr/>
        </p:nvCxnSpPr>
        <p:spPr>
          <a:xfrm>
            <a:off x="3411447" y="254718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36624E-0EEB-4481-8B4C-587AE8E1FC4B}"/>
              </a:ext>
            </a:extLst>
          </p:cNvPr>
          <p:cNvCxnSpPr>
            <a:cxnSpLocks/>
          </p:cNvCxnSpPr>
          <p:nvPr/>
        </p:nvCxnSpPr>
        <p:spPr>
          <a:xfrm>
            <a:off x="3415020" y="296974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5BEBFAF-8187-482E-A907-A3C74FE10AB6}"/>
              </a:ext>
            </a:extLst>
          </p:cNvPr>
          <p:cNvCxnSpPr>
            <a:cxnSpLocks/>
          </p:cNvCxnSpPr>
          <p:nvPr/>
        </p:nvCxnSpPr>
        <p:spPr>
          <a:xfrm>
            <a:off x="5379800" y="207082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DFEA1B2-8890-4E21-928D-EF22DB66F3A9}"/>
              </a:ext>
            </a:extLst>
          </p:cNvPr>
          <p:cNvCxnSpPr>
            <a:cxnSpLocks/>
          </p:cNvCxnSpPr>
          <p:nvPr/>
        </p:nvCxnSpPr>
        <p:spPr>
          <a:xfrm>
            <a:off x="5379800" y="2514608"/>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99ABB51-4A9A-4EA1-B24F-96B192D31B60}"/>
              </a:ext>
            </a:extLst>
          </p:cNvPr>
          <p:cNvCxnSpPr>
            <a:cxnSpLocks/>
          </p:cNvCxnSpPr>
          <p:nvPr/>
        </p:nvCxnSpPr>
        <p:spPr>
          <a:xfrm>
            <a:off x="5379800" y="2976085"/>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BAF7276-8828-491E-8E38-B984925D4BA4}"/>
              </a:ext>
            </a:extLst>
          </p:cNvPr>
          <p:cNvCxnSpPr>
            <a:cxnSpLocks/>
          </p:cNvCxnSpPr>
          <p:nvPr/>
        </p:nvCxnSpPr>
        <p:spPr>
          <a:xfrm>
            <a:off x="5482322" y="2305977"/>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4587F543-CF58-4CCA-8E48-C08B12DEEADA}"/>
              </a:ext>
            </a:extLst>
          </p:cNvPr>
          <p:cNvCxnSpPr>
            <a:cxnSpLocks/>
          </p:cNvCxnSpPr>
          <p:nvPr/>
        </p:nvCxnSpPr>
        <p:spPr>
          <a:xfrm>
            <a:off x="5482322" y="1833717"/>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951BB45-4D5C-4B79-B98E-B372A6EA75DA}"/>
              </a:ext>
            </a:extLst>
          </p:cNvPr>
          <p:cNvCxnSpPr>
            <a:cxnSpLocks/>
          </p:cNvCxnSpPr>
          <p:nvPr/>
        </p:nvCxnSpPr>
        <p:spPr>
          <a:xfrm>
            <a:off x="5482322" y="274156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F119FB4-4FB3-4EE6-8E80-145AD124E772}"/>
              </a:ext>
            </a:extLst>
          </p:cNvPr>
          <p:cNvCxnSpPr>
            <a:cxnSpLocks/>
          </p:cNvCxnSpPr>
          <p:nvPr/>
        </p:nvCxnSpPr>
        <p:spPr>
          <a:xfrm>
            <a:off x="5482322" y="3206333"/>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3198F53-84D0-4937-9993-4DA00A91909F}"/>
              </a:ext>
            </a:extLst>
          </p:cNvPr>
          <p:cNvCxnSpPr>
            <a:cxnSpLocks/>
          </p:cNvCxnSpPr>
          <p:nvPr/>
        </p:nvCxnSpPr>
        <p:spPr>
          <a:xfrm>
            <a:off x="3288572" y="2314890"/>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7F92AE8-4994-4E5A-98F7-0A33ACDD9AFB}"/>
              </a:ext>
            </a:extLst>
          </p:cNvPr>
          <p:cNvCxnSpPr>
            <a:cxnSpLocks/>
          </p:cNvCxnSpPr>
          <p:nvPr/>
        </p:nvCxnSpPr>
        <p:spPr>
          <a:xfrm>
            <a:off x="3288572" y="1842630"/>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826FE4F-5082-4010-B1BF-2EC89D5B9331}"/>
              </a:ext>
            </a:extLst>
          </p:cNvPr>
          <p:cNvCxnSpPr>
            <a:cxnSpLocks/>
          </p:cNvCxnSpPr>
          <p:nvPr/>
        </p:nvCxnSpPr>
        <p:spPr>
          <a:xfrm>
            <a:off x="3288572" y="275047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5902834-EF9A-493C-A479-CA1C9BE182CA}"/>
              </a:ext>
            </a:extLst>
          </p:cNvPr>
          <p:cNvCxnSpPr>
            <a:cxnSpLocks/>
          </p:cNvCxnSpPr>
          <p:nvPr/>
        </p:nvCxnSpPr>
        <p:spPr>
          <a:xfrm>
            <a:off x="3288572" y="321524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フリーフォーム: 図形 63">
            <a:extLst>
              <a:ext uri="{FF2B5EF4-FFF2-40B4-BE49-F238E27FC236}">
                <a16:creationId xmlns:a16="http://schemas.microsoft.com/office/drawing/2014/main" id="{EFA99325-03E9-47BF-8E04-F6C00BA893AB}"/>
              </a:ext>
            </a:extLst>
          </p:cNvPr>
          <p:cNvSpPr/>
          <p:nvPr/>
        </p:nvSpPr>
        <p:spPr>
          <a:xfrm>
            <a:off x="2462970" y="1612336"/>
            <a:ext cx="3809134" cy="2887325"/>
          </a:xfrm>
          <a:custGeom>
            <a:avLst/>
            <a:gdLst>
              <a:gd name="connsiteX0" fmla="*/ 175926 w 5265997"/>
              <a:gd name="connsiteY0" fmla="*/ 378691 h 4914010"/>
              <a:gd name="connsiteX1" fmla="*/ 231345 w 5265997"/>
              <a:gd name="connsiteY1" fmla="*/ 4267200 h 4914010"/>
              <a:gd name="connsiteX2" fmla="*/ 2438835 w 5265997"/>
              <a:gd name="connsiteY2" fmla="*/ 4821381 h 4914010"/>
              <a:gd name="connsiteX3" fmla="*/ 5006545 w 5265997"/>
              <a:gd name="connsiteY3" fmla="*/ 4387272 h 4914010"/>
              <a:gd name="connsiteX4" fmla="*/ 5043490 w 5265997"/>
              <a:gd name="connsiteY4" fmla="*/ 0 h 4914010"/>
              <a:gd name="connsiteX0" fmla="*/ 143939 w 5234010"/>
              <a:gd name="connsiteY0" fmla="*/ 378691 h 4914010"/>
              <a:gd name="connsiteX1" fmla="*/ 97758 w 5234010"/>
              <a:gd name="connsiteY1" fmla="*/ 738909 h 4914010"/>
              <a:gd name="connsiteX2" fmla="*/ 199358 w 5234010"/>
              <a:gd name="connsiteY2" fmla="*/ 4267200 h 4914010"/>
              <a:gd name="connsiteX3" fmla="*/ 2406848 w 5234010"/>
              <a:gd name="connsiteY3" fmla="*/ 4821381 h 4914010"/>
              <a:gd name="connsiteX4" fmla="*/ 4974558 w 5234010"/>
              <a:gd name="connsiteY4" fmla="*/ 4387272 h 4914010"/>
              <a:gd name="connsiteX5" fmla="*/ 5011503 w 5234010"/>
              <a:gd name="connsiteY5" fmla="*/ 0 h 4914010"/>
              <a:gd name="connsiteX0" fmla="*/ 143939 w 5200834"/>
              <a:gd name="connsiteY0" fmla="*/ 378691 h 4883847"/>
              <a:gd name="connsiteX1" fmla="*/ 97758 w 5200834"/>
              <a:gd name="connsiteY1" fmla="*/ 738909 h 4883847"/>
              <a:gd name="connsiteX2" fmla="*/ 199358 w 5200834"/>
              <a:gd name="connsiteY2" fmla="*/ 4267200 h 4883847"/>
              <a:gd name="connsiteX3" fmla="*/ 2406848 w 5200834"/>
              <a:gd name="connsiteY3" fmla="*/ 4821381 h 4883847"/>
              <a:gd name="connsiteX4" fmla="*/ 4974558 w 5200834"/>
              <a:gd name="connsiteY4" fmla="*/ 4387272 h 4883847"/>
              <a:gd name="connsiteX5" fmla="*/ 5076157 w 5200834"/>
              <a:gd name="connsiteY5" fmla="*/ 535709 h 4883847"/>
              <a:gd name="connsiteX6" fmla="*/ 5011503 w 5200834"/>
              <a:gd name="connsiteY6" fmla="*/ 0 h 4883847"/>
              <a:gd name="connsiteX0" fmla="*/ 86 w 5611162"/>
              <a:gd name="connsiteY0" fmla="*/ 424873 h 4883847"/>
              <a:gd name="connsiteX1" fmla="*/ 508086 w 5611162"/>
              <a:gd name="connsiteY1" fmla="*/ 738909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86 w 5611162"/>
              <a:gd name="connsiteY0" fmla="*/ 424873 h 4883847"/>
              <a:gd name="connsiteX1" fmla="*/ 517322 w 5611162"/>
              <a:gd name="connsiteY1" fmla="*/ 480291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86 w 5611162"/>
              <a:gd name="connsiteY0" fmla="*/ 424873 h 4883847"/>
              <a:gd name="connsiteX1" fmla="*/ 517322 w 5611162"/>
              <a:gd name="connsiteY1" fmla="*/ 480291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143 w 5611219"/>
              <a:gd name="connsiteY0" fmla="*/ 424873 h 4883847"/>
              <a:gd name="connsiteX1" fmla="*/ 517379 w 5611219"/>
              <a:gd name="connsiteY1" fmla="*/ 480291 h 4883847"/>
              <a:gd name="connsiteX2" fmla="*/ 609743 w 5611219"/>
              <a:gd name="connsiteY2" fmla="*/ 4267200 h 4883847"/>
              <a:gd name="connsiteX3" fmla="*/ 2817233 w 5611219"/>
              <a:gd name="connsiteY3" fmla="*/ 4821381 h 4883847"/>
              <a:gd name="connsiteX4" fmla="*/ 5384943 w 5611219"/>
              <a:gd name="connsiteY4" fmla="*/ 4387272 h 4883847"/>
              <a:gd name="connsiteX5" fmla="*/ 5486542 w 5611219"/>
              <a:gd name="connsiteY5" fmla="*/ 535709 h 4883847"/>
              <a:gd name="connsiteX6" fmla="*/ 5421888 w 5611219"/>
              <a:gd name="connsiteY6" fmla="*/ 0 h 4883847"/>
              <a:gd name="connsiteX0" fmla="*/ 140 w 5611216"/>
              <a:gd name="connsiteY0" fmla="*/ 424873 h 4883847"/>
              <a:gd name="connsiteX1" fmla="*/ 526613 w 5611216"/>
              <a:gd name="connsiteY1" fmla="*/ 434109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140 w 5611216"/>
              <a:gd name="connsiteY0" fmla="*/ 424873 h 4883847"/>
              <a:gd name="connsiteX1" fmla="*/ 526613 w 5611216"/>
              <a:gd name="connsiteY1" fmla="*/ 461818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140 w 5611216"/>
              <a:gd name="connsiteY0" fmla="*/ 424873 h 4883847"/>
              <a:gd name="connsiteX1" fmla="*/ 526613 w 5611216"/>
              <a:gd name="connsiteY1" fmla="*/ 430068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902089"/>
              <a:gd name="connsiteX1" fmla="*/ 526473 w 5611076"/>
              <a:gd name="connsiteY1" fmla="*/ 430068 h 4902089"/>
              <a:gd name="connsiteX2" fmla="*/ 552450 w 5611076"/>
              <a:gd name="connsiteY2" fmla="*/ 4006850 h 4902089"/>
              <a:gd name="connsiteX3" fmla="*/ 2817090 w 5611076"/>
              <a:gd name="connsiteY3" fmla="*/ 4821381 h 4902089"/>
              <a:gd name="connsiteX4" fmla="*/ 5384800 w 5611076"/>
              <a:gd name="connsiteY4" fmla="*/ 4387272 h 4902089"/>
              <a:gd name="connsiteX5" fmla="*/ 5486399 w 5611076"/>
              <a:gd name="connsiteY5" fmla="*/ 535709 h 4902089"/>
              <a:gd name="connsiteX6" fmla="*/ 5421745 w 5611076"/>
              <a:gd name="connsiteY6" fmla="*/ 0 h 4902089"/>
              <a:gd name="connsiteX0" fmla="*/ 0 w 5611076"/>
              <a:gd name="connsiteY0" fmla="*/ 424873 h 4905227"/>
              <a:gd name="connsiteX1" fmla="*/ 526473 w 5611076"/>
              <a:gd name="connsiteY1" fmla="*/ 430068 h 4905227"/>
              <a:gd name="connsiteX2" fmla="*/ 901700 w 5611076"/>
              <a:gd name="connsiteY2" fmla="*/ 3962400 h 4905227"/>
              <a:gd name="connsiteX3" fmla="*/ 2817090 w 5611076"/>
              <a:gd name="connsiteY3" fmla="*/ 4821381 h 4905227"/>
              <a:gd name="connsiteX4" fmla="*/ 5384800 w 5611076"/>
              <a:gd name="connsiteY4" fmla="*/ 4387272 h 4905227"/>
              <a:gd name="connsiteX5" fmla="*/ 5486399 w 5611076"/>
              <a:gd name="connsiteY5" fmla="*/ 535709 h 4905227"/>
              <a:gd name="connsiteX6" fmla="*/ 5421745 w 5611076"/>
              <a:gd name="connsiteY6" fmla="*/ 0 h 4905227"/>
              <a:gd name="connsiteX0" fmla="*/ 0 w 5611076"/>
              <a:gd name="connsiteY0" fmla="*/ 424873 h 4905227"/>
              <a:gd name="connsiteX1" fmla="*/ 894773 w 5611076"/>
              <a:gd name="connsiteY1" fmla="*/ 550718 h 4905227"/>
              <a:gd name="connsiteX2" fmla="*/ 901700 w 5611076"/>
              <a:gd name="connsiteY2" fmla="*/ 3962400 h 4905227"/>
              <a:gd name="connsiteX3" fmla="*/ 2817090 w 5611076"/>
              <a:gd name="connsiteY3" fmla="*/ 4821381 h 4905227"/>
              <a:gd name="connsiteX4" fmla="*/ 5384800 w 5611076"/>
              <a:gd name="connsiteY4" fmla="*/ 4387272 h 4905227"/>
              <a:gd name="connsiteX5" fmla="*/ 5486399 w 5611076"/>
              <a:gd name="connsiteY5" fmla="*/ 535709 h 4905227"/>
              <a:gd name="connsiteX6" fmla="*/ 5421745 w 5611076"/>
              <a:gd name="connsiteY6" fmla="*/ 0 h 4905227"/>
              <a:gd name="connsiteX0" fmla="*/ 0 w 5249126"/>
              <a:gd name="connsiteY0" fmla="*/ 558223 h 4905227"/>
              <a:gd name="connsiteX1" fmla="*/ 532823 w 5249126"/>
              <a:gd name="connsiteY1" fmla="*/ 550718 h 4905227"/>
              <a:gd name="connsiteX2" fmla="*/ 539750 w 5249126"/>
              <a:gd name="connsiteY2" fmla="*/ 3962400 h 4905227"/>
              <a:gd name="connsiteX3" fmla="*/ 2455140 w 5249126"/>
              <a:gd name="connsiteY3" fmla="*/ 4821381 h 4905227"/>
              <a:gd name="connsiteX4" fmla="*/ 5022850 w 5249126"/>
              <a:gd name="connsiteY4" fmla="*/ 4387272 h 4905227"/>
              <a:gd name="connsiteX5" fmla="*/ 5124449 w 5249126"/>
              <a:gd name="connsiteY5" fmla="*/ 535709 h 4905227"/>
              <a:gd name="connsiteX6" fmla="*/ 5059795 w 5249126"/>
              <a:gd name="connsiteY6" fmla="*/ 0 h 4905227"/>
              <a:gd name="connsiteX0" fmla="*/ 0 w 5249126"/>
              <a:gd name="connsiteY0" fmla="*/ 558223 h 4905227"/>
              <a:gd name="connsiteX1" fmla="*/ 532823 w 5249126"/>
              <a:gd name="connsiteY1" fmla="*/ 550718 h 4905227"/>
              <a:gd name="connsiteX2" fmla="*/ 539750 w 5249126"/>
              <a:gd name="connsiteY2" fmla="*/ 3962400 h 4905227"/>
              <a:gd name="connsiteX3" fmla="*/ 2455140 w 5249126"/>
              <a:gd name="connsiteY3" fmla="*/ 4821381 h 4905227"/>
              <a:gd name="connsiteX4" fmla="*/ 5022850 w 5249126"/>
              <a:gd name="connsiteY4" fmla="*/ 4387272 h 4905227"/>
              <a:gd name="connsiteX5" fmla="*/ 5124449 w 5249126"/>
              <a:gd name="connsiteY5" fmla="*/ 535709 h 4905227"/>
              <a:gd name="connsiteX6" fmla="*/ 5059795 w 5249126"/>
              <a:gd name="connsiteY6" fmla="*/ 0 h 4905227"/>
              <a:gd name="connsiteX0" fmla="*/ 0 w 5151628"/>
              <a:gd name="connsiteY0" fmla="*/ 558223 h 4905227"/>
              <a:gd name="connsiteX1" fmla="*/ 532823 w 5151628"/>
              <a:gd name="connsiteY1" fmla="*/ 550718 h 4905227"/>
              <a:gd name="connsiteX2" fmla="*/ 539750 w 5151628"/>
              <a:gd name="connsiteY2" fmla="*/ 3962400 h 4905227"/>
              <a:gd name="connsiteX3" fmla="*/ 2455140 w 5151628"/>
              <a:gd name="connsiteY3" fmla="*/ 4821381 h 4905227"/>
              <a:gd name="connsiteX4" fmla="*/ 5022850 w 5151628"/>
              <a:gd name="connsiteY4" fmla="*/ 4387272 h 4905227"/>
              <a:gd name="connsiteX5" fmla="*/ 4622799 w 5151628"/>
              <a:gd name="connsiteY5" fmla="*/ 586509 h 4905227"/>
              <a:gd name="connsiteX6" fmla="*/ 5059795 w 5151628"/>
              <a:gd name="connsiteY6" fmla="*/ 0 h 4905227"/>
              <a:gd name="connsiteX0" fmla="*/ 0 w 5151628"/>
              <a:gd name="connsiteY0" fmla="*/ 298925 h 4645929"/>
              <a:gd name="connsiteX1" fmla="*/ 532823 w 5151628"/>
              <a:gd name="connsiteY1" fmla="*/ 291420 h 4645929"/>
              <a:gd name="connsiteX2" fmla="*/ 539750 w 5151628"/>
              <a:gd name="connsiteY2" fmla="*/ 3703102 h 4645929"/>
              <a:gd name="connsiteX3" fmla="*/ 2455140 w 5151628"/>
              <a:gd name="connsiteY3" fmla="*/ 4562083 h 4645929"/>
              <a:gd name="connsiteX4" fmla="*/ 5022850 w 5151628"/>
              <a:gd name="connsiteY4" fmla="*/ 4127974 h 4645929"/>
              <a:gd name="connsiteX5" fmla="*/ 4622799 w 5151628"/>
              <a:gd name="connsiteY5" fmla="*/ 327211 h 4645929"/>
              <a:gd name="connsiteX6" fmla="*/ 5047095 w 5151628"/>
              <a:gd name="connsiteY6" fmla="*/ 242352 h 4645929"/>
              <a:gd name="connsiteX0" fmla="*/ 0 w 5151628"/>
              <a:gd name="connsiteY0" fmla="*/ 320160 h 4667164"/>
              <a:gd name="connsiteX1" fmla="*/ 532823 w 5151628"/>
              <a:gd name="connsiteY1" fmla="*/ 312655 h 4667164"/>
              <a:gd name="connsiteX2" fmla="*/ 539750 w 5151628"/>
              <a:gd name="connsiteY2" fmla="*/ 3724337 h 4667164"/>
              <a:gd name="connsiteX3" fmla="*/ 2455140 w 5151628"/>
              <a:gd name="connsiteY3" fmla="*/ 4583318 h 4667164"/>
              <a:gd name="connsiteX4" fmla="*/ 5022850 w 5151628"/>
              <a:gd name="connsiteY4" fmla="*/ 4149209 h 4667164"/>
              <a:gd name="connsiteX5" fmla="*/ 4622799 w 5151628"/>
              <a:gd name="connsiteY5" fmla="*/ 348446 h 4667164"/>
              <a:gd name="connsiteX6" fmla="*/ 5047095 w 5151628"/>
              <a:gd name="connsiteY6" fmla="*/ 263587 h 4667164"/>
              <a:gd name="connsiteX0" fmla="*/ 0 w 5151628"/>
              <a:gd name="connsiteY0" fmla="*/ 56573 h 4403577"/>
              <a:gd name="connsiteX1" fmla="*/ 532823 w 5151628"/>
              <a:gd name="connsiteY1" fmla="*/ 49068 h 4403577"/>
              <a:gd name="connsiteX2" fmla="*/ 539750 w 5151628"/>
              <a:gd name="connsiteY2" fmla="*/ 3460750 h 4403577"/>
              <a:gd name="connsiteX3" fmla="*/ 2455140 w 5151628"/>
              <a:gd name="connsiteY3" fmla="*/ 4319731 h 4403577"/>
              <a:gd name="connsiteX4" fmla="*/ 5022850 w 5151628"/>
              <a:gd name="connsiteY4" fmla="*/ 3885622 h 4403577"/>
              <a:gd name="connsiteX5" fmla="*/ 4622799 w 5151628"/>
              <a:gd name="connsiteY5" fmla="*/ 84859 h 4403577"/>
              <a:gd name="connsiteX6" fmla="*/ 5047095 w 5151628"/>
              <a:gd name="connsiteY6" fmla="*/ 0 h 4403577"/>
              <a:gd name="connsiteX0" fmla="*/ 0 w 5157532"/>
              <a:gd name="connsiteY0" fmla="*/ 57458 h 4404462"/>
              <a:gd name="connsiteX1" fmla="*/ 532823 w 5157532"/>
              <a:gd name="connsiteY1" fmla="*/ 499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900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26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26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46263 h 4393267"/>
              <a:gd name="connsiteX1" fmla="*/ 532823 w 5157532"/>
              <a:gd name="connsiteY1" fmla="*/ 51458 h 4393267"/>
              <a:gd name="connsiteX2" fmla="*/ 539750 w 5157532"/>
              <a:gd name="connsiteY2" fmla="*/ 3450440 h 4393267"/>
              <a:gd name="connsiteX3" fmla="*/ 2455140 w 5157532"/>
              <a:gd name="connsiteY3" fmla="*/ 4309421 h 4393267"/>
              <a:gd name="connsiteX4" fmla="*/ 5022850 w 5157532"/>
              <a:gd name="connsiteY4" fmla="*/ 3875312 h 4393267"/>
              <a:gd name="connsiteX5" fmla="*/ 4673599 w 5157532"/>
              <a:gd name="connsiteY5" fmla="*/ 30099 h 4393267"/>
              <a:gd name="connsiteX6" fmla="*/ 5047095 w 5157532"/>
              <a:gd name="connsiteY6" fmla="*/ 8740 h 4393267"/>
              <a:gd name="connsiteX0" fmla="*/ 0 w 5157532"/>
              <a:gd name="connsiteY0" fmla="*/ 42276 h 4389280"/>
              <a:gd name="connsiteX1" fmla="*/ 532823 w 5157532"/>
              <a:gd name="connsiteY1" fmla="*/ 47471 h 4389280"/>
              <a:gd name="connsiteX2" fmla="*/ 539750 w 5157532"/>
              <a:gd name="connsiteY2" fmla="*/ 3446453 h 4389280"/>
              <a:gd name="connsiteX3" fmla="*/ 2455140 w 5157532"/>
              <a:gd name="connsiteY3" fmla="*/ 4305434 h 4389280"/>
              <a:gd name="connsiteX4" fmla="*/ 5022850 w 5157532"/>
              <a:gd name="connsiteY4" fmla="*/ 3871325 h 4389280"/>
              <a:gd name="connsiteX5" fmla="*/ 4673599 w 5157532"/>
              <a:gd name="connsiteY5" fmla="*/ 26112 h 4389280"/>
              <a:gd name="connsiteX6" fmla="*/ 5047095 w 5157532"/>
              <a:gd name="connsiteY6" fmla="*/ 4753 h 4389280"/>
              <a:gd name="connsiteX0" fmla="*/ 0 w 5157532"/>
              <a:gd name="connsiteY0" fmla="*/ 37523 h 4384527"/>
              <a:gd name="connsiteX1" fmla="*/ 532823 w 5157532"/>
              <a:gd name="connsiteY1" fmla="*/ 42718 h 4384527"/>
              <a:gd name="connsiteX2" fmla="*/ 539750 w 5157532"/>
              <a:gd name="connsiteY2" fmla="*/ 3441700 h 4384527"/>
              <a:gd name="connsiteX3" fmla="*/ 2455140 w 5157532"/>
              <a:gd name="connsiteY3" fmla="*/ 4300681 h 4384527"/>
              <a:gd name="connsiteX4" fmla="*/ 5022850 w 5157532"/>
              <a:gd name="connsiteY4" fmla="*/ 3866572 h 4384527"/>
              <a:gd name="connsiteX5" fmla="*/ 4673599 w 5157532"/>
              <a:gd name="connsiteY5" fmla="*/ 21359 h 4384527"/>
              <a:gd name="connsiteX6" fmla="*/ 5047095 w 5157532"/>
              <a:gd name="connsiteY6" fmla="*/ 0 h 4384527"/>
              <a:gd name="connsiteX0" fmla="*/ 0 w 5047095"/>
              <a:gd name="connsiteY0" fmla="*/ 37523 h 4300734"/>
              <a:gd name="connsiteX1" fmla="*/ 532823 w 5047095"/>
              <a:gd name="connsiteY1" fmla="*/ 42718 h 4300734"/>
              <a:gd name="connsiteX2" fmla="*/ 539750 w 5047095"/>
              <a:gd name="connsiteY2" fmla="*/ 3441700 h 4300734"/>
              <a:gd name="connsiteX3" fmla="*/ 2455140 w 5047095"/>
              <a:gd name="connsiteY3" fmla="*/ 4300681 h 4300734"/>
              <a:gd name="connsiteX4" fmla="*/ 4654550 w 5047095"/>
              <a:gd name="connsiteY4" fmla="*/ 3460172 h 4300734"/>
              <a:gd name="connsiteX5" fmla="*/ 4673599 w 5047095"/>
              <a:gd name="connsiteY5" fmla="*/ 21359 h 4300734"/>
              <a:gd name="connsiteX6" fmla="*/ 5047095 w 5047095"/>
              <a:gd name="connsiteY6" fmla="*/ 0 h 4300734"/>
              <a:gd name="connsiteX0" fmla="*/ 0 w 5047095"/>
              <a:gd name="connsiteY0" fmla="*/ 37523 h 4300734"/>
              <a:gd name="connsiteX1" fmla="*/ 532823 w 5047095"/>
              <a:gd name="connsiteY1" fmla="*/ 42718 h 4300734"/>
              <a:gd name="connsiteX2" fmla="*/ 539750 w 5047095"/>
              <a:gd name="connsiteY2" fmla="*/ 3441700 h 4300734"/>
              <a:gd name="connsiteX3" fmla="*/ 2455140 w 5047095"/>
              <a:gd name="connsiteY3" fmla="*/ 4300681 h 4300734"/>
              <a:gd name="connsiteX4" fmla="*/ 4654550 w 5047095"/>
              <a:gd name="connsiteY4" fmla="*/ 3460172 h 4300734"/>
              <a:gd name="connsiteX5" fmla="*/ 4673599 w 5047095"/>
              <a:gd name="connsiteY5" fmla="*/ 21359 h 4300734"/>
              <a:gd name="connsiteX6" fmla="*/ 5047095 w 5047095"/>
              <a:gd name="connsiteY6" fmla="*/ 0 h 4300734"/>
              <a:gd name="connsiteX0" fmla="*/ 0 w 5047095"/>
              <a:gd name="connsiteY0" fmla="*/ 37523 h 4300993"/>
              <a:gd name="connsiteX1" fmla="*/ 532823 w 5047095"/>
              <a:gd name="connsiteY1" fmla="*/ 42718 h 4300993"/>
              <a:gd name="connsiteX2" fmla="*/ 539750 w 5047095"/>
              <a:gd name="connsiteY2" fmla="*/ 3441700 h 4300993"/>
              <a:gd name="connsiteX3" fmla="*/ 2455140 w 5047095"/>
              <a:gd name="connsiteY3" fmla="*/ 4300681 h 4300993"/>
              <a:gd name="connsiteX4" fmla="*/ 4654550 w 5047095"/>
              <a:gd name="connsiteY4" fmla="*/ 3460172 h 4300993"/>
              <a:gd name="connsiteX5" fmla="*/ 4673599 w 5047095"/>
              <a:gd name="connsiteY5" fmla="*/ 21359 h 4300993"/>
              <a:gd name="connsiteX6" fmla="*/ 5047095 w 5047095"/>
              <a:gd name="connsiteY6" fmla="*/ 0 h 4300993"/>
              <a:gd name="connsiteX0" fmla="*/ 0 w 5047095"/>
              <a:gd name="connsiteY0" fmla="*/ 37523 h 3970994"/>
              <a:gd name="connsiteX1" fmla="*/ 532823 w 5047095"/>
              <a:gd name="connsiteY1" fmla="*/ 42718 h 3970994"/>
              <a:gd name="connsiteX2" fmla="*/ 539750 w 5047095"/>
              <a:gd name="connsiteY2" fmla="*/ 3441700 h 3970994"/>
              <a:gd name="connsiteX3" fmla="*/ 2728190 w 5047095"/>
              <a:gd name="connsiteY3" fmla="*/ 3951431 h 3970994"/>
              <a:gd name="connsiteX4" fmla="*/ 4654550 w 5047095"/>
              <a:gd name="connsiteY4" fmla="*/ 3460172 h 3970994"/>
              <a:gd name="connsiteX5" fmla="*/ 4673599 w 5047095"/>
              <a:gd name="connsiteY5" fmla="*/ 21359 h 3970994"/>
              <a:gd name="connsiteX6" fmla="*/ 5047095 w 5047095"/>
              <a:gd name="connsiteY6" fmla="*/ 0 h 3970994"/>
              <a:gd name="connsiteX0" fmla="*/ 0 w 5047095"/>
              <a:gd name="connsiteY0" fmla="*/ 37523 h 4001622"/>
              <a:gd name="connsiteX1" fmla="*/ 532823 w 5047095"/>
              <a:gd name="connsiteY1" fmla="*/ 42718 h 4001622"/>
              <a:gd name="connsiteX2" fmla="*/ 539750 w 5047095"/>
              <a:gd name="connsiteY2" fmla="*/ 3441700 h 4001622"/>
              <a:gd name="connsiteX3" fmla="*/ 2721840 w 5047095"/>
              <a:gd name="connsiteY3" fmla="*/ 3989531 h 4001622"/>
              <a:gd name="connsiteX4" fmla="*/ 4654550 w 5047095"/>
              <a:gd name="connsiteY4" fmla="*/ 3460172 h 4001622"/>
              <a:gd name="connsiteX5" fmla="*/ 4673599 w 5047095"/>
              <a:gd name="connsiteY5" fmla="*/ 21359 h 4001622"/>
              <a:gd name="connsiteX6" fmla="*/ 5047095 w 5047095"/>
              <a:gd name="connsiteY6" fmla="*/ 0 h 4001622"/>
              <a:gd name="connsiteX0" fmla="*/ 0 w 5047095"/>
              <a:gd name="connsiteY0" fmla="*/ 37523 h 4005951"/>
              <a:gd name="connsiteX1" fmla="*/ 532823 w 5047095"/>
              <a:gd name="connsiteY1" fmla="*/ 42718 h 4005951"/>
              <a:gd name="connsiteX2" fmla="*/ 539750 w 5047095"/>
              <a:gd name="connsiteY2" fmla="*/ 3441700 h 4005951"/>
              <a:gd name="connsiteX3" fmla="*/ 2721840 w 5047095"/>
              <a:gd name="connsiteY3" fmla="*/ 3989531 h 4005951"/>
              <a:gd name="connsiteX4" fmla="*/ 4654550 w 5047095"/>
              <a:gd name="connsiteY4" fmla="*/ 3460172 h 4005951"/>
              <a:gd name="connsiteX5" fmla="*/ 4673599 w 5047095"/>
              <a:gd name="connsiteY5" fmla="*/ 21359 h 4005951"/>
              <a:gd name="connsiteX6" fmla="*/ 5047095 w 5047095"/>
              <a:gd name="connsiteY6" fmla="*/ 0 h 4005951"/>
              <a:gd name="connsiteX0" fmla="*/ 0 w 5047095"/>
              <a:gd name="connsiteY0" fmla="*/ 37523 h 4005951"/>
              <a:gd name="connsiteX1" fmla="*/ 532823 w 5047095"/>
              <a:gd name="connsiteY1" fmla="*/ 42718 h 4005951"/>
              <a:gd name="connsiteX2" fmla="*/ 539750 w 5047095"/>
              <a:gd name="connsiteY2" fmla="*/ 3441700 h 4005951"/>
              <a:gd name="connsiteX3" fmla="*/ 2721840 w 5047095"/>
              <a:gd name="connsiteY3" fmla="*/ 3989531 h 4005951"/>
              <a:gd name="connsiteX4" fmla="*/ 4654550 w 5047095"/>
              <a:gd name="connsiteY4" fmla="*/ 3460172 h 4005951"/>
              <a:gd name="connsiteX5" fmla="*/ 4673599 w 5047095"/>
              <a:gd name="connsiteY5" fmla="*/ 21359 h 4005951"/>
              <a:gd name="connsiteX6" fmla="*/ 5047095 w 5047095"/>
              <a:gd name="connsiteY6" fmla="*/ 0 h 4005951"/>
              <a:gd name="connsiteX0" fmla="*/ 0 w 5047095"/>
              <a:gd name="connsiteY0" fmla="*/ 37523 h 3990555"/>
              <a:gd name="connsiteX1" fmla="*/ 532823 w 5047095"/>
              <a:gd name="connsiteY1" fmla="*/ 42718 h 3990555"/>
              <a:gd name="connsiteX2" fmla="*/ 539750 w 5047095"/>
              <a:gd name="connsiteY2" fmla="*/ 3441700 h 3990555"/>
              <a:gd name="connsiteX3" fmla="*/ 2721840 w 5047095"/>
              <a:gd name="connsiteY3" fmla="*/ 3989531 h 3990555"/>
              <a:gd name="connsiteX4" fmla="*/ 4654550 w 5047095"/>
              <a:gd name="connsiteY4" fmla="*/ 3460172 h 3990555"/>
              <a:gd name="connsiteX5" fmla="*/ 4673599 w 5047095"/>
              <a:gd name="connsiteY5" fmla="*/ 21359 h 3990555"/>
              <a:gd name="connsiteX6" fmla="*/ 5047095 w 5047095"/>
              <a:gd name="connsiteY6" fmla="*/ 0 h 3990555"/>
              <a:gd name="connsiteX0" fmla="*/ 0 w 5047095"/>
              <a:gd name="connsiteY0" fmla="*/ 37523 h 3990555"/>
              <a:gd name="connsiteX1" fmla="*/ 532823 w 5047095"/>
              <a:gd name="connsiteY1" fmla="*/ 42718 h 3990555"/>
              <a:gd name="connsiteX2" fmla="*/ 539750 w 5047095"/>
              <a:gd name="connsiteY2" fmla="*/ 3441700 h 3990555"/>
              <a:gd name="connsiteX3" fmla="*/ 2721840 w 5047095"/>
              <a:gd name="connsiteY3" fmla="*/ 3989531 h 3990555"/>
              <a:gd name="connsiteX4" fmla="*/ 4654550 w 5047095"/>
              <a:gd name="connsiteY4" fmla="*/ 3460172 h 3990555"/>
              <a:gd name="connsiteX5" fmla="*/ 4673599 w 5047095"/>
              <a:gd name="connsiteY5" fmla="*/ 21359 h 3990555"/>
              <a:gd name="connsiteX6" fmla="*/ 5047095 w 5047095"/>
              <a:gd name="connsiteY6" fmla="*/ 0 h 3990555"/>
              <a:gd name="connsiteX0" fmla="*/ 0 w 5047095"/>
              <a:gd name="connsiteY0" fmla="*/ 37523 h 4030606"/>
              <a:gd name="connsiteX1" fmla="*/ 532823 w 5047095"/>
              <a:gd name="connsiteY1" fmla="*/ 42718 h 4030606"/>
              <a:gd name="connsiteX2" fmla="*/ 539750 w 5047095"/>
              <a:gd name="connsiteY2" fmla="*/ 3441700 h 4030606"/>
              <a:gd name="connsiteX3" fmla="*/ 1376795 w 5047095"/>
              <a:gd name="connsiteY3" fmla="*/ 3933536 h 4030606"/>
              <a:gd name="connsiteX4" fmla="*/ 2721840 w 5047095"/>
              <a:gd name="connsiteY4" fmla="*/ 3989531 h 4030606"/>
              <a:gd name="connsiteX5" fmla="*/ 4654550 w 5047095"/>
              <a:gd name="connsiteY5" fmla="*/ 3460172 h 4030606"/>
              <a:gd name="connsiteX6" fmla="*/ 4673599 w 5047095"/>
              <a:gd name="connsiteY6" fmla="*/ 21359 h 4030606"/>
              <a:gd name="connsiteX7" fmla="*/ 5047095 w 5047095"/>
              <a:gd name="connsiteY7" fmla="*/ 0 h 403060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017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017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92272"/>
              <a:gd name="connsiteX1" fmla="*/ 532823 w 5047095"/>
              <a:gd name="connsiteY1" fmla="*/ 42718 h 3992272"/>
              <a:gd name="connsiteX2" fmla="*/ 539750 w 5047095"/>
              <a:gd name="connsiteY2" fmla="*/ 3441700 h 3992272"/>
              <a:gd name="connsiteX3" fmla="*/ 1294245 w 5047095"/>
              <a:gd name="connsiteY3" fmla="*/ 3914486 h 3992272"/>
              <a:gd name="connsiteX4" fmla="*/ 2721840 w 5047095"/>
              <a:gd name="connsiteY4" fmla="*/ 3989531 h 3992272"/>
              <a:gd name="connsiteX5" fmla="*/ 3935845 w 5047095"/>
              <a:gd name="connsiteY5" fmla="*/ 3901785 h 3992272"/>
              <a:gd name="connsiteX6" fmla="*/ 4654550 w 5047095"/>
              <a:gd name="connsiteY6" fmla="*/ 3460172 h 3992272"/>
              <a:gd name="connsiteX7" fmla="*/ 4673599 w 5047095"/>
              <a:gd name="connsiteY7" fmla="*/ 21359 h 3992272"/>
              <a:gd name="connsiteX8" fmla="*/ 5047095 w 5047095"/>
              <a:gd name="connsiteY8" fmla="*/ 0 h 3992272"/>
              <a:gd name="connsiteX0" fmla="*/ 0 w 5047095"/>
              <a:gd name="connsiteY0" fmla="*/ 37523 h 3989679"/>
              <a:gd name="connsiteX1" fmla="*/ 532823 w 5047095"/>
              <a:gd name="connsiteY1" fmla="*/ 42718 h 3989679"/>
              <a:gd name="connsiteX2" fmla="*/ 539750 w 5047095"/>
              <a:gd name="connsiteY2" fmla="*/ 3441700 h 3989679"/>
              <a:gd name="connsiteX3" fmla="*/ 1294245 w 5047095"/>
              <a:gd name="connsiteY3" fmla="*/ 3914486 h 3989679"/>
              <a:gd name="connsiteX4" fmla="*/ 2721840 w 5047095"/>
              <a:gd name="connsiteY4" fmla="*/ 3989531 h 3989679"/>
              <a:gd name="connsiteX5" fmla="*/ 3935845 w 5047095"/>
              <a:gd name="connsiteY5" fmla="*/ 3901785 h 3989679"/>
              <a:gd name="connsiteX6" fmla="*/ 4654550 w 5047095"/>
              <a:gd name="connsiteY6" fmla="*/ 3460172 h 3989679"/>
              <a:gd name="connsiteX7" fmla="*/ 4673599 w 5047095"/>
              <a:gd name="connsiteY7" fmla="*/ 21359 h 3989679"/>
              <a:gd name="connsiteX8" fmla="*/ 5047095 w 5047095"/>
              <a:gd name="connsiteY8" fmla="*/ 0 h 3989679"/>
              <a:gd name="connsiteX0" fmla="*/ 0 w 5047095"/>
              <a:gd name="connsiteY0" fmla="*/ 37523 h 3989679"/>
              <a:gd name="connsiteX1" fmla="*/ 532823 w 5047095"/>
              <a:gd name="connsiteY1" fmla="*/ 42718 h 3989679"/>
              <a:gd name="connsiteX2" fmla="*/ 539750 w 5047095"/>
              <a:gd name="connsiteY2" fmla="*/ 3441700 h 3989679"/>
              <a:gd name="connsiteX3" fmla="*/ 1294245 w 5047095"/>
              <a:gd name="connsiteY3" fmla="*/ 3914486 h 3989679"/>
              <a:gd name="connsiteX4" fmla="*/ 2721840 w 5047095"/>
              <a:gd name="connsiteY4" fmla="*/ 3989531 h 3989679"/>
              <a:gd name="connsiteX5" fmla="*/ 3935845 w 5047095"/>
              <a:gd name="connsiteY5" fmla="*/ 3901785 h 3989679"/>
              <a:gd name="connsiteX6" fmla="*/ 4654550 w 5047095"/>
              <a:gd name="connsiteY6" fmla="*/ 3460172 h 3989679"/>
              <a:gd name="connsiteX7" fmla="*/ 4673599 w 5047095"/>
              <a:gd name="connsiteY7" fmla="*/ 21359 h 3989679"/>
              <a:gd name="connsiteX8" fmla="*/ 5047095 w 5047095"/>
              <a:gd name="connsiteY8" fmla="*/ 0 h 3989679"/>
              <a:gd name="connsiteX0" fmla="*/ 0 w 5047095"/>
              <a:gd name="connsiteY0" fmla="*/ 37523 h 3989691"/>
              <a:gd name="connsiteX1" fmla="*/ 532823 w 5047095"/>
              <a:gd name="connsiteY1" fmla="*/ 42718 h 3989691"/>
              <a:gd name="connsiteX2" fmla="*/ 539750 w 5047095"/>
              <a:gd name="connsiteY2" fmla="*/ 3441700 h 3989691"/>
              <a:gd name="connsiteX3" fmla="*/ 1294245 w 5047095"/>
              <a:gd name="connsiteY3" fmla="*/ 3914486 h 3989691"/>
              <a:gd name="connsiteX4" fmla="*/ 2721840 w 5047095"/>
              <a:gd name="connsiteY4" fmla="*/ 3989531 h 3989691"/>
              <a:gd name="connsiteX5" fmla="*/ 3935845 w 5047095"/>
              <a:gd name="connsiteY5" fmla="*/ 3901785 h 3989691"/>
              <a:gd name="connsiteX6" fmla="*/ 4654550 w 5047095"/>
              <a:gd name="connsiteY6" fmla="*/ 3460172 h 3989691"/>
              <a:gd name="connsiteX7" fmla="*/ 4673599 w 5047095"/>
              <a:gd name="connsiteY7" fmla="*/ 21359 h 3989691"/>
              <a:gd name="connsiteX8" fmla="*/ 5047095 w 5047095"/>
              <a:gd name="connsiteY8" fmla="*/ 0 h 3989691"/>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54"/>
              <a:gd name="connsiteX1" fmla="*/ 532823 w 5047095"/>
              <a:gd name="connsiteY1" fmla="*/ 42718 h 3989654"/>
              <a:gd name="connsiteX2" fmla="*/ 539750 w 5047095"/>
              <a:gd name="connsiteY2" fmla="*/ 3441700 h 3989654"/>
              <a:gd name="connsiteX3" fmla="*/ 1294245 w 5047095"/>
              <a:gd name="connsiteY3" fmla="*/ 3914486 h 3989654"/>
              <a:gd name="connsiteX4" fmla="*/ 2721840 w 5047095"/>
              <a:gd name="connsiteY4" fmla="*/ 3989531 h 3989654"/>
              <a:gd name="connsiteX5" fmla="*/ 3973945 w 5047095"/>
              <a:gd name="connsiteY5" fmla="*/ 3895435 h 3989654"/>
              <a:gd name="connsiteX6" fmla="*/ 4654550 w 5047095"/>
              <a:gd name="connsiteY6" fmla="*/ 3460172 h 3989654"/>
              <a:gd name="connsiteX7" fmla="*/ 4673599 w 5047095"/>
              <a:gd name="connsiteY7" fmla="*/ 21359 h 3989654"/>
              <a:gd name="connsiteX8" fmla="*/ 5047095 w 5047095"/>
              <a:gd name="connsiteY8" fmla="*/ 0 h 3989654"/>
              <a:gd name="connsiteX0" fmla="*/ 0 w 5047095"/>
              <a:gd name="connsiteY0" fmla="*/ 37523 h 3990618"/>
              <a:gd name="connsiteX1" fmla="*/ 532823 w 5047095"/>
              <a:gd name="connsiteY1" fmla="*/ 42718 h 3990618"/>
              <a:gd name="connsiteX2" fmla="*/ 539750 w 5047095"/>
              <a:gd name="connsiteY2" fmla="*/ 3441700 h 3990618"/>
              <a:gd name="connsiteX3" fmla="*/ 1294245 w 5047095"/>
              <a:gd name="connsiteY3" fmla="*/ 3914486 h 3990618"/>
              <a:gd name="connsiteX4" fmla="*/ 2721840 w 5047095"/>
              <a:gd name="connsiteY4" fmla="*/ 3989531 h 3990618"/>
              <a:gd name="connsiteX5" fmla="*/ 3973945 w 5047095"/>
              <a:gd name="connsiteY5" fmla="*/ 3895435 h 3990618"/>
              <a:gd name="connsiteX6" fmla="*/ 4654550 w 5047095"/>
              <a:gd name="connsiteY6" fmla="*/ 3460172 h 3990618"/>
              <a:gd name="connsiteX7" fmla="*/ 4673599 w 5047095"/>
              <a:gd name="connsiteY7" fmla="*/ 21359 h 3990618"/>
              <a:gd name="connsiteX8" fmla="*/ 5047095 w 5047095"/>
              <a:gd name="connsiteY8" fmla="*/ 0 h 3990618"/>
              <a:gd name="connsiteX0" fmla="*/ 0 w 5047095"/>
              <a:gd name="connsiteY0" fmla="*/ 37523 h 3991162"/>
              <a:gd name="connsiteX1" fmla="*/ 532823 w 5047095"/>
              <a:gd name="connsiteY1" fmla="*/ 42718 h 3991162"/>
              <a:gd name="connsiteX2" fmla="*/ 539750 w 5047095"/>
              <a:gd name="connsiteY2" fmla="*/ 3441700 h 3991162"/>
              <a:gd name="connsiteX3" fmla="*/ 1294245 w 5047095"/>
              <a:gd name="connsiteY3" fmla="*/ 3914486 h 3991162"/>
              <a:gd name="connsiteX4" fmla="*/ 2721840 w 5047095"/>
              <a:gd name="connsiteY4" fmla="*/ 3989531 h 3991162"/>
              <a:gd name="connsiteX5" fmla="*/ 3973945 w 5047095"/>
              <a:gd name="connsiteY5" fmla="*/ 3895435 h 3991162"/>
              <a:gd name="connsiteX6" fmla="*/ 4654550 w 5047095"/>
              <a:gd name="connsiteY6" fmla="*/ 3460172 h 3991162"/>
              <a:gd name="connsiteX7" fmla="*/ 4673599 w 5047095"/>
              <a:gd name="connsiteY7" fmla="*/ 21359 h 3991162"/>
              <a:gd name="connsiteX8" fmla="*/ 5047095 w 5047095"/>
              <a:gd name="connsiteY8" fmla="*/ 0 h 3991162"/>
              <a:gd name="connsiteX0" fmla="*/ 0 w 5047095"/>
              <a:gd name="connsiteY0" fmla="*/ 37523 h 3991162"/>
              <a:gd name="connsiteX1" fmla="*/ 532823 w 5047095"/>
              <a:gd name="connsiteY1" fmla="*/ 42718 h 3991162"/>
              <a:gd name="connsiteX2" fmla="*/ 539750 w 5047095"/>
              <a:gd name="connsiteY2" fmla="*/ 3441700 h 3991162"/>
              <a:gd name="connsiteX3" fmla="*/ 1294245 w 5047095"/>
              <a:gd name="connsiteY3" fmla="*/ 3914486 h 3991162"/>
              <a:gd name="connsiteX4" fmla="*/ 2721840 w 5047095"/>
              <a:gd name="connsiteY4" fmla="*/ 3989531 h 3991162"/>
              <a:gd name="connsiteX5" fmla="*/ 3973945 w 5047095"/>
              <a:gd name="connsiteY5" fmla="*/ 3895435 h 3991162"/>
              <a:gd name="connsiteX6" fmla="*/ 4654550 w 5047095"/>
              <a:gd name="connsiteY6" fmla="*/ 3460172 h 3991162"/>
              <a:gd name="connsiteX7" fmla="*/ 4667249 w 5047095"/>
              <a:gd name="connsiteY7" fmla="*/ 154709 h 3991162"/>
              <a:gd name="connsiteX8" fmla="*/ 5047095 w 5047095"/>
              <a:gd name="connsiteY8" fmla="*/ 0 h 3991162"/>
              <a:gd name="connsiteX0" fmla="*/ 0 w 5047095"/>
              <a:gd name="connsiteY0" fmla="*/ 0 h 3953639"/>
              <a:gd name="connsiteX1" fmla="*/ 532823 w 5047095"/>
              <a:gd name="connsiteY1" fmla="*/ 5195 h 3953639"/>
              <a:gd name="connsiteX2" fmla="*/ 539750 w 5047095"/>
              <a:gd name="connsiteY2" fmla="*/ 3404177 h 3953639"/>
              <a:gd name="connsiteX3" fmla="*/ 1294245 w 5047095"/>
              <a:gd name="connsiteY3" fmla="*/ 3876963 h 3953639"/>
              <a:gd name="connsiteX4" fmla="*/ 2721840 w 5047095"/>
              <a:gd name="connsiteY4" fmla="*/ 3952008 h 3953639"/>
              <a:gd name="connsiteX5" fmla="*/ 3973945 w 5047095"/>
              <a:gd name="connsiteY5" fmla="*/ 3857912 h 3953639"/>
              <a:gd name="connsiteX6" fmla="*/ 4654550 w 5047095"/>
              <a:gd name="connsiteY6" fmla="*/ 3422649 h 3953639"/>
              <a:gd name="connsiteX7" fmla="*/ 4667249 w 5047095"/>
              <a:gd name="connsiteY7" fmla="*/ 117186 h 3953639"/>
              <a:gd name="connsiteX8" fmla="*/ 5047095 w 5047095"/>
              <a:gd name="connsiteY8" fmla="*/ 102177 h 3953639"/>
              <a:gd name="connsiteX0" fmla="*/ 0 w 5047095"/>
              <a:gd name="connsiteY0" fmla="*/ 0 h 3953639"/>
              <a:gd name="connsiteX1" fmla="*/ 551873 w 5047095"/>
              <a:gd name="connsiteY1" fmla="*/ 106795 h 3953639"/>
              <a:gd name="connsiteX2" fmla="*/ 539750 w 5047095"/>
              <a:gd name="connsiteY2" fmla="*/ 3404177 h 3953639"/>
              <a:gd name="connsiteX3" fmla="*/ 1294245 w 5047095"/>
              <a:gd name="connsiteY3" fmla="*/ 3876963 h 3953639"/>
              <a:gd name="connsiteX4" fmla="*/ 2721840 w 5047095"/>
              <a:gd name="connsiteY4" fmla="*/ 3952008 h 3953639"/>
              <a:gd name="connsiteX5" fmla="*/ 3973945 w 5047095"/>
              <a:gd name="connsiteY5" fmla="*/ 3857912 h 3953639"/>
              <a:gd name="connsiteX6" fmla="*/ 4654550 w 5047095"/>
              <a:gd name="connsiteY6" fmla="*/ 3422649 h 3953639"/>
              <a:gd name="connsiteX7" fmla="*/ 4667249 w 5047095"/>
              <a:gd name="connsiteY7" fmla="*/ 117186 h 3953639"/>
              <a:gd name="connsiteX8" fmla="*/ 5047095 w 5047095"/>
              <a:gd name="connsiteY8" fmla="*/ 102177 h 395363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692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13277 h 3858389"/>
              <a:gd name="connsiteX0" fmla="*/ 0 w 5021695"/>
              <a:gd name="connsiteY0" fmla="*/ 0 h 3852039"/>
              <a:gd name="connsiteX1" fmla="*/ 526473 w 5021695"/>
              <a:gd name="connsiteY1" fmla="*/ 5195 h 3852039"/>
              <a:gd name="connsiteX2" fmla="*/ 514350 w 5021695"/>
              <a:gd name="connsiteY2" fmla="*/ 3302577 h 3852039"/>
              <a:gd name="connsiteX3" fmla="*/ 1268845 w 5021695"/>
              <a:gd name="connsiteY3" fmla="*/ 3775363 h 3852039"/>
              <a:gd name="connsiteX4" fmla="*/ 2696440 w 5021695"/>
              <a:gd name="connsiteY4" fmla="*/ 3850408 h 3852039"/>
              <a:gd name="connsiteX5" fmla="*/ 3948545 w 5021695"/>
              <a:gd name="connsiteY5" fmla="*/ 3756312 h 3852039"/>
              <a:gd name="connsiteX6" fmla="*/ 4629150 w 5021695"/>
              <a:gd name="connsiteY6" fmla="*/ 3321049 h 3852039"/>
              <a:gd name="connsiteX7" fmla="*/ 4641849 w 5021695"/>
              <a:gd name="connsiteY7" fmla="*/ 15586 h 3852039"/>
              <a:gd name="connsiteX8" fmla="*/ 5021695 w 5021695"/>
              <a:gd name="connsiteY8" fmla="*/ 6927 h 3852039"/>
              <a:gd name="connsiteX0" fmla="*/ 0 w 5015345"/>
              <a:gd name="connsiteY0" fmla="*/ 21775 h 3848414"/>
              <a:gd name="connsiteX1" fmla="*/ 520123 w 5015345"/>
              <a:gd name="connsiteY1" fmla="*/ 1570 h 3848414"/>
              <a:gd name="connsiteX2" fmla="*/ 508000 w 5015345"/>
              <a:gd name="connsiteY2" fmla="*/ 3298952 h 3848414"/>
              <a:gd name="connsiteX3" fmla="*/ 1262495 w 5015345"/>
              <a:gd name="connsiteY3" fmla="*/ 3771738 h 3848414"/>
              <a:gd name="connsiteX4" fmla="*/ 2690090 w 5015345"/>
              <a:gd name="connsiteY4" fmla="*/ 3846783 h 3848414"/>
              <a:gd name="connsiteX5" fmla="*/ 3942195 w 5015345"/>
              <a:gd name="connsiteY5" fmla="*/ 3752687 h 3848414"/>
              <a:gd name="connsiteX6" fmla="*/ 4622800 w 5015345"/>
              <a:gd name="connsiteY6" fmla="*/ 3317424 h 3848414"/>
              <a:gd name="connsiteX7" fmla="*/ 4635499 w 5015345"/>
              <a:gd name="connsiteY7" fmla="*/ 11961 h 3848414"/>
              <a:gd name="connsiteX8" fmla="*/ 5015345 w 5015345"/>
              <a:gd name="connsiteY8" fmla="*/ 3302 h 3848414"/>
              <a:gd name="connsiteX0" fmla="*/ 0 w 5015345"/>
              <a:gd name="connsiteY0" fmla="*/ 4077 h 3849766"/>
              <a:gd name="connsiteX1" fmla="*/ 520123 w 5015345"/>
              <a:gd name="connsiteY1" fmla="*/ 2922 h 3849766"/>
              <a:gd name="connsiteX2" fmla="*/ 508000 w 5015345"/>
              <a:gd name="connsiteY2" fmla="*/ 3300304 h 3849766"/>
              <a:gd name="connsiteX3" fmla="*/ 1262495 w 5015345"/>
              <a:gd name="connsiteY3" fmla="*/ 3773090 h 3849766"/>
              <a:gd name="connsiteX4" fmla="*/ 2690090 w 5015345"/>
              <a:gd name="connsiteY4" fmla="*/ 3848135 h 3849766"/>
              <a:gd name="connsiteX5" fmla="*/ 3942195 w 5015345"/>
              <a:gd name="connsiteY5" fmla="*/ 3754039 h 3849766"/>
              <a:gd name="connsiteX6" fmla="*/ 4622800 w 5015345"/>
              <a:gd name="connsiteY6" fmla="*/ 3318776 h 3849766"/>
              <a:gd name="connsiteX7" fmla="*/ 4635499 w 5015345"/>
              <a:gd name="connsiteY7" fmla="*/ 13313 h 3849766"/>
              <a:gd name="connsiteX8" fmla="*/ 5015345 w 5015345"/>
              <a:gd name="connsiteY8" fmla="*/ 4654 h 3849766"/>
              <a:gd name="connsiteX0" fmla="*/ 0 w 5059795"/>
              <a:gd name="connsiteY0" fmla="*/ 5773 h 3851462"/>
              <a:gd name="connsiteX1" fmla="*/ 520123 w 5059795"/>
              <a:gd name="connsiteY1" fmla="*/ 4618 h 3851462"/>
              <a:gd name="connsiteX2" fmla="*/ 508000 w 5059795"/>
              <a:gd name="connsiteY2" fmla="*/ 3302000 h 3851462"/>
              <a:gd name="connsiteX3" fmla="*/ 1262495 w 5059795"/>
              <a:gd name="connsiteY3" fmla="*/ 3774786 h 3851462"/>
              <a:gd name="connsiteX4" fmla="*/ 2690090 w 5059795"/>
              <a:gd name="connsiteY4" fmla="*/ 3849831 h 3851462"/>
              <a:gd name="connsiteX5" fmla="*/ 3942195 w 5059795"/>
              <a:gd name="connsiteY5" fmla="*/ 3755735 h 3851462"/>
              <a:gd name="connsiteX6" fmla="*/ 4622800 w 5059795"/>
              <a:gd name="connsiteY6" fmla="*/ 3320472 h 3851462"/>
              <a:gd name="connsiteX7" fmla="*/ 4635499 w 5059795"/>
              <a:gd name="connsiteY7" fmla="*/ 15009 h 3851462"/>
              <a:gd name="connsiteX8" fmla="*/ 5059795 w 5059795"/>
              <a:gd name="connsiteY8" fmla="*/ 0 h 3851462"/>
              <a:gd name="connsiteX0" fmla="*/ 0 w 5078845"/>
              <a:gd name="connsiteY0" fmla="*/ 4078 h 3849767"/>
              <a:gd name="connsiteX1" fmla="*/ 520123 w 5078845"/>
              <a:gd name="connsiteY1" fmla="*/ 2923 h 3849767"/>
              <a:gd name="connsiteX2" fmla="*/ 508000 w 5078845"/>
              <a:gd name="connsiteY2" fmla="*/ 3300305 h 3849767"/>
              <a:gd name="connsiteX3" fmla="*/ 1262495 w 5078845"/>
              <a:gd name="connsiteY3" fmla="*/ 3773091 h 3849767"/>
              <a:gd name="connsiteX4" fmla="*/ 2690090 w 5078845"/>
              <a:gd name="connsiteY4" fmla="*/ 3848136 h 3849767"/>
              <a:gd name="connsiteX5" fmla="*/ 3942195 w 5078845"/>
              <a:gd name="connsiteY5" fmla="*/ 3754040 h 3849767"/>
              <a:gd name="connsiteX6" fmla="*/ 4622800 w 5078845"/>
              <a:gd name="connsiteY6" fmla="*/ 3318777 h 3849767"/>
              <a:gd name="connsiteX7" fmla="*/ 4635499 w 5078845"/>
              <a:gd name="connsiteY7" fmla="*/ 13314 h 3849767"/>
              <a:gd name="connsiteX8" fmla="*/ 5078845 w 5078845"/>
              <a:gd name="connsiteY8" fmla="*/ 4655 h 384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8845" h="3849767">
                <a:moveTo>
                  <a:pt x="0" y="4078"/>
                </a:moveTo>
                <a:cubicBezTo>
                  <a:pt x="112953" y="10139"/>
                  <a:pt x="304800" y="-6410"/>
                  <a:pt x="520123" y="2923"/>
                </a:cubicBezTo>
                <a:cubicBezTo>
                  <a:pt x="529359" y="651008"/>
                  <a:pt x="485871" y="2894194"/>
                  <a:pt x="508000" y="3300305"/>
                </a:cubicBezTo>
                <a:cubicBezTo>
                  <a:pt x="530129" y="3706416"/>
                  <a:pt x="888833" y="3722771"/>
                  <a:pt x="1262495" y="3773091"/>
                </a:cubicBezTo>
                <a:cubicBezTo>
                  <a:pt x="1668390" y="3827752"/>
                  <a:pt x="2199020" y="3857232"/>
                  <a:pt x="2690090" y="3848136"/>
                </a:cubicBezTo>
                <a:cubicBezTo>
                  <a:pt x="3206478" y="3838571"/>
                  <a:pt x="3613634" y="3813967"/>
                  <a:pt x="3942195" y="3754040"/>
                </a:cubicBezTo>
                <a:cubicBezTo>
                  <a:pt x="4321463" y="3684864"/>
                  <a:pt x="4621598" y="3635196"/>
                  <a:pt x="4622800" y="3318777"/>
                </a:cubicBezTo>
                <a:cubicBezTo>
                  <a:pt x="4625217" y="2682474"/>
                  <a:pt x="4629342" y="744526"/>
                  <a:pt x="4635499" y="13314"/>
                </a:cubicBezTo>
                <a:cubicBezTo>
                  <a:pt x="4844856" y="6002"/>
                  <a:pt x="4873721" y="17740"/>
                  <a:pt x="5078845" y="465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65" name="フリーフォーム: 図形 64">
            <a:extLst>
              <a:ext uri="{FF2B5EF4-FFF2-40B4-BE49-F238E27FC236}">
                <a16:creationId xmlns:a16="http://schemas.microsoft.com/office/drawing/2014/main" id="{25D1DFD8-E6B9-441A-9A02-29C85F41F0EB}"/>
              </a:ext>
            </a:extLst>
          </p:cNvPr>
          <p:cNvSpPr/>
          <p:nvPr/>
        </p:nvSpPr>
        <p:spPr>
          <a:xfrm>
            <a:off x="2989211" y="3497580"/>
            <a:ext cx="2026444" cy="1055606"/>
          </a:xfrm>
          <a:custGeom>
            <a:avLst/>
            <a:gdLst>
              <a:gd name="connsiteX0" fmla="*/ 94709 w 1078959"/>
              <a:gd name="connsiteY0" fmla="*/ 1417589 h 1417589"/>
              <a:gd name="connsiteX1" fmla="*/ 94709 w 1078959"/>
              <a:gd name="connsiteY1" fmla="*/ 185689 h 1417589"/>
              <a:gd name="connsiteX2" fmla="*/ 1078959 w 1078959"/>
              <a:gd name="connsiteY2" fmla="*/ 26939 h 1417589"/>
              <a:gd name="connsiteX0" fmla="*/ 70056 w 1054306"/>
              <a:gd name="connsiteY0" fmla="*/ 1417589 h 1417589"/>
              <a:gd name="connsiteX1" fmla="*/ 70056 w 1054306"/>
              <a:gd name="connsiteY1" fmla="*/ 185689 h 1417589"/>
              <a:gd name="connsiteX2" fmla="*/ 1054306 w 1054306"/>
              <a:gd name="connsiteY2" fmla="*/ 26939 h 1417589"/>
              <a:gd name="connsiteX0" fmla="*/ 26197 w 1010447"/>
              <a:gd name="connsiteY0" fmla="*/ 1410806 h 1410806"/>
              <a:gd name="connsiteX1" fmla="*/ 89697 w 1010447"/>
              <a:gd name="connsiteY1" fmla="*/ 204306 h 1410806"/>
              <a:gd name="connsiteX2" fmla="*/ 1010447 w 1010447"/>
              <a:gd name="connsiteY2" fmla="*/ 20156 h 1410806"/>
              <a:gd name="connsiteX0" fmla="*/ 15370 w 999620"/>
              <a:gd name="connsiteY0" fmla="*/ 1409418 h 1409418"/>
              <a:gd name="connsiteX1" fmla="*/ 97920 w 999620"/>
              <a:gd name="connsiteY1" fmla="*/ 209268 h 1409418"/>
              <a:gd name="connsiteX2" fmla="*/ 999620 w 999620"/>
              <a:gd name="connsiteY2" fmla="*/ 18768 h 1409418"/>
              <a:gd name="connsiteX0" fmla="*/ 15370 w 999620"/>
              <a:gd name="connsiteY0" fmla="*/ 1415116 h 1415116"/>
              <a:gd name="connsiteX1" fmla="*/ 97920 w 999620"/>
              <a:gd name="connsiteY1" fmla="*/ 214966 h 1415116"/>
              <a:gd name="connsiteX2" fmla="*/ 463043 w 999620"/>
              <a:gd name="connsiteY2" fmla="*/ 11765 h 1415116"/>
              <a:gd name="connsiteX3" fmla="*/ 999620 w 999620"/>
              <a:gd name="connsiteY3" fmla="*/ 24466 h 1415116"/>
              <a:gd name="connsiteX0" fmla="*/ 15370 w 999620"/>
              <a:gd name="connsiteY0" fmla="*/ 1410033 h 1410033"/>
              <a:gd name="connsiteX1" fmla="*/ 97920 w 999620"/>
              <a:gd name="connsiteY1" fmla="*/ 209883 h 1410033"/>
              <a:gd name="connsiteX2" fmla="*/ 463043 w 999620"/>
              <a:gd name="connsiteY2" fmla="*/ 13032 h 1410033"/>
              <a:gd name="connsiteX3" fmla="*/ 999620 w 99962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399005 h 1399005"/>
              <a:gd name="connsiteX1" fmla="*/ 82550 w 984250"/>
              <a:gd name="connsiteY1" fmla="*/ 198855 h 1399005"/>
              <a:gd name="connsiteX2" fmla="*/ 447673 w 984250"/>
              <a:gd name="connsiteY2" fmla="*/ 2004 h 1399005"/>
              <a:gd name="connsiteX3" fmla="*/ 984250 w 984250"/>
              <a:gd name="connsiteY3" fmla="*/ 8355 h 1399005"/>
              <a:gd name="connsiteX0" fmla="*/ 0 w 990600"/>
              <a:gd name="connsiteY0" fmla="*/ 1413218 h 1413218"/>
              <a:gd name="connsiteX1" fmla="*/ 82550 w 990600"/>
              <a:gd name="connsiteY1" fmla="*/ 213068 h 1413218"/>
              <a:gd name="connsiteX2" fmla="*/ 447673 w 990600"/>
              <a:gd name="connsiteY2" fmla="*/ 16217 h 1413218"/>
              <a:gd name="connsiteX3" fmla="*/ 990600 w 990600"/>
              <a:gd name="connsiteY3" fmla="*/ 13043 h 1413218"/>
              <a:gd name="connsiteX0" fmla="*/ 0 w 990600"/>
              <a:gd name="connsiteY0" fmla="*/ 1413218 h 1413218"/>
              <a:gd name="connsiteX1" fmla="*/ 82550 w 990600"/>
              <a:gd name="connsiteY1" fmla="*/ 213068 h 1413218"/>
              <a:gd name="connsiteX2" fmla="*/ 447673 w 990600"/>
              <a:gd name="connsiteY2" fmla="*/ 16217 h 1413218"/>
              <a:gd name="connsiteX3" fmla="*/ 990600 w 990600"/>
              <a:gd name="connsiteY3" fmla="*/ 13043 h 1413218"/>
              <a:gd name="connsiteX0" fmla="*/ 0 w 990600"/>
              <a:gd name="connsiteY0" fmla="*/ 1402362 h 1402362"/>
              <a:gd name="connsiteX1" fmla="*/ 82550 w 990600"/>
              <a:gd name="connsiteY1" fmla="*/ 202212 h 1402362"/>
              <a:gd name="connsiteX2" fmla="*/ 447673 w 990600"/>
              <a:gd name="connsiteY2" fmla="*/ 5361 h 1402362"/>
              <a:gd name="connsiteX3" fmla="*/ 990600 w 990600"/>
              <a:gd name="connsiteY3" fmla="*/ 2187 h 1402362"/>
              <a:gd name="connsiteX0" fmla="*/ 0 w 2701925"/>
              <a:gd name="connsiteY0" fmla="*/ 1415859 h 1415859"/>
              <a:gd name="connsiteX1" fmla="*/ 82550 w 2701925"/>
              <a:gd name="connsiteY1" fmla="*/ 215709 h 1415859"/>
              <a:gd name="connsiteX2" fmla="*/ 447673 w 2701925"/>
              <a:gd name="connsiteY2" fmla="*/ 18858 h 1415859"/>
              <a:gd name="connsiteX3" fmla="*/ 2701925 w 2701925"/>
              <a:gd name="connsiteY3" fmla="*/ 9334 h 1415859"/>
              <a:gd name="connsiteX0" fmla="*/ 0 w 2701925"/>
              <a:gd name="connsiteY0" fmla="*/ 1411434 h 1411434"/>
              <a:gd name="connsiteX1" fmla="*/ 82550 w 2701925"/>
              <a:gd name="connsiteY1" fmla="*/ 211284 h 1411434"/>
              <a:gd name="connsiteX2" fmla="*/ 447673 w 2701925"/>
              <a:gd name="connsiteY2" fmla="*/ 14433 h 1411434"/>
              <a:gd name="connsiteX3" fmla="*/ 2701925 w 2701925"/>
              <a:gd name="connsiteY3" fmla="*/ 4909 h 1411434"/>
              <a:gd name="connsiteX0" fmla="*/ 0 w 2701925"/>
              <a:gd name="connsiteY0" fmla="*/ 1407474 h 1407474"/>
              <a:gd name="connsiteX1" fmla="*/ 82550 w 2701925"/>
              <a:gd name="connsiteY1" fmla="*/ 207324 h 1407474"/>
              <a:gd name="connsiteX2" fmla="*/ 447673 w 2701925"/>
              <a:gd name="connsiteY2" fmla="*/ 10473 h 1407474"/>
              <a:gd name="connsiteX3" fmla="*/ 2701925 w 2701925"/>
              <a:gd name="connsiteY3" fmla="*/ 949 h 1407474"/>
              <a:gd name="connsiteX0" fmla="*/ 0 w 2701925"/>
              <a:gd name="connsiteY0" fmla="*/ 1407474 h 1407474"/>
              <a:gd name="connsiteX1" fmla="*/ 82550 w 2701925"/>
              <a:gd name="connsiteY1" fmla="*/ 207324 h 1407474"/>
              <a:gd name="connsiteX2" fmla="*/ 447673 w 2701925"/>
              <a:gd name="connsiteY2" fmla="*/ 10473 h 1407474"/>
              <a:gd name="connsiteX3" fmla="*/ 2701925 w 2701925"/>
              <a:gd name="connsiteY3" fmla="*/ 949 h 1407474"/>
            </a:gdLst>
            <a:ahLst/>
            <a:cxnLst>
              <a:cxn ang="0">
                <a:pos x="connsiteX0" y="connsiteY0"/>
              </a:cxn>
              <a:cxn ang="0">
                <a:pos x="connsiteX1" y="connsiteY1"/>
              </a:cxn>
              <a:cxn ang="0">
                <a:pos x="connsiteX2" y="connsiteY2"/>
              </a:cxn>
              <a:cxn ang="0">
                <a:pos x="connsiteX3" y="connsiteY3"/>
              </a:cxn>
            </a:cxnLst>
            <a:rect l="l" t="t" r="r" b="b"/>
            <a:pathLst>
              <a:path w="2701925" h="1407474">
                <a:moveTo>
                  <a:pt x="0" y="1407474"/>
                </a:moveTo>
                <a:cubicBezTo>
                  <a:pt x="13229" y="894711"/>
                  <a:pt x="16177" y="424699"/>
                  <a:pt x="82550" y="207324"/>
                </a:cubicBezTo>
                <a:cubicBezTo>
                  <a:pt x="133106" y="41752"/>
                  <a:pt x="163186" y="17574"/>
                  <a:pt x="447673" y="10473"/>
                </a:cubicBezTo>
                <a:cubicBezTo>
                  <a:pt x="884952" y="-442"/>
                  <a:pt x="2612496" y="-1168"/>
                  <a:pt x="2701925" y="949"/>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dirty="0"/>
          </a:p>
        </p:txBody>
      </p:sp>
      <p:sp>
        <p:nvSpPr>
          <p:cNvPr id="66" name="フリーフォーム: 図形 65">
            <a:extLst>
              <a:ext uri="{FF2B5EF4-FFF2-40B4-BE49-F238E27FC236}">
                <a16:creationId xmlns:a16="http://schemas.microsoft.com/office/drawing/2014/main" id="{F4007EE9-35A3-4189-B46C-67E912F5C6CD}"/>
              </a:ext>
            </a:extLst>
          </p:cNvPr>
          <p:cNvSpPr/>
          <p:nvPr/>
        </p:nvSpPr>
        <p:spPr>
          <a:xfrm>
            <a:off x="3812039" y="3450449"/>
            <a:ext cx="1942451" cy="1153824"/>
          </a:xfrm>
          <a:custGeom>
            <a:avLst/>
            <a:gdLst>
              <a:gd name="connsiteX0" fmla="*/ 0 w 2567709"/>
              <a:gd name="connsiteY0" fmla="*/ 26774 h 1596956"/>
              <a:gd name="connsiteX1" fmla="*/ 1865745 w 2567709"/>
              <a:gd name="connsiteY1" fmla="*/ 63720 h 1596956"/>
              <a:gd name="connsiteX2" fmla="*/ 2447636 w 2567709"/>
              <a:gd name="connsiteY2" fmla="*/ 128374 h 1596956"/>
              <a:gd name="connsiteX3" fmla="*/ 2567709 w 2567709"/>
              <a:gd name="connsiteY3" fmla="*/ 1596956 h 1596956"/>
              <a:gd name="connsiteX0" fmla="*/ 0 w 2567709"/>
              <a:gd name="connsiteY0" fmla="*/ 0 h 1570182"/>
              <a:gd name="connsiteX1" fmla="*/ 1865745 w 2567709"/>
              <a:gd name="connsiteY1" fmla="*/ 36946 h 1570182"/>
              <a:gd name="connsiteX2" fmla="*/ 2447636 w 2567709"/>
              <a:gd name="connsiteY2" fmla="*/ 101600 h 1570182"/>
              <a:gd name="connsiteX3" fmla="*/ 2567709 w 2567709"/>
              <a:gd name="connsiteY3" fmla="*/ 1570182 h 1570182"/>
              <a:gd name="connsiteX0" fmla="*/ 0 w 2567709"/>
              <a:gd name="connsiteY0" fmla="*/ 26774 h 1596956"/>
              <a:gd name="connsiteX1" fmla="*/ 1865745 w 2567709"/>
              <a:gd name="connsiteY1" fmla="*/ 63720 h 1596956"/>
              <a:gd name="connsiteX2" fmla="*/ 2447636 w 2567709"/>
              <a:gd name="connsiteY2" fmla="*/ 128374 h 1596956"/>
              <a:gd name="connsiteX3" fmla="*/ 2567709 w 2567709"/>
              <a:gd name="connsiteY3" fmla="*/ 1596956 h 1596956"/>
              <a:gd name="connsiteX0" fmla="*/ 0 w 2567709"/>
              <a:gd name="connsiteY0" fmla="*/ 10430 h 1580612"/>
              <a:gd name="connsiteX1" fmla="*/ 1865745 w 2567709"/>
              <a:gd name="connsiteY1" fmla="*/ 47376 h 1580612"/>
              <a:gd name="connsiteX2" fmla="*/ 2463511 w 2567709"/>
              <a:gd name="connsiteY2" fmla="*/ 137430 h 1580612"/>
              <a:gd name="connsiteX3" fmla="*/ 2567709 w 2567709"/>
              <a:gd name="connsiteY3" fmla="*/ 1580612 h 1580612"/>
              <a:gd name="connsiteX0" fmla="*/ 0 w 2567709"/>
              <a:gd name="connsiteY0" fmla="*/ 0 h 1570182"/>
              <a:gd name="connsiteX1" fmla="*/ 1865745 w 2567709"/>
              <a:gd name="connsiteY1" fmla="*/ 36946 h 1570182"/>
              <a:gd name="connsiteX2" fmla="*/ 2463511 w 2567709"/>
              <a:gd name="connsiteY2" fmla="*/ 127000 h 1570182"/>
              <a:gd name="connsiteX3" fmla="*/ 2567709 w 2567709"/>
              <a:gd name="connsiteY3" fmla="*/ 1570182 h 1570182"/>
              <a:gd name="connsiteX0" fmla="*/ 0 w 2567709"/>
              <a:gd name="connsiteY0" fmla="*/ 11874 h 1582056"/>
              <a:gd name="connsiteX1" fmla="*/ 1868920 w 2567709"/>
              <a:gd name="connsiteY1" fmla="*/ 45645 h 1582056"/>
              <a:gd name="connsiteX2" fmla="*/ 2463511 w 2567709"/>
              <a:gd name="connsiteY2" fmla="*/ 138874 h 1582056"/>
              <a:gd name="connsiteX3" fmla="*/ 2567709 w 2567709"/>
              <a:gd name="connsiteY3" fmla="*/ 1582056 h 1582056"/>
              <a:gd name="connsiteX0" fmla="*/ 0 w 2567709"/>
              <a:gd name="connsiteY0" fmla="*/ 0 h 1570182"/>
              <a:gd name="connsiteX1" fmla="*/ 1868920 w 2567709"/>
              <a:gd name="connsiteY1" fmla="*/ 33771 h 1570182"/>
              <a:gd name="connsiteX2" fmla="*/ 2460336 w 2567709"/>
              <a:gd name="connsiteY2" fmla="*/ 180975 h 1570182"/>
              <a:gd name="connsiteX3" fmla="*/ 2567709 w 2567709"/>
              <a:gd name="connsiteY3" fmla="*/ 1570182 h 1570182"/>
              <a:gd name="connsiteX0" fmla="*/ 0 w 2567709"/>
              <a:gd name="connsiteY0" fmla="*/ 0 h 1570182"/>
              <a:gd name="connsiteX1" fmla="*/ 1868920 w 2567709"/>
              <a:gd name="connsiteY1" fmla="*/ 33771 h 1570182"/>
              <a:gd name="connsiteX2" fmla="*/ 2460336 w 2567709"/>
              <a:gd name="connsiteY2" fmla="*/ 180975 h 1570182"/>
              <a:gd name="connsiteX3" fmla="*/ 2567709 w 2567709"/>
              <a:gd name="connsiteY3" fmla="*/ 1570182 h 1570182"/>
              <a:gd name="connsiteX0" fmla="*/ 0 w 2589934"/>
              <a:gd name="connsiteY0" fmla="*/ 13854 h 1536411"/>
              <a:gd name="connsiteX1" fmla="*/ 1891145 w 2589934"/>
              <a:gd name="connsiteY1" fmla="*/ 0 h 1536411"/>
              <a:gd name="connsiteX2" fmla="*/ 2482561 w 2589934"/>
              <a:gd name="connsiteY2" fmla="*/ 147204 h 1536411"/>
              <a:gd name="connsiteX3" fmla="*/ 2589934 w 2589934"/>
              <a:gd name="connsiteY3" fmla="*/ 1536411 h 1536411"/>
              <a:gd name="connsiteX0" fmla="*/ 0 w 2589934"/>
              <a:gd name="connsiteY0" fmla="*/ 0 h 1538432"/>
              <a:gd name="connsiteX1" fmla="*/ 1891145 w 2589934"/>
              <a:gd name="connsiteY1" fmla="*/ 2021 h 1538432"/>
              <a:gd name="connsiteX2" fmla="*/ 2482561 w 2589934"/>
              <a:gd name="connsiteY2" fmla="*/ 149225 h 1538432"/>
              <a:gd name="connsiteX3" fmla="*/ 2589934 w 2589934"/>
              <a:gd name="connsiteY3" fmla="*/ 1538432 h 1538432"/>
            </a:gdLst>
            <a:ahLst/>
            <a:cxnLst>
              <a:cxn ang="0">
                <a:pos x="connsiteX0" y="connsiteY0"/>
              </a:cxn>
              <a:cxn ang="0">
                <a:pos x="connsiteX1" y="connsiteY1"/>
              </a:cxn>
              <a:cxn ang="0">
                <a:pos x="connsiteX2" y="connsiteY2"/>
              </a:cxn>
              <a:cxn ang="0">
                <a:pos x="connsiteX3" y="connsiteY3"/>
              </a:cxn>
            </a:cxnLst>
            <a:rect l="l" t="t" r="r" b="b"/>
            <a:pathLst>
              <a:path w="2589934" h="1538432">
                <a:moveTo>
                  <a:pt x="0" y="0"/>
                </a:moveTo>
                <a:lnTo>
                  <a:pt x="1891145" y="2021"/>
                </a:lnTo>
                <a:cubicBezTo>
                  <a:pt x="2299084" y="18954"/>
                  <a:pt x="2416896" y="4281"/>
                  <a:pt x="2482561" y="149225"/>
                </a:cubicBezTo>
                <a:cubicBezTo>
                  <a:pt x="2598648" y="405466"/>
                  <a:pt x="2588394" y="931910"/>
                  <a:pt x="2589934" y="1538432"/>
                </a:cubicBezTo>
              </a:path>
            </a:pathLst>
          </a:cu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67" name="吹き出し: 角を丸めた四角形 75">
            <a:extLst>
              <a:ext uri="{FF2B5EF4-FFF2-40B4-BE49-F238E27FC236}">
                <a16:creationId xmlns:a16="http://schemas.microsoft.com/office/drawing/2014/main" id="{16781B61-29C6-4B10-9F2E-E5DCE8FA2FB9}"/>
              </a:ext>
            </a:extLst>
          </p:cNvPr>
          <p:cNvSpPr/>
          <p:nvPr/>
        </p:nvSpPr>
        <p:spPr>
          <a:xfrm>
            <a:off x="5088660" y="2472497"/>
            <a:ext cx="4232396" cy="2328763"/>
          </a:xfrm>
          <a:custGeom>
            <a:avLst/>
            <a:gdLst>
              <a:gd name="connsiteX0" fmla="*/ 0 w 2785114"/>
              <a:gd name="connsiteY0" fmla="*/ 356670 h 2139975"/>
              <a:gd name="connsiteX1" fmla="*/ 356670 w 2785114"/>
              <a:gd name="connsiteY1" fmla="*/ 0 h 2139975"/>
              <a:gd name="connsiteX2" fmla="*/ 464186 w 2785114"/>
              <a:gd name="connsiteY2" fmla="*/ 0 h 2139975"/>
              <a:gd name="connsiteX3" fmla="*/ 464186 w 2785114"/>
              <a:gd name="connsiteY3" fmla="*/ 0 h 2139975"/>
              <a:gd name="connsiteX4" fmla="*/ 1160464 w 2785114"/>
              <a:gd name="connsiteY4" fmla="*/ 0 h 2139975"/>
              <a:gd name="connsiteX5" fmla="*/ 2428444 w 2785114"/>
              <a:gd name="connsiteY5" fmla="*/ 0 h 2139975"/>
              <a:gd name="connsiteX6" fmla="*/ 2785114 w 2785114"/>
              <a:gd name="connsiteY6" fmla="*/ 356670 h 2139975"/>
              <a:gd name="connsiteX7" fmla="*/ 2785114 w 2785114"/>
              <a:gd name="connsiteY7" fmla="*/ 1248319 h 2139975"/>
              <a:gd name="connsiteX8" fmla="*/ 2785114 w 2785114"/>
              <a:gd name="connsiteY8" fmla="*/ 1248319 h 2139975"/>
              <a:gd name="connsiteX9" fmla="*/ 2785114 w 2785114"/>
              <a:gd name="connsiteY9" fmla="*/ 1783313 h 2139975"/>
              <a:gd name="connsiteX10" fmla="*/ 2785114 w 2785114"/>
              <a:gd name="connsiteY10" fmla="*/ 1783305 h 2139975"/>
              <a:gd name="connsiteX11" fmla="*/ 2428444 w 2785114"/>
              <a:gd name="connsiteY11" fmla="*/ 2139975 h 2139975"/>
              <a:gd name="connsiteX12" fmla="*/ 1160464 w 2785114"/>
              <a:gd name="connsiteY12" fmla="*/ 2139975 h 2139975"/>
              <a:gd name="connsiteX13" fmla="*/ 464186 w 2785114"/>
              <a:gd name="connsiteY13" fmla="*/ 2139975 h 2139975"/>
              <a:gd name="connsiteX14" fmla="*/ 464186 w 2785114"/>
              <a:gd name="connsiteY14" fmla="*/ 2139975 h 2139975"/>
              <a:gd name="connsiteX15" fmla="*/ 356670 w 2785114"/>
              <a:gd name="connsiteY15" fmla="*/ 2139975 h 2139975"/>
              <a:gd name="connsiteX16" fmla="*/ 0 w 2785114"/>
              <a:gd name="connsiteY16" fmla="*/ 1783305 h 2139975"/>
              <a:gd name="connsiteX17" fmla="*/ 0 w 2785114"/>
              <a:gd name="connsiteY17" fmla="*/ 1783313 h 2139975"/>
              <a:gd name="connsiteX18" fmla="*/ -1536520 w 2785114"/>
              <a:gd name="connsiteY18" fmla="*/ 1504552 h 2139975"/>
              <a:gd name="connsiteX19" fmla="*/ 0 w 2785114"/>
              <a:gd name="connsiteY19" fmla="*/ 1248319 h 2139975"/>
              <a:gd name="connsiteX20" fmla="*/ 0 w 2785114"/>
              <a:gd name="connsiteY20" fmla="*/ 356670 h 2139975"/>
              <a:gd name="connsiteX0" fmla="*/ 1530170 w 4315284"/>
              <a:gd name="connsiteY0" fmla="*/ 356670 h 2139975"/>
              <a:gd name="connsiteX1" fmla="*/ 1886840 w 4315284"/>
              <a:gd name="connsiteY1" fmla="*/ 0 h 2139975"/>
              <a:gd name="connsiteX2" fmla="*/ 1994356 w 4315284"/>
              <a:gd name="connsiteY2" fmla="*/ 0 h 2139975"/>
              <a:gd name="connsiteX3" fmla="*/ 1994356 w 4315284"/>
              <a:gd name="connsiteY3" fmla="*/ 0 h 2139975"/>
              <a:gd name="connsiteX4" fmla="*/ 2690634 w 4315284"/>
              <a:gd name="connsiteY4" fmla="*/ 0 h 2139975"/>
              <a:gd name="connsiteX5" fmla="*/ 3958614 w 4315284"/>
              <a:gd name="connsiteY5" fmla="*/ 0 h 2139975"/>
              <a:gd name="connsiteX6" fmla="*/ 4315284 w 4315284"/>
              <a:gd name="connsiteY6" fmla="*/ 356670 h 2139975"/>
              <a:gd name="connsiteX7" fmla="*/ 4315284 w 4315284"/>
              <a:gd name="connsiteY7" fmla="*/ 1248319 h 2139975"/>
              <a:gd name="connsiteX8" fmla="*/ 4315284 w 4315284"/>
              <a:gd name="connsiteY8" fmla="*/ 1248319 h 2139975"/>
              <a:gd name="connsiteX9" fmla="*/ 4315284 w 4315284"/>
              <a:gd name="connsiteY9" fmla="*/ 1783313 h 2139975"/>
              <a:gd name="connsiteX10" fmla="*/ 4315284 w 4315284"/>
              <a:gd name="connsiteY10" fmla="*/ 1783305 h 2139975"/>
              <a:gd name="connsiteX11" fmla="*/ 3958614 w 4315284"/>
              <a:gd name="connsiteY11" fmla="*/ 2139975 h 2139975"/>
              <a:gd name="connsiteX12" fmla="*/ 2690634 w 4315284"/>
              <a:gd name="connsiteY12" fmla="*/ 2139975 h 2139975"/>
              <a:gd name="connsiteX13" fmla="*/ 1994356 w 4315284"/>
              <a:gd name="connsiteY13" fmla="*/ 2139975 h 2139975"/>
              <a:gd name="connsiteX14" fmla="*/ 1994356 w 4315284"/>
              <a:gd name="connsiteY14" fmla="*/ 2139975 h 2139975"/>
              <a:gd name="connsiteX15" fmla="*/ 1886840 w 4315284"/>
              <a:gd name="connsiteY15" fmla="*/ 2139975 h 2139975"/>
              <a:gd name="connsiteX16" fmla="*/ 1530170 w 4315284"/>
              <a:gd name="connsiteY16" fmla="*/ 1783305 h 2139975"/>
              <a:gd name="connsiteX17" fmla="*/ 1530170 w 4315284"/>
              <a:gd name="connsiteY17" fmla="*/ 1783313 h 2139975"/>
              <a:gd name="connsiteX18" fmla="*/ 0 w 4315284"/>
              <a:gd name="connsiteY18" fmla="*/ 1498202 h 2139975"/>
              <a:gd name="connsiteX19" fmla="*/ 1530170 w 4315284"/>
              <a:gd name="connsiteY19" fmla="*/ 1248319 h 2139975"/>
              <a:gd name="connsiteX20" fmla="*/ 1530170 w 4315284"/>
              <a:gd name="connsiteY20" fmla="*/ 356670 h 2139975"/>
              <a:gd name="connsiteX0" fmla="*/ 1699135 w 4484249"/>
              <a:gd name="connsiteY0" fmla="*/ 356670 h 2139975"/>
              <a:gd name="connsiteX1" fmla="*/ 2055805 w 4484249"/>
              <a:gd name="connsiteY1" fmla="*/ 0 h 2139975"/>
              <a:gd name="connsiteX2" fmla="*/ 2163321 w 4484249"/>
              <a:gd name="connsiteY2" fmla="*/ 0 h 2139975"/>
              <a:gd name="connsiteX3" fmla="*/ 2163321 w 4484249"/>
              <a:gd name="connsiteY3" fmla="*/ 0 h 2139975"/>
              <a:gd name="connsiteX4" fmla="*/ 2859599 w 4484249"/>
              <a:gd name="connsiteY4" fmla="*/ 0 h 2139975"/>
              <a:gd name="connsiteX5" fmla="*/ 4127579 w 4484249"/>
              <a:gd name="connsiteY5" fmla="*/ 0 h 2139975"/>
              <a:gd name="connsiteX6" fmla="*/ 4484249 w 4484249"/>
              <a:gd name="connsiteY6" fmla="*/ 356670 h 2139975"/>
              <a:gd name="connsiteX7" fmla="*/ 4484249 w 4484249"/>
              <a:gd name="connsiteY7" fmla="*/ 1248319 h 2139975"/>
              <a:gd name="connsiteX8" fmla="*/ 4484249 w 4484249"/>
              <a:gd name="connsiteY8" fmla="*/ 1248319 h 2139975"/>
              <a:gd name="connsiteX9" fmla="*/ 4484249 w 4484249"/>
              <a:gd name="connsiteY9" fmla="*/ 1783313 h 2139975"/>
              <a:gd name="connsiteX10" fmla="*/ 4484249 w 4484249"/>
              <a:gd name="connsiteY10" fmla="*/ 1783305 h 2139975"/>
              <a:gd name="connsiteX11" fmla="*/ 4127579 w 4484249"/>
              <a:gd name="connsiteY11" fmla="*/ 2139975 h 2139975"/>
              <a:gd name="connsiteX12" fmla="*/ 2859599 w 4484249"/>
              <a:gd name="connsiteY12" fmla="*/ 2139975 h 2139975"/>
              <a:gd name="connsiteX13" fmla="*/ 2163321 w 4484249"/>
              <a:gd name="connsiteY13" fmla="*/ 2139975 h 2139975"/>
              <a:gd name="connsiteX14" fmla="*/ 2163321 w 4484249"/>
              <a:gd name="connsiteY14" fmla="*/ 2139975 h 2139975"/>
              <a:gd name="connsiteX15" fmla="*/ 2055805 w 4484249"/>
              <a:gd name="connsiteY15" fmla="*/ 2139975 h 2139975"/>
              <a:gd name="connsiteX16" fmla="*/ 1699135 w 4484249"/>
              <a:gd name="connsiteY16" fmla="*/ 1783305 h 2139975"/>
              <a:gd name="connsiteX17" fmla="*/ 1699135 w 4484249"/>
              <a:gd name="connsiteY17" fmla="*/ 1783313 h 2139975"/>
              <a:gd name="connsiteX18" fmla="*/ 0 w 4484249"/>
              <a:gd name="connsiteY18" fmla="*/ 663315 h 2139975"/>
              <a:gd name="connsiteX19" fmla="*/ 1699135 w 4484249"/>
              <a:gd name="connsiteY19" fmla="*/ 1248319 h 2139975"/>
              <a:gd name="connsiteX20" fmla="*/ 1699135 w 4484249"/>
              <a:gd name="connsiteY20" fmla="*/ 356670 h 2139975"/>
              <a:gd name="connsiteX0" fmla="*/ 1699135 w 4484249"/>
              <a:gd name="connsiteY0" fmla="*/ 356670 h 2139975"/>
              <a:gd name="connsiteX1" fmla="*/ 2055805 w 4484249"/>
              <a:gd name="connsiteY1" fmla="*/ 0 h 2139975"/>
              <a:gd name="connsiteX2" fmla="*/ 2163321 w 4484249"/>
              <a:gd name="connsiteY2" fmla="*/ 0 h 2139975"/>
              <a:gd name="connsiteX3" fmla="*/ 2163321 w 4484249"/>
              <a:gd name="connsiteY3" fmla="*/ 0 h 2139975"/>
              <a:gd name="connsiteX4" fmla="*/ 2859599 w 4484249"/>
              <a:gd name="connsiteY4" fmla="*/ 0 h 2139975"/>
              <a:gd name="connsiteX5" fmla="*/ 4127579 w 4484249"/>
              <a:gd name="connsiteY5" fmla="*/ 0 h 2139975"/>
              <a:gd name="connsiteX6" fmla="*/ 4484249 w 4484249"/>
              <a:gd name="connsiteY6" fmla="*/ 356670 h 2139975"/>
              <a:gd name="connsiteX7" fmla="*/ 4484249 w 4484249"/>
              <a:gd name="connsiteY7" fmla="*/ 1248319 h 2139975"/>
              <a:gd name="connsiteX8" fmla="*/ 4484249 w 4484249"/>
              <a:gd name="connsiteY8" fmla="*/ 1248319 h 2139975"/>
              <a:gd name="connsiteX9" fmla="*/ 4484249 w 4484249"/>
              <a:gd name="connsiteY9" fmla="*/ 1783313 h 2139975"/>
              <a:gd name="connsiteX10" fmla="*/ 4484249 w 4484249"/>
              <a:gd name="connsiteY10" fmla="*/ 1783305 h 2139975"/>
              <a:gd name="connsiteX11" fmla="*/ 4127579 w 4484249"/>
              <a:gd name="connsiteY11" fmla="*/ 2139975 h 2139975"/>
              <a:gd name="connsiteX12" fmla="*/ 2859599 w 4484249"/>
              <a:gd name="connsiteY12" fmla="*/ 2139975 h 2139975"/>
              <a:gd name="connsiteX13" fmla="*/ 2163321 w 4484249"/>
              <a:gd name="connsiteY13" fmla="*/ 2139975 h 2139975"/>
              <a:gd name="connsiteX14" fmla="*/ 2163321 w 4484249"/>
              <a:gd name="connsiteY14" fmla="*/ 2139975 h 2139975"/>
              <a:gd name="connsiteX15" fmla="*/ 2055805 w 4484249"/>
              <a:gd name="connsiteY15" fmla="*/ 2139975 h 2139975"/>
              <a:gd name="connsiteX16" fmla="*/ 1699135 w 4484249"/>
              <a:gd name="connsiteY16" fmla="*/ 1783305 h 2139975"/>
              <a:gd name="connsiteX17" fmla="*/ 1699135 w 4484249"/>
              <a:gd name="connsiteY17" fmla="*/ 1783313 h 2139975"/>
              <a:gd name="connsiteX18" fmla="*/ 0 w 4484249"/>
              <a:gd name="connsiteY18" fmla="*/ 663315 h 2139975"/>
              <a:gd name="connsiteX19" fmla="*/ 1699135 w 4484249"/>
              <a:gd name="connsiteY19" fmla="*/ 870632 h 2139975"/>
              <a:gd name="connsiteX20" fmla="*/ 1699135 w 4484249"/>
              <a:gd name="connsiteY20" fmla="*/ 356670 h 2139975"/>
              <a:gd name="connsiteX0" fmla="*/ 1699135 w 4484249"/>
              <a:gd name="connsiteY0" fmla="*/ 356670 h 2139975"/>
              <a:gd name="connsiteX1" fmla="*/ 2055805 w 4484249"/>
              <a:gd name="connsiteY1" fmla="*/ 0 h 2139975"/>
              <a:gd name="connsiteX2" fmla="*/ 2163321 w 4484249"/>
              <a:gd name="connsiteY2" fmla="*/ 0 h 2139975"/>
              <a:gd name="connsiteX3" fmla="*/ 2163321 w 4484249"/>
              <a:gd name="connsiteY3" fmla="*/ 0 h 2139975"/>
              <a:gd name="connsiteX4" fmla="*/ 2859599 w 4484249"/>
              <a:gd name="connsiteY4" fmla="*/ 0 h 2139975"/>
              <a:gd name="connsiteX5" fmla="*/ 4127579 w 4484249"/>
              <a:gd name="connsiteY5" fmla="*/ 0 h 2139975"/>
              <a:gd name="connsiteX6" fmla="*/ 4484249 w 4484249"/>
              <a:gd name="connsiteY6" fmla="*/ 356670 h 2139975"/>
              <a:gd name="connsiteX7" fmla="*/ 4484249 w 4484249"/>
              <a:gd name="connsiteY7" fmla="*/ 1248319 h 2139975"/>
              <a:gd name="connsiteX8" fmla="*/ 4484249 w 4484249"/>
              <a:gd name="connsiteY8" fmla="*/ 1248319 h 2139975"/>
              <a:gd name="connsiteX9" fmla="*/ 4484249 w 4484249"/>
              <a:gd name="connsiteY9" fmla="*/ 1783313 h 2139975"/>
              <a:gd name="connsiteX10" fmla="*/ 4484249 w 4484249"/>
              <a:gd name="connsiteY10" fmla="*/ 1783305 h 2139975"/>
              <a:gd name="connsiteX11" fmla="*/ 4127579 w 4484249"/>
              <a:gd name="connsiteY11" fmla="*/ 2139975 h 2139975"/>
              <a:gd name="connsiteX12" fmla="*/ 2859599 w 4484249"/>
              <a:gd name="connsiteY12" fmla="*/ 2139975 h 2139975"/>
              <a:gd name="connsiteX13" fmla="*/ 2163321 w 4484249"/>
              <a:gd name="connsiteY13" fmla="*/ 2139975 h 2139975"/>
              <a:gd name="connsiteX14" fmla="*/ 2163321 w 4484249"/>
              <a:gd name="connsiteY14" fmla="*/ 2139975 h 2139975"/>
              <a:gd name="connsiteX15" fmla="*/ 2055805 w 4484249"/>
              <a:gd name="connsiteY15" fmla="*/ 2139975 h 2139975"/>
              <a:gd name="connsiteX16" fmla="*/ 1699135 w 4484249"/>
              <a:gd name="connsiteY16" fmla="*/ 1783305 h 2139975"/>
              <a:gd name="connsiteX17" fmla="*/ 1659378 w 4484249"/>
              <a:gd name="connsiteY17" fmla="*/ 1137269 h 2139975"/>
              <a:gd name="connsiteX18" fmla="*/ 0 w 4484249"/>
              <a:gd name="connsiteY18" fmla="*/ 663315 h 2139975"/>
              <a:gd name="connsiteX19" fmla="*/ 1699135 w 4484249"/>
              <a:gd name="connsiteY19" fmla="*/ 870632 h 2139975"/>
              <a:gd name="connsiteX20" fmla="*/ 1699135 w 4484249"/>
              <a:gd name="connsiteY20" fmla="*/ 356670 h 2139975"/>
              <a:gd name="connsiteX0" fmla="*/ 1768709 w 4553823"/>
              <a:gd name="connsiteY0" fmla="*/ 356670 h 2139975"/>
              <a:gd name="connsiteX1" fmla="*/ 2125379 w 4553823"/>
              <a:gd name="connsiteY1" fmla="*/ 0 h 2139975"/>
              <a:gd name="connsiteX2" fmla="*/ 2232895 w 4553823"/>
              <a:gd name="connsiteY2" fmla="*/ 0 h 2139975"/>
              <a:gd name="connsiteX3" fmla="*/ 2232895 w 4553823"/>
              <a:gd name="connsiteY3" fmla="*/ 0 h 2139975"/>
              <a:gd name="connsiteX4" fmla="*/ 2929173 w 4553823"/>
              <a:gd name="connsiteY4" fmla="*/ 0 h 2139975"/>
              <a:gd name="connsiteX5" fmla="*/ 4197153 w 4553823"/>
              <a:gd name="connsiteY5" fmla="*/ 0 h 2139975"/>
              <a:gd name="connsiteX6" fmla="*/ 4553823 w 4553823"/>
              <a:gd name="connsiteY6" fmla="*/ 356670 h 2139975"/>
              <a:gd name="connsiteX7" fmla="*/ 4553823 w 4553823"/>
              <a:gd name="connsiteY7" fmla="*/ 1248319 h 2139975"/>
              <a:gd name="connsiteX8" fmla="*/ 4553823 w 4553823"/>
              <a:gd name="connsiteY8" fmla="*/ 1248319 h 2139975"/>
              <a:gd name="connsiteX9" fmla="*/ 4553823 w 4553823"/>
              <a:gd name="connsiteY9" fmla="*/ 1783313 h 2139975"/>
              <a:gd name="connsiteX10" fmla="*/ 4553823 w 4553823"/>
              <a:gd name="connsiteY10" fmla="*/ 1783305 h 2139975"/>
              <a:gd name="connsiteX11" fmla="*/ 4197153 w 4553823"/>
              <a:gd name="connsiteY11" fmla="*/ 2139975 h 2139975"/>
              <a:gd name="connsiteX12" fmla="*/ 2929173 w 4553823"/>
              <a:gd name="connsiteY12" fmla="*/ 2139975 h 2139975"/>
              <a:gd name="connsiteX13" fmla="*/ 2232895 w 4553823"/>
              <a:gd name="connsiteY13" fmla="*/ 2139975 h 2139975"/>
              <a:gd name="connsiteX14" fmla="*/ 2232895 w 4553823"/>
              <a:gd name="connsiteY14" fmla="*/ 2139975 h 2139975"/>
              <a:gd name="connsiteX15" fmla="*/ 2125379 w 4553823"/>
              <a:gd name="connsiteY15" fmla="*/ 2139975 h 2139975"/>
              <a:gd name="connsiteX16" fmla="*/ 1768709 w 4553823"/>
              <a:gd name="connsiteY16" fmla="*/ 1783305 h 2139975"/>
              <a:gd name="connsiteX17" fmla="*/ 1728952 w 4553823"/>
              <a:gd name="connsiteY17" fmla="*/ 1137269 h 2139975"/>
              <a:gd name="connsiteX18" fmla="*/ 0 w 4553823"/>
              <a:gd name="connsiteY18" fmla="*/ 484410 h 2139975"/>
              <a:gd name="connsiteX19" fmla="*/ 1768709 w 4553823"/>
              <a:gd name="connsiteY19" fmla="*/ 870632 h 2139975"/>
              <a:gd name="connsiteX20" fmla="*/ 1768709 w 4553823"/>
              <a:gd name="connsiteY20" fmla="*/ 356670 h 2139975"/>
              <a:gd name="connsiteX0" fmla="*/ 1768709 w 4553823"/>
              <a:gd name="connsiteY0" fmla="*/ 356670 h 2139975"/>
              <a:gd name="connsiteX1" fmla="*/ 2125379 w 4553823"/>
              <a:gd name="connsiteY1" fmla="*/ 0 h 2139975"/>
              <a:gd name="connsiteX2" fmla="*/ 2232895 w 4553823"/>
              <a:gd name="connsiteY2" fmla="*/ 0 h 2139975"/>
              <a:gd name="connsiteX3" fmla="*/ 2232895 w 4553823"/>
              <a:gd name="connsiteY3" fmla="*/ 0 h 2139975"/>
              <a:gd name="connsiteX4" fmla="*/ 2929173 w 4553823"/>
              <a:gd name="connsiteY4" fmla="*/ 0 h 2139975"/>
              <a:gd name="connsiteX5" fmla="*/ 4197153 w 4553823"/>
              <a:gd name="connsiteY5" fmla="*/ 0 h 2139975"/>
              <a:gd name="connsiteX6" fmla="*/ 4553823 w 4553823"/>
              <a:gd name="connsiteY6" fmla="*/ 356670 h 2139975"/>
              <a:gd name="connsiteX7" fmla="*/ 4553823 w 4553823"/>
              <a:gd name="connsiteY7" fmla="*/ 1248319 h 2139975"/>
              <a:gd name="connsiteX8" fmla="*/ 4553823 w 4553823"/>
              <a:gd name="connsiteY8" fmla="*/ 1248319 h 2139975"/>
              <a:gd name="connsiteX9" fmla="*/ 4553823 w 4553823"/>
              <a:gd name="connsiteY9" fmla="*/ 1783313 h 2139975"/>
              <a:gd name="connsiteX10" fmla="*/ 4553823 w 4553823"/>
              <a:gd name="connsiteY10" fmla="*/ 1783305 h 2139975"/>
              <a:gd name="connsiteX11" fmla="*/ 4197153 w 4553823"/>
              <a:gd name="connsiteY11" fmla="*/ 2139975 h 2139975"/>
              <a:gd name="connsiteX12" fmla="*/ 2929173 w 4553823"/>
              <a:gd name="connsiteY12" fmla="*/ 2139975 h 2139975"/>
              <a:gd name="connsiteX13" fmla="*/ 2232895 w 4553823"/>
              <a:gd name="connsiteY13" fmla="*/ 2139975 h 2139975"/>
              <a:gd name="connsiteX14" fmla="*/ 2232895 w 4553823"/>
              <a:gd name="connsiteY14" fmla="*/ 2139975 h 2139975"/>
              <a:gd name="connsiteX15" fmla="*/ 2125379 w 4553823"/>
              <a:gd name="connsiteY15" fmla="*/ 2139975 h 2139975"/>
              <a:gd name="connsiteX16" fmla="*/ 1768709 w 4553823"/>
              <a:gd name="connsiteY16" fmla="*/ 1783305 h 2139975"/>
              <a:gd name="connsiteX17" fmla="*/ 1758593 w 4553823"/>
              <a:gd name="connsiteY17" fmla="*/ 1575671 h 2139975"/>
              <a:gd name="connsiteX18" fmla="*/ 0 w 4553823"/>
              <a:gd name="connsiteY18" fmla="*/ 484410 h 2139975"/>
              <a:gd name="connsiteX19" fmla="*/ 1768709 w 4553823"/>
              <a:gd name="connsiteY19" fmla="*/ 870632 h 2139975"/>
              <a:gd name="connsiteX20" fmla="*/ 1768709 w 4553823"/>
              <a:gd name="connsiteY20" fmla="*/ 356670 h 2139975"/>
              <a:gd name="connsiteX0" fmla="*/ 1768709 w 4553823"/>
              <a:gd name="connsiteY0" fmla="*/ 356670 h 2139975"/>
              <a:gd name="connsiteX1" fmla="*/ 2125379 w 4553823"/>
              <a:gd name="connsiteY1" fmla="*/ 0 h 2139975"/>
              <a:gd name="connsiteX2" fmla="*/ 2232895 w 4553823"/>
              <a:gd name="connsiteY2" fmla="*/ 0 h 2139975"/>
              <a:gd name="connsiteX3" fmla="*/ 2232895 w 4553823"/>
              <a:gd name="connsiteY3" fmla="*/ 0 h 2139975"/>
              <a:gd name="connsiteX4" fmla="*/ 2929173 w 4553823"/>
              <a:gd name="connsiteY4" fmla="*/ 0 h 2139975"/>
              <a:gd name="connsiteX5" fmla="*/ 4197153 w 4553823"/>
              <a:gd name="connsiteY5" fmla="*/ 0 h 2139975"/>
              <a:gd name="connsiteX6" fmla="*/ 4553823 w 4553823"/>
              <a:gd name="connsiteY6" fmla="*/ 356670 h 2139975"/>
              <a:gd name="connsiteX7" fmla="*/ 4553823 w 4553823"/>
              <a:gd name="connsiteY7" fmla="*/ 1248319 h 2139975"/>
              <a:gd name="connsiteX8" fmla="*/ 4553823 w 4553823"/>
              <a:gd name="connsiteY8" fmla="*/ 1248319 h 2139975"/>
              <a:gd name="connsiteX9" fmla="*/ 4553823 w 4553823"/>
              <a:gd name="connsiteY9" fmla="*/ 1783313 h 2139975"/>
              <a:gd name="connsiteX10" fmla="*/ 4553823 w 4553823"/>
              <a:gd name="connsiteY10" fmla="*/ 1783305 h 2139975"/>
              <a:gd name="connsiteX11" fmla="*/ 4197153 w 4553823"/>
              <a:gd name="connsiteY11" fmla="*/ 2139975 h 2139975"/>
              <a:gd name="connsiteX12" fmla="*/ 2929173 w 4553823"/>
              <a:gd name="connsiteY12" fmla="*/ 2139975 h 2139975"/>
              <a:gd name="connsiteX13" fmla="*/ 2232895 w 4553823"/>
              <a:gd name="connsiteY13" fmla="*/ 2139975 h 2139975"/>
              <a:gd name="connsiteX14" fmla="*/ 2232895 w 4553823"/>
              <a:gd name="connsiteY14" fmla="*/ 2139975 h 2139975"/>
              <a:gd name="connsiteX15" fmla="*/ 2125379 w 4553823"/>
              <a:gd name="connsiteY15" fmla="*/ 2139975 h 2139975"/>
              <a:gd name="connsiteX16" fmla="*/ 1768709 w 4553823"/>
              <a:gd name="connsiteY16" fmla="*/ 1783305 h 2139975"/>
              <a:gd name="connsiteX17" fmla="*/ 1758593 w 4553823"/>
              <a:gd name="connsiteY17" fmla="*/ 1575671 h 2139975"/>
              <a:gd name="connsiteX18" fmla="*/ 0 w 4553823"/>
              <a:gd name="connsiteY18" fmla="*/ 484410 h 2139975"/>
              <a:gd name="connsiteX19" fmla="*/ 1748949 w 4553823"/>
              <a:gd name="connsiteY19" fmla="*/ 1309034 h 2139975"/>
              <a:gd name="connsiteX20" fmla="*/ 1768709 w 4553823"/>
              <a:gd name="connsiteY20" fmla="*/ 356670 h 2139975"/>
              <a:gd name="connsiteX0" fmla="*/ 1778589 w 4563703"/>
              <a:gd name="connsiteY0" fmla="*/ 356670 h 2139975"/>
              <a:gd name="connsiteX1" fmla="*/ 2135259 w 4563703"/>
              <a:gd name="connsiteY1" fmla="*/ 0 h 2139975"/>
              <a:gd name="connsiteX2" fmla="*/ 2242775 w 4563703"/>
              <a:gd name="connsiteY2" fmla="*/ 0 h 2139975"/>
              <a:gd name="connsiteX3" fmla="*/ 2242775 w 4563703"/>
              <a:gd name="connsiteY3" fmla="*/ 0 h 2139975"/>
              <a:gd name="connsiteX4" fmla="*/ 2939053 w 4563703"/>
              <a:gd name="connsiteY4" fmla="*/ 0 h 2139975"/>
              <a:gd name="connsiteX5" fmla="*/ 4207033 w 4563703"/>
              <a:gd name="connsiteY5" fmla="*/ 0 h 2139975"/>
              <a:gd name="connsiteX6" fmla="*/ 4563703 w 4563703"/>
              <a:gd name="connsiteY6" fmla="*/ 356670 h 2139975"/>
              <a:gd name="connsiteX7" fmla="*/ 4563703 w 4563703"/>
              <a:gd name="connsiteY7" fmla="*/ 1248319 h 2139975"/>
              <a:gd name="connsiteX8" fmla="*/ 4563703 w 4563703"/>
              <a:gd name="connsiteY8" fmla="*/ 1248319 h 2139975"/>
              <a:gd name="connsiteX9" fmla="*/ 4563703 w 4563703"/>
              <a:gd name="connsiteY9" fmla="*/ 1783313 h 2139975"/>
              <a:gd name="connsiteX10" fmla="*/ 4563703 w 4563703"/>
              <a:gd name="connsiteY10" fmla="*/ 1783305 h 2139975"/>
              <a:gd name="connsiteX11" fmla="*/ 4207033 w 4563703"/>
              <a:gd name="connsiteY11" fmla="*/ 2139975 h 2139975"/>
              <a:gd name="connsiteX12" fmla="*/ 2939053 w 4563703"/>
              <a:gd name="connsiteY12" fmla="*/ 2139975 h 2139975"/>
              <a:gd name="connsiteX13" fmla="*/ 2242775 w 4563703"/>
              <a:gd name="connsiteY13" fmla="*/ 2139975 h 2139975"/>
              <a:gd name="connsiteX14" fmla="*/ 2242775 w 4563703"/>
              <a:gd name="connsiteY14" fmla="*/ 2139975 h 2139975"/>
              <a:gd name="connsiteX15" fmla="*/ 2135259 w 4563703"/>
              <a:gd name="connsiteY15" fmla="*/ 2139975 h 2139975"/>
              <a:gd name="connsiteX16" fmla="*/ 1778589 w 4563703"/>
              <a:gd name="connsiteY16" fmla="*/ 1783305 h 2139975"/>
              <a:gd name="connsiteX17" fmla="*/ 1768473 w 4563703"/>
              <a:gd name="connsiteY17" fmla="*/ 1575671 h 2139975"/>
              <a:gd name="connsiteX18" fmla="*/ 0 w 4563703"/>
              <a:gd name="connsiteY18" fmla="*/ 991313 h 2139975"/>
              <a:gd name="connsiteX19" fmla="*/ 1758829 w 4563703"/>
              <a:gd name="connsiteY19" fmla="*/ 1309034 h 2139975"/>
              <a:gd name="connsiteX20" fmla="*/ 1778589 w 4563703"/>
              <a:gd name="connsiteY20" fmla="*/ 356670 h 21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3703" h="2139975">
                <a:moveTo>
                  <a:pt x="1778589" y="356670"/>
                </a:moveTo>
                <a:cubicBezTo>
                  <a:pt x="1778589" y="159687"/>
                  <a:pt x="1938276" y="0"/>
                  <a:pt x="2135259" y="0"/>
                </a:cubicBezTo>
                <a:lnTo>
                  <a:pt x="2242775" y="0"/>
                </a:lnTo>
                <a:lnTo>
                  <a:pt x="2242775" y="0"/>
                </a:lnTo>
                <a:lnTo>
                  <a:pt x="2939053" y="0"/>
                </a:lnTo>
                <a:lnTo>
                  <a:pt x="4207033" y="0"/>
                </a:lnTo>
                <a:cubicBezTo>
                  <a:pt x="4404016" y="0"/>
                  <a:pt x="4563703" y="159687"/>
                  <a:pt x="4563703" y="356670"/>
                </a:cubicBezTo>
                <a:lnTo>
                  <a:pt x="4563703" y="1248319"/>
                </a:lnTo>
                <a:lnTo>
                  <a:pt x="4563703" y="1248319"/>
                </a:lnTo>
                <a:lnTo>
                  <a:pt x="4563703" y="1783313"/>
                </a:lnTo>
                <a:lnTo>
                  <a:pt x="4563703" y="1783305"/>
                </a:lnTo>
                <a:cubicBezTo>
                  <a:pt x="4563703" y="1980288"/>
                  <a:pt x="4404016" y="2139975"/>
                  <a:pt x="4207033" y="2139975"/>
                </a:cubicBezTo>
                <a:lnTo>
                  <a:pt x="2939053" y="2139975"/>
                </a:lnTo>
                <a:lnTo>
                  <a:pt x="2242775" y="2139975"/>
                </a:lnTo>
                <a:lnTo>
                  <a:pt x="2242775" y="2139975"/>
                </a:lnTo>
                <a:lnTo>
                  <a:pt x="2135259" y="2139975"/>
                </a:lnTo>
                <a:cubicBezTo>
                  <a:pt x="1938276" y="2139975"/>
                  <a:pt x="1778589" y="1980288"/>
                  <a:pt x="1778589" y="1783305"/>
                </a:cubicBezTo>
                <a:lnTo>
                  <a:pt x="1768473" y="1575671"/>
                </a:lnTo>
                <a:lnTo>
                  <a:pt x="0" y="991313"/>
                </a:lnTo>
                <a:lnTo>
                  <a:pt x="1758829" y="1309034"/>
                </a:lnTo>
                <a:lnTo>
                  <a:pt x="1778589" y="356670"/>
                </a:lnTo>
                <a:close/>
              </a:path>
            </a:pathLst>
          </a:cu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dirty="0">
              <a:solidFill>
                <a:prstClr val="white"/>
              </a:solidFill>
              <a:latin typeface="Arial" panose="020B0604020202020204"/>
              <a:ea typeface="ＭＳ Ｐゴシック" panose="020B0600070205080204" pitchFamily="50" charset="-128"/>
            </a:endParaRPr>
          </a:p>
        </p:txBody>
      </p:sp>
      <p:sp>
        <p:nvSpPr>
          <p:cNvPr id="68" name="正方形/長方形 67">
            <a:extLst>
              <a:ext uri="{FF2B5EF4-FFF2-40B4-BE49-F238E27FC236}">
                <a16:creationId xmlns:a16="http://schemas.microsoft.com/office/drawing/2014/main" id="{8BE7C2BD-35EE-4D8B-9F86-EE24B4A938B5}"/>
              </a:ext>
            </a:extLst>
          </p:cNvPr>
          <p:cNvSpPr/>
          <p:nvPr/>
        </p:nvSpPr>
        <p:spPr>
          <a:xfrm>
            <a:off x="7302339" y="3798667"/>
            <a:ext cx="548105" cy="637291"/>
          </a:xfrm>
          <a:prstGeom prst="rect">
            <a:avLst/>
          </a:prstGeom>
          <a:solidFill>
            <a:srgbClr val="E0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sp>
        <p:nvSpPr>
          <p:cNvPr id="69" name="正方形/長方形 68">
            <a:extLst>
              <a:ext uri="{FF2B5EF4-FFF2-40B4-BE49-F238E27FC236}">
                <a16:creationId xmlns:a16="http://schemas.microsoft.com/office/drawing/2014/main" id="{D0366ABA-9626-4FF8-B116-225D00A01378}"/>
              </a:ext>
            </a:extLst>
          </p:cNvPr>
          <p:cNvSpPr/>
          <p:nvPr/>
        </p:nvSpPr>
        <p:spPr>
          <a:xfrm>
            <a:off x="8282547" y="3810985"/>
            <a:ext cx="548105" cy="637291"/>
          </a:xfrm>
          <a:prstGeom prst="rect">
            <a:avLst/>
          </a:prstGeom>
          <a:solidFill>
            <a:srgbClr val="E0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cxnSp>
        <p:nvCxnSpPr>
          <p:cNvPr id="70" name="直線コネクタ 69">
            <a:extLst>
              <a:ext uri="{FF2B5EF4-FFF2-40B4-BE49-F238E27FC236}">
                <a16:creationId xmlns:a16="http://schemas.microsoft.com/office/drawing/2014/main" id="{E3768B42-61B8-442F-AD9F-57280D2DAC92}"/>
              </a:ext>
            </a:extLst>
          </p:cNvPr>
          <p:cNvCxnSpPr>
            <a:cxnSpLocks/>
          </p:cNvCxnSpPr>
          <p:nvPr/>
        </p:nvCxnSpPr>
        <p:spPr>
          <a:xfrm>
            <a:off x="7300710" y="4408184"/>
            <a:ext cx="1525277" cy="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テキスト ボックス 120">
            <a:extLst>
              <a:ext uri="{FF2B5EF4-FFF2-40B4-BE49-F238E27FC236}">
                <a16:creationId xmlns:a16="http://schemas.microsoft.com/office/drawing/2014/main" id="{E63682BF-A7F1-436B-B3E8-640B9A7E4A7A}"/>
              </a:ext>
            </a:extLst>
          </p:cNvPr>
          <p:cNvSpPr txBox="1"/>
          <p:nvPr/>
        </p:nvSpPr>
        <p:spPr>
          <a:xfrm>
            <a:off x="7337940" y="2857146"/>
            <a:ext cx="2281189"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350" dirty="0">
                <a:solidFill>
                  <a:srgbClr val="0000FF"/>
                </a:solidFill>
                <a:latin typeface="Arial" pitchFamily="34" charset="0"/>
                <a:ea typeface="ＭＳ Ｐゴシック" pitchFamily="50" charset="-128"/>
              </a:rPr>
              <a:t>Solid&amp;</a:t>
            </a:r>
          </a:p>
          <a:p>
            <a:pPr defTabSz="685800" fontAlgn="base">
              <a:spcBef>
                <a:spcPct val="0"/>
              </a:spcBef>
              <a:spcAft>
                <a:spcPct val="0"/>
              </a:spcAft>
              <a:defRPr/>
            </a:pPr>
            <a:r>
              <a:rPr lang="en-US" altLang="ja-JP" sz="1350" dirty="0">
                <a:solidFill>
                  <a:srgbClr val="0000FF"/>
                </a:solidFill>
                <a:latin typeface="Arial" pitchFamily="34" charset="0"/>
                <a:ea typeface="ＭＳ Ｐゴシック" pitchFamily="50" charset="-128"/>
              </a:rPr>
              <a:t>Liq. </a:t>
            </a:r>
            <a:r>
              <a:rPr lang="en-US" altLang="ja-JP" sz="1350" dirty="0" err="1">
                <a:solidFill>
                  <a:srgbClr val="0000FF"/>
                </a:solidFill>
                <a:latin typeface="Arial" pitchFamily="34" charset="0"/>
                <a:ea typeface="ＭＳ Ｐゴシック" pitchFamily="50" charset="-128"/>
              </a:rPr>
              <a:t>Xe</a:t>
            </a:r>
            <a:endParaRPr lang="ja-JP" altLang="en-US" sz="1350" dirty="0">
              <a:solidFill>
                <a:srgbClr val="0000FF"/>
              </a:solidFill>
              <a:latin typeface="Arial" pitchFamily="34" charset="0"/>
              <a:ea typeface="ＭＳ Ｐゴシック" pitchFamily="50" charset="-128"/>
            </a:endParaRPr>
          </a:p>
        </p:txBody>
      </p:sp>
      <p:sp>
        <p:nvSpPr>
          <p:cNvPr id="72" name="正方形/長方形 71">
            <a:extLst>
              <a:ext uri="{FF2B5EF4-FFF2-40B4-BE49-F238E27FC236}">
                <a16:creationId xmlns:a16="http://schemas.microsoft.com/office/drawing/2014/main" id="{804395AB-CD10-44FF-AB41-02762014BE10}"/>
              </a:ext>
            </a:extLst>
          </p:cNvPr>
          <p:cNvSpPr/>
          <p:nvPr/>
        </p:nvSpPr>
        <p:spPr>
          <a:xfrm>
            <a:off x="7855254" y="4122871"/>
            <a:ext cx="422426" cy="3714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sp>
        <p:nvSpPr>
          <p:cNvPr id="73" name="テキスト ボックス 125">
            <a:extLst>
              <a:ext uri="{FF2B5EF4-FFF2-40B4-BE49-F238E27FC236}">
                <a16:creationId xmlns:a16="http://schemas.microsoft.com/office/drawing/2014/main" id="{C03B809C-4318-475B-A89A-BB2350C336E8}"/>
              </a:ext>
            </a:extLst>
          </p:cNvPr>
          <p:cNvSpPr txBox="1"/>
          <p:nvPr/>
        </p:nvSpPr>
        <p:spPr>
          <a:xfrm>
            <a:off x="7812057" y="4198262"/>
            <a:ext cx="479068"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350" dirty="0">
                <a:solidFill>
                  <a:srgbClr val="FFFFFF"/>
                </a:solidFill>
                <a:latin typeface="Arial" pitchFamily="34" charset="0"/>
                <a:ea typeface="ＭＳ Ｐゴシック" pitchFamily="50" charset="-128"/>
              </a:rPr>
              <a:t>Cu</a:t>
            </a:r>
            <a:endParaRPr lang="ja-JP" altLang="en-US" sz="1350" dirty="0">
              <a:solidFill>
                <a:srgbClr val="FFFFFF"/>
              </a:solidFill>
              <a:latin typeface="Arial" pitchFamily="34" charset="0"/>
              <a:ea typeface="ＭＳ Ｐゴシック" pitchFamily="50" charset="-128"/>
            </a:endParaRPr>
          </a:p>
        </p:txBody>
      </p:sp>
      <p:sp>
        <p:nvSpPr>
          <p:cNvPr id="74" name="正方形/長方形 73">
            <a:extLst>
              <a:ext uri="{FF2B5EF4-FFF2-40B4-BE49-F238E27FC236}">
                <a16:creationId xmlns:a16="http://schemas.microsoft.com/office/drawing/2014/main" id="{74440DA5-6519-4EAF-8655-B6F7705B27F1}"/>
              </a:ext>
            </a:extLst>
          </p:cNvPr>
          <p:cNvSpPr/>
          <p:nvPr/>
        </p:nvSpPr>
        <p:spPr>
          <a:xfrm>
            <a:off x="7851006" y="3851196"/>
            <a:ext cx="429062" cy="165481"/>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sp>
        <p:nvSpPr>
          <p:cNvPr id="75" name="正方形/長方形 74">
            <a:extLst>
              <a:ext uri="{FF2B5EF4-FFF2-40B4-BE49-F238E27FC236}">
                <a16:creationId xmlns:a16="http://schemas.microsoft.com/office/drawing/2014/main" id="{2F17FCAB-5551-42C8-955D-B06C61507F79}"/>
              </a:ext>
            </a:extLst>
          </p:cNvPr>
          <p:cNvSpPr/>
          <p:nvPr/>
        </p:nvSpPr>
        <p:spPr>
          <a:xfrm>
            <a:off x="7850784" y="3986785"/>
            <a:ext cx="433352" cy="136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cxnSp>
        <p:nvCxnSpPr>
          <p:cNvPr id="76" name="直線矢印コネクタ 75">
            <a:extLst>
              <a:ext uri="{FF2B5EF4-FFF2-40B4-BE49-F238E27FC236}">
                <a16:creationId xmlns:a16="http://schemas.microsoft.com/office/drawing/2014/main" id="{7DD33E4B-F2EE-4CC9-B5E9-6838C3BC6723}"/>
              </a:ext>
            </a:extLst>
          </p:cNvPr>
          <p:cNvCxnSpPr>
            <a:cxnSpLocks/>
          </p:cNvCxnSpPr>
          <p:nvPr/>
        </p:nvCxnSpPr>
        <p:spPr>
          <a:xfrm flipH="1">
            <a:off x="8859566" y="3929170"/>
            <a:ext cx="277875" cy="198953"/>
          </a:xfrm>
          <a:prstGeom prst="straightConnector1">
            <a:avLst/>
          </a:prstGeom>
          <a:noFill/>
          <a:ln w="9525" cap="flat" cmpd="sng" algn="ctr">
            <a:solidFill>
              <a:schemeClr val="bg1"/>
            </a:solidFill>
            <a:prstDash val="solid"/>
            <a:tailEnd type="triangle"/>
          </a:ln>
          <a:effectLst/>
        </p:spPr>
      </p:cxnSp>
      <p:cxnSp>
        <p:nvCxnSpPr>
          <p:cNvPr id="77" name="直線矢印コネクタ 76">
            <a:extLst>
              <a:ext uri="{FF2B5EF4-FFF2-40B4-BE49-F238E27FC236}">
                <a16:creationId xmlns:a16="http://schemas.microsoft.com/office/drawing/2014/main" id="{340D74EF-2428-4B83-BD7A-73CD2052ACB0}"/>
              </a:ext>
            </a:extLst>
          </p:cNvPr>
          <p:cNvCxnSpPr>
            <a:cxnSpLocks/>
          </p:cNvCxnSpPr>
          <p:nvPr/>
        </p:nvCxnSpPr>
        <p:spPr>
          <a:xfrm flipV="1">
            <a:off x="8039821" y="3570427"/>
            <a:ext cx="237860" cy="440585"/>
          </a:xfrm>
          <a:prstGeom prst="straightConnector1">
            <a:avLst/>
          </a:prstGeom>
          <a:noFill/>
          <a:ln w="38100" cap="flat" cmpd="sng" algn="ctr">
            <a:solidFill>
              <a:srgbClr val="FF5757"/>
            </a:solidFill>
            <a:prstDash val="solid"/>
            <a:tailEnd type="triangle"/>
          </a:ln>
          <a:effectLst/>
        </p:spPr>
      </p:cxnSp>
      <p:cxnSp>
        <p:nvCxnSpPr>
          <p:cNvPr id="78" name="直線矢印コネクタ 77">
            <a:extLst>
              <a:ext uri="{FF2B5EF4-FFF2-40B4-BE49-F238E27FC236}">
                <a16:creationId xmlns:a16="http://schemas.microsoft.com/office/drawing/2014/main" id="{40C9207E-3C8F-49E4-A85E-83609EC8D40F}"/>
              </a:ext>
            </a:extLst>
          </p:cNvPr>
          <p:cNvCxnSpPr>
            <a:cxnSpLocks/>
          </p:cNvCxnSpPr>
          <p:nvPr/>
        </p:nvCxnSpPr>
        <p:spPr>
          <a:xfrm>
            <a:off x="7784993" y="3316119"/>
            <a:ext cx="192199" cy="631163"/>
          </a:xfrm>
          <a:prstGeom prst="straightConnector1">
            <a:avLst/>
          </a:prstGeom>
          <a:noFill/>
          <a:ln w="9525" cap="flat" cmpd="sng" algn="ctr">
            <a:solidFill>
              <a:srgbClr val="0000FF"/>
            </a:solidFill>
            <a:prstDash val="solid"/>
            <a:tailEnd type="triangle"/>
          </a:ln>
          <a:effectLst/>
        </p:spPr>
      </p:cxnSp>
      <p:sp>
        <p:nvSpPr>
          <p:cNvPr id="79" name="正方形/長方形 78">
            <a:extLst>
              <a:ext uri="{FF2B5EF4-FFF2-40B4-BE49-F238E27FC236}">
                <a16:creationId xmlns:a16="http://schemas.microsoft.com/office/drawing/2014/main" id="{9830CF7A-DB03-4B73-9AFF-CB3D61154726}"/>
              </a:ext>
            </a:extLst>
          </p:cNvPr>
          <p:cNvSpPr/>
          <p:nvPr/>
        </p:nvSpPr>
        <p:spPr>
          <a:xfrm>
            <a:off x="8356476" y="3515110"/>
            <a:ext cx="452408" cy="242195"/>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r>
              <a:rPr kumimoji="1" lang="en-US" altLang="ja-JP" sz="1200" dirty="0">
                <a:solidFill>
                  <a:prstClr val="black"/>
                </a:solidFill>
                <a:latin typeface="Arial" panose="020B0604020202020204"/>
                <a:ea typeface="ＭＳ Ｐゴシック" panose="020B0600070205080204" pitchFamily="50" charset="-128"/>
              </a:rPr>
              <a:t>MPPC</a:t>
            </a:r>
            <a:endParaRPr kumimoji="1" lang="ja-JP" altLang="en-US" sz="1200" dirty="0">
              <a:solidFill>
                <a:prstClr val="black"/>
              </a:solidFill>
              <a:latin typeface="Arial" panose="020B0604020202020204"/>
              <a:ea typeface="ＭＳ Ｐゴシック" panose="020B0600070205080204" pitchFamily="50" charset="-128"/>
            </a:endParaRPr>
          </a:p>
        </p:txBody>
      </p:sp>
      <p:sp>
        <p:nvSpPr>
          <p:cNvPr id="80" name="正方形/長方形 79">
            <a:extLst>
              <a:ext uri="{FF2B5EF4-FFF2-40B4-BE49-F238E27FC236}">
                <a16:creationId xmlns:a16="http://schemas.microsoft.com/office/drawing/2014/main" id="{F119D28B-D2A6-4FB5-AAD9-992AAE804DB3}"/>
              </a:ext>
            </a:extLst>
          </p:cNvPr>
          <p:cNvSpPr/>
          <p:nvPr/>
        </p:nvSpPr>
        <p:spPr>
          <a:xfrm>
            <a:off x="8806526" y="3548915"/>
            <a:ext cx="101958" cy="16330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cxnSp>
        <p:nvCxnSpPr>
          <p:cNvPr id="81" name="直線矢印コネクタ 80">
            <a:extLst>
              <a:ext uri="{FF2B5EF4-FFF2-40B4-BE49-F238E27FC236}">
                <a16:creationId xmlns:a16="http://schemas.microsoft.com/office/drawing/2014/main" id="{8746CB05-0A7E-402C-80E9-265DC7F64D4D}"/>
              </a:ext>
            </a:extLst>
          </p:cNvPr>
          <p:cNvCxnSpPr>
            <a:cxnSpLocks/>
          </p:cNvCxnSpPr>
          <p:nvPr/>
        </p:nvCxnSpPr>
        <p:spPr>
          <a:xfrm flipV="1">
            <a:off x="8051591" y="3716484"/>
            <a:ext cx="349788" cy="274643"/>
          </a:xfrm>
          <a:prstGeom prst="straightConnector1">
            <a:avLst/>
          </a:prstGeom>
          <a:noFill/>
          <a:ln w="38100" cap="flat" cmpd="sng" algn="ctr">
            <a:solidFill>
              <a:srgbClr val="FF5757"/>
            </a:solidFill>
            <a:prstDash val="solid"/>
            <a:tailEnd type="triangle"/>
          </a:ln>
          <a:effectLst/>
        </p:spPr>
      </p:cxnSp>
      <p:sp>
        <p:nvSpPr>
          <p:cNvPr id="82" name="テキスト ボックス 190">
            <a:extLst>
              <a:ext uri="{FF2B5EF4-FFF2-40B4-BE49-F238E27FC236}">
                <a16:creationId xmlns:a16="http://schemas.microsoft.com/office/drawing/2014/main" id="{067A8C6D-0869-4A9B-AFA6-3D13A9B7A2F3}"/>
              </a:ext>
            </a:extLst>
          </p:cNvPr>
          <p:cNvSpPr txBox="1"/>
          <p:nvPr/>
        </p:nvSpPr>
        <p:spPr>
          <a:xfrm>
            <a:off x="8698115" y="3282180"/>
            <a:ext cx="62294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kumimoji="1" lang="en-US" altLang="ja-JP" sz="1200" dirty="0">
                <a:solidFill>
                  <a:srgbClr val="FF0000"/>
                </a:solidFill>
                <a:latin typeface="Arial" panose="020B0604020202020204"/>
                <a:ea typeface="ＭＳ Ｐゴシック" panose="020B0600070205080204" pitchFamily="50" charset="-128"/>
              </a:rPr>
              <a:t>LED</a:t>
            </a:r>
            <a:endParaRPr kumimoji="1" lang="ja-JP" altLang="en-US" sz="1200" dirty="0">
              <a:solidFill>
                <a:srgbClr val="FF0000"/>
              </a:solidFill>
              <a:latin typeface="Arial" panose="020B0604020202020204"/>
              <a:ea typeface="ＭＳ Ｐゴシック" panose="020B0600070205080204" pitchFamily="50" charset="-128"/>
            </a:endParaRPr>
          </a:p>
        </p:txBody>
      </p:sp>
      <p:sp>
        <p:nvSpPr>
          <p:cNvPr id="83" name="テキスト ボックス 13">
            <a:extLst>
              <a:ext uri="{FF2B5EF4-FFF2-40B4-BE49-F238E27FC236}">
                <a16:creationId xmlns:a16="http://schemas.microsoft.com/office/drawing/2014/main" id="{732AA2B5-D482-4627-947F-4D182678299B}"/>
              </a:ext>
            </a:extLst>
          </p:cNvPr>
          <p:cNvSpPr txBox="1"/>
          <p:nvPr/>
        </p:nvSpPr>
        <p:spPr>
          <a:xfrm>
            <a:off x="5096041" y="4535565"/>
            <a:ext cx="1302603" cy="300082"/>
          </a:xfrm>
          <a:prstGeom prst="rect">
            <a:avLst/>
          </a:prstGeom>
          <a:solidFill>
            <a:srgbClr val="FF66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photo sensors</a:t>
            </a:r>
            <a:endParaRPr kumimoji="1" lang="ja-JP" altLang="en-US" sz="1350" dirty="0"/>
          </a:p>
        </p:txBody>
      </p:sp>
      <p:sp>
        <p:nvSpPr>
          <p:cNvPr id="84" name="テキスト ボックス 14">
            <a:extLst>
              <a:ext uri="{FF2B5EF4-FFF2-40B4-BE49-F238E27FC236}">
                <a16:creationId xmlns:a16="http://schemas.microsoft.com/office/drawing/2014/main" id="{BB9F0CCC-EAC0-4526-890A-C4889882DF3E}"/>
              </a:ext>
            </a:extLst>
          </p:cNvPr>
          <p:cNvSpPr txBox="1"/>
          <p:nvPr/>
        </p:nvSpPr>
        <p:spPr>
          <a:xfrm rot="5400000">
            <a:off x="2981278" y="2507607"/>
            <a:ext cx="1232743"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solidFill>
                  <a:srgbClr val="C00000"/>
                </a:solidFill>
              </a:rPr>
              <a:t>field cage</a:t>
            </a:r>
            <a:endParaRPr kumimoji="1" lang="ja-JP" altLang="en-US" sz="1350" dirty="0">
              <a:solidFill>
                <a:srgbClr val="C00000"/>
              </a:solidFill>
            </a:endParaRPr>
          </a:p>
        </p:txBody>
      </p:sp>
      <p:sp>
        <p:nvSpPr>
          <p:cNvPr id="85" name="テキスト ボックス 15">
            <a:extLst>
              <a:ext uri="{FF2B5EF4-FFF2-40B4-BE49-F238E27FC236}">
                <a16:creationId xmlns:a16="http://schemas.microsoft.com/office/drawing/2014/main" id="{7FFD3F93-B7EC-4EC5-BE13-E954E19AA9D2}"/>
              </a:ext>
            </a:extLst>
          </p:cNvPr>
          <p:cNvSpPr txBox="1"/>
          <p:nvPr/>
        </p:nvSpPr>
        <p:spPr>
          <a:xfrm>
            <a:off x="4723811" y="2006816"/>
            <a:ext cx="9214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PMT</a:t>
            </a:r>
            <a:endParaRPr kumimoji="1" lang="ja-JP" altLang="en-US" sz="1350" dirty="0"/>
          </a:p>
        </p:txBody>
      </p:sp>
      <p:cxnSp>
        <p:nvCxnSpPr>
          <p:cNvPr id="86" name="直線矢印コネクタ 85">
            <a:extLst>
              <a:ext uri="{FF2B5EF4-FFF2-40B4-BE49-F238E27FC236}">
                <a16:creationId xmlns:a16="http://schemas.microsoft.com/office/drawing/2014/main" id="{9F0DE1F9-CBFB-44D7-85D8-4A3637B57C8D}"/>
              </a:ext>
            </a:extLst>
          </p:cNvPr>
          <p:cNvCxnSpPr>
            <a:cxnSpLocks/>
            <a:endCxn id="46" idx="1"/>
          </p:cNvCxnSpPr>
          <p:nvPr/>
        </p:nvCxnSpPr>
        <p:spPr>
          <a:xfrm flipV="1">
            <a:off x="5146635" y="1936247"/>
            <a:ext cx="240098" cy="180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7" name="台形 20">
            <a:extLst>
              <a:ext uri="{FF2B5EF4-FFF2-40B4-BE49-F238E27FC236}">
                <a16:creationId xmlns:a16="http://schemas.microsoft.com/office/drawing/2014/main" id="{2637C3E7-53AC-4C94-B516-9D7195C9A474}"/>
              </a:ext>
            </a:extLst>
          </p:cNvPr>
          <p:cNvSpPr/>
          <p:nvPr/>
        </p:nvSpPr>
        <p:spPr>
          <a:xfrm>
            <a:off x="6731072" y="3715847"/>
            <a:ext cx="1128922" cy="69263"/>
          </a:xfrm>
          <a:custGeom>
            <a:avLst/>
            <a:gdLst>
              <a:gd name="connsiteX0" fmla="*/ 0 w 1755030"/>
              <a:gd name="connsiteY0" fmla="*/ 445253 h 445253"/>
              <a:gd name="connsiteX1" fmla="*/ 111313 w 1755030"/>
              <a:gd name="connsiteY1" fmla="*/ 0 h 445253"/>
              <a:gd name="connsiteX2" fmla="*/ 1643717 w 1755030"/>
              <a:gd name="connsiteY2" fmla="*/ 0 h 445253"/>
              <a:gd name="connsiteX3" fmla="*/ 1755030 w 1755030"/>
              <a:gd name="connsiteY3" fmla="*/ 445253 h 445253"/>
              <a:gd name="connsiteX4" fmla="*/ 0 w 1755030"/>
              <a:gd name="connsiteY4" fmla="*/ 445253 h 445253"/>
              <a:gd name="connsiteX0" fmla="*/ 0 w 2281027"/>
              <a:gd name="connsiteY0" fmla="*/ 445253 h 445253"/>
              <a:gd name="connsiteX1" fmla="*/ 111313 w 2281027"/>
              <a:gd name="connsiteY1" fmla="*/ 0 h 445253"/>
              <a:gd name="connsiteX2" fmla="*/ 2281027 w 2281027"/>
              <a:gd name="connsiteY2" fmla="*/ 46181 h 445253"/>
              <a:gd name="connsiteX3" fmla="*/ 1755030 w 2281027"/>
              <a:gd name="connsiteY3" fmla="*/ 445253 h 445253"/>
              <a:gd name="connsiteX4" fmla="*/ 0 w 2281027"/>
              <a:gd name="connsiteY4" fmla="*/ 445253 h 445253"/>
              <a:gd name="connsiteX0" fmla="*/ 0 w 2308737"/>
              <a:gd name="connsiteY0" fmla="*/ 445253 h 445253"/>
              <a:gd name="connsiteX1" fmla="*/ 111313 w 2308737"/>
              <a:gd name="connsiteY1" fmla="*/ 0 h 445253"/>
              <a:gd name="connsiteX2" fmla="*/ 2308737 w 2308737"/>
              <a:gd name="connsiteY2" fmla="*/ 0 h 445253"/>
              <a:gd name="connsiteX3" fmla="*/ 1755030 w 2308737"/>
              <a:gd name="connsiteY3" fmla="*/ 445253 h 445253"/>
              <a:gd name="connsiteX4" fmla="*/ 0 w 2308737"/>
              <a:gd name="connsiteY4" fmla="*/ 445253 h 445253"/>
              <a:gd name="connsiteX0" fmla="*/ 0 w 1994700"/>
              <a:gd name="connsiteY0" fmla="*/ 445253 h 445253"/>
              <a:gd name="connsiteX1" fmla="*/ 111313 w 1994700"/>
              <a:gd name="connsiteY1" fmla="*/ 0 h 445253"/>
              <a:gd name="connsiteX2" fmla="*/ 1994700 w 1994700"/>
              <a:gd name="connsiteY2" fmla="*/ 212436 h 445253"/>
              <a:gd name="connsiteX3" fmla="*/ 1755030 w 1994700"/>
              <a:gd name="connsiteY3" fmla="*/ 445253 h 445253"/>
              <a:gd name="connsiteX4" fmla="*/ 0 w 1994700"/>
              <a:gd name="connsiteY4" fmla="*/ 445253 h 445253"/>
              <a:gd name="connsiteX0" fmla="*/ 82651 w 2077351"/>
              <a:gd name="connsiteY0" fmla="*/ 242053 h 242053"/>
              <a:gd name="connsiteX1" fmla="*/ 0 w 2077351"/>
              <a:gd name="connsiteY1" fmla="*/ 0 h 242053"/>
              <a:gd name="connsiteX2" fmla="*/ 2077351 w 2077351"/>
              <a:gd name="connsiteY2" fmla="*/ 9236 h 242053"/>
              <a:gd name="connsiteX3" fmla="*/ 1837681 w 2077351"/>
              <a:gd name="connsiteY3" fmla="*/ 242053 h 242053"/>
              <a:gd name="connsiteX4" fmla="*/ 82651 w 2077351"/>
              <a:gd name="connsiteY4" fmla="*/ 242053 h 242053"/>
              <a:gd name="connsiteX0" fmla="*/ 82651 w 2077351"/>
              <a:gd name="connsiteY0" fmla="*/ 242053 h 260061"/>
              <a:gd name="connsiteX1" fmla="*/ 0 w 2077351"/>
              <a:gd name="connsiteY1" fmla="*/ 0 h 260061"/>
              <a:gd name="connsiteX2" fmla="*/ 2077351 w 2077351"/>
              <a:gd name="connsiteY2" fmla="*/ 9236 h 260061"/>
              <a:gd name="connsiteX3" fmla="*/ 1837681 w 2077351"/>
              <a:gd name="connsiteY3" fmla="*/ 242053 h 260061"/>
              <a:gd name="connsiteX4" fmla="*/ 1287173 w 2077351"/>
              <a:gd name="connsiteY4" fmla="*/ 259746 h 260061"/>
              <a:gd name="connsiteX5" fmla="*/ 82651 w 2077351"/>
              <a:gd name="connsiteY5" fmla="*/ 242053 h 260061"/>
              <a:gd name="connsiteX0" fmla="*/ 36469 w 2031169"/>
              <a:gd name="connsiteY0" fmla="*/ 251290 h 269298"/>
              <a:gd name="connsiteX1" fmla="*/ 0 w 2031169"/>
              <a:gd name="connsiteY1" fmla="*/ 0 h 269298"/>
              <a:gd name="connsiteX2" fmla="*/ 2031169 w 2031169"/>
              <a:gd name="connsiteY2" fmla="*/ 18473 h 269298"/>
              <a:gd name="connsiteX3" fmla="*/ 1791499 w 2031169"/>
              <a:gd name="connsiteY3" fmla="*/ 251290 h 269298"/>
              <a:gd name="connsiteX4" fmla="*/ 1240991 w 2031169"/>
              <a:gd name="connsiteY4" fmla="*/ 268983 h 269298"/>
              <a:gd name="connsiteX5" fmla="*/ 36469 w 2031169"/>
              <a:gd name="connsiteY5" fmla="*/ 251290 h 269298"/>
              <a:gd name="connsiteX0" fmla="*/ 36469 w 2031169"/>
              <a:gd name="connsiteY0" fmla="*/ 251290 h 251290"/>
              <a:gd name="connsiteX1" fmla="*/ 0 w 2031169"/>
              <a:gd name="connsiteY1" fmla="*/ 0 h 251290"/>
              <a:gd name="connsiteX2" fmla="*/ 2031169 w 2031169"/>
              <a:gd name="connsiteY2" fmla="*/ 18473 h 251290"/>
              <a:gd name="connsiteX3" fmla="*/ 1791499 w 2031169"/>
              <a:gd name="connsiteY3" fmla="*/ 251290 h 251290"/>
              <a:gd name="connsiteX4" fmla="*/ 1240991 w 2031169"/>
              <a:gd name="connsiteY4" fmla="*/ 222801 h 251290"/>
              <a:gd name="connsiteX5" fmla="*/ 36469 w 2031169"/>
              <a:gd name="connsiteY5" fmla="*/ 251290 h 251290"/>
              <a:gd name="connsiteX0" fmla="*/ 36469 w 2031169"/>
              <a:gd name="connsiteY0" fmla="*/ 251290 h 260230"/>
              <a:gd name="connsiteX1" fmla="*/ 0 w 2031169"/>
              <a:gd name="connsiteY1" fmla="*/ 0 h 260230"/>
              <a:gd name="connsiteX2" fmla="*/ 2031169 w 2031169"/>
              <a:gd name="connsiteY2" fmla="*/ 18473 h 260230"/>
              <a:gd name="connsiteX3" fmla="*/ 1791499 w 2031169"/>
              <a:gd name="connsiteY3" fmla="*/ 251290 h 260230"/>
              <a:gd name="connsiteX4" fmla="*/ 1240991 w 2031169"/>
              <a:gd name="connsiteY4" fmla="*/ 259746 h 260230"/>
              <a:gd name="connsiteX5" fmla="*/ 36469 w 2031169"/>
              <a:gd name="connsiteY5" fmla="*/ 251290 h 260230"/>
              <a:gd name="connsiteX0" fmla="*/ 36469 w 2031169"/>
              <a:gd name="connsiteY0" fmla="*/ 251290 h 281557"/>
              <a:gd name="connsiteX1" fmla="*/ 0 w 2031169"/>
              <a:gd name="connsiteY1" fmla="*/ 0 h 281557"/>
              <a:gd name="connsiteX2" fmla="*/ 2031169 w 2031169"/>
              <a:gd name="connsiteY2" fmla="*/ 18473 h 281557"/>
              <a:gd name="connsiteX3" fmla="*/ 1791499 w 2031169"/>
              <a:gd name="connsiteY3" fmla="*/ 251290 h 281557"/>
              <a:gd name="connsiteX4" fmla="*/ 36469 w 2031169"/>
              <a:gd name="connsiteY4" fmla="*/ 251290 h 281557"/>
              <a:gd name="connsiteX0" fmla="*/ 36469 w 2031169"/>
              <a:gd name="connsiteY0" fmla="*/ 251290 h 272623"/>
              <a:gd name="connsiteX1" fmla="*/ 0 w 2031169"/>
              <a:gd name="connsiteY1" fmla="*/ 0 h 272623"/>
              <a:gd name="connsiteX2" fmla="*/ 2031169 w 2031169"/>
              <a:gd name="connsiteY2" fmla="*/ 18473 h 272623"/>
              <a:gd name="connsiteX3" fmla="*/ 1791499 w 2031169"/>
              <a:gd name="connsiteY3" fmla="*/ 251290 h 272623"/>
              <a:gd name="connsiteX4" fmla="*/ 36469 w 2031169"/>
              <a:gd name="connsiteY4" fmla="*/ 251290 h 272623"/>
              <a:gd name="connsiteX0" fmla="*/ 8760 w 2003460"/>
              <a:gd name="connsiteY0" fmla="*/ 251290 h 272623"/>
              <a:gd name="connsiteX1" fmla="*/ 0 w 2003460"/>
              <a:gd name="connsiteY1" fmla="*/ 0 h 272623"/>
              <a:gd name="connsiteX2" fmla="*/ 2003460 w 2003460"/>
              <a:gd name="connsiteY2" fmla="*/ 18473 h 272623"/>
              <a:gd name="connsiteX3" fmla="*/ 1763790 w 2003460"/>
              <a:gd name="connsiteY3" fmla="*/ 251290 h 272623"/>
              <a:gd name="connsiteX4" fmla="*/ 8760 w 2003460"/>
              <a:gd name="connsiteY4" fmla="*/ 251290 h 272623"/>
              <a:gd name="connsiteX0" fmla="*/ 8760 w 2003460"/>
              <a:gd name="connsiteY0" fmla="*/ 251290 h 254252"/>
              <a:gd name="connsiteX1" fmla="*/ 0 w 2003460"/>
              <a:gd name="connsiteY1" fmla="*/ 0 h 254252"/>
              <a:gd name="connsiteX2" fmla="*/ 2003460 w 2003460"/>
              <a:gd name="connsiteY2" fmla="*/ 18473 h 254252"/>
              <a:gd name="connsiteX3" fmla="*/ 1763790 w 2003460"/>
              <a:gd name="connsiteY3" fmla="*/ 251290 h 254252"/>
              <a:gd name="connsiteX4" fmla="*/ 8760 w 2003460"/>
              <a:gd name="connsiteY4" fmla="*/ 251290 h 254252"/>
              <a:gd name="connsiteX0" fmla="*/ 8760 w 2003460"/>
              <a:gd name="connsiteY0" fmla="*/ 260526 h 263488"/>
              <a:gd name="connsiteX1" fmla="*/ 0 w 2003460"/>
              <a:gd name="connsiteY1" fmla="*/ 9236 h 263488"/>
              <a:gd name="connsiteX2" fmla="*/ 2003460 w 2003460"/>
              <a:gd name="connsiteY2" fmla="*/ 0 h 263488"/>
              <a:gd name="connsiteX3" fmla="*/ 1763790 w 2003460"/>
              <a:gd name="connsiteY3" fmla="*/ 260526 h 263488"/>
              <a:gd name="connsiteX4" fmla="*/ 8760 w 2003460"/>
              <a:gd name="connsiteY4" fmla="*/ 260526 h 26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460" h="263488">
                <a:moveTo>
                  <a:pt x="8760" y="260526"/>
                </a:moveTo>
                <a:lnTo>
                  <a:pt x="0" y="9236"/>
                </a:lnTo>
                <a:lnTo>
                  <a:pt x="2003460" y="0"/>
                </a:lnTo>
                <a:lnTo>
                  <a:pt x="1763790" y="260526"/>
                </a:lnTo>
                <a:cubicBezTo>
                  <a:pt x="1366686" y="271620"/>
                  <a:pt x="307343" y="246990"/>
                  <a:pt x="8760" y="260526"/>
                </a:cubicBezTo>
                <a:close/>
              </a:path>
            </a:pathLst>
          </a:custGeom>
          <a:solidFill>
            <a:srgbClr val="8EFF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88" name="テキスト ボックス 22">
            <a:extLst>
              <a:ext uri="{FF2B5EF4-FFF2-40B4-BE49-F238E27FC236}">
                <a16:creationId xmlns:a16="http://schemas.microsoft.com/office/drawing/2014/main" id="{E2EE5440-37B0-48CC-A7D9-05F8D2D84F15}"/>
              </a:ext>
            </a:extLst>
          </p:cNvPr>
          <p:cNvSpPr txBox="1"/>
          <p:nvPr/>
        </p:nvSpPr>
        <p:spPr>
          <a:xfrm>
            <a:off x="6780670" y="3501257"/>
            <a:ext cx="1196522"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fiber</a:t>
            </a:r>
            <a:endParaRPr kumimoji="1" lang="ja-JP" altLang="en-US" sz="1350" dirty="0"/>
          </a:p>
        </p:txBody>
      </p:sp>
      <p:sp>
        <p:nvSpPr>
          <p:cNvPr id="89" name="テキスト ボックス 122">
            <a:extLst>
              <a:ext uri="{FF2B5EF4-FFF2-40B4-BE49-F238E27FC236}">
                <a16:creationId xmlns:a16="http://schemas.microsoft.com/office/drawing/2014/main" id="{DD1A5B1B-4DEB-4755-9279-DA5EB406B570}"/>
              </a:ext>
            </a:extLst>
          </p:cNvPr>
          <p:cNvSpPr txBox="1"/>
          <p:nvPr/>
        </p:nvSpPr>
        <p:spPr>
          <a:xfrm>
            <a:off x="8306598" y="3918499"/>
            <a:ext cx="742346"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350" dirty="0">
                <a:latin typeface="Arial" pitchFamily="34" charset="0"/>
                <a:ea typeface="ＭＳ Ｐゴシック" pitchFamily="50" charset="-128"/>
              </a:rPr>
              <a:t>glass</a:t>
            </a:r>
            <a:endParaRPr lang="ja-JP" altLang="en-US" sz="1350" dirty="0">
              <a:latin typeface="Arial" pitchFamily="34" charset="0"/>
              <a:ea typeface="ＭＳ Ｐゴシック" pitchFamily="50" charset="-128"/>
            </a:endParaRPr>
          </a:p>
        </p:txBody>
      </p:sp>
      <p:cxnSp>
        <p:nvCxnSpPr>
          <p:cNvPr id="90" name="直線コネクタ 89">
            <a:extLst>
              <a:ext uri="{FF2B5EF4-FFF2-40B4-BE49-F238E27FC236}">
                <a16:creationId xmlns:a16="http://schemas.microsoft.com/office/drawing/2014/main" id="{A2794527-F9F0-416E-81CD-F120059C5D11}"/>
              </a:ext>
            </a:extLst>
          </p:cNvPr>
          <p:cNvCxnSpPr>
            <a:cxnSpLocks/>
          </p:cNvCxnSpPr>
          <p:nvPr/>
        </p:nvCxnSpPr>
        <p:spPr>
          <a:xfrm>
            <a:off x="8908484" y="3637972"/>
            <a:ext cx="435033" cy="5638"/>
          </a:xfrm>
          <a:prstGeom prst="line">
            <a:avLst/>
          </a:prstGeom>
          <a:ln w="76200">
            <a:solidFill>
              <a:srgbClr val="FF66FF"/>
            </a:solidFill>
          </a:ln>
        </p:spPr>
        <p:style>
          <a:lnRef idx="1">
            <a:schemeClr val="accent1"/>
          </a:lnRef>
          <a:fillRef idx="0">
            <a:schemeClr val="accent1"/>
          </a:fillRef>
          <a:effectRef idx="0">
            <a:schemeClr val="accent1"/>
          </a:effectRef>
          <a:fontRef idx="minor">
            <a:schemeClr val="tx1"/>
          </a:fontRef>
        </p:style>
      </p:cxnSp>
      <p:sp>
        <p:nvSpPr>
          <p:cNvPr id="91" name="テキスト ボックス 29">
            <a:extLst>
              <a:ext uri="{FF2B5EF4-FFF2-40B4-BE49-F238E27FC236}">
                <a16:creationId xmlns:a16="http://schemas.microsoft.com/office/drawing/2014/main" id="{D6F0BEF9-AC77-412E-AB40-3D805A118A73}"/>
              </a:ext>
            </a:extLst>
          </p:cNvPr>
          <p:cNvSpPr txBox="1"/>
          <p:nvPr/>
        </p:nvSpPr>
        <p:spPr>
          <a:xfrm>
            <a:off x="3666313" y="4176816"/>
            <a:ext cx="71668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HDPE</a:t>
            </a:r>
            <a:endParaRPr kumimoji="1" lang="ja-JP" altLang="en-US" sz="1350" dirty="0"/>
          </a:p>
        </p:txBody>
      </p:sp>
    </p:spTree>
    <p:extLst>
      <p:ext uri="{BB962C8B-B14F-4D97-AF65-F5344CB8AC3E}">
        <p14:creationId xmlns:p14="http://schemas.microsoft.com/office/powerpoint/2010/main" val="65564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41781A-9E4B-4456-AA78-382A3EA2CA4F}"/>
              </a:ext>
            </a:extLst>
          </p:cNvPr>
          <p:cNvSpPr txBox="1"/>
          <p:nvPr/>
        </p:nvSpPr>
        <p:spPr>
          <a:xfrm>
            <a:off x="573740" y="420347"/>
            <a:ext cx="8471648" cy="584775"/>
          </a:xfrm>
          <a:prstGeom prst="rect">
            <a:avLst/>
          </a:prstGeom>
          <a:noFill/>
        </p:spPr>
        <p:txBody>
          <a:bodyPr wrap="square" rtlCol="0">
            <a:spAutoFit/>
          </a:bodyPr>
          <a:lstStyle/>
          <a:p>
            <a:r>
              <a:rPr lang="en-US" altLang="ja-JP" sz="3200" u="sng" dirty="0">
                <a:latin typeface="AcadEref" panose="02000500000000020003" pitchFamily="2" charset="0"/>
              </a:rPr>
              <a:t>0νββ</a:t>
            </a:r>
            <a:r>
              <a:rPr lang="en-US" altLang="ja-JP" sz="3200" u="sng" dirty="0"/>
              <a:t>(</a:t>
            </a:r>
            <a:r>
              <a:rPr lang="ja-JP" altLang="en-US" sz="3200" u="sng" dirty="0"/>
              <a:t>ニュートリノを伴わない二重</a:t>
            </a:r>
            <a:r>
              <a:rPr lang="en-US" altLang="ja-JP" sz="3200" u="sng" dirty="0">
                <a:latin typeface="AcadEref" panose="02000500000000020003" pitchFamily="2" charset="0"/>
              </a:rPr>
              <a:t>β</a:t>
            </a:r>
            <a:r>
              <a:rPr lang="ja-JP" altLang="en-US" sz="3200" u="sng" dirty="0"/>
              <a:t>崩壊</a:t>
            </a:r>
            <a:r>
              <a:rPr lang="en-US" altLang="ja-JP" sz="3200" u="sng" dirty="0"/>
              <a:t>)</a:t>
            </a:r>
            <a:endParaRPr lang="ja-JP" altLang="en-US" sz="3200" u="sng" dirty="0"/>
          </a:p>
        </p:txBody>
      </p:sp>
      <p:pic>
        <p:nvPicPr>
          <p:cNvPr id="6" name="図 5" descr="アンテナ, 時計 が含まれている画像&#10;&#10;自動的に生成された説明">
            <a:extLst>
              <a:ext uri="{FF2B5EF4-FFF2-40B4-BE49-F238E27FC236}">
                <a16:creationId xmlns:a16="http://schemas.microsoft.com/office/drawing/2014/main" id="{43E6E57F-4EB3-4D35-B962-E2ABAA7A7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16" y="1005122"/>
            <a:ext cx="6800240" cy="2895586"/>
          </a:xfrm>
          <a:prstGeom prst="rect">
            <a:avLst/>
          </a:prstGeom>
        </p:spPr>
      </p:pic>
      <p:sp>
        <p:nvSpPr>
          <p:cNvPr id="2" name="テキスト ボックス 1">
            <a:extLst>
              <a:ext uri="{FF2B5EF4-FFF2-40B4-BE49-F238E27FC236}">
                <a16:creationId xmlns:a16="http://schemas.microsoft.com/office/drawing/2014/main" id="{F357CF03-0A43-4C73-AE18-BE6FFB1C13C4}"/>
              </a:ext>
            </a:extLst>
          </p:cNvPr>
          <p:cNvSpPr txBox="1"/>
          <p:nvPr/>
        </p:nvSpPr>
        <p:spPr>
          <a:xfrm>
            <a:off x="833715" y="3900708"/>
            <a:ext cx="6800241" cy="646331"/>
          </a:xfrm>
          <a:prstGeom prst="rect">
            <a:avLst/>
          </a:prstGeom>
          <a:noFill/>
        </p:spPr>
        <p:txBody>
          <a:bodyPr wrap="square" rtlCol="0">
            <a:spAutoFit/>
          </a:bodyPr>
          <a:lstStyle/>
          <a:p>
            <a:r>
              <a:rPr lang="ja-JP" altLang="en-US" dirty="0"/>
              <a:t>原子核内で</a:t>
            </a:r>
            <a:r>
              <a:rPr lang="en-US" altLang="ja-JP" dirty="0"/>
              <a:t>2</a:t>
            </a:r>
            <a:r>
              <a:rPr lang="ja-JP" altLang="en-US" dirty="0"/>
              <a:t>つのベータ崩壊が同時に起きる現象</a:t>
            </a:r>
            <a:endParaRPr lang="en-US" altLang="ja-JP" dirty="0"/>
          </a:p>
          <a:p>
            <a:r>
              <a:rPr lang="ja-JP" altLang="en-US" dirty="0"/>
              <a:t>いくつかの原子核では通常の</a:t>
            </a:r>
            <a:r>
              <a:rPr lang="en-US" altLang="ja-JP" dirty="0"/>
              <a:t>(</a:t>
            </a:r>
            <a:r>
              <a:rPr lang="ja-JP" altLang="en-US" dirty="0"/>
              <a:t>一重</a:t>
            </a:r>
            <a:r>
              <a:rPr lang="en-US" altLang="ja-JP" dirty="0"/>
              <a:t>)β</a:t>
            </a:r>
            <a:r>
              <a:rPr lang="ja-JP" altLang="en-US" dirty="0"/>
              <a:t>崩壊が制限されている</a:t>
            </a:r>
          </a:p>
        </p:txBody>
      </p:sp>
      <p:pic>
        <p:nvPicPr>
          <p:cNvPr id="4" name="図 3">
            <a:extLst>
              <a:ext uri="{FF2B5EF4-FFF2-40B4-BE49-F238E27FC236}">
                <a16:creationId xmlns:a16="http://schemas.microsoft.com/office/drawing/2014/main" id="{210ACED5-EAF6-4965-870D-752EF43C8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28" y="4491666"/>
            <a:ext cx="3516503" cy="2366334"/>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B0D68E5-B0E7-4E19-84C6-97FBE1ED3B64}"/>
                  </a:ext>
                </a:extLst>
              </p:cNvPr>
              <p:cNvSpPr txBox="1"/>
              <p:nvPr/>
            </p:nvSpPr>
            <p:spPr>
              <a:xfrm>
                <a:off x="8785412" y="3823771"/>
                <a:ext cx="1766047" cy="369332"/>
              </a:xfrm>
              <a:prstGeom prst="rect">
                <a:avLst/>
              </a:prstGeom>
              <a:noFill/>
              <a:ln>
                <a:solidFill>
                  <a:schemeClr val="accent2"/>
                </a:solidFill>
              </a:ln>
            </p:spPr>
            <p:txBody>
              <a:bodyPr wrap="square" rtlCol="0">
                <a:spAutoFit/>
              </a:bodyPr>
              <a:lstStyle/>
              <a:p>
                <a:r>
                  <a:rPr lang="ja-JP" altLang="en-US" dirty="0">
                    <a:solidFill>
                      <a:schemeClr val="accent2"/>
                    </a:solidFill>
                  </a:rPr>
                  <a:t>半減期</a:t>
                </a:r>
                <a:r>
                  <a:rPr lang="en-US" altLang="ja-JP" dirty="0">
                    <a:solidFill>
                      <a:schemeClr val="accent2"/>
                    </a:solidFill>
                  </a:rPr>
                  <a:t>&gt;</a:t>
                </a:r>
                <a14:m>
                  <m:oMath xmlns:m="http://schemas.openxmlformats.org/officeDocument/2006/math">
                    <m:sSup>
                      <m:sSupPr>
                        <m:ctrlPr>
                          <a:rPr lang="en-US" altLang="ja-JP" i="1">
                            <a:solidFill>
                              <a:schemeClr val="accent2"/>
                            </a:solidFill>
                            <a:latin typeface="Cambria Math" panose="02040503050406030204" pitchFamily="18" charset="0"/>
                          </a:rPr>
                        </m:ctrlPr>
                      </m:sSupPr>
                      <m:e>
                        <m:r>
                          <a:rPr lang="en-US" altLang="ja-JP" i="1">
                            <a:solidFill>
                              <a:schemeClr val="accent2"/>
                            </a:solidFill>
                            <a:latin typeface="Cambria Math" panose="02040503050406030204" pitchFamily="18" charset="0"/>
                          </a:rPr>
                          <m:t>10</m:t>
                        </m:r>
                      </m:e>
                      <m:sup>
                        <m:r>
                          <a:rPr lang="en-US" altLang="ja-JP" i="1">
                            <a:solidFill>
                              <a:schemeClr val="accent2"/>
                            </a:solidFill>
                            <a:latin typeface="Cambria Math" panose="02040503050406030204" pitchFamily="18" charset="0"/>
                          </a:rPr>
                          <m:t>26</m:t>
                        </m:r>
                      </m:sup>
                    </m:sSup>
                  </m:oMath>
                </a14:m>
                <a:r>
                  <a:rPr lang="ja-JP" altLang="en-US" dirty="0">
                    <a:solidFill>
                      <a:schemeClr val="accent2"/>
                    </a:solidFill>
                  </a:rPr>
                  <a:t>年</a:t>
                </a:r>
              </a:p>
            </p:txBody>
          </p:sp>
        </mc:Choice>
        <mc:Fallback xmlns="">
          <p:sp>
            <p:nvSpPr>
              <p:cNvPr id="7" name="テキスト ボックス 6">
                <a:extLst>
                  <a:ext uri="{FF2B5EF4-FFF2-40B4-BE49-F238E27FC236}">
                    <a16:creationId xmlns:a16="http://schemas.microsoft.com/office/drawing/2014/main" id="{7B0D68E5-B0E7-4E19-84C6-97FBE1ED3B64}"/>
                  </a:ext>
                </a:extLst>
              </p:cNvPr>
              <p:cNvSpPr txBox="1">
                <a:spLocks noRot="1" noChangeAspect="1" noMove="1" noResize="1" noEditPoints="1" noAdjustHandles="1" noChangeArrowheads="1" noChangeShapeType="1" noTextEdit="1"/>
              </p:cNvSpPr>
              <p:nvPr/>
            </p:nvSpPr>
            <p:spPr>
              <a:xfrm>
                <a:off x="8785412" y="3823771"/>
                <a:ext cx="1766047" cy="369332"/>
              </a:xfrm>
              <a:prstGeom prst="rect">
                <a:avLst/>
              </a:prstGeom>
              <a:blipFill>
                <a:blip r:embed="rId4"/>
                <a:stretch>
                  <a:fillRect l="-2397" t="-4762" r="-1027" b="-23810"/>
                </a:stretch>
              </a:blipFill>
              <a:ln>
                <a:solidFill>
                  <a:schemeClr val="accent2"/>
                </a:solidFill>
              </a:ln>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3575AF1F-70C1-4417-9951-C90901BA168C}"/>
              </a:ext>
            </a:extLst>
          </p:cNvPr>
          <p:cNvCxnSpPr>
            <a:cxnSpLocks/>
            <a:stCxn id="7" idx="1"/>
          </p:cNvCxnSpPr>
          <p:nvPr/>
        </p:nvCxnSpPr>
        <p:spPr>
          <a:xfrm flipH="1" flipV="1">
            <a:off x="7243480" y="3577564"/>
            <a:ext cx="1541932" cy="43087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19BBBB8-E135-493C-9158-41FB40BED053}"/>
              </a:ext>
            </a:extLst>
          </p:cNvPr>
          <p:cNvSpPr txBox="1"/>
          <p:nvPr/>
        </p:nvSpPr>
        <p:spPr>
          <a:xfrm>
            <a:off x="4650031" y="5302235"/>
            <a:ext cx="4600702" cy="646331"/>
          </a:xfrm>
          <a:prstGeom prst="rect">
            <a:avLst/>
          </a:prstGeom>
          <a:noFill/>
        </p:spPr>
        <p:txBody>
          <a:bodyPr wrap="square" rtlCol="0">
            <a:spAutoFit/>
          </a:bodyPr>
          <a:lstStyle/>
          <a:p>
            <a:r>
              <a:rPr lang="ja-JP" altLang="en-US" dirty="0"/>
              <a:t>ニュートリノがマヨラナかを調べる手段</a:t>
            </a:r>
            <a:endParaRPr lang="en-US" altLang="ja-JP" dirty="0"/>
          </a:p>
          <a:p>
            <a:endParaRPr lang="ja-JP" altLang="en-US" dirty="0"/>
          </a:p>
        </p:txBody>
      </p:sp>
      <p:cxnSp>
        <p:nvCxnSpPr>
          <p:cNvPr id="15" name="直線矢印コネクタ 14">
            <a:extLst>
              <a:ext uri="{FF2B5EF4-FFF2-40B4-BE49-F238E27FC236}">
                <a16:creationId xmlns:a16="http://schemas.microsoft.com/office/drawing/2014/main" id="{5CD4E068-B99B-4ECA-9AB8-DE0AFB519F2A}"/>
              </a:ext>
            </a:extLst>
          </p:cNvPr>
          <p:cNvCxnSpPr>
            <a:cxnSpLocks/>
            <a:stCxn id="20" idx="1"/>
          </p:cNvCxnSpPr>
          <p:nvPr/>
        </p:nvCxnSpPr>
        <p:spPr>
          <a:xfrm flipH="1" flipV="1">
            <a:off x="4394035" y="5987212"/>
            <a:ext cx="555808" cy="14132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08F9C22-271A-4770-BDE0-C850D33C14A9}"/>
              </a:ext>
            </a:extLst>
          </p:cNvPr>
          <p:cNvSpPr txBox="1"/>
          <p:nvPr/>
        </p:nvSpPr>
        <p:spPr>
          <a:xfrm>
            <a:off x="4949843" y="5805373"/>
            <a:ext cx="6477338" cy="646331"/>
          </a:xfrm>
          <a:prstGeom prst="rect">
            <a:avLst/>
          </a:prstGeom>
          <a:noFill/>
          <a:ln>
            <a:solidFill>
              <a:schemeClr val="accent2"/>
            </a:solidFill>
          </a:ln>
        </p:spPr>
        <p:txBody>
          <a:bodyPr wrap="square" rtlCol="0">
            <a:spAutoFit/>
          </a:bodyPr>
          <a:lstStyle/>
          <a:p>
            <a:r>
              <a:rPr lang="ja-JP" altLang="en-US" dirty="0">
                <a:solidFill>
                  <a:schemeClr val="accent2"/>
                </a:solidFill>
              </a:rPr>
              <a:t>長い半減期</a:t>
            </a:r>
            <a:endParaRPr lang="en-US" altLang="ja-JP" dirty="0">
              <a:solidFill>
                <a:schemeClr val="accent2"/>
              </a:solidFill>
            </a:endParaRPr>
          </a:p>
          <a:p>
            <a:r>
              <a:rPr lang="ja-JP" altLang="en-US" dirty="0">
                <a:solidFill>
                  <a:schemeClr val="accent2"/>
                </a:solidFill>
              </a:rPr>
              <a:t>⇒低バックグラウンド・高エネルギー分解能での測定が必要</a:t>
            </a:r>
          </a:p>
        </p:txBody>
      </p:sp>
      <p:sp>
        <p:nvSpPr>
          <p:cNvPr id="11" name="テキスト ボックス 10">
            <a:extLst>
              <a:ext uri="{FF2B5EF4-FFF2-40B4-BE49-F238E27FC236}">
                <a16:creationId xmlns:a16="http://schemas.microsoft.com/office/drawing/2014/main" id="{6D8FCFC5-1AEA-4880-87AE-2C6325239EF1}"/>
              </a:ext>
            </a:extLst>
          </p:cNvPr>
          <p:cNvSpPr txBox="1"/>
          <p:nvPr/>
        </p:nvSpPr>
        <p:spPr>
          <a:xfrm>
            <a:off x="8247529" y="1980448"/>
            <a:ext cx="2303930" cy="923330"/>
          </a:xfrm>
          <a:prstGeom prst="rect">
            <a:avLst/>
          </a:prstGeom>
          <a:noFill/>
          <a:ln>
            <a:solidFill>
              <a:schemeClr val="accent2"/>
            </a:solidFill>
          </a:ln>
        </p:spPr>
        <p:txBody>
          <a:bodyPr wrap="square" rtlCol="0">
            <a:spAutoFit/>
          </a:bodyPr>
          <a:lstStyle/>
          <a:p>
            <a:r>
              <a:rPr lang="ja-JP" altLang="en-US" dirty="0">
                <a:solidFill>
                  <a:schemeClr val="accent2"/>
                </a:solidFill>
              </a:rPr>
              <a:t>ニュートリノが</a:t>
            </a:r>
            <a:endParaRPr lang="en-US" altLang="ja-JP" dirty="0">
              <a:solidFill>
                <a:schemeClr val="accent2"/>
              </a:solidFill>
            </a:endParaRPr>
          </a:p>
          <a:p>
            <a:r>
              <a:rPr lang="ja-JP" altLang="en-US" dirty="0">
                <a:solidFill>
                  <a:schemeClr val="accent2"/>
                </a:solidFill>
              </a:rPr>
              <a:t>マヨラナ粒子である</a:t>
            </a:r>
            <a:endParaRPr lang="en-US" altLang="ja-JP" dirty="0">
              <a:solidFill>
                <a:schemeClr val="accent2"/>
              </a:solidFill>
            </a:endParaRPr>
          </a:p>
          <a:p>
            <a:r>
              <a:rPr lang="ja-JP" altLang="en-US" dirty="0">
                <a:solidFill>
                  <a:schemeClr val="accent2"/>
                </a:solidFill>
              </a:rPr>
              <a:t>場合のみ可能</a:t>
            </a:r>
            <a:endParaRPr lang="en-US" altLang="ja-JP" dirty="0">
              <a:solidFill>
                <a:schemeClr val="accent2"/>
              </a:solidFill>
            </a:endParaRPr>
          </a:p>
        </p:txBody>
      </p:sp>
      <p:cxnSp>
        <p:nvCxnSpPr>
          <p:cNvPr id="13" name="直線矢印コネクタ 12">
            <a:extLst>
              <a:ext uri="{FF2B5EF4-FFF2-40B4-BE49-F238E27FC236}">
                <a16:creationId xmlns:a16="http://schemas.microsoft.com/office/drawing/2014/main" id="{45DA6BE0-C1F0-4E15-9880-57F1908F11DA}"/>
              </a:ext>
            </a:extLst>
          </p:cNvPr>
          <p:cNvCxnSpPr>
            <a:cxnSpLocks/>
            <a:stCxn id="11" idx="1"/>
          </p:cNvCxnSpPr>
          <p:nvPr/>
        </p:nvCxnSpPr>
        <p:spPr>
          <a:xfrm flipH="1" flipV="1">
            <a:off x="6615953" y="2328534"/>
            <a:ext cx="1631576" cy="11357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30BFF19D-E011-4BC0-95F3-49735F3F2307}"/>
              </a:ext>
            </a:extLst>
          </p:cNvPr>
          <p:cNvSpPr/>
          <p:nvPr/>
        </p:nvSpPr>
        <p:spPr>
          <a:xfrm>
            <a:off x="8682827" y="4229878"/>
            <a:ext cx="2375645" cy="523220"/>
          </a:xfrm>
          <a:prstGeom prst="rect">
            <a:avLst/>
          </a:prstGeom>
        </p:spPr>
        <p:txBody>
          <a:bodyPr wrap="square">
            <a:spAutoFit/>
          </a:bodyPr>
          <a:lstStyle/>
          <a:p>
            <a:r>
              <a:rPr lang="nb-NO" altLang="ja-JP" sz="1400" dirty="0">
                <a:solidFill>
                  <a:srgbClr val="1B2733"/>
                </a:solidFill>
                <a:latin typeface="Atlas Grotesk"/>
              </a:rPr>
              <a:t>A. Gando et al. Phy. Rev. Lett., </a:t>
            </a:r>
          </a:p>
          <a:p>
            <a:r>
              <a:rPr lang="nb-NO" altLang="ja-JP" sz="1400" dirty="0">
                <a:solidFill>
                  <a:srgbClr val="1B2733"/>
                </a:solidFill>
                <a:latin typeface="Atlas Grotesk"/>
              </a:rPr>
              <a:t>117:082503, 2016.</a:t>
            </a:r>
            <a:endParaRPr lang="ja-JP" altLang="en-US" sz="1400" dirty="0"/>
          </a:p>
        </p:txBody>
      </p:sp>
      <p:sp>
        <p:nvSpPr>
          <p:cNvPr id="3" name="スライド番号プレースホルダー 2">
            <a:extLst>
              <a:ext uri="{FF2B5EF4-FFF2-40B4-BE49-F238E27FC236}">
                <a16:creationId xmlns:a16="http://schemas.microsoft.com/office/drawing/2014/main" id="{6B1241B8-A128-4992-8F33-2783FCAA60D8}"/>
              </a:ext>
            </a:extLst>
          </p:cNvPr>
          <p:cNvSpPr>
            <a:spLocks noGrp="1"/>
          </p:cNvSpPr>
          <p:nvPr>
            <p:ph type="sldNum" sz="quarter" idx="12"/>
          </p:nvPr>
        </p:nvSpPr>
        <p:spPr/>
        <p:txBody>
          <a:bodyPr/>
          <a:lstStyle/>
          <a:p>
            <a:fld id="{F6C13FED-C1D0-4BEB-A388-55807B3647C6}" type="slidenum">
              <a:rPr kumimoji="1" lang="ja-JP" altLang="en-US" smtClean="0"/>
              <a:t>2</a:t>
            </a:fld>
            <a:endParaRPr kumimoji="1" lang="ja-JP" altLang="en-US"/>
          </a:p>
        </p:txBody>
      </p:sp>
    </p:spTree>
    <p:extLst>
      <p:ext uri="{BB962C8B-B14F-4D97-AF65-F5344CB8AC3E}">
        <p14:creationId xmlns:p14="http://schemas.microsoft.com/office/powerpoint/2010/main" val="187498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DBB74C8-AC5B-4F37-B149-8198D3A69C99}"/>
              </a:ext>
            </a:extLst>
          </p:cNvPr>
          <p:cNvSpPr>
            <a:spLocks noGrp="1"/>
          </p:cNvSpPr>
          <p:nvPr>
            <p:ph type="sldNum" sz="quarter" idx="12"/>
          </p:nvPr>
        </p:nvSpPr>
        <p:spPr/>
        <p:txBody>
          <a:bodyPr/>
          <a:lstStyle/>
          <a:p>
            <a:fld id="{F6C13FED-C1D0-4BEB-A388-55807B3647C6}" type="slidenum">
              <a:rPr kumimoji="1" lang="ja-JP" altLang="en-US" smtClean="0"/>
              <a:t>20</a:t>
            </a:fld>
            <a:endParaRPr kumimoji="1" lang="ja-JP" altLang="en-US"/>
          </a:p>
        </p:txBody>
      </p:sp>
      <p:sp>
        <p:nvSpPr>
          <p:cNvPr id="6" name="テキスト ボックス 5">
            <a:extLst>
              <a:ext uri="{FF2B5EF4-FFF2-40B4-BE49-F238E27FC236}">
                <a16:creationId xmlns:a16="http://schemas.microsoft.com/office/drawing/2014/main" id="{A3948C73-6E72-4C84-9512-39352008A461}"/>
              </a:ext>
            </a:extLst>
          </p:cNvPr>
          <p:cNvSpPr txBox="1"/>
          <p:nvPr/>
        </p:nvSpPr>
        <p:spPr>
          <a:xfrm>
            <a:off x="493059" y="349624"/>
            <a:ext cx="6051176" cy="584775"/>
          </a:xfrm>
          <a:prstGeom prst="rect">
            <a:avLst/>
          </a:prstGeom>
          <a:noFill/>
        </p:spPr>
        <p:txBody>
          <a:bodyPr wrap="square" rtlCol="0">
            <a:spAutoFit/>
          </a:bodyPr>
          <a:lstStyle/>
          <a:p>
            <a:r>
              <a:rPr lang="ja-JP" altLang="en-US" sz="3200" u="sng" dirty="0"/>
              <a:t>カソード電極</a:t>
            </a:r>
          </a:p>
        </p:txBody>
      </p:sp>
      <p:pic>
        <p:nvPicPr>
          <p:cNvPr id="8" name="図 7" descr="座る, ボウル, 金属, ブラック が含まれている画像&#10;&#10;自動的に生成された説明">
            <a:extLst>
              <a:ext uri="{FF2B5EF4-FFF2-40B4-BE49-F238E27FC236}">
                <a16:creationId xmlns:a16="http://schemas.microsoft.com/office/drawing/2014/main" id="{E1A8F67F-3D84-4E61-9FE2-84FDD77B2C11}"/>
              </a:ext>
            </a:extLst>
          </p:cNvPr>
          <p:cNvPicPr>
            <a:picLocks noChangeAspect="1"/>
          </p:cNvPicPr>
          <p:nvPr/>
        </p:nvPicPr>
        <p:blipFill rotWithShape="1">
          <a:blip r:embed="rId2">
            <a:extLst>
              <a:ext uri="{28A0092B-C50C-407E-A947-70E740481C1C}">
                <a14:useLocalDpi xmlns:a14="http://schemas.microsoft.com/office/drawing/2010/main" val="0"/>
              </a:ext>
            </a:extLst>
          </a:blip>
          <a:srcRect l="27361" r="14444" b="14666"/>
          <a:stretch/>
        </p:blipFill>
        <p:spPr>
          <a:xfrm rot="5400000">
            <a:off x="6325288" y="1530666"/>
            <a:ext cx="4596397" cy="5054972"/>
          </a:xfrm>
          <a:prstGeom prst="rect">
            <a:avLst/>
          </a:prstGeom>
        </p:spPr>
      </p:pic>
      <p:pic>
        <p:nvPicPr>
          <p:cNvPr id="1026" name="Picture 2">
            <a:extLst>
              <a:ext uri="{FF2B5EF4-FFF2-40B4-BE49-F238E27FC236}">
                <a16:creationId xmlns:a16="http://schemas.microsoft.com/office/drawing/2014/main" id="{9BD3C394-22FF-43F4-9A07-49015D6AF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976" y="1560444"/>
            <a:ext cx="3781322" cy="50417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225EB23-FE6D-414B-AE44-4A6687E8ADF2}"/>
              </a:ext>
            </a:extLst>
          </p:cNvPr>
          <p:cNvSpPr txBox="1"/>
          <p:nvPr/>
        </p:nvSpPr>
        <p:spPr>
          <a:xfrm>
            <a:off x="1868557" y="1083365"/>
            <a:ext cx="2673626" cy="369332"/>
          </a:xfrm>
          <a:prstGeom prst="rect">
            <a:avLst/>
          </a:prstGeom>
          <a:noFill/>
        </p:spPr>
        <p:txBody>
          <a:bodyPr wrap="square" rtlCol="0">
            <a:spAutoFit/>
          </a:bodyPr>
          <a:lstStyle/>
          <a:p>
            <a:r>
              <a:rPr kumimoji="1" lang="ja-JP" altLang="en-US" dirty="0"/>
              <a:t>外観</a:t>
            </a:r>
          </a:p>
        </p:txBody>
      </p:sp>
      <p:sp>
        <p:nvSpPr>
          <p:cNvPr id="10" name="テキスト ボックス 9">
            <a:extLst>
              <a:ext uri="{FF2B5EF4-FFF2-40B4-BE49-F238E27FC236}">
                <a16:creationId xmlns:a16="http://schemas.microsoft.com/office/drawing/2014/main" id="{58722AF4-2690-4AA7-A4DD-AB6441D3A538}"/>
              </a:ext>
            </a:extLst>
          </p:cNvPr>
          <p:cNvSpPr txBox="1"/>
          <p:nvPr/>
        </p:nvSpPr>
        <p:spPr>
          <a:xfrm>
            <a:off x="6852348" y="953868"/>
            <a:ext cx="3335261" cy="646331"/>
          </a:xfrm>
          <a:prstGeom prst="rect">
            <a:avLst/>
          </a:prstGeom>
          <a:noFill/>
        </p:spPr>
        <p:txBody>
          <a:bodyPr wrap="square" rtlCol="0">
            <a:spAutoFit/>
          </a:bodyPr>
          <a:lstStyle/>
          <a:p>
            <a:r>
              <a:rPr kumimoji="1" lang="ja-JP" altLang="en-US" dirty="0"/>
              <a:t>冷却時</a:t>
            </a:r>
            <a:endParaRPr kumimoji="1" lang="en-US" altLang="ja-JP" dirty="0"/>
          </a:p>
          <a:p>
            <a:r>
              <a:rPr lang="ja-JP" altLang="en-US" dirty="0"/>
              <a:t>固体キセノンが生成される</a:t>
            </a:r>
            <a:endParaRPr kumimoji="1" lang="ja-JP" altLang="en-US" dirty="0"/>
          </a:p>
        </p:txBody>
      </p:sp>
    </p:spTree>
    <p:extLst>
      <p:ext uri="{BB962C8B-B14F-4D97-AF65-F5344CB8AC3E}">
        <p14:creationId xmlns:p14="http://schemas.microsoft.com/office/powerpoint/2010/main" val="262250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41781A-9E4B-4456-AA78-382A3EA2CA4F}"/>
              </a:ext>
            </a:extLst>
          </p:cNvPr>
          <p:cNvSpPr txBox="1"/>
          <p:nvPr/>
        </p:nvSpPr>
        <p:spPr>
          <a:xfrm>
            <a:off x="394447" y="396566"/>
            <a:ext cx="4401670" cy="584775"/>
          </a:xfrm>
          <a:prstGeom prst="rect">
            <a:avLst/>
          </a:prstGeom>
          <a:noFill/>
        </p:spPr>
        <p:txBody>
          <a:bodyPr wrap="square" rtlCol="0">
            <a:spAutoFit/>
          </a:bodyPr>
          <a:lstStyle/>
          <a:p>
            <a:r>
              <a:rPr lang="en-US" altLang="ja-JP" sz="3200" u="sng" dirty="0"/>
              <a:t>AXEL</a:t>
            </a:r>
            <a:r>
              <a:rPr lang="ja-JP" altLang="en-US" sz="3200" u="sng" dirty="0"/>
              <a:t>検出器</a:t>
            </a:r>
          </a:p>
        </p:txBody>
      </p:sp>
      <p:pic>
        <p:nvPicPr>
          <p:cNvPr id="7" name="図 6" descr="時計 が含まれている画像&#10;&#10;自動的に生成された説明">
            <a:extLst>
              <a:ext uri="{FF2B5EF4-FFF2-40B4-BE49-F238E27FC236}">
                <a16:creationId xmlns:a16="http://schemas.microsoft.com/office/drawing/2014/main" id="{911AF0A7-F03C-4CAE-9480-B090BB3C8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128" y="396566"/>
            <a:ext cx="4885766" cy="3229168"/>
          </a:xfrm>
          <a:prstGeom prst="rect">
            <a:avLst/>
          </a:prstGeom>
        </p:spPr>
      </p:pic>
      <p:pic>
        <p:nvPicPr>
          <p:cNvPr id="4" name="図 3" descr="テキスト, 地図 が含まれている画像&#10;&#10;自動的に生成された説明">
            <a:extLst>
              <a:ext uri="{FF2B5EF4-FFF2-40B4-BE49-F238E27FC236}">
                <a16:creationId xmlns:a16="http://schemas.microsoft.com/office/drawing/2014/main" id="{52C809AD-600B-4CF5-A96A-1ED6B5B7E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96" y="3625734"/>
            <a:ext cx="4325862" cy="2905157"/>
          </a:xfrm>
          <a:prstGeom prst="rect">
            <a:avLst/>
          </a:prstGeom>
        </p:spPr>
      </p:pic>
      <p:sp>
        <p:nvSpPr>
          <p:cNvPr id="6" name="テキスト ボックス 5">
            <a:extLst>
              <a:ext uri="{FF2B5EF4-FFF2-40B4-BE49-F238E27FC236}">
                <a16:creationId xmlns:a16="http://schemas.microsoft.com/office/drawing/2014/main" id="{8FDCCA16-D489-4F29-8CB0-35E762BECEBC}"/>
              </a:ext>
            </a:extLst>
          </p:cNvPr>
          <p:cNvSpPr txBox="1"/>
          <p:nvPr/>
        </p:nvSpPr>
        <p:spPr>
          <a:xfrm>
            <a:off x="799039" y="3167390"/>
            <a:ext cx="1385047" cy="523220"/>
          </a:xfrm>
          <a:prstGeom prst="rect">
            <a:avLst/>
          </a:prstGeom>
          <a:noFill/>
        </p:spPr>
        <p:txBody>
          <a:bodyPr wrap="square" rtlCol="0">
            <a:spAutoFit/>
          </a:bodyPr>
          <a:lstStyle/>
          <a:p>
            <a:r>
              <a:rPr lang="en-US" altLang="ja-JP" sz="2800" u="sng" dirty="0"/>
              <a:t>ELCC</a:t>
            </a:r>
            <a:endParaRPr lang="ja-JP" altLang="en-US" sz="2800" u="sng" dirty="0"/>
          </a:p>
        </p:txBody>
      </p:sp>
      <p:pic>
        <p:nvPicPr>
          <p:cNvPr id="3" name="図 2" descr="挿絵 が含まれている画像&#10;&#10;自動的に生成された説明">
            <a:extLst>
              <a:ext uri="{FF2B5EF4-FFF2-40B4-BE49-F238E27FC236}">
                <a16:creationId xmlns:a16="http://schemas.microsoft.com/office/drawing/2014/main" id="{48DA63E1-2B31-4B89-A6D4-C0E0F01B2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812" y="3757753"/>
            <a:ext cx="3147333" cy="1844200"/>
          </a:xfrm>
          <a:prstGeom prst="rect">
            <a:avLst/>
          </a:prstGeom>
        </p:spPr>
      </p:pic>
      <p:sp>
        <p:nvSpPr>
          <p:cNvPr id="8" name="テキスト ボックス 7">
            <a:extLst>
              <a:ext uri="{FF2B5EF4-FFF2-40B4-BE49-F238E27FC236}">
                <a16:creationId xmlns:a16="http://schemas.microsoft.com/office/drawing/2014/main" id="{9B4BE0FC-343F-450A-A735-140883EBF1DB}"/>
              </a:ext>
            </a:extLst>
          </p:cNvPr>
          <p:cNvSpPr txBox="1"/>
          <p:nvPr/>
        </p:nvSpPr>
        <p:spPr>
          <a:xfrm>
            <a:off x="7790417" y="1201786"/>
            <a:ext cx="3756212" cy="1754326"/>
          </a:xfrm>
          <a:prstGeom prst="rect">
            <a:avLst/>
          </a:prstGeom>
          <a:noFill/>
        </p:spPr>
        <p:txBody>
          <a:bodyPr wrap="square" rtlCol="0">
            <a:spAutoFit/>
          </a:bodyPr>
          <a:lstStyle/>
          <a:p>
            <a:r>
              <a:rPr lang="ja-JP" altLang="en-US" dirty="0"/>
              <a:t>高圧</a:t>
            </a:r>
            <a:r>
              <a:rPr lang="en-US" altLang="ja-JP" dirty="0"/>
              <a:t>Gas </a:t>
            </a:r>
            <a:r>
              <a:rPr lang="en-US" altLang="ja-JP" dirty="0" err="1"/>
              <a:t>Xe</a:t>
            </a:r>
            <a:r>
              <a:rPr lang="en-US" altLang="ja-JP" dirty="0"/>
              <a:t> TPC</a:t>
            </a:r>
          </a:p>
          <a:p>
            <a:r>
              <a:rPr lang="en-US" altLang="ja-JP" dirty="0"/>
              <a:t>136Xe</a:t>
            </a:r>
            <a:r>
              <a:rPr lang="ja-JP" altLang="en-US" dirty="0"/>
              <a:t>の</a:t>
            </a:r>
            <a:r>
              <a:rPr lang="en-US" altLang="ja-JP" dirty="0"/>
              <a:t>0nbb</a:t>
            </a:r>
            <a:r>
              <a:rPr lang="ja-JP" altLang="en-US" dirty="0"/>
              <a:t>を探索する</a:t>
            </a:r>
            <a:endParaRPr lang="en-US" altLang="ja-JP" dirty="0"/>
          </a:p>
          <a:p>
            <a:endParaRPr lang="en-US" altLang="ja-JP" dirty="0"/>
          </a:p>
          <a:p>
            <a:r>
              <a:rPr lang="en-US" altLang="ja-JP" dirty="0"/>
              <a:t>3D</a:t>
            </a:r>
            <a:r>
              <a:rPr lang="ja-JP" altLang="en-US" dirty="0"/>
              <a:t>トラッキング能力</a:t>
            </a:r>
            <a:endParaRPr lang="en-US" altLang="ja-JP" dirty="0"/>
          </a:p>
          <a:p>
            <a:r>
              <a:rPr lang="ja-JP" altLang="en-US" dirty="0"/>
              <a:t>高いエネルギー分解能</a:t>
            </a:r>
            <a:endParaRPr lang="en-US" altLang="ja-JP" dirty="0"/>
          </a:p>
          <a:p>
            <a:r>
              <a:rPr lang="ja-JP" altLang="en-US" dirty="0"/>
              <a:t>高圧で</a:t>
            </a:r>
            <a:r>
              <a:rPr lang="en-US" altLang="ja-JP" dirty="0"/>
              <a:t>136Xe</a:t>
            </a:r>
            <a:r>
              <a:rPr lang="ja-JP" altLang="en-US" dirty="0"/>
              <a:t>の物質量を確保</a:t>
            </a:r>
            <a:endParaRPr lang="en-US" altLang="ja-JP" dirty="0"/>
          </a:p>
        </p:txBody>
      </p:sp>
      <p:sp>
        <p:nvSpPr>
          <p:cNvPr id="9" name="テキスト ボックス 8">
            <a:extLst>
              <a:ext uri="{FF2B5EF4-FFF2-40B4-BE49-F238E27FC236}">
                <a16:creationId xmlns:a16="http://schemas.microsoft.com/office/drawing/2014/main" id="{9E18E1DF-279F-4AB6-915E-C0789C87DC7C}"/>
              </a:ext>
            </a:extLst>
          </p:cNvPr>
          <p:cNvSpPr txBox="1"/>
          <p:nvPr/>
        </p:nvSpPr>
        <p:spPr>
          <a:xfrm>
            <a:off x="4796117" y="5815103"/>
            <a:ext cx="3594847" cy="646331"/>
          </a:xfrm>
          <a:prstGeom prst="rect">
            <a:avLst/>
          </a:prstGeom>
          <a:noFill/>
        </p:spPr>
        <p:txBody>
          <a:bodyPr wrap="square" rtlCol="0">
            <a:spAutoFit/>
          </a:bodyPr>
          <a:lstStyle/>
          <a:p>
            <a:r>
              <a:rPr lang="en-US" altLang="ja-JP" dirty="0"/>
              <a:t>EL</a:t>
            </a:r>
            <a:r>
              <a:rPr lang="ja-JP" altLang="en-US" dirty="0"/>
              <a:t>光を用いた線形増幅</a:t>
            </a:r>
            <a:endParaRPr lang="en-US" altLang="ja-JP" dirty="0"/>
          </a:p>
          <a:p>
            <a:r>
              <a:rPr lang="ja-JP" altLang="en-US" dirty="0"/>
              <a:t>なだれ増幅を用いず低揺らぎ</a:t>
            </a:r>
            <a:endParaRPr lang="en-US" altLang="ja-JP" dirty="0"/>
          </a:p>
        </p:txBody>
      </p:sp>
      <p:cxnSp>
        <p:nvCxnSpPr>
          <p:cNvPr id="11" name="直線矢印コネクタ 10">
            <a:extLst>
              <a:ext uri="{FF2B5EF4-FFF2-40B4-BE49-F238E27FC236}">
                <a16:creationId xmlns:a16="http://schemas.microsoft.com/office/drawing/2014/main" id="{016ED8CB-B875-47CF-BE78-F06FFBA38AA3}"/>
              </a:ext>
            </a:extLst>
          </p:cNvPr>
          <p:cNvCxnSpPr>
            <a:cxnSpLocks/>
            <a:stCxn id="6" idx="3"/>
          </p:cNvCxnSpPr>
          <p:nvPr/>
        </p:nvCxnSpPr>
        <p:spPr>
          <a:xfrm flipV="1">
            <a:off x="2184086" y="2407144"/>
            <a:ext cx="1276289" cy="10218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6E6CA752-0D94-4C1F-8FA8-8325077AB816}"/>
              </a:ext>
            </a:extLst>
          </p:cNvPr>
          <p:cNvSpPr>
            <a:spLocks noGrp="1"/>
          </p:cNvSpPr>
          <p:nvPr>
            <p:ph type="sldNum" sz="quarter" idx="12"/>
          </p:nvPr>
        </p:nvSpPr>
        <p:spPr/>
        <p:txBody>
          <a:bodyPr/>
          <a:lstStyle/>
          <a:p>
            <a:fld id="{F6C13FED-C1D0-4BEB-A388-55807B3647C6}" type="slidenum">
              <a:rPr kumimoji="1" lang="ja-JP" altLang="en-US" smtClean="0"/>
              <a:t>3</a:t>
            </a:fld>
            <a:endParaRPr kumimoji="1" lang="ja-JP" altLang="en-US"/>
          </a:p>
        </p:txBody>
      </p:sp>
    </p:spTree>
    <p:extLst>
      <p:ext uri="{BB962C8B-B14F-4D97-AF65-F5344CB8AC3E}">
        <p14:creationId xmlns:p14="http://schemas.microsoft.com/office/powerpoint/2010/main" val="39667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41781A-9E4B-4456-AA78-382A3EA2CA4F}"/>
              </a:ext>
            </a:extLst>
          </p:cNvPr>
          <p:cNvSpPr txBox="1"/>
          <p:nvPr/>
        </p:nvSpPr>
        <p:spPr>
          <a:xfrm>
            <a:off x="313765" y="322729"/>
            <a:ext cx="4903694" cy="584775"/>
          </a:xfrm>
          <a:prstGeom prst="rect">
            <a:avLst/>
          </a:prstGeom>
          <a:noFill/>
        </p:spPr>
        <p:txBody>
          <a:bodyPr wrap="square" rtlCol="0">
            <a:spAutoFit/>
          </a:bodyPr>
          <a:lstStyle/>
          <a:p>
            <a:r>
              <a:rPr lang="en-US" altLang="ja-JP" sz="3200" u="sng" dirty="0"/>
              <a:t>Ba</a:t>
            </a:r>
            <a:r>
              <a:rPr lang="ja-JP" altLang="en-US" sz="3200" u="sng" dirty="0"/>
              <a:t>イオン検出</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6FDA9DA-AE0F-4F55-B0C9-FEEC597E57C6}"/>
                  </a:ext>
                </a:extLst>
              </p:cNvPr>
              <p:cNvSpPr txBox="1"/>
              <p:nvPr/>
            </p:nvSpPr>
            <p:spPr>
              <a:xfrm>
                <a:off x="586342" y="1132359"/>
                <a:ext cx="6502017" cy="1477328"/>
              </a:xfrm>
              <a:prstGeom prst="rect">
                <a:avLst/>
              </a:prstGeom>
              <a:noFill/>
            </p:spPr>
            <p:txBody>
              <a:bodyPr wrap="square" rtlCol="0">
                <a:spAutoFit/>
              </a:bodyPr>
              <a:lstStyle/>
              <a:p>
                <a:r>
                  <a:rPr lang="en-US" altLang="ja-JP" dirty="0"/>
                  <a:t>136Xe </a:t>
                </a:r>
                <a:r>
                  <a:rPr lang="ja-JP" altLang="en-US" dirty="0"/>
                  <a:t>→ </a:t>
                </a:r>
                <a:r>
                  <a:rPr lang="en-US" altLang="ja-JP" dirty="0"/>
                  <a:t>136Ba</a:t>
                </a:r>
              </a:p>
              <a:p>
                <a:r>
                  <a:rPr lang="en-US" altLang="ja-JP" dirty="0" err="1"/>
                  <a:t>Xe</a:t>
                </a:r>
                <a:r>
                  <a:rPr lang="ja-JP" altLang="en-US" dirty="0"/>
                  <a:t>の崩壊によって生まれる</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𝐵𝑎</m:t>
                        </m:r>
                      </m:e>
                      <m:sup>
                        <m:r>
                          <a:rPr lang="en-US" altLang="ja-JP" i="1">
                            <a:latin typeface="Cambria Math" panose="02040503050406030204" pitchFamily="18" charset="0"/>
                          </a:rPr>
                          <m:t>++</m:t>
                        </m:r>
                      </m:sup>
                    </m:sSup>
                  </m:oMath>
                </a14:m>
                <a:r>
                  <a:rPr lang="ja-JP" altLang="en-US" dirty="0"/>
                  <a:t>イオンが検出できれば</a:t>
                </a:r>
                <a:endParaRPr lang="en-US" altLang="ja-JP" dirty="0"/>
              </a:p>
              <a:p>
                <a:r>
                  <a:rPr lang="ja-JP" altLang="en-US" dirty="0">
                    <a:solidFill>
                      <a:schemeClr val="accent2"/>
                    </a:solidFill>
                  </a:rPr>
                  <a:t>最高クラス</a:t>
                </a:r>
                <a:r>
                  <a:rPr lang="ja-JP" altLang="en-US" dirty="0"/>
                  <a:t>のバックグラウンド除去が期待できる。</a:t>
                </a:r>
                <a:endParaRPr lang="en-US" altLang="ja-JP" dirty="0"/>
              </a:p>
              <a:p>
                <a14:m>
                  <m:oMath xmlns:m="http://schemas.openxmlformats.org/officeDocument/2006/math">
                    <m:sSub>
                      <m:sSubPr>
                        <m:ctrlPr>
                          <a:rPr lang="pt-BR" altLang="ja-JP" i="1" smtClean="0">
                            <a:latin typeface="Cambria Math" panose="02040503050406030204" pitchFamily="18" charset="0"/>
                          </a:rPr>
                        </m:ctrlPr>
                      </m:sSubPr>
                      <m:e>
                        <m:r>
                          <a:rPr lang="en-US" altLang="ja-JP" b="0" i="1" smtClean="0">
                            <a:latin typeface="Cambria Math" panose="02040503050406030204" pitchFamily="18" charset="0"/>
                          </a:rPr>
                          <m:t>&lt;</m:t>
                        </m:r>
                        <m:r>
                          <a:rPr lang="en-US" altLang="ja-JP" b="0" i="1" smtClean="0">
                            <a:latin typeface="Cambria Math" panose="02040503050406030204" pitchFamily="18" charset="0"/>
                          </a:rPr>
                          <m:t>𝑚</m:t>
                        </m:r>
                      </m:e>
                      <m:sub>
                        <m:r>
                          <a:rPr lang="el-GR" altLang="ja-JP" b="0" i="1" smtClean="0">
                            <a:latin typeface="Cambria Math" panose="02040503050406030204" pitchFamily="18" charset="0"/>
                          </a:rPr>
                          <m:t>𝜈</m:t>
                        </m:r>
                        <m:r>
                          <a:rPr lang="en-US" altLang="ja-JP" b="0" i="1" smtClean="0">
                            <a:latin typeface="Cambria Math" panose="02040503050406030204" pitchFamily="18" charset="0"/>
                          </a:rPr>
                          <m:t>𝑒</m:t>
                        </m:r>
                      </m:sub>
                    </m:sSub>
                    <m:r>
                      <a:rPr lang="en-US" altLang="ja-JP" b="0" i="1" smtClean="0">
                        <a:latin typeface="Cambria Math" panose="02040503050406030204" pitchFamily="18" charset="0"/>
                      </a:rPr>
                      <m:t>&gt;</m:t>
                    </m:r>
                  </m:oMath>
                </a14:m>
                <a:r>
                  <a:rPr lang="en-US" altLang="ja-JP" dirty="0"/>
                  <a:t>~meV</a:t>
                </a:r>
                <a:r>
                  <a:rPr lang="ja-JP" altLang="en-US" dirty="0"/>
                  <a:t>クラスが目指せる</a:t>
                </a:r>
                <a:r>
                  <a:rPr lang="ja-JP" altLang="en-US" dirty="0">
                    <a:solidFill>
                      <a:schemeClr val="accent2"/>
                    </a:solidFill>
                  </a:rPr>
                  <a:t>現状最有力の手段</a:t>
                </a:r>
                <a:endParaRPr lang="en-US" altLang="ja-JP" dirty="0">
                  <a:solidFill>
                    <a:schemeClr val="accent2"/>
                  </a:solidFill>
                </a:endParaRPr>
              </a:p>
              <a:p>
                <a:endParaRPr lang="en-US" altLang="ja-JP" dirty="0"/>
              </a:p>
            </p:txBody>
          </p:sp>
        </mc:Choice>
        <mc:Fallback xmlns="">
          <p:sp>
            <p:nvSpPr>
              <p:cNvPr id="2" name="テキスト ボックス 1">
                <a:extLst>
                  <a:ext uri="{FF2B5EF4-FFF2-40B4-BE49-F238E27FC236}">
                    <a16:creationId xmlns:a16="http://schemas.microsoft.com/office/drawing/2014/main" id="{16FDA9DA-AE0F-4F55-B0C9-FEEC597E57C6}"/>
                  </a:ext>
                </a:extLst>
              </p:cNvPr>
              <p:cNvSpPr txBox="1">
                <a:spLocks noRot="1" noChangeAspect="1" noMove="1" noResize="1" noEditPoints="1" noAdjustHandles="1" noChangeArrowheads="1" noChangeShapeType="1" noTextEdit="1"/>
              </p:cNvSpPr>
              <p:nvPr/>
            </p:nvSpPr>
            <p:spPr>
              <a:xfrm>
                <a:off x="586342" y="1132359"/>
                <a:ext cx="6502017" cy="1477328"/>
              </a:xfrm>
              <a:prstGeom prst="rect">
                <a:avLst/>
              </a:prstGeom>
              <a:blipFill>
                <a:blip r:embed="rId2"/>
                <a:stretch>
                  <a:fillRect l="-750" t="-2479"/>
                </a:stretch>
              </a:blipFill>
            </p:spPr>
            <p:txBody>
              <a:bodyPr/>
              <a:lstStyle/>
              <a:p>
                <a:r>
                  <a:rPr lang="ja-JP" altLang="en-US">
                    <a:noFill/>
                  </a:rPr>
                  <a:t> </a:t>
                </a:r>
              </a:p>
            </p:txBody>
          </p:sp>
        </mc:Fallback>
      </mc:AlternateContent>
      <p:pic>
        <p:nvPicPr>
          <p:cNvPr id="20" name="図 19" descr="時計 が含まれている画像&#10;&#10;自動的に生成された説明">
            <a:extLst>
              <a:ext uri="{FF2B5EF4-FFF2-40B4-BE49-F238E27FC236}">
                <a16:creationId xmlns:a16="http://schemas.microsoft.com/office/drawing/2014/main" id="{9D07294A-6837-4A14-96D1-30500630C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9677"/>
            <a:ext cx="5826971" cy="3851242"/>
          </a:xfrm>
          <a:prstGeom prst="rect">
            <a:avLst/>
          </a:prstGeom>
        </p:spPr>
      </p:pic>
      <p:sp>
        <p:nvSpPr>
          <p:cNvPr id="26" name="正方形/長方形 25">
            <a:extLst>
              <a:ext uri="{FF2B5EF4-FFF2-40B4-BE49-F238E27FC236}">
                <a16:creationId xmlns:a16="http://schemas.microsoft.com/office/drawing/2014/main" id="{D89DE6EB-CBF8-43F6-95E8-91257D7024CA}"/>
              </a:ext>
            </a:extLst>
          </p:cNvPr>
          <p:cNvSpPr/>
          <p:nvPr/>
        </p:nvSpPr>
        <p:spPr>
          <a:xfrm>
            <a:off x="3576905" y="4254081"/>
            <a:ext cx="833731" cy="415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矢印コネクタ 21">
            <a:extLst>
              <a:ext uri="{FF2B5EF4-FFF2-40B4-BE49-F238E27FC236}">
                <a16:creationId xmlns:a16="http://schemas.microsoft.com/office/drawing/2014/main" id="{5A5D19F1-84AD-4B19-9CE9-3D12F4B9833D}"/>
              </a:ext>
            </a:extLst>
          </p:cNvPr>
          <p:cNvCxnSpPr>
            <a:cxnSpLocks/>
          </p:cNvCxnSpPr>
          <p:nvPr/>
        </p:nvCxnSpPr>
        <p:spPr>
          <a:xfrm>
            <a:off x="3457037" y="4608128"/>
            <a:ext cx="11418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92933B72-A1AC-4B75-AB67-C89FDB05F4D4}"/>
                  </a:ext>
                </a:extLst>
              </p:cNvPr>
              <p:cNvSpPr txBox="1"/>
              <p:nvPr/>
            </p:nvSpPr>
            <p:spPr>
              <a:xfrm>
                <a:off x="3413783" y="4084908"/>
                <a:ext cx="99685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𝑩𝒂</m:t>
                          </m:r>
                        </m:e>
                        <m:sup>
                          <m:r>
                            <a:rPr lang="en-US" altLang="ja-JP" sz="2800" b="1" i="1">
                              <a:solidFill>
                                <a:srgbClr val="FF0000"/>
                              </a:solidFill>
                              <a:latin typeface="Cambria Math" panose="02040503050406030204" pitchFamily="18" charset="0"/>
                            </a:rPr>
                            <m:t>++</m:t>
                          </m:r>
                        </m:sup>
                      </m:sSup>
                    </m:oMath>
                  </m:oMathPara>
                </a14:m>
                <a:endParaRPr lang="ja-JP" altLang="en-US" sz="2800" b="1" dirty="0"/>
              </a:p>
            </p:txBody>
          </p:sp>
        </mc:Choice>
        <mc:Fallback xmlns="">
          <p:sp>
            <p:nvSpPr>
              <p:cNvPr id="25" name="テキスト ボックス 24">
                <a:extLst>
                  <a:ext uri="{FF2B5EF4-FFF2-40B4-BE49-F238E27FC236}">
                    <a16:creationId xmlns:a16="http://schemas.microsoft.com/office/drawing/2014/main" id="{92933B72-A1AC-4B75-AB67-C89FDB05F4D4}"/>
                  </a:ext>
                </a:extLst>
              </p:cNvPr>
              <p:cNvSpPr txBox="1">
                <a:spLocks noRot="1" noChangeAspect="1" noMove="1" noResize="1" noEditPoints="1" noAdjustHandles="1" noChangeArrowheads="1" noChangeShapeType="1" noTextEdit="1"/>
              </p:cNvSpPr>
              <p:nvPr/>
            </p:nvSpPr>
            <p:spPr>
              <a:xfrm>
                <a:off x="3413783" y="4084908"/>
                <a:ext cx="996853" cy="523220"/>
              </a:xfrm>
              <a:prstGeom prst="rect">
                <a:avLst/>
              </a:prstGeom>
              <a:blipFill>
                <a:blip r:embed="rId4"/>
                <a:stretch>
                  <a:fillRect/>
                </a:stretch>
              </a:blipFill>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04EFCB4B-383A-45FE-834F-BAF77657A1A1}"/>
              </a:ext>
            </a:extLst>
          </p:cNvPr>
          <p:cNvSpPr/>
          <p:nvPr/>
        </p:nvSpPr>
        <p:spPr>
          <a:xfrm>
            <a:off x="4725672" y="3634597"/>
            <a:ext cx="916448" cy="2461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32D1FF9A-03FD-44BA-8959-2A677E134F23}"/>
              </a:ext>
            </a:extLst>
          </p:cNvPr>
          <p:cNvSpPr txBox="1"/>
          <p:nvPr/>
        </p:nvSpPr>
        <p:spPr>
          <a:xfrm>
            <a:off x="5642120" y="3624751"/>
            <a:ext cx="1931535" cy="646331"/>
          </a:xfrm>
          <a:prstGeom prst="rect">
            <a:avLst/>
          </a:prstGeom>
          <a:noFill/>
        </p:spPr>
        <p:txBody>
          <a:bodyPr wrap="square" rtlCol="0">
            <a:spAutoFit/>
          </a:bodyPr>
          <a:lstStyle/>
          <a:p>
            <a:r>
              <a:rPr lang="ja-JP" altLang="en-US" dirty="0"/>
              <a:t>この位置で</a:t>
            </a:r>
            <a:endParaRPr lang="en-US" altLang="ja-JP" dirty="0"/>
          </a:p>
          <a:p>
            <a:r>
              <a:rPr lang="en-US" altLang="ja-JP" dirty="0"/>
              <a:t>Ba</a:t>
            </a:r>
            <a:r>
              <a:rPr lang="ja-JP" altLang="en-US" dirty="0"/>
              <a:t>検出を目指す</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5180F75-8EEE-42D1-A027-EB4B9F059D12}"/>
                  </a:ext>
                </a:extLst>
              </p:cNvPr>
              <p:cNvSpPr txBox="1"/>
              <p:nvPr/>
            </p:nvSpPr>
            <p:spPr>
              <a:xfrm>
                <a:off x="5953756" y="4555553"/>
                <a:ext cx="4011664" cy="1200329"/>
              </a:xfrm>
              <a:prstGeom prst="rect">
                <a:avLst/>
              </a:prstGeom>
              <a:noFill/>
            </p:spPr>
            <p:txBody>
              <a:bodyPr wrap="square" rtlCol="0">
                <a:spAutoFit/>
              </a:bodyPr>
              <a:lstStyle/>
              <a:p>
                <a:r>
                  <a:rPr lang="en-US" altLang="ja-JP" dirty="0"/>
                  <a:t>AXEL</a:t>
                </a:r>
                <a:r>
                  <a:rPr lang="ja-JP" altLang="en-US" dirty="0"/>
                  <a:t>は</a:t>
                </a:r>
                <a:r>
                  <a:rPr lang="en-US" altLang="ja-JP" dirty="0">
                    <a:solidFill>
                      <a:schemeClr val="accent2"/>
                    </a:solidFill>
                  </a:rPr>
                  <a:t>Gas </a:t>
                </a:r>
                <a:r>
                  <a:rPr lang="en-US" altLang="ja-JP" dirty="0" err="1">
                    <a:solidFill>
                      <a:schemeClr val="accent2"/>
                    </a:solidFill>
                  </a:rPr>
                  <a:t>Xe</a:t>
                </a:r>
                <a:r>
                  <a:rPr lang="en-US" altLang="ja-JP" dirty="0">
                    <a:solidFill>
                      <a:schemeClr val="accent2"/>
                    </a:solidFill>
                  </a:rPr>
                  <a:t> TPC</a:t>
                </a:r>
              </a:p>
              <a:p>
                <a:r>
                  <a:rPr lang="ja-JP" altLang="en-US" dirty="0"/>
                  <a:t>チェンバーに一様電場をか</a:t>
                </a:r>
                <a14:m>
                  <m:oMath xmlns:m="http://schemas.openxmlformats.org/officeDocument/2006/math">
                    <m:r>
                      <a:rPr lang="ja-JP" altLang="en-US" i="1">
                        <a:latin typeface="Cambria Math" panose="02040503050406030204" pitchFamily="18" charset="0"/>
                      </a:rPr>
                      <m:t>けるため</m:t>
                    </m:r>
                    <m:sSup>
                      <m:sSupPr>
                        <m:ctrlPr>
                          <a:rPr lang="en-US" altLang="ja-JP" i="1">
                            <a:latin typeface="Cambria Math" panose="02040503050406030204" pitchFamily="18" charset="0"/>
                          </a:rPr>
                        </m:ctrlPr>
                      </m:sSupPr>
                      <m:e>
                        <m:r>
                          <a:rPr lang="en-US" altLang="ja-JP" i="1">
                            <a:latin typeface="Cambria Math" panose="02040503050406030204" pitchFamily="18" charset="0"/>
                          </a:rPr>
                          <m:t>𝐵𝑎</m:t>
                        </m:r>
                      </m:e>
                      <m:sup>
                        <m:r>
                          <a:rPr lang="en-US" altLang="ja-JP" i="1">
                            <a:latin typeface="Cambria Math" panose="02040503050406030204" pitchFamily="18" charset="0"/>
                          </a:rPr>
                          <m:t>++</m:t>
                        </m:r>
                      </m:sup>
                    </m:sSup>
                  </m:oMath>
                </a14:m>
                <a:r>
                  <a:rPr lang="ja-JP" altLang="en-US" dirty="0"/>
                  <a:t>を誘導する環境は整っている。</a:t>
                </a:r>
                <a:endParaRPr lang="en-US" altLang="ja-JP" dirty="0"/>
              </a:p>
              <a:p>
                <a:endParaRPr kumimoji="1" lang="ja-JP" altLang="en-US" dirty="0"/>
              </a:p>
            </p:txBody>
          </p:sp>
        </mc:Choice>
        <mc:Fallback xmlns="">
          <p:sp>
            <p:nvSpPr>
              <p:cNvPr id="4" name="テキスト ボックス 3">
                <a:extLst>
                  <a:ext uri="{FF2B5EF4-FFF2-40B4-BE49-F238E27FC236}">
                    <a16:creationId xmlns:a16="http://schemas.microsoft.com/office/drawing/2014/main" id="{B5180F75-8EEE-42D1-A027-EB4B9F059D12}"/>
                  </a:ext>
                </a:extLst>
              </p:cNvPr>
              <p:cNvSpPr txBox="1">
                <a:spLocks noRot="1" noChangeAspect="1" noMove="1" noResize="1" noEditPoints="1" noAdjustHandles="1" noChangeArrowheads="1" noChangeShapeType="1" noTextEdit="1"/>
              </p:cNvSpPr>
              <p:nvPr/>
            </p:nvSpPr>
            <p:spPr>
              <a:xfrm>
                <a:off x="5953756" y="4555553"/>
                <a:ext cx="4011664" cy="1200329"/>
              </a:xfrm>
              <a:prstGeom prst="rect">
                <a:avLst/>
              </a:prstGeom>
              <a:blipFill>
                <a:blip r:embed="rId5"/>
                <a:stretch>
                  <a:fillRect l="-1368" t="-2538"/>
                </a:stretch>
              </a:blipFill>
            </p:spPr>
            <p:txBody>
              <a:bodyPr/>
              <a:lstStyle/>
              <a:p>
                <a:r>
                  <a:rPr lang="ja-JP" altLang="en-US">
                    <a:noFill/>
                  </a:rPr>
                  <a:t> </a:t>
                </a:r>
              </a:p>
            </p:txBody>
          </p:sp>
        </mc:Fallback>
      </mc:AlternateContent>
      <p:pic>
        <p:nvPicPr>
          <p:cNvPr id="9" name="図 8" descr="文字と写真のスクリーンショット&#10;&#10;自動的に生成された説明">
            <a:extLst>
              <a:ext uri="{FF2B5EF4-FFF2-40B4-BE49-F238E27FC236}">
                <a16:creationId xmlns:a16="http://schemas.microsoft.com/office/drawing/2014/main" id="{3E1A6B42-C4FC-4096-83C2-EBFBF9AE92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8359" y="199092"/>
            <a:ext cx="4108559" cy="3748824"/>
          </a:xfrm>
          <a:prstGeom prst="rect">
            <a:avLst/>
          </a:prstGeom>
        </p:spPr>
      </p:pic>
      <p:sp>
        <p:nvSpPr>
          <p:cNvPr id="3" name="スライド番号プレースホルダー 2">
            <a:extLst>
              <a:ext uri="{FF2B5EF4-FFF2-40B4-BE49-F238E27FC236}">
                <a16:creationId xmlns:a16="http://schemas.microsoft.com/office/drawing/2014/main" id="{D77265CF-9458-4B8B-A2E3-EF8EF166F384}"/>
              </a:ext>
            </a:extLst>
          </p:cNvPr>
          <p:cNvSpPr>
            <a:spLocks noGrp="1"/>
          </p:cNvSpPr>
          <p:nvPr>
            <p:ph type="sldNum" sz="quarter" idx="12"/>
          </p:nvPr>
        </p:nvSpPr>
        <p:spPr/>
        <p:txBody>
          <a:bodyPr/>
          <a:lstStyle/>
          <a:p>
            <a:fld id="{F6C13FED-C1D0-4BEB-A388-55807B3647C6}" type="slidenum">
              <a:rPr kumimoji="1" lang="ja-JP" altLang="en-US" smtClean="0"/>
              <a:t>4</a:t>
            </a:fld>
            <a:endParaRPr kumimoji="1" lang="ja-JP" altLang="en-US"/>
          </a:p>
        </p:txBody>
      </p:sp>
      <p:sp>
        <p:nvSpPr>
          <p:cNvPr id="14" name="テキスト ボックス 13">
            <a:extLst>
              <a:ext uri="{FF2B5EF4-FFF2-40B4-BE49-F238E27FC236}">
                <a16:creationId xmlns:a16="http://schemas.microsoft.com/office/drawing/2014/main" id="{1FCA96B6-504B-42DA-AA74-21C6E122D581}"/>
              </a:ext>
            </a:extLst>
          </p:cNvPr>
          <p:cNvSpPr txBox="1"/>
          <p:nvPr/>
        </p:nvSpPr>
        <p:spPr>
          <a:xfrm>
            <a:off x="9143172" y="3963305"/>
            <a:ext cx="3048828" cy="307777"/>
          </a:xfrm>
          <a:prstGeom prst="rect">
            <a:avLst/>
          </a:prstGeom>
          <a:noFill/>
        </p:spPr>
        <p:txBody>
          <a:bodyPr wrap="square">
            <a:spAutoFit/>
          </a:bodyPr>
          <a:lstStyle/>
          <a:p>
            <a:r>
              <a:rPr lang="en-US" altLang="ja-JP" sz="1400" b="0" i="0" dirty="0">
                <a:solidFill>
                  <a:srgbClr val="000000"/>
                </a:solidFill>
                <a:effectLst/>
                <a:latin typeface="Lucida Grande"/>
              </a:rPr>
              <a:t>Phys. Rev. Lett. 117, 082503 (2016)</a:t>
            </a:r>
            <a:endParaRPr lang="ja-JP" altLang="en-US" sz="1400" dirty="0"/>
          </a:p>
        </p:txBody>
      </p:sp>
    </p:spTree>
    <p:extLst>
      <p:ext uri="{BB962C8B-B14F-4D97-AF65-F5344CB8AC3E}">
        <p14:creationId xmlns:p14="http://schemas.microsoft.com/office/powerpoint/2010/main" val="326982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8" y="349624"/>
            <a:ext cx="2510117" cy="584775"/>
          </a:xfrm>
          <a:prstGeom prst="rect">
            <a:avLst/>
          </a:prstGeom>
          <a:noFill/>
        </p:spPr>
        <p:txBody>
          <a:bodyPr wrap="square" rtlCol="0">
            <a:spAutoFit/>
          </a:bodyPr>
          <a:lstStyle/>
          <a:p>
            <a:r>
              <a:rPr lang="ja-JP" altLang="en-US" sz="3200" u="sng" dirty="0"/>
              <a:t>先行研究</a:t>
            </a:r>
          </a:p>
        </p:txBody>
      </p:sp>
      <p:sp>
        <p:nvSpPr>
          <p:cNvPr id="2" name="テキスト ボックス 1">
            <a:extLst>
              <a:ext uri="{FF2B5EF4-FFF2-40B4-BE49-F238E27FC236}">
                <a16:creationId xmlns:a16="http://schemas.microsoft.com/office/drawing/2014/main" id="{63A5DA7A-B278-4704-BD40-5FFFA84B933E}"/>
              </a:ext>
            </a:extLst>
          </p:cNvPr>
          <p:cNvSpPr txBox="1"/>
          <p:nvPr/>
        </p:nvSpPr>
        <p:spPr>
          <a:xfrm>
            <a:off x="493058" y="1071933"/>
            <a:ext cx="4231341" cy="523220"/>
          </a:xfrm>
          <a:prstGeom prst="rect">
            <a:avLst/>
          </a:prstGeom>
          <a:noFill/>
        </p:spPr>
        <p:txBody>
          <a:bodyPr wrap="square" rtlCol="0">
            <a:spAutoFit/>
          </a:bodyPr>
          <a:lstStyle/>
          <a:p>
            <a:r>
              <a:rPr kumimoji="1" lang="en-US" altLang="ja-JP" sz="2800" dirty="0" err="1"/>
              <a:t>nEXO</a:t>
            </a:r>
            <a:r>
              <a:rPr kumimoji="1" lang="en-US" altLang="ja-JP" sz="2800" dirty="0"/>
              <a:t>  </a:t>
            </a:r>
            <a:r>
              <a:rPr kumimoji="1" lang="ja-JP" altLang="en-US" dirty="0"/>
              <a:t>液体</a:t>
            </a:r>
            <a:r>
              <a:rPr lang="en-US" altLang="ja-JP" dirty="0" err="1"/>
              <a:t>Xe</a:t>
            </a:r>
            <a:r>
              <a:rPr lang="ja-JP" altLang="en-US" dirty="0"/>
              <a:t> </a:t>
            </a:r>
            <a:r>
              <a:rPr lang="en-US" altLang="ja-JP" dirty="0"/>
              <a:t>TPC</a:t>
            </a:r>
            <a:r>
              <a:rPr lang="ja-JP" altLang="en-US" dirty="0"/>
              <a:t>実験</a:t>
            </a:r>
            <a:endParaRPr kumimoji="1" lang="en-US" altLang="ja-JP" dirty="0"/>
          </a:p>
        </p:txBody>
      </p:sp>
      <p:sp>
        <p:nvSpPr>
          <p:cNvPr id="3" name="テキスト ボックス 2">
            <a:extLst>
              <a:ext uri="{FF2B5EF4-FFF2-40B4-BE49-F238E27FC236}">
                <a16:creationId xmlns:a16="http://schemas.microsoft.com/office/drawing/2014/main" id="{0ABDE799-9160-4166-92F3-1D7C4E926957}"/>
              </a:ext>
            </a:extLst>
          </p:cNvPr>
          <p:cNvSpPr txBox="1"/>
          <p:nvPr/>
        </p:nvSpPr>
        <p:spPr>
          <a:xfrm>
            <a:off x="6104967" y="1057911"/>
            <a:ext cx="4231341" cy="523220"/>
          </a:xfrm>
          <a:prstGeom prst="rect">
            <a:avLst/>
          </a:prstGeom>
          <a:noFill/>
        </p:spPr>
        <p:txBody>
          <a:bodyPr wrap="square" rtlCol="0">
            <a:spAutoFit/>
          </a:bodyPr>
          <a:lstStyle/>
          <a:p>
            <a:r>
              <a:rPr lang="en-US" altLang="ja-JP" sz="2800" dirty="0"/>
              <a:t>NEXT  </a:t>
            </a:r>
            <a:r>
              <a:rPr lang="ja-JP" altLang="en-US" dirty="0"/>
              <a:t>気体</a:t>
            </a:r>
            <a:r>
              <a:rPr lang="en-US" altLang="ja-JP" dirty="0" err="1"/>
              <a:t>Xe</a:t>
            </a:r>
            <a:r>
              <a:rPr lang="ja-JP" altLang="en-US" dirty="0"/>
              <a:t> </a:t>
            </a:r>
            <a:r>
              <a:rPr lang="en-US" altLang="ja-JP" dirty="0"/>
              <a:t>TPC</a:t>
            </a:r>
            <a:r>
              <a:rPr lang="ja-JP" altLang="en-US" dirty="0"/>
              <a:t>実験</a:t>
            </a:r>
            <a:endParaRPr kumimoji="1" lang="ja-JP" altLang="en-US" dirty="0"/>
          </a:p>
        </p:txBody>
      </p:sp>
      <p:pic>
        <p:nvPicPr>
          <p:cNvPr id="6" name="図 5">
            <a:extLst>
              <a:ext uri="{FF2B5EF4-FFF2-40B4-BE49-F238E27FC236}">
                <a16:creationId xmlns:a16="http://schemas.microsoft.com/office/drawing/2014/main" id="{6FCACA31-609D-498D-B994-D5E9EF76F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35" y="1595153"/>
            <a:ext cx="3451927" cy="2508921"/>
          </a:xfrm>
          <a:prstGeom prst="rect">
            <a:avLst/>
          </a:prstGeom>
        </p:spPr>
      </p:pic>
      <p:pic>
        <p:nvPicPr>
          <p:cNvPr id="8" name="図 7">
            <a:extLst>
              <a:ext uri="{FF2B5EF4-FFF2-40B4-BE49-F238E27FC236}">
                <a16:creationId xmlns:a16="http://schemas.microsoft.com/office/drawing/2014/main" id="{ECE173F8-13E0-4915-838E-3765B5855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576" y="1862310"/>
            <a:ext cx="1520268" cy="1877438"/>
          </a:xfrm>
          <a:prstGeom prst="rect">
            <a:avLst/>
          </a:prstGeom>
        </p:spPr>
      </p:pic>
      <p:pic>
        <p:nvPicPr>
          <p:cNvPr id="10" name="図 9">
            <a:extLst>
              <a:ext uri="{FF2B5EF4-FFF2-40B4-BE49-F238E27FC236}">
                <a16:creationId xmlns:a16="http://schemas.microsoft.com/office/drawing/2014/main" id="{B677DAB2-98F7-4007-B091-46270B6B8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018" y="1615229"/>
            <a:ext cx="2441315" cy="2716652"/>
          </a:xfrm>
          <a:prstGeom prst="rect">
            <a:avLst/>
          </a:prstGeom>
        </p:spPr>
      </p:pic>
      <p:sp>
        <p:nvSpPr>
          <p:cNvPr id="11" name="テキスト ボックス 10">
            <a:extLst>
              <a:ext uri="{FF2B5EF4-FFF2-40B4-BE49-F238E27FC236}">
                <a16:creationId xmlns:a16="http://schemas.microsoft.com/office/drawing/2014/main" id="{8C0A2AA0-9D5B-44E8-B80F-9050FBA75FE2}"/>
              </a:ext>
            </a:extLst>
          </p:cNvPr>
          <p:cNvSpPr txBox="1"/>
          <p:nvPr/>
        </p:nvSpPr>
        <p:spPr>
          <a:xfrm>
            <a:off x="744068" y="4123698"/>
            <a:ext cx="4616826" cy="646331"/>
          </a:xfrm>
          <a:prstGeom prst="rect">
            <a:avLst/>
          </a:prstGeom>
          <a:noFill/>
        </p:spPr>
        <p:txBody>
          <a:bodyPr wrap="square" rtlCol="0">
            <a:spAutoFit/>
          </a:bodyPr>
          <a:lstStyle/>
          <a:p>
            <a:r>
              <a:rPr lang="ja-JP" altLang="en-US" dirty="0"/>
              <a:t>薄い固体</a:t>
            </a:r>
            <a:r>
              <a:rPr lang="en-US" altLang="ja-JP" dirty="0" err="1"/>
              <a:t>Xe</a:t>
            </a:r>
            <a:r>
              <a:rPr lang="ja-JP" altLang="en-US" dirty="0"/>
              <a:t>層中に</a:t>
            </a:r>
            <a:r>
              <a:rPr kumimoji="1" lang="en-US" altLang="ja-JP" dirty="0"/>
              <a:t>Ba</a:t>
            </a:r>
            <a:r>
              <a:rPr kumimoji="1" lang="ja-JP" altLang="en-US" dirty="0"/>
              <a:t>イオンを打ち込み</a:t>
            </a:r>
            <a:endParaRPr kumimoji="1" lang="en-US" altLang="ja-JP" dirty="0"/>
          </a:p>
          <a:p>
            <a:r>
              <a:rPr lang="ja-JP" altLang="en-US" dirty="0"/>
              <a:t>レーザー照射して散乱光を観測</a:t>
            </a:r>
            <a:endParaRPr kumimoji="1" lang="ja-JP" altLang="en-US" dirty="0"/>
          </a:p>
        </p:txBody>
      </p:sp>
      <p:pic>
        <p:nvPicPr>
          <p:cNvPr id="13" name="図 12" descr="線画 が含まれている画像&#10;&#10;自動的に生成された説明">
            <a:extLst>
              <a:ext uri="{FF2B5EF4-FFF2-40B4-BE49-F238E27FC236}">
                <a16:creationId xmlns:a16="http://schemas.microsoft.com/office/drawing/2014/main" id="{13382C47-5827-4C4E-BDD1-D88971A31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1889" y="1304940"/>
            <a:ext cx="1152676" cy="2411752"/>
          </a:xfrm>
          <a:prstGeom prst="rect">
            <a:avLst/>
          </a:prstGeom>
        </p:spPr>
      </p:pic>
      <p:sp>
        <p:nvSpPr>
          <p:cNvPr id="14" name="テキスト ボックス 13">
            <a:extLst>
              <a:ext uri="{FF2B5EF4-FFF2-40B4-BE49-F238E27FC236}">
                <a16:creationId xmlns:a16="http://schemas.microsoft.com/office/drawing/2014/main" id="{43A4CB97-0CDF-44B6-AB76-2DB2746C3A8B}"/>
              </a:ext>
            </a:extLst>
          </p:cNvPr>
          <p:cNvSpPr txBox="1"/>
          <p:nvPr/>
        </p:nvSpPr>
        <p:spPr>
          <a:xfrm>
            <a:off x="6160354" y="4477741"/>
            <a:ext cx="5538588" cy="369332"/>
          </a:xfrm>
          <a:prstGeom prst="rect">
            <a:avLst/>
          </a:prstGeom>
          <a:noFill/>
        </p:spPr>
        <p:txBody>
          <a:bodyPr wrap="square" rtlCol="0">
            <a:spAutoFit/>
          </a:bodyPr>
          <a:lstStyle/>
          <a:p>
            <a:r>
              <a:rPr kumimoji="1" lang="ja-JP" altLang="en-US" dirty="0"/>
              <a:t>分子の極性で</a:t>
            </a:r>
            <a:r>
              <a:rPr kumimoji="1" lang="en-US" altLang="ja-JP" dirty="0"/>
              <a:t>Ba</a:t>
            </a:r>
            <a:r>
              <a:rPr kumimoji="1" lang="ja-JP" altLang="en-US" dirty="0"/>
              <a:t>イオンをトラップして</a:t>
            </a:r>
            <a:r>
              <a:rPr lang="ja-JP" altLang="en-US" dirty="0"/>
              <a:t>散乱光を観測</a:t>
            </a:r>
            <a:endParaRPr kumimoji="1" lang="ja-JP" altLang="en-US" dirty="0"/>
          </a:p>
        </p:txBody>
      </p:sp>
      <p:sp>
        <p:nvSpPr>
          <p:cNvPr id="15" name="テキスト ボックス 14">
            <a:extLst>
              <a:ext uri="{FF2B5EF4-FFF2-40B4-BE49-F238E27FC236}">
                <a16:creationId xmlns:a16="http://schemas.microsoft.com/office/drawing/2014/main" id="{C87F7DC4-5E06-490F-B646-F4BA896EC266}"/>
              </a:ext>
            </a:extLst>
          </p:cNvPr>
          <p:cNvSpPr txBox="1"/>
          <p:nvPr/>
        </p:nvSpPr>
        <p:spPr>
          <a:xfrm>
            <a:off x="3003175" y="6114835"/>
            <a:ext cx="6510491" cy="646331"/>
          </a:xfrm>
          <a:prstGeom prst="rect">
            <a:avLst/>
          </a:prstGeom>
          <a:noFill/>
        </p:spPr>
        <p:txBody>
          <a:bodyPr wrap="square" rtlCol="0">
            <a:spAutoFit/>
          </a:bodyPr>
          <a:lstStyle/>
          <a:p>
            <a:r>
              <a:rPr kumimoji="1" lang="ja-JP" altLang="en-US" dirty="0"/>
              <a:t>両者とも</a:t>
            </a:r>
            <a:r>
              <a:rPr kumimoji="1" lang="en-US" altLang="ja-JP" dirty="0"/>
              <a:t>Ba</a:t>
            </a:r>
            <a:r>
              <a:rPr kumimoji="1" lang="ja-JP" altLang="en-US" dirty="0"/>
              <a:t>単イオンの観測に成功している。</a:t>
            </a:r>
            <a:endParaRPr kumimoji="1" lang="en-US" altLang="ja-JP" dirty="0"/>
          </a:p>
          <a:p>
            <a:r>
              <a:rPr lang="ja-JP" altLang="en-US" dirty="0"/>
              <a:t>しかし現状、検出器への導入が困難。</a:t>
            </a:r>
            <a:endParaRPr kumimoji="1" lang="ja-JP" altLang="en-US" dirty="0"/>
          </a:p>
        </p:txBody>
      </p:sp>
      <p:sp>
        <p:nvSpPr>
          <p:cNvPr id="16" name="正方形/長方形 15">
            <a:extLst>
              <a:ext uri="{FF2B5EF4-FFF2-40B4-BE49-F238E27FC236}">
                <a16:creationId xmlns:a16="http://schemas.microsoft.com/office/drawing/2014/main" id="{25D5926F-281E-401A-8D82-34FFA3EB1158}"/>
              </a:ext>
            </a:extLst>
          </p:cNvPr>
          <p:cNvSpPr/>
          <p:nvPr/>
        </p:nvSpPr>
        <p:spPr>
          <a:xfrm>
            <a:off x="295834" y="1071933"/>
            <a:ext cx="5611909" cy="471413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6C30536-C364-42E3-B9B6-FFB117C7BBA1}"/>
              </a:ext>
            </a:extLst>
          </p:cNvPr>
          <p:cNvSpPr/>
          <p:nvPr/>
        </p:nvSpPr>
        <p:spPr>
          <a:xfrm>
            <a:off x="6096000" y="1057911"/>
            <a:ext cx="5602942" cy="471413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F99F691-27DF-4DAF-81B6-A593336D65FC}"/>
              </a:ext>
            </a:extLst>
          </p:cNvPr>
          <p:cNvSpPr txBox="1"/>
          <p:nvPr/>
        </p:nvSpPr>
        <p:spPr>
          <a:xfrm>
            <a:off x="6258420" y="5391984"/>
            <a:ext cx="2153641" cy="307777"/>
          </a:xfrm>
          <a:prstGeom prst="rect">
            <a:avLst/>
          </a:prstGeom>
          <a:noFill/>
        </p:spPr>
        <p:txBody>
          <a:bodyPr wrap="square">
            <a:spAutoFit/>
          </a:bodyPr>
          <a:lstStyle/>
          <a:p>
            <a:r>
              <a:rPr lang="en-US" altLang="ja-JP" sz="1400" dirty="0"/>
              <a:t>arXiv:1909.04677</a:t>
            </a:r>
            <a:endParaRPr lang="ja-JP" altLang="en-US" sz="1400" dirty="0"/>
          </a:p>
        </p:txBody>
      </p:sp>
      <p:sp>
        <p:nvSpPr>
          <p:cNvPr id="23" name="テキスト ボックス 22">
            <a:extLst>
              <a:ext uri="{FF2B5EF4-FFF2-40B4-BE49-F238E27FC236}">
                <a16:creationId xmlns:a16="http://schemas.microsoft.com/office/drawing/2014/main" id="{A501B974-EEA3-4D1A-B61A-B86628B6824E}"/>
              </a:ext>
            </a:extLst>
          </p:cNvPr>
          <p:cNvSpPr txBox="1"/>
          <p:nvPr/>
        </p:nvSpPr>
        <p:spPr>
          <a:xfrm>
            <a:off x="493058" y="5396180"/>
            <a:ext cx="2748209" cy="307777"/>
          </a:xfrm>
          <a:prstGeom prst="rect">
            <a:avLst/>
          </a:prstGeom>
          <a:noFill/>
        </p:spPr>
        <p:txBody>
          <a:bodyPr wrap="square">
            <a:spAutoFit/>
          </a:bodyPr>
          <a:lstStyle/>
          <a:p>
            <a:r>
              <a:rPr lang="en-US" altLang="ja-JP" sz="1400" dirty="0" err="1"/>
              <a:t>arXiv</a:t>
            </a:r>
            <a:r>
              <a:rPr lang="en-US" altLang="ja-JP" sz="1400" dirty="0"/>
              <a:t>: 1806.10694</a:t>
            </a:r>
            <a:endParaRPr lang="ja-JP" altLang="en-US" sz="1400" dirty="0"/>
          </a:p>
        </p:txBody>
      </p:sp>
      <p:sp>
        <p:nvSpPr>
          <p:cNvPr id="17" name="スライド番号プレースホルダー 2">
            <a:extLst>
              <a:ext uri="{FF2B5EF4-FFF2-40B4-BE49-F238E27FC236}">
                <a16:creationId xmlns:a16="http://schemas.microsoft.com/office/drawing/2014/main" id="{DE09A3C7-40C1-4B25-9438-50500A82EFC6}"/>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82046AA6-70B7-4D02-9859-073B9499CFC6}"/>
              </a:ext>
            </a:extLst>
          </p:cNvPr>
          <p:cNvSpPr txBox="1"/>
          <p:nvPr/>
        </p:nvSpPr>
        <p:spPr>
          <a:xfrm>
            <a:off x="744068" y="4837745"/>
            <a:ext cx="4814050" cy="369332"/>
          </a:xfrm>
          <a:prstGeom prst="rect">
            <a:avLst/>
          </a:prstGeom>
          <a:noFill/>
        </p:spPr>
        <p:txBody>
          <a:bodyPr wrap="square" rtlCol="0">
            <a:spAutoFit/>
          </a:bodyPr>
          <a:lstStyle/>
          <a:p>
            <a:r>
              <a:rPr kumimoji="1" lang="en-US" altLang="ja-JP" dirty="0"/>
              <a:t>572 nm laser excitation </a:t>
            </a:r>
            <a:r>
              <a:rPr lang="ja-JP" altLang="en-US" dirty="0"/>
              <a:t>→ </a:t>
            </a:r>
            <a:r>
              <a:rPr lang="en-US" altLang="ja-JP" dirty="0"/>
              <a:t>619 nm emission</a:t>
            </a:r>
            <a:endParaRPr kumimoji="1" lang="ja-JP" altLang="en-US" dirty="0"/>
          </a:p>
        </p:txBody>
      </p:sp>
    </p:spTree>
    <p:extLst>
      <p:ext uri="{BB962C8B-B14F-4D97-AF65-F5344CB8AC3E}">
        <p14:creationId xmlns:p14="http://schemas.microsoft.com/office/powerpoint/2010/main" val="411862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8DB59CB-D7CF-4E93-B956-1E6343EF6886}"/>
              </a:ext>
            </a:extLst>
          </p:cNvPr>
          <p:cNvSpPr/>
          <p:nvPr/>
        </p:nvSpPr>
        <p:spPr>
          <a:xfrm>
            <a:off x="538189" y="5571740"/>
            <a:ext cx="4455147" cy="1122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DAA186F-C534-4C84-B613-2ED3A1D16444}"/>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AXEL</a:t>
            </a:r>
            <a:r>
              <a:rPr lang="ja-JP" altLang="en-US" sz="3200" u="sng" dirty="0"/>
              <a:t>での計画</a:t>
            </a:r>
          </a:p>
        </p:txBody>
      </p:sp>
      <p:sp>
        <p:nvSpPr>
          <p:cNvPr id="5" name="正方形/長方形 4">
            <a:extLst>
              <a:ext uri="{FF2B5EF4-FFF2-40B4-BE49-F238E27FC236}">
                <a16:creationId xmlns:a16="http://schemas.microsoft.com/office/drawing/2014/main" id="{4C97E520-3EF0-4FA3-8619-30B09014D7F0}"/>
              </a:ext>
            </a:extLst>
          </p:cNvPr>
          <p:cNvSpPr/>
          <p:nvPr/>
        </p:nvSpPr>
        <p:spPr>
          <a:xfrm>
            <a:off x="947490" y="2622551"/>
            <a:ext cx="1190593" cy="2626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1ED9861E-4F94-4070-9C13-66B07541C8E0}"/>
              </a:ext>
            </a:extLst>
          </p:cNvPr>
          <p:cNvSpPr/>
          <p:nvPr/>
        </p:nvSpPr>
        <p:spPr>
          <a:xfrm>
            <a:off x="3321422" y="2622551"/>
            <a:ext cx="1308847" cy="2626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6365582A-376C-4945-833D-38BA478D85FE}"/>
              </a:ext>
            </a:extLst>
          </p:cNvPr>
          <p:cNvSpPr/>
          <p:nvPr/>
        </p:nvSpPr>
        <p:spPr>
          <a:xfrm>
            <a:off x="2138081" y="4142068"/>
            <a:ext cx="1183340" cy="221428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0C46B75A-6F91-42CB-B079-C103321F257F}"/>
              </a:ext>
            </a:extLst>
          </p:cNvPr>
          <p:cNvSpPr/>
          <p:nvPr/>
        </p:nvSpPr>
        <p:spPr>
          <a:xfrm>
            <a:off x="2138081" y="3504684"/>
            <a:ext cx="1183340" cy="637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a:extLst>
              <a:ext uri="{FF2B5EF4-FFF2-40B4-BE49-F238E27FC236}">
                <a16:creationId xmlns:a16="http://schemas.microsoft.com/office/drawing/2014/main" id="{2910ABC6-3947-489D-8409-246ADAB2713C}"/>
              </a:ext>
            </a:extLst>
          </p:cNvPr>
          <p:cNvSpPr/>
          <p:nvPr/>
        </p:nvSpPr>
        <p:spPr>
          <a:xfrm>
            <a:off x="2138081" y="3135351"/>
            <a:ext cx="1183340" cy="3693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5917B319-85B5-4421-9C41-3E981BFEA75B}"/>
                  </a:ext>
                </a:extLst>
              </p:cNvPr>
              <p:cNvSpPr txBox="1"/>
              <p:nvPr/>
            </p:nvSpPr>
            <p:spPr>
              <a:xfrm>
                <a:off x="3140857" y="588628"/>
                <a:ext cx="717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solidFill>
                                <a:schemeClr val="accent4">
                                  <a:lumMod val="75000"/>
                                </a:schemeClr>
                              </a:solidFill>
                              <a:latin typeface="Cambria Math" panose="02040503050406030204" pitchFamily="18" charset="0"/>
                            </a:rPr>
                          </m:ctrlPr>
                        </m:sSupPr>
                        <m:e>
                          <m:r>
                            <a:rPr lang="en-US" altLang="ja-JP" i="1" smtClean="0">
                              <a:solidFill>
                                <a:schemeClr val="accent4">
                                  <a:lumMod val="75000"/>
                                </a:schemeClr>
                              </a:solidFill>
                              <a:latin typeface="Cambria Math" panose="02040503050406030204" pitchFamily="18" charset="0"/>
                            </a:rPr>
                            <m:t>𝐵𝑎</m:t>
                          </m:r>
                        </m:e>
                        <m:sup>
                          <m:r>
                            <a:rPr lang="en-US" altLang="ja-JP" i="1" smtClean="0">
                              <a:solidFill>
                                <a:schemeClr val="accent4">
                                  <a:lumMod val="75000"/>
                                </a:schemeClr>
                              </a:solidFill>
                              <a:latin typeface="Cambria Math" panose="02040503050406030204" pitchFamily="18" charset="0"/>
                            </a:rPr>
                            <m:t>++</m:t>
                          </m:r>
                        </m:sup>
                      </m:sSup>
                    </m:oMath>
                  </m:oMathPara>
                </a14:m>
                <a:endParaRPr lang="ja-JP" altLang="en-US" dirty="0"/>
              </a:p>
            </p:txBody>
          </p:sp>
        </mc:Choice>
        <mc:Fallback xmlns="">
          <p:sp>
            <p:nvSpPr>
              <p:cNvPr id="38" name="テキスト ボックス 37">
                <a:extLst>
                  <a:ext uri="{FF2B5EF4-FFF2-40B4-BE49-F238E27FC236}">
                    <a16:creationId xmlns:a16="http://schemas.microsoft.com/office/drawing/2014/main" id="{5917B319-85B5-4421-9C41-3E981BFEA75B}"/>
                  </a:ext>
                </a:extLst>
              </p:cNvPr>
              <p:cNvSpPr txBox="1">
                <a:spLocks noRot="1" noChangeAspect="1" noMove="1" noResize="1" noEditPoints="1" noAdjustHandles="1" noChangeArrowheads="1" noChangeShapeType="1" noTextEdit="1"/>
              </p:cNvSpPr>
              <p:nvPr/>
            </p:nvSpPr>
            <p:spPr>
              <a:xfrm>
                <a:off x="3140857" y="588628"/>
                <a:ext cx="717176" cy="369332"/>
              </a:xfrm>
              <a:prstGeom prst="rect">
                <a:avLst/>
              </a:prstGeom>
              <a:blipFill>
                <a:blip r:embed="rId48"/>
                <a:stretch>
                  <a:fillRect/>
                </a:stretch>
              </a:blipFill>
            </p:spPr>
            <p:txBody>
              <a:bodyPr/>
              <a:lstStyle/>
              <a:p>
                <a:r>
                  <a:rPr lang="ja-JP" altLang="en-US">
                    <a:noFill/>
                  </a:rPr>
                  <a:t> </a:t>
                </a:r>
              </a:p>
            </p:txBody>
          </p:sp>
        </mc:Fallback>
      </mc:AlternateContent>
      <p:sp>
        <p:nvSpPr>
          <p:cNvPr id="40" name="テキスト ボックス 39">
            <a:extLst>
              <a:ext uri="{FF2B5EF4-FFF2-40B4-BE49-F238E27FC236}">
                <a16:creationId xmlns:a16="http://schemas.microsoft.com/office/drawing/2014/main" id="{B693A740-312B-4B47-9B11-BC79A2769D08}"/>
              </a:ext>
            </a:extLst>
          </p:cNvPr>
          <p:cNvSpPr txBox="1"/>
          <p:nvPr/>
        </p:nvSpPr>
        <p:spPr>
          <a:xfrm>
            <a:off x="3909790" y="981654"/>
            <a:ext cx="439270" cy="369332"/>
          </a:xfrm>
          <a:prstGeom prst="rect">
            <a:avLst/>
          </a:prstGeom>
          <a:noFill/>
        </p:spPr>
        <p:txBody>
          <a:bodyPr wrap="square" rtlCol="0">
            <a:spAutoFit/>
          </a:bodyPr>
          <a:lstStyle/>
          <a:p>
            <a:r>
              <a:rPr lang="en-US" altLang="ja-JP" dirty="0"/>
              <a:t>E</a:t>
            </a:r>
            <a:endParaRPr lang="ja-JP" altLang="en-US" dirty="0"/>
          </a:p>
        </p:txBody>
      </p:sp>
      <p:sp>
        <p:nvSpPr>
          <p:cNvPr id="2" name="テキスト ボックス 1">
            <a:extLst>
              <a:ext uri="{FF2B5EF4-FFF2-40B4-BE49-F238E27FC236}">
                <a16:creationId xmlns:a16="http://schemas.microsoft.com/office/drawing/2014/main" id="{519EADB7-AE67-4991-A164-5C7BEFB43DE7}"/>
              </a:ext>
            </a:extLst>
          </p:cNvPr>
          <p:cNvSpPr txBox="1"/>
          <p:nvPr/>
        </p:nvSpPr>
        <p:spPr>
          <a:xfrm>
            <a:off x="3376900" y="4596168"/>
            <a:ext cx="1113866" cy="369332"/>
          </a:xfrm>
          <a:prstGeom prst="rect">
            <a:avLst/>
          </a:prstGeom>
          <a:noFill/>
          <a:ln>
            <a:solidFill>
              <a:schemeClr val="accent2">
                <a:lumMod val="50000"/>
              </a:schemeClr>
            </a:solidFill>
          </a:ln>
        </p:spPr>
        <p:txBody>
          <a:bodyPr wrap="square" rtlCol="0">
            <a:spAutoFit/>
          </a:bodyPr>
          <a:lstStyle/>
          <a:p>
            <a:r>
              <a:rPr lang="en-US" altLang="ja-JP" dirty="0">
                <a:solidFill>
                  <a:schemeClr val="accent2">
                    <a:lumMod val="50000"/>
                  </a:schemeClr>
                </a:solidFill>
              </a:rPr>
              <a:t>cathode</a:t>
            </a:r>
            <a:endParaRPr kumimoji="1" lang="ja-JP" altLang="en-US" dirty="0">
              <a:solidFill>
                <a:schemeClr val="accent2">
                  <a:lumMod val="50000"/>
                </a:schemeClr>
              </a:solidFill>
            </a:endParaRPr>
          </a:p>
        </p:txBody>
      </p:sp>
      <p:sp>
        <p:nvSpPr>
          <p:cNvPr id="3" name="テキスト ボックス 2">
            <a:extLst>
              <a:ext uri="{FF2B5EF4-FFF2-40B4-BE49-F238E27FC236}">
                <a16:creationId xmlns:a16="http://schemas.microsoft.com/office/drawing/2014/main" id="{78755015-ACCE-4E3E-B9A1-E81B27D3B8DB}"/>
              </a:ext>
            </a:extLst>
          </p:cNvPr>
          <p:cNvSpPr txBox="1"/>
          <p:nvPr/>
        </p:nvSpPr>
        <p:spPr>
          <a:xfrm>
            <a:off x="3381940" y="3638710"/>
            <a:ext cx="1115758" cy="369332"/>
          </a:xfrm>
          <a:prstGeom prst="rect">
            <a:avLst/>
          </a:prstGeom>
          <a:noFill/>
          <a:ln>
            <a:solidFill>
              <a:schemeClr val="tx1"/>
            </a:solidFill>
          </a:ln>
        </p:spPr>
        <p:txBody>
          <a:bodyPr wrap="square" rtlCol="0">
            <a:spAutoFit/>
          </a:bodyPr>
          <a:lstStyle/>
          <a:p>
            <a:r>
              <a:rPr lang="en-US" altLang="ja-JP" dirty="0">
                <a:solidFill>
                  <a:srgbClr val="0070C0"/>
                </a:solidFill>
              </a:rPr>
              <a:t>Solid</a:t>
            </a:r>
            <a:r>
              <a:rPr lang="ja-JP" altLang="en-US" dirty="0">
                <a:solidFill>
                  <a:srgbClr val="0070C0"/>
                </a:solidFill>
              </a:rPr>
              <a:t> </a:t>
            </a:r>
            <a:r>
              <a:rPr lang="en-US" altLang="ja-JP" dirty="0" err="1">
                <a:solidFill>
                  <a:srgbClr val="0070C0"/>
                </a:solidFill>
              </a:rPr>
              <a:t>Xe</a:t>
            </a:r>
            <a:endParaRPr lang="ja-JP" altLang="en-US" dirty="0">
              <a:solidFill>
                <a:srgbClr val="0070C0"/>
              </a:solidFill>
            </a:endParaRPr>
          </a:p>
        </p:txBody>
      </p:sp>
      <p:sp>
        <p:nvSpPr>
          <p:cNvPr id="46" name="テキスト ボックス 45">
            <a:extLst>
              <a:ext uri="{FF2B5EF4-FFF2-40B4-BE49-F238E27FC236}">
                <a16:creationId xmlns:a16="http://schemas.microsoft.com/office/drawing/2014/main" id="{2ED77906-58BE-4051-8871-B250002677B1}"/>
              </a:ext>
            </a:extLst>
          </p:cNvPr>
          <p:cNvSpPr txBox="1"/>
          <p:nvPr/>
        </p:nvSpPr>
        <p:spPr>
          <a:xfrm>
            <a:off x="3376900" y="3139937"/>
            <a:ext cx="1227548" cy="369332"/>
          </a:xfrm>
          <a:prstGeom prst="rect">
            <a:avLst/>
          </a:prstGeom>
          <a:noFill/>
          <a:ln>
            <a:solidFill>
              <a:schemeClr val="tx1"/>
            </a:solidFill>
          </a:ln>
        </p:spPr>
        <p:txBody>
          <a:bodyPr wrap="square" rtlCol="0">
            <a:spAutoFit/>
          </a:bodyPr>
          <a:lstStyle/>
          <a:p>
            <a:r>
              <a:rPr lang="en-US" altLang="ja-JP" dirty="0">
                <a:solidFill>
                  <a:srgbClr val="00B0F0"/>
                </a:solidFill>
              </a:rPr>
              <a:t>Liquid</a:t>
            </a:r>
            <a:r>
              <a:rPr lang="ja-JP" altLang="en-US" dirty="0">
                <a:solidFill>
                  <a:srgbClr val="00B0F0"/>
                </a:solidFill>
              </a:rPr>
              <a:t> </a:t>
            </a:r>
            <a:r>
              <a:rPr lang="en-US" altLang="ja-JP" dirty="0" err="1">
                <a:solidFill>
                  <a:srgbClr val="00B0F0"/>
                </a:solidFill>
              </a:rPr>
              <a:t>Xe</a:t>
            </a:r>
            <a:endParaRPr lang="ja-JP" altLang="en-US" dirty="0">
              <a:solidFill>
                <a:srgbClr val="00B0F0"/>
              </a:solidFill>
            </a:endParaRPr>
          </a:p>
        </p:txBody>
      </p:sp>
      <p:sp>
        <p:nvSpPr>
          <p:cNvPr id="4" name="スライド番号プレースホルダー 3">
            <a:extLst>
              <a:ext uri="{FF2B5EF4-FFF2-40B4-BE49-F238E27FC236}">
                <a16:creationId xmlns:a16="http://schemas.microsoft.com/office/drawing/2014/main" id="{ECC66957-79A7-4F8D-9F33-25994E23119C}"/>
              </a:ext>
            </a:extLst>
          </p:cNvPr>
          <p:cNvSpPr>
            <a:spLocks noGrp="1"/>
          </p:cNvSpPr>
          <p:nvPr>
            <p:ph type="sldNum" sz="quarter" idx="12"/>
          </p:nvPr>
        </p:nvSpPr>
        <p:spPr/>
        <p:txBody>
          <a:bodyPr/>
          <a:lstStyle/>
          <a:p>
            <a:fld id="{F6C13FED-C1D0-4BEB-A388-55807B3647C6}" type="slidenum">
              <a:rPr kumimoji="1" lang="ja-JP" altLang="en-US" smtClean="0"/>
              <a:t>6</a:t>
            </a:fld>
            <a:endParaRPr kumimoji="1" lang="ja-JP" altLang="en-US"/>
          </a:p>
        </p:txBody>
      </p:sp>
      <p:cxnSp>
        <p:nvCxnSpPr>
          <p:cNvPr id="51" name="コネクタ: 曲線 50">
            <a:extLst>
              <a:ext uri="{FF2B5EF4-FFF2-40B4-BE49-F238E27FC236}">
                <a16:creationId xmlns:a16="http://schemas.microsoft.com/office/drawing/2014/main" id="{BCFDE070-9E83-4011-B374-22C65F43C075}"/>
              </a:ext>
            </a:extLst>
          </p:cNvPr>
          <p:cNvCxnSpPr>
            <a:cxnSpLocks/>
          </p:cNvCxnSpPr>
          <p:nvPr/>
        </p:nvCxnSpPr>
        <p:spPr>
          <a:xfrm rot="5400000">
            <a:off x="1952357" y="2239010"/>
            <a:ext cx="3060883" cy="778057"/>
          </a:xfrm>
          <a:prstGeom prst="curvedConnector3">
            <a:avLst>
              <a:gd name="adj1" fmla="val 41213"/>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コネクタ: 曲線 147">
            <a:extLst>
              <a:ext uri="{FF2B5EF4-FFF2-40B4-BE49-F238E27FC236}">
                <a16:creationId xmlns:a16="http://schemas.microsoft.com/office/drawing/2014/main" id="{59E560B8-7F97-4568-9EED-5272E679C815}"/>
              </a:ext>
            </a:extLst>
          </p:cNvPr>
          <p:cNvCxnSpPr>
            <a:cxnSpLocks/>
          </p:cNvCxnSpPr>
          <p:nvPr/>
        </p:nvCxnSpPr>
        <p:spPr>
          <a:xfrm rot="16200000" flipH="1">
            <a:off x="548857" y="2267434"/>
            <a:ext cx="3031710" cy="717562"/>
          </a:xfrm>
          <a:prstGeom prst="curvedConnector3">
            <a:avLst>
              <a:gd name="adj1" fmla="val 4231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6" name="コネクタ: 曲線 155">
            <a:extLst>
              <a:ext uri="{FF2B5EF4-FFF2-40B4-BE49-F238E27FC236}">
                <a16:creationId xmlns:a16="http://schemas.microsoft.com/office/drawing/2014/main" id="{5CEDE0D9-4BA2-4AE1-81BE-0F4C23810FCA}"/>
              </a:ext>
            </a:extLst>
          </p:cNvPr>
          <p:cNvCxnSpPr>
            <a:cxnSpLocks/>
          </p:cNvCxnSpPr>
          <p:nvPr/>
        </p:nvCxnSpPr>
        <p:spPr>
          <a:xfrm rot="16200000" flipH="1">
            <a:off x="873869" y="2378486"/>
            <a:ext cx="3028059" cy="466277"/>
          </a:xfrm>
          <a:prstGeom prst="curvedConnector3">
            <a:avLst>
              <a:gd name="adj1" fmla="val 369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9" name="コネクタ: 曲線 158">
            <a:extLst>
              <a:ext uri="{FF2B5EF4-FFF2-40B4-BE49-F238E27FC236}">
                <a16:creationId xmlns:a16="http://schemas.microsoft.com/office/drawing/2014/main" id="{62EA46A0-EF92-4BB2-9567-1D3B2756DC7D}"/>
              </a:ext>
            </a:extLst>
          </p:cNvPr>
          <p:cNvCxnSpPr>
            <a:cxnSpLocks/>
          </p:cNvCxnSpPr>
          <p:nvPr/>
        </p:nvCxnSpPr>
        <p:spPr>
          <a:xfrm rot="5400000">
            <a:off x="1719477" y="2362333"/>
            <a:ext cx="2979575" cy="547071"/>
          </a:xfrm>
          <a:prstGeom prst="curvedConnector3">
            <a:avLst>
              <a:gd name="adj1" fmla="val 3676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2" name="直線コネクタ 171">
            <a:extLst>
              <a:ext uri="{FF2B5EF4-FFF2-40B4-BE49-F238E27FC236}">
                <a16:creationId xmlns:a16="http://schemas.microsoft.com/office/drawing/2014/main" id="{20BBEB70-7CF1-4753-B7DD-C4C83BE0AAE2}"/>
              </a:ext>
            </a:extLst>
          </p:cNvPr>
          <p:cNvCxnSpPr>
            <a:cxnSpLocks/>
          </p:cNvCxnSpPr>
          <p:nvPr/>
        </p:nvCxnSpPr>
        <p:spPr>
          <a:xfrm>
            <a:off x="2826781" y="1110359"/>
            <a:ext cx="0" cy="30317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直線矢印コネクタ 41">
            <a:extLst>
              <a:ext uri="{FF2B5EF4-FFF2-40B4-BE49-F238E27FC236}">
                <a16:creationId xmlns:a16="http://schemas.microsoft.com/office/drawing/2014/main" id="{65BB93F7-2216-4F08-9E0D-5191B7DABC8D}"/>
              </a:ext>
            </a:extLst>
          </p:cNvPr>
          <p:cNvCxnSpPr>
            <a:cxnSpLocks/>
          </p:cNvCxnSpPr>
          <p:nvPr/>
        </p:nvCxnSpPr>
        <p:spPr>
          <a:xfrm flipH="1">
            <a:off x="2866117" y="1097594"/>
            <a:ext cx="455304" cy="226593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9">
            <p14:nvContentPartPr>
              <p14:cNvPr id="145" name="インク 144">
                <a:extLst>
                  <a:ext uri="{FF2B5EF4-FFF2-40B4-BE49-F238E27FC236}">
                    <a16:creationId xmlns:a16="http://schemas.microsoft.com/office/drawing/2014/main" id="{0CCD455C-2F98-46FB-AEF1-FD263829CBA2}"/>
                  </a:ext>
                </a:extLst>
              </p14:cNvPr>
              <p14:cNvContentPartPr/>
              <p14:nvPr/>
            </p14:nvContentPartPr>
            <p14:xfrm>
              <a:off x="3351214" y="957960"/>
              <a:ext cx="360" cy="360"/>
            </p14:xfrm>
          </p:contentPart>
        </mc:Choice>
        <mc:Fallback xmlns="">
          <p:pic>
            <p:nvPicPr>
              <p:cNvPr id="145" name="インク 144">
                <a:extLst>
                  <a:ext uri="{FF2B5EF4-FFF2-40B4-BE49-F238E27FC236}">
                    <a16:creationId xmlns:a16="http://schemas.microsoft.com/office/drawing/2014/main" id="{0CCD455C-2F98-46FB-AEF1-FD263829CBA2}"/>
                  </a:ext>
                </a:extLst>
              </p:cNvPr>
              <p:cNvPicPr/>
              <p:nvPr/>
            </p:nvPicPr>
            <p:blipFill>
              <a:blip r:embed="rId50"/>
              <a:stretch>
                <a:fillRect/>
              </a:stretch>
            </p:blipFill>
            <p:spPr>
              <a:xfrm>
                <a:off x="3288214" y="8949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4" name="インク 143">
                <a:extLst>
                  <a:ext uri="{FF2B5EF4-FFF2-40B4-BE49-F238E27FC236}">
                    <a16:creationId xmlns:a16="http://schemas.microsoft.com/office/drawing/2014/main" id="{06C0E144-7A7B-4BD9-9A16-EFEF4670FF99}"/>
                  </a:ext>
                </a:extLst>
              </p14:cNvPr>
              <p14:cNvContentPartPr/>
              <p14:nvPr/>
            </p14:nvContentPartPr>
            <p14:xfrm>
              <a:off x="2826781" y="3487914"/>
              <a:ext cx="360" cy="360"/>
            </p14:xfrm>
          </p:contentPart>
        </mc:Choice>
        <mc:Fallback xmlns="">
          <p:pic>
            <p:nvPicPr>
              <p:cNvPr id="144" name="インク 143">
                <a:extLst>
                  <a:ext uri="{FF2B5EF4-FFF2-40B4-BE49-F238E27FC236}">
                    <a16:creationId xmlns:a16="http://schemas.microsoft.com/office/drawing/2014/main" id="{06C0E144-7A7B-4BD9-9A16-EFEF4670FF99}"/>
                  </a:ext>
                </a:extLst>
              </p:cNvPr>
              <p:cNvPicPr/>
              <p:nvPr/>
            </p:nvPicPr>
            <p:blipFill>
              <a:blip r:embed="rId50"/>
              <a:stretch>
                <a:fillRect/>
              </a:stretch>
            </p:blipFill>
            <p:spPr>
              <a:xfrm>
                <a:off x="2763781" y="3424914"/>
                <a:ext cx="126000" cy="126000"/>
              </a:xfrm>
              <a:prstGeom prst="rect">
                <a:avLst/>
              </a:prstGeom>
            </p:spPr>
          </p:pic>
        </mc:Fallback>
      </mc:AlternateContent>
      <p:sp>
        <p:nvSpPr>
          <p:cNvPr id="185" name="テキスト ボックス 184">
            <a:extLst>
              <a:ext uri="{FF2B5EF4-FFF2-40B4-BE49-F238E27FC236}">
                <a16:creationId xmlns:a16="http://schemas.microsoft.com/office/drawing/2014/main" id="{52ABD518-32C1-4BCA-B111-3C0DA33F7297}"/>
              </a:ext>
            </a:extLst>
          </p:cNvPr>
          <p:cNvSpPr txBox="1"/>
          <p:nvPr/>
        </p:nvSpPr>
        <p:spPr>
          <a:xfrm>
            <a:off x="610498" y="1131800"/>
            <a:ext cx="1075765" cy="369332"/>
          </a:xfrm>
          <a:prstGeom prst="rect">
            <a:avLst/>
          </a:prstGeom>
          <a:noFill/>
        </p:spPr>
        <p:txBody>
          <a:bodyPr wrap="square" rtlCol="0">
            <a:spAutoFit/>
          </a:bodyPr>
          <a:lstStyle/>
          <a:p>
            <a:r>
              <a:rPr kumimoji="1" lang="en-US" altLang="ja-JP" dirty="0"/>
              <a:t>Gas </a:t>
            </a:r>
            <a:r>
              <a:rPr kumimoji="1" lang="en-US" altLang="ja-JP" dirty="0" err="1"/>
              <a:t>Xe</a:t>
            </a:r>
            <a:endParaRPr kumimoji="1" lang="ja-JP" altLang="en-US" dirty="0"/>
          </a:p>
        </p:txBody>
      </p:sp>
      <p:sp>
        <p:nvSpPr>
          <p:cNvPr id="186" name="テキスト ボックス 185">
            <a:extLst>
              <a:ext uri="{FF2B5EF4-FFF2-40B4-BE49-F238E27FC236}">
                <a16:creationId xmlns:a16="http://schemas.microsoft.com/office/drawing/2014/main" id="{D823388A-76B1-4AF8-B2B0-6A2149171819}"/>
              </a:ext>
            </a:extLst>
          </p:cNvPr>
          <p:cNvSpPr txBox="1"/>
          <p:nvPr/>
        </p:nvSpPr>
        <p:spPr>
          <a:xfrm>
            <a:off x="4827515" y="1350986"/>
            <a:ext cx="7106131" cy="1477328"/>
          </a:xfrm>
          <a:prstGeom prst="rect">
            <a:avLst/>
          </a:prstGeom>
          <a:noFill/>
        </p:spPr>
        <p:txBody>
          <a:bodyPr wrap="square" rtlCol="0">
            <a:spAutoFit/>
          </a:bodyPr>
          <a:lstStyle/>
          <a:p>
            <a:r>
              <a:rPr kumimoji="1" lang="ja-JP" altLang="en-US" dirty="0"/>
              <a:t>・カソード電極を液体窒素で冷却して</a:t>
            </a:r>
            <a:r>
              <a:rPr kumimoji="1" lang="en-US" altLang="ja-JP" dirty="0"/>
              <a:t>Gas </a:t>
            </a:r>
            <a:r>
              <a:rPr kumimoji="1" lang="en-US" altLang="ja-JP" dirty="0" err="1"/>
              <a:t>Xe</a:t>
            </a:r>
            <a:r>
              <a:rPr kumimoji="1" lang="en-US" altLang="ja-JP" dirty="0"/>
              <a:t> </a:t>
            </a:r>
            <a:r>
              <a:rPr kumimoji="1" lang="ja-JP" altLang="en-US" dirty="0"/>
              <a:t>チェンバー中に</a:t>
            </a:r>
            <a:endParaRPr kumimoji="1" lang="en-US" altLang="ja-JP" dirty="0"/>
          </a:p>
          <a:p>
            <a:r>
              <a:rPr kumimoji="1" lang="en-US" altLang="ja-JP" dirty="0"/>
              <a:t>Solid/Liquid </a:t>
            </a:r>
            <a:r>
              <a:rPr kumimoji="1" lang="en-US" altLang="ja-JP" dirty="0" err="1"/>
              <a:t>Xe</a:t>
            </a:r>
            <a:r>
              <a:rPr kumimoji="1" lang="ja-JP" altLang="en-US" dirty="0"/>
              <a:t>を作り出す。</a:t>
            </a:r>
            <a:endParaRPr kumimoji="1" lang="en-US" altLang="ja-JP" dirty="0"/>
          </a:p>
          <a:p>
            <a:endParaRPr lang="en-US" altLang="ja-JP" dirty="0"/>
          </a:p>
          <a:p>
            <a:r>
              <a:rPr kumimoji="1" lang="ja-JP" altLang="en-US" dirty="0"/>
              <a:t>・ドリフト電場によって運ばれた</a:t>
            </a:r>
            <a:r>
              <a:rPr kumimoji="1" lang="en-US" altLang="ja-JP" dirty="0"/>
              <a:t>Ba</a:t>
            </a:r>
            <a:r>
              <a:rPr kumimoji="1" lang="ja-JP" altLang="en-US" dirty="0"/>
              <a:t>イオンを</a:t>
            </a:r>
            <a:endParaRPr kumimoji="1" lang="en-US" altLang="ja-JP" dirty="0"/>
          </a:p>
          <a:p>
            <a:r>
              <a:rPr kumimoji="1" lang="ja-JP" altLang="en-US" dirty="0"/>
              <a:t>固体</a:t>
            </a:r>
            <a:r>
              <a:rPr kumimoji="1" lang="en-US" altLang="ja-JP" dirty="0" err="1"/>
              <a:t>Xe</a:t>
            </a:r>
            <a:r>
              <a:rPr kumimoji="1" lang="ja-JP" altLang="en-US" dirty="0"/>
              <a:t>結晶中に</a:t>
            </a:r>
            <a:r>
              <a:rPr lang="ja-JP" altLang="en-US" dirty="0"/>
              <a:t>トラップする。</a:t>
            </a:r>
            <a:endParaRPr lang="en-US" altLang="ja-JP" dirty="0"/>
          </a:p>
        </p:txBody>
      </p:sp>
      <p:sp>
        <p:nvSpPr>
          <p:cNvPr id="24" name="フリーフォーム: 図形 23">
            <a:extLst>
              <a:ext uri="{FF2B5EF4-FFF2-40B4-BE49-F238E27FC236}">
                <a16:creationId xmlns:a16="http://schemas.microsoft.com/office/drawing/2014/main" id="{AAE32350-91DB-4544-86B9-DF08609A1C5F}"/>
              </a:ext>
            </a:extLst>
          </p:cNvPr>
          <p:cNvSpPr/>
          <p:nvPr/>
        </p:nvSpPr>
        <p:spPr>
          <a:xfrm>
            <a:off x="6740415" y="2818975"/>
            <a:ext cx="3793115" cy="492279"/>
          </a:xfrm>
          <a:custGeom>
            <a:avLst/>
            <a:gdLst>
              <a:gd name="connsiteX0" fmla="*/ 0 w 6003636"/>
              <a:gd name="connsiteY0" fmla="*/ 1127169 h 1199221"/>
              <a:gd name="connsiteX1" fmla="*/ 628072 w 6003636"/>
              <a:gd name="connsiteY1" fmla="*/ 1117933 h 1199221"/>
              <a:gd name="connsiteX2" fmla="*/ 1311563 w 6003636"/>
              <a:gd name="connsiteY2" fmla="*/ 305133 h 1199221"/>
              <a:gd name="connsiteX3" fmla="*/ 3278909 w 6003636"/>
              <a:gd name="connsiteY3" fmla="*/ 333 h 1199221"/>
              <a:gd name="connsiteX4" fmla="*/ 5126181 w 6003636"/>
              <a:gd name="connsiteY4" fmla="*/ 351314 h 1199221"/>
              <a:gd name="connsiteX5" fmla="*/ 5467927 w 6003636"/>
              <a:gd name="connsiteY5" fmla="*/ 942442 h 1199221"/>
              <a:gd name="connsiteX6" fmla="*/ 6003636 w 6003636"/>
              <a:gd name="connsiteY6" fmla="*/ 933205 h 1199221"/>
              <a:gd name="connsiteX0" fmla="*/ 0 w 5603586"/>
              <a:gd name="connsiteY0" fmla="*/ 1457369 h 1469002"/>
              <a:gd name="connsiteX1" fmla="*/ 228022 w 5603586"/>
              <a:gd name="connsiteY1" fmla="*/ 1117933 h 1469002"/>
              <a:gd name="connsiteX2" fmla="*/ 911513 w 5603586"/>
              <a:gd name="connsiteY2" fmla="*/ 305133 h 1469002"/>
              <a:gd name="connsiteX3" fmla="*/ 2878859 w 5603586"/>
              <a:gd name="connsiteY3" fmla="*/ 333 h 1469002"/>
              <a:gd name="connsiteX4" fmla="*/ 4726131 w 5603586"/>
              <a:gd name="connsiteY4" fmla="*/ 351314 h 1469002"/>
              <a:gd name="connsiteX5" fmla="*/ 5067877 w 5603586"/>
              <a:gd name="connsiteY5" fmla="*/ 942442 h 1469002"/>
              <a:gd name="connsiteX6" fmla="*/ 5603586 w 5603586"/>
              <a:gd name="connsiteY6" fmla="*/ 933205 h 1469002"/>
              <a:gd name="connsiteX0" fmla="*/ 0 w 5603586"/>
              <a:gd name="connsiteY0" fmla="*/ 1457595 h 1557091"/>
              <a:gd name="connsiteX1" fmla="*/ 520122 w 5603586"/>
              <a:gd name="connsiteY1" fmla="*/ 1454709 h 1557091"/>
              <a:gd name="connsiteX2" fmla="*/ 911513 w 5603586"/>
              <a:gd name="connsiteY2" fmla="*/ 305359 h 1557091"/>
              <a:gd name="connsiteX3" fmla="*/ 2878859 w 5603586"/>
              <a:gd name="connsiteY3" fmla="*/ 559 h 1557091"/>
              <a:gd name="connsiteX4" fmla="*/ 4726131 w 5603586"/>
              <a:gd name="connsiteY4" fmla="*/ 351540 h 1557091"/>
              <a:gd name="connsiteX5" fmla="*/ 5067877 w 5603586"/>
              <a:gd name="connsiteY5" fmla="*/ 942668 h 1557091"/>
              <a:gd name="connsiteX6" fmla="*/ 5603586 w 5603586"/>
              <a:gd name="connsiteY6" fmla="*/ 933431 h 1557091"/>
              <a:gd name="connsiteX0" fmla="*/ 0 w 5603586"/>
              <a:gd name="connsiteY0" fmla="*/ 1457595 h 1557091"/>
              <a:gd name="connsiteX1" fmla="*/ 520122 w 5603586"/>
              <a:gd name="connsiteY1" fmla="*/ 1454709 h 1557091"/>
              <a:gd name="connsiteX2" fmla="*/ 911513 w 5603586"/>
              <a:gd name="connsiteY2" fmla="*/ 305359 h 1557091"/>
              <a:gd name="connsiteX3" fmla="*/ 2878859 w 5603586"/>
              <a:gd name="connsiteY3" fmla="*/ 559 h 1557091"/>
              <a:gd name="connsiteX4" fmla="*/ 4726131 w 5603586"/>
              <a:gd name="connsiteY4" fmla="*/ 351540 h 1557091"/>
              <a:gd name="connsiteX5" fmla="*/ 5067877 w 5603586"/>
              <a:gd name="connsiteY5" fmla="*/ 942668 h 1557091"/>
              <a:gd name="connsiteX6" fmla="*/ 5603586 w 5603586"/>
              <a:gd name="connsiteY6" fmla="*/ 933431 h 1557091"/>
              <a:gd name="connsiteX0" fmla="*/ 0 w 5603586"/>
              <a:gd name="connsiteY0" fmla="*/ 1457595 h 1493797"/>
              <a:gd name="connsiteX1" fmla="*/ 520122 w 5603586"/>
              <a:gd name="connsiteY1" fmla="*/ 1454709 h 1493797"/>
              <a:gd name="connsiteX2" fmla="*/ 911513 w 5603586"/>
              <a:gd name="connsiteY2" fmla="*/ 305359 h 1493797"/>
              <a:gd name="connsiteX3" fmla="*/ 2878859 w 5603586"/>
              <a:gd name="connsiteY3" fmla="*/ 559 h 1493797"/>
              <a:gd name="connsiteX4" fmla="*/ 4726131 w 5603586"/>
              <a:gd name="connsiteY4" fmla="*/ 351540 h 1493797"/>
              <a:gd name="connsiteX5" fmla="*/ 5067877 w 5603586"/>
              <a:gd name="connsiteY5" fmla="*/ 942668 h 1493797"/>
              <a:gd name="connsiteX6" fmla="*/ 5603586 w 5603586"/>
              <a:gd name="connsiteY6" fmla="*/ 933431 h 1493797"/>
              <a:gd name="connsiteX0" fmla="*/ 0 w 5603586"/>
              <a:gd name="connsiteY0" fmla="*/ 1457595 h 1487014"/>
              <a:gd name="connsiteX1" fmla="*/ 520122 w 5603586"/>
              <a:gd name="connsiteY1" fmla="*/ 1454709 h 1487014"/>
              <a:gd name="connsiteX2" fmla="*/ 911513 w 5603586"/>
              <a:gd name="connsiteY2" fmla="*/ 305359 h 1487014"/>
              <a:gd name="connsiteX3" fmla="*/ 2878859 w 5603586"/>
              <a:gd name="connsiteY3" fmla="*/ 559 h 1487014"/>
              <a:gd name="connsiteX4" fmla="*/ 4726131 w 5603586"/>
              <a:gd name="connsiteY4" fmla="*/ 351540 h 1487014"/>
              <a:gd name="connsiteX5" fmla="*/ 5067877 w 5603586"/>
              <a:gd name="connsiteY5" fmla="*/ 942668 h 1487014"/>
              <a:gd name="connsiteX6" fmla="*/ 5603586 w 5603586"/>
              <a:gd name="connsiteY6" fmla="*/ 933431 h 1487014"/>
              <a:gd name="connsiteX0" fmla="*/ 0 w 5603586"/>
              <a:gd name="connsiteY0" fmla="*/ 1457595 h 1467305"/>
              <a:gd name="connsiteX1" fmla="*/ 520122 w 5603586"/>
              <a:gd name="connsiteY1" fmla="*/ 1454709 h 1467305"/>
              <a:gd name="connsiteX2" fmla="*/ 911513 w 5603586"/>
              <a:gd name="connsiteY2" fmla="*/ 305359 h 1467305"/>
              <a:gd name="connsiteX3" fmla="*/ 2878859 w 5603586"/>
              <a:gd name="connsiteY3" fmla="*/ 559 h 1467305"/>
              <a:gd name="connsiteX4" fmla="*/ 4726131 w 5603586"/>
              <a:gd name="connsiteY4" fmla="*/ 351540 h 1467305"/>
              <a:gd name="connsiteX5" fmla="*/ 5067877 w 5603586"/>
              <a:gd name="connsiteY5" fmla="*/ 942668 h 1467305"/>
              <a:gd name="connsiteX6" fmla="*/ 5603586 w 5603586"/>
              <a:gd name="connsiteY6" fmla="*/ 933431 h 1467305"/>
              <a:gd name="connsiteX0" fmla="*/ 0 w 5603586"/>
              <a:gd name="connsiteY0" fmla="*/ 1476645 h 1482624"/>
              <a:gd name="connsiteX1" fmla="*/ 520122 w 5603586"/>
              <a:gd name="connsiteY1" fmla="*/ 1454709 h 1482624"/>
              <a:gd name="connsiteX2" fmla="*/ 911513 w 5603586"/>
              <a:gd name="connsiteY2" fmla="*/ 305359 h 1482624"/>
              <a:gd name="connsiteX3" fmla="*/ 2878859 w 5603586"/>
              <a:gd name="connsiteY3" fmla="*/ 559 h 1482624"/>
              <a:gd name="connsiteX4" fmla="*/ 4726131 w 5603586"/>
              <a:gd name="connsiteY4" fmla="*/ 351540 h 1482624"/>
              <a:gd name="connsiteX5" fmla="*/ 5067877 w 5603586"/>
              <a:gd name="connsiteY5" fmla="*/ 942668 h 1482624"/>
              <a:gd name="connsiteX6" fmla="*/ 5603586 w 5603586"/>
              <a:gd name="connsiteY6" fmla="*/ 933431 h 1482624"/>
              <a:gd name="connsiteX0" fmla="*/ 0 w 5603586"/>
              <a:gd name="connsiteY0" fmla="*/ 1476667 h 1486377"/>
              <a:gd name="connsiteX1" fmla="*/ 520122 w 5603586"/>
              <a:gd name="connsiteY1" fmla="*/ 1473781 h 1486377"/>
              <a:gd name="connsiteX2" fmla="*/ 911513 w 5603586"/>
              <a:gd name="connsiteY2" fmla="*/ 305381 h 1486377"/>
              <a:gd name="connsiteX3" fmla="*/ 2878859 w 5603586"/>
              <a:gd name="connsiteY3" fmla="*/ 581 h 1486377"/>
              <a:gd name="connsiteX4" fmla="*/ 4726131 w 5603586"/>
              <a:gd name="connsiteY4" fmla="*/ 351562 h 1486377"/>
              <a:gd name="connsiteX5" fmla="*/ 5067877 w 5603586"/>
              <a:gd name="connsiteY5" fmla="*/ 942690 h 1486377"/>
              <a:gd name="connsiteX6" fmla="*/ 5603586 w 5603586"/>
              <a:gd name="connsiteY6" fmla="*/ 933453 h 1486377"/>
              <a:gd name="connsiteX0" fmla="*/ 0 w 5603586"/>
              <a:gd name="connsiteY0" fmla="*/ 1476667 h 1486377"/>
              <a:gd name="connsiteX1" fmla="*/ 520122 w 5603586"/>
              <a:gd name="connsiteY1" fmla="*/ 1473781 h 1486377"/>
              <a:gd name="connsiteX2" fmla="*/ 911513 w 5603586"/>
              <a:gd name="connsiteY2" fmla="*/ 305381 h 1486377"/>
              <a:gd name="connsiteX3" fmla="*/ 2878859 w 5603586"/>
              <a:gd name="connsiteY3" fmla="*/ 581 h 1486377"/>
              <a:gd name="connsiteX4" fmla="*/ 4726131 w 5603586"/>
              <a:gd name="connsiteY4" fmla="*/ 351562 h 1486377"/>
              <a:gd name="connsiteX5" fmla="*/ 5067877 w 5603586"/>
              <a:gd name="connsiteY5" fmla="*/ 942690 h 1486377"/>
              <a:gd name="connsiteX6" fmla="*/ 5603586 w 5603586"/>
              <a:gd name="connsiteY6" fmla="*/ 933453 h 1486377"/>
              <a:gd name="connsiteX0" fmla="*/ 0 w 5603586"/>
              <a:gd name="connsiteY0" fmla="*/ 1492917 h 1502627"/>
              <a:gd name="connsiteX1" fmla="*/ 520122 w 5603586"/>
              <a:gd name="connsiteY1" fmla="*/ 1490031 h 1502627"/>
              <a:gd name="connsiteX2" fmla="*/ 746413 w 5603586"/>
              <a:gd name="connsiteY2" fmla="*/ 899481 h 1502627"/>
              <a:gd name="connsiteX3" fmla="*/ 2878859 w 5603586"/>
              <a:gd name="connsiteY3" fmla="*/ 16831 h 1502627"/>
              <a:gd name="connsiteX4" fmla="*/ 4726131 w 5603586"/>
              <a:gd name="connsiteY4" fmla="*/ 367812 h 1502627"/>
              <a:gd name="connsiteX5" fmla="*/ 5067877 w 5603586"/>
              <a:gd name="connsiteY5" fmla="*/ 958940 h 1502627"/>
              <a:gd name="connsiteX6" fmla="*/ 5603586 w 5603586"/>
              <a:gd name="connsiteY6" fmla="*/ 949703 h 1502627"/>
              <a:gd name="connsiteX0" fmla="*/ 0 w 5603586"/>
              <a:gd name="connsiteY0" fmla="*/ 1492917 h 1502627"/>
              <a:gd name="connsiteX1" fmla="*/ 520122 w 5603586"/>
              <a:gd name="connsiteY1" fmla="*/ 1490031 h 1502627"/>
              <a:gd name="connsiteX2" fmla="*/ 746413 w 5603586"/>
              <a:gd name="connsiteY2" fmla="*/ 899481 h 1502627"/>
              <a:gd name="connsiteX3" fmla="*/ 2878859 w 5603586"/>
              <a:gd name="connsiteY3" fmla="*/ 16831 h 1502627"/>
              <a:gd name="connsiteX4" fmla="*/ 4726131 w 5603586"/>
              <a:gd name="connsiteY4" fmla="*/ 367812 h 1502627"/>
              <a:gd name="connsiteX5" fmla="*/ 5067877 w 5603586"/>
              <a:gd name="connsiteY5" fmla="*/ 958940 h 1502627"/>
              <a:gd name="connsiteX6" fmla="*/ 5603586 w 5603586"/>
              <a:gd name="connsiteY6" fmla="*/ 949703 h 1502627"/>
              <a:gd name="connsiteX0" fmla="*/ 0 w 5603586"/>
              <a:gd name="connsiteY0" fmla="*/ 1133296 h 1143006"/>
              <a:gd name="connsiteX1" fmla="*/ 520122 w 5603586"/>
              <a:gd name="connsiteY1" fmla="*/ 1130410 h 1143006"/>
              <a:gd name="connsiteX2" fmla="*/ 746413 w 5603586"/>
              <a:gd name="connsiteY2" fmla="*/ 539860 h 1143006"/>
              <a:gd name="connsiteX3" fmla="*/ 2624859 w 5603586"/>
              <a:gd name="connsiteY3" fmla="*/ 273160 h 1143006"/>
              <a:gd name="connsiteX4" fmla="*/ 4726131 w 5603586"/>
              <a:gd name="connsiteY4" fmla="*/ 8191 h 1143006"/>
              <a:gd name="connsiteX5" fmla="*/ 5067877 w 5603586"/>
              <a:gd name="connsiteY5" fmla="*/ 599319 h 1143006"/>
              <a:gd name="connsiteX6" fmla="*/ 5603586 w 5603586"/>
              <a:gd name="connsiteY6" fmla="*/ 590082 h 1143006"/>
              <a:gd name="connsiteX0" fmla="*/ 0 w 5603586"/>
              <a:gd name="connsiteY0" fmla="*/ 1162288 h 1185008"/>
              <a:gd name="connsiteX1" fmla="*/ 520122 w 5603586"/>
              <a:gd name="connsiteY1" fmla="*/ 1159402 h 1185008"/>
              <a:gd name="connsiteX2" fmla="*/ 746413 w 5603586"/>
              <a:gd name="connsiteY2" fmla="*/ 568852 h 1185008"/>
              <a:gd name="connsiteX3" fmla="*/ 2624859 w 5603586"/>
              <a:gd name="connsiteY3" fmla="*/ 302152 h 1185008"/>
              <a:gd name="connsiteX4" fmla="*/ 4726131 w 5603586"/>
              <a:gd name="connsiteY4" fmla="*/ 37183 h 1185008"/>
              <a:gd name="connsiteX5" fmla="*/ 4623377 w 5603586"/>
              <a:gd name="connsiteY5" fmla="*/ 1174411 h 1185008"/>
              <a:gd name="connsiteX6" fmla="*/ 5603586 w 5603586"/>
              <a:gd name="connsiteY6" fmla="*/ 619074 h 1185008"/>
              <a:gd name="connsiteX0" fmla="*/ 0 w 4968586"/>
              <a:gd name="connsiteY0" fmla="*/ 1162288 h 1228358"/>
              <a:gd name="connsiteX1" fmla="*/ 520122 w 4968586"/>
              <a:gd name="connsiteY1" fmla="*/ 1159402 h 1228358"/>
              <a:gd name="connsiteX2" fmla="*/ 746413 w 4968586"/>
              <a:gd name="connsiteY2" fmla="*/ 568852 h 1228358"/>
              <a:gd name="connsiteX3" fmla="*/ 2624859 w 4968586"/>
              <a:gd name="connsiteY3" fmla="*/ 302152 h 1228358"/>
              <a:gd name="connsiteX4" fmla="*/ 4726131 w 4968586"/>
              <a:gd name="connsiteY4" fmla="*/ 37183 h 1228358"/>
              <a:gd name="connsiteX5" fmla="*/ 4623377 w 4968586"/>
              <a:gd name="connsiteY5" fmla="*/ 1174411 h 1228358"/>
              <a:gd name="connsiteX6" fmla="*/ 4968586 w 4968586"/>
              <a:gd name="connsiteY6" fmla="*/ 1165174 h 1228358"/>
              <a:gd name="connsiteX0" fmla="*/ 0 w 4968586"/>
              <a:gd name="connsiteY0" fmla="*/ 1162288 h 1218460"/>
              <a:gd name="connsiteX1" fmla="*/ 520122 w 4968586"/>
              <a:gd name="connsiteY1" fmla="*/ 1159402 h 1218460"/>
              <a:gd name="connsiteX2" fmla="*/ 746413 w 4968586"/>
              <a:gd name="connsiteY2" fmla="*/ 568852 h 1218460"/>
              <a:gd name="connsiteX3" fmla="*/ 2624859 w 4968586"/>
              <a:gd name="connsiteY3" fmla="*/ 302152 h 1218460"/>
              <a:gd name="connsiteX4" fmla="*/ 4726131 w 4968586"/>
              <a:gd name="connsiteY4" fmla="*/ 37183 h 1218460"/>
              <a:gd name="connsiteX5" fmla="*/ 4623377 w 4968586"/>
              <a:gd name="connsiteY5" fmla="*/ 1174411 h 1218460"/>
              <a:gd name="connsiteX6" fmla="*/ 4968586 w 4968586"/>
              <a:gd name="connsiteY6" fmla="*/ 1165174 h 1218460"/>
              <a:gd name="connsiteX0" fmla="*/ 0 w 4968586"/>
              <a:gd name="connsiteY0" fmla="*/ 1162288 h 1176233"/>
              <a:gd name="connsiteX1" fmla="*/ 520122 w 4968586"/>
              <a:gd name="connsiteY1" fmla="*/ 1159402 h 1176233"/>
              <a:gd name="connsiteX2" fmla="*/ 746413 w 4968586"/>
              <a:gd name="connsiteY2" fmla="*/ 568852 h 1176233"/>
              <a:gd name="connsiteX3" fmla="*/ 2624859 w 4968586"/>
              <a:gd name="connsiteY3" fmla="*/ 302152 h 1176233"/>
              <a:gd name="connsiteX4" fmla="*/ 4726131 w 4968586"/>
              <a:gd name="connsiteY4" fmla="*/ 37183 h 1176233"/>
              <a:gd name="connsiteX5" fmla="*/ 4623377 w 4968586"/>
              <a:gd name="connsiteY5" fmla="*/ 1174411 h 1176233"/>
              <a:gd name="connsiteX6" fmla="*/ 4968586 w 4968586"/>
              <a:gd name="connsiteY6" fmla="*/ 1165174 h 1176233"/>
              <a:gd name="connsiteX0" fmla="*/ 0 w 4968586"/>
              <a:gd name="connsiteY0" fmla="*/ 1162288 h 1176233"/>
              <a:gd name="connsiteX1" fmla="*/ 520122 w 4968586"/>
              <a:gd name="connsiteY1" fmla="*/ 1159402 h 1176233"/>
              <a:gd name="connsiteX2" fmla="*/ 746413 w 4968586"/>
              <a:gd name="connsiteY2" fmla="*/ 568852 h 1176233"/>
              <a:gd name="connsiteX3" fmla="*/ 2624859 w 4968586"/>
              <a:gd name="connsiteY3" fmla="*/ 302152 h 1176233"/>
              <a:gd name="connsiteX4" fmla="*/ 4726131 w 4968586"/>
              <a:gd name="connsiteY4" fmla="*/ 37183 h 1176233"/>
              <a:gd name="connsiteX5" fmla="*/ 4623377 w 4968586"/>
              <a:gd name="connsiteY5" fmla="*/ 1174411 h 1176233"/>
              <a:gd name="connsiteX6" fmla="*/ 4968586 w 4968586"/>
              <a:gd name="connsiteY6" fmla="*/ 1165174 h 1176233"/>
              <a:gd name="connsiteX0" fmla="*/ 0 w 4968586"/>
              <a:gd name="connsiteY0" fmla="*/ 860548 h 874493"/>
              <a:gd name="connsiteX1" fmla="*/ 520122 w 4968586"/>
              <a:gd name="connsiteY1" fmla="*/ 857662 h 874493"/>
              <a:gd name="connsiteX2" fmla="*/ 746413 w 4968586"/>
              <a:gd name="connsiteY2" fmla="*/ 267112 h 874493"/>
              <a:gd name="connsiteX3" fmla="*/ 2624859 w 4968586"/>
              <a:gd name="connsiteY3" fmla="*/ 412 h 874493"/>
              <a:gd name="connsiteX4" fmla="*/ 4414981 w 4968586"/>
              <a:gd name="connsiteY4" fmla="*/ 224393 h 874493"/>
              <a:gd name="connsiteX5" fmla="*/ 4623377 w 4968586"/>
              <a:gd name="connsiteY5" fmla="*/ 872671 h 874493"/>
              <a:gd name="connsiteX6" fmla="*/ 4968586 w 4968586"/>
              <a:gd name="connsiteY6" fmla="*/ 863434 h 874493"/>
              <a:gd name="connsiteX0" fmla="*/ 0 w 4968586"/>
              <a:gd name="connsiteY0" fmla="*/ 860479 h 874424"/>
              <a:gd name="connsiteX1" fmla="*/ 520122 w 4968586"/>
              <a:gd name="connsiteY1" fmla="*/ 857593 h 874424"/>
              <a:gd name="connsiteX2" fmla="*/ 746413 w 4968586"/>
              <a:gd name="connsiteY2" fmla="*/ 267043 h 874424"/>
              <a:gd name="connsiteX3" fmla="*/ 2624859 w 4968586"/>
              <a:gd name="connsiteY3" fmla="*/ 343 h 874424"/>
              <a:gd name="connsiteX4" fmla="*/ 4414981 w 4968586"/>
              <a:gd name="connsiteY4" fmla="*/ 224324 h 874424"/>
              <a:gd name="connsiteX5" fmla="*/ 4623377 w 4968586"/>
              <a:gd name="connsiteY5" fmla="*/ 872602 h 874424"/>
              <a:gd name="connsiteX6" fmla="*/ 4968586 w 4968586"/>
              <a:gd name="connsiteY6" fmla="*/ 863365 h 874424"/>
              <a:gd name="connsiteX0" fmla="*/ 0 w 4968586"/>
              <a:gd name="connsiteY0" fmla="*/ 860479 h 874424"/>
              <a:gd name="connsiteX1" fmla="*/ 520122 w 4968586"/>
              <a:gd name="connsiteY1" fmla="*/ 857593 h 874424"/>
              <a:gd name="connsiteX2" fmla="*/ 746413 w 4968586"/>
              <a:gd name="connsiteY2" fmla="*/ 267043 h 874424"/>
              <a:gd name="connsiteX3" fmla="*/ 2624859 w 4968586"/>
              <a:gd name="connsiteY3" fmla="*/ 343 h 874424"/>
              <a:gd name="connsiteX4" fmla="*/ 4414981 w 4968586"/>
              <a:gd name="connsiteY4" fmla="*/ 224324 h 874424"/>
              <a:gd name="connsiteX5" fmla="*/ 4623377 w 4968586"/>
              <a:gd name="connsiteY5" fmla="*/ 872602 h 874424"/>
              <a:gd name="connsiteX6" fmla="*/ 4968586 w 4968586"/>
              <a:gd name="connsiteY6" fmla="*/ 863365 h 874424"/>
              <a:gd name="connsiteX0" fmla="*/ 0 w 4968586"/>
              <a:gd name="connsiteY0" fmla="*/ 699278 h 713223"/>
              <a:gd name="connsiteX1" fmla="*/ 520122 w 4968586"/>
              <a:gd name="connsiteY1" fmla="*/ 696392 h 713223"/>
              <a:gd name="connsiteX2" fmla="*/ 746413 w 4968586"/>
              <a:gd name="connsiteY2" fmla="*/ 105842 h 713223"/>
              <a:gd name="connsiteX3" fmla="*/ 2631209 w 4968586"/>
              <a:gd name="connsiteY3" fmla="*/ 29642 h 713223"/>
              <a:gd name="connsiteX4" fmla="*/ 4414981 w 4968586"/>
              <a:gd name="connsiteY4" fmla="*/ 63123 h 713223"/>
              <a:gd name="connsiteX5" fmla="*/ 4623377 w 4968586"/>
              <a:gd name="connsiteY5" fmla="*/ 711401 h 713223"/>
              <a:gd name="connsiteX6" fmla="*/ 4968586 w 4968586"/>
              <a:gd name="connsiteY6" fmla="*/ 702164 h 713223"/>
              <a:gd name="connsiteX0" fmla="*/ 0 w 4968586"/>
              <a:gd name="connsiteY0" fmla="*/ 708204 h 722149"/>
              <a:gd name="connsiteX1" fmla="*/ 520122 w 4968586"/>
              <a:gd name="connsiteY1" fmla="*/ 705318 h 722149"/>
              <a:gd name="connsiteX2" fmla="*/ 822613 w 4968586"/>
              <a:gd name="connsiteY2" fmla="*/ 273518 h 722149"/>
              <a:gd name="connsiteX3" fmla="*/ 2631209 w 4968586"/>
              <a:gd name="connsiteY3" fmla="*/ 38568 h 722149"/>
              <a:gd name="connsiteX4" fmla="*/ 4414981 w 4968586"/>
              <a:gd name="connsiteY4" fmla="*/ 72049 h 722149"/>
              <a:gd name="connsiteX5" fmla="*/ 4623377 w 4968586"/>
              <a:gd name="connsiteY5" fmla="*/ 720327 h 722149"/>
              <a:gd name="connsiteX6" fmla="*/ 4968586 w 4968586"/>
              <a:gd name="connsiteY6" fmla="*/ 711090 h 722149"/>
              <a:gd name="connsiteX0" fmla="*/ 0 w 4968586"/>
              <a:gd name="connsiteY0" fmla="*/ 670208 h 684153"/>
              <a:gd name="connsiteX1" fmla="*/ 520122 w 4968586"/>
              <a:gd name="connsiteY1" fmla="*/ 667322 h 684153"/>
              <a:gd name="connsiteX2" fmla="*/ 822613 w 4968586"/>
              <a:gd name="connsiteY2" fmla="*/ 235522 h 684153"/>
              <a:gd name="connsiteX3" fmla="*/ 2631209 w 4968586"/>
              <a:gd name="connsiteY3" fmla="*/ 572 h 684153"/>
              <a:gd name="connsiteX4" fmla="*/ 4345131 w 4968586"/>
              <a:gd name="connsiteY4" fmla="*/ 186453 h 684153"/>
              <a:gd name="connsiteX5" fmla="*/ 4623377 w 4968586"/>
              <a:gd name="connsiteY5" fmla="*/ 682331 h 684153"/>
              <a:gd name="connsiteX6" fmla="*/ 4968586 w 4968586"/>
              <a:gd name="connsiteY6" fmla="*/ 673094 h 684153"/>
              <a:gd name="connsiteX0" fmla="*/ 0 w 4968586"/>
              <a:gd name="connsiteY0" fmla="*/ 670171 h 684116"/>
              <a:gd name="connsiteX1" fmla="*/ 520122 w 4968586"/>
              <a:gd name="connsiteY1" fmla="*/ 667285 h 684116"/>
              <a:gd name="connsiteX2" fmla="*/ 822613 w 4968586"/>
              <a:gd name="connsiteY2" fmla="*/ 235485 h 684116"/>
              <a:gd name="connsiteX3" fmla="*/ 2631209 w 4968586"/>
              <a:gd name="connsiteY3" fmla="*/ 535 h 684116"/>
              <a:gd name="connsiteX4" fmla="*/ 4345131 w 4968586"/>
              <a:gd name="connsiteY4" fmla="*/ 186416 h 684116"/>
              <a:gd name="connsiteX5" fmla="*/ 4623377 w 4968586"/>
              <a:gd name="connsiteY5" fmla="*/ 682294 h 684116"/>
              <a:gd name="connsiteX6" fmla="*/ 4968586 w 4968586"/>
              <a:gd name="connsiteY6" fmla="*/ 673057 h 684116"/>
              <a:gd name="connsiteX0" fmla="*/ 0 w 4968586"/>
              <a:gd name="connsiteY0" fmla="*/ 670171 h 684116"/>
              <a:gd name="connsiteX1" fmla="*/ 520122 w 4968586"/>
              <a:gd name="connsiteY1" fmla="*/ 667285 h 684116"/>
              <a:gd name="connsiteX2" fmla="*/ 822613 w 4968586"/>
              <a:gd name="connsiteY2" fmla="*/ 235485 h 684116"/>
              <a:gd name="connsiteX3" fmla="*/ 2631209 w 4968586"/>
              <a:gd name="connsiteY3" fmla="*/ 535 h 684116"/>
              <a:gd name="connsiteX4" fmla="*/ 4345131 w 4968586"/>
              <a:gd name="connsiteY4" fmla="*/ 186416 h 684116"/>
              <a:gd name="connsiteX5" fmla="*/ 4623377 w 4968586"/>
              <a:gd name="connsiteY5" fmla="*/ 682294 h 684116"/>
              <a:gd name="connsiteX6" fmla="*/ 4968586 w 4968586"/>
              <a:gd name="connsiteY6" fmla="*/ 673057 h 684116"/>
              <a:gd name="connsiteX0" fmla="*/ 0 w 4968586"/>
              <a:gd name="connsiteY0" fmla="*/ 669741 h 683686"/>
              <a:gd name="connsiteX1" fmla="*/ 520122 w 4968586"/>
              <a:gd name="connsiteY1" fmla="*/ 666855 h 683686"/>
              <a:gd name="connsiteX2" fmla="*/ 822613 w 4968586"/>
              <a:gd name="connsiteY2" fmla="*/ 235055 h 683686"/>
              <a:gd name="connsiteX3" fmla="*/ 2631209 w 4968586"/>
              <a:gd name="connsiteY3" fmla="*/ 105 h 683686"/>
              <a:gd name="connsiteX4" fmla="*/ 4294331 w 4968586"/>
              <a:gd name="connsiteY4" fmla="*/ 211386 h 683686"/>
              <a:gd name="connsiteX5" fmla="*/ 4623377 w 4968586"/>
              <a:gd name="connsiteY5" fmla="*/ 681864 h 683686"/>
              <a:gd name="connsiteX6" fmla="*/ 4968586 w 4968586"/>
              <a:gd name="connsiteY6" fmla="*/ 672627 h 683686"/>
              <a:gd name="connsiteX0" fmla="*/ 0 w 4968586"/>
              <a:gd name="connsiteY0" fmla="*/ 669647 h 683592"/>
              <a:gd name="connsiteX1" fmla="*/ 520122 w 4968586"/>
              <a:gd name="connsiteY1" fmla="*/ 666761 h 683592"/>
              <a:gd name="connsiteX2" fmla="*/ 822613 w 4968586"/>
              <a:gd name="connsiteY2" fmla="*/ 234961 h 683592"/>
              <a:gd name="connsiteX3" fmla="*/ 2631209 w 4968586"/>
              <a:gd name="connsiteY3" fmla="*/ 11 h 683592"/>
              <a:gd name="connsiteX4" fmla="*/ 4313381 w 4968586"/>
              <a:gd name="connsiteY4" fmla="*/ 243042 h 683592"/>
              <a:gd name="connsiteX5" fmla="*/ 4623377 w 4968586"/>
              <a:gd name="connsiteY5" fmla="*/ 681770 h 683592"/>
              <a:gd name="connsiteX6" fmla="*/ 4968586 w 4968586"/>
              <a:gd name="connsiteY6" fmla="*/ 672533 h 683592"/>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4968586"/>
              <a:gd name="connsiteY0" fmla="*/ 644249 h 658194"/>
              <a:gd name="connsiteX1" fmla="*/ 520122 w 4968586"/>
              <a:gd name="connsiteY1" fmla="*/ 641363 h 658194"/>
              <a:gd name="connsiteX2" fmla="*/ 822613 w 4968586"/>
              <a:gd name="connsiteY2" fmla="*/ 209563 h 658194"/>
              <a:gd name="connsiteX3" fmla="*/ 2599459 w 4968586"/>
              <a:gd name="connsiteY3" fmla="*/ 13 h 658194"/>
              <a:gd name="connsiteX4" fmla="*/ 4313381 w 4968586"/>
              <a:gd name="connsiteY4" fmla="*/ 217644 h 658194"/>
              <a:gd name="connsiteX5" fmla="*/ 4623377 w 4968586"/>
              <a:gd name="connsiteY5" fmla="*/ 656372 h 658194"/>
              <a:gd name="connsiteX6" fmla="*/ 4968586 w 4968586"/>
              <a:gd name="connsiteY6" fmla="*/ 647135 h 658194"/>
              <a:gd name="connsiteX0" fmla="*/ 0 w 5000336"/>
              <a:gd name="connsiteY0" fmla="*/ 644249 h 658194"/>
              <a:gd name="connsiteX1" fmla="*/ 520122 w 5000336"/>
              <a:gd name="connsiteY1" fmla="*/ 641363 h 658194"/>
              <a:gd name="connsiteX2" fmla="*/ 822613 w 5000336"/>
              <a:gd name="connsiteY2" fmla="*/ 209563 h 658194"/>
              <a:gd name="connsiteX3" fmla="*/ 2599459 w 5000336"/>
              <a:gd name="connsiteY3" fmla="*/ 13 h 658194"/>
              <a:gd name="connsiteX4" fmla="*/ 4313381 w 5000336"/>
              <a:gd name="connsiteY4" fmla="*/ 217644 h 658194"/>
              <a:gd name="connsiteX5" fmla="*/ 4623377 w 5000336"/>
              <a:gd name="connsiteY5" fmla="*/ 656372 h 658194"/>
              <a:gd name="connsiteX6" fmla="*/ 5000336 w 5000336"/>
              <a:gd name="connsiteY6" fmla="*/ 647135 h 658194"/>
              <a:gd name="connsiteX0" fmla="*/ 0 w 5000336"/>
              <a:gd name="connsiteY0" fmla="*/ 644249 h 656599"/>
              <a:gd name="connsiteX1" fmla="*/ 520122 w 5000336"/>
              <a:gd name="connsiteY1" fmla="*/ 641363 h 656599"/>
              <a:gd name="connsiteX2" fmla="*/ 822613 w 5000336"/>
              <a:gd name="connsiteY2" fmla="*/ 209563 h 656599"/>
              <a:gd name="connsiteX3" fmla="*/ 2599459 w 5000336"/>
              <a:gd name="connsiteY3" fmla="*/ 13 h 656599"/>
              <a:gd name="connsiteX4" fmla="*/ 4313381 w 5000336"/>
              <a:gd name="connsiteY4" fmla="*/ 217644 h 656599"/>
              <a:gd name="connsiteX5" fmla="*/ 4623377 w 5000336"/>
              <a:gd name="connsiteY5" fmla="*/ 656372 h 656599"/>
              <a:gd name="connsiteX6" fmla="*/ 5000336 w 5000336"/>
              <a:gd name="connsiteY6" fmla="*/ 647135 h 656599"/>
              <a:gd name="connsiteX0" fmla="*/ 0 w 5038436"/>
              <a:gd name="connsiteY0" fmla="*/ 644249 h 656599"/>
              <a:gd name="connsiteX1" fmla="*/ 520122 w 5038436"/>
              <a:gd name="connsiteY1" fmla="*/ 641363 h 656599"/>
              <a:gd name="connsiteX2" fmla="*/ 822613 w 5038436"/>
              <a:gd name="connsiteY2" fmla="*/ 209563 h 656599"/>
              <a:gd name="connsiteX3" fmla="*/ 2599459 w 5038436"/>
              <a:gd name="connsiteY3" fmla="*/ 13 h 656599"/>
              <a:gd name="connsiteX4" fmla="*/ 4313381 w 5038436"/>
              <a:gd name="connsiteY4" fmla="*/ 217644 h 656599"/>
              <a:gd name="connsiteX5" fmla="*/ 4623377 w 5038436"/>
              <a:gd name="connsiteY5" fmla="*/ 656372 h 656599"/>
              <a:gd name="connsiteX6" fmla="*/ 5038436 w 5038436"/>
              <a:gd name="connsiteY6" fmla="*/ 647135 h 656599"/>
              <a:gd name="connsiteX0" fmla="*/ 0 w 5057486"/>
              <a:gd name="connsiteY0" fmla="*/ 644249 h 656372"/>
              <a:gd name="connsiteX1" fmla="*/ 520122 w 5057486"/>
              <a:gd name="connsiteY1" fmla="*/ 641363 h 656372"/>
              <a:gd name="connsiteX2" fmla="*/ 822613 w 5057486"/>
              <a:gd name="connsiteY2" fmla="*/ 209563 h 656372"/>
              <a:gd name="connsiteX3" fmla="*/ 2599459 w 5057486"/>
              <a:gd name="connsiteY3" fmla="*/ 13 h 656372"/>
              <a:gd name="connsiteX4" fmla="*/ 4313381 w 5057486"/>
              <a:gd name="connsiteY4" fmla="*/ 217644 h 656372"/>
              <a:gd name="connsiteX5" fmla="*/ 4623377 w 5057486"/>
              <a:gd name="connsiteY5" fmla="*/ 656372 h 656372"/>
              <a:gd name="connsiteX6" fmla="*/ 5057486 w 5057486"/>
              <a:gd name="connsiteY6" fmla="*/ 653485 h 65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7486" h="656372">
                <a:moveTo>
                  <a:pt x="0" y="644249"/>
                </a:moveTo>
                <a:cubicBezTo>
                  <a:pt x="204739" y="650984"/>
                  <a:pt x="317403" y="649252"/>
                  <a:pt x="520122" y="641363"/>
                </a:cubicBezTo>
                <a:cubicBezTo>
                  <a:pt x="564091" y="423924"/>
                  <a:pt x="476057" y="316455"/>
                  <a:pt x="822613" y="209563"/>
                </a:cubicBezTo>
                <a:cubicBezTo>
                  <a:pt x="1169169" y="102671"/>
                  <a:pt x="2017664" y="-1334"/>
                  <a:pt x="2599459" y="13"/>
                </a:cubicBezTo>
                <a:cubicBezTo>
                  <a:pt x="3181254" y="1360"/>
                  <a:pt x="3976061" y="108251"/>
                  <a:pt x="4313381" y="217644"/>
                </a:cubicBezTo>
                <a:cubicBezTo>
                  <a:pt x="4650701" y="327037"/>
                  <a:pt x="4616835" y="394290"/>
                  <a:pt x="4623377" y="656372"/>
                </a:cubicBezTo>
                <a:lnTo>
                  <a:pt x="5057486" y="653485"/>
                </a:lnTo>
              </a:path>
            </a:pathLst>
          </a:custGeom>
          <a:solidFill>
            <a:srgbClr val="FFFFCC"/>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25" name="正方形/長方形 6">
            <a:extLst>
              <a:ext uri="{FF2B5EF4-FFF2-40B4-BE49-F238E27FC236}">
                <a16:creationId xmlns:a16="http://schemas.microsoft.com/office/drawing/2014/main" id="{30648837-E59E-4588-9C6E-67507A535ACA}"/>
              </a:ext>
            </a:extLst>
          </p:cNvPr>
          <p:cNvSpPr/>
          <p:nvPr/>
        </p:nvSpPr>
        <p:spPr>
          <a:xfrm>
            <a:off x="7150828" y="3338015"/>
            <a:ext cx="3044458" cy="2892531"/>
          </a:xfrm>
          <a:custGeom>
            <a:avLst/>
            <a:gdLst>
              <a:gd name="connsiteX0" fmla="*/ 0 w 4009119"/>
              <a:gd name="connsiteY0" fmla="*/ 0 h 3396769"/>
              <a:gd name="connsiteX1" fmla="*/ 4009119 w 4009119"/>
              <a:gd name="connsiteY1" fmla="*/ 0 h 3396769"/>
              <a:gd name="connsiteX2" fmla="*/ 4009119 w 4009119"/>
              <a:gd name="connsiteY2" fmla="*/ 3396769 h 3396769"/>
              <a:gd name="connsiteX3" fmla="*/ 0 w 4009119"/>
              <a:gd name="connsiteY3" fmla="*/ 3396769 h 3396769"/>
              <a:gd name="connsiteX4" fmla="*/ 0 w 4009119"/>
              <a:gd name="connsiteY4" fmla="*/ 0 h 3396769"/>
              <a:gd name="connsiteX0" fmla="*/ 0 w 4009119"/>
              <a:gd name="connsiteY0" fmla="*/ 0 h 3408800"/>
              <a:gd name="connsiteX1" fmla="*/ 4009119 w 4009119"/>
              <a:gd name="connsiteY1" fmla="*/ 0 h 3408800"/>
              <a:gd name="connsiteX2" fmla="*/ 4009119 w 4009119"/>
              <a:gd name="connsiteY2" fmla="*/ 3396769 h 3408800"/>
              <a:gd name="connsiteX3" fmla="*/ 2011869 w 4009119"/>
              <a:gd name="connsiteY3" fmla="*/ 3408800 h 3408800"/>
              <a:gd name="connsiteX4" fmla="*/ 0 w 4009119"/>
              <a:gd name="connsiteY4" fmla="*/ 3396769 h 3408800"/>
              <a:gd name="connsiteX5" fmla="*/ 0 w 4009119"/>
              <a:gd name="connsiteY5" fmla="*/ 0 h 340880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6150"/>
              <a:gd name="connsiteX1" fmla="*/ 4009119 w 4009119"/>
              <a:gd name="connsiteY1" fmla="*/ 0 h 3796150"/>
              <a:gd name="connsiteX2" fmla="*/ 4009119 w 4009119"/>
              <a:gd name="connsiteY2" fmla="*/ 3396769 h 3796150"/>
              <a:gd name="connsiteX3" fmla="*/ 2011869 w 4009119"/>
              <a:gd name="connsiteY3" fmla="*/ 3796150 h 3796150"/>
              <a:gd name="connsiteX4" fmla="*/ 0 w 4009119"/>
              <a:gd name="connsiteY4" fmla="*/ 3396769 h 3796150"/>
              <a:gd name="connsiteX5" fmla="*/ 0 w 4009119"/>
              <a:gd name="connsiteY5" fmla="*/ 0 h 3796150"/>
              <a:gd name="connsiteX0" fmla="*/ 0 w 4009119"/>
              <a:gd name="connsiteY0" fmla="*/ 0 h 3797873"/>
              <a:gd name="connsiteX1" fmla="*/ 4009119 w 4009119"/>
              <a:gd name="connsiteY1" fmla="*/ 0 h 3797873"/>
              <a:gd name="connsiteX2" fmla="*/ 4009119 w 4009119"/>
              <a:gd name="connsiteY2" fmla="*/ 3396769 h 3797873"/>
              <a:gd name="connsiteX3" fmla="*/ 2011869 w 4009119"/>
              <a:gd name="connsiteY3" fmla="*/ 3796150 h 3797873"/>
              <a:gd name="connsiteX4" fmla="*/ 633919 w 4009119"/>
              <a:gd name="connsiteY4" fmla="*/ 3535799 h 3797873"/>
              <a:gd name="connsiteX5" fmla="*/ 0 w 4009119"/>
              <a:gd name="connsiteY5" fmla="*/ 3396769 h 3797873"/>
              <a:gd name="connsiteX6" fmla="*/ 0 w 4009119"/>
              <a:gd name="connsiteY6" fmla="*/ 0 h 3797873"/>
              <a:gd name="connsiteX0" fmla="*/ 0 w 4009119"/>
              <a:gd name="connsiteY0" fmla="*/ 0 h 3797873"/>
              <a:gd name="connsiteX1" fmla="*/ 4009119 w 4009119"/>
              <a:gd name="connsiteY1" fmla="*/ 0 h 3797873"/>
              <a:gd name="connsiteX2" fmla="*/ 4009119 w 4009119"/>
              <a:gd name="connsiteY2" fmla="*/ 3396769 h 3797873"/>
              <a:gd name="connsiteX3" fmla="*/ 3300919 w 4009119"/>
              <a:gd name="connsiteY3" fmla="*/ 3561199 h 3797873"/>
              <a:gd name="connsiteX4" fmla="*/ 2011869 w 4009119"/>
              <a:gd name="connsiteY4" fmla="*/ 3796150 h 3797873"/>
              <a:gd name="connsiteX5" fmla="*/ 633919 w 4009119"/>
              <a:gd name="connsiteY5" fmla="*/ 3535799 h 3797873"/>
              <a:gd name="connsiteX6" fmla="*/ 0 w 4009119"/>
              <a:gd name="connsiteY6" fmla="*/ 3396769 h 3797873"/>
              <a:gd name="connsiteX7" fmla="*/ 0 w 4009119"/>
              <a:gd name="connsiteY7" fmla="*/ 0 h 3797873"/>
              <a:gd name="connsiteX0" fmla="*/ 0 w 4009119"/>
              <a:gd name="connsiteY0" fmla="*/ 0 h 3797873"/>
              <a:gd name="connsiteX1" fmla="*/ 4009119 w 4009119"/>
              <a:gd name="connsiteY1" fmla="*/ 0 h 3797873"/>
              <a:gd name="connsiteX2" fmla="*/ 4009119 w 4009119"/>
              <a:gd name="connsiteY2" fmla="*/ 3396769 h 3797873"/>
              <a:gd name="connsiteX3" fmla="*/ 3300919 w 4009119"/>
              <a:gd name="connsiteY3" fmla="*/ 3561199 h 3797873"/>
              <a:gd name="connsiteX4" fmla="*/ 2011869 w 4009119"/>
              <a:gd name="connsiteY4" fmla="*/ 3796150 h 3797873"/>
              <a:gd name="connsiteX5" fmla="*/ 633919 w 4009119"/>
              <a:gd name="connsiteY5" fmla="*/ 3535799 h 3797873"/>
              <a:gd name="connsiteX6" fmla="*/ 0 w 4009119"/>
              <a:gd name="connsiteY6" fmla="*/ 3396769 h 3797873"/>
              <a:gd name="connsiteX7" fmla="*/ 0 w 4009119"/>
              <a:gd name="connsiteY7" fmla="*/ 0 h 3797873"/>
              <a:gd name="connsiteX0" fmla="*/ 0 w 4334102"/>
              <a:gd name="connsiteY0" fmla="*/ 0 h 3797873"/>
              <a:gd name="connsiteX1" fmla="*/ 4009119 w 4334102"/>
              <a:gd name="connsiteY1" fmla="*/ 0 h 3797873"/>
              <a:gd name="connsiteX2" fmla="*/ 4009119 w 4334102"/>
              <a:gd name="connsiteY2" fmla="*/ 3396769 h 3797873"/>
              <a:gd name="connsiteX3" fmla="*/ 3300919 w 4334102"/>
              <a:gd name="connsiteY3" fmla="*/ 3561199 h 3797873"/>
              <a:gd name="connsiteX4" fmla="*/ 2011869 w 4334102"/>
              <a:gd name="connsiteY4" fmla="*/ 3796150 h 3797873"/>
              <a:gd name="connsiteX5" fmla="*/ 633919 w 4334102"/>
              <a:gd name="connsiteY5" fmla="*/ 3535799 h 3797873"/>
              <a:gd name="connsiteX6" fmla="*/ 0 w 4334102"/>
              <a:gd name="connsiteY6" fmla="*/ 3396769 h 3797873"/>
              <a:gd name="connsiteX7" fmla="*/ 0 w 4334102"/>
              <a:gd name="connsiteY7" fmla="*/ 0 h 3797873"/>
              <a:gd name="connsiteX0" fmla="*/ 0 w 4309776"/>
              <a:gd name="connsiteY0" fmla="*/ 0 h 3797873"/>
              <a:gd name="connsiteX1" fmla="*/ 4009119 w 4309776"/>
              <a:gd name="connsiteY1" fmla="*/ 0 h 3797873"/>
              <a:gd name="connsiteX2" fmla="*/ 4009119 w 4309776"/>
              <a:gd name="connsiteY2" fmla="*/ 3396769 h 3797873"/>
              <a:gd name="connsiteX3" fmla="*/ 3300919 w 4309776"/>
              <a:gd name="connsiteY3" fmla="*/ 3561199 h 3797873"/>
              <a:gd name="connsiteX4" fmla="*/ 2011869 w 4309776"/>
              <a:gd name="connsiteY4" fmla="*/ 3796150 h 3797873"/>
              <a:gd name="connsiteX5" fmla="*/ 633919 w 4309776"/>
              <a:gd name="connsiteY5" fmla="*/ 3535799 h 3797873"/>
              <a:gd name="connsiteX6" fmla="*/ 0 w 4309776"/>
              <a:gd name="connsiteY6" fmla="*/ 3396769 h 3797873"/>
              <a:gd name="connsiteX7" fmla="*/ 0 w 4309776"/>
              <a:gd name="connsiteY7" fmla="*/ 0 h 3797873"/>
              <a:gd name="connsiteX0" fmla="*/ 0 w 4023005"/>
              <a:gd name="connsiteY0" fmla="*/ 0 h 3797873"/>
              <a:gd name="connsiteX1" fmla="*/ 4009119 w 4023005"/>
              <a:gd name="connsiteY1" fmla="*/ 0 h 3797873"/>
              <a:gd name="connsiteX2" fmla="*/ 4009119 w 4023005"/>
              <a:gd name="connsiteY2" fmla="*/ 3396769 h 3797873"/>
              <a:gd name="connsiteX3" fmla="*/ 3300919 w 4023005"/>
              <a:gd name="connsiteY3" fmla="*/ 3561199 h 3797873"/>
              <a:gd name="connsiteX4" fmla="*/ 2011869 w 4023005"/>
              <a:gd name="connsiteY4" fmla="*/ 3796150 h 3797873"/>
              <a:gd name="connsiteX5" fmla="*/ 633919 w 4023005"/>
              <a:gd name="connsiteY5" fmla="*/ 3535799 h 3797873"/>
              <a:gd name="connsiteX6" fmla="*/ 0 w 4023005"/>
              <a:gd name="connsiteY6" fmla="*/ 3396769 h 3797873"/>
              <a:gd name="connsiteX7" fmla="*/ 0 w 4023005"/>
              <a:gd name="connsiteY7" fmla="*/ 0 h 3797873"/>
              <a:gd name="connsiteX0" fmla="*/ 0 w 4064097"/>
              <a:gd name="connsiteY0" fmla="*/ 0 h 3797873"/>
              <a:gd name="connsiteX1" fmla="*/ 4009119 w 4064097"/>
              <a:gd name="connsiteY1" fmla="*/ 0 h 3797873"/>
              <a:gd name="connsiteX2" fmla="*/ 4009119 w 4064097"/>
              <a:gd name="connsiteY2" fmla="*/ 3396769 h 3797873"/>
              <a:gd name="connsiteX3" fmla="*/ 3332669 w 4064097"/>
              <a:gd name="connsiteY3" fmla="*/ 3694549 h 3797873"/>
              <a:gd name="connsiteX4" fmla="*/ 2011869 w 4064097"/>
              <a:gd name="connsiteY4" fmla="*/ 3796150 h 3797873"/>
              <a:gd name="connsiteX5" fmla="*/ 633919 w 4064097"/>
              <a:gd name="connsiteY5" fmla="*/ 3535799 h 3797873"/>
              <a:gd name="connsiteX6" fmla="*/ 0 w 4064097"/>
              <a:gd name="connsiteY6" fmla="*/ 3396769 h 3797873"/>
              <a:gd name="connsiteX7" fmla="*/ 0 w 4064097"/>
              <a:gd name="connsiteY7" fmla="*/ 0 h 3797873"/>
              <a:gd name="connsiteX0" fmla="*/ 0 w 4017002"/>
              <a:gd name="connsiteY0" fmla="*/ 0 h 3797873"/>
              <a:gd name="connsiteX1" fmla="*/ 4009119 w 4017002"/>
              <a:gd name="connsiteY1" fmla="*/ 0 h 3797873"/>
              <a:gd name="connsiteX2" fmla="*/ 4009119 w 4017002"/>
              <a:gd name="connsiteY2" fmla="*/ 3396769 h 3797873"/>
              <a:gd name="connsiteX3" fmla="*/ 3332669 w 4017002"/>
              <a:gd name="connsiteY3" fmla="*/ 3694549 h 3797873"/>
              <a:gd name="connsiteX4" fmla="*/ 2011869 w 4017002"/>
              <a:gd name="connsiteY4" fmla="*/ 3796150 h 3797873"/>
              <a:gd name="connsiteX5" fmla="*/ 633919 w 4017002"/>
              <a:gd name="connsiteY5" fmla="*/ 3535799 h 3797873"/>
              <a:gd name="connsiteX6" fmla="*/ 0 w 4017002"/>
              <a:gd name="connsiteY6" fmla="*/ 3396769 h 3797873"/>
              <a:gd name="connsiteX7" fmla="*/ 0 w 4017002"/>
              <a:gd name="connsiteY7" fmla="*/ 0 h 3797873"/>
              <a:gd name="connsiteX0" fmla="*/ 0 w 4017273"/>
              <a:gd name="connsiteY0" fmla="*/ 0 h 3797873"/>
              <a:gd name="connsiteX1" fmla="*/ 4009119 w 4017273"/>
              <a:gd name="connsiteY1" fmla="*/ 0 h 3797873"/>
              <a:gd name="connsiteX2" fmla="*/ 4009119 w 4017273"/>
              <a:gd name="connsiteY2" fmla="*/ 3396769 h 3797873"/>
              <a:gd name="connsiteX3" fmla="*/ 3332669 w 4017273"/>
              <a:gd name="connsiteY3" fmla="*/ 3694549 h 3797873"/>
              <a:gd name="connsiteX4" fmla="*/ 2011869 w 4017273"/>
              <a:gd name="connsiteY4" fmla="*/ 3796150 h 3797873"/>
              <a:gd name="connsiteX5" fmla="*/ 633919 w 4017273"/>
              <a:gd name="connsiteY5" fmla="*/ 3535799 h 3797873"/>
              <a:gd name="connsiteX6" fmla="*/ 0 w 4017273"/>
              <a:gd name="connsiteY6" fmla="*/ 3396769 h 3797873"/>
              <a:gd name="connsiteX7" fmla="*/ 0 w 4017273"/>
              <a:gd name="connsiteY7" fmla="*/ 0 h 3797873"/>
              <a:gd name="connsiteX0" fmla="*/ 0 w 4017273"/>
              <a:gd name="connsiteY0" fmla="*/ 0 h 3801762"/>
              <a:gd name="connsiteX1" fmla="*/ 4009119 w 4017273"/>
              <a:gd name="connsiteY1" fmla="*/ 0 h 3801762"/>
              <a:gd name="connsiteX2" fmla="*/ 4009119 w 4017273"/>
              <a:gd name="connsiteY2" fmla="*/ 3396769 h 3801762"/>
              <a:gd name="connsiteX3" fmla="*/ 3332669 w 4017273"/>
              <a:gd name="connsiteY3" fmla="*/ 3694549 h 3801762"/>
              <a:gd name="connsiteX4" fmla="*/ 2011869 w 4017273"/>
              <a:gd name="connsiteY4" fmla="*/ 3796150 h 3801762"/>
              <a:gd name="connsiteX5" fmla="*/ 633919 w 4017273"/>
              <a:gd name="connsiteY5" fmla="*/ 3700899 h 3801762"/>
              <a:gd name="connsiteX6" fmla="*/ 0 w 4017273"/>
              <a:gd name="connsiteY6" fmla="*/ 3396769 h 3801762"/>
              <a:gd name="connsiteX7" fmla="*/ 0 w 4017273"/>
              <a:gd name="connsiteY7" fmla="*/ 0 h 3801762"/>
              <a:gd name="connsiteX0" fmla="*/ 0 w 4017273"/>
              <a:gd name="connsiteY0" fmla="*/ 0 h 3801762"/>
              <a:gd name="connsiteX1" fmla="*/ 4009119 w 4017273"/>
              <a:gd name="connsiteY1" fmla="*/ 0 h 3801762"/>
              <a:gd name="connsiteX2" fmla="*/ 4009119 w 4017273"/>
              <a:gd name="connsiteY2" fmla="*/ 3396769 h 3801762"/>
              <a:gd name="connsiteX3" fmla="*/ 3332669 w 4017273"/>
              <a:gd name="connsiteY3" fmla="*/ 3694549 h 3801762"/>
              <a:gd name="connsiteX4" fmla="*/ 2011869 w 4017273"/>
              <a:gd name="connsiteY4" fmla="*/ 3796150 h 3801762"/>
              <a:gd name="connsiteX5" fmla="*/ 633919 w 4017273"/>
              <a:gd name="connsiteY5" fmla="*/ 3700899 h 3801762"/>
              <a:gd name="connsiteX6" fmla="*/ 0 w 4017273"/>
              <a:gd name="connsiteY6" fmla="*/ 3396769 h 3801762"/>
              <a:gd name="connsiteX7" fmla="*/ 0 w 4017273"/>
              <a:gd name="connsiteY7" fmla="*/ 0 h 3801762"/>
              <a:gd name="connsiteX0" fmla="*/ 75714 w 4092987"/>
              <a:gd name="connsiteY0" fmla="*/ 0 h 3801762"/>
              <a:gd name="connsiteX1" fmla="*/ 4084833 w 4092987"/>
              <a:gd name="connsiteY1" fmla="*/ 0 h 3801762"/>
              <a:gd name="connsiteX2" fmla="*/ 4084833 w 4092987"/>
              <a:gd name="connsiteY2" fmla="*/ 3396769 h 3801762"/>
              <a:gd name="connsiteX3" fmla="*/ 3408383 w 4092987"/>
              <a:gd name="connsiteY3" fmla="*/ 3694549 h 3801762"/>
              <a:gd name="connsiteX4" fmla="*/ 2087583 w 4092987"/>
              <a:gd name="connsiteY4" fmla="*/ 3796150 h 3801762"/>
              <a:gd name="connsiteX5" fmla="*/ 709633 w 4092987"/>
              <a:gd name="connsiteY5" fmla="*/ 3700899 h 3801762"/>
              <a:gd name="connsiteX6" fmla="*/ 75714 w 4092987"/>
              <a:gd name="connsiteY6" fmla="*/ 3396769 h 3801762"/>
              <a:gd name="connsiteX7" fmla="*/ 75714 w 4092987"/>
              <a:gd name="connsiteY7" fmla="*/ 0 h 3801762"/>
              <a:gd name="connsiteX0" fmla="*/ 5159 w 4022432"/>
              <a:gd name="connsiteY0" fmla="*/ 0 h 3801762"/>
              <a:gd name="connsiteX1" fmla="*/ 4014278 w 4022432"/>
              <a:gd name="connsiteY1" fmla="*/ 0 h 3801762"/>
              <a:gd name="connsiteX2" fmla="*/ 4014278 w 4022432"/>
              <a:gd name="connsiteY2" fmla="*/ 3396769 h 3801762"/>
              <a:gd name="connsiteX3" fmla="*/ 3337828 w 4022432"/>
              <a:gd name="connsiteY3" fmla="*/ 3694549 h 3801762"/>
              <a:gd name="connsiteX4" fmla="*/ 2017028 w 4022432"/>
              <a:gd name="connsiteY4" fmla="*/ 3796150 h 3801762"/>
              <a:gd name="connsiteX5" fmla="*/ 639078 w 4022432"/>
              <a:gd name="connsiteY5" fmla="*/ 3700899 h 3801762"/>
              <a:gd name="connsiteX6" fmla="*/ 5159 w 4022432"/>
              <a:gd name="connsiteY6" fmla="*/ 3396769 h 3801762"/>
              <a:gd name="connsiteX7" fmla="*/ 5159 w 4022432"/>
              <a:gd name="connsiteY7" fmla="*/ 0 h 38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432" h="3801762">
                <a:moveTo>
                  <a:pt x="5159" y="0"/>
                </a:moveTo>
                <a:lnTo>
                  <a:pt x="4014278" y="0"/>
                </a:lnTo>
                <a:cubicBezTo>
                  <a:pt x="4034765" y="782028"/>
                  <a:pt x="4009620" y="2770792"/>
                  <a:pt x="4014278" y="3396769"/>
                </a:cubicBezTo>
                <a:cubicBezTo>
                  <a:pt x="4015836" y="3606127"/>
                  <a:pt x="3670703" y="3627986"/>
                  <a:pt x="3337828" y="3694549"/>
                </a:cubicBezTo>
                <a:cubicBezTo>
                  <a:pt x="3004953" y="3761112"/>
                  <a:pt x="2461528" y="3800383"/>
                  <a:pt x="2017028" y="3796150"/>
                </a:cubicBezTo>
                <a:cubicBezTo>
                  <a:pt x="1454495" y="3819322"/>
                  <a:pt x="974389" y="3767462"/>
                  <a:pt x="639078" y="3700899"/>
                </a:cubicBezTo>
                <a:cubicBezTo>
                  <a:pt x="303767" y="3634336"/>
                  <a:pt x="6871" y="3565578"/>
                  <a:pt x="5159" y="3396769"/>
                </a:cubicBezTo>
                <a:cubicBezTo>
                  <a:pt x="-6448" y="2252002"/>
                  <a:pt x="5159" y="1132256"/>
                  <a:pt x="5159" y="0"/>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dirty="0"/>
          </a:p>
        </p:txBody>
      </p:sp>
      <p:sp>
        <p:nvSpPr>
          <p:cNvPr id="26" name="正方形/長方形 25">
            <a:extLst>
              <a:ext uri="{FF2B5EF4-FFF2-40B4-BE49-F238E27FC236}">
                <a16:creationId xmlns:a16="http://schemas.microsoft.com/office/drawing/2014/main" id="{C255C8E5-1851-4210-9DE3-D5BA241B641C}"/>
              </a:ext>
            </a:extLst>
          </p:cNvPr>
          <p:cNvSpPr/>
          <p:nvPr/>
        </p:nvSpPr>
        <p:spPr>
          <a:xfrm>
            <a:off x="7528201" y="3079901"/>
            <a:ext cx="2266134" cy="2655271"/>
          </a:xfrm>
          <a:prstGeom prst="rect">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sp>
        <p:nvSpPr>
          <p:cNvPr id="27" name="正方形/長方形 26">
            <a:extLst>
              <a:ext uri="{FF2B5EF4-FFF2-40B4-BE49-F238E27FC236}">
                <a16:creationId xmlns:a16="http://schemas.microsoft.com/office/drawing/2014/main" id="{970646EC-37DE-49C7-9A97-7AC83AA97B28}"/>
              </a:ext>
            </a:extLst>
          </p:cNvPr>
          <p:cNvSpPr/>
          <p:nvPr/>
        </p:nvSpPr>
        <p:spPr>
          <a:xfrm>
            <a:off x="7526171" y="5384117"/>
            <a:ext cx="2284647" cy="35105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kumimoji="1" lang="ja-JP" altLang="en-US" sz="1350">
              <a:solidFill>
                <a:prstClr val="white"/>
              </a:solidFill>
              <a:latin typeface="Arial" panose="020B0604020202020204"/>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A61C886C-E30A-460F-86E2-A40218ECB392}"/>
              </a:ext>
            </a:extLst>
          </p:cNvPr>
          <p:cNvSpPr/>
          <p:nvPr/>
        </p:nvSpPr>
        <p:spPr>
          <a:xfrm>
            <a:off x="7687498" y="3212539"/>
            <a:ext cx="1910758" cy="18443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r>
              <a:rPr lang="en-US" altLang="ja-JP" sz="1350" dirty="0">
                <a:solidFill>
                  <a:srgbClr val="FFFFFF"/>
                </a:solidFill>
                <a:latin typeface="Gill Sans MT" panose="020B0502020104020203"/>
                <a:ea typeface="HGｺﾞｼｯｸE" panose="020B0909000000000000" pitchFamily="49" charset="-128"/>
              </a:rPr>
              <a:t>ELCC (anode)</a:t>
            </a:r>
            <a:endParaRPr lang="ja-JP" altLang="en-US" sz="1350" dirty="0">
              <a:solidFill>
                <a:srgbClr val="FFFFFF"/>
              </a:solidFill>
              <a:latin typeface="Gill Sans MT" panose="020B0502020104020203"/>
              <a:ea typeface="HGｺﾞｼｯｸE" panose="020B0909000000000000" pitchFamily="49" charset="-128"/>
            </a:endParaRPr>
          </a:p>
        </p:txBody>
      </p:sp>
      <p:sp>
        <p:nvSpPr>
          <p:cNvPr id="29" name="四角形: 角を丸くする 28">
            <a:extLst>
              <a:ext uri="{FF2B5EF4-FFF2-40B4-BE49-F238E27FC236}">
                <a16:creationId xmlns:a16="http://schemas.microsoft.com/office/drawing/2014/main" id="{53ACA95B-FDC0-490F-BFC5-49B5FA634FF7}"/>
              </a:ext>
            </a:extLst>
          </p:cNvPr>
          <p:cNvSpPr/>
          <p:nvPr/>
        </p:nvSpPr>
        <p:spPr>
          <a:xfrm>
            <a:off x="7380853" y="4924542"/>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30" name="正方形/長方形 29">
            <a:extLst>
              <a:ext uri="{FF2B5EF4-FFF2-40B4-BE49-F238E27FC236}">
                <a16:creationId xmlns:a16="http://schemas.microsoft.com/office/drawing/2014/main" id="{FA7B7BC7-74A9-4052-94EF-EAD447831C9A}"/>
              </a:ext>
            </a:extLst>
          </p:cNvPr>
          <p:cNvSpPr/>
          <p:nvPr/>
        </p:nvSpPr>
        <p:spPr>
          <a:xfrm>
            <a:off x="7521446" y="5281041"/>
            <a:ext cx="2271531" cy="129694"/>
          </a:xfrm>
          <a:prstGeom prst="rect">
            <a:avLst/>
          </a:prstGeom>
          <a:solidFill>
            <a:srgbClr val="E0ED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1350">
              <a:solidFill>
                <a:srgbClr val="FFFFFF"/>
              </a:solidFill>
              <a:latin typeface="Gill Sans MT" panose="020B0502020104020203"/>
              <a:ea typeface="HGｺﾞｼｯｸE" panose="020B0909000000000000" pitchFamily="49" charset="-128"/>
            </a:endParaRPr>
          </a:p>
        </p:txBody>
      </p:sp>
      <p:cxnSp>
        <p:nvCxnSpPr>
          <p:cNvPr id="31" name="直線コネクタ 30">
            <a:extLst>
              <a:ext uri="{FF2B5EF4-FFF2-40B4-BE49-F238E27FC236}">
                <a16:creationId xmlns:a16="http://schemas.microsoft.com/office/drawing/2014/main" id="{E75DB3FA-7497-48BF-8BFC-FD9FEBD0CCBF}"/>
              </a:ext>
            </a:extLst>
          </p:cNvPr>
          <p:cNvCxnSpPr>
            <a:cxnSpLocks/>
          </p:cNvCxnSpPr>
          <p:nvPr/>
        </p:nvCxnSpPr>
        <p:spPr>
          <a:xfrm>
            <a:off x="8070538" y="5294264"/>
            <a:ext cx="0" cy="194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2E03601-B718-4651-B8CD-2E420E74B5EE}"/>
              </a:ext>
            </a:extLst>
          </p:cNvPr>
          <p:cNvCxnSpPr>
            <a:cxnSpLocks/>
          </p:cNvCxnSpPr>
          <p:nvPr/>
        </p:nvCxnSpPr>
        <p:spPr>
          <a:xfrm>
            <a:off x="8168730" y="5294264"/>
            <a:ext cx="0" cy="194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FCE735E-7FBD-4962-9881-633D044794BD}"/>
              </a:ext>
            </a:extLst>
          </p:cNvPr>
          <p:cNvCxnSpPr>
            <a:cxnSpLocks/>
          </p:cNvCxnSpPr>
          <p:nvPr/>
        </p:nvCxnSpPr>
        <p:spPr>
          <a:xfrm>
            <a:off x="8266923" y="5294263"/>
            <a:ext cx="4803" cy="1992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11813CA-762C-4F30-99B6-59FA1B7A86B0}"/>
              </a:ext>
            </a:extLst>
          </p:cNvPr>
          <p:cNvCxnSpPr>
            <a:cxnSpLocks/>
          </p:cNvCxnSpPr>
          <p:nvPr/>
        </p:nvCxnSpPr>
        <p:spPr>
          <a:xfrm>
            <a:off x="8365116"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681ACF7-1D09-46F7-898B-A912EF5DC8B5}"/>
              </a:ext>
            </a:extLst>
          </p:cNvPr>
          <p:cNvCxnSpPr>
            <a:cxnSpLocks/>
          </p:cNvCxnSpPr>
          <p:nvPr/>
        </p:nvCxnSpPr>
        <p:spPr>
          <a:xfrm>
            <a:off x="8463309"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9F1C588-3B7A-4029-A45A-26B2ADB9594A}"/>
              </a:ext>
            </a:extLst>
          </p:cNvPr>
          <p:cNvCxnSpPr>
            <a:cxnSpLocks/>
          </p:cNvCxnSpPr>
          <p:nvPr/>
        </p:nvCxnSpPr>
        <p:spPr>
          <a:xfrm>
            <a:off x="8561502"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46F81A5-59CD-48FA-AB9E-A255FECE9A80}"/>
              </a:ext>
            </a:extLst>
          </p:cNvPr>
          <p:cNvCxnSpPr>
            <a:cxnSpLocks/>
          </p:cNvCxnSpPr>
          <p:nvPr/>
        </p:nvCxnSpPr>
        <p:spPr>
          <a:xfrm>
            <a:off x="8659695"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67E0B-CE7D-47DF-B438-99967BB7C873}"/>
              </a:ext>
            </a:extLst>
          </p:cNvPr>
          <p:cNvCxnSpPr>
            <a:cxnSpLocks/>
          </p:cNvCxnSpPr>
          <p:nvPr/>
        </p:nvCxnSpPr>
        <p:spPr>
          <a:xfrm>
            <a:off x="8757887"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7FF88CD-25F7-483E-912D-24B852E0188B}"/>
              </a:ext>
            </a:extLst>
          </p:cNvPr>
          <p:cNvCxnSpPr>
            <a:cxnSpLocks/>
          </p:cNvCxnSpPr>
          <p:nvPr/>
        </p:nvCxnSpPr>
        <p:spPr>
          <a:xfrm>
            <a:off x="8856080"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347D125-0B18-4B07-9C05-827E624C44AA}"/>
              </a:ext>
            </a:extLst>
          </p:cNvPr>
          <p:cNvCxnSpPr>
            <a:cxnSpLocks/>
          </p:cNvCxnSpPr>
          <p:nvPr/>
        </p:nvCxnSpPr>
        <p:spPr>
          <a:xfrm>
            <a:off x="8938686"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175A31B-596F-4B48-AE3D-880A45DD570D}"/>
              </a:ext>
            </a:extLst>
          </p:cNvPr>
          <p:cNvCxnSpPr>
            <a:cxnSpLocks/>
          </p:cNvCxnSpPr>
          <p:nvPr/>
        </p:nvCxnSpPr>
        <p:spPr>
          <a:xfrm>
            <a:off x="9036879"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21CA89D-B9EB-498F-814B-8749FDB40983}"/>
              </a:ext>
            </a:extLst>
          </p:cNvPr>
          <p:cNvCxnSpPr>
            <a:cxnSpLocks/>
          </p:cNvCxnSpPr>
          <p:nvPr/>
        </p:nvCxnSpPr>
        <p:spPr>
          <a:xfrm>
            <a:off x="9135072"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423B64A-AE55-4983-BF34-7801D703D417}"/>
              </a:ext>
            </a:extLst>
          </p:cNvPr>
          <p:cNvCxnSpPr>
            <a:cxnSpLocks/>
          </p:cNvCxnSpPr>
          <p:nvPr/>
        </p:nvCxnSpPr>
        <p:spPr>
          <a:xfrm>
            <a:off x="9230927" y="5293160"/>
            <a:ext cx="4076"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029EF68-B671-4BBD-8783-292CC6740451}"/>
              </a:ext>
            </a:extLst>
          </p:cNvPr>
          <p:cNvCxnSpPr>
            <a:cxnSpLocks/>
          </p:cNvCxnSpPr>
          <p:nvPr/>
        </p:nvCxnSpPr>
        <p:spPr>
          <a:xfrm>
            <a:off x="9329120" y="5293160"/>
            <a:ext cx="0" cy="195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テキスト ボックス 121">
            <a:extLst>
              <a:ext uri="{FF2B5EF4-FFF2-40B4-BE49-F238E27FC236}">
                <a16:creationId xmlns:a16="http://schemas.microsoft.com/office/drawing/2014/main" id="{34832E24-2852-4F12-9D0E-E586BFA9A201}"/>
              </a:ext>
            </a:extLst>
          </p:cNvPr>
          <p:cNvSpPr txBox="1"/>
          <p:nvPr/>
        </p:nvSpPr>
        <p:spPr>
          <a:xfrm>
            <a:off x="6884154" y="6304096"/>
            <a:ext cx="533349" cy="484748"/>
          </a:xfrm>
          <a:prstGeom prst="rect">
            <a:avLst/>
          </a:prstGeom>
          <a:solidFill>
            <a:srgbClr val="8EFF05"/>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275" dirty="0">
                <a:solidFill>
                  <a:prstClr val="black"/>
                </a:solidFill>
                <a:latin typeface="Arial" pitchFamily="34" charset="0"/>
                <a:ea typeface="ＭＳ Ｐゴシック" pitchFamily="50" charset="-128"/>
              </a:rPr>
              <a:t>laser</a:t>
            </a:r>
            <a:endParaRPr lang="ja-JP" altLang="en-US" sz="1275" dirty="0">
              <a:solidFill>
                <a:prstClr val="black"/>
              </a:solidFill>
              <a:latin typeface="Arial" pitchFamily="34" charset="0"/>
              <a:ea typeface="ＭＳ Ｐゴシック" pitchFamily="50" charset="-128"/>
            </a:endParaRPr>
          </a:p>
        </p:txBody>
      </p:sp>
      <p:sp>
        <p:nvSpPr>
          <p:cNvPr id="50" name="テキスト ボックス 123">
            <a:extLst>
              <a:ext uri="{FF2B5EF4-FFF2-40B4-BE49-F238E27FC236}">
                <a16:creationId xmlns:a16="http://schemas.microsoft.com/office/drawing/2014/main" id="{309BA467-95BD-42F4-8293-B6ED236A53A8}"/>
              </a:ext>
            </a:extLst>
          </p:cNvPr>
          <p:cNvSpPr txBox="1"/>
          <p:nvPr/>
        </p:nvSpPr>
        <p:spPr>
          <a:xfrm>
            <a:off x="8432270" y="4211027"/>
            <a:ext cx="754090"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kumimoji="1" lang="en-US" altLang="ja-JP" sz="1350" dirty="0">
                <a:latin typeface="Arial" panose="020B0604020202020204"/>
                <a:ea typeface="ＭＳ Ｐゴシック" panose="020B0600070205080204" pitchFamily="50" charset="-128"/>
              </a:rPr>
              <a:t>gas </a:t>
            </a:r>
            <a:r>
              <a:rPr kumimoji="1" lang="en-US" altLang="ja-JP" sz="1350" dirty="0" err="1">
                <a:latin typeface="Arial" panose="020B0604020202020204"/>
                <a:ea typeface="ＭＳ Ｐゴシック" panose="020B0600070205080204" pitchFamily="50" charset="-128"/>
              </a:rPr>
              <a:t>Xe</a:t>
            </a:r>
            <a:endParaRPr kumimoji="1" lang="ja-JP" altLang="en-US" sz="1350" dirty="0">
              <a:latin typeface="Arial" panose="020B0604020202020204"/>
              <a:ea typeface="ＭＳ Ｐゴシック" panose="020B0600070205080204" pitchFamily="50" charset="-128"/>
            </a:endParaRPr>
          </a:p>
        </p:txBody>
      </p:sp>
      <p:sp>
        <p:nvSpPr>
          <p:cNvPr id="52" name="四角形: 角を丸くする 51">
            <a:extLst>
              <a:ext uri="{FF2B5EF4-FFF2-40B4-BE49-F238E27FC236}">
                <a16:creationId xmlns:a16="http://schemas.microsoft.com/office/drawing/2014/main" id="{4DD4024C-936E-4FB2-9C82-32812412B66B}"/>
              </a:ext>
            </a:extLst>
          </p:cNvPr>
          <p:cNvSpPr/>
          <p:nvPr/>
        </p:nvSpPr>
        <p:spPr>
          <a:xfrm>
            <a:off x="7373920" y="4467335"/>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3" name="四角形: 角を丸くする 52">
            <a:extLst>
              <a:ext uri="{FF2B5EF4-FFF2-40B4-BE49-F238E27FC236}">
                <a16:creationId xmlns:a16="http://schemas.microsoft.com/office/drawing/2014/main" id="{3C16DB73-55D8-4065-87A3-20DA5A14EFA1}"/>
              </a:ext>
            </a:extLst>
          </p:cNvPr>
          <p:cNvSpPr/>
          <p:nvPr/>
        </p:nvSpPr>
        <p:spPr>
          <a:xfrm>
            <a:off x="7380853" y="4024186"/>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4" name="四角形: 角を丸くする 53">
            <a:extLst>
              <a:ext uri="{FF2B5EF4-FFF2-40B4-BE49-F238E27FC236}">
                <a16:creationId xmlns:a16="http://schemas.microsoft.com/office/drawing/2014/main" id="{D3E63435-EF7D-44CF-862B-A700775621E2}"/>
              </a:ext>
            </a:extLst>
          </p:cNvPr>
          <p:cNvSpPr/>
          <p:nvPr/>
        </p:nvSpPr>
        <p:spPr>
          <a:xfrm>
            <a:off x="7380853" y="3562708"/>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5" name="四角形: 角を丸くする 54">
            <a:extLst>
              <a:ext uri="{FF2B5EF4-FFF2-40B4-BE49-F238E27FC236}">
                <a16:creationId xmlns:a16="http://schemas.microsoft.com/office/drawing/2014/main" id="{19B79469-FCA4-43DD-845D-B7DF57EF43D8}"/>
              </a:ext>
            </a:extLst>
          </p:cNvPr>
          <p:cNvSpPr/>
          <p:nvPr/>
        </p:nvSpPr>
        <p:spPr>
          <a:xfrm>
            <a:off x="9660948" y="4916982"/>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6" name="四角形: 角を丸くする 55">
            <a:extLst>
              <a:ext uri="{FF2B5EF4-FFF2-40B4-BE49-F238E27FC236}">
                <a16:creationId xmlns:a16="http://schemas.microsoft.com/office/drawing/2014/main" id="{FD67C814-7793-4362-B746-06956557E957}"/>
              </a:ext>
            </a:extLst>
          </p:cNvPr>
          <p:cNvSpPr/>
          <p:nvPr/>
        </p:nvSpPr>
        <p:spPr>
          <a:xfrm>
            <a:off x="9654016" y="4459775"/>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7" name="四角形: 角を丸くする 56">
            <a:extLst>
              <a:ext uri="{FF2B5EF4-FFF2-40B4-BE49-F238E27FC236}">
                <a16:creationId xmlns:a16="http://schemas.microsoft.com/office/drawing/2014/main" id="{503229CC-BAF9-46F2-B1FB-27FE651BE87A}"/>
              </a:ext>
            </a:extLst>
          </p:cNvPr>
          <p:cNvSpPr/>
          <p:nvPr/>
        </p:nvSpPr>
        <p:spPr>
          <a:xfrm>
            <a:off x="9660948" y="4016626"/>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8" name="四角形: 角を丸くする 57">
            <a:extLst>
              <a:ext uri="{FF2B5EF4-FFF2-40B4-BE49-F238E27FC236}">
                <a16:creationId xmlns:a16="http://schemas.microsoft.com/office/drawing/2014/main" id="{A8906BFB-A843-46E4-887F-AFA50C6791F3}"/>
              </a:ext>
            </a:extLst>
          </p:cNvPr>
          <p:cNvSpPr/>
          <p:nvPr/>
        </p:nvSpPr>
        <p:spPr>
          <a:xfrm>
            <a:off x="9660948" y="3555148"/>
            <a:ext cx="284029" cy="270424"/>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fontAlgn="base">
              <a:spcBef>
                <a:spcPct val="0"/>
              </a:spcBef>
              <a:spcAft>
                <a:spcPct val="0"/>
              </a:spcAft>
              <a:defRPr/>
            </a:pPr>
            <a:endParaRPr lang="ja-JP" altLang="en-US" sz="825" dirty="0">
              <a:solidFill>
                <a:srgbClr val="FFFFFF"/>
              </a:solidFill>
              <a:latin typeface="Gill Sans MT" panose="020B0502020104020203"/>
              <a:ea typeface="HGｺﾞｼｯｸE" panose="020B0909000000000000" pitchFamily="49" charset="-128"/>
            </a:endParaRPr>
          </a:p>
        </p:txBody>
      </p:sp>
      <p:sp>
        <p:nvSpPr>
          <p:cNvPr id="59" name="テキスト ボックス 134">
            <a:extLst>
              <a:ext uri="{FF2B5EF4-FFF2-40B4-BE49-F238E27FC236}">
                <a16:creationId xmlns:a16="http://schemas.microsoft.com/office/drawing/2014/main" id="{09040C49-E761-4D47-BCCF-1685B6E2B70B}"/>
              </a:ext>
            </a:extLst>
          </p:cNvPr>
          <p:cNvSpPr txBox="1"/>
          <p:nvPr/>
        </p:nvSpPr>
        <p:spPr>
          <a:xfrm>
            <a:off x="7807058" y="5483334"/>
            <a:ext cx="890837"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kumimoji="1" lang="en-US" altLang="ja-JP" sz="1350" dirty="0">
                <a:solidFill>
                  <a:schemeClr val="bg1"/>
                </a:solidFill>
                <a:latin typeface="Arial" panose="020B0604020202020204"/>
                <a:ea typeface="ＭＳ Ｐゴシック" panose="020B0600070205080204" pitchFamily="50" charset="-128"/>
              </a:rPr>
              <a:t>cathode</a:t>
            </a:r>
            <a:endParaRPr kumimoji="1" lang="ja-JP" altLang="en-US" sz="1350" dirty="0">
              <a:solidFill>
                <a:schemeClr val="bg1"/>
              </a:solidFill>
              <a:latin typeface="Arial" panose="020B0604020202020204"/>
              <a:ea typeface="ＭＳ Ｐゴシック" panose="020B0600070205080204" pitchFamily="50" charset="-128"/>
            </a:endParaRPr>
          </a:p>
        </p:txBody>
      </p:sp>
      <p:sp>
        <p:nvSpPr>
          <p:cNvPr id="60" name="テキスト ボックス 82">
            <a:extLst>
              <a:ext uri="{FF2B5EF4-FFF2-40B4-BE49-F238E27FC236}">
                <a16:creationId xmlns:a16="http://schemas.microsoft.com/office/drawing/2014/main" id="{BE6FBD43-569D-47DC-9499-A57E1293FE90}"/>
              </a:ext>
            </a:extLst>
          </p:cNvPr>
          <p:cNvSpPr txBox="1"/>
          <p:nvPr/>
        </p:nvSpPr>
        <p:spPr>
          <a:xfrm>
            <a:off x="8521041" y="5492129"/>
            <a:ext cx="479068"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r>
              <a:rPr lang="en-US" altLang="ja-JP" sz="1350" dirty="0">
                <a:solidFill>
                  <a:srgbClr val="FFFFFF"/>
                </a:solidFill>
                <a:latin typeface="Arial" pitchFamily="34" charset="0"/>
                <a:ea typeface="ＭＳ Ｐゴシック" pitchFamily="50" charset="-128"/>
              </a:rPr>
              <a:t>Cu</a:t>
            </a:r>
            <a:endParaRPr lang="ja-JP" altLang="en-US" sz="1350" dirty="0">
              <a:solidFill>
                <a:srgbClr val="FFFFFF"/>
              </a:solidFill>
              <a:latin typeface="Arial" pitchFamily="34" charset="0"/>
              <a:ea typeface="ＭＳ Ｐゴシック" pitchFamily="50" charset="-128"/>
            </a:endParaRPr>
          </a:p>
        </p:txBody>
      </p:sp>
      <p:cxnSp>
        <p:nvCxnSpPr>
          <p:cNvPr id="61" name="直線コネクタ 60">
            <a:extLst>
              <a:ext uri="{FF2B5EF4-FFF2-40B4-BE49-F238E27FC236}">
                <a16:creationId xmlns:a16="http://schemas.microsoft.com/office/drawing/2014/main" id="{187B57C3-5E33-48A5-9191-9976F0B1D189}"/>
              </a:ext>
            </a:extLst>
          </p:cNvPr>
          <p:cNvCxnSpPr>
            <a:cxnSpLocks/>
          </p:cNvCxnSpPr>
          <p:nvPr/>
        </p:nvCxnSpPr>
        <p:spPr>
          <a:xfrm>
            <a:off x="7683933" y="382493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DF7032E3-6822-4D72-95D5-657015537CA2}"/>
              </a:ext>
            </a:extLst>
          </p:cNvPr>
          <p:cNvCxnSpPr>
            <a:cxnSpLocks/>
          </p:cNvCxnSpPr>
          <p:nvPr/>
        </p:nvCxnSpPr>
        <p:spPr>
          <a:xfrm>
            <a:off x="7685662" y="4301302"/>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94E7D8C4-244F-4F42-839B-267EDF1C5CDD}"/>
              </a:ext>
            </a:extLst>
          </p:cNvPr>
          <p:cNvCxnSpPr>
            <a:cxnSpLocks/>
          </p:cNvCxnSpPr>
          <p:nvPr/>
        </p:nvCxnSpPr>
        <p:spPr>
          <a:xfrm>
            <a:off x="7689235" y="472385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6E65B79-C813-4613-ADD3-E0A41488C8C6}"/>
              </a:ext>
            </a:extLst>
          </p:cNvPr>
          <p:cNvCxnSpPr>
            <a:cxnSpLocks/>
          </p:cNvCxnSpPr>
          <p:nvPr/>
        </p:nvCxnSpPr>
        <p:spPr>
          <a:xfrm>
            <a:off x="9654015" y="382493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9B13F323-6136-46A7-8F26-AEBDE0B87397}"/>
              </a:ext>
            </a:extLst>
          </p:cNvPr>
          <p:cNvCxnSpPr>
            <a:cxnSpLocks/>
          </p:cNvCxnSpPr>
          <p:nvPr/>
        </p:nvCxnSpPr>
        <p:spPr>
          <a:xfrm>
            <a:off x="9654015" y="4268721"/>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84852C7-255A-4989-98C0-50AA58F79E1F}"/>
              </a:ext>
            </a:extLst>
          </p:cNvPr>
          <p:cNvCxnSpPr>
            <a:cxnSpLocks/>
          </p:cNvCxnSpPr>
          <p:nvPr/>
        </p:nvCxnSpPr>
        <p:spPr>
          <a:xfrm>
            <a:off x="9654015" y="4730198"/>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F6C3E04C-6E4D-4C45-B405-AB9EAC8D2CD2}"/>
              </a:ext>
            </a:extLst>
          </p:cNvPr>
          <p:cNvCxnSpPr>
            <a:cxnSpLocks/>
          </p:cNvCxnSpPr>
          <p:nvPr/>
        </p:nvCxnSpPr>
        <p:spPr>
          <a:xfrm>
            <a:off x="9756537" y="4060090"/>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BC4A902-1606-4EEC-9D1E-B4DBD72A9661}"/>
              </a:ext>
            </a:extLst>
          </p:cNvPr>
          <p:cNvCxnSpPr>
            <a:cxnSpLocks/>
          </p:cNvCxnSpPr>
          <p:nvPr/>
        </p:nvCxnSpPr>
        <p:spPr>
          <a:xfrm>
            <a:off x="9756537" y="3587830"/>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6606C0C8-F39F-4F20-AB76-B5DCB9364021}"/>
              </a:ext>
            </a:extLst>
          </p:cNvPr>
          <p:cNvCxnSpPr>
            <a:cxnSpLocks/>
          </p:cNvCxnSpPr>
          <p:nvPr/>
        </p:nvCxnSpPr>
        <p:spPr>
          <a:xfrm>
            <a:off x="9756537" y="449567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100F9AA5-91B0-46A5-B369-7C1F7AECA233}"/>
              </a:ext>
            </a:extLst>
          </p:cNvPr>
          <p:cNvCxnSpPr>
            <a:cxnSpLocks/>
          </p:cNvCxnSpPr>
          <p:nvPr/>
        </p:nvCxnSpPr>
        <p:spPr>
          <a:xfrm>
            <a:off x="9756537" y="4960446"/>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6C83E1C-3FC3-499C-B97D-BBC8053FA9E9}"/>
              </a:ext>
            </a:extLst>
          </p:cNvPr>
          <p:cNvCxnSpPr>
            <a:cxnSpLocks/>
          </p:cNvCxnSpPr>
          <p:nvPr/>
        </p:nvCxnSpPr>
        <p:spPr>
          <a:xfrm>
            <a:off x="7562787" y="4069003"/>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65DD527-9748-4130-A54B-2EC07113F524}"/>
              </a:ext>
            </a:extLst>
          </p:cNvPr>
          <p:cNvCxnSpPr>
            <a:cxnSpLocks/>
          </p:cNvCxnSpPr>
          <p:nvPr/>
        </p:nvCxnSpPr>
        <p:spPr>
          <a:xfrm>
            <a:off x="7562787" y="3596743"/>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8D4884D-812D-4247-A87C-DDA1B90B445B}"/>
              </a:ext>
            </a:extLst>
          </p:cNvPr>
          <p:cNvCxnSpPr>
            <a:cxnSpLocks/>
          </p:cNvCxnSpPr>
          <p:nvPr/>
        </p:nvCxnSpPr>
        <p:spPr>
          <a:xfrm>
            <a:off x="7562787" y="4504592"/>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1A2526C-300C-4582-846C-C5E48482DF60}"/>
              </a:ext>
            </a:extLst>
          </p:cNvPr>
          <p:cNvCxnSpPr>
            <a:cxnSpLocks/>
          </p:cNvCxnSpPr>
          <p:nvPr/>
        </p:nvCxnSpPr>
        <p:spPr>
          <a:xfrm>
            <a:off x="7562787" y="4969359"/>
            <a:ext cx="0" cy="198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フリーフォーム: 図形 74">
            <a:extLst>
              <a:ext uri="{FF2B5EF4-FFF2-40B4-BE49-F238E27FC236}">
                <a16:creationId xmlns:a16="http://schemas.microsoft.com/office/drawing/2014/main" id="{0CAD0FD9-0C4E-4D49-BF72-14DE8AB972C0}"/>
              </a:ext>
            </a:extLst>
          </p:cNvPr>
          <p:cNvSpPr/>
          <p:nvPr/>
        </p:nvSpPr>
        <p:spPr>
          <a:xfrm>
            <a:off x="6737185" y="3366449"/>
            <a:ext cx="3809134" cy="2887325"/>
          </a:xfrm>
          <a:custGeom>
            <a:avLst/>
            <a:gdLst>
              <a:gd name="connsiteX0" fmla="*/ 175926 w 5265997"/>
              <a:gd name="connsiteY0" fmla="*/ 378691 h 4914010"/>
              <a:gd name="connsiteX1" fmla="*/ 231345 w 5265997"/>
              <a:gd name="connsiteY1" fmla="*/ 4267200 h 4914010"/>
              <a:gd name="connsiteX2" fmla="*/ 2438835 w 5265997"/>
              <a:gd name="connsiteY2" fmla="*/ 4821381 h 4914010"/>
              <a:gd name="connsiteX3" fmla="*/ 5006545 w 5265997"/>
              <a:gd name="connsiteY3" fmla="*/ 4387272 h 4914010"/>
              <a:gd name="connsiteX4" fmla="*/ 5043490 w 5265997"/>
              <a:gd name="connsiteY4" fmla="*/ 0 h 4914010"/>
              <a:gd name="connsiteX0" fmla="*/ 143939 w 5234010"/>
              <a:gd name="connsiteY0" fmla="*/ 378691 h 4914010"/>
              <a:gd name="connsiteX1" fmla="*/ 97758 w 5234010"/>
              <a:gd name="connsiteY1" fmla="*/ 738909 h 4914010"/>
              <a:gd name="connsiteX2" fmla="*/ 199358 w 5234010"/>
              <a:gd name="connsiteY2" fmla="*/ 4267200 h 4914010"/>
              <a:gd name="connsiteX3" fmla="*/ 2406848 w 5234010"/>
              <a:gd name="connsiteY3" fmla="*/ 4821381 h 4914010"/>
              <a:gd name="connsiteX4" fmla="*/ 4974558 w 5234010"/>
              <a:gd name="connsiteY4" fmla="*/ 4387272 h 4914010"/>
              <a:gd name="connsiteX5" fmla="*/ 5011503 w 5234010"/>
              <a:gd name="connsiteY5" fmla="*/ 0 h 4914010"/>
              <a:gd name="connsiteX0" fmla="*/ 143939 w 5200834"/>
              <a:gd name="connsiteY0" fmla="*/ 378691 h 4883847"/>
              <a:gd name="connsiteX1" fmla="*/ 97758 w 5200834"/>
              <a:gd name="connsiteY1" fmla="*/ 738909 h 4883847"/>
              <a:gd name="connsiteX2" fmla="*/ 199358 w 5200834"/>
              <a:gd name="connsiteY2" fmla="*/ 4267200 h 4883847"/>
              <a:gd name="connsiteX3" fmla="*/ 2406848 w 5200834"/>
              <a:gd name="connsiteY3" fmla="*/ 4821381 h 4883847"/>
              <a:gd name="connsiteX4" fmla="*/ 4974558 w 5200834"/>
              <a:gd name="connsiteY4" fmla="*/ 4387272 h 4883847"/>
              <a:gd name="connsiteX5" fmla="*/ 5076157 w 5200834"/>
              <a:gd name="connsiteY5" fmla="*/ 535709 h 4883847"/>
              <a:gd name="connsiteX6" fmla="*/ 5011503 w 5200834"/>
              <a:gd name="connsiteY6" fmla="*/ 0 h 4883847"/>
              <a:gd name="connsiteX0" fmla="*/ 86 w 5611162"/>
              <a:gd name="connsiteY0" fmla="*/ 424873 h 4883847"/>
              <a:gd name="connsiteX1" fmla="*/ 508086 w 5611162"/>
              <a:gd name="connsiteY1" fmla="*/ 738909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86 w 5611162"/>
              <a:gd name="connsiteY0" fmla="*/ 424873 h 4883847"/>
              <a:gd name="connsiteX1" fmla="*/ 517322 w 5611162"/>
              <a:gd name="connsiteY1" fmla="*/ 480291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86 w 5611162"/>
              <a:gd name="connsiteY0" fmla="*/ 424873 h 4883847"/>
              <a:gd name="connsiteX1" fmla="*/ 517322 w 5611162"/>
              <a:gd name="connsiteY1" fmla="*/ 480291 h 4883847"/>
              <a:gd name="connsiteX2" fmla="*/ 609686 w 5611162"/>
              <a:gd name="connsiteY2" fmla="*/ 4267200 h 4883847"/>
              <a:gd name="connsiteX3" fmla="*/ 2817176 w 5611162"/>
              <a:gd name="connsiteY3" fmla="*/ 4821381 h 4883847"/>
              <a:gd name="connsiteX4" fmla="*/ 5384886 w 5611162"/>
              <a:gd name="connsiteY4" fmla="*/ 4387272 h 4883847"/>
              <a:gd name="connsiteX5" fmla="*/ 5486485 w 5611162"/>
              <a:gd name="connsiteY5" fmla="*/ 535709 h 4883847"/>
              <a:gd name="connsiteX6" fmla="*/ 5421831 w 5611162"/>
              <a:gd name="connsiteY6" fmla="*/ 0 h 4883847"/>
              <a:gd name="connsiteX0" fmla="*/ 143 w 5611219"/>
              <a:gd name="connsiteY0" fmla="*/ 424873 h 4883847"/>
              <a:gd name="connsiteX1" fmla="*/ 517379 w 5611219"/>
              <a:gd name="connsiteY1" fmla="*/ 480291 h 4883847"/>
              <a:gd name="connsiteX2" fmla="*/ 609743 w 5611219"/>
              <a:gd name="connsiteY2" fmla="*/ 4267200 h 4883847"/>
              <a:gd name="connsiteX3" fmla="*/ 2817233 w 5611219"/>
              <a:gd name="connsiteY3" fmla="*/ 4821381 h 4883847"/>
              <a:gd name="connsiteX4" fmla="*/ 5384943 w 5611219"/>
              <a:gd name="connsiteY4" fmla="*/ 4387272 h 4883847"/>
              <a:gd name="connsiteX5" fmla="*/ 5486542 w 5611219"/>
              <a:gd name="connsiteY5" fmla="*/ 535709 h 4883847"/>
              <a:gd name="connsiteX6" fmla="*/ 5421888 w 5611219"/>
              <a:gd name="connsiteY6" fmla="*/ 0 h 4883847"/>
              <a:gd name="connsiteX0" fmla="*/ 140 w 5611216"/>
              <a:gd name="connsiteY0" fmla="*/ 424873 h 4883847"/>
              <a:gd name="connsiteX1" fmla="*/ 526613 w 5611216"/>
              <a:gd name="connsiteY1" fmla="*/ 434109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140 w 5611216"/>
              <a:gd name="connsiteY0" fmla="*/ 424873 h 4883847"/>
              <a:gd name="connsiteX1" fmla="*/ 526613 w 5611216"/>
              <a:gd name="connsiteY1" fmla="*/ 461818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140 w 5611216"/>
              <a:gd name="connsiteY0" fmla="*/ 424873 h 4883847"/>
              <a:gd name="connsiteX1" fmla="*/ 526613 w 5611216"/>
              <a:gd name="connsiteY1" fmla="*/ 430068 h 4883847"/>
              <a:gd name="connsiteX2" fmla="*/ 609740 w 5611216"/>
              <a:gd name="connsiteY2" fmla="*/ 4267200 h 4883847"/>
              <a:gd name="connsiteX3" fmla="*/ 2817230 w 5611216"/>
              <a:gd name="connsiteY3" fmla="*/ 4821381 h 4883847"/>
              <a:gd name="connsiteX4" fmla="*/ 5384940 w 5611216"/>
              <a:gd name="connsiteY4" fmla="*/ 4387272 h 4883847"/>
              <a:gd name="connsiteX5" fmla="*/ 5486539 w 5611216"/>
              <a:gd name="connsiteY5" fmla="*/ 535709 h 4883847"/>
              <a:gd name="connsiteX6" fmla="*/ 5421885 w 561121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883847"/>
              <a:gd name="connsiteX1" fmla="*/ 526473 w 5611076"/>
              <a:gd name="connsiteY1" fmla="*/ 430068 h 4883847"/>
              <a:gd name="connsiteX2" fmla="*/ 609600 w 5611076"/>
              <a:gd name="connsiteY2" fmla="*/ 4267200 h 4883847"/>
              <a:gd name="connsiteX3" fmla="*/ 2817090 w 5611076"/>
              <a:gd name="connsiteY3" fmla="*/ 4821381 h 4883847"/>
              <a:gd name="connsiteX4" fmla="*/ 5384800 w 5611076"/>
              <a:gd name="connsiteY4" fmla="*/ 4387272 h 4883847"/>
              <a:gd name="connsiteX5" fmla="*/ 5486399 w 5611076"/>
              <a:gd name="connsiteY5" fmla="*/ 535709 h 4883847"/>
              <a:gd name="connsiteX6" fmla="*/ 5421745 w 5611076"/>
              <a:gd name="connsiteY6" fmla="*/ 0 h 4883847"/>
              <a:gd name="connsiteX0" fmla="*/ 0 w 5611076"/>
              <a:gd name="connsiteY0" fmla="*/ 424873 h 4902089"/>
              <a:gd name="connsiteX1" fmla="*/ 526473 w 5611076"/>
              <a:gd name="connsiteY1" fmla="*/ 430068 h 4902089"/>
              <a:gd name="connsiteX2" fmla="*/ 552450 w 5611076"/>
              <a:gd name="connsiteY2" fmla="*/ 4006850 h 4902089"/>
              <a:gd name="connsiteX3" fmla="*/ 2817090 w 5611076"/>
              <a:gd name="connsiteY3" fmla="*/ 4821381 h 4902089"/>
              <a:gd name="connsiteX4" fmla="*/ 5384800 w 5611076"/>
              <a:gd name="connsiteY4" fmla="*/ 4387272 h 4902089"/>
              <a:gd name="connsiteX5" fmla="*/ 5486399 w 5611076"/>
              <a:gd name="connsiteY5" fmla="*/ 535709 h 4902089"/>
              <a:gd name="connsiteX6" fmla="*/ 5421745 w 5611076"/>
              <a:gd name="connsiteY6" fmla="*/ 0 h 4902089"/>
              <a:gd name="connsiteX0" fmla="*/ 0 w 5611076"/>
              <a:gd name="connsiteY0" fmla="*/ 424873 h 4905227"/>
              <a:gd name="connsiteX1" fmla="*/ 526473 w 5611076"/>
              <a:gd name="connsiteY1" fmla="*/ 430068 h 4905227"/>
              <a:gd name="connsiteX2" fmla="*/ 901700 w 5611076"/>
              <a:gd name="connsiteY2" fmla="*/ 3962400 h 4905227"/>
              <a:gd name="connsiteX3" fmla="*/ 2817090 w 5611076"/>
              <a:gd name="connsiteY3" fmla="*/ 4821381 h 4905227"/>
              <a:gd name="connsiteX4" fmla="*/ 5384800 w 5611076"/>
              <a:gd name="connsiteY4" fmla="*/ 4387272 h 4905227"/>
              <a:gd name="connsiteX5" fmla="*/ 5486399 w 5611076"/>
              <a:gd name="connsiteY5" fmla="*/ 535709 h 4905227"/>
              <a:gd name="connsiteX6" fmla="*/ 5421745 w 5611076"/>
              <a:gd name="connsiteY6" fmla="*/ 0 h 4905227"/>
              <a:gd name="connsiteX0" fmla="*/ 0 w 5611076"/>
              <a:gd name="connsiteY0" fmla="*/ 424873 h 4905227"/>
              <a:gd name="connsiteX1" fmla="*/ 894773 w 5611076"/>
              <a:gd name="connsiteY1" fmla="*/ 550718 h 4905227"/>
              <a:gd name="connsiteX2" fmla="*/ 901700 w 5611076"/>
              <a:gd name="connsiteY2" fmla="*/ 3962400 h 4905227"/>
              <a:gd name="connsiteX3" fmla="*/ 2817090 w 5611076"/>
              <a:gd name="connsiteY3" fmla="*/ 4821381 h 4905227"/>
              <a:gd name="connsiteX4" fmla="*/ 5384800 w 5611076"/>
              <a:gd name="connsiteY4" fmla="*/ 4387272 h 4905227"/>
              <a:gd name="connsiteX5" fmla="*/ 5486399 w 5611076"/>
              <a:gd name="connsiteY5" fmla="*/ 535709 h 4905227"/>
              <a:gd name="connsiteX6" fmla="*/ 5421745 w 5611076"/>
              <a:gd name="connsiteY6" fmla="*/ 0 h 4905227"/>
              <a:gd name="connsiteX0" fmla="*/ 0 w 5249126"/>
              <a:gd name="connsiteY0" fmla="*/ 558223 h 4905227"/>
              <a:gd name="connsiteX1" fmla="*/ 532823 w 5249126"/>
              <a:gd name="connsiteY1" fmla="*/ 550718 h 4905227"/>
              <a:gd name="connsiteX2" fmla="*/ 539750 w 5249126"/>
              <a:gd name="connsiteY2" fmla="*/ 3962400 h 4905227"/>
              <a:gd name="connsiteX3" fmla="*/ 2455140 w 5249126"/>
              <a:gd name="connsiteY3" fmla="*/ 4821381 h 4905227"/>
              <a:gd name="connsiteX4" fmla="*/ 5022850 w 5249126"/>
              <a:gd name="connsiteY4" fmla="*/ 4387272 h 4905227"/>
              <a:gd name="connsiteX5" fmla="*/ 5124449 w 5249126"/>
              <a:gd name="connsiteY5" fmla="*/ 535709 h 4905227"/>
              <a:gd name="connsiteX6" fmla="*/ 5059795 w 5249126"/>
              <a:gd name="connsiteY6" fmla="*/ 0 h 4905227"/>
              <a:gd name="connsiteX0" fmla="*/ 0 w 5249126"/>
              <a:gd name="connsiteY0" fmla="*/ 558223 h 4905227"/>
              <a:gd name="connsiteX1" fmla="*/ 532823 w 5249126"/>
              <a:gd name="connsiteY1" fmla="*/ 550718 h 4905227"/>
              <a:gd name="connsiteX2" fmla="*/ 539750 w 5249126"/>
              <a:gd name="connsiteY2" fmla="*/ 3962400 h 4905227"/>
              <a:gd name="connsiteX3" fmla="*/ 2455140 w 5249126"/>
              <a:gd name="connsiteY3" fmla="*/ 4821381 h 4905227"/>
              <a:gd name="connsiteX4" fmla="*/ 5022850 w 5249126"/>
              <a:gd name="connsiteY4" fmla="*/ 4387272 h 4905227"/>
              <a:gd name="connsiteX5" fmla="*/ 5124449 w 5249126"/>
              <a:gd name="connsiteY5" fmla="*/ 535709 h 4905227"/>
              <a:gd name="connsiteX6" fmla="*/ 5059795 w 5249126"/>
              <a:gd name="connsiteY6" fmla="*/ 0 h 4905227"/>
              <a:gd name="connsiteX0" fmla="*/ 0 w 5151628"/>
              <a:gd name="connsiteY0" fmla="*/ 558223 h 4905227"/>
              <a:gd name="connsiteX1" fmla="*/ 532823 w 5151628"/>
              <a:gd name="connsiteY1" fmla="*/ 550718 h 4905227"/>
              <a:gd name="connsiteX2" fmla="*/ 539750 w 5151628"/>
              <a:gd name="connsiteY2" fmla="*/ 3962400 h 4905227"/>
              <a:gd name="connsiteX3" fmla="*/ 2455140 w 5151628"/>
              <a:gd name="connsiteY3" fmla="*/ 4821381 h 4905227"/>
              <a:gd name="connsiteX4" fmla="*/ 5022850 w 5151628"/>
              <a:gd name="connsiteY4" fmla="*/ 4387272 h 4905227"/>
              <a:gd name="connsiteX5" fmla="*/ 4622799 w 5151628"/>
              <a:gd name="connsiteY5" fmla="*/ 586509 h 4905227"/>
              <a:gd name="connsiteX6" fmla="*/ 5059795 w 5151628"/>
              <a:gd name="connsiteY6" fmla="*/ 0 h 4905227"/>
              <a:gd name="connsiteX0" fmla="*/ 0 w 5151628"/>
              <a:gd name="connsiteY0" fmla="*/ 298925 h 4645929"/>
              <a:gd name="connsiteX1" fmla="*/ 532823 w 5151628"/>
              <a:gd name="connsiteY1" fmla="*/ 291420 h 4645929"/>
              <a:gd name="connsiteX2" fmla="*/ 539750 w 5151628"/>
              <a:gd name="connsiteY2" fmla="*/ 3703102 h 4645929"/>
              <a:gd name="connsiteX3" fmla="*/ 2455140 w 5151628"/>
              <a:gd name="connsiteY3" fmla="*/ 4562083 h 4645929"/>
              <a:gd name="connsiteX4" fmla="*/ 5022850 w 5151628"/>
              <a:gd name="connsiteY4" fmla="*/ 4127974 h 4645929"/>
              <a:gd name="connsiteX5" fmla="*/ 4622799 w 5151628"/>
              <a:gd name="connsiteY5" fmla="*/ 327211 h 4645929"/>
              <a:gd name="connsiteX6" fmla="*/ 5047095 w 5151628"/>
              <a:gd name="connsiteY6" fmla="*/ 242352 h 4645929"/>
              <a:gd name="connsiteX0" fmla="*/ 0 w 5151628"/>
              <a:gd name="connsiteY0" fmla="*/ 320160 h 4667164"/>
              <a:gd name="connsiteX1" fmla="*/ 532823 w 5151628"/>
              <a:gd name="connsiteY1" fmla="*/ 312655 h 4667164"/>
              <a:gd name="connsiteX2" fmla="*/ 539750 w 5151628"/>
              <a:gd name="connsiteY2" fmla="*/ 3724337 h 4667164"/>
              <a:gd name="connsiteX3" fmla="*/ 2455140 w 5151628"/>
              <a:gd name="connsiteY3" fmla="*/ 4583318 h 4667164"/>
              <a:gd name="connsiteX4" fmla="*/ 5022850 w 5151628"/>
              <a:gd name="connsiteY4" fmla="*/ 4149209 h 4667164"/>
              <a:gd name="connsiteX5" fmla="*/ 4622799 w 5151628"/>
              <a:gd name="connsiteY5" fmla="*/ 348446 h 4667164"/>
              <a:gd name="connsiteX6" fmla="*/ 5047095 w 5151628"/>
              <a:gd name="connsiteY6" fmla="*/ 263587 h 4667164"/>
              <a:gd name="connsiteX0" fmla="*/ 0 w 5151628"/>
              <a:gd name="connsiteY0" fmla="*/ 56573 h 4403577"/>
              <a:gd name="connsiteX1" fmla="*/ 532823 w 5151628"/>
              <a:gd name="connsiteY1" fmla="*/ 49068 h 4403577"/>
              <a:gd name="connsiteX2" fmla="*/ 539750 w 5151628"/>
              <a:gd name="connsiteY2" fmla="*/ 3460750 h 4403577"/>
              <a:gd name="connsiteX3" fmla="*/ 2455140 w 5151628"/>
              <a:gd name="connsiteY3" fmla="*/ 4319731 h 4403577"/>
              <a:gd name="connsiteX4" fmla="*/ 5022850 w 5151628"/>
              <a:gd name="connsiteY4" fmla="*/ 3885622 h 4403577"/>
              <a:gd name="connsiteX5" fmla="*/ 4622799 w 5151628"/>
              <a:gd name="connsiteY5" fmla="*/ 84859 h 4403577"/>
              <a:gd name="connsiteX6" fmla="*/ 5047095 w 5151628"/>
              <a:gd name="connsiteY6" fmla="*/ 0 h 4403577"/>
              <a:gd name="connsiteX0" fmla="*/ 0 w 5157532"/>
              <a:gd name="connsiteY0" fmla="*/ 57458 h 4404462"/>
              <a:gd name="connsiteX1" fmla="*/ 532823 w 5157532"/>
              <a:gd name="connsiteY1" fmla="*/ 499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900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26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57458 h 4404462"/>
              <a:gd name="connsiteX1" fmla="*/ 532823 w 5157532"/>
              <a:gd name="connsiteY1" fmla="*/ 62653 h 4404462"/>
              <a:gd name="connsiteX2" fmla="*/ 539750 w 5157532"/>
              <a:gd name="connsiteY2" fmla="*/ 3461635 h 4404462"/>
              <a:gd name="connsiteX3" fmla="*/ 2455140 w 5157532"/>
              <a:gd name="connsiteY3" fmla="*/ 4320616 h 4404462"/>
              <a:gd name="connsiteX4" fmla="*/ 5022850 w 5157532"/>
              <a:gd name="connsiteY4" fmla="*/ 3886507 h 4404462"/>
              <a:gd name="connsiteX5" fmla="*/ 4673599 w 5157532"/>
              <a:gd name="connsiteY5" fmla="*/ 41294 h 4404462"/>
              <a:gd name="connsiteX6" fmla="*/ 5047095 w 5157532"/>
              <a:gd name="connsiteY6" fmla="*/ 885 h 4404462"/>
              <a:gd name="connsiteX0" fmla="*/ 0 w 5157532"/>
              <a:gd name="connsiteY0" fmla="*/ 46263 h 4393267"/>
              <a:gd name="connsiteX1" fmla="*/ 532823 w 5157532"/>
              <a:gd name="connsiteY1" fmla="*/ 51458 h 4393267"/>
              <a:gd name="connsiteX2" fmla="*/ 539750 w 5157532"/>
              <a:gd name="connsiteY2" fmla="*/ 3450440 h 4393267"/>
              <a:gd name="connsiteX3" fmla="*/ 2455140 w 5157532"/>
              <a:gd name="connsiteY3" fmla="*/ 4309421 h 4393267"/>
              <a:gd name="connsiteX4" fmla="*/ 5022850 w 5157532"/>
              <a:gd name="connsiteY4" fmla="*/ 3875312 h 4393267"/>
              <a:gd name="connsiteX5" fmla="*/ 4673599 w 5157532"/>
              <a:gd name="connsiteY5" fmla="*/ 30099 h 4393267"/>
              <a:gd name="connsiteX6" fmla="*/ 5047095 w 5157532"/>
              <a:gd name="connsiteY6" fmla="*/ 8740 h 4393267"/>
              <a:gd name="connsiteX0" fmla="*/ 0 w 5157532"/>
              <a:gd name="connsiteY0" fmla="*/ 42276 h 4389280"/>
              <a:gd name="connsiteX1" fmla="*/ 532823 w 5157532"/>
              <a:gd name="connsiteY1" fmla="*/ 47471 h 4389280"/>
              <a:gd name="connsiteX2" fmla="*/ 539750 w 5157532"/>
              <a:gd name="connsiteY2" fmla="*/ 3446453 h 4389280"/>
              <a:gd name="connsiteX3" fmla="*/ 2455140 w 5157532"/>
              <a:gd name="connsiteY3" fmla="*/ 4305434 h 4389280"/>
              <a:gd name="connsiteX4" fmla="*/ 5022850 w 5157532"/>
              <a:gd name="connsiteY4" fmla="*/ 3871325 h 4389280"/>
              <a:gd name="connsiteX5" fmla="*/ 4673599 w 5157532"/>
              <a:gd name="connsiteY5" fmla="*/ 26112 h 4389280"/>
              <a:gd name="connsiteX6" fmla="*/ 5047095 w 5157532"/>
              <a:gd name="connsiteY6" fmla="*/ 4753 h 4389280"/>
              <a:gd name="connsiteX0" fmla="*/ 0 w 5157532"/>
              <a:gd name="connsiteY0" fmla="*/ 37523 h 4384527"/>
              <a:gd name="connsiteX1" fmla="*/ 532823 w 5157532"/>
              <a:gd name="connsiteY1" fmla="*/ 42718 h 4384527"/>
              <a:gd name="connsiteX2" fmla="*/ 539750 w 5157532"/>
              <a:gd name="connsiteY2" fmla="*/ 3441700 h 4384527"/>
              <a:gd name="connsiteX3" fmla="*/ 2455140 w 5157532"/>
              <a:gd name="connsiteY3" fmla="*/ 4300681 h 4384527"/>
              <a:gd name="connsiteX4" fmla="*/ 5022850 w 5157532"/>
              <a:gd name="connsiteY4" fmla="*/ 3866572 h 4384527"/>
              <a:gd name="connsiteX5" fmla="*/ 4673599 w 5157532"/>
              <a:gd name="connsiteY5" fmla="*/ 21359 h 4384527"/>
              <a:gd name="connsiteX6" fmla="*/ 5047095 w 5157532"/>
              <a:gd name="connsiteY6" fmla="*/ 0 h 4384527"/>
              <a:gd name="connsiteX0" fmla="*/ 0 w 5047095"/>
              <a:gd name="connsiteY0" fmla="*/ 37523 h 4300734"/>
              <a:gd name="connsiteX1" fmla="*/ 532823 w 5047095"/>
              <a:gd name="connsiteY1" fmla="*/ 42718 h 4300734"/>
              <a:gd name="connsiteX2" fmla="*/ 539750 w 5047095"/>
              <a:gd name="connsiteY2" fmla="*/ 3441700 h 4300734"/>
              <a:gd name="connsiteX3" fmla="*/ 2455140 w 5047095"/>
              <a:gd name="connsiteY3" fmla="*/ 4300681 h 4300734"/>
              <a:gd name="connsiteX4" fmla="*/ 4654550 w 5047095"/>
              <a:gd name="connsiteY4" fmla="*/ 3460172 h 4300734"/>
              <a:gd name="connsiteX5" fmla="*/ 4673599 w 5047095"/>
              <a:gd name="connsiteY5" fmla="*/ 21359 h 4300734"/>
              <a:gd name="connsiteX6" fmla="*/ 5047095 w 5047095"/>
              <a:gd name="connsiteY6" fmla="*/ 0 h 4300734"/>
              <a:gd name="connsiteX0" fmla="*/ 0 w 5047095"/>
              <a:gd name="connsiteY0" fmla="*/ 37523 h 4300734"/>
              <a:gd name="connsiteX1" fmla="*/ 532823 w 5047095"/>
              <a:gd name="connsiteY1" fmla="*/ 42718 h 4300734"/>
              <a:gd name="connsiteX2" fmla="*/ 539750 w 5047095"/>
              <a:gd name="connsiteY2" fmla="*/ 3441700 h 4300734"/>
              <a:gd name="connsiteX3" fmla="*/ 2455140 w 5047095"/>
              <a:gd name="connsiteY3" fmla="*/ 4300681 h 4300734"/>
              <a:gd name="connsiteX4" fmla="*/ 4654550 w 5047095"/>
              <a:gd name="connsiteY4" fmla="*/ 3460172 h 4300734"/>
              <a:gd name="connsiteX5" fmla="*/ 4673599 w 5047095"/>
              <a:gd name="connsiteY5" fmla="*/ 21359 h 4300734"/>
              <a:gd name="connsiteX6" fmla="*/ 5047095 w 5047095"/>
              <a:gd name="connsiteY6" fmla="*/ 0 h 4300734"/>
              <a:gd name="connsiteX0" fmla="*/ 0 w 5047095"/>
              <a:gd name="connsiteY0" fmla="*/ 37523 h 4300993"/>
              <a:gd name="connsiteX1" fmla="*/ 532823 w 5047095"/>
              <a:gd name="connsiteY1" fmla="*/ 42718 h 4300993"/>
              <a:gd name="connsiteX2" fmla="*/ 539750 w 5047095"/>
              <a:gd name="connsiteY2" fmla="*/ 3441700 h 4300993"/>
              <a:gd name="connsiteX3" fmla="*/ 2455140 w 5047095"/>
              <a:gd name="connsiteY3" fmla="*/ 4300681 h 4300993"/>
              <a:gd name="connsiteX4" fmla="*/ 4654550 w 5047095"/>
              <a:gd name="connsiteY4" fmla="*/ 3460172 h 4300993"/>
              <a:gd name="connsiteX5" fmla="*/ 4673599 w 5047095"/>
              <a:gd name="connsiteY5" fmla="*/ 21359 h 4300993"/>
              <a:gd name="connsiteX6" fmla="*/ 5047095 w 5047095"/>
              <a:gd name="connsiteY6" fmla="*/ 0 h 4300993"/>
              <a:gd name="connsiteX0" fmla="*/ 0 w 5047095"/>
              <a:gd name="connsiteY0" fmla="*/ 37523 h 3970994"/>
              <a:gd name="connsiteX1" fmla="*/ 532823 w 5047095"/>
              <a:gd name="connsiteY1" fmla="*/ 42718 h 3970994"/>
              <a:gd name="connsiteX2" fmla="*/ 539750 w 5047095"/>
              <a:gd name="connsiteY2" fmla="*/ 3441700 h 3970994"/>
              <a:gd name="connsiteX3" fmla="*/ 2728190 w 5047095"/>
              <a:gd name="connsiteY3" fmla="*/ 3951431 h 3970994"/>
              <a:gd name="connsiteX4" fmla="*/ 4654550 w 5047095"/>
              <a:gd name="connsiteY4" fmla="*/ 3460172 h 3970994"/>
              <a:gd name="connsiteX5" fmla="*/ 4673599 w 5047095"/>
              <a:gd name="connsiteY5" fmla="*/ 21359 h 3970994"/>
              <a:gd name="connsiteX6" fmla="*/ 5047095 w 5047095"/>
              <a:gd name="connsiteY6" fmla="*/ 0 h 3970994"/>
              <a:gd name="connsiteX0" fmla="*/ 0 w 5047095"/>
              <a:gd name="connsiteY0" fmla="*/ 37523 h 4001622"/>
              <a:gd name="connsiteX1" fmla="*/ 532823 w 5047095"/>
              <a:gd name="connsiteY1" fmla="*/ 42718 h 4001622"/>
              <a:gd name="connsiteX2" fmla="*/ 539750 w 5047095"/>
              <a:gd name="connsiteY2" fmla="*/ 3441700 h 4001622"/>
              <a:gd name="connsiteX3" fmla="*/ 2721840 w 5047095"/>
              <a:gd name="connsiteY3" fmla="*/ 3989531 h 4001622"/>
              <a:gd name="connsiteX4" fmla="*/ 4654550 w 5047095"/>
              <a:gd name="connsiteY4" fmla="*/ 3460172 h 4001622"/>
              <a:gd name="connsiteX5" fmla="*/ 4673599 w 5047095"/>
              <a:gd name="connsiteY5" fmla="*/ 21359 h 4001622"/>
              <a:gd name="connsiteX6" fmla="*/ 5047095 w 5047095"/>
              <a:gd name="connsiteY6" fmla="*/ 0 h 4001622"/>
              <a:gd name="connsiteX0" fmla="*/ 0 w 5047095"/>
              <a:gd name="connsiteY0" fmla="*/ 37523 h 4005951"/>
              <a:gd name="connsiteX1" fmla="*/ 532823 w 5047095"/>
              <a:gd name="connsiteY1" fmla="*/ 42718 h 4005951"/>
              <a:gd name="connsiteX2" fmla="*/ 539750 w 5047095"/>
              <a:gd name="connsiteY2" fmla="*/ 3441700 h 4005951"/>
              <a:gd name="connsiteX3" fmla="*/ 2721840 w 5047095"/>
              <a:gd name="connsiteY3" fmla="*/ 3989531 h 4005951"/>
              <a:gd name="connsiteX4" fmla="*/ 4654550 w 5047095"/>
              <a:gd name="connsiteY4" fmla="*/ 3460172 h 4005951"/>
              <a:gd name="connsiteX5" fmla="*/ 4673599 w 5047095"/>
              <a:gd name="connsiteY5" fmla="*/ 21359 h 4005951"/>
              <a:gd name="connsiteX6" fmla="*/ 5047095 w 5047095"/>
              <a:gd name="connsiteY6" fmla="*/ 0 h 4005951"/>
              <a:gd name="connsiteX0" fmla="*/ 0 w 5047095"/>
              <a:gd name="connsiteY0" fmla="*/ 37523 h 4005951"/>
              <a:gd name="connsiteX1" fmla="*/ 532823 w 5047095"/>
              <a:gd name="connsiteY1" fmla="*/ 42718 h 4005951"/>
              <a:gd name="connsiteX2" fmla="*/ 539750 w 5047095"/>
              <a:gd name="connsiteY2" fmla="*/ 3441700 h 4005951"/>
              <a:gd name="connsiteX3" fmla="*/ 2721840 w 5047095"/>
              <a:gd name="connsiteY3" fmla="*/ 3989531 h 4005951"/>
              <a:gd name="connsiteX4" fmla="*/ 4654550 w 5047095"/>
              <a:gd name="connsiteY4" fmla="*/ 3460172 h 4005951"/>
              <a:gd name="connsiteX5" fmla="*/ 4673599 w 5047095"/>
              <a:gd name="connsiteY5" fmla="*/ 21359 h 4005951"/>
              <a:gd name="connsiteX6" fmla="*/ 5047095 w 5047095"/>
              <a:gd name="connsiteY6" fmla="*/ 0 h 4005951"/>
              <a:gd name="connsiteX0" fmla="*/ 0 w 5047095"/>
              <a:gd name="connsiteY0" fmla="*/ 37523 h 3990555"/>
              <a:gd name="connsiteX1" fmla="*/ 532823 w 5047095"/>
              <a:gd name="connsiteY1" fmla="*/ 42718 h 3990555"/>
              <a:gd name="connsiteX2" fmla="*/ 539750 w 5047095"/>
              <a:gd name="connsiteY2" fmla="*/ 3441700 h 3990555"/>
              <a:gd name="connsiteX3" fmla="*/ 2721840 w 5047095"/>
              <a:gd name="connsiteY3" fmla="*/ 3989531 h 3990555"/>
              <a:gd name="connsiteX4" fmla="*/ 4654550 w 5047095"/>
              <a:gd name="connsiteY4" fmla="*/ 3460172 h 3990555"/>
              <a:gd name="connsiteX5" fmla="*/ 4673599 w 5047095"/>
              <a:gd name="connsiteY5" fmla="*/ 21359 h 3990555"/>
              <a:gd name="connsiteX6" fmla="*/ 5047095 w 5047095"/>
              <a:gd name="connsiteY6" fmla="*/ 0 h 3990555"/>
              <a:gd name="connsiteX0" fmla="*/ 0 w 5047095"/>
              <a:gd name="connsiteY0" fmla="*/ 37523 h 3990555"/>
              <a:gd name="connsiteX1" fmla="*/ 532823 w 5047095"/>
              <a:gd name="connsiteY1" fmla="*/ 42718 h 3990555"/>
              <a:gd name="connsiteX2" fmla="*/ 539750 w 5047095"/>
              <a:gd name="connsiteY2" fmla="*/ 3441700 h 3990555"/>
              <a:gd name="connsiteX3" fmla="*/ 2721840 w 5047095"/>
              <a:gd name="connsiteY3" fmla="*/ 3989531 h 3990555"/>
              <a:gd name="connsiteX4" fmla="*/ 4654550 w 5047095"/>
              <a:gd name="connsiteY4" fmla="*/ 3460172 h 3990555"/>
              <a:gd name="connsiteX5" fmla="*/ 4673599 w 5047095"/>
              <a:gd name="connsiteY5" fmla="*/ 21359 h 3990555"/>
              <a:gd name="connsiteX6" fmla="*/ 5047095 w 5047095"/>
              <a:gd name="connsiteY6" fmla="*/ 0 h 3990555"/>
              <a:gd name="connsiteX0" fmla="*/ 0 w 5047095"/>
              <a:gd name="connsiteY0" fmla="*/ 37523 h 4030606"/>
              <a:gd name="connsiteX1" fmla="*/ 532823 w 5047095"/>
              <a:gd name="connsiteY1" fmla="*/ 42718 h 4030606"/>
              <a:gd name="connsiteX2" fmla="*/ 539750 w 5047095"/>
              <a:gd name="connsiteY2" fmla="*/ 3441700 h 4030606"/>
              <a:gd name="connsiteX3" fmla="*/ 1376795 w 5047095"/>
              <a:gd name="connsiteY3" fmla="*/ 3933536 h 4030606"/>
              <a:gd name="connsiteX4" fmla="*/ 2721840 w 5047095"/>
              <a:gd name="connsiteY4" fmla="*/ 3989531 h 4030606"/>
              <a:gd name="connsiteX5" fmla="*/ 4654550 w 5047095"/>
              <a:gd name="connsiteY5" fmla="*/ 3460172 h 4030606"/>
              <a:gd name="connsiteX6" fmla="*/ 4673599 w 5047095"/>
              <a:gd name="connsiteY6" fmla="*/ 21359 h 4030606"/>
              <a:gd name="connsiteX7" fmla="*/ 5047095 w 5047095"/>
              <a:gd name="connsiteY7" fmla="*/ 0 h 403060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4005456"/>
              <a:gd name="connsiteX1" fmla="*/ 532823 w 5047095"/>
              <a:gd name="connsiteY1" fmla="*/ 42718 h 4005456"/>
              <a:gd name="connsiteX2" fmla="*/ 539750 w 5047095"/>
              <a:gd name="connsiteY2" fmla="*/ 3441700 h 4005456"/>
              <a:gd name="connsiteX3" fmla="*/ 1376795 w 5047095"/>
              <a:gd name="connsiteY3" fmla="*/ 3933536 h 4005456"/>
              <a:gd name="connsiteX4" fmla="*/ 2721840 w 5047095"/>
              <a:gd name="connsiteY4" fmla="*/ 3989531 h 4005456"/>
              <a:gd name="connsiteX5" fmla="*/ 3935845 w 5047095"/>
              <a:gd name="connsiteY5" fmla="*/ 3952585 h 4005456"/>
              <a:gd name="connsiteX6" fmla="*/ 4654550 w 5047095"/>
              <a:gd name="connsiteY6" fmla="*/ 3460172 h 4005456"/>
              <a:gd name="connsiteX7" fmla="*/ 4673599 w 5047095"/>
              <a:gd name="connsiteY7" fmla="*/ 21359 h 4005456"/>
              <a:gd name="connsiteX8" fmla="*/ 5047095 w 5047095"/>
              <a:gd name="connsiteY8" fmla="*/ 0 h 4005456"/>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525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017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94933"/>
              <a:gd name="connsiteX1" fmla="*/ 532823 w 5047095"/>
              <a:gd name="connsiteY1" fmla="*/ 42718 h 3994933"/>
              <a:gd name="connsiteX2" fmla="*/ 539750 w 5047095"/>
              <a:gd name="connsiteY2" fmla="*/ 3441700 h 3994933"/>
              <a:gd name="connsiteX3" fmla="*/ 1376795 w 5047095"/>
              <a:gd name="connsiteY3" fmla="*/ 3933536 h 3994933"/>
              <a:gd name="connsiteX4" fmla="*/ 2721840 w 5047095"/>
              <a:gd name="connsiteY4" fmla="*/ 3989531 h 3994933"/>
              <a:gd name="connsiteX5" fmla="*/ 3935845 w 5047095"/>
              <a:gd name="connsiteY5" fmla="*/ 3901785 h 3994933"/>
              <a:gd name="connsiteX6" fmla="*/ 4654550 w 5047095"/>
              <a:gd name="connsiteY6" fmla="*/ 3460172 h 3994933"/>
              <a:gd name="connsiteX7" fmla="*/ 4673599 w 5047095"/>
              <a:gd name="connsiteY7" fmla="*/ 21359 h 3994933"/>
              <a:gd name="connsiteX8" fmla="*/ 5047095 w 5047095"/>
              <a:gd name="connsiteY8" fmla="*/ 0 h 3994933"/>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89680"/>
              <a:gd name="connsiteX1" fmla="*/ 532823 w 5047095"/>
              <a:gd name="connsiteY1" fmla="*/ 42718 h 3989680"/>
              <a:gd name="connsiteX2" fmla="*/ 539750 w 5047095"/>
              <a:gd name="connsiteY2" fmla="*/ 3441700 h 3989680"/>
              <a:gd name="connsiteX3" fmla="*/ 1294245 w 5047095"/>
              <a:gd name="connsiteY3" fmla="*/ 3914486 h 3989680"/>
              <a:gd name="connsiteX4" fmla="*/ 2721840 w 5047095"/>
              <a:gd name="connsiteY4" fmla="*/ 3989531 h 3989680"/>
              <a:gd name="connsiteX5" fmla="*/ 3935845 w 5047095"/>
              <a:gd name="connsiteY5" fmla="*/ 3901785 h 3989680"/>
              <a:gd name="connsiteX6" fmla="*/ 4654550 w 5047095"/>
              <a:gd name="connsiteY6" fmla="*/ 3460172 h 3989680"/>
              <a:gd name="connsiteX7" fmla="*/ 4673599 w 5047095"/>
              <a:gd name="connsiteY7" fmla="*/ 21359 h 3989680"/>
              <a:gd name="connsiteX8" fmla="*/ 5047095 w 5047095"/>
              <a:gd name="connsiteY8" fmla="*/ 0 h 3989680"/>
              <a:gd name="connsiteX0" fmla="*/ 0 w 5047095"/>
              <a:gd name="connsiteY0" fmla="*/ 37523 h 3992272"/>
              <a:gd name="connsiteX1" fmla="*/ 532823 w 5047095"/>
              <a:gd name="connsiteY1" fmla="*/ 42718 h 3992272"/>
              <a:gd name="connsiteX2" fmla="*/ 539750 w 5047095"/>
              <a:gd name="connsiteY2" fmla="*/ 3441700 h 3992272"/>
              <a:gd name="connsiteX3" fmla="*/ 1294245 w 5047095"/>
              <a:gd name="connsiteY3" fmla="*/ 3914486 h 3992272"/>
              <a:gd name="connsiteX4" fmla="*/ 2721840 w 5047095"/>
              <a:gd name="connsiteY4" fmla="*/ 3989531 h 3992272"/>
              <a:gd name="connsiteX5" fmla="*/ 3935845 w 5047095"/>
              <a:gd name="connsiteY5" fmla="*/ 3901785 h 3992272"/>
              <a:gd name="connsiteX6" fmla="*/ 4654550 w 5047095"/>
              <a:gd name="connsiteY6" fmla="*/ 3460172 h 3992272"/>
              <a:gd name="connsiteX7" fmla="*/ 4673599 w 5047095"/>
              <a:gd name="connsiteY7" fmla="*/ 21359 h 3992272"/>
              <a:gd name="connsiteX8" fmla="*/ 5047095 w 5047095"/>
              <a:gd name="connsiteY8" fmla="*/ 0 h 3992272"/>
              <a:gd name="connsiteX0" fmla="*/ 0 w 5047095"/>
              <a:gd name="connsiteY0" fmla="*/ 37523 h 3989679"/>
              <a:gd name="connsiteX1" fmla="*/ 532823 w 5047095"/>
              <a:gd name="connsiteY1" fmla="*/ 42718 h 3989679"/>
              <a:gd name="connsiteX2" fmla="*/ 539750 w 5047095"/>
              <a:gd name="connsiteY2" fmla="*/ 3441700 h 3989679"/>
              <a:gd name="connsiteX3" fmla="*/ 1294245 w 5047095"/>
              <a:gd name="connsiteY3" fmla="*/ 3914486 h 3989679"/>
              <a:gd name="connsiteX4" fmla="*/ 2721840 w 5047095"/>
              <a:gd name="connsiteY4" fmla="*/ 3989531 h 3989679"/>
              <a:gd name="connsiteX5" fmla="*/ 3935845 w 5047095"/>
              <a:gd name="connsiteY5" fmla="*/ 3901785 h 3989679"/>
              <a:gd name="connsiteX6" fmla="*/ 4654550 w 5047095"/>
              <a:gd name="connsiteY6" fmla="*/ 3460172 h 3989679"/>
              <a:gd name="connsiteX7" fmla="*/ 4673599 w 5047095"/>
              <a:gd name="connsiteY7" fmla="*/ 21359 h 3989679"/>
              <a:gd name="connsiteX8" fmla="*/ 5047095 w 5047095"/>
              <a:gd name="connsiteY8" fmla="*/ 0 h 3989679"/>
              <a:gd name="connsiteX0" fmla="*/ 0 w 5047095"/>
              <a:gd name="connsiteY0" fmla="*/ 37523 h 3989679"/>
              <a:gd name="connsiteX1" fmla="*/ 532823 w 5047095"/>
              <a:gd name="connsiteY1" fmla="*/ 42718 h 3989679"/>
              <a:gd name="connsiteX2" fmla="*/ 539750 w 5047095"/>
              <a:gd name="connsiteY2" fmla="*/ 3441700 h 3989679"/>
              <a:gd name="connsiteX3" fmla="*/ 1294245 w 5047095"/>
              <a:gd name="connsiteY3" fmla="*/ 3914486 h 3989679"/>
              <a:gd name="connsiteX4" fmla="*/ 2721840 w 5047095"/>
              <a:gd name="connsiteY4" fmla="*/ 3989531 h 3989679"/>
              <a:gd name="connsiteX5" fmla="*/ 3935845 w 5047095"/>
              <a:gd name="connsiteY5" fmla="*/ 3901785 h 3989679"/>
              <a:gd name="connsiteX6" fmla="*/ 4654550 w 5047095"/>
              <a:gd name="connsiteY6" fmla="*/ 3460172 h 3989679"/>
              <a:gd name="connsiteX7" fmla="*/ 4673599 w 5047095"/>
              <a:gd name="connsiteY7" fmla="*/ 21359 h 3989679"/>
              <a:gd name="connsiteX8" fmla="*/ 5047095 w 5047095"/>
              <a:gd name="connsiteY8" fmla="*/ 0 h 3989679"/>
              <a:gd name="connsiteX0" fmla="*/ 0 w 5047095"/>
              <a:gd name="connsiteY0" fmla="*/ 37523 h 3989691"/>
              <a:gd name="connsiteX1" fmla="*/ 532823 w 5047095"/>
              <a:gd name="connsiteY1" fmla="*/ 42718 h 3989691"/>
              <a:gd name="connsiteX2" fmla="*/ 539750 w 5047095"/>
              <a:gd name="connsiteY2" fmla="*/ 3441700 h 3989691"/>
              <a:gd name="connsiteX3" fmla="*/ 1294245 w 5047095"/>
              <a:gd name="connsiteY3" fmla="*/ 3914486 h 3989691"/>
              <a:gd name="connsiteX4" fmla="*/ 2721840 w 5047095"/>
              <a:gd name="connsiteY4" fmla="*/ 3989531 h 3989691"/>
              <a:gd name="connsiteX5" fmla="*/ 3935845 w 5047095"/>
              <a:gd name="connsiteY5" fmla="*/ 3901785 h 3989691"/>
              <a:gd name="connsiteX6" fmla="*/ 4654550 w 5047095"/>
              <a:gd name="connsiteY6" fmla="*/ 3460172 h 3989691"/>
              <a:gd name="connsiteX7" fmla="*/ 4673599 w 5047095"/>
              <a:gd name="connsiteY7" fmla="*/ 21359 h 3989691"/>
              <a:gd name="connsiteX8" fmla="*/ 5047095 w 5047095"/>
              <a:gd name="connsiteY8" fmla="*/ 0 h 3989691"/>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93"/>
              <a:gd name="connsiteX1" fmla="*/ 532823 w 5047095"/>
              <a:gd name="connsiteY1" fmla="*/ 42718 h 3989693"/>
              <a:gd name="connsiteX2" fmla="*/ 539750 w 5047095"/>
              <a:gd name="connsiteY2" fmla="*/ 3441700 h 3989693"/>
              <a:gd name="connsiteX3" fmla="*/ 1294245 w 5047095"/>
              <a:gd name="connsiteY3" fmla="*/ 3914486 h 3989693"/>
              <a:gd name="connsiteX4" fmla="*/ 2721840 w 5047095"/>
              <a:gd name="connsiteY4" fmla="*/ 3989531 h 3989693"/>
              <a:gd name="connsiteX5" fmla="*/ 3973945 w 5047095"/>
              <a:gd name="connsiteY5" fmla="*/ 3895435 h 3989693"/>
              <a:gd name="connsiteX6" fmla="*/ 4654550 w 5047095"/>
              <a:gd name="connsiteY6" fmla="*/ 3460172 h 3989693"/>
              <a:gd name="connsiteX7" fmla="*/ 4673599 w 5047095"/>
              <a:gd name="connsiteY7" fmla="*/ 21359 h 3989693"/>
              <a:gd name="connsiteX8" fmla="*/ 5047095 w 5047095"/>
              <a:gd name="connsiteY8" fmla="*/ 0 h 3989693"/>
              <a:gd name="connsiteX0" fmla="*/ 0 w 5047095"/>
              <a:gd name="connsiteY0" fmla="*/ 37523 h 3989654"/>
              <a:gd name="connsiteX1" fmla="*/ 532823 w 5047095"/>
              <a:gd name="connsiteY1" fmla="*/ 42718 h 3989654"/>
              <a:gd name="connsiteX2" fmla="*/ 539750 w 5047095"/>
              <a:gd name="connsiteY2" fmla="*/ 3441700 h 3989654"/>
              <a:gd name="connsiteX3" fmla="*/ 1294245 w 5047095"/>
              <a:gd name="connsiteY3" fmla="*/ 3914486 h 3989654"/>
              <a:gd name="connsiteX4" fmla="*/ 2721840 w 5047095"/>
              <a:gd name="connsiteY4" fmla="*/ 3989531 h 3989654"/>
              <a:gd name="connsiteX5" fmla="*/ 3973945 w 5047095"/>
              <a:gd name="connsiteY5" fmla="*/ 3895435 h 3989654"/>
              <a:gd name="connsiteX6" fmla="*/ 4654550 w 5047095"/>
              <a:gd name="connsiteY6" fmla="*/ 3460172 h 3989654"/>
              <a:gd name="connsiteX7" fmla="*/ 4673599 w 5047095"/>
              <a:gd name="connsiteY7" fmla="*/ 21359 h 3989654"/>
              <a:gd name="connsiteX8" fmla="*/ 5047095 w 5047095"/>
              <a:gd name="connsiteY8" fmla="*/ 0 h 3989654"/>
              <a:gd name="connsiteX0" fmla="*/ 0 w 5047095"/>
              <a:gd name="connsiteY0" fmla="*/ 37523 h 3990618"/>
              <a:gd name="connsiteX1" fmla="*/ 532823 w 5047095"/>
              <a:gd name="connsiteY1" fmla="*/ 42718 h 3990618"/>
              <a:gd name="connsiteX2" fmla="*/ 539750 w 5047095"/>
              <a:gd name="connsiteY2" fmla="*/ 3441700 h 3990618"/>
              <a:gd name="connsiteX3" fmla="*/ 1294245 w 5047095"/>
              <a:gd name="connsiteY3" fmla="*/ 3914486 h 3990618"/>
              <a:gd name="connsiteX4" fmla="*/ 2721840 w 5047095"/>
              <a:gd name="connsiteY4" fmla="*/ 3989531 h 3990618"/>
              <a:gd name="connsiteX5" fmla="*/ 3973945 w 5047095"/>
              <a:gd name="connsiteY5" fmla="*/ 3895435 h 3990618"/>
              <a:gd name="connsiteX6" fmla="*/ 4654550 w 5047095"/>
              <a:gd name="connsiteY6" fmla="*/ 3460172 h 3990618"/>
              <a:gd name="connsiteX7" fmla="*/ 4673599 w 5047095"/>
              <a:gd name="connsiteY7" fmla="*/ 21359 h 3990618"/>
              <a:gd name="connsiteX8" fmla="*/ 5047095 w 5047095"/>
              <a:gd name="connsiteY8" fmla="*/ 0 h 3990618"/>
              <a:gd name="connsiteX0" fmla="*/ 0 w 5047095"/>
              <a:gd name="connsiteY0" fmla="*/ 37523 h 3991162"/>
              <a:gd name="connsiteX1" fmla="*/ 532823 w 5047095"/>
              <a:gd name="connsiteY1" fmla="*/ 42718 h 3991162"/>
              <a:gd name="connsiteX2" fmla="*/ 539750 w 5047095"/>
              <a:gd name="connsiteY2" fmla="*/ 3441700 h 3991162"/>
              <a:gd name="connsiteX3" fmla="*/ 1294245 w 5047095"/>
              <a:gd name="connsiteY3" fmla="*/ 3914486 h 3991162"/>
              <a:gd name="connsiteX4" fmla="*/ 2721840 w 5047095"/>
              <a:gd name="connsiteY4" fmla="*/ 3989531 h 3991162"/>
              <a:gd name="connsiteX5" fmla="*/ 3973945 w 5047095"/>
              <a:gd name="connsiteY5" fmla="*/ 3895435 h 3991162"/>
              <a:gd name="connsiteX6" fmla="*/ 4654550 w 5047095"/>
              <a:gd name="connsiteY6" fmla="*/ 3460172 h 3991162"/>
              <a:gd name="connsiteX7" fmla="*/ 4673599 w 5047095"/>
              <a:gd name="connsiteY7" fmla="*/ 21359 h 3991162"/>
              <a:gd name="connsiteX8" fmla="*/ 5047095 w 5047095"/>
              <a:gd name="connsiteY8" fmla="*/ 0 h 3991162"/>
              <a:gd name="connsiteX0" fmla="*/ 0 w 5047095"/>
              <a:gd name="connsiteY0" fmla="*/ 37523 h 3991162"/>
              <a:gd name="connsiteX1" fmla="*/ 532823 w 5047095"/>
              <a:gd name="connsiteY1" fmla="*/ 42718 h 3991162"/>
              <a:gd name="connsiteX2" fmla="*/ 539750 w 5047095"/>
              <a:gd name="connsiteY2" fmla="*/ 3441700 h 3991162"/>
              <a:gd name="connsiteX3" fmla="*/ 1294245 w 5047095"/>
              <a:gd name="connsiteY3" fmla="*/ 3914486 h 3991162"/>
              <a:gd name="connsiteX4" fmla="*/ 2721840 w 5047095"/>
              <a:gd name="connsiteY4" fmla="*/ 3989531 h 3991162"/>
              <a:gd name="connsiteX5" fmla="*/ 3973945 w 5047095"/>
              <a:gd name="connsiteY5" fmla="*/ 3895435 h 3991162"/>
              <a:gd name="connsiteX6" fmla="*/ 4654550 w 5047095"/>
              <a:gd name="connsiteY6" fmla="*/ 3460172 h 3991162"/>
              <a:gd name="connsiteX7" fmla="*/ 4667249 w 5047095"/>
              <a:gd name="connsiteY7" fmla="*/ 154709 h 3991162"/>
              <a:gd name="connsiteX8" fmla="*/ 5047095 w 5047095"/>
              <a:gd name="connsiteY8" fmla="*/ 0 h 3991162"/>
              <a:gd name="connsiteX0" fmla="*/ 0 w 5047095"/>
              <a:gd name="connsiteY0" fmla="*/ 0 h 3953639"/>
              <a:gd name="connsiteX1" fmla="*/ 532823 w 5047095"/>
              <a:gd name="connsiteY1" fmla="*/ 5195 h 3953639"/>
              <a:gd name="connsiteX2" fmla="*/ 539750 w 5047095"/>
              <a:gd name="connsiteY2" fmla="*/ 3404177 h 3953639"/>
              <a:gd name="connsiteX3" fmla="*/ 1294245 w 5047095"/>
              <a:gd name="connsiteY3" fmla="*/ 3876963 h 3953639"/>
              <a:gd name="connsiteX4" fmla="*/ 2721840 w 5047095"/>
              <a:gd name="connsiteY4" fmla="*/ 3952008 h 3953639"/>
              <a:gd name="connsiteX5" fmla="*/ 3973945 w 5047095"/>
              <a:gd name="connsiteY5" fmla="*/ 3857912 h 3953639"/>
              <a:gd name="connsiteX6" fmla="*/ 4654550 w 5047095"/>
              <a:gd name="connsiteY6" fmla="*/ 3422649 h 3953639"/>
              <a:gd name="connsiteX7" fmla="*/ 4667249 w 5047095"/>
              <a:gd name="connsiteY7" fmla="*/ 117186 h 3953639"/>
              <a:gd name="connsiteX8" fmla="*/ 5047095 w 5047095"/>
              <a:gd name="connsiteY8" fmla="*/ 102177 h 3953639"/>
              <a:gd name="connsiteX0" fmla="*/ 0 w 5047095"/>
              <a:gd name="connsiteY0" fmla="*/ 0 h 3953639"/>
              <a:gd name="connsiteX1" fmla="*/ 551873 w 5047095"/>
              <a:gd name="connsiteY1" fmla="*/ 106795 h 3953639"/>
              <a:gd name="connsiteX2" fmla="*/ 539750 w 5047095"/>
              <a:gd name="connsiteY2" fmla="*/ 3404177 h 3953639"/>
              <a:gd name="connsiteX3" fmla="*/ 1294245 w 5047095"/>
              <a:gd name="connsiteY3" fmla="*/ 3876963 h 3953639"/>
              <a:gd name="connsiteX4" fmla="*/ 2721840 w 5047095"/>
              <a:gd name="connsiteY4" fmla="*/ 3952008 h 3953639"/>
              <a:gd name="connsiteX5" fmla="*/ 3973945 w 5047095"/>
              <a:gd name="connsiteY5" fmla="*/ 3857912 h 3953639"/>
              <a:gd name="connsiteX6" fmla="*/ 4654550 w 5047095"/>
              <a:gd name="connsiteY6" fmla="*/ 3422649 h 3953639"/>
              <a:gd name="connsiteX7" fmla="*/ 4667249 w 5047095"/>
              <a:gd name="connsiteY7" fmla="*/ 117186 h 3953639"/>
              <a:gd name="connsiteX8" fmla="*/ 5047095 w 5047095"/>
              <a:gd name="connsiteY8" fmla="*/ 102177 h 395363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692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25977 h 3858389"/>
              <a:gd name="connsiteX0" fmla="*/ 0 w 5028045"/>
              <a:gd name="connsiteY0" fmla="*/ 0 h 3858389"/>
              <a:gd name="connsiteX1" fmla="*/ 532823 w 5028045"/>
              <a:gd name="connsiteY1" fmla="*/ 11545 h 3858389"/>
              <a:gd name="connsiteX2" fmla="*/ 520700 w 5028045"/>
              <a:gd name="connsiteY2" fmla="*/ 3308927 h 3858389"/>
              <a:gd name="connsiteX3" fmla="*/ 1275195 w 5028045"/>
              <a:gd name="connsiteY3" fmla="*/ 3781713 h 3858389"/>
              <a:gd name="connsiteX4" fmla="*/ 2702790 w 5028045"/>
              <a:gd name="connsiteY4" fmla="*/ 3856758 h 3858389"/>
              <a:gd name="connsiteX5" fmla="*/ 3954895 w 5028045"/>
              <a:gd name="connsiteY5" fmla="*/ 3762662 h 3858389"/>
              <a:gd name="connsiteX6" fmla="*/ 4635500 w 5028045"/>
              <a:gd name="connsiteY6" fmla="*/ 3327399 h 3858389"/>
              <a:gd name="connsiteX7" fmla="*/ 4648199 w 5028045"/>
              <a:gd name="connsiteY7" fmla="*/ 21936 h 3858389"/>
              <a:gd name="connsiteX8" fmla="*/ 5028045 w 5028045"/>
              <a:gd name="connsiteY8" fmla="*/ 13277 h 3858389"/>
              <a:gd name="connsiteX0" fmla="*/ 0 w 5021695"/>
              <a:gd name="connsiteY0" fmla="*/ 0 h 3852039"/>
              <a:gd name="connsiteX1" fmla="*/ 526473 w 5021695"/>
              <a:gd name="connsiteY1" fmla="*/ 5195 h 3852039"/>
              <a:gd name="connsiteX2" fmla="*/ 514350 w 5021695"/>
              <a:gd name="connsiteY2" fmla="*/ 3302577 h 3852039"/>
              <a:gd name="connsiteX3" fmla="*/ 1268845 w 5021695"/>
              <a:gd name="connsiteY3" fmla="*/ 3775363 h 3852039"/>
              <a:gd name="connsiteX4" fmla="*/ 2696440 w 5021695"/>
              <a:gd name="connsiteY4" fmla="*/ 3850408 h 3852039"/>
              <a:gd name="connsiteX5" fmla="*/ 3948545 w 5021695"/>
              <a:gd name="connsiteY5" fmla="*/ 3756312 h 3852039"/>
              <a:gd name="connsiteX6" fmla="*/ 4629150 w 5021695"/>
              <a:gd name="connsiteY6" fmla="*/ 3321049 h 3852039"/>
              <a:gd name="connsiteX7" fmla="*/ 4641849 w 5021695"/>
              <a:gd name="connsiteY7" fmla="*/ 15586 h 3852039"/>
              <a:gd name="connsiteX8" fmla="*/ 5021695 w 5021695"/>
              <a:gd name="connsiteY8" fmla="*/ 6927 h 3852039"/>
              <a:gd name="connsiteX0" fmla="*/ 0 w 5015345"/>
              <a:gd name="connsiteY0" fmla="*/ 21775 h 3848414"/>
              <a:gd name="connsiteX1" fmla="*/ 520123 w 5015345"/>
              <a:gd name="connsiteY1" fmla="*/ 1570 h 3848414"/>
              <a:gd name="connsiteX2" fmla="*/ 508000 w 5015345"/>
              <a:gd name="connsiteY2" fmla="*/ 3298952 h 3848414"/>
              <a:gd name="connsiteX3" fmla="*/ 1262495 w 5015345"/>
              <a:gd name="connsiteY3" fmla="*/ 3771738 h 3848414"/>
              <a:gd name="connsiteX4" fmla="*/ 2690090 w 5015345"/>
              <a:gd name="connsiteY4" fmla="*/ 3846783 h 3848414"/>
              <a:gd name="connsiteX5" fmla="*/ 3942195 w 5015345"/>
              <a:gd name="connsiteY5" fmla="*/ 3752687 h 3848414"/>
              <a:gd name="connsiteX6" fmla="*/ 4622800 w 5015345"/>
              <a:gd name="connsiteY6" fmla="*/ 3317424 h 3848414"/>
              <a:gd name="connsiteX7" fmla="*/ 4635499 w 5015345"/>
              <a:gd name="connsiteY7" fmla="*/ 11961 h 3848414"/>
              <a:gd name="connsiteX8" fmla="*/ 5015345 w 5015345"/>
              <a:gd name="connsiteY8" fmla="*/ 3302 h 3848414"/>
              <a:gd name="connsiteX0" fmla="*/ 0 w 5015345"/>
              <a:gd name="connsiteY0" fmla="*/ 4077 h 3849766"/>
              <a:gd name="connsiteX1" fmla="*/ 520123 w 5015345"/>
              <a:gd name="connsiteY1" fmla="*/ 2922 h 3849766"/>
              <a:gd name="connsiteX2" fmla="*/ 508000 w 5015345"/>
              <a:gd name="connsiteY2" fmla="*/ 3300304 h 3849766"/>
              <a:gd name="connsiteX3" fmla="*/ 1262495 w 5015345"/>
              <a:gd name="connsiteY3" fmla="*/ 3773090 h 3849766"/>
              <a:gd name="connsiteX4" fmla="*/ 2690090 w 5015345"/>
              <a:gd name="connsiteY4" fmla="*/ 3848135 h 3849766"/>
              <a:gd name="connsiteX5" fmla="*/ 3942195 w 5015345"/>
              <a:gd name="connsiteY5" fmla="*/ 3754039 h 3849766"/>
              <a:gd name="connsiteX6" fmla="*/ 4622800 w 5015345"/>
              <a:gd name="connsiteY6" fmla="*/ 3318776 h 3849766"/>
              <a:gd name="connsiteX7" fmla="*/ 4635499 w 5015345"/>
              <a:gd name="connsiteY7" fmla="*/ 13313 h 3849766"/>
              <a:gd name="connsiteX8" fmla="*/ 5015345 w 5015345"/>
              <a:gd name="connsiteY8" fmla="*/ 4654 h 3849766"/>
              <a:gd name="connsiteX0" fmla="*/ 0 w 5059795"/>
              <a:gd name="connsiteY0" fmla="*/ 5773 h 3851462"/>
              <a:gd name="connsiteX1" fmla="*/ 520123 w 5059795"/>
              <a:gd name="connsiteY1" fmla="*/ 4618 h 3851462"/>
              <a:gd name="connsiteX2" fmla="*/ 508000 w 5059795"/>
              <a:gd name="connsiteY2" fmla="*/ 3302000 h 3851462"/>
              <a:gd name="connsiteX3" fmla="*/ 1262495 w 5059795"/>
              <a:gd name="connsiteY3" fmla="*/ 3774786 h 3851462"/>
              <a:gd name="connsiteX4" fmla="*/ 2690090 w 5059795"/>
              <a:gd name="connsiteY4" fmla="*/ 3849831 h 3851462"/>
              <a:gd name="connsiteX5" fmla="*/ 3942195 w 5059795"/>
              <a:gd name="connsiteY5" fmla="*/ 3755735 h 3851462"/>
              <a:gd name="connsiteX6" fmla="*/ 4622800 w 5059795"/>
              <a:gd name="connsiteY6" fmla="*/ 3320472 h 3851462"/>
              <a:gd name="connsiteX7" fmla="*/ 4635499 w 5059795"/>
              <a:gd name="connsiteY7" fmla="*/ 15009 h 3851462"/>
              <a:gd name="connsiteX8" fmla="*/ 5059795 w 5059795"/>
              <a:gd name="connsiteY8" fmla="*/ 0 h 3851462"/>
              <a:gd name="connsiteX0" fmla="*/ 0 w 5078845"/>
              <a:gd name="connsiteY0" fmla="*/ 4078 h 3849767"/>
              <a:gd name="connsiteX1" fmla="*/ 520123 w 5078845"/>
              <a:gd name="connsiteY1" fmla="*/ 2923 h 3849767"/>
              <a:gd name="connsiteX2" fmla="*/ 508000 w 5078845"/>
              <a:gd name="connsiteY2" fmla="*/ 3300305 h 3849767"/>
              <a:gd name="connsiteX3" fmla="*/ 1262495 w 5078845"/>
              <a:gd name="connsiteY3" fmla="*/ 3773091 h 3849767"/>
              <a:gd name="connsiteX4" fmla="*/ 2690090 w 5078845"/>
              <a:gd name="connsiteY4" fmla="*/ 3848136 h 3849767"/>
              <a:gd name="connsiteX5" fmla="*/ 3942195 w 5078845"/>
              <a:gd name="connsiteY5" fmla="*/ 3754040 h 3849767"/>
              <a:gd name="connsiteX6" fmla="*/ 4622800 w 5078845"/>
              <a:gd name="connsiteY6" fmla="*/ 3318777 h 3849767"/>
              <a:gd name="connsiteX7" fmla="*/ 4635499 w 5078845"/>
              <a:gd name="connsiteY7" fmla="*/ 13314 h 3849767"/>
              <a:gd name="connsiteX8" fmla="*/ 5078845 w 5078845"/>
              <a:gd name="connsiteY8" fmla="*/ 4655 h 384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8845" h="3849767">
                <a:moveTo>
                  <a:pt x="0" y="4078"/>
                </a:moveTo>
                <a:cubicBezTo>
                  <a:pt x="112953" y="10139"/>
                  <a:pt x="304800" y="-6410"/>
                  <a:pt x="520123" y="2923"/>
                </a:cubicBezTo>
                <a:cubicBezTo>
                  <a:pt x="529359" y="651008"/>
                  <a:pt x="485871" y="2894194"/>
                  <a:pt x="508000" y="3300305"/>
                </a:cubicBezTo>
                <a:cubicBezTo>
                  <a:pt x="530129" y="3706416"/>
                  <a:pt x="888833" y="3722771"/>
                  <a:pt x="1262495" y="3773091"/>
                </a:cubicBezTo>
                <a:cubicBezTo>
                  <a:pt x="1668390" y="3827752"/>
                  <a:pt x="2199020" y="3857232"/>
                  <a:pt x="2690090" y="3848136"/>
                </a:cubicBezTo>
                <a:cubicBezTo>
                  <a:pt x="3206478" y="3838571"/>
                  <a:pt x="3613634" y="3813967"/>
                  <a:pt x="3942195" y="3754040"/>
                </a:cubicBezTo>
                <a:cubicBezTo>
                  <a:pt x="4321463" y="3684864"/>
                  <a:pt x="4621598" y="3635196"/>
                  <a:pt x="4622800" y="3318777"/>
                </a:cubicBezTo>
                <a:cubicBezTo>
                  <a:pt x="4625217" y="2682474"/>
                  <a:pt x="4629342" y="744526"/>
                  <a:pt x="4635499" y="13314"/>
                </a:cubicBezTo>
                <a:cubicBezTo>
                  <a:pt x="4844856" y="6002"/>
                  <a:pt x="4873721" y="17740"/>
                  <a:pt x="5078845" y="465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76" name="フリーフォーム: 図形 75">
            <a:extLst>
              <a:ext uri="{FF2B5EF4-FFF2-40B4-BE49-F238E27FC236}">
                <a16:creationId xmlns:a16="http://schemas.microsoft.com/office/drawing/2014/main" id="{04CCABEA-50B1-443C-B13B-15152A4F13E1}"/>
              </a:ext>
            </a:extLst>
          </p:cNvPr>
          <p:cNvSpPr/>
          <p:nvPr/>
        </p:nvSpPr>
        <p:spPr>
          <a:xfrm>
            <a:off x="7263426" y="5251693"/>
            <a:ext cx="2026444" cy="1055606"/>
          </a:xfrm>
          <a:custGeom>
            <a:avLst/>
            <a:gdLst>
              <a:gd name="connsiteX0" fmla="*/ 94709 w 1078959"/>
              <a:gd name="connsiteY0" fmla="*/ 1417589 h 1417589"/>
              <a:gd name="connsiteX1" fmla="*/ 94709 w 1078959"/>
              <a:gd name="connsiteY1" fmla="*/ 185689 h 1417589"/>
              <a:gd name="connsiteX2" fmla="*/ 1078959 w 1078959"/>
              <a:gd name="connsiteY2" fmla="*/ 26939 h 1417589"/>
              <a:gd name="connsiteX0" fmla="*/ 70056 w 1054306"/>
              <a:gd name="connsiteY0" fmla="*/ 1417589 h 1417589"/>
              <a:gd name="connsiteX1" fmla="*/ 70056 w 1054306"/>
              <a:gd name="connsiteY1" fmla="*/ 185689 h 1417589"/>
              <a:gd name="connsiteX2" fmla="*/ 1054306 w 1054306"/>
              <a:gd name="connsiteY2" fmla="*/ 26939 h 1417589"/>
              <a:gd name="connsiteX0" fmla="*/ 26197 w 1010447"/>
              <a:gd name="connsiteY0" fmla="*/ 1410806 h 1410806"/>
              <a:gd name="connsiteX1" fmla="*/ 89697 w 1010447"/>
              <a:gd name="connsiteY1" fmla="*/ 204306 h 1410806"/>
              <a:gd name="connsiteX2" fmla="*/ 1010447 w 1010447"/>
              <a:gd name="connsiteY2" fmla="*/ 20156 h 1410806"/>
              <a:gd name="connsiteX0" fmla="*/ 15370 w 999620"/>
              <a:gd name="connsiteY0" fmla="*/ 1409418 h 1409418"/>
              <a:gd name="connsiteX1" fmla="*/ 97920 w 999620"/>
              <a:gd name="connsiteY1" fmla="*/ 209268 h 1409418"/>
              <a:gd name="connsiteX2" fmla="*/ 999620 w 999620"/>
              <a:gd name="connsiteY2" fmla="*/ 18768 h 1409418"/>
              <a:gd name="connsiteX0" fmla="*/ 15370 w 999620"/>
              <a:gd name="connsiteY0" fmla="*/ 1415116 h 1415116"/>
              <a:gd name="connsiteX1" fmla="*/ 97920 w 999620"/>
              <a:gd name="connsiteY1" fmla="*/ 214966 h 1415116"/>
              <a:gd name="connsiteX2" fmla="*/ 463043 w 999620"/>
              <a:gd name="connsiteY2" fmla="*/ 11765 h 1415116"/>
              <a:gd name="connsiteX3" fmla="*/ 999620 w 999620"/>
              <a:gd name="connsiteY3" fmla="*/ 24466 h 1415116"/>
              <a:gd name="connsiteX0" fmla="*/ 15370 w 999620"/>
              <a:gd name="connsiteY0" fmla="*/ 1410033 h 1410033"/>
              <a:gd name="connsiteX1" fmla="*/ 97920 w 999620"/>
              <a:gd name="connsiteY1" fmla="*/ 209883 h 1410033"/>
              <a:gd name="connsiteX2" fmla="*/ 463043 w 999620"/>
              <a:gd name="connsiteY2" fmla="*/ 13032 h 1410033"/>
              <a:gd name="connsiteX3" fmla="*/ 999620 w 99962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410033 h 1410033"/>
              <a:gd name="connsiteX1" fmla="*/ 82550 w 984250"/>
              <a:gd name="connsiteY1" fmla="*/ 209883 h 1410033"/>
              <a:gd name="connsiteX2" fmla="*/ 447673 w 984250"/>
              <a:gd name="connsiteY2" fmla="*/ 13032 h 1410033"/>
              <a:gd name="connsiteX3" fmla="*/ 984250 w 984250"/>
              <a:gd name="connsiteY3" fmla="*/ 19383 h 1410033"/>
              <a:gd name="connsiteX0" fmla="*/ 0 w 984250"/>
              <a:gd name="connsiteY0" fmla="*/ 1399005 h 1399005"/>
              <a:gd name="connsiteX1" fmla="*/ 82550 w 984250"/>
              <a:gd name="connsiteY1" fmla="*/ 198855 h 1399005"/>
              <a:gd name="connsiteX2" fmla="*/ 447673 w 984250"/>
              <a:gd name="connsiteY2" fmla="*/ 2004 h 1399005"/>
              <a:gd name="connsiteX3" fmla="*/ 984250 w 984250"/>
              <a:gd name="connsiteY3" fmla="*/ 8355 h 1399005"/>
              <a:gd name="connsiteX0" fmla="*/ 0 w 990600"/>
              <a:gd name="connsiteY0" fmla="*/ 1413218 h 1413218"/>
              <a:gd name="connsiteX1" fmla="*/ 82550 w 990600"/>
              <a:gd name="connsiteY1" fmla="*/ 213068 h 1413218"/>
              <a:gd name="connsiteX2" fmla="*/ 447673 w 990600"/>
              <a:gd name="connsiteY2" fmla="*/ 16217 h 1413218"/>
              <a:gd name="connsiteX3" fmla="*/ 990600 w 990600"/>
              <a:gd name="connsiteY3" fmla="*/ 13043 h 1413218"/>
              <a:gd name="connsiteX0" fmla="*/ 0 w 990600"/>
              <a:gd name="connsiteY0" fmla="*/ 1413218 h 1413218"/>
              <a:gd name="connsiteX1" fmla="*/ 82550 w 990600"/>
              <a:gd name="connsiteY1" fmla="*/ 213068 h 1413218"/>
              <a:gd name="connsiteX2" fmla="*/ 447673 w 990600"/>
              <a:gd name="connsiteY2" fmla="*/ 16217 h 1413218"/>
              <a:gd name="connsiteX3" fmla="*/ 990600 w 990600"/>
              <a:gd name="connsiteY3" fmla="*/ 13043 h 1413218"/>
              <a:gd name="connsiteX0" fmla="*/ 0 w 990600"/>
              <a:gd name="connsiteY0" fmla="*/ 1402362 h 1402362"/>
              <a:gd name="connsiteX1" fmla="*/ 82550 w 990600"/>
              <a:gd name="connsiteY1" fmla="*/ 202212 h 1402362"/>
              <a:gd name="connsiteX2" fmla="*/ 447673 w 990600"/>
              <a:gd name="connsiteY2" fmla="*/ 5361 h 1402362"/>
              <a:gd name="connsiteX3" fmla="*/ 990600 w 990600"/>
              <a:gd name="connsiteY3" fmla="*/ 2187 h 1402362"/>
              <a:gd name="connsiteX0" fmla="*/ 0 w 2701925"/>
              <a:gd name="connsiteY0" fmla="*/ 1415859 h 1415859"/>
              <a:gd name="connsiteX1" fmla="*/ 82550 w 2701925"/>
              <a:gd name="connsiteY1" fmla="*/ 215709 h 1415859"/>
              <a:gd name="connsiteX2" fmla="*/ 447673 w 2701925"/>
              <a:gd name="connsiteY2" fmla="*/ 18858 h 1415859"/>
              <a:gd name="connsiteX3" fmla="*/ 2701925 w 2701925"/>
              <a:gd name="connsiteY3" fmla="*/ 9334 h 1415859"/>
              <a:gd name="connsiteX0" fmla="*/ 0 w 2701925"/>
              <a:gd name="connsiteY0" fmla="*/ 1411434 h 1411434"/>
              <a:gd name="connsiteX1" fmla="*/ 82550 w 2701925"/>
              <a:gd name="connsiteY1" fmla="*/ 211284 h 1411434"/>
              <a:gd name="connsiteX2" fmla="*/ 447673 w 2701925"/>
              <a:gd name="connsiteY2" fmla="*/ 14433 h 1411434"/>
              <a:gd name="connsiteX3" fmla="*/ 2701925 w 2701925"/>
              <a:gd name="connsiteY3" fmla="*/ 4909 h 1411434"/>
              <a:gd name="connsiteX0" fmla="*/ 0 w 2701925"/>
              <a:gd name="connsiteY0" fmla="*/ 1407474 h 1407474"/>
              <a:gd name="connsiteX1" fmla="*/ 82550 w 2701925"/>
              <a:gd name="connsiteY1" fmla="*/ 207324 h 1407474"/>
              <a:gd name="connsiteX2" fmla="*/ 447673 w 2701925"/>
              <a:gd name="connsiteY2" fmla="*/ 10473 h 1407474"/>
              <a:gd name="connsiteX3" fmla="*/ 2701925 w 2701925"/>
              <a:gd name="connsiteY3" fmla="*/ 949 h 1407474"/>
              <a:gd name="connsiteX0" fmla="*/ 0 w 2701925"/>
              <a:gd name="connsiteY0" fmla="*/ 1407474 h 1407474"/>
              <a:gd name="connsiteX1" fmla="*/ 82550 w 2701925"/>
              <a:gd name="connsiteY1" fmla="*/ 207324 h 1407474"/>
              <a:gd name="connsiteX2" fmla="*/ 447673 w 2701925"/>
              <a:gd name="connsiteY2" fmla="*/ 10473 h 1407474"/>
              <a:gd name="connsiteX3" fmla="*/ 2701925 w 2701925"/>
              <a:gd name="connsiteY3" fmla="*/ 949 h 1407474"/>
            </a:gdLst>
            <a:ahLst/>
            <a:cxnLst>
              <a:cxn ang="0">
                <a:pos x="connsiteX0" y="connsiteY0"/>
              </a:cxn>
              <a:cxn ang="0">
                <a:pos x="connsiteX1" y="connsiteY1"/>
              </a:cxn>
              <a:cxn ang="0">
                <a:pos x="connsiteX2" y="connsiteY2"/>
              </a:cxn>
              <a:cxn ang="0">
                <a:pos x="connsiteX3" y="connsiteY3"/>
              </a:cxn>
            </a:cxnLst>
            <a:rect l="l" t="t" r="r" b="b"/>
            <a:pathLst>
              <a:path w="2701925" h="1407474">
                <a:moveTo>
                  <a:pt x="0" y="1407474"/>
                </a:moveTo>
                <a:cubicBezTo>
                  <a:pt x="13229" y="894711"/>
                  <a:pt x="16177" y="424699"/>
                  <a:pt x="82550" y="207324"/>
                </a:cubicBezTo>
                <a:cubicBezTo>
                  <a:pt x="133106" y="41752"/>
                  <a:pt x="163186" y="17574"/>
                  <a:pt x="447673" y="10473"/>
                </a:cubicBezTo>
                <a:cubicBezTo>
                  <a:pt x="884952" y="-442"/>
                  <a:pt x="2612496" y="-1168"/>
                  <a:pt x="2701925" y="949"/>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dirty="0"/>
          </a:p>
        </p:txBody>
      </p:sp>
      <p:sp>
        <p:nvSpPr>
          <p:cNvPr id="77" name="フリーフォーム: 図形 76">
            <a:extLst>
              <a:ext uri="{FF2B5EF4-FFF2-40B4-BE49-F238E27FC236}">
                <a16:creationId xmlns:a16="http://schemas.microsoft.com/office/drawing/2014/main" id="{5EC7DACF-20B1-47A7-BE1D-693117477F49}"/>
              </a:ext>
            </a:extLst>
          </p:cNvPr>
          <p:cNvSpPr/>
          <p:nvPr/>
        </p:nvSpPr>
        <p:spPr>
          <a:xfrm>
            <a:off x="8086254" y="5204562"/>
            <a:ext cx="1942451" cy="1153824"/>
          </a:xfrm>
          <a:custGeom>
            <a:avLst/>
            <a:gdLst>
              <a:gd name="connsiteX0" fmla="*/ 0 w 2567709"/>
              <a:gd name="connsiteY0" fmla="*/ 26774 h 1596956"/>
              <a:gd name="connsiteX1" fmla="*/ 1865745 w 2567709"/>
              <a:gd name="connsiteY1" fmla="*/ 63720 h 1596956"/>
              <a:gd name="connsiteX2" fmla="*/ 2447636 w 2567709"/>
              <a:gd name="connsiteY2" fmla="*/ 128374 h 1596956"/>
              <a:gd name="connsiteX3" fmla="*/ 2567709 w 2567709"/>
              <a:gd name="connsiteY3" fmla="*/ 1596956 h 1596956"/>
              <a:gd name="connsiteX0" fmla="*/ 0 w 2567709"/>
              <a:gd name="connsiteY0" fmla="*/ 0 h 1570182"/>
              <a:gd name="connsiteX1" fmla="*/ 1865745 w 2567709"/>
              <a:gd name="connsiteY1" fmla="*/ 36946 h 1570182"/>
              <a:gd name="connsiteX2" fmla="*/ 2447636 w 2567709"/>
              <a:gd name="connsiteY2" fmla="*/ 101600 h 1570182"/>
              <a:gd name="connsiteX3" fmla="*/ 2567709 w 2567709"/>
              <a:gd name="connsiteY3" fmla="*/ 1570182 h 1570182"/>
              <a:gd name="connsiteX0" fmla="*/ 0 w 2567709"/>
              <a:gd name="connsiteY0" fmla="*/ 26774 h 1596956"/>
              <a:gd name="connsiteX1" fmla="*/ 1865745 w 2567709"/>
              <a:gd name="connsiteY1" fmla="*/ 63720 h 1596956"/>
              <a:gd name="connsiteX2" fmla="*/ 2447636 w 2567709"/>
              <a:gd name="connsiteY2" fmla="*/ 128374 h 1596956"/>
              <a:gd name="connsiteX3" fmla="*/ 2567709 w 2567709"/>
              <a:gd name="connsiteY3" fmla="*/ 1596956 h 1596956"/>
              <a:gd name="connsiteX0" fmla="*/ 0 w 2567709"/>
              <a:gd name="connsiteY0" fmla="*/ 10430 h 1580612"/>
              <a:gd name="connsiteX1" fmla="*/ 1865745 w 2567709"/>
              <a:gd name="connsiteY1" fmla="*/ 47376 h 1580612"/>
              <a:gd name="connsiteX2" fmla="*/ 2463511 w 2567709"/>
              <a:gd name="connsiteY2" fmla="*/ 137430 h 1580612"/>
              <a:gd name="connsiteX3" fmla="*/ 2567709 w 2567709"/>
              <a:gd name="connsiteY3" fmla="*/ 1580612 h 1580612"/>
              <a:gd name="connsiteX0" fmla="*/ 0 w 2567709"/>
              <a:gd name="connsiteY0" fmla="*/ 0 h 1570182"/>
              <a:gd name="connsiteX1" fmla="*/ 1865745 w 2567709"/>
              <a:gd name="connsiteY1" fmla="*/ 36946 h 1570182"/>
              <a:gd name="connsiteX2" fmla="*/ 2463511 w 2567709"/>
              <a:gd name="connsiteY2" fmla="*/ 127000 h 1570182"/>
              <a:gd name="connsiteX3" fmla="*/ 2567709 w 2567709"/>
              <a:gd name="connsiteY3" fmla="*/ 1570182 h 1570182"/>
              <a:gd name="connsiteX0" fmla="*/ 0 w 2567709"/>
              <a:gd name="connsiteY0" fmla="*/ 11874 h 1582056"/>
              <a:gd name="connsiteX1" fmla="*/ 1868920 w 2567709"/>
              <a:gd name="connsiteY1" fmla="*/ 45645 h 1582056"/>
              <a:gd name="connsiteX2" fmla="*/ 2463511 w 2567709"/>
              <a:gd name="connsiteY2" fmla="*/ 138874 h 1582056"/>
              <a:gd name="connsiteX3" fmla="*/ 2567709 w 2567709"/>
              <a:gd name="connsiteY3" fmla="*/ 1582056 h 1582056"/>
              <a:gd name="connsiteX0" fmla="*/ 0 w 2567709"/>
              <a:gd name="connsiteY0" fmla="*/ 0 h 1570182"/>
              <a:gd name="connsiteX1" fmla="*/ 1868920 w 2567709"/>
              <a:gd name="connsiteY1" fmla="*/ 33771 h 1570182"/>
              <a:gd name="connsiteX2" fmla="*/ 2460336 w 2567709"/>
              <a:gd name="connsiteY2" fmla="*/ 180975 h 1570182"/>
              <a:gd name="connsiteX3" fmla="*/ 2567709 w 2567709"/>
              <a:gd name="connsiteY3" fmla="*/ 1570182 h 1570182"/>
              <a:gd name="connsiteX0" fmla="*/ 0 w 2567709"/>
              <a:gd name="connsiteY0" fmla="*/ 0 h 1570182"/>
              <a:gd name="connsiteX1" fmla="*/ 1868920 w 2567709"/>
              <a:gd name="connsiteY1" fmla="*/ 33771 h 1570182"/>
              <a:gd name="connsiteX2" fmla="*/ 2460336 w 2567709"/>
              <a:gd name="connsiteY2" fmla="*/ 180975 h 1570182"/>
              <a:gd name="connsiteX3" fmla="*/ 2567709 w 2567709"/>
              <a:gd name="connsiteY3" fmla="*/ 1570182 h 1570182"/>
              <a:gd name="connsiteX0" fmla="*/ 0 w 2589934"/>
              <a:gd name="connsiteY0" fmla="*/ 13854 h 1536411"/>
              <a:gd name="connsiteX1" fmla="*/ 1891145 w 2589934"/>
              <a:gd name="connsiteY1" fmla="*/ 0 h 1536411"/>
              <a:gd name="connsiteX2" fmla="*/ 2482561 w 2589934"/>
              <a:gd name="connsiteY2" fmla="*/ 147204 h 1536411"/>
              <a:gd name="connsiteX3" fmla="*/ 2589934 w 2589934"/>
              <a:gd name="connsiteY3" fmla="*/ 1536411 h 1536411"/>
              <a:gd name="connsiteX0" fmla="*/ 0 w 2589934"/>
              <a:gd name="connsiteY0" fmla="*/ 0 h 1538432"/>
              <a:gd name="connsiteX1" fmla="*/ 1891145 w 2589934"/>
              <a:gd name="connsiteY1" fmla="*/ 2021 h 1538432"/>
              <a:gd name="connsiteX2" fmla="*/ 2482561 w 2589934"/>
              <a:gd name="connsiteY2" fmla="*/ 149225 h 1538432"/>
              <a:gd name="connsiteX3" fmla="*/ 2589934 w 2589934"/>
              <a:gd name="connsiteY3" fmla="*/ 1538432 h 1538432"/>
            </a:gdLst>
            <a:ahLst/>
            <a:cxnLst>
              <a:cxn ang="0">
                <a:pos x="connsiteX0" y="connsiteY0"/>
              </a:cxn>
              <a:cxn ang="0">
                <a:pos x="connsiteX1" y="connsiteY1"/>
              </a:cxn>
              <a:cxn ang="0">
                <a:pos x="connsiteX2" y="connsiteY2"/>
              </a:cxn>
              <a:cxn ang="0">
                <a:pos x="connsiteX3" y="connsiteY3"/>
              </a:cxn>
            </a:cxnLst>
            <a:rect l="l" t="t" r="r" b="b"/>
            <a:pathLst>
              <a:path w="2589934" h="1538432">
                <a:moveTo>
                  <a:pt x="0" y="0"/>
                </a:moveTo>
                <a:lnTo>
                  <a:pt x="1891145" y="2021"/>
                </a:lnTo>
                <a:cubicBezTo>
                  <a:pt x="2299084" y="18954"/>
                  <a:pt x="2416896" y="4281"/>
                  <a:pt x="2482561" y="149225"/>
                </a:cubicBezTo>
                <a:cubicBezTo>
                  <a:pt x="2598648" y="405466"/>
                  <a:pt x="2588394" y="931910"/>
                  <a:pt x="2589934" y="1538432"/>
                </a:cubicBezTo>
              </a:path>
            </a:pathLst>
          </a:cu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350"/>
          </a:p>
        </p:txBody>
      </p:sp>
      <p:sp>
        <p:nvSpPr>
          <p:cNvPr id="78" name="テキスト ボックス 13">
            <a:extLst>
              <a:ext uri="{FF2B5EF4-FFF2-40B4-BE49-F238E27FC236}">
                <a16:creationId xmlns:a16="http://schemas.microsoft.com/office/drawing/2014/main" id="{D81C81F3-9021-4FD9-85E4-FD2D95A26E6E}"/>
              </a:ext>
            </a:extLst>
          </p:cNvPr>
          <p:cNvSpPr txBox="1"/>
          <p:nvPr/>
        </p:nvSpPr>
        <p:spPr>
          <a:xfrm>
            <a:off x="9370256" y="6289678"/>
            <a:ext cx="1302603" cy="300082"/>
          </a:xfrm>
          <a:prstGeom prst="rect">
            <a:avLst/>
          </a:prstGeom>
          <a:solidFill>
            <a:srgbClr val="FF66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photo sensors</a:t>
            </a:r>
            <a:endParaRPr kumimoji="1" lang="ja-JP" altLang="en-US" sz="1350" dirty="0"/>
          </a:p>
        </p:txBody>
      </p:sp>
      <p:sp>
        <p:nvSpPr>
          <p:cNvPr id="79" name="テキスト ボックス 14">
            <a:extLst>
              <a:ext uri="{FF2B5EF4-FFF2-40B4-BE49-F238E27FC236}">
                <a16:creationId xmlns:a16="http://schemas.microsoft.com/office/drawing/2014/main" id="{2829E394-174C-4AEE-B789-3E80C0598C7D}"/>
              </a:ext>
            </a:extLst>
          </p:cNvPr>
          <p:cNvSpPr txBox="1"/>
          <p:nvPr/>
        </p:nvSpPr>
        <p:spPr>
          <a:xfrm rot="5400000">
            <a:off x="7255493" y="4261720"/>
            <a:ext cx="1232743"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solidFill>
                  <a:srgbClr val="C00000"/>
                </a:solidFill>
              </a:rPr>
              <a:t>field cage</a:t>
            </a:r>
            <a:endParaRPr kumimoji="1" lang="ja-JP" altLang="en-US" sz="1350" dirty="0">
              <a:solidFill>
                <a:srgbClr val="C00000"/>
              </a:solidFill>
            </a:endParaRPr>
          </a:p>
        </p:txBody>
      </p:sp>
      <p:sp>
        <p:nvSpPr>
          <p:cNvPr id="80" name="テキスト ボックス 15">
            <a:extLst>
              <a:ext uri="{FF2B5EF4-FFF2-40B4-BE49-F238E27FC236}">
                <a16:creationId xmlns:a16="http://schemas.microsoft.com/office/drawing/2014/main" id="{7BECD388-6069-46CD-9BBB-581A9F9F8DEB}"/>
              </a:ext>
            </a:extLst>
          </p:cNvPr>
          <p:cNvSpPr txBox="1"/>
          <p:nvPr/>
        </p:nvSpPr>
        <p:spPr>
          <a:xfrm>
            <a:off x="8998026" y="3760929"/>
            <a:ext cx="92146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PMT</a:t>
            </a:r>
            <a:endParaRPr kumimoji="1" lang="ja-JP" altLang="en-US" sz="1350" dirty="0"/>
          </a:p>
        </p:txBody>
      </p:sp>
      <p:cxnSp>
        <p:nvCxnSpPr>
          <p:cNvPr id="81" name="直線矢印コネクタ 80">
            <a:extLst>
              <a:ext uri="{FF2B5EF4-FFF2-40B4-BE49-F238E27FC236}">
                <a16:creationId xmlns:a16="http://schemas.microsoft.com/office/drawing/2014/main" id="{0784A6AC-DF26-4B07-99AC-7F9102B2F07A}"/>
              </a:ext>
            </a:extLst>
          </p:cNvPr>
          <p:cNvCxnSpPr>
            <a:cxnSpLocks/>
            <a:endCxn id="58" idx="1"/>
          </p:cNvCxnSpPr>
          <p:nvPr/>
        </p:nvCxnSpPr>
        <p:spPr>
          <a:xfrm flipV="1">
            <a:off x="9420850" y="3690360"/>
            <a:ext cx="240098" cy="180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テキスト ボックス 29">
            <a:extLst>
              <a:ext uri="{FF2B5EF4-FFF2-40B4-BE49-F238E27FC236}">
                <a16:creationId xmlns:a16="http://schemas.microsoft.com/office/drawing/2014/main" id="{CF62F3C7-7F6C-4F20-9829-EA6A0FAA2925}"/>
              </a:ext>
            </a:extLst>
          </p:cNvPr>
          <p:cNvSpPr txBox="1"/>
          <p:nvPr/>
        </p:nvSpPr>
        <p:spPr>
          <a:xfrm>
            <a:off x="7940528" y="5930929"/>
            <a:ext cx="716684"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350" dirty="0"/>
              <a:t>HDPE</a:t>
            </a:r>
            <a:endParaRPr kumimoji="1" lang="ja-JP" altLang="en-US" sz="1350" dirty="0"/>
          </a:p>
        </p:txBody>
      </p:sp>
      <p:cxnSp>
        <p:nvCxnSpPr>
          <p:cNvPr id="14" name="直線矢印コネクタ 13">
            <a:extLst>
              <a:ext uri="{FF2B5EF4-FFF2-40B4-BE49-F238E27FC236}">
                <a16:creationId xmlns:a16="http://schemas.microsoft.com/office/drawing/2014/main" id="{F841391D-7288-4247-AE0E-DBAF55479742}"/>
              </a:ext>
            </a:extLst>
          </p:cNvPr>
          <p:cNvCxnSpPr>
            <a:cxnSpLocks/>
          </p:cNvCxnSpPr>
          <p:nvPr/>
        </p:nvCxnSpPr>
        <p:spPr>
          <a:xfrm>
            <a:off x="4732790" y="4123832"/>
            <a:ext cx="3406680" cy="11572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9CE04F9-41F1-44D8-94FA-6FC23D482C13}"/>
              </a:ext>
            </a:extLst>
          </p:cNvPr>
          <p:cNvSpPr txBox="1"/>
          <p:nvPr/>
        </p:nvSpPr>
        <p:spPr>
          <a:xfrm>
            <a:off x="3626244" y="6139044"/>
            <a:ext cx="1201271" cy="369332"/>
          </a:xfrm>
          <a:prstGeom prst="rect">
            <a:avLst/>
          </a:prstGeom>
          <a:noFill/>
        </p:spPr>
        <p:txBody>
          <a:bodyPr wrap="square" rtlCol="0">
            <a:spAutoFit/>
          </a:bodyPr>
          <a:lstStyle/>
          <a:p>
            <a:r>
              <a:rPr kumimoji="1" lang="ja-JP" altLang="en-US" dirty="0"/>
              <a:t>液体窒素</a:t>
            </a:r>
          </a:p>
        </p:txBody>
      </p:sp>
    </p:spTree>
    <p:extLst>
      <p:ext uri="{BB962C8B-B14F-4D97-AF65-F5344CB8AC3E}">
        <p14:creationId xmlns:p14="http://schemas.microsoft.com/office/powerpoint/2010/main" val="86116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正方形/長方形 143">
            <a:extLst>
              <a:ext uri="{FF2B5EF4-FFF2-40B4-BE49-F238E27FC236}">
                <a16:creationId xmlns:a16="http://schemas.microsoft.com/office/drawing/2014/main" id="{B35956C2-8208-426A-8A1A-BBEDC2ED873E}"/>
              </a:ext>
            </a:extLst>
          </p:cNvPr>
          <p:cNvSpPr/>
          <p:nvPr/>
        </p:nvSpPr>
        <p:spPr>
          <a:xfrm>
            <a:off x="538189" y="5571740"/>
            <a:ext cx="4455147" cy="11223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1B31D42-41F7-44D1-94B8-BD4D03FB0EEB}"/>
              </a:ext>
            </a:extLst>
          </p:cNvPr>
          <p:cNvSpPr txBox="1"/>
          <p:nvPr/>
        </p:nvSpPr>
        <p:spPr>
          <a:xfrm>
            <a:off x="105063" y="1593809"/>
            <a:ext cx="2017059" cy="369332"/>
          </a:xfrm>
          <a:prstGeom prst="rect">
            <a:avLst/>
          </a:prstGeom>
          <a:noFill/>
        </p:spPr>
        <p:txBody>
          <a:bodyPr wrap="square" rtlCol="0">
            <a:spAutoFit/>
          </a:bodyPr>
          <a:lstStyle/>
          <a:p>
            <a:r>
              <a:rPr kumimoji="1" lang="ja-JP" altLang="en-US" dirty="0">
                <a:solidFill>
                  <a:schemeClr val="accent6"/>
                </a:solidFill>
              </a:rPr>
              <a:t>励起レーザー光</a:t>
            </a:r>
          </a:p>
        </p:txBody>
      </p:sp>
      <p:sp>
        <p:nvSpPr>
          <p:cNvPr id="44" name="テキスト ボックス 43">
            <a:extLst>
              <a:ext uri="{FF2B5EF4-FFF2-40B4-BE49-F238E27FC236}">
                <a16:creationId xmlns:a16="http://schemas.microsoft.com/office/drawing/2014/main" id="{B146F110-F13A-4195-BA3F-D307C8BABBFC}"/>
              </a:ext>
            </a:extLst>
          </p:cNvPr>
          <p:cNvSpPr txBox="1"/>
          <p:nvPr/>
        </p:nvSpPr>
        <p:spPr>
          <a:xfrm>
            <a:off x="3285881" y="1068425"/>
            <a:ext cx="1019419" cy="369332"/>
          </a:xfrm>
          <a:prstGeom prst="rect">
            <a:avLst/>
          </a:prstGeom>
          <a:noFill/>
        </p:spPr>
        <p:txBody>
          <a:bodyPr wrap="square" rtlCol="0">
            <a:spAutoFit/>
          </a:bodyPr>
          <a:lstStyle/>
          <a:p>
            <a:r>
              <a:rPr lang="ja-JP" altLang="en-US" dirty="0">
                <a:solidFill>
                  <a:srgbClr val="FF0000"/>
                </a:solidFill>
              </a:rPr>
              <a:t>放出</a:t>
            </a:r>
            <a:r>
              <a:rPr kumimoji="1" lang="ja-JP" altLang="en-US" dirty="0">
                <a:solidFill>
                  <a:srgbClr val="FF0000"/>
                </a:solidFill>
              </a:rPr>
              <a:t>光</a:t>
            </a:r>
          </a:p>
        </p:txBody>
      </p:sp>
      <p:sp>
        <p:nvSpPr>
          <p:cNvPr id="46" name="テキスト ボックス 45">
            <a:extLst>
              <a:ext uri="{FF2B5EF4-FFF2-40B4-BE49-F238E27FC236}">
                <a16:creationId xmlns:a16="http://schemas.microsoft.com/office/drawing/2014/main" id="{591254E7-42E8-49B6-A0AE-29CFC2462455}"/>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AXEL</a:t>
            </a:r>
            <a:r>
              <a:rPr lang="ja-JP" altLang="en-US" sz="3200" u="sng" dirty="0"/>
              <a:t>での計画</a:t>
            </a:r>
          </a:p>
        </p:txBody>
      </p:sp>
      <p:sp>
        <p:nvSpPr>
          <p:cNvPr id="47" name="スライド番号プレースホルダー 46">
            <a:extLst>
              <a:ext uri="{FF2B5EF4-FFF2-40B4-BE49-F238E27FC236}">
                <a16:creationId xmlns:a16="http://schemas.microsoft.com/office/drawing/2014/main" id="{1CC60A33-2E3C-422D-B76C-0AA3DC115D77}"/>
              </a:ext>
            </a:extLst>
          </p:cNvPr>
          <p:cNvSpPr>
            <a:spLocks noGrp="1"/>
          </p:cNvSpPr>
          <p:nvPr>
            <p:ph type="sldNum" sz="quarter" idx="12"/>
          </p:nvPr>
        </p:nvSpPr>
        <p:spPr/>
        <p:txBody>
          <a:bodyPr/>
          <a:lstStyle/>
          <a:p>
            <a:fld id="{F6C13FED-C1D0-4BEB-A388-55807B3647C6}" type="slidenum">
              <a:rPr kumimoji="1" lang="ja-JP" altLang="en-US" smtClean="0"/>
              <a:t>7</a:t>
            </a:fld>
            <a:endParaRPr kumimoji="1" lang="ja-JP" altLang="en-US"/>
          </a:p>
        </p:txBody>
      </p:sp>
      <p:sp>
        <p:nvSpPr>
          <p:cNvPr id="50" name="正方形/長方形 49">
            <a:extLst>
              <a:ext uri="{FF2B5EF4-FFF2-40B4-BE49-F238E27FC236}">
                <a16:creationId xmlns:a16="http://schemas.microsoft.com/office/drawing/2014/main" id="{A66B3BBA-B6B1-4A3B-A21D-5AE35796DDAC}"/>
              </a:ext>
            </a:extLst>
          </p:cNvPr>
          <p:cNvSpPr/>
          <p:nvPr/>
        </p:nvSpPr>
        <p:spPr>
          <a:xfrm>
            <a:off x="3321422" y="2622551"/>
            <a:ext cx="1308847" cy="2626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51" name="正方形/長方形 50">
            <a:extLst>
              <a:ext uri="{FF2B5EF4-FFF2-40B4-BE49-F238E27FC236}">
                <a16:creationId xmlns:a16="http://schemas.microsoft.com/office/drawing/2014/main" id="{A1686F16-29FA-47CD-8C08-02E5E252394C}"/>
              </a:ext>
            </a:extLst>
          </p:cNvPr>
          <p:cNvSpPr/>
          <p:nvPr/>
        </p:nvSpPr>
        <p:spPr>
          <a:xfrm>
            <a:off x="2138081" y="4142068"/>
            <a:ext cx="1183340" cy="221428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正方形/長方形 51">
            <a:extLst>
              <a:ext uri="{FF2B5EF4-FFF2-40B4-BE49-F238E27FC236}">
                <a16:creationId xmlns:a16="http://schemas.microsoft.com/office/drawing/2014/main" id="{A66CB617-7831-45DE-8B61-FC7D4F6DA660}"/>
              </a:ext>
            </a:extLst>
          </p:cNvPr>
          <p:cNvSpPr/>
          <p:nvPr/>
        </p:nvSpPr>
        <p:spPr>
          <a:xfrm>
            <a:off x="2138081" y="3504684"/>
            <a:ext cx="1183340" cy="637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正方形/長方形 52">
            <a:extLst>
              <a:ext uri="{FF2B5EF4-FFF2-40B4-BE49-F238E27FC236}">
                <a16:creationId xmlns:a16="http://schemas.microsoft.com/office/drawing/2014/main" id="{6BFB10CB-B9E4-4AB4-ACDA-353E5C345C92}"/>
              </a:ext>
            </a:extLst>
          </p:cNvPr>
          <p:cNvSpPr/>
          <p:nvPr/>
        </p:nvSpPr>
        <p:spPr>
          <a:xfrm>
            <a:off x="2138081" y="3135351"/>
            <a:ext cx="1183340" cy="3693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テキスト ボックス 85">
            <a:extLst>
              <a:ext uri="{FF2B5EF4-FFF2-40B4-BE49-F238E27FC236}">
                <a16:creationId xmlns:a16="http://schemas.microsoft.com/office/drawing/2014/main" id="{E8BD81A5-8310-495D-8C45-8CCFFCD2DDFD}"/>
              </a:ext>
            </a:extLst>
          </p:cNvPr>
          <p:cNvSpPr txBox="1"/>
          <p:nvPr/>
        </p:nvSpPr>
        <p:spPr>
          <a:xfrm>
            <a:off x="3381940" y="3638710"/>
            <a:ext cx="1115758" cy="369332"/>
          </a:xfrm>
          <a:prstGeom prst="rect">
            <a:avLst/>
          </a:prstGeom>
          <a:noFill/>
          <a:ln>
            <a:solidFill>
              <a:schemeClr val="tx1"/>
            </a:solidFill>
          </a:ln>
        </p:spPr>
        <p:txBody>
          <a:bodyPr wrap="square" rtlCol="0">
            <a:spAutoFit/>
          </a:bodyPr>
          <a:lstStyle/>
          <a:p>
            <a:r>
              <a:rPr lang="en-US" altLang="ja-JP" dirty="0">
                <a:solidFill>
                  <a:srgbClr val="0070C0"/>
                </a:solidFill>
              </a:rPr>
              <a:t>Solid</a:t>
            </a:r>
            <a:r>
              <a:rPr lang="ja-JP" altLang="en-US" dirty="0">
                <a:solidFill>
                  <a:srgbClr val="0070C0"/>
                </a:solidFill>
              </a:rPr>
              <a:t> </a:t>
            </a:r>
            <a:r>
              <a:rPr lang="en-US" altLang="ja-JP" dirty="0" err="1">
                <a:solidFill>
                  <a:srgbClr val="0070C0"/>
                </a:solidFill>
              </a:rPr>
              <a:t>Xe</a:t>
            </a:r>
            <a:endParaRPr lang="ja-JP" altLang="en-US" dirty="0">
              <a:solidFill>
                <a:srgbClr val="0070C0"/>
              </a:solidFill>
            </a:endParaRPr>
          </a:p>
        </p:txBody>
      </p:sp>
      <p:sp>
        <p:nvSpPr>
          <p:cNvPr id="87" name="テキスト ボックス 86">
            <a:extLst>
              <a:ext uri="{FF2B5EF4-FFF2-40B4-BE49-F238E27FC236}">
                <a16:creationId xmlns:a16="http://schemas.microsoft.com/office/drawing/2014/main" id="{8481022E-8AE1-404C-B60E-0B5B48D868EF}"/>
              </a:ext>
            </a:extLst>
          </p:cNvPr>
          <p:cNvSpPr txBox="1"/>
          <p:nvPr/>
        </p:nvSpPr>
        <p:spPr>
          <a:xfrm>
            <a:off x="3376900" y="3139937"/>
            <a:ext cx="1227548" cy="369332"/>
          </a:xfrm>
          <a:prstGeom prst="rect">
            <a:avLst/>
          </a:prstGeom>
          <a:noFill/>
          <a:ln>
            <a:solidFill>
              <a:schemeClr val="tx1"/>
            </a:solidFill>
          </a:ln>
        </p:spPr>
        <p:txBody>
          <a:bodyPr wrap="square" rtlCol="0">
            <a:spAutoFit/>
          </a:bodyPr>
          <a:lstStyle/>
          <a:p>
            <a:r>
              <a:rPr lang="en-US" altLang="ja-JP" dirty="0">
                <a:solidFill>
                  <a:srgbClr val="00B0F0"/>
                </a:solidFill>
              </a:rPr>
              <a:t>Liquid</a:t>
            </a:r>
            <a:r>
              <a:rPr lang="ja-JP" altLang="en-US" dirty="0">
                <a:solidFill>
                  <a:srgbClr val="00B0F0"/>
                </a:solidFill>
              </a:rPr>
              <a:t> </a:t>
            </a:r>
            <a:r>
              <a:rPr lang="en-US" altLang="ja-JP" dirty="0" err="1">
                <a:solidFill>
                  <a:srgbClr val="00B0F0"/>
                </a:solidFill>
              </a:rPr>
              <a:t>Xe</a:t>
            </a:r>
            <a:endParaRPr lang="ja-JP" altLang="en-US" dirty="0">
              <a:solidFill>
                <a:srgbClr val="00B0F0"/>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8" name="インク 87">
                <a:extLst>
                  <a:ext uri="{FF2B5EF4-FFF2-40B4-BE49-F238E27FC236}">
                    <a16:creationId xmlns:a16="http://schemas.microsoft.com/office/drawing/2014/main" id="{7D3443D5-6D41-4E2D-A91A-ABF4E4BA48AD}"/>
                  </a:ext>
                </a:extLst>
              </p14:cNvPr>
              <p14:cNvContentPartPr/>
              <p14:nvPr/>
            </p14:nvContentPartPr>
            <p14:xfrm>
              <a:off x="5405061" y="2276449"/>
              <a:ext cx="360" cy="360"/>
            </p14:xfrm>
          </p:contentPart>
        </mc:Choice>
        <mc:Fallback xmlns="">
          <p:pic>
            <p:nvPicPr>
              <p:cNvPr id="88" name="インク 87">
                <a:extLst>
                  <a:ext uri="{FF2B5EF4-FFF2-40B4-BE49-F238E27FC236}">
                    <a16:creationId xmlns:a16="http://schemas.microsoft.com/office/drawing/2014/main" id="{7D3443D5-6D41-4E2D-A91A-ABF4E4BA48AD}"/>
                  </a:ext>
                </a:extLst>
              </p:cNvPr>
              <p:cNvPicPr/>
              <p:nvPr/>
            </p:nvPicPr>
            <p:blipFill>
              <a:blip r:embed="rId3"/>
              <a:stretch>
                <a:fillRect/>
              </a:stretch>
            </p:blipFill>
            <p:spPr>
              <a:xfrm>
                <a:off x="5387421" y="2168809"/>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9" name="インク 88">
                <a:extLst>
                  <a:ext uri="{FF2B5EF4-FFF2-40B4-BE49-F238E27FC236}">
                    <a16:creationId xmlns:a16="http://schemas.microsoft.com/office/drawing/2014/main" id="{BC6F0E3B-7427-4250-A479-531136DC15B8}"/>
                  </a:ext>
                </a:extLst>
              </p14:cNvPr>
              <p14:cNvContentPartPr/>
              <p14:nvPr/>
            </p14:nvContentPartPr>
            <p14:xfrm>
              <a:off x="2826781" y="3487914"/>
              <a:ext cx="360" cy="360"/>
            </p14:xfrm>
          </p:contentPart>
        </mc:Choice>
        <mc:Fallback xmlns="">
          <p:pic>
            <p:nvPicPr>
              <p:cNvPr id="89" name="インク 88">
                <a:extLst>
                  <a:ext uri="{FF2B5EF4-FFF2-40B4-BE49-F238E27FC236}">
                    <a16:creationId xmlns:a16="http://schemas.microsoft.com/office/drawing/2014/main" id="{BC6F0E3B-7427-4250-A479-531136DC15B8}"/>
                  </a:ext>
                </a:extLst>
              </p:cNvPr>
              <p:cNvPicPr/>
              <p:nvPr/>
            </p:nvPicPr>
            <p:blipFill>
              <a:blip r:embed="rId5"/>
              <a:stretch>
                <a:fillRect/>
              </a:stretch>
            </p:blipFill>
            <p:spPr>
              <a:xfrm>
                <a:off x="2763781" y="3424914"/>
                <a:ext cx="126000" cy="126000"/>
              </a:xfrm>
              <a:prstGeom prst="rect">
                <a:avLst/>
              </a:prstGeom>
            </p:spPr>
          </p:pic>
        </mc:Fallback>
      </mc:AlternateContent>
      <p:cxnSp>
        <p:nvCxnSpPr>
          <p:cNvPr id="41" name="直線矢印コネクタ 40">
            <a:extLst>
              <a:ext uri="{FF2B5EF4-FFF2-40B4-BE49-F238E27FC236}">
                <a16:creationId xmlns:a16="http://schemas.microsoft.com/office/drawing/2014/main" id="{C6DA7630-6D81-451D-B434-63A69F96C39B}"/>
              </a:ext>
            </a:extLst>
          </p:cNvPr>
          <p:cNvCxnSpPr>
            <a:cxnSpLocks/>
          </p:cNvCxnSpPr>
          <p:nvPr/>
        </p:nvCxnSpPr>
        <p:spPr>
          <a:xfrm>
            <a:off x="1669096" y="1225353"/>
            <a:ext cx="1072171" cy="213184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2337791-7AA6-4388-912C-C7ECD596FB31}"/>
              </a:ext>
            </a:extLst>
          </p:cNvPr>
          <p:cNvCxnSpPr>
            <a:cxnSpLocks/>
          </p:cNvCxnSpPr>
          <p:nvPr/>
        </p:nvCxnSpPr>
        <p:spPr>
          <a:xfrm flipV="1">
            <a:off x="2916851" y="1030757"/>
            <a:ext cx="1545739" cy="2364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09451DC9-1A08-4ABE-859F-DF486149A742}"/>
                  </a:ext>
                </a:extLst>
              </p:cNvPr>
              <p:cNvSpPr txBox="1"/>
              <p:nvPr/>
            </p:nvSpPr>
            <p:spPr>
              <a:xfrm>
                <a:off x="2532193" y="3563460"/>
                <a:ext cx="717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solidFill>
                                <a:schemeClr val="bg1"/>
                              </a:solidFill>
                              <a:latin typeface="Cambria Math" panose="02040503050406030204" pitchFamily="18" charset="0"/>
                            </a:rPr>
                          </m:ctrlPr>
                        </m:sSupPr>
                        <m:e>
                          <m:r>
                            <a:rPr lang="en-US" altLang="ja-JP" i="1" smtClean="0">
                              <a:solidFill>
                                <a:schemeClr val="bg1"/>
                              </a:solidFill>
                              <a:latin typeface="Cambria Math" panose="02040503050406030204" pitchFamily="18" charset="0"/>
                            </a:rPr>
                            <m:t>𝐵𝑎</m:t>
                          </m:r>
                        </m:e>
                        <m:sup>
                          <m:r>
                            <a:rPr lang="en-US" altLang="ja-JP" i="1" smtClean="0">
                              <a:solidFill>
                                <a:schemeClr val="bg1"/>
                              </a:solidFill>
                              <a:latin typeface="Cambria Math" panose="02040503050406030204" pitchFamily="18" charset="0"/>
                            </a:rPr>
                            <m:t>++</m:t>
                          </m:r>
                        </m:sup>
                      </m:sSup>
                    </m:oMath>
                  </m:oMathPara>
                </a14:m>
                <a:endParaRPr lang="ja-JP" altLang="en-US" dirty="0"/>
              </a:p>
            </p:txBody>
          </p:sp>
        </mc:Choice>
        <mc:Fallback xmlns="">
          <p:sp>
            <p:nvSpPr>
              <p:cNvPr id="91" name="テキスト ボックス 90">
                <a:extLst>
                  <a:ext uri="{FF2B5EF4-FFF2-40B4-BE49-F238E27FC236}">
                    <a16:creationId xmlns:a16="http://schemas.microsoft.com/office/drawing/2014/main" id="{09451DC9-1A08-4ABE-859F-DF486149A742}"/>
                  </a:ext>
                </a:extLst>
              </p:cNvPr>
              <p:cNvSpPr txBox="1">
                <a:spLocks noRot="1" noChangeAspect="1" noMove="1" noResize="1" noEditPoints="1" noAdjustHandles="1" noChangeArrowheads="1" noChangeShapeType="1" noTextEdit="1"/>
              </p:cNvSpPr>
              <p:nvPr/>
            </p:nvSpPr>
            <p:spPr>
              <a:xfrm>
                <a:off x="2532193" y="3563460"/>
                <a:ext cx="717176" cy="369332"/>
              </a:xfrm>
              <a:prstGeom prst="rect">
                <a:avLst/>
              </a:prstGeom>
              <a:blipFill>
                <a:blip r:embed="rId6"/>
                <a:stretch>
                  <a:fillRect/>
                </a:stretch>
              </a:blipFill>
            </p:spPr>
            <p:txBody>
              <a:bodyPr/>
              <a:lstStyle/>
              <a:p>
                <a:r>
                  <a:rPr lang="ja-JP" altLang="en-US">
                    <a:noFill/>
                  </a:rPr>
                  <a:t> </a:t>
                </a:r>
              </a:p>
            </p:txBody>
          </p:sp>
        </mc:Fallback>
      </mc:AlternateContent>
      <p:sp>
        <p:nvSpPr>
          <p:cNvPr id="93" name="正方形/長方形 92">
            <a:extLst>
              <a:ext uri="{FF2B5EF4-FFF2-40B4-BE49-F238E27FC236}">
                <a16:creationId xmlns:a16="http://schemas.microsoft.com/office/drawing/2014/main" id="{4E3DC9F3-7AAE-44E8-87C3-94A894A7FED8}"/>
              </a:ext>
            </a:extLst>
          </p:cNvPr>
          <p:cNvSpPr/>
          <p:nvPr/>
        </p:nvSpPr>
        <p:spPr>
          <a:xfrm>
            <a:off x="947490" y="2622551"/>
            <a:ext cx="1190593" cy="2626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95" name="テキスト ボックス 94">
            <a:extLst>
              <a:ext uri="{FF2B5EF4-FFF2-40B4-BE49-F238E27FC236}">
                <a16:creationId xmlns:a16="http://schemas.microsoft.com/office/drawing/2014/main" id="{4BAF03EF-1999-4769-991B-C32D87BD77E6}"/>
              </a:ext>
            </a:extLst>
          </p:cNvPr>
          <p:cNvSpPr txBox="1"/>
          <p:nvPr/>
        </p:nvSpPr>
        <p:spPr>
          <a:xfrm>
            <a:off x="2351446" y="1608790"/>
            <a:ext cx="1075765" cy="369332"/>
          </a:xfrm>
          <a:prstGeom prst="rect">
            <a:avLst/>
          </a:prstGeom>
          <a:noFill/>
        </p:spPr>
        <p:txBody>
          <a:bodyPr wrap="square" rtlCol="0">
            <a:spAutoFit/>
          </a:bodyPr>
          <a:lstStyle/>
          <a:p>
            <a:r>
              <a:rPr kumimoji="1" lang="en-US" altLang="ja-JP" dirty="0"/>
              <a:t>Gas </a:t>
            </a:r>
            <a:r>
              <a:rPr kumimoji="1" lang="en-US" altLang="ja-JP" dirty="0" err="1"/>
              <a:t>Xe</a:t>
            </a:r>
            <a:endParaRPr kumimoji="1" lang="ja-JP" altLang="en-US" dirty="0"/>
          </a:p>
        </p:txBody>
      </p:sp>
      <p:sp>
        <p:nvSpPr>
          <p:cNvPr id="100" name="テキスト ボックス 99">
            <a:extLst>
              <a:ext uri="{FF2B5EF4-FFF2-40B4-BE49-F238E27FC236}">
                <a16:creationId xmlns:a16="http://schemas.microsoft.com/office/drawing/2014/main" id="{F32399FA-9FCC-4F81-B551-3139C92D29D0}"/>
              </a:ext>
            </a:extLst>
          </p:cNvPr>
          <p:cNvSpPr txBox="1"/>
          <p:nvPr/>
        </p:nvSpPr>
        <p:spPr>
          <a:xfrm>
            <a:off x="4827515" y="1350986"/>
            <a:ext cx="7106131" cy="2585323"/>
          </a:xfrm>
          <a:prstGeom prst="rect">
            <a:avLst/>
          </a:prstGeom>
          <a:noFill/>
        </p:spPr>
        <p:txBody>
          <a:bodyPr wrap="square" rtlCol="0">
            <a:spAutoFit/>
          </a:bodyPr>
          <a:lstStyle/>
          <a:p>
            <a:r>
              <a:rPr kumimoji="1" lang="ja-JP" altLang="en-US" dirty="0"/>
              <a:t>・カソード電極を液体窒素で冷却して</a:t>
            </a:r>
            <a:r>
              <a:rPr kumimoji="1" lang="en-US" altLang="ja-JP" dirty="0"/>
              <a:t>Gas </a:t>
            </a:r>
            <a:r>
              <a:rPr kumimoji="1" lang="en-US" altLang="ja-JP" dirty="0" err="1"/>
              <a:t>Xe</a:t>
            </a:r>
            <a:r>
              <a:rPr kumimoji="1" lang="en-US" altLang="ja-JP" dirty="0"/>
              <a:t> </a:t>
            </a:r>
            <a:r>
              <a:rPr kumimoji="1" lang="ja-JP" altLang="en-US" dirty="0"/>
              <a:t>チェンバー中に</a:t>
            </a:r>
            <a:endParaRPr kumimoji="1" lang="en-US" altLang="ja-JP" dirty="0"/>
          </a:p>
          <a:p>
            <a:r>
              <a:rPr kumimoji="1" lang="en-US" altLang="ja-JP" dirty="0"/>
              <a:t>Solid/Liquid </a:t>
            </a:r>
            <a:r>
              <a:rPr kumimoji="1" lang="en-US" altLang="ja-JP" dirty="0" err="1"/>
              <a:t>Xe</a:t>
            </a:r>
            <a:r>
              <a:rPr kumimoji="1" lang="ja-JP" altLang="en-US" dirty="0"/>
              <a:t>を作り出す。</a:t>
            </a:r>
            <a:endParaRPr kumimoji="1" lang="en-US" altLang="ja-JP" dirty="0"/>
          </a:p>
          <a:p>
            <a:endParaRPr lang="en-US" altLang="ja-JP" dirty="0"/>
          </a:p>
          <a:p>
            <a:r>
              <a:rPr kumimoji="1" lang="ja-JP" altLang="en-US" dirty="0"/>
              <a:t>・ドリフト電場によって運ばれた</a:t>
            </a:r>
            <a:r>
              <a:rPr kumimoji="1" lang="en-US" altLang="ja-JP" dirty="0"/>
              <a:t>Ba</a:t>
            </a:r>
            <a:r>
              <a:rPr kumimoji="1" lang="ja-JP" altLang="en-US" dirty="0"/>
              <a:t>イオンを</a:t>
            </a:r>
            <a:endParaRPr kumimoji="1" lang="en-US" altLang="ja-JP" dirty="0"/>
          </a:p>
          <a:p>
            <a:r>
              <a:rPr kumimoji="1" lang="ja-JP" altLang="en-US" dirty="0"/>
              <a:t>固体</a:t>
            </a:r>
            <a:r>
              <a:rPr kumimoji="1" lang="en-US" altLang="ja-JP" dirty="0" err="1"/>
              <a:t>Xe</a:t>
            </a:r>
            <a:r>
              <a:rPr kumimoji="1" lang="ja-JP" altLang="en-US" dirty="0"/>
              <a:t>結晶中に</a:t>
            </a:r>
            <a:r>
              <a:rPr lang="ja-JP" altLang="en-US" dirty="0"/>
              <a:t>トラップする。</a:t>
            </a:r>
            <a:endParaRPr lang="en-US" altLang="ja-JP" dirty="0"/>
          </a:p>
          <a:p>
            <a:endParaRPr kumimoji="1" lang="en-US" altLang="ja-JP" dirty="0"/>
          </a:p>
          <a:p>
            <a:r>
              <a:rPr lang="ja-JP" altLang="en-US" dirty="0"/>
              <a:t>・レーザー光で</a:t>
            </a:r>
            <a:r>
              <a:rPr lang="en-US" altLang="ja-JP" dirty="0"/>
              <a:t>Ba</a:t>
            </a:r>
            <a:r>
              <a:rPr lang="ja-JP" altLang="en-US" dirty="0"/>
              <a:t>イオンを励起し、</a:t>
            </a:r>
            <a:endParaRPr lang="en-US" altLang="ja-JP" dirty="0"/>
          </a:p>
          <a:p>
            <a:r>
              <a:rPr kumimoji="1" lang="ja-JP" altLang="en-US" dirty="0"/>
              <a:t>固体</a:t>
            </a:r>
            <a:r>
              <a:rPr kumimoji="1" lang="en-US" altLang="ja-JP" dirty="0" err="1"/>
              <a:t>Xe</a:t>
            </a:r>
            <a:r>
              <a:rPr kumimoji="1" lang="ja-JP" altLang="en-US" dirty="0"/>
              <a:t>結晶中の</a:t>
            </a:r>
            <a:r>
              <a:rPr kumimoji="1" lang="en-US" altLang="ja-JP" dirty="0"/>
              <a:t>Ba</a:t>
            </a:r>
            <a:r>
              <a:rPr kumimoji="1" lang="ja-JP" altLang="en-US" dirty="0"/>
              <a:t>イオン特有の励起準位からくる</a:t>
            </a:r>
            <a:endParaRPr kumimoji="1" lang="en-US" altLang="ja-JP" dirty="0"/>
          </a:p>
          <a:p>
            <a:r>
              <a:rPr kumimoji="1" lang="ja-JP" altLang="en-US" dirty="0"/>
              <a:t>放出光を観測する。</a:t>
            </a:r>
          </a:p>
        </p:txBody>
      </p:sp>
      <p:sp>
        <p:nvSpPr>
          <p:cNvPr id="130" name="テキスト ボックス 129">
            <a:extLst>
              <a:ext uri="{FF2B5EF4-FFF2-40B4-BE49-F238E27FC236}">
                <a16:creationId xmlns:a16="http://schemas.microsoft.com/office/drawing/2014/main" id="{14939184-C81E-4CA0-AFBF-1756BA329F43}"/>
              </a:ext>
            </a:extLst>
          </p:cNvPr>
          <p:cNvSpPr txBox="1"/>
          <p:nvPr/>
        </p:nvSpPr>
        <p:spPr>
          <a:xfrm>
            <a:off x="5405061" y="4008042"/>
            <a:ext cx="4509904" cy="923330"/>
          </a:xfrm>
          <a:prstGeom prst="rect">
            <a:avLst/>
          </a:prstGeom>
          <a:noFill/>
          <a:ln>
            <a:solidFill>
              <a:schemeClr val="tx1"/>
            </a:solidFill>
          </a:ln>
        </p:spPr>
        <p:txBody>
          <a:bodyPr wrap="square" rtlCol="0">
            <a:spAutoFit/>
          </a:bodyPr>
          <a:lstStyle/>
          <a:p>
            <a:r>
              <a:rPr kumimoji="1" lang="ja-JP" altLang="en-US" dirty="0"/>
              <a:t>イオンは固体</a:t>
            </a:r>
            <a:r>
              <a:rPr kumimoji="1" lang="en-US" altLang="ja-JP" dirty="0" err="1"/>
              <a:t>Xe</a:t>
            </a:r>
            <a:r>
              <a:rPr kumimoji="1" lang="ja-JP" altLang="en-US" dirty="0"/>
              <a:t>中で中性の</a:t>
            </a:r>
            <a:r>
              <a:rPr kumimoji="1" lang="en-US" altLang="ja-JP" dirty="0"/>
              <a:t>Ba</a:t>
            </a:r>
            <a:r>
              <a:rPr kumimoji="1" lang="ja-JP" altLang="en-US" dirty="0"/>
              <a:t>原子として</a:t>
            </a:r>
            <a:endParaRPr kumimoji="1" lang="en-US" altLang="ja-JP" dirty="0"/>
          </a:p>
          <a:p>
            <a:r>
              <a:rPr lang="ja-JP" altLang="en-US" dirty="0"/>
              <a:t>結晶中の特定の箇所に固定されることで</a:t>
            </a:r>
            <a:endParaRPr lang="en-US" altLang="ja-JP" dirty="0"/>
          </a:p>
          <a:p>
            <a:r>
              <a:rPr lang="ja-JP" altLang="en-US" dirty="0"/>
              <a:t>可視光を放出するとみられる。</a:t>
            </a:r>
            <a:endParaRPr lang="en-US" altLang="ja-JP" dirty="0"/>
          </a:p>
        </p:txBody>
      </p:sp>
      <p:sp>
        <p:nvSpPr>
          <p:cNvPr id="140" name="テキスト ボックス 139">
            <a:extLst>
              <a:ext uri="{FF2B5EF4-FFF2-40B4-BE49-F238E27FC236}">
                <a16:creationId xmlns:a16="http://schemas.microsoft.com/office/drawing/2014/main" id="{B628A6A1-8BB4-458F-8D3A-5E185E22EFFC}"/>
              </a:ext>
            </a:extLst>
          </p:cNvPr>
          <p:cNvSpPr txBox="1"/>
          <p:nvPr/>
        </p:nvSpPr>
        <p:spPr>
          <a:xfrm>
            <a:off x="3376900" y="4596168"/>
            <a:ext cx="1113866" cy="369332"/>
          </a:xfrm>
          <a:prstGeom prst="rect">
            <a:avLst/>
          </a:prstGeom>
          <a:noFill/>
          <a:ln>
            <a:solidFill>
              <a:schemeClr val="accent2">
                <a:lumMod val="50000"/>
              </a:schemeClr>
            </a:solidFill>
          </a:ln>
        </p:spPr>
        <p:txBody>
          <a:bodyPr wrap="square" rtlCol="0">
            <a:spAutoFit/>
          </a:bodyPr>
          <a:lstStyle/>
          <a:p>
            <a:r>
              <a:rPr lang="en-US" altLang="ja-JP" dirty="0">
                <a:solidFill>
                  <a:schemeClr val="accent2">
                    <a:lumMod val="50000"/>
                  </a:schemeClr>
                </a:solidFill>
              </a:rPr>
              <a:t>cathode</a:t>
            </a:r>
            <a:endParaRPr kumimoji="1" lang="ja-JP" altLang="en-US" dirty="0">
              <a:solidFill>
                <a:schemeClr val="accent2">
                  <a:lumMod val="50000"/>
                </a:schemeClr>
              </a:solidFill>
            </a:endParaRPr>
          </a:p>
        </p:txBody>
      </p:sp>
      <p:sp>
        <p:nvSpPr>
          <p:cNvPr id="146" name="テキスト ボックス 145">
            <a:extLst>
              <a:ext uri="{FF2B5EF4-FFF2-40B4-BE49-F238E27FC236}">
                <a16:creationId xmlns:a16="http://schemas.microsoft.com/office/drawing/2014/main" id="{DDF5CB62-783B-4620-B795-8842F41A5195}"/>
              </a:ext>
            </a:extLst>
          </p:cNvPr>
          <p:cNvSpPr txBox="1"/>
          <p:nvPr/>
        </p:nvSpPr>
        <p:spPr>
          <a:xfrm>
            <a:off x="3626244" y="6139044"/>
            <a:ext cx="1201271" cy="369332"/>
          </a:xfrm>
          <a:prstGeom prst="rect">
            <a:avLst/>
          </a:prstGeom>
          <a:noFill/>
        </p:spPr>
        <p:txBody>
          <a:bodyPr wrap="square" rtlCol="0">
            <a:spAutoFit/>
          </a:bodyPr>
          <a:lstStyle/>
          <a:p>
            <a:r>
              <a:rPr kumimoji="1" lang="ja-JP" altLang="en-US" dirty="0"/>
              <a:t>液体窒素</a:t>
            </a:r>
          </a:p>
        </p:txBody>
      </p:sp>
    </p:spTree>
    <p:extLst>
      <p:ext uri="{BB962C8B-B14F-4D97-AF65-F5344CB8AC3E}">
        <p14:creationId xmlns:p14="http://schemas.microsoft.com/office/powerpoint/2010/main" val="20160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AXEL</a:t>
            </a:r>
            <a:r>
              <a:rPr lang="ja-JP" altLang="en-US" sz="3200" u="sng" dirty="0"/>
              <a:t>で行う際の利点・課題</a:t>
            </a:r>
          </a:p>
        </p:txBody>
      </p:sp>
      <p:sp>
        <p:nvSpPr>
          <p:cNvPr id="2" name="テキスト ボックス 1">
            <a:extLst>
              <a:ext uri="{FF2B5EF4-FFF2-40B4-BE49-F238E27FC236}">
                <a16:creationId xmlns:a16="http://schemas.microsoft.com/office/drawing/2014/main" id="{1DD82630-8F4C-457B-9F96-E00AB2989EF6}"/>
              </a:ext>
            </a:extLst>
          </p:cNvPr>
          <p:cNvSpPr txBox="1"/>
          <p:nvPr/>
        </p:nvSpPr>
        <p:spPr>
          <a:xfrm>
            <a:off x="493058" y="1398493"/>
            <a:ext cx="9565341" cy="1631216"/>
          </a:xfrm>
          <a:prstGeom prst="rect">
            <a:avLst/>
          </a:prstGeom>
          <a:noFill/>
        </p:spPr>
        <p:txBody>
          <a:bodyPr wrap="square" rtlCol="0">
            <a:spAutoFit/>
          </a:bodyPr>
          <a:lstStyle/>
          <a:p>
            <a:r>
              <a:rPr lang="ja-JP" altLang="en-US" sz="2800" dirty="0"/>
              <a:t>利点</a:t>
            </a:r>
            <a:endParaRPr kumimoji="1" lang="en-US" altLang="ja-JP" sz="2800" dirty="0"/>
          </a:p>
          <a:p>
            <a:r>
              <a:rPr kumimoji="1" lang="ja-JP" altLang="en-US" sz="2400" dirty="0"/>
              <a:t>・</a:t>
            </a:r>
            <a:r>
              <a:rPr kumimoji="1" lang="ja-JP" altLang="en-US" sz="2400" dirty="0">
                <a:solidFill>
                  <a:srgbClr val="FF0000"/>
                </a:solidFill>
              </a:rPr>
              <a:t>気体</a:t>
            </a:r>
            <a:r>
              <a:rPr kumimoji="1" lang="en-US" altLang="ja-JP" sz="2400" dirty="0"/>
              <a:t>TPC</a:t>
            </a:r>
            <a:r>
              <a:rPr kumimoji="1" lang="ja-JP" altLang="en-US" sz="2400" dirty="0"/>
              <a:t>のためイオンの</a:t>
            </a:r>
            <a:r>
              <a:rPr kumimoji="1" lang="ja-JP" altLang="en-US" sz="2400" dirty="0">
                <a:solidFill>
                  <a:srgbClr val="FF0000"/>
                </a:solidFill>
              </a:rPr>
              <a:t>誘導が容易</a:t>
            </a:r>
            <a:endParaRPr kumimoji="1" lang="en-US" altLang="ja-JP" sz="2400" dirty="0">
              <a:solidFill>
                <a:srgbClr val="FF0000"/>
              </a:solidFill>
            </a:endParaRPr>
          </a:p>
          <a:p>
            <a:r>
              <a:rPr lang="ja-JP" altLang="en-US" sz="2400" dirty="0"/>
              <a:t>・</a:t>
            </a:r>
            <a:r>
              <a:rPr lang="ja-JP" altLang="en-US" sz="2400" dirty="0">
                <a:solidFill>
                  <a:srgbClr val="FF0000"/>
                </a:solidFill>
              </a:rPr>
              <a:t>カソード側を使う</a:t>
            </a:r>
            <a:r>
              <a:rPr lang="ja-JP" altLang="en-US" sz="2400" dirty="0"/>
              <a:t>ことができる</a:t>
            </a:r>
            <a:endParaRPr lang="en-US" altLang="ja-JP" sz="2400" dirty="0"/>
          </a:p>
          <a:p>
            <a:r>
              <a:rPr lang="ja-JP" altLang="en-US" sz="2400" dirty="0"/>
              <a:t>　</a:t>
            </a:r>
            <a:r>
              <a:rPr lang="en-US" altLang="ja-JP" sz="2400" dirty="0"/>
              <a:t>(</a:t>
            </a:r>
            <a:r>
              <a:rPr lang="ja-JP" altLang="en-US" sz="2400" dirty="0"/>
              <a:t>現在この位置にある</a:t>
            </a:r>
            <a:r>
              <a:rPr lang="en-US" altLang="ja-JP" sz="2400" dirty="0"/>
              <a:t>PMT</a:t>
            </a:r>
            <a:r>
              <a:rPr lang="ja-JP" altLang="en-US" sz="2400" dirty="0"/>
              <a:t>は単にトリガー用であり移動可能</a:t>
            </a:r>
            <a:r>
              <a:rPr lang="en-US" altLang="ja-JP" sz="2400" dirty="0"/>
              <a:t>)</a:t>
            </a:r>
            <a:endParaRPr kumimoji="1" lang="ja-JP" altLang="en-US" sz="2400" dirty="0"/>
          </a:p>
        </p:txBody>
      </p:sp>
      <p:sp>
        <p:nvSpPr>
          <p:cNvPr id="3" name="テキスト ボックス 2">
            <a:extLst>
              <a:ext uri="{FF2B5EF4-FFF2-40B4-BE49-F238E27FC236}">
                <a16:creationId xmlns:a16="http://schemas.microsoft.com/office/drawing/2014/main" id="{96A09699-2670-4DFB-9522-1C5FF95AC307}"/>
              </a:ext>
            </a:extLst>
          </p:cNvPr>
          <p:cNvSpPr txBox="1"/>
          <p:nvPr/>
        </p:nvSpPr>
        <p:spPr>
          <a:xfrm>
            <a:off x="493057" y="3429000"/>
            <a:ext cx="11098307" cy="3108543"/>
          </a:xfrm>
          <a:prstGeom prst="rect">
            <a:avLst/>
          </a:prstGeom>
          <a:noFill/>
        </p:spPr>
        <p:txBody>
          <a:bodyPr wrap="square" rtlCol="0">
            <a:spAutoFit/>
          </a:bodyPr>
          <a:lstStyle/>
          <a:p>
            <a:r>
              <a:rPr kumimoji="1" lang="ja-JP" altLang="en-US" sz="2800" dirty="0"/>
              <a:t>課題</a:t>
            </a:r>
            <a:endParaRPr kumimoji="1" lang="en-US" altLang="ja-JP" sz="2800" dirty="0"/>
          </a:p>
          <a:p>
            <a:r>
              <a:rPr kumimoji="1" lang="ja-JP" altLang="en-US" sz="2400" dirty="0"/>
              <a:t>・</a:t>
            </a:r>
            <a:r>
              <a:rPr kumimoji="1" lang="en-US" altLang="ja-JP" sz="2400" dirty="0"/>
              <a:t>Ba</a:t>
            </a:r>
            <a:r>
              <a:rPr kumimoji="1" lang="ja-JP" altLang="en-US" sz="2400" dirty="0"/>
              <a:t>イオンを気体</a:t>
            </a:r>
            <a:r>
              <a:rPr kumimoji="1" lang="en-US" altLang="ja-JP" sz="2400" dirty="0" err="1"/>
              <a:t>Xe</a:t>
            </a:r>
            <a:r>
              <a:rPr kumimoji="1" lang="ja-JP" altLang="en-US" sz="2400" dirty="0"/>
              <a:t>中</a:t>
            </a:r>
            <a:r>
              <a:rPr lang="ja-JP" altLang="en-US" sz="2400" dirty="0"/>
              <a:t>から</a:t>
            </a:r>
            <a:r>
              <a:rPr lang="ja-JP" altLang="en-US" sz="2400" dirty="0">
                <a:solidFill>
                  <a:schemeClr val="accent1"/>
                </a:solidFill>
              </a:rPr>
              <a:t>液相を通して</a:t>
            </a:r>
            <a:r>
              <a:rPr lang="ja-JP" altLang="en-US" sz="2400" dirty="0"/>
              <a:t>固相中へ誘導する必要</a:t>
            </a:r>
            <a:endParaRPr lang="en-US" altLang="ja-JP" sz="2400" dirty="0"/>
          </a:p>
          <a:p>
            <a:r>
              <a:rPr lang="ja-JP" altLang="en-US" sz="2400" dirty="0"/>
              <a:t>・</a:t>
            </a:r>
            <a:r>
              <a:rPr lang="en-US" altLang="ja-JP" sz="2400" dirty="0" err="1"/>
              <a:t>Xe</a:t>
            </a:r>
            <a:r>
              <a:rPr lang="ja-JP" altLang="en-US" sz="2400" dirty="0"/>
              <a:t>融点</a:t>
            </a:r>
            <a:r>
              <a:rPr lang="en-US" altLang="ja-JP" sz="2400" dirty="0"/>
              <a:t>~160K</a:t>
            </a:r>
            <a:r>
              <a:rPr lang="ja-JP" altLang="en-US" sz="2400" dirty="0"/>
              <a:t>環境での</a:t>
            </a:r>
            <a:r>
              <a:rPr lang="en-US" altLang="ja-JP" sz="2400" dirty="0"/>
              <a:t>Ba</a:t>
            </a:r>
            <a:r>
              <a:rPr lang="ja-JP" altLang="en-US" sz="2400" dirty="0"/>
              <a:t>イオンの</a:t>
            </a:r>
            <a:r>
              <a:rPr lang="ja-JP" altLang="en-US" sz="2400" dirty="0">
                <a:solidFill>
                  <a:schemeClr val="accent1"/>
                </a:solidFill>
              </a:rPr>
              <a:t>発光スペクトルが未知</a:t>
            </a:r>
            <a:endParaRPr lang="en-US" altLang="ja-JP" sz="2400" dirty="0">
              <a:solidFill>
                <a:schemeClr val="accent1"/>
              </a:solidFill>
            </a:endParaRPr>
          </a:p>
          <a:p>
            <a:r>
              <a:rPr lang="ja-JP" altLang="en-US" sz="2400" dirty="0">
                <a:solidFill>
                  <a:schemeClr val="accent1"/>
                </a:solidFill>
              </a:rPr>
              <a:t>　</a:t>
            </a:r>
            <a:r>
              <a:rPr lang="en-US" altLang="ja-JP" sz="2400" dirty="0"/>
              <a:t>(</a:t>
            </a:r>
            <a:r>
              <a:rPr lang="en-US" altLang="ja-JP" sz="2400" dirty="0" err="1"/>
              <a:t>nEXO</a:t>
            </a:r>
            <a:r>
              <a:rPr lang="ja-JP" altLang="en-US" sz="2400" dirty="0"/>
              <a:t>では</a:t>
            </a:r>
            <a:r>
              <a:rPr lang="en-US" altLang="ja-JP" sz="2400" dirty="0"/>
              <a:t>10K</a:t>
            </a:r>
            <a:r>
              <a:rPr lang="ja-JP" altLang="en-US" sz="2400" dirty="0"/>
              <a:t>と</a:t>
            </a:r>
            <a:r>
              <a:rPr lang="en-US" altLang="ja-JP" sz="2400" dirty="0"/>
              <a:t>40K</a:t>
            </a:r>
            <a:r>
              <a:rPr lang="ja-JP" altLang="en-US" sz="2400" dirty="0"/>
              <a:t>で観測して発光スペクトルが変わったとの報告あり</a:t>
            </a:r>
            <a:endParaRPr lang="en-US" altLang="ja-JP" sz="2400" dirty="0"/>
          </a:p>
          <a:p>
            <a:r>
              <a:rPr lang="ja-JP" altLang="en-US" sz="2400" dirty="0"/>
              <a:t>　 一原子観測の際は</a:t>
            </a:r>
            <a:r>
              <a:rPr lang="en-US" altLang="ja-JP" sz="2400" dirty="0"/>
              <a:t>10K</a:t>
            </a:r>
            <a:r>
              <a:rPr lang="ja-JP" altLang="en-US" sz="2400" dirty="0"/>
              <a:t>で観測</a:t>
            </a:r>
            <a:r>
              <a:rPr lang="en-US" altLang="ja-JP" sz="2400" dirty="0"/>
              <a:t>)</a:t>
            </a:r>
          </a:p>
          <a:p>
            <a:endParaRPr lang="en-US" altLang="ja-JP" sz="2400" dirty="0">
              <a:solidFill>
                <a:schemeClr val="accent1"/>
              </a:solidFill>
            </a:endParaRPr>
          </a:p>
          <a:p>
            <a:endParaRPr lang="en-US" altLang="ja-JP" sz="2400" dirty="0">
              <a:solidFill>
                <a:schemeClr val="accent1"/>
              </a:solidFill>
            </a:endParaRPr>
          </a:p>
          <a:p>
            <a:r>
              <a:rPr lang="ja-JP" altLang="en-US" sz="2400" dirty="0">
                <a:solidFill>
                  <a:schemeClr val="accent1"/>
                </a:solidFill>
              </a:rPr>
              <a:t>⇒この環境下での発光スペクトルを観測するのがひとまずの目標となる</a:t>
            </a:r>
            <a:endParaRPr lang="en-US" altLang="ja-JP" sz="2400" dirty="0">
              <a:solidFill>
                <a:schemeClr val="accent1"/>
              </a:solidFill>
            </a:endParaRPr>
          </a:p>
        </p:txBody>
      </p:sp>
      <p:sp>
        <p:nvSpPr>
          <p:cNvPr id="5" name="スライド番号プレースホルダー 2">
            <a:extLst>
              <a:ext uri="{FF2B5EF4-FFF2-40B4-BE49-F238E27FC236}">
                <a16:creationId xmlns:a16="http://schemas.microsoft.com/office/drawing/2014/main" id="{12E495D8-AB79-4B21-901F-BCA318934E7B}"/>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610689BC-155A-4177-A054-155C68EC6965}"/>
              </a:ext>
            </a:extLst>
          </p:cNvPr>
          <p:cNvSpPr txBox="1"/>
          <p:nvPr/>
        </p:nvSpPr>
        <p:spPr>
          <a:xfrm>
            <a:off x="7458374" y="5090102"/>
            <a:ext cx="3384438" cy="307777"/>
          </a:xfrm>
          <a:prstGeom prst="rect">
            <a:avLst/>
          </a:prstGeom>
          <a:noFill/>
        </p:spPr>
        <p:txBody>
          <a:bodyPr wrap="square">
            <a:spAutoFit/>
          </a:bodyPr>
          <a:lstStyle/>
          <a:p>
            <a:r>
              <a:rPr lang="en-US" altLang="ja-JP" sz="1400" dirty="0"/>
              <a:t>PHYSICAL REVIEW A 91, 022505</a:t>
            </a:r>
            <a:endParaRPr lang="ja-JP" altLang="en-US" sz="1400" dirty="0"/>
          </a:p>
        </p:txBody>
      </p:sp>
      <p:sp>
        <p:nvSpPr>
          <p:cNvPr id="9" name="テキスト ボックス 8">
            <a:extLst>
              <a:ext uri="{FF2B5EF4-FFF2-40B4-BE49-F238E27FC236}">
                <a16:creationId xmlns:a16="http://schemas.microsoft.com/office/drawing/2014/main" id="{A2ABCFFD-8C86-478C-9066-21BE97D793B9}"/>
              </a:ext>
            </a:extLst>
          </p:cNvPr>
          <p:cNvSpPr txBox="1"/>
          <p:nvPr/>
        </p:nvSpPr>
        <p:spPr>
          <a:xfrm>
            <a:off x="5862391" y="5089539"/>
            <a:ext cx="2748209" cy="307777"/>
          </a:xfrm>
          <a:prstGeom prst="rect">
            <a:avLst/>
          </a:prstGeom>
          <a:noFill/>
        </p:spPr>
        <p:txBody>
          <a:bodyPr wrap="square">
            <a:spAutoFit/>
          </a:bodyPr>
          <a:lstStyle/>
          <a:p>
            <a:r>
              <a:rPr lang="en-US" altLang="ja-JP" sz="1400" dirty="0" err="1"/>
              <a:t>arXiv</a:t>
            </a:r>
            <a:r>
              <a:rPr lang="en-US" altLang="ja-JP" sz="1400" dirty="0"/>
              <a:t>: 1806.10694</a:t>
            </a:r>
            <a:r>
              <a:rPr lang="ja-JP" altLang="en-US" sz="1400" dirty="0"/>
              <a:t>、</a:t>
            </a:r>
          </a:p>
        </p:txBody>
      </p:sp>
    </p:spTree>
    <p:extLst>
      <p:ext uri="{BB962C8B-B14F-4D97-AF65-F5344CB8AC3E}">
        <p14:creationId xmlns:p14="http://schemas.microsoft.com/office/powerpoint/2010/main" val="17341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1B5F4B-1BA2-4C40-9AA7-600D8A5B307A}"/>
              </a:ext>
            </a:extLst>
          </p:cNvPr>
          <p:cNvSpPr txBox="1"/>
          <p:nvPr/>
        </p:nvSpPr>
        <p:spPr>
          <a:xfrm>
            <a:off x="493059" y="349624"/>
            <a:ext cx="6051176" cy="584775"/>
          </a:xfrm>
          <a:prstGeom prst="rect">
            <a:avLst/>
          </a:prstGeom>
          <a:noFill/>
        </p:spPr>
        <p:txBody>
          <a:bodyPr wrap="square" rtlCol="0">
            <a:spAutoFit/>
          </a:bodyPr>
          <a:lstStyle/>
          <a:p>
            <a:r>
              <a:rPr lang="en-US" altLang="ja-JP" sz="3200" u="sng" dirty="0"/>
              <a:t>Ba</a:t>
            </a:r>
            <a:r>
              <a:rPr lang="ja-JP" altLang="en-US" sz="3200" u="sng" dirty="0"/>
              <a:t>タグテストチェンバーの設計</a:t>
            </a:r>
          </a:p>
        </p:txBody>
      </p:sp>
      <p:sp>
        <p:nvSpPr>
          <p:cNvPr id="2" name="四角形: 角を丸くする 1">
            <a:extLst>
              <a:ext uri="{FF2B5EF4-FFF2-40B4-BE49-F238E27FC236}">
                <a16:creationId xmlns:a16="http://schemas.microsoft.com/office/drawing/2014/main" id="{DA13A85A-4F31-470E-A393-AC83E524DCBA}"/>
              </a:ext>
            </a:extLst>
          </p:cNvPr>
          <p:cNvSpPr/>
          <p:nvPr/>
        </p:nvSpPr>
        <p:spPr>
          <a:xfrm>
            <a:off x="887505" y="1584684"/>
            <a:ext cx="3505200" cy="4547175"/>
          </a:xfrm>
          <a:prstGeom prst="roundRect">
            <a:avLst>
              <a:gd name="adj" fmla="val 11807"/>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cxnSp>
        <p:nvCxnSpPr>
          <p:cNvPr id="10" name="直線コネクタ 9">
            <a:extLst>
              <a:ext uri="{FF2B5EF4-FFF2-40B4-BE49-F238E27FC236}">
                <a16:creationId xmlns:a16="http://schemas.microsoft.com/office/drawing/2014/main" id="{09ADB6D3-EF88-4C26-800D-FBE953810A83}"/>
              </a:ext>
            </a:extLst>
          </p:cNvPr>
          <p:cNvCxnSpPr>
            <a:cxnSpLocks/>
          </p:cNvCxnSpPr>
          <p:nvPr/>
        </p:nvCxnSpPr>
        <p:spPr>
          <a:xfrm>
            <a:off x="887505" y="4787153"/>
            <a:ext cx="1510553"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978CD88D-3B98-4275-9952-5C30C34460A9}"/>
              </a:ext>
            </a:extLst>
          </p:cNvPr>
          <p:cNvCxnSpPr>
            <a:cxnSpLocks/>
          </p:cNvCxnSpPr>
          <p:nvPr/>
        </p:nvCxnSpPr>
        <p:spPr>
          <a:xfrm>
            <a:off x="2384610" y="4787153"/>
            <a:ext cx="0" cy="1344706"/>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A17A9A5F-43A6-472A-8D5C-D1DFE3285D47}"/>
              </a:ext>
            </a:extLst>
          </p:cNvPr>
          <p:cNvCxnSpPr>
            <a:cxnSpLocks/>
          </p:cNvCxnSpPr>
          <p:nvPr/>
        </p:nvCxnSpPr>
        <p:spPr>
          <a:xfrm>
            <a:off x="2859740" y="4787153"/>
            <a:ext cx="1532965"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7AD58748-A65D-4C2D-A6CF-B1D734A8C41C}"/>
              </a:ext>
            </a:extLst>
          </p:cNvPr>
          <p:cNvCxnSpPr>
            <a:cxnSpLocks/>
          </p:cNvCxnSpPr>
          <p:nvPr/>
        </p:nvCxnSpPr>
        <p:spPr>
          <a:xfrm>
            <a:off x="2859740" y="4787153"/>
            <a:ext cx="0" cy="1344706"/>
          </a:xfrm>
          <a:prstGeom prst="line">
            <a:avLst/>
          </a:prstGeom>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9BEAF342-A998-457B-90E7-A9D18F8ED68C}"/>
              </a:ext>
            </a:extLst>
          </p:cNvPr>
          <p:cNvSpPr/>
          <p:nvPr/>
        </p:nvSpPr>
        <p:spPr>
          <a:xfrm>
            <a:off x="2384610" y="1651575"/>
            <a:ext cx="475113" cy="627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4FDCB7B5-AE27-4BD0-A5BB-026FDEBD3388}"/>
              </a:ext>
            </a:extLst>
          </p:cNvPr>
          <p:cNvCxnSpPr/>
          <p:nvPr/>
        </p:nvCxnSpPr>
        <p:spPr>
          <a:xfrm>
            <a:off x="1174376" y="228117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576F57-181A-44E1-A826-AFCC894B02B2}"/>
              </a:ext>
            </a:extLst>
          </p:cNvPr>
          <p:cNvCxnSpPr/>
          <p:nvPr/>
        </p:nvCxnSpPr>
        <p:spPr>
          <a:xfrm>
            <a:off x="1174376" y="2621830"/>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232E9D2-9786-4F95-A2EC-3E605C85BFB2}"/>
              </a:ext>
            </a:extLst>
          </p:cNvPr>
          <p:cNvCxnSpPr/>
          <p:nvPr/>
        </p:nvCxnSpPr>
        <p:spPr>
          <a:xfrm>
            <a:off x="1174376" y="2944561"/>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E60C61F-2204-4667-8F13-254EB81A88EF}"/>
              </a:ext>
            </a:extLst>
          </p:cNvPr>
          <p:cNvCxnSpPr/>
          <p:nvPr/>
        </p:nvCxnSpPr>
        <p:spPr>
          <a:xfrm>
            <a:off x="1174376" y="3267290"/>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65BA12E-9672-4696-B5DC-D9BE5F0662E6}"/>
              </a:ext>
            </a:extLst>
          </p:cNvPr>
          <p:cNvCxnSpPr/>
          <p:nvPr/>
        </p:nvCxnSpPr>
        <p:spPr>
          <a:xfrm>
            <a:off x="1174376" y="3581055"/>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6E2525C-517B-472F-B2A2-ABFEC5AC65D9}"/>
              </a:ext>
            </a:extLst>
          </p:cNvPr>
          <p:cNvCxnSpPr/>
          <p:nvPr/>
        </p:nvCxnSpPr>
        <p:spPr>
          <a:xfrm>
            <a:off x="1174376" y="3858271"/>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12F3553-B826-4CDB-8CFB-0F44A30128CE}"/>
              </a:ext>
            </a:extLst>
          </p:cNvPr>
          <p:cNvCxnSpPr/>
          <p:nvPr/>
        </p:nvCxnSpPr>
        <p:spPr>
          <a:xfrm>
            <a:off x="1174376" y="4172725"/>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D966628-F4A8-4002-A133-27725FF677B6}"/>
              </a:ext>
            </a:extLst>
          </p:cNvPr>
          <p:cNvCxnSpPr/>
          <p:nvPr/>
        </p:nvCxnSpPr>
        <p:spPr>
          <a:xfrm>
            <a:off x="1174376" y="4441666"/>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B7F7047-F4C7-4C0E-BD15-33D27FBDBA89}"/>
              </a:ext>
            </a:extLst>
          </p:cNvPr>
          <p:cNvCxnSpPr/>
          <p:nvPr/>
        </p:nvCxnSpPr>
        <p:spPr>
          <a:xfrm>
            <a:off x="3783105" y="2294274"/>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3D88831-2A65-49FF-88F0-0D66B852A925}"/>
              </a:ext>
            </a:extLst>
          </p:cNvPr>
          <p:cNvCxnSpPr/>
          <p:nvPr/>
        </p:nvCxnSpPr>
        <p:spPr>
          <a:xfrm>
            <a:off x="3783105" y="263493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ADF4D4E-6111-47DA-AEC5-B8A22EF9660D}"/>
              </a:ext>
            </a:extLst>
          </p:cNvPr>
          <p:cNvCxnSpPr/>
          <p:nvPr/>
        </p:nvCxnSpPr>
        <p:spPr>
          <a:xfrm>
            <a:off x="3783105" y="2957663"/>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1E4CC-1177-4F75-8001-88ED995E3155}"/>
              </a:ext>
            </a:extLst>
          </p:cNvPr>
          <p:cNvCxnSpPr/>
          <p:nvPr/>
        </p:nvCxnSpPr>
        <p:spPr>
          <a:xfrm>
            <a:off x="3783105" y="3280392"/>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7CB615C-D1D0-44B0-8281-9724EED1D4F7}"/>
              </a:ext>
            </a:extLst>
          </p:cNvPr>
          <p:cNvCxnSpPr/>
          <p:nvPr/>
        </p:nvCxnSpPr>
        <p:spPr>
          <a:xfrm>
            <a:off x="3783105" y="3594157"/>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CEE45B3-098C-4EDE-A20F-88C5CE7E711A}"/>
              </a:ext>
            </a:extLst>
          </p:cNvPr>
          <p:cNvCxnSpPr/>
          <p:nvPr/>
        </p:nvCxnSpPr>
        <p:spPr>
          <a:xfrm>
            <a:off x="3783105" y="3871373"/>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FA1CB10-8373-4AA1-A5CD-A0C5E1A7F7DC}"/>
              </a:ext>
            </a:extLst>
          </p:cNvPr>
          <p:cNvCxnSpPr/>
          <p:nvPr/>
        </p:nvCxnSpPr>
        <p:spPr>
          <a:xfrm>
            <a:off x="3783105" y="4185827"/>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AD7ACE2-8C3C-48A9-AF84-09ED0A9BF7FD}"/>
              </a:ext>
            </a:extLst>
          </p:cNvPr>
          <p:cNvCxnSpPr/>
          <p:nvPr/>
        </p:nvCxnSpPr>
        <p:spPr>
          <a:xfrm>
            <a:off x="3783105" y="4454768"/>
            <a:ext cx="2958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5A4B497-A6E4-4689-BA6C-B9AACF91AB6F}"/>
              </a:ext>
            </a:extLst>
          </p:cNvPr>
          <p:cNvSpPr txBox="1"/>
          <p:nvPr/>
        </p:nvSpPr>
        <p:spPr>
          <a:xfrm>
            <a:off x="2088776" y="1026947"/>
            <a:ext cx="1694329" cy="369332"/>
          </a:xfrm>
          <a:prstGeom prst="rect">
            <a:avLst/>
          </a:prstGeom>
          <a:noFill/>
          <a:ln>
            <a:solidFill>
              <a:schemeClr val="accent1"/>
            </a:solidFill>
          </a:ln>
        </p:spPr>
        <p:txBody>
          <a:bodyPr wrap="square" rtlCol="0">
            <a:spAutoFit/>
          </a:bodyPr>
          <a:lstStyle/>
          <a:p>
            <a:r>
              <a:rPr kumimoji="1" lang="en-US" altLang="ja-JP" dirty="0">
                <a:solidFill>
                  <a:schemeClr val="accent1"/>
                </a:solidFill>
              </a:rPr>
              <a:t>Ba Ion Source</a:t>
            </a:r>
            <a:endParaRPr kumimoji="1" lang="ja-JP" altLang="en-US" dirty="0">
              <a:solidFill>
                <a:schemeClr val="accent1"/>
              </a:solidFill>
            </a:endParaRPr>
          </a:p>
        </p:txBody>
      </p:sp>
      <p:sp>
        <p:nvSpPr>
          <p:cNvPr id="42" name="正方形/長方形 41">
            <a:extLst>
              <a:ext uri="{FF2B5EF4-FFF2-40B4-BE49-F238E27FC236}">
                <a16:creationId xmlns:a16="http://schemas.microsoft.com/office/drawing/2014/main" id="{CEEBA045-3E9A-4CCB-A947-D363F126BEF4}"/>
              </a:ext>
            </a:extLst>
          </p:cNvPr>
          <p:cNvSpPr/>
          <p:nvPr/>
        </p:nvSpPr>
        <p:spPr>
          <a:xfrm>
            <a:off x="2398058" y="5065752"/>
            <a:ext cx="461665" cy="156399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4" name="直線矢印コネクタ 43">
            <a:extLst>
              <a:ext uri="{FF2B5EF4-FFF2-40B4-BE49-F238E27FC236}">
                <a16:creationId xmlns:a16="http://schemas.microsoft.com/office/drawing/2014/main" id="{9A4B0A52-187B-4533-B71B-00239AD8A4D2}"/>
              </a:ext>
            </a:extLst>
          </p:cNvPr>
          <p:cNvCxnSpPr>
            <a:cxnSpLocks/>
          </p:cNvCxnSpPr>
          <p:nvPr/>
        </p:nvCxnSpPr>
        <p:spPr>
          <a:xfrm flipH="1">
            <a:off x="2935940" y="1369312"/>
            <a:ext cx="89647" cy="359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4A6D4FF8-8874-40D4-9E5D-06C700EBB120}"/>
              </a:ext>
            </a:extLst>
          </p:cNvPr>
          <p:cNvSpPr txBox="1"/>
          <p:nvPr/>
        </p:nvSpPr>
        <p:spPr>
          <a:xfrm>
            <a:off x="4370292" y="1237419"/>
            <a:ext cx="2070848" cy="369332"/>
          </a:xfrm>
          <a:prstGeom prst="rect">
            <a:avLst/>
          </a:prstGeom>
          <a:noFill/>
          <a:ln>
            <a:solidFill>
              <a:schemeClr val="accent2"/>
            </a:solidFill>
          </a:ln>
        </p:spPr>
        <p:txBody>
          <a:bodyPr wrap="square" rtlCol="0">
            <a:spAutoFit/>
          </a:bodyPr>
          <a:lstStyle/>
          <a:p>
            <a:r>
              <a:rPr kumimoji="1" lang="en-US" altLang="ja-JP" dirty="0">
                <a:solidFill>
                  <a:schemeClr val="accent2"/>
                </a:solidFill>
              </a:rPr>
              <a:t>E field generation</a:t>
            </a:r>
            <a:endParaRPr kumimoji="1" lang="ja-JP" altLang="en-US" dirty="0">
              <a:solidFill>
                <a:schemeClr val="accent2"/>
              </a:solidFill>
            </a:endParaRPr>
          </a:p>
        </p:txBody>
      </p:sp>
      <p:cxnSp>
        <p:nvCxnSpPr>
          <p:cNvPr id="49" name="直線矢印コネクタ 48">
            <a:extLst>
              <a:ext uri="{FF2B5EF4-FFF2-40B4-BE49-F238E27FC236}">
                <a16:creationId xmlns:a16="http://schemas.microsoft.com/office/drawing/2014/main" id="{51773A5D-42A3-4C41-80C0-6F4FEAD5FDBD}"/>
              </a:ext>
            </a:extLst>
          </p:cNvPr>
          <p:cNvCxnSpPr>
            <a:cxnSpLocks/>
          </p:cNvCxnSpPr>
          <p:nvPr/>
        </p:nvCxnSpPr>
        <p:spPr>
          <a:xfrm flipH="1">
            <a:off x="3931022" y="1576410"/>
            <a:ext cx="750786" cy="68062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879D4017-D0AB-4A62-8B65-C6B0DBA533E2}"/>
              </a:ext>
            </a:extLst>
          </p:cNvPr>
          <p:cNvSpPr txBox="1"/>
          <p:nvPr/>
        </p:nvSpPr>
        <p:spPr>
          <a:xfrm flipH="1">
            <a:off x="1604680" y="1938788"/>
            <a:ext cx="466165" cy="369332"/>
          </a:xfrm>
          <a:prstGeom prst="rect">
            <a:avLst/>
          </a:prstGeom>
          <a:noFill/>
        </p:spPr>
        <p:txBody>
          <a:bodyPr wrap="square" rtlCol="0">
            <a:spAutoFit/>
          </a:bodyPr>
          <a:lstStyle/>
          <a:p>
            <a:r>
              <a:rPr kumimoji="1" lang="en-US" altLang="ja-JP" dirty="0"/>
              <a:t>E</a:t>
            </a:r>
            <a:endParaRPr kumimoji="1" lang="ja-JP" altLang="en-US" dirty="0"/>
          </a:p>
        </p:txBody>
      </p:sp>
      <p:cxnSp>
        <p:nvCxnSpPr>
          <p:cNvPr id="53" name="直線矢印コネクタ 52">
            <a:extLst>
              <a:ext uri="{FF2B5EF4-FFF2-40B4-BE49-F238E27FC236}">
                <a16:creationId xmlns:a16="http://schemas.microsoft.com/office/drawing/2014/main" id="{1293B679-39A3-4F06-9244-44A23EA06BBD}"/>
              </a:ext>
            </a:extLst>
          </p:cNvPr>
          <p:cNvCxnSpPr>
            <a:cxnSpLocks/>
          </p:cNvCxnSpPr>
          <p:nvPr/>
        </p:nvCxnSpPr>
        <p:spPr>
          <a:xfrm>
            <a:off x="1790690" y="2308120"/>
            <a:ext cx="0" cy="434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1B594F6B-65C0-45E7-A458-046796712D10}"/>
              </a:ext>
            </a:extLst>
          </p:cNvPr>
          <p:cNvSpPr/>
          <p:nvPr/>
        </p:nvSpPr>
        <p:spPr>
          <a:xfrm flipH="1" flipV="1">
            <a:off x="2396104" y="4888237"/>
            <a:ext cx="461664" cy="177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34A934A6-17B6-4FD0-A722-90EE5E432D03}"/>
                  </a:ext>
                </a:extLst>
              </p:cNvPr>
              <p:cNvSpPr txBox="1"/>
              <p:nvPr/>
            </p:nvSpPr>
            <p:spPr>
              <a:xfrm>
                <a:off x="2507885" y="2325650"/>
                <a:ext cx="98611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000" b="1" i="1">
                              <a:solidFill>
                                <a:srgbClr val="FF0000"/>
                              </a:solidFill>
                              <a:latin typeface="Cambria Math" panose="02040503050406030204" pitchFamily="18" charset="0"/>
                            </a:rPr>
                          </m:ctrlPr>
                        </m:sSupPr>
                        <m:e>
                          <m:r>
                            <a:rPr lang="en-US" altLang="ja-JP" sz="2000" b="1" i="1">
                              <a:solidFill>
                                <a:srgbClr val="FF0000"/>
                              </a:solidFill>
                              <a:latin typeface="Cambria Math" panose="02040503050406030204" pitchFamily="18" charset="0"/>
                            </a:rPr>
                            <m:t>𝑩𝒂</m:t>
                          </m:r>
                        </m:e>
                        <m:sup>
                          <m:r>
                            <a:rPr lang="en-US" altLang="ja-JP" sz="2000" b="1" i="1">
                              <a:solidFill>
                                <a:srgbClr val="FF0000"/>
                              </a:solidFill>
                              <a:latin typeface="Cambria Math" panose="02040503050406030204" pitchFamily="18" charset="0"/>
                            </a:rPr>
                            <m:t>++</m:t>
                          </m:r>
                        </m:sup>
                      </m:sSup>
                    </m:oMath>
                  </m:oMathPara>
                </a14:m>
                <a:endParaRPr lang="ja-JP" altLang="en-US" sz="2000" b="1" dirty="0"/>
              </a:p>
            </p:txBody>
          </p:sp>
        </mc:Choice>
        <mc:Fallback xmlns="">
          <p:sp>
            <p:nvSpPr>
              <p:cNvPr id="58" name="テキスト ボックス 57">
                <a:extLst>
                  <a:ext uri="{FF2B5EF4-FFF2-40B4-BE49-F238E27FC236}">
                    <a16:creationId xmlns:a16="http://schemas.microsoft.com/office/drawing/2014/main" id="{34A934A6-17B6-4FD0-A722-90EE5E432D03}"/>
                  </a:ext>
                </a:extLst>
              </p:cNvPr>
              <p:cNvSpPr txBox="1">
                <a:spLocks noRot="1" noChangeAspect="1" noMove="1" noResize="1" noEditPoints="1" noAdjustHandles="1" noChangeArrowheads="1" noChangeShapeType="1" noTextEdit="1"/>
              </p:cNvSpPr>
              <p:nvPr/>
            </p:nvSpPr>
            <p:spPr>
              <a:xfrm>
                <a:off x="2507885" y="2325650"/>
                <a:ext cx="986117" cy="400110"/>
              </a:xfrm>
              <a:prstGeom prst="rect">
                <a:avLst/>
              </a:prstGeom>
              <a:blipFill>
                <a:blip r:embed="rId2"/>
                <a:stretch>
                  <a:fillRect/>
                </a:stretch>
              </a:blipFill>
            </p:spPr>
            <p:txBody>
              <a:bodyPr/>
              <a:lstStyle/>
              <a:p>
                <a:r>
                  <a:rPr lang="ja-JP" altLang="en-US">
                    <a:noFill/>
                  </a:rPr>
                  <a:t> </a:t>
                </a:r>
              </a:p>
            </p:txBody>
          </p:sp>
        </mc:Fallback>
      </mc:AlternateContent>
      <p:cxnSp>
        <p:nvCxnSpPr>
          <p:cNvPr id="59" name="直線矢印コネクタ 58">
            <a:extLst>
              <a:ext uri="{FF2B5EF4-FFF2-40B4-BE49-F238E27FC236}">
                <a16:creationId xmlns:a16="http://schemas.microsoft.com/office/drawing/2014/main" id="{6FD8EC02-B578-489F-B888-0103215615E9}"/>
              </a:ext>
            </a:extLst>
          </p:cNvPr>
          <p:cNvCxnSpPr>
            <a:cxnSpLocks/>
          </p:cNvCxnSpPr>
          <p:nvPr/>
        </p:nvCxnSpPr>
        <p:spPr>
          <a:xfrm>
            <a:off x="2577353" y="2508048"/>
            <a:ext cx="0" cy="22791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1AB754B9-A832-45F0-840A-E776B1EDC509}"/>
              </a:ext>
            </a:extLst>
          </p:cNvPr>
          <p:cNvSpPr txBox="1"/>
          <p:nvPr/>
        </p:nvSpPr>
        <p:spPr>
          <a:xfrm>
            <a:off x="1188933" y="6309374"/>
            <a:ext cx="1113866" cy="369332"/>
          </a:xfrm>
          <a:prstGeom prst="rect">
            <a:avLst/>
          </a:prstGeom>
          <a:noFill/>
          <a:ln>
            <a:solidFill>
              <a:schemeClr val="accent2">
                <a:lumMod val="50000"/>
              </a:schemeClr>
            </a:solidFill>
          </a:ln>
        </p:spPr>
        <p:txBody>
          <a:bodyPr wrap="square" rtlCol="0">
            <a:spAutoFit/>
          </a:bodyPr>
          <a:lstStyle/>
          <a:p>
            <a:r>
              <a:rPr lang="en-US" altLang="ja-JP" dirty="0">
                <a:solidFill>
                  <a:schemeClr val="accent2">
                    <a:lumMod val="50000"/>
                  </a:schemeClr>
                </a:solidFill>
              </a:rPr>
              <a:t>cathode</a:t>
            </a:r>
            <a:endParaRPr kumimoji="1" lang="ja-JP" altLang="en-US" dirty="0">
              <a:solidFill>
                <a:schemeClr val="accent2">
                  <a:lumMod val="50000"/>
                </a:schemeClr>
              </a:solidFill>
            </a:endParaRPr>
          </a:p>
        </p:txBody>
      </p:sp>
      <p:sp>
        <p:nvSpPr>
          <p:cNvPr id="64" name="テキスト ボックス 63">
            <a:extLst>
              <a:ext uri="{FF2B5EF4-FFF2-40B4-BE49-F238E27FC236}">
                <a16:creationId xmlns:a16="http://schemas.microsoft.com/office/drawing/2014/main" id="{7D334028-1765-4445-A7E1-B3CAB399F6AC}"/>
              </a:ext>
            </a:extLst>
          </p:cNvPr>
          <p:cNvSpPr txBox="1"/>
          <p:nvPr/>
        </p:nvSpPr>
        <p:spPr>
          <a:xfrm>
            <a:off x="4778186" y="1773537"/>
            <a:ext cx="6526309" cy="3416320"/>
          </a:xfrm>
          <a:prstGeom prst="rect">
            <a:avLst/>
          </a:prstGeom>
          <a:noFill/>
        </p:spPr>
        <p:txBody>
          <a:bodyPr wrap="square" rtlCol="0">
            <a:spAutoFit/>
          </a:bodyPr>
          <a:lstStyle/>
          <a:p>
            <a:r>
              <a:rPr lang="ja-JP" altLang="en-US" sz="2400" b="1" dirty="0"/>
              <a:t>目的</a:t>
            </a:r>
            <a:endParaRPr kumimoji="1" lang="en-US" altLang="ja-JP" sz="2400" b="1" dirty="0"/>
          </a:p>
          <a:p>
            <a:r>
              <a:rPr kumimoji="1" lang="ja-JP" altLang="en-US" sz="2400" dirty="0"/>
              <a:t>・多量のバリウムを用いて</a:t>
            </a:r>
            <a:endParaRPr kumimoji="1" lang="en-US" altLang="ja-JP" sz="2400" dirty="0"/>
          </a:p>
          <a:p>
            <a:r>
              <a:rPr lang="ja-JP" altLang="en-US" sz="2400" dirty="0"/>
              <a:t>　</a:t>
            </a:r>
            <a:r>
              <a:rPr kumimoji="1" lang="en-US" altLang="ja-JP" sz="2400" dirty="0"/>
              <a:t>AXEL</a:t>
            </a:r>
            <a:r>
              <a:rPr kumimoji="1" lang="ja-JP" altLang="en-US" sz="2400" dirty="0"/>
              <a:t>の環境での発光を観測する</a:t>
            </a:r>
            <a:endParaRPr kumimoji="1" lang="en-US" altLang="ja-JP" sz="2400" dirty="0"/>
          </a:p>
          <a:p>
            <a:endParaRPr lang="en-US" altLang="ja-JP" sz="2400" dirty="0"/>
          </a:p>
          <a:p>
            <a:r>
              <a:rPr kumimoji="1" lang="ja-JP" altLang="en-US" sz="2400" dirty="0"/>
              <a:t>⇒多くの</a:t>
            </a:r>
            <a:r>
              <a:rPr kumimoji="1" lang="en-US" altLang="ja-JP" sz="2400" dirty="0"/>
              <a:t>Ba</a:t>
            </a:r>
            <a:r>
              <a:rPr kumimoji="1" lang="ja-JP" altLang="en-US" sz="2400" dirty="0"/>
              <a:t>イオンを固体キセノン中に</a:t>
            </a:r>
            <a:endParaRPr kumimoji="1" lang="en-US" altLang="ja-JP" sz="2400" dirty="0"/>
          </a:p>
          <a:p>
            <a:r>
              <a:rPr kumimoji="1" lang="ja-JP" altLang="en-US" sz="2400" dirty="0"/>
              <a:t>導入するチェンバーが必要</a:t>
            </a:r>
            <a:endParaRPr kumimoji="1" lang="en-US" altLang="ja-JP" sz="2400" dirty="0"/>
          </a:p>
          <a:p>
            <a:endParaRPr lang="en-US" altLang="ja-JP" sz="2400" dirty="0"/>
          </a:p>
          <a:p>
            <a:r>
              <a:rPr kumimoji="1" lang="ja-JP" altLang="en-US" sz="2400" dirty="0"/>
              <a:t>左図のようなドリフト</a:t>
            </a:r>
            <a:r>
              <a:rPr lang="ja-JP" altLang="en-US" sz="2400" dirty="0"/>
              <a:t>チェンバーが</a:t>
            </a:r>
            <a:endParaRPr lang="en-US" altLang="ja-JP" sz="2400" dirty="0"/>
          </a:p>
          <a:p>
            <a:r>
              <a:rPr kumimoji="1" lang="ja-JP" altLang="en-US" sz="2400" dirty="0"/>
              <a:t>作れないか</a:t>
            </a:r>
            <a:endParaRPr kumimoji="1" lang="en-US" altLang="ja-JP" sz="2400" dirty="0"/>
          </a:p>
        </p:txBody>
      </p:sp>
      <p:sp>
        <p:nvSpPr>
          <p:cNvPr id="66" name="テキスト ボックス 65">
            <a:extLst>
              <a:ext uri="{FF2B5EF4-FFF2-40B4-BE49-F238E27FC236}">
                <a16:creationId xmlns:a16="http://schemas.microsoft.com/office/drawing/2014/main" id="{95FBCADA-0311-4F94-891B-E5379B8E3554}"/>
              </a:ext>
            </a:extLst>
          </p:cNvPr>
          <p:cNvSpPr txBox="1"/>
          <p:nvPr/>
        </p:nvSpPr>
        <p:spPr>
          <a:xfrm>
            <a:off x="1470211" y="4851431"/>
            <a:ext cx="1075765" cy="369332"/>
          </a:xfrm>
          <a:prstGeom prst="rect">
            <a:avLst/>
          </a:prstGeom>
          <a:noFill/>
        </p:spPr>
        <p:txBody>
          <a:bodyPr wrap="square" rtlCol="0">
            <a:spAutoFit/>
          </a:bodyPr>
          <a:lstStyle/>
          <a:p>
            <a:r>
              <a:rPr kumimoji="1" lang="en-US" altLang="ja-JP" dirty="0">
                <a:solidFill>
                  <a:schemeClr val="accent1"/>
                </a:solidFill>
              </a:rPr>
              <a:t>S/L </a:t>
            </a:r>
            <a:r>
              <a:rPr kumimoji="1" lang="en-US" altLang="ja-JP" dirty="0" err="1">
                <a:solidFill>
                  <a:schemeClr val="accent1"/>
                </a:solidFill>
              </a:rPr>
              <a:t>Xe</a:t>
            </a:r>
            <a:endParaRPr kumimoji="1" lang="ja-JP" altLang="en-US" dirty="0">
              <a:solidFill>
                <a:schemeClr val="accent1"/>
              </a:solidFill>
            </a:endParaRPr>
          </a:p>
        </p:txBody>
      </p:sp>
      <p:sp>
        <p:nvSpPr>
          <p:cNvPr id="41" name="スライド番号プレースホルダー 2">
            <a:extLst>
              <a:ext uri="{FF2B5EF4-FFF2-40B4-BE49-F238E27FC236}">
                <a16:creationId xmlns:a16="http://schemas.microsoft.com/office/drawing/2014/main" id="{DE702E0D-C6A4-4A0F-AF30-415B0229BC7E}"/>
              </a:ext>
            </a:extLst>
          </p:cNvPr>
          <p:cNvSpPr>
            <a:spLocks noGrp="1"/>
          </p:cNvSpPr>
          <p:nvPr>
            <p:ph type="sldNum" sz="quarter" idx="12"/>
          </p:nvPr>
        </p:nvSpPr>
        <p:spPr>
          <a:xfrm>
            <a:off x="8610600" y="6356350"/>
            <a:ext cx="2743200" cy="365125"/>
          </a:xfrm>
        </p:spPr>
        <p:txBody>
          <a:bodyPr/>
          <a:lstStyle/>
          <a:p>
            <a:fld id="{F6C13FED-C1D0-4BEB-A388-55807B3647C6}" type="slidenum">
              <a:rPr kumimoji="1" lang="ja-JP" altLang="en-US" smtClean="0"/>
              <a:t>9</a:t>
            </a:fld>
            <a:endParaRPr kumimoji="1" lang="ja-JP" altLang="en-US"/>
          </a:p>
        </p:txBody>
      </p:sp>
    </p:spTree>
    <p:extLst>
      <p:ext uri="{BB962C8B-B14F-4D97-AF65-F5344CB8AC3E}">
        <p14:creationId xmlns:p14="http://schemas.microsoft.com/office/powerpoint/2010/main" val="24416922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1369</Words>
  <Application>Microsoft Office PowerPoint</Application>
  <PresentationFormat>ワイド画面</PresentationFormat>
  <Paragraphs>272</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Atlas Grotesk</vt:lpstr>
      <vt:lpstr>Lucida Grande</vt:lpstr>
      <vt:lpstr>Yu Gothic UI</vt:lpstr>
      <vt:lpstr>游ゴシック</vt:lpstr>
      <vt:lpstr>游ゴシック Light</vt:lpstr>
      <vt:lpstr>AcadEref</vt:lpstr>
      <vt:lpstr>Arial</vt:lpstr>
      <vt:lpstr>Cambria Math</vt:lpstr>
      <vt:lpstr>Gill Sans MT</vt:lpstr>
      <vt:lpstr>Office テーマ</vt:lpstr>
      <vt:lpstr>ニュートリノを伴わない二重ベータ崩壊探索のための 固体キセノンを用いたバリウムイオン検出への取り組み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Back Up</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0νββ探求のための固体Xeを用いた Baイオン検出器の開発</dc:title>
  <dc:creator>文悟 菅島</dc:creator>
  <cp:lastModifiedBy>文悟 菅島</cp:lastModifiedBy>
  <cp:revision>281</cp:revision>
  <dcterms:created xsi:type="dcterms:W3CDTF">2020-09-08T23:17:03Z</dcterms:created>
  <dcterms:modified xsi:type="dcterms:W3CDTF">2020-09-14T04:13:19Z</dcterms:modified>
</cp:coreProperties>
</file>