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72" r:id="rId2"/>
    <p:sldId id="518" r:id="rId3"/>
    <p:sldId id="519" r:id="rId4"/>
    <p:sldId id="501" r:id="rId5"/>
    <p:sldId id="474" r:id="rId6"/>
    <p:sldId id="504" r:id="rId7"/>
    <p:sldId id="507" r:id="rId8"/>
    <p:sldId id="505" r:id="rId9"/>
    <p:sldId id="511" r:id="rId10"/>
    <p:sldId id="512" r:id="rId11"/>
    <p:sldId id="509" r:id="rId12"/>
    <p:sldId id="517" r:id="rId13"/>
    <p:sldId id="508" r:id="rId14"/>
    <p:sldId id="516" r:id="rId15"/>
    <p:sldId id="506" r:id="rId16"/>
    <p:sldId id="510" r:id="rId17"/>
    <p:sldId id="514" r:id="rId18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E2E"/>
    <a:srgbClr val="FF0000"/>
    <a:srgbClr val="383838"/>
    <a:srgbClr val="0000FF"/>
    <a:srgbClr val="FF3399"/>
    <a:srgbClr val="803CE6"/>
    <a:srgbClr val="8000FF"/>
    <a:srgbClr val="FFFF00"/>
    <a:srgbClr val="00FFFF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50" autoAdjust="0"/>
    <p:restoredTop sz="98995" autoAdjust="0"/>
  </p:normalViewPr>
  <p:slideViewPr>
    <p:cSldViewPr>
      <p:cViewPr>
        <p:scale>
          <a:sx n="100" d="100"/>
          <a:sy n="100" d="100"/>
        </p:scale>
        <p:origin x="-54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0CD68-92F0-4644-9DBC-290008F2B40C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BF4C7-6D54-4A66-A309-32A7F4CC6B7E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DF4A-1A81-4927-9692-21782A44450E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15007-EE22-46C2-B5AB-B9E96D2FBCD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Hello.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My name is </a:t>
            </a:r>
            <a:r>
              <a:rPr kumimoji="1" lang="en-US" altLang="ja-JP" baseline="0" dirty="0" err="1" smtClean="0"/>
              <a:t>Kiseki</a:t>
            </a:r>
            <a:r>
              <a:rPr kumimoji="1" lang="en-US" altLang="ja-JP" baseline="0" dirty="0" smtClean="0"/>
              <a:t> Nakamura, and I'm first year of doctor course in Kyoto University.</a:t>
            </a:r>
          </a:p>
          <a:p>
            <a:r>
              <a:rPr kumimoji="1" lang="en-US" altLang="ja-JP" baseline="0" dirty="0" smtClean="0"/>
              <a:t>In Kyoto university, we promote the direction-sensitive dark matter search experiment, name "NEWAGE".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 will talk about this experiment.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And using low pressure gas, the sensitivity of dark matter is expected to be improve.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today, I talk low pressure gas operation in detail.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5007-EE22-46C2-B5AB-B9E96D2FBCD3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Hello.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My name is </a:t>
            </a:r>
            <a:r>
              <a:rPr kumimoji="1" lang="en-US" altLang="ja-JP" baseline="0" dirty="0" err="1" smtClean="0"/>
              <a:t>Kiseki</a:t>
            </a:r>
            <a:r>
              <a:rPr kumimoji="1" lang="en-US" altLang="ja-JP" baseline="0" dirty="0" smtClean="0"/>
              <a:t> Nakamura, and I'm first year of doctor course in Kyoto University.</a:t>
            </a:r>
          </a:p>
          <a:p>
            <a:r>
              <a:rPr kumimoji="1" lang="en-US" altLang="ja-JP" baseline="0" dirty="0" smtClean="0"/>
              <a:t>In Kyoto university, we promote the direction-sensitive dark matter search experiment, name "NEWAGE".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 will talk about this experiment.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And using low pressure gas, the sensitivity of dark matter is expected to be improve.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today, I talk low pressure gas operation in detail.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5007-EE22-46C2-B5AB-B9E96D2FBCD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Hello.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My name is </a:t>
            </a:r>
            <a:r>
              <a:rPr kumimoji="1" lang="en-US" altLang="ja-JP" baseline="0" dirty="0" err="1" smtClean="0"/>
              <a:t>Kiseki</a:t>
            </a:r>
            <a:r>
              <a:rPr kumimoji="1" lang="en-US" altLang="ja-JP" baseline="0" dirty="0" smtClean="0"/>
              <a:t> Nakamura, and I'm first year of doctor course in Kyoto University.</a:t>
            </a:r>
          </a:p>
          <a:p>
            <a:r>
              <a:rPr kumimoji="1" lang="en-US" altLang="ja-JP" baseline="0" dirty="0" smtClean="0"/>
              <a:t>In Kyoto university, we promote the direction-sensitive dark matter search experiment, name "NEWAGE".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I will talk about this experiment.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And using low pressure gas, the sensitivity of dark matter is expected to be improve.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 today, I talk low pressure gas operation in detail.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15007-EE22-46C2-B5AB-B9E96D2FBCD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3E9C9-0DE5-4687-A4B0-C13D2947519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400234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 smtClean="0"/>
              <a:t>マスタ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40000" contrast="-40000"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2014/9/20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iseki\Documents\AXEL\スライド\nakamura_20140920_JPS\IMAG0330.jpg"/>
          <p:cNvPicPr>
            <a:picLocks noChangeAspect="1" noChangeArrowheads="1"/>
          </p:cNvPicPr>
          <p:nvPr/>
        </p:nvPicPr>
        <p:blipFill>
          <a:blip r:embed="rId3" cstate="print"/>
          <a:srcRect l="30321" t="26090" r="35149" b="30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正方形/長方形 15"/>
          <p:cNvSpPr/>
          <p:nvPr/>
        </p:nvSpPr>
        <p:spPr>
          <a:xfrm>
            <a:off x="-914400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70000">
                <a:srgbClr val="000000">
                  <a:alpha val="50196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427984" y="0"/>
            <a:ext cx="4716016" cy="2606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日本物理学会秋季大会　佐賀大学　</a:t>
            </a:r>
            <a:r>
              <a:rPr lang="en-US" altLang="ja-JP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2014/09/20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899592" y="386104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す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75856" y="314096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で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436096" y="242088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の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506910" y="1672345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な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pic>
        <p:nvPicPr>
          <p:cNvPr id="2050" name="Picture 2" descr="C:\Users\kiseki\Dropbox\カメラアップロード\IMAG0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3342585" cy="5589240"/>
          </a:xfrm>
          <a:prstGeom prst="rect">
            <a:avLst/>
          </a:prstGeom>
          <a:noFill/>
        </p:spPr>
      </p:pic>
      <p:pic>
        <p:nvPicPr>
          <p:cNvPr id="2051" name="Picture 3" descr="C:\Users\kiseki\Dropbox\カメラアップロード\IMAG0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391683"/>
            <a:ext cx="5796136" cy="3466317"/>
          </a:xfrm>
          <a:prstGeom prst="rect">
            <a:avLst/>
          </a:prstGeom>
          <a:noFill/>
        </p:spPr>
      </p:pic>
      <p:sp>
        <p:nvSpPr>
          <p:cNvPr id="11" name="サブタイトル 2"/>
          <p:cNvSpPr txBox="1">
            <a:spLocks/>
          </p:cNvSpPr>
          <p:nvPr/>
        </p:nvSpPr>
        <p:spPr>
          <a:xfrm>
            <a:off x="3455368" y="2420888"/>
            <a:ext cx="5688632" cy="86409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ja-JP" altLang="en-US" sz="16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中村輝石（京大理）</a:t>
            </a:r>
            <a:endParaRPr kumimoji="1" lang="en-US" altLang="ja-JP" sz="160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ja-JP" altLang="en-US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石山優貴、市川温子、中家剛、羽田健人、潘晟、廣瀬昌憲、南野彰宏、栁田沙緒里、関谷洋之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404664"/>
            <a:ext cx="8208912" cy="20162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0νββ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探索実験</a:t>
            </a: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AXEL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における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エネルギー分解能向上のための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電場シミュレーション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int MT Shadow" pitchFamily="82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403648" y="414908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 smtClean="0"/>
              <a:t>中家</a:t>
            </a:r>
            <a:endParaRPr kumimoji="1" lang="ja-JP" altLang="en-US" sz="1600" dirty="0"/>
          </a:p>
        </p:txBody>
      </p:sp>
      <p:sp>
        <p:nvSpPr>
          <p:cNvPr id="18" name="正方形/長方形 17"/>
          <p:cNvSpPr/>
          <p:nvPr/>
        </p:nvSpPr>
        <p:spPr>
          <a:xfrm>
            <a:off x="2411760" y="414908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関谷</a:t>
            </a:r>
            <a:endParaRPr kumimoji="1" lang="ja-JP" altLang="en-US" sz="1600" dirty="0"/>
          </a:p>
        </p:txBody>
      </p:sp>
      <p:sp>
        <p:nvSpPr>
          <p:cNvPr id="19" name="正方形/長方形 18"/>
          <p:cNvSpPr/>
          <p:nvPr/>
        </p:nvSpPr>
        <p:spPr>
          <a:xfrm>
            <a:off x="5436096" y="4293096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 smtClean="0"/>
              <a:t>市川</a:t>
            </a:r>
            <a:endParaRPr kumimoji="1" lang="ja-JP" altLang="en-US" sz="1600" dirty="0"/>
          </a:p>
        </p:txBody>
      </p:sp>
      <p:sp>
        <p:nvSpPr>
          <p:cNvPr id="21" name="正方形/長方形 20"/>
          <p:cNvSpPr/>
          <p:nvPr/>
        </p:nvSpPr>
        <p:spPr>
          <a:xfrm>
            <a:off x="8172400" y="522920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中村</a:t>
            </a:r>
            <a:endParaRPr kumimoji="1" lang="ja-JP" altLang="en-US" sz="1600" dirty="0"/>
          </a:p>
        </p:txBody>
      </p:sp>
      <p:sp>
        <p:nvSpPr>
          <p:cNvPr id="22" name="正方形/長方形 21"/>
          <p:cNvSpPr/>
          <p:nvPr/>
        </p:nvSpPr>
        <p:spPr>
          <a:xfrm>
            <a:off x="4211960" y="522920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石山</a:t>
            </a:r>
            <a:endParaRPr kumimoji="1" lang="ja-JP" altLang="en-US" sz="1600" dirty="0"/>
          </a:p>
        </p:txBody>
      </p:sp>
      <p:sp>
        <p:nvSpPr>
          <p:cNvPr id="23" name="正方形/長方形 22"/>
          <p:cNvSpPr/>
          <p:nvPr/>
        </p:nvSpPr>
        <p:spPr>
          <a:xfrm>
            <a:off x="6732240" y="4293096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南野</a:t>
            </a:r>
            <a:endParaRPr kumimoji="1" lang="ja-JP" altLang="en-US" sz="1600" dirty="0"/>
          </a:p>
        </p:txBody>
      </p:sp>
      <p:sp>
        <p:nvSpPr>
          <p:cNvPr id="24" name="正方形/長方形 23"/>
          <p:cNvSpPr/>
          <p:nvPr/>
        </p:nvSpPr>
        <p:spPr>
          <a:xfrm>
            <a:off x="5004048" y="522920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廣瀬</a:t>
            </a:r>
            <a:endParaRPr kumimoji="1" lang="ja-JP" altLang="en-US" sz="1600" dirty="0"/>
          </a:p>
        </p:txBody>
      </p:sp>
      <p:sp>
        <p:nvSpPr>
          <p:cNvPr id="25" name="正方形/長方形 24"/>
          <p:cNvSpPr/>
          <p:nvPr/>
        </p:nvSpPr>
        <p:spPr>
          <a:xfrm>
            <a:off x="7380312" y="5301208"/>
            <a:ext cx="36004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潘</a:t>
            </a:r>
            <a:endParaRPr kumimoji="1"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6588224" y="522920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600" dirty="0" smtClean="0"/>
              <a:t>栁田</a:t>
            </a:r>
            <a:endParaRPr kumimoji="1" lang="ja-JP" altLang="en-US" sz="1600" dirty="0"/>
          </a:p>
        </p:txBody>
      </p:sp>
      <p:sp>
        <p:nvSpPr>
          <p:cNvPr id="27" name="正方形/長方形 26"/>
          <p:cNvSpPr/>
          <p:nvPr/>
        </p:nvSpPr>
        <p:spPr>
          <a:xfrm>
            <a:off x="5868144" y="5229200"/>
            <a:ext cx="360040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ja-JP" altLang="en-US" sz="1600" dirty="0" smtClean="0"/>
              <a:t>羽田</a:t>
            </a:r>
            <a:endParaRPr kumimoji="1" lang="ja-JP" alt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971601" y="2924944"/>
            <a:ext cx="4608512" cy="3933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電場</a:t>
            </a:r>
            <a:r>
              <a:rPr lang="en-US" altLang="ja-JP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sim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：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発光の一様性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C:\Users\kiseki\Documents\AXEL\電場sim\result_images\02_20140912_JPS\ep2_result_3100_3000_2014091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4" t="70063" r="75981" b="2258"/>
          <a:stretch>
            <a:fillRect/>
          </a:stretch>
        </p:blipFill>
        <p:spPr bwMode="auto">
          <a:xfrm>
            <a:off x="1043608" y="3284984"/>
            <a:ext cx="4019643" cy="3573016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755576" y="1052736"/>
            <a:ext cx="7488832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ELCC</a:t>
            </a:r>
            <a:r>
              <a:rPr lang="ja-JP" altLang="en-US" sz="2400" dirty="0" smtClean="0">
                <a:solidFill>
                  <a:schemeClr val="bg1"/>
                </a:solidFill>
              </a:rPr>
              <a:t>セル内の</a:t>
            </a:r>
            <a:r>
              <a:rPr lang="en-US" altLang="ja-JP" sz="2400" dirty="0" smtClean="0">
                <a:solidFill>
                  <a:schemeClr val="bg1"/>
                </a:solidFill>
              </a:rPr>
              <a:t>EL</a:t>
            </a:r>
            <a:r>
              <a:rPr lang="ja-JP" altLang="en-US" sz="2400" dirty="0" smtClean="0">
                <a:solidFill>
                  <a:schemeClr val="bg1"/>
                </a:solidFill>
              </a:rPr>
              <a:t>光量の場所依存性（</a:t>
            </a:r>
            <a:r>
              <a:rPr lang="en-US" altLang="ja-JP" sz="2400" dirty="0" smtClean="0">
                <a:solidFill>
                  <a:schemeClr val="bg1"/>
                </a:solidFill>
              </a:rPr>
              <a:t>100</a:t>
            </a:r>
            <a:r>
              <a:rPr lang="ja-JP" altLang="en-US" sz="2400" dirty="0" smtClean="0">
                <a:solidFill>
                  <a:schemeClr val="bg1"/>
                </a:solidFill>
              </a:rPr>
              <a:t>箇所）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一様性はよい：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0.06%(RMS)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電子の穴への収集率：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100%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非一様性は同心円状（</a:t>
            </a:r>
            <a:r>
              <a:rPr lang="en-US" altLang="ja-JP" sz="2400" dirty="0" smtClean="0">
                <a:solidFill>
                  <a:schemeClr val="bg1"/>
                </a:solidFill>
              </a:rPr>
              <a:t>path</a:t>
            </a:r>
            <a:r>
              <a:rPr lang="ja-JP" altLang="en-US" sz="2400" dirty="0" smtClean="0">
                <a:solidFill>
                  <a:schemeClr val="bg1"/>
                </a:solidFill>
              </a:rPr>
              <a:t>が長いほど光っている）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5796136" y="6281936"/>
            <a:ext cx="334786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400" b="1" dirty="0" err="1" smtClean="0"/>
              <a:t>E</a:t>
            </a:r>
            <a:r>
              <a:rPr kumimoji="1" lang="en-US" altLang="ja-JP" sz="1400" b="1" baseline="-25000" dirty="0" err="1" smtClean="0"/>
              <a:t>drift</a:t>
            </a:r>
            <a:r>
              <a:rPr kumimoji="1" lang="en-US" altLang="ja-JP" sz="1400" b="1" dirty="0" smtClean="0"/>
              <a:t>=50V/cm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</a:t>
            </a:r>
            <a:r>
              <a:rPr kumimoji="1" lang="en-US" altLang="ja-JP" sz="1400" dirty="0" err="1" smtClean="0"/>
              <a:t>V</a:t>
            </a:r>
            <a:r>
              <a:rPr kumimoji="1" lang="en-US" altLang="ja-JP" sz="1400" baseline="-25000" dirty="0" err="1" smtClean="0"/>
              <a:t>drift</a:t>
            </a:r>
            <a:r>
              <a:rPr kumimoji="1" lang="en-US" altLang="ja-JP" sz="1400" dirty="0" err="1" smtClean="0"/>
              <a:t>-V</a:t>
            </a:r>
            <a:r>
              <a:rPr kumimoji="1" lang="en-US" altLang="ja-JP" sz="1400" baseline="-25000" dirty="0" err="1" smtClean="0"/>
              <a:t>anode</a:t>
            </a:r>
            <a:r>
              <a:rPr kumimoji="1" lang="en-US" altLang="ja-JP" sz="1400" dirty="0" smtClean="0"/>
              <a:t>=100V</a:t>
            </a:r>
            <a:r>
              <a:rPr lang="en-US" altLang="ja-JP" sz="1400" dirty="0" smtClean="0"/>
              <a:t>,</a:t>
            </a:r>
            <a:r>
              <a:rPr lang="ja-JP" altLang="en-US" sz="1400" dirty="0" smtClean="0"/>
              <a:t> </a:t>
            </a:r>
            <a:r>
              <a:rPr lang="en-US" altLang="ja-JP" sz="1400" dirty="0" err="1" smtClean="0"/>
              <a:t>L</a:t>
            </a:r>
            <a:r>
              <a:rPr lang="en-US" altLang="ja-JP" sz="1400" baseline="-25000" dirty="0" err="1" smtClean="0"/>
              <a:t>drift</a:t>
            </a:r>
            <a:r>
              <a:rPr lang="en-US" altLang="ja-JP" sz="1400" dirty="0" smtClean="0"/>
              <a:t>=2cm)</a:t>
            </a:r>
          </a:p>
          <a:p>
            <a:r>
              <a:rPr lang="en-US" altLang="ja-JP" sz="1400" b="1" dirty="0" smtClean="0"/>
              <a:t>E</a:t>
            </a:r>
            <a:r>
              <a:rPr lang="en-US" altLang="ja-JP" sz="1400" b="1" baseline="-25000" dirty="0" smtClean="0"/>
              <a:t>EL</a:t>
            </a:r>
            <a:r>
              <a:rPr lang="en-US" altLang="ja-JP" sz="1400" b="1" dirty="0" smtClean="0"/>
              <a:t>=6000V/cm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V</a:t>
            </a:r>
            <a:r>
              <a:rPr lang="en-US" altLang="ja-JP" sz="1400" baseline="-25000" dirty="0" err="1" smtClean="0"/>
              <a:t>anode</a:t>
            </a:r>
            <a:r>
              <a:rPr lang="en-US" altLang="ja-JP" sz="1400" dirty="0" smtClean="0"/>
              <a:t>=3000V,</a:t>
            </a:r>
            <a:r>
              <a:rPr lang="ja-JP" altLang="en-US" sz="1400" dirty="0" smtClean="0"/>
              <a:t>  </a:t>
            </a:r>
            <a:r>
              <a:rPr lang="en-US" altLang="ja-JP" sz="1400" dirty="0" smtClean="0"/>
              <a:t>L</a:t>
            </a:r>
            <a:r>
              <a:rPr lang="en-US" altLang="ja-JP" sz="1400" baseline="-25000" dirty="0" smtClean="0"/>
              <a:t>EL</a:t>
            </a:r>
            <a:r>
              <a:rPr lang="en-US" altLang="ja-JP" sz="1400" dirty="0" smtClean="0"/>
              <a:t>=0.5cm)</a:t>
            </a:r>
            <a:endParaRPr kumimoji="1" lang="en-US" altLang="ja-JP" sz="1400" dirty="0" smtClean="0"/>
          </a:p>
        </p:txBody>
      </p:sp>
      <p:pic>
        <p:nvPicPr>
          <p:cNvPr id="7171" name="Picture 3" descr="C:\Users\kiseki\Documents\AXEL\電場sim\result_images\02_20140912_JPS\ep2_track_3100_3000_20140913.png"/>
          <p:cNvPicPr>
            <a:picLocks noChangeAspect="1" noChangeArrowheads="1"/>
          </p:cNvPicPr>
          <p:nvPr/>
        </p:nvPicPr>
        <p:blipFill>
          <a:blip r:embed="rId3" cstate="print"/>
          <a:srcRect l="25788" t="3903" r="51456" b="68418"/>
          <a:stretch>
            <a:fillRect/>
          </a:stretch>
        </p:blipFill>
        <p:spPr bwMode="auto">
          <a:xfrm>
            <a:off x="6191672" y="2996952"/>
            <a:ext cx="2952328" cy="2624291"/>
          </a:xfrm>
          <a:prstGeom prst="rect">
            <a:avLst/>
          </a:prstGeom>
          <a:noFill/>
        </p:spPr>
      </p:pic>
      <p:sp>
        <p:nvSpPr>
          <p:cNvPr id="38" name="正方形/長方形 37"/>
          <p:cNvSpPr/>
          <p:nvPr/>
        </p:nvSpPr>
        <p:spPr>
          <a:xfrm>
            <a:off x="2195736" y="3068960"/>
            <a:ext cx="2088232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EL</a:t>
            </a:r>
            <a:r>
              <a:rPr lang="ja-JP" altLang="en-US" sz="1400" b="1" dirty="0" smtClean="0"/>
              <a:t>光量の場所依存性</a:t>
            </a:r>
            <a:endParaRPr kumimoji="1" lang="ja-JP" altLang="en-US" sz="1400" b="1" dirty="0"/>
          </a:p>
        </p:txBody>
      </p:sp>
      <p:sp>
        <p:nvSpPr>
          <p:cNvPr id="39" name="正方形/長方形 38"/>
          <p:cNvSpPr/>
          <p:nvPr/>
        </p:nvSpPr>
        <p:spPr>
          <a:xfrm>
            <a:off x="4716016" y="2852936"/>
            <a:ext cx="86409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EL</a:t>
            </a:r>
            <a:r>
              <a:rPr kumimoji="1" lang="ja-JP" altLang="en-US" sz="1600" b="1" dirty="0" smtClean="0">
                <a:solidFill>
                  <a:schemeClr val="tx1"/>
                </a:solidFill>
              </a:rPr>
              <a:t>光量</a:t>
            </a:r>
            <a:endParaRPr kumimoji="1" lang="en-US" altLang="ja-JP" sz="1600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[p/e]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平行四辺形 9"/>
          <p:cNvSpPr/>
          <p:nvPr/>
        </p:nvSpPr>
        <p:spPr>
          <a:xfrm rot="2203565">
            <a:off x="7368895" y="2992075"/>
            <a:ext cx="1035785" cy="587259"/>
          </a:xfrm>
          <a:prstGeom prst="parallelogram">
            <a:avLst>
              <a:gd name="adj" fmla="val 82798"/>
            </a:avLst>
          </a:prstGeom>
          <a:solidFill>
            <a:schemeClr val="accent4">
              <a:alpha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6263680" y="0"/>
            <a:ext cx="2880320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電場</a:t>
            </a:r>
            <a:r>
              <a:rPr lang="en-US" altLang="ja-JP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sim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：電圧依存性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2" descr="C:\Users\kiseki\Documents\AXEL\電場sim\result_images\02_20140805_voltage_scan_20140913\voltage_scan_20140913rms.png"/>
          <p:cNvPicPr>
            <a:picLocks noChangeAspect="1" noChangeArrowheads="1"/>
          </p:cNvPicPr>
          <p:nvPr/>
        </p:nvPicPr>
        <p:blipFill>
          <a:blip r:embed="rId2" cstate="print"/>
          <a:srcRect t="7786"/>
          <a:stretch>
            <a:fillRect/>
          </a:stretch>
        </p:blipFill>
        <p:spPr bwMode="auto">
          <a:xfrm>
            <a:off x="467544" y="3332551"/>
            <a:ext cx="8136904" cy="3525449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467544" y="1196752"/>
            <a:ext cx="5544616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印加電圧依存性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anode</a:t>
            </a:r>
            <a:r>
              <a:rPr lang="ja-JP" altLang="en-US" sz="2400" dirty="0" smtClean="0">
                <a:solidFill>
                  <a:schemeClr val="bg1"/>
                </a:solidFill>
              </a:rPr>
              <a:t>電場と</a:t>
            </a:r>
            <a:r>
              <a:rPr lang="en-US" altLang="ja-JP" sz="2400" dirty="0" smtClean="0">
                <a:solidFill>
                  <a:schemeClr val="bg1"/>
                </a:solidFill>
              </a:rPr>
              <a:t>drift</a:t>
            </a:r>
            <a:r>
              <a:rPr lang="ja-JP" altLang="en-US" sz="2400" dirty="0" smtClean="0">
                <a:solidFill>
                  <a:schemeClr val="bg1"/>
                </a:solidFill>
              </a:rPr>
              <a:t>電場の比が大きいほど一様性・収集率がよい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Operating</a:t>
            </a: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voltage</a:t>
            </a:r>
            <a:r>
              <a:rPr lang="ja-JP" altLang="en-US" sz="2400" dirty="0" smtClean="0">
                <a:solidFill>
                  <a:schemeClr val="bg1"/>
                </a:solidFill>
              </a:rPr>
              <a:t>は</a:t>
            </a:r>
            <a:r>
              <a:rPr lang="en-US" altLang="ja-JP" sz="2400" dirty="0" smtClean="0">
                <a:solidFill>
                  <a:schemeClr val="bg1"/>
                </a:solidFill>
              </a:rPr>
              <a:t>OK</a:t>
            </a: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心おきなく</a:t>
            </a:r>
            <a:r>
              <a:rPr lang="en-US" altLang="ja-JP" sz="2400" dirty="0" smtClean="0">
                <a:solidFill>
                  <a:schemeClr val="bg1"/>
                </a:solidFill>
              </a:rPr>
              <a:t>ELCC</a:t>
            </a:r>
            <a:r>
              <a:rPr lang="ja-JP" altLang="en-US" sz="2400" dirty="0" smtClean="0">
                <a:solidFill>
                  <a:schemeClr val="bg1"/>
                </a:solidFill>
              </a:rPr>
              <a:t>を作れる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3" descr="C:\Users\kiseki\Documents\AXEL\電場sim\result_images\02_20140912_JPS\geometory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6303544" y="822688"/>
            <a:ext cx="2988966" cy="1592546"/>
          </a:xfrm>
          <a:prstGeom prst="rect">
            <a:avLst/>
          </a:prstGeom>
          <a:noFill/>
        </p:spPr>
      </p:pic>
      <p:sp>
        <p:nvSpPr>
          <p:cNvPr id="17" name="正方形/長方形 16"/>
          <p:cNvSpPr/>
          <p:nvPr/>
        </p:nvSpPr>
        <p:spPr>
          <a:xfrm>
            <a:off x="8495927" y="1201036"/>
            <a:ext cx="50405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cm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495927" y="2497180"/>
            <a:ext cx="648072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0.5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cm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角丸四角形吹き出し 22"/>
          <p:cNvSpPr/>
          <p:nvPr/>
        </p:nvSpPr>
        <p:spPr>
          <a:xfrm>
            <a:off x="6551711" y="2713204"/>
            <a:ext cx="504056" cy="288032"/>
          </a:xfrm>
          <a:prstGeom prst="wedgeRoundRectCallout">
            <a:avLst>
              <a:gd name="adj1" fmla="val 89158"/>
              <a:gd name="adj2" fmla="val 14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0V</a:t>
            </a:r>
            <a:endParaRPr kumimoji="1" lang="ja-JP" altLang="en-US" sz="1400" b="1" dirty="0"/>
          </a:p>
        </p:txBody>
      </p:sp>
      <p:sp>
        <p:nvSpPr>
          <p:cNvPr id="25" name="角丸四角形吹き出し 24"/>
          <p:cNvSpPr/>
          <p:nvPr/>
        </p:nvSpPr>
        <p:spPr>
          <a:xfrm>
            <a:off x="6479703" y="192924"/>
            <a:ext cx="648072" cy="288032"/>
          </a:xfrm>
          <a:prstGeom prst="wedgeRoundRectCallout">
            <a:avLst>
              <a:gd name="adj1" fmla="val 68208"/>
              <a:gd name="adj2" fmla="val -3128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err="1" smtClean="0"/>
              <a:t>V</a:t>
            </a:r>
            <a:r>
              <a:rPr kumimoji="1" lang="en-US" altLang="ja-JP" sz="1400" b="1" baseline="-25000" dirty="0" err="1" smtClean="0"/>
              <a:t>drift</a:t>
            </a:r>
            <a:endParaRPr kumimoji="1" lang="ja-JP" altLang="en-US" sz="1400" b="1" baseline="-25000" dirty="0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8495927" y="336940"/>
            <a:ext cx="0" cy="208823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8495927" y="2425172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角丸四角形吹き出し 35"/>
          <p:cNvSpPr/>
          <p:nvPr/>
        </p:nvSpPr>
        <p:spPr>
          <a:xfrm>
            <a:off x="6479703" y="2137140"/>
            <a:ext cx="648072" cy="288032"/>
          </a:xfrm>
          <a:prstGeom prst="wedgeRoundRectCallout">
            <a:avLst>
              <a:gd name="adj1" fmla="val 66864"/>
              <a:gd name="adj2" fmla="val 20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err="1" smtClean="0"/>
              <a:t>V</a:t>
            </a:r>
            <a:r>
              <a:rPr kumimoji="1" lang="en-US" altLang="ja-JP" sz="1400" b="1" baseline="-25000" dirty="0" err="1" smtClean="0"/>
              <a:t>anode</a:t>
            </a:r>
            <a:endParaRPr kumimoji="1" lang="ja-JP" altLang="en-US" sz="1400" b="1" baseline="-25000" dirty="0"/>
          </a:p>
        </p:txBody>
      </p:sp>
      <p:sp>
        <p:nvSpPr>
          <p:cNvPr id="37" name="円/楕円 36"/>
          <p:cNvSpPr/>
          <p:nvPr/>
        </p:nvSpPr>
        <p:spPr>
          <a:xfrm>
            <a:off x="1386556" y="359010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5453188" y="620312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吹き出し 38"/>
          <p:cNvSpPr/>
          <p:nvPr/>
        </p:nvSpPr>
        <p:spPr>
          <a:xfrm>
            <a:off x="1115616" y="4365104"/>
            <a:ext cx="1008112" cy="432048"/>
          </a:xfrm>
          <a:prstGeom prst="wedgeRoundRectCallout">
            <a:avLst>
              <a:gd name="adj1" fmla="val -9175"/>
              <a:gd name="adj2" fmla="val -16078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Operating</a:t>
            </a:r>
            <a:r>
              <a:rPr kumimoji="1" lang="ja-JP" altLang="en-US" sz="1400" b="1" dirty="0" smtClean="0"/>
              <a:t> </a:t>
            </a:r>
            <a:r>
              <a:rPr kumimoji="1" lang="en-US" altLang="ja-JP" sz="1400" b="1" dirty="0" smtClean="0"/>
              <a:t>Voltage</a:t>
            </a:r>
            <a:endParaRPr kumimoji="1" lang="ja-JP" altLang="en-US" sz="1400" b="1" dirty="0"/>
          </a:p>
        </p:txBody>
      </p:sp>
      <p:sp>
        <p:nvSpPr>
          <p:cNvPr id="40" name="角丸四角形吹き出し 39"/>
          <p:cNvSpPr/>
          <p:nvPr/>
        </p:nvSpPr>
        <p:spPr>
          <a:xfrm>
            <a:off x="4427984" y="5445224"/>
            <a:ext cx="1008112" cy="432048"/>
          </a:xfrm>
          <a:prstGeom prst="wedgeRoundRectCallout">
            <a:avLst>
              <a:gd name="adj1" fmla="val 59489"/>
              <a:gd name="adj2" fmla="val 139868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Operating</a:t>
            </a:r>
            <a:r>
              <a:rPr kumimoji="1" lang="ja-JP" altLang="en-US" sz="1400" b="1" dirty="0" smtClean="0"/>
              <a:t> </a:t>
            </a:r>
            <a:r>
              <a:rPr kumimoji="1" lang="en-US" altLang="ja-JP" sz="1400" b="1" dirty="0" smtClean="0"/>
              <a:t>Voltage</a:t>
            </a:r>
            <a:endParaRPr kumimoji="1" lang="ja-JP" altLang="en-US" sz="1400" b="1" dirty="0"/>
          </a:p>
        </p:txBody>
      </p:sp>
      <p:sp>
        <p:nvSpPr>
          <p:cNvPr id="42" name="正方形/長方形 41"/>
          <p:cNvSpPr/>
          <p:nvPr/>
        </p:nvSpPr>
        <p:spPr>
          <a:xfrm>
            <a:off x="1907704" y="3429000"/>
            <a:ext cx="2088232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 smtClean="0"/>
              <a:t>電子</a:t>
            </a:r>
            <a:r>
              <a:rPr kumimoji="1" lang="ja-JP" altLang="en-US" sz="1400" b="1" dirty="0" smtClean="0"/>
              <a:t>の穴への収集率</a:t>
            </a:r>
            <a:endParaRPr kumimoji="1" lang="ja-JP" altLang="en-US" sz="1400" b="1" dirty="0"/>
          </a:p>
        </p:txBody>
      </p:sp>
      <p:sp>
        <p:nvSpPr>
          <p:cNvPr id="43" name="正方形/長方形 42"/>
          <p:cNvSpPr/>
          <p:nvPr/>
        </p:nvSpPr>
        <p:spPr>
          <a:xfrm>
            <a:off x="6660232" y="3501008"/>
            <a:ext cx="1656184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EL</a:t>
            </a:r>
            <a:r>
              <a:rPr kumimoji="1" lang="ja-JP" altLang="en-US" sz="1400" b="1" dirty="0" smtClean="0"/>
              <a:t>光量の一様性</a:t>
            </a:r>
            <a:endParaRPr kumimoji="1" lang="ja-JP" altLang="en-US" sz="1400" b="1" dirty="0"/>
          </a:p>
        </p:txBody>
      </p:sp>
      <p:sp>
        <p:nvSpPr>
          <p:cNvPr id="20" name="正方形/長方形 19"/>
          <p:cNvSpPr/>
          <p:nvPr/>
        </p:nvSpPr>
        <p:spPr>
          <a:xfrm rot="16200000">
            <a:off x="4458655" y="4050593"/>
            <a:ext cx="4320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200" b="1" dirty="0" smtClean="0">
                <a:solidFill>
                  <a:schemeClr val="tx1"/>
                </a:solidFill>
              </a:rPr>
              <a:t>spread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179512" y="836712"/>
            <a:ext cx="5976664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γ</a:t>
            </a:r>
            <a:r>
              <a:rPr lang="ja-JP" altLang="en-US" sz="2400" dirty="0" smtClean="0">
                <a:solidFill>
                  <a:schemeClr val="bg1"/>
                </a:solidFill>
              </a:rPr>
              <a:t>線</a:t>
            </a:r>
            <a:r>
              <a:rPr lang="en-US" altLang="ja-JP" sz="2400" dirty="0" smtClean="0">
                <a:solidFill>
                  <a:schemeClr val="bg1"/>
                </a:solidFill>
              </a:rPr>
              <a:t>662keV</a:t>
            </a:r>
            <a:r>
              <a:rPr lang="ja-JP" altLang="en-US" sz="2400" dirty="0" smtClean="0">
                <a:solidFill>
                  <a:schemeClr val="bg1"/>
                </a:solidFill>
              </a:rPr>
              <a:t>ガンマ線を測る</a:t>
            </a:r>
            <a:r>
              <a:rPr lang="ja-JP" altLang="en-US" sz="2400" dirty="0" smtClean="0">
                <a:solidFill>
                  <a:schemeClr val="bg1"/>
                </a:solidFill>
              </a:rPr>
              <a:t>予定（</a:t>
            </a:r>
            <a:r>
              <a:rPr lang="en-US" altLang="ja-JP" sz="2400" dirty="0" smtClean="0">
                <a:solidFill>
                  <a:schemeClr val="bg1"/>
                </a:solidFill>
              </a:rPr>
              <a:t>by</a:t>
            </a:r>
            <a:r>
              <a:rPr lang="ja-JP" altLang="en-US" sz="2400" dirty="0" smtClean="0">
                <a:solidFill>
                  <a:schemeClr val="bg1"/>
                </a:solidFill>
              </a:rPr>
              <a:t> 大型化）</a:t>
            </a:r>
            <a:endParaRPr lang="ja-JP" alt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飛跡も測定予定（</a:t>
            </a:r>
            <a:r>
              <a:rPr lang="en-US" altLang="ja-JP" sz="2400" dirty="0" smtClean="0">
                <a:solidFill>
                  <a:schemeClr val="bg1"/>
                </a:solidFill>
              </a:rPr>
              <a:t>by</a:t>
            </a:r>
            <a:r>
              <a:rPr lang="ja-JP" altLang="en-US" sz="2400" dirty="0" smtClean="0">
                <a:solidFill>
                  <a:schemeClr val="bg1"/>
                </a:solidFill>
              </a:rPr>
              <a:t> マルチ</a:t>
            </a:r>
            <a:r>
              <a:rPr lang="en-US" altLang="ja-JP" sz="2400" dirty="0" smtClean="0">
                <a:solidFill>
                  <a:schemeClr val="bg1"/>
                </a:solidFill>
              </a:rPr>
              <a:t>MPPC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反対側には高圧対応</a:t>
            </a:r>
            <a:r>
              <a:rPr lang="en-US" altLang="ja-JP" sz="2400" dirty="0" smtClean="0">
                <a:solidFill>
                  <a:schemeClr val="bg1"/>
                </a:solidFill>
              </a:rPr>
              <a:t>PMT</a:t>
            </a:r>
            <a:r>
              <a:rPr lang="ja-JP" altLang="en-US" sz="2400" dirty="0" smtClean="0">
                <a:solidFill>
                  <a:schemeClr val="bg1"/>
                </a:solidFill>
              </a:rPr>
              <a:t>予定</a:t>
            </a: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号機（作成中）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2" descr="C:\Users\kiseki\Dropbox\カメラアップロード\IMAG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1511"/>
            <a:ext cx="4860032" cy="2906489"/>
          </a:xfrm>
          <a:prstGeom prst="rect">
            <a:avLst/>
          </a:prstGeom>
          <a:noFill/>
        </p:spPr>
      </p:pic>
      <p:pic>
        <p:nvPicPr>
          <p:cNvPr id="14" name="Picture 3" descr="C:\Users\kiseki\Dropbox\カメラアップロード\IMAG0271.jpg"/>
          <p:cNvPicPr>
            <a:picLocks noChangeAspect="1" noChangeArrowheads="1"/>
          </p:cNvPicPr>
          <p:nvPr/>
        </p:nvPicPr>
        <p:blipFill>
          <a:blip r:embed="rId3" cstate="print"/>
          <a:srcRect r="13373"/>
          <a:stretch>
            <a:fillRect/>
          </a:stretch>
        </p:blipFill>
        <p:spPr bwMode="auto">
          <a:xfrm>
            <a:off x="4932040" y="3950234"/>
            <a:ext cx="4211960" cy="2907766"/>
          </a:xfrm>
          <a:prstGeom prst="rect">
            <a:avLst/>
          </a:prstGeom>
          <a:noFill/>
        </p:spPr>
      </p:pic>
      <p:pic>
        <p:nvPicPr>
          <p:cNvPr id="15" name="Picture 5" descr="C:\Users\kiseki\Documents\AXEL\写真\20140905_MPPCプレーン\IMAG0331.jpg"/>
          <p:cNvPicPr>
            <a:picLocks noChangeAspect="1" noChangeArrowheads="1"/>
          </p:cNvPicPr>
          <p:nvPr/>
        </p:nvPicPr>
        <p:blipFill>
          <a:blip r:embed="rId4" cstate="print"/>
          <a:srcRect t="7689" r="1133"/>
          <a:stretch>
            <a:fillRect/>
          </a:stretch>
        </p:blipFill>
        <p:spPr bwMode="auto">
          <a:xfrm>
            <a:off x="2771800" y="2060848"/>
            <a:ext cx="3096344" cy="1728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6" name="Picture 3" descr="C:\Users\kiseki\Documents\AXEL\写真\20140905_MPPCプレーン\IMAG0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429000" y="0"/>
            <a:ext cx="3973425" cy="2376264"/>
          </a:xfrm>
          <a:prstGeom prst="rect">
            <a:avLst/>
          </a:prstGeom>
          <a:noFill/>
        </p:spPr>
      </p:pic>
      <p:cxnSp>
        <p:nvCxnSpPr>
          <p:cNvPr id="20" name="直線矢印コネクタ 19"/>
          <p:cNvCxnSpPr/>
          <p:nvPr/>
        </p:nvCxnSpPr>
        <p:spPr>
          <a:xfrm flipV="1">
            <a:off x="4573262" y="3356992"/>
            <a:ext cx="360040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285230" y="3501008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</a:rPr>
              <a:t>7.5mm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ピッチ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8063880" y="4797152"/>
            <a:ext cx="144016" cy="108012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135888" y="5085184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FF0000"/>
                </a:solidFill>
              </a:rPr>
              <a:t>約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>10cm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2" name="Picture 6" descr="C:\Users\kiseki\Documents\AXEL\写真\20140821_恒温ケース・メッシュ\IMAG03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" r="1094" b="7692"/>
          <a:stretch>
            <a:fillRect/>
          </a:stretch>
        </p:blipFill>
        <p:spPr bwMode="auto">
          <a:xfrm>
            <a:off x="6084168" y="2060848"/>
            <a:ext cx="3059832" cy="17281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cxnSp>
        <p:nvCxnSpPr>
          <p:cNvPr id="19" name="直線コネクタ 18"/>
          <p:cNvCxnSpPr/>
          <p:nvPr/>
        </p:nvCxnSpPr>
        <p:spPr>
          <a:xfrm>
            <a:off x="2771800" y="3789040"/>
            <a:ext cx="4536504" cy="12961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5868144" y="3789040"/>
            <a:ext cx="1440160" cy="12961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084168" y="3789040"/>
            <a:ext cx="1296144" cy="1080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H="1">
            <a:off x="7380312" y="3789040"/>
            <a:ext cx="1763688" cy="10801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角丸四角形吹き出し 32"/>
          <p:cNvSpPr/>
          <p:nvPr/>
        </p:nvSpPr>
        <p:spPr>
          <a:xfrm>
            <a:off x="6012160" y="6165304"/>
            <a:ext cx="1800200" cy="548680"/>
          </a:xfrm>
          <a:prstGeom prst="wedgeRoundRectCallout">
            <a:avLst>
              <a:gd name="adj1" fmla="val -16404"/>
              <a:gd name="adj2" fmla="val -1073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/>
              <a:t>ハンダなし</a:t>
            </a:r>
            <a:endParaRPr lang="en-US" altLang="ja-JP" sz="1600" b="1" dirty="0" smtClean="0"/>
          </a:p>
          <a:p>
            <a:pPr algn="ctr"/>
            <a:r>
              <a:rPr kumimoji="1" lang="ja-JP" altLang="en-US" sz="1600" b="1" dirty="0" smtClean="0"/>
              <a:t>（アウトガス対策）</a:t>
            </a:r>
            <a:endParaRPr kumimoji="1" lang="ja-JP" altLang="en-US" sz="1600" b="1" dirty="0"/>
          </a:p>
        </p:txBody>
      </p:sp>
      <p:sp>
        <p:nvSpPr>
          <p:cNvPr id="34" name="角丸四角形吹き出し 33"/>
          <p:cNvSpPr/>
          <p:nvPr/>
        </p:nvSpPr>
        <p:spPr>
          <a:xfrm>
            <a:off x="107504" y="4437112"/>
            <a:ext cx="1368152" cy="288032"/>
          </a:xfrm>
          <a:prstGeom prst="wedgeRoundRectCallout">
            <a:avLst>
              <a:gd name="adj1" fmla="val 38668"/>
              <a:gd name="adj2" fmla="val 987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b="1" dirty="0" err="1" smtClean="0"/>
              <a:t>Xe</a:t>
            </a:r>
            <a:r>
              <a:rPr lang="ja-JP" altLang="en-US" sz="1600" b="1" dirty="0" smtClean="0"/>
              <a:t>の</a:t>
            </a:r>
            <a:r>
              <a:rPr kumimoji="1" lang="ja-JP" altLang="en-US" sz="1600" b="1" dirty="0" smtClean="0"/>
              <a:t>回収系</a:t>
            </a:r>
            <a:endParaRPr kumimoji="1" lang="ja-JP" altLang="en-US" sz="1600" b="1" dirty="0"/>
          </a:p>
        </p:txBody>
      </p:sp>
      <p:sp>
        <p:nvSpPr>
          <p:cNvPr id="50" name="正方形/長方形 49"/>
          <p:cNvSpPr/>
          <p:nvPr/>
        </p:nvSpPr>
        <p:spPr>
          <a:xfrm>
            <a:off x="107504" y="4005064"/>
            <a:ext cx="1728192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10atm</a:t>
            </a:r>
            <a:r>
              <a:rPr kumimoji="1" lang="ja-JP" altLang="en-US" sz="1400" b="1" dirty="0" smtClean="0"/>
              <a:t>圧力容器</a:t>
            </a:r>
            <a:endParaRPr kumimoji="1" lang="ja-JP" altLang="en-US" sz="1400" b="1" dirty="0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013176"/>
            <a:ext cx="1556570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角丸四角形吹き出し 51"/>
          <p:cNvSpPr/>
          <p:nvPr/>
        </p:nvSpPr>
        <p:spPr>
          <a:xfrm>
            <a:off x="3779912" y="6309320"/>
            <a:ext cx="936104" cy="288032"/>
          </a:xfrm>
          <a:prstGeom prst="wedgeRoundRectCallout">
            <a:avLst>
              <a:gd name="adj1" fmla="val 24028"/>
              <a:gd name="adj2" fmla="val -23680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/>
              <a:t>温調器</a:t>
            </a:r>
            <a:endParaRPr kumimoji="1" lang="ja-JP" altLang="en-US" sz="16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05403" y="0"/>
            <a:ext cx="4138597" cy="8367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ja-JP" sz="1700" dirty="0" smtClean="0">
                <a:solidFill>
                  <a:schemeClr val="tx1"/>
                </a:solidFill>
              </a:rPr>
              <a:t>3</a:t>
            </a:r>
            <a:r>
              <a:rPr lang="ja-JP" altLang="en-US" sz="1700" dirty="0" smtClean="0">
                <a:solidFill>
                  <a:schemeClr val="tx1"/>
                </a:solidFill>
              </a:rPr>
              <a:t>号機までは</a:t>
            </a:r>
            <a:r>
              <a:rPr lang="en-US" altLang="ja-JP" sz="1700" dirty="0" smtClean="0">
                <a:solidFill>
                  <a:schemeClr val="tx1"/>
                </a:solidFill>
              </a:rPr>
              <a:t>PMT</a:t>
            </a:r>
            <a:r>
              <a:rPr lang="ja-JP" altLang="en-US" sz="1700" dirty="0" smtClean="0">
                <a:solidFill>
                  <a:schemeClr val="tx1"/>
                </a:solidFill>
              </a:rPr>
              <a:t>読み出しで、エネルギー分解能</a:t>
            </a:r>
            <a:r>
              <a:rPr lang="en-US" altLang="ja-JP" sz="1700" dirty="0" smtClean="0">
                <a:solidFill>
                  <a:schemeClr val="tx1"/>
                </a:solidFill>
              </a:rPr>
              <a:t> 18%(FWHM)@30keV</a:t>
            </a:r>
            <a:r>
              <a:rPr lang="ja-JP" altLang="en-US" sz="1700" dirty="0" smtClean="0">
                <a:solidFill>
                  <a:schemeClr val="tx1"/>
                </a:solidFill>
              </a:rPr>
              <a:t>（</a:t>
            </a:r>
            <a:r>
              <a:rPr lang="en-US" altLang="ja-JP" sz="1700" dirty="0" smtClean="0">
                <a:solidFill>
                  <a:schemeClr val="tx1"/>
                </a:solidFill>
              </a:rPr>
              <a:t>2.5MeV</a:t>
            </a:r>
            <a:r>
              <a:rPr lang="ja-JP" altLang="en-US" sz="1700" dirty="0" err="1" smtClean="0">
                <a:solidFill>
                  <a:schemeClr val="tx1"/>
                </a:solidFill>
              </a:rPr>
              <a:t>に換</a:t>
            </a:r>
            <a:r>
              <a:rPr lang="ja-JP" altLang="en-US" sz="1700" dirty="0" smtClean="0">
                <a:solidFill>
                  <a:schemeClr val="tx1"/>
                </a:solidFill>
              </a:rPr>
              <a:t>算すると</a:t>
            </a:r>
            <a:r>
              <a:rPr lang="en-US" altLang="ja-JP" sz="1700" dirty="0" smtClean="0">
                <a:solidFill>
                  <a:schemeClr val="tx1"/>
                </a:solidFill>
              </a:rPr>
              <a:t>2.0%</a:t>
            </a:r>
            <a:r>
              <a:rPr lang="ja-JP" altLang="en-US" sz="1700" dirty="0" smtClean="0">
                <a:solidFill>
                  <a:schemeClr val="tx1"/>
                </a:solidFill>
              </a:rPr>
              <a:t>）を得ている</a:t>
            </a:r>
            <a:r>
              <a:rPr lang="en-US" altLang="ja-JP" sz="1700" dirty="0" smtClean="0">
                <a:solidFill>
                  <a:schemeClr val="tx1"/>
                </a:solidFill>
              </a:rPr>
              <a:t> </a:t>
            </a:r>
            <a:endParaRPr lang="en-US" altLang="ja-JP" sz="1700" dirty="0" smtClean="0">
              <a:solidFill>
                <a:schemeClr val="tx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0" y="0"/>
            <a:ext cx="3563888" cy="47518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号機（作成中）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4" descr="C:\Users\kiseki\Documents\AXEL\写真\20140723顕微鏡\IMAG0232.jpg"/>
          <p:cNvPicPr>
            <a:picLocks noChangeAspect="1" noChangeArrowheads="1"/>
          </p:cNvPicPr>
          <p:nvPr/>
        </p:nvPicPr>
        <p:blipFill>
          <a:blip r:embed="rId2" cstate="print"/>
          <a:srcRect l="17391" t="4415" r="19565"/>
          <a:stretch>
            <a:fillRect/>
          </a:stretch>
        </p:blipFill>
        <p:spPr bwMode="auto">
          <a:xfrm>
            <a:off x="5441713" y="3501008"/>
            <a:ext cx="3702287" cy="3356992"/>
          </a:xfrm>
          <a:prstGeom prst="rect">
            <a:avLst/>
          </a:prstGeom>
          <a:noFill/>
        </p:spPr>
      </p:pic>
      <p:pic>
        <p:nvPicPr>
          <p:cNvPr id="12" name="Picture 8" descr="C:\Users\kiseki\Documents\AXEL\写真\20140723顕微鏡\A002 - 20140723_204329.bmp"/>
          <p:cNvPicPr>
            <a:picLocks noChangeAspect="1" noChangeArrowheads="1"/>
          </p:cNvPicPr>
          <p:nvPr/>
        </p:nvPicPr>
        <p:blipFill>
          <a:blip r:embed="rId3" cstate="print"/>
          <a:srcRect l="15587" t="10309" r="19466" b="8498"/>
          <a:stretch>
            <a:fillRect/>
          </a:stretch>
        </p:blipFill>
        <p:spPr bwMode="auto">
          <a:xfrm>
            <a:off x="4067944" y="5057800"/>
            <a:ext cx="1800000" cy="1800200"/>
          </a:xfrm>
          <a:prstGeom prst="rect">
            <a:avLst/>
          </a:prstGeom>
          <a:noFill/>
        </p:spPr>
      </p:pic>
      <p:pic>
        <p:nvPicPr>
          <p:cNvPr id="17" name="Picture 1" descr="C:\Users\kiseki\Documents\AXEL\写真\20140723_顕微鏡\20140913_202357.bmp"/>
          <p:cNvPicPr>
            <a:picLocks noChangeAspect="1" noChangeArrowheads="1"/>
          </p:cNvPicPr>
          <p:nvPr/>
        </p:nvPicPr>
        <p:blipFill>
          <a:blip r:embed="rId4" cstate="print"/>
          <a:srcRect l="32004" t="27469" r="27992" b="22523"/>
          <a:stretch>
            <a:fillRect/>
          </a:stretch>
        </p:blipFill>
        <p:spPr bwMode="auto">
          <a:xfrm>
            <a:off x="1259632" y="5057800"/>
            <a:ext cx="1800200" cy="1800200"/>
          </a:xfrm>
          <a:prstGeom prst="rect">
            <a:avLst/>
          </a:prstGeom>
          <a:noFill/>
        </p:spPr>
      </p:pic>
      <p:sp>
        <p:nvSpPr>
          <p:cNvPr id="18" name="テキスト ボックス 17"/>
          <p:cNvSpPr txBox="1"/>
          <p:nvPr/>
        </p:nvSpPr>
        <p:spPr>
          <a:xfrm>
            <a:off x="323528" y="980728"/>
            <a:ext cx="8568952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Anode</a:t>
            </a:r>
            <a:r>
              <a:rPr lang="ja-JP" altLang="en-US" sz="2400" dirty="0" smtClean="0">
                <a:solidFill>
                  <a:schemeClr val="bg1"/>
                </a:solidFill>
              </a:rPr>
              <a:t>電極の穴付近に高電場が予想される </a:t>
            </a:r>
            <a:r>
              <a:rPr lang="en-US" altLang="ja-JP" sz="2400" dirty="0" smtClean="0">
                <a:solidFill>
                  <a:schemeClr val="bg1"/>
                </a:solidFill>
              </a:rPr>
              <a:t>by</a:t>
            </a:r>
            <a:r>
              <a:rPr lang="ja-JP" altLang="en-US" sz="2400" dirty="0" smtClean="0">
                <a:solidFill>
                  <a:schemeClr val="bg1"/>
                </a:solidFill>
              </a:rPr>
              <a:t> 電場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sim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Anode</a:t>
            </a:r>
            <a:r>
              <a:rPr lang="ja-JP" altLang="en-US" sz="2400" dirty="0" smtClean="0">
                <a:solidFill>
                  <a:schemeClr val="bg1"/>
                </a:solidFill>
              </a:rPr>
              <a:t>電極の穴をエッチング処理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403648" y="4869160"/>
            <a:ext cx="43204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旧</a:t>
            </a:r>
            <a:endParaRPr kumimoji="1" lang="ja-JP" altLang="en-US" sz="1400" b="1" dirty="0"/>
          </a:p>
        </p:txBody>
      </p:sp>
      <p:sp>
        <p:nvSpPr>
          <p:cNvPr id="21" name="正方形/長方形 20"/>
          <p:cNvSpPr/>
          <p:nvPr/>
        </p:nvSpPr>
        <p:spPr>
          <a:xfrm>
            <a:off x="4211960" y="4869160"/>
            <a:ext cx="1359768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b="1" dirty="0" smtClean="0"/>
              <a:t>新（エッチング）</a:t>
            </a:r>
            <a:endParaRPr kumimoji="1" lang="ja-JP" altLang="en-US" sz="1400" b="1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5868144" y="5085184"/>
            <a:ext cx="648072" cy="576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5868144" y="5805264"/>
            <a:ext cx="648072" cy="10527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432048" y="1916832"/>
            <a:ext cx="3275856" cy="2780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2" descr="C:\Users\kiseki\Documents\AXEL\電場sim\result_images\02_20140912_JPS\ep_fast_electron_3100_3000_20140913.png"/>
          <p:cNvPicPr>
            <a:picLocks noChangeAspect="1" noChangeArrowheads="1"/>
          </p:cNvPicPr>
          <p:nvPr/>
        </p:nvPicPr>
        <p:blipFill>
          <a:blip r:embed="rId5" cstate="print"/>
          <a:srcRect l="50494" t="2817" r="26118" b="67881"/>
          <a:stretch>
            <a:fillRect/>
          </a:stretch>
        </p:blipFill>
        <p:spPr bwMode="auto">
          <a:xfrm>
            <a:off x="539552" y="2204864"/>
            <a:ext cx="3074572" cy="2492896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720080" y="1988840"/>
            <a:ext cx="2664296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x=0</a:t>
            </a:r>
            <a:r>
              <a:rPr lang="ja-JP" altLang="en-US" sz="1400" b="1" dirty="0" smtClean="0"/>
              <a:t>面での電場の強さ（</a:t>
            </a:r>
            <a:r>
              <a:rPr lang="en-US" altLang="ja-JP" sz="1400" b="1" dirty="0" smtClean="0"/>
              <a:t>Zoom</a:t>
            </a:r>
            <a:r>
              <a:rPr lang="ja-JP" altLang="en-US" sz="1400" b="1" dirty="0" smtClean="0"/>
              <a:t>）</a:t>
            </a:r>
            <a:endParaRPr kumimoji="1" lang="ja-JP" altLang="en-US" sz="1400" b="1" dirty="0"/>
          </a:p>
        </p:txBody>
      </p:sp>
      <p:sp>
        <p:nvSpPr>
          <p:cNvPr id="16" name="右矢印 15"/>
          <p:cNvSpPr/>
          <p:nvPr/>
        </p:nvSpPr>
        <p:spPr>
          <a:xfrm>
            <a:off x="3275856" y="5733256"/>
            <a:ext cx="576064" cy="57606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72000" y="5805264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2mmφ</a:t>
            </a:r>
            <a:endParaRPr kumimoji="1" lang="ja-JP" altLang="en-US" sz="16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09881" y="3658476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FF0000"/>
                </a:solidFill>
              </a:rPr>
              <a:t>電極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その他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R&amp;D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3528" y="1196752"/>
            <a:ext cx="8568952" cy="452431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MPPC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</a:t>
            </a:r>
            <a:r>
              <a:rPr lang="ja-JP" altLang="en-US" sz="2400" dirty="0" smtClean="0">
                <a:solidFill>
                  <a:schemeClr val="bg1"/>
                </a:solidFill>
              </a:rPr>
              <a:t>測定（</a:t>
            </a:r>
            <a:r>
              <a:rPr lang="ja-JP" altLang="en-US" sz="2400" dirty="0" smtClean="0">
                <a:solidFill>
                  <a:srgbClr val="FFFF00"/>
                </a:solidFill>
              </a:rPr>
              <a:t>大光量</a:t>
            </a:r>
            <a:r>
              <a:rPr lang="ja-JP" altLang="en-US" sz="2400" dirty="0" smtClean="0">
                <a:solidFill>
                  <a:schemeClr val="bg1"/>
                </a:solidFill>
              </a:rPr>
              <a:t>、</a:t>
            </a:r>
            <a:r>
              <a:rPr lang="en-US" altLang="ja-JP" sz="2400" dirty="0" smtClean="0">
                <a:solidFill>
                  <a:srgbClr val="FFFF00"/>
                </a:solidFill>
              </a:rPr>
              <a:t>UV(170nm)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試作器（ガス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Xe</a:t>
            </a:r>
            <a:r>
              <a:rPr lang="ja-JP" altLang="en-US" sz="2400" dirty="0" smtClean="0">
                <a:solidFill>
                  <a:schemeClr val="bg1"/>
                </a:solidFill>
              </a:rPr>
              <a:t>）で</a:t>
            </a:r>
            <a:r>
              <a:rPr lang="en-US" altLang="ja-JP" sz="2400" dirty="0" smtClean="0">
                <a:solidFill>
                  <a:schemeClr val="bg1"/>
                </a:solidFill>
              </a:rPr>
              <a:t>UV-MPPC</a:t>
            </a:r>
            <a:r>
              <a:rPr lang="ja-JP" altLang="en-US" sz="2400" dirty="0" smtClean="0">
                <a:solidFill>
                  <a:schemeClr val="bg1"/>
                </a:solidFill>
              </a:rPr>
              <a:t>の評価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大光量</a:t>
            </a:r>
            <a:r>
              <a:rPr lang="en-US" altLang="ja-JP" sz="2400" dirty="0" smtClean="0">
                <a:solidFill>
                  <a:schemeClr val="bg1"/>
                </a:solidFill>
              </a:rPr>
              <a:t>(10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5</a:t>
            </a:r>
            <a:r>
              <a:rPr lang="en-US" altLang="ja-JP" sz="2400" dirty="0" smtClean="0">
                <a:solidFill>
                  <a:schemeClr val="bg1"/>
                </a:solidFill>
              </a:rPr>
              <a:t>~10</a:t>
            </a:r>
            <a:r>
              <a:rPr lang="en-US" altLang="ja-JP" sz="2400" baseline="30000" dirty="0" smtClean="0">
                <a:solidFill>
                  <a:schemeClr val="bg1"/>
                </a:solidFill>
              </a:rPr>
              <a:t>6</a:t>
            </a:r>
            <a:r>
              <a:rPr lang="en-US" altLang="ja-JP" sz="2400" dirty="0" smtClean="0">
                <a:solidFill>
                  <a:schemeClr val="bg1"/>
                </a:solidFill>
              </a:rPr>
              <a:t> photons)</a:t>
            </a:r>
            <a:r>
              <a:rPr lang="ja-JP" altLang="en-US" sz="2400" dirty="0" smtClean="0">
                <a:solidFill>
                  <a:schemeClr val="bg1"/>
                </a:solidFill>
              </a:rPr>
              <a:t>で線形性など応答チェック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UV-MPPC</a:t>
            </a:r>
          </a:p>
          <a:p>
            <a:pPr lvl="2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浜ホトと</a:t>
            </a:r>
            <a:r>
              <a:rPr lang="en-US" altLang="ja-JP" sz="2400" dirty="0" smtClean="0">
                <a:solidFill>
                  <a:schemeClr val="bg1"/>
                </a:solidFill>
              </a:rPr>
              <a:t>MEG</a:t>
            </a:r>
            <a:r>
              <a:rPr lang="ja-JP" altLang="en-US" sz="2400" dirty="0" smtClean="0">
                <a:solidFill>
                  <a:schemeClr val="bg1"/>
                </a:solidFill>
              </a:rPr>
              <a:t>実験が非常に高感度なものの開発に成功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低バックグランド</a:t>
            </a:r>
          </a:p>
          <a:p>
            <a:pPr lvl="2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nEXO</a:t>
            </a:r>
            <a:r>
              <a:rPr lang="ja-JP" altLang="en-US" sz="2400" dirty="0" smtClean="0">
                <a:solidFill>
                  <a:schemeClr val="bg1"/>
                </a:solidFill>
              </a:rPr>
              <a:t>と一緒に浜ホトに相談</a:t>
            </a:r>
          </a:p>
          <a:p>
            <a:pPr lvl="1">
              <a:buFont typeface="Arial" pitchFamily="34" charset="0"/>
              <a:buChar char="•"/>
            </a:pPr>
            <a:endParaRPr lang="ja-JP" alt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回路（</a:t>
            </a:r>
            <a:r>
              <a:rPr lang="en-US" altLang="ja-JP" sz="2400" dirty="0" smtClean="0">
                <a:solidFill>
                  <a:schemeClr val="bg1"/>
                </a:solidFill>
              </a:rPr>
              <a:t>64ch</a:t>
            </a:r>
            <a:r>
              <a:rPr lang="ja-JP" altLang="en-US" sz="2400" dirty="0" smtClean="0">
                <a:solidFill>
                  <a:schemeClr val="bg1"/>
                </a:solidFill>
              </a:rPr>
              <a:t>の次は</a:t>
            </a:r>
            <a:r>
              <a:rPr lang="en-US" altLang="ja-JP" sz="2400" dirty="0" smtClean="0">
                <a:solidFill>
                  <a:schemeClr val="bg1"/>
                </a:solidFill>
              </a:rPr>
              <a:t>1600ch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T2K</a:t>
            </a:r>
            <a:r>
              <a:rPr lang="ja-JP" altLang="en-US" sz="2400" dirty="0" smtClean="0">
                <a:solidFill>
                  <a:schemeClr val="bg1"/>
                </a:solidFill>
              </a:rPr>
              <a:t>で実績のある</a:t>
            </a:r>
            <a:r>
              <a:rPr lang="en-US" altLang="ja-JP" sz="2400" dirty="0" smtClean="0">
                <a:solidFill>
                  <a:schemeClr val="bg1"/>
                </a:solidFill>
              </a:rPr>
              <a:t>AFTER chip</a:t>
            </a:r>
            <a:r>
              <a:rPr lang="ja-JP" altLang="en-US" sz="2400" dirty="0" smtClean="0">
                <a:solidFill>
                  <a:schemeClr val="bg1"/>
                </a:solidFill>
              </a:rPr>
              <a:t>を検討中</a:t>
            </a:r>
          </a:p>
          <a:p>
            <a:pPr lvl="1"/>
            <a:r>
              <a:rPr lang="ja-JP" altLang="en-US" sz="2400" dirty="0" smtClean="0">
                <a:solidFill>
                  <a:schemeClr val="bg1"/>
                </a:solidFill>
              </a:rPr>
              <a:t> （</a:t>
            </a:r>
            <a:r>
              <a:rPr lang="en-US" altLang="ja-JP" sz="2400" dirty="0" smtClean="0">
                <a:solidFill>
                  <a:schemeClr val="bg1"/>
                </a:solidFill>
              </a:rPr>
              <a:t>72*511 switched capacitor array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22" name="EL7_17.pdf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32040" y="0"/>
            <a:ext cx="3851920" cy="191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 descr="C:\Users\kiseki\Documents\AXEL\写真\20140601\IMAG0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7" r="13760"/>
          <a:stretch/>
        </p:blipFill>
        <p:spPr bwMode="auto">
          <a:xfrm>
            <a:off x="7164288" y="548680"/>
            <a:ext cx="1260648" cy="109848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0875" t="27189" r="7286" b="36674"/>
          <a:stretch>
            <a:fillRect/>
          </a:stretch>
        </p:blipFill>
        <p:spPr bwMode="auto">
          <a:xfrm>
            <a:off x="6372200" y="4221088"/>
            <a:ext cx="2771800" cy="207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24"/>
          <p:cNvSpPr txBox="1"/>
          <p:nvPr/>
        </p:nvSpPr>
        <p:spPr>
          <a:xfrm>
            <a:off x="6207362" y="6309320"/>
            <a:ext cx="293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IEEE Trans.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Nucl</a:t>
            </a:r>
            <a:r>
              <a:rPr lang="en-US" altLang="ja-JP" sz="1400" dirty="0" smtClean="0">
                <a:solidFill>
                  <a:schemeClr val="bg1"/>
                </a:solidFill>
              </a:rPr>
              <a:t>. Sci. 55 3 (2008) 1744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まとめ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1844824"/>
            <a:ext cx="8964488" cy="34163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AXEL</a:t>
            </a:r>
            <a:r>
              <a:rPr lang="ja-JP" altLang="en-US" sz="2400" dirty="0" smtClean="0">
                <a:solidFill>
                  <a:schemeClr val="bg1"/>
                </a:solidFill>
              </a:rPr>
              <a:t>実験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ja-JP" altLang="en-US" sz="2400" dirty="0" smtClean="0">
                <a:solidFill>
                  <a:srgbClr val="FFFF00"/>
                </a:solidFill>
              </a:rPr>
              <a:t>高圧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Xe</a:t>
            </a:r>
            <a:r>
              <a:rPr lang="ja-JP" altLang="en-US" sz="2400" dirty="0" smtClean="0">
                <a:solidFill>
                  <a:srgbClr val="FFFF00"/>
                </a:solidFill>
              </a:rPr>
              <a:t>ガス</a:t>
            </a:r>
            <a:r>
              <a:rPr lang="en-US" altLang="ja-JP" sz="2400" dirty="0" smtClean="0">
                <a:solidFill>
                  <a:srgbClr val="FFFF00"/>
                </a:solidFill>
              </a:rPr>
              <a:t>TPC</a:t>
            </a:r>
            <a:r>
              <a:rPr lang="ja-JP" altLang="en-US" sz="2400" dirty="0" smtClean="0">
                <a:solidFill>
                  <a:schemeClr val="bg1"/>
                </a:solidFill>
              </a:rPr>
              <a:t>による</a:t>
            </a:r>
            <a:r>
              <a:rPr lang="ja-JP" altLang="en-US" sz="2400" dirty="0" smtClean="0">
                <a:solidFill>
                  <a:srgbClr val="FFFF00"/>
                </a:solidFill>
              </a:rPr>
              <a:t>高エネルギー分解能</a:t>
            </a:r>
            <a:r>
              <a:rPr lang="ja-JP" altLang="en-US" sz="2400" dirty="0" smtClean="0">
                <a:solidFill>
                  <a:schemeClr val="bg1"/>
                </a:solidFill>
              </a:rPr>
              <a:t>・</a:t>
            </a:r>
            <a:r>
              <a:rPr lang="ja-JP" altLang="en-US" sz="2400" dirty="0" smtClean="0">
                <a:solidFill>
                  <a:srgbClr val="FFFF00"/>
                </a:solidFill>
              </a:rPr>
              <a:t>大質量</a:t>
            </a:r>
            <a:r>
              <a:rPr lang="ja-JP" altLang="en-US" sz="2400" dirty="0" smtClean="0">
                <a:solidFill>
                  <a:schemeClr val="bg1"/>
                </a:solidFill>
              </a:rPr>
              <a:t>な</a:t>
            </a:r>
            <a:r>
              <a:rPr lang="en-US" altLang="ja-JP" sz="2400" dirty="0" smtClean="0">
                <a:solidFill>
                  <a:schemeClr val="bg1"/>
                </a:solidFill>
              </a:rPr>
              <a:t>0νββ</a:t>
            </a:r>
            <a:r>
              <a:rPr lang="ja-JP" altLang="en-US" sz="2400" dirty="0" smtClean="0">
                <a:solidFill>
                  <a:schemeClr val="bg1"/>
                </a:solidFill>
              </a:rPr>
              <a:t>探索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独自の読み出し機構「</a:t>
            </a:r>
            <a:r>
              <a:rPr lang="en-US" altLang="ja-JP" sz="2400" dirty="0" smtClean="0">
                <a:solidFill>
                  <a:srgbClr val="FFFF00"/>
                </a:solidFill>
              </a:rPr>
              <a:t>ELCC</a:t>
            </a:r>
            <a:r>
              <a:rPr lang="ja-JP" altLang="en-US" sz="2400" dirty="0" smtClean="0">
                <a:solidFill>
                  <a:schemeClr val="bg1"/>
                </a:solidFill>
              </a:rPr>
              <a:t>」で高エネルギー分解能を維持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4</a:t>
            </a:r>
            <a:r>
              <a:rPr lang="ja-JP" altLang="en-US" sz="2400" dirty="0" smtClean="0">
                <a:solidFill>
                  <a:schemeClr val="bg1"/>
                </a:solidFill>
              </a:rPr>
              <a:t>号機作成中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電場シミュレーションで</a:t>
            </a:r>
            <a:r>
              <a:rPr lang="en-US" altLang="ja-JP" sz="2400" dirty="0" smtClean="0">
                <a:solidFill>
                  <a:schemeClr val="bg1"/>
                </a:solidFill>
              </a:rPr>
              <a:t>1</a:t>
            </a:r>
            <a:r>
              <a:rPr lang="ja-JP" altLang="en-US" sz="2400" dirty="0" smtClean="0">
                <a:solidFill>
                  <a:schemeClr val="bg1"/>
                </a:solidFill>
              </a:rPr>
              <a:t>セルの</a:t>
            </a:r>
            <a:r>
              <a:rPr lang="en-US" altLang="ja-JP" sz="2400" dirty="0" smtClean="0">
                <a:solidFill>
                  <a:schemeClr val="bg1"/>
                </a:solidFill>
              </a:rPr>
              <a:t>ELCC</a:t>
            </a:r>
            <a:r>
              <a:rPr lang="ja-JP" altLang="en-US" sz="2400" dirty="0" smtClean="0">
                <a:solidFill>
                  <a:schemeClr val="bg1"/>
                </a:solidFill>
              </a:rPr>
              <a:t>の性能を見積もる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電子の穴への収集率：</a:t>
            </a:r>
            <a:r>
              <a:rPr lang="en-US" altLang="ja-JP" sz="2400" dirty="0" smtClean="0">
                <a:solidFill>
                  <a:srgbClr val="FFFF00"/>
                </a:solidFill>
              </a:rPr>
              <a:t>100%</a:t>
            </a:r>
            <a:r>
              <a:rPr lang="ja-JP" altLang="en-US" sz="2400" dirty="0" smtClean="0">
                <a:solidFill>
                  <a:schemeClr val="bg1"/>
                </a:solidFill>
              </a:rPr>
              <a:t>　・・・</a:t>
            </a:r>
            <a:r>
              <a:rPr lang="en-US" altLang="ja-JP" sz="2400" dirty="0" smtClean="0">
                <a:solidFill>
                  <a:schemeClr val="bg1"/>
                </a:solidFill>
              </a:rPr>
              <a:t>OK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</a:t>
            </a:r>
            <a:r>
              <a:rPr lang="ja-JP" altLang="en-US" sz="2400" dirty="0" smtClean="0">
                <a:solidFill>
                  <a:schemeClr val="bg1"/>
                </a:solidFill>
              </a:rPr>
              <a:t>光量の場所依存性：</a:t>
            </a:r>
            <a:r>
              <a:rPr lang="en-US" altLang="ja-JP" sz="2400" dirty="0" smtClean="0">
                <a:solidFill>
                  <a:srgbClr val="FFFF00"/>
                </a:solidFill>
              </a:rPr>
              <a:t>0.06%(RMS)</a:t>
            </a:r>
            <a:r>
              <a:rPr lang="ja-JP" altLang="en-US" sz="2400" dirty="0" smtClean="0">
                <a:solidFill>
                  <a:schemeClr val="bg1"/>
                </a:solidFill>
              </a:rPr>
              <a:t>　・・・</a:t>
            </a:r>
            <a:r>
              <a:rPr lang="en-US" altLang="ja-JP" sz="2400" dirty="0" smtClean="0">
                <a:solidFill>
                  <a:schemeClr val="bg1"/>
                </a:solidFill>
              </a:rPr>
              <a:t>OK</a:t>
            </a:r>
            <a:r>
              <a:rPr lang="ja-JP" altLang="en-US" sz="2400" dirty="0" smtClean="0">
                <a:solidFill>
                  <a:schemeClr val="bg1"/>
                </a:solidFill>
              </a:rPr>
              <a:t>（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Eres</a:t>
            </a:r>
            <a:r>
              <a:rPr lang="ja-JP" altLang="en-US" sz="2400" dirty="0" smtClean="0">
                <a:solidFill>
                  <a:schemeClr val="bg1"/>
                </a:solidFill>
              </a:rPr>
              <a:t>目標：</a:t>
            </a:r>
            <a:r>
              <a:rPr lang="en-US" altLang="ja-JP" sz="2400" dirty="0" smtClean="0">
                <a:solidFill>
                  <a:schemeClr val="bg1"/>
                </a:solidFill>
              </a:rPr>
              <a:t>0.5%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今後：電子の運動をいれたシミュレーション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cygwin\home\ichikawa\tmp\c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00677"/>
            <a:ext cx="4270107" cy="3028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Electric Field</a:t>
            </a:r>
            <a:r>
              <a:rPr lang="ja-JP" altLang="en-US" dirty="0"/>
              <a:t> </a:t>
            </a:r>
            <a:r>
              <a:rPr lang="en-US" altLang="ja-JP" dirty="0" smtClean="0"/>
              <a:t>and electron drift</a:t>
            </a:r>
            <a:endParaRPr kumimoji="1" lang="ja-JP" altLang="en-US" dirty="0"/>
          </a:p>
        </p:txBody>
      </p:sp>
      <p:pic>
        <p:nvPicPr>
          <p:cNvPr id="1027" name="Picture 3" descr="C:\cygwin\home\ichikawa\tmp\c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833"/>
            <a:ext cx="4270107" cy="3028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cygwin\home\ichikawa\tmp\c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18" y="3831002"/>
            <a:ext cx="4270107" cy="3028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27984" y="908720"/>
            <a:ext cx="4716016" cy="273630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600" dirty="0" smtClean="0"/>
              <a:t>@ E=1.5kV/cm, p=30 bar</a:t>
            </a:r>
          </a:p>
          <a:p>
            <a:pPr marL="0" indent="0">
              <a:buNone/>
            </a:pPr>
            <a:r>
              <a:rPr lang="en-US" altLang="ja-JP" sz="1600" dirty="0" smtClean="0"/>
              <a:t>Drift velocity</a:t>
            </a:r>
            <a:r>
              <a:rPr lang="ja-JP" altLang="en-US" sz="1600" dirty="0" smtClean="0"/>
              <a:t>　</a:t>
            </a:r>
            <a:r>
              <a:rPr lang="en-US" altLang="ja-JP" sz="1600" dirty="0" smtClean="0"/>
              <a:t>0.96m/</a:t>
            </a:r>
            <a:r>
              <a:rPr lang="en-US" altLang="ja-JP" sz="1600" dirty="0" err="1" smtClean="0"/>
              <a:t>ms</a:t>
            </a:r>
            <a:endParaRPr lang="en-US" altLang="ja-JP" sz="1600" dirty="0" smtClean="0"/>
          </a:p>
          <a:p>
            <a:pPr marL="457200" indent="-457200"/>
            <a:r>
              <a:rPr lang="en-US" altLang="ja-JP" sz="1600" dirty="0" smtClean="0"/>
              <a:t>Possibly add H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, N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 or He to increase the drift velocity. </a:t>
            </a:r>
          </a:p>
          <a:p>
            <a:pPr marL="857250" lvl="1" indent="-457200"/>
            <a:r>
              <a:rPr lang="en-US" altLang="ja-JP" sz="1400" dirty="0" smtClean="0"/>
              <a:t>It will also reduce diffusion.</a:t>
            </a:r>
          </a:p>
          <a:p>
            <a:pPr marL="857250" lvl="1" indent="-457200"/>
            <a:r>
              <a:rPr kumimoji="1" lang="en-US" altLang="ja-JP" sz="1400" dirty="0" smtClean="0"/>
              <a:t>It will also reduce light yield</a:t>
            </a:r>
          </a:p>
          <a:p>
            <a:pPr marL="0" indent="0">
              <a:buNone/>
            </a:pPr>
            <a:r>
              <a:rPr lang="en-US" altLang="ja-JP" sz="1600" dirty="0" smtClean="0"/>
              <a:t>diffusion after 1m drift</a:t>
            </a:r>
          </a:p>
          <a:p>
            <a:r>
              <a:rPr kumimoji="1" lang="en-US" altLang="ja-JP" sz="1600" dirty="0" smtClean="0"/>
              <a:t>transverse : 6mm</a:t>
            </a:r>
          </a:p>
          <a:p>
            <a:r>
              <a:rPr lang="en-US" altLang="ja-JP" sz="1600" dirty="0" smtClean="0"/>
              <a:t>longitudinal  : 2.7mm</a:t>
            </a:r>
            <a:endParaRPr kumimoji="1" lang="en-US" altLang="ja-JP" sz="1600" dirty="0" smtClean="0"/>
          </a:p>
          <a:p>
            <a:pPr marL="457200" indent="-457200"/>
            <a:endParaRPr kumimoji="1" lang="ja-JP" altLang="en-US" sz="1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14564" y="2492896"/>
            <a:ext cx="1393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 smtClean="0"/>
              <a:t>●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30bar</a:t>
            </a:r>
          </a:p>
          <a:p>
            <a:r>
              <a:rPr lang="en-US" altLang="ja-JP" sz="1050" dirty="0"/>
              <a:t>×</a:t>
            </a:r>
            <a:r>
              <a:rPr lang="en-US" altLang="ja-JP" sz="1600" dirty="0" smtClean="0"/>
              <a:t> 20bar</a:t>
            </a:r>
          </a:p>
          <a:p>
            <a:r>
              <a:rPr lang="ja-JP" altLang="en-US" sz="1050" dirty="0" smtClean="0"/>
              <a:t>○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10 bar</a:t>
            </a:r>
          </a:p>
          <a:p>
            <a:endParaRPr lang="en-US" altLang="ja-JP" sz="16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2080" y="3717032"/>
            <a:ext cx="2971122" cy="36483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MAGBOLTZ calculation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543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Comparison of 0ν</a:t>
            </a:r>
            <a:r>
              <a:rPr lang="en-US" altLang="ja-JP" sz="4000" dirty="0" smtClean="0"/>
              <a:t>ββ</a:t>
            </a:r>
            <a:r>
              <a:rPr kumimoji="1" lang="en-US" altLang="ja-JP" sz="4000" dirty="0" smtClean="0"/>
              <a:t>, electron and alpha</a:t>
            </a:r>
            <a:endParaRPr kumimoji="1" lang="ja-JP" altLang="en-US" sz="4000" dirty="0"/>
          </a:p>
        </p:txBody>
      </p:sp>
      <p:pic>
        <p:nvPicPr>
          <p:cNvPr id="4" name="Picture 3" descr="C:\cygwin64\home\ichikawa\projects\DBDionization\sim\gas\c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13" y="1564285"/>
            <a:ext cx="2923151" cy="2835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cygwin64\home\ichikawa\projects\DBDionization\sim\gas\c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49" y="1564285"/>
            <a:ext cx="2923151" cy="2835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cygwin64\home\ichikawa\projects\DBDionization\sim\gas\c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0" y="1564285"/>
            <a:ext cx="2923151" cy="2835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352338" y="4437112"/>
            <a:ext cx="4627688" cy="4395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View scales are different.</a:t>
            </a:r>
            <a:r>
              <a:rPr lang="ja-JP" altLang="en-US" sz="2000" dirty="0" smtClean="0"/>
              <a:t>　</a:t>
            </a:r>
            <a:r>
              <a:rPr kumimoji="1" lang="en-US" altLang="ja-JP" sz="2000" dirty="0" smtClean="0"/>
              <a:t>Cell size is same.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43200" y="322046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</a:t>
            </a:r>
            <a:r>
              <a:rPr kumimoji="1" lang="en-US" altLang="ja-JP" dirty="0" smtClean="0">
                <a:latin typeface="Symbol" panose="05050102010706020507" pitchFamily="18" charset="2"/>
              </a:rPr>
              <a:t>nbb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5528" y="32204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electron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75848" y="3405135"/>
            <a:ext cx="124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alpha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03040" y="4973629"/>
            <a:ext cx="8277320" cy="16312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smtClean="0"/>
              <a:t>Topology</a:t>
            </a:r>
            <a:r>
              <a:rPr lang="ja-JP" altLang="en-US" sz="2000" dirty="0" smtClean="0"/>
              <a:t>より</a:t>
            </a:r>
            <a:endParaRPr lang="en-US" altLang="ja-JP" sz="20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Symbol" panose="05050102010706020507" pitchFamily="18" charset="2"/>
              </a:rPr>
              <a:t>a</a:t>
            </a:r>
            <a:r>
              <a:rPr lang="ja-JP" altLang="en-US" sz="2000" dirty="0" smtClean="0"/>
              <a:t> </a:t>
            </a:r>
            <a:r>
              <a:rPr lang="en-US" altLang="ja-JP" sz="2000" dirty="0"/>
              <a:t>background</a:t>
            </a:r>
            <a:r>
              <a:rPr lang="ja-JP" altLang="en-US" sz="2000" dirty="0"/>
              <a:t>は良く落とせそう</a:t>
            </a:r>
            <a:endParaRPr lang="en-US" altLang="ja-JP" sz="20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>
                <a:latin typeface="Symbol" panose="05050102010706020507" pitchFamily="18" charset="2"/>
              </a:rPr>
              <a:t>g</a:t>
            </a:r>
            <a:r>
              <a:rPr lang="ja-JP" altLang="en-US" sz="2000" dirty="0"/>
              <a:t> </a:t>
            </a:r>
            <a:r>
              <a:rPr lang="en-US" altLang="ja-JP" sz="2000" dirty="0"/>
              <a:t>background</a:t>
            </a:r>
            <a:r>
              <a:rPr lang="ja-JP" altLang="en-US" sz="2000" dirty="0"/>
              <a:t>で、ちょうど</a:t>
            </a:r>
            <a:r>
              <a:rPr lang="en-US" altLang="ja-JP" sz="2000" dirty="0"/>
              <a:t>2.5MeV</a:t>
            </a:r>
            <a:r>
              <a:rPr lang="ja-JP" altLang="en-US" sz="2000" dirty="0"/>
              <a:t>で光電吸収したような事象は、すべて落とすことは難しい</a:t>
            </a:r>
            <a:endParaRPr lang="en-US" altLang="ja-JP" sz="2000" dirty="0"/>
          </a:p>
          <a:p>
            <a:pPr lvl="1"/>
            <a:r>
              <a:rPr lang="en-US" altLang="ja-JP" sz="2000" dirty="0"/>
              <a:t>(</a:t>
            </a:r>
            <a:r>
              <a:rPr lang="ja-JP" altLang="en-US" sz="2000" dirty="0"/>
              <a:t>コンプトン散乱等、複数の場所で電子を出すような事象は、落とせる</a:t>
            </a:r>
            <a:r>
              <a:rPr lang="en-US" altLang="ja-JP" sz="2000" dirty="0"/>
              <a:t>)</a:t>
            </a:r>
            <a:endParaRPr lang="ja-JP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1368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iseki\Dropbox\カメラアップロード\IMAG0347.jpg"/>
          <p:cNvPicPr>
            <a:picLocks noChangeAspect="1" noChangeArrowheads="1"/>
          </p:cNvPicPr>
          <p:nvPr/>
        </p:nvPicPr>
        <p:blipFill>
          <a:blip r:embed="rId3" cstate="print"/>
          <a:srcRect l="12417" r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タイトル 1"/>
          <p:cNvSpPr txBox="1">
            <a:spLocks/>
          </p:cNvSpPr>
          <p:nvPr/>
        </p:nvSpPr>
        <p:spPr>
          <a:xfrm>
            <a:off x="4427984" y="0"/>
            <a:ext cx="4716016" cy="2606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日本物理学会秋季大会　佐賀大学　</a:t>
            </a:r>
            <a:r>
              <a:rPr lang="en-US" altLang="ja-JP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2014/09/20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835696" y="5589240"/>
            <a:ext cx="5688632" cy="86409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ja-JP" altLang="en-US" sz="16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中村輝石（京大理）</a:t>
            </a:r>
            <a:endParaRPr kumimoji="1" lang="en-US" altLang="ja-JP" sz="160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ja-JP" altLang="en-US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石山優貴、市川温子、中家剛、羽田健人、潘晟、廣瀬昌憲、南野彰宏、栁田沙緒里、関谷洋之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404664"/>
            <a:ext cx="8208912" cy="20162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0νββ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探索実験</a:t>
            </a: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AXEL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における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エネルギー分解能向上のための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電場シミュレーション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int MT Shadow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iseki\Documents\AXEL\スライド\nakamura_20140920_JPS\IMAG0330.jpg"/>
          <p:cNvPicPr>
            <a:picLocks noChangeAspect="1" noChangeArrowheads="1"/>
          </p:cNvPicPr>
          <p:nvPr/>
        </p:nvPicPr>
        <p:blipFill>
          <a:blip r:embed="rId3" cstate="print"/>
          <a:srcRect l="30321" t="26090" r="35149" b="306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正方形/長方形 15"/>
          <p:cNvSpPr/>
          <p:nvPr/>
        </p:nvSpPr>
        <p:spPr>
          <a:xfrm>
            <a:off x="-9144000" y="0"/>
            <a:ext cx="9144000" cy="191683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70000">
                <a:srgbClr val="000000">
                  <a:alpha val="50196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4427984" y="0"/>
            <a:ext cx="4716016" cy="2606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日本物理学会秋季大会　佐賀大学　</a:t>
            </a:r>
            <a:r>
              <a:rPr lang="en-US" altLang="ja-JP" sz="1200" b="1" dirty="0" smtClean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2014/09/20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3275856" y="314096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で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436096" y="242088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の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506910" y="1672345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な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835696" y="5085184"/>
            <a:ext cx="5688632" cy="864096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1" lang="ja-JP" altLang="en-US" sz="16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中村輝石（京大理）</a:t>
            </a:r>
            <a:endParaRPr kumimoji="1" lang="en-US" altLang="ja-JP" sz="1600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ja-JP" altLang="en-US" sz="16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石山優貴、市川温子、中家剛、羽田健人、潘晟、廣瀬昌憲、南野彰宏、栁田沙緒里、関谷洋之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467544" y="404664"/>
            <a:ext cx="8208912" cy="20162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0νββ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探索実験</a:t>
            </a:r>
            <a:r>
              <a:rPr lang="en-US" altLang="ja-JP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AXEL</a:t>
            </a: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における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エネルギー分解能向上のための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ja-JP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電場シミュレーション</a:t>
            </a:r>
            <a:endParaRPr lang="en-US" altLang="ja-JP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int MT Shadow" pitchFamily="82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99592" y="3861048"/>
            <a:ext cx="108012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1445576" lon="412902" rev="1288215"/>
              </a:camera>
              <a:lightRig rig="threePt" dir="t"/>
            </a:scene3d>
          </a:bodyPr>
          <a:lstStyle/>
          <a:p>
            <a:pPr algn="ctr"/>
            <a:r>
              <a:rPr lang="ja-JP" altLang="en-US" sz="4800" dirty="0" smtClean="0">
                <a:solidFill>
                  <a:srgbClr val="2E2E2E"/>
                </a:solidFill>
              </a:rPr>
              <a:t>す</a:t>
            </a:r>
            <a:endParaRPr kumimoji="1" lang="en-US" altLang="ja-JP" sz="4800" dirty="0" smtClean="0">
              <a:solidFill>
                <a:srgbClr val="2E2E2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AXEL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536" y="764704"/>
            <a:ext cx="8640960" cy="206210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高圧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Xe</a:t>
            </a:r>
            <a:r>
              <a:rPr lang="ja-JP" altLang="en-US" sz="2400" dirty="0" smtClean="0">
                <a:solidFill>
                  <a:schemeClr val="bg1"/>
                </a:solidFill>
              </a:rPr>
              <a:t>ガス</a:t>
            </a:r>
            <a:r>
              <a:rPr lang="en-US" altLang="ja-JP" sz="2400" dirty="0" smtClean="0">
                <a:solidFill>
                  <a:schemeClr val="bg1"/>
                </a:solidFill>
              </a:rPr>
              <a:t>TPC</a:t>
            </a: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for</a:t>
            </a: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0νββ</a:t>
            </a:r>
            <a:r>
              <a:rPr lang="ja-JP" altLang="en-US" sz="2400" dirty="0" smtClean="0">
                <a:solidFill>
                  <a:schemeClr val="bg1"/>
                </a:solidFill>
              </a:rPr>
              <a:t>探索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ja-JP" altLang="en-US" sz="2400" dirty="0" smtClean="0">
                <a:solidFill>
                  <a:srgbClr val="FFFF00"/>
                </a:solidFill>
              </a:rPr>
              <a:t>高エネルギー分解能</a:t>
            </a:r>
            <a:r>
              <a:rPr lang="ja-JP" altLang="en-US" sz="2400" dirty="0" smtClean="0">
                <a:solidFill>
                  <a:schemeClr val="bg1"/>
                </a:solidFill>
              </a:rPr>
              <a:t>・・・</a:t>
            </a:r>
            <a:r>
              <a:rPr lang="en-US" altLang="ja-JP" sz="2400" dirty="0" smtClean="0">
                <a:solidFill>
                  <a:srgbClr val="FFFF00"/>
                </a:solidFill>
              </a:rPr>
              <a:t>0.5%(FWHM)</a:t>
            </a:r>
            <a:r>
              <a:rPr lang="en-US" altLang="ja-JP" sz="2400" dirty="0" smtClean="0">
                <a:solidFill>
                  <a:schemeClr val="bg1"/>
                </a:solidFill>
              </a:rPr>
              <a:t>@2.48MeV</a:t>
            </a:r>
            <a:r>
              <a:rPr lang="ja-JP" altLang="en-US" sz="2400" dirty="0" smtClean="0">
                <a:solidFill>
                  <a:schemeClr val="bg1"/>
                </a:solidFill>
              </a:rPr>
              <a:t>（半導体並）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大質量・・・</a:t>
            </a:r>
            <a:r>
              <a:rPr lang="en-US" altLang="ja-JP" sz="2400" dirty="0" smtClean="0">
                <a:solidFill>
                  <a:srgbClr val="FFFF00"/>
                </a:solidFill>
              </a:rPr>
              <a:t>1ton</a:t>
            </a:r>
            <a:r>
              <a:rPr lang="ja-JP" altLang="en-US" sz="2400" dirty="0" smtClean="0">
                <a:solidFill>
                  <a:schemeClr val="bg1"/>
                </a:solidFill>
              </a:rPr>
              <a:t>（</a:t>
            </a:r>
            <a:r>
              <a:rPr lang="en-US" altLang="ja-JP" sz="2400" dirty="0" smtClean="0">
                <a:solidFill>
                  <a:schemeClr val="bg1"/>
                </a:solidFill>
              </a:rPr>
              <a:t>φ2×1.7m</a:t>
            </a:r>
            <a:r>
              <a:rPr lang="ja-JP" altLang="en-US" sz="2400" dirty="0" err="1" smtClean="0">
                <a:solidFill>
                  <a:schemeClr val="bg1"/>
                </a:solidFill>
              </a:rPr>
              <a:t>、</a:t>
            </a:r>
            <a:r>
              <a:rPr lang="en-US" altLang="ja-JP" sz="2400" dirty="0" smtClean="0">
                <a:solidFill>
                  <a:schemeClr val="bg1"/>
                </a:solidFill>
              </a:rPr>
              <a:t>30atm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BG</a:t>
            </a:r>
            <a:r>
              <a:rPr lang="ja-JP" altLang="en-US" sz="2400" dirty="0" smtClean="0">
                <a:solidFill>
                  <a:schemeClr val="bg1"/>
                </a:solidFill>
              </a:rPr>
              <a:t>弁別・・・ピクセル読み出し（</a:t>
            </a:r>
            <a:r>
              <a:rPr lang="en-US" altLang="ja-JP" sz="2400" dirty="0" smtClean="0">
                <a:solidFill>
                  <a:schemeClr val="bg1"/>
                </a:solidFill>
              </a:rPr>
              <a:t>7.5mm</a:t>
            </a:r>
            <a:r>
              <a:rPr lang="ja-JP" altLang="en-US" sz="2400" dirty="0" smtClean="0">
                <a:solidFill>
                  <a:schemeClr val="bg1"/>
                </a:solidFill>
              </a:rPr>
              <a:t>ピッチ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endParaRPr lang="en-US" altLang="ja-JP" sz="800" dirty="0" smtClean="0">
              <a:solidFill>
                <a:schemeClr val="bg1"/>
              </a:solidFill>
            </a:endParaRPr>
          </a:p>
          <a:p>
            <a:r>
              <a:rPr lang="ja-JP" altLang="en-US" sz="2400" dirty="0" smtClean="0">
                <a:solidFill>
                  <a:schemeClr val="bg1"/>
                </a:solidFill>
              </a:rPr>
              <a:t>（方向に感度を持つ暗黒物質探索への応用も検討中）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31840" y="0"/>
            <a:ext cx="6012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00"/>
                </a:solidFill>
              </a:rPr>
              <a:t>A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 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X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enon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lectro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L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uminescence detector experiment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263" t="14407" r="17408" b="21899"/>
          <a:stretch>
            <a:fillRect/>
          </a:stretch>
        </p:blipFill>
        <p:spPr bwMode="auto">
          <a:xfrm>
            <a:off x="1763688" y="2808019"/>
            <a:ext cx="5544616" cy="404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正方形/長方形 99"/>
          <p:cNvSpPr/>
          <p:nvPr/>
        </p:nvSpPr>
        <p:spPr>
          <a:xfrm>
            <a:off x="971600" y="4725144"/>
            <a:ext cx="7416824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5111552" y="858652"/>
            <a:ext cx="4032448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高エネルギー分解能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79512" y="1124744"/>
            <a:ext cx="4824536" cy="304698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400" i="1" u="sng" dirty="0" smtClean="0">
                <a:solidFill>
                  <a:schemeClr val="bg1"/>
                </a:solidFill>
              </a:rPr>
              <a:t>一次電子（</a:t>
            </a:r>
            <a:r>
              <a:rPr lang="en-US" altLang="ja-JP" sz="2400" i="1" u="sng" dirty="0" smtClean="0">
                <a:solidFill>
                  <a:schemeClr val="bg1"/>
                </a:solidFill>
              </a:rPr>
              <a:t>Ionization</a:t>
            </a:r>
            <a:r>
              <a:rPr lang="ja-JP" altLang="en-US" sz="2400" i="1" u="sng" dirty="0" smtClean="0">
                <a:solidFill>
                  <a:schemeClr val="bg1"/>
                </a:solidFill>
              </a:rPr>
              <a:t>）</a:t>
            </a:r>
            <a:endParaRPr lang="en-US" altLang="ja-JP" sz="2400" i="1" u="sng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W</a:t>
            </a:r>
            <a:r>
              <a:rPr lang="ja-JP" altLang="en-US" sz="2400" dirty="0" smtClean="0">
                <a:solidFill>
                  <a:schemeClr val="bg1"/>
                </a:solidFill>
              </a:rPr>
              <a:t>値</a:t>
            </a:r>
            <a:r>
              <a:rPr lang="en-US" altLang="ja-JP" sz="2400" dirty="0" smtClean="0">
                <a:solidFill>
                  <a:schemeClr val="bg1"/>
                </a:solidFill>
              </a:rPr>
              <a:t>=21.5eV,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Fano</a:t>
            </a:r>
            <a:r>
              <a:rPr lang="ja-JP" altLang="en-US" sz="2400" dirty="0" smtClean="0">
                <a:solidFill>
                  <a:schemeClr val="bg1"/>
                </a:solidFill>
              </a:rPr>
              <a:t>因子</a:t>
            </a:r>
            <a:r>
              <a:rPr lang="en-US" altLang="ja-JP" sz="2400" dirty="0" smtClean="0">
                <a:solidFill>
                  <a:schemeClr val="bg1"/>
                </a:solidFill>
              </a:rPr>
              <a:t>&lt;0.17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⇒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0.12%(</a:t>
            </a:r>
            <a:r>
              <a:rPr lang="en-US" altLang="ja-JP" sz="2400" dirty="0" smtClean="0">
                <a:solidFill>
                  <a:schemeClr val="bg1"/>
                </a:solidFill>
              </a:rPr>
              <a:t>FWHM)@2.48MeV</a:t>
            </a: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測定ではガスならいけてる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altLang="ja-JP" sz="2400" dirty="0" smtClean="0">
              <a:solidFill>
                <a:schemeClr val="bg1"/>
              </a:solidFill>
            </a:endParaRPr>
          </a:p>
          <a:p>
            <a:r>
              <a:rPr lang="ja-JP" altLang="en-US" sz="2400" i="1" u="sng" dirty="0" smtClean="0">
                <a:solidFill>
                  <a:schemeClr val="bg1"/>
                </a:solidFill>
              </a:rPr>
              <a:t>二次電子（増幅過程）</a:t>
            </a:r>
            <a:endParaRPr lang="en-US" altLang="ja-JP" sz="2400" i="1" u="sng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増幅ゆらぎの少ない、電場に比例した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Electro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Luminescence</a:t>
            </a:r>
            <a:r>
              <a:rPr lang="en-US" altLang="ja-JP" sz="2400" dirty="0" smtClean="0">
                <a:solidFill>
                  <a:schemeClr val="bg1"/>
                </a:solidFill>
              </a:rPr>
              <a:t>(EL)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839" t="23533" r="16181" b="18947"/>
          <a:stretch>
            <a:fillRect/>
          </a:stretch>
        </p:blipFill>
        <p:spPr bwMode="auto">
          <a:xfrm>
            <a:off x="5615608" y="1196752"/>
            <a:ext cx="3423819" cy="261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正方形/長方形 78"/>
          <p:cNvSpPr/>
          <p:nvPr/>
        </p:nvSpPr>
        <p:spPr>
          <a:xfrm>
            <a:off x="7164288" y="3522948"/>
            <a:ext cx="1835696" cy="1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schemeClr val="tx1"/>
                </a:solidFill>
              </a:rPr>
              <a:t>NIMA396(1997)360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 rot="16200000">
            <a:off x="4175448" y="2370820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Energy 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Reaolution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 %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5399584" y="3594956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0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5399584" y="301889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2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5399584" y="2370820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4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5399584" y="1722748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6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5399584" y="1074676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8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5543600" y="373897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0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6191672" y="4099012"/>
            <a:ext cx="216024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density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[g/cm</a:t>
            </a:r>
            <a:r>
              <a:rPr kumimoji="1" lang="en-US" altLang="ja-JP" b="1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b="1" dirty="0" smtClean="0">
                <a:solidFill>
                  <a:schemeClr val="tx1"/>
                </a:solidFill>
              </a:rPr>
              <a:t>]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6335688" y="373897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1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7199784" y="373897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2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7991872" y="373897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3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8855968" y="3738972"/>
            <a:ext cx="27964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4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5759624" y="2154796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100atm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cxnSp>
        <p:nvCxnSpPr>
          <p:cNvPr id="95" name="直線矢印コネクタ 94"/>
          <p:cNvCxnSpPr/>
          <p:nvPr/>
        </p:nvCxnSpPr>
        <p:spPr>
          <a:xfrm>
            <a:off x="6119664" y="2442828"/>
            <a:ext cx="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/>
          <p:cNvSpPr/>
          <p:nvPr/>
        </p:nvSpPr>
        <p:spPr>
          <a:xfrm>
            <a:off x="6335688" y="1434716"/>
            <a:ext cx="12961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err="1" smtClean="0">
                <a:solidFill>
                  <a:schemeClr val="tx1"/>
                </a:solidFill>
              </a:rPr>
              <a:t>E</a:t>
            </a:r>
            <a:r>
              <a:rPr lang="en-US" altLang="ja-JP" b="1" baseline="-25000" dirty="0" err="1" smtClean="0">
                <a:solidFill>
                  <a:schemeClr val="tx1"/>
                </a:solidFill>
              </a:rPr>
              <a:t>γ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=662keV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823" t="29572" r="16202" b="41507"/>
          <a:stretch>
            <a:fillRect/>
          </a:stretch>
        </p:blipFill>
        <p:spPr bwMode="auto">
          <a:xfrm>
            <a:off x="1187624" y="4725144"/>
            <a:ext cx="6696744" cy="19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正方形/長方形 102"/>
          <p:cNvSpPr/>
          <p:nvPr/>
        </p:nvSpPr>
        <p:spPr>
          <a:xfrm>
            <a:off x="1763688" y="638132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5148064" y="6309320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2123728" y="6569968"/>
            <a:ext cx="144016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なだれ増幅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5148064" y="6569968"/>
            <a:ext cx="230425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Electro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Luminescence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5796136" y="908720"/>
            <a:ext cx="2880320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エネルギー分解能の圧力依存性</a:t>
            </a:r>
            <a:endParaRPr kumimoji="1" lang="ja-JP" alt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4283968" y="2852936"/>
            <a:ext cx="4860032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4355976" y="3356992"/>
            <a:ext cx="2088232" cy="2376264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0" y="2878814"/>
            <a:ext cx="3491880" cy="343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ELCC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764704"/>
            <a:ext cx="8424936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i="1" u="sng" dirty="0" smtClean="0">
                <a:solidFill>
                  <a:schemeClr val="bg1"/>
                </a:solidFill>
              </a:rPr>
              <a:t>ELCC</a:t>
            </a:r>
            <a:r>
              <a:rPr lang="ja-JP" altLang="en-US" sz="2400" i="1" u="sng" dirty="0" smtClean="0">
                <a:solidFill>
                  <a:schemeClr val="bg1"/>
                </a:solidFill>
              </a:rPr>
              <a:t>の利点</a:t>
            </a:r>
            <a:endParaRPr lang="en-US" altLang="ja-JP" sz="2400" i="1" u="sng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光検出器との</a:t>
            </a:r>
            <a:r>
              <a:rPr lang="ja-JP" altLang="en-US" sz="2400" dirty="0" smtClean="0">
                <a:solidFill>
                  <a:srgbClr val="FFFF00"/>
                </a:solidFill>
              </a:rPr>
              <a:t>場所依存がない</a:t>
            </a:r>
            <a:r>
              <a:rPr lang="ja-JP" altLang="en-US" sz="2400" dirty="0" smtClean="0">
                <a:solidFill>
                  <a:schemeClr val="bg1"/>
                </a:solidFill>
              </a:rPr>
              <a:t>　⇒　高エネルギー分解能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メッシュのたわみがない　⇒　高エネルギー分解能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トラッキングのボケ：小　⇒　</a:t>
            </a:r>
            <a:r>
              <a:rPr lang="en-US" altLang="ja-JP" sz="2400" dirty="0" smtClean="0">
                <a:solidFill>
                  <a:schemeClr val="bg1"/>
                </a:solidFill>
              </a:rPr>
              <a:t>α</a:t>
            </a:r>
            <a:r>
              <a:rPr lang="ja-JP" altLang="en-US" sz="2400" dirty="0" smtClean="0">
                <a:solidFill>
                  <a:schemeClr val="bg1"/>
                </a:solidFill>
              </a:rPr>
              <a:t>線（</a:t>
            </a:r>
            <a:r>
              <a:rPr lang="en-US" altLang="ja-JP" sz="2400" dirty="0" smtClean="0">
                <a:solidFill>
                  <a:schemeClr val="bg1"/>
                </a:solidFill>
              </a:rPr>
              <a:t>BG</a:t>
            </a:r>
            <a:r>
              <a:rPr lang="ja-JP" altLang="en-US" sz="2400" dirty="0" smtClean="0">
                <a:solidFill>
                  <a:schemeClr val="bg1"/>
                </a:solidFill>
              </a:rPr>
              <a:t>）識別能力向上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セルごとに</a:t>
            </a:r>
            <a:r>
              <a:rPr lang="ja-JP" altLang="en-US" sz="2400" dirty="0" smtClean="0">
                <a:solidFill>
                  <a:srgbClr val="FFFF00"/>
                </a:solidFill>
              </a:rPr>
              <a:t>堅い構造</a:t>
            </a:r>
            <a:r>
              <a:rPr lang="ja-JP" altLang="en-US" sz="2400" dirty="0" smtClean="0">
                <a:solidFill>
                  <a:schemeClr val="bg1"/>
                </a:solidFill>
              </a:rPr>
              <a:t>　⇒　大型化が容易</a:t>
            </a:r>
            <a:endParaRPr lang="en-US" altLang="ja-JP" sz="2400" i="1" u="sng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91" t="37625" r="19522" b="31286"/>
          <a:stretch>
            <a:fillRect/>
          </a:stretch>
        </p:blipFill>
        <p:spPr bwMode="auto">
          <a:xfrm>
            <a:off x="0" y="3645024"/>
            <a:ext cx="3491880" cy="254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4895528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lectro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L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uminescence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ollection </a:t>
            </a:r>
            <a:r>
              <a:rPr kumimoji="1" lang="en-US" altLang="ja-JP" sz="2000" b="1" dirty="0" smtClean="0">
                <a:solidFill>
                  <a:srgbClr val="FFFF00"/>
                </a:solidFill>
              </a:rPr>
              <a:t>C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ell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左右矢印 12"/>
          <p:cNvSpPr/>
          <p:nvPr/>
        </p:nvSpPr>
        <p:spPr>
          <a:xfrm>
            <a:off x="3563888" y="4077072"/>
            <a:ext cx="576064" cy="720080"/>
          </a:xfrm>
          <a:prstGeom prst="leftRightArrow">
            <a:avLst>
              <a:gd name="adj1" fmla="val 50000"/>
              <a:gd name="adj2" fmla="val 2484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179512" y="2996952"/>
            <a:ext cx="3024336" cy="5760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一般的な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EL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読み出し模式図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（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NEXT</a:t>
            </a:r>
            <a:r>
              <a:rPr lang="ja-JP" altLang="en-US" b="1" dirty="0" smtClean="0">
                <a:solidFill>
                  <a:schemeClr val="tx1"/>
                </a:solidFill>
              </a:rPr>
              <a:t>グループ）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644008" y="2924944"/>
            <a:ext cx="1728192" cy="3600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b="1" dirty="0" smtClean="0">
                <a:solidFill>
                  <a:schemeClr val="tx1"/>
                </a:solidFill>
              </a:rPr>
              <a:t>ELCC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の模式図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51720" y="6396335"/>
            <a:ext cx="4752528" cy="4616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ELCC</a:t>
            </a:r>
            <a:r>
              <a:rPr lang="ja-JP" altLang="en-US" sz="2400" dirty="0" smtClean="0">
                <a:solidFill>
                  <a:schemeClr val="bg1"/>
                </a:solidFill>
              </a:rPr>
              <a:t>の動作実績や性能評価が必要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8A8A8"/>
              </a:clrFrom>
              <a:clrTo>
                <a:srgbClr val="A8A8A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97152"/>
            <a:ext cx="2088232" cy="82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平行四辺形 60"/>
          <p:cNvSpPr/>
          <p:nvPr/>
        </p:nvSpPr>
        <p:spPr>
          <a:xfrm rot="12462565">
            <a:off x="4510407" y="3365151"/>
            <a:ext cx="1779370" cy="793375"/>
          </a:xfrm>
          <a:prstGeom prst="parallelogram">
            <a:avLst>
              <a:gd name="adj" fmla="val 126724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588224" y="2996952"/>
            <a:ext cx="2376264" cy="3240360"/>
            <a:chOff x="6588224" y="2996952"/>
            <a:chExt cx="2376264" cy="3240360"/>
          </a:xfrm>
        </p:grpSpPr>
        <p:sp>
          <p:nvSpPr>
            <p:cNvPr id="31" name="正方形/長方形 30"/>
            <p:cNvSpPr/>
            <p:nvPr/>
          </p:nvSpPr>
          <p:spPr>
            <a:xfrm>
              <a:off x="7059942" y="5039217"/>
              <a:ext cx="540855" cy="5944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396681" y="5035121"/>
              <a:ext cx="540855" cy="5944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600" b="1" dirty="0" smtClean="0">
                  <a:solidFill>
                    <a:schemeClr val="tx1"/>
                  </a:solidFill>
                </a:rPr>
                <a:t>テフロン</a:t>
              </a:r>
              <a:endParaRPr kumimoji="1" lang="ja-JP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709774" y="5768068"/>
              <a:ext cx="588992" cy="2969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sz="1400" dirty="0" smtClean="0"/>
                <a:t>MPPC</a:t>
              </a:r>
              <a:endParaRPr kumimoji="1" lang="ja-JP" altLang="en-US" sz="1400" dirty="0"/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7997865" y="3243006"/>
              <a:ext cx="0" cy="2426761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フリーフォーム 34"/>
            <p:cNvSpPr/>
            <p:nvPr/>
          </p:nvSpPr>
          <p:spPr>
            <a:xfrm>
              <a:off x="7841004" y="3185604"/>
              <a:ext cx="107360" cy="2532171"/>
            </a:xfrm>
            <a:custGeom>
              <a:avLst/>
              <a:gdLst>
                <a:gd name="connsiteX0" fmla="*/ 3089 w 223289"/>
                <a:gd name="connsiteY0" fmla="*/ 0 h 3228975"/>
                <a:gd name="connsiteX1" fmla="*/ 17377 w 223289"/>
                <a:gd name="connsiteY1" fmla="*/ 1781175 h 3228975"/>
                <a:gd name="connsiteX2" fmla="*/ 136439 w 223289"/>
                <a:gd name="connsiteY2" fmla="*/ 2090738 h 3228975"/>
                <a:gd name="connsiteX3" fmla="*/ 207877 w 223289"/>
                <a:gd name="connsiteY3" fmla="*/ 2328863 h 3228975"/>
                <a:gd name="connsiteX4" fmla="*/ 222164 w 223289"/>
                <a:gd name="connsiteY4" fmla="*/ 2819400 h 3228975"/>
                <a:gd name="connsiteX5" fmla="*/ 188827 w 223289"/>
                <a:gd name="connsiteY5" fmla="*/ 3228975 h 3228975"/>
                <a:gd name="connsiteX0" fmla="*/ 5062 w 225262"/>
                <a:gd name="connsiteY0" fmla="*/ 0 h 3228975"/>
                <a:gd name="connsiteX1" fmla="*/ 14588 w 225262"/>
                <a:gd name="connsiteY1" fmla="*/ 1633537 h 3228975"/>
                <a:gd name="connsiteX2" fmla="*/ 138412 w 225262"/>
                <a:gd name="connsiteY2" fmla="*/ 2090738 h 3228975"/>
                <a:gd name="connsiteX3" fmla="*/ 209850 w 225262"/>
                <a:gd name="connsiteY3" fmla="*/ 2328863 h 3228975"/>
                <a:gd name="connsiteX4" fmla="*/ 224137 w 225262"/>
                <a:gd name="connsiteY4" fmla="*/ 2819400 h 3228975"/>
                <a:gd name="connsiteX5" fmla="*/ 190800 w 225262"/>
                <a:gd name="connsiteY5" fmla="*/ 3228975 h 32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262" h="3228975">
                  <a:moveTo>
                    <a:pt x="5062" y="0"/>
                  </a:moveTo>
                  <a:cubicBezTo>
                    <a:pt x="1093" y="716359"/>
                    <a:pt x="-7637" y="1285081"/>
                    <a:pt x="14588" y="1633537"/>
                  </a:cubicBezTo>
                  <a:cubicBezTo>
                    <a:pt x="36813" y="1981993"/>
                    <a:pt x="105868" y="1974850"/>
                    <a:pt x="138412" y="2090738"/>
                  </a:cubicBezTo>
                  <a:cubicBezTo>
                    <a:pt x="170956" y="2206626"/>
                    <a:pt x="195563" y="2207419"/>
                    <a:pt x="209850" y="2328863"/>
                  </a:cubicBezTo>
                  <a:cubicBezTo>
                    <a:pt x="224138" y="2450307"/>
                    <a:pt x="227312" y="2669381"/>
                    <a:pt x="224137" y="2819400"/>
                  </a:cubicBezTo>
                  <a:cubicBezTo>
                    <a:pt x="220962" y="2969419"/>
                    <a:pt x="210644" y="3086894"/>
                    <a:pt x="190800" y="32289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フリーフォーム 35"/>
            <p:cNvSpPr/>
            <p:nvPr/>
          </p:nvSpPr>
          <p:spPr>
            <a:xfrm>
              <a:off x="7638986" y="3173037"/>
              <a:ext cx="257496" cy="2532171"/>
            </a:xfrm>
            <a:custGeom>
              <a:avLst/>
              <a:gdLst>
                <a:gd name="connsiteX0" fmla="*/ 3089 w 223289"/>
                <a:gd name="connsiteY0" fmla="*/ 0 h 3228975"/>
                <a:gd name="connsiteX1" fmla="*/ 17377 w 223289"/>
                <a:gd name="connsiteY1" fmla="*/ 1781175 h 3228975"/>
                <a:gd name="connsiteX2" fmla="*/ 136439 w 223289"/>
                <a:gd name="connsiteY2" fmla="*/ 2090738 h 3228975"/>
                <a:gd name="connsiteX3" fmla="*/ 207877 w 223289"/>
                <a:gd name="connsiteY3" fmla="*/ 2328863 h 3228975"/>
                <a:gd name="connsiteX4" fmla="*/ 222164 w 223289"/>
                <a:gd name="connsiteY4" fmla="*/ 2819400 h 3228975"/>
                <a:gd name="connsiteX5" fmla="*/ 188827 w 223289"/>
                <a:gd name="connsiteY5" fmla="*/ 3228975 h 3228975"/>
                <a:gd name="connsiteX0" fmla="*/ 5062 w 225262"/>
                <a:gd name="connsiteY0" fmla="*/ 0 h 3228975"/>
                <a:gd name="connsiteX1" fmla="*/ 14588 w 225262"/>
                <a:gd name="connsiteY1" fmla="*/ 1633537 h 3228975"/>
                <a:gd name="connsiteX2" fmla="*/ 138412 w 225262"/>
                <a:gd name="connsiteY2" fmla="*/ 2090738 h 3228975"/>
                <a:gd name="connsiteX3" fmla="*/ 209850 w 225262"/>
                <a:gd name="connsiteY3" fmla="*/ 2328863 h 3228975"/>
                <a:gd name="connsiteX4" fmla="*/ 224137 w 225262"/>
                <a:gd name="connsiteY4" fmla="*/ 2819400 h 3228975"/>
                <a:gd name="connsiteX5" fmla="*/ 190800 w 225262"/>
                <a:gd name="connsiteY5" fmla="*/ 3228975 h 3228975"/>
                <a:gd name="connsiteX0" fmla="*/ 5062 w 283587"/>
                <a:gd name="connsiteY0" fmla="*/ 0 h 3228975"/>
                <a:gd name="connsiteX1" fmla="*/ 14588 w 283587"/>
                <a:gd name="connsiteY1" fmla="*/ 1633537 h 3228975"/>
                <a:gd name="connsiteX2" fmla="*/ 138412 w 283587"/>
                <a:gd name="connsiteY2" fmla="*/ 2090738 h 3228975"/>
                <a:gd name="connsiteX3" fmla="*/ 281288 w 283587"/>
                <a:gd name="connsiteY3" fmla="*/ 2343150 h 3228975"/>
                <a:gd name="connsiteX4" fmla="*/ 224137 w 283587"/>
                <a:gd name="connsiteY4" fmla="*/ 2819400 h 3228975"/>
                <a:gd name="connsiteX5" fmla="*/ 190800 w 283587"/>
                <a:gd name="connsiteY5" fmla="*/ 3228975 h 3228975"/>
                <a:gd name="connsiteX0" fmla="*/ 3884 w 282409"/>
                <a:gd name="connsiteY0" fmla="*/ 0 h 3228975"/>
                <a:gd name="connsiteX1" fmla="*/ 13410 w 282409"/>
                <a:gd name="connsiteY1" fmla="*/ 1633537 h 3228975"/>
                <a:gd name="connsiteX2" fmla="*/ 117251 w 282409"/>
                <a:gd name="connsiteY2" fmla="*/ 2068662 h 3228975"/>
                <a:gd name="connsiteX3" fmla="*/ 137234 w 282409"/>
                <a:gd name="connsiteY3" fmla="*/ 2090738 h 3228975"/>
                <a:gd name="connsiteX4" fmla="*/ 280110 w 282409"/>
                <a:gd name="connsiteY4" fmla="*/ 2343150 h 3228975"/>
                <a:gd name="connsiteX5" fmla="*/ 222959 w 282409"/>
                <a:gd name="connsiteY5" fmla="*/ 2819400 h 3228975"/>
                <a:gd name="connsiteX6" fmla="*/ 189622 w 282409"/>
                <a:gd name="connsiteY6" fmla="*/ 3228975 h 3228975"/>
                <a:gd name="connsiteX0" fmla="*/ 3884 w 280448"/>
                <a:gd name="connsiteY0" fmla="*/ 0 h 3228975"/>
                <a:gd name="connsiteX1" fmla="*/ 13410 w 280448"/>
                <a:gd name="connsiteY1" fmla="*/ 1633537 h 3228975"/>
                <a:gd name="connsiteX2" fmla="*/ 117251 w 280448"/>
                <a:gd name="connsiteY2" fmla="*/ 2068662 h 3228975"/>
                <a:gd name="connsiteX3" fmla="*/ 194384 w 280448"/>
                <a:gd name="connsiteY3" fmla="*/ 2162175 h 3228975"/>
                <a:gd name="connsiteX4" fmla="*/ 280110 w 280448"/>
                <a:gd name="connsiteY4" fmla="*/ 2343150 h 3228975"/>
                <a:gd name="connsiteX5" fmla="*/ 222959 w 280448"/>
                <a:gd name="connsiteY5" fmla="*/ 2819400 h 3228975"/>
                <a:gd name="connsiteX6" fmla="*/ 189622 w 280448"/>
                <a:gd name="connsiteY6" fmla="*/ 3228975 h 3228975"/>
                <a:gd name="connsiteX0" fmla="*/ 2083 w 278647"/>
                <a:gd name="connsiteY0" fmla="*/ 0 h 3228975"/>
                <a:gd name="connsiteX1" fmla="*/ 11609 w 278647"/>
                <a:gd name="connsiteY1" fmla="*/ 1633537 h 3228975"/>
                <a:gd name="connsiteX2" fmla="*/ 77350 w 278647"/>
                <a:gd name="connsiteY2" fmla="*/ 2006750 h 3228975"/>
                <a:gd name="connsiteX3" fmla="*/ 192583 w 278647"/>
                <a:gd name="connsiteY3" fmla="*/ 2162175 h 3228975"/>
                <a:gd name="connsiteX4" fmla="*/ 278309 w 278647"/>
                <a:gd name="connsiteY4" fmla="*/ 2343150 h 3228975"/>
                <a:gd name="connsiteX5" fmla="*/ 221158 w 278647"/>
                <a:gd name="connsiteY5" fmla="*/ 2819400 h 3228975"/>
                <a:gd name="connsiteX6" fmla="*/ 187821 w 278647"/>
                <a:gd name="connsiteY6" fmla="*/ 3228975 h 3228975"/>
                <a:gd name="connsiteX0" fmla="*/ 2083 w 283325"/>
                <a:gd name="connsiteY0" fmla="*/ 0 h 3228975"/>
                <a:gd name="connsiteX1" fmla="*/ 11609 w 283325"/>
                <a:gd name="connsiteY1" fmla="*/ 1633537 h 3228975"/>
                <a:gd name="connsiteX2" fmla="*/ 77350 w 283325"/>
                <a:gd name="connsiteY2" fmla="*/ 2006750 h 3228975"/>
                <a:gd name="connsiteX3" fmla="*/ 192583 w 283325"/>
                <a:gd name="connsiteY3" fmla="*/ 2162175 h 3228975"/>
                <a:gd name="connsiteX4" fmla="*/ 278309 w 283325"/>
                <a:gd name="connsiteY4" fmla="*/ 2343150 h 3228975"/>
                <a:gd name="connsiteX5" fmla="*/ 264021 w 283325"/>
                <a:gd name="connsiteY5" fmla="*/ 2828925 h 3228975"/>
                <a:gd name="connsiteX6" fmla="*/ 187821 w 283325"/>
                <a:gd name="connsiteY6" fmla="*/ 3228975 h 32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25" h="3228975">
                  <a:moveTo>
                    <a:pt x="2083" y="0"/>
                  </a:moveTo>
                  <a:cubicBezTo>
                    <a:pt x="-1886" y="716359"/>
                    <a:pt x="-935" y="1299079"/>
                    <a:pt x="11609" y="1633537"/>
                  </a:cubicBezTo>
                  <a:cubicBezTo>
                    <a:pt x="24153" y="1967995"/>
                    <a:pt x="56713" y="1930550"/>
                    <a:pt x="77350" y="2006750"/>
                  </a:cubicBezTo>
                  <a:cubicBezTo>
                    <a:pt x="97987" y="2082950"/>
                    <a:pt x="159090" y="2106108"/>
                    <a:pt x="192583" y="2162175"/>
                  </a:cubicBezTo>
                  <a:cubicBezTo>
                    <a:pt x="226076" y="2218242"/>
                    <a:pt x="266403" y="2232025"/>
                    <a:pt x="278309" y="2343150"/>
                  </a:cubicBezTo>
                  <a:cubicBezTo>
                    <a:pt x="290215" y="2454275"/>
                    <a:pt x="279102" y="2681288"/>
                    <a:pt x="264021" y="2828925"/>
                  </a:cubicBezTo>
                  <a:cubicBezTo>
                    <a:pt x="248940" y="2976562"/>
                    <a:pt x="207665" y="3086894"/>
                    <a:pt x="187821" y="32289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フリーフォーム 36"/>
            <p:cNvSpPr/>
            <p:nvPr/>
          </p:nvSpPr>
          <p:spPr>
            <a:xfrm flipH="1">
              <a:off x="8033007" y="3155706"/>
              <a:ext cx="130887" cy="2532171"/>
            </a:xfrm>
            <a:custGeom>
              <a:avLst/>
              <a:gdLst>
                <a:gd name="connsiteX0" fmla="*/ 3089 w 223289"/>
                <a:gd name="connsiteY0" fmla="*/ 0 h 3228975"/>
                <a:gd name="connsiteX1" fmla="*/ 17377 w 223289"/>
                <a:gd name="connsiteY1" fmla="*/ 1781175 h 3228975"/>
                <a:gd name="connsiteX2" fmla="*/ 136439 w 223289"/>
                <a:gd name="connsiteY2" fmla="*/ 2090738 h 3228975"/>
                <a:gd name="connsiteX3" fmla="*/ 207877 w 223289"/>
                <a:gd name="connsiteY3" fmla="*/ 2328863 h 3228975"/>
                <a:gd name="connsiteX4" fmla="*/ 222164 w 223289"/>
                <a:gd name="connsiteY4" fmla="*/ 2819400 h 3228975"/>
                <a:gd name="connsiteX5" fmla="*/ 188827 w 223289"/>
                <a:gd name="connsiteY5" fmla="*/ 3228975 h 3228975"/>
                <a:gd name="connsiteX0" fmla="*/ 5062 w 225262"/>
                <a:gd name="connsiteY0" fmla="*/ 0 h 3228975"/>
                <a:gd name="connsiteX1" fmla="*/ 14588 w 225262"/>
                <a:gd name="connsiteY1" fmla="*/ 1633537 h 3228975"/>
                <a:gd name="connsiteX2" fmla="*/ 138412 w 225262"/>
                <a:gd name="connsiteY2" fmla="*/ 2090738 h 3228975"/>
                <a:gd name="connsiteX3" fmla="*/ 209850 w 225262"/>
                <a:gd name="connsiteY3" fmla="*/ 2328863 h 3228975"/>
                <a:gd name="connsiteX4" fmla="*/ 224137 w 225262"/>
                <a:gd name="connsiteY4" fmla="*/ 2819400 h 3228975"/>
                <a:gd name="connsiteX5" fmla="*/ 190800 w 225262"/>
                <a:gd name="connsiteY5" fmla="*/ 3228975 h 32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262" h="3228975">
                  <a:moveTo>
                    <a:pt x="5062" y="0"/>
                  </a:moveTo>
                  <a:cubicBezTo>
                    <a:pt x="1093" y="716359"/>
                    <a:pt x="-7637" y="1285081"/>
                    <a:pt x="14588" y="1633537"/>
                  </a:cubicBezTo>
                  <a:cubicBezTo>
                    <a:pt x="36813" y="1981993"/>
                    <a:pt x="105868" y="1974850"/>
                    <a:pt x="138412" y="2090738"/>
                  </a:cubicBezTo>
                  <a:cubicBezTo>
                    <a:pt x="170956" y="2206626"/>
                    <a:pt x="195563" y="2207419"/>
                    <a:pt x="209850" y="2328863"/>
                  </a:cubicBezTo>
                  <a:cubicBezTo>
                    <a:pt x="224138" y="2450307"/>
                    <a:pt x="227312" y="2669381"/>
                    <a:pt x="224137" y="2819400"/>
                  </a:cubicBezTo>
                  <a:cubicBezTo>
                    <a:pt x="220962" y="2969419"/>
                    <a:pt x="210644" y="3086894"/>
                    <a:pt x="190800" y="32289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 flipH="1">
              <a:off x="8084952" y="3173037"/>
              <a:ext cx="248213" cy="2532171"/>
            </a:xfrm>
            <a:custGeom>
              <a:avLst/>
              <a:gdLst>
                <a:gd name="connsiteX0" fmla="*/ 3089 w 223289"/>
                <a:gd name="connsiteY0" fmla="*/ 0 h 3228975"/>
                <a:gd name="connsiteX1" fmla="*/ 17377 w 223289"/>
                <a:gd name="connsiteY1" fmla="*/ 1781175 h 3228975"/>
                <a:gd name="connsiteX2" fmla="*/ 136439 w 223289"/>
                <a:gd name="connsiteY2" fmla="*/ 2090738 h 3228975"/>
                <a:gd name="connsiteX3" fmla="*/ 207877 w 223289"/>
                <a:gd name="connsiteY3" fmla="*/ 2328863 h 3228975"/>
                <a:gd name="connsiteX4" fmla="*/ 222164 w 223289"/>
                <a:gd name="connsiteY4" fmla="*/ 2819400 h 3228975"/>
                <a:gd name="connsiteX5" fmla="*/ 188827 w 223289"/>
                <a:gd name="connsiteY5" fmla="*/ 3228975 h 3228975"/>
                <a:gd name="connsiteX0" fmla="*/ 5062 w 225262"/>
                <a:gd name="connsiteY0" fmla="*/ 0 h 3228975"/>
                <a:gd name="connsiteX1" fmla="*/ 14588 w 225262"/>
                <a:gd name="connsiteY1" fmla="*/ 1633537 h 3228975"/>
                <a:gd name="connsiteX2" fmla="*/ 138412 w 225262"/>
                <a:gd name="connsiteY2" fmla="*/ 2090738 h 3228975"/>
                <a:gd name="connsiteX3" fmla="*/ 209850 w 225262"/>
                <a:gd name="connsiteY3" fmla="*/ 2328863 h 3228975"/>
                <a:gd name="connsiteX4" fmla="*/ 224137 w 225262"/>
                <a:gd name="connsiteY4" fmla="*/ 2819400 h 3228975"/>
                <a:gd name="connsiteX5" fmla="*/ 190800 w 225262"/>
                <a:gd name="connsiteY5" fmla="*/ 3228975 h 3228975"/>
                <a:gd name="connsiteX0" fmla="*/ 5062 w 283587"/>
                <a:gd name="connsiteY0" fmla="*/ 0 h 3228975"/>
                <a:gd name="connsiteX1" fmla="*/ 14588 w 283587"/>
                <a:gd name="connsiteY1" fmla="*/ 1633537 h 3228975"/>
                <a:gd name="connsiteX2" fmla="*/ 138412 w 283587"/>
                <a:gd name="connsiteY2" fmla="*/ 2090738 h 3228975"/>
                <a:gd name="connsiteX3" fmla="*/ 281288 w 283587"/>
                <a:gd name="connsiteY3" fmla="*/ 2343150 h 3228975"/>
                <a:gd name="connsiteX4" fmla="*/ 224137 w 283587"/>
                <a:gd name="connsiteY4" fmla="*/ 2819400 h 3228975"/>
                <a:gd name="connsiteX5" fmla="*/ 190800 w 283587"/>
                <a:gd name="connsiteY5" fmla="*/ 3228975 h 3228975"/>
                <a:gd name="connsiteX0" fmla="*/ 3884 w 282409"/>
                <a:gd name="connsiteY0" fmla="*/ 0 h 3228975"/>
                <a:gd name="connsiteX1" fmla="*/ 13410 w 282409"/>
                <a:gd name="connsiteY1" fmla="*/ 1633537 h 3228975"/>
                <a:gd name="connsiteX2" fmla="*/ 117251 w 282409"/>
                <a:gd name="connsiteY2" fmla="*/ 2068662 h 3228975"/>
                <a:gd name="connsiteX3" fmla="*/ 137234 w 282409"/>
                <a:gd name="connsiteY3" fmla="*/ 2090738 h 3228975"/>
                <a:gd name="connsiteX4" fmla="*/ 280110 w 282409"/>
                <a:gd name="connsiteY4" fmla="*/ 2343150 h 3228975"/>
                <a:gd name="connsiteX5" fmla="*/ 222959 w 282409"/>
                <a:gd name="connsiteY5" fmla="*/ 2819400 h 3228975"/>
                <a:gd name="connsiteX6" fmla="*/ 189622 w 282409"/>
                <a:gd name="connsiteY6" fmla="*/ 3228975 h 3228975"/>
                <a:gd name="connsiteX0" fmla="*/ 3884 w 280448"/>
                <a:gd name="connsiteY0" fmla="*/ 0 h 3228975"/>
                <a:gd name="connsiteX1" fmla="*/ 13410 w 280448"/>
                <a:gd name="connsiteY1" fmla="*/ 1633537 h 3228975"/>
                <a:gd name="connsiteX2" fmla="*/ 117251 w 280448"/>
                <a:gd name="connsiteY2" fmla="*/ 2068662 h 3228975"/>
                <a:gd name="connsiteX3" fmla="*/ 194384 w 280448"/>
                <a:gd name="connsiteY3" fmla="*/ 2162175 h 3228975"/>
                <a:gd name="connsiteX4" fmla="*/ 280110 w 280448"/>
                <a:gd name="connsiteY4" fmla="*/ 2343150 h 3228975"/>
                <a:gd name="connsiteX5" fmla="*/ 222959 w 280448"/>
                <a:gd name="connsiteY5" fmla="*/ 2819400 h 3228975"/>
                <a:gd name="connsiteX6" fmla="*/ 189622 w 280448"/>
                <a:gd name="connsiteY6" fmla="*/ 3228975 h 3228975"/>
                <a:gd name="connsiteX0" fmla="*/ 2083 w 278647"/>
                <a:gd name="connsiteY0" fmla="*/ 0 h 3228975"/>
                <a:gd name="connsiteX1" fmla="*/ 11609 w 278647"/>
                <a:gd name="connsiteY1" fmla="*/ 1633537 h 3228975"/>
                <a:gd name="connsiteX2" fmla="*/ 77350 w 278647"/>
                <a:gd name="connsiteY2" fmla="*/ 2006750 h 3228975"/>
                <a:gd name="connsiteX3" fmla="*/ 192583 w 278647"/>
                <a:gd name="connsiteY3" fmla="*/ 2162175 h 3228975"/>
                <a:gd name="connsiteX4" fmla="*/ 278309 w 278647"/>
                <a:gd name="connsiteY4" fmla="*/ 2343150 h 3228975"/>
                <a:gd name="connsiteX5" fmla="*/ 221158 w 278647"/>
                <a:gd name="connsiteY5" fmla="*/ 2819400 h 3228975"/>
                <a:gd name="connsiteX6" fmla="*/ 187821 w 278647"/>
                <a:gd name="connsiteY6" fmla="*/ 3228975 h 3228975"/>
                <a:gd name="connsiteX0" fmla="*/ 2083 w 283325"/>
                <a:gd name="connsiteY0" fmla="*/ 0 h 3228975"/>
                <a:gd name="connsiteX1" fmla="*/ 11609 w 283325"/>
                <a:gd name="connsiteY1" fmla="*/ 1633537 h 3228975"/>
                <a:gd name="connsiteX2" fmla="*/ 77350 w 283325"/>
                <a:gd name="connsiteY2" fmla="*/ 2006750 h 3228975"/>
                <a:gd name="connsiteX3" fmla="*/ 192583 w 283325"/>
                <a:gd name="connsiteY3" fmla="*/ 2162175 h 3228975"/>
                <a:gd name="connsiteX4" fmla="*/ 278309 w 283325"/>
                <a:gd name="connsiteY4" fmla="*/ 2343150 h 3228975"/>
                <a:gd name="connsiteX5" fmla="*/ 264021 w 283325"/>
                <a:gd name="connsiteY5" fmla="*/ 2828925 h 3228975"/>
                <a:gd name="connsiteX6" fmla="*/ 187821 w 283325"/>
                <a:gd name="connsiteY6" fmla="*/ 3228975 h 322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25" h="3228975">
                  <a:moveTo>
                    <a:pt x="2083" y="0"/>
                  </a:moveTo>
                  <a:cubicBezTo>
                    <a:pt x="-1886" y="716359"/>
                    <a:pt x="-935" y="1299079"/>
                    <a:pt x="11609" y="1633537"/>
                  </a:cubicBezTo>
                  <a:cubicBezTo>
                    <a:pt x="24153" y="1967995"/>
                    <a:pt x="56713" y="1930550"/>
                    <a:pt x="77350" y="2006750"/>
                  </a:cubicBezTo>
                  <a:cubicBezTo>
                    <a:pt x="97987" y="2082950"/>
                    <a:pt x="159090" y="2106108"/>
                    <a:pt x="192583" y="2162175"/>
                  </a:cubicBezTo>
                  <a:cubicBezTo>
                    <a:pt x="226076" y="2218242"/>
                    <a:pt x="266403" y="2232025"/>
                    <a:pt x="278309" y="2343150"/>
                  </a:cubicBezTo>
                  <a:cubicBezTo>
                    <a:pt x="290215" y="2454275"/>
                    <a:pt x="279102" y="2681288"/>
                    <a:pt x="264021" y="2828925"/>
                  </a:cubicBezTo>
                  <a:cubicBezTo>
                    <a:pt x="248940" y="2976562"/>
                    <a:pt x="207665" y="3086894"/>
                    <a:pt x="187821" y="322897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 rot="16200000">
              <a:off x="7998380" y="3741713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 smtClean="0"/>
                <a:t>電気力線</a:t>
              </a:r>
              <a:endParaRPr kumimoji="1" lang="ja-JP" altLang="en-US" sz="1600" b="1" dirty="0"/>
            </a:p>
          </p:txBody>
        </p:sp>
        <p:cxnSp>
          <p:nvCxnSpPr>
            <p:cNvPr id="40" name="直線矢印コネクタ 39"/>
            <p:cNvCxnSpPr/>
            <p:nvPr/>
          </p:nvCxnSpPr>
          <p:spPr>
            <a:xfrm flipH="1">
              <a:off x="7638986" y="5488398"/>
              <a:ext cx="305661" cy="5646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>
              <a:stCxn id="36" idx="5"/>
            </p:cNvCxnSpPr>
            <p:nvPr/>
          </p:nvCxnSpPr>
          <p:spPr>
            <a:xfrm flipV="1">
              <a:off x="7878938" y="5209535"/>
              <a:ext cx="455395" cy="18195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 flipH="1">
              <a:off x="8209059" y="5209535"/>
              <a:ext cx="124107" cy="508239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H="1">
              <a:off x="7927632" y="5337321"/>
              <a:ext cx="300160" cy="332446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>
              <a:endCxn id="36" idx="6"/>
            </p:cNvCxnSpPr>
            <p:nvPr/>
          </p:nvCxnSpPr>
          <p:spPr>
            <a:xfrm>
              <a:off x="7638986" y="5564036"/>
              <a:ext cx="170699" cy="14117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 flipH="1">
              <a:off x="8052726" y="5556829"/>
              <a:ext cx="109622" cy="16304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8364553" y="5055045"/>
              <a:ext cx="0" cy="5765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V="1">
              <a:off x="7609451" y="5048609"/>
              <a:ext cx="0" cy="5765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7061697" y="5027582"/>
              <a:ext cx="71855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8194675" y="5027582"/>
              <a:ext cx="71855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7096757" y="5645555"/>
              <a:ext cx="178049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/>
            <p:cNvCxnSpPr/>
            <p:nvPr/>
          </p:nvCxnSpPr>
          <p:spPr>
            <a:xfrm>
              <a:off x="7638986" y="3872760"/>
              <a:ext cx="0" cy="161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>
              <a:off x="7841005" y="3872128"/>
              <a:ext cx="0" cy="161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>
              <a:off x="7994558" y="3867812"/>
              <a:ext cx="0" cy="161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>
              <a:off x="8160667" y="3865609"/>
              <a:ext cx="0" cy="161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>
              <a:off x="8334333" y="3881449"/>
              <a:ext cx="0" cy="161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角丸四角形吹き出し 62"/>
            <p:cNvSpPr/>
            <p:nvPr/>
          </p:nvSpPr>
          <p:spPr>
            <a:xfrm>
              <a:off x="6588224" y="5733256"/>
              <a:ext cx="1080120" cy="504056"/>
            </a:xfrm>
            <a:prstGeom prst="wedgeRoundRectCallout">
              <a:avLst>
                <a:gd name="adj1" fmla="val 18381"/>
                <a:gd name="adj2" fmla="val -65504"/>
                <a:gd name="adj3" fmla="val 16667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/>
                <a:t>GND</a:t>
              </a:r>
              <a:r>
                <a:rPr kumimoji="1" lang="ja-JP" altLang="en-US" sz="1600" b="1" dirty="0" smtClean="0"/>
                <a:t>電極</a:t>
              </a:r>
              <a:r>
                <a:rPr kumimoji="1" lang="en-US" altLang="ja-JP" sz="1600" b="1" dirty="0" smtClean="0"/>
                <a:t>(mesh)</a:t>
              </a:r>
              <a:endParaRPr kumimoji="1" lang="ja-JP" altLang="en-US" sz="1600" b="1" dirty="0"/>
            </a:p>
          </p:txBody>
        </p:sp>
        <p:sp>
          <p:nvSpPr>
            <p:cNvPr id="64" name="角丸四角形吹き出し 63"/>
            <p:cNvSpPr/>
            <p:nvPr/>
          </p:nvSpPr>
          <p:spPr>
            <a:xfrm>
              <a:off x="6588224" y="4221088"/>
              <a:ext cx="1224136" cy="504056"/>
            </a:xfrm>
            <a:prstGeom prst="wedgeRoundRectCallout">
              <a:avLst>
                <a:gd name="adj1" fmla="val 10656"/>
                <a:gd name="adj2" fmla="val 107428"/>
                <a:gd name="adj3" fmla="val 16667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/>
                <a:t>Anode</a:t>
              </a:r>
              <a:r>
                <a:rPr kumimoji="1" lang="ja-JP" altLang="en-US" sz="1600" b="1" dirty="0" smtClean="0"/>
                <a:t>電極</a:t>
              </a:r>
              <a:endParaRPr kumimoji="1" lang="en-US" altLang="ja-JP" sz="1600" b="1" dirty="0" smtClean="0"/>
            </a:p>
            <a:p>
              <a:pPr algn="ctr"/>
              <a:r>
                <a:rPr kumimoji="1" lang="en-US" altLang="ja-JP" sz="1600" b="1" dirty="0" smtClean="0"/>
                <a:t>(</a:t>
              </a:r>
              <a:r>
                <a:rPr kumimoji="1" lang="ja-JP" altLang="en-US" sz="1600" b="1" dirty="0" smtClean="0"/>
                <a:t>穴つき</a:t>
              </a:r>
              <a:r>
                <a:rPr kumimoji="1" lang="en-US" altLang="ja-JP" sz="1600" b="1" dirty="0" smtClean="0"/>
                <a:t>)</a:t>
              </a:r>
              <a:endParaRPr kumimoji="1" lang="ja-JP" altLang="en-US" sz="1600" b="1" dirty="0"/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7020272" y="2996952"/>
              <a:ext cx="194421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角丸四角形吹き出し 66"/>
            <p:cNvSpPr/>
            <p:nvPr/>
          </p:nvSpPr>
          <p:spPr>
            <a:xfrm>
              <a:off x="6588224" y="3140968"/>
              <a:ext cx="1080120" cy="288032"/>
            </a:xfrm>
            <a:prstGeom prst="wedgeRoundRectCallout">
              <a:avLst>
                <a:gd name="adj1" fmla="val 26481"/>
                <a:gd name="adj2" fmla="val -97292"/>
                <a:gd name="adj3" fmla="val 16667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b="1" dirty="0" smtClean="0"/>
                <a:t>Drift</a:t>
              </a:r>
              <a:r>
                <a:rPr kumimoji="1" lang="ja-JP" altLang="en-US" sz="1600" b="1" dirty="0" smtClean="0"/>
                <a:t>電極</a:t>
              </a:r>
              <a:endParaRPr kumimoji="1" lang="en-US" altLang="ja-JP" sz="1600" b="1" dirty="0" smtClean="0"/>
            </a:p>
          </p:txBody>
        </p:sp>
      </p:grpSp>
      <p:sp>
        <p:nvSpPr>
          <p:cNvPr id="70" name="環状矢印 69"/>
          <p:cNvSpPr/>
          <p:nvPr/>
        </p:nvSpPr>
        <p:spPr>
          <a:xfrm flipV="1">
            <a:off x="5076056" y="5085184"/>
            <a:ext cx="2088232" cy="1008112"/>
          </a:xfrm>
          <a:prstGeom prst="circularArrow">
            <a:avLst>
              <a:gd name="adj1" fmla="val 9379"/>
              <a:gd name="adj2" fmla="val 862258"/>
              <a:gd name="adj3" fmla="val 15433442"/>
              <a:gd name="adj4" fmla="val 10869072"/>
              <a:gd name="adj5" fmla="val 1164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 rot="561579">
            <a:off x="4777587" y="5879863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</a:t>
            </a:r>
            <a:r>
              <a:rPr kumimoji="1" lang="ja-JP" altLang="en-US" sz="1600" b="1" dirty="0" smtClean="0"/>
              <a:t>セルの構造</a:t>
            </a:r>
            <a:endParaRPr kumimoji="1" lang="ja-JP" altLang="en-US" sz="1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355976" y="3068960"/>
            <a:ext cx="3816424" cy="378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収集率？</a:t>
            </a:r>
            <a:endParaRPr kumimoji="1" lang="ja-JP" alt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</a:t>
            </a:r>
            <a:r>
              <a:rPr lang="en-US" altLang="ja-JP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ELCC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の問題点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3068960"/>
            <a:ext cx="3096344" cy="378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収集率？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908720"/>
            <a:ext cx="7128792" cy="188513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セル内の</a:t>
            </a:r>
            <a:r>
              <a:rPr lang="ja-JP" altLang="en-US" sz="2400" dirty="0" smtClean="0">
                <a:solidFill>
                  <a:srgbClr val="FFFF00"/>
                </a:solidFill>
              </a:rPr>
              <a:t>電気力線ごとの</a:t>
            </a:r>
            <a:r>
              <a:rPr lang="en-US" altLang="ja-JP" sz="2400" dirty="0" smtClean="0">
                <a:solidFill>
                  <a:srgbClr val="FFFF00"/>
                </a:solidFill>
              </a:rPr>
              <a:t>EL</a:t>
            </a:r>
            <a:r>
              <a:rPr lang="ja-JP" altLang="en-US" sz="2400" dirty="0" smtClean="0">
                <a:solidFill>
                  <a:srgbClr val="FFFF00"/>
                </a:solidFill>
              </a:rPr>
              <a:t>発光量の一様性</a:t>
            </a:r>
            <a:r>
              <a:rPr lang="ja-JP" altLang="en-US" sz="2400" dirty="0" smtClean="0">
                <a:solidFill>
                  <a:schemeClr val="bg1"/>
                </a:solidFill>
              </a:rPr>
              <a:t>が悪いとエネルギー分解能が悪化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ja-JP" sz="105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</a:t>
            </a:r>
            <a:r>
              <a:rPr lang="ja-JP" altLang="en-US" sz="2400" dirty="0" smtClean="0">
                <a:solidFill>
                  <a:schemeClr val="bg1"/>
                </a:solidFill>
              </a:rPr>
              <a:t>光は電場</a:t>
            </a:r>
            <a:r>
              <a:rPr lang="en-US" altLang="ja-JP" sz="2400" dirty="0" smtClean="0">
                <a:solidFill>
                  <a:schemeClr val="bg1"/>
                </a:solidFill>
              </a:rPr>
              <a:t>×</a:t>
            </a:r>
            <a:r>
              <a:rPr lang="ja-JP" altLang="en-US" sz="2400" dirty="0" smtClean="0">
                <a:solidFill>
                  <a:schemeClr val="bg1"/>
                </a:solidFill>
              </a:rPr>
              <a:t>距離に比例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endParaRPr lang="en-US" altLang="ja-JP" sz="1000" dirty="0" smtClean="0">
              <a:solidFill>
                <a:schemeClr val="bg1"/>
              </a:solidFill>
            </a:endParaRPr>
          </a:p>
          <a:p>
            <a:r>
              <a:rPr lang="ja-JP" altLang="en-US" sz="2400" dirty="0" smtClean="0">
                <a:solidFill>
                  <a:schemeClr val="bg1"/>
                </a:solidFill>
              </a:rPr>
              <a:t>⇒電場シミュレーションで確かめる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3058" t="17253" r="11350" b="18560"/>
          <a:stretch>
            <a:fillRect/>
          </a:stretch>
        </p:blipFill>
        <p:spPr bwMode="auto">
          <a:xfrm>
            <a:off x="5262113" y="3212976"/>
            <a:ext cx="276627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正方形/長方形 13"/>
          <p:cNvSpPr/>
          <p:nvPr/>
        </p:nvSpPr>
        <p:spPr>
          <a:xfrm>
            <a:off x="5436096" y="6569968"/>
            <a:ext cx="21602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solidFill>
                  <a:schemeClr val="tx1"/>
                </a:solidFill>
              </a:rPr>
              <a:t>電場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[V/cm/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torr</a:t>
            </a:r>
            <a:r>
              <a:rPr lang="en-US" altLang="ja-JP" b="1" dirty="0" smtClean="0">
                <a:solidFill>
                  <a:schemeClr val="tx1"/>
                </a:solidFill>
              </a:rPr>
              <a:t>]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20072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0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652120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1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084168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2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516216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3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020272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4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452320" y="6309320"/>
            <a:ext cx="28803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5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716016" y="6165304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0.00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716016" y="5157192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0.25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716016" y="4149080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0.50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716016" y="3140968"/>
            <a:ext cx="64807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0.75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 rot="16200000">
            <a:off x="2713484" y="4855468"/>
            <a:ext cx="37170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</a:rPr>
              <a:t>EL</a:t>
            </a:r>
            <a:r>
              <a:rPr lang="ja-JP" altLang="en-US" b="1" dirty="0" smtClean="0">
                <a:solidFill>
                  <a:schemeClr val="tx1"/>
                </a:solidFill>
              </a:rPr>
              <a:t>光量</a:t>
            </a:r>
            <a:r>
              <a:rPr kumimoji="1" lang="ja-JP" altLang="en-US" b="1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</a:rPr>
              <a:t>[photon/electron/cm/</a:t>
            </a:r>
            <a:r>
              <a:rPr kumimoji="1" lang="en-US" altLang="ja-JP" b="1" dirty="0" err="1" smtClean="0">
                <a:solidFill>
                  <a:schemeClr val="tx1"/>
                </a:solidFill>
              </a:rPr>
              <a:t>torr</a:t>
            </a:r>
            <a:r>
              <a:rPr lang="en-US" altLang="ja-JP" b="1" dirty="0" smtClean="0">
                <a:solidFill>
                  <a:schemeClr val="tx1"/>
                </a:solidFill>
              </a:rPr>
              <a:t>]</a:t>
            </a:r>
            <a:endParaRPr kumimoji="1" lang="ja-JP" altLang="en-US" b="1" baseline="30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364088" y="3356992"/>
            <a:ext cx="1944216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EL</a:t>
            </a:r>
            <a:r>
              <a:rPr kumimoji="1" lang="ja-JP" altLang="en-US" sz="1400" b="1" dirty="0" smtClean="0"/>
              <a:t>光量の電場依存性</a:t>
            </a:r>
            <a:endParaRPr kumimoji="1" lang="ja-JP" altLang="en-US" sz="1400" b="1" dirty="0"/>
          </a:p>
        </p:txBody>
      </p:sp>
      <p:sp>
        <p:nvSpPr>
          <p:cNvPr id="28" name="正方形/長方形 27"/>
          <p:cNvSpPr/>
          <p:nvPr/>
        </p:nvSpPr>
        <p:spPr>
          <a:xfrm>
            <a:off x="1299302" y="5471265"/>
            <a:ext cx="540855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636041" y="5467169"/>
            <a:ext cx="540855" cy="594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tx1"/>
                </a:solidFill>
              </a:rPr>
              <a:t>テフロン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9134" y="6200116"/>
            <a:ext cx="588992" cy="296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1400" dirty="0" smtClean="0"/>
              <a:t>MPPC</a:t>
            </a:r>
            <a:endParaRPr kumimoji="1" lang="ja-JP" altLang="en-US" sz="1400" dirty="0"/>
          </a:p>
        </p:txBody>
      </p:sp>
      <p:cxnSp>
        <p:nvCxnSpPr>
          <p:cNvPr id="31" name="直線コネクタ 30"/>
          <p:cNvCxnSpPr/>
          <p:nvPr/>
        </p:nvCxnSpPr>
        <p:spPr>
          <a:xfrm>
            <a:off x="2237225" y="3675054"/>
            <a:ext cx="0" cy="2426761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2080364" y="3617652"/>
            <a:ext cx="107360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1878346" y="3605085"/>
            <a:ext cx="257496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/>
          <p:cNvSpPr/>
          <p:nvPr/>
        </p:nvSpPr>
        <p:spPr>
          <a:xfrm flipH="1">
            <a:off x="2272367" y="3587754"/>
            <a:ext cx="130887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62" h="3228975">
                <a:moveTo>
                  <a:pt x="5062" y="0"/>
                </a:moveTo>
                <a:cubicBezTo>
                  <a:pt x="1093" y="716359"/>
                  <a:pt x="-7637" y="1285081"/>
                  <a:pt x="14588" y="1633537"/>
                </a:cubicBezTo>
                <a:cubicBezTo>
                  <a:pt x="36813" y="1981993"/>
                  <a:pt x="105868" y="1974850"/>
                  <a:pt x="138412" y="2090738"/>
                </a:cubicBezTo>
                <a:cubicBezTo>
                  <a:pt x="170956" y="2206626"/>
                  <a:pt x="195563" y="2207419"/>
                  <a:pt x="209850" y="2328863"/>
                </a:cubicBezTo>
                <a:cubicBezTo>
                  <a:pt x="224138" y="2450307"/>
                  <a:pt x="227312" y="2669381"/>
                  <a:pt x="224137" y="2819400"/>
                </a:cubicBezTo>
                <a:cubicBezTo>
                  <a:pt x="220962" y="2969419"/>
                  <a:pt x="210644" y="3086894"/>
                  <a:pt x="190800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/>
          <p:cNvSpPr/>
          <p:nvPr/>
        </p:nvSpPr>
        <p:spPr>
          <a:xfrm flipH="1">
            <a:off x="2324312" y="3605085"/>
            <a:ext cx="248213" cy="2532171"/>
          </a:xfrm>
          <a:custGeom>
            <a:avLst/>
            <a:gdLst>
              <a:gd name="connsiteX0" fmla="*/ 3089 w 223289"/>
              <a:gd name="connsiteY0" fmla="*/ 0 h 3228975"/>
              <a:gd name="connsiteX1" fmla="*/ 17377 w 223289"/>
              <a:gd name="connsiteY1" fmla="*/ 1781175 h 3228975"/>
              <a:gd name="connsiteX2" fmla="*/ 136439 w 223289"/>
              <a:gd name="connsiteY2" fmla="*/ 2090738 h 3228975"/>
              <a:gd name="connsiteX3" fmla="*/ 207877 w 223289"/>
              <a:gd name="connsiteY3" fmla="*/ 2328863 h 3228975"/>
              <a:gd name="connsiteX4" fmla="*/ 222164 w 223289"/>
              <a:gd name="connsiteY4" fmla="*/ 2819400 h 3228975"/>
              <a:gd name="connsiteX5" fmla="*/ 188827 w 223289"/>
              <a:gd name="connsiteY5" fmla="*/ 3228975 h 3228975"/>
              <a:gd name="connsiteX0" fmla="*/ 5062 w 225262"/>
              <a:gd name="connsiteY0" fmla="*/ 0 h 3228975"/>
              <a:gd name="connsiteX1" fmla="*/ 14588 w 225262"/>
              <a:gd name="connsiteY1" fmla="*/ 1633537 h 3228975"/>
              <a:gd name="connsiteX2" fmla="*/ 138412 w 225262"/>
              <a:gd name="connsiteY2" fmla="*/ 2090738 h 3228975"/>
              <a:gd name="connsiteX3" fmla="*/ 209850 w 225262"/>
              <a:gd name="connsiteY3" fmla="*/ 2328863 h 3228975"/>
              <a:gd name="connsiteX4" fmla="*/ 224137 w 225262"/>
              <a:gd name="connsiteY4" fmla="*/ 2819400 h 3228975"/>
              <a:gd name="connsiteX5" fmla="*/ 190800 w 225262"/>
              <a:gd name="connsiteY5" fmla="*/ 3228975 h 3228975"/>
              <a:gd name="connsiteX0" fmla="*/ 5062 w 283587"/>
              <a:gd name="connsiteY0" fmla="*/ 0 h 3228975"/>
              <a:gd name="connsiteX1" fmla="*/ 14588 w 283587"/>
              <a:gd name="connsiteY1" fmla="*/ 1633537 h 3228975"/>
              <a:gd name="connsiteX2" fmla="*/ 138412 w 283587"/>
              <a:gd name="connsiteY2" fmla="*/ 2090738 h 3228975"/>
              <a:gd name="connsiteX3" fmla="*/ 281288 w 283587"/>
              <a:gd name="connsiteY3" fmla="*/ 2343150 h 3228975"/>
              <a:gd name="connsiteX4" fmla="*/ 224137 w 283587"/>
              <a:gd name="connsiteY4" fmla="*/ 2819400 h 3228975"/>
              <a:gd name="connsiteX5" fmla="*/ 190800 w 283587"/>
              <a:gd name="connsiteY5" fmla="*/ 3228975 h 3228975"/>
              <a:gd name="connsiteX0" fmla="*/ 3884 w 282409"/>
              <a:gd name="connsiteY0" fmla="*/ 0 h 3228975"/>
              <a:gd name="connsiteX1" fmla="*/ 13410 w 282409"/>
              <a:gd name="connsiteY1" fmla="*/ 1633537 h 3228975"/>
              <a:gd name="connsiteX2" fmla="*/ 117251 w 282409"/>
              <a:gd name="connsiteY2" fmla="*/ 2068662 h 3228975"/>
              <a:gd name="connsiteX3" fmla="*/ 137234 w 282409"/>
              <a:gd name="connsiteY3" fmla="*/ 2090738 h 3228975"/>
              <a:gd name="connsiteX4" fmla="*/ 280110 w 282409"/>
              <a:gd name="connsiteY4" fmla="*/ 2343150 h 3228975"/>
              <a:gd name="connsiteX5" fmla="*/ 222959 w 282409"/>
              <a:gd name="connsiteY5" fmla="*/ 2819400 h 3228975"/>
              <a:gd name="connsiteX6" fmla="*/ 189622 w 282409"/>
              <a:gd name="connsiteY6" fmla="*/ 3228975 h 3228975"/>
              <a:gd name="connsiteX0" fmla="*/ 3884 w 280448"/>
              <a:gd name="connsiteY0" fmla="*/ 0 h 3228975"/>
              <a:gd name="connsiteX1" fmla="*/ 13410 w 280448"/>
              <a:gd name="connsiteY1" fmla="*/ 1633537 h 3228975"/>
              <a:gd name="connsiteX2" fmla="*/ 117251 w 280448"/>
              <a:gd name="connsiteY2" fmla="*/ 2068662 h 3228975"/>
              <a:gd name="connsiteX3" fmla="*/ 194384 w 280448"/>
              <a:gd name="connsiteY3" fmla="*/ 2162175 h 3228975"/>
              <a:gd name="connsiteX4" fmla="*/ 280110 w 280448"/>
              <a:gd name="connsiteY4" fmla="*/ 2343150 h 3228975"/>
              <a:gd name="connsiteX5" fmla="*/ 222959 w 280448"/>
              <a:gd name="connsiteY5" fmla="*/ 2819400 h 3228975"/>
              <a:gd name="connsiteX6" fmla="*/ 189622 w 280448"/>
              <a:gd name="connsiteY6" fmla="*/ 3228975 h 3228975"/>
              <a:gd name="connsiteX0" fmla="*/ 2083 w 278647"/>
              <a:gd name="connsiteY0" fmla="*/ 0 h 3228975"/>
              <a:gd name="connsiteX1" fmla="*/ 11609 w 278647"/>
              <a:gd name="connsiteY1" fmla="*/ 1633537 h 3228975"/>
              <a:gd name="connsiteX2" fmla="*/ 77350 w 278647"/>
              <a:gd name="connsiteY2" fmla="*/ 2006750 h 3228975"/>
              <a:gd name="connsiteX3" fmla="*/ 192583 w 278647"/>
              <a:gd name="connsiteY3" fmla="*/ 2162175 h 3228975"/>
              <a:gd name="connsiteX4" fmla="*/ 278309 w 278647"/>
              <a:gd name="connsiteY4" fmla="*/ 2343150 h 3228975"/>
              <a:gd name="connsiteX5" fmla="*/ 221158 w 278647"/>
              <a:gd name="connsiteY5" fmla="*/ 2819400 h 3228975"/>
              <a:gd name="connsiteX6" fmla="*/ 187821 w 278647"/>
              <a:gd name="connsiteY6" fmla="*/ 3228975 h 3228975"/>
              <a:gd name="connsiteX0" fmla="*/ 2083 w 283325"/>
              <a:gd name="connsiteY0" fmla="*/ 0 h 3228975"/>
              <a:gd name="connsiteX1" fmla="*/ 11609 w 283325"/>
              <a:gd name="connsiteY1" fmla="*/ 1633537 h 3228975"/>
              <a:gd name="connsiteX2" fmla="*/ 77350 w 283325"/>
              <a:gd name="connsiteY2" fmla="*/ 2006750 h 3228975"/>
              <a:gd name="connsiteX3" fmla="*/ 192583 w 283325"/>
              <a:gd name="connsiteY3" fmla="*/ 2162175 h 3228975"/>
              <a:gd name="connsiteX4" fmla="*/ 278309 w 283325"/>
              <a:gd name="connsiteY4" fmla="*/ 2343150 h 3228975"/>
              <a:gd name="connsiteX5" fmla="*/ 264021 w 283325"/>
              <a:gd name="connsiteY5" fmla="*/ 2828925 h 3228975"/>
              <a:gd name="connsiteX6" fmla="*/ 187821 w 283325"/>
              <a:gd name="connsiteY6" fmla="*/ 3228975 h 322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325" h="3228975">
                <a:moveTo>
                  <a:pt x="2083" y="0"/>
                </a:moveTo>
                <a:cubicBezTo>
                  <a:pt x="-1886" y="716359"/>
                  <a:pt x="-935" y="1299079"/>
                  <a:pt x="11609" y="1633537"/>
                </a:cubicBezTo>
                <a:cubicBezTo>
                  <a:pt x="24153" y="1967995"/>
                  <a:pt x="56713" y="1930550"/>
                  <a:pt x="77350" y="2006750"/>
                </a:cubicBezTo>
                <a:cubicBezTo>
                  <a:pt x="97987" y="2082950"/>
                  <a:pt x="159090" y="2106108"/>
                  <a:pt x="192583" y="2162175"/>
                </a:cubicBezTo>
                <a:cubicBezTo>
                  <a:pt x="226076" y="2218242"/>
                  <a:pt x="266403" y="2232025"/>
                  <a:pt x="278309" y="2343150"/>
                </a:cubicBezTo>
                <a:cubicBezTo>
                  <a:pt x="290215" y="2454275"/>
                  <a:pt x="279102" y="2681288"/>
                  <a:pt x="264021" y="2828925"/>
                </a:cubicBezTo>
                <a:cubicBezTo>
                  <a:pt x="248940" y="2976562"/>
                  <a:pt x="207665" y="3086894"/>
                  <a:pt x="187821" y="3228975"/>
                </a:cubicBez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 rot="16200000">
            <a:off x="2237740" y="417376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電気力線</a:t>
            </a:r>
            <a:endParaRPr kumimoji="1" lang="ja-JP" altLang="en-US" sz="1600" b="1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1878346" y="5920446"/>
            <a:ext cx="305661" cy="5646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stCxn id="33" idx="5"/>
          </p:cNvCxnSpPr>
          <p:nvPr/>
        </p:nvCxnSpPr>
        <p:spPr>
          <a:xfrm flipV="1">
            <a:off x="2118298" y="5641583"/>
            <a:ext cx="455395" cy="18195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H="1">
            <a:off x="2448419" y="5641583"/>
            <a:ext cx="124107" cy="50823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>
            <a:off x="2166992" y="5769369"/>
            <a:ext cx="300160" cy="332446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>
            <a:endCxn id="33" idx="6"/>
          </p:cNvCxnSpPr>
          <p:nvPr/>
        </p:nvCxnSpPr>
        <p:spPr>
          <a:xfrm>
            <a:off x="1878346" y="5996084"/>
            <a:ext cx="170699" cy="14117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>
            <a:off x="2292086" y="5988877"/>
            <a:ext cx="109622" cy="16304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V="1">
            <a:off x="2603913" y="5487093"/>
            <a:ext cx="0" cy="5765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V="1">
            <a:off x="1848811" y="5480657"/>
            <a:ext cx="0" cy="5765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01057" y="5459630"/>
            <a:ext cx="7185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2434035" y="5459630"/>
            <a:ext cx="7185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1336117" y="6077603"/>
            <a:ext cx="178049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1878346" y="4304808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2080365" y="4304176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>
            <a:off x="2233918" y="4299860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2400027" y="4297657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2573693" y="4313497"/>
            <a:ext cx="0" cy="1616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角丸四角形吹き出し 52"/>
          <p:cNvSpPr/>
          <p:nvPr/>
        </p:nvSpPr>
        <p:spPr>
          <a:xfrm>
            <a:off x="827584" y="6165304"/>
            <a:ext cx="1080120" cy="504056"/>
          </a:xfrm>
          <a:prstGeom prst="wedgeRoundRectCallout">
            <a:avLst>
              <a:gd name="adj1" fmla="val 18381"/>
              <a:gd name="adj2" fmla="val -65504"/>
              <a:gd name="adj3" fmla="val 16667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/>
              <a:t>GND</a:t>
            </a:r>
            <a:r>
              <a:rPr kumimoji="1" lang="ja-JP" altLang="en-US" sz="1600" b="1" dirty="0" smtClean="0"/>
              <a:t>電極</a:t>
            </a:r>
            <a:r>
              <a:rPr kumimoji="1" lang="en-US" altLang="ja-JP" sz="1600" b="1" dirty="0" smtClean="0"/>
              <a:t>(mesh)</a:t>
            </a:r>
            <a:endParaRPr kumimoji="1" lang="ja-JP" altLang="en-US" sz="1600" b="1" dirty="0"/>
          </a:p>
        </p:txBody>
      </p:sp>
      <p:sp>
        <p:nvSpPr>
          <p:cNvPr id="54" name="角丸四角形吹き出し 53"/>
          <p:cNvSpPr/>
          <p:nvPr/>
        </p:nvSpPr>
        <p:spPr>
          <a:xfrm>
            <a:off x="827584" y="4653136"/>
            <a:ext cx="1224136" cy="504056"/>
          </a:xfrm>
          <a:prstGeom prst="wedgeRoundRectCallout">
            <a:avLst>
              <a:gd name="adj1" fmla="val 10656"/>
              <a:gd name="adj2" fmla="val 107428"/>
              <a:gd name="adj3" fmla="val 16667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/>
              <a:t>Anode</a:t>
            </a:r>
            <a:r>
              <a:rPr kumimoji="1" lang="ja-JP" altLang="en-US" sz="1600" b="1" dirty="0" smtClean="0"/>
              <a:t>電極</a:t>
            </a:r>
            <a:endParaRPr kumimoji="1" lang="en-US" altLang="ja-JP" sz="1600" b="1" dirty="0" smtClean="0"/>
          </a:p>
          <a:p>
            <a:pPr algn="ctr"/>
            <a:r>
              <a:rPr kumimoji="1" lang="en-US" altLang="ja-JP" sz="1600" b="1" dirty="0" smtClean="0"/>
              <a:t>(</a:t>
            </a:r>
            <a:r>
              <a:rPr kumimoji="1" lang="ja-JP" altLang="en-US" sz="1600" b="1" dirty="0" smtClean="0"/>
              <a:t>穴つき</a:t>
            </a:r>
            <a:r>
              <a:rPr kumimoji="1" lang="en-US" altLang="ja-JP" sz="1600" b="1" dirty="0" smtClean="0"/>
              <a:t>)</a:t>
            </a:r>
            <a:endParaRPr kumimoji="1" lang="ja-JP" altLang="en-US" sz="1600" b="1" dirty="0"/>
          </a:p>
        </p:txBody>
      </p:sp>
      <p:cxnSp>
        <p:nvCxnSpPr>
          <p:cNvPr id="55" name="直線コネクタ 54"/>
          <p:cNvCxnSpPr/>
          <p:nvPr/>
        </p:nvCxnSpPr>
        <p:spPr>
          <a:xfrm>
            <a:off x="1259632" y="3212976"/>
            <a:ext cx="1944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角丸四角形吹き出し 55"/>
          <p:cNvSpPr/>
          <p:nvPr/>
        </p:nvSpPr>
        <p:spPr>
          <a:xfrm>
            <a:off x="827584" y="3356992"/>
            <a:ext cx="1080120" cy="288032"/>
          </a:xfrm>
          <a:prstGeom prst="wedgeRoundRectCallout">
            <a:avLst>
              <a:gd name="adj1" fmla="val 26481"/>
              <a:gd name="adj2" fmla="val -97292"/>
              <a:gd name="adj3" fmla="val 16667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/>
              <a:t>Drift</a:t>
            </a:r>
            <a:r>
              <a:rPr kumimoji="1" lang="ja-JP" altLang="en-US" sz="1600" b="1" dirty="0" smtClean="0"/>
              <a:t>電極</a:t>
            </a:r>
            <a:endParaRPr kumimoji="1" lang="en-US" altLang="ja-JP" sz="1600" b="1" dirty="0" smtClean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2242106" y="3356992"/>
            <a:ext cx="0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2564322" y="3356992"/>
            <a:ext cx="0" cy="288032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/>
          <p:cNvSpPr/>
          <p:nvPr/>
        </p:nvSpPr>
        <p:spPr>
          <a:xfrm>
            <a:off x="6058530" y="5860180"/>
            <a:ext cx="201622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400" dirty="0" smtClean="0">
                <a:solidFill>
                  <a:schemeClr val="tx1"/>
                </a:solidFill>
              </a:rPr>
              <a:t>Noble Gas Detectors</a:t>
            </a:r>
          </a:p>
          <a:p>
            <a:pPr algn="r"/>
            <a:r>
              <a:rPr lang="en-US" altLang="ja-JP" sz="1400" dirty="0" smtClean="0">
                <a:solidFill>
                  <a:schemeClr val="tx1"/>
                </a:solidFill>
              </a:rPr>
              <a:t>ISBN: 978-3-527-40597-8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電場</a:t>
            </a:r>
            <a:r>
              <a:rPr lang="en-US" altLang="ja-JP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sim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：道具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2276872"/>
            <a:ext cx="9144000" cy="4581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5616" y="908720"/>
            <a:ext cx="6912768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3D</a:t>
            </a:r>
            <a:r>
              <a:rPr lang="ja-JP" altLang="en-US" sz="2400" dirty="0" smtClean="0">
                <a:solidFill>
                  <a:schemeClr val="bg1"/>
                </a:solidFill>
              </a:rPr>
              <a:t>の有限要素法を用いる（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Gmsh+Elmer</a:t>
            </a:r>
            <a:r>
              <a:rPr lang="ja-JP" altLang="en-US" sz="2400" dirty="0" smtClean="0">
                <a:solidFill>
                  <a:schemeClr val="bg1"/>
                </a:solidFill>
              </a:rPr>
              <a:t>）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err="1" smtClean="0">
                <a:solidFill>
                  <a:schemeClr val="bg1"/>
                </a:solidFill>
              </a:rPr>
              <a:t>Gmsh</a:t>
            </a:r>
            <a:r>
              <a:rPr lang="ja-JP" altLang="en-US" sz="2400" dirty="0" smtClean="0">
                <a:solidFill>
                  <a:schemeClr val="bg1"/>
                </a:solidFill>
              </a:rPr>
              <a:t>で</a:t>
            </a:r>
            <a:r>
              <a:rPr lang="en-US" altLang="ja-JP" sz="2400" dirty="0" smtClean="0">
                <a:solidFill>
                  <a:schemeClr val="bg1"/>
                </a:solidFill>
              </a:rPr>
              <a:t>3D</a:t>
            </a:r>
            <a:r>
              <a:rPr lang="ja-JP" altLang="en-US" sz="2400" dirty="0" smtClean="0">
                <a:solidFill>
                  <a:schemeClr val="bg1"/>
                </a:solidFill>
              </a:rPr>
              <a:t>メッシュを生成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Elmer</a:t>
            </a:r>
            <a:r>
              <a:rPr lang="ja-JP" altLang="en-US" sz="2400" dirty="0" smtClean="0">
                <a:solidFill>
                  <a:schemeClr val="bg1"/>
                </a:solidFill>
              </a:rPr>
              <a:t>で各</a:t>
            </a:r>
            <a:r>
              <a:rPr lang="en-US" altLang="ja-JP" sz="2400" dirty="0" smtClean="0">
                <a:solidFill>
                  <a:schemeClr val="bg1"/>
                </a:solidFill>
              </a:rPr>
              <a:t>node</a:t>
            </a:r>
            <a:r>
              <a:rPr lang="ja-JP" altLang="en-US" sz="2400" dirty="0" smtClean="0">
                <a:solidFill>
                  <a:schemeClr val="bg1"/>
                </a:solidFill>
              </a:rPr>
              <a:t>の電場と</a:t>
            </a:r>
            <a:r>
              <a:rPr lang="en-US" altLang="ja-JP" sz="2400" dirty="0" smtClean="0">
                <a:solidFill>
                  <a:schemeClr val="bg1"/>
                </a:solidFill>
              </a:rPr>
              <a:t>potential</a:t>
            </a:r>
            <a:r>
              <a:rPr lang="ja-JP" altLang="en-US" sz="2400" dirty="0" smtClean="0">
                <a:solidFill>
                  <a:schemeClr val="bg1"/>
                </a:solidFill>
              </a:rPr>
              <a:t>を計算</a:t>
            </a:r>
            <a:endParaRPr lang="en-US" altLang="ja-JP" sz="2400" dirty="0" smtClean="0">
              <a:solidFill>
                <a:schemeClr val="bg1"/>
              </a:solidFill>
            </a:endParaRPr>
          </a:p>
        </p:txBody>
      </p:sp>
      <p:pic>
        <p:nvPicPr>
          <p:cNvPr id="5124" name="Picture 4" descr="C:\Users\kiseki\Documents\AXEL\電場sim\result_images\02_20140912_JPS\geometory_mesh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2642312" y="3429057"/>
            <a:ext cx="3924464" cy="2090988"/>
          </a:xfrm>
          <a:prstGeom prst="rect">
            <a:avLst/>
          </a:prstGeom>
          <a:noFill/>
        </p:spPr>
      </p:pic>
      <p:sp>
        <p:nvSpPr>
          <p:cNvPr id="26" name="正方形/長方形 25"/>
          <p:cNvSpPr/>
          <p:nvPr/>
        </p:nvSpPr>
        <p:spPr>
          <a:xfrm>
            <a:off x="2339752" y="6525344"/>
            <a:ext cx="4176464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メッシュ</a:t>
            </a:r>
            <a:r>
              <a:rPr kumimoji="1" lang="ja-JP" altLang="en-US" dirty="0" smtClean="0">
                <a:solidFill>
                  <a:schemeClr val="tx1"/>
                </a:solidFill>
              </a:rPr>
              <a:t>（見せるために</a:t>
            </a:r>
            <a:r>
              <a:rPr kumimoji="1" lang="en-US" altLang="ja-JP" dirty="0" smtClean="0">
                <a:solidFill>
                  <a:schemeClr val="tx1"/>
                </a:solidFill>
              </a:rPr>
              <a:t>10</a:t>
            </a:r>
            <a:r>
              <a:rPr kumimoji="1" lang="ja-JP" altLang="en-US" dirty="0" smtClean="0">
                <a:solidFill>
                  <a:schemeClr val="tx1"/>
                </a:solidFill>
              </a:rPr>
              <a:t>倍粗くした）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5123" name="Picture 3" descr="C:\Users\kiseki\Documents\AXEL\電場sim\result_images\02_20140912_JPS\geometory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56" t="12107"/>
          <a:stretch>
            <a:fillRect/>
          </a:stretch>
        </p:blipFill>
        <p:spPr bwMode="auto">
          <a:xfrm rot="4740000">
            <a:off x="-598047" y="3442796"/>
            <a:ext cx="3924464" cy="2090987"/>
          </a:xfrm>
          <a:prstGeom prst="rect">
            <a:avLst/>
          </a:prstGeom>
          <a:noFill/>
        </p:spPr>
      </p:pic>
      <p:cxnSp>
        <p:nvCxnSpPr>
          <p:cNvPr id="14" name="直線矢印コネクタ 13"/>
          <p:cNvCxnSpPr/>
          <p:nvPr/>
        </p:nvCxnSpPr>
        <p:spPr>
          <a:xfrm rot="4740000" flipV="1">
            <a:off x="1707415" y="2464347"/>
            <a:ext cx="360040" cy="36004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4740000" flipV="1">
            <a:off x="1131076" y="2056579"/>
            <a:ext cx="76962" cy="101957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4740000" flipH="1" flipV="1">
            <a:off x="806578" y="3961715"/>
            <a:ext cx="2666289" cy="48711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4740000" flipH="1" flipV="1">
            <a:off x="1797744" y="5883264"/>
            <a:ext cx="675118" cy="13673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899593" y="2519023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0.75cm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63689" y="2348880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>
                <a:solidFill>
                  <a:schemeClr val="tx1"/>
                </a:solidFill>
              </a:rPr>
              <a:t>0.75cm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979713" y="3933056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2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cm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014549" y="5805264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</a:rPr>
              <a:t>0.5</a:t>
            </a:r>
            <a:r>
              <a:rPr kumimoji="1" lang="en-US" altLang="ja-JP" sz="1400" b="1" dirty="0" smtClean="0">
                <a:solidFill>
                  <a:srgbClr val="FF0000"/>
                </a:solidFill>
              </a:rPr>
              <a:t>cm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1115617" y="6165304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H="1">
            <a:off x="1115617" y="5373216"/>
            <a:ext cx="504057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/>
          <p:cNvSpPr/>
          <p:nvPr/>
        </p:nvSpPr>
        <p:spPr>
          <a:xfrm>
            <a:off x="1017482" y="5831391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chemeClr val="tx1"/>
                </a:solidFill>
              </a:rPr>
              <a:t>0.4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043609" y="5013176"/>
            <a:ext cx="755576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>
                <a:solidFill>
                  <a:schemeClr val="tx1"/>
                </a:solidFill>
              </a:rPr>
              <a:t>0.38</a:t>
            </a:r>
            <a:r>
              <a:rPr kumimoji="1" lang="en-US" altLang="ja-JP" sz="1400" b="1" dirty="0" smtClean="0">
                <a:solidFill>
                  <a:schemeClr val="tx1"/>
                </a:solidFill>
              </a:rPr>
              <a:t>cm</a:t>
            </a:r>
            <a:endParaRPr kumimoji="1" lang="ja-JP" altLang="en-US" sz="1400" b="1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7" t="11585" r="14264" b="9963"/>
          <a:stretch>
            <a:fillRect/>
          </a:stretch>
        </p:blipFill>
        <p:spPr bwMode="auto">
          <a:xfrm rot="3008028">
            <a:off x="5791783" y="2559246"/>
            <a:ext cx="3807593" cy="345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角丸四角形吹き出し 38"/>
          <p:cNvSpPr/>
          <p:nvPr/>
        </p:nvSpPr>
        <p:spPr>
          <a:xfrm>
            <a:off x="5508104" y="6021288"/>
            <a:ext cx="504056" cy="288032"/>
          </a:xfrm>
          <a:prstGeom prst="wedgeRoundRectCallout">
            <a:avLst>
              <a:gd name="adj1" fmla="val -78429"/>
              <a:gd name="adj2" fmla="val 165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0V</a:t>
            </a:r>
            <a:endParaRPr kumimoji="1" lang="ja-JP" altLang="en-US" sz="1400" b="1" dirty="0"/>
          </a:p>
        </p:txBody>
      </p:sp>
      <p:sp>
        <p:nvSpPr>
          <p:cNvPr id="40" name="角丸四角形吹き出し 39"/>
          <p:cNvSpPr/>
          <p:nvPr/>
        </p:nvSpPr>
        <p:spPr>
          <a:xfrm>
            <a:off x="5508104" y="5373216"/>
            <a:ext cx="504056" cy="288032"/>
          </a:xfrm>
          <a:prstGeom prst="wedgeRoundRectCallout">
            <a:avLst>
              <a:gd name="adj1" fmla="val -73149"/>
              <a:gd name="adj2" fmla="val 1692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3k</a:t>
            </a:r>
            <a:r>
              <a:rPr kumimoji="1" lang="en-US" altLang="ja-JP" sz="1400" b="1" dirty="0" smtClean="0"/>
              <a:t>V</a:t>
            </a:r>
            <a:endParaRPr kumimoji="1" lang="ja-JP" altLang="en-US" sz="1400" b="1" dirty="0"/>
          </a:p>
        </p:txBody>
      </p:sp>
      <p:sp>
        <p:nvSpPr>
          <p:cNvPr id="41" name="角丸四角形吹き出し 40"/>
          <p:cNvSpPr/>
          <p:nvPr/>
        </p:nvSpPr>
        <p:spPr>
          <a:xfrm>
            <a:off x="5508104" y="2564904"/>
            <a:ext cx="648072" cy="288032"/>
          </a:xfrm>
          <a:prstGeom prst="wedgeRoundRectCallout">
            <a:avLst>
              <a:gd name="adj1" fmla="val -80950"/>
              <a:gd name="adj2" fmla="val 231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b="1" dirty="0" smtClean="0"/>
              <a:t>3.1k</a:t>
            </a:r>
            <a:r>
              <a:rPr kumimoji="1" lang="en-US" altLang="ja-JP" sz="1400" b="1" dirty="0" smtClean="0"/>
              <a:t>V</a:t>
            </a:r>
            <a:endParaRPr kumimoji="1" lang="ja-JP" altLang="en-US" sz="1400" b="1" dirty="0"/>
          </a:p>
        </p:txBody>
      </p:sp>
      <p:sp>
        <p:nvSpPr>
          <p:cNvPr id="42" name="正方形/長方形 41"/>
          <p:cNvSpPr/>
          <p:nvPr/>
        </p:nvSpPr>
        <p:spPr>
          <a:xfrm>
            <a:off x="6804248" y="6525344"/>
            <a:ext cx="1872208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電場ベクトル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251518" y="3645024"/>
            <a:ext cx="3888433" cy="321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　電場</a:t>
            </a:r>
            <a:r>
              <a:rPr lang="en-US" altLang="ja-JP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sim</a:t>
            </a:r>
            <a:r>
              <a:rPr lang="ja-JP" alt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：計算結果</a:t>
            </a:r>
            <a:endParaRPr kumimoji="1" lang="ja-JP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2" descr="C:\Users\kiseki\Documents\AXEL\電場sim\result_images\02_20140912_JPS\ep_fast_electron_3100_3000_20140913.png"/>
          <p:cNvPicPr>
            <a:picLocks noChangeAspect="1" noChangeArrowheads="1"/>
          </p:cNvPicPr>
          <p:nvPr/>
        </p:nvPicPr>
        <p:blipFill>
          <a:blip r:embed="rId2" cstate="print"/>
          <a:srcRect l="879" t="2817" r="76997" b="67881"/>
          <a:stretch>
            <a:fillRect/>
          </a:stretch>
        </p:blipFill>
        <p:spPr bwMode="auto">
          <a:xfrm>
            <a:off x="5868144" y="836712"/>
            <a:ext cx="3059832" cy="2622714"/>
          </a:xfrm>
          <a:prstGeom prst="rect">
            <a:avLst/>
          </a:prstGeom>
          <a:noFill/>
        </p:spPr>
      </p:pic>
      <p:pic>
        <p:nvPicPr>
          <p:cNvPr id="10" name="Picture 2" descr="C:\Users\kiseki\Documents\AXEL\電場sim\result_images\02_20140912_JPS\ep_fast_electron_3100_3000_2014091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90" t="2817" r="51713" b="67881"/>
          <a:stretch>
            <a:fillRect/>
          </a:stretch>
        </p:blipFill>
        <p:spPr bwMode="auto">
          <a:xfrm>
            <a:off x="323528" y="3931486"/>
            <a:ext cx="3456383" cy="2926513"/>
          </a:xfrm>
          <a:prstGeom prst="rect">
            <a:avLst/>
          </a:prstGeom>
          <a:noFill/>
        </p:spPr>
      </p:pic>
      <p:pic>
        <p:nvPicPr>
          <p:cNvPr id="12" name="Picture 2" descr="C:\Users\kiseki\Documents\AXEL\電場sim\result_images\02_20140912_JPS\ep_fast_electron_3100_3000_20140913.png"/>
          <p:cNvPicPr>
            <a:picLocks noChangeAspect="1" noChangeArrowheads="1"/>
          </p:cNvPicPr>
          <p:nvPr/>
        </p:nvPicPr>
        <p:blipFill>
          <a:blip r:embed="rId2" cstate="print"/>
          <a:srcRect l="632" t="36688" r="76054" b="33696"/>
          <a:stretch>
            <a:fillRect/>
          </a:stretch>
        </p:blipFill>
        <p:spPr bwMode="auto">
          <a:xfrm>
            <a:off x="4283968" y="3645023"/>
            <a:ext cx="3908211" cy="3212977"/>
          </a:xfrm>
          <a:prstGeom prst="rect">
            <a:avLst/>
          </a:prstGeom>
          <a:noFill/>
        </p:spPr>
      </p:pic>
      <p:sp>
        <p:nvSpPr>
          <p:cNvPr id="14" name="正方形/長方形 13"/>
          <p:cNvSpPr/>
          <p:nvPr/>
        </p:nvSpPr>
        <p:spPr>
          <a:xfrm>
            <a:off x="5796136" y="0"/>
            <a:ext cx="3347864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1400" b="1" dirty="0" err="1" smtClean="0"/>
              <a:t>E</a:t>
            </a:r>
            <a:r>
              <a:rPr kumimoji="1" lang="en-US" altLang="ja-JP" sz="1400" b="1" baseline="-25000" dirty="0" err="1" smtClean="0"/>
              <a:t>drift</a:t>
            </a:r>
            <a:r>
              <a:rPr kumimoji="1" lang="en-US" altLang="ja-JP" sz="1400" b="1" dirty="0" smtClean="0"/>
              <a:t>=50V/cm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</a:t>
            </a:r>
            <a:r>
              <a:rPr kumimoji="1" lang="en-US" altLang="ja-JP" sz="1400" dirty="0" err="1" smtClean="0"/>
              <a:t>V</a:t>
            </a:r>
            <a:r>
              <a:rPr kumimoji="1" lang="en-US" altLang="ja-JP" sz="1400" baseline="-25000" dirty="0" err="1" smtClean="0"/>
              <a:t>drift</a:t>
            </a:r>
            <a:r>
              <a:rPr kumimoji="1" lang="en-US" altLang="ja-JP" sz="1400" dirty="0" err="1" smtClean="0"/>
              <a:t>-V</a:t>
            </a:r>
            <a:r>
              <a:rPr kumimoji="1" lang="en-US" altLang="ja-JP" sz="1400" baseline="-25000" dirty="0" err="1" smtClean="0"/>
              <a:t>anode</a:t>
            </a:r>
            <a:r>
              <a:rPr kumimoji="1" lang="en-US" altLang="ja-JP" sz="1400" dirty="0" smtClean="0"/>
              <a:t>=100V</a:t>
            </a:r>
            <a:r>
              <a:rPr lang="en-US" altLang="ja-JP" sz="1400" dirty="0" smtClean="0"/>
              <a:t>,</a:t>
            </a:r>
            <a:r>
              <a:rPr lang="ja-JP" altLang="en-US" sz="1400" dirty="0" smtClean="0"/>
              <a:t> </a:t>
            </a:r>
            <a:r>
              <a:rPr lang="en-US" altLang="ja-JP" sz="1400" dirty="0" err="1" smtClean="0"/>
              <a:t>L</a:t>
            </a:r>
            <a:r>
              <a:rPr lang="en-US" altLang="ja-JP" sz="1400" baseline="-25000" dirty="0" err="1" smtClean="0"/>
              <a:t>drift</a:t>
            </a:r>
            <a:r>
              <a:rPr lang="en-US" altLang="ja-JP" sz="1400" dirty="0" smtClean="0"/>
              <a:t>=2cm)</a:t>
            </a:r>
          </a:p>
          <a:p>
            <a:r>
              <a:rPr lang="en-US" altLang="ja-JP" sz="1400" b="1" dirty="0" smtClean="0"/>
              <a:t>E</a:t>
            </a:r>
            <a:r>
              <a:rPr lang="en-US" altLang="ja-JP" sz="1400" b="1" baseline="-25000" dirty="0" smtClean="0"/>
              <a:t>EL</a:t>
            </a:r>
            <a:r>
              <a:rPr lang="en-US" altLang="ja-JP" sz="1400" b="1" dirty="0" smtClean="0"/>
              <a:t>=6000V/cm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V</a:t>
            </a:r>
            <a:r>
              <a:rPr lang="en-US" altLang="ja-JP" sz="1400" baseline="-25000" dirty="0" err="1" smtClean="0"/>
              <a:t>anode</a:t>
            </a:r>
            <a:r>
              <a:rPr lang="en-US" altLang="ja-JP" sz="1400" dirty="0" smtClean="0"/>
              <a:t>=3000V,</a:t>
            </a:r>
            <a:r>
              <a:rPr lang="ja-JP" altLang="en-US" sz="1400" dirty="0" smtClean="0"/>
              <a:t>  </a:t>
            </a:r>
            <a:r>
              <a:rPr lang="en-US" altLang="ja-JP" sz="1400" dirty="0" smtClean="0"/>
              <a:t>L</a:t>
            </a:r>
            <a:r>
              <a:rPr lang="en-US" altLang="ja-JP" sz="1400" baseline="-25000" dirty="0" smtClean="0"/>
              <a:t>EL</a:t>
            </a:r>
            <a:r>
              <a:rPr lang="en-US" altLang="ja-JP" sz="1400" dirty="0" smtClean="0"/>
              <a:t>=0.5cm)</a:t>
            </a:r>
            <a:endParaRPr kumimoji="1" lang="en-US" altLang="ja-JP" sz="14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9552" y="1268760"/>
            <a:ext cx="4752528" cy="8309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電子は電気力線上を動くと仮定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</a:rPr>
              <a:t>EL</a:t>
            </a:r>
            <a:r>
              <a:rPr lang="ja-JP" altLang="en-US" sz="2400" dirty="0" smtClean="0">
                <a:solidFill>
                  <a:schemeClr val="bg1"/>
                </a:solidFill>
              </a:rPr>
              <a:t>光量は</a:t>
            </a:r>
            <a:r>
              <a:rPr lang="ja-JP" altLang="en-US" sz="2400" dirty="0" smtClean="0">
                <a:solidFill>
                  <a:srgbClr val="FFFF00"/>
                </a:solidFill>
              </a:rPr>
              <a:t>電場強度と距離に比例</a:t>
            </a:r>
            <a:endParaRPr lang="en-US" altLang="ja-JP" sz="2400" dirty="0" smtClean="0">
              <a:solidFill>
                <a:srgbClr val="FFFF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187623" y="3717032"/>
            <a:ext cx="1944216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 smtClean="0"/>
              <a:t>x=0</a:t>
            </a:r>
            <a:r>
              <a:rPr lang="ja-JP" altLang="en-US" sz="1400" b="1" dirty="0" smtClean="0"/>
              <a:t>面での電場強度</a:t>
            </a:r>
            <a:endParaRPr kumimoji="1" lang="ja-JP" altLang="en-US" sz="1400" b="1" dirty="0"/>
          </a:p>
        </p:txBody>
      </p:sp>
      <p:sp>
        <p:nvSpPr>
          <p:cNvPr id="18" name="正方形/長方形 17"/>
          <p:cNvSpPr/>
          <p:nvPr/>
        </p:nvSpPr>
        <p:spPr>
          <a:xfrm>
            <a:off x="5420379" y="3789040"/>
            <a:ext cx="2448272" cy="216024"/>
          </a:xfrm>
          <a:prstGeom prst="rect">
            <a:avLst/>
          </a:prstGeom>
          <a:solidFill>
            <a:srgbClr val="803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 smtClean="0"/>
              <a:t>電気力線に沿った電場強度</a:t>
            </a:r>
            <a:endParaRPr kumimoji="1" lang="ja-JP" altLang="en-US" sz="1400" b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6012160" y="6165303"/>
            <a:ext cx="1872208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角丸四角形吹き出し 21"/>
          <p:cNvSpPr/>
          <p:nvPr/>
        </p:nvSpPr>
        <p:spPr>
          <a:xfrm>
            <a:off x="5004048" y="5445223"/>
            <a:ext cx="1476672" cy="504056"/>
          </a:xfrm>
          <a:prstGeom prst="wedgeRoundRectCallout">
            <a:avLst>
              <a:gd name="adj1" fmla="val 25496"/>
              <a:gd name="adj2" fmla="val 83185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/>
              <a:t>EL</a:t>
            </a:r>
            <a:r>
              <a:rPr kumimoji="1" lang="ja-JP" altLang="en-US" sz="1600" b="1" dirty="0" smtClean="0"/>
              <a:t>発生の閾値</a:t>
            </a:r>
            <a:endParaRPr kumimoji="1" lang="en-US" altLang="ja-JP" sz="1600" b="1" dirty="0" smtClean="0"/>
          </a:p>
          <a:p>
            <a:pPr algn="ctr"/>
            <a:r>
              <a:rPr lang="en-US" altLang="ja-JP" sz="1600" b="1" dirty="0" smtClean="0"/>
              <a:t>(725V/cm)</a:t>
            </a:r>
            <a:endParaRPr kumimoji="1" lang="ja-JP" altLang="en-US" sz="1600" b="1" dirty="0"/>
          </a:p>
        </p:txBody>
      </p:sp>
      <p:sp>
        <p:nvSpPr>
          <p:cNvPr id="26" name="フリーフォーム 25"/>
          <p:cNvSpPr/>
          <p:nvPr/>
        </p:nvSpPr>
        <p:spPr>
          <a:xfrm>
            <a:off x="6930785" y="4159115"/>
            <a:ext cx="571915" cy="2055412"/>
          </a:xfrm>
          <a:custGeom>
            <a:avLst/>
            <a:gdLst>
              <a:gd name="connsiteX0" fmla="*/ 538385 w 571915"/>
              <a:gd name="connsiteY0" fmla="*/ 78336 h 2055412"/>
              <a:gd name="connsiteX1" fmla="*/ 418744 w 571915"/>
              <a:gd name="connsiteY1" fmla="*/ 86881 h 2055412"/>
              <a:gd name="connsiteX2" fmla="*/ 384561 w 571915"/>
              <a:gd name="connsiteY2" fmla="*/ 103973 h 2055412"/>
              <a:gd name="connsiteX3" fmla="*/ 307649 w 571915"/>
              <a:gd name="connsiteY3" fmla="*/ 163793 h 2055412"/>
              <a:gd name="connsiteX4" fmla="*/ 282011 w 571915"/>
              <a:gd name="connsiteY4" fmla="*/ 197977 h 2055412"/>
              <a:gd name="connsiteX5" fmla="*/ 256374 w 571915"/>
              <a:gd name="connsiteY5" fmla="*/ 309072 h 2055412"/>
              <a:gd name="connsiteX6" fmla="*/ 247828 w 571915"/>
              <a:gd name="connsiteY6" fmla="*/ 334709 h 2055412"/>
              <a:gd name="connsiteX7" fmla="*/ 222191 w 571915"/>
              <a:gd name="connsiteY7" fmla="*/ 454350 h 2055412"/>
              <a:gd name="connsiteX8" fmla="*/ 196553 w 571915"/>
              <a:gd name="connsiteY8" fmla="*/ 522717 h 2055412"/>
              <a:gd name="connsiteX9" fmla="*/ 179462 w 571915"/>
              <a:gd name="connsiteY9" fmla="*/ 556900 h 2055412"/>
              <a:gd name="connsiteX10" fmla="*/ 170916 w 571915"/>
              <a:gd name="connsiteY10" fmla="*/ 591083 h 2055412"/>
              <a:gd name="connsiteX11" fmla="*/ 153824 w 571915"/>
              <a:gd name="connsiteY11" fmla="*/ 642358 h 2055412"/>
              <a:gd name="connsiteX12" fmla="*/ 136733 w 571915"/>
              <a:gd name="connsiteY12" fmla="*/ 727816 h 2055412"/>
              <a:gd name="connsiteX13" fmla="*/ 128187 w 571915"/>
              <a:gd name="connsiteY13" fmla="*/ 761999 h 2055412"/>
              <a:gd name="connsiteX14" fmla="*/ 102550 w 571915"/>
              <a:gd name="connsiteY14" fmla="*/ 898732 h 2055412"/>
              <a:gd name="connsiteX15" fmla="*/ 85458 w 571915"/>
              <a:gd name="connsiteY15" fmla="*/ 975644 h 2055412"/>
              <a:gd name="connsiteX16" fmla="*/ 68366 w 571915"/>
              <a:gd name="connsiteY16" fmla="*/ 1069648 h 2055412"/>
              <a:gd name="connsiteX17" fmla="*/ 59821 w 571915"/>
              <a:gd name="connsiteY17" fmla="*/ 1103831 h 2055412"/>
              <a:gd name="connsiteX18" fmla="*/ 42729 w 571915"/>
              <a:gd name="connsiteY18" fmla="*/ 1197835 h 2055412"/>
              <a:gd name="connsiteX19" fmla="*/ 34183 w 571915"/>
              <a:gd name="connsiteY19" fmla="*/ 1334567 h 2055412"/>
              <a:gd name="connsiteX20" fmla="*/ 34183 w 571915"/>
              <a:gd name="connsiteY20" fmla="*/ 1872952 h 2055412"/>
              <a:gd name="connsiteX21" fmla="*/ 8546 w 571915"/>
              <a:gd name="connsiteY21" fmla="*/ 1941319 h 2055412"/>
              <a:gd name="connsiteX22" fmla="*/ 0 w 571915"/>
              <a:gd name="connsiteY22" fmla="*/ 1966956 h 2055412"/>
              <a:gd name="connsiteX23" fmla="*/ 8546 w 571915"/>
              <a:gd name="connsiteY23" fmla="*/ 2009685 h 2055412"/>
              <a:gd name="connsiteX24" fmla="*/ 34183 w 571915"/>
              <a:gd name="connsiteY24" fmla="*/ 2035322 h 2055412"/>
              <a:gd name="connsiteX25" fmla="*/ 461473 w 571915"/>
              <a:gd name="connsiteY25" fmla="*/ 2043868 h 2055412"/>
              <a:gd name="connsiteX26" fmla="*/ 529839 w 571915"/>
              <a:gd name="connsiteY26" fmla="*/ 2052414 h 2055412"/>
              <a:gd name="connsiteX27" fmla="*/ 564023 w 571915"/>
              <a:gd name="connsiteY27" fmla="*/ 2043868 h 2055412"/>
              <a:gd name="connsiteX28" fmla="*/ 555477 w 571915"/>
              <a:gd name="connsiteY28" fmla="*/ 1915681 h 2055412"/>
              <a:gd name="connsiteX29" fmla="*/ 538385 w 571915"/>
              <a:gd name="connsiteY29" fmla="*/ 1830223 h 2055412"/>
              <a:gd name="connsiteX30" fmla="*/ 529839 w 571915"/>
              <a:gd name="connsiteY30" fmla="*/ 1753311 h 2055412"/>
              <a:gd name="connsiteX31" fmla="*/ 546931 w 571915"/>
              <a:gd name="connsiteY31" fmla="*/ 1454208 h 2055412"/>
              <a:gd name="connsiteX32" fmla="*/ 555477 w 571915"/>
              <a:gd name="connsiteY32" fmla="*/ 1052556 h 2055412"/>
              <a:gd name="connsiteX33" fmla="*/ 564023 w 571915"/>
              <a:gd name="connsiteY33" fmla="*/ 984190 h 2055412"/>
              <a:gd name="connsiteX34" fmla="*/ 555477 w 571915"/>
              <a:gd name="connsiteY34" fmla="*/ 599629 h 2055412"/>
              <a:gd name="connsiteX35" fmla="*/ 546931 w 571915"/>
              <a:gd name="connsiteY35" fmla="*/ 556900 h 2055412"/>
              <a:gd name="connsiteX36" fmla="*/ 538385 w 571915"/>
              <a:gd name="connsiteY36" fmla="*/ 78336 h 205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1915" h="2055412">
                <a:moveTo>
                  <a:pt x="538385" y="78336"/>
                </a:moveTo>
                <a:cubicBezTo>
                  <a:pt x="517021" y="0"/>
                  <a:pt x="458182" y="80308"/>
                  <a:pt x="418744" y="86881"/>
                </a:cubicBezTo>
                <a:cubicBezTo>
                  <a:pt x="406178" y="88975"/>
                  <a:pt x="395485" y="97419"/>
                  <a:pt x="384561" y="103973"/>
                </a:cubicBezTo>
                <a:cubicBezTo>
                  <a:pt x="350523" y="124396"/>
                  <a:pt x="331754" y="135670"/>
                  <a:pt x="307649" y="163793"/>
                </a:cubicBezTo>
                <a:cubicBezTo>
                  <a:pt x="298380" y="174607"/>
                  <a:pt x="290557" y="186582"/>
                  <a:pt x="282011" y="197977"/>
                </a:cubicBezTo>
                <a:cubicBezTo>
                  <a:pt x="248627" y="298131"/>
                  <a:pt x="278563" y="198131"/>
                  <a:pt x="256374" y="309072"/>
                </a:cubicBezTo>
                <a:cubicBezTo>
                  <a:pt x="254607" y="317905"/>
                  <a:pt x="249854" y="325932"/>
                  <a:pt x="247828" y="334709"/>
                </a:cubicBezTo>
                <a:cubicBezTo>
                  <a:pt x="236051" y="385745"/>
                  <a:pt x="234703" y="410557"/>
                  <a:pt x="222191" y="454350"/>
                </a:cubicBezTo>
                <a:cubicBezTo>
                  <a:pt x="216552" y="474085"/>
                  <a:pt x="203779" y="506458"/>
                  <a:pt x="196553" y="522717"/>
                </a:cubicBezTo>
                <a:cubicBezTo>
                  <a:pt x="191379" y="534358"/>
                  <a:pt x="183935" y="544972"/>
                  <a:pt x="179462" y="556900"/>
                </a:cubicBezTo>
                <a:cubicBezTo>
                  <a:pt x="175338" y="567897"/>
                  <a:pt x="174291" y="579833"/>
                  <a:pt x="170916" y="591083"/>
                </a:cubicBezTo>
                <a:cubicBezTo>
                  <a:pt x="165739" y="608339"/>
                  <a:pt x="158193" y="624880"/>
                  <a:pt x="153824" y="642358"/>
                </a:cubicBezTo>
                <a:cubicBezTo>
                  <a:pt x="133972" y="721773"/>
                  <a:pt x="157692" y="623025"/>
                  <a:pt x="136733" y="727816"/>
                </a:cubicBezTo>
                <a:cubicBezTo>
                  <a:pt x="134430" y="739333"/>
                  <a:pt x="130648" y="750515"/>
                  <a:pt x="128187" y="761999"/>
                </a:cubicBezTo>
                <a:cubicBezTo>
                  <a:pt x="102485" y="881937"/>
                  <a:pt x="118979" y="808370"/>
                  <a:pt x="102550" y="898732"/>
                </a:cubicBezTo>
                <a:cubicBezTo>
                  <a:pt x="89667" y="969593"/>
                  <a:pt x="99172" y="913934"/>
                  <a:pt x="85458" y="975644"/>
                </a:cubicBezTo>
                <a:cubicBezTo>
                  <a:pt x="67136" y="1058091"/>
                  <a:pt x="86908" y="976933"/>
                  <a:pt x="68366" y="1069648"/>
                </a:cubicBezTo>
                <a:cubicBezTo>
                  <a:pt x="66063" y="1081165"/>
                  <a:pt x="62369" y="1092366"/>
                  <a:pt x="59821" y="1103831"/>
                </a:cubicBezTo>
                <a:cubicBezTo>
                  <a:pt x="51857" y="1139671"/>
                  <a:pt x="48915" y="1160719"/>
                  <a:pt x="42729" y="1197835"/>
                </a:cubicBezTo>
                <a:cubicBezTo>
                  <a:pt x="39880" y="1243412"/>
                  <a:pt x="34183" y="1288901"/>
                  <a:pt x="34183" y="1334567"/>
                </a:cubicBezTo>
                <a:cubicBezTo>
                  <a:pt x="34183" y="1695562"/>
                  <a:pt x="54541" y="1557394"/>
                  <a:pt x="34183" y="1872952"/>
                </a:cubicBezTo>
                <a:cubicBezTo>
                  <a:pt x="32188" y="1903870"/>
                  <a:pt x="20435" y="1913579"/>
                  <a:pt x="8546" y="1941319"/>
                </a:cubicBezTo>
                <a:cubicBezTo>
                  <a:pt x="4997" y="1949599"/>
                  <a:pt x="2849" y="1958410"/>
                  <a:pt x="0" y="1966956"/>
                </a:cubicBezTo>
                <a:cubicBezTo>
                  <a:pt x="2849" y="1981199"/>
                  <a:pt x="2050" y="1996693"/>
                  <a:pt x="8546" y="2009685"/>
                </a:cubicBezTo>
                <a:cubicBezTo>
                  <a:pt x="13951" y="2020495"/>
                  <a:pt x="22132" y="2034412"/>
                  <a:pt x="34183" y="2035322"/>
                </a:cubicBezTo>
                <a:cubicBezTo>
                  <a:pt x="176237" y="2046043"/>
                  <a:pt x="319043" y="2041019"/>
                  <a:pt x="461473" y="2043868"/>
                </a:cubicBezTo>
                <a:cubicBezTo>
                  <a:pt x="484262" y="2046717"/>
                  <a:pt x="506873" y="2052414"/>
                  <a:pt x="529839" y="2052414"/>
                </a:cubicBezTo>
                <a:cubicBezTo>
                  <a:pt x="541584" y="2052414"/>
                  <a:pt x="561858" y="2055412"/>
                  <a:pt x="564023" y="2043868"/>
                </a:cubicBezTo>
                <a:cubicBezTo>
                  <a:pt x="571915" y="2001778"/>
                  <a:pt x="559537" y="1958312"/>
                  <a:pt x="555477" y="1915681"/>
                </a:cubicBezTo>
                <a:cubicBezTo>
                  <a:pt x="552254" y="1881836"/>
                  <a:pt x="546217" y="1861549"/>
                  <a:pt x="538385" y="1830223"/>
                </a:cubicBezTo>
                <a:cubicBezTo>
                  <a:pt x="535536" y="1804586"/>
                  <a:pt x="529839" y="1779106"/>
                  <a:pt x="529839" y="1753311"/>
                </a:cubicBezTo>
                <a:cubicBezTo>
                  <a:pt x="529839" y="1642918"/>
                  <a:pt x="538188" y="1559119"/>
                  <a:pt x="546931" y="1454208"/>
                </a:cubicBezTo>
                <a:cubicBezTo>
                  <a:pt x="549780" y="1320324"/>
                  <a:pt x="550610" y="1186382"/>
                  <a:pt x="555477" y="1052556"/>
                </a:cubicBezTo>
                <a:cubicBezTo>
                  <a:pt x="556312" y="1029605"/>
                  <a:pt x="564023" y="1007156"/>
                  <a:pt x="564023" y="984190"/>
                </a:cubicBezTo>
                <a:cubicBezTo>
                  <a:pt x="564023" y="855971"/>
                  <a:pt x="560602" y="727745"/>
                  <a:pt x="555477" y="599629"/>
                </a:cubicBezTo>
                <a:cubicBezTo>
                  <a:pt x="554896" y="585116"/>
                  <a:pt x="547165" y="571423"/>
                  <a:pt x="546931" y="556900"/>
                </a:cubicBezTo>
                <a:cubicBezTo>
                  <a:pt x="544312" y="394551"/>
                  <a:pt x="559749" y="156672"/>
                  <a:pt x="538385" y="78336"/>
                </a:cubicBezTo>
                <a:close/>
              </a:path>
            </a:pathLst>
          </a:custGeom>
          <a:solidFill>
            <a:srgbClr val="FF3399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吹き出し 26"/>
          <p:cNvSpPr/>
          <p:nvPr/>
        </p:nvSpPr>
        <p:spPr>
          <a:xfrm>
            <a:off x="7596336" y="4797152"/>
            <a:ext cx="1440160" cy="504056"/>
          </a:xfrm>
          <a:prstGeom prst="wedgeRoundRectCallout">
            <a:avLst>
              <a:gd name="adj1" fmla="val -65599"/>
              <a:gd name="adj2" fmla="val -23287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/>
              <a:t>EL</a:t>
            </a:r>
            <a:r>
              <a:rPr kumimoji="1" lang="ja-JP" altLang="en-US" sz="1600" b="1" dirty="0" smtClean="0"/>
              <a:t>光量に比例</a:t>
            </a:r>
            <a:endParaRPr kumimoji="1" lang="en-US" altLang="ja-JP" sz="1600" b="1" dirty="0" smtClean="0"/>
          </a:p>
          <a:p>
            <a:pPr algn="ctr"/>
            <a:r>
              <a:rPr lang="en-US" altLang="ja-JP" sz="1600" b="1" dirty="0" smtClean="0"/>
              <a:t>(</a:t>
            </a:r>
            <a:r>
              <a:rPr lang="ja-JP" altLang="en-US" sz="1600" b="1" dirty="0" smtClean="0"/>
              <a:t>係数</a:t>
            </a:r>
            <a:r>
              <a:rPr lang="en-US" altLang="ja-JP" sz="1600" b="1" dirty="0" smtClean="0"/>
              <a:t>0.1389)</a:t>
            </a:r>
            <a:endParaRPr kumimoji="1" lang="ja-JP" altLang="en-US" sz="1600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3" cstate="print"/>
          <a:srcRect l="38619" t="80255" r="42657" b="14740"/>
          <a:stretch>
            <a:fillRect/>
          </a:stretch>
        </p:blipFill>
        <p:spPr bwMode="auto">
          <a:xfrm>
            <a:off x="1187624" y="2348880"/>
            <a:ext cx="384042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正方形/長方形 29"/>
          <p:cNvSpPr/>
          <p:nvPr/>
        </p:nvSpPr>
        <p:spPr>
          <a:xfrm rot="5400000">
            <a:off x="2951820" y="5121188"/>
            <a:ext cx="1944216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</a:rPr>
              <a:t>Electric field</a:t>
            </a:r>
            <a:r>
              <a:rPr kumimoji="1" lang="en-US" altLang="ja-JP" sz="1600" b="1" dirty="0" smtClean="0">
                <a:solidFill>
                  <a:schemeClr val="tx1"/>
                </a:solidFill>
              </a:rPr>
              <a:t>[V/cm]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74202</TotalTime>
  <Words>1261</Words>
  <Application>Microsoft Office PowerPoint</Application>
  <PresentationFormat>画面に合わせる (4:3)</PresentationFormat>
  <Paragraphs>262</Paragraphs>
  <Slides>17</Slides>
  <Notes>4</Notes>
  <HiddenSlides>2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Office テーマ</vt:lpstr>
      <vt:lpstr>スライド 1</vt:lpstr>
      <vt:lpstr>スライド 2</vt:lpstr>
      <vt:lpstr>スライド 3</vt:lpstr>
      <vt:lpstr>　AXEL</vt:lpstr>
      <vt:lpstr>　高エネルギー分解能</vt:lpstr>
      <vt:lpstr>　ELCC</vt:lpstr>
      <vt:lpstr>　ELCCの問題点</vt:lpstr>
      <vt:lpstr>　電場sim：道具</vt:lpstr>
      <vt:lpstr>　電場sim：計算結果</vt:lpstr>
      <vt:lpstr>　電場sim：EL発光の一様性</vt:lpstr>
      <vt:lpstr>　電場sim：電圧依存性</vt:lpstr>
      <vt:lpstr>　4号機（作成中）</vt:lpstr>
      <vt:lpstr>　4号機（作成中）</vt:lpstr>
      <vt:lpstr>　その他R&amp;D</vt:lpstr>
      <vt:lpstr>　まとめ</vt:lpstr>
      <vt:lpstr>Electric Field and electron drift</vt:lpstr>
      <vt:lpstr>Comparison of 0νββ, electron and alpha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kiseki</dc:creator>
  <cp:lastModifiedBy>kiseki</cp:lastModifiedBy>
  <cp:revision>578</cp:revision>
  <dcterms:modified xsi:type="dcterms:W3CDTF">2014-09-19T22:45:15Z</dcterms:modified>
</cp:coreProperties>
</file>