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8B8B8"/>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B8B8B8"/>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solidFill>
                <a:srgbClr val="B8B8B8"/>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solidFill>
                <a:srgbClr val="B8B8B8"/>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0" name="Shape 130"/>
          <p:cNvSpPr/>
          <p:nvPr>
            <p:ph type="sldImg"/>
          </p:nvPr>
        </p:nvSpPr>
        <p:spPr>
          <a:xfrm>
            <a:off x="1143000" y="685800"/>
            <a:ext cx="4572000" cy="3429000"/>
          </a:xfrm>
          <a:prstGeom prst="rect">
            <a:avLst/>
          </a:prstGeom>
        </p:spPr>
        <p:txBody>
          <a:bodyPr/>
          <a:lstStyle/>
          <a:p>
            <a:pPr/>
          </a:p>
        </p:txBody>
      </p:sp>
      <p:sp>
        <p:nvSpPr>
          <p:cNvPr id="131" name="Shape 13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ヒラギノ角ゴ ProN W3"/>
      </a:defRPr>
    </a:lvl1pPr>
    <a:lvl2pPr indent="228600" defTabSz="457200" latinLnBrk="0">
      <a:lnSpc>
        <a:spcPct val="117999"/>
      </a:lnSpc>
      <a:defRPr sz="2200">
        <a:latin typeface="+mn-lt"/>
        <a:ea typeface="+mn-ea"/>
        <a:cs typeface="+mn-cs"/>
        <a:sym typeface="ヒラギノ角ゴ ProN W3"/>
      </a:defRPr>
    </a:lvl2pPr>
    <a:lvl3pPr indent="457200" defTabSz="457200" latinLnBrk="0">
      <a:lnSpc>
        <a:spcPct val="117999"/>
      </a:lnSpc>
      <a:defRPr sz="2200">
        <a:latin typeface="+mn-lt"/>
        <a:ea typeface="+mn-ea"/>
        <a:cs typeface="+mn-cs"/>
        <a:sym typeface="ヒラギノ角ゴ ProN W3"/>
      </a:defRPr>
    </a:lvl3pPr>
    <a:lvl4pPr indent="685800" defTabSz="457200" latinLnBrk="0">
      <a:lnSpc>
        <a:spcPct val="117999"/>
      </a:lnSpc>
      <a:defRPr sz="2200">
        <a:latin typeface="+mn-lt"/>
        <a:ea typeface="+mn-ea"/>
        <a:cs typeface="+mn-cs"/>
        <a:sym typeface="ヒラギノ角ゴ ProN W3"/>
      </a:defRPr>
    </a:lvl4pPr>
    <a:lvl5pPr indent="914400" defTabSz="457200" latinLnBrk="0">
      <a:lnSpc>
        <a:spcPct val="117999"/>
      </a:lnSpc>
      <a:defRPr sz="2200">
        <a:latin typeface="+mn-lt"/>
        <a:ea typeface="+mn-ea"/>
        <a:cs typeface="+mn-cs"/>
        <a:sym typeface="ヒラギノ角ゴ ProN W3"/>
      </a:defRPr>
    </a:lvl5pPr>
    <a:lvl6pPr indent="1143000" defTabSz="457200" latinLnBrk="0">
      <a:lnSpc>
        <a:spcPct val="117999"/>
      </a:lnSpc>
      <a:defRPr sz="2200">
        <a:latin typeface="+mn-lt"/>
        <a:ea typeface="+mn-ea"/>
        <a:cs typeface="+mn-cs"/>
        <a:sym typeface="ヒラギノ角ゴ ProN W3"/>
      </a:defRPr>
    </a:lvl6pPr>
    <a:lvl7pPr indent="1371600" defTabSz="457200" latinLnBrk="0">
      <a:lnSpc>
        <a:spcPct val="117999"/>
      </a:lnSpc>
      <a:defRPr sz="2200">
        <a:latin typeface="+mn-lt"/>
        <a:ea typeface="+mn-ea"/>
        <a:cs typeface="+mn-cs"/>
        <a:sym typeface="ヒラギノ角ゴ ProN W3"/>
      </a:defRPr>
    </a:lvl7pPr>
    <a:lvl8pPr indent="1600200" defTabSz="457200" latinLnBrk="0">
      <a:lnSpc>
        <a:spcPct val="117999"/>
      </a:lnSpc>
      <a:defRPr sz="2200">
        <a:latin typeface="+mn-lt"/>
        <a:ea typeface="+mn-ea"/>
        <a:cs typeface="+mn-cs"/>
        <a:sym typeface="ヒラギノ角ゴ ProN W3"/>
      </a:defRPr>
    </a:lvl8pPr>
    <a:lvl9pPr indent="1828800" defTabSz="457200" latinLnBrk="0">
      <a:lnSpc>
        <a:spcPct val="117999"/>
      </a:lnSpc>
      <a:defRPr sz="2200">
        <a:latin typeface="+mn-lt"/>
        <a:ea typeface="+mn-ea"/>
        <a:cs typeface="+mn-cs"/>
        <a:sym typeface="ヒラギノ角ゴ ProN W3"/>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タイトル&amp;サブタイトル">
    <p:spTree>
      <p:nvGrpSpPr>
        <p:cNvPr id="1" name=""/>
        <p:cNvGrpSpPr/>
        <p:nvPr/>
      </p:nvGrpSpPr>
      <p:grpSpPr>
        <a:xfrm>
          <a:off x="0" y="0"/>
          <a:ext cx="0" cy="0"/>
          <a:chOff x="0" y="0"/>
          <a:chExt cx="0" cy="0"/>
        </a:xfrm>
      </p:grpSpPr>
      <p:sp>
        <p:nvSpPr>
          <p:cNvPr id="11" name="AXEL実験…"/>
          <p:cNvSpPr txBox="1"/>
          <p:nvPr>
            <p:ph type="body" sz="half" idx="21"/>
          </p:nvPr>
        </p:nvSpPr>
        <p:spPr>
          <a:xfrm>
            <a:off x="1270000" y="1320800"/>
            <a:ext cx="10464800" cy="3302000"/>
          </a:xfrm>
          <a:prstGeom prst="rect">
            <a:avLst/>
          </a:prstGeom>
        </p:spPr>
        <p:txBody>
          <a:bodyPr anchor="b"/>
          <a:lstStyle/>
          <a:p>
            <a:pPr marL="0" indent="0" algn="ctr">
              <a:spcBef>
                <a:spcPts val="0"/>
              </a:spcBef>
              <a:buSzTx/>
              <a:buNone/>
              <a:defRPr sz="3800">
                <a:solidFill>
                  <a:srgbClr val="0F0F0F"/>
                </a:solidFill>
              </a:defRPr>
            </a:pPr>
            <a:r>
              <a:t>AXEL実験</a:t>
            </a:r>
          </a:p>
          <a:p>
            <a:pPr marL="0" indent="0" algn="ctr">
              <a:spcBef>
                <a:spcPts val="0"/>
              </a:spcBef>
              <a:buSzTx/>
              <a:buNone/>
              <a:defRPr sz="3800">
                <a:solidFill>
                  <a:srgbClr val="0F0F0F"/>
                </a:solidFill>
                <a:latin typeface="ヒラギノ角ゴ ProN W6"/>
                <a:ea typeface="ヒラギノ角ゴ ProN W6"/>
                <a:cs typeface="ヒラギノ角ゴ ProN W6"/>
                <a:sym typeface="ヒラギノ角ゴ ProN W6"/>
              </a:defRPr>
            </a:pPr>
            <a:r>
              <a:t>タイトル</a:t>
            </a:r>
          </a:p>
        </p:txBody>
      </p:sp>
      <p:sp>
        <p:nvSpPr>
          <p:cNvPr id="12" name="京都大学 中村 和広…"/>
          <p:cNvSpPr txBox="1"/>
          <p:nvPr>
            <p:ph type="body" sz="half" idx="22"/>
          </p:nvPr>
        </p:nvSpPr>
        <p:spPr>
          <a:xfrm>
            <a:off x="596255" y="5283200"/>
            <a:ext cx="11812290" cy="3302000"/>
          </a:xfrm>
          <a:prstGeom prst="rect">
            <a:avLst/>
          </a:prstGeom>
        </p:spPr>
        <p:txBody>
          <a:bodyPr anchor="t">
            <a:noAutofit/>
          </a:bodyPr>
          <a:lstStyle/>
          <a:p>
            <a:pPr marL="0" indent="0" algn="ctr">
              <a:spcBef>
                <a:spcPts val="0"/>
              </a:spcBef>
              <a:buSzTx/>
              <a:buNone/>
              <a:defRPr sz="2500">
                <a:solidFill>
                  <a:srgbClr val="0F0F0F"/>
                </a:solidFill>
              </a:defRPr>
            </a:pPr>
            <a:r>
              <a:t>京都大学 </a:t>
            </a:r>
            <a:r>
              <a:rPr>
                <a:latin typeface="ヒラギノ角ゴ ProN W6"/>
                <a:ea typeface="ヒラギノ角ゴ ProN W6"/>
                <a:cs typeface="ヒラギノ角ゴ ProN W6"/>
                <a:sym typeface="ヒラギノ角ゴ ProN W6"/>
              </a:rPr>
              <a:t>中村 和広</a:t>
            </a:r>
            <a:endParaRPr>
              <a:latin typeface="ヒラギノ角ゴ ProN W6"/>
              <a:ea typeface="ヒラギノ角ゴ ProN W6"/>
              <a:cs typeface="ヒラギノ角ゴ ProN W6"/>
              <a:sym typeface="ヒラギノ角ゴ ProN W6"/>
            </a:endParaRPr>
          </a:p>
          <a:p>
            <a:pPr marL="0" indent="0" algn="ctr">
              <a:spcBef>
                <a:spcPts val="0"/>
              </a:spcBef>
              <a:buSzTx/>
              <a:buNone/>
              <a:defRPr sz="2500">
                <a:solidFill>
                  <a:srgbClr val="0F0F0F"/>
                </a:solidFill>
              </a:defRPr>
            </a:pPr>
            <a:r>
              <a:t>市川温子，中家剛，木河達也，小原脩平，中村輝石，潘晟，吉田将，菅島文悟</a:t>
            </a:r>
          </a:p>
          <a:p>
            <a:pPr marL="0" indent="0" algn="ctr">
              <a:spcBef>
                <a:spcPts val="0"/>
              </a:spcBef>
              <a:buSzTx/>
              <a:buNone/>
              <a:defRPr sz="2500">
                <a:solidFill>
                  <a:srgbClr val="0F0F0F"/>
                </a:solidFill>
              </a:defRPr>
            </a:pPr>
            <a:r>
              <a:t>他AXEL Collaboration</a:t>
            </a:r>
          </a:p>
          <a:p>
            <a:pPr marL="0" indent="0" algn="ctr">
              <a:spcBef>
                <a:spcPts val="0"/>
              </a:spcBef>
              <a:buSzTx/>
              <a:buNone/>
              <a:defRPr sz="2500">
                <a:solidFill>
                  <a:srgbClr val="0F0F0F"/>
                </a:solidFill>
              </a:defRPr>
            </a:pPr>
          </a:p>
          <a:p>
            <a:pPr marL="0" indent="0" algn="ctr">
              <a:spcBef>
                <a:spcPts val="0"/>
              </a:spcBef>
              <a:buSzTx/>
              <a:buNone/>
              <a:defRPr sz="2500">
                <a:solidFill>
                  <a:srgbClr val="0F0F0F"/>
                </a:solidFill>
              </a:defRPr>
            </a:pPr>
            <a:r>
              <a:t>202年月日</a:t>
            </a:r>
          </a:p>
          <a:p>
            <a:pPr marL="0" indent="0" algn="ctr">
              <a:spcBef>
                <a:spcPts val="0"/>
              </a:spcBef>
              <a:buSzTx/>
              <a:buNone/>
              <a:defRPr sz="2500">
                <a:solidFill>
                  <a:srgbClr val="0F0F0F"/>
                </a:solidFill>
              </a:defRPr>
            </a:pPr>
            <a:r>
              <a:t>JPS@大学キャンパス</a:t>
            </a:r>
          </a:p>
        </p:txBody>
      </p:sp>
      <p:sp>
        <p:nvSpPr>
          <p:cNvPr id="13" name="線"/>
          <p:cNvSpPr/>
          <p:nvPr/>
        </p:nvSpPr>
        <p:spPr>
          <a:xfrm>
            <a:off x="762000" y="4876800"/>
            <a:ext cx="11480800" cy="0"/>
          </a:xfrm>
          <a:prstGeom prst="line">
            <a:avLst/>
          </a:prstGeom>
          <a:ln w="50800">
            <a:solidFill>
              <a:schemeClr val="accent1">
                <a:lumOff val="-13575"/>
              </a:schemeClr>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14" name="AXEL_logo.pdf" descr="AXEL_logo.pdf"/>
          <p:cNvPicPr>
            <a:picLocks noChangeAspect="1"/>
          </p:cNvPicPr>
          <p:nvPr/>
        </p:nvPicPr>
        <p:blipFill>
          <a:blip r:embed="rId2">
            <a:extLst/>
          </a:blip>
          <a:stretch>
            <a:fillRect/>
          </a:stretch>
        </p:blipFill>
        <p:spPr>
          <a:xfrm>
            <a:off x="8670644" y="345163"/>
            <a:ext cx="3553346" cy="2023762"/>
          </a:xfrm>
          <a:prstGeom prst="rect">
            <a:avLst/>
          </a:prstGeom>
          <a:ln w="12700">
            <a:miter lim="400000"/>
          </a:ln>
        </p:spPr>
      </p:pic>
      <p:sp>
        <p:nvSpPr>
          <p:cNvPr id="15" name="スライド番号"/>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用">
    <p:spTree>
      <p:nvGrpSpPr>
        <p:cNvPr id="1" name=""/>
        <p:cNvGrpSpPr/>
        <p:nvPr/>
      </p:nvGrpSpPr>
      <p:grpSpPr>
        <a:xfrm>
          <a:off x="0" y="0"/>
          <a:ext cx="0" cy="0"/>
          <a:chOff x="0" y="0"/>
          <a:chExt cx="0" cy="0"/>
        </a:xfrm>
      </p:grpSpPr>
      <p:sp>
        <p:nvSpPr>
          <p:cNvPr id="97" name="–Johnny Appleseed"/>
          <p:cNvSpPr txBox="1"/>
          <p:nvPr>
            <p:ph type="body" sz="quarter" idx="21"/>
          </p:nvPr>
        </p:nvSpPr>
        <p:spPr>
          <a:xfrm>
            <a:off x="1270000" y="6362700"/>
            <a:ext cx="10464800" cy="4572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8" name="“ここに引用を入力してください。”"/>
          <p:cNvSpPr txBox="1"/>
          <p:nvPr>
            <p:ph type="body" sz="quarter" idx="22"/>
          </p:nvPr>
        </p:nvSpPr>
        <p:spPr>
          <a:xfrm>
            <a:off x="1270000" y="4267200"/>
            <a:ext cx="10464800" cy="609600"/>
          </a:xfrm>
          <a:prstGeom prst="rect">
            <a:avLst/>
          </a:prstGeom>
        </p:spPr>
        <p:txBody>
          <a:bodyPr>
            <a:spAutoFit/>
          </a:bodyPr>
          <a:lstStyle>
            <a:lvl1pPr marL="0" indent="0" algn="ctr">
              <a:spcBef>
                <a:spcPts val="0"/>
              </a:spcBef>
              <a:buSzTx/>
              <a:buNone/>
              <a:defRPr sz="3400"/>
            </a:lvl1pPr>
          </a:lstStyle>
          <a:p>
            <a:pPr/>
            <a:r>
              <a:t>“ここに引用を入力してください。”</a:t>
            </a:r>
          </a:p>
        </p:txBody>
      </p:sp>
      <p:sp>
        <p:nvSpPr>
          <p:cNvPr id="99"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写真">
    <p:spTree>
      <p:nvGrpSpPr>
        <p:cNvPr id="1" name=""/>
        <p:cNvGrpSpPr/>
        <p:nvPr/>
      </p:nvGrpSpPr>
      <p:grpSpPr>
        <a:xfrm>
          <a:off x="0" y="0"/>
          <a:ext cx="0" cy="0"/>
          <a:chOff x="0" y="0"/>
          <a:chExt cx="0" cy="0"/>
        </a:xfrm>
      </p:grpSpPr>
      <p:sp>
        <p:nvSpPr>
          <p:cNvPr id="106" name="イメージ"/>
          <p:cNvSpPr/>
          <p:nvPr>
            <p:ph type="pic" idx="21"/>
          </p:nvPr>
        </p:nvSpPr>
        <p:spPr>
          <a:xfrm>
            <a:off x="-949853" y="0"/>
            <a:ext cx="14904506" cy="9944100"/>
          </a:xfrm>
          <a:prstGeom prst="rect">
            <a:avLst/>
          </a:prstGeom>
        </p:spPr>
        <p:txBody>
          <a:bodyPr lIns="91439" tIns="45719" rIns="91439" bIns="45719" anchor="t">
            <a:noAutofit/>
          </a:bodyPr>
          <a:lstStyle/>
          <a:p>
            <a:pPr/>
          </a:p>
        </p:txBody>
      </p:sp>
      <p:sp>
        <p:nvSpPr>
          <p:cNvPr id="107"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121" name="タイトルテキスト"/>
          <p:cNvSpPr txBox="1"/>
          <p:nvPr>
            <p:ph type="title"/>
          </p:nvPr>
        </p:nvSpPr>
        <p:spPr>
          <a:xfrm>
            <a:off x="629658" y="235009"/>
            <a:ext cx="12211795" cy="1087108"/>
          </a:xfrm>
          <a:prstGeom prst="rect">
            <a:avLst/>
          </a:prstGeom>
        </p:spPr>
        <p:txBody>
          <a:bodyPr/>
          <a:lstStyle>
            <a:lvl1pPr algn="l">
              <a:defRPr sz="4500">
                <a:solidFill>
                  <a:srgbClr val="0F0F0F"/>
                </a:solidFill>
                <a:latin typeface="ヒラギノ角ゴ ProN W6"/>
                <a:ea typeface="ヒラギノ角ゴ ProN W6"/>
                <a:cs typeface="ヒラギノ角ゴ ProN W6"/>
                <a:sym typeface="ヒラギノ角ゴ ProN W6"/>
              </a:defRPr>
            </a:lvl1pPr>
          </a:lstStyle>
          <a:p>
            <a:pPr/>
            <a:r>
              <a:t>タイトルテキスト</a:t>
            </a:r>
          </a:p>
        </p:txBody>
      </p:sp>
      <p:sp>
        <p:nvSpPr>
          <p:cNvPr id="122" name="本文レベル1…"/>
          <p:cNvSpPr txBox="1"/>
          <p:nvPr>
            <p:ph type="body" idx="1"/>
          </p:nvPr>
        </p:nvSpPr>
        <p:spPr>
          <a:xfrm>
            <a:off x="252452" y="1626658"/>
            <a:ext cx="12499896" cy="7896292"/>
          </a:xfrm>
          <a:prstGeom prst="rect">
            <a:avLst/>
          </a:prstGeom>
        </p:spPr>
        <p:txBody>
          <a:bodyPr anchor="t"/>
          <a:lstStyle>
            <a:lvl1pPr>
              <a:spcBef>
                <a:spcPts val="1000"/>
              </a:spcBef>
              <a:buSzPct val="100000"/>
              <a:buChar char="●"/>
              <a:defRPr sz="2800">
                <a:solidFill>
                  <a:srgbClr val="0F0F0F"/>
                </a:solidFill>
              </a:defRPr>
            </a:lvl1pPr>
            <a:lvl2pPr marL="571500" indent="-317500">
              <a:spcBef>
                <a:spcPts val="1000"/>
              </a:spcBef>
              <a:buSzPct val="120000"/>
              <a:buChar char="-"/>
              <a:defRPr sz="2500">
                <a:solidFill>
                  <a:srgbClr val="0F0F0F"/>
                </a:solidFill>
              </a:defRPr>
            </a:lvl2pPr>
            <a:lvl3pPr marL="762000" indent="-254000">
              <a:spcBef>
                <a:spcPts val="1000"/>
              </a:spcBef>
              <a:defRPr sz="2200">
                <a:solidFill>
                  <a:srgbClr val="0F0F0F"/>
                </a:solidFill>
              </a:defRPr>
            </a:lvl3pPr>
            <a:lvl4pPr marL="1016000" indent="-254000">
              <a:spcBef>
                <a:spcPts val="1000"/>
              </a:spcBef>
              <a:defRPr sz="1800">
                <a:solidFill>
                  <a:srgbClr val="0F0F0F"/>
                </a:solidFill>
              </a:defRPr>
            </a:lvl4pPr>
            <a:lvl5pPr marL="1270000" indent="-254000">
              <a:spcBef>
                <a:spcPts val="1000"/>
              </a:spcBef>
              <a:defRPr sz="1800">
                <a:solidFill>
                  <a:srgbClr val="0F0F0F"/>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123" name="四角形"/>
          <p:cNvSpPr/>
          <p:nvPr/>
        </p:nvSpPr>
        <p:spPr>
          <a:xfrm>
            <a:off x="387789" y="401804"/>
            <a:ext cx="199298" cy="753518"/>
          </a:xfrm>
          <a:prstGeom prst="rect">
            <a:avLst/>
          </a:prstGeom>
          <a:solidFill>
            <a:schemeClr val="accent1">
              <a:lumOff val="-1357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24" name="スライド番号"/>
          <p:cNvSpPr txBox="1"/>
          <p:nvPr>
            <p:ph type="sldNum" sz="quarter" idx="2"/>
          </p:nvPr>
        </p:nvSpPr>
        <p:spPr>
          <a:xfrm>
            <a:off x="12417713" y="28939"/>
            <a:ext cx="410872" cy="411365"/>
          </a:xfrm>
          <a:prstGeom prst="rect">
            <a:avLst/>
          </a:prstGeom>
        </p:spPr>
        <p:txBody>
          <a:bodyPr/>
          <a:lstStyle>
            <a:lvl1pPr>
              <a:defRPr sz="2100">
                <a:solidFill>
                  <a:srgbClr val="0F0F0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横長）">
    <p:spTree>
      <p:nvGrpSpPr>
        <p:cNvPr id="1" name=""/>
        <p:cNvGrpSpPr/>
        <p:nvPr/>
      </p:nvGrpSpPr>
      <p:grpSpPr>
        <a:xfrm>
          <a:off x="0" y="0"/>
          <a:ext cx="0" cy="0"/>
          <a:chOff x="0" y="0"/>
          <a:chExt cx="0" cy="0"/>
        </a:xfrm>
      </p:grpSpPr>
      <p:sp>
        <p:nvSpPr>
          <p:cNvPr id="22" name="イメージ"/>
          <p:cNvSpPr/>
          <p:nvPr>
            <p:ph type="pic" idx="21"/>
          </p:nvPr>
        </p:nvSpPr>
        <p:spPr>
          <a:xfrm>
            <a:off x="1622088" y="289099"/>
            <a:ext cx="9753603" cy="6505789"/>
          </a:xfrm>
          <a:prstGeom prst="rect">
            <a:avLst/>
          </a:prstGeom>
        </p:spPr>
        <p:txBody>
          <a:bodyPr lIns="91439" tIns="45719" rIns="91439" bIns="45719" anchor="t">
            <a:noAutofit/>
          </a:bodyPr>
          <a:lstStyle/>
          <a:p>
            <a:pPr/>
          </a:p>
        </p:txBody>
      </p:sp>
      <p:sp>
        <p:nvSpPr>
          <p:cNvPr id="23" name="タイトルテキスト"/>
          <p:cNvSpPr txBox="1"/>
          <p:nvPr>
            <p:ph type="title"/>
          </p:nvPr>
        </p:nvSpPr>
        <p:spPr>
          <a:xfrm>
            <a:off x="1270000" y="6718300"/>
            <a:ext cx="10464800" cy="1422400"/>
          </a:xfrm>
          <a:prstGeom prst="rect">
            <a:avLst/>
          </a:prstGeom>
        </p:spPr>
        <p:txBody>
          <a:bodyPr anchor="b"/>
          <a:lstStyle/>
          <a:p>
            <a:pPr/>
            <a:r>
              <a:t>タイトルテキスト</a:t>
            </a:r>
          </a:p>
        </p:txBody>
      </p:sp>
      <p:sp>
        <p:nvSpPr>
          <p:cNvPr id="24" name="本文レベル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本文レベル1</a:t>
            </a:r>
          </a:p>
          <a:p>
            <a:pPr lvl="1"/>
            <a:r>
              <a:t>本文レベル2</a:t>
            </a:r>
          </a:p>
          <a:p>
            <a:pPr lvl="2"/>
            <a:r>
              <a:t>本文レベル3</a:t>
            </a:r>
          </a:p>
          <a:p>
            <a:pPr lvl="3"/>
            <a:r>
              <a:t>本文レベル4</a:t>
            </a:r>
          </a:p>
          <a:p>
            <a:pPr lvl="4"/>
            <a:r>
              <a:t>本文レベル5</a:t>
            </a:r>
          </a:p>
        </p:txBody>
      </p:sp>
      <p:sp>
        <p:nvSpPr>
          <p:cNvPr id="25"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中央）">
    <p:spTree>
      <p:nvGrpSpPr>
        <p:cNvPr id="1" name=""/>
        <p:cNvGrpSpPr/>
        <p:nvPr/>
      </p:nvGrpSpPr>
      <p:grpSpPr>
        <a:xfrm>
          <a:off x="0" y="0"/>
          <a:ext cx="0" cy="0"/>
          <a:chOff x="0" y="0"/>
          <a:chExt cx="0" cy="0"/>
        </a:xfrm>
      </p:grpSpPr>
      <p:sp>
        <p:nvSpPr>
          <p:cNvPr id="32" name="タイトルテキスト"/>
          <p:cNvSpPr txBox="1"/>
          <p:nvPr>
            <p:ph type="title"/>
          </p:nvPr>
        </p:nvSpPr>
        <p:spPr>
          <a:xfrm>
            <a:off x="1362023" y="4068605"/>
            <a:ext cx="10464801" cy="935253"/>
          </a:xfrm>
          <a:prstGeom prst="rect">
            <a:avLst/>
          </a:prstGeom>
        </p:spPr>
        <p:txBody>
          <a:bodyPr/>
          <a:lstStyle>
            <a:lvl1pPr algn="l">
              <a:defRPr sz="4500">
                <a:latin typeface="ヒラギノ角ゴ ProN W6"/>
                <a:ea typeface="ヒラギノ角ゴ ProN W6"/>
                <a:cs typeface="ヒラギノ角ゴ ProN W6"/>
                <a:sym typeface="ヒラギノ角ゴ ProN W6"/>
              </a:defRPr>
            </a:lvl1pPr>
          </a:lstStyle>
          <a:p>
            <a:pPr/>
            <a:r>
              <a:t>タイトルテキスト</a:t>
            </a:r>
          </a:p>
        </p:txBody>
      </p:sp>
      <p:sp>
        <p:nvSpPr>
          <p:cNvPr id="33" name="四角形"/>
          <p:cNvSpPr/>
          <p:nvPr/>
        </p:nvSpPr>
        <p:spPr>
          <a:xfrm>
            <a:off x="1177976" y="4159473"/>
            <a:ext cx="199299" cy="753518"/>
          </a:xfrm>
          <a:prstGeom prst="rect">
            <a:avLst/>
          </a:prstGeom>
          <a:solidFill>
            <a:schemeClr val="accent1">
              <a:lumOff val="-1357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縦長）">
    <p:spTree>
      <p:nvGrpSpPr>
        <p:cNvPr id="1" name=""/>
        <p:cNvGrpSpPr/>
        <p:nvPr/>
      </p:nvGrpSpPr>
      <p:grpSpPr>
        <a:xfrm>
          <a:off x="0" y="0"/>
          <a:ext cx="0" cy="0"/>
          <a:chOff x="0" y="0"/>
          <a:chExt cx="0" cy="0"/>
        </a:xfrm>
      </p:grpSpPr>
      <p:sp>
        <p:nvSpPr>
          <p:cNvPr id="41" name="イメージ"/>
          <p:cNvSpPr/>
          <p:nvPr>
            <p:ph type="pic" idx="21"/>
          </p:nvPr>
        </p:nvSpPr>
        <p:spPr>
          <a:xfrm>
            <a:off x="2263775" y="613833"/>
            <a:ext cx="12401550" cy="8267701"/>
          </a:xfrm>
          <a:prstGeom prst="rect">
            <a:avLst/>
          </a:prstGeom>
        </p:spPr>
        <p:txBody>
          <a:bodyPr lIns="91439" tIns="45719" rIns="91439" bIns="45719" anchor="t">
            <a:noAutofit/>
          </a:bodyPr>
          <a:lstStyle/>
          <a:p>
            <a:pPr/>
          </a:p>
        </p:txBody>
      </p:sp>
      <p:sp>
        <p:nvSpPr>
          <p:cNvPr id="42" name="タイトルテキスト"/>
          <p:cNvSpPr txBox="1"/>
          <p:nvPr>
            <p:ph type="title"/>
          </p:nvPr>
        </p:nvSpPr>
        <p:spPr>
          <a:xfrm>
            <a:off x="952500" y="635000"/>
            <a:ext cx="5334000" cy="3987800"/>
          </a:xfrm>
          <a:prstGeom prst="rect">
            <a:avLst/>
          </a:prstGeom>
        </p:spPr>
        <p:txBody>
          <a:bodyPr anchor="b"/>
          <a:lstStyle>
            <a:lvl1pPr>
              <a:defRPr sz="6000"/>
            </a:lvl1pPr>
          </a:lstStyle>
          <a:p>
            <a:pPr/>
            <a:r>
              <a:t>タイトルテキスト</a:t>
            </a:r>
          </a:p>
        </p:txBody>
      </p:sp>
      <p:sp>
        <p:nvSpPr>
          <p:cNvPr id="43" name="本文レベル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本文レベル1</a:t>
            </a:r>
          </a:p>
          <a:p>
            <a:pPr lvl="1"/>
            <a:r>
              <a:t>本文レベル2</a:t>
            </a:r>
          </a:p>
          <a:p>
            <a:pPr lvl="2"/>
            <a:r>
              <a:t>本文レベル3</a:t>
            </a:r>
          </a:p>
          <a:p>
            <a:pPr lvl="3"/>
            <a:r>
              <a:t>本文レベル4</a:t>
            </a:r>
          </a:p>
          <a:p>
            <a:pPr lvl="4"/>
            <a:r>
              <a:t>本文レベル5</a:t>
            </a:r>
          </a:p>
        </p:txBody>
      </p:sp>
      <p:sp>
        <p:nvSpPr>
          <p:cNvPr id="44"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上）">
    <p:spTree>
      <p:nvGrpSpPr>
        <p:cNvPr id="1" name=""/>
        <p:cNvGrpSpPr/>
        <p:nvPr/>
      </p:nvGrpSpPr>
      <p:grpSpPr>
        <a:xfrm>
          <a:off x="0" y="0"/>
          <a:ext cx="0" cy="0"/>
          <a:chOff x="0" y="0"/>
          <a:chExt cx="0" cy="0"/>
        </a:xfrm>
      </p:grpSpPr>
      <p:sp>
        <p:nvSpPr>
          <p:cNvPr id="51" name="タイトルテキスト"/>
          <p:cNvSpPr txBox="1"/>
          <p:nvPr>
            <p:ph type="title"/>
          </p:nvPr>
        </p:nvSpPr>
        <p:spPr>
          <a:prstGeom prst="rect">
            <a:avLst/>
          </a:prstGeom>
        </p:spPr>
        <p:txBody>
          <a:bodyPr/>
          <a:lstStyle/>
          <a:p>
            <a:pPr/>
            <a:r>
              <a:t>タイトルテキスト</a:t>
            </a:r>
          </a:p>
        </p:txBody>
      </p:sp>
      <p:sp>
        <p:nvSpPr>
          <p:cNvPr id="52"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amp;箇条書き">
    <p:spTree>
      <p:nvGrpSpPr>
        <p:cNvPr id="1" name=""/>
        <p:cNvGrpSpPr/>
        <p:nvPr/>
      </p:nvGrpSpPr>
      <p:grpSpPr>
        <a:xfrm>
          <a:off x="0" y="0"/>
          <a:ext cx="0" cy="0"/>
          <a:chOff x="0" y="0"/>
          <a:chExt cx="0" cy="0"/>
        </a:xfrm>
      </p:grpSpPr>
      <p:sp>
        <p:nvSpPr>
          <p:cNvPr id="59" name="タイトルテキスト"/>
          <p:cNvSpPr txBox="1"/>
          <p:nvPr>
            <p:ph type="title"/>
          </p:nvPr>
        </p:nvSpPr>
        <p:spPr>
          <a:xfrm>
            <a:off x="629658" y="235009"/>
            <a:ext cx="12211795" cy="1087108"/>
          </a:xfrm>
          <a:prstGeom prst="rect">
            <a:avLst/>
          </a:prstGeom>
        </p:spPr>
        <p:txBody>
          <a:bodyPr/>
          <a:lstStyle>
            <a:lvl1pPr algn="l">
              <a:defRPr sz="4500">
                <a:solidFill>
                  <a:srgbClr val="0F0F0F"/>
                </a:solidFill>
                <a:latin typeface="ヒラギノ角ゴ ProN W6"/>
                <a:ea typeface="ヒラギノ角ゴ ProN W6"/>
                <a:cs typeface="ヒラギノ角ゴ ProN W6"/>
                <a:sym typeface="ヒラギノ角ゴ ProN W6"/>
              </a:defRPr>
            </a:lvl1pPr>
          </a:lstStyle>
          <a:p>
            <a:pPr/>
            <a:r>
              <a:t>タイトルテキスト</a:t>
            </a:r>
          </a:p>
        </p:txBody>
      </p:sp>
      <p:sp>
        <p:nvSpPr>
          <p:cNvPr id="60" name="本文レベル1…"/>
          <p:cNvSpPr txBox="1"/>
          <p:nvPr>
            <p:ph type="body" idx="1"/>
          </p:nvPr>
        </p:nvSpPr>
        <p:spPr>
          <a:xfrm>
            <a:off x="252452" y="1626658"/>
            <a:ext cx="12499896" cy="7896292"/>
          </a:xfrm>
          <a:prstGeom prst="rect">
            <a:avLst/>
          </a:prstGeom>
        </p:spPr>
        <p:txBody>
          <a:bodyPr anchor="t"/>
          <a:lstStyle>
            <a:lvl1pPr>
              <a:spcBef>
                <a:spcPts val="500"/>
              </a:spcBef>
              <a:buSzPct val="100000"/>
              <a:buChar char="●"/>
              <a:defRPr sz="2800">
                <a:solidFill>
                  <a:srgbClr val="0F0F0F"/>
                </a:solidFill>
              </a:defRPr>
            </a:lvl1pPr>
            <a:lvl2pPr marL="571500" indent="-317500">
              <a:spcBef>
                <a:spcPts val="0"/>
              </a:spcBef>
              <a:buSzPct val="120000"/>
              <a:buChar char="-"/>
              <a:defRPr sz="2500">
                <a:solidFill>
                  <a:srgbClr val="0F0F0F"/>
                </a:solidFill>
              </a:defRPr>
            </a:lvl2pPr>
            <a:lvl3pPr marL="762000" indent="-254000">
              <a:spcBef>
                <a:spcPts val="0"/>
              </a:spcBef>
              <a:defRPr sz="2500">
                <a:solidFill>
                  <a:srgbClr val="0F0F0F"/>
                </a:solidFill>
              </a:defRPr>
            </a:lvl3pPr>
            <a:lvl4pPr marL="1016000" indent="-254000">
              <a:spcBef>
                <a:spcPts val="0"/>
              </a:spcBef>
              <a:defRPr sz="1800">
                <a:solidFill>
                  <a:srgbClr val="0F0F0F"/>
                </a:solidFill>
              </a:defRPr>
            </a:lvl4pPr>
            <a:lvl5pPr marL="1270000" indent="-254000">
              <a:spcBef>
                <a:spcPts val="0"/>
              </a:spcBef>
              <a:defRPr sz="1800">
                <a:solidFill>
                  <a:srgbClr val="0F0F0F"/>
                </a:solidFill>
              </a:defRPr>
            </a:lvl5pPr>
          </a:lstStyle>
          <a:p>
            <a:pPr/>
            <a:r>
              <a:t>本文レベル1</a:t>
            </a:r>
          </a:p>
          <a:p>
            <a:pPr lvl="1"/>
            <a:r>
              <a:t>本文レベル2</a:t>
            </a:r>
          </a:p>
          <a:p>
            <a:pPr lvl="2"/>
            <a:r>
              <a:t>本文レベル3</a:t>
            </a:r>
          </a:p>
          <a:p>
            <a:pPr lvl="3"/>
            <a:r>
              <a:t>本文レベル4</a:t>
            </a:r>
          </a:p>
          <a:p>
            <a:pPr lvl="4"/>
            <a:r>
              <a:t>本文レベル5</a:t>
            </a:r>
          </a:p>
        </p:txBody>
      </p:sp>
      <p:sp>
        <p:nvSpPr>
          <p:cNvPr id="61" name="四角形"/>
          <p:cNvSpPr/>
          <p:nvPr/>
        </p:nvSpPr>
        <p:spPr>
          <a:xfrm>
            <a:off x="387789" y="401804"/>
            <a:ext cx="199298" cy="753518"/>
          </a:xfrm>
          <a:prstGeom prst="rect">
            <a:avLst/>
          </a:prstGeom>
          <a:solidFill>
            <a:schemeClr val="accent1">
              <a:lumOff val="-13575"/>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62" name="スライド番号"/>
          <p:cNvSpPr txBox="1"/>
          <p:nvPr>
            <p:ph type="sldNum" sz="quarter" idx="2"/>
          </p:nvPr>
        </p:nvSpPr>
        <p:spPr>
          <a:xfrm>
            <a:off x="12417713" y="28939"/>
            <a:ext cx="410872" cy="411365"/>
          </a:xfrm>
          <a:prstGeom prst="rect">
            <a:avLst/>
          </a:prstGeom>
        </p:spPr>
        <p:txBody>
          <a:bodyPr/>
          <a:lstStyle>
            <a:lvl1pPr>
              <a:defRPr sz="2100">
                <a:solidFill>
                  <a:srgbClr val="0F0F0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タイトル、箇条書き、画像">
    <p:spTree>
      <p:nvGrpSpPr>
        <p:cNvPr id="1" name=""/>
        <p:cNvGrpSpPr/>
        <p:nvPr/>
      </p:nvGrpSpPr>
      <p:grpSpPr>
        <a:xfrm>
          <a:off x="0" y="0"/>
          <a:ext cx="0" cy="0"/>
          <a:chOff x="0" y="0"/>
          <a:chExt cx="0" cy="0"/>
        </a:xfrm>
      </p:grpSpPr>
      <p:sp>
        <p:nvSpPr>
          <p:cNvPr id="69" name="イメージ"/>
          <p:cNvSpPr/>
          <p:nvPr>
            <p:ph type="pic" idx="21"/>
          </p:nvPr>
        </p:nvSpPr>
        <p:spPr>
          <a:xfrm>
            <a:off x="4086225" y="2586566"/>
            <a:ext cx="9429750" cy="6286501"/>
          </a:xfrm>
          <a:prstGeom prst="rect">
            <a:avLst/>
          </a:prstGeom>
        </p:spPr>
        <p:txBody>
          <a:bodyPr lIns="91439" tIns="45719" rIns="91439" bIns="45719" anchor="t">
            <a:noAutofit/>
          </a:bodyPr>
          <a:lstStyle/>
          <a:p>
            <a:pPr/>
          </a:p>
        </p:txBody>
      </p:sp>
      <p:sp>
        <p:nvSpPr>
          <p:cNvPr id="70" name="タイトルテキスト"/>
          <p:cNvSpPr txBox="1"/>
          <p:nvPr>
            <p:ph type="title"/>
          </p:nvPr>
        </p:nvSpPr>
        <p:spPr>
          <a:prstGeom prst="rect">
            <a:avLst/>
          </a:prstGeom>
        </p:spPr>
        <p:txBody>
          <a:bodyPr/>
          <a:lstStyle/>
          <a:p>
            <a:pPr/>
            <a:r>
              <a:t>タイトルテキスト</a:t>
            </a:r>
          </a:p>
        </p:txBody>
      </p:sp>
      <p:sp>
        <p:nvSpPr>
          <p:cNvPr id="71" name="本文レベル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本文レベル1</a:t>
            </a:r>
          </a:p>
          <a:p>
            <a:pPr lvl="1"/>
            <a:r>
              <a:t>本文レベル2</a:t>
            </a:r>
          </a:p>
          <a:p>
            <a:pPr lvl="2"/>
            <a:r>
              <a:t>本文レベル3</a:t>
            </a:r>
          </a:p>
          <a:p>
            <a:pPr lvl="3"/>
            <a:r>
              <a:t>本文レベル4</a:t>
            </a:r>
          </a:p>
          <a:p>
            <a:pPr lvl="4"/>
            <a:r>
              <a:t>本文レベル5</a:t>
            </a:r>
          </a:p>
        </p:txBody>
      </p:sp>
      <p:sp>
        <p:nvSpPr>
          <p:cNvPr id="72" name="スライド番号"/>
          <p:cNvSpPr txBox="1"/>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箇条書き">
    <p:spTree>
      <p:nvGrpSpPr>
        <p:cNvPr id="1" name=""/>
        <p:cNvGrpSpPr/>
        <p:nvPr/>
      </p:nvGrpSpPr>
      <p:grpSpPr>
        <a:xfrm>
          <a:off x="0" y="0"/>
          <a:ext cx="0" cy="0"/>
          <a:chOff x="0" y="0"/>
          <a:chExt cx="0" cy="0"/>
        </a:xfrm>
      </p:grpSpPr>
      <p:sp>
        <p:nvSpPr>
          <p:cNvPr id="79" name="本文レベル1…"/>
          <p:cNvSpPr txBox="1"/>
          <p:nvPr>
            <p:ph type="body" idx="1"/>
          </p:nvPr>
        </p:nvSpPr>
        <p:spPr>
          <a:xfrm>
            <a:off x="952500" y="1270000"/>
            <a:ext cx="11099800" cy="7213600"/>
          </a:xfrm>
          <a:prstGeom prst="rect">
            <a:avLst/>
          </a:prstGeom>
        </p:spPr>
        <p:txBody>
          <a:bodyPr/>
          <a:lstStyle/>
          <a:p>
            <a:pPr/>
            <a:r>
              <a:t>本文レベル1</a:t>
            </a:r>
          </a:p>
          <a:p>
            <a:pPr lvl="1"/>
            <a:r>
              <a:t>本文レベル2</a:t>
            </a:r>
          </a:p>
          <a:p>
            <a:pPr lvl="2"/>
            <a:r>
              <a:t>本文レベル3</a:t>
            </a:r>
          </a:p>
          <a:p>
            <a:pPr lvl="3"/>
            <a:r>
              <a:t>本文レベル4</a:t>
            </a:r>
          </a:p>
          <a:p>
            <a:pPr lvl="4"/>
            <a:r>
              <a:t>本文レベル5</a:t>
            </a:r>
          </a:p>
        </p:txBody>
      </p:sp>
      <p:sp>
        <p:nvSpPr>
          <p:cNvPr id="8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画像（3点）">
    <p:spTree>
      <p:nvGrpSpPr>
        <p:cNvPr id="1" name=""/>
        <p:cNvGrpSpPr/>
        <p:nvPr/>
      </p:nvGrpSpPr>
      <p:grpSpPr>
        <a:xfrm>
          <a:off x="0" y="0"/>
          <a:ext cx="0" cy="0"/>
          <a:chOff x="0" y="0"/>
          <a:chExt cx="0" cy="0"/>
        </a:xfrm>
      </p:grpSpPr>
      <p:sp>
        <p:nvSpPr>
          <p:cNvPr id="87" name="イメージ"/>
          <p:cNvSpPr/>
          <p:nvPr>
            <p:ph type="pic" sz="quarter" idx="21"/>
          </p:nvPr>
        </p:nvSpPr>
        <p:spPr>
          <a:xfrm>
            <a:off x="6680200" y="5029200"/>
            <a:ext cx="6054748" cy="4038600"/>
          </a:xfrm>
          <a:prstGeom prst="rect">
            <a:avLst/>
          </a:prstGeom>
        </p:spPr>
        <p:txBody>
          <a:bodyPr lIns="91439" tIns="45719" rIns="91439" bIns="45719" anchor="t">
            <a:noAutofit/>
          </a:bodyPr>
          <a:lstStyle/>
          <a:p>
            <a:pPr/>
          </a:p>
        </p:txBody>
      </p:sp>
      <p:sp>
        <p:nvSpPr>
          <p:cNvPr id="88" name="イメージ"/>
          <p:cNvSpPr/>
          <p:nvPr>
            <p:ph type="pic" sz="quarter" idx="22"/>
          </p:nvPr>
        </p:nvSpPr>
        <p:spPr>
          <a:xfrm>
            <a:off x="6502400" y="889000"/>
            <a:ext cx="5867400" cy="3911601"/>
          </a:xfrm>
          <a:prstGeom prst="rect">
            <a:avLst/>
          </a:prstGeom>
        </p:spPr>
        <p:txBody>
          <a:bodyPr lIns="91439" tIns="45719" rIns="91439" bIns="45719" anchor="t">
            <a:noAutofit/>
          </a:bodyPr>
          <a:lstStyle/>
          <a:p>
            <a:pPr/>
          </a:p>
        </p:txBody>
      </p:sp>
      <p:sp>
        <p:nvSpPr>
          <p:cNvPr id="89" name="イメージ"/>
          <p:cNvSpPr/>
          <p:nvPr>
            <p:ph type="pic" idx="23"/>
          </p:nvPr>
        </p:nvSpPr>
        <p:spPr>
          <a:xfrm>
            <a:off x="-2374900" y="889000"/>
            <a:ext cx="11982450" cy="7988300"/>
          </a:xfrm>
          <a:prstGeom prst="rect">
            <a:avLst/>
          </a:prstGeom>
        </p:spPr>
        <p:txBody>
          <a:bodyPr lIns="91439" tIns="45719" rIns="91439" bIns="45719" anchor="t">
            <a:noAutofit/>
          </a:bodyPr>
          <a:lstStyle/>
          <a:p>
            <a:pPr/>
          </a:p>
        </p:txBody>
      </p:sp>
      <p:sp>
        <p:nvSpPr>
          <p:cNvPr id="90" name="スライド番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タイトルテキスト"/>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タイトルテキスト</a:t>
            </a:r>
          </a:p>
        </p:txBody>
      </p:sp>
      <p:sp>
        <p:nvSpPr>
          <p:cNvPr id="3" name="本文レベル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本文レベル1</a:t>
            </a:r>
          </a:p>
          <a:p>
            <a:pPr lvl="1"/>
            <a:r>
              <a:t>本文レベル2</a:t>
            </a:r>
          </a:p>
          <a:p>
            <a:pPr lvl="2"/>
            <a:r>
              <a:t>本文レベル3</a:t>
            </a:r>
          </a:p>
          <a:p>
            <a:pPr lvl="3"/>
            <a:r>
              <a:t>本文レベル4</a:t>
            </a:r>
          </a:p>
          <a:p>
            <a:pPr lvl="4"/>
            <a:r>
              <a:t>本文レベル5</a:t>
            </a:r>
          </a:p>
        </p:txBody>
      </p:sp>
      <p:sp>
        <p:nvSpPr>
          <p:cNvPr id="4" name="スライド番号"/>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000000"/>
          </a:solidFill>
          <a:uFillTx/>
          <a:latin typeface="+mn-lt"/>
          <a:ea typeface="+mn-ea"/>
          <a:cs typeface="+mn-cs"/>
          <a:sym typeface="ヒラギノ角ゴ ProN W3"/>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6.png"/><Relationship Id="rId6" Type="http://schemas.openxmlformats.org/officeDocument/2006/relationships/image" Target="../media/image1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5.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1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 Id="rId3" Type="http://schemas.openxmlformats.org/officeDocument/2006/relationships/image" Target="../media/image23.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6.png"/><Relationship Id="rId4" Type="http://schemas.openxmlformats.org/officeDocument/2006/relationships/image" Target="../media/image27.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image" Target="../media/image5.jpeg"/><Relationship Id="rId4" Type="http://schemas.openxmlformats.org/officeDocument/2006/relationships/image" Target="../media/image2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image" Target="../media/image10.png"/><Relationship Id="rId4"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4.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AXEL実験…"/>
          <p:cNvSpPr txBox="1"/>
          <p:nvPr>
            <p:ph type="body" idx="21"/>
          </p:nvPr>
        </p:nvSpPr>
        <p:spPr>
          <a:prstGeom prst="rect">
            <a:avLst/>
          </a:prstGeom>
        </p:spPr>
        <p:txBody>
          <a:bodyPr/>
          <a:lstStyle/>
          <a:p>
            <a:pPr marL="0" indent="0" algn="ctr">
              <a:spcBef>
                <a:spcPts val="0"/>
              </a:spcBef>
              <a:buSzTx/>
              <a:buNone/>
              <a:defRPr sz="3800">
                <a:solidFill>
                  <a:srgbClr val="0F0F0F"/>
                </a:solidFill>
              </a:defRPr>
            </a:pPr>
            <a:r>
              <a:t>AXEL実験</a:t>
            </a:r>
          </a:p>
          <a:p>
            <a:pPr marL="0" indent="0" algn="ctr">
              <a:spcBef>
                <a:spcPts val="0"/>
              </a:spcBef>
              <a:buSzTx/>
              <a:buNone/>
              <a:defRPr sz="3800">
                <a:solidFill>
                  <a:srgbClr val="0F0F0F"/>
                </a:solidFill>
                <a:latin typeface="ヒラギノ角ゴ ProN W6"/>
                <a:ea typeface="ヒラギノ角ゴ ProN W6"/>
                <a:cs typeface="ヒラギノ角ゴ ProN W6"/>
                <a:sym typeface="ヒラギノ角ゴ ProN W6"/>
              </a:defRPr>
            </a:pPr>
            <a:r>
              <a:t>ニュートリノレス二重ベータ崩壊探索のための</a:t>
            </a:r>
          </a:p>
          <a:p>
            <a:pPr marL="0" indent="0" algn="ctr">
              <a:spcBef>
                <a:spcPts val="0"/>
              </a:spcBef>
              <a:buSzTx/>
              <a:buNone/>
              <a:defRPr sz="3800">
                <a:solidFill>
                  <a:srgbClr val="0F0F0F"/>
                </a:solidFill>
                <a:latin typeface="ヒラギノ角ゴ ProN W6"/>
                <a:ea typeface="ヒラギノ角ゴ ProN W6"/>
                <a:cs typeface="ヒラギノ角ゴ ProN W6"/>
                <a:sym typeface="ヒラギノ角ゴ ProN W6"/>
              </a:defRPr>
            </a:pPr>
            <a:r>
              <a:t>高圧XeガスTPC大型試作機の開発状況</a:t>
            </a:r>
          </a:p>
        </p:txBody>
      </p:sp>
      <p:sp>
        <p:nvSpPr>
          <p:cNvPr id="134" name="京都大学 中村 和広…"/>
          <p:cNvSpPr txBox="1"/>
          <p:nvPr>
            <p:ph type="body" idx="22"/>
          </p:nvPr>
        </p:nvSpPr>
        <p:spPr>
          <a:prstGeom prst="rect">
            <a:avLst/>
          </a:prstGeom>
        </p:spPr>
        <p:txBody>
          <a:bodyPr/>
          <a:lstStyle/>
          <a:p>
            <a:pPr marL="0" indent="0" algn="ctr">
              <a:spcBef>
                <a:spcPts val="0"/>
              </a:spcBef>
              <a:buSzTx/>
              <a:buNone/>
              <a:defRPr sz="2500">
                <a:solidFill>
                  <a:srgbClr val="0F0F0F"/>
                </a:solidFill>
              </a:defRPr>
            </a:pPr>
            <a:r>
              <a:t>京都大学 </a:t>
            </a:r>
            <a:r>
              <a:rPr>
                <a:latin typeface="ヒラギノ角ゴ ProN W6"/>
                <a:ea typeface="ヒラギノ角ゴ ProN W6"/>
                <a:cs typeface="ヒラギノ角ゴ ProN W6"/>
                <a:sym typeface="ヒラギノ角ゴ ProN W6"/>
              </a:rPr>
              <a:t>中村 和広</a:t>
            </a:r>
          </a:p>
          <a:p>
            <a:pPr marL="0" indent="0" algn="ctr">
              <a:spcBef>
                <a:spcPts val="0"/>
              </a:spcBef>
              <a:buSzTx/>
              <a:buNone/>
              <a:defRPr sz="2500">
                <a:solidFill>
                  <a:srgbClr val="0F0F0F"/>
                </a:solidFill>
              </a:defRPr>
            </a:pPr>
            <a:r>
              <a:t>市川温子，中家剛，木河達也，小原脩平，中村輝石，潘晟，</a:t>
            </a:r>
          </a:p>
          <a:p>
            <a:pPr marL="0" indent="0" algn="ctr">
              <a:spcBef>
                <a:spcPts val="0"/>
              </a:spcBef>
              <a:buSzTx/>
              <a:buNone/>
              <a:defRPr sz="2500">
                <a:solidFill>
                  <a:srgbClr val="0F0F0F"/>
                </a:solidFill>
              </a:defRPr>
            </a:pPr>
            <a:r>
              <a:t>吉田将，菅島文悟，樫野幸将</a:t>
            </a:r>
          </a:p>
          <a:p>
            <a:pPr marL="0" indent="0" algn="ctr">
              <a:spcBef>
                <a:spcPts val="0"/>
              </a:spcBef>
              <a:buSzTx/>
              <a:buNone/>
              <a:defRPr sz="2500">
                <a:solidFill>
                  <a:srgbClr val="0F0F0F"/>
                </a:solidFill>
              </a:defRPr>
            </a:pPr>
            <a:r>
              <a:t>他AXEL Collaboration</a:t>
            </a:r>
          </a:p>
          <a:p>
            <a:pPr marL="0" indent="0" algn="ctr">
              <a:spcBef>
                <a:spcPts val="0"/>
              </a:spcBef>
              <a:buSzTx/>
              <a:buNone/>
              <a:defRPr sz="2500">
                <a:solidFill>
                  <a:srgbClr val="0F0F0F"/>
                </a:solidFill>
              </a:defRPr>
            </a:pPr>
          </a:p>
          <a:p>
            <a:pPr marL="0" indent="0" algn="ctr">
              <a:spcBef>
                <a:spcPts val="0"/>
              </a:spcBef>
              <a:buSzTx/>
              <a:buNone/>
              <a:defRPr sz="2500">
                <a:solidFill>
                  <a:srgbClr val="0F0F0F"/>
                </a:solidFill>
              </a:defRPr>
            </a:pPr>
            <a:r>
              <a:t>2021年3月13日（土）</a:t>
            </a:r>
          </a:p>
          <a:p>
            <a:pPr marL="0" indent="0" algn="ctr">
              <a:spcBef>
                <a:spcPts val="0"/>
              </a:spcBef>
              <a:buSzTx/>
              <a:buNone/>
              <a:defRPr sz="2500">
                <a:solidFill>
                  <a:srgbClr val="0F0F0F"/>
                </a:solidFill>
              </a:defRPr>
            </a:pPr>
            <a:r>
              <a:t>JPS@オンライン</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メッシュのほつれ対策"/>
          <p:cNvSpPr txBox="1"/>
          <p:nvPr>
            <p:ph type="title"/>
          </p:nvPr>
        </p:nvSpPr>
        <p:spPr>
          <a:prstGeom prst="rect">
            <a:avLst/>
          </a:prstGeom>
        </p:spPr>
        <p:txBody>
          <a:bodyPr/>
          <a:lstStyle/>
          <a:p>
            <a:pPr/>
            <a:r>
              <a:t>メッシュのほつれ対策</a:t>
            </a:r>
          </a:p>
        </p:txBody>
      </p:sp>
      <p:sp>
        <p:nvSpPr>
          <p:cNvPr id="305" name="メッシュを樹脂フィルムでラミネートできないか…"/>
          <p:cNvSpPr txBox="1"/>
          <p:nvPr>
            <p:ph type="body" sz="half" idx="1"/>
          </p:nvPr>
        </p:nvSpPr>
        <p:spPr>
          <a:xfrm>
            <a:off x="252452" y="1626658"/>
            <a:ext cx="12499896" cy="2168235"/>
          </a:xfrm>
          <a:prstGeom prst="rect">
            <a:avLst/>
          </a:prstGeom>
        </p:spPr>
        <p:txBody>
          <a:bodyPr/>
          <a:lstStyle/>
          <a:p>
            <a:pPr/>
            <a:r>
              <a:t>メッシュを樹脂フィルムでラミネートできないか</a:t>
            </a:r>
          </a:p>
          <a:p>
            <a:pPr lvl="1">
              <a:spcBef>
                <a:spcPts val="1000"/>
              </a:spcBef>
            </a:pPr>
            <a:r>
              <a:t>フッ素樹脂溶着の技術をもつ(株)陽和に相談</a:t>
            </a:r>
          </a:p>
          <a:p>
            <a:pPr lvl="1">
              <a:spcBef>
                <a:spcPts val="1000"/>
              </a:spcBef>
            </a:pPr>
            <a:r>
              <a:t>PFAフィルムで挟んで溶着したメッシュを作成し、ELCCに組み込み</a:t>
            </a:r>
          </a:p>
        </p:txBody>
      </p:sp>
      <p:sp>
        <p:nvSpPr>
          <p:cNvPr id="30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7" name="IMG_1367.jpeg" descr="IMG_1367.jpeg"/>
          <p:cNvPicPr>
            <a:picLocks noChangeAspect="1"/>
          </p:cNvPicPr>
          <p:nvPr/>
        </p:nvPicPr>
        <p:blipFill>
          <a:blip r:embed="rId2">
            <a:extLst/>
          </a:blip>
          <a:srcRect l="6698" t="9959" r="9505" b="9959"/>
          <a:stretch>
            <a:fillRect/>
          </a:stretch>
        </p:blipFill>
        <p:spPr>
          <a:xfrm>
            <a:off x="6778529" y="5222203"/>
            <a:ext cx="5802614" cy="4159109"/>
          </a:xfrm>
          <a:prstGeom prst="rect">
            <a:avLst/>
          </a:prstGeom>
          <a:ln w="12700">
            <a:miter lim="400000"/>
          </a:ln>
        </p:spPr>
      </p:pic>
      <p:sp>
        <p:nvSpPr>
          <p:cNvPr id="308" name="図形"/>
          <p:cNvSpPr/>
          <p:nvPr/>
        </p:nvSpPr>
        <p:spPr>
          <a:xfrm>
            <a:off x="8337227" y="5934104"/>
            <a:ext cx="2810296" cy="2400818"/>
          </a:xfrm>
          <a:custGeom>
            <a:avLst/>
            <a:gdLst/>
            <a:ahLst/>
            <a:cxnLst>
              <a:cxn ang="0">
                <a:pos x="wd2" y="hd2"/>
              </a:cxn>
              <a:cxn ang="5400000">
                <a:pos x="wd2" y="hd2"/>
              </a:cxn>
              <a:cxn ang="10800000">
                <a:pos x="wd2" y="hd2"/>
              </a:cxn>
              <a:cxn ang="16200000">
                <a:pos x="wd2" y="hd2"/>
              </a:cxn>
            </a:cxnLst>
            <a:rect l="0" t="0" r="r" b="b"/>
            <a:pathLst>
              <a:path w="21517" h="21595" fill="norm" stroke="1" extrusionOk="0">
                <a:moveTo>
                  <a:pt x="431" y="5806"/>
                </a:moveTo>
                <a:lnTo>
                  <a:pt x="8094" y="5567"/>
                </a:lnTo>
                <a:cubicBezTo>
                  <a:pt x="8318" y="5590"/>
                  <a:pt x="8539" y="5486"/>
                  <a:pt x="8688" y="5287"/>
                </a:cubicBezTo>
                <a:cubicBezTo>
                  <a:pt x="8792" y="5147"/>
                  <a:pt x="8853" y="4969"/>
                  <a:pt x="8860" y="4783"/>
                </a:cubicBezTo>
                <a:lnTo>
                  <a:pt x="8801" y="1026"/>
                </a:lnTo>
                <a:cubicBezTo>
                  <a:pt x="8910" y="431"/>
                  <a:pt x="9356" y="5"/>
                  <a:pt x="9873" y="0"/>
                </a:cubicBezTo>
                <a:cubicBezTo>
                  <a:pt x="10424" y="-5"/>
                  <a:pt x="10895" y="463"/>
                  <a:pt x="10983" y="1101"/>
                </a:cubicBezTo>
                <a:lnTo>
                  <a:pt x="11036" y="4652"/>
                </a:lnTo>
                <a:cubicBezTo>
                  <a:pt x="11015" y="4888"/>
                  <a:pt x="11085" y="5123"/>
                  <a:pt x="11227" y="5292"/>
                </a:cubicBezTo>
                <a:cubicBezTo>
                  <a:pt x="11365" y="5456"/>
                  <a:pt x="11557" y="5542"/>
                  <a:pt x="11752" y="5527"/>
                </a:cubicBezTo>
                <a:lnTo>
                  <a:pt x="13159" y="5418"/>
                </a:lnTo>
                <a:cubicBezTo>
                  <a:pt x="13231" y="5397"/>
                  <a:pt x="13306" y="5408"/>
                  <a:pt x="13371" y="5448"/>
                </a:cubicBezTo>
                <a:cubicBezTo>
                  <a:pt x="13449" y="5495"/>
                  <a:pt x="13506" y="5579"/>
                  <a:pt x="13528" y="5679"/>
                </a:cubicBezTo>
                <a:lnTo>
                  <a:pt x="21365" y="20243"/>
                </a:lnTo>
                <a:cubicBezTo>
                  <a:pt x="21522" y="20401"/>
                  <a:pt x="21562" y="20666"/>
                  <a:pt x="21461" y="20878"/>
                </a:cubicBezTo>
                <a:cubicBezTo>
                  <a:pt x="21394" y="21021"/>
                  <a:pt x="21269" y="21115"/>
                  <a:pt x="21130" y="21128"/>
                </a:cubicBezTo>
                <a:lnTo>
                  <a:pt x="8211" y="21595"/>
                </a:lnTo>
                <a:cubicBezTo>
                  <a:pt x="8089" y="21585"/>
                  <a:pt x="7972" y="21539"/>
                  <a:pt x="7868" y="21462"/>
                </a:cubicBezTo>
                <a:cubicBezTo>
                  <a:pt x="7726" y="21356"/>
                  <a:pt x="7619" y="21196"/>
                  <a:pt x="7565" y="21008"/>
                </a:cubicBezTo>
                <a:lnTo>
                  <a:pt x="112" y="6623"/>
                </a:lnTo>
                <a:cubicBezTo>
                  <a:pt x="-34" y="6438"/>
                  <a:pt x="-38" y="6154"/>
                  <a:pt x="103" y="5964"/>
                </a:cubicBezTo>
                <a:cubicBezTo>
                  <a:pt x="185" y="5853"/>
                  <a:pt x="307" y="5795"/>
                  <a:pt x="431" y="5806"/>
                </a:cubicBezTo>
                <a:close/>
              </a:path>
            </a:pathLst>
          </a:custGeom>
          <a:ln w="63500">
            <a:solidFill>
              <a:schemeClr val="accent4">
                <a:hueOff val="-1081314"/>
                <a:satOff val="4338"/>
                <a:lumOff val="-8931"/>
                <a:alpha val="50477"/>
              </a:schemeClr>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09" name="円形"/>
          <p:cNvSpPr/>
          <p:nvPr/>
        </p:nvSpPr>
        <p:spPr>
          <a:xfrm>
            <a:off x="8536939" y="6639280"/>
            <a:ext cx="199298" cy="199298"/>
          </a:xfrm>
          <a:prstGeom prst="ellipse">
            <a:avLst/>
          </a:prstGeom>
          <a:solidFill>
            <a:schemeClr val="accent4">
              <a:hueOff val="-1081314"/>
              <a:satOff val="4338"/>
              <a:lumOff val="-8931"/>
              <a:alpha val="50000"/>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0" name="円形"/>
          <p:cNvSpPr/>
          <p:nvPr/>
        </p:nvSpPr>
        <p:spPr>
          <a:xfrm>
            <a:off x="9524393" y="5983266"/>
            <a:ext cx="199298" cy="199299"/>
          </a:xfrm>
          <a:prstGeom prst="ellipse">
            <a:avLst/>
          </a:prstGeom>
          <a:solidFill>
            <a:schemeClr val="accent4">
              <a:hueOff val="-1081314"/>
              <a:satOff val="4338"/>
              <a:lumOff val="-8931"/>
              <a:alpha val="50000"/>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1" name="円形"/>
          <p:cNvSpPr/>
          <p:nvPr/>
        </p:nvSpPr>
        <p:spPr>
          <a:xfrm>
            <a:off x="9909529" y="6669561"/>
            <a:ext cx="199298" cy="199299"/>
          </a:xfrm>
          <a:prstGeom prst="ellipse">
            <a:avLst/>
          </a:prstGeom>
          <a:solidFill>
            <a:schemeClr val="accent4">
              <a:hueOff val="-1081314"/>
              <a:satOff val="4338"/>
              <a:lumOff val="-8931"/>
              <a:alpha val="50000"/>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2" name="円形"/>
          <p:cNvSpPr/>
          <p:nvPr/>
        </p:nvSpPr>
        <p:spPr>
          <a:xfrm>
            <a:off x="10750705" y="7949569"/>
            <a:ext cx="199299" cy="199299"/>
          </a:xfrm>
          <a:prstGeom prst="ellipse">
            <a:avLst/>
          </a:prstGeom>
          <a:solidFill>
            <a:schemeClr val="accent4">
              <a:hueOff val="-1081314"/>
              <a:satOff val="4338"/>
              <a:lumOff val="-8931"/>
              <a:alpha val="50000"/>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3" name="円形"/>
          <p:cNvSpPr/>
          <p:nvPr/>
        </p:nvSpPr>
        <p:spPr>
          <a:xfrm>
            <a:off x="9337493" y="7949569"/>
            <a:ext cx="199299" cy="199299"/>
          </a:xfrm>
          <a:prstGeom prst="ellipse">
            <a:avLst/>
          </a:prstGeom>
          <a:solidFill>
            <a:schemeClr val="accent4">
              <a:hueOff val="-1081314"/>
              <a:satOff val="4338"/>
              <a:lumOff val="-8931"/>
              <a:alpha val="50000"/>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4" name="四角形"/>
          <p:cNvSpPr/>
          <p:nvPr/>
        </p:nvSpPr>
        <p:spPr>
          <a:xfrm>
            <a:off x="10395670" y="5820609"/>
            <a:ext cx="1750556" cy="524613"/>
          </a:xfrm>
          <a:prstGeom prst="rect">
            <a:avLst/>
          </a:prstGeom>
          <a:solidFill>
            <a:srgbClr val="FFFFFF"/>
          </a:solidFill>
          <a:ln w="254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p>
        </p:txBody>
      </p:sp>
      <p:sp>
        <p:nvSpPr>
          <p:cNvPr id="315" name="溶着箇所"/>
          <p:cNvSpPr txBox="1"/>
          <p:nvPr/>
        </p:nvSpPr>
        <p:spPr>
          <a:xfrm>
            <a:off x="10601864" y="5862827"/>
            <a:ext cx="1617522" cy="44017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100"/>
            </a:lvl1pPr>
          </a:lstStyle>
          <a:p>
            <a:pPr/>
            <a:r>
              <a:t>溶着箇所</a:t>
            </a:r>
          </a:p>
        </p:txBody>
      </p:sp>
      <p:sp>
        <p:nvSpPr>
          <p:cNvPr id="316" name="円形"/>
          <p:cNvSpPr/>
          <p:nvPr/>
        </p:nvSpPr>
        <p:spPr>
          <a:xfrm>
            <a:off x="10498321" y="5927242"/>
            <a:ext cx="311349" cy="311348"/>
          </a:xfrm>
          <a:prstGeom prst="ellipse">
            <a:avLst/>
          </a:prstGeom>
          <a:solidFill>
            <a:schemeClr val="accent4">
              <a:hueOff val="-1081314"/>
              <a:satOff val="4338"/>
              <a:lumOff val="-8931"/>
              <a:alpha val="50000"/>
            </a:schemeClr>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17" name="ELCCに付着するホコリの量が減少…"/>
          <p:cNvSpPr txBox="1"/>
          <p:nvPr/>
        </p:nvSpPr>
        <p:spPr>
          <a:xfrm>
            <a:off x="399971" y="3624897"/>
            <a:ext cx="12211795" cy="132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33375" indent="-333375" algn="l">
              <a:buSzPct val="145000"/>
              <a:buChar char="✓"/>
            </a:pPr>
            <a:r>
              <a:t>ELCCに付着するホコリの量が減少</a:t>
            </a:r>
          </a:p>
          <a:p>
            <a:pPr marL="333375" indent="-333375" algn="l">
              <a:buSzPct val="145000"/>
              <a:buChar char="✓"/>
            </a:pPr>
            <a:r>
              <a:t>溶着メッシュを用いたELCCでもエネルギー分解能が問題ないことを確認</a:t>
            </a:r>
            <a:br/>
            <a:r>
              <a:t>→吉田（13aV2-3）</a:t>
            </a:r>
          </a:p>
        </p:txBody>
      </p:sp>
      <p:pic>
        <p:nvPicPr>
          <p:cNvPr id="318" name="IMG_0907.jpeg" descr="IMG_0907.jpeg"/>
          <p:cNvPicPr>
            <a:picLocks noChangeAspect="1"/>
          </p:cNvPicPr>
          <p:nvPr/>
        </p:nvPicPr>
        <p:blipFill>
          <a:blip r:embed="rId3">
            <a:extLst/>
          </a:blip>
          <a:stretch>
            <a:fillRect/>
          </a:stretch>
        </p:blipFill>
        <p:spPr>
          <a:xfrm>
            <a:off x="423560" y="5285478"/>
            <a:ext cx="3119439" cy="4159251"/>
          </a:xfrm>
          <a:prstGeom prst="rect">
            <a:avLst/>
          </a:prstGeom>
          <a:ln w="12700">
            <a:miter lim="400000"/>
          </a:ln>
        </p:spPr>
      </p:pic>
      <p:pic>
        <p:nvPicPr>
          <p:cNvPr id="319" name="イメージ" descr="イメージ"/>
          <p:cNvPicPr>
            <a:picLocks noChangeAspect="1"/>
          </p:cNvPicPr>
          <p:nvPr/>
        </p:nvPicPr>
        <p:blipFill>
          <a:blip r:embed="rId4">
            <a:extLst/>
          </a:blip>
          <a:stretch>
            <a:fillRect/>
          </a:stretch>
        </p:blipFill>
        <p:spPr>
          <a:xfrm>
            <a:off x="3735870" y="5310878"/>
            <a:ext cx="2657022" cy="2388882"/>
          </a:xfrm>
          <a:prstGeom prst="rect">
            <a:avLst/>
          </a:prstGeom>
          <a:ln w="38100">
            <a:solidFill>
              <a:schemeClr val="accent4">
                <a:hueOff val="-1081314"/>
                <a:satOff val="4338"/>
                <a:lumOff val="-8931"/>
              </a:schemeClr>
            </a:solidFill>
            <a:miter lim="400000"/>
          </a:ln>
        </p:spPr>
      </p:pic>
      <p:sp>
        <p:nvSpPr>
          <p:cNvPr id="320" name="線"/>
          <p:cNvSpPr/>
          <p:nvPr/>
        </p:nvSpPr>
        <p:spPr>
          <a:xfrm flipV="1">
            <a:off x="2341516" y="6367054"/>
            <a:ext cx="1350478" cy="459715"/>
          </a:xfrm>
          <a:prstGeom prst="line">
            <a:avLst/>
          </a:prstGeom>
          <a:ln w="88900">
            <a:solidFill>
              <a:srgbClr val="FFFFFF"/>
            </a:solidFill>
            <a:miter lim="400000"/>
            <a:headEnd type="oval"/>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21" name="線"/>
          <p:cNvSpPr/>
          <p:nvPr/>
        </p:nvSpPr>
        <p:spPr>
          <a:xfrm flipV="1">
            <a:off x="2343665" y="6346977"/>
            <a:ext cx="1404578" cy="478132"/>
          </a:xfrm>
          <a:prstGeom prst="line">
            <a:avLst/>
          </a:prstGeom>
          <a:ln w="50800">
            <a:solidFill>
              <a:schemeClr val="accent4">
                <a:hueOff val="-1081314"/>
                <a:satOff val="4338"/>
                <a:lumOff val="-8931"/>
              </a:schemeClr>
            </a:solidFill>
            <a:prstDash val="sysDot"/>
            <a:miter lim="400000"/>
            <a:headEnd type="oval"/>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3" name="フィールドケージでの放電対策"/>
          <p:cNvSpPr txBox="1"/>
          <p:nvPr>
            <p:ph type="title"/>
          </p:nvPr>
        </p:nvSpPr>
        <p:spPr>
          <a:prstGeom prst="rect">
            <a:avLst/>
          </a:prstGeom>
        </p:spPr>
        <p:txBody>
          <a:bodyPr/>
          <a:lstStyle/>
          <a:p>
            <a:pPr/>
            <a:r>
              <a:t>フィールドケージでの放電対策</a:t>
            </a:r>
          </a:p>
        </p:txBody>
      </p:sp>
      <p:sp>
        <p:nvSpPr>
          <p:cNvPr id="324" name="放電箇所の特定…"/>
          <p:cNvSpPr txBox="1"/>
          <p:nvPr>
            <p:ph type="body" sz="quarter" idx="1"/>
          </p:nvPr>
        </p:nvSpPr>
        <p:spPr>
          <a:xfrm>
            <a:off x="252452" y="1626658"/>
            <a:ext cx="8771474" cy="2367326"/>
          </a:xfrm>
          <a:prstGeom prst="rect">
            <a:avLst/>
          </a:prstGeom>
        </p:spPr>
        <p:txBody>
          <a:bodyPr/>
          <a:lstStyle/>
          <a:p>
            <a:pPr/>
            <a:r>
              <a:t>放電箇所の特定</a:t>
            </a:r>
          </a:p>
          <a:p>
            <a:pPr lvl="1"/>
            <a:r>
              <a:t>大気中での放電試験では放電しなかったため、</a:t>
            </a:r>
            <a:br/>
            <a:r>
              <a:t>放電箇所が特定できていなかった</a:t>
            </a:r>
          </a:p>
          <a:p>
            <a:pPr lvl="1"/>
            <a:r>
              <a:t>空気よりも放電しやすいArガスをフローさせて放電試験</a:t>
            </a:r>
          </a:p>
        </p:txBody>
      </p:sp>
      <p:sp>
        <p:nvSpPr>
          <p:cNvPr id="32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26" name="IMG_1181.jpeg" descr="IMG_1181.jpeg"/>
          <p:cNvPicPr>
            <a:picLocks noChangeAspect="1"/>
          </p:cNvPicPr>
          <p:nvPr/>
        </p:nvPicPr>
        <p:blipFill>
          <a:blip r:embed="rId2">
            <a:extLst/>
          </a:blip>
          <a:stretch>
            <a:fillRect/>
          </a:stretch>
        </p:blipFill>
        <p:spPr>
          <a:xfrm>
            <a:off x="9213080" y="874218"/>
            <a:ext cx="3511765" cy="2633824"/>
          </a:xfrm>
          <a:prstGeom prst="rect">
            <a:avLst/>
          </a:prstGeom>
          <a:ln w="12700">
            <a:miter lim="400000"/>
          </a:ln>
        </p:spPr>
      </p:pic>
      <p:pic>
        <p:nvPicPr>
          <p:cNvPr id="327" name="IMG_1177.jpeg" descr="IMG_1177.jpeg"/>
          <p:cNvPicPr>
            <a:picLocks noChangeAspect="1"/>
          </p:cNvPicPr>
          <p:nvPr/>
        </p:nvPicPr>
        <p:blipFill>
          <a:blip r:embed="rId3">
            <a:extLst/>
          </a:blip>
          <a:srcRect l="36167" t="209" r="0" b="13786"/>
          <a:stretch>
            <a:fillRect/>
          </a:stretch>
        </p:blipFill>
        <p:spPr>
          <a:xfrm>
            <a:off x="1201019" y="3760153"/>
            <a:ext cx="3748461" cy="2839498"/>
          </a:xfrm>
          <a:prstGeom prst="rect">
            <a:avLst/>
          </a:prstGeom>
          <a:ln w="12700">
            <a:miter lim="400000"/>
          </a:ln>
        </p:spPr>
      </p:pic>
      <p:pic>
        <p:nvPicPr>
          <p:cNvPr id="328" name="IMG_1179.jpeg" descr="IMG_1179.jpeg"/>
          <p:cNvPicPr>
            <a:picLocks noChangeAspect="1"/>
          </p:cNvPicPr>
          <p:nvPr/>
        </p:nvPicPr>
        <p:blipFill>
          <a:blip r:embed="rId4">
            <a:extLst/>
          </a:blip>
          <a:srcRect l="1464" t="0" r="24060" b="0"/>
          <a:stretch>
            <a:fillRect/>
          </a:stretch>
        </p:blipFill>
        <p:spPr>
          <a:xfrm>
            <a:off x="7785663" y="3765114"/>
            <a:ext cx="3748640" cy="2829897"/>
          </a:xfrm>
          <a:prstGeom prst="rect">
            <a:avLst/>
          </a:prstGeom>
          <a:ln w="12700">
            <a:miter lim="400000"/>
          </a:ln>
        </p:spPr>
      </p:pic>
      <p:sp>
        <p:nvSpPr>
          <p:cNvPr id="329" name="コールアウト"/>
          <p:cNvSpPr/>
          <p:nvPr/>
        </p:nvSpPr>
        <p:spPr>
          <a:xfrm>
            <a:off x="225258" y="5172656"/>
            <a:ext cx="6069807" cy="4304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737" y="0"/>
                </a:moveTo>
                <a:lnTo>
                  <a:pt x="9237" y="9197"/>
                </a:lnTo>
                <a:lnTo>
                  <a:pt x="596" y="9197"/>
                </a:lnTo>
                <a:cubicBezTo>
                  <a:pt x="267" y="9197"/>
                  <a:pt x="0" y="9573"/>
                  <a:pt x="0" y="10037"/>
                </a:cubicBezTo>
                <a:lnTo>
                  <a:pt x="0" y="20760"/>
                </a:lnTo>
                <a:cubicBezTo>
                  <a:pt x="0" y="21223"/>
                  <a:pt x="267" y="21600"/>
                  <a:pt x="596" y="21600"/>
                </a:cubicBezTo>
                <a:lnTo>
                  <a:pt x="21005" y="21600"/>
                </a:lnTo>
                <a:cubicBezTo>
                  <a:pt x="21334" y="21600"/>
                  <a:pt x="21600" y="21223"/>
                  <a:pt x="21600" y="20760"/>
                </a:cubicBezTo>
                <a:lnTo>
                  <a:pt x="21600" y="10037"/>
                </a:lnTo>
                <a:cubicBezTo>
                  <a:pt x="21600" y="9573"/>
                  <a:pt x="21334" y="9197"/>
                  <a:pt x="21005" y="9197"/>
                </a:cubicBezTo>
                <a:lnTo>
                  <a:pt x="10235" y="9197"/>
                </a:lnTo>
                <a:lnTo>
                  <a:pt x="9737"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330" name="イメージ" descr="イメージ"/>
          <p:cNvPicPr>
            <a:picLocks noChangeAspect="1"/>
          </p:cNvPicPr>
          <p:nvPr/>
        </p:nvPicPr>
        <p:blipFill>
          <a:blip r:embed="rId5">
            <a:extLst/>
          </a:blip>
          <a:srcRect l="3312" t="10284" r="3312" b="15880"/>
          <a:stretch>
            <a:fillRect/>
          </a:stretch>
        </p:blipFill>
        <p:spPr>
          <a:xfrm>
            <a:off x="388770" y="8095226"/>
            <a:ext cx="5742715" cy="1229612"/>
          </a:xfrm>
          <a:prstGeom prst="rect">
            <a:avLst/>
          </a:prstGeom>
          <a:ln w="12700">
            <a:miter lim="400000"/>
          </a:ln>
        </p:spPr>
      </p:pic>
      <p:sp>
        <p:nvSpPr>
          <p:cNvPr id="331" name="電極に電位を与えるためのSUSネジを伝って放電…"/>
          <p:cNvSpPr txBox="1"/>
          <p:nvPr/>
        </p:nvSpPr>
        <p:spPr>
          <a:xfrm>
            <a:off x="390088" y="7120627"/>
            <a:ext cx="5740147"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000"/>
            </a:pPr>
            <a:r>
              <a:t>電極に電位を与えるためのSUSネジを伝って放電</a:t>
            </a:r>
          </a:p>
          <a:p>
            <a:pPr algn="l">
              <a:defRPr sz="2000"/>
            </a:pPr>
            <a:r>
              <a:t>→ネジの周りにカプトンテープを巻いて対処</a:t>
            </a:r>
          </a:p>
        </p:txBody>
      </p:sp>
      <p:sp>
        <p:nvSpPr>
          <p:cNvPr id="332" name="コールアウト"/>
          <p:cNvSpPr/>
          <p:nvPr/>
        </p:nvSpPr>
        <p:spPr>
          <a:xfrm>
            <a:off x="6540269" y="5845757"/>
            <a:ext cx="6239273" cy="37564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532" y="0"/>
                </a:moveTo>
                <a:lnTo>
                  <a:pt x="13109" y="5285"/>
                </a:lnTo>
                <a:lnTo>
                  <a:pt x="892" y="5285"/>
                </a:lnTo>
                <a:cubicBezTo>
                  <a:pt x="399" y="5285"/>
                  <a:pt x="0" y="5948"/>
                  <a:pt x="0" y="6766"/>
                </a:cubicBezTo>
                <a:lnTo>
                  <a:pt x="0" y="20117"/>
                </a:lnTo>
                <a:cubicBezTo>
                  <a:pt x="0" y="20935"/>
                  <a:pt x="399" y="21600"/>
                  <a:pt x="892" y="21600"/>
                </a:cubicBezTo>
                <a:lnTo>
                  <a:pt x="20708" y="21600"/>
                </a:lnTo>
                <a:cubicBezTo>
                  <a:pt x="21201" y="21600"/>
                  <a:pt x="21600" y="20935"/>
                  <a:pt x="21600" y="20117"/>
                </a:cubicBezTo>
                <a:lnTo>
                  <a:pt x="21600" y="6766"/>
                </a:lnTo>
                <a:cubicBezTo>
                  <a:pt x="21600" y="5948"/>
                  <a:pt x="21201" y="5285"/>
                  <a:pt x="20708" y="5285"/>
                </a:cubicBezTo>
                <a:lnTo>
                  <a:pt x="13955" y="5285"/>
                </a:lnTo>
                <a:lnTo>
                  <a:pt x="13532"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33" name="ケーブルが電極に触れた場所をきっかけとした放電…"/>
          <p:cNvSpPr txBox="1"/>
          <p:nvPr/>
        </p:nvSpPr>
        <p:spPr>
          <a:xfrm>
            <a:off x="6671148" y="6851906"/>
            <a:ext cx="5977516" cy="73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000"/>
            </a:pPr>
            <a:r>
              <a:t>ケーブルが電極に触れた場所をきっかけとした放電</a:t>
            </a:r>
          </a:p>
          <a:p>
            <a:pPr algn="l">
              <a:defRPr sz="2000"/>
            </a:pPr>
            <a:r>
              <a:t>→ケーブルが電極に触れないようにジグを作成</a:t>
            </a:r>
          </a:p>
        </p:txBody>
      </p:sp>
      <p:pic>
        <p:nvPicPr>
          <p:cNvPr id="334" name="IMG_1447.jpeg" descr="IMG_1447.jpeg"/>
          <p:cNvPicPr>
            <a:picLocks noChangeAspect="1"/>
          </p:cNvPicPr>
          <p:nvPr/>
        </p:nvPicPr>
        <p:blipFill>
          <a:blip r:embed="rId6">
            <a:extLst/>
          </a:blip>
          <a:srcRect l="0" t="20908" r="10133" b="33424"/>
          <a:stretch>
            <a:fillRect/>
          </a:stretch>
        </p:blipFill>
        <p:spPr>
          <a:xfrm>
            <a:off x="7265161" y="7672806"/>
            <a:ext cx="4789570" cy="1825428"/>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6" name="deadチャンネル対策"/>
          <p:cNvSpPr txBox="1"/>
          <p:nvPr>
            <p:ph type="title"/>
          </p:nvPr>
        </p:nvSpPr>
        <p:spPr>
          <a:prstGeom prst="rect">
            <a:avLst/>
          </a:prstGeom>
        </p:spPr>
        <p:txBody>
          <a:bodyPr/>
          <a:lstStyle/>
          <a:p>
            <a:pPr/>
            <a:r>
              <a:t>deadチャンネル対策</a:t>
            </a:r>
          </a:p>
        </p:txBody>
      </p:sp>
      <p:sp>
        <p:nvSpPr>
          <p:cNvPr id="337" name="FPCケーブルの断線…"/>
          <p:cNvSpPr txBox="1"/>
          <p:nvPr>
            <p:ph type="body" sz="half" idx="1"/>
          </p:nvPr>
        </p:nvSpPr>
        <p:spPr>
          <a:xfrm>
            <a:off x="252452" y="1626658"/>
            <a:ext cx="12499896" cy="3516419"/>
          </a:xfrm>
          <a:prstGeom prst="rect">
            <a:avLst/>
          </a:prstGeom>
        </p:spPr>
        <p:txBody>
          <a:bodyPr/>
          <a:lstStyle/>
          <a:p>
            <a:pPr/>
            <a:r>
              <a:t>FPCケーブルの断線</a:t>
            </a:r>
          </a:p>
          <a:p>
            <a:pPr lvl="1"/>
            <a:r>
              <a:t>コネクタがついた補強板とFPCケーブルの接続部が曲げに弱いのが原因</a:t>
            </a:r>
          </a:p>
          <a:p>
            <a:pPr lvl="1"/>
            <a:r>
              <a:t>接続部を折れにくい設計に変更</a:t>
            </a:r>
          </a:p>
          <a:p>
            <a:pPr/>
            <a:r>
              <a:t>ELCC測定システムを開発</a:t>
            </a:r>
          </a:p>
          <a:p>
            <a:pPr lvl="1"/>
            <a:r>
              <a:t>ELCCをチェンバーにインストールする前にこのシステムでMPPCのダークを確認</a:t>
            </a:r>
          </a:p>
          <a:p>
            <a:pPr lvl="1"/>
            <a:r>
              <a:t>チャンネルがdeadになっている原因の切り分けを効率的に行えるようになった</a:t>
            </a:r>
          </a:p>
        </p:txBody>
      </p:sp>
      <p:sp>
        <p:nvSpPr>
          <p:cNvPr id="338"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39" name="イメージ" descr="イメージ"/>
          <p:cNvPicPr>
            <a:picLocks noChangeAspect="1"/>
          </p:cNvPicPr>
          <p:nvPr/>
        </p:nvPicPr>
        <p:blipFill>
          <a:blip r:embed="rId2">
            <a:extLst/>
          </a:blip>
          <a:stretch>
            <a:fillRect/>
          </a:stretch>
        </p:blipFill>
        <p:spPr>
          <a:xfrm>
            <a:off x="1517567" y="5614413"/>
            <a:ext cx="2638695" cy="3516419"/>
          </a:xfrm>
          <a:prstGeom prst="rect">
            <a:avLst/>
          </a:prstGeom>
          <a:ln w="12700">
            <a:miter lim="400000"/>
          </a:ln>
        </p:spPr>
      </p:pic>
      <p:sp>
        <p:nvSpPr>
          <p:cNvPr id="340" name="四角形"/>
          <p:cNvSpPr/>
          <p:nvPr/>
        </p:nvSpPr>
        <p:spPr>
          <a:xfrm>
            <a:off x="2552341" y="6061246"/>
            <a:ext cx="293920" cy="2889251"/>
          </a:xfrm>
          <a:prstGeom prst="rect">
            <a:avLst/>
          </a:prstGeom>
          <a:ln w="50800">
            <a:solidFill>
              <a:schemeClr val="accent4">
                <a:hueOff val="-1081314"/>
                <a:satOff val="4338"/>
                <a:lumOff val="-8931"/>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341" name="曲げに弱く断線しやすい"/>
          <p:cNvSpPr txBox="1"/>
          <p:nvPr/>
        </p:nvSpPr>
        <p:spPr>
          <a:xfrm>
            <a:off x="3425976" y="5748877"/>
            <a:ext cx="3412158" cy="425451"/>
          </a:xfrm>
          <a:prstGeom prst="rect">
            <a:avLst/>
          </a:prstGeom>
          <a:solidFill>
            <a:srgbClr val="FFFFFF"/>
          </a:solidFill>
          <a:ln w="50800">
            <a:solidFill>
              <a:schemeClr val="accent4">
                <a:hueOff val="-1081314"/>
                <a:satOff val="4338"/>
                <a:lumOff val="-8931"/>
              </a:schemeClr>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vl1pPr>
          </a:lstStyle>
          <a:p>
            <a:pPr/>
            <a:r>
              <a:t>曲げに弱く断線しやすい</a:t>
            </a:r>
          </a:p>
        </p:txBody>
      </p:sp>
      <p:sp>
        <p:nvSpPr>
          <p:cNvPr id="342" name="線"/>
          <p:cNvSpPr/>
          <p:nvPr/>
        </p:nvSpPr>
        <p:spPr>
          <a:xfrm flipH="1">
            <a:off x="2927641" y="6183565"/>
            <a:ext cx="992954" cy="780295"/>
          </a:xfrm>
          <a:prstGeom prst="line">
            <a:avLst/>
          </a:prstGeom>
          <a:ln w="508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343" name="イメージ" descr="イメージ"/>
          <p:cNvPicPr>
            <a:picLocks noChangeAspect="1"/>
          </p:cNvPicPr>
          <p:nvPr/>
        </p:nvPicPr>
        <p:blipFill>
          <a:blip r:embed="rId3">
            <a:extLst/>
          </a:blip>
          <a:stretch>
            <a:fillRect/>
          </a:stretch>
        </p:blipFill>
        <p:spPr>
          <a:xfrm>
            <a:off x="7392449" y="5614413"/>
            <a:ext cx="4688558" cy="3516419"/>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まとめ"/>
          <p:cNvSpPr txBox="1"/>
          <p:nvPr>
            <p:ph type="title"/>
          </p:nvPr>
        </p:nvSpPr>
        <p:spPr>
          <a:prstGeom prst="rect">
            <a:avLst/>
          </a:prstGeom>
        </p:spPr>
        <p:txBody>
          <a:bodyPr/>
          <a:lstStyle/>
          <a:p>
            <a:pPr/>
            <a:r>
              <a:t>まとめ</a:t>
            </a:r>
          </a:p>
        </p:txBody>
      </p:sp>
      <p:sp>
        <p:nvSpPr>
          <p:cNvPr id="346" name="AXEL実験…"/>
          <p:cNvSpPr txBox="1"/>
          <p:nvPr>
            <p:ph type="body" idx="1"/>
          </p:nvPr>
        </p:nvSpPr>
        <p:spPr>
          <a:prstGeom prst="rect">
            <a:avLst/>
          </a:prstGeom>
        </p:spPr>
        <p:txBody>
          <a:bodyPr/>
          <a:lstStyle/>
          <a:p>
            <a:pPr/>
            <a:r>
              <a:t>AXEL実験</a:t>
            </a:r>
          </a:p>
          <a:p>
            <a:pPr lvl="1"/>
            <a:r>
              <a:t>高圧XeガスTPCを用いたニュートリノを伴わない二重ベータ崩壊探索実験</a:t>
            </a:r>
          </a:p>
          <a:p>
            <a:pPr lvl="1"/>
            <a:r>
              <a:t>大型化の技術を確立するめに180L試作機を開発中</a:t>
            </a:r>
          </a:p>
          <a:p>
            <a:pPr lvl="1"/>
            <a:r>
              <a:t>3ユニット(168 ch)から12ユニット(672 ch)へのアップデートを進めている</a:t>
            </a:r>
          </a:p>
          <a:p>
            <a:pPr/>
            <a:r>
              <a:t>180L試作機の開発状況</a:t>
            </a:r>
          </a:p>
          <a:p>
            <a:pPr lvl="1"/>
            <a:r>
              <a:t>放電対策</a:t>
            </a:r>
          </a:p>
          <a:p>
            <a:pPr lvl="2"/>
            <a:r>
              <a:t>ELCCやフィールドケージなどあらゆる場所で放電が発生</a:t>
            </a:r>
          </a:p>
          <a:p>
            <a:pPr lvl="2"/>
            <a:r>
              <a:t>放電しやすい箇所をひとつずつ潰しており、12ユニット化に向けたデザインがほぼ固まった</a:t>
            </a:r>
          </a:p>
          <a:p>
            <a:pPr lvl="1"/>
            <a:r>
              <a:t>12ユニット化</a:t>
            </a:r>
          </a:p>
          <a:p>
            <a:pPr lvl="2"/>
            <a:r>
              <a:t>来年度初頭より12ユニットの製作を開始予定</a:t>
            </a:r>
          </a:p>
        </p:txBody>
      </p:sp>
      <p:sp>
        <p:nvSpPr>
          <p:cNvPr id="34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Back Up"/>
          <p:cNvSpPr txBox="1"/>
          <p:nvPr>
            <p:ph type="title"/>
          </p:nvPr>
        </p:nvSpPr>
        <p:spPr>
          <a:prstGeom prst="rect">
            <a:avLst/>
          </a:prstGeom>
        </p:spPr>
        <p:txBody>
          <a:bodyPr/>
          <a:lstStyle/>
          <a:p>
            <a:pPr/>
            <a:r>
              <a:t>Back Up</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phase1初期に得られた設計への教訓"/>
          <p:cNvSpPr txBox="1"/>
          <p:nvPr>
            <p:ph type="title"/>
          </p:nvPr>
        </p:nvSpPr>
        <p:spPr>
          <a:prstGeom prst="rect">
            <a:avLst/>
          </a:prstGeom>
        </p:spPr>
        <p:txBody>
          <a:bodyPr/>
          <a:lstStyle/>
          <a:p>
            <a:pPr/>
            <a:r>
              <a:t>phase1初期に得られた設計への教訓</a:t>
            </a:r>
          </a:p>
        </p:txBody>
      </p:sp>
      <p:sp>
        <p:nvSpPr>
          <p:cNvPr id="352" name="メッシュの切れ端による放電や貫通穴を伝った放電が問題になった…"/>
          <p:cNvSpPr txBox="1"/>
          <p:nvPr>
            <p:ph type="body" idx="1"/>
          </p:nvPr>
        </p:nvSpPr>
        <p:spPr>
          <a:prstGeom prst="rect">
            <a:avLst/>
          </a:prstGeom>
        </p:spPr>
        <p:txBody>
          <a:bodyPr/>
          <a:lstStyle/>
          <a:p>
            <a:pPr/>
            <a:r>
              <a:t>メッシュの切れ端による放電や貫通穴を伝った放電が問題になった</a:t>
            </a:r>
          </a:p>
          <a:p>
            <a:pPr lvl="1"/>
            <a:r>
              <a:t>いかにメッシュの切れ端を減らすか？</a:t>
            </a:r>
          </a:p>
          <a:p>
            <a:pPr lvl="1"/>
            <a:r>
              <a:t>貫通穴のない設計</a:t>
            </a:r>
          </a:p>
        </p:txBody>
      </p:sp>
      <p:sp>
        <p:nvSpPr>
          <p:cNvPr id="35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54" name="イメージ" descr="イメージ"/>
          <p:cNvPicPr>
            <a:picLocks noChangeAspect="1"/>
          </p:cNvPicPr>
          <p:nvPr/>
        </p:nvPicPr>
        <p:blipFill>
          <a:blip r:embed="rId2">
            <a:extLst/>
          </a:blip>
          <a:stretch>
            <a:fillRect/>
          </a:stretch>
        </p:blipFill>
        <p:spPr>
          <a:xfrm>
            <a:off x="412333" y="6145066"/>
            <a:ext cx="6575705" cy="3368883"/>
          </a:xfrm>
          <a:prstGeom prst="rect">
            <a:avLst/>
          </a:prstGeom>
          <a:ln w="12700">
            <a:miter lim="400000"/>
          </a:ln>
        </p:spPr>
      </p:pic>
      <p:sp>
        <p:nvSpPr>
          <p:cNvPr id="355" name="コールアウト"/>
          <p:cNvSpPr/>
          <p:nvPr/>
        </p:nvSpPr>
        <p:spPr>
          <a:xfrm>
            <a:off x="1829694" y="3636597"/>
            <a:ext cx="5252245" cy="32273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8" y="0"/>
                </a:moveTo>
                <a:cubicBezTo>
                  <a:pt x="322" y="0"/>
                  <a:pt x="0" y="524"/>
                  <a:pt x="0" y="1169"/>
                </a:cubicBezTo>
                <a:lnTo>
                  <a:pt x="0" y="16080"/>
                </a:lnTo>
                <a:cubicBezTo>
                  <a:pt x="0" y="16725"/>
                  <a:pt x="322" y="17247"/>
                  <a:pt x="718" y="17247"/>
                </a:cubicBezTo>
                <a:lnTo>
                  <a:pt x="9344" y="17247"/>
                </a:lnTo>
                <a:lnTo>
                  <a:pt x="10780" y="21600"/>
                </a:lnTo>
                <a:lnTo>
                  <a:pt x="12215" y="17247"/>
                </a:lnTo>
                <a:lnTo>
                  <a:pt x="20882" y="17247"/>
                </a:lnTo>
                <a:cubicBezTo>
                  <a:pt x="21278" y="17247"/>
                  <a:pt x="21600" y="16725"/>
                  <a:pt x="21600" y="16080"/>
                </a:cubicBezTo>
                <a:lnTo>
                  <a:pt x="21600" y="1169"/>
                </a:lnTo>
                <a:cubicBezTo>
                  <a:pt x="21600" y="524"/>
                  <a:pt x="21278" y="0"/>
                  <a:pt x="20882" y="0"/>
                </a:cubicBezTo>
                <a:lnTo>
                  <a:pt x="718"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56" name="コールアウト"/>
          <p:cNvSpPr/>
          <p:nvPr/>
        </p:nvSpPr>
        <p:spPr>
          <a:xfrm>
            <a:off x="6029367" y="5634926"/>
            <a:ext cx="4558111" cy="37794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05" y="0"/>
                </a:moveTo>
                <a:cubicBezTo>
                  <a:pt x="6748" y="0"/>
                  <a:pt x="6378" y="447"/>
                  <a:pt x="6378" y="998"/>
                </a:cubicBezTo>
                <a:lnTo>
                  <a:pt x="6378" y="5158"/>
                </a:lnTo>
                <a:lnTo>
                  <a:pt x="0" y="7152"/>
                </a:lnTo>
                <a:lnTo>
                  <a:pt x="6378" y="9148"/>
                </a:lnTo>
                <a:lnTo>
                  <a:pt x="6378" y="20602"/>
                </a:lnTo>
                <a:cubicBezTo>
                  <a:pt x="6378" y="21153"/>
                  <a:pt x="6748" y="21600"/>
                  <a:pt x="7205" y="21600"/>
                </a:cubicBezTo>
                <a:lnTo>
                  <a:pt x="20774" y="21600"/>
                </a:lnTo>
                <a:cubicBezTo>
                  <a:pt x="21231" y="21600"/>
                  <a:pt x="21600" y="21153"/>
                  <a:pt x="21600" y="20602"/>
                </a:cubicBezTo>
                <a:lnTo>
                  <a:pt x="21600" y="998"/>
                </a:lnTo>
                <a:cubicBezTo>
                  <a:pt x="21600" y="447"/>
                  <a:pt x="21231" y="0"/>
                  <a:pt x="20774" y="0"/>
                </a:cubicBezTo>
                <a:lnTo>
                  <a:pt x="7205"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357" name="IMG_2204.jpeg" descr="IMG_2204.jpeg"/>
          <p:cNvPicPr>
            <a:picLocks noChangeAspect="1"/>
          </p:cNvPicPr>
          <p:nvPr/>
        </p:nvPicPr>
        <p:blipFill>
          <a:blip r:embed="rId3">
            <a:extLst/>
          </a:blip>
          <a:srcRect l="29129" t="22333" r="33118" b="45368"/>
          <a:stretch>
            <a:fillRect/>
          </a:stretch>
        </p:blipFill>
        <p:spPr>
          <a:xfrm>
            <a:off x="7643784" y="5949449"/>
            <a:ext cx="2761622" cy="3150223"/>
          </a:xfrm>
          <a:prstGeom prst="rect">
            <a:avLst/>
          </a:prstGeom>
          <a:ln w="12700">
            <a:miter lim="400000"/>
          </a:ln>
        </p:spPr>
      </p:pic>
      <p:pic>
        <p:nvPicPr>
          <p:cNvPr id="358" name="IMG_5673.jpeg" descr="IMG_5673.jpeg"/>
          <p:cNvPicPr>
            <a:picLocks noChangeAspect="1"/>
          </p:cNvPicPr>
          <p:nvPr/>
        </p:nvPicPr>
        <p:blipFill>
          <a:blip r:embed="rId4">
            <a:extLst/>
          </a:blip>
          <a:srcRect l="29201" t="24625" r="17037" b="35150"/>
          <a:stretch>
            <a:fillRect/>
          </a:stretch>
        </p:blipFill>
        <p:spPr>
          <a:xfrm>
            <a:off x="2141871" y="3810640"/>
            <a:ext cx="2144475" cy="2139340"/>
          </a:xfrm>
          <a:prstGeom prst="rect">
            <a:avLst/>
          </a:prstGeom>
          <a:ln w="12700">
            <a:miter lim="400000"/>
          </a:ln>
        </p:spPr>
      </p:pic>
      <p:pic>
        <p:nvPicPr>
          <p:cNvPr id="359" name="IMG_3518.jpeg" descr="IMG_3518.jpeg"/>
          <p:cNvPicPr>
            <a:picLocks noChangeAspect="1"/>
          </p:cNvPicPr>
          <p:nvPr/>
        </p:nvPicPr>
        <p:blipFill>
          <a:blip r:embed="rId5">
            <a:extLst/>
          </a:blip>
          <a:srcRect l="26344" t="45186" r="44078" b="32448"/>
          <a:stretch>
            <a:fillRect/>
          </a:stretch>
        </p:blipFill>
        <p:spPr>
          <a:xfrm>
            <a:off x="4586174" y="3799329"/>
            <a:ext cx="2144260" cy="2161941"/>
          </a:xfrm>
          <a:prstGeom prst="rect">
            <a:avLst/>
          </a:prstGeom>
          <a:ln w="12700">
            <a:miter lim="400000"/>
          </a:ln>
        </p:spPr>
      </p:pic>
      <p:pic>
        <p:nvPicPr>
          <p:cNvPr id="360" name="pic-17.jpeg" descr="pic-17.jpeg"/>
          <p:cNvPicPr>
            <a:picLocks noChangeAspect="1"/>
          </p:cNvPicPr>
          <p:nvPr/>
        </p:nvPicPr>
        <p:blipFill>
          <a:blip r:embed="rId6">
            <a:extLst/>
          </a:blip>
          <a:srcRect l="29088" t="24822" r="18517" b="24822"/>
          <a:stretch>
            <a:fillRect/>
          </a:stretch>
        </p:blipFill>
        <p:spPr>
          <a:xfrm>
            <a:off x="8292491" y="2367831"/>
            <a:ext cx="4176767" cy="301068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教訓を基にしたELCCの新設計"/>
          <p:cNvSpPr txBox="1"/>
          <p:nvPr>
            <p:ph type="title"/>
          </p:nvPr>
        </p:nvSpPr>
        <p:spPr>
          <a:prstGeom prst="rect">
            <a:avLst/>
          </a:prstGeom>
        </p:spPr>
        <p:txBody>
          <a:bodyPr/>
          <a:lstStyle/>
          <a:p>
            <a:pPr/>
            <a:r>
              <a:t>教訓を基にしたELCCの新設計</a:t>
            </a:r>
          </a:p>
        </p:txBody>
      </p:sp>
      <p:sp>
        <p:nvSpPr>
          <p:cNvPr id="363" name="メッシュのほつれ対策…"/>
          <p:cNvSpPr txBox="1"/>
          <p:nvPr>
            <p:ph type="body" idx="1"/>
          </p:nvPr>
        </p:nvSpPr>
        <p:spPr>
          <a:prstGeom prst="rect">
            <a:avLst/>
          </a:prstGeom>
        </p:spPr>
        <p:txBody>
          <a:bodyPr/>
          <a:lstStyle/>
          <a:p>
            <a:pPr/>
            <a:r>
              <a:t>メッシュのほつれ対策</a:t>
            </a:r>
          </a:p>
          <a:p>
            <a:pPr lvl="1"/>
            <a:r>
              <a:t>メッシュの生産・加工を行う(株)くればぁに相談</a:t>
            </a:r>
          </a:p>
          <a:p>
            <a:pPr lvl="1"/>
            <a:r>
              <a:t>焼結メッシュを用い、カット方法を工夫することでほつれが改善</a:t>
            </a:r>
          </a:p>
          <a:p>
            <a:pPr/>
            <a:r>
              <a:t>コネクタを用いた接続によって、貫通穴を作らない&amp;&amp;フレームへの固定時の作業性改善</a:t>
            </a:r>
          </a:p>
        </p:txBody>
      </p:sp>
      <p:sp>
        <p:nvSpPr>
          <p:cNvPr id="364"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65" name="イメージ" descr="イメージ"/>
          <p:cNvPicPr>
            <a:picLocks noChangeAspect="1"/>
          </p:cNvPicPr>
          <p:nvPr/>
        </p:nvPicPr>
        <p:blipFill>
          <a:blip r:embed="rId2">
            <a:extLst/>
          </a:blip>
          <a:srcRect l="29682" t="22131" r="13286" b="24964"/>
          <a:stretch>
            <a:fillRect/>
          </a:stretch>
        </p:blipFill>
        <p:spPr>
          <a:xfrm>
            <a:off x="791802" y="5393306"/>
            <a:ext cx="3908363" cy="2718436"/>
          </a:xfrm>
          <a:prstGeom prst="rect">
            <a:avLst/>
          </a:prstGeom>
          <a:ln w="12700">
            <a:miter lim="400000"/>
          </a:ln>
        </p:spPr>
      </p:pic>
      <p:sp>
        <p:nvSpPr>
          <p:cNvPr id="366" name="焼結メッシュ"/>
          <p:cNvSpPr txBox="1"/>
          <p:nvPr/>
        </p:nvSpPr>
        <p:spPr>
          <a:xfrm>
            <a:off x="1774465" y="4894058"/>
            <a:ext cx="1943101"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焼結メッシュ</a:t>
            </a:r>
          </a:p>
        </p:txBody>
      </p:sp>
      <p:sp>
        <p:nvSpPr>
          <p:cNvPr id="367" name="コールアウト"/>
          <p:cNvSpPr/>
          <p:nvPr/>
        </p:nvSpPr>
        <p:spPr>
          <a:xfrm>
            <a:off x="1816783" y="7789161"/>
            <a:ext cx="4593035" cy="9267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73" y="0"/>
                </a:moveTo>
                <a:lnTo>
                  <a:pt x="6448" y="7225"/>
                </a:lnTo>
                <a:lnTo>
                  <a:pt x="183" y="7225"/>
                </a:lnTo>
                <a:cubicBezTo>
                  <a:pt x="82" y="7225"/>
                  <a:pt x="0" y="7633"/>
                  <a:pt x="0" y="8131"/>
                </a:cubicBezTo>
                <a:lnTo>
                  <a:pt x="0" y="20693"/>
                </a:lnTo>
                <a:cubicBezTo>
                  <a:pt x="0" y="21192"/>
                  <a:pt x="82" y="21600"/>
                  <a:pt x="183" y="21600"/>
                </a:cubicBezTo>
                <a:lnTo>
                  <a:pt x="21417" y="21600"/>
                </a:lnTo>
                <a:cubicBezTo>
                  <a:pt x="21518" y="21600"/>
                  <a:pt x="21600" y="21192"/>
                  <a:pt x="21600" y="20693"/>
                </a:cubicBezTo>
                <a:lnTo>
                  <a:pt x="21600" y="8131"/>
                </a:lnTo>
                <a:cubicBezTo>
                  <a:pt x="21600" y="7633"/>
                  <a:pt x="21518" y="7225"/>
                  <a:pt x="21417" y="7225"/>
                </a:cubicBezTo>
                <a:lnTo>
                  <a:pt x="7497" y="7225"/>
                </a:lnTo>
                <a:lnTo>
                  <a:pt x="6973" y="0"/>
                </a:lnTo>
                <a:close/>
              </a:path>
            </a:pathLst>
          </a:custGeom>
          <a:solidFill>
            <a:srgbClr val="FFFFFF"/>
          </a:solidFill>
          <a:ln w="38100">
            <a:solidFill>
              <a:schemeClr val="accent4">
                <a:hueOff val="-1081314"/>
                <a:satOff val="4338"/>
                <a:lumOff val="-8931"/>
              </a:schemeClr>
            </a:solidFill>
            <a:miter lim="400000"/>
          </a:ln>
        </p:spPr>
        <p:txBody>
          <a:bodyPr lIns="50800" tIns="50800" rIns="50800" bIns="50800" anchor="ctr"/>
          <a:lstStyle/>
          <a:p>
            <a:pPr>
              <a:defRPr>
                <a:latin typeface="+mn-lt"/>
                <a:ea typeface="+mn-ea"/>
                <a:cs typeface="+mn-cs"/>
                <a:sym typeface="ヒラギノ角ゴ ProN W3"/>
              </a:defRPr>
            </a:pPr>
          </a:p>
        </p:txBody>
      </p:sp>
      <p:sp>
        <p:nvSpPr>
          <p:cNvPr id="368" name="ゆがみにくいというメリットも"/>
          <p:cNvSpPr txBox="1"/>
          <p:nvPr/>
        </p:nvSpPr>
        <p:spPr>
          <a:xfrm>
            <a:off x="1922550" y="8204749"/>
            <a:ext cx="43815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ゆがみにくいというメリットも</a:t>
            </a:r>
          </a:p>
        </p:txBody>
      </p:sp>
      <p:pic>
        <p:nvPicPr>
          <p:cNvPr id="369" name="イメージ" descr="イメージ"/>
          <p:cNvPicPr>
            <a:picLocks noChangeAspect="1"/>
          </p:cNvPicPr>
          <p:nvPr/>
        </p:nvPicPr>
        <p:blipFill>
          <a:blip r:embed="rId3">
            <a:extLst/>
          </a:blip>
          <a:stretch>
            <a:fillRect/>
          </a:stretch>
        </p:blipFill>
        <p:spPr>
          <a:xfrm>
            <a:off x="6879636" y="4363097"/>
            <a:ext cx="5582413" cy="3730166"/>
          </a:xfrm>
          <a:prstGeom prst="rect">
            <a:avLst/>
          </a:prstGeom>
          <a:ln w="12700">
            <a:miter lim="400000"/>
          </a:ln>
        </p:spPr>
      </p:pic>
      <p:sp>
        <p:nvSpPr>
          <p:cNvPr id="370" name="線"/>
          <p:cNvSpPr/>
          <p:nvPr/>
        </p:nvSpPr>
        <p:spPr>
          <a:xfrm flipV="1">
            <a:off x="9622774" y="6080385"/>
            <a:ext cx="33194" cy="473965"/>
          </a:xfrm>
          <a:prstGeom prst="line">
            <a:avLst/>
          </a:prstGeom>
          <a:ln w="12700">
            <a:solidFill>
              <a:srgbClr val="000000"/>
            </a:solidFill>
            <a:custDash>
              <a:ds d="200000" sp="200000"/>
            </a:custDash>
            <a:miter lim="400000"/>
            <a:headEnd type="triangle"/>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371" name="線"/>
          <p:cNvSpPr/>
          <p:nvPr/>
        </p:nvSpPr>
        <p:spPr>
          <a:xfrm flipV="1">
            <a:off x="8838353" y="5749162"/>
            <a:ext cx="1" cy="450786"/>
          </a:xfrm>
          <a:prstGeom prst="line">
            <a:avLst/>
          </a:prstGeom>
          <a:ln w="12700">
            <a:solidFill>
              <a:srgbClr val="000000"/>
            </a:solidFill>
            <a:custDash>
              <a:ds d="200000" sp="200000"/>
            </a:custDash>
            <a:miter lim="400000"/>
            <a:headEnd type="triangle"/>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372" name="線"/>
          <p:cNvSpPr/>
          <p:nvPr/>
        </p:nvSpPr>
        <p:spPr>
          <a:xfrm flipV="1">
            <a:off x="10987201" y="5950434"/>
            <a:ext cx="22305" cy="460497"/>
          </a:xfrm>
          <a:prstGeom prst="line">
            <a:avLst/>
          </a:prstGeom>
          <a:ln w="12700">
            <a:solidFill>
              <a:srgbClr val="000000"/>
            </a:solidFill>
            <a:custDash>
              <a:ds d="200000" sp="200000"/>
            </a:custDash>
            <a:miter lim="400000"/>
            <a:headEnd type="triangle"/>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373" name="線"/>
          <p:cNvSpPr/>
          <p:nvPr/>
        </p:nvSpPr>
        <p:spPr>
          <a:xfrm flipV="1">
            <a:off x="10194010" y="5961902"/>
            <a:ext cx="1" cy="153148"/>
          </a:xfrm>
          <a:prstGeom prst="line">
            <a:avLst/>
          </a:prstGeom>
          <a:ln w="12700">
            <a:solidFill>
              <a:srgbClr val="000000"/>
            </a:solidFill>
            <a:custDash>
              <a:ds d="200000" sp="200000"/>
            </a:custDash>
            <a:miter lim="400000"/>
            <a:headEnd type="triangle"/>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374" name="コールアウト"/>
          <p:cNvSpPr/>
          <p:nvPr/>
        </p:nvSpPr>
        <p:spPr>
          <a:xfrm>
            <a:off x="9904734" y="6921960"/>
            <a:ext cx="2778919" cy="26785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26" y="0"/>
                </a:moveTo>
                <a:lnTo>
                  <a:pt x="176" y="2602"/>
                </a:lnTo>
                <a:cubicBezTo>
                  <a:pt x="73" y="2751"/>
                  <a:pt x="0" y="2923"/>
                  <a:pt x="0" y="3120"/>
                </a:cubicBezTo>
                <a:lnTo>
                  <a:pt x="0" y="20691"/>
                </a:lnTo>
                <a:cubicBezTo>
                  <a:pt x="0" y="21194"/>
                  <a:pt x="392" y="21600"/>
                  <a:pt x="876" y="21600"/>
                </a:cubicBezTo>
                <a:lnTo>
                  <a:pt x="20724" y="21600"/>
                </a:lnTo>
                <a:cubicBezTo>
                  <a:pt x="21208" y="21600"/>
                  <a:pt x="21600" y="21194"/>
                  <a:pt x="21600" y="20691"/>
                </a:cubicBezTo>
                <a:lnTo>
                  <a:pt x="21600" y="3120"/>
                </a:lnTo>
                <a:cubicBezTo>
                  <a:pt x="21600" y="2618"/>
                  <a:pt x="21208" y="2212"/>
                  <a:pt x="20724" y="2212"/>
                </a:cubicBezTo>
                <a:lnTo>
                  <a:pt x="1388" y="2212"/>
                </a:lnTo>
                <a:lnTo>
                  <a:pt x="626"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75" name="PDN-20-7"/>
          <p:cNvSpPr txBox="1"/>
          <p:nvPr/>
        </p:nvSpPr>
        <p:spPr>
          <a:xfrm>
            <a:off x="10693923" y="7324095"/>
            <a:ext cx="1044131" cy="2984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atin typeface="+mn-lt"/>
                <a:ea typeface="+mn-ea"/>
                <a:cs typeface="+mn-cs"/>
                <a:sym typeface="ヒラギノ角ゴ ProN W3"/>
              </a:defRPr>
            </a:lvl1pPr>
          </a:lstStyle>
          <a:p>
            <a:pPr/>
            <a:r>
              <a:t>PDN-20-7</a:t>
            </a:r>
          </a:p>
        </p:txBody>
      </p:sp>
      <p:pic>
        <p:nvPicPr>
          <p:cNvPr id="376" name="イメージ" descr="イメージ"/>
          <p:cNvPicPr>
            <a:picLocks noChangeAspect="1"/>
          </p:cNvPicPr>
          <p:nvPr/>
        </p:nvPicPr>
        <p:blipFill>
          <a:blip r:embed="rId4">
            <a:extLst/>
          </a:blip>
          <a:srcRect l="2682" t="3165" r="2682" b="13402"/>
          <a:stretch>
            <a:fillRect/>
          </a:stretch>
        </p:blipFill>
        <p:spPr>
          <a:xfrm>
            <a:off x="10046595" y="7719876"/>
            <a:ext cx="2542153" cy="1763577"/>
          </a:xfrm>
          <a:prstGeom prst="rect">
            <a:avLst/>
          </a:prstGeom>
          <a:ln w="12700">
            <a:miter lim="400000"/>
          </a:ln>
        </p:spPr>
      </p:pic>
      <p:sp>
        <p:nvSpPr>
          <p:cNvPr id="377" name="コールアウト"/>
          <p:cNvSpPr/>
          <p:nvPr/>
        </p:nvSpPr>
        <p:spPr>
          <a:xfrm>
            <a:off x="6988331" y="6113695"/>
            <a:ext cx="2663032" cy="3364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672" y="6164"/>
                </a:lnTo>
                <a:lnTo>
                  <a:pt x="914" y="6164"/>
                </a:lnTo>
                <a:cubicBezTo>
                  <a:pt x="409" y="6164"/>
                  <a:pt x="0" y="6487"/>
                  <a:pt x="0" y="6887"/>
                </a:cubicBezTo>
                <a:lnTo>
                  <a:pt x="0" y="20876"/>
                </a:lnTo>
                <a:cubicBezTo>
                  <a:pt x="0" y="21276"/>
                  <a:pt x="409" y="21600"/>
                  <a:pt x="914" y="21600"/>
                </a:cubicBezTo>
                <a:lnTo>
                  <a:pt x="17393" y="21600"/>
                </a:lnTo>
                <a:cubicBezTo>
                  <a:pt x="17898" y="21600"/>
                  <a:pt x="18310" y="21276"/>
                  <a:pt x="18310" y="20876"/>
                </a:cubicBezTo>
                <a:lnTo>
                  <a:pt x="18310" y="7448"/>
                </a:lnTo>
                <a:lnTo>
                  <a:pt x="21600"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78" name="OP-50-2"/>
          <p:cNvSpPr txBox="1"/>
          <p:nvPr/>
        </p:nvSpPr>
        <p:spPr>
          <a:xfrm>
            <a:off x="7606294" y="7201631"/>
            <a:ext cx="903733" cy="29845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500">
                <a:latin typeface="+mn-lt"/>
                <a:ea typeface="+mn-ea"/>
                <a:cs typeface="+mn-cs"/>
                <a:sym typeface="ヒラギノ角ゴ ProN W3"/>
              </a:defRPr>
            </a:lvl1pPr>
          </a:lstStyle>
          <a:p>
            <a:pPr/>
            <a:r>
              <a:t>OP-50-2</a:t>
            </a:r>
          </a:p>
        </p:txBody>
      </p:sp>
      <p:pic>
        <p:nvPicPr>
          <p:cNvPr id="379" name="イメージ" descr="イメージ"/>
          <p:cNvPicPr>
            <a:picLocks noChangeAspect="1"/>
          </p:cNvPicPr>
          <p:nvPr/>
        </p:nvPicPr>
        <p:blipFill>
          <a:blip r:embed="rId5">
            <a:extLst/>
          </a:blip>
          <a:srcRect l="4902" t="2050" r="4902" b="52660"/>
          <a:stretch>
            <a:fillRect/>
          </a:stretch>
        </p:blipFill>
        <p:spPr>
          <a:xfrm>
            <a:off x="7116251" y="7532033"/>
            <a:ext cx="2021815" cy="184688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phase1で直面した課題"/>
          <p:cNvSpPr txBox="1"/>
          <p:nvPr>
            <p:ph type="title"/>
          </p:nvPr>
        </p:nvSpPr>
        <p:spPr>
          <a:prstGeom prst="rect">
            <a:avLst/>
          </a:prstGeom>
        </p:spPr>
        <p:txBody>
          <a:bodyPr/>
          <a:lstStyle/>
          <a:p>
            <a:pPr/>
            <a:r>
              <a:t>phase1で直面した課題</a:t>
            </a:r>
          </a:p>
        </p:txBody>
      </p:sp>
      <p:sp>
        <p:nvSpPr>
          <p:cNvPr id="382" name="DAQが安定して動かない…"/>
          <p:cNvSpPr txBox="1"/>
          <p:nvPr>
            <p:ph type="body" idx="1"/>
          </p:nvPr>
        </p:nvSpPr>
        <p:spPr>
          <a:xfrm>
            <a:off x="252452" y="1626658"/>
            <a:ext cx="7392257" cy="7896292"/>
          </a:xfrm>
          <a:prstGeom prst="rect">
            <a:avLst/>
          </a:prstGeom>
        </p:spPr>
        <p:txBody>
          <a:bodyPr/>
          <a:lstStyle/>
          <a:p>
            <a:pPr/>
            <a:r>
              <a:t>DAQが安定して動かない</a:t>
            </a:r>
          </a:p>
          <a:p>
            <a:pPr lvl="1"/>
            <a:r>
              <a:t>フロントエンドボードには、我々が開発したAXELBOARDを利用</a:t>
            </a:r>
          </a:p>
          <a:p>
            <a:pPr lvl="1"/>
            <a:r>
              <a:t>データ取得のために、ボードの再起動を数回〜数十回繰り返すことになる(ことがある)</a:t>
            </a:r>
          </a:p>
          <a:p>
            <a:pPr lvl="1"/>
            <a:r>
              <a:t>データ取得中に突然データがとれなくなる</a:t>
            </a:r>
            <a:br/>
            <a:r>
              <a:t>(ことがある)</a:t>
            </a:r>
          </a:p>
          <a:p>
            <a:pPr/>
            <a:r>
              <a:t>ELCCでの放電</a:t>
            </a:r>
          </a:p>
          <a:p>
            <a:pPr lvl="1"/>
            <a:r>
              <a:t>数時間に1回程度インターロックが作動</a:t>
            </a:r>
          </a:p>
          <a:p>
            <a:pPr lvl="1"/>
            <a:r>
              <a:t>ガス圧を5.5 barにあげると放電が多発</a:t>
            </a:r>
            <a:br/>
            <a:r>
              <a:t>（ELCCへの印加電圧∝3kV/cm/bar）</a:t>
            </a:r>
          </a:p>
        </p:txBody>
      </p:sp>
      <p:sp>
        <p:nvSpPr>
          <p:cNvPr id="383"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4" name="DAQトラブルの原因を特定&amp;&amp;対処 → ファームウェアのバグが原因と判明…"/>
          <p:cNvSpPr txBox="1"/>
          <p:nvPr/>
        </p:nvSpPr>
        <p:spPr>
          <a:xfrm>
            <a:off x="763299" y="8305065"/>
            <a:ext cx="10821316"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333375" indent="-333375" algn="l">
              <a:buSzPct val="145000"/>
              <a:buChar char="✓"/>
            </a:pPr>
            <a:r>
              <a:t>DAQトラブルの原因を特定&amp;&amp;対処 → ファームウェアのバグが原因と判明</a:t>
            </a:r>
          </a:p>
          <a:p>
            <a:pPr marL="333375" indent="-333375" algn="l">
              <a:buSzPct val="145000"/>
              <a:buChar char="✓"/>
            </a:pPr>
            <a:r>
              <a:t>ELCCでの放電の原因箇所を特定&amp;対処</a:t>
            </a:r>
          </a:p>
        </p:txBody>
      </p:sp>
      <p:pic>
        <p:nvPicPr>
          <p:cNvPr id="385" name="20190320_182556.jpeg" descr="20190320_182556.jpeg"/>
          <p:cNvPicPr>
            <a:picLocks noChangeAspect="1"/>
          </p:cNvPicPr>
          <p:nvPr/>
        </p:nvPicPr>
        <p:blipFill>
          <a:blip r:embed="rId2">
            <a:extLst/>
          </a:blip>
          <a:stretch>
            <a:fillRect/>
          </a:stretch>
        </p:blipFill>
        <p:spPr>
          <a:xfrm>
            <a:off x="7774255" y="1594217"/>
            <a:ext cx="5070587" cy="3802940"/>
          </a:xfrm>
          <a:prstGeom prst="rect">
            <a:avLst/>
          </a:prstGeom>
          <a:ln w="12700">
            <a:miter lim="400000"/>
          </a:ln>
        </p:spPr>
      </p:pic>
      <p:sp>
        <p:nvSpPr>
          <p:cNvPr id="386" name="AXELBOARD…"/>
          <p:cNvSpPr txBox="1"/>
          <p:nvPr/>
        </p:nvSpPr>
        <p:spPr>
          <a:xfrm>
            <a:off x="7690077" y="5669257"/>
            <a:ext cx="5238942" cy="20510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AXELBOARD</a:t>
            </a:r>
          </a:p>
          <a:p>
            <a:pPr marL="333375" indent="-333375" algn="l">
              <a:buSzPct val="145000"/>
              <a:buChar char="•"/>
              <a:defRPr sz="2100">
                <a:latin typeface="+mn-lt"/>
                <a:ea typeface="+mn-ea"/>
                <a:cs typeface="+mn-cs"/>
                <a:sym typeface="ヒラギノ角ゴ ProN W3"/>
              </a:defRPr>
            </a:pPr>
            <a:r>
              <a:t>MPPCへの電源供給</a:t>
            </a:r>
          </a:p>
          <a:p>
            <a:pPr marL="333375" indent="-333375" algn="l">
              <a:buSzPct val="145000"/>
              <a:buChar char="•"/>
              <a:defRPr sz="2100">
                <a:latin typeface="+mn-lt"/>
                <a:ea typeface="+mn-ea"/>
                <a:cs typeface="+mn-cs"/>
                <a:sym typeface="ヒラギノ角ゴ ProN W3"/>
              </a:defRPr>
            </a:pPr>
            <a:r>
              <a:t>個々のMPPCの電源電圧の微調整</a:t>
            </a:r>
          </a:p>
          <a:p>
            <a:pPr marL="333375" indent="-333375" algn="l">
              <a:buSzPct val="145000"/>
              <a:buChar char="•"/>
              <a:defRPr sz="2100">
                <a:latin typeface="+mn-lt"/>
                <a:ea typeface="+mn-ea"/>
                <a:cs typeface="+mn-cs"/>
                <a:sym typeface="ヒラギノ角ゴ ProN W3"/>
              </a:defRPr>
            </a:pPr>
            <a:r>
              <a:t>dead-time freeのデータ取得 (5MSPS)</a:t>
            </a:r>
          </a:p>
          <a:p>
            <a:pPr marL="333375" indent="-333375" algn="l">
              <a:buSzPct val="145000"/>
              <a:buChar char="•"/>
              <a:defRPr sz="2100">
                <a:latin typeface="+mn-lt"/>
                <a:ea typeface="+mn-ea"/>
                <a:cs typeface="+mn-cs"/>
                <a:sym typeface="ヒラギノ角ゴ ProN W3"/>
              </a:defRPr>
            </a:pPr>
            <a:r>
              <a:t>ダークカレントの監視 (40MSPS)</a:t>
            </a:r>
          </a:p>
        </p:txBody>
      </p:sp>
      <p:sp>
        <p:nvSpPr>
          <p:cNvPr id="387" name="目標圧力：8 bar"/>
          <p:cNvSpPr/>
          <p:nvPr/>
        </p:nvSpPr>
        <p:spPr>
          <a:xfrm>
            <a:off x="4762018" y="7076149"/>
            <a:ext cx="2847579" cy="8147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954" y="6323"/>
                </a:lnTo>
                <a:lnTo>
                  <a:pt x="954" y="18612"/>
                </a:lnTo>
                <a:cubicBezTo>
                  <a:pt x="954" y="20264"/>
                  <a:pt x="1337" y="21600"/>
                  <a:pt x="1809" y="21600"/>
                </a:cubicBezTo>
                <a:lnTo>
                  <a:pt x="20742" y="21600"/>
                </a:lnTo>
                <a:cubicBezTo>
                  <a:pt x="21215" y="21600"/>
                  <a:pt x="21600" y="20264"/>
                  <a:pt x="21600" y="18612"/>
                </a:cubicBezTo>
                <a:lnTo>
                  <a:pt x="21600" y="5944"/>
                </a:lnTo>
                <a:cubicBezTo>
                  <a:pt x="21600" y="4293"/>
                  <a:pt x="21215" y="2956"/>
                  <a:pt x="20742" y="2956"/>
                </a:cubicBezTo>
                <a:lnTo>
                  <a:pt x="1873" y="2956"/>
                </a:lnTo>
                <a:lnTo>
                  <a:pt x="0"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200">
                <a:solidFill>
                  <a:srgbClr val="0F0F0F"/>
                </a:solidFill>
              </a:defRPr>
            </a:lvl1pPr>
          </a:lstStyle>
          <a:p>
            <a:pPr/>
            <a:r>
              <a:t>目標圧力：8 bar</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DAQトラブル対策"/>
          <p:cNvSpPr txBox="1"/>
          <p:nvPr>
            <p:ph type="title"/>
          </p:nvPr>
        </p:nvSpPr>
        <p:spPr>
          <a:prstGeom prst="rect">
            <a:avLst/>
          </a:prstGeom>
        </p:spPr>
        <p:txBody>
          <a:bodyPr/>
          <a:lstStyle/>
          <a:p>
            <a:pPr/>
            <a:r>
              <a:t>DAQトラブル対策</a:t>
            </a:r>
          </a:p>
        </p:txBody>
      </p:sp>
      <p:sp>
        <p:nvSpPr>
          <p:cNvPr id="39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1" name="熱対策…"/>
          <p:cNvSpPr txBox="1"/>
          <p:nvPr>
            <p:ph type="body" idx="1"/>
          </p:nvPr>
        </p:nvSpPr>
        <p:spPr>
          <a:prstGeom prst="rect">
            <a:avLst/>
          </a:prstGeom>
        </p:spPr>
        <p:txBody>
          <a:bodyPr/>
          <a:lstStyle/>
          <a:p>
            <a:pPr/>
            <a:r>
              <a:t>熱対策</a:t>
            </a:r>
          </a:p>
          <a:p>
            <a:pPr lvl="1"/>
            <a:r>
              <a:t>クリーンルーム内の温度が4月の時点で30℃近くまで上昇していた</a:t>
            </a:r>
          </a:p>
          <a:p>
            <a:pPr lvl="1"/>
            <a:r>
              <a:t>熱源（真空ポンプ、循環ポンプ、ゲッター）をカーテンで分離</a:t>
            </a:r>
          </a:p>
          <a:p>
            <a:pPr lvl="1"/>
            <a:r>
              <a:t>エアコンの冷気をHEPAフィルタに直接取り込む</a:t>
            </a:r>
          </a:p>
          <a:p>
            <a:pPr lvl="1"/>
            <a:r>
              <a:t>FPGAにヒートシンクを取り付ける</a:t>
            </a:r>
          </a:p>
        </p:txBody>
      </p:sp>
      <p:pic>
        <p:nvPicPr>
          <p:cNvPr id="392" name="IMG_0274.jpeg" descr="IMG_0274.jpeg"/>
          <p:cNvPicPr>
            <a:picLocks noChangeAspect="1"/>
          </p:cNvPicPr>
          <p:nvPr/>
        </p:nvPicPr>
        <p:blipFill>
          <a:blip r:embed="rId2">
            <a:extLst/>
          </a:blip>
          <a:stretch>
            <a:fillRect/>
          </a:stretch>
        </p:blipFill>
        <p:spPr>
          <a:xfrm>
            <a:off x="867657" y="4272389"/>
            <a:ext cx="6871533" cy="5153650"/>
          </a:xfrm>
          <a:prstGeom prst="rect">
            <a:avLst/>
          </a:prstGeom>
          <a:ln w="12700">
            <a:miter lim="400000"/>
          </a:ln>
        </p:spPr>
      </p:pic>
      <p:pic>
        <p:nvPicPr>
          <p:cNvPr id="393" name="イメージ" descr="イメージ"/>
          <p:cNvPicPr>
            <a:picLocks noChangeAspect="1"/>
          </p:cNvPicPr>
          <p:nvPr/>
        </p:nvPicPr>
        <p:blipFill>
          <a:blip r:embed="rId3">
            <a:extLst/>
          </a:blip>
          <a:stretch>
            <a:fillRect/>
          </a:stretch>
        </p:blipFill>
        <p:spPr>
          <a:xfrm>
            <a:off x="8500927" y="4261801"/>
            <a:ext cx="3882272" cy="5174827"/>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四角形"/>
          <p:cNvSpPr/>
          <p:nvPr/>
        </p:nvSpPr>
        <p:spPr>
          <a:xfrm>
            <a:off x="160454" y="4991528"/>
            <a:ext cx="12683892" cy="4647666"/>
          </a:xfrm>
          <a:prstGeom prst="rect">
            <a:avLst/>
          </a:prstGeom>
          <a:solidFill>
            <a:srgbClr val="FFFFFF"/>
          </a:solidFill>
          <a:ln w="38100">
            <a:solidFill>
              <a:schemeClr val="accent1">
                <a:lumOff val="-13575"/>
              </a:schemeClr>
            </a:solidFill>
            <a:miter lim="400000"/>
          </a:ln>
        </p:spPr>
        <p:txBody>
          <a:bodyPr lIns="50800" tIns="50800" rIns="50800" bIns="50800" anchor="b"/>
          <a:lstStyle/>
          <a:p>
            <a:pPr>
              <a:defRPr sz="2200">
                <a:solidFill>
                  <a:srgbClr val="0F0F0F"/>
                </a:solidFill>
                <a:latin typeface="+mn-lt"/>
                <a:ea typeface="+mn-ea"/>
                <a:cs typeface="+mn-cs"/>
                <a:sym typeface="ヒラギノ角ゴ ProN W3"/>
              </a:defRPr>
            </a:pPr>
          </a:p>
        </p:txBody>
      </p:sp>
      <p:sp>
        <p:nvSpPr>
          <p:cNvPr id="396" name="DAQトラブル対策"/>
          <p:cNvSpPr txBox="1"/>
          <p:nvPr>
            <p:ph type="title"/>
          </p:nvPr>
        </p:nvSpPr>
        <p:spPr>
          <a:prstGeom prst="rect">
            <a:avLst/>
          </a:prstGeom>
        </p:spPr>
        <p:txBody>
          <a:bodyPr/>
          <a:lstStyle/>
          <a:p>
            <a:pPr/>
            <a:r>
              <a:t>DAQトラブル対策</a:t>
            </a:r>
          </a:p>
        </p:txBody>
      </p:sp>
      <p:sp>
        <p:nvSpPr>
          <p:cNvPr id="39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98" name="熱対策の効果…"/>
          <p:cNvSpPr txBox="1"/>
          <p:nvPr>
            <p:ph type="body" idx="1"/>
          </p:nvPr>
        </p:nvSpPr>
        <p:spPr>
          <a:prstGeom prst="rect">
            <a:avLst/>
          </a:prstGeom>
        </p:spPr>
        <p:txBody>
          <a:bodyPr/>
          <a:lstStyle/>
          <a:p>
            <a:pPr/>
            <a:r>
              <a:t>熱対策の効果</a:t>
            </a:r>
          </a:p>
          <a:p>
            <a:pPr lvl="1"/>
            <a:r>
              <a:t>クリーンルーム内の温度：28℃→23.5℃ </a:t>
            </a:r>
          </a:p>
          <a:p>
            <a:pPr lvl="1"/>
            <a:r>
              <a:t>1日の温度変化も小さくなった (2℃→0.5℃)</a:t>
            </a:r>
          </a:p>
        </p:txBody>
      </p:sp>
      <p:sp>
        <p:nvSpPr>
          <p:cNvPr id="399" name="DAQの不調は改善せず…"/>
          <p:cNvSpPr txBox="1"/>
          <p:nvPr/>
        </p:nvSpPr>
        <p:spPr>
          <a:xfrm>
            <a:off x="401318" y="3298890"/>
            <a:ext cx="11899698"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pPr>
            <a:r>
              <a:t>DAQの不調は改善せず</a:t>
            </a:r>
          </a:p>
          <a:p>
            <a:pPr marL="228600" indent="-228600" algn="l">
              <a:buSzPct val="100000"/>
              <a:buChar char="✓"/>
            </a:pPr>
            <a:r>
              <a:t>温度変化が小さくなったことで光量の時間揺らぎが減少 → エネルギー分解能が向上</a:t>
            </a:r>
          </a:p>
        </p:txBody>
      </p:sp>
      <p:pic>
        <p:nvPicPr>
          <p:cNvPr id="400" name="20200331-20200403_ka_TimeDep.pdf" descr="20200331-20200403_ka_TimeDep.pdf"/>
          <p:cNvPicPr>
            <a:picLocks noChangeAspect="1"/>
          </p:cNvPicPr>
          <p:nvPr/>
        </p:nvPicPr>
        <p:blipFill>
          <a:blip r:embed="rId2">
            <a:extLst/>
          </a:blip>
          <a:stretch>
            <a:fillRect/>
          </a:stretch>
        </p:blipFill>
        <p:spPr>
          <a:xfrm>
            <a:off x="468403" y="5297738"/>
            <a:ext cx="5812979" cy="4182885"/>
          </a:xfrm>
          <a:prstGeom prst="rect">
            <a:avLst/>
          </a:prstGeom>
          <a:ln w="12700">
            <a:miter lim="400000"/>
          </a:ln>
        </p:spPr>
      </p:pic>
      <p:pic>
        <p:nvPicPr>
          <p:cNvPr id="401" name="timeDep_20200817.pdf" descr="timeDep_20200817.pdf"/>
          <p:cNvPicPr>
            <a:picLocks noChangeAspect="1"/>
          </p:cNvPicPr>
          <p:nvPr/>
        </p:nvPicPr>
        <p:blipFill>
          <a:blip r:embed="rId3">
            <a:extLst/>
          </a:blip>
          <a:stretch>
            <a:fillRect/>
          </a:stretch>
        </p:blipFill>
        <p:spPr>
          <a:xfrm>
            <a:off x="6855554" y="5297738"/>
            <a:ext cx="5812979" cy="4182885"/>
          </a:xfrm>
          <a:prstGeom prst="rect">
            <a:avLst/>
          </a:prstGeom>
          <a:ln w="12700">
            <a:miter lim="400000"/>
          </a:ln>
        </p:spPr>
      </p:pic>
      <p:sp>
        <p:nvSpPr>
          <p:cNvPr id="402" name="光量の時間変化"/>
          <p:cNvSpPr txBox="1"/>
          <p:nvPr/>
        </p:nvSpPr>
        <p:spPr>
          <a:xfrm>
            <a:off x="5378450" y="4472503"/>
            <a:ext cx="22479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光量の時間変化</a:t>
            </a:r>
          </a:p>
        </p:txBody>
      </p:sp>
      <p:sp>
        <p:nvSpPr>
          <p:cNvPr id="403" name="熱対策前"/>
          <p:cNvSpPr txBox="1"/>
          <p:nvPr/>
        </p:nvSpPr>
        <p:spPr>
          <a:xfrm>
            <a:off x="2098542" y="5148475"/>
            <a:ext cx="2552701" cy="406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熱対策前　　　　</a:t>
            </a:r>
          </a:p>
        </p:txBody>
      </p:sp>
      <p:sp>
        <p:nvSpPr>
          <p:cNvPr id="404" name="熱対策後"/>
          <p:cNvSpPr txBox="1"/>
          <p:nvPr/>
        </p:nvSpPr>
        <p:spPr>
          <a:xfrm>
            <a:off x="8485692" y="5148475"/>
            <a:ext cx="2552701" cy="406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熱対策後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ニュートリノを伴わない二重ベータ崩壊(0νββ)"/>
          <p:cNvSpPr txBox="1"/>
          <p:nvPr>
            <p:ph type="title"/>
          </p:nvPr>
        </p:nvSpPr>
        <p:spPr>
          <a:prstGeom prst="rect">
            <a:avLst/>
          </a:prstGeom>
        </p:spPr>
        <p:txBody>
          <a:bodyPr/>
          <a:lstStyle>
            <a:lvl1pPr defTabSz="549148">
              <a:defRPr sz="4230"/>
            </a:lvl1pPr>
          </a:lstStyle>
          <a:p>
            <a:pPr/>
            <a:r>
              <a:t>ニュートリノを伴わない二重ベータ崩壊(0νββ)</a:t>
            </a:r>
          </a:p>
        </p:txBody>
      </p:sp>
      <p:sp>
        <p:nvSpPr>
          <p:cNvPr id="137" name="ニュートリノはマヨラナ粒子か？…"/>
          <p:cNvSpPr txBox="1"/>
          <p:nvPr>
            <p:ph type="body" idx="1"/>
          </p:nvPr>
        </p:nvSpPr>
        <p:spPr>
          <a:prstGeom prst="rect">
            <a:avLst/>
          </a:prstGeom>
        </p:spPr>
        <p:txBody>
          <a:bodyPr/>
          <a:lstStyle/>
          <a:p>
            <a:pPr/>
            <a:r>
              <a:t>ニュートリノはマヨラナ粒子か？</a:t>
            </a:r>
          </a:p>
          <a:p>
            <a:pPr lvl="1"/>
            <a:r>
              <a:t>ニュートリノが異常に軽い理由</a:t>
            </a:r>
          </a:p>
          <a:p>
            <a:pPr lvl="1"/>
            <a:r>
              <a:t>物質優勢宇宙の謎</a:t>
            </a:r>
          </a:p>
          <a:p>
            <a:pPr/>
            <a:r>
              <a:t>0νββの特徴</a:t>
            </a:r>
          </a:p>
          <a:p>
            <a:pPr lvl="1"/>
            <a:r>
              <a:t>非常にまれな現象</a:t>
            </a:r>
          </a:p>
          <a:p>
            <a:pPr lvl="1"/>
            <a:r>
              <a:t>電子の運動エネルギーの和がQ値に一致</a:t>
            </a:r>
          </a:p>
        </p:txBody>
      </p:sp>
      <p:sp>
        <p:nvSpPr>
          <p:cNvPr id="138"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9" name="イメージ" descr="イメージ"/>
          <p:cNvPicPr>
            <a:picLocks noChangeAspect="1"/>
          </p:cNvPicPr>
          <p:nvPr/>
        </p:nvPicPr>
        <p:blipFill>
          <a:blip r:embed="rId2">
            <a:extLst/>
          </a:blip>
          <a:stretch>
            <a:fillRect/>
          </a:stretch>
        </p:blipFill>
        <p:spPr>
          <a:xfrm>
            <a:off x="5411126" y="2174240"/>
            <a:ext cx="2428571" cy="385936"/>
          </a:xfrm>
          <a:prstGeom prst="rect">
            <a:avLst/>
          </a:prstGeom>
          <a:ln w="12700">
            <a:miter lim="400000"/>
          </a:ln>
        </p:spPr>
      </p:pic>
      <p:pic>
        <p:nvPicPr>
          <p:cNvPr id="140" name="イメージ" descr="イメージ"/>
          <p:cNvPicPr>
            <a:picLocks noChangeAspect="1"/>
          </p:cNvPicPr>
          <p:nvPr/>
        </p:nvPicPr>
        <p:blipFill>
          <a:blip r:embed="rId3">
            <a:extLst/>
          </a:blip>
          <a:stretch>
            <a:fillRect/>
          </a:stretch>
        </p:blipFill>
        <p:spPr>
          <a:xfrm>
            <a:off x="432569" y="5875035"/>
            <a:ext cx="5313867" cy="3727032"/>
          </a:xfrm>
          <a:prstGeom prst="rect">
            <a:avLst/>
          </a:prstGeom>
          <a:ln w="12700">
            <a:miter lim="400000"/>
          </a:ln>
        </p:spPr>
      </p:pic>
      <p:sp>
        <p:nvSpPr>
          <p:cNvPr id="141" name="Q値=2458 keV"/>
          <p:cNvSpPr txBox="1"/>
          <p:nvPr/>
        </p:nvSpPr>
        <p:spPr>
          <a:xfrm>
            <a:off x="10951662" y="11217840"/>
            <a:ext cx="2484730"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Q値=2458 keV</a:t>
            </a:r>
          </a:p>
        </p:txBody>
      </p:sp>
      <p:pic>
        <p:nvPicPr>
          <p:cNvPr id="142" name="イメージ" descr="イメージ"/>
          <p:cNvPicPr>
            <a:picLocks noChangeAspect="1"/>
          </p:cNvPicPr>
          <p:nvPr/>
        </p:nvPicPr>
        <p:blipFill>
          <a:blip r:embed="rId4">
            <a:extLst/>
          </a:blip>
          <a:stretch>
            <a:fillRect/>
          </a:stretch>
        </p:blipFill>
        <p:spPr>
          <a:xfrm>
            <a:off x="3651250" y="3622288"/>
            <a:ext cx="6436672" cy="582100"/>
          </a:xfrm>
          <a:prstGeom prst="rect">
            <a:avLst/>
          </a:prstGeom>
          <a:ln w="12700">
            <a:miter lim="400000"/>
          </a:ln>
        </p:spPr>
      </p:pic>
      <p:pic>
        <p:nvPicPr>
          <p:cNvPr id="143" name="イメージ" descr="イメージ"/>
          <p:cNvPicPr>
            <a:picLocks noChangeAspect="1"/>
          </p:cNvPicPr>
          <p:nvPr/>
        </p:nvPicPr>
        <p:blipFill>
          <a:blip r:embed="rId5">
            <a:extLst/>
          </a:blip>
          <a:stretch>
            <a:fillRect/>
          </a:stretch>
        </p:blipFill>
        <p:spPr>
          <a:xfrm>
            <a:off x="4064058" y="4938447"/>
            <a:ext cx="1812838" cy="1812839"/>
          </a:xfrm>
          <a:prstGeom prst="rect">
            <a:avLst/>
          </a:prstGeom>
          <a:ln w="12700">
            <a:miter lim="400000"/>
          </a:ln>
        </p:spPr>
      </p:pic>
      <p:pic>
        <p:nvPicPr>
          <p:cNvPr id="144" name="イメージ" descr="イメージ"/>
          <p:cNvPicPr>
            <a:picLocks noChangeAspect="1"/>
          </p:cNvPicPr>
          <p:nvPr/>
        </p:nvPicPr>
        <p:blipFill>
          <a:blip r:embed="rId6">
            <a:extLst/>
          </a:blip>
          <a:stretch>
            <a:fillRect/>
          </a:stretch>
        </p:blipFill>
        <p:spPr>
          <a:xfrm>
            <a:off x="1445006" y="4938447"/>
            <a:ext cx="1812838" cy="1812839"/>
          </a:xfrm>
          <a:prstGeom prst="rect">
            <a:avLst/>
          </a:prstGeom>
          <a:ln w="12700">
            <a:miter lim="400000"/>
          </a:ln>
        </p:spPr>
      </p:pic>
      <p:sp>
        <p:nvSpPr>
          <p:cNvPr id="145" name="Q値に一致する特徴的なピークの発見を目指す…"/>
          <p:cNvSpPr txBox="1"/>
          <p:nvPr/>
        </p:nvSpPr>
        <p:spPr>
          <a:xfrm>
            <a:off x="5715012" y="7120483"/>
            <a:ext cx="7039357"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pPr>
            <a:r>
              <a:t>Q値に一致する特徴的なピークの発見を目指す</a:t>
            </a:r>
          </a:p>
          <a:p>
            <a:pPr marL="228600" indent="-228600" algn="l">
              <a:buSzPct val="100000"/>
              <a:buChar char="✓"/>
            </a:pPr>
            <a:r>
              <a:t>探索には、大質量&amp;&amp;低背景事象の実現が不可欠</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6" name="DAQトラブル対策"/>
          <p:cNvSpPr txBox="1"/>
          <p:nvPr>
            <p:ph type="title"/>
          </p:nvPr>
        </p:nvSpPr>
        <p:spPr>
          <a:prstGeom prst="rect">
            <a:avLst/>
          </a:prstGeom>
        </p:spPr>
        <p:txBody>
          <a:bodyPr/>
          <a:lstStyle/>
          <a:p>
            <a:pPr/>
            <a:r>
              <a:t>DAQトラブル対策</a:t>
            </a:r>
          </a:p>
        </p:txBody>
      </p:sp>
      <p:sp>
        <p:nvSpPr>
          <p:cNvPr id="407"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8" name="ファームウェアのバグが原因と判明…"/>
          <p:cNvSpPr txBox="1"/>
          <p:nvPr>
            <p:ph type="body" idx="1"/>
          </p:nvPr>
        </p:nvSpPr>
        <p:spPr>
          <a:prstGeom prst="rect">
            <a:avLst/>
          </a:prstGeom>
        </p:spPr>
        <p:txBody>
          <a:bodyPr/>
          <a:lstStyle/>
          <a:p>
            <a:pPr marL="444499" indent="-444499">
              <a:defRPr sz="2600"/>
            </a:pPr>
            <a:r>
              <a:t>ファームウェアのバグが原因と判明</a:t>
            </a:r>
          </a:p>
          <a:p>
            <a:pPr lvl="1">
              <a:defRPr sz="2300"/>
            </a:pPr>
            <a:r>
              <a:t>AXELBOARDはトリガーボードに対して600 ns(160 MHz, 96 clock)ごとに</a:t>
            </a:r>
            <a:br/>
            <a:r>
              <a:t>同期信号を送っている</a:t>
            </a:r>
          </a:p>
          <a:p>
            <a:pPr lvl="1">
              <a:defRPr sz="2300"/>
            </a:pPr>
            <a:r>
              <a:t>各ボードから送られる同期信号は356.25 ns(57 clock)以内で同期していないとトリガーが発行されない仕様にもかかわらず、同期させる機能が未実装だった（AXELBOARDはPCからUDP通信でリセットさせていたため、各ボードはバラバラのタイミングで同期信号を送っていた）</a:t>
            </a:r>
          </a:p>
          <a:p>
            <a:pPr lvl="1">
              <a:defRPr sz="2300"/>
            </a:pPr>
            <a:r>
              <a:t>これまでDAQが動いていたときは、再起動を繰り返す中でたまたま全ボードが同期したタイミングであったことが判明</a:t>
            </a:r>
          </a:p>
        </p:txBody>
      </p:sp>
      <p:sp>
        <p:nvSpPr>
          <p:cNvPr id="409" name="ファームウェアを修正し、トリガーボードからLVDS通信によってAXELBOARDを同時に初期化することで同期するようにした…"/>
          <p:cNvSpPr txBox="1"/>
          <p:nvPr/>
        </p:nvSpPr>
        <p:spPr>
          <a:xfrm>
            <a:off x="360527" y="8300112"/>
            <a:ext cx="12091645" cy="132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pPr>
            <a:r>
              <a:t>ファームウェアを修正し、トリガーボードからLVDS通信によってAXELBOARDを同時に初期化することで同期するようにした</a:t>
            </a:r>
          </a:p>
          <a:p>
            <a:pPr marL="228600" indent="-228600" algn="l">
              <a:buSzPct val="100000"/>
              <a:buChar char="✓"/>
            </a:pPr>
            <a:r>
              <a:t>再起動を数十回繰り返さないとDAQが動かない問題を解決</a:t>
            </a:r>
          </a:p>
        </p:txBody>
      </p:sp>
      <p:sp>
        <p:nvSpPr>
          <p:cNvPr id="410" name="MPPCs…"/>
          <p:cNvSpPr/>
          <p:nvPr/>
        </p:nvSpPr>
        <p:spPr>
          <a:xfrm>
            <a:off x="3226840" y="6896545"/>
            <a:ext cx="1009106" cy="919012"/>
          </a:xfrm>
          <a:prstGeom prst="rect">
            <a:avLst/>
          </a:prstGeom>
          <a:solidFill>
            <a:srgbClr val="D6D5D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1800"/>
            </a:pPr>
            <a:r>
              <a:t>MPPCs</a:t>
            </a:r>
          </a:p>
          <a:p>
            <a:pPr>
              <a:defRPr sz="1800"/>
            </a:pPr>
            <a:r>
              <a:t>(56ch)</a:t>
            </a:r>
          </a:p>
        </p:txBody>
      </p:sp>
      <p:sp>
        <p:nvSpPr>
          <p:cNvPr id="411" name="AXELBOARD"/>
          <p:cNvSpPr/>
          <p:nvPr/>
        </p:nvSpPr>
        <p:spPr>
          <a:xfrm>
            <a:off x="5033011" y="6504539"/>
            <a:ext cx="1996170" cy="1703025"/>
          </a:xfrm>
          <a:prstGeom prst="rect">
            <a:avLst/>
          </a:prstGeom>
          <a:solidFill>
            <a:srgbClr val="05D300"/>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pPr/>
            <a:r>
              <a:t>AXELBOARD</a:t>
            </a:r>
          </a:p>
        </p:txBody>
      </p:sp>
      <p:sp>
        <p:nvSpPr>
          <p:cNvPr id="412" name="線"/>
          <p:cNvSpPr/>
          <p:nvPr/>
        </p:nvSpPr>
        <p:spPr>
          <a:xfrm>
            <a:off x="4231245" y="7089764"/>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13" name="線"/>
          <p:cNvSpPr/>
          <p:nvPr/>
        </p:nvSpPr>
        <p:spPr>
          <a:xfrm>
            <a:off x="4231245" y="7221928"/>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14" name="線"/>
          <p:cNvSpPr/>
          <p:nvPr/>
        </p:nvSpPr>
        <p:spPr>
          <a:xfrm>
            <a:off x="4231245" y="7356050"/>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15" name="線"/>
          <p:cNvSpPr/>
          <p:nvPr/>
        </p:nvSpPr>
        <p:spPr>
          <a:xfrm>
            <a:off x="4231245" y="7490174"/>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16" name="線"/>
          <p:cNvSpPr/>
          <p:nvPr/>
        </p:nvSpPr>
        <p:spPr>
          <a:xfrm>
            <a:off x="4231245" y="7624298"/>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17" name="MPPCs…"/>
          <p:cNvSpPr/>
          <p:nvPr/>
        </p:nvSpPr>
        <p:spPr>
          <a:xfrm>
            <a:off x="3053239" y="6619506"/>
            <a:ext cx="1009106" cy="919011"/>
          </a:xfrm>
          <a:prstGeom prst="rect">
            <a:avLst/>
          </a:prstGeom>
          <a:solidFill>
            <a:srgbClr val="D6D5D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1800"/>
            </a:pPr>
            <a:r>
              <a:t>MPPCs</a:t>
            </a:r>
          </a:p>
          <a:p>
            <a:pPr>
              <a:defRPr sz="1800"/>
            </a:pPr>
            <a:r>
              <a:t>(56ch)</a:t>
            </a:r>
          </a:p>
        </p:txBody>
      </p:sp>
      <p:sp>
        <p:nvSpPr>
          <p:cNvPr id="418" name="AXELBOARD"/>
          <p:cNvSpPr/>
          <p:nvPr/>
        </p:nvSpPr>
        <p:spPr>
          <a:xfrm>
            <a:off x="4859410" y="6227499"/>
            <a:ext cx="1996170" cy="1703025"/>
          </a:xfrm>
          <a:prstGeom prst="rect">
            <a:avLst/>
          </a:prstGeom>
          <a:solidFill>
            <a:srgbClr val="05D300"/>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pPr/>
            <a:r>
              <a:t>AXELBOARD</a:t>
            </a:r>
          </a:p>
        </p:txBody>
      </p:sp>
      <p:sp>
        <p:nvSpPr>
          <p:cNvPr id="419" name="線"/>
          <p:cNvSpPr/>
          <p:nvPr/>
        </p:nvSpPr>
        <p:spPr>
          <a:xfrm>
            <a:off x="4057644" y="6812725"/>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0" name="線"/>
          <p:cNvSpPr/>
          <p:nvPr/>
        </p:nvSpPr>
        <p:spPr>
          <a:xfrm>
            <a:off x="4057644" y="6944889"/>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1" name="線"/>
          <p:cNvSpPr/>
          <p:nvPr/>
        </p:nvSpPr>
        <p:spPr>
          <a:xfrm>
            <a:off x="4057644" y="7079012"/>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2" name="線"/>
          <p:cNvSpPr/>
          <p:nvPr/>
        </p:nvSpPr>
        <p:spPr>
          <a:xfrm>
            <a:off x="4057644" y="7213134"/>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3" name="線"/>
          <p:cNvSpPr/>
          <p:nvPr/>
        </p:nvSpPr>
        <p:spPr>
          <a:xfrm>
            <a:off x="4057644" y="7347258"/>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4" name="MPPCs…"/>
          <p:cNvSpPr/>
          <p:nvPr/>
        </p:nvSpPr>
        <p:spPr>
          <a:xfrm>
            <a:off x="2887800" y="6342467"/>
            <a:ext cx="1009106" cy="919012"/>
          </a:xfrm>
          <a:prstGeom prst="rect">
            <a:avLst/>
          </a:prstGeom>
          <a:solidFill>
            <a:srgbClr val="D6D5D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1800"/>
            </a:pPr>
            <a:r>
              <a:t>MPPCs</a:t>
            </a:r>
          </a:p>
          <a:p>
            <a:pPr>
              <a:defRPr sz="1800"/>
            </a:pPr>
            <a:r>
              <a:t>(56ch)</a:t>
            </a:r>
          </a:p>
        </p:txBody>
      </p:sp>
      <p:sp>
        <p:nvSpPr>
          <p:cNvPr id="425" name="AXELBOARD"/>
          <p:cNvSpPr/>
          <p:nvPr/>
        </p:nvSpPr>
        <p:spPr>
          <a:xfrm>
            <a:off x="4693971" y="5950460"/>
            <a:ext cx="1996170" cy="1703025"/>
          </a:xfrm>
          <a:prstGeom prst="rect">
            <a:avLst/>
          </a:prstGeom>
          <a:solidFill>
            <a:srgbClr val="05D300"/>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pPr/>
            <a:r>
              <a:t>AXELBOARD</a:t>
            </a:r>
          </a:p>
        </p:txBody>
      </p:sp>
      <p:sp>
        <p:nvSpPr>
          <p:cNvPr id="426" name="線"/>
          <p:cNvSpPr/>
          <p:nvPr/>
        </p:nvSpPr>
        <p:spPr>
          <a:xfrm>
            <a:off x="3892205" y="6535686"/>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7" name="線"/>
          <p:cNvSpPr/>
          <p:nvPr/>
        </p:nvSpPr>
        <p:spPr>
          <a:xfrm>
            <a:off x="3892205" y="6667848"/>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8" name="線"/>
          <p:cNvSpPr/>
          <p:nvPr/>
        </p:nvSpPr>
        <p:spPr>
          <a:xfrm>
            <a:off x="3892205" y="6801971"/>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29" name="線"/>
          <p:cNvSpPr/>
          <p:nvPr/>
        </p:nvSpPr>
        <p:spPr>
          <a:xfrm>
            <a:off x="3892205" y="6936095"/>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0" name="線"/>
          <p:cNvSpPr/>
          <p:nvPr/>
        </p:nvSpPr>
        <p:spPr>
          <a:xfrm>
            <a:off x="3892205" y="7070218"/>
            <a:ext cx="818101"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1" name="MPPCs…"/>
          <p:cNvSpPr/>
          <p:nvPr/>
        </p:nvSpPr>
        <p:spPr>
          <a:xfrm>
            <a:off x="2685161" y="6115027"/>
            <a:ext cx="1009106" cy="919012"/>
          </a:xfrm>
          <a:prstGeom prst="rect">
            <a:avLst/>
          </a:prstGeom>
          <a:solidFill>
            <a:srgbClr val="D6D5D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1800"/>
            </a:pPr>
            <a:r>
              <a:t>MPPCs</a:t>
            </a:r>
          </a:p>
          <a:p>
            <a:pPr>
              <a:defRPr sz="1800"/>
            </a:pPr>
            <a:r>
              <a:t>(56ch)</a:t>
            </a:r>
          </a:p>
        </p:txBody>
      </p:sp>
      <p:sp>
        <p:nvSpPr>
          <p:cNvPr id="432" name="AXELBOARD"/>
          <p:cNvSpPr/>
          <p:nvPr/>
        </p:nvSpPr>
        <p:spPr>
          <a:xfrm>
            <a:off x="4491332" y="5723020"/>
            <a:ext cx="1996170" cy="1703026"/>
          </a:xfrm>
          <a:prstGeom prst="rect">
            <a:avLst/>
          </a:prstGeom>
          <a:solidFill>
            <a:srgbClr val="05D300"/>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pPr/>
            <a:r>
              <a:t>AXELBOARD</a:t>
            </a:r>
          </a:p>
        </p:txBody>
      </p:sp>
      <p:sp>
        <p:nvSpPr>
          <p:cNvPr id="433" name="線"/>
          <p:cNvSpPr/>
          <p:nvPr/>
        </p:nvSpPr>
        <p:spPr>
          <a:xfrm>
            <a:off x="3689566" y="6308246"/>
            <a:ext cx="81810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4" name="線"/>
          <p:cNvSpPr/>
          <p:nvPr/>
        </p:nvSpPr>
        <p:spPr>
          <a:xfrm>
            <a:off x="3689566" y="6440409"/>
            <a:ext cx="81810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5" name="線"/>
          <p:cNvSpPr/>
          <p:nvPr/>
        </p:nvSpPr>
        <p:spPr>
          <a:xfrm>
            <a:off x="3689566" y="6574532"/>
            <a:ext cx="81810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6" name="線"/>
          <p:cNvSpPr/>
          <p:nvPr/>
        </p:nvSpPr>
        <p:spPr>
          <a:xfrm>
            <a:off x="3689566" y="6708656"/>
            <a:ext cx="81810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7" name="線"/>
          <p:cNvSpPr/>
          <p:nvPr/>
        </p:nvSpPr>
        <p:spPr>
          <a:xfrm>
            <a:off x="3689566" y="6842779"/>
            <a:ext cx="81810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8" name="線"/>
          <p:cNvSpPr/>
          <p:nvPr/>
        </p:nvSpPr>
        <p:spPr>
          <a:xfrm>
            <a:off x="6475657" y="6630963"/>
            <a:ext cx="236373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39" name="線"/>
          <p:cNvSpPr/>
          <p:nvPr/>
        </p:nvSpPr>
        <p:spPr>
          <a:xfrm>
            <a:off x="6694620" y="6854987"/>
            <a:ext cx="2170710"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40" name="線"/>
          <p:cNvSpPr/>
          <p:nvPr/>
        </p:nvSpPr>
        <p:spPr>
          <a:xfrm>
            <a:off x="6863678" y="7079012"/>
            <a:ext cx="2017643"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41" name="線"/>
          <p:cNvSpPr/>
          <p:nvPr/>
        </p:nvSpPr>
        <p:spPr>
          <a:xfrm>
            <a:off x="7039654" y="7307219"/>
            <a:ext cx="1826077" cy="1"/>
          </a:xfrm>
          <a:prstGeom prst="line">
            <a:avLst/>
          </a:pr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42" name="トリガーボード…"/>
          <p:cNvSpPr/>
          <p:nvPr/>
        </p:nvSpPr>
        <p:spPr>
          <a:xfrm>
            <a:off x="8323468" y="6113779"/>
            <a:ext cx="1996170" cy="1703025"/>
          </a:xfrm>
          <a:prstGeom prst="rect">
            <a:avLst/>
          </a:prstGeom>
          <a:solidFill>
            <a:srgbClr val="FF9C15"/>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1800"/>
            </a:pPr>
            <a:r>
              <a:t>トリガーボード</a:t>
            </a:r>
          </a:p>
          <a:p>
            <a:pPr>
              <a:defRPr sz="1800"/>
            </a:pPr>
            <a:r>
              <a:t>HUL</a:t>
            </a:r>
          </a:p>
        </p:txBody>
      </p:sp>
      <p:sp>
        <p:nvSpPr>
          <p:cNvPr id="443" name="LVDS通信"/>
          <p:cNvSpPr txBox="1"/>
          <p:nvPr/>
        </p:nvSpPr>
        <p:spPr>
          <a:xfrm>
            <a:off x="7039654" y="6197565"/>
            <a:ext cx="1262470" cy="37195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1800"/>
            </a:lvl1pPr>
          </a:lstStyle>
          <a:p>
            <a:pPr/>
            <a:r>
              <a:t>LVDS通信</a:t>
            </a:r>
          </a:p>
        </p:txBody>
      </p:sp>
      <p:sp>
        <p:nvSpPr>
          <p:cNvPr id="444" name="A"/>
          <p:cNvSpPr/>
          <p:nvPr/>
        </p:nvSpPr>
        <p:spPr>
          <a:xfrm>
            <a:off x="6723677" y="5679876"/>
            <a:ext cx="869209" cy="4562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7832" y="21387"/>
                </a:lnTo>
                <a:lnTo>
                  <a:pt x="7888" y="56"/>
                </a:lnTo>
                <a:lnTo>
                  <a:pt x="12990" y="0"/>
                </a:lnTo>
                <a:lnTo>
                  <a:pt x="13187" y="21202"/>
                </a:lnTo>
                <a:lnTo>
                  <a:pt x="21600" y="20979"/>
                </a:lnTo>
              </a:path>
            </a:pathLst>
          </a:cu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200">
                <a:solidFill>
                  <a:srgbClr val="FFFFFF"/>
                </a:solidFill>
                <a:latin typeface="+mn-lt"/>
                <a:ea typeface="+mn-ea"/>
                <a:cs typeface="+mn-cs"/>
                <a:sym typeface="ヒラギノ角ゴ ProN W3"/>
              </a:defRPr>
            </a:lvl1pPr>
          </a:lstStyle>
          <a:p>
            <a:pPr/>
            <a:r>
              <a:t>A</a:t>
            </a:r>
          </a:p>
        </p:txBody>
      </p:sp>
      <p:sp>
        <p:nvSpPr>
          <p:cNvPr id="445" name="線"/>
          <p:cNvSpPr/>
          <p:nvPr/>
        </p:nvSpPr>
        <p:spPr>
          <a:xfrm>
            <a:off x="7427990" y="5907970"/>
            <a:ext cx="477915" cy="1"/>
          </a:xfrm>
          <a:prstGeom prst="line">
            <a:avLst/>
          </a:prstGeom>
          <a:ln w="25400">
            <a:solidFill>
              <a:srgbClr val="000000"/>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46" name="同期信号"/>
          <p:cNvSpPr/>
          <p:nvPr/>
        </p:nvSpPr>
        <p:spPr>
          <a:xfrm>
            <a:off x="7297773" y="5225846"/>
            <a:ext cx="1243411"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454" y="0"/>
                </a:moveTo>
                <a:cubicBezTo>
                  <a:pt x="2939" y="0"/>
                  <a:pt x="2523" y="885"/>
                  <a:pt x="2523" y="1981"/>
                </a:cubicBezTo>
                <a:lnTo>
                  <a:pt x="2523" y="16083"/>
                </a:lnTo>
                <a:lnTo>
                  <a:pt x="0" y="21600"/>
                </a:lnTo>
                <a:lnTo>
                  <a:pt x="3502" y="18753"/>
                </a:lnTo>
                <a:lnTo>
                  <a:pt x="20669" y="18753"/>
                </a:lnTo>
                <a:cubicBezTo>
                  <a:pt x="21184" y="18753"/>
                  <a:pt x="21600" y="17868"/>
                  <a:pt x="21600" y="16772"/>
                </a:cubicBezTo>
                <a:lnTo>
                  <a:pt x="21600" y="1981"/>
                </a:lnTo>
                <a:cubicBezTo>
                  <a:pt x="21600" y="885"/>
                  <a:pt x="21184" y="0"/>
                  <a:pt x="20669" y="0"/>
                </a:cubicBezTo>
                <a:lnTo>
                  <a:pt x="3454"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1800">
                <a:solidFill>
                  <a:srgbClr val="0F0F0F"/>
                </a:solidFill>
              </a:defRPr>
            </a:lvl1pPr>
          </a:lstStyle>
          <a:p>
            <a:pPr/>
            <a:r>
              <a:t>同期信号</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ELCCでの放電対策"/>
          <p:cNvSpPr txBox="1"/>
          <p:nvPr>
            <p:ph type="title"/>
          </p:nvPr>
        </p:nvSpPr>
        <p:spPr>
          <a:prstGeom prst="rect">
            <a:avLst/>
          </a:prstGeom>
        </p:spPr>
        <p:txBody>
          <a:bodyPr/>
          <a:lstStyle/>
          <a:p>
            <a:pPr/>
            <a:r>
              <a:t>ELCCでの放電対策</a:t>
            </a:r>
          </a:p>
        </p:txBody>
      </p:sp>
      <p:sp>
        <p:nvSpPr>
          <p:cNvPr id="449" name="放電箇所の特定…"/>
          <p:cNvSpPr txBox="1"/>
          <p:nvPr>
            <p:ph type="body" idx="1"/>
          </p:nvPr>
        </p:nvSpPr>
        <p:spPr>
          <a:prstGeom prst="rect">
            <a:avLst/>
          </a:prstGeom>
        </p:spPr>
        <p:txBody>
          <a:bodyPr/>
          <a:lstStyle/>
          <a:p>
            <a:pPr/>
            <a:r>
              <a:t>放電箇所の特定</a:t>
            </a:r>
          </a:p>
          <a:p>
            <a:pPr lvl="1"/>
            <a:r>
              <a:t>これまでは放電痕の位置から想像するしかなかった</a:t>
            </a:r>
          </a:p>
          <a:p>
            <a:pPr lvl="1"/>
            <a:r>
              <a:t>放電痕が残らないような放電はわからない</a:t>
            </a:r>
          </a:p>
        </p:txBody>
      </p:sp>
      <p:sp>
        <p:nvSpPr>
          <p:cNvPr id="450"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1" name="チェンバー内にUSBカメラをインストールして放電の様子を記録…"/>
          <p:cNvSpPr txBox="1"/>
          <p:nvPr/>
        </p:nvSpPr>
        <p:spPr>
          <a:xfrm>
            <a:off x="425891" y="8545732"/>
            <a:ext cx="9288172" cy="863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pPr>
            <a:r>
              <a:t>チェンバー内にUSBカメラをインストールして放電の様子を記録</a:t>
            </a:r>
          </a:p>
          <a:p>
            <a:pPr marL="228600" indent="-228600" algn="l">
              <a:buSzPct val="100000"/>
              <a:buChar char="✓"/>
            </a:pPr>
            <a:r>
              <a:t>放電位置の特定につなげる</a:t>
            </a:r>
          </a:p>
        </p:txBody>
      </p:sp>
      <p:pic>
        <p:nvPicPr>
          <p:cNvPr id="452" name="IMG_2204.jpeg" descr="IMG_2204.jpeg"/>
          <p:cNvPicPr>
            <a:picLocks noChangeAspect="1"/>
          </p:cNvPicPr>
          <p:nvPr/>
        </p:nvPicPr>
        <p:blipFill>
          <a:blip r:embed="rId2">
            <a:extLst/>
          </a:blip>
          <a:srcRect l="17841" t="22350" r="32144" b="45735"/>
          <a:stretch>
            <a:fillRect/>
          </a:stretch>
        </p:blipFill>
        <p:spPr>
          <a:xfrm>
            <a:off x="3609776" y="3279378"/>
            <a:ext cx="5785327" cy="492220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カメラのインストール"/>
          <p:cNvSpPr txBox="1"/>
          <p:nvPr>
            <p:ph type="title"/>
          </p:nvPr>
        </p:nvSpPr>
        <p:spPr>
          <a:prstGeom prst="rect">
            <a:avLst/>
          </a:prstGeom>
        </p:spPr>
        <p:txBody>
          <a:bodyPr/>
          <a:lstStyle/>
          <a:p>
            <a:pPr/>
            <a:r>
              <a:t>カメラのインストール</a:t>
            </a:r>
          </a:p>
        </p:txBody>
      </p:sp>
      <p:sp>
        <p:nvSpPr>
          <p:cNvPr id="455" name="カメラからのアウトガス対策…"/>
          <p:cNvSpPr txBox="1"/>
          <p:nvPr>
            <p:ph type="body" idx="1"/>
          </p:nvPr>
        </p:nvSpPr>
        <p:spPr>
          <a:prstGeom prst="rect">
            <a:avLst/>
          </a:prstGeom>
        </p:spPr>
        <p:txBody>
          <a:bodyPr/>
          <a:lstStyle/>
          <a:p>
            <a:pPr/>
            <a:r>
              <a:t>カメラからのアウトガス対策</a:t>
            </a:r>
          </a:p>
          <a:p>
            <a:pPr lvl="1"/>
            <a:r>
              <a:t>真空用USBケーブルに交換</a:t>
            </a:r>
          </a:p>
          <a:p>
            <a:pPr lvl="1"/>
            <a:r>
              <a:t>真空用エポキシでカメラをポッティング+真空脱泡</a:t>
            </a:r>
          </a:p>
          <a:p>
            <a:pPr/>
          </a:p>
          <a:p>
            <a:pPr/>
          </a:p>
          <a:p>
            <a:pPr/>
          </a:p>
          <a:p>
            <a:pPr/>
            <a:r>
              <a:t>ELCCが見えるようにカメラをインストール</a:t>
            </a:r>
          </a:p>
        </p:txBody>
      </p:sp>
      <p:sp>
        <p:nvSpPr>
          <p:cNvPr id="456"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57" name="IMG_0315.jpeg" descr="IMG_0315.jpeg"/>
          <p:cNvPicPr>
            <a:picLocks noChangeAspect="1"/>
          </p:cNvPicPr>
          <p:nvPr/>
        </p:nvPicPr>
        <p:blipFill>
          <a:blip r:embed="rId2">
            <a:extLst/>
          </a:blip>
          <a:stretch>
            <a:fillRect/>
          </a:stretch>
        </p:blipFill>
        <p:spPr>
          <a:xfrm>
            <a:off x="8475040" y="502553"/>
            <a:ext cx="4417949" cy="3313462"/>
          </a:xfrm>
          <a:prstGeom prst="rect">
            <a:avLst/>
          </a:prstGeom>
          <a:ln w="12700">
            <a:miter lim="400000"/>
          </a:ln>
        </p:spPr>
      </p:pic>
      <p:sp>
        <p:nvSpPr>
          <p:cNvPr id="458" name="アウトガス・リークレート：1.96 x 10-6 Pa・m3/sec → Swagelok系と同程度"/>
          <p:cNvSpPr txBox="1"/>
          <p:nvPr/>
        </p:nvSpPr>
        <p:spPr>
          <a:xfrm>
            <a:off x="304825" y="4085250"/>
            <a:ext cx="11983746" cy="4254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buSzPct val="100000"/>
              <a:buChar char="✓"/>
            </a:pPr>
            <a:r>
              <a:t>アウトガス・リークレート：1.96 x 10</a:t>
            </a:r>
            <a:r>
              <a:rPr baseline="31999" sz="2500"/>
              <a:t>-6</a:t>
            </a:r>
            <a:r>
              <a:rPr sz="2500"/>
              <a:t> Pa・m</a:t>
            </a:r>
            <a:r>
              <a:rPr baseline="31999" sz="2500"/>
              <a:t>3</a:t>
            </a:r>
            <a:r>
              <a:rPr sz="2500"/>
              <a:t>/sec → Swagelok系と同程度</a:t>
            </a:r>
          </a:p>
        </p:txBody>
      </p:sp>
      <p:pic>
        <p:nvPicPr>
          <p:cNvPr id="459" name="イメージ" descr="イメージ"/>
          <p:cNvPicPr>
            <a:picLocks noChangeAspect="1"/>
          </p:cNvPicPr>
          <p:nvPr/>
        </p:nvPicPr>
        <p:blipFill>
          <a:blip r:embed="rId3">
            <a:extLst/>
          </a:blip>
          <a:stretch>
            <a:fillRect/>
          </a:stretch>
        </p:blipFill>
        <p:spPr>
          <a:xfrm>
            <a:off x="1269349" y="5698436"/>
            <a:ext cx="4773079" cy="3579411"/>
          </a:xfrm>
          <a:prstGeom prst="rect">
            <a:avLst/>
          </a:prstGeom>
          <a:ln w="12700">
            <a:miter lim="400000"/>
          </a:ln>
        </p:spPr>
      </p:pic>
      <p:pic>
        <p:nvPicPr>
          <p:cNvPr id="460" name="DFACFEB0-6177-4ADA-A239-940B52EE534A.png" descr="DFACFEB0-6177-4ADA-A239-940B52EE534A.png"/>
          <p:cNvPicPr>
            <a:picLocks noChangeAspect="1"/>
          </p:cNvPicPr>
          <p:nvPr/>
        </p:nvPicPr>
        <p:blipFill>
          <a:blip r:embed="rId4">
            <a:extLst/>
          </a:blip>
          <a:stretch>
            <a:fillRect/>
          </a:stretch>
        </p:blipFill>
        <p:spPr>
          <a:xfrm>
            <a:off x="6740848" y="5684149"/>
            <a:ext cx="4773078" cy="3596256"/>
          </a:xfrm>
          <a:prstGeom prst="rect">
            <a:avLst/>
          </a:prstGeom>
          <a:ln w="12700">
            <a:miter lim="400000"/>
          </a:ln>
        </p:spPr>
      </p:pic>
      <p:sp>
        <p:nvSpPr>
          <p:cNvPr id="461" name="カメラ"/>
          <p:cNvSpPr/>
          <p:nvPr/>
        </p:nvSpPr>
        <p:spPr>
          <a:xfrm>
            <a:off x="1618319" y="6089983"/>
            <a:ext cx="1458119" cy="884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1" y="0"/>
                </a:moveTo>
                <a:cubicBezTo>
                  <a:pt x="421" y="0"/>
                  <a:pt x="0" y="694"/>
                  <a:pt x="0" y="1551"/>
                </a:cubicBezTo>
                <a:lnTo>
                  <a:pt x="0" y="13107"/>
                </a:lnTo>
                <a:cubicBezTo>
                  <a:pt x="0" y="13964"/>
                  <a:pt x="421" y="14659"/>
                  <a:pt x="941" y="14659"/>
                </a:cubicBezTo>
                <a:lnTo>
                  <a:pt x="17232" y="14659"/>
                </a:lnTo>
                <a:lnTo>
                  <a:pt x="21600" y="21600"/>
                </a:lnTo>
                <a:lnTo>
                  <a:pt x="19242" y="10432"/>
                </a:lnTo>
                <a:lnTo>
                  <a:pt x="19242" y="1551"/>
                </a:lnTo>
                <a:cubicBezTo>
                  <a:pt x="19242" y="694"/>
                  <a:pt x="18821" y="0"/>
                  <a:pt x="18302" y="0"/>
                </a:cubicBezTo>
                <a:lnTo>
                  <a:pt x="941"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カメラ</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放電箇所の特定"/>
          <p:cNvSpPr txBox="1"/>
          <p:nvPr>
            <p:ph type="title"/>
          </p:nvPr>
        </p:nvSpPr>
        <p:spPr>
          <a:prstGeom prst="rect">
            <a:avLst/>
          </a:prstGeom>
        </p:spPr>
        <p:txBody>
          <a:bodyPr/>
          <a:lstStyle/>
          <a:p>
            <a:pPr/>
            <a:r>
              <a:t>放電箇所の特定</a:t>
            </a:r>
          </a:p>
        </p:txBody>
      </p:sp>
      <p:sp>
        <p:nvSpPr>
          <p:cNvPr id="464" name="動体検知アプリmotionで動体検知"/>
          <p:cNvSpPr txBox="1"/>
          <p:nvPr>
            <p:ph type="body" idx="1"/>
          </p:nvPr>
        </p:nvSpPr>
        <p:spPr>
          <a:prstGeom prst="rect">
            <a:avLst/>
          </a:prstGeom>
        </p:spPr>
        <p:txBody>
          <a:bodyPr/>
          <a:lstStyle/>
          <a:p>
            <a:pPr/>
            <a:r>
              <a:t>動体検知アプリmotionで動体検知</a:t>
            </a:r>
          </a:p>
        </p:txBody>
      </p:sp>
      <p:sp>
        <p:nvSpPr>
          <p:cNvPr id="465" name="スライド番号"/>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66" name="8E3907E4-3361-4752-B439-B4DB7BE640BA.png" descr="8E3907E4-3361-4752-B439-B4DB7BE640BA.png"/>
          <p:cNvPicPr>
            <a:picLocks noChangeAspect="1"/>
          </p:cNvPicPr>
          <p:nvPr/>
        </p:nvPicPr>
        <p:blipFill>
          <a:blip r:embed="rId2">
            <a:extLst/>
          </a:blip>
          <a:stretch>
            <a:fillRect/>
          </a:stretch>
        </p:blipFill>
        <p:spPr>
          <a:xfrm>
            <a:off x="801176" y="2192986"/>
            <a:ext cx="4314056" cy="4053687"/>
          </a:xfrm>
          <a:prstGeom prst="rect">
            <a:avLst/>
          </a:prstGeom>
          <a:ln w="12700">
            <a:miter lim="400000"/>
          </a:ln>
        </p:spPr>
      </p:pic>
      <p:grpSp>
        <p:nvGrpSpPr>
          <p:cNvPr id="474" name="グループ"/>
          <p:cNvGrpSpPr/>
          <p:nvPr/>
        </p:nvGrpSpPr>
        <p:grpSpPr>
          <a:xfrm>
            <a:off x="6490851" y="2292573"/>
            <a:ext cx="5139352" cy="3854514"/>
            <a:chOff x="0" y="0"/>
            <a:chExt cx="5139351" cy="3854513"/>
          </a:xfrm>
        </p:grpSpPr>
        <p:pic>
          <p:nvPicPr>
            <p:cNvPr id="467" name="IMG_4160.jpeg" descr="IMG_4160.jpeg"/>
            <p:cNvPicPr>
              <a:picLocks noChangeAspect="1"/>
            </p:cNvPicPr>
            <p:nvPr/>
          </p:nvPicPr>
          <p:blipFill>
            <a:blip r:embed="rId3">
              <a:extLst/>
            </a:blip>
            <a:srcRect l="0" t="0" r="0" b="0"/>
            <a:stretch>
              <a:fillRect/>
            </a:stretch>
          </p:blipFill>
          <p:spPr>
            <a:xfrm>
              <a:off x="0" y="0"/>
              <a:ext cx="5139352" cy="3854514"/>
            </a:xfrm>
            <a:prstGeom prst="rect">
              <a:avLst/>
            </a:prstGeom>
            <a:ln w="12700" cap="flat">
              <a:noFill/>
              <a:miter lim="400000"/>
            </a:ln>
            <a:effectLst/>
          </p:spPr>
        </p:pic>
        <p:sp>
          <p:nvSpPr>
            <p:cNvPr id="468" name="線"/>
            <p:cNvSpPr/>
            <p:nvPr/>
          </p:nvSpPr>
          <p:spPr>
            <a:xfrm flipV="1">
              <a:off x="1572312" y="892659"/>
              <a:ext cx="619726" cy="1036706"/>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69" name="線"/>
            <p:cNvSpPr/>
            <p:nvPr/>
          </p:nvSpPr>
          <p:spPr>
            <a:xfrm>
              <a:off x="2175788" y="1081543"/>
              <a:ext cx="1241654" cy="31435"/>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70" name="線"/>
            <p:cNvSpPr/>
            <p:nvPr/>
          </p:nvSpPr>
          <p:spPr>
            <a:xfrm>
              <a:off x="2064538" y="2882587"/>
              <a:ext cx="1151041" cy="93242"/>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71" name="線"/>
            <p:cNvSpPr/>
            <p:nvPr/>
          </p:nvSpPr>
          <p:spPr>
            <a:xfrm flipH="1">
              <a:off x="3063907" y="1954891"/>
              <a:ext cx="744247" cy="1069853"/>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72" name="線"/>
            <p:cNvSpPr/>
            <p:nvPr/>
          </p:nvSpPr>
          <p:spPr>
            <a:xfrm flipH="1" flipV="1">
              <a:off x="3370606" y="1075268"/>
              <a:ext cx="498263" cy="999334"/>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473" name="線"/>
            <p:cNvSpPr/>
            <p:nvPr/>
          </p:nvSpPr>
          <p:spPr>
            <a:xfrm flipH="1" flipV="1">
              <a:off x="1633044" y="1855731"/>
              <a:ext cx="498262" cy="999333"/>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sp>
        <p:nvSpPr>
          <p:cNvPr id="475" name="外周部で放電が起こりやすい…"/>
          <p:cNvSpPr txBox="1"/>
          <p:nvPr/>
        </p:nvSpPr>
        <p:spPr>
          <a:xfrm>
            <a:off x="6469452" y="7198104"/>
            <a:ext cx="6032602" cy="177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pPr>
            <a:r>
              <a:t>外周部で放電が起こりやすい</a:t>
            </a:r>
          </a:p>
          <a:p>
            <a:pPr marL="228600" indent="-228600" algn="l">
              <a:buSzPct val="100000"/>
              <a:buChar char="✓"/>
            </a:pPr>
            <a:r>
              <a:t>外周部の裏側にGNDがなかったのが原因</a:t>
            </a:r>
          </a:p>
          <a:p>
            <a:pPr marL="228600" indent="-228600" algn="l">
              <a:buSzPct val="100000"/>
              <a:buChar char="✓"/>
            </a:pPr>
            <a:r>
              <a:t>データ取得中のDAQトラブルも放電が</a:t>
            </a:r>
            <a:br/>
            <a:r>
              <a:t>原因だったことが判明</a:t>
            </a:r>
          </a:p>
        </p:txBody>
      </p:sp>
      <p:sp>
        <p:nvSpPr>
          <p:cNvPr id="476" name="四角形"/>
          <p:cNvSpPr/>
          <p:nvPr/>
        </p:nvSpPr>
        <p:spPr>
          <a:xfrm>
            <a:off x="14797527" y="7758618"/>
            <a:ext cx="777834" cy="656972"/>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77" name="線"/>
          <p:cNvSpPr/>
          <p:nvPr/>
        </p:nvSpPr>
        <p:spPr>
          <a:xfrm>
            <a:off x="13665227" y="7747383"/>
            <a:ext cx="1889423"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grpSp>
        <p:nvGrpSpPr>
          <p:cNvPr id="481" name="グループ"/>
          <p:cNvGrpSpPr/>
          <p:nvPr/>
        </p:nvGrpSpPr>
        <p:grpSpPr>
          <a:xfrm>
            <a:off x="15459350" y="8667194"/>
            <a:ext cx="820493" cy="712761"/>
            <a:chOff x="0" y="0"/>
            <a:chExt cx="820491" cy="712760"/>
          </a:xfrm>
        </p:grpSpPr>
        <p:sp>
          <p:nvSpPr>
            <p:cNvPr id="478" name="四角形"/>
            <p:cNvSpPr/>
            <p:nvPr/>
          </p:nvSpPr>
          <p:spPr>
            <a:xfrm>
              <a:off x="0" y="0"/>
              <a:ext cx="820492" cy="260768"/>
            </a:xfrm>
            <a:prstGeom prst="rect">
              <a:avLst/>
            </a:prstGeom>
            <a:solidFill>
              <a:srgbClr val="929292"/>
            </a:solidFill>
            <a:ln w="12700" cap="flat">
              <a:noFill/>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479" name="線"/>
            <p:cNvSpPr/>
            <p:nvPr/>
          </p:nvSpPr>
          <p:spPr>
            <a:xfrm flipV="1">
              <a:off x="230475"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480" name="線"/>
            <p:cNvSpPr/>
            <p:nvPr/>
          </p:nvSpPr>
          <p:spPr>
            <a:xfrm flipV="1">
              <a:off x="572532"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grpSp>
      <p:sp>
        <p:nvSpPr>
          <p:cNvPr id="482" name="四角形"/>
          <p:cNvSpPr/>
          <p:nvPr/>
        </p:nvSpPr>
        <p:spPr>
          <a:xfrm>
            <a:off x="16143640" y="7758618"/>
            <a:ext cx="777834" cy="656972"/>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3" name="線"/>
          <p:cNvSpPr/>
          <p:nvPr/>
        </p:nvSpPr>
        <p:spPr>
          <a:xfrm>
            <a:off x="16162097" y="8426824"/>
            <a:ext cx="740918" cy="1"/>
          </a:xfrm>
          <a:prstGeom prst="line">
            <a:avLst/>
          </a:pr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4" name="線"/>
          <p:cNvSpPr/>
          <p:nvPr/>
        </p:nvSpPr>
        <p:spPr>
          <a:xfrm>
            <a:off x="16164351" y="7747383"/>
            <a:ext cx="736411"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5" name="線"/>
          <p:cNvSpPr/>
          <p:nvPr/>
        </p:nvSpPr>
        <p:spPr>
          <a:xfrm flipV="1">
            <a:off x="14796218" y="8477816"/>
            <a:ext cx="2146759" cy="18556"/>
          </a:xfrm>
          <a:prstGeom prst="line">
            <a:avLst/>
          </a:prstGeom>
          <a:ln w="50800">
            <a:solidFill>
              <a:srgbClr val="797979"/>
            </a:solidFill>
            <a:prstDash val="sysDot"/>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6" name="四角形"/>
          <p:cNvSpPr/>
          <p:nvPr/>
        </p:nvSpPr>
        <p:spPr>
          <a:xfrm>
            <a:off x="13290570" y="7762216"/>
            <a:ext cx="1035108" cy="656973"/>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7" name="線"/>
          <p:cNvSpPr/>
          <p:nvPr/>
        </p:nvSpPr>
        <p:spPr>
          <a:xfrm>
            <a:off x="13646337" y="8451275"/>
            <a:ext cx="1077164" cy="55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
                </a:moveTo>
                <a:lnTo>
                  <a:pt x="13966" y="0"/>
                </a:lnTo>
                <a:lnTo>
                  <a:pt x="21600" y="21600"/>
                </a:lnTo>
              </a:path>
            </a:pathLst>
          </a:cu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8" name="線"/>
          <p:cNvSpPr/>
          <p:nvPr/>
        </p:nvSpPr>
        <p:spPr>
          <a:xfrm>
            <a:off x="14386196" y="8378638"/>
            <a:ext cx="1120371" cy="64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02" y="18850"/>
                </a:lnTo>
                <a:lnTo>
                  <a:pt x="21600" y="21600"/>
                </a:lnTo>
              </a:path>
            </a:pathLst>
          </a:cu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89" name="四角形"/>
          <p:cNvSpPr/>
          <p:nvPr/>
        </p:nvSpPr>
        <p:spPr>
          <a:xfrm>
            <a:off x="14797527" y="8537168"/>
            <a:ext cx="777834"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490" name="四角形"/>
          <p:cNvSpPr/>
          <p:nvPr/>
        </p:nvSpPr>
        <p:spPr>
          <a:xfrm>
            <a:off x="16143640" y="8537168"/>
            <a:ext cx="777834"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pic>
        <p:nvPicPr>
          <p:cNvPr id="491" name="研究_20200828-20yymmdd-26.jpeg" descr="研究_20200828-20yymmdd-26.jpeg"/>
          <p:cNvPicPr>
            <a:picLocks noChangeAspect="1"/>
          </p:cNvPicPr>
          <p:nvPr/>
        </p:nvPicPr>
        <p:blipFill>
          <a:blip r:embed="rId4">
            <a:extLst/>
          </a:blip>
          <a:srcRect l="20168" t="2942" r="20168" b="62808"/>
          <a:stretch>
            <a:fillRect/>
          </a:stretch>
        </p:blipFill>
        <p:spPr>
          <a:xfrm>
            <a:off x="154639" y="6441263"/>
            <a:ext cx="4434470" cy="3291848"/>
          </a:xfrm>
          <a:prstGeom prst="rect">
            <a:avLst/>
          </a:prstGeom>
          <a:ln w="12700">
            <a:miter lim="400000"/>
          </a:ln>
        </p:spPr>
      </p:pic>
      <p:sp>
        <p:nvSpPr>
          <p:cNvPr id="492" name="円形"/>
          <p:cNvSpPr/>
          <p:nvPr/>
        </p:nvSpPr>
        <p:spPr>
          <a:xfrm>
            <a:off x="1775847" y="8373880"/>
            <a:ext cx="372772" cy="373265"/>
          </a:xfrm>
          <a:prstGeom prst="ellipse">
            <a:avLst/>
          </a:prstGeom>
          <a:ln w="38100">
            <a:solidFill>
              <a:schemeClr val="accent4">
                <a:hueOff val="-1081314"/>
                <a:satOff val="4338"/>
                <a:lumOff val="-8931"/>
              </a:schemeClr>
            </a:solidFill>
            <a:prstDash val="sysDot"/>
            <a:miter lim="400000"/>
          </a:ln>
        </p:spPr>
        <p:txBody>
          <a:bodyPr lIns="50800" tIns="50800" rIns="50800" bIns="50800" anchor="ctr"/>
          <a:lstStyle/>
          <a:p>
            <a:pPr>
              <a:defRPr>
                <a:latin typeface="+mn-lt"/>
                <a:ea typeface="+mn-ea"/>
                <a:cs typeface="+mn-cs"/>
                <a:sym typeface="ヒラギノ角ゴ ProN W3"/>
              </a:defRPr>
            </a:pPr>
          </a:p>
        </p:txBody>
      </p:sp>
      <p:sp>
        <p:nvSpPr>
          <p:cNvPr id="493" name="電場が集中"/>
          <p:cNvSpPr txBox="1"/>
          <p:nvPr/>
        </p:nvSpPr>
        <p:spPr>
          <a:xfrm>
            <a:off x="286837" y="9206638"/>
            <a:ext cx="1676401" cy="3746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電場が集中</a:t>
            </a:r>
          </a:p>
        </p:txBody>
      </p:sp>
      <p:sp>
        <p:nvSpPr>
          <p:cNvPr id="494" name="線"/>
          <p:cNvSpPr/>
          <p:nvPr/>
        </p:nvSpPr>
        <p:spPr>
          <a:xfrm flipV="1">
            <a:off x="1485073" y="8753300"/>
            <a:ext cx="351672" cy="420000"/>
          </a:xfrm>
          <a:prstGeom prst="line">
            <a:avLst/>
          </a:prstGeom>
          <a:ln w="254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495" name="anode電極"/>
          <p:cNvSpPr/>
          <p:nvPr/>
        </p:nvSpPr>
        <p:spPr>
          <a:xfrm>
            <a:off x="4082998" y="7026402"/>
            <a:ext cx="2021285" cy="7905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72" y="0"/>
                </a:moveTo>
                <a:cubicBezTo>
                  <a:pt x="1597" y="0"/>
                  <a:pt x="1294" y="777"/>
                  <a:pt x="1294" y="1735"/>
                </a:cubicBezTo>
                <a:lnTo>
                  <a:pt x="1294" y="11147"/>
                </a:lnTo>
                <a:lnTo>
                  <a:pt x="0" y="21600"/>
                </a:lnTo>
                <a:lnTo>
                  <a:pt x="2846" y="16395"/>
                </a:lnTo>
                <a:lnTo>
                  <a:pt x="20921" y="16395"/>
                </a:lnTo>
                <a:cubicBezTo>
                  <a:pt x="21296" y="16395"/>
                  <a:pt x="21600" y="15618"/>
                  <a:pt x="21600" y="14660"/>
                </a:cubicBezTo>
                <a:lnTo>
                  <a:pt x="21600" y="1735"/>
                </a:lnTo>
                <a:cubicBezTo>
                  <a:pt x="21600" y="777"/>
                  <a:pt x="21296" y="0"/>
                  <a:pt x="20921" y="0"/>
                </a:cubicBezTo>
                <a:lnTo>
                  <a:pt x="1972"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anode電極</a:t>
            </a:r>
          </a:p>
        </p:txBody>
      </p:sp>
      <p:sp>
        <p:nvSpPr>
          <p:cNvPr id="496" name="GNDメッシュ"/>
          <p:cNvSpPr/>
          <p:nvPr/>
        </p:nvSpPr>
        <p:spPr>
          <a:xfrm>
            <a:off x="4127710" y="7929141"/>
            <a:ext cx="2065338" cy="635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391" y="0"/>
                </a:moveTo>
                <a:cubicBezTo>
                  <a:pt x="2024" y="0"/>
                  <a:pt x="1727" y="966"/>
                  <a:pt x="1727" y="2157"/>
                </a:cubicBezTo>
                <a:lnTo>
                  <a:pt x="1727" y="16193"/>
                </a:lnTo>
                <a:lnTo>
                  <a:pt x="0" y="21600"/>
                </a:lnTo>
                <a:lnTo>
                  <a:pt x="6956" y="20387"/>
                </a:lnTo>
                <a:lnTo>
                  <a:pt x="20936" y="20387"/>
                </a:lnTo>
                <a:cubicBezTo>
                  <a:pt x="21303" y="20387"/>
                  <a:pt x="21600" y="19421"/>
                  <a:pt x="21600" y="18229"/>
                </a:cubicBezTo>
                <a:lnTo>
                  <a:pt x="21600" y="2157"/>
                </a:lnTo>
                <a:cubicBezTo>
                  <a:pt x="21600" y="966"/>
                  <a:pt x="21303" y="0"/>
                  <a:pt x="20936" y="0"/>
                </a:cubicBezTo>
                <a:lnTo>
                  <a:pt x="2391"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GNDメッシュ</a:t>
            </a:r>
          </a:p>
        </p:txBody>
      </p:sp>
      <p:sp>
        <p:nvSpPr>
          <p:cNvPr id="497" name="ポリイミドシート(t125um)"/>
          <p:cNvSpPr/>
          <p:nvPr/>
        </p:nvSpPr>
        <p:spPr>
          <a:xfrm>
            <a:off x="186621" y="6459440"/>
            <a:ext cx="2185195" cy="206295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2" y="0"/>
                </a:moveTo>
                <a:cubicBezTo>
                  <a:pt x="284" y="0"/>
                  <a:pt x="0" y="300"/>
                  <a:pt x="0" y="669"/>
                </a:cubicBezTo>
                <a:lnTo>
                  <a:pt x="0" y="9894"/>
                </a:lnTo>
                <a:cubicBezTo>
                  <a:pt x="0" y="10263"/>
                  <a:pt x="284" y="10563"/>
                  <a:pt x="632" y="10563"/>
                </a:cubicBezTo>
                <a:lnTo>
                  <a:pt x="9007" y="10563"/>
                </a:lnTo>
                <a:lnTo>
                  <a:pt x="9835" y="21600"/>
                </a:lnTo>
                <a:lnTo>
                  <a:pt x="10663" y="10563"/>
                </a:lnTo>
                <a:lnTo>
                  <a:pt x="20968" y="10563"/>
                </a:lnTo>
                <a:cubicBezTo>
                  <a:pt x="21316" y="10563"/>
                  <a:pt x="21600" y="10263"/>
                  <a:pt x="21600" y="9894"/>
                </a:cubicBezTo>
                <a:lnTo>
                  <a:pt x="21600" y="669"/>
                </a:lnTo>
                <a:cubicBezTo>
                  <a:pt x="21600" y="300"/>
                  <a:pt x="21316" y="0"/>
                  <a:pt x="20968" y="0"/>
                </a:cubicBezTo>
                <a:lnTo>
                  <a:pt x="632"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ポリイミドシート(t125um)</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AXEL実験"/>
          <p:cNvSpPr txBox="1"/>
          <p:nvPr>
            <p:ph type="title"/>
          </p:nvPr>
        </p:nvSpPr>
        <p:spPr>
          <a:prstGeom prst="rect">
            <a:avLst/>
          </a:prstGeom>
        </p:spPr>
        <p:txBody>
          <a:bodyPr/>
          <a:lstStyle/>
          <a:p>
            <a:pPr/>
            <a:r>
              <a:t>AXEL実験</a:t>
            </a:r>
          </a:p>
        </p:txBody>
      </p:sp>
      <p:sp>
        <p:nvSpPr>
          <p:cNvPr id="148" name="高圧キセノンガスTPC…"/>
          <p:cNvSpPr txBox="1"/>
          <p:nvPr>
            <p:ph type="body" idx="1"/>
          </p:nvPr>
        </p:nvSpPr>
        <p:spPr>
          <a:prstGeom prst="rect">
            <a:avLst/>
          </a:prstGeom>
        </p:spPr>
        <p:txBody>
          <a:bodyPr/>
          <a:lstStyle/>
          <a:p>
            <a:pPr/>
            <a:r>
              <a:t>高圧キセノンガスTPC</a:t>
            </a:r>
          </a:p>
          <a:p>
            <a:pPr/>
            <a:r>
              <a:t>特徴</a:t>
            </a:r>
          </a:p>
          <a:p>
            <a:pPr lvl="1"/>
            <a:r>
              <a:t>高圧キセノンガス</a:t>
            </a:r>
          </a:p>
          <a:p>
            <a:pPr lvl="1"/>
            <a:r>
              <a:t>高エネルギー分解能</a:t>
            </a:r>
          </a:p>
          <a:p>
            <a:pPr lvl="1"/>
            <a:r>
              <a:t>飛跡再構成</a:t>
            </a:r>
          </a:p>
        </p:txBody>
      </p:sp>
      <p:sp>
        <p:nvSpPr>
          <p:cNvPr id="149"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52" name="グループ"/>
          <p:cNvGrpSpPr/>
          <p:nvPr/>
        </p:nvGrpSpPr>
        <p:grpSpPr>
          <a:xfrm>
            <a:off x="2072619" y="5312173"/>
            <a:ext cx="5463382" cy="3854693"/>
            <a:chOff x="0" y="0"/>
            <a:chExt cx="5463381" cy="3854691"/>
          </a:xfrm>
        </p:grpSpPr>
        <p:pic>
          <p:nvPicPr>
            <p:cNvPr id="150" name="fig_AXEL_Detector_inner.png" descr="fig_AXEL_Detector_inner.png"/>
            <p:cNvPicPr>
              <a:picLocks noChangeAspect="1"/>
            </p:cNvPicPr>
            <p:nvPr/>
          </p:nvPicPr>
          <p:blipFill>
            <a:blip r:embed="rId2">
              <a:extLst/>
            </a:blip>
            <a:srcRect l="4280" t="10842" r="8266" b="10842"/>
            <a:stretch>
              <a:fillRect/>
            </a:stretch>
          </p:blipFill>
          <p:spPr>
            <a:xfrm>
              <a:off x="193655" y="440994"/>
              <a:ext cx="4705274" cy="2972835"/>
            </a:xfrm>
            <a:prstGeom prst="rect">
              <a:avLst/>
            </a:prstGeom>
            <a:ln w="12700" cap="flat">
              <a:noFill/>
              <a:miter lim="400000"/>
            </a:ln>
            <a:effectLst/>
          </p:spPr>
        </p:pic>
        <p:pic>
          <p:nvPicPr>
            <p:cNvPr id="151" name="fig_AXEL_Detector_chamber.png" descr="fig_AXEL_Detector_chamber.png"/>
            <p:cNvPicPr>
              <a:picLocks noChangeAspect="1"/>
            </p:cNvPicPr>
            <p:nvPr/>
          </p:nvPicPr>
          <p:blipFill>
            <a:blip r:embed="rId3">
              <a:extLst/>
            </a:blip>
            <a:srcRect l="0" t="0" r="2" b="0"/>
            <a:stretch>
              <a:fillRect/>
            </a:stretch>
          </p:blipFill>
          <p:spPr>
            <a:xfrm>
              <a:off x="0" y="0"/>
              <a:ext cx="5463382" cy="3854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799"/>
                  </a:lnTo>
                  <a:lnTo>
                    <a:pt x="0" y="21600"/>
                  </a:lnTo>
                  <a:lnTo>
                    <a:pt x="10800" y="21600"/>
                  </a:lnTo>
                  <a:lnTo>
                    <a:pt x="21600" y="21600"/>
                  </a:lnTo>
                  <a:lnTo>
                    <a:pt x="21600" y="10799"/>
                  </a:lnTo>
                  <a:lnTo>
                    <a:pt x="21600" y="0"/>
                  </a:lnTo>
                  <a:lnTo>
                    <a:pt x="10800" y="0"/>
                  </a:lnTo>
                  <a:lnTo>
                    <a:pt x="0" y="0"/>
                  </a:lnTo>
                  <a:close/>
                  <a:moveTo>
                    <a:pt x="10745" y="841"/>
                  </a:moveTo>
                  <a:cubicBezTo>
                    <a:pt x="18822" y="826"/>
                    <a:pt x="18979" y="828"/>
                    <a:pt x="19135" y="941"/>
                  </a:cubicBezTo>
                  <a:cubicBezTo>
                    <a:pt x="19352" y="1098"/>
                    <a:pt x="19715" y="1666"/>
                    <a:pt x="19891" y="2126"/>
                  </a:cubicBezTo>
                  <a:cubicBezTo>
                    <a:pt x="20422" y="3514"/>
                    <a:pt x="20741" y="5205"/>
                    <a:pt x="20963" y="7790"/>
                  </a:cubicBezTo>
                  <a:cubicBezTo>
                    <a:pt x="21078" y="9136"/>
                    <a:pt x="21066" y="12705"/>
                    <a:pt x="20941" y="14103"/>
                  </a:cubicBezTo>
                  <a:cubicBezTo>
                    <a:pt x="20621" y="17677"/>
                    <a:pt x="19920" y="20182"/>
                    <a:pt x="19089" y="20715"/>
                  </a:cubicBezTo>
                  <a:cubicBezTo>
                    <a:pt x="18915" y="20827"/>
                    <a:pt x="18746" y="20829"/>
                    <a:pt x="10800" y="20824"/>
                  </a:cubicBezTo>
                  <a:cubicBezTo>
                    <a:pt x="5187" y="20821"/>
                    <a:pt x="2647" y="20801"/>
                    <a:pt x="2551" y="20757"/>
                  </a:cubicBezTo>
                  <a:cubicBezTo>
                    <a:pt x="2234" y="20614"/>
                    <a:pt x="1793" y="19874"/>
                    <a:pt x="1513" y="19014"/>
                  </a:cubicBezTo>
                  <a:cubicBezTo>
                    <a:pt x="417" y="15657"/>
                    <a:pt x="192" y="9113"/>
                    <a:pt x="1020" y="4632"/>
                  </a:cubicBezTo>
                  <a:cubicBezTo>
                    <a:pt x="1352" y="2835"/>
                    <a:pt x="1830" y="1525"/>
                    <a:pt x="2335" y="1032"/>
                  </a:cubicBezTo>
                  <a:lnTo>
                    <a:pt x="2515" y="856"/>
                  </a:lnTo>
                  <a:lnTo>
                    <a:pt x="10745" y="841"/>
                  </a:lnTo>
                  <a:close/>
                </a:path>
              </a:pathLst>
            </a:custGeom>
            <a:ln w="12700" cap="flat">
              <a:noFill/>
              <a:miter lim="400000"/>
            </a:ln>
            <a:effectLst/>
          </p:spPr>
        </p:pic>
      </p:grpSp>
      <p:sp>
        <p:nvSpPr>
          <p:cNvPr id="153" name="コールアウト"/>
          <p:cNvSpPr/>
          <p:nvPr/>
        </p:nvSpPr>
        <p:spPr>
          <a:xfrm>
            <a:off x="6876935" y="5554436"/>
            <a:ext cx="3183732" cy="34686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714" y="0"/>
                </a:moveTo>
                <a:lnTo>
                  <a:pt x="5714" y="9409"/>
                </a:lnTo>
                <a:lnTo>
                  <a:pt x="0" y="10859"/>
                </a:lnTo>
                <a:lnTo>
                  <a:pt x="5714" y="12312"/>
                </a:lnTo>
                <a:lnTo>
                  <a:pt x="5714" y="21600"/>
                </a:lnTo>
                <a:lnTo>
                  <a:pt x="21600" y="21600"/>
                </a:lnTo>
                <a:lnTo>
                  <a:pt x="21600" y="0"/>
                </a:lnTo>
                <a:lnTo>
                  <a:pt x="5714"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154" name="fig_ELCC_CrossSection.png" descr="fig_ELCC_CrossSection.png"/>
          <p:cNvPicPr>
            <a:picLocks noChangeAspect="1"/>
          </p:cNvPicPr>
          <p:nvPr/>
        </p:nvPicPr>
        <p:blipFill>
          <a:blip r:embed="rId4">
            <a:extLst/>
          </a:blip>
          <a:srcRect l="8555" t="16756" r="0" b="7119"/>
          <a:stretch>
            <a:fillRect/>
          </a:stretch>
        </p:blipFill>
        <p:spPr>
          <a:xfrm>
            <a:off x="7959665" y="5723306"/>
            <a:ext cx="1964933" cy="3130903"/>
          </a:xfrm>
          <a:prstGeom prst="rect">
            <a:avLst/>
          </a:prstGeom>
          <a:ln w="12700">
            <a:miter lim="400000"/>
          </a:ln>
        </p:spPr>
      </p:pic>
      <p:sp>
        <p:nvSpPr>
          <p:cNvPr id="155" name="四角形"/>
          <p:cNvSpPr/>
          <p:nvPr/>
        </p:nvSpPr>
        <p:spPr>
          <a:xfrm>
            <a:off x="810779" y="3249506"/>
            <a:ext cx="2991276" cy="933944"/>
          </a:xfrm>
          <a:prstGeom prst="rect">
            <a:avLst/>
          </a:prstGeom>
          <a:ln w="25400">
            <a:solidFill>
              <a:schemeClr val="accent4">
                <a:hueOff val="-1081314"/>
                <a:satOff val="4338"/>
                <a:lumOff val="-8931"/>
              </a:schemeClr>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56" name="線"/>
          <p:cNvSpPr/>
          <p:nvPr/>
        </p:nvSpPr>
        <p:spPr>
          <a:xfrm>
            <a:off x="3497558" y="2969020"/>
            <a:ext cx="515272" cy="1"/>
          </a:xfrm>
          <a:prstGeom prst="line">
            <a:avLst/>
          </a:prstGeom>
          <a:ln w="38100">
            <a:solidFill>
              <a:schemeClr val="accent4">
                <a:hueOff val="-1081314"/>
                <a:satOff val="4338"/>
                <a:lumOff val="-8931"/>
              </a:schemeClr>
            </a:solidFill>
            <a:miter lim="400000"/>
            <a:tailEnd type="arrow"/>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57" name="背景事象の除去に有効"/>
          <p:cNvSpPr txBox="1"/>
          <p:nvPr/>
        </p:nvSpPr>
        <p:spPr>
          <a:xfrm>
            <a:off x="4498192" y="3513277"/>
            <a:ext cx="316230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ヒラギノ角ゴ ProN W3"/>
              </a:defRPr>
            </a:lvl1pPr>
          </a:lstStyle>
          <a:p>
            <a:pPr/>
            <a:r>
              <a:t>背景事象の除去に有効</a:t>
            </a:r>
          </a:p>
        </p:txBody>
      </p:sp>
      <p:sp>
        <p:nvSpPr>
          <p:cNvPr id="158" name="安価に大型化が可能"/>
          <p:cNvSpPr txBox="1"/>
          <p:nvPr/>
        </p:nvSpPr>
        <p:spPr>
          <a:xfrm>
            <a:off x="4112486" y="2765821"/>
            <a:ext cx="2857501"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mn-lt"/>
                <a:ea typeface="+mn-ea"/>
                <a:cs typeface="+mn-cs"/>
                <a:sym typeface="ヒラギノ角ゴ ProN W3"/>
              </a:defRPr>
            </a:lvl1pPr>
          </a:lstStyle>
          <a:p>
            <a:pPr/>
            <a:r>
              <a:t>安価に大型化が可能</a:t>
            </a:r>
          </a:p>
        </p:txBody>
      </p:sp>
      <p:sp>
        <p:nvSpPr>
          <p:cNvPr id="159" name="線"/>
          <p:cNvSpPr/>
          <p:nvPr/>
        </p:nvSpPr>
        <p:spPr>
          <a:xfrm>
            <a:off x="3932830" y="3716477"/>
            <a:ext cx="515272" cy="1"/>
          </a:xfrm>
          <a:prstGeom prst="line">
            <a:avLst/>
          </a:prstGeom>
          <a:ln w="38100">
            <a:solidFill>
              <a:schemeClr val="accent4">
                <a:hueOff val="-1081314"/>
                <a:satOff val="4338"/>
                <a:lumOff val="-8931"/>
              </a:schemeClr>
            </a:solidFill>
            <a:miter lim="400000"/>
            <a:tailEnd type="arrow"/>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60" name="Xe1トン &amp;&amp; ΔE=0.5% (FWHM)@Q値を目指している"/>
          <p:cNvSpPr txBox="1"/>
          <p:nvPr/>
        </p:nvSpPr>
        <p:spPr>
          <a:xfrm>
            <a:off x="246435" y="4615925"/>
            <a:ext cx="8307325"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marL="228600" indent="-228600">
              <a:buSzPct val="100000"/>
              <a:buChar char="✓"/>
            </a:lvl1pPr>
          </a:lstStyle>
          <a:p>
            <a:pPr/>
            <a:r>
              <a:t>Xe1トン &amp;&amp; ΔE=0.5% (FWHM)@Q値を目指している</a:t>
            </a:r>
          </a:p>
        </p:txBody>
      </p:sp>
      <p:pic>
        <p:nvPicPr>
          <p:cNvPr id="161" name="イメージ" descr="イメージ"/>
          <p:cNvPicPr>
            <a:picLocks noChangeAspect="1"/>
          </p:cNvPicPr>
          <p:nvPr/>
        </p:nvPicPr>
        <p:blipFill>
          <a:blip r:embed="rId5">
            <a:extLst/>
          </a:blip>
          <a:stretch>
            <a:fillRect/>
          </a:stretch>
        </p:blipFill>
        <p:spPr>
          <a:xfrm>
            <a:off x="7745528" y="876256"/>
            <a:ext cx="5128083" cy="3477665"/>
          </a:xfrm>
          <a:prstGeom prst="rect">
            <a:avLst/>
          </a:prstGeom>
          <a:ln w="12700">
            <a:miter lim="400000"/>
          </a:ln>
        </p:spPr>
      </p:pic>
      <p:sp>
        <p:nvSpPr>
          <p:cNvPr id="162" name="シミュレーションで得られた0νββの飛跡"/>
          <p:cNvSpPr txBox="1"/>
          <p:nvPr/>
        </p:nvSpPr>
        <p:spPr>
          <a:xfrm>
            <a:off x="7623824" y="555402"/>
            <a:ext cx="5371492" cy="3746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シミュレーションで得られた0νββの飛跡</a:t>
            </a:r>
          </a:p>
        </p:txBody>
      </p:sp>
      <p:sp>
        <p:nvSpPr>
          <p:cNvPr id="163" name="楕円"/>
          <p:cNvSpPr/>
          <p:nvPr/>
        </p:nvSpPr>
        <p:spPr>
          <a:xfrm>
            <a:off x="8512477" y="3497011"/>
            <a:ext cx="366615" cy="356189"/>
          </a:xfrm>
          <a:prstGeom prst="ellipse">
            <a:avLst/>
          </a:prstGeom>
          <a:ln w="38100">
            <a:solidFill>
              <a:schemeClr val="accent5">
                <a:hueOff val="-82419"/>
                <a:satOff val="-9513"/>
                <a:lumOff val="-16343"/>
              </a:schemeClr>
            </a:solidFill>
            <a:miter lim="400000"/>
          </a:ln>
        </p:spPr>
        <p:txBody>
          <a:bodyPr lIns="50800" tIns="50800" rIns="50800" bIns="50800" anchor="ctr"/>
          <a:lstStyle/>
          <a:p>
            <a:pPr>
              <a:defRPr>
                <a:latin typeface="+mn-lt"/>
                <a:ea typeface="+mn-ea"/>
                <a:cs typeface="+mn-cs"/>
                <a:sym typeface="ヒラギノ角ゴ ProN W3"/>
              </a:defRPr>
            </a:pPr>
          </a:p>
        </p:txBody>
      </p:sp>
      <p:sp>
        <p:nvSpPr>
          <p:cNvPr id="164" name="楕円"/>
          <p:cNvSpPr/>
          <p:nvPr/>
        </p:nvSpPr>
        <p:spPr>
          <a:xfrm>
            <a:off x="9115259" y="3086171"/>
            <a:ext cx="366615" cy="356188"/>
          </a:xfrm>
          <a:prstGeom prst="ellipse">
            <a:avLst/>
          </a:prstGeom>
          <a:ln w="38100">
            <a:solidFill>
              <a:schemeClr val="accent5">
                <a:hueOff val="-82419"/>
                <a:satOff val="-9513"/>
                <a:lumOff val="-16343"/>
              </a:schemeClr>
            </a:solidFill>
            <a:miter lim="400000"/>
          </a:ln>
        </p:spPr>
        <p:txBody>
          <a:bodyPr lIns="50800" tIns="50800" rIns="50800" bIns="50800" anchor="ctr"/>
          <a:lstStyle/>
          <a:p>
            <a:pPr>
              <a:defRPr>
                <a:latin typeface="+mn-lt"/>
                <a:ea typeface="+mn-ea"/>
                <a:cs typeface="+mn-cs"/>
                <a:sym typeface="ヒラギノ角ゴ ProN W3"/>
              </a:defRPr>
            </a:pPr>
          </a:p>
        </p:txBody>
      </p:sp>
      <p:sp>
        <p:nvSpPr>
          <p:cNvPr id="165" name="0νββの飛跡には2個のblobがある(終端が2個あるため)"/>
          <p:cNvSpPr txBox="1"/>
          <p:nvPr/>
        </p:nvSpPr>
        <p:spPr>
          <a:xfrm>
            <a:off x="9617154" y="4378429"/>
            <a:ext cx="3398937" cy="6731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chemeClr val="accent5">
                    <a:hueOff val="-82419"/>
                    <a:satOff val="-9513"/>
                    <a:lumOff val="-16343"/>
                  </a:schemeClr>
                </a:solidFill>
                <a:latin typeface="+mn-lt"/>
                <a:ea typeface="+mn-ea"/>
                <a:cs typeface="+mn-cs"/>
                <a:sym typeface="ヒラギノ角ゴ ProN W3"/>
              </a:defRPr>
            </a:lvl1pPr>
          </a:lstStyle>
          <a:p>
            <a:pPr/>
            <a:r>
              <a:t>0νββの飛跡には2個のblobがある(終端が2個あるため)</a:t>
            </a:r>
          </a:p>
        </p:txBody>
      </p:sp>
      <p:sp>
        <p:nvSpPr>
          <p:cNvPr id="166" name="線"/>
          <p:cNvSpPr/>
          <p:nvPr/>
        </p:nvSpPr>
        <p:spPr>
          <a:xfrm flipH="1" flipV="1">
            <a:off x="8867740" y="3903380"/>
            <a:ext cx="816046" cy="519637"/>
          </a:xfrm>
          <a:prstGeom prst="line">
            <a:avLst/>
          </a:prstGeom>
          <a:ln w="25400">
            <a:solidFill>
              <a:schemeClr val="accent5">
                <a:hueOff val="-82419"/>
                <a:satOff val="-9513"/>
                <a:lumOff val="-16343"/>
              </a:schemeClr>
            </a:solidFill>
            <a:miter lim="400000"/>
            <a:tailEnd type="arrow"/>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67" name="線"/>
          <p:cNvSpPr/>
          <p:nvPr/>
        </p:nvSpPr>
        <p:spPr>
          <a:xfrm flipH="1" flipV="1">
            <a:off x="9428229" y="3488519"/>
            <a:ext cx="259157" cy="926562"/>
          </a:xfrm>
          <a:prstGeom prst="line">
            <a:avLst/>
          </a:prstGeom>
          <a:ln w="25400">
            <a:solidFill>
              <a:schemeClr val="accent5">
                <a:hueOff val="-82419"/>
                <a:satOff val="-9513"/>
                <a:lumOff val="-16343"/>
              </a:schemeClr>
            </a:solidFill>
            <a:miter lim="400000"/>
            <a:tailEnd type="arrow"/>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ELCC (Electroluminescence Light Collection Cell)"/>
          <p:cNvSpPr txBox="1"/>
          <p:nvPr>
            <p:ph type="title"/>
          </p:nvPr>
        </p:nvSpPr>
        <p:spPr>
          <a:prstGeom prst="rect">
            <a:avLst/>
          </a:prstGeom>
        </p:spPr>
        <p:txBody>
          <a:bodyPr/>
          <a:lstStyle>
            <a:lvl1pPr defTabSz="467359">
              <a:defRPr sz="3600"/>
            </a:lvl1pPr>
          </a:lstStyle>
          <a:p>
            <a:pPr/>
            <a:r>
              <a:t>ELCC (Electroluminescence Light Collection Cell)</a:t>
            </a:r>
          </a:p>
        </p:txBody>
      </p:sp>
      <p:sp>
        <p:nvSpPr>
          <p:cNvPr id="170" name="EL過程を応用…"/>
          <p:cNvSpPr txBox="1"/>
          <p:nvPr>
            <p:ph type="body" idx="1"/>
          </p:nvPr>
        </p:nvSpPr>
        <p:spPr>
          <a:prstGeom prst="rect">
            <a:avLst/>
          </a:prstGeom>
        </p:spPr>
        <p:txBody>
          <a:bodyPr/>
          <a:lstStyle/>
          <a:p>
            <a:pPr/>
            <a:r>
              <a:t>EL過程を応用</a:t>
            </a:r>
          </a:p>
          <a:p>
            <a:pPr lvl="1"/>
            <a:r>
              <a:t>なだれ増幅をともなわない比例蛍光過程</a:t>
            </a:r>
          </a:p>
          <a:p>
            <a:pPr lvl="1"/>
            <a:r>
              <a:t>分解能を保ったまま電離電子を光子に変換・増幅が可能</a:t>
            </a:r>
          </a:p>
          <a:p>
            <a:pPr/>
            <a:r>
              <a:t>モジュール構造</a:t>
            </a:r>
          </a:p>
          <a:p>
            <a:pPr lvl="1"/>
            <a:r>
              <a:t>大型化が容易</a:t>
            </a:r>
          </a:p>
          <a:p>
            <a:pPr lvl="1"/>
            <a:r>
              <a:t>堅牢な構造のため、位置依存性が生じにくい</a:t>
            </a:r>
          </a:p>
        </p:txBody>
      </p:sp>
      <p:sp>
        <p:nvSpPr>
          <p:cNvPr id="171"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2" name="fig_ELCC_CrossSection.png" descr="fig_ELCC_CrossSection.png"/>
          <p:cNvPicPr>
            <a:picLocks noChangeAspect="1"/>
          </p:cNvPicPr>
          <p:nvPr/>
        </p:nvPicPr>
        <p:blipFill>
          <a:blip r:embed="rId2">
            <a:extLst/>
          </a:blip>
          <a:srcRect l="2559" t="18344" r="2559" b="6936"/>
          <a:stretch>
            <a:fillRect/>
          </a:stretch>
        </p:blipFill>
        <p:spPr>
          <a:xfrm rot="5400000">
            <a:off x="1615943" y="5109241"/>
            <a:ext cx="3013104" cy="4541730"/>
          </a:xfrm>
          <a:prstGeom prst="rect">
            <a:avLst/>
          </a:prstGeom>
          <a:ln w="12700">
            <a:miter lim="400000"/>
          </a:ln>
        </p:spPr>
      </p:pic>
      <p:sp>
        <p:nvSpPr>
          <p:cNvPr id="173" name="コールアウト"/>
          <p:cNvSpPr/>
          <p:nvPr/>
        </p:nvSpPr>
        <p:spPr>
          <a:xfrm>
            <a:off x="5600984" y="5077951"/>
            <a:ext cx="6571457" cy="41644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77" y="0"/>
                </a:moveTo>
                <a:lnTo>
                  <a:pt x="1877" y="14060"/>
                </a:lnTo>
                <a:lnTo>
                  <a:pt x="0" y="15435"/>
                </a:lnTo>
                <a:lnTo>
                  <a:pt x="1877" y="16812"/>
                </a:lnTo>
                <a:lnTo>
                  <a:pt x="1877" y="21600"/>
                </a:lnTo>
                <a:lnTo>
                  <a:pt x="21600" y="21600"/>
                </a:lnTo>
                <a:lnTo>
                  <a:pt x="21600" y="0"/>
                </a:lnTo>
                <a:lnTo>
                  <a:pt x="1877"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174" name="elcc_layer_schematic.png" descr="elcc_layer_schematic.png"/>
          <p:cNvPicPr>
            <a:picLocks noChangeAspect="1"/>
          </p:cNvPicPr>
          <p:nvPr/>
        </p:nvPicPr>
        <p:blipFill>
          <a:blip r:embed="rId3">
            <a:extLst/>
          </a:blip>
          <a:stretch>
            <a:fillRect/>
          </a:stretch>
        </p:blipFill>
        <p:spPr>
          <a:xfrm>
            <a:off x="5739191" y="4866853"/>
            <a:ext cx="6260155" cy="4586607"/>
          </a:xfrm>
          <a:prstGeom prst="rect">
            <a:avLst/>
          </a:prstGeom>
          <a:ln w="12700">
            <a:miter lim="400000"/>
          </a:ln>
        </p:spPr>
      </p:pic>
      <p:sp>
        <p:nvSpPr>
          <p:cNvPr id="175" name="100 V/cm/bar"/>
          <p:cNvSpPr/>
          <p:nvPr/>
        </p:nvSpPr>
        <p:spPr>
          <a:xfrm>
            <a:off x="510988" y="6160441"/>
            <a:ext cx="2724945" cy="7298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3" y="0"/>
                </a:moveTo>
                <a:cubicBezTo>
                  <a:pt x="225" y="0"/>
                  <a:pt x="0" y="841"/>
                  <a:pt x="0" y="1879"/>
                </a:cubicBezTo>
                <a:lnTo>
                  <a:pt x="0" y="15880"/>
                </a:lnTo>
                <a:cubicBezTo>
                  <a:pt x="0" y="16918"/>
                  <a:pt x="225" y="17759"/>
                  <a:pt x="503" y="17759"/>
                </a:cubicBezTo>
                <a:lnTo>
                  <a:pt x="19410" y="17759"/>
                </a:lnTo>
                <a:lnTo>
                  <a:pt x="21600" y="21600"/>
                </a:lnTo>
                <a:lnTo>
                  <a:pt x="19930" y="15316"/>
                </a:lnTo>
                <a:lnTo>
                  <a:pt x="19930" y="1879"/>
                </a:lnTo>
                <a:cubicBezTo>
                  <a:pt x="19930" y="841"/>
                  <a:pt x="19704" y="0"/>
                  <a:pt x="19426" y="0"/>
                </a:cubicBezTo>
                <a:lnTo>
                  <a:pt x="503"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100 V/cm/bar</a:t>
            </a:r>
          </a:p>
        </p:txBody>
      </p:sp>
      <p:sp>
        <p:nvSpPr>
          <p:cNvPr id="176" name="3 kV/cm/bar"/>
          <p:cNvSpPr/>
          <p:nvPr/>
        </p:nvSpPr>
        <p:spPr>
          <a:xfrm>
            <a:off x="976590" y="8071315"/>
            <a:ext cx="2097089" cy="14942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709" y="0"/>
                </a:moveTo>
                <a:lnTo>
                  <a:pt x="12218" y="12926"/>
                </a:lnTo>
                <a:lnTo>
                  <a:pt x="654" y="12926"/>
                </a:lnTo>
                <a:cubicBezTo>
                  <a:pt x="293" y="12926"/>
                  <a:pt x="0" y="13337"/>
                  <a:pt x="0" y="13844"/>
                </a:cubicBezTo>
                <a:lnTo>
                  <a:pt x="0" y="20682"/>
                </a:lnTo>
                <a:cubicBezTo>
                  <a:pt x="0" y="21189"/>
                  <a:pt x="293" y="21600"/>
                  <a:pt x="654" y="21600"/>
                </a:cubicBezTo>
                <a:lnTo>
                  <a:pt x="20946" y="21600"/>
                </a:lnTo>
                <a:cubicBezTo>
                  <a:pt x="21307" y="21600"/>
                  <a:pt x="21600" y="21189"/>
                  <a:pt x="21600" y="20682"/>
                </a:cubicBezTo>
                <a:lnTo>
                  <a:pt x="21600" y="13844"/>
                </a:lnTo>
                <a:cubicBezTo>
                  <a:pt x="21600" y="13337"/>
                  <a:pt x="21307" y="12926"/>
                  <a:pt x="20946" y="12926"/>
                </a:cubicBezTo>
                <a:lnTo>
                  <a:pt x="13204" y="12926"/>
                </a:lnTo>
                <a:lnTo>
                  <a:pt x="12709"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3 kV/cm/bar</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AXELロードマップ"/>
          <p:cNvSpPr txBox="1"/>
          <p:nvPr>
            <p:ph type="title"/>
          </p:nvPr>
        </p:nvSpPr>
        <p:spPr>
          <a:prstGeom prst="rect">
            <a:avLst/>
          </a:prstGeom>
        </p:spPr>
        <p:txBody>
          <a:bodyPr/>
          <a:lstStyle/>
          <a:p>
            <a:pPr/>
            <a:r>
              <a:t>AXELロードマップ</a:t>
            </a:r>
          </a:p>
        </p:txBody>
      </p:sp>
      <p:sp>
        <p:nvSpPr>
          <p:cNvPr id="179"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 name="図形"/>
          <p:cNvSpPr/>
          <p:nvPr/>
        </p:nvSpPr>
        <p:spPr>
          <a:xfrm rot="19426628">
            <a:off x="763801" y="3759448"/>
            <a:ext cx="11354784" cy="2548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261" y="15311"/>
                </a:moveTo>
                <a:lnTo>
                  <a:pt x="20092" y="18923"/>
                </a:lnTo>
                <a:lnTo>
                  <a:pt x="21600" y="12939"/>
                </a:lnTo>
                <a:lnTo>
                  <a:pt x="19927" y="6705"/>
                </a:lnTo>
                <a:lnTo>
                  <a:pt x="20235" y="10233"/>
                </a:lnTo>
                <a:lnTo>
                  <a:pt x="0" y="0"/>
                </a:lnTo>
                <a:lnTo>
                  <a:pt x="713" y="21600"/>
                </a:lnTo>
                <a:lnTo>
                  <a:pt x="20261" y="15311"/>
                </a:lnTo>
                <a:close/>
              </a:path>
            </a:pathLst>
          </a:custGeom>
          <a:gradFill>
            <a:gsLst>
              <a:gs pos="0">
                <a:schemeClr val="accent2">
                  <a:hueOff val="-85259"/>
                  <a:satOff val="14347"/>
                  <a:lumOff val="22373"/>
                </a:schemeClr>
              </a:gs>
              <a:gs pos="100000">
                <a:schemeClr val="accent1">
                  <a:lumOff val="16847"/>
                </a:schemeClr>
              </a:gs>
            </a:gsLst>
            <a:lin ang="10350112"/>
          </a:gra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181" name="pic-34.jpeg" descr="pic-34.jpeg"/>
          <p:cNvPicPr>
            <a:picLocks noChangeAspect="1"/>
          </p:cNvPicPr>
          <p:nvPr/>
        </p:nvPicPr>
        <p:blipFill>
          <a:blip r:embed="rId2">
            <a:extLst/>
          </a:blip>
          <a:stretch>
            <a:fillRect/>
          </a:stretch>
        </p:blipFill>
        <p:spPr>
          <a:xfrm>
            <a:off x="577873" y="6554513"/>
            <a:ext cx="3603199" cy="2702399"/>
          </a:xfrm>
          <a:prstGeom prst="rect">
            <a:avLst/>
          </a:prstGeom>
          <a:ln w="12700">
            <a:miter lim="400000"/>
          </a:ln>
        </p:spPr>
      </p:pic>
      <p:pic>
        <p:nvPicPr>
          <p:cNvPr id="182" name="180L_full_wo_kadai_wo_back.png" descr="180L_full_wo_kadai_wo_back.png"/>
          <p:cNvPicPr>
            <a:picLocks noChangeAspect="1"/>
          </p:cNvPicPr>
          <p:nvPr/>
        </p:nvPicPr>
        <p:blipFill>
          <a:blip r:embed="rId3">
            <a:extLst/>
          </a:blip>
          <a:stretch>
            <a:fillRect/>
          </a:stretch>
        </p:blipFill>
        <p:spPr>
          <a:xfrm>
            <a:off x="3789845" y="2632415"/>
            <a:ext cx="4698882" cy="3132588"/>
          </a:xfrm>
          <a:prstGeom prst="rect">
            <a:avLst/>
          </a:prstGeom>
          <a:ln w="12700">
            <a:miter lim="400000"/>
          </a:ln>
        </p:spPr>
      </p:pic>
      <p:pic>
        <p:nvPicPr>
          <p:cNvPr id="183" name="IMG_7880.jpeg" descr="IMG_7880.jpeg"/>
          <p:cNvPicPr>
            <a:picLocks noChangeAspect="1"/>
          </p:cNvPicPr>
          <p:nvPr/>
        </p:nvPicPr>
        <p:blipFill>
          <a:blip r:embed="rId4">
            <a:extLst/>
          </a:blip>
          <a:stretch>
            <a:fillRect/>
          </a:stretch>
        </p:blipFill>
        <p:spPr>
          <a:xfrm>
            <a:off x="7117429" y="3585388"/>
            <a:ext cx="3443764" cy="2582824"/>
          </a:xfrm>
          <a:prstGeom prst="rect">
            <a:avLst/>
          </a:prstGeom>
          <a:ln w="12700">
            <a:miter lim="400000"/>
          </a:ln>
        </p:spPr>
      </p:pic>
      <p:sp>
        <p:nvSpPr>
          <p:cNvPr id="184" name="2024 –…"/>
          <p:cNvSpPr/>
          <p:nvPr/>
        </p:nvSpPr>
        <p:spPr>
          <a:xfrm>
            <a:off x="8390634" y="2076173"/>
            <a:ext cx="3565099" cy="1197654"/>
          </a:xfrm>
          <a:prstGeom prst="roundRect">
            <a:avLst>
              <a:gd name="adj" fmla="val 15906"/>
            </a:avLst>
          </a:pr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p>
            <a:pPr>
              <a:defRPr sz="2200">
                <a:solidFill>
                  <a:srgbClr val="0F0F0F"/>
                </a:solidFill>
              </a:defRPr>
            </a:pPr>
            <a:r>
              <a:t>2024 –</a:t>
            </a:r>
          </a:p>
          <a:p>
            <a:pPr>
              <a:defRPr sz="2200">
                <a:solidFill>
                  <a:srgbClr val="0F0F0F"/>
                </a:solidFill>
              </a:defRPr>
            </a:pPr>
            <a:r>
              <a:t>1000L(40 kg)検出器</a:t>
            </a:r>
          </a:p>
        </p:txBody>
      </p:sp>
      <p:sp>
        <p:nvSpPr>
          <p:cNvPr id="185" name="202X –…"/>
          <p:cNvSpPr/>
          <p:nvPr/>
        </p:nvSpPr>
        <p:spPr>
          <a:xfrm>
            <a:off x="10348832" y="534538"/>
            <a:ext cx="2462050" cy="1197654"/>
          </a:xfrm>
          <a:prstGeom prst="roundRect">
            <a:avLst>
              <a:gd name="adj" fmla="val 15906"/>
            </a:avLst>
          </a:pr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p>
            <a:pPr>
              <a:defRPr sz="2200">
                <a:solidFill>
                  <a:srgbClr val="0F0F0F"/>
                </a:solidFill>
              </a:defRPr>
            </a:pPr>
            <a:r>
              <a:t>202X –</a:t>
            </a:r>
          </a:p>
          <a:p>
            <a:pPr>
              <a:defRPr sz="2200">
                <a:solidFill>
                  <a:srgbClr val="0F0F0F"/>
                </a:solidFill>
              </a:defRPr>
            </a:pPr>
            <a:r>
              <a:t>1トン検出器</a:t>
            </a:r>
          </a:p>
        </p:txBody>
      </p:sp>
      <p:sp>
        <p:nvSpPr>
          <p:cNvPr id="186" name="180L試作機…"/>
          <p:cNvSpPr/>
          <p:nvPr/>
        </p:nvSpPr>
        <p:spPr>
          <a:xfrm>
            <a:off x="5141507" y="6508197"/>
            <a:ext cx="4660782" cy="2425559"/>
          </a:xfrm>
          <a:prstGeom prst="roundRect">
            <a:avLst>
              <a:gd name="adj" fmla="val 6563"/>
            </a:avLst>
          </a:pr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p>
            <a:pPr>
              <a:defRPr sz="2200">
                <a:solidFill>
                  <a:srgbClr val="0F0F0F"/>
                </a:solidFill>
              </a:defRPr>
            </a:pPr>
            <a:r>
              <a:t>180L試作機 </a:t>
            </a:r>
          </a:p>
          <a:p>
            <a:pPr>
              <a:defRPr sz="2200">
                <a:solidFill>
                  <a:srgbClr val="0F0F0F"/>
                </a:solidFill>
              </a:defRPr>
            </a:pPr>
            <a:r>
              <a:t>2018 –</a:t>
            </a:r>
          </a:p>
          <a:p>
            <a:pPr>
              <a:defRPr sz="2200">
                <a:solidFill>
                  <a:srgbClr val="0F0F0F"/>
                </a:solidFill>
              </a:defRPr>
            </a:pPr>
            <a:r>
              <a:t>(4.5 kg@8bar)</a:t>
            </a:r>
          </a:p>
          <a:p>
            <a:pPr>
              <a:defRPr sz="2200">
                <a:solidFill>
                  <a:srgbClr val="0F0F0F"/>
                </a:solidFill>
              </a:defRPr>
            </a:pPr>
            <a:r>
              <a:t>Q値(2.5 MeV)付近での性能評価</a:t>
            </a:r>
          </a:p>
          <a:p>
            <a:pPr>
              <a:defRPr sz="2200">
                <a:solidFill>
                  <a:srgbClr val="0F0F0F"/>
                </a:solidFill>
              </a:defRPr>
            </a:pPr>
            <a:r>
              <a:t>大型化の技術確立</a:t>
            </a:r>
          </a:p>
        </p:txBody>
      </p:sp>
      <p:sp>
        <p:nvSpPr>
          <p:cNvPr id="187" name="10L試作機…"/>
          <p:cNvSpPr/>
          <p:nvPr/>
        </p:nvSpPr>
        <p:spPr>
          <a:xfrm>
            <a:off x="275586" y="4202952"/>
            <a:ext cx="4474163" cy="1980514"/>
          </a:xfrm>
          <a:prstGeom prst="roundRect">
            <a:avLst>
              <a:gd name="adj" fmla="val 8547"/>
            </a:avLst>
          </a:pr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p>
            <a:pPr>
              <a:defRPr sz="2200">
                <a:solidFill>
                  <a:srgbClr val="0F0F0F"/>
                </a:solidFill>
              </a:defRPr>
            </a:pPr>
            <a:r>
              <a:t>10L試作機</a:t>
            </a:r>
          </a:p>
          <a:p>
            <a:pPr>
              <a:defRPr sz="2200">
                <a:solidFill>
                  <a:srgbClr val="0F0F0F"/>
                </a:solidFill>
              </a:defRPr>
            </a:pPr>
            <a:r>
              <a:t>2014 – 2018</a:t>
            </a:r>
          </a:p>
          <a:p>
            <a:pPr>
              <a:defRPr sz="2200">
                <a:solidFill>
                  <a:srgbClr val="0F0F0F"/>
                </a:solidFill>
              </a:defRPr>
            </a:pPr>
            <a:r>
              <a:t>(~0.005 kg@8bar)</a:t>
            </a:r>
          </a:p>
          <a:p>
            <a:pPr>
              <a:defRPr sz="2200">
                <a:solidFill>
                  <a:srgbClr val="0F0F0F"/>
                </a:solidFill>
              </a:defRPr>
            </a:pPr>
            <a:r>
              <a:t>実験コンセプトの原理実証</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180L試作機"/>
          <p:cNvSpPr txBox="1"/>
          <p:nvPr>
            <p:ph type="title"/>
          </p:nvPr>
        </p:nvSpPr>
        <p:spPr>
          <a:prstGeom prst="rect">
            <a:avLst/>
          </a:prstGeom>
        </p:spPr>
        <p:txBody>
          <a:bodyPr/>
          <a:lstStyle/>
          <a:p>
            <a:pPr/>
            <a:r>
              <a:t>180L試作機</a:t>
            </a:r>
          </a:p>
        </p:txBody>
      </p:sp>
      <p:sp>
        <p:nvSpPr>
          <p:cNvPr id="190" name="段階的に大型化…"/>
          <p:cNvSpPr txBox="1"/>
          <p:nvPr>
            <p:ph type="body" idx="1"/>
          </p:nvPr>
        </p:nvSpPr>
        <p:spPr>
          <a:prstGeom prst="rect">
            <a:avLst/>
          </a:prstGeom>
        </p:spPr>
        <p:txBody>
          <a:bodyPr/>
          <a:lstStyle/>
          <a:p>
            <a:pPr/>
            <a:r>
              <a:t>段階的に大型化</a:t>
            </a:r>
          </a:p>
          <a:p>
            <a:pPr lvl="1"/>
            <a:r>
              <a:t>phase1: 3ユニット(168 ch)</a:t>
            </a:r>
          </a:p>
          <a:p>
            <a:pPr lvl="1"/>
            <a:r>
              <a:t>phase2: 12ユニット(672 ch)</a:t>
            </a:r>
          </a:p>
          <a:p>
            <a:pPr lvl="1"/>
            <a:r>
              <a:t>phase3: 27ユニット?(1503 ch ??)</a:t>
            </a:r>
          </a:p>
        </p:txBody>
      </p:sp>
      <p:sp>
        <p:nvSpPr>
          <p:cNvPr id="191"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2" name="イメージ" descr="イメージ"/>
          <p:cNvPicPr>
            <a:picLocks noChangeAspect="1"/>
          </p:cNvPicPr>
          <p:nvPr/>
        </p:nvPicPr>
        <p:blipFill>
          <a:blip r:embed="rId2">
            <a:extLst/>
          </a:blip>
          <a:stretch>
            <a:fillRect/>
          </a:stretch>
        </p:blipFill>
        <p:spPr>
          <a:xfrm>
            <a:off x="9269977" y="254908"/>
            <a:ext cx="2741554" cy="2793224"/>
          </a:xfrm>
          <a:prstGeom prst="rect">
            <a:avLst/>
          </a:prstGeom>
          <a:ln w="12700">
            <a:miter lim="400000"/>
          </a:ln>
        </p:spPr>
      </p:pic>
      <p:pic>
        <p:nvPicPr>
          <p:cNvPr id="193" name="イメージ" descr="イメージ"/>
          <p:cNvPicPr>
            <a:picLocks noChangeAspect="1"/>
          </p:cNvPicPr>
          <p:nvPr/>
        </p:nvPicPr>
        <p:blipFill>
          <a:blip r:embed="rId3">
            <a:extLst/>
          </a:blip>
          <a:stretch>
            <a:fillRect/>
          </a:stretch>
        </p:blipFill>
        <p:spPr>
          <a:xfrm>
            <a:off x="919051" y="3506518"/>
            <a:ext cx="5069053" cy="5132080"/>
          </a:xfrm>
          <a:prstGeom prst="rect">
            <a:avLst/>
          </a:prstGeom>
          <a:ln w="12700">
            <a:miter lim="400000"/>
          </a:ln>
        </p:spPr>
      </p:pic>
      <p:sp>
        <p:nvSpPr>
          <p:cNvPr id="194" name="図形"/>
          <p:cNvSpPr/>
          <p:nvPr/>
        </p:nvSpPr>
        <p:spPr>
          <a:xfrm>
            <a:off x="1362627" y="4167541"/>
            <a:ext cx="4316922" cy="38311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37" y="1051"/>
                </a:moveTo>
                <a:lnTo>
                  <a:pt x="16710" y="1030"/>
                </a:lnTo>
                <a:lnTo>
                  <a:pt x="21600" y="10636"/>
                </a:lnTo>
                <a:lnTo>
                  <a:pt x="20486" y="10617"/>
                </a:lnTo>
                <a:lnTo>
                  <a:pt x="14911" y="21600"/>
                </a:lnTo>
                <a:lnTo>
                  <a:pt x="5085" y="21523"/>
                </a:lnTo>
                <a:lnTo>
                  <a:pt x="5604" y="20439"/>
                </a:lnTo>
                <a:lnTo>
                  <a:pt x="0" y="9530"/>
                </a:lnTo>
                <a:lnTo>
                  <a:pt x="4897" y="0"/>
                </a:lnTo>
                <a:lnTo>
                  <a:pt x="5537" y="1051"/>
                </a:lnTo>
                <a:close/>
              </a:path>
            </a:pathLst>
          </a:custGeom>
          <a:ln w="50800">
            <a:solidFill>
              <a:schemeClr val="accent3">
                <a:hueOff val="362282"/>
                <a:satOff val="31803"/>
                <a:lumOff val="-18242"/>
              </a:schemeClr>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5" name="図形"/>
          <p:cNvSpPr/>
          <p:nvPr/>
        </p:nvSpPr>
        <p:spPr>
          <a:xfrm>
            <a:off x="2052188" y="4810440"/>
            <a:ext cx="2916375" cy="2588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37" y="1051"/>
                </a:moveTo>
                <a:lnTo>
                  <a:pt x="16710" y="1030"/>
                </a:lnTo>
                <a:lnTo>
                  <a:pt x="21600" y="10636"/>
                </a:lnTo>
                <a:lnTo>
                  <a:pt x="20486" y="10617"/>
                </a:lnTo>
                <a:lnTo>
                  <a:pt x="14911" y="21600"/>
                </a:lnTo>
                <a:lnTo>
                  <a:pt x="5085" y="21523"/>
                </a:lnTo>
                <a:lnTo>
                  <a:pt x="5604" y="20439"/>
                </a:lnTo>
                <a:lnTo>
                  <a:pt x="0" y="9530"/>
                </a:lnTo>
                <a:lnTo>
                  <a:pt x="4897" y="0"/>
                </a:lnTo>
                <a:lnTo>
                  <a:pt x="5537" y="1051"/>
                </a:lnTo>
                <a:close/>
              </a:path>
            </a:pathLst>
          </a:custGeom>
          <a:ln w="50800">
            <a:solidFill>
              <a:schemeClr val="accent1"/>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6" name="図形"/>
          <p:cNvSpPr/>
          <p:nvPr/>
        </p:nvSpPr>
        <p:spPr>
          <a:xfrm>
            <a:off x="2777732" y="5481862"/>
            <a:ext cx="1391197" cy="12346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37" y="1051"/>
                </a:moveTo>
                <a:lnTo>
                  <a:pt x="16710" y="1030"/>
                </a:lnTo>
                <a:lnTo>
                  <a:pt x="21600" y="10636"/>
                </a:lnTo>
                <a:lnTo>
                  <a:pt x="20486" y="10617"/>
                </a:lnTo>
                <a:lnTo>
                  <a:pt x="14911" y="21600"/>
                </a:lnTo>
                <a:lnTo>
                  <a:pt x="5085" y="21523"/>
                </a:lnTo>
                <a:lnTo>
                  <a:pt x="5604" y="20439"/>
                </a:lnTo>
                <a:lnTo>
                  <a:pt x="0" y="9530"/>
                </a:lnTo>
                <a:lnTo>
                  <a:pt x="4897" y="0"/>
                </a:lnTo>
                <a:lnTo>
                  <a:pt x="5537" y="1051"/>
                </a:lnTo>
                <a:close/>
              </a:path>
            </a:pathLst>
          </a:custGeom>
          <a:ln w="50800">
            <a:solidFill>
              <a:schemeClr val="accent4">
                <a:hueOff val="-1081314"/>
                <a:satOff val="4338"/>
                <a:lumOff val="-8931"/>
              </a:schemeClr>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197" name="phase1"/>
          <p:cNvSpPr txBox="1"/>
          <p:nvPr/>
        </p:nvSpPr>
        <p:spPr>
          <a:xfrm>
            <a:off x="2833831" y="5044147"/>
            <a:ext cx="1239493" cy="39030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solidFill>
                  <a:schemeClr val="accent4">
                    <a:hueOff val="-1081314"/>
                    <a:satOff val="4338"/>
                    <a:lumOff val="-8931"/>
                  </a:schemeClr>
                </a:solidFill>
              </a:defRPr>
            </a:lvl1pPr>
          </a:lstStyle>
          <a:p>
            <a:pPr/>
            <a:r>
              <a:t>phase1</a:t>
            </a:r>
          </a:p>
        </p:txBody>
      </p:sp>
      <p:sp>
        <p:nvSpPr>
          <p:cNvPr id="198" name="phase2"/>
          <p:cNvSpPr txBox="1"/>
          <p:nvPr/>
        </p:nvSpPr>
        <p:spPr>
          <a:xfrm>
            <a:off x="2916898" y="4445109"/>
            <a:ext cx="1239492" cy="390309"/>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solidFill>
                  <a:schemeClr val="accent1"/>
                </a:solidFill>
              </a:defRPr>
            </a:lvl1pPr>
          </a:lstStyle>
          <a:p>
            <a:pPr/>
            <a:r>
              <a:t>phase2</a:t>
            </a:r>
          </a:p>
        </p:txBody>
      </p:sp>
      <p:sp>
        <p:nvSpPr>
          <p:cNvPr id="199" name="phase3 ?"/>
          <p:cNvSpPr txBox="1"/>
          <p:nvPr/>
        </p:nvSpPr>
        <p:spPr>
          <a:xfrm>
            <a:off x="2835434" y="3878577"/>
            <a:ext cx="1402421" cy="41136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000">
                <a:solidFill>
                  <a:schemeClr val="accent3">
                    <a:hueOff val="362282"/>
                    <a:satOff val="31803"/>
                    <a:lumOff val="-18242"/>
                  </a:schemeClr>
                </a:solidFill>
              </a:defRPr>
            </a:lvl1pPr>
          </a:lstStyle>
          <a:p>
            <a:pPr/>
            <a:r>
              <a:t>phase3 ?</a:t>
            </a:r>
          </a:p>
        </p:txBody>
      </p:sp>
      <p:sp>
        <p:nvSpPr>
          <p:cNvPr id="200" name="線"/>
          <p:cNvSpPr/>
          <p:nvPr/>
        </p:nvSpPr>
        <p:spPr>
          <a:xfrm>
            <a:off x="5303381" y="2362062"/>
            <a:ext cx="149801" cy="534860"/>
          </a:xfrm>
          <a:custGeom>
            <a:avLst/>
            <a:gdLst/>
            <a:ahLst/>
            <a:cxnLst>
              <a:cxn ang="0">
                <a:pos x="wd2" y="hd2"/>
              </a:cxn>
              <a:cxn ang="5400000">
                <a:pos x="wd2" y="hd2"/>
              </a:cxn>
              <a:cxn ang="10800000">
                <a:pos x="wd2" y="hd2"/>
              </a:cxn>
              <a:cxn ang="16200000">
                <a:pos x="wd2" y="hd2"/>
              </a:cxn>
            </a:cxnLst>
            <a:rect l="0" t="0" r="r" b="b"/>
            <a:pathLst>
              <a:path w="19956" h="21600" fill="norm" stroke="1" extrusionOk="0">
                <a:moveTo>
                  <a:pt x="0" y="0"/>
                </a:moveTo>
                <a:cubicBezTo>
                  <a:pt x="10872" y="2014"/>
                  <a:pt x="18108" y="5425"/>
                  <a:pt x="19645" y="9259"/>
                </a:cubicBezTo>
                <a:cubicBezTo>
                  <a:pt x="21600" y="14134"/>
                  <a:pt x="14232" y="18922"/>
                  <a:pt x="652" y="21600"/>
                </a:cubicBezTo>
              </a:path>
            </a:pathLst>
          </a:custGeom>
          <a:ln w="38100">
            <a:solidFill>
              <a:schemeClr val="accent4">
                <a:hueOff val="-1081314"/>
                <a:satOff val="4338"/>
                <a:lumOff val="-8931"/>
              </a:schemeClr>
            </a:solidFill>
            <a:miter lim="400000"/>
            <a:tailEnd type="arrow"/>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01" name="現在アップデート中"/>
          <p:cNvSpPr txBox="1"/>
          <p:nvPr/>
        </p:nvSpPr>
        <p:spPr>
          <a:xfrm>
            <a:off x="5478255" y="2435822"/>
            <a:ext cx="2514601" cy="37465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現在アップデート中</a:t>
            </a:r>
          </a:p>
        </p:txBody>
      </p:sp>
      <p:sp>
        <p:nvSpPr>
          <p:cNvPr id="202" name="phase1で得られたγ線(662keV, 137Cs)の飛跡"/>
          <p:cNvSpPr txBox="1"/>
          <p:nvPr/>
        </p:nvSpPr>
        <p:spPr>
          <a:xfrm>
            <a:off x="6698283" y="3379867"/>
            <a:ext cx="6067312" cy="3746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100"/>
            </a:pPr>
            <a:r>
              <a:t>phase1で得られたγ線(662keV, </a:t>
            </a:r>
            <a:r>
              <a:rPr baseline="31999"/>
              <a:t>137</a:t>
            </a:r>
            <a:r>
              <a:t>Cs)の飛跡</a:t>
            </a:r>
          </a:p>
        </p:txBody>
      </p:sp>
      <p:pic>
        <p:nvPicPr>
          <p:cNvPr id="203" name="fig_event_display_662keV.pdf" descr="fig_event_display_662keV.pdf"/>
          <p:cNvPicPr>
            <a:picLocks noChangeAspect="1"/>
          </p:cNvPicPr>
          <p:nvPr/>
        </p:nvPicPr>
        <p:blipFill>
          <a:blip r:embed="rId4">
            <a:extLst/>
          </a:blip>
          <a:stretch>
            <a:fillRect/>
          </a:stretch>
        </p:blipFill>
        <p:spPr>
          <a:xfrm>
            <a:off x="7386621" y="3768603"/>
            <a:ext cx="4690637" cy="4607910"/>
          </a:xfrm>
          <a:prstGeom prst="rect">
            <a:avLst/>
          </a:prstGeom>
          <a:ln w="12700">
            <a:miter lim="400000"/>
          </a:ln>
        </p:spPr>
      </p:pic>
      <p:sp>
        <p:nvSpPr>
          <p:cNvPr id="204" name="phase1では137Csの662 keVのガンマ線を用いた性能評価まで完了@3.8 bar…"/>
          <p:cNvSpPr txBox="1"/>
          <p:nvPr/>
        </p:nvSpPr>
        <p:spPr>
          <a:xfrm>
            <a:off x="142235" y="8755904"/>
            <a:ext cx="12720331" cy="844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33375" indent="-333375" algn="l">
              <a:buSzPct val="145000"/>
              <a:buChar char="✓"/>
              <a:defRPr sz="2300"/>
            </a:pPr>
            <a:r>
              <a:t>phase1では</a:t>
            </a:r>
            <a:r>
              <a:rPr baseline="31999"/>
              <a:t>137</a:t>
            </a:r>
            <a:r>
              <a:t>Csの662 keVのガンマ線を用いた性能評価まで完了@3.8 bar</a:t>
            </a:r>
          </a:p>
          <a:p>
            <a:pPr marL="333375" indent="-333375" algn="l">
              <a:buSzPct val="145000"/>
              <a:buChar char="✓"/>
              <a:defRPr sz="2300"/>
            </a:pPr>
            <a:r>
              <a:t>phase2では有効体積を拡大&amp;&amp;高圧化し、より高いエネルギーのガンマ線で性能評価を行う</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phase2への課題"/>
          <p:cNvSpPr txBox="1"/>
          <p:nvPr>
            <p:ph type="title"/>
          </p:nvPr>
        </p:nvSpPr>
        <p:spPr>
          <a:prstGeom prst="rect">
            <a:avLst/>
          </a:prstGeom>
        </p:spPr>
        <p:txBody>
          <a:bodyPr/>
          <a:lstStyle/>
          <a:p>
            <a:pPr/>
            <a:r>
              <a:t>phase2への課題</a:t>
            </a:r>
          </a:p>
        </p:txBody>
      </p:sp>
      <p:sp>
        <p:nvSpPr>
          <p:cNvPr id="207" name="ELCCでの放電…"/>
          <p:cNvSpPr txBox="1"/>
          <p:nvPr>
            <p:ph type="body" sz="quarter" idx="1"/>
          </p:nvPr>
        </p:nvSpPr>
        <p:spPr>
          <a:xfrm>
            <a:off x="252452" y="1626658"/>
            <a:ext cx="9847761" cy="2138454"/>
          </a:xfrm>
          <a:prstGeom prst="rect">
            <a:avLst/>
          </a:prstGeom>
        </p:spPr>
        <p:txBody>
          <a:bodyPr/>
          <a:lstStyle/>
          <a:p>
            <a:pPr/>
            <a:r>
              <a:t>ELCCでの放電</a:t>
            </a:r>
          </a:p>
          <a:p>
            <a:pPr lvl="1"/>
            <a:r>
              <a:t>数時間に1回程度インターロックが作動してHVが落ちる</a:t>
            </a:r>
          </a:p>
          <a:p>
            <a:pPr lvl="1"/>
            <a:r>
              <a:t>ガス圧を5.5 barにあげるとモジュール境界で放電が多発</a:t>
            </a:r>
            <a:br/>
            <a:r>
              <a:t>（ELCCへの印加電圧∝3kV/cm/bar）</a:t>
            </a:r>
          </a:p>
        </p:txBody>
      </p:sp>
      <p:sp>
        <p:nvSpPr>
          <p:cNvPr id="208"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9" name="四角形"/>
          <p:cNvSpPr/>
          <p:nvPr/>
        </p:nvSpPr>
        <p:spPr>
          <a:xfrm>
            <a:off x="8274180" y="7922373"/>
            <a:ext cx="777834" cy="656973"/>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10" name="線"/>
          <p:cNvSpPr/>
          <p:nvPr/>
        </p:nvSpPr>
        <p:spPr>
          <a:xfrm>
            <a:off x="7141881" y="7911138"/>
            <a:ext cx="1889422"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grpSp>
        <p:nvGrpSpPr>
          <p:cNvPr id="214" name="グループ"/>
          <p:cNvGrpSpPr/>
          <p:nvPr/>
        </p:nvGrpSpPr>
        <p:grpSpPr>
          <a:xfrm>
            <a:off x="8936004" y="8830949"/>
            <a:ext cx="820492" cy="712762"/>
            <a:chOff x="0" y="0"/>
            <a:chExt cx="820491" cy="712760"/>
          </a:xfrm>
        </p:grpSpPr>
        <p:sp>
          <p:nvSpPr>
            <p:cNvPr id="211" name="四角形"/>
            <p:cNvSpPr/>
            <p:nvPr/>
          </p:nvSpPr>
          <p:spPr>
            <a:xfrm>
              <a:off x="0" y="0"/>
              <a:ext cx="820492" cy="260768"/>
            </a:xfrm>
            <a:prstGeom prst="rect">
              <a:avLst/>
            </a:prstGeom>
            <a:solidFill>
              <a:srgbClr val="929292"/>
            </a:solidFill>
            <a:ln w="12700" cap="flat">
              <a:noFill/>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212" name="線"/>
            <p:cNvSpPr/>
            <p:nvPr/>
          </p:nvSpPr>
          <p:spPr>
            <a:xfrm flipV="1">
              <a:off x="230475"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213" name="線"/>
            <p:cNvSpPr/>
            <p:nvPr/>
          </p:nvSpPr>
          <p:spPr>
            <a:xfrm flipV="1">
              <a:off x="572532"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grpSp>
      <p:sp>
        <p:nvSpPr>
          <p:cNvPr id="215" name="四角形"/>
          <p:cNvSpPr/>
          <p:nvPr/>
        </p:nvSpPr>
        <p:spPr>
          <a:xfrm>
            <a:off x="9620294" y="7922373"/>
            <a:ext cx="777833" cy="656973"/>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16" name="線"/>
          <p:cNvSpPr/>
          <p:nvPr/>
        </p:nvSpPr>
        <p:spPr>
          <a:xfrm>
            <a:off x="9638750" y="8590579"/>
            <a:ext cx="740919" cy="1"/>
          </a:xfrm>
          <a:prstGeom prst="line">
            <a:avLst/>
          </a:pr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17" name="線"/>
          <p:cNvSpPr/>
          <p:nvPr/>
        </p:nvSpPr>
        <p:spPr>
          <a:xfrm>
            <a:off x="9641004" y="7911138"/>
            <a:ext cx="736412"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18" name="線"/>
          <p:cNvSpPr/>
          <p:nvPr/>
        </p:nvSpPr>
        <p:spPr>
          <a:xfrm flipV="1">
            <a:off x="8272871" y="8641571"/>
            <a:ext cx="2146759" cy="18556"/>
          </a:xfrm>
          <a:prstGeom prst="line">
            <a:avLst/>
          </a:prstGeom>
          <a:ln w="50800">
            <a:solidFill>
              <a:srgbClr val="797979"/>
            </a:solidFill>
            <a:prstDash val="sysDot"/>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19" name="四角形"/>
          <p:cNvSpPr/>
          <p:nvPr/>
        </p:nvSpPr>
        <p:spPr>
          <a:xfrm>
            <a:off x="6767223" y="7925972"/>
            <a:ext cx="1035108" cy="656972"/>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20" name="線"/>
          <p:cNvSpPr/>
          <p:nvPr/>
        </p:nvSpPr>
        <p:spPr>
          <a:xfrm>
            <a:off x="7122990" y="8615030"/>
            <a:ext cx="1077164" cy="556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
                </a:moveTo>
                <a:lnTo>
                  <a:pt x="13966" y="0"/>
                </a:lnTo>
                <a:lnTo>
                  <a:pt x="21600" y="21600"/>
                </a:lnTo>
              </a:path>
            </a:pathLst>
          </a:cu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21" name="線"/>
          <p:cNvSpPr/>
          <p:nvPr/>
        </p:nvSpPr>
        <p:spPr>
          <a:xfrm>
            <a:off x="7862849" y="8542394"/>
            <a:ext cx="1120372" cy="640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02" y="18850"/>
                </a:lnTo>
                <a:lnTo>
                  <a:pt x="21600" y="21600"/>
                </a:lnTo>
              </a:path>
            </a:pathLst>
          </a:cu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22" name="四角形"/>
          <p:cNvSpPr/>
          <p:nvPr/>
        </p:nvSpPr>
        <p:spPr>
          <a:xfrm>
            <a:off x="8274180" y="8700923"/>
            <a:ext cx="777834"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23" name="四角形"/>
          <p:cNvSpPr/>
          <p:nvPr/>
        </p:nvSpPr>
        <p:spPr>
          <a:xfrm>
            <a:off x="9620294" y="8700923"/>
            <a:ext cx="777833"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24" name="コールアウト"/>
          <p:cNvSpPr/>
          <p:nvPr/>
        </p:nvSpPr>
        <p:spPr>
          <a:xfrm>
            <a:off x="7109190" y="5090812"/>
            <a:ext cx="4711304" cy="31095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68" y="0"/>
                </a:moveTo>
                <a:cubicBezTo>
                  <a:pt x="344" y="0"/>
                  <a:pt x="0" y="521"/>
                  <a:pt x="0" y="1163"/>
                </a:cubicBezTo>
                <a:lnTo>
                  <a:pt x="0" y="16006"/>
                </a:lnTo>
                <a:cubicBezTo>
                  <a:pt x="0" y="16648"/>
                  <a:pt x="344" y="17170"/>
                  <a:pt x="768" y="17170"/>
                </a:cubicBezTo>
                <a:lnTo>
                  <a:pt x="10874" y="17170"/>
                </a:lnTo>
                <a:lnTo>
                  <a:pt x="11516" y="21600"/>
                </a:lnTo>
                <a:lnTo>
                  <a:pt x="12158" y="17170"/>
                </a:lnTo>
                <a:lnTo>
                  <a:pt x="20832" y="17170"/>
                </a:lnTo>
                <a:cubicBezTo>
                  <a:pt x="21256" y="17170"/>
                  <a:pt x="21600" y="16648"/>
                  <a:pt x="21600" y="16006"/>
                </a:cubicBezTo>
                <a:lnTo>
                  <a:pt x="21600" y="1163"/>
                </a:lnTo>
                <a:cubicBezTo>
                  <a:pt x="21600" y="521"/>
                  <a:pt x="21256" y="0"/>
                  <a:pt x="20832" y="0"/>
                </a:cubicBezTo>
                <a:lnTo>
                  <a:pt x="768" y="0"/>
                </a:lnTo>
                <a:close/>
              </a:path>
            </a:pathLst>
          </a:custGeom>
          <a:solidFill>
            <a:srgbClr val="FFFFFF"/>
          </a:solidFill>
          <a:ln w="508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225" name="IMG_5673.jpeg" descr="IMG_5673.jpeg"/>
          <p:cNvPicPr>
            <a:picLocks noChangeAspect="1"/>
          </p:cNvPicPr>
          <p:nvPr/>
        </p:nvPicPr>
        <p:blipFill>
          <a:blip r:embed="rId2">
            <a:extLst/>
          </a:blip>
          <a:srcRect l="29201" t="24625" r="17037" b="35150"/>
          <a:stretch>
            <a:fillRect/>
          </a:stretch>
        </p:blipFill>
        <p:spPr>
          <a:xfrm>
            <a:off x="7421366" y="5404060"/>
            <a:ext cx="1899397" cy="1894848"/>
          </a:xfrm>
          <a:prstGeom prst="rect">
            <a:avLst/>
          </a:prstGeom>
          <a:ln w="12700">
            <a:miter lim="400000"/>
          </a:ln>
        </p:spPr>
      </p:pic>
      <p:pic>
        <p:nvPicPr>
          <p:cNvPr id="226" name="IMG_3518.jpeg" descr="IMG_3518.jpeg"/>
          <p:cNvPicPr>
            <a:picLocks noChangeAspect="1"/>
          </p:cNvPicPr>
          <p:nvPr/>
        </p:nvPicPr>
        <p:blipFill>
          <a:blip r:embed="rId3">
            <a:extLst/>
          </a:blip>
          <a:srcRect l="26344" t="45186" r="44078" b="32448"/>
          <a:stretch>
            <a:fillRect/>
          </a:stretch>
        </p:blipFill>
        <p:spPr>
          <a:xfrm>
            <a:off x="9747136" y="5379156"/>
            <a:ext cx="1879142" cy="1894637"/>
          </a:xfrm>
          <a:prstGeom prst="rect">
            <a:avLst/>
          </a:prstGeom>
          <a:ln w="12700">
            <a:miter lim="400000"/>
          </a:ln>
        </p:spPr>
      </p:pic>
      <p:grpSp>
        <p:nvGrpSpPr>
          <p:cNvPr id="234" name="グループ"/>
          <p:cNvGrpSpPr/>
          <p:nvPr/>
        </p:nvGrpSpPr>
        <p:grpSpPr>
          <a:xfrm>
            <a:off x="983434" y="5095633"/>
            <a:ext cx="4701647" cy="3526235"/>
            <a:chOff x="0" y="0"/>
            <a:chExt cx="4701645" cy="3526234"/>
          </a:xfrm>
        </p:grpSpPr>
        <p:pic>
          <p:nvPicPr>
            <p:cNvPr id="227" name="IMG_4160.jpeg" descr="IMG_4160.jpeg"/>
            <p:cNvPicPr>
              <a:picLocks noChangeAspect="1"/>
            </p:cNvPicPr>
            <p:nvPr/>
          </p:nvPicPr>
          <p:blipFill>
            <a:blip r:embed="rId4">
              <a:extLst/>
            </a:blip>
            <a:srcRect l="0" t="0" r="0" b="0"/>
            <a:stretch>
              <a:fillRect/>
            </a:stretch>
          </p:blipFill>
          <p:spPr>
            <a:xfrm>
              <a:off x="0" y="0"/>
              <a:ext cx="4701646" cy="3526235"/>
            </a:xfrm>
            <a:prstGeom prst="rect">
              <a:avLst/>
            </a:prstGeom>
            <a:ln w="12700" cap="flat">
              <a:noFill/>
              <a:miter lim="400000"/>
            </a:ln>
            <a:effectLst/>
          </p:spPr>
        </p:pic>
        <p:sp>
          <p:nvSpPr>
            <p:cNvPr id="228" name="線"/>
            <p:cNvSpPr/>
            <p:nvPr/>
          </p:nvSpPr>
          <p:spPr>
            <a:xfrm flipV="1">
              <a:off x="1438402" y="816633"/>
              <a:ext cx="566946" cy="948413"/>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29" name="線"/>
            <p:cNvSpPr/>
            <p:nvPr/>
          </p:nvSpPr>
          <p:spPr>
            <a:xfrm>
              <a:off x="1990481" y="989431"/>
              <a:ext cx="1135906" cy="28757"/>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30" name="線"/>
            <p:cNvSpPr/>
            <p:nvPr/>
          </p:nvSpPr>
          <p:spPr>
            <a:xfrm>
              <a:off x="1888707" y="2637084"/>
              <a:ext cx="1053009" cy="85301"/>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31" name="線"/>
            <p:cNvSpPr/>
            <p:nvPr/>
          </p:nvSpPr>
          <p:spPr>
            <a:xfrm flipH="1">
              <a:off x="2802962" y="1788398"/>
              <a:ext cx="680862" cy="978736"/>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32" name="線"/>
            <p:cNvSpPr/>
            <p:nvPr/>
          </p:nvSpPr>
          <p:spPr>
            <a:xfrm flipH="1" flipV="1">
              <a:off x="3083540" y="983690"/>
              <a:ext cx="455827" cy="914223"/>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sp>
          <p:nvSpPr>
            <p:cNvPr id="233" name="線"/>
            <p:cNvSpPr/>
            <p:nvPr/>
          </p:nvSpPr>
          <p:spPr>
            <a:xfrm flipH="1" flipV="1">
              <a:off x="1493962" y="1697683"/>
              <a:ext cx="455826" cy="914223"/>
            </a:xfrm>
            <a:prstGeom prst="line">
              <a:avLst/>
            </a:prstGeom>
            <a:noFill/>
            <a:ln w="215900" cap="flat">
              <a:solidFill>
                <a:schemeClr val="accent1">
                  <a:alpha val="59302"/>
                </a:schemeClr>
              </a:solidFill>
              <a:prstDash val="solid"/>
              <a:miter lim="400000"/>
            </a:ln>
            <a:effectLst/>
          </p:spPr>
          <p:txBody>
            <a:bodyPr wrap="square" lIns="50800" tIns="50800" rIns="50800" bIns="50800" numCol="1" anchor="ctr">
              <a:noAutofit/>
            </a:bodyPr>
            <a:lstStyle/>
            <a:p>
              <a:pPr>
                <a:defRPr sz="2200">
                  <a:solidFill>
                    <a:srgbClr val="FFFFFF"/>
                  </a:solidFill>
                  <a:latin typeface="+mn-lt"/>
                  <a:ea typeface="+mn-ea"/>
                  <a:cs typeface="+mn-cs"/>
                  <a:sym typeface="ヒラギノ角ゴ ProN W3"/>
                </a:defRPr>
              </a:pPr>
            </a:p>
          </p:txBody>
        </p:sp>
      </p:grpSp>
      <p:sp>
        <p:nvSpPr>
          <p:cNvPr id="235" name="anode電極"/>
          <p:cNvSpPr/>
          <p:nvPr/>
        </p:nvSpPr>
        <p:spPr>
          <a:xfrm>
            <a:off x="10452901" y="7803943"/>
            <a:ext cx="2283620" cy="600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227" y="0"/>
                </a:moveTo>
                <a:cubicBezTo>
                  <a:pt x="4019" y="0"/>
                  <a:pt x="3847" y="432"/>
                  <a:pt x="3739" y="1043"/>
                </a:cubicBezTo>
                <a:lnTo>
                  <a:pt x="0" y="4143"/>
                </a:lnTo>
                <a:lnTo>
                  <a:pt x="3626" y="7143"/>
                </a:lnTo>
                <a:lnTo>
                  <a:pt x="3626" y="19314"/>
                </a:lnTo>
                <a:cubicBezTo>
                  <a:pt x="3626" y="20577"/>
                  <a:pt x="3895" y="21600"/>
                  <a:pt x="4227" y="21600"/>
                </a:cubicBezTo>
                <a:lnTo>
                  <a:pt x="20999" y="21600"/>
                </a:lnTo>
                <a:cubicBezTo>
                  <a:pt x="21331" y="21600"/>
                  <a:pt x="21600" y="20577"/>
                  <a:pt x="21600" y="19314"/>
                </a:cubicBezTo>
                <a:lnTo>
                  <a:pt x="21600" y="2286"/>
                </a:lnTo>
                <a:cubicBezTo>
                  <a:pt x="21600" y="1023"/>
                  <a:pt x="21331" y="0"/>
                  <a:pt x="20999" y="0"/>
                </a:cubicBezTo>
                <a:lnTo>
                  <a:pt x="4227"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anode電極</a:t>
            </a:r>
          </a:p>
        </p:txBody>
      </p:sp>
      <p:sp>
        <p:nvSpPr>
          <p:cNvPr id="236" name="GNDメッシュ"/>
          <p:cNvSpPr/>
          <p:nvPr/>
        </p:nvSpPr>
        <p:spPr>
          <a:xfrm>
            <a:off x="10438293" y="8625805"/>
            <a:ext cx="2270126" cy="6342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3519" y="5434"/>
                </a:lnTo>
                <a:lnTo>
                  <a:pt x="3519" y="19437"/>
                </a:lnTo>
                <a:cubicBezTo>
                  <a:pt x="3519" y="20632"/>
                  <a:pt x="3790" y="21600"/>
                  <a:pt x="4124" y="21600"/>
                </a:cubicBezTo>
                <a:lnTo>
                  <a:pt x="20996" y="21600"/>
                </a:lnTo>
                <a:cubicBezTo>
                  <a:pt x="21329" y="21600"/>
                  <a:pt x="21600" y="20632"/>
                  <a:pt x="21600" y="19437"/>
                </a:cubicBezTo>
                <a:lnTo>
                  <a:pt x="21600" y="3325"/>
                </a:lnTo>
                <a:cubicBezTo>
                  <a:pt x="21600" y="2131"/>
                  <a:pt x="21329" y="1162"/>
                  <a:pt x="20996" y="1162"/>
                </a:cubicBezTo>
                <a:lnTo>
                  <a:pt x="9154" y="1162"/>
                </a:lnTo>
                <a:lnTo>
                  <a:pt x="0"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GNDメッシュ</a:t>
            </a:r>
          </a:p>
        </p:txBody>
      </p:sp>
      <p:sp>
        <p:nvSpPr>
          <p:cNvPr id="237" name="目標圧力：8 bar"/>
          <p:cNvSpPr/>
          <p:nvPr/>
        </p:nvSpPr>
        <p:spPr>
          <a:xfrm>
            <a:off x="6353464" y="3169413"/>
            <a:ext cx="3019823" cy="6187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00" y="0"/>
                </a:moveTo>
                <a:cubicBezTo>
                  <a:pt x="3609" y="0"/>
                  <a:pt x="3299" y="1459"/>
                  <a:pt x="3256" y="3311"/>
                </a:cubicBezTo>
                <a:lnTo>
                  <a:pt x="0" y="5750"/>
                </a:lnTo>
                <a:lnTo>
                  <a:pt x="3239" y="8174"/>
                </a:lnTo>
                <a:lnTo>
                  <a:pt x="3239" y="17887"/>
                </a:lnTo>
                <a:cubicBezTo>
                  <a:pt x="3239" y="19938"/>
                  <a:pt x="3579" y="21600"/>
                  <a:pt x="4000" y="21600"/>
                </a:cubicBezTo>
                <a:lnTo>
                  <a:pt x="20839" y="21600"/>
                </a:lnTo>
                <a:cubicBezTo>
                  <a:pt x="21260" y="21600"/>
                  <a:pt x="21600" y="19938"/>
                  <a:pt x="21600" y="17887"/>
                </a:cubicBezTo>
                <a:lnTo>
                  <a:pt x="21600" y="3713"/>
                </a:lnTo>
                <a:cubicBezTo>
                  <a:pt x="21600" y="1662"/>
                  <a:pt x="21260" y="0"/>
                  <a:pt x="20839" y="0"/>
                </a:cubicBezTo>
                <a:lnTo>
                  <a:pt x="4000"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200">
                <a:solidFill>
                  <a:srgbClr val="0F0F0F"/>
                </a:solidFill>
              </a:defRPr>
            </a:lvl1pPr>
          </a:lstStyle>
          <a:p>
            <a:pPr/>
            <a:r>
              <a:t>目標圧力：8 bar</a:t>
            </a:r>
          </a:p>
        </p:txBody>
      </p:sp>
      <p:sp>
        <p:nvSpPr>
          <p:cNvPr id="238" name="モジュール境界での放電対策…"/>
          <p:cNvSpPr txBox="1"/>
          <p:nvPr/>
        </p:nvSpPr>
        <p:spPr>
          <a:xfrm>
            <a:off x="488591" y="3862465"/>
            <a:ext cx="11194184" cy="86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33375" indent="-333375" algn="l">
              <a:buSzPct val="145000"/>
              <a:buChar char="✓"/>
            </a:pPr>
            <a:r>
              <a:t>モジュール境界での放電対策 </a:t>
            </a:r>
          </a:p>
          <a:p>
            <a:pPr marL="333375" indent="-333375" algn="l">
              <a:buSzPct val="145000"/>
              <a:buChar char="✓"/>
            </a:pPr>
            <a:r>
              <a:t>放電を誘発するGNDメッシュから生じる切れ端をいかに減らすかが重要</a:t>
            </a:r>
          </a:p>
        </p:txBody>
      </p:sp>
      <p:sp>
        <p:nvSpPr>
          <p:cNvPr id="239" name="放電しやすい場所"/>
          <p:cNvSpPr/>
          <p:nvPr/>
        </p:nvSpPr>
        <p:spPr>
          <a:xfrm>
            <a:off x="3586637" y="7875440"/>
            <a:ext cx="2806304" cy="11374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42" y="9474"/>
                </a:lnTo>
                <a:cubicBezTo>
                  <a:pt x="688" y="9754"/>
                  <a:pt x="651" y="10053"/>
                  <a:pt x="651" y="10385"/>
                </a:cubicBezTo>
                <a:lnTo>
                  <a:pt x="651" y="19460"/>
                </a:lnTo>
                <a:cubicBezTo>
                  <a:pt x="651" y="20643"/>
                  <a:pt x="1039" y="21600"/>
                  <a:pt x="1518" y="21600"/>
                </a:cubicBezTo>
                <a:lnTo>
                  <a:pt x="20729" y="21600"/>
                </a:lnTo>
                <a:cubicBezTo>
                  <a:pt x="21209" y="21600"/>
                  <a:pt x="21600" y="20643"/>
                  <a:pt x="21600" y="19460"/>
                </a:cubicBezTo>
                <a:lnTo>
                  <a:pt x="21600" y="10385"/>
                </a:lnTo>
                <a:cubicBezTo>
                  <a:pt x="21600" y="9202"/>
                  <a:pt x="21209" y="8245"/>
                  <a:pt x="20729" y="8245"/>
                </a:cubicBezTo>
                <a:lnTo>
                  <a:pt x="1836" y="8245"/>
                </a:lnTo>
                <a:lnTo>
                  <a:pt x="0"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200">
                <a:solidFill>
                  <a:srgbClr val="0F0F0F"/>
                </a:solidFill>
              </a:defRPr>
            </a:lvl1pPr>
          </a:lstStyle>
          <a:p>
            <a:pPr/>
            <a:r>
              <a:t>放電しやすい場所</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phase2への課題"/>
          <p:cNvSpPr txBox="1"/>
          <p:nvPr>
            <p:ph type="title"/>
          </p:nvPr>
        </p:nvSpPr>
        <p:spPr>
          <a:prstGeom prst="rect">
            <a:avLst/>
          </a:prstGeom>
        </p:spPr>
        <p:txBody>
          <a:bodyPr/>
          <a:lstStyle/>
          <a:p>
            <a:pPr/>
            <a:r>
              <a:t>phase2への課題</a:t>
            </a:r>
          </a:p>
        </p:txBody>
      </p:sp>
      <p:sp>
        <p:nvSpPr>
          <p:cNvPr id="242" name="フィールドケージでの放電…"/>
          <p:cNvSpPr txBox="1"/>
          <p:nvPr>
            <p:ph type="body" idx="1"/>
          </p:nvPr>
        </p:nvSpPr>
        <p:spPr>
          <a:xfrm>
            <a:off x="252452" y="1626658"/>
            <a:ext cx="12499896" cy="4190948"/>
          </a:xfrm>
          <a:prstGeom prst="rect">
            <a:avLst/>
          </a:prstGeom>
        </p:spPr>
        <p:txBody>
          <a:bodyPr/>
          <a:lstStyle/>
          <a:p>
            <a:pPr/>
            <a:r>
              <a:t>フィールドケージでの放電</a:t>
            </a:r>
          </a:p>
          <a:p>
            <a:pPr lvl="1"/>
            <a:r>
              <a:t>1日に数回インターロックが作動してHVが落ちる</a:t>
            </a:r>
          </a:p>
          <a:p>
            <a:pPr/>
            <a:r>
              <a:t>deadチャンネル対策</a:t>
            </a:r>
          </a:p>
          <a:p>
            <a:pPr lvl="1"/>
            <a:r>
              <a:t>ELCCをインストールすると、数チャンネル程度deadになっていることが多い</a:t>
            </a:r>
          </a:p>
          <a:p>
            <a:pPr lvl="1"/>
            <a:r>
              <a:t>FPCケーブルの断線、MPPCの故障、コネクタの寿命など原因が多岐にわたるため、原因特定に非常に時間がかかる（3ユニット・168chでもELCCの組み立てから測定がredyになるまで数週間を要することも）</a:t>
            </a:r>
          </a:p>
        </p:txBody>
      </p:sp>
      <p:sp>
        <p:nvSpPr>
          <p:cNvPr id="243"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4" name="FEB"/>
          <p:cNvSpPr/>
          <p:nvPr/>
        </p:nvSpPr>
        <p:spPr>
          <a:xfrm>
            <a:off x="9783941" y="7018589"/>
            <a:ext cx="999937" cy="821213"/>
          </a:xfrm>
          <a:prstGeom prst="rect">
            <a:avLst/>
          </a:prstGeom>
          <a:solidFill>
            <a:srgbClr val="05D300"/>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2300"/>
            </a:lvl1pPr>
          </a:lstStyle>
          <a:p>
            <a:pPr/>
            <a:r>
              <a:t>FEB</a:t>
            </a:r>
          </a:p>
        </p:txBody>
      </p:sp>
      <p:grpSp>
        <p:nvGrpSpPr>
          <p:cNvPr id="247" name="グループ"/>
          <p:cNvGrpSpPr/>
          <p:nvPr/>
        </p:nvGrpSpPr>
        <p:grpSpPr>
          <a:xfrm>
            <a:off x="2674532" y="5386709"/>
            <a:ext cx="5645915" cy="3983372"/>
            <a:chOff x="0" y="0"/>
            <a:chExt cx="5645913" cy="3983371"/>
          </a:xfrm>
        </p:grpSpPr>
        <p:pic>
          <p:nvPicPr>
            <p:cNvPr id="245" name="fig_AXEL_Detector_inner.png" descr="fig_AXEL_Detector_inner.png"/>
            <p:cNvPicPr>
              <a:picLocks noChangeAspect="1"/>
            </p:cNvPicPr>
            <p:nvPr/>
          </p:nvPicPr>
          <p:blipFill>
            <a:blip r:embed="rId2">
              <a:extLst/>
            </a:blip>
            <a:srcRect l="4280" t="10842" r="8266" b="10842"/>
            <a:stretch>
              <a:fillRect/>
            </a:stretch>
          </p:blipFill>
          <p:spPr>
            <a:xfrm>
              <a:off x="200119" y="455716"/>
              <a:ext cx="4862349" cy="3072075"/>
            </a:xfrm>
            <a:prstGeom prst="rect">
              <a:avLst/>
            </a:prstGeom>
            <a:ln w="12700" cap="flat">
              <a:noFill/>
              <a:miter lim="400000"/>
            </a:ln>
            <a:effectLst/>
          </p:spPr>
        </p:pic>
        <p:pic>
          <p:nvPicPr>
            <p:cNvPr id="246" name="fig_AXEL_Detector_chamber.png" descr="fig_AXEL_Detector_chamber.png"/>
            <p:cNvPicPr>
              <a:picLocks noChangeAspect="1"/>
            </p:cNvPicPr>
            <p:nvPr/>
          </p:nvPicPr>
          <p:blipFill>
            <a:blip r:embed="rId3">
              <a:extLst/>
            </a:blip>
            <a:srcRect l="0" t="0" r="0" b="0"/>
            <a:stretch>
              <a:fillRect/>
            </a:stretch>
          </p:blipFill>
          <p:spPr>
            <a:xfrm>
              <a:off x="0" y="0"/>
              <a:ext cx="5645914" cy="39833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799"/>
                  </a:lnTo>
                  <a:lnTo>
                    <a:pt x="0" y="21600"/>
                  </a:lnTo>
                  <a:lnTo>
                    <a:pt x="10800" y="21600"/>
                  </a:lnTo>
                  <a:lnTo>
                    <a:pt x="21600" y="21600"/>
                  </a:lnTo>
                  <a:lnTo>
                    <a:pt x="21600" y="10799"/>
                  </a:lnTo>
                  <a:lnTo>
                    <a:pt x="21600" y="0"/>
                  </a:lnTo>
                  <a:lnTo>
                    <a:pt x="10800" y="0"/>
                  </a:lnTo>
                  <a:lnTo>
                    <a:pt x="0" y="0"/>
                  </a:lnTo>
                  <a:close/>
                  <a:moveTo>
                    <a:pt x="10745" y="841"/>
                  </a:moveTo>
                  <a:cubicBezTo>
                    <a:pt x="18822" y="827"/>
                    <a:pt x="18978" y="828"/>
                    <a:pt x="19134" y="940"/>
                  </a:cubicBezTo>
                  <a:cubicBezTo>
                    <a:pt x="19352" y="1097"/>
                    <a:pt x="19715" y="1666"/>
                    <a:pt x="19890" y="2126"/>
                  </a:cubicBezTo>
                  <a:cubicBezTo>
                    <a:pt x="20421" y="3515"/>
                    <a:pt x="20740" y="5205"/>
                    <a:pt x="20962" y="7790"/>
                  </a:cubicBezTo>
                  <a:cubicBezTo>
                    <a:pt x="21078" y="9137"/>
                    <a:pt x="21065" y="12705"/>
                    <a:pt x="20940" y="14104"/>
                  </a:cubicBezTo>
                  <a:cubicBezTo>
                    <a:pt x="20620" y="17678"/>
                    <a:pt x="19919" y="20182"/>
                    <a:pt x="19089" y="20716"/>
                  </a:cubicBezTo>
                  <a:cubicBezTo>
                    <a:pt x="18914" y="20828"/>
                    <a:pt x="18746" y="20830"/>
                    <a:pt x="10800" y="20825"/>
                  </a:cubicBezTo>
                  <a:cubicBezTo>
                    <a:pt x="5188" y="20822"/>
                    <a:pt x="2647" y="20802"/>
                    <a:pt x="2551" y="20759"/>
                  </a:cubicBezTo>
                  <a:cubicBezTo>
                    <a:pt x="2234" y="20615"/>
                    <a:pt x="1793" y="19873"/>
                    <a:pt x="1512" y="19013"/>
                  </a:cubicBezTo>
                  <a:cubicBezTo>
                    <a:pt x="416" y="15656"/>
                    <a:pt x="192" y="9114"/>
                    <a:pt x="1020" y="4633"/>
                  </a:cubicBezTo>
                  <a:cubicBezTo>
                    <a:pt x="1352" y="2836"/>
                    <a:pt x="1831" y="1526"/>
                    <a:pt x="2335" y="1033"/>
                  </a:cubicBezTo>
                  <a:lnTo>
                    <a:pt x="2516" y="857"/>
                  </a:lnTo>
                  <a:lnTo>
                    <a:pt x="10745" y="841"/>
                  </a:lnTo>
                  <a:close/>
                </a:path>
              </a:pathLst>
            </a:custGeom>
            <a:ln w="12700" cap="flat">
              <a:noFill/>
              <a:miter lim="400000"/>
            </a:ln>
            <a:effectLst/>
          </p:spPr>
        </p:pic>
      </p:grpSp>
      <p:sp>
        <p:nvSpPr>
          <p:cNvPr id="248" name="線"/>
          <p:cNvSpPr/>
          <p:nvPr/>
        </p:nvSpPr>
        <p:spPr>
          <a:xfrm>
            <a:off x="7632583" y="7409795"/>
            <a:ext cx="2170997" cy="462083"/>
          </a:xfrm>
          <a:custGeom>
            <a:avLst/>
            <a:gdLst/>
            <a:ahLst/>
            <a:cxnLst>
              <a:cxn ang="0">
                <a:pos x="wd2" y="hd2"/>
              </a:cxn>
              <a:cxn ang="5400000">
                <a:pos x="wd2" y="hd2"/>
              </a:cxn>
              <a:cxn ang="10800000">
                <a:pos x="wd2" y="hd2"/>
              </a:cxn>
              <a:cxn ang="16200000">
                <a:pos x="wd2" y="hd2"/>
              </a:cxn>
            </a:cxnLst>
            <a:rect l="0" t="0" r="r" b="b"/>
            <a:pathLst>
              <a:path w="21600" h="18336" fill="norm" stroke="1" extrusionOk="0">
                <a:moveTo>
                  <a:pt x="0" y="0"/>
                </a:moveTo>
                <a:cubicBezTo>
                  <a:pt x="113" y="7559"/>
                  <a:pt x="1321" y="14162"/>
                  <a:pt x="3091" y="16899"/>
                </a:cubicBezTo>
                <a:cubicBezTo>
                  <a:pt x="6131" y="21600"/>
                  <a:pt x="9176" y="13709"/>
                  <a:pt x="12146" y="8356"/>
                </a:cubicBezTo>
                <a:cubicBezTo>
                  <a:pt x="15113" y="3008"/>
                  <a:pt x="18345" y="413"/>
                  <a:pt x="21600" y="766"/>
                </a:cubicBezTo>
              </a:path>
            </a:pathLst>
          </a:custGeom>
          <a:ln w="25400">
            <a:solidFill>
              <a:srgbClr val="000000"/>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49" name="FPCケーブル"/>
          <p:cNvSpPr/>
          <p:nvPr/>
        </p:nvSpPr>
        <p:spPr>
          <a:xfrm>
            <a:off x="8351860" y="6195820"/>
            <a:ext cx="1900239" cy="13092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22" y="0"/>
                </a:moveTo>
                <a:cubicBezTo>
                  <a:pt x="323" y="0"/>
                  <a:pt x="0" y="469"/>
                  <a:pt x="0" y="1048"/>
                </a:cubicBezTo>
                <a:lnTo>
                  <a:pt x="0" y="8852"/>
                </a:lnTo>
                <a:cubicBezTo>
                  <a:pt x="0" y="9431"/>
                  <a:pt x="323" y="9900"/>
                  <a:pt x="722" y="9900"/>
                </a:cubicBezTo>
                <a:lnTo>
                  <a:pt x="8179" y="9900"/>
                </a:lnTo>
                <a:lnTo>
                  <a:pt x="9131" y="21600"/>
                </a:lnTo>
                <a:lnTo>
                  <a:pt x="10078" y="9900"/>
                </a:lnTo>
                <a:lnTo>
                  <a:pt x="20878" y="9900"/>
                </a:lnTo>
                <a:cubicBezTo>
                  <a:pt x="21277" y="9900"/>
                  <a:pt x="21600" y="9431"/>
                  <a:pt x="21600" y="8852"/>
                </a:cubicBezTo>
                <a:lnTo>
                  <a:pt x="21600" y="1048"/>
                </a:lnTo>
                <a:cubicBezTo>
                  <a:pt x="21600" y="469"/>
                  <a:pt x="21277" y="0"/>
                  <a:pt x="20878" y="0"/>
                </a:cubicBezTo>
                <a:lnTo>
                  <a:pt x="722"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FPCケーブル</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研究_20210224-yyyymmdd-16.jpeg" descr="研究_20210224-yyyymmdd-16.jpeg"/>
          <p:cNvPicPr>
            <a:picLocks noChangeAspect="1"/>
          </p:cNvPicPr>
          <p:nvPr/>
        </p:nvPicPr>
        <p:blipFill>
          <a:blip r:embed="rId2">
            <a:extLst/>
          </a:blip>
          <a:srcRect l="23927" t="11240" r="23927" b="58790"/>
          <a:stretch>
            <a:fillRect/>
          </a:stretch>
        </p:blipFill>
        <p:spPr>
          <a:xfrm>
            <a:off x="18544609" y="13032368"/>
            <a:ext cx="3932996" cy="2922979"/>
          </a:xfrm>
          <a:prstGeom prst="rect">
            <a:avLst/>
          </a:prstGeom>
          <a:ln w="12700">
            <a:miter lim="400000"/>
          </a:ln>
        </p:spPr>
      </p:pic>
      <p:sp>
        <p:nvSpPr>
          <p:cNvPr id="252" name="四角形"/>
          <p:cNvSpPr/>
          <p:nvPr/>
        </p:nvSpPr>
        <p:spPr>
          <a:xfrm>
            <a:off x="14264440" y="6467343"/>
            <a:ext cx="3603100" cy="656972"/>
          </a:xfrm>
          <a:prstGeom prst="rect">
            <a:avLst/>
          </a:prstGeom>
          <a:solidFill>
            <a:srgbClr val="D6D5D5">
              <a:alpha val="50000"/>
            </a:srgbClr>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53" name="モジュール間での放電対策"/>
          <p:cNvSpPr txBox="1"/>
          <p:nvPr>
            <p:ph type="title"/>
          </p:nvPr>
        </p:nvSpPr>
        <p:spPr>
          <a:prstGeom prst="rect">
            <a:avLst/>
          </a:prstGeom>
        </p:spPr>
        <p:txBody>
          <a:bodyPr/>
          <a:lstStyle/>
          <a:p>
            <a:pPr/>
            <a:r>
              <a:t>モジュール間での放電対策</a:t>
            </a:r>
          </a:p>
        </p:txBody>
      </p:sp>
      <p:sp>
        <p:nvSpPr>
          <p:cNvPr id="254" name="ELCCの構造を工夫…"/>
          <p:cNvSpPr txBox="1"/>
          <p:nvPr>
            <p:ph type="body" sz="half" idx="1"/>
          </p:nvPr>
        </p:nvSpPr>
        <p:spPr>
          <a:xfrm>
            <a:off x="252452" y="1626658"/>
            <a:ext cx="12499896" cy="3689498"/>
          </a:xfrm>
          <a:prstGeom prst="rect">
            <a:avLst/>
          </a:prstGeom>
        </p:spPr>
        <p:txBody>
          <a:bodyPr/>
          <a:lstStyle/>
          <a:p>
            <a:pPr/>
            <a:r>
              <a:t>ELCCの構造を工夫</a:t>
            </a:r>
          </a:p>
          <a:p>
            <a:pPr lvl="1"/>
            <a:r>
              <a:t>外周部の裏側にGND電極を配置して電気力線の集中を防ぐ</a:t>
            </a:r>
          </a:p>
          <a:p>
            <a:pPr lvl="1"/>
            <a:r>
              <a:t>モジュールの境界にフタをする</a:t>
            </a:r>
          </a:p>
          <a:p>
            <a:pPr/>
            <a:r>
              <a:t>放電対策の効果</a:t>
            </a:r>
          </a:p>
          <a:p>
            <a:pPr lvl="1"/>
            <a:r>
              <a:t>5.0 barまでは安定して電圧がかけられるようになった</a:t>
            </a:r>
          </a:p>
          <a:p>
            <a:pPr lvl="1"/>
            <a:r>
              <a:t>フタ構造ELCCでもエネルギー分解能が問題ないことを確認</a:t>
            </a:r>
          </a:p>
        </p:txBody>
      </p:sp>
      <p:sp>
        <p:nvSpPr>
          <p:cNvPr id="255" name="スライド番号"/>
          <p:cNvSpPr txBox="1"/>
          <p:nvPr>
            <p:ph type="sldNum" sz="quarter" idx="2"/>
          </p:nvPr>
        </p:nvSpPr>
        <p:spPr>
          <a:xfrm>
            <a:off x="12491856" y="28939"/>
            <a:ext cx="262586" cy="41136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6" name="矢印"/>
          <p:cNvSpPr/>
          <p:nvPr/>
        </p:nvSpPr>
        <p:spPr>
          <a:xfrm rot="21593026">
            <a:off x="5912968" y="7423900"/>
            <a:ext cx="828508" cy="675646"/>
          </a:xfrm>
          <a:prstGeom prst="rightArrow">
            <a:avLst>
              <a:gd name="adj1" fmla="val 50285"/>
              <a:gd name="adj2" fmla="val 72187"/>
            </a:avLst>
          </a:prstGeom>
          <a:solidFill>
            <a:schemeClr val="accent1"/>
          </a:solidFill>
          <a:ln w="12700">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257" name="四角形"/>
          <p:cNvSpPr/>
          <p:nvPr/>
        </p:nvSpPr>
        <p:spPr>
          <a:xfrm>
            <a:off x="15771398" y="6467343"/>
            <a:ext cx="777834" cy="656972"/>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grpSp>
        <p:nvGrpSpPr>
          <p:cNvPr id="261" name="グループ"/>
          <p:cNvGrpSpPr/>
          <p:nvPr/>
        </p:nvGrpSpPr>
        <p:grpSpPr>
          <a:xfrm>
            <a:off x="16434751" y="7405491"/>
            <a:ext cx="820493" cy="712762"/>
            <a:chOff x="0" y="0"/>
            <a:chExt cx="820491" cy="712760"/>
          </a:xfrm>
        </p:grpSpPr>
        <p:sp>
          <p:nvSpPr>
            <p:cNvPr id="258" name="四角形"/>
            <p:cNvSpPr/>
            <p:nvPr/>
          </p:nvSpPr>
          <p:spPr>
            <a:xfrm>
              <a:off x="0" y="0"/>
              <a:ext cx="820492" cy="260768"/>
            </a:xfrm>
            <a:prstGeom prst="rect">
              <a:avLst/>
            </a:prstGeom>
            <a:solidFill>
              <a:srgbClr val="929292"/>
            </a:solidFill>
            <a:ln w="12700" cap="flat">
              <a:noFill/>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259" name="線"/>
            <p:cNvSpPr/>
            <p:nvPr/>
          </p:nvSpPr>
          <p:spPr>
            <a:xfrm flipV="1">
              <a:off x="230475"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260" name="線"/>
            <p:cNvSpPr/>
            <p:nvPr/>
          </p:nvSpPr>
          <p:spPr>
            <a:xfrm flipV="1">
              <a:off x="572532"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grpSp>
      <p:sp>
        <p:nvSpPr>
          <p:cNvPr id="262" name="四角形"/>
          <p:cNvSpPr/>
          <p:nvPr/>
        </p:nvSpPr>
        <p:spPr>
          <a:xfrm>
            <a:off x="17117511" y="6467343"/>
            <a:ext cx="777834" cy="656972"/>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63" name="線"/>
          <p:cNvSpPr/>
          <p:nvPr/>
        </p:nvSpPr>
        <p:spPr>
          <a:xfrm>
            <a:off x="17138222" y="6443408"/>
            <a:ext cx="736411"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64" name="線"/>
          <p:cNvSpPr/>
          <p:nvPr/>
        </p:nvSpPr>
        <p:spPr>
          <a:xfrm flipV="1">
            <a:off x="15771619" y="7216113"/>
            <a:ext cx="2146759" cy="18556"/>
          </a:xfrm>
          <a:prstGeom prst="line">
            <a:avLst/>
          </a:prstGeom>
          <a:ln w="50800">
            <a:solidFill>
              <a:srgbClr val="797979"/>
            </a:solidFill>
            <a:prstDash val="sysDot"/>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65" name="四角形"/>
          <p:cNvSpPr/>
          <p:nvPr/>
        </p:nvSpPr>
        <p:spPr>
          <a:xfrm>
            <a:off x="14264440" y="6470941"/>
            <a:ext cx="1035109" cy="656972"/>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66" name="四角形"/>
          <p:cNvSpPr/>
          <p:nvPr/>
        </p:nvSpPr>
        <p:spPr>
          <a:xfrm>
            <a:off x="15772928" y="7275465"/>
            <a:ext cx="777834"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67" name="四角形"/>
          <p:cNvSpPr/>
          <p:nvPr/>
        </p:nvSpPr>
        <p:spPr>
          <a:xfrm>
            <a:off x="17119041" y="7275465"/>
            <a:ext cx="777834"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68" name="今後細かい設計の修正を行い、8 barで性能試験を行う予定"/>
          <p:cNvSpPr txBox="1"/>
          <p:nvPr/>
        </p:nvSpPr>
        <p:spPr>
          <a:xfrm>
            <a:off x="353124" y="4906275"/>
            <a:ext cx="10641276" cy="406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333375" indent="-333375" algn="l">
              <a:buSzPct val="145000"/>
              <a:buChar char="✓"/>
            </a:lvl1pPr>
          </a:lstStyle>
          <a:p>
            <a:pPr/>
            <a:r>
              <a:t>今後細かい設計の修正を行い、8 barで性能試験を行う予定</a:t>
            </a:r>
          </a:p>
        </p:txBody>
      </p:sp>
      <p:sp>
        <p:nvSpPr>
          <p:cNvPr id="269" name="線"/>
          <p:cNvSpPr/>
          <p:nvPr/>
        </p:nvSpPr>
        <p:spPr>
          <a:xfrm>
            <a:off x="14639098" y="6443408"/>
            <a:ext cx="1889422"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70" name="四角形"/>
          <p:cNvSpPr/>
          <p:nvPr/>
        </p:nvSpPr>
        <p:spPr>
          <a:xfrm>
            <a:off x="13601766" y="2202487"/>
            <a:ext cx="3603100" cy="374650"/>
          </a:xfrm>
          <a:prstGeom prst="rect">
            <a:avLst/>
          </a:prstGeom>
          <a:solidFill>
            <a:srgbClr val="D6D5D5">
              <a:alpha val="50000"/>
            </a:srgbClr>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71" name="四角形"/>
          <p:cNvSpPr/>
          <p:nvPr/>
        </p:nvSpPr>
        <p:spPr>
          <a:xfrm>
            <a:off x="15108724" y="2165773"/>
            <a:ext cx="777833" cy="411365"/>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grpSp>
        <p:nvGrpSpPr>
          <p:cNvPr id="275" name="グループ"/>
          <p:cNvGrpSpPr/>
          <p:nvPr/>
        </p:nvGrpSpPr>
        <p:grpSpPr>
          <a:xfrm>
            <a:off x="15770547" y="2803341"/>
            <a:ext cx="820493" cy="712762"/>
            <a:chOff x="0" y="0"/>
            <a:chExt cx="820491" cy="712760"/>
          </a:xfrm>
        </p:grpSpPr>
        <p:sp>
          <p:nvSpPr>
            <p:cNvPr id="272" name="四角形"/>
            <p:cNvSpPr/>
            <p:nvPr/>
          </p:nvSpPr>
          <p:spPr>
            <a:xfrm>
              <a:off x="0" y="0"/>
              <a:ext cx="820492" cy="260768"/>
            </a:xfrm>
            <a:prstGeom prst="rect">
              <a:avLst/>
            </a:prstGeom>
            <a:solidFill>
              <a:srgbClr val="929292"/>
            </a:solidFill>
            <a:ln w="12700" cap="flat">
              <a:noFill/>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273" name="線"/>
            <p:cNvSpPr/>
            <p:nvPr/>
          </p:nvSpPr>
          <p:spPr>
            <a:xfrm flipV="1">
              <a:off x="230475"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sp>
          <p:nvSpPr>
            <p:cNvPr id="274" name="線"/>
            <p:cNvSpPr/>
            <p:nvPr/>
          </p:nvSpPr>
          <p:spPr>
            <a:xfrm flipV="1">
              <a:off x="572532" y="261286"/>
              <a:ext cx="1" cy="451475"/>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sz="1400">
                  <a:solidFill>
                    <a:srgbClr val="0F0F0F"/>
                  </a:solidFill>
                  <a:latin typeface="+mn-lt"/>
                  <a:ea typeface="+mn-ea"/>
                  <a:cs typeface="+mn-cs"/>
                  <a:sym typeface="ヒラギノ角ゴ ProN W3"/>
                </a:defRPr>
              </a:pPr>
            </a:p>
          </p:txBody>
        </p:sp>
      </p:grpSp>
      <p:sp>
        <p:nvSpPr>
          <p:cNvPr id="276" name="四角形"/>
          <p:cNvSpPr/>
          <p:nvPr/>
        </p:nvSpPr>
        <p:spPr>
          <a:xfrm>
            <a:off x="16454837" y="1920165"/>
            <a:ext cx="777833" cy="656973"/>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77" name="線"/>
          <p:cNvSpPr/>
          <p:nvPr/>
        </p:nvSpPr>
        <p:spPr>
          <a:xfrm>
            <a:off x="16475547" y="1896230"/>
            <a:ext cx="736412"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78" name="線"/>
          <p:cNvSpPr/>
          <p:nvPr/>
        </p:nvSpPr>
        <p:spPr>
          <a:xfrm flipV="1">
            <a:off x="15107414" y="2613963"/>
            <a:ext cx="2146759" cy="18556"/>
          </a:xfrm>
          <a:prstGeom prst="line">
            <a:avLst/>
          </a:prstGeom>
          <a:ln w="50800">
            <a:solidFill>
              <a:srgbClr val="797979"/>
            </a:solidFill>
            <a:prstDash val="sysDot"/>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79" name="四角形"/>
          <p:cNvSpPr/>
          <p:nvPr/>
        </p:nvSpPr>
        <p:spPr>
          <a:xfrm>
            <a:off x="13601766" y="1923763"/>
            <a:ext cx="1035108" cy="656973"/>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0" name="四角形"/>
          <p:cNvSpPr/>
          <p:nvPr/>
        </p:nvSpPr>
        <p:spPr>
          <a:xfrm>
            <a:off x="15108724" y="2673315"/>
            <a:ext cx="777833"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1" name="四角形"/>
          <p:cNvSpPr/>
          <p:nvPr/>
        </p:nvSpPr>
        <p:spPr>
          <a:xfrm>
            <a:off x="16454837" y="2673315"/>
            <a:ext cx="777833" cy="114629"/>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2" name="線"/>
          <p:cNvSpPr/>
          <p:nvPr/>
        </p:nvSpPr>
        <p:spPr>
          <a:xfrm>
            <a:off x="13976424" y="1896230"/>
            <a:ext cx="1889422"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3" name="線"/>
          <p:cNvSpPr/>
          <p:nvPr/>
        </p:nvSpPr>
        <p:spPr>
          <a:xfrm>
            <a:off x="13986354" y="2606085"/>
            <a:ext cx="650301" cy="1"/>
          </a:xfrm>
          <a:prstGeom prst="line">
            <a:avLst/>
          </a:prstGeom>
          <a:ln w="50800">
            <a:solidFill>
              <a:schemeClr val="accent5">
                <a:hueOff val="-82419"/>
                <a:satOff val="-9513"/>
                <a:lumOff val="-16343"/>
              </a:schemeClr>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4" name="線"/>
          <p:cNvSpPr/>
          <p:nvPr/>
        </p:nvSpPr>
        <p:spPr>
          <a:xfrm>
            <a:off x="17144683" y="7154442"/>
            <a:ext cx="740919" cy="1"/>
          </a:xfrm>
          <a:prstGeom prst="line">
            <a:avLst/>
          </a:pr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5" name="線"/>
          <p:cNvSpPr/>
          <p:nvPr/>
        </p:nvSpPr>
        <p:spPr>
          <a:xfrm>
            <a:off x="14628924" y="7178893"/>
            <a:ext cx="1077163" cy="556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86"/>
                </a:moveTo>
                <a:lnTo>
                  <a:pt x="13966" y="0"/>
                </a:lnTo>
                <a:lnTo>
                  <a:pt x="21600" y="21600"/>
                </a:lnTo>
              </a:path>
            </a:pathLst>
          </a:cu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86" name="線"/>
          <p:cNvSpPr/>
          <p:nvPr/>
        </p:nvSpPr>
        <p:spPr>
          <a:xfrm>
            <a:off x="15368782" y="7106256"/>
            <a:ext cx="1120372" cy="640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7502" y="18850"/>
                </a:lnTo>
                <a:lnTo>
                  <a:pt x="21600" y="21600"/>
                </a:lnTo>
              </a:path>
            </a:pathLst>
          </a:custGeom>
          <a:ln w="50800">
            <a:solidFill>
              <a:srgbClr val="945200"/>
            </a:solidFill>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pic>
        <p:nvPicPr>
          <p:cNvPr id="287" name="研究_20210224-yyyymmdd-16.jpeg" descr="研究_20210224-yyyymmdd-16.jpeg"/>
          <p:cNvPicPr>
            <a:picLocks noChangeAspect="1"/>
          </p:cNvPicPr>
          <p:nvPr/>
        </p:nvPicPr>
        <p:blipFill>
          <a:blip r:embed="rId2">
            <a:extLst/>
          </a:blip>
          <a:srcRect l="23927" t="60196" r="23927" b="9835"/>
          <a:stretch>
            <a:fillRect/>
          </a:stretch>
        </p:blipFill>
        <p:spPr>
          <a:xfrm>
            <a:off x="1504861" y="6203307"/>
            <a:ext cx="3932996" cy="2922979"/>
          </a:xfrm>
          <a:prstGeom prst="rect">
            <a:avLst/>
          </a:prstGeom>
          <a:ln w="12700">
            <a:miter lim="400000"/>
          </a:ln>
        </p:spPr>
      </p:pic>
      <p:sp>
        <p:nvSpPr>
          <p:cNvPr id="288" name="円形"/>
          <p:cNvSpPr/>
          <p:nvPr/>
        </p:nvSpPr>
        <p:spPr>
          <a:xfrm>
            <a:off x="2959617" y="7937813"/>
            <a:ext cx="372772" cy="373265"/>
          </a:xfrm>
          <a:prstGeom prst="ellipse">
            <a:avLst/>
          </a:prstGeom>
          <a:ln w="38100">
            <a:solidFill>
              <a:schemeClr val="accent4">
                <a:hueOff val="-1081314"/>
                <a:satOff val="4338"/>
                <a:lumOff val="-8931"/>
              </a:schemeClr>
            </a:solidFill>
            <a:prstDash val="sysDot"/>
            <a:miter lim="400000"/>
          </a:ln>
        </p:spPr>
        <p:txBody>
          <a:bodyPr lIns="50800" tIns="50800" rIns="50800" bIns="50800" anchor="ctr"/>
          <a:lstStyle/>
          <a:p>
            <a:pPr>
              <a:defRPr>
                <a:latin typeface="+mn-lt"/>
                <a:ea typeface="+mn-ea"/>
                <a:cs typeface="+mn-cs"/>
                <a:sym typeface="ヒラギノ角ゴ ProN W3"/>
              </a:defRPr>
            </a:pPr>
          </a:p>
        </p:txBody>
      </p:sp>
      <p:sp>
        <p:nvSpPr>
          <p:cNvPr id="289" name="電気力線が集中"/>
          <p:cNvSpPr txBox="1"/>
          <p:nvPr/>
        </p:nvSpPr>
        <p:spPr>
          <a:xfrm>
            <a:off x="1287664" y="8770570"/>
            <a:ext cx="2209801" cy="374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電気力線が集中</a:t>
            </a:r>
          </a:p>
        </p:txBody>
      </p:sp>
      <p:sp>
        <p:nvSpPr>
          <p:cNvPr id="290" name="線"/>
          <p:cNvSpPr/>
          <p:nvPr/>
        </p:nvSpPr>
        <p:spPr>
          <a:xfrm flipV="1">
            <a:off x="2668843" y="8317233"/>
            <a:ext cx="351672" cy="420000"/>
          </a:xfrm>
          <a:prstGeom prst="line">
            <a:avLst/>
          </a:prstGeom>
          <a:ln w="254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291" name="イメージ" descr="イメージ"/>
          <p:cNvPicPr>
            <a:picLocks noChangeAspect="1"/>
          </p:cNvPicPr>
          <p:nvPr/>
        </p:nvPicPr>
        <p:blipFill>
          <a:blip r:embed="rId3">
            <a:extLst/>
          </a:blip>
          <a:stretch>
            <a:fillRect/>
          </a:stretch>
        </p:blipFill>
        <p:spPr>
          <a:xfrm>
            <a:off x="9512363" y="2158962"/>
            <a:ext cx="3364352" cy="2795242"/>
          </a:xfrm>
          <a:prstGeom prst="rect">
            <a:avLst/>
          </a:prstGeom>
          <a:ln w="12700">
            <a:miter lim="400000"/>
          </a:ln>
        </p:spPr>
      </p:pic>
      <p:sp>
        <p:nvSpPr>
          <p:cNvPr id="292" name="モジュール境界の隙間"/>
          <p:cNvSpPr/>
          <p:nvPr/>
        </p:nvSpPr>
        <p:spPr>
          <a:xfrm>
            <a:off x="365747" y="6327282"/>
            <a:ext cx="2966642" cy="12719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2" y="0"/>
                </a:moveTo>
                <a:cubicBezTo>
                  <a:pt x="207" y="0"/>
                  <a:pt x="0" y="483"/>
                  <a:pt x="0" y="1078"/>
                </a:cubicBezTo>
                <a:lnTo>
                  <a:pt x="0" y="9112"/>
                </a:lnTo>
                <a:cubicBezTo>
                  <a:pt x="0" y="9707"/>
                  <a:pt x="207" y="10190"/>
                  <a:pt x="462" y="10190"/>
                </a:cubicBezTo>
                <a:lnTo>
                  <a:pt x="17670" y="10190"/>
                </a:lnTo>
                <a:lnTo>
                  <a:pt x="18277" y="21600"/>
                </a:lnTo>
                <a:lnTo>
                  <a:pt x="18887" y="10190"/>
                </a:lnTo>
                <a:lnTo>
                  <a:pt x="21138" y="10190"/>
                </a:lnTo>
                <a:cubicBezTo>
                  <a:pt x="21393" y="10190"/>
                  <a:pt x="21600" y="9707"/>
                  <a:pt x="21600" y="9112"/>
                </a:cubicBezTo>
                <a:lnTo>
                  <a:pt x="21600" y="1078"/>
                </a:lnTo>
                <a:cubicBezTo>
                  <a:pt x="21600" y="483"/>
                  <a:pt x="21393" y="0"/>
                  <a:pt x="21138" y="0"/>
                </a:cubicBezTo>
                <a:lnTo>
                  <a:pt x="462"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モジュール境界の隙間</a:t>
            </a:r>
          </a:p>
        </p:txBody>
      </p:sp>
      <p:sp>
        <p:nvSpPr>
          <p:cNvPr id="293" name="四角形"/>
          <p:cNvSpPr/>
          <p:nvPr/>
        </p:nvSpPr>
        <p:spPr>
          <a:xfrm>
            <a:off x="15305769" y="1921759"/>
            <a:ext cx="1889422" cy="291458"/>
          </a:xfrm>
          <a:prstGeom prst="rect">
            <a:avLst/>
          </a:prstGeom>
          <a:solidFill>
            <a:srgbClr val="D6D5D5">
              <a:alpha val="50000"/>
            </a:srgbClr>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94" name="四角形"/>
          <p:cNvSpPr/>
          <p:nvPr/>
        </p:nvSpPr>
        <p:spPr>
          <a:xfrm>
            <a:off x="14250034" y="1924870"/>
            <a:ext cx="1636523" cy="223578"/>
          </a:xfrm>
          <a:prstGeom prst="rect">
            <a:avLst/>
          </a:prstGeom>
          <a:solidFill>
            <a:srgbClr val="D6D5D5"/>
          </a:solidFill>
          <a:ln w="12700">
            <a:miter lim="400000"/>
          </a:ln>
        </p:spPr>
        <p:txBody>
          <a:bodyPr lIns="50800" tIns="50800" rIns="50800" bIns="50800" anchor="ctr"/>
          <a:lstStyle/>
          <a:p>
            <a:pPr>
              <a:defRPr sz="1400">
                <a:solidFill>
                  <a:srgbClr val="0F0F0F"/>
                </a:solidFill>
                <a:latin typeface="+mn-lt"/>
                <a:ea typeface="+mn-ea"/>
                <a:cs typeface="+mn-cs"/>
                <a:sym typeface="ヒラギノ角ゴ ProN W3"/>
              </a:defRPr>
            </a:pPr>
          </a:p>
        </p:txBody>
      </p:sp>
      <p:sp>
        <p:nvSpPr>
          <p:cNvPr id="295" name="線"/>
          <p:cNvSpPr/>
          <p:nvPr/>
        </p:nvSpPr>
        <p:spPr>
          <a:xfrm rot="16200000">
            <a:off x="15593513" y="538474"/>
            <a:ext cx="249585" cy="30200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809" y="5"/>
                </a:lnTo>
                <a:lnTo>
                  <a:pt x="21600" y="0"/>
                </a:lnTo>
              </a:path>
            </a:pathLst>
          </a:custGeom>
          <a:ln w="76200">
            <a:solidFill>
              <a:srgbClr val="FFFFFF"/>
            </a:solidFill>
            <a:miter lim="400000"/>
          </a:ln>
        </p:spPr>
        <p:txBody>
          <a:bodyPr lIns="50800" tIns="50800" rIns="50800" bIns="50800" anchor="ctr"/>
          <a:lstStyle/>
          <a:p>
            <a:pPr>
              <a:defRPr sz="2200">
                <a:solidFill>
                  <a:srgbClr val="FFFFFF"/>
                </a:solidFill>
                <a:latin typeface="+mn-lt"/>
                <a:ea typeface="+mn-ea"/>
                <a:cs typeface="+mn-cs"/>
                <a:sym typeface="ヒラギノ角ゴ ProN W3"/>
              </a:defRPr>
            </a:pPr>
          </a:p>
        </p:txBody>
      </p:sp>
      <p:pic>
        <p:nvPicPr>
          <p:cNvPr id="296" name="研究_20210224-yyyymmdd-16.jpg" descr="研究_20210224-yyyymmdd-16.jpg"/>
          <p:cNvPicPr>
            <a:picLocks noChangeAspect="1"/>
          </p:cNvPicPr>
          <p:nvPr/>
        </p:nvPicPr>
        <p:blipFill>
          <a:blip r:embed="rId4">
            <a:extLst/>
          </a:blip>
          <a:srcRect l="22605" t="17553" r="24584" b="51441"/>
          <a:stretch>
            <a:fillRect/>
          </a:stretch>
        </p:blipFill>
        <p:spPr>
          <a:xfrm>
            <a:off x="7213324" y="5970903"/>
            <a:ext cx="4267375" cy="3239855"/>
          </a:xfrm>
          <a:prstGeom prst="rect">
            <a:avLst/>
          </a:prstGeom>
          <a:ln w="12700">
            <a:miter lim="400000"/>
          </a:ln>
        </p:spPr>
      </p:pic>
      <p:sp>
        <p:nvSpPr>
          <p:cNvPr id="297" name="フタでモジュール境界の隙間を埋める"/>
          <p:cNvSpPr txBox="1"/>
          <p:nvPr/>
        </p:nvSpPr>
        <p:spPr>
          <a:xfrm>
            <a:off x="7138479" y="5767133"/>
            <a:ext cx="4858132" cy="37465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フタでモジュール境界の隙間を埋める</a:t>
            </a:r>
          </a:p>
        </p:txBody>
      </p:sp>
      <p:sp>
        <p:nvSpPr>
          <p:cNvPr id="298" name="円形"/>
          <p:cNvSpPr/>
          <p:nvPr/>
        </p:nvSpPr>
        <p:spPr>
          <a:xfrm>
            <a:off x="8811104" y="7910888"/>
            <a:ext cx="372772" cy="373265"/>
          </a:xfrm>
          <a:prstGeom prst="ellipse">
            <a:avLst/>
          </a:prstGeom>
          <a:ln w="38100">
            <a:solidFill>
              <a:schemeClr val="accent4">
                <a:hueOff val="-1081314"/>
                <a:satOff val="4338"/>
                <a:lumOff val="-8931"/>
              </a:schemeClr>
            </a:solidFill>
            <a:prstDash val="sysDot"/>
            <a:miter lim="400000"/>
          </a:ln>
        </p:spPr>
        <p:txBody>
          <a:bodyPr lIns="50800" tIns="50800" rIns="50800" bIns="50800" anchor="ctr"/>
          <a:lstStyle/>
          <a:p>
            <a:pPr>
              <a:defRPr>
                <a:latin typeface="+mn-lt"/>
                <a:ea typeface="+mn-ea"/>
                <a:cs typeface="+mn-cs"/>
                <a:sym typeface="ヒラギノ角ゴ ProN W3"/>
              </a:defRPr>
            </a:pPr>
          </a:p>
        </p:txBody>
      </p:sp>
      <p:sp>
        <p:nvSpPr>
          <p:cNvPr id="299" name="電気力線の集中を防ぐ"/>
          <p:cNvSpPr txBox="1"/>
          <p:nvPr/>
        </p:nvSpPr>
        <p:spPr>
          <a:xfrm>
            <a:off x="6780651" y="9039713"/>
            <a:ext cx="3009901" cy="37465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電気力線の集中を防ぐ</a:t>
            </a:r>
          </a:p>
        </p:txBody>
      </p:sp>
      <p:sp>
        <p:nvSpPr>
          <p:cNvPr id="300" name="線"/>
          <p:cNvSpPr/>
          <p:nvPr/>
        </p:nvSpPr>
        <p:spPr>
          <a:xfrm flipV="1">
            <a:off x="8550058" y="8336596"/>
            <a:ext cx="326457" cy="664100"/>
          </a:xfrm>
          <a:prstGeom prst="line">
            <a:avLst/>
          </a:prstGeom>
          <a:ln w="254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p>
        </p:txBody>
      </p:sp>
      <p:sp>
        <p:nvSpPr>
          <p:cNvPr id="301" name="GND電極"/>
          <p:cNvSpPr/>
          <p:nvPr/>
        </p:nvSpPr>
        <p:spPr>
          <a:xfrm>
            <a:off x="6404870" y="8082058"/>
            <a:ext cx="1660526" cy="767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6773" y="4722"/>
                </a:lnTo>
                <a:lnTo>
                  <a:pt x="826" y="4722"/>
                </a:lnTo>
                <a:cubicBezTo>
                  <a:pt x="370" y="4722"/>
                  <a:pt x="0" y="5522"/>
                  <a:pt x="0" y="6508"/>
                </a:cubicBezTo>
                <a:lnTo>
                  <a:pt x="0" y="19814"/>
                </a:lnTo>
                <a:cubicBezTo>
                  <a:pt x="0" y="20800"/>
                  <a:pt x="370" y="21600"/>
                  <a:pt x="826" y="21600"/>
                </a:cubicBezTo>
                <a:lnTo>
                  <a:pt x="18033" y="21600"/>
                </a:lnTo>
                <a:cubicBezTo>
                  <a:pt x="18489" y="21600"/>
                  <a:pt x="18859" y="20800"/>
                  <a:pt x="18859" y="19814"/>
                </a:cubicBezTo>
                <a:lnTo>
                  <a:pt x="18859" y="8774"/>
                </a:lnTo>
                <a:lnTo>
                  <a:pt x="21600" y="0"/>
                </a:lnTo>
                <a:close/>
              </a:path>
            </a:pathLst>
          </a:custGeom>
          <a:solidFill>
            <a:srgbClr val="FFFFFF"/>
          </a:solidFill>
          <a:ln w="38100">
            <a:solidFill>
              <a:schemeClr val="accent1">
                <a:lumOff val="-13575"/>
              </a:schemeClr>
            </a:solidFill>
            <a:miter lim="400000"/>
          </a:ln>
          <a:extLst>
            <a:ext uri="{C572A759-6A51-4108-AA02-DFA0A04FC94B}">
              <ma14:wrappingTextBoxFlag xmlns:ma14="http://schemas.microsoft.com/office/mac/drawingml/2011/main" val="1"/>
            </a:ext>
          </a:extLst>
        </p:spPr>
        <p:txBody>
          <a:bodyPr lIns="50800" tIns="50800" rIns="50800" bIns="50800" anchor="b"/>
          <a:lstStyle>
            <a:lvl1pPr>
              <a:defRPr sz="2000">
                <a:solidFill>
                  <a:srgbClr val="0F0F0F"/>
                </a:solidFill>
              </a:defRPr>
            </a:lvl1pPr>
          </a:lstStyle>
          <a:p>
            <a:pPr/>
            <a:r>
              <a:t>GND電極</a:t>
            </a:r>
          </a:p>
        </p:txBody>
      </p:sp>
      <p:sp>
        <p:nvSpPr>
          <p:cNvPr id="302" name="線"/>
          <p:cNvSpPr/>
          <p:nvPr/>
        </p:nvSpPr>
        <p:spPr>
          <a:xfrm flipH="1">
            <a:off x="8738224" y="6262417"/>
            <a:ext cx="507629" cy="1024175"/>
          </a:xfrm>
          <a:prstGeom prst="line">
            <a:avLst/>
          </a:prstGeom>
          <a:ln w="25400">
            <a:solidFill>
              <a:schemeClr val="accent4">
                <a:hueOff val="-1081314"/>
                <a:satOff val="4338"/>
                <a:lumOff val="-8931"/>
              </a:schemeClr>
            </a:solidFill>
            <a:miter lim="400000"/>
            <a:tailEnd type="triangle"/>
          </a:ln>
        </p:spPr>
        <p:txBody>
          <a:bodyPr lIns="50800" tIns="50800" rIns="50800" bIns="50800" anchor="ctr"/>
          <a:lstStyle/>
          <a:p>
            <a:pPr>
              <a:defRPr sz="2200">
                <a:solidFill>
                  <a:srgbClr val="FFFFFF"/>
                </a:solidFill>
                <a:latin typeface="+mn-lt"/>
                <a:ea typeface="+mn-ea"/>
                <a:cs typeface="+mn-cs"/>
                <a:sym typeface="ヒラギノ角ゴ ProN W3"/>
              </a:defRPr>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ヒラギノ角ゴ ProN W6"/>
            <a:ea typeface="ヒラギノ角ゴ ProN W6"/>
            <a:cs typeface="ヒラギノ角ゴ ProN W6"/>
            <a:sym typeface="ヒラギノ角ゴ ProN W6"/>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