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8B8B8"/>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B8B8B8"/>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B8B8B8"/>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solidFill>
                <a:srgbClr val="B8B8B8"/>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14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AXEL実験…"/>
          <p:cNvSpPr txBox="1">
            <a:spLocks noGrp="1"/>
          </p:cNvSpPr>
          <p:nvPr>
            <p:ph type="body" sz="half" idx="13"/>
          </p:nvPr>
        </p:nvSpPr>
        <p:spPr>
          <a:xfrm>
            <a:off x="1270000" y="1320800"/>
            <a:ext cx="10464800" cy="3302000"/>
          </a:xfrm>
          <a:prstGeom prst="rect">
            <a:avLst/>
          </a:prstGeom>
        </p:spPr>
        <p:txBody>
          <a:bodyPr anchor="b"/>
          <a:lstStyle/>
          <a:p>
            <a:pPr marL="0" indent="0" algn="ctr">
              <a:spcBef>
                <a:spcPts val="0"/>
              </a:spcBef>
              <a:buSzTx/>
              <a:buNone/>
              <a:defRPr sz="3800">
                <a:solidFill>
                  <a:srgbClr val="0F0F0F"/>
                </a:solidFill>
              </a:defRPr>
            </a:pPr>
            <a:r>
              <a:t>AXEL実験</a:t>
            </a:r>
          </a:p>
          <a:p>
            <a:pPr marL="0" indent="0" algn="ctr">
              <a:spcBef>
                <a:spcPts val="0"/>
              </a:spcBef>
              <a:buSzTx/>
              <a:buNone/>
              <a:defRPr sz="3800">
                <a:solidFill>
                  <a:srgbClr val="0F0F0F"/>
                </a:solidFill>
                <a:latin typeface="ヒラギノ角ゴ ProN W6"/>
                <a:ea typeface="ヒラギノ角ゴ ProN W6"/>
                <a:cs typeface="ヒラギノ角ゴ ProN W6"/>
                <a:sym typeface="ヒラギノ角ゴ ProN W6"/>
              </a:defRPr>
            </a:pPr>
            <a:r>
              <a:t>タイトル</a:t>
            </a:r>
          </a:p>
        </p:txBody>
      </p:sp>
      <p:sp>
        <p:nvSpPr>
          <p:cNvPr id="12" name="201年月日…"/>
          <p:cNvSpPr txBox="1">
            <a:spLocks noGrp="1"/>
          </p:cNvSpPr>
          <p:nvPr>
            <p:ph type="body" sz="half" idx="14"/>
          </p:nvPr>
        </p:nvSpPr>
        <p:spPr>
          <a:xfrm>
            <a:off x="596255" y="5283200"/>
            <a:ext cx="11812290" cy="3302000"/>
          </a:xfrm>
          <a:prstGeom prst="rect">
            <a:avLst/>
          </a:prstGeom>
        </p:spPr>
        <p:txBody>
          <a:bodyPr anchor="t">
            <a:noAutofit/>
          </a:bodyPr>
          <a:lstStyle/>
          <a:p>
            <a:pPr marL="0" indent="0" algn="ctr">
              <a:spcBef>
                <a:spcPts val="0"/>
              </a:spcBef>
              <a:buSzTx/>
              <a:buNone/>
              <a:defRPr sz="2500">
                <a:solidFill>
                  <a:srgbClr val="0F0F0F"/>
                </a:solidFill>
              </a:defRPr>
            </a:pPr>
            <a:r>
              <a:t>201年月日</a:t>
            </a:r>
          </a:p>
          <a:p>
            <a:pPr marL="0" indent="0" algn="ctr">
              <a:spcBef>
                <a:spcPts val="0"/>
              </a:spcBef>
              <a:buSzTx/>
              <a:buNone/>
              <a:defRPr sz="2500">
                <a:solidFill>
                  <a:srgbClr val="0F0F0F"/>
                </a:solidFill>
              </a:defRPr>
            </a:pPr>
            <a:r>
              <a:t>JPS@大学キャンパス</a:t>
            </a:r>
          </a:p>
          <a:p>
            <a:pPr marL="0" indent="0" algn="ctr">
              <a:spcBef>
                <a:spcPts val="0"/>
              </a:spcBef>
              <a:buSzTx/>
              <a:buNone/>
              <a:defRPr sz="2500">
                <a:solidFill>
                  <a:srgbClr val="0F0F0F"/>
                </a:solidFill>
              </a:defRPr>
            </a:pPr>
            <a:endParaRPr/>
          </a:p>
          <a:p>
            <a:pPr marL="0" indent="0" algn="ctr">
              <a:spcBef>
                <a:spcPts val="0"/>
              </a:spcBef>
              <a:buSzTx/>
              <a:buNone/>
              <a:defRPr sz="2500">
                <a:solidFill>
                  <a:srgbClr val="0F0F0F"/>
                </a:solidFill>
              </a:defRPr>
            </a:pPr>
            <a:r>
              <a:rPr>
                <a:latin typeface="ヒラギノ角ゴ ProN W6"/>
                <a:ea typeface="ヒラギノ角ゴ ProN W6"/>
                <a:cs typeface="ヒラギノ角ゴ ProN W6"/>
                <a:sym typeface="ヒラギノ角ゴ ProN W6"/>
              </a:rPr>
              <a:t>京大理</a:t>
            </a:r>
            <a:r>
              <a:t>，神戸大理</a:t>
            </a:r>
            <a:r>
              <a:rPr baseline="31999"/>
              <a:t>A</a:t>
            </a:r>
          </a:p>
          <a:p>
            <a:pPr marL="0" indent="0" algn="ctr">
              <a:spcBef>
                <a:spcPts val="0"/>
              </a:spcBef>
              <a:buSzTx/>
              <a:buNone/>
              <a:defRPr sz="2500">
                <a:solidFill>
                  <a:srgbClr val="0F0F0F"/>
                </a:solidFill>
              </a:defRPr>
            </a:pPr>
            <a:r>
              <a:t>中村 和広</a:t>
            </a:r>
          </a:p>
          <a:p>
            <a:pPr marL="0" indent="0" algn="ctr">
              <a:spcBef>
                <a:spcPts val="0"/>
              </a:spcBef>
              <a:buSzTx/>
              <a:buNone/>
              <a:defRPr sz="2500">
                <a:solidFill>
                  <a:srgbClr val="0F0F0F"/>
                </a:solidFill>
              </a:defRPr>
            </a:pPr>
            <a:r>
              <a:t>市川温子，中家剛，木河達也，小原脩平，中村輝石</a:t>
            </a:r>
            <a:r>
              <a:rPr baseline="31999"/>
              <a:t>A</a:t>
            </a:r>
            <a:r>
              <a:t>，潘晟，吉田将，菅島文悟</a:t>
            </a:r>
          </a:p>
          <a:p>
            <a:pPr marL="0" indent="0" algn="ctr">
              <a:spcBef>
                <a:spcPts val="0"/>
              </a:spcBef>
              <a:buSzTx/>
              <a:buNone/>
              <a:defRPr sz="2500">
                <a:solidFill>
                  <a:srgbClr val="0F0F0F"/>
                </a:solidFill>
              </a:defRPr>
            </a:pPr>
            <a:r>
              <a:t>他AXEL Collaboration</a:t>
            </a:r>
          </a:p>
        </p:txBody>
      </p:sp>
      <p:sp>
        <p:nvSpPr>
          <p:cNvPr id="13" name="線"/>
          <p:cNvSpPr/>
          <p:nvPr/>
        </p:nvSpPr>
        <p:spPr>
          <a:xfrm>
            <a:off x="762000" y="4876800"/>
            <a:ext cx="11480800" cy="0"/>
          </a:xfrm>
          <a:prstGeom prst="line">
            <a:avLst/>
          </a:prstGeom>
          <a:ln w="50800">
            <a:solidFill>
              <a:schemeClr val="accent1">
                <a:lumOff val="-13575"/>
              </a:schemeClr>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14"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6" name="–Johnny Appleseed"/>
          <p:cNvSpPr txBox="1">
            <a:spLocks noGrp="1"/>
          </p:cNvSpPr>
          <p:nvPr>
            <p:ph type="body" sz="quarter" idx="13"/>
          </p:nvPr>
        </p:nvSpPr>
        <p:spPr>
          <a:xfrm>
            <a:off x="1270000" y="6362700"/>
            <a:ext cx="10464800" cy="4572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7" name="“ここに引用を入力してください。”"/>
          <p:cNvSpPr txBox="1">
            <a:spLocks noGrp="1"/>
          </p:cNvSpPr>
          <p:nvPr>
            <p:ph type="body" sz="quarter" idx="14"/>
          </p:nvPr>
        </p:nvSpPr>
        <p:spPr>
          <a:xfrm>
            <a:off x="1270000" y="4267200"/>
            <a:ext cx="10464800" cy="609600"/>
          </a:xfrm>
          <a:prstGeom prst="rect">
            <a:avLst/>
          </a:prstGeom>
        </p:spPr>
        <p:txBody>
          <a:bodyPr>
            <a:spAutoFit/>
          </a:bodyPr>
          <a:lstStyle>
            <a:lvl1pPr marL="0" indent="0" algn="ctr">
              <a:spcBef>
                <a:spcPts val="0"/>
              </a:spcBef>
              <a:buSzTx/>
              <a:buNone/>
              <a:defRPr sz="3400"/>
            </a:lvl1pPr>
          </a:lstStyle>
          <a:p>
            <a:r>
              <a:t>“ここに引用を入力してください。”</a:t>
            </a:r>
          </a:p>
        </p:txBody>
      </p:sp>
      <p:sp>
        <p:nvSpPr>
          <p:cNvPr id="9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5" name="イメージ"/>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120" name="タイトルテキスト"/>
          <p:cNvSpPr txBox="1">
            <a:spLocks noGrp="1"/>
          </p:cNvSpPr>
          <p:nvPr>
            <p:ph type="title"/>
          </p:nvPr>
        </p:nvSpPr>
        <p:spPr>
          <a:xfrm>
            <a:off x="629658" y="235009"/>
            <a:ext cx="12211795" cy="1087108"/>
          </a:xfrm>
          <a:prstGeom prst="rect">
            <a:avLst/>
          </a:prstGeom>
        </p:spPr>
        <p:txBody>
          <a:bodyPr/>
          <a:lstStyle>
            <a:lvl1pPr algn="l">
              <a:defRPr sz="4500">
                <a:solidFill>
                  <a:srgbClr val="0F0F0F"/>
                </a:solidFill>
                <a:latin typeface="ヒラギノ角ゴ ProN W6"/>
                <a:ea typeface="ヒラギノ角ゴ ProN W6"/>
                <a:cs typeface="ヒラギノ角ゴ ProN W6"/>
                <a:sym typeface="ヒラギノ角ゴ ProN W6"/>
              </a:defRPr>
            </a:lvl1pPr>
          </a:lstStyle>
          <a:p>
            <a:r>
              <a:t>タイトルテキスト</a:t>
            </a:r>
          </a:p>
        </p:txBody>
      </p:sp>
      <p:sp>
        <p:nvSpPr>
          <p:cNvPr id="121" name="本文レベル1…"/>
          <p:cNvSpPr txBox="1">
            <a:spLocks noGrp="1"/>
          </p:cNvSpPr>
          <p:nvPr>
            <p:ph type="body" idx="1"/>
          </p:nvPr>
        </p:nvSpPr>
        <p:spPr>
          <a:xfrm>
            <a:off x="252452" y="1626658"/>
            <a:ext cx="12499896" cy="7896292"/>
          </a:xfrm>
          <a:prstGeom prst="rect">
            <a:avLst/>
          </a:prstGeom>
        </p:spPr>
        <p:txBody>
          <a:bodyPr anchor="t"/>
          <a:lstStyle>
            <a:lvl1pPr>
              <a:spcBef>
                <a:spcPts val="1000"/>
              </a:spcBef>
              <a:buSzPct val="100000"/>
              <a:buChar char="●"/>
              <a:defRPr sz="2800">
                <a:solidFill>
                  <a:srgbClr val="0F0F0F"/>
                </a:solidFill>
              </a:defRPr>
            </a:lvl1pPr>
            <a:lvl2pPr marL="571500" indent="-317500">
              <a:spcBef>
                <a:spcPts val="1000"/>
              </a:spcBef>
              <a:buSzPct val="120000"/>
              <a:buChar char="-"/>
              <a:defRPr sz="2500">
                <a:solidFill>
                  <a:srgbClr val="0F0F0F"/>
                </a:solidFill>
              </a:defRPr>
            </a:lvl2pPr>
            <a:lvl3pPr marL="762000" indent="-254000">
              <a:spcBef>
                <a:spcPts val="1000"/>
              </a:spcBef>
              <a:defRPr sz="2200">
                <a:solidFill>
                  <a:srgbClr val="0F0F0F"/>
                </a:solidFill>
              </a:defRPr>
            </a:lvl3pPr>
            <a:lvl4pPr marL="1016000" indent="-254000">
              <a:spcBef>
                <a:spcPts val="1000"/>
              </a:spcBef>
              <a:defRPr sz="1800">
                <a:solidFill>
                  <a:srgbClr val="0F0F0F"/>
                </a:solidFill>
              </a:defRPr>
            </a:lvl4pPr>
            <a:lvl5pPr marL="1270000" indent="-254000">
              <a:spcBef>
                <a:spcPts val="1000"/>
              </a:spcBef>
              <a:defRPr sz="1800">
                <a:solidFill>
                  <a:srgbClr val="0F0F0F"/>
                </a:solidFill>
              </a:defRPr>
            </a:lvl5pPr>
          </a:lstStyle>
          <a:p>
            <a:r>
              <a:t>本文レベル1</a:t>
            </a:r>
          </a:p>
          <a:p>
            <a:pPr lvl="1"/>
            <a:r>
              <a:t>本文レベル2</a:t>
            </a:r>
          </a:p>
          <a:p>
            <a:pPr lvl="2"/>
            <a:r>
              <a:t>本文レベル3</a:t>
            </a:r>
          </a:p>
          <a:p>
            <a:pPr lvl="3"/>
            <a:r>
              <a:t>本文レベル4</a:t>
            </a:r>
          </a:p>
          <a:p>
            <a:pPr lvl="4"/>
            <a:r>
              <a:t>本文レベル5</a:t>
            </a:r>
          </a:p>
        </p:txBody>
      </p:sp>
      <p:sp>
        <p:nvSpPr>
          <p:cNvPr id="122" name="四角形"/>
          <p:cNvSpPr/>
          <p:nvPr/>
        </p:nvSpPr>
        <p:spPr>
          <a:xfrm>
            <a:off x="387789" y="401804"/>
            <a:ext cx="199298" cy="753518"/>
          </a:xfrm>
          <a:prstGeom prst="rect">
            <a:avLst/>
          </a:prstGeom>
          <a:solidFill>
            <a:schemeClr val="accent1">
              <a:lumOff val="-13575"/>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123" name="スライド番号"/>
          <p:cNvSpPr txBox="1">
            <a:spLocks noGrp="1"/>
          </p:cNvSpPr>
          <p:nvPr>
            <p:ph type="sldNum" sz="quarter" idx="2"/>
          </p:nvPr>
        </p:nvSpPr>
        <p:spPr>
          <a:xfrm>
            <a:off x="12417713" y="28939"/>
            <a:ext cx="410872" cy="411365"/>
          </a:xfrm>
          <a:prstGeom prst="rect">
            <a:avLst/>
          </a:prstGeom>
        </p:spPr>
        <p:txBody>
          <a:bodyPr/>
          <a:lstStyle>
            <a:lvl1pPr>
              <a:defRPr sz="2100">
                <a:solidFill>
                  <a:srgbClr val="0F0F0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1" name="イメージ"/>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2"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23"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1" name="タイトルテキスト"/>
          <p:cNvSpPr txBox="1">
            <a:spLocks noGrp="1"/>
          </p:cNvSpPr>
          <p:nvPr>
            <p:ph type="title"/>
          </p:nvPr>
        </p:nvSpPr>
        <p:spPr>
          <a:xfrm>
            <a:off x="1362023" y="4068605"/>
            <a:ext cx="10464801" cy="935253"/>
          </a:xfrm>
          <a:prstGeom prst="rect">
            <a:avLst/>
          </a:prstGeom>
        </p:spPr>
        <p:txBody>
          <a:bodyPr/>
          <a:lstStyle>
            <a:lvl1pPr algn="l">
              <a:defRPr sz="4500">
                <a:latin typeface="ヒラギノ角ゴ ProN W6"/>
                <a:ea typeface="ヒラギノ角ゴ ProN W6"/>
                <a:cs typeface="ヒラギノ角ゴ ProN W6"/>
                <a:sym typeface="ヒラギノ角ゴ ProN W6"/>
              </a:defRPr>
            </a:lvl1pPr>
          </a:lstStyle>
          <a:p>
            <a:r>
              <a:t>タイトルテキスト</a:t>
            </a:r>
          </a:p>
        </p:txBody>
      </p:sp>
      <p:sp>
        <p:nvSpPr>
          <p:cNvPr id="32" name="四角形"/>
          <p:cNvSpPr/>
          <p:nvPr/>
        </p:nvSpPr>
        <p:spPr>
          <a:xfrm>
            <a:off x="1177976" y="4159473"/>
            <a:ext cx="199299" cy="753518"/>
          </a:xfrm>
          <a:prstGeom prst="rect">
            <a:avLst/>
          </a:prstGeom>
          <a:solidFill>
            <a:schemeClr val="accent1">
              <a:lumOff val="-13575"/>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40" name="イメージ"/>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41"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2"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50" name="タイトルテキスト"/>
          <p:cNvSpPr txBox="1">
            <a:spLocks noGrp="1"/>
          </p:cNvSpPr>
          <p:nvPr>
            <p:ph type="title"/>
          </p:nvPr>
        </p:nvSpPr>
        <p:spPr>
          <a:prstGeom prst="rect">
            <a:avLst/>
          </a:prstGeom>
        </p:spPr>
        <p:txBody>
          <a:bodyPr/>
          <a:lstStyle/>
          <a:p>
            <a:r>
              <a:t>タイトルテキスト</a:t>
            </a:r>
          </a:p>
        </p:txBody>
      </p:sp>
      <p:sp>
        <p:nvSpPr>
          <p:cNvPr id="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8" name="タイトルテキスト"/>
          <p:cNvSpPr txBox="1">
            <a:spLocks noGrp="1"/>
          </p:cNvSpPr>
          <p:nvPr>
            <p:ph type="title"/>
          </p:nvPr>
        </p:nvSpPr>
        <p:spPr>
          <a:xfrm>
            <a:off x="629658" y="235009"/>
            <a:ext cx="12211795" cy="1087108"/>
          </a:xfrm>
          <a:prstGeom prst="rect">
            <a:avLst/>
          </a:prstGeom>
        </p:spPr>
        <p:txBody>
          <a:bodyPr/>
          <a:lstStyle>
            <a:lvl1pPr algn="l">
              <a:defRPr sz="4500">
                <a:solidFill>
                  <a:srgbClr val="0F0F0F"/>
                </a:solidFill>
                <a:latin typeface="ヒラギノ角ゴ ProN W6"/>
                <a:ea typeface="ヒラギノ角ゴ ProN W6"/>
                <a:cs typeface="ヒラギノ角ゴ ProN W6"/>
                <a:sym typeface="ヒラギノ角ゴ ProN W6"/>
              </a:defRPr>
            </a:lvl1pPr>
          </a:lstStyle>
          <a:p>
            <a:r>
              <a:t>タイトルテキスト</a:t>
            </a:r>
          </a:p>
        </p:txBody>
      </p:sp>
      <p:sp>
        <p:nvSpPr>
          <p:cNvPr id="59" name="本文レベル1…"/>
          <p:cNvSpPr txBox="1">
            <a:spLocks noGrp="1"/>
          </p:cNvSpPr>
          <p:nvPr>
            <p:ph type="body" idx="1"/>
          </p:nvPr>
        </p:nvSpPr>
        <p:spPr>
          <a:xfrm>
            <a:off x="252452" y="1626658"/>
            <a:ext cx="12499896" cy="7896292"/>
          </a:xfrm>
          <a:prstGeom prst="rect">
            <a:avLst/>
          </a:prstGeom>
        </p:spPr>
        <p:txBody>
          <a:bodyPr anchor="t"/>
          <a:lstStyle>
            <a:lvl1pPr>
              <a:spcBef>
                <a:spcPts val="500"/>
              </a:spcBef>
              <a:buSzPct val="100000"/>
              <a:buChar char="●"/>
              <a:defRPr sz="2800">
                <a:solidFill>
                  <a:srgbClr val="0F0F0F"/>
                </a:solidFill>
              </a:defRPr>
            </a:lvl1pPr>
            <a:lvl2pPr marL="571500" indent="-317500">
              <a:spcBef>
                <a:spcPts val="0"/>
              </a:spcBef>
              <a:buSzPct val="120000"/>
              <a:buChar char="-"/>
              <a:defRPr sz="2500">
                <a:solidFill>
                  <a:srgbClr val="0F0F0F"/>
                </a:solidFill>
              </a:defRPr>
            </a:lvl2pPr>
            <a:lvl3pPr marL="762000" indent="-254000">
              <a:spcBef>
                <a:spcPts val="0"/>
              </a:spcBef>
              <a:defRPr sz="2500">
                <a:solidFill>
                  <a:srgbClr val="0F0F0F"/>
                </a:solidFill>
              </a:defRPr>
            </a:lvl3pPr>
            <a:lvl4pPr marL="1016000" indent="-254000">
              <a:spcBef>
                <a:spcPts val="0"/>
              </a:spcBef>
              <a:defRPr sz="1800">
                <a:solidFill>
                  <a:srgbClr val="0F0F0F"/>
                </a:solidFill>
              </a:defRPr>
            </a:lvl4pPr>
            <a:lvl5pPr marL="1270000" indent="-254000">
              <a:spcBef>
                <a:spcPts val="0"/>
              </a:spcBef>
              <a:defRPr sz="1800">
                <a:solidFill>
                  <a:srgbClr val="0F0F0F"/>
                </a:solidFill>
              </a:defRPr>
            </a:lvl5pPr>
          </a:lstStyle>
          <a:p>
            <a:r>
              <a:t>本文レベル1</a:t>
            </a:r>
          </a:p>
          <a:p>
            <a:pPr lvl="1"/>
            <a:r>
              <a:t>本文レベル2</a:t>
            </a:r>
          </a:p>
          <a:p>
            <a:pPr lvl="2"/>
            <a:r>
              <a:t>本文レベル3</a:t>
            </a:r>
          </a:p>
          <a:p>
            <a:pPr lvl="3"/>
            <a:r>
              <a:t>本文レベル4</a:t>
            </a:r>
          </a:p>
          <a:p>
            <a:pPr lvl="4"/>
            <a:r>
              <a:t>本文レベル5</a:t>
            </a:r>
          </a:p>
        </p:txBody>
      </p:sp>
      <p:sp>
        <p:nvSpPr>
          <p:cNvPr id="60" name="四角形"/>
          <p:cNvSpPr/>
          <p:nvPr/>
        </p:nvSpPr>
        <p:spPr>
          <a:xfrm>
            <a:off x="387789" y="401804"/>
            <a:ext cx="199298" cy="753518"/>
          </a:xfrm>
          <a:prstGeom prst="rect">
            <a:avLst/>
          </a:prstGeom>
          <a:solidFill>
            <a:schemeClr val="accent1">
              <a:lumOff val="-13575"/>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61" name="スライド番号"/>
          <p:cNvSpPr txBox="1">
            <a:spLocks noGrp="1"/>
          </p:cNvSpPr>
          <p:nvPr>
            <p:ph type="sldNum" sz="quarter" idx="2"/>
          </p:nvPr>
        </p:nvSpPr>
        <p:spPr>
          <a:xfrm>
            <a:off x="12417713" y="28939"/>
            <a:ext cx="410872" cy="411365"/>
          </a:xfrm>
          <a:prstGeom prst="rect">
            <a:avLst/>
          </a:prstGeom>
        </p:spPr>
        <p:txBody>
          <a:bodyPr/>
          <a:lstStyle>
            <a:lvl1pPr>
              <a:defRPr sz="2100">
                <a:solidFill>
                  <a:srgbClr val="0F0F0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8" name="イメージ"/>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9" name="タイトルテキスト"/>
          <p:cNvSpPr txBox="1">
            <a:spLocks noGrp="1"/>
          </p:cNvSpPr>
          <p:nvPr>
            <p:ph type="title"/>
          </p:nvPr>
        </p:nvSpPr>
        <p:spPr>
          <a:prstGeom prst="rect">
            <a:avLst/>
          </a:prstGeom>
        </p:spPr>
        <p:txBody>
          <a:bodyPr/>
          <a:lstStyle/>
          <a:p>
            <a:r>
              <a:t>タイトルテキスト</a:t>
            </a:r>
          </a:p>
        </p:txBody>
      </p:sp>
      <p:sp>
        <p:nvSpPr>
          <p:cNvPr id="70"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71"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8"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6" name="イメージ"/>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7" name="イメージ"/>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8" name="イメージ"/>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3.t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高圧キセノンガスTPCにおける陽イオン検出のための基礎研究と二重ベータ崩壊探索への応用"/>
          <p:cNvSpPr txBox="1">
            <a:spLocks noGrp="1"/>
          </p:cNvSpPr>
          <p:nvPr>
            <p:ph type="body" idx="13"/>
          </p:nvPr>
        </p:nvSpPr>
        <p:spPr>
          <a:prstGeom prst="rect">
            <a:avLst/>
          </a:prstGeom>
        </p:spPr>
        <p:txBody>
          <a:bodyPr/>
          <a:lstStyle>
            <a:lvl1pPr marL="0" indent="0" algn="ctr">
              <a:spcBef>
                <a:spcPts val="0"/>
              </a:spcBef>
              <a:buSzTx/>
              <a:buNone/>
              <a:defRPr sz="3800">
                <a:solidFill>
                  <a:srgbClr val="0F0F0F"/>
                </a:solidFill>
                <a:latin typeface="ヒラギノ角ゴ ProN W6"/>
                <a:ea typeface="ヒラギノ角ゴ ProN W6"/>
                <a:cs typeface="ヒラギノ角ゴ ProN W6"/>
                <a:sym typeface="ヒラギノ角ゴ ProN W6"/>
              </a:defRPr>
            </a:lvl1pPr>
          </a:lstStyle>
          <a:p>
            <a:r>
              <a:t>高圧キセノンガスTPCにおける陽イオン検出のための基礎研究と二重ベータ崩壊探索への応用</a:t>
            </a:r>
          </a:p>
        </p:txBody>
      </p:sp>
      <p:sp>
        <p:nvSpPr>
          <p:cNvPr id="133" name="2019年9月18日…"/>
          <p:cNvSpPr txBox="1">
            <a:spLocks noGrp="1"/>
          </p:cNvSpPr>
          <p:nvPr>
            <p:ph type="body" idx="14"/>
          </p:nvPr>
        </p:nvSpPr>
        <p:spPr>
          <a:prstGeom prst="rect">
            <a:avLst/>
          </a:prstGeom>
        </p:spPr>
        <p:txBody>
          <a:bodyPr/>
          <a:lstStyle/>
          <a:p>
            <a:pPr marL="0" indent="0" algn="ctr">
              <a:spcBef>
                <a:spcPts val="0"/>
              </a:spcBef>
              <a:buSzTx/>
              <a:buNone/>
              <a:defRPr sz="2500">
                <a:solidFill>
                  <a:srgbClr val="0F0F0F"/>
                </a:solidFill>
              </a:defRPr>
            </a:pPr>
            <a:r>
              <a:t>2019年9月18日</a:t>
            </a:r>
          </a:p>
          <a:p>
            <a:pPr marL="0" indent="0" algn="ctr">
              <a:spcBef>
                <a:spcPts val="0"/>
              </a:spcBef>
              <a:buSzTx/>
              <a:buNone/>
              <a:defRPr sz="2500">
                <a:solidFill>
                  <a:srgbClr val="0F0F0F"/>
                </a:solidFill>
              </a:defRPr>
            </a:pPr>
            <a:r>
              <a:t>JPS@山形大学小白川キャンパス</a:t>
            </a:r>
          </a:p>
          <a:p>
            <a:pPr marL="0" indent="0" algn="ctr">
              <a:spcBef>
                <a:spcPts val="0"/>
              </a:spcBef>
              <a:buSzTx/>
              <a:buNone/>
              <a:defRPr sz="2500">
                <a:solidFill>
                  <a:srgbClr val="0F0F0F"/>
                </a:solidFill>
              </a:defRPr>
            </a:pPr>
            <a:endParaRPr/>
          </a:p>
          <a:p>
            <a:pPr marL="0" indent="0" algn="ctr">
              <a:spcBef>
                <a:spcPts val="0"/>
              </a:spcBef>
              <a:buSzTx/>
              <a:buNone/>
              <a:defRPr sz="2500">
                <a:solidFill>
                  <a:srgbClr val="0F0F0F"/>
                </a:solidFill>
              </a:defRPr>
            </a:pPr>
            <a:r>
              <a:rPr>
                <a:latin typeface="ヒラギノ角ゴ ProN W6"/>
                <a:ea typeface="ヒラギノ角ゴ ProN W6"/>
                <a:cs typeface="ヒラギノ角ゴ ProN W6"/>
                <a:sym typeface="ヒラギノ角ゴ ProN W6"/>
              </a:rPr>
              <a:t>京大理</a:t>
            </a:r>
            <a:r>
              <a:t>，神戸大理</a:t>
            </a:r>
            <a:r>
              <a:rPr baseline="31999"/>
              <a:t>A</a:t>
            </a:r>
          </a:p>
          <a:p>
            <a:pPr marL="0" indent="0" algn="ctr">
              <a:spcBef>
                <a:spcPts val="0"/>
              </a:spcBef>
              <a:buSzTx/>
              <a:buNone/>
              <a:defRPr sz="2500">
                <a:solidFill>
                  <a:srgbClr val="0F0F0F"/>
                </a:solidFill>
              </a:defRPr>
            </a:pPr>
            <a:r>
              <a:t>中村 和広</a:t>
            </a:r>
          </a:p>
          <a:p>
            <a:pPr marL="0" indent="0" algn="ctr">
              <a:spcBef>
                <a:spcPts val="0"/>
              </a:spcBef>
              <a:buSzTx/>
              <a:buNone/>
              <a:defRPr sz="2500">
                <a:solidFill>
                  <a:srgbClr val="0F0F0F"/>
                </a:solidFill>
              </a:defRPr>
            </a:pPr>
            <a:r>
              <a:t>市川温子，中家剛，木河達也，小原脩平，中村輝石</a:t>
            </a:r>
            <a:r>
              <a:rPr baseline="31999"/>
              <a:t>A</a:t>
            </a:r>
            <a:r>
              <a:t>，潘晟，吉田将，菅島文悟</a:t>
            </a:r>
          </a:p>
          <a:p>
            <a:pPr marL="0" indent="0" algn="ctr">
              <a:spcBef>
                <a:spcPts val="0"/>
              </a:spcBef>
              <a:buSzTx/>
              <a:buNone/>
              <a:defRPr sz="2500">
                <a:solidFill>
                  <a:srgbClr val="0F0F0F"/>
                </a:solidFill>
              </a:defRPr>
            </a:pPr>
            <a:r>
              <a:t>他AXEL Collaboration</a:t>
            </a:r>
          </a:p>
        </p:txBody>
      </p:sp>
      <p:pic>
        <p:nvPicPr>
          <p:cNvPr id="134" name="AXELlogo_toka.png" descr="AXELlogo_toka.png"/>
          <p:cNvPicPr>
            <a:picLocks noChangeAspect="1"/>
          </p:cNvPicPr>
          <p:nvPr/>
        </p:nvPicPr>
        <p:blipFill>
          <a:blip r:embed="rId2"/>
          <a:stretch>
            <a:fillRect/>
          </a:stretch>
        </p:blipFill>
        <p:spPr>
          <a:xfrm>
            <a:off x="9537606" y="614722"/>
            <a:ext cx="2650508" cy="151538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イオン検出のセットアップ"/>
          <p:cNvSpPr txBox="1">
            <a:spLocks noGrp="1"/>
          </p:cNvSpPr>
          <p:nvPr>
            <p:ph type="title"/>
          </p:nvPr>
        </p:nvSpPr>
        <p:spPr>
          <a:prstGeom prst="rect">
            <a:avLst/>
          </a:prstGeom>
        </p:spPr>
        <p:txBody>
          <a:bodyPr/>
          <a:lstStyle/>
          <a:p>
            <a:r>
              <a:t>イオン検出のセットアップ</a:t>
            </a:r>
          </a:p>
        </p:txBody>
      </p:sp>
      <p:sp>
        <p:nvSpPr>
          <p:cNvPr id="248"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grpSp>
        <p:nvGrpSpPr>
          <p:cNvPr id="269" name="グループ"/>
          <p:cNvGrpSpPr/>
          <p:nvPr/>
        </p:nvGrpSpPr>
        <p:grpSpPr>
          <a:xfrm>
            <a:off x="931484" y="2319642"/>
            <a:ext cx="4653399" cy="4455253"/>
            <a:chOff x="0" y="0"/>
            <a:chExt cx="4653398" cy="4455252"/>
          </a:xfrm>
        </p:grpSpPr>
        <p:sp>
          <p:nvSpPr>
            <p:cNvPr id="249" name="四角形"/>
            <p:cNvSpPr/>
            <p:nvPr/>
          </p:nvSpPr>
          <p:spPr>
            <a:xfrm>
              <a:off x="1026212" y="0"/>
              <a:ext cx="3627187" cy="4455253"/>
            </a:xfrm>
            <a:prstGeom prst="rect">
              <a:avLst/>
            </a:prstGeom>
            <a:solidFill>
              <a:srgbClr val="D6D5D5"/>
            </a:solidFill>
            <a:ln w="12700" cap="flat">
              <a:noFill/>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250" name="PMT"/>
            <p:cNvSpPr/>
            <p:nvPr/>
          </p:nvSpPr>
          <p:spPr>
            <a:xfrm>
              <a:off x="2285240" y="3208971"/>
              <a:ext cx="1109130" cy="1062481"/>
            </a:xfrm>
            <a:prstGeom prst="rect">
              <a:avLst/>
            </a:prstGeom>
            <a:solidFill>
              <a:srgbClr val="5E5E5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500">
                  <a:solidFill>
                    <a:srgbClr val="FFFFFF"/>
                  </a:solidFill>
                </a:defRPr>
              </a:lvl1pPr>
            </a:lstStyle>
            <a:p>
              <a:r>
                <a:t>PMT</a:t>
              </a:r>
            </a:p>
          </p:txBody>
        </p:sp>
        <p:sp>
          <p:nvSpPr>
            <p:cNvPr id="251" name="線"/>
            <p:cNvSpPr/>
            <p:nvPr/>
          </p:nvSpPr>
          <p:spPr>
            <a:xfrm>
              <a:off x="1687252" y="2577771"/>
              <a:ext cx="588258" cy="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252" name="線"/>
            <p:cNvSpPr/>
            <p:nvPr/>
          </p:nvSpPr>
          <p:spPr>
            <a:xfrm>
              <a:off x="2695075" y="253661"/>
              <a:ext cx="289461" cy="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253" name="線"/>
            <p:cNvSpPr/>
            <p:nvPr/>
          </p:nvSpPr>
          <p:spPr>
            <a:xfrm>
              <a:off x="1687252" y="2577361"/>
              <a:ext cx="588258"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254" name="線"/>
            <p:cNvSpPr/>
            <p:nvPr/>
          </p:nvSpPr>
          <p:spPr>
            <a:xfrm>
              <a:off x="1687252" y="2577361"/>
              <a:ext cx="588258"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255" name="線"/>
            <p:cNvSpPr/>
            <p:nvPr/>
          </p:nvSpPr>
          <p:spPr>
            <a:xfrm>
              <a:off x="1687252" y="2577361"/>
              <a:ext cx="588258"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256" name="線"/>
            <p:cNvSpPr/>
            <p:nvPr/>
          </p:nvSpPr>
          <p:spPr>
            <a:xfrm>
              <a:off x="1687252" y="2577361"/>
              <a:ext cx="588258"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257" name="線"/>
            <p:cNvSpPr/>
            <p:nvPr/>
          </p:nvSpPr>
          <p:spPr>
            <a:xfrm flipV="1">
              <a:off x="3163984" y="329826"/>
              <a:ext cx="1" cy="2270286"/>
            </a:xfrm>
            <a:prstGeom prst="line">
              <a:avLst/>
            </a:prstGeom>
            <a:noFill/>
            <a:ln w="38100" cap="flat">
              <a:solidFill>
                <a:srgbClr val="000000"/>
              </a:solidFill>
              <a:prstDash val="solid"/>
              <a:miter lim="400000"/>
              <a:headEnd type="arrow" w="med" len="med"/>
              <a:tailEnd type="arrow" w="med" len="med"/>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258" name="W-wire…"/>
            <p:cNvSpPr txBox="1"/>
            <p:nvPr/>
          </p:nvSpPr>
          <p:spPr>
            <a:xfrm>
              <a:off x="97891" y="1385653"/>
              <a:ext cx="2490185" cy="6810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1700"/>
              </a:pPr>
              <a:r>
                <a:t>W-wire</a:t>
              </a:r>
            </a:p>
            <a:p>
              <a:pPr>
                <a:defRPr sz="1700"/>
              </a:pPr>
              <a:r>
                <a:t>φ20µm（-1500V）</a:t>
              </a:r>
            </a:p>
          </p:txBody>
        </p:sp>
        <p:sp>
          <p:nvSpPr>
            <p:cNvPr id="259" name="214Am α source（0V）"/>
            <p:cNvSpPr txBox="1"/>
            <p:nvPr/>
          </p:nvSpPr>
          <p:spPr>
            <a:xfrm>
              <a:off x="0" y="89262"/>
              <a:ext cx="2736806" cy="328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1700"/>
              </a:pPr>
              <a:r>
                <a:rPr baseline="31999"/>
                <a:t>214</a:t>
              </a:r>
              <a:r>
                <a:t>Am α source（0V）</a:t>
              </a:r>
            </a:p>
          </p:txBody>
        </p:sp>
        <p:sp>
          <p:nvSpPr>
            <p:cNvPr id="260" name="30 mm"/>
            <p:cNvSpPr txBox="1"/>
            <p:nvPr/>
          </p:nvSpPr>
          <p:spPr>
            <a:xfrm>
              <a:off x="3144985" y="1300569"/>
              <a:ext cx="1106490" cy="328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700"/>
              </a:lvl1pPr>
            </a:lstStyle>
            <a:p>
              <a:r>
                <a:t>30 mm</a:t>
              </a:r>
            </a:p>
          </p:txBody>
        </p:sp>
        <p:sp>
          <p:nvSpPr>
            <p:cNvPr id="261" name="線"/>
            <p:cNvSpPr/>
            <p:nvPr/>
          </p:nvSpPr>
          <p:spPr>
            <a:xfrm>
              <a:off x="3404101" y="2577771"/>
              <a:ext cx="588258" cy="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262" name="円形"/>
            <p:cNvSpPr/>
            <p:nvPr/>
          </p:nvSpPr>
          <p:spPr>
            <a:xfrm>
              <a:off x="2781091" y="2518647"/>
              <a:ext cx="79329" cy="7932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63" name="楕円"/>
            <p:cNvSpPr/>
            <p:nvPr/>
          </p:nvSpPr>
          <p:spPr>
            <a:xfrm>
              <a:off x="2738558" y="306277"/>
              <a:ext cx="174789" cy="1601822"/>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64" name="Cu electrode…"/>
            <p:cNvSpPr txBox="1"/>
            <p:nvPr/>
          </p:nvSpPr>
          <p:spPr>
            <a:xfrm>
              <a:off x="216942" y="3214005"/>
              <a:ext cx="2402519" cy="7628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1700"/>
              </a:pPr>
              <a:r>
                <a:t>Cu electrode</a:t>
              </a:r>
            </a:p>
            <a:p>
              <a:pPr>
                <a:defRPr sz="1700"/>
              </a:pPr>
              <a:r>
                <a:t>（-1500V）</a:t>
              </a:r>
            </a:p>
          </p:txBody>
        </p:sp>
        <p:sp>
          <p:nvSpPr>
            <p:cNvPr id="265" name="線"/>
            <p:cNvSpPr/>
            <p:nvPr/>
          </p:nvSpPr>
          <p:spPr>
            <a:xfrm>
              <a:off x="2095663" y="2098935"/>
              <a:ext cx="646328" cy="42274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66" name="線"/>
            <p:cNvSpPr/>
            <p:nvPr/>
          </p:nvSpPr>
          <p:spPr>
            <a:xfrm flipH="1">
              <a:off x="1703553" y="2691501"/>
              <a:ext cx="357627" cy="55588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67" name="線"/>
            <p:cNvSpPr/>
            <p:nvPr/>
          </p:nvSpPr>
          <p:spPr>
            <a:xfrm flipH="1">
              <a:off x="1710947" y="2676311"/>
              <a:ext cx="1971596" cy="56695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68" name="α-ray…"/>
            <p:cNvSpPr txBox="1"/>
            <p:nvPr/>
          </p:nvSpPr>
          <p:spPr>
            <a:xfrm>
              <a:off x="1550328" y="714743"/>
              <a:ext cx="1274892" cy="6918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1700"/>
              </a:pPr>
              <a:r>
                <a:t>α-ray </a:t>
              </a:r>
            </a:p>
            <a:p>
              <a:pPr>
                <a:defRPr sz="1700"/>
              </a:pPr>
              <a:r>
                <a:t>~ 24mm</a:t>
              </a:r>
            </a:p>
          </p:txBody>
        </p:sp>
      </p:grpSp>
      <p:pic>
        <p:nvPicPr>
          <p:cNvPr id="270" name="イメージ" descr="イメージ"/>
          <p:cNvPicPr>
            <a:picLocks noChangeAspect="1"/>
          </p:cNvPicPr>
          <p:nvPr/>
        </p:nvPicPr>
        <p:blipFill>
          <a:blip r:embed="rId2"/>
          <a:stretch>
            <a:fillRect/>
          </a:stretch>
        </p:blipFill>
        <p:spPr>
          <a:xfrm>
            <a:off x="6571101" y="1738375"/>
            <a:ext cx="5527748" cy="5242224"/>
          </a:xfrm>
          <a:prstGeom prst="rect">
            <a:avLst/>
          </a:prstGeom>
          <a:ln w="12700">
            <a:miter lim="400000"/>
          </a:ln>
        </p:spPr>
      </p:pic>
      <p:sp>
        <p:nvSpPr>
          <p:cNvPr id="271" name="イオンのドリフト速度：240 cm/sec —&gt; ドリフト時間：数10 msec…"/>
          <p:cNvSpPr txBox="1"/>
          <p:nvPr/>
        </p:nvSpPr>
        <p:spPr>
          <a:xfrm>
            <a:off x="396502" y="7334446"/>
            <a:ext cx="12211796" cy="223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lgn="l">
              <a:buSzPct val="145000"/>
              <a:buChar char="✓"/>
            </a:pPr>
            <a:r>
              <a:t>イオンのドリフト速度：240 cm/sec —&gt; ドリフト時間：数10 msec</a:t>
            </a:r>
          </a:p>
          <a:p>
            <a:pPr marL="333375" indent="-333375" algn="l">
              <a:buSzPct val="145000"/>
              <a:buChar char="✓"/>
            </a:pPr>
            <a:r>
              <a:t>オシロスコープでは長時間の波形取得が可能だが、データサイズが非常に大きくなってしまう（20GB/1000event）</a:t>
            </a:r>
          </a:p>
          <a:p>
            <a:pPr marL="333375" indent="-333375" algn="l">
              <a:buSzPct val="145000"/>
              <a:buChar char="✓"/>
            </a:pPr>
            <a:r>
              <a:t>数10msecに及ぶイベントのデータ取得&amp;&amp;データ削減のため、FADCの内部clockからイベントを再構成する手法を開発</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再構成された波形"/>
          <p:cNvSpPr txBox="1">
            <a:spLocks noGrp="1"/>
          </p:cNvSpPr>
          <p:nvPr>
            <p:ph type="title"/>
          </p:nvPr>
        </p:nvSpPr>
        <p:spPr>
          <a:prstGeom prst="rect">
            <a:avLst/>
          </a:prstGeom>
        </p:spPr>
        <p:txBody>
          <a:bodyPr/>
          <a:lstStyle/>
          <a:p>
            <a:r>
              <a:t>再構成された波形</a:t>
            </a:r>
          </a:p>
        </p:txBody>
      </p:sp>
      <p:sp>
        <p:nvSpPr>
          <p:cNvPr id="274"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275" name="不明.png" descr="不明.png"/>
          <p:cNvPicPr>
            <a:picLocks noChangeAspect="1"/>
          </p:cNvPicPr>
          <p:nvPr/>
        </p:nvPicPr>
        <p:blipFill>
          <a:blip r:embed="rId2"/>
          <a:srcRect t="6831"/>
          <a:stretch>
            <a:fillRect/>
          </a:stretch>
        </p:blipFill>
        <p:spPr>
          <a:xfrm>
            <a:off x="894746" y="2005240"/>
            <a:ext cx="5001741" cy="3206391"/>
          </a:xfrm>
          <a:prstGeom prst="rect">
            <a:avLst/>
          </a:prstGeom>
          <a:ln w="12700">
            <a:miter lim="400000"/>
          </a:ln>
        </p:spPr>
      </p:pic>
      <p:pic>
        <p:nvPicPr>
          <p:cNvPr id="276" name="不明.png" descr="不明.png"/>
          <p:cNvPicPr>
            <a:picLocks noChangeAspect="1"/>
          </p:cNvPicPr>
          <p:nvPr/>
        </p:nvPicPr>
        <p:blipFill>
          <a:blip r:embed="rId3"/>
          <a:srcRect t="7100"/>
          <a:stretch>
            <a:fillRect/>
          </a:stretch>
        </p:blipFill>
        <p:spPr>
          <a:xfrm>
            <a:off x="7045333" y="1959331"/>
            <a:ext cx="5127432" cy="3206238"/>
          </a:xfrm>
          <a:prstGeom prst="rect">
            <a:avLst/>
          </a:prstGeom>
          <a:ln w="12700">
            <a:miter lim="400000"/>
          </a:ln>
        </p:spPr>
      </p:pic>
      <p:sp>
        <p:nvSpPr>
          <p:cNvPr id="277" name="ワイヤの電圧：-1500V"/>
          <p:cNvSpPr txBox="1"/>
          <p:nvPr/>
        </p:nvSpPr>
        <p:spPr>
          <a:xfrm>
            <a:off x="2291189" y="3077766"/>
            <a:ext cx="3059736"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lvl1pPr>
          </a:lstStyle>
          <a:p>
            <a:r>
              <a:t>ワイヤの電圧：-1500V</a:t>
            </a:r>
          </a:p>
        </p:txBody>
      </p:sp>
      <p:sp>
        <p:nvSpPr>
          <p:cNvPr id="278" name="ワイヤの電圧：0V"/>
          <p:cNvSpPr txBox="1"/>
          <p:nvPr/>
        </p:nvSpPr>
        <p:spPr>
          <a:xfrm>
            <a:off x="9065878" y="3077766"/>
            <a:ext cx="2380184"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lvl1pPr>
          </a:lstStyle>
          <a:p>
            <a:r>
              <a:t>ワイヤの電圧：0V</a:t>
            </a:r>
          </a:p>
        </p:txBody>
      </p:sp>
      <p:pic>
        <p:nvPicPr>
          <p:cNvPr id="279" name="per01_pulse_timing_1d.png" descr="per01_pulse_timing_1d.png"/>
          <p:cNvPicPr>
            <a:picLocks noChangeAspect="1"/>
          </p:cNvPicPr>
          <p:nvPr/>
        </p:nvPicPr>
        <p:blipFill>
          <a:blip r:embed="rId4"/>
          <a:srcRect l="66337" b="67037"/>
          <a:stretch>
            <a:fillRect/>
          </a:stretch>
        </p:blipFill>
        <p:spPr>
          <a:xfrm>
            <a:off x="661582" y="5767718"/>
            <a:ext cx="5468177" cy="3760300"/>
          </a:xfrm>
          <a:prstGeom prst="rect">
            <a:avLst/>
          </a:prstGeom>
          <a:ln w="12700">
            <a:miter lim="400000"/>
          </a:ln>
        </p:spPr>
      </p:pic>
      <p:sp>
        <p:nvSpPr>
          <p:cNvPr id="280" name="線"/>
          <p:cNvSpPr/>
          <p:nvPr/>
        </p:nvSpPr>
        <p:spPr>
          <a:xfrm flipH="1" flipV="1">
            <a:off x="2171554" y="3081747"/>
            <a:ext cx="499332" cy="3205025"/>
          </a:xfrm>
          <a:prstGeom prst="line">
            <a:avLst/>
          </a:prstGeom>
          <a:ln w="38100">
            <a:solidFill>
              <a:schemeClr val="accent4">
                <a:hueOff val="-1081314"/>
                <a:satOff val="4338"/>
                <a:lumOff val="-8931"/>
              </a:schemeClr>
            </a:solidFill>
            <a:miter lim="400000"/>
            <a:headEnd type="arrow"/>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281" name="パルスのタイミングを波高で重みづけ"/>
          <p:cNvSpPr txBox="1"/>
          <p:nvPr/>
        </p:nvSpPr>
        <p:spPr>
          <a:xfrm>
            <a:off x="2339488" y="5211593"/>
            <a:ext cx="5968912" cy="753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300"/>
            </a:lvl1pPr>
          </a:lstStyle>
          <a:p>
            <a:r>
              <a:t>パルスのタイミングを波高で重みづけ</a:t>
            </a:r>
          </a:p>
        </p:txBody>
      </p:sp>
      <p:sp>
        <p:nvSpPr>
          <p:cNvPr id="282" name="シンチから10~30 msec遅れて発生する パルスが確認された…"/>
          <p:cNvSpPr txBox="1"/>
          <p:nvPr/>
        </p:nvSpPr>
        <p:spPr>
          <a:xfrm>
            <a:off x="6288306" y="6885913"/>
            <a:ext cx="6641680" cy="177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lgn="l">
              <a:buSzPct val="145000"/>
              <a:buChar char="✓"/>
            </a:pPr>
            <a:r>
              <a:t>シンチから10~30 msec遅れて発生する</a:t>
            </a:r>
            <a:br/>
            <a:r>
              <a:t>パルスが確認された</a:t>
            </a:r>
          </a:p>
          <a:p>
            <a:pPr marL="333375" indent="-333375" algn="l">
              <a:buSzPct val="145000"/>
              <a:buChar char="✓"/>
            </a:pPr>
            <a:r>
              <a:t>データサイズが20GB/1000ev（オシロでの波形取得）—&gt; 300MB/3600evに削減</a:t>
            </a:r>
          </a:p>
        </p:txBody>
      </p:sp>
      <p:sp>
        <p:nvSpPr>
          <p:cNvPr id="283" name="Time (ms)"/>
          <p:cNvSpPr txBox="1"/>
          <p:nvPr/>
        </p:nvSpPr>
        <p:spPr>
          <a:xfrm>
            <a:off x="4467378" y="5059049"/>
            <a:ext cx="1274763" cy="323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700"/>
            </a:lvl1pPr>
          </a:lstStyle>
          <a:p>
            <a:r>
              <a:t>Time (ms)</a:t>
            </a:r>
          </a:p>
        </p:txBody>
      </p:sp>
      <p:sp>
        <p:nvSpPr>
          <p:cNvPr id="284" name="Time (ms)"/>
          <p:cNvSpPr txBox="1"/>
          <p:nvPr/>
        </p:nvSpPr>
        <p:spPr>
          <a:xfrm>
            <a:off x="10641696" y="5059049"/>
            <a:ext cx="1274764" cy="323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700"/>
            </a:lvl1pPr>
          </a:lstStyle>
          <a:p>
            <a:r>
              <a:t>Time (ms)</a:t>
            </a:r>
          </a:p>
        </p:txBody>
      </p:sp>
      <p:sp>
        <p:nvSpPr>
          <p:cNvPr id="285" name="Time (ms)"/>
          <p:cNvSpPr txBox="1"/>
          <p:nvPr/>
        </p:nvSpPr>
        <p:spPr>
          <a:xfrm>
            <a:off x="4523105" y="9316731"/>
            <a:ext cx="1274764" cy="32385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700"/>
            </a:lvl1pPr>
          </a:lstStyle>
          <a:p>
            <a:r>
              <a:t>Time (ms)</a:t>
            </a:r>
          </a:p>
        </p:txBody>
      </p:sp>
      <p:sp>
        <p:nvSpPr>
          <p:cNvPr id="286" name="ADC count"/>
          <p:cNvSpPr txBox="1"/>
          <p:nvPr/>
        </p:nvSpPr>
        <p:spPr>
          <a:xfrm rot="16200000">
            <a:off x="98586" y="2570276"/>
            <a:ext cx="1369760" cy="32385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700"/>
            </a:lvl1pPr>
          </a:lstStyle>
          <a:p>
            <a:r>
              <a:t>ADC count</a:t>
            </a:r>
          </a:p>
        </p:txBody>
      </p:sp>
      <p:sp>
        <p:nvSpPr>
          <p:cNvPr id="287" name="ADC count"/>
          <p:cNvSpPr txBox="1"/>
          <p:nvPr/>
        </p:nvSpPr>
        <p:spPr>
          <a:xfrm rot="16200000">
            <a:off x="6173768" y="2532049"/>
            <a:ext cx="1369760" cy="32385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700"/>
            </a:lvl1pPr>
          </a:lstStyle>
          <a:p>
            <a:r>
              <a:t>ADC count</a:t>
            </a:r>
          </a:p>
        </p:txBody>
      </p:sp>
      <p:sp>
        <p:nvSpPr>
          <p:cNvPr id="288" name="# of entries"/>
          <p:cNvSpPr txBox="1"/>
          <p:nvPr/>
        </p:nvSpPr>
        <p:spPr>
          <a:xfrm rot="16200000">
            <a:off x="49577" y="6607003"/>
            <a:ext cx="1467778" cy="32385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700"/>
            </a:lvl1pPr>
          </a:lstStyle>
          <a:p>
            <a:r>
              <a:t># of entries</a:t>
            </a:r>
          </a:p>
        </p:txBody>
      </p:sp>
      <p:sp>
        <p:nvSpPr>
          <p:cNvPr id="289" name="再構成された波形を重ね描きしたもの"/>
          <p:cNvSpPr txBox="1"/>
          <p:nvPr/>
        </p:nvSpPr>
        <p:spPr>
          <a:xfrm>
            <a:off x="3854449" y="1510549"/>
            <a:ext cx="5295901" cy="40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再構成された波形を重ね描きしたもの</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イオンのドリフト速度"/>
          <p:cNvSpPr txBox="1">
            <a:spLocks noGrp="1"/>
          </p:cNvSpPr>
          <p:nvPr>
            <p:ph type="title"/>
          </p:nvPr>
        </p:nvSpPr>
        <p:spPr>
          <a:prstGeom prst="rect">
            <a:avLst/>
          </a:prstGeom>
        </p:spPr>
        <p:txBody>
          <a:bodyPr/>
          <a:lstStyle/>
          <a:p>
            <a:r>
              <a:t>イオンのドリフト速度</a:t>
            </a:r>
          </a:p>
        </p:txBody>
      </p:sp>
      <p:sp>
        <p:nvSpPr>
          <p:cNvPr id="292" name="コリメートしたα線を横向きに飛ばすことで、イオンがなるべく同時にワイヤに到達するようにセットアップを変更…"/>
          <p:cNvSpPr txBox="1">
            <a:spLocks noGrp="1"/>
          </p:cNvSpPr>
          <p:nvPr>
            <p:ph type="body" idx="1"/>
          </p:nvPr>
        </p:nvSpPr>
        <p:spPr>
          <a:prstGeom prst="rect">
            <a:avLst/>
          </a:prstGeom>
        </p:spPr>
        <p:txBody>
          <a:bodyPr/>
          <a:lstStyle/>
          <a:p>
            <a:r>
              <a:t>コリメートしたα線を横向きに飛ばすことで、イオンがなるべく同時にワイヤに到達するようにセットアップを変更</a:t>
            </a:r>
          </a:p>
          <a:p>
            <a:pPr lvl="1"/>
            <a:r>
              <a:t>ドリフト距離を10 mmと20 mmに変えたときのパルスの時間差からドリフト速度を見積もる</a:t>
            </a:r>
          </a:p>
          <a:p>
            <a:pPr lvl="1"/>
            <a:r>
              <a:t>時間差：5msec —&gt; ドリフト速度：250 cm/sec</a:t>
            </a:r>
          </a:p>
          <a:p>
            <a:pPr lvl="1"/>
            <a:r>
              <a:t>文献値の240 cm/secに近い値が得られた</a:t>
            </a:r>
          </a:p>
          <a:p>
            <a:pPr lvl="1"/>
            <a:r>
              <a:t>ドリフト時間が変化していることから、</a:t>
            </a:r>
            <a:r>
              <a:rPr>
                <a:latin typeface="ヒラギノ角ゴ ProN W6"/>
                <a:ea typeface="ヒラギノ角ゴ ProN W6"/>
                <a:cs typeface="ヒラギノ角ゴ ProN W6"/>
                <a:sym typeface="ヒラギノ角ゴ ProN W6"/>
              </a:rPr>
              <a:t>イオン由来の</a:t>
            </a:r>
            <a:br>
              <a:rPr>
                <a:latin typeface="ヒラギノ角ゴ ProN W6"/>
                <a:ea typeface="ヒラギノ角ゴ ProN W6"/>
                <a:cs typeface="ヒラギノ角ゴ ProN W6"/>
                <a:sym typeface="ヒラギノ角ゴ ProN W6"/>
              </a:rPr>
            </a:br>
            <a:r>
              <a:rPr>
                <a:latin typeface="ヒラギノ角ゴ ProN W6"/>
                <a:ea typeface="ヒラギノ角ゴ ProN W6"/>
                <a:cs typeface="ヒラギノ角ゴ ProN W6"/>
                <a:sym typeface="ヒラギノ角ゴ ProN W6"/>
              </a:rPr>
              <a:t>信号である可能性が非常に高い</a:t>
            </a:r>
          </a:p>
          <a:p>
            <a:r>
              <a:t>Note</a:t>
            </a:r>
          </a:p>
          <a:p>
            <a:pPr lvl="1"/>
            <a:r>
              <a:t>ドリフト時間にオフセットが</a:t>
            </a:r>
            <a:br/>
            <a:r>
              <a:t>載っている原因は不明</a:t>
            </a:r>
          </a:p>
          <a:p>
            <a:pPr lvl="1"/>
            <a:r>
              <a:t>複数距離での測定・電場</a:t>
            </a:r>
            <a:br/>
            <a:r>
              <a:t>シミュレーションによる</a:t>
            </a:r>
            <a:br/>
            <a:r>
              <a:t>ドリフト速度の理解が必要</a:t>
            </a:r>
          </a:p>
        </p:txBody>
      </p:sp>
      <p:sp>
        <p:nvSpPr>
          <p:cNvPr id="293"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294" name="per02_pulse_timing_1d.png" descr="per02_pulse_timing_1d.png"/>
          <p:cNvPicPr>
            <a:picLocks noChangeAspect="1"/>
          </p:cNvPicPr>
          <p:nvPr/>
        </p:nvPicPr>
        <p:blipFill>
          <a:blip r:embed="rId2"/>
          <a:srcRect l="67039" b="66632"/>
          <a:stretch>
            <a:fillRect/>
          </a:stretch>
        </p:blipFill>
        <p:spPr>
          <a:xfrm>
            <a:off x="8672979" y="3143858"/>
            <a:ext cx="4286497" cy="3047540"/>
          </a:xfrm>
          <a:prstGeom prst="rect">
            <a:avLst/>
          </a:prstGeom>
          <a:ln w="12700">
            <a:miter lim="400000"/>
          </a:ln>
        </p:spPr>
      </p:pic>
      <p:pic>
        <p:nvPicPr>
          <p:cNvPr id="295" name="per01_pulse_timing_1d.png" descr="per01_pulse_timing_1d.png"/>
          <p:cNvPicPr>
            <a:picLocks noChangeAspect="1"/>
          </p:cNvPicPr>
          <p:nvPr/>
        </p:nvPicPr>
        <p:blipFill>
          <a:blip r:embed="rId3"/>
          <a:srcRect l="66515" b="67501"/>
          <a:stretch>
            <a:fillRect/>
          </a:stretch>
        </p:blipFill>
        <p:spPr>
          <a:xfrm>
            <a:off x="8639046" y="6731089"/>
            <a:ext cx="4354602" cy="2968163"/>
          </a:xfrm>
          <a:prstGeom prst="rect">
            <a:avLst/>
          </a:prstGeom>
          <a:ln w="12700">
            <a:miter lim="400000"/>
          </a:ln>
        </p:spPr>
      </p:pic>
      <p:sp>
        <p:nvSpPr>
          <p:cNvPr id="296" name="線"/>
          <p:cNvSpPr/>
          <p:nvPr/>
        </p:nvSpPr>
        <p:spPr>
          <a:xfrm flipV="1">
            <a:off x="9690192" y="3466630"/>
            <a:ext cx="1" cy="6007437"/>
          </a:xfrm>
          <a:prstGeom prst="line">
            <a:avLst/>
          </a:prstGeom>
          <a:ln w="25400">
            <a:solidFill>
              <a:schemeClr val="accent4">
                <a:hueOff val="-1081314"/>
                <a:satOff val="4338"/>
                <a:lumOff val="-8931"/>
              </a:schemeClr>
            </a:solidFill>
            <a:custDash>
              <a:ds d="200000" sp="200000"/>
            </a:custDash>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297" name="線"/>
          <p:cNvSpPr/>
          <p:nvPr/>
        </p:nvSpPr>
        <p:spPr>
          <a:xfrm flipV="1">
            <a:off x="9892732" y="3466630"/>
            <a:ext cx="1" cy="6007437"/>
          </a:xfrm>
          <a:prstGeom prst="line">
            <a:avLst/>
          </a:prstGeom>
          <a:ln w="25400">
            <a:solidFill>
              <a:schemeClr val="accent4">
                <a:hueOff val="-1081314"/>
                <a:satOff val="4338"/>
                <a:lumOff val="-8931"/>
              </a:schemeClr>
            </a:solidFill>
            <a:custDash>
              <a:ds d="200000" sp="200000"/>
            </a:custDash>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298" name="5 msec"/>
          <p:cNvSpPr txBox="1"/>
          <p:nvPr/>
        </p:nvSpPr>
        <p:spPr>
          <a:xfrm>
            <a:off x="10082573" y="4175033"/>
            <a:ext cx="1306069"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5 msec</a:t>
            </a:r>
          </a:p>
        </p:txBody>
      </p:sp>
      <p:sp>
        <p:nvSpPr>
          <p:cNvPr id="299" name="線"/>
          <p:cNvSpPr/>
          <p:nvPr/>
        </p:nvSpPr>
        <p:spPr>
          <a:xfrm>
            <a:off x="9020795" y="4667659"/>
            <a:ext cx="624546" cy="1"/>
          </a:xfrm>
          <a:prstGeom prst="line">
            <a:avLst/>
          </a:prstGeom>
          <a:ln w="50800">
            <a:solidFill>
              <a:schemeClr val="accent4">
                <a:hueOff val="-1081314"/>
                <a:satOff val="4338"/>
                <a:lumOff val="-8931"/>
              </a:schemeClr>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00" name="線"/>
          <p:cNvSpPr/>
          <p:nvPr/>
        </p:nvSpPr>
        <p:spPr>
          <a:xfrm flipH="1">
            <a:off x="9938529" y="4667659"/>
            <a:ext cx="1594156" cy="1"/>
          </a:xfrm>
          <a:prstGeom prst="line">
            <a:avLst/>
          </a:prstGeom>
          <a:ln w="50800">
            <a:solidFill>
              <a:schemeClr val="accent4">
                <a:hueOff val="-1081314"/>
                <a:satOff val="4338"/>
                <a:lumOff val="-8931"/>
              </a:schemeClr>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01" name="テキスト"/>
          <p:cNvSpPr txBox="1"/>
          <p:nvPr/>
        </p:nvSpPr>
        <p:spPr>
          <a:xfrm>
            <a:off x="1922335" y="998913"/>
            <a:ext cx="127001"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2800"/>
              </a:lnSpc>
              <a:defRPr sz="1200">
                <a:latin typeface="Times Roman"/>
                <a:ea typeface="Times Roman"/>
                <a:cs typeface="Times Roman"/>
                <a:sym typeface="Times Roman"/>
              </a:defRPr>
            </a:pPr>
            <a:endParaRPr/>
          </a:p>
        </p:txBody>
      </p:sp>
      <p:grpSp>
        <p:nvGrpSpPr>
          <p:cNvPr id="312" name="グループ"/>
          <p:cNvGrpSpPr/>
          <p:nvPr/>
        </p:nvGrpSpPr>
        <p:grpSpPr>
          <a:xfrm>
            <a:off x="4861806" y="5336828"/>
            <a:ext cx="3747499" cy="4234924"/>
            <a:chOff x="0" y="0"/>
            <a:chExt cx="3747497" cy="4234923"/>
          </a:xfrm>
        </p:grpSpPr>
        <p:sp>
          <p:nvSpPr>
            <p:cNvPr id="302" name="四角形"/>
            <p:cNvSpPr/>
            <p:nvPr/>
          </p:nvSpPr>
          <p:spPr>
            <a:xfrm>
              <a:off x="885026" y="301598"/>
              <a:ext cx="2862472" cy="3933326"/>
            </a:xfrm>
            <a:prstGeom prst="rect">
              <a:avLst/>
            </a:prstGeom>
            <a:solidFill>
              <a:srgbClr val="D6D5D5"/>
            </a:solidFill>
            <a:ln w="12700" cap="flat">
              <a:noFill/>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303" name="PMT"/>
            <p:cNvSpPr/>
            <p:nvPr/>
          </p:nvSpPr>
          <p:spPr>
            <a:xfrm>
              <a:off x="1837085" y="3093622"/>
              <a:ext cx="958355" cy="986677"/>
            </a:xfrm>
            <a:prstGeom prst="rect">
              <a:avLst/>
            </a:prstGeom>
            <a:solidFill>
              <a:srgbClr val="5E5E5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500">
                  <a:solidFill>
                    <a:srgbClr val="FFFFFF"/>
                  </a:solidFill>
                </a:defRPr>
              </a:lvl1pPr>
            </a:lstStyle>
            <a:p>
              <a:r>
                <a:t>PMT</a:t>
              </a:r>
            </a:p>
          </p:txBody>
        </p:sp>
        <p:sp>
          <p:nvSpPr>
            <p:cNvPr id="304" name="線"/>
            <p:cNvSpPr/>
            <p:nvPr/>
          </p:nvSpPr>
          <p:spPr>
            <a:xfrm>
              <a:off x="1523320" y="2234551"/>
              <a:ext cx="441108" cy="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305" name="線"/>
            <p:cNvSpPr/>
            <p:nvPr/>
          </p:nvSpPr>
          <p:spPr>
            <a:xfrm>
              <a:off x="1159389" y="491807"/>
              <a:ext cx="2232708" cy="1"/>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306" name="線"/>
            <p:cNvSpPr/>
            <p:nvPr/>
          </p:nvSpPr>
          <p:spPr>
            <a:xfrm>
              <a:off x="1523320" y="2234244"/>
              <a:ext cx="441108"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307" name="線"/>
            <p:cNvSpPr/>
            <p:nvPr/>
          </p:nvSpPr>
          <p:spPr>
            <a:xfrm>
              <a:off x="1523320" y="2234244"/>
              <a:ext cx="441108"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308" name="線"/>
            <p:cNvSpPr/>
            <p:nvPr/>
          </p:nvSpPr>
          <p:spPr>
            <a:xfrm>
              <a:off x="1523320" y="2234244"/>
              <a:ext cx="441108"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309" name="線"/>
            <p:cNvSpPr/>
            <p:nvPr/>
          </p:nvSpPr>
          <p:spPr>
            <a:xfrm>
              <a:off x="1480792" y="2898028"/>
              <a:ext cx="1674627" cy="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endParaRPr/>
            </a:p>
          </p:txBody>
        </p:sp>
        <p:sp>
          <p:nvSpPr>
            <p:cNvPr id="310" name="Top plate（0V）"/>
            <p:cNvSpPr txBox="1"/>
            <p:nvPr/>
          </p:nvSpPr>
          <p:spPr>
            <a:xfrm>
              <a:off x="1290158" y="0"/>
              <a:ext cx="2052208" cy="545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700"/>
              </a:lvl1pPr>
            </a:lstStyle>
            <a:p>
              <a:r>
                <a:t>Top plate（0V）</a:t>
              </a:r>
            </a:p>
          </p:txBody>
        </p:sp>
        <p:sp>
          <p:nvSpPr>
            <p:cNvPr id="311" name="Wire（-1500V）"/>
            <p:cNvSpPr txBox="1"/>
            <p:nvPr/>
          </p:nvSpPr>
          <p:spPr>
            <a:xfrm>
              <a:off x="0" y="2808874"/>
              <a:ext cx="2052206" cy="545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700"/>
              </a:lvl1pPr>
            </a:lstStyle>
            <a:p>
              <a:r>
                <a:t>Wire（-1500V）</a:t>
              </a:r>
            </a:p>
          </p:txBody>
        </p:sp>
      </p:grpSp>
      <p:pic>
        <p:nvPicPr>
          <p:cNvPr id="313" name="不明.png" descr="不明.png"/>
          <p:cNvPicPr>
            <a:picLocks noChangeAspect="1"/>
          </p:cNvPicPr>
          <p:nvPr/>
        </p:nvPicPr>
        <p:blipFill>
          <a:blip r:embed="rId4"/>
          <a:srcRect l="22536" t="17947" r="7393" b="17947"/>
          <a:stretch>
            <a:fillRect/>
          </a:stretch>
        </p:blipFill>
        <p:spPr>
          <a:xfrm>
            <a:off x="6012649" y="7318195"/>
            <a:ext cx="2323452" cy="784576"/>
          </a:xfrm>
          <a:prstGeom prst="rect">
            <a:avLst/>
          </a:prstGeom>
          <a:ln w="12700">
            <a:miter lim="400000"/>
          </a:ln>
        </p:spPr>
      </p:pic>
      <p:sp>
        <p:nvSpPr>
          <p:cNvPr id="314" name="楕円"/>
          <p:cNvSpPr/>
          <p:nvPr/>
        </p:nvSpPr>
        <p:spPr>
          <a:xfrm>
            <a:off x="6471667" y="7701481"/>
            <a:ext cx="1086600" cy="49247"/>
          </a:xfrm>
          <a:prstGeom prst="ellipse">
            <a:avLst/>
          </a:prstGeom>
          <a:solidFill>
            <a:schemeClr val="accent4">
              <a:hueOff val="-461056"/>
              <a:satOff val="4338"/>
              <a:lumOff val="-10225"/>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15" name="α線"/>
          <p:cNvSpPr txBox="1"/>
          <p:nvPr/>
        </p:nvSpPr>
        <p:spPr>
          <a:xfrm>
            <a:off x="6536857" y="7217926"/>
            <a:ext cx="1274892" cy="691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a:lvl1pPr>
          </a:lstStyle>
          <a:p>
            <a:r>
              <a:t>α線</a:t>
            </a:r>
          </a:p>
        </p:txBody>
      </p:sp>
      <p:sp>
        <p:nvSpPr>
          <p:cNvPr id="316" name="ドリフト距離：10mm"/>
          <p:cNvSpPr txBox="1"/>
          <p:nvPr/>
        </p:nvSpPr>
        <p:spPr>
          <a:xfrm>
            <a:off x="9938529" y="3861502"/>
            <a:ext cx="2501799"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800"/>
            </a:lvl1pPr>
          </a:lstStyle>
          <a:p>
            <a:r>
              <a:t>ドリフト距離：10mm</a:t>
            </a:r>
          </a:p>
        </p:txBody>
      </p:sp>
      <p:sp>
        <p:nvSpPr>
          <p:cNvPr id="317" name="ドリフト距離：20mm"/>
          <p:cNvSpPr txBox="1"/>
          <p:nvPr/>
        </p:nvSpPr>
        <p:spPr>
          <a:xfrm>
            <a:off x="10082573" y="7434350"/>
            <a:ext cx="250180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800"/>
            </a:lvl1pPr>
          </a:lstStyle>
          <a:p>
            <a:r>
              <a:t>ドリフト距離：20mm</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イオンの検出効率"/>
          <p:cNvSpPr txBox="1">
            <a:spLocks noGrp="1"/>
          </p:cNvSpPr>
          <p:nvPr>
            <p:ph type="title"/>
          </p:nvPr>
        </p:nvSpPr>
        <p:spPr>
          <a:prstGeom prst="rect">
            <a:avLst/>
          </a:prstGeom>
        </p:spPr>
        <p:txBody>
          <a:bodyPr/>
          <a:lstStyle/>
          <a:p>
            <a:r>
              <a:t>イオンの検出効率</a:t>
            </a:r>
          </a:p>
        </p:txBody>
      </p:sp>
      <p:sp>
        <p:nvSpPr>
          <p:cNvPr id="320" name="理想的な条件での二次電子放出数：2.4 x 103 個/event…"/>
          <p:cNvSpPr txBox="1">
            <a:spLocks noGrp="1"/>
          </p:cNvSpPr>
          <p:nvPr>
            <p:ph type="body" idx="1"/>
          </p:nvPr>
        </p:nvSpPr>
        <p:spPr>
          <a:prstGeom prst="rect">
            <a:avLst/>
          </a:prstGeom>
        </p:spPr>
        <p:txBody>
          <a:bodyPr/>
          <a:lstStyle/>
          <a:p>
            <a:r>
              <a:t>理想的な条件での二次電子放出数：2.4 x 10</a:t>
            </a:r>
            <a:r>
              <a:rPr baseline="31999"/>
              <a:t>3</a:t>
            </a:r>
            <a:r>
              <a:t> 個/event</a:t>
            </a:r>
          </a:p>
          <a:p>
            <a:pPr lvl="1"/>
            <a:r>
              <a:t>アルファ線のエネルギー：5.4MeV、キセノンのW値：22.1eV、理想的な二次電子の放出確率を1%として計算</a:t>
            </a:r>
          </a:p>
          <a:p>
            <a:pPr lvl="1"/>
            <a:r>
              <a:t>現在の測定では7 pulse/event</a:t>
            </a:r>
          </a:p>
          <a:p>
            <a:pPr lvl="1"/>
            <a:r>
              <a:t>検出されている信号は予想の約1/300しか検出されていない</a:t>
            </a:r>
          </a:p>
          <a:p>
            <a:r>
              <a:t>考えられる検出効率を下げる原因</a:t>
            </a:r>
          </a:p>
          <a:p>
            <a:pPr lvl="1"/>
            <a:r>
              <a:t>不純物によるワイヤ表面の汚染</a:t>
            </a:r>
          </a:p>
          <a:p>
            <a:pPr lvl="2"/>
            <a:r>
              <a:t>二次電子の放出確率が数分の1に減少させる</a:t>
            </a:r>
          </a:p>
          <a:p>
            <a:pPr lvl="2"/>
            <a:r>
              <a:t>ワイヤを2000Kに加熱することで二次電子の</a:t>
            </a:r>
            <a:br/>
            <a:r>
              <a:t>放出確率の改善が期待される</a:t>
            </a:r>
          </a:p>
          <a:p>
            <a:pPr lvl="2"/>
            <a:r>
              <a:t>ワイヤに電流を流して加熱する方法を検討中</a:t>
            </a:r>
          </a:p>
          <a:p>
            <a:pPr lvl="1"/>
            <a:r>
              <a:t>DAQのthresholdと解析時のthresholdで</a:t>
            </a:r>
            <a:br/>
            <a:r>
              <a:t>大半の信号を落としてしまっている &lt;— おそらく現時点での主な原因はこれ</a:t>
            </a:r>
          </a:p>
        </p:txBody>
      </p:sp>
      <p:sp>
        <p:nvSpPr>
          <p:cNvPr id="321"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322" name="不明.png" descr="不明.png"/>
          <p:cNvPicPr>
            <a:picLocks noChangeAspect="1"/>
          </p:cNvPicPr>
          <p:nvPr/>
        </p:nvPicPr>
        <p:blipFill>
          <a:blip r:embed="rId2"/>
          <a:stretch>
            <a:fillRect/>
          </a:stretch>
        </p:blipFill>
        <p:spPr>
          <a:xfrm>
            <a:off x="8581878" y="4106551"/>
            <a:ext cx="3536331" cy="326769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まとめと今後の展望"/>
          <p:cNvSpPr txBox="1">
            <a:spLocks noGrp="1"/>
          </p:cNvSpPr>
          <p:nvPr>
            <p:ph type="title"/>
          </p:nvPr>
        </p:nvSpPr>
        <p:spPr>
          <a:prstGeom prst="rect">
            <a:avLst/>
          </a:prstGeom>
        </p:spPr>
        <p:txBody>
          <a:bodyPr/>
          <a:lstStyle/>
          <a:p>
            <a:r>
              <a:t>まとめと今後の展望</a:t>
            </a:r>
          </a:p>
        </p:txBody>
      </p:sp>
      <p:sp>
        <p:nvSpPr>
          <p:cNvPr id="325" name="0νββの背景事象削減のため、ドリフト時の拡散が小さいイオンによる飛跡再構成のためのR&amp;Dを進めている…"/>
          <p:cNvSpPr txBox="1">
            <a:spLocks noGrp="1"/>
          </p:cNvSpPr>
          <p:nvPr>
            <p:ph type="body" idx="1"/>
          </p:nvPr>
        </p:nvSpPr>
        <p:spPr>
          <a:prstGeom prst="rect">
            <a:avLst/>
          </a:prstGeom>
        </p:spPr>
        <p:txBody>
          <a:bodyPr/>
          <a:lstStyle/>
          <a:p>
            <a:r>
              <a:t>0νββの背景事象削減のため、ドリフト時の拡散が小さいイオンによる飛跡再構成のためのR&amp;Dを進めている </a:t>
            </a:r>
          </a:p>
          <a:p>
            <a:r>
              <a:t>数10msecに及ぶ長時間のデータ取得を行うため、FADCの内部クロックを用いてマルチイベントからイベントを再構成する手法を開発した </a:t>
            </a:r>
          </a:p>
          <a:p>
            <a:r>
              <a:t>測定から得られたドリフト速度は250cm/sec</a:t>
            </a:r>
          </a:p>
          <a:p>
            <a:pPr lvl="1"/>
            <a:r>
              <a:t>文献値の240cm/secに近い値が得られた</a:t>
            </a:r>
          </a:p>
          <a:p>
            <a:pPr lvl="1"/>
            <a:r>
              <a:t>複数の距離・圧力で測定を行い、ドリフト時のイオンの挙動を詳細に調査する</a:t>
            </a:r>
          </a:p>
          <a:p>
            <a:r>
              <a:t>検出イオン数は1イベントあたり7個</a:t>
            </a:r>
          </a:p>
          <a:p>
            <a:pPr lvl="1"/>
            <a:r>
              <a:t>文献から予想される数の約1/300程度しか検出されていない </a:t>
            </a:r>
          </a:p>
          <a:p>
            <a:pPr lvl="1"/>
            <a:r>
              <a:t>thresholdの調整、ワイヤの加熱によるコンタミの除去を行うことで、検出イオン数の向上を目指す </a:t>
            </a:r>
          </a:p>
          <a:p>
            <a:pPr lvl="1"/>
            <a:r>
              <a:t>また、他の金属・ワイヤ表面への半導体の蒸着を試すことで検出数の向上を目指す</a:t>
            </a:r>
          </a:p>
        </p:txBody>
      </p:sp>
      <p:sp>
        <p:nvSpPr>
          <p:cNvPr id="326"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Back Up"/>
          <p:cNvSpPr txBox="1">
            <a:spLocks noGrp="1"/>
          </p:cNvSpPr>
          <p:nvPr>
            <p:ph type="title"/>
          </p:nvPr>
        </p:nvSpPr>
        <p:spPr>
          <a:prstGeom prst="rect">
            <a:avLst/>
          </a:prstGeom>
        </p:spPr>
        <p:txBody>
          <a:bodyPr/>
          <a:lstStyle/>
          <a:p>
            <a:r>
              <a:t>Back Up</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オシロの波形"/>
          <p:cNvSpPr txBox="1">
            <a:spLocks noGrp="1"/>
          </p:cNvSpPr>
          <p:nvPr>
            <p:ph type="title"/>
          </p:nvPr>
        </p:nvSpPr>
        <p:spPr>
          <a:prstGeom prst="rect">
            <a:avLst/>
          </a:prstGeom>
        </p:spPr>
        <p:txBody>
          <a:bodyPr/>
          <a:lstStyle/>
          <a:p>
            <a:r>
              <a:t>オシロの波形</a:t>
            </a:r>
          </a:p>
        </p:txBody>
      </p:sp>
      <p:sp>
        <p:nvSpPr>
          <p:cNvPr id="331" name="パーシスト無限大で重ね描き…"/>
          <p:cNvSpPr txBox="1">
            <a:spLocks noGrp="1"/>
          </p:cNvSpPr>
          <p:nvPr>
            <p:ph type="body" idx="1"/>
          </p:nvPr>
        </p:nvSpPr>
        <p:spPr>
          <a:prstGeom prst="rect">
            <a:avLst/>
          </a:prstGeom>
        </p:spPr>
        <p:txBody>
          <a:bodyPr/>
          <a:lstStyle/>
          <a:p>
            <a:r>
              <a:t>パーシスト無限大で重ね描き</a:t>
            </a:r>
          </a:p>
          <a:p>
            <a:pPr lvl="1"/>
            <a:r>
              <a:t>w/oコリメータ</a:t>
            </a:r>
          </a:p>
        </p:txBody>
      </p:sp>
      <p:sp>
        <p:nvSpPr>
          <p:cNvPr id="332"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333" name="ワイヤの電圧：0V"/>
          <p:cNvSpPr txBox="1"/>
          <p:nvPr/>
        </p:nvSpPr>
        <p:spPr>
          <a:xfrm>
            <a:off x="8506814" y="4082218"/>
            <a:ext cx="2380185" cy="374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lvl1pPr>
          </a:lstStyle>
          <a:p>
            <a:r>
              <a:t>ワイヤの電圧：0V</a:t>
            </a:r>
          </a:p>
        </p:txBody>
      </p:sp>
      <p:sp>
        <p:nvSpPr>
          <p:cNvPr id="334" name="ワイヤの電圧：-1500V"/>
          <p:cNvSpPr txBox="1"/>
          <p:nvPr/>
        </p:nvSpPr>
        <p:spPr>
          <a:xfrm>
            <a:off x="1858382" y="4082218"/>
            <a:ext cx="3059736" cy="374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lvl1pPr>
          </a:lstStyle>
          <a:p>
            <a:r>
              <a:t>ワイヤの電圧：-1500V</a:t>
            </a:r>
          </a:p>
        </p:txBody>
      </p:sp>
      <p:sp>
        <p:nvSpPr>
          <p:cNvPr id="335" name="線"/>
          <p:cNvSpPr/>
          <p:nvPr/>
        </p:nvSpPr>
        <p:spPr>
          <a:xfrm>
            <a:off x="1831974" y="7608811"/>
            <a:ext cx="3237682" cy="6878"/>
          </a:xfrm>
          <a:prstGeom prst="line">
            <a:avLst/>
          </a:prstGeom>
          <a:ln w="38100">
            <a:solidFill>
              <a:srgbClr val="FFFFFF"/>
            </a:solidFill>
            <a:miter lim="400000"/>
            <a:headEnd type="triangle"/>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36" name="60 ms"/>
          <p:cNvSpPr txBox="1"/>
          <p:nvPr/>
        </p:nvSpPr>
        <p:spPr>
          <a:xfrm>
            <a:off x="2945608" y="7676937"/>
            <a:ext cx="1010413"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rgbClr val="FFFFFF"/>
                </a:solidFill>
              </a:defRPr>
            </a:lvl1pPr>
          </a:lstStyle>
          <a:p>
            <a:r>
              <a:t>60 ms</a:t>
            </a:r>
          </a:p>
        </p:txBody>
      </p:sp>
      <p:sp>
        <p:nvSpPr>
          <p:cNvPr id="337" name="線"/>
          <p:cNvSpPr/>
          <p:nvPr/>
        </p:nvSpPr>
        <p:spPr>
          <a:xfrm>
            <a:off x="8122049" y="7609374"/>
            <a:ext cx="3237682" cy="6878"/>
          </a:xfrm>
          <a:prstGeom prst="line">
            <a:avLst/>
          </a:prstGeom>
          <a:ln w="38100">
            <a:solidFill>
              <a:srgbClr val="FFFFFF"/>
            </a:solidFill>
            <a:miter lim="400000"/>
            <a:headEnd type="triangle"/>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38" name="60 ms"/>
          <p:cNvSpPr txBox="1"/>
          <p:nvPr/>
        </p:nvSpPr>
        <p:spPr>
          <a:xfrm>
            <a:off x="9235684" y="7677500"/>
            <a:ext cx="1010413"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rgbClr val="FFFFFF"/>
                </a:solidFill>
              </a:defRPr>
            </a:lvl1pPr>
          </a:lstStyle>
          <a:p>
            <a:r>
              <a:t>60 ms</a:t>
            </a:r>
          </a:p>
        </p:txBody>
      </p:sp>
      <p:pic>
        <p:nvPicPr>
          <p:cNvPr id="339" name="tek00099.png" descr="tek00099.png"/>
          <p:cNvPicPr>
            <a:picLocks noChangeAspect="1"/>
          </p:cNvPicPr>
          <p:nvPr/>
        </p:nvPicPr>
        <p:blipFill>
          <a:blip r:embed="rId2"/>
          <a:stretch>
            <a:fillRect/>
          </a:stretch>
        </p:blipFill>
        <p:spPr>
          <a:xfrm>
            <a:off x="595681" y="4707142"/>
            <a:ext cx="5710267" cy="4282701"/>
          </a:xfrm>
          <a:prstGeom prst="rect">
            <a:avLst/>
          </a:prstGeom>
          <a:ln w="12700">
            <a:miter lim="400000"/>
          </a:ln>
        </p:spPr>
      </p:pic>
      <p:pic>
        <p:nvPicPr>
          <p:cNvPr id="340" name="tek00100.png" descr="tek00100.png"/>
          <p:cNvPicPr>
            <a:picLocks noChangeAspect="1"/>
          </p:cNvPicPr>
          <p:nvPr/>
        </p:nvPicPr>
        <p:blipFill>
          <a:blip r:embed="rId3"/>
          <a:stretch>
            <a:fillRect/>
          </a:stretch>
        </p:blipFill>
        <p:spPr>
          <a:xfrm>
            <a:off x="6934898" y="4743998"/>
            <a:ext cx="5611984" cy="4208989"/>
          </a:xfrm>
          <a:prstGeom prst="rect">
            <a:avLst/>
          </a:prstGeom>
          <a:ln w="12700">
            <a:miter lim="400000"/>
          </a:ln>
        </p:spPr>
      </p:pic>
      <p:sp>
        <p:nvSpPr>
          <p:cNvPr id="341" name="楕円"/>
          <p:cNvSpPr/>
          <p:nvPr/>
        </p:nvSpPr>
        <p:spPr>
          <a:xfrm>
            <a:off x="8002141" y="5351097"/>
            <a:ext cx="290139" cy="2286949"/>
          </a:xfrm>
          <a:prstGeom prst="ellipse">
            <a:avLst/>
          </a:prstGeom>
          <a:ln w="25400">
            <a:solidFill>
              <a:schemeClr val="accent4">
                <a:hueOff val="-1081314"/>
                <a:satOff val="4338"/>
                <a:lumOff val="-8931"/>
              </a:schemeClr>
            </a:solidFill>
            <a:miter lim="400000"/>
          </a:ln>
        </p:spPr>
        <p:txBody>
          <a:bodyPr lIns="50800" tIns="50800" rIns="50800" bIns="50800" anchor="ctr"/>
          <a:lstStyle/>
          <a:p>
            <a:pPr>
              <a:defRPr>
                <a:latin typeface="+mn-lt"/>
                <a:ea typeface="+mn-ea"/>
                <a:cs typeface="+mn-cs"/>
                <a:sym typeface="ヒラギノ角ゴ ProN W3"/>
              </a:defRPr>
            </a:pPr>
            <a:endParaRPr/>
          </a:p>
        </p:txBody>
      </p:sp>
      <p:sp>
        <p:nvSpPr>
          <p:cNvPr id="342" name="シンチ"/>
          <p:cNvSpPr txBox="1"/>
          <p:nvPr/>
        </p:nvSpPr>
        <p:spPr>
          <a:xfrm>
            <a:off x="7690010" y="4956999"/>
            <a:ext cx="914401"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chemeClr val="accent4">
                    <a:hueOff val="-1081314"/>
                    <a:satOff val="4338"/>
                    <a:lumOff val="-8931"/>
                  </a:schemeClr>
                </a:solidFill>
              </a:defRPr>
            </a:lvl1pPr>
          </a:lstStyle>
          <a:p>
            <a:r>
              <a:t>シンチ</a:t>
            </a:r>
          </a:p>
        </p:txBody>
      </p:sp>
      <p:sp>
        <p:nvSpPr>
          <p:cNvPr id="343" name="楕円"/>
          <p:cNvSpPr/>
          <p:nvPr/>
        </p:nvSpPr>
        <p:spPr>
          <a:xfrm>
            <a:off x="1688074" y="5352353"/>
            <a:ext cx="290139" cy="2286949"/>
          </a:xfrm>
          <a:prstGeom prst="ellipse">
            <a:avLst/>
          </a:prstGeom>
          <a:ln w="25400">
            <a:solidFill>
              <a:schemeClr val="accent4">
                <a:hueOff val="-1081314"/>
                <a:satOff val="4338"/>
                <a:lumOff val="-8931"/>
              </a:schemeClr>
            </a:solidFill>
            <a:miter lim="400000"/>
          </a:ln>
        </p:spPr>
        <p:txBody>
          <a:bodyPr lIns="50800" tIns="50800" rIns="50800" bIns="50800" anchor="ctr"/>
          <a:lstStyle/>
          <a:p>
            <a:pPr>
              <a:defRPr>
                <a:latin typeface="+mn-lt"/>
                <a:ea typeface="+mn-ea"/>
                <a:cs typeface="+mn-cs"/>
                <a:sym typeface="ヒラギノ角ゴ ProN W3"/>
              </a:defRPr>
            </a:pPr>
            <a:endParaRPr/>
          </a:p>
        </p:txBody>
      </p:sp>
      <p:sp>
        <p:nvSpPr>
          <p:cNvPr id="344" name="シンチ"/>
          <p:cNvSpPr txBox="1"/>
          <p:nvPr/>
        </p:nvSpPr>
        <p:spPr>
          <a:xfrm>
            <a:off x="1375944" y="4958255"/>
            <a:ext cx="914401"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chemeClr val="accent4">
                    <a:hueOff val="-1081314"/>
                    <a:satOff val="4338"/>
                    <a:lumOff val="-8931"/>
                  </a:schemeClr>
                </a:solidFill>
              </a:defRPr>
            </a:lvl1pPr>
          </a:lstStyle>
          <a:p>
            <a:r>
              <a:t>シンチ</a:t>
            </a:r>
          </a:p>
        </p:txBody>
      </p:sp>
      <p:sp>
        <p:nvSpPr>
          <p:cNvPr id="345" name="楕円"/>
          <p:cNvSpPr/>
          <p:nvPr/>
        </p:nvSpPr>
        <p:spPr>
          <a:xfrm>
            <a:off x="2104639" y="5201305"/>
            <a:ext cx="1294450" cy="1049008"/>
          </a:xfrm>
          <a:prstGeom prst="ellipse">
            <a:avLst/>
          </a:prstGeom>
          <a:ln w="38100">
            <a:solidFill>
              <a:schemeClr val="accent1"/>
            </a:solidFill>
            <a:custDash>
              <a:ds d="200000" sp="200000"/>
            </a:custDash>
            <a:miter lim="400000"/>
          </a:ln>
        </p:spPr>
        <p:txBody>
          <a:bodyPr lIns="50800" tIns="50800" rIns="50800" bIns="50800" anchor="ctr"/>
          <a:lstStyle/>
          <a:p>
            <a:pPr>
              <a:defRPr>
                <a:latin typeface="+mn-lt"/>
                <a:ea typeface="+mn-ea"/>
                <a:cs typeface="+mn-cs"/>
                <a:sym typeface="ヒラギノ角ゴ ProN W3"/>
              </a:defRPr>
            </a:pPr>
            <a:endParaRPr/>
          </a:p>
        </p:txBody>
      </p:sp>
      <p:sp>
        <p:nvSpPr>
          <p:cNvPr id="346" name="Signal?"/>
          <p:cNvSpPr txBox="1"/>
          <p:nvPr/>
        </p:nvSpPr>
        <p:spPr>
          <a:xfrm>
            <a:off x="2952908" y="4884136"/>
            <a:ext cx="1147230"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chemeClr val="accent1"/>
                </a:solidFill>
              </a:defRPr>
            </a:lvl1pPr>
          </a:lstStyle>
          <a:p>
            <a:r>
              <a:t>Signal?</a:t>
            </a:r>
          </a:p>
        </p:txBody>
      </p:sp>
      <p:sp>
        <p:nvSpPr>
          <p:cNvPr id="347" name="線"/>
          <p:cNvSpPr/>
          <p:nvPr/>
        </p:nvSpPr>
        <p:spPr>
          <a:xfrm>
            <a:off x="1831974" y="7824504"/>
            <a:ext cx="3389099" cy="1"/>
          </a:xfrm>
          <a:prstGeom prst="line">
            <a:avLst/>
          </a:prstGeom>
          <a:ln w="38100">
            <a:solidFill>
              <a:srgbClr val="FFFFFF"/>
            </a:solidFill>
            <a:miter lim="400000"/>
            <a:headEnd type="triangle"/>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48" name="60 ms"/>
          <p:cNvSpPr txBox="1"/>
          <p:nvPr/>
        </p:nvSpPr>
        <p:spPr>
          <a:xfrm>
            <a:off x="3021317" y="7880971"/>
            <a:ext cx="1010413" cy="374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rgbClr val="FFFFFF"/>
                </a:solidFill>
              </a:defRPr>
            </a:lvl1pPr>
          </a:lstStyle>
          <a:p>
            <a:r>
              <a:t>60 ms</a:t>
            </a:r>
          </a:p>
        </p:txBody>
      </p:sp>
      <p:sp>
        <p:nvSpPr>
          <p:cNvPr id="349" name="線"/>
          <p:cNvSpPr/>
          <p:nvPr/>
        </p:nvSpPr>
        <p:spPr>
          <a:xfrm>
            <a:off x="8152448" y="7812844"/>
            <a:ext cx="3237683" cy="1"/>
          </a:xfrm>
          <a:prstGeom prst="line">
            <a:avLst/>
          </a:prstGeom>
          <a:ln w="38100">
            <a:solidFill>
              <a:srgbClr val="FFFFFF"/>
            </a:solidFill>
            <a:miter lim="400000"/>
            <a:headEnd type="triangle"/>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50" name="60 ms"/>
          <p:cNvSpPr txBox="1"/>
          <p:nvPr/>
        </p:nvSpPr>
        <p:spPr>
          <a:xfrm>
            <a:off x="9266083" y="7880971"/>
            <a:ext cx="1010413" cy="374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rgbClr val="FFFFFF"/>
                </a:solidFill>
              </a:defRPr>
            </a:lvl1pPr>
          </a:lstStyle>
          <a:p>
            <a:r>
              <a:t>60 ms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オシロの波形"/>
          <p:cNvSpPr txBox="1">
            <a:spLocks noGrp="1"/>
          </p:cNvSpPr>
          <p:nvPr>
            <p:ph type="title"/>
          </p:nvPr>
        </p:nvSpPr>
        <p:spPr>
          <a:prstGeom prst="rect">
            <a:avLst/>
          </a:prstGeom>
        </p:spPr>
        <p:txBody>
          <a:bodyPr/>
          <a:lstStyle/>
          <a:p>
            <a:r>
              <a:t>オシロの波形</a:t>
            </a:r>
          </a:p>
        </p:txBody>
      </p:sp>
      <p:sp>
        <p:nvSpPr>
          <p:cNvPr id="353" name="パーシスト無限大で重ね描き…"/>
          <p:cNvSpPr txBox="1">
            <a:spLocks noGrp="1"/>
          </p:cNvSpPr>
          <p:nvPr>
            <p:ph type="body" idx="1"/>
          </p:nvPr>
        </p:nvSpPr>
        <p:spPr>
          <a:prstGeom prst="rect">
            <a:avLst/>
          </a:prstGeom>
        </p:spPr>
        <p:txBody>
          <a:bodyPr/>
          <a:lstStyle/>
          <a:p>
            <a:r>
              <a:t>パーシスト無限大で重ね描き</a:t>
            </a:r>
          </a:p>
          <a:p>
            <a:pPr lvl="1"/>
            <a:r>
              <a:t>w/コリメータ、ドリフト距離10 mm</a:t>
            </a:r>
          </a:p>
        </p:txBody>
      </p:sp>
      <p:sp>
        <p:nvSpPr>
          <p:cNvPr id="354"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355" name="tek00112.png" descr="tek00112.png"/>
          <p:cNvPicPr>
            <a:picLocks noChangeAspect="1"/>
          </p:cNvPicPr>
          <p:nvPr/>
        </p:nvPicPr>
        <p:blipFill>
          <a:blip r:embed="rId2"/>
          <a:stretch>
            <a:fillRect/>
          </a:stretch>
        </p:blipFill>
        <p:spPr>
          <a:xfrm>
            <a:off x="616768" y="4561881"/>
            <a:ext cx="5542964" cy="4157223"/>
          </a:xfrm>
          <a:prstGeom prst="rect">
            <a:avLst/>
          </a:prstGeom>
          <a:ln w="12700">
            <a:miter lim="400000"/>
          </a:ln>
        </p:spPr>
      </p:pic>
      <p:pic>
        <p:nvPicPr>
          <p:cNvPr id="356" name="tek00113.png" descr="tek00113.png"/>
          <p:cNvPicPr>
            <a:picLocks noChangeAspect="1"/>
          </p:cNvPicPr>
          <p:nvPr/>
        </p:nvPicPr>
        <p:blipFill>
          <a:blip r:embed="rId3"/>
          <a:stretch>
            <a:fillRect/>
          </a:stretch>
        </p:blipFill>
        <p:spPr>
          <a:xfrm>
            <a:off x="6925425" y="4561881"/>
            <a:ext cx="5542964" cy="4157223"/>
          </a:xfrm>
          <a:prstGeom prst="rect">
            <a:avLst/>
          </a:prstGeom>
          <a:ln w="12700">
            <a:miter lim="400000"/>
          </a:ln>
        </p:spPr>
      </p:pic>
      <p:sp>
        <p:nvSpPr>
          <p:cNvPr id="357" name="ワイヤの電圧：0V"/>
          <p:cNvSpPr txBox="1"/>
          <p:nvPr/>
        </p:nvSpPr>
        <p:spPr>
          <a:xfrm>
            <a:off x="8506814" y="4082218"/>
            <a:ext cx="2380185" cy="374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lvl1pPr>
          </a:lstStyle>
          <a:p>
            <a:r>
              <a:t>ワイヤの電圧：0V</a:t>
            </a:r>
          </a:p>
        </p:txBody>
      </p:sp>
      <p:sp>
        <p:nvSpPr>
          <p:cNvPr id="358" name="ワイヤの電圧：-1500V"/>
          <p:cNvSpPr txBox="1"/>
          <p:nvPr/>
        </p:nvSpPr>
        <p:spPr>
          <a:xfrm>
            <a:off x="1858382" y="4082218"/>
            <a:ext cx="3059736" cy="374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lvl1pPr>
          </a:lstStyle>
          <a:p>
            <a:r>
              <a:t>ワイヤの電圧：-1500V</a:t>
            </a:r>
          </a:p>
        </p:txBody>
      </p:sp>
      <p:sp>
        <p:nvSpPr>
          <p:cNvPr id="359" name="線"/>
          <p:cNvSpPr/>
          <p:nvPr/>
        </p:nvSpPr>
        <p:spPr>
          <a:xfrm>
            <a:off x="1831974" y="7608811"/>
            <a:ext cx="3237682" cy="6878"/>
          </a:xfrm>
          <a:prstGeom prst="line">
            <a:avLst/>
          </a:prstGeom>
          <a:ln w="38100">
            <a:solidFill>
              <a:srgbClr val="FFFFFF"/>
            </a:solidFill>
            <a:miter lim="400000"/>
            <a:headEnd type="triangle"/>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60" name="60 ms"/>
          <p:cNvSpPr txBox="1"/>
          <p:nvPr/>
        </p:nvSpPr>
        <p:spPr>
          <a:xfrm>
            <a:off x="2945608" y="7676937"/>
            <a:ext cx="1010413"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rgbClr val="FFFFFF"/>
                </a:solidFill>
              </a:defRPr>
            </a:lvl1pPr>
          </a:lstStyle>
          <a:p>
            <a:r>
              <a:t>60 ms</a:t>
            </a:r>
          </a:p>
        </p:txBody>
      </p:sp>
      <p:sp>
        <p:nvSpPr>
          <p:cNvPr id="361" name="線"/>
          <p:cNvSpPr/>
          <p:nvPr/>
        </p:nvSpPr>
        <p:spPr>
          <a:xfrm>
            <a:off x="8122049" y="7609374"/>
            <a:ext cx="3237682" cy="6878"/>
          </a:xfrm>
          <a:prstGeom prst="line">
            <a:avLst/>
          </a:prstGeom>
          <a:ln w="38100">
            <a:solidFill>
              <a:srgbClr val="FFFFFF"/>
            </a:solidFill>
            <a:miter lim="400000"/>
            <a:headEnd type="triangle"/>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62" name="60 ms"/>
          <p:cNvSpPr txBox="1"/>
          <p:nvPr/>
        </p:nvSpPr>
        <p:spPr>
          <a:xfrm>
            <a:off x="9235684" y="7677500"/>
            <a:ext cx="1010413"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rgbClr val="FFFFFF"/>
                </a:solidFill>
              </a:defRPr>
            </a:lvl1pPr>
          </a:lstStyle>
          <a:p>
            <a:r>
              <a:t>60 ms</a:t>
            </a:r>
          </a:p>
        </p:txBody>
      </p:sp>
      <p:sp>
        <p:nvSpPr>
          <p:cNvPr id="363" name="楕円"/>
          <p:cNvSpPr/>
          <p:nvPr/>
        </p:nvSpPr>
        <p:spPr>
          <a:xfrm>
            <a:off x="1681807" y="5334530"/>
            <a:ext cx="290140" cy="2960189"/>
          </a:xfrm>
          <a:prstGeom prst="ellipse">
            <a:avLst/>
          </a:prstGeom>
          <a:ln w="25400">
            <a:solidFill>
              <a:schemeClr val="accent4">
                <a:hueOff val="-1081314"/>
                <a:satOff val="4338"/>
                <a:lumOff val="-8931"/>
              </a:schemeClr>
            </a:solidFill>
            <a:miter lim="400000"/>
          </a:ln>
        </p:spPr>
        <p:txBody>
          <a:bodyPr lIns="50800" tIns="50800" rIns="50800" bIns="50800" anchor="ctr"/>
          <a:lstStyle/>
          <a:p>
            <a:pPr>
              <a:defRPr>
                <a:latin typeface="+mn-lt"/>
                <a:ea typeface="+mn-ea"/>
                <a:cs typeface="+mn-cs"/>
                <a:sym typeface="ヒラギノ角ゴ ProN W3"/>
              </a:defRPr>
            </a:pPr>
            <a:endParaRPr/>
          </a:p>
        </p:txBody>
      </p:sp>
      <p:sp>
        <p:nvSpPr>
          <p:cNvPr id="364" name="シンチ"/>
          <p:cNvSpPr txBox="1"/>
          <p:nvPr/>
        </p:nvSpPr>
        <p:spPr>
          <a:xfrm>
            <a:off x="1369676" y="4940431"/>
            <a:ext cx="914401"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chemeClr val="accent4">
                    <a:hueOff val="-1081314"/>
                    <a:satOff val="4338"/>
                    <a:lumOff val="-8931"/>
                  </a:schemeClr>
                </a:solidFill>
              </a:defRPr>
            </a:lvl1pPr>
          </a:lstStyle>
          <a:p>
            <a:r>
              <a:t>シンチ</a:t>
            </a:r>
          </a:p>
        </p:txBody>
      </p:sp>
      <p:sp>
        <p:nvSpPr>
          <p:cNvPr id="365" name="楕円"/>
          <p:cNvSpPr/>
          <p:nvPr/>
        </p:nvSpPr>
        <p:spPr>
          <a:xfrm>
            <a:off x="7980281" y="5351097"/>
            <a:ext cx="290140" cy="2960189"/>
          </a:xfrm>
          <a:prstGeom prst="ellipse">
            <a:avLst/>
          </a:prstGeom>
          <a:ln w="25400">
            <a:solidFill>
              <a:schemeClr val="accent4">
                <a:hueOff val="-1081314"/>
                <a:satOff val="4338"/>
                <a:lumOff val="-8931"/>
              </a:schemeClr>
            </a:solidFill>
            <a:miter lim="400000"/>
          </a:ln>
        </p:spPr>
        <p:txBody>
          <a:bodyPr lIns="50800" tIns="50800" rIns="50800" bIns="50800" anchor="ctr"/>
          <a:lstStyle/>
          <a:p>
            <a:pPr>
              <a:defRPr>
                <a:latin typeface="+mn-lt"/>
                <a:ea typeface="+mn-ea"/>
                <a:cs typeface="+mn-cs"/>
                <a:sym typeface="ヒラギノ角ゴ ProN W3"/>
              </a:defRPr>
            </a:pPr>
            <a:endParaRPr/>
          </a:p>
        </p:txBody>
      </p:sp>
      <p:sp>
        <p:nvSpPr>
          <p:cNvPr id="366" name="シンチ"/>
          <p:cNvSpPr txBox="1"/>
          <p:nvPr/>
        </p:nvSpPr>
        <p:spPr>
          <a:xfrm>
            <a:off x="7668151" y="4956999"/>
            <a:ext cx="914401"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chemeClr val="accent4">
                    <a:hueOff val="-1081314"/>
                    <a:satOff val="4338"/>
                    <a:lumOff val="-8931"/>
                  </a:schemeClr>
                </a:solidFill>
              </a:defRPr>
            </a:lvl1pPr>
          </a:lstStyle>
          <a:p>
            <a:r>
              <a:t>シンチ</a:t>
            </a:r>
          </a:p>
        </p:txBody>
      </p:sp>
      <p:sp>
        <p:nvSpPr>
          <p:cNvPr id="367" name="楕円"/>
          <p:cNvSpPr/>
          <p:nvPr/>
        </p:nvSpPr>
        <p:spPr>
          <a:xfrm>
            <a:off x="2104639" y="5201305"/>
            <a:ext cx="741134" cy="1374113"/>
          </a:xfrm>
          <a:prstGeom prst="ellipse">
            <a:avLst/>
          </a:prstGeom>
          <a:ln w="38100">
            <a:solidFill>
              <a:schemeClr val="accent1"/>
            </a:solidFill>
            <a:custDash>
              <a:ds d="200000" sp="200000"/>
            </a:custDash>
            <a:miter lim="400000"/>
          </a:ln>
        </p:spPr>
        <p:txBody>
          <a:bodyPr lIns="50800" tIns="50800" rIns="50800" bIns="50800" anchor="ctr"/>
          <a:lstStyle/>
          <a:p>
            <a:pPr>
              <a:defRPr>
                <a:latin typeface="+mn-lt"/>
                <a:ea typeface="+mn-ea"/>
                <a:cs typeface="+mn-cs"/>
                <a:sym typeface="ヒラギノ角ゴ ProN W3"/>
              </a:defRPr>
            </a:pPr>
            <a:endParaRPr/>
          </a:p>
        </p:txBody>
      </p:sp>
      <p:sp>
        <p:nvSpPr>
          <p:cNvPr id="368" name="!!!"/>
          <p:cNvSpPr txBox="1"/>
          <p:nvPr/>
        </p:nvSpPr>
        <p:spPr>
          <a:xfrm>
            <a:off x="2567742" y="4940431"/>
            <a:ext cx="385535"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solidFill>
                  <a:schemeClr val="accent1"/>
                </a:solidFill>
              </a:defRPr>
            </a:lvl1pPr>
          </a:lstStyle>
          <a:p>
            <a:r>
              <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DAQ回路"/>
          <p:cNvSpPr txBox="1">
            <a:spLocks noGrp="1"/>
          </p:cNvSpPr>
          <p:nvPr>
            <p:ph type="title"/>
          </p:nvPr>
        </p:nvSpPr>
        <p:spPr>
          <a:prstGeom prst="rect">
            <a:avLst/>
          </a:prstGeom>
        </p:spPr>
        <p:txBody>
          <a:bodyPr/>
          <a:lstStyle/>
          <a:p>
            <a:r>
              <a:t>DAQ回路</a:t>
            </a:r>
          </a:p>
        </p:txBody>
      </p:sp>
      <p:sp>
        <p:nvSpPr>
          <p:cNvPr id="371"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372" name="四角形"/>
          <p:cNvSpPr/>
          <p:nvPr/>
        </p:nvSpPr>
        <p:spPr>
          <a:xfrm>
            <a:off x="1100042" y="2813676"/>
            <a:ext cx="1646062" cy="2261854"/>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endParaRPr/>
          </a:p>
        </p:txBody>
      </p:sp>
      <p:sp>
        <p:nvSpPr>
          <p:cNvPr id="373" name="PMT"/>
          <p:cNvSpPr/>
          <p:nvPr/>
        </p:nvSpPr>
        <p:spPr>
          <a:xfrm>
            <a:off x="1540187" y="4365603"/>
            <a:ext cx="765771" cy="567388"/>
          </a:xfrm>
          <a:prstGeom prst="rect">
            <a:avLst/>
          </a:prstGeom>
          <a:solidFill>
            <a:srgbClr val="5E5E5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a:solidFill>
                  <a:srgbClr val="FFFFFF"/>
                </a:solidFill>
              </a:defRPr>
            </a:lvl1pPr>
          </a:lstStyle>
          <a:p>
            <a:r>
              <a:t>PMT</a:t>
            </a:r>
          </a:p>
        </p:txBody>
      </p:sp>
      <p:sp>
        <p:nvSpPr>
          <p:cNvPr id="374" name="Divider"/>
          <p:cNvSpPr/>
          <p:nvPr/>
        </p:nvSpPr>
        <p:spPr>
          <a:xfrm>
            <a:off x="3154628" y="5388691"/>
            <a:ext cx="1199296" cy="753518"/>
          </a:xfrm>
          <a:prstGeom prst="rect">
            <a:avLst/>
          </a:prstGeom>
          <a:solidFill>
            <a:schemeClr val="accent1">
              <a:lumOff val="-135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a:solidFill>
                  <a:srgbClr val="FFFFFF"/>
                </a:solidFill>
              </a:defRPr>
            </a:lvl1pPr>
          </a:lstStyle>
          <a:p>
            <a:r>
              <a:t>Divider</a:t>
            </a:r>
          </a:p>
        </p:txBody>
      </p:sp>
      <p:sp>
        <p:nvSpPr>
          <p:cNvPr id="375" name="AMP(x10)"/>
          <p:cNvSpPr/>
          <p:nvPr/>
        </p:nvSpPr>
        <p:spPr>
          <a:xfrm>
            <a:off x="5442853" y="5388691"/>
            <a:ext cx="1646061" cy="753518"/>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a:solidFill>
                  <a:srgbClr val="FFFFFF"/>
                </a:solidFill>
              </a:defRPr>
            </a:lvl1pPr>
          </a:lstStyle>
          <a:p>
            <a:r>
              <a:t>AMP(x10)</a:t>
            </a:r>
          </a:p>
        </p:txBody>
      </p:sp>
      <p:sp>
        <p:nvSpPr>
          <p:cNvPr id="376" name="FADC"/>
          <p:cNvSpPr/>
          <p:nvPr/>
        </p:nvSpPr>
        <p:spPr>
          <a:xfrm>
            <a:off x="10905182" y="4555352"/>
            <a:ext cx="1465887" cy="1739812"/>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r">
              <a:defRPr sz="2000">
                <a:solidFill>
                  <a:srgbClr val="FFFFFF"/>
                </a:solidFill>
              </a:defRPr>
            </a:lvl1pPr>
          </a:lstStyle>
          <a:p>
            <a:r>
              <a:t>FADC</a:t>
            </a:r>
          </a:p>
        </p:txBody>
      </p:sp>
      <p:sp>
        <p:nvSpPr>
          <p:cNvPr id="377" name="Discri."/>
          <p:cNvSpPr/>
          <p:nvPr/>
        </p:nvSpPr>
        <p:spPr>
          <a:xfrm>
            <a:off x="8177843" y="5388691"/>
            <a:ext cx="1199295" cy="753518"/>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a:solidFill>
                  <a:srgbClr val="FFFFFF"/>
                </a:solidFill>
              </a:defRPr>
            </a:lvl1pPr>
          </a:lstStyle>
          <a:p>
            <a:r>
              <a:t>Discri.</a:t>
            </a:r>
          </a:p>
        </p:txBody>
      </p:sp>
      <p:sp>
        <p:nvSpPr>
          <p:cNvPr id="378" name="Discri."/>
          <p:cNvSpPr/>
          <p:nvPr/>
        </p:nvSpPr>
        <p:spPr>
          <a:xfrm>
            <a:off x="4995135" y="6823012"/>
            <a:ext cx="1199295" cy="753518"/>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a:solidFill>
                  <a:srgbClr val="FFFFFF"/>
                </a:solidFill>
              </a:defRPr>
            </a:lvl1pPr>
          </a:lstStyle>
          <a:p>
            <a:r>
              <a:t>Discri.</a:t>
            </a:r>
          </a:p>
        </p:txBody>
      </p:sp>
      <p:sp>
        <p:nvSpPr>
          <p:cNvPr id="379" name="Gate"/>
          <p:cNvSpPr/>
          <p:nvPr/>
        </p:nvSpPr>
        <p:spPr>
          <a:xfrm>
            <a:off x="7025420" y="6823012"/>
            <a:ext cx="1199295" cy="753518"/>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a:solidFill>
                  <a:srgbClr val="FFFFFF"/>
                </a:solidFill>
              </a:defRPr>
            </a:lvl1pPr>
          </a:lstStyle>
          <a:p>
            <a:r>
              <a:t>Gate</a:t>
            </a:r>
          </a:p>
        </p:txBody>
      </p:sp>
      <p:sp>
        <p:nvSpPr>
          <p:cNvPr id="380" name="線"/>
          <p:cNvSpPr/>
          <p:nvPr/>
        </p:nvSpPr>
        <p:spPr>
          <a:xfrm>
            <a:off x="1922866" y="4949438"/>
            <a:ext cx="1257545" cy="818194"/>
          </a:xfrm>
          <a:custGeom>
            <a:avLst/>
            <a:gdLst/>
            <a:ahLst/>
            <a:cxnLst>
              <a:cxn ang="0">
                <a:pos x="wd2" y="hd2"/>
              </a:cxn>
              <a:cxn ang="5400000">
                <a:pos x="wd2" y="hd2"/>
              </a:cxn>
              <a:cxn ang="10800000">
                <a:pos x="wd2" y="hd2"/>
              </a:cxn>
              <a:cxn ang="16200000">
                <a:pos x="wd2" y="hd2"/>
              </a:cxn>
            </a:cxnLst>
            <a:rect l="0" t="0" r="r" b="b"/>
            <a:pathLst>
              <a:path w="21600" h="21600" extrusionOk="0">
                <a:moveTo>
                  <a:pt x="27" y="0"/>
                </a:moveTo>
                <a:lnTo>
                  <a:pt x="0" y="21600"/>
                </a:lnTo>
                <a:lnTo>
                  <a:pt x="21600" y="21561"/>
                </a:lnTo>
              </a:path>
            </a:pathLst>
          </a:cu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81" name="線"/>
          <p:cNvSpPr/>
          <p:nvPr/>
        </p:nvSpPr>
        <p:spPr>
          <a:xfrm>
            <a:off x="4355431" y="5620170"/>
            <a:ext cx="1085914" cy="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82" name="線"/>
          <p:cNvSpPr/>
          <p:nvPr/>
        </p:nvSpPr>
        <p:spPr>
          <a:xfrm>
            <a:off x="4396249" y="5911827"/>
            <a:ext cx="605102" cy="1294113"/>
          </a:xfrm>
          <a:custGeom>
            <a:avLst/>
            <a:gdLst/>
            <a:ahLst/>
            <a:cxnLst>
              <a:cxn ang="0">
                <a:pos x="wd2" y="hd2"/>
              </a:cxn>
              <a:cxn ang="5400000">
                <a:pos x="wd2" y="hd2"/>
              </a:cxn>
              <a:cxn ang="10800000">
                <a:pos x="wd2" y="hd2"/>
              </a:cxn>
              <a:cxn ang="16200000">
                <a:pos x="wd2" y="hd2"/>
              </a:cxn>
            </a:cxnLst>
            <a:rect l="0" t="0" r="r" b="b"/>
            <a:pathLst>
              <a:path w="21600" h="21600" extrusionOk="0">
                <a:moveTo>
                  <a:pt x="0" y="70"/>
                </a:moveTo>
                <a:lnTo>
                  <a:pt x="9304" y="0"/>
                </a:lnTo>
                <a:lnTo>
                  <a:pt x="9064" y="21491"/>
                </a:lnTo>
                <a:lnTo>
                  <a:pt x="21600" y="21600"/>
                </a:lnTo>
              </a:path>
            </a:pathLst>
          </a:cu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83" name="線"/>
          <p:cNvSpPr/>
          <p:nvPr/>
        </p:nvSpPr>
        <p:spPr>
          <a:xfrm>
            <a:off x="7082110" y="5959880"/>
            <a:ext cx="1085913" cy="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84" name="線"/>
          <p:cNvSpPr/>
          <p:nvPr/>
        </p:nvSpPr>
        <p:spPr>
          <a:xfrm>
            <a:off x="7082287" y="4885530"/>
            <a:ext cx="3773315" cy="782937"/>
          </a:xfrm>
          <a:custGeom>
            <a:avLst/>
            <a:gdLst/>
            <a:ahLst/>
            <a:cxnLst>
              <a:cxn ang="0">
                <a:pos x="wd2" y="hd2"/>
              </a:cxn>
              <a:cxn ang="5400000">
                <a:pos x="wd2" y="hd2"/>
              </a:cxn>
              <a:cxn ang="10800000">
                <a:pos x="wd2" y="hd2"/>
              </a:cxn>
              <a:cxn ang="16200000">
                <a:pos x="wd2" y="hd2"/>
              </a:cxn>
            </a:cxnLst>
            <a:rect l="0" t="0" r="r" b="b"/>
            <a:pathLst>
              <a:path w="21600" h="21600" extrusionOk="0">
                <a:moveTo>
                  <a:pt x="0" y="21597"/>
                </a:moveTo>
                <a:lnTo>
                  <a:pt x="3253" y="21600"/>
                </a:lnTo>
                <a:lnTo>
                  <a:pt x="3243" y="717"/>
                </a:lnTo>
                <a:lnTo>
                  <a:pt x="21600" y="0"/>
                </a:lnTo>
              </a:path>
            </a:pathLst>
          </a:cu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85" name="線"/>
          <p:cNvSpPr/>
          <p:nvPr/>
        </p:nvSpPr>
        <p:spPr>
          <a:xfrm>
            <a:off x="9388095" y="5220115"/>
            <a:ext cx="1465527" cy="4581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971" y="21059"/>
                </a:lnTo>
                <a:lnTo>
                  <a:pt x="5841" y="0"/>
                </a:lnTo>
                <a:lnTo>
                  <a:pt x="21600" y="21"/>
                </a:lnTo>
              </a:path>
            </a:pathLst>
          </a:cu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86" name="線"/>
          <p:cNvSpPr/>
          <p:nvPr/>
        </p:nvSpPr>
        <p:spPr>
          <a:xfrm>
            <a:off x="6169501" y="7199771"/>
            <a:ext cx="765770" cy="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87" name="線"/>
          <p:cNvSpPr/>
          <p:nvPr/>
        </p:nvSpPr>
        <p:spPr>
          <a:xfrm>
            <a:off x="8220323" y="5590333"/>
            <a:ext cx="2631638" cy="1667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516" y="21315"/>
                </a:lnTo>
                <a:lnTo>
                  <a:pt x="16484" y="90"/>
                </a:lnTo>
                <a:lnTo>
                  <a:pt x="21600" y="0"/>
                </a:lnTo>
              </a:path>
            </a:pathLst>
          </a:cu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88" name="線"/>
          <p:cNvSpPr/>
          <p:nvPr/>
        </p:nvSpPr>
        <p:spPr>
          <a:xfrm>
            <a:off x="8236742" y="6206608"/>
            <a:ext cx="583282" cy="848103"/>
          </a:xfrm>
          <a:custGeom>
            <a:avLst/>
            <a:gdLst/>
            <a:ahLst/>
            <a:cxnLst>
              <a:cxn ang="0">
                <a:pos x="wd2" y="hd2"/>
              </a:cxn>
              <a:cxn ang="5400000">
                <a:pos x="wd2" y="hd2"/>
              </a:cxn>
              <a:cxn ang="10800000">
                <a:pos x="wd2" y="hd2"/>
              </a:cxn>
              <a:cxn ang="16200000">
                <a:pos x="wd2" y="hd2"/>
              </a:cxn>
            </a:cxnLst>
            <a:rect l="0" t="0" r="r" b="b"/>
            <a:pathLst>
              <a:path w="21600" h="21600" extrusionOk="0">
                <a:moveTo>
                  <a:pt x="0" y="21481"/>
                </a:moveTo>
                <a:lnTo>
                  <a:pt x="21600" y="21600"/>
                </a:lnTo>
                <a:lnTo>
                  <a:pt x="20822" y="0"/>
                </a:lnTo>
              </a:path>
            </a:pathLst>
          </a:cu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89" name="線"/>
          <p:cNvSpPr/>
          <p:nvPr/>
        </p:nvSpPr>
        <p:spPr>
          <a:xfrm>
            <a:off x="7697683" y="7471865"/>
            <a:ext cx="884243" cy="509950"/>
          </a:xfrm>
          <a:custGeom>
            <a:avLst/>
            <a:gdLst/>
            <a:ahLst/>
            <a:cxnLst>
              <a:cxn ang="0">
                <a:pos x="wd2" y="hd2"/>
              </a:cxn>
              <a:cxn ang="5400000">
                <a:pos x="wd2" y="hd2"/>
              </a:cxn>
              <a:cxn ang="10800000">
                <a:pos x="wd2" y="hd2"/>
              </a:cxn>
              <a:cxn ang="16200000">
                <a:pos x="wd2" y="hd2"/>
              </a:cxn>
            </a:cxnLst>
            <a:rect l="0" t="0" r="r" b="b"/>
            <a:pathLst>
              <a:path w="21600" h="21600" extrusionOk="0">
                <a:moveTo>
                  <a:pt x="13447" y="0"/>
                </a:moveTo>
                <a:lnTo>
                  <a:pt x="21600" y="201"/>
                </a:lnTo>
                <a:lnTo>
                  <a:pt x="21446" y="21600"/>
                </a:lnTo>
                <a:lnTo>
                  <a:pt x="124" y="21296"/>
                </a:lnTo>
                <a:lnTo>
                  <a:pt x="0" y="6958"/>
                </a:lnTo>
              </a:path>
            </a:pathLst>
          </a:cu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90" name="線"/>
          <p:cNvSpPr/>
          <p:nvPr/>
        </p:nvSpPr>
        <p:spPr>
          <a:xfrm>
            <a:off x="9354381" y="5959880"/>
            <a:ext cx="1501221" cy="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391" name="ch0"/>
          <p:cNvSpPr txBox="1"/>
          <p:nvPr/>
        </p:nvSpPr>
        <p:spPr>
          <a:xfrm>
            <a:off x="10905181" y="4716675"/>
            <a:ext cx="497206"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FFFFFF"/>
                </a:solidFill>
              </a:defRPr>
            </a:lvl1pPr>
          </a:lstStyle>
          <a:p>
            <a:r>
              <a:t>ch0</a:t>
            </a:r>
          </a:p>
        </p:txBody>
      </p:sp>
      <p:sp>
        <p:nvSpPr>
          <p:cNvPr id="392" name="ch1"/>
          <p:cNvSpPr txBox="1"/>
          <p:nvPr/>
        </p:nvSpPr>
        <p:spPr>
          <a:xfrm>
            <a:off x="10899660" y="5068963"/>
            <a:ext cx="497206" cy="298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FFFFFF"/>
                </a:solidFill>
              </a:defRPr>
            </a:lvl1pPr>
          </a:lstStyle>
          <a:p>
            <a:r>
              <a:t>ch1</a:t>
            </a:r>
          </a:p>
        </p:txBody>
      </p:sp>
      <p:sp>
        <p:nvSpPr>
          <p:cNvPr id="393" name="ch2"/>
          <p:cNvSpPr txBox="1"/>
          <p:nvPr/>
        </p:nvSpPr>
        <p:spPr>
          <a:xfrm>
            <a:off x="10905181" y="5421250"/>
            <a:ext cx="497206"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FFFFFF"/>
                </a:solidFill>
              </a:defRPr>
            </a:lvl1pPr>
          </a:lstStyle>
          <a:p>
            <a:r>
              <a:t>ch2</a:t>
            </a:r>
          </a:p>
        </p:txBody>
      </p:sp>
      <p:sp>
        <p:nvSpPr>
          <p:cNvPr id="394" name="Trig. in"/>
          <p:cNvSpPr txBox="1"/>
          <p:nvPr/>
        </p:nvSpPr>
        <p:spPr>
          <a:xfrm>
            <a:off x="10905182" y="5810655"/>
            <a:ext cx="804101"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FFFFFF"/>
                </a:solidFill>
              </a:defRPr>
            </a:lvl1pPr>
          </a:lstStyle>
          <a:p>
            <a:r>
              <a:t>Trig. in</a:t>
            </a:r>
          </a:p>
        </p:txBody>
      </p:sp>
      <p:sp>
        <p:nvSpPr>
          <p:cNvPr id="395" name="-800V"/>
          <p:cNvSpPr txBox="1"/>
          <p:nvPr/>
        </p:nvSpPr>
        <p:spPr>
          <a:xfrm>
            <a:off x="2343031" y="4500071"/>
            <a:ext cx="749047"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-800V</a:t>
            </a:r>
          </a:p>
        </p:txBody>
      </p:sp>
      <p:sp>
        <p:nvSpPr>
          <p:cNvPr id="396" name="thre. = -180mV"/>
          <p:cNvSpPr txBox="1"/>
          <p:nvPr/>
        </p:nvSpPr>
        <p:spPr>
          <a:xfrm>
            <a:off x="4855667" y="7577667"/>
            <a:ext cx="1676210"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thre. = -180mV</a:t>
            </a:r>
          </a:p>
        </p:txBody>
      </p:sp>
      <p:sp>
        <p:nvSpPr>
          <p:cNvPr id="397" name="width = 60ms"/>
          <p:cNvSpPr txBox="1"/>
          <p:nvPr/>
        </p:nvSpPr>
        <p:spPr>
          <a:xfrm>
            <a:off x="6871353" y="6487836"/>
            <a:ext cx="1507428"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width = 60ms</a:t>
            </a:r>
          </a:p>
        </p:txBody>
      </p:sp>
      <p:sp>
        <p:nvSpPr>
          <p:cNvPr id="398" name="out"/>
          <p:cNvSpPr txBox="1"/>
          <p:nvPr/>
        </p:nvSpPr>
        <p:spPr>
          <a:xfrm>
            <a:off x="8238324" y="6757479"/>
            <a:ext cx="452819"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out</a:t>
            </a:r>
          </a:p>
        </p:txBody>
      </p:sp>
      <p:sp>
        <p:nvSpPr>
          <p:cNvPr id="399" name="out"/>
          <p:cNvSpPr txBox="1"/>
          <p:nvPr/>
        </p:nvSpPr>
        <p:spPr>
          <a:xfrm>
            <a:off x="9019679" y="6937488"/>
            <a:ext cx="452820"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out</a:t>
            </a:r>
          </a:p>
        </p:txBody>
      </p:sp>
      <p:sp>
        <p:nvSpPr>
          <p:cNvPr id="400" name="線"/>
          <p:cNvSpPr/>
          <p:nvPr/>
        </p:nvSpPr>
        <p:spPr>
          <a:xfrm>
            <a:off x="8301867" y="6823401"/>
            <a:ext cx="325734" cy="1"/>
          </a:xfrm>
          <a:prstGeom prst="line">
            <a:avLst/>
          </a:prstGeom>
          <a:ln w="127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401" name="out"/>
          <p:cNvSpPr txBox="1"/>
          <p:nvPr/>
        </p:nvSpPr>
        <p:spPr>
          <a:xfrm>
            <a:off x="8629521" y="7403316"/>
            <a:ext cx="452820"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out</a:t>
            </a:r>
          </a:p>
        </p:txBody>
      </p:sp>
      <p:sp>
        <p:nvSpPr>
          <p:cNvPr id="402" name="veto"/>
          <p:cNvSpPr txBox="1"/>
          <p:nvPr/>
        </p:nvSpPr>
        <p:spPr>
          <a:xfrm>
            <a:off x="8861298" y="6192837"/>
            <a:ext cx="564262"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veto</a:t>
            </a:r>
          </a:p>
        </p:txBody>
      </p:sp>
      <p:sp>
        <p:nvSpPr>
          <p:cNvPr id="403" name="veto"/>
          <p:cNvSpPr txBox="1"/>
          <p:nvPr/>
        </p:nvSpPr>
        <p:spPr>
          <a:xfrm>
            <a:off x="7097994" y="7621650"/>
            <a:ext cx="564262"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veto</a:t>
            </a:r>
          </a:p>
        </p:txBody>
      </p:sp>
      <p:sp>
        <p:nvSpPr>
          <p:cNvPr id="404" name="thre. = -80mV"/>
          <p:cNvSpPr txBox="1"/>
          <p:nvPr/>
        </p:nvSpPr>
        <p:spPr>
          <a:xfrm>
            <a:off x="8085644" y="5068963"/>
            <a:ext cx="1540574" cy="298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thre. = -80mV</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utline"/>
          <p:cNvSpPr txBox="1">
            <a:spLocks noGrp="1"/>
          </p:cNvSpPr>
          <p:nvPr>
            <p:ph type="title"/>
          </p:nvPr>
        </p:nvSpPr>
        <p:spPr>
          <a:prstGeom prst="rect">
            <a:avLst/>
          </a:prstGeom>
        </p:spPr>
        <p:txBody>
          <a:bodyPr/>
          <a:lstStyle/>
          <a:p>
            <a:r>
              <a:t>Outline</a:t>
            </a:r>
          </a:p>
        </p:txBody>
      </p:sp>
      <p:sp>
        <p:nvSpPr>
          <p:cNvPr id="137" name="物理モチベーション…"/>
          <p:cNvSpPr txBox="1">
            <a:spLocks noGrp="1"/>
          </p:cNvSpPr>
          <p:nvPr>
            <p:ph type="body" idx="1"/>
          </p:nvPr>
        </p:nvSpPr>
        <p:spPr>
          <a:prstGeom prst="rect">
            <a:avLst/>
          </a:prstGeom>
        </p:spPr>
        <p:txBody>
          <a:bodyPr/>
          <a:lstStyle/>
          <a:p>
            <a:r>
              <a:t>物理モチベーション</a:t>
            </a:r>
          </a:p>
          <a:p>
            <a:r>
              <a:t>陽イオン検出の意義</a:t>
            </a:r>
          </a:p>
          <a:p>
            <a:r>
              <a:t>検出原理・方法</a:t>
            </a:r>
          </a:p>
          <a:p>
            <a:r>
              <a:t>Very Preliminary Result</a:t>
            </a:r>
          </a:p>
          <a:p>
            <a:r>
              <a:t>まとめと今後の展望</a:t>
            </a:r>
          </a:p>
        </p:txBody>
      </p:sp>
      <p:sp>
        <p:nvSpPr>
          <p:cNvPr id="138" name="スライド番号"/>
          <p:cNvSpPr txBox="1">
            <a:spLocks noGrp="1"/>
          </p:cNvSpPr>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物理モチベーション"/>
          <p:cNvSpPr txBox="1">
            <a:spLocks noGrp="1"/>
          </p:cNvSpPr>
          <p:nvPr>
            <p:ph type="title"/>
          </p:nvPr>
        </p:nvSpPr>
        <p:spPr>
          <a:prstGeom prst="rect">
            <a:avLst/>
          </a:prstGeom>
        </p:spPr>
        <p:txBody>
          <a:bodyPr/>
          <a:lstStyle/>
          <a:p>
            <a:r>
              <a:t>物理モチベーション</a:t>
            </a:r>
          </a:p>
        </p:txBody>
      </p:sp>
      <p:sp>
        <p:nvSpPr>
          <p:cNvPr id="141" name="ニュートリノを伴わない二重ベータ崩壊（0νββ）探索…"/>
          <p:cNvSpPr txBox="1">
            <a:spLocks noGrp="1"/>
          </p:cNvSpPr>
          <p:nvPr>
            <p:ph type="body" idx="1"/>
          </p:nvPr>
        </p:nvSpPr>
        <p:spPr>
          <a:prstGeom prst="rect">
            <a:avLst/>
          </a:prstGeom>
        </p:spPr>
        <p:txBody>
          <a:bodyPr/>
          <a:lstStyle/>
          <a:p>
            <a:r>
              <a:t>ニュートリノを伴わない二重ベータ崩壊（0νββ）探索</a:t>
            </a:r>
          </a:p>
          <a:p>
            <a:pPr lvl="1"/>
            <a:r>
              <a:t>ニュートリノがマヨラナ粒子だとわかること</a:t>
            </a:r>
          </a:p>
          <a:p>
            <a:pPr lvl="2"/>
            <a:r>
              <a:t>ニュートリノが異常に軽い理由</a:t>
            </a:r>
          </a:p>
          <a:p>
            <a:pPr lvl="2"/>
            <a:r>
              <a:t>物質優勢宇宙の謎</a:t>
            </a:r>
          </a:p>
          <a:p>
            <a:pPr lvl="1"/>
            <a:r>
              <a:t>2個のβ線のエネルギー和が崩壊エネルギーQ値に一致</a:t>
            </a:r>
          </a:p>
          <a:p>
            <a:r>
              <a:t>非常にまれな現象</a:t>
            </a:r>
          </a:p>
          <a:p>
            <a:pPr lvl="1"/>
            <a:r>
              <a:t>（半減期）＞ 10</a:t>
            </a:r>
            <a:r>
              <a:rPr baseline="31999"/>
              <a:t>26</a:t>
            </a:r>
            <a:r>
              <a:t> year</a:t>
            </a:r>
          </a:p>
          <a:p>
            <a:pPr lvl="1"/>
            <a:r>
              <a:t>ゼロ背景事象環境が必要</a:t>
            </a:r>
          </a:p>
        </p:txBody>
      </p:sp>
      <p:sp>
        <p:nvSpPr>
          <p:cNvPr id="142" name="スライド番号"/>
          <p:cNvSpPr txBox="1">
            <a:spLocks noGrp="1"/>
          </p:cNvSpPr>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143" name="イメージ" descr="イメージ"/>
          <p:cNvPicPr>
            <a:picLocks noChangeAspect="1"/>
          </p:cNvPicPr>
          <p:nvPr/>
        </p:nvPicPr>
        <p:blipFill>
          <a:blip r:embed="rId2"/>
          <a:stretch>
            <a:fillRect/>
          </a:stretch>
        </p:blipFill>
        <p:spPr>
          <a:xfrm>
            <a:off x="11056530" y="2191062"/>
            <a:ext cx="1812838" cy="1812839"/>
          </a:xfrm>
          <a:prstGeom prst="rect">
            <a:avLst/>
          </a:prstGeom>
          <a:ln w="12700">
            <a:miter lim="400000"/>
          </a:ln>
        </p:spPr>
      </p:pic>
      <p:pic>
        <p:nvPicPr>
          <p:cNvPr id="144" name="イメージ" descr="イメージ"/>
          <p:cNvPicPr>
            <a:picLocks noChangeAspect="1"/>
          </p:cNvPicPr>
          <p:nvPr/>
        </p:nvPicPr>
        <p:blipFill>
          <a:blip r:embed="rId3"/>
          <a:stretch>
            <a:fillRect/>
          </a:stretch>
        </p:blipFill>
        <p:spPr>
          <a:xfrm>
            <a:off x="5627026" y="2631440"/>
            <a:ext cx="2428571" cy="385936"/>
          </a:xfrm>
          <a:prstGeom prst="rect">
            <a:avLst/>
          </a:prstGeom>
          <a:ln w="12700">
            <a:miter lim="400000"/>
          </a:ln>
        </p:spPr>
      </p:pic>
      <p:sp>
        <p:nvSpPr>
          <p:cNvPr id="145" name="2νββ"/>
          <p:cNvSpPr txBox="1"/>
          <p:nvPr/>
        </p:nvSpPr>
        <p:spPr>
          <a:xfrm>
            <a:off x="8953627" y="3986059"/>
            <a:ext cx="1411111" cy="400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1">
              <a:spcBef>
                <a:spcPts val="1000"/>
              </a:spcBef>
              <a:defRPr sz="2300">
                <a:solidFill>
                  <a:srgbClr val="0F0F0F"/>
                </a:solidFill>
                <a:latin typeface="+mn-lt"/>
                <a:ea typeface="+mn-ea"/>
                <a:cs typeface="+mn-cs"/>
                <a:sym typeface="ヒラギノ角ゴ ProN W3"/>
              </a:defRPr>
            </a:pPr>
            <a:r>
              <a:t>2νββ</a:t>
            </a:r>
          </a:p>
        </p:txBody>
      </p:sp>
      <p:sp>
        <p:nvSpPr>
          <p:cNvPr id="146" name="0νββ"/>
          <p:cNvSpPr txBox="1"/>
          <p:nvPr/>
        </p:nvSpPr>
        <p:spPr>
          <a:xfrm>
            <a:off x="10964417" y="3986059"/>
            <a:ext cx="1411111" cy="400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1">
              <a:spcBef>
                <a:spcPts val="1000"/>
              </a:spcBef>
              <a:defRPr sz="2300">
                <a:solidFill>
                  <a:srgbClr val="0F0F0F"/>
                </a:solidFill>
                <a:latin typeface="+mn-lt"/>
                <a:ea typeface="+mn-ea"/>
                <a:cs typeface="+mn-cs"/>
                <a:sym typeface="ヒラギノ角ゴ ProN W3"/>
              </a:defRPr>
            </a:pPr>
            <a:r>
              <a:t>0νββ</a:t>
            </a:r>
          </a:p>
        </p:txBody>
      </p:sp>
      <p:pic>
        <p:nvPicPr>
          <p:cNvPr id="147" name="イメージ" descr="イメージ"/>
          <p:cNvPicPr>
            <a:picLocks noChangeAspect="1"/>
          </p:cNvPicPr>
          <p:nvPr/>
        </p:nvPicPr>
        <p:blipFill>
          <a:blip r:embed="rId4"/>
          <a:stretch>
            <a:fillRect/>
          </a:stretch>
        </p:blipFill>
        <p:spPr>
          <a:xfrm>
            <a:off x="9043120" y="2126603"/>
            <a:ext cx="1812838" cy="1812839"/>
          </a:xfrm>
          <a:prstGeom prst="rect">
            <a:avLst/>
          </a:prstGeom>
          <a:ln w="12700">
            <a:miter lim="400000"/>
          </a:ln>
        </p:spPr>
      </p:pic>
      <p:pic>
        <p:nvPicPr>
          <p:cNvPr id="148" name="イメージ" descr="イメージ"/>
          <p:cNvPicPr>
            <a:picLocks noChangeAspect="1"/>
          </p:cNvPicPr>
          <p:nvPr/>
        </p:nvPicPr>
        <p:blipFill>
          <a:blip r:embed="rId5"/>
          <a:srcRect r="23792"/>
          <a:stretch>
            <a:fillRect/>
          </a:stretch>
        </p:blipFill>
        <p:spPr>
          <a:xfrm>
            <a:off x="6983164" y="5168434"/>
            <a:ext cx="3468815" cy="4246850"/>
          </a:xfrm>
          <a:prstGeom prst="rect">
            <a:avLst/>
          </a:prstGeom>
          <a:ln w="12700">
            <a:miter lim="400000"/>
          </a:ln>
        </p:spPr>
      </p:pic>
      <p:sp>
        <p:nvSpPr>
          <p:cNvPr id="149" name="BG-limited case"/>
          <p:cNvSpPr txBox="1"/>
          <p:nvPr/>
        </p:nvSpPr>
        <p:spPr>
          <a:xfrm>
            <a:off x="5163713" y="5039516"/>
            <a:ext cx="2348981"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100"/>
            </a:lvl1pPr>
          </a:lstStyle>
          <a:p>
            <a:r>
              <a:t>BG-limited case</a:t>
            </a:r>
          </a:p>
        </p:txBody>
      </p:sp>
      <p:sp>
        <p:nvSpPr>
          <p:cNvPr id="150" name="If BG free"/>
          <p:cNvSpPr txBox="1"/>
          <p:nvPr/>
        </p:nvSpPr>
        <p:spPr>
          <a:xfrm>
            <a:off x="10609604" y="5039516"/>
            <a:ext cx="1507276"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100"/>
            </a:lvl1pPr>
          </a:lstStyle>
          <a:p>
            <a:r>
              <a:t>If BG free</a:t>
            </a:r>
          </a:p>
        </p:txBody>
      </p:sp>
      <p:sp>
        <p:nvSpPr>
          <p:cNvPr id="151" name="~500kg-yr"/>
          <p:cNvSpPr txBox="1"/>
          <p:nvPr/>
        </p:nvSpPr>
        <p:spPr>
          <a:xfrm>
            <a:off x="5354763" y="6713988"/>
            <a:ext cx="1470649" cy="349251"/>
          </a:xfrm>
          <a:prstGeom prst="rect">
            <a:avLst/>
          </a:prstGeom>
          <a:solidFill>
            <a:schemeClr val="accent3">
              <a:hueOff val="362282"/>
              <a:satOff val="31803"/>
              <a:lumOff val="-182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900">
                <a:solidFill>
                  <a:srgbClr val="FFFFFF"/>
                </a:solidFill>
              </a:defRPr>
            </a:lvl1pPr>
          </a:lstStyle>
          <a:p>
            <a:r>
              <a:t>~500kg-yr</a:t>
            </a:r>
          </a:p>
        </p:txBody>
      </p:sp>
      <p:sp>
        <p:nvSpPr>
          <p:cNvPr id="152" name="1 ton x 10yr"/>
          <p:cNvSpPr txBox="1"/>
          <p:nvPr/>
        </p:nvSpPr>
        <p:spPr>
          <a:xfrm>
            <a:off x="5104284" y="7254837"/>
            <a:ext cx="1718705" cy="349250"/>
          </a:xfrm>
          <a:prstGeom prst="rect">
            <a:avLst/>
          </a:prstGeom>
          <a:solidFill>
            <a:schemeClr val="accent4">
              <a:hueOff val="366961"/>
              <a:satOff val="4172"/>
              <a:lumOff val="11129"/>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900"/>
            </a:lvl1pPr>
          </a:lstStyle>
          <a:p>
            <a:r>
              <a:t>1 ton x 10yr</a:t>
            </a:r>
          </a:p>
        </p:txBody>
      </p:sp>
      <p:sp>
        <p:nvSpPr>
          <p:cNvPr id="153" name="100 ton x 10yr"/>
          <p:cNvSpPr txBox="1"/>
          <p:nvPr/>
        </p:nvSpPr>
        <p:spPr>
          <a:xfrm>
            <a:off x="4814319" y="8077416"/>
            <a:ext cx="2062316" cy="349251"/>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900">
                <a:solidFill>
                  <a:srgbClr val="FFFFFF"/>
                </a:solidFill>
              </a:defRPr>
            </a:lvl1pPr>
          </a:lstStyle>
          <a:p>
            <a:r>
              <a:t>100 ton x 10yr</a:t>
            </a:r>
          </a:p>
        </p:txBody>
      </p:sp>
      <p:sp>
        <p:nvSpPr>
          <p:cNvPr id="154" name="線"/>
          <p:cNvSpPr/>
          <p:nvPr/>
        </p:nvSpPr>
        <p:spPr>
          <a:xfrm>
            <a:off x="6906930" y="6888613"/>
            <a:ext cx="676527" cy="1"/>
          </a:xfrm>
          <a:prstGeom prst="line">
            <a:avLst/>
          </a:prstGeom>
          <a:ln w="381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155" name="1 ton x 10yr"/>
          <p:cNvSpPr txBox="1"/>
          <p:nvPr/>
        </p:nvSpPr>
        <p:spPr>
          <a:xfrm>
            <a:off x="10982732" y="7841125"/>
            <a:ext cx="1718705" cy="349251"/>
          </a:xfrm>
          <a:prstGeom prst="rect">
            <a:avLst/>
          </a:prstGeom>
          <a:solidFill>
            <a:schemeClr val="accent4">
              <a:hueOff val="366961"/>
              <a:satOff val="4172"/>
              <a:lumOff val="11129"/>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900"/>
            </a:lvl1pPr>
          </a:lstStyle>
          <a:p>
            <a:r>
              <a:t>1 ton x 10yr</a:t>
            </a:r>
          </a:p>
        </p:txBody>
      </p:sp>
      <p:sp>
        <p:nvSpPr>
          <p:cNvPr id="156" name="線"/>
          <p:cNvSpPr/>
          <p:nvPr/>
        </p:nvSpPr>
        <p:spPr>
          <a:xfrm>
            <a:off x="6906930" y="8208595"/>
            <a:ext cx="676527" cy="1"/>
          </a:xfrm>
          <a:prstGeom prst="line">
            <a:avLst/>
          </a:prstGeom>
          <a:ln w="381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157" name="線"/>
          <p:cNvSpPr/>
          <p:nvPr/>
        </p:nvSpPr>
        <p:spPr>
          <a:xfrm>
            <a:off x="6922038" y="7429462"/>
            <a:ext cx="676528" cy="1"/>
          </a:xfrm>
          <a:prstGeom prst="line">
            <a:avLst/>
          </a:prstGeom>
          <a:ln w="381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158" name="線"/>
          <p:cNvSpPr/>
          <p:nvPr/>
        </p:nvSpPr>
        <p:spPr>
          <a:xfrm>
            <a:off x="10427595" y="8015750"/>
            <a:ext cx="522095" cy="1"/>
          </a:xfrm>
          <a:prstGeom prst="line">
            <a:avLst/>
          </a:prstGeom>
          <a:ln w="38100">
            <a:solidFill>
              <a:srgbClr val="000000"/>
            </a:solidFill>
            <a:miter lim="400000"/>
            <a:head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159" name="Phys. Rev. Lett. 117, 082503 (2016)"/>
          <p:cNvSpPr txBox="1"/>
          <p:nvPr/>
        </p:nvSpPr>
        <p:spPr>
          <a:xfrm>
            <a:off x="7900550" y="4921429"/>
            <a:ext cx="2321199"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2800"/>
              </a:lnSpc>
              <a:defRPr sz="1200">
                <a:ln w="0" cap="flat">
                  <a:solidFill>
                    <a:srgbClr val="000000"/>
                  </a:solidFill>
                  <a:prstDash val="solid"/>
                  <a:miter lim="400000"/>
                </a:ln>
                <a:latin typeface="Times Roman"/>
                <a:ea typeface="Times Roman"/>
                <a:cs typeface="Times Roman"/>
                <a:sym typeface="Times Roman"/>
              </a:defRPr>
            </a:lvl1pPr>
          </a:lstStyle>
          <a:p>
            <a:r>
              <a:t>Phys. Rev. Lett. 117, 082503 (2016)</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高圧キセノンガスTPC AXEL"/>
          <p:cNvSpPr txBox="1">
            <a:spLocks noGrp="1"/>
          </p:cNvSpPr>
          <p:nvPr>
            <p:ph type="title"/>
          </p:nvPr>
        </p:nvSpPr>
        <p:spPr>
          <a:prstGeom prst="rect">
            <a:avLst/>
          </a:prstGeom>
        </p:spPr>
        <p:txBody>
          <a:bodyPr/>
          <a:lstStyle/>
          <a:p>
            <a:r>
              <a:t>高圧キセノンガスTPC AXEL</a:t>
            </a:r>
          </a:p>
        </p:txBody>
      </p:sp>
      <p:sp>
        <p:nvSpPr>
          <p:cNvPr id="162" name="0νββ崩壊エネルギーQ値での性能評価に向けて大型試作機を開発中…"/>
          <p:cNvSpPr txBox="1">
            <a:spLocks noGrp="1"/>
          </p:cNvSpPr>
          <p:nvPr>
            <p:ph type="body" sz="quarter" idx="1"/>
          </p:nvPr>
        </p:nvSpPr>
        <p:spPr>
          <a:xfrm>
            <a:off x="252452" y="6866724"/>
            <a:ext cx="7657833" cy="2656225"/>
          </a:xfrm>
          <a:prstGeom prst="rect">
            <a:avLst/>
          </a:prstGeom>
        </p:spPr>
        <p:txBody>
          <a:bodyPr/>
          <a:lstStyle/>
          <a:p>
            <a:r>
              <a:t>0νββ崩壊エネルギーQ値での性能評価に向けて大型試作機を開発中</a:t>
            </a:r>
          </a:p>
          <a:p>
            <a:pPr lvl="1"/>
            <a:r>
              <a:t>18pT12-8（次の講演）；吉田</a:t>
            </a:r>
          </a:p>
          <a:p>
            <a:pPr lvl="1">
              <a:defRPr>
                <a:solidFill>
                  <a:srgbClr val="5E5E5E"/>
                </a:solidFill>
              </a:defRPr>
            </a:pPr>
            <a:r>
              <a:t>18aS32-10；中村輝石</a:t>
            </a:r>
          </a:p>
          <a:p>
            <a:pPr lvl="1">
              <a:defRPr>
                <a:solidFill>
                  <a:srgbClr val="5E5E5E"/>
                </a:solidFill>
              </a:defRPr>
            </a:pPr>
            <a:r>
              <a:t>18pS31-9, 10；小原・潘</a:t>
            </a:r>
          </a:p>
        </p:txBody>
      </p:sp>
      <p:sp>
        <p:nvSpPr>
          <p:cNvPr id="163" name="スライド番号"/>
          <p:cNvSpPr txBox="1">
            <a:spLocks noGrp="1"/>
          </p:cNvSpPr>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grpSp>
        <p:nvGrpSpPr>
          <p:cNvPr id="166" name="グループ"/>
          <p:cNvGrpSpPr/>
          <p:nvPr/>
        </p:nvGrpSpPr>
        <p:grpSpPr>
          <a:xfrm>
            <a:off x="1644021" y="2385519"/>
            <a:ext cx="5747895" cy="4055270"/>
            <a:chOff x="0" y="0"/>
            <a:chExt cx="5747893" cy="4055268"/>
          </a:xfrm>
        </p:grpSpPr>
        <p:pic>
          <p:nvPicPr>
            <p:cNvPr id="164" name="fig_AXEL_Detector_inner.png" descr="fig_AXEL_Detector_inner.png"/>
            <p:cNvPicPr>
              <a:picLocks noChangeAspect="1"/>
            </p:cNvPicPr>
            <p:nvPr/>
          </p:nvPicPr>
          <p:blipFill>
            <a:blip r:embed="rId2"/>
            <a:srcRect l="4280" t="10842" r="8266" b="10842"/>
            <a:stretch>
              <a:fillRect/>
            </a:stretch>
          </p:blipFill>
          <p:spPr>
            <a:xfrm>
              <a:off x="203734" y="463947"/>
              <a:ext cx="4950176" cy="3127566"/>
            </a:xfrm>
            <a:prstGeom prst="rect">
              <a:avLst/>
            </a:prstGeom>
            <a:ln w="12700" cap="flat">
              <a:noFill/>
              <a:miter lim="400000"/>
            </a:ln>
            <a:effectLst/>
          </p:spPr>
        </p:pic>
        <p:pic>
          <p:nvPicPr>
            <p:cNvPr id="165" name="fig_AXEL_Detector_chamber.png" descr="fig_AXEL_Detector_chamber.png"/>
            <p:cNvPicPr>
              <a:picLocks noChangeAspect="1"/>
            </p:cNvPicPr>
            <p:nvPr/>
          </p:nvPicPr>
          <p:blipFill>
            <a:blip r:embed="rId3"/>
            <a:srcRect b="1"/>
            <a:stretch>
              <a:fillRect/>
            </a:stretch>
          </p:blipFill>
          <p:spPr>
            <a:xfrm>
              <a:off x="0" y="0"/>
              <a:ext cx="5747894" cy="4055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799" y="21600"/>
                  </a:lnTo>
                  <a:lnTo>
                    <a:pt x="21600" y="21600"/>
                  </a:lnTo>
                  <a:lnTo>
                    <a:pt x="21600" y="10800"/>
                  </a:lnTo>
                  <a:lnTo>
                    <a:pt x="21600" y="0"/>
                  </a:lnTo>
                  <a:lnTo>
                    <a:pt x="10799" y="0"/>
                  </a:lnTo>
                  <a:lnTo>
                    <a:pt x="0" y="0"/>
                  </a:lnTo>
                  <a:close/>
                  <a:moveTo>
                    <a:pt x="10746" y="841"/>
                  </a:moveTo>
                  <a:cubicBezTo>
                    <a:pt x="18822" y="826"/>
                    <a:pt x="18977" y="828"/>
                    <a:pt x="19133" y="941"/>
                  </a:cubicBezTo>
                  <a:cubicBezTo>
                    <a:pt x="19351" y="1098"/>
                    <a:pt x="19714" y="1666"/>
                    <a:pt x="19889" y="2127"/>
                  </a:cubicBezTo>
                  <a:cubicBezTo>
                    <a:pt x="20420" y="3515"/>
                    <a:pt x="20740" y="5205"/>
                    <a:pt x="20962" y="7790"/>
                  </a:cubicBezTo>
                  <a:cubicBezTo>
                    <a:pt x="21077" y="9136"/>
                    <a:pt x="21066" y="12705"/>
                    <a:pt x="20941" y="14104"/>
                  </a:cubicBezTo>
                  <a:cubicBezTo>
                    <a:pt x="20621" y="17677"/>
                    <a:pt x="19919" y="20183"/>
                    <a:pt x="19088" y="20716"/>
                  </a:cubicBezTo>
                  <a:cubicBezTo>
                    <a:pt x="18914" y="20829"/>
                    <a:pt x="18745" y="20831"/>
                    <a:pt x="10799" y="20826"/>
                  </a:cubicBezTo>
                  <a:cubicBezTo>
                    <a:pt x="5187" y="20823"/>
                    <a:pt x="2646" y="20802"/>
                    <a:pt x="2550" y="20759"/>
                  </a:cubicBezTo>
                  <a:cubicBezTo>
                    <a:pt x="2233" y="20615"/>
                    <a:pt x="1793" y="19875"/>
                    <a:pt x="1512" y="19015"/>
                  </a:cubicBezTo>
                  <a:cubicBezTo>
                    <a:pt x="416" y="15657"/>
                    <a:pt x="192" y="9115"/>
                    <a:pt x="1020" y="4634"/>
                  </a:cubicBezTo>
                  <a:cubicBezTo>
                    <a:pt x="1352" y="2836"/>
                    <a:pt x="1830" y="1527"/>
                    <a:pt x="2334" y="1034"/>
                  </a:cubicBezTo>
                  <a:lnTo>
                    <a:pt x="2516" y="856"/>
                  </a:lnTo>
                  <a:lnTo>
                    <a:pt x="10746" y="841"/>
                  </a:lnTo>
                  <a:close/>
                </a:path>
              </a:pathLst>
            </a:custGeom>
            <a:ln w="12700" cap="flat">
              <a:noFill/>
              <a:miter lim="400000"/>
            </a:ln>
            <a:effectLst/>
          </p:spPr>
        </p:pic>
      </p:grpSp>
      <p:sp>
        <p:nvSpPr>
          <p:cNvPr id="167" name="コールアウト"/>
          <p:cNvSpPr/>
          <p:nvPr/>
        </p:nvSpPr>
        <p:spPr>
          <a:xfrm>
            <a:off x="6711923" y="2410919"/>
            <a:ext cx="3802461" cy="3953670"/>
          </a:xfrm>
          <a:custGeom>
            <a:avLst/>
            <a:gdLst/>
            <a:ahLst/>
            <a:cxnLst>
              <a:cxn ang="0">
                <a:pos x="wd2" y="hd2"/>
              </a:cxn>
              <a:cxn ang="5400000">
                <a:pos x="wd2" y="hd2"/>
              </a:cxn>
              <a:cxn ang="10800000">
                <a:pos x="wd2" y="hd2"/>
              </a:cxn>
              <a:cxn ang="16200000">
                <a:pos x="wd2" y="hd2"/>
              </a:cxn>
            </a:cxnLst>
            <a:rect l="0" t="0" r="r" b="b"/>
            <a:pathLst>
              <a:path w="21600" h="21600" extrusionOk="0">
                <a:moveTo>
                  <a:pt x="6696" y="0"/>
                </a:moveTo>
                <a:lnTo>
                  <a:pt x="6696" y="6351"/>
                </a:lnTo>
                <a:lnTo>
                  <a:pt x="0" y="7817"/>
                </a:lnTo>
                <a:lnTo>
                  <a:pt x="6696" y="9282"/>
                </a:lnTo>
                <a:lnTo>
                  <a:pt x="6696" y="21600"/>
                </a:lnTo>
                <a:lnTo>
                  <a:pt x="21600" y="21600"/>
                </a:lnTo>
                <a:lnTo>
                  <a:pt x="21600" y="0"/>
                </a:lnTo>
                <a:lnTo>
                  <a:pt x="6696"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pic>
        <p:nvPicPr>
          <p:cNvPr id="168" name="fig_ELCC_CrossSection.png" descr="fig_ELCC_CrossSection.png"/>
          <p:cNvPicPr>
            <a:picLocks noChangeAspect="1"/>
          </p:cNvPicPr>
          <p:nvPr/>
        </p:nvPicPr>
        <p:blipFill>
          <a:blip r:embed="rId4"/>
          <a:srcRect l="8555" t="16756" b="7119"/>
          <a:stretch>
            <a:fillRect/>
          </a:stretch>
        </p:blipFill>
        <p:spPr>
          <a:xfrm>
            <a:off x="8115460" y="2616704"/>
            <a:ext cx="2286212" cy="3642824"/>
          </a:xfrm>
          <a:prstGeom prst="rect">
            <a:avLst/>
          </a:prstGeom>
          <a:ln w="12700">
            <a:miter lim="400000"/>
          </a:ln>
        </p:spPr>
      </p:pic>
      <p:sp>
        <p:nvSpPr>
          <p:cNvPr id="169" name="大質量の崩壊核：…"/>
          <p:cNvSpPr/>
          <p:nvPr/>
        </p:nvSpPr>
        <p:spPr>
          <a:xfrm>
            <a:off x="959017" y="1551059"/>
            <a:ext cx="2614216" cy="1613298"/>
          </a:xfrm>
          <a:custGeom>
            <a:avLst/>
            <a:gdLst/>
            <a:ahLst/>
            <a:cxnLst>
              <a:cxn ang="0">
                <a:pos x="wd2" y="hd2"/>
              </a:cxn>
              <a:cxn ang="5400000">
                <a:pos x="wd2" y="hd2"/>
              </a:cxn>
              <a:cxn ang="10800000">
                <a:pos x="wd2" y="hd2"/>
              </a:cxn>
              <a:cxn ang="16200000">
                <a:pos x="wd2" y="hd2"/>
              </a:cxn>
            </a:cxnLst>
            <a:rect l="0" t="0" r="r" b="b"/>
            <a:pathLst>
              <a:path w="21600" h="21600" extrusionOk="0">
                <a:moveTo>
                  <a:pt x="882" y="0"/>
                </a:moveTo>
                <a:cubicBezTo>
                  <a:pt x="394" y="0"/>
                  <a:pt x="0" y="639"/>
                  <a:pt x="0" y="1429"/>
                </a:cubicBezTo>
                <a:lnTo>
                  <a:pt x="0" y="13725"/>
                </a:lnTo>
                <a:cubicBezTo>
                  <a:pt x="0" y="14516"/>
                  <a:pt x="394" y="15155"/>
                  <a:pt x="882" y="15155"/>
                </a:cubicBezTo>
                <a:lnTo>
                  <a:pt x="18685" y="15155"/>
                </a:lnTo>
                <a:lnTo>
                  <a:pt x="21600" y="21600"/>
                </a:lnTo>
                <a:lnTo>
                  <a:pt x="20597" y="6589"/>
                </a:lnTo>
                <a:lnTo>
                  <a:pt x="20597" y="1429"/>
                </a:lnTo>
                <a:cubicBezTo>
                  <a:pt x="20597" y="639"/>
                  <a:pt x="20202" y="0"/>
                  <a:pt x="19714" y="0"/>
                </a:cubicBezTo>
                <a:lnTo>
                  <a:pt x="882" y="0"/>
                </a:lnTo>
                <a:close/>
              </a:path>
            </a:pathLst>
          </a:custGeom>
          <a:solidFill>
            <a:srgbClr val="FFFFFF"/>
          </a:solidFill>
          <a:ln w="50800">
            <a:solidFill>
              <a:schemeClr val="accent4">
                <a:hueOff val="-1081314"/>
                <a:satOff val="4338"/>
                <a:lumOff val="-8931"/>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sz="2200">
                <a:solidFill>
                  <a:srgbClr val="0F0F0F"/>
                </a:solidFill>
                <a:latin typeface="+mn-lt"/>
                <a:ea typeface="+mn-ea"/>
                <a:cs typeface="+mn-cs"/>
                <a:sym typeface="ヒラギノ角ゴ ProN W3"/>
              </a:defRPr>
            </a:pPr>
            <a:r>
              <a:rPr>
                <a:latin typeface="ヒラギノ角ゴ ProN W6"/>
                <a:ea typeface="ヒラギノ角ゴ ProN W6"/>
                <a:cs typeface="ヒラギノ角ゴ ProN W6"/>
                <a:sym typeface="ヒラギノ角ゴ ProN W6"/>
              </a:rPr>
              <a:t>大質量の崩壊核：</a:t>
            </a:r>
          </a:p>
          <a:p>
            <a:pPr algn="l">
              <a:defRPr sz="2200">
                <a:solidFill>
                  <a:srgbClr val="0F0F0F"/>
                </a:solidFill>
                <a:latin typeface="+mn-lt"/>
                <a:ea typeface="+mn-ea"/>
                <a:cs typeface="+mn-cs"/>
                <a:sym typeface="ヒラギノ角ゴ ProN W3"/>
              </a:defRPr>
            </a:pPr>
            <a:r>
              <a:t>高圧Xeガス</a:t>
            </a:r>
          </a:p>
        </p:txBody>
      </p:sp>
      <p:sp>
        <p:nvSpPr>
          <p:cNvPr id="170" name="低背景事象：…"/>
          <p:cNvSpPr/>
          <p:nvPr/>
        </p:nvSpPr>
        <p:spPr>
          <a:xfrm>
            <a:off x="3651325" y="1573118"/>
            <a:ext cx="4356895" cy="2360217"/>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cubicBezTo>
                  <a:pt x="236" y="0"/>
                  <a:pt x="0" y="437"/>
                  <a:pt x="0" y="977"/>
                </a:cubicBezTo>
                <a:lnTo>
                  <a:pt x="0" y="10297"/>
                </a:lnTo>
                <a:cubicBezTo>
                  <a:pt x="0" y="10837"/>
                  <a:pt x="236" y="11278"/>
                  <a:pt x="529" y="11278"/>
                </a:cubicBezTo>
                <a:lnTo>
                  <a:pt x="5236" y="11278"/>
                </a:lnTo>
                <a:lnTo>
                  <a:pt x="6328" y="21600"/>
                </a:lnTo>
                <a:lnTo>
                  <a:pt x="7422" y="11278"/>
                </a:lnTo>
                <a:lnTo>
                  <a:pt x="21069" y="11278"/>
                </a:lnTo>
                <a:cubicBezTo>
                  <a:pt x="21362" y="11278"/>
                  <a:pt x="21600" y="10837"/>
                  <a:pt x="21600" y="10297"/>
                </a:cubicBezTo>
                <a:lnTo>
                  <a:pt x="21600" y="977"/>
                </a:lnTo>
                <a:cubicBezTo>
                  <a:pt x="21600" y="437"/>
                  <a:pt x="21362" y="0"/>
                  <a:pt x="21069" y="0"/>
                </a:cubicBezTo>
                <a:lnTo>
                  <a:pt x="529" y="0"/>
                </a:lnTo>
                <a:close/>
              </a:path>
            </a:pathLst>
          </a:custGeom>
          <a:solidFill>
            <a:srgbClr val="FFFFFF"/>
          </a:solidFill>
          <a:ln w="50800">
            <a:solidFill>
              <a:schemeClr val="accent4">
                <a:hueOff val="-1081314"/>
                <a:satOff val="4338"/>
                <a:lumOff val="-8931"/>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sz="2200">
                <a:solidFill>
                  <a:srgbClr val="0F0F0F"/>
                </a:solidFill>
                <a:latin typeface="+mn-lt"/>
                <a:ea typeface="+mn-ea"/>
                <a:cs typeface="+mn-cs"/>
                <a:sym typeface="ヒラギノ角ゴ ProN W3"/>
              </a:defRPr>
            </a:pPr>
            <a:r>
              <a:rPr>
                <a:latin typeface="ヒラギノ角ゴ ProN W6"/>
                <a:ea typeface="ヒラギノ角ゴ ProN W6"/>
                <a:cs typeface="ヒラギノ角ゴ ProN W6"/>
                <a:sym typeface="ヒラギノ角ゴ ProN W6"/>
              </a:rPr>
              <a:t>低背景事象：</a:t>
            </a:r>
          </a:p>
          <a:p>
            <a:pPr algn="l">
              <a:defRPr sz="2200">
                <a:solidFill>
                  <a:srgbClr val="0F0F0F"/>
                </a:solidFill>
                <a:latin typeface="+mn-lt"/>
                <a:ea typeface="+mn-ea"/>
                <a:cs typeface="+mn-cs"/>
                <a:sym typeface="ヒラギノ角ゴ ProN W3"/>
              </a:defRPr>
            </a:pPr>
            <a:r>
              <a:t>飛跡再構成による背景事象の除去</a:t>
            </a:r>
          </a:p>
        </p:txBody>
      </p:sp>
      <p:sp>
        <p:nvSpPr>
          <p:cNvPr id="171" name="高エネルギー分解能：…"/>
          <p:cNvSpPr/>
          <p:nvPr/>
        </p:nvSpPr>
        <p:spPr>
          <a:xfrm>
            <a:off x="8271261" y="1291932"/>
            <a:ext cx="4211242" cy="2701926"/>
          </a:xfrm>
          <a:custGeom>
            <a:avLst/>
            <a:gdLst/>
            <a:ahLst/>
            <a:cxnLst>
              <a:cxn ang="0">
                <a:pos x="wd2" y="hd2"/>
              </a:cxn>
              <a:cxn ang="5400000">
                <a:pos x="wd2" y="hd2"/>
              </a:cxn>
              <a:cxn ang="10800000">
                <a:pos x="wd2" y="hd2"/>
              </a:cxn>
              <a:cxn ang="16200000">
                <a:pos x="wd2" y="hd2"/>
              </a:cxn>
            </a:cxnLst>
            <a:rect l="0" t="0" r="r" b="b"/>
            <a:pathLst>
              <a:path w="21600" h="21600" extrusionOk="0">
                <a:moveTo>
                  <a:pt x="548" y="0"/>
                </a:moveTo>
                <a:cubicBezTo>
                  <a:pt x="245" y="0"/>
                  <a:pt x="0" y="381"/>
                  <a:pt x="0" y="853"/>
                </a:cubicBezTo>
                <a:lnTo>
                  <a:pt x="0" y="14817"/>
                </a:lnTo>
                <a:cubicBezTo>
                  <a:pt x="0" y="15289"/>
                  <a:pt x="245" y="15670"/>
                  <a:pt x="548" y="15670"/>
                </a:cubicBezTo>
                <a:lnTo>
                  <a:pt x="6017" y="15670"/>
                </a:lnTo>
                <a:lnTo>
                  <a:pt x="7147" y="21600"/>
                </a:lnTo>
                <a:lnTo>
                  <a:pt x="8279" y="15670"/>
                </a:lnTo>
                <a:lnTo>
                  <a:pt x="21052" y="15670"/>
                </a:lnTo>
                <a:cubicBezTo>
                  <a:pt x="21355" y="15670"/>
                  <a:pt x="21600" y="15289"/>
                  <a:pt x="21600" y="14817"/>
                </a:cubicBezTo>
                <a:lnTo>
                  <a:pt x="21600" y="853"/>
                </a:lnTo>
                <a:cubicBezTo>
                  <a:pt x="21600" y="381"/>
                  <a:pt x="21355" y="0"/>
                  <a:pt x="21052" y="0"/>
                </a:cubicBezTo>
                <a:lnTo>
                  <a:pt x="548" y="0"/>
                </a:lnTo>
                <a:close/>
              </a:path>
            </a:pathLst>
          </a:custGeom>
          <a:solidFill>
            <a:srgbClr val="FFFFFF"/>
          </a:solidFill>
          <a:ln w="50800">
            <a:solidFill>
              <a:schemeClr val="accent4">
                <a:hueOff val="-1081314"/>
                <a:satOff val="4338"/>
                <a:lumOff val="-8931"/>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sz="2200">
                <a:solidFill>
                  <a:srgbClr val="0F0F0F"/>
                </a:solidFill>
                <a:latin typeface="+mn-lt"/>
                <a:ea typeface="+mn-ea"/>
                <a:cs typeface="+mn-cs"/>
                <a:sym typeface="ヒラギノ角ゴ ProN W3"/>
              </a:defRPr>
            </a:pPr>
            <a:r>
              <a:rPr>
                <a:latin typeface="ヒラギノ角ゴ ProN W6"/>
                <a:ea typeface="ヒラギノ角ゴ ProN W6"/>
                <a:cs typeface="ヒラギノ角ゴ ProN W6"/>
                <a:sym typeface="ヒラギノ角ゴ ProN W6"/>
              </a:rPr>
              <a:t>高エネルギー分解能：</a:t>
            </a:r>
          </a:p>
          <a:p>
            <a:pPr algn="l">
              <a:defRPr sz="2200">
                <a:solidFill>
                  <a:srgbClr val="0F0F0F"/>
                </a:solidFill>
                <a:latin typeface="+mn-lt"/>
                <a:ea typeface="+mn-ea"/>
                <a:cs typeface="+mn-cs"/>
                <a:sym typeface="ヒラギノ角ゴ ProN W3"/>
              </a:defRPr>
            </a:pPr>
            <a:r>
              <a:t>・電離電子数の揺らぎが少ない</a:t>
            </a:r>
          </a:p>
          <a:p>
            <a:pPr algn="l">
              <a:defRPr sz="2200">
                <a:solidFill>
                  <a:srgbClr val="0F0F0F"/>
                </a:solidFill>
                <a:latin typeface="+mn-lt"/>
                <a:ea typeface="+mn-ea"/>
                <a:cs typeface="+mn-cs"/>
                <a:sym typeface="ヒラギノ角ゴ ProN W3"/>
              </a:defRPr>
            </a:pPr>
            <a:r>
              <a:t>・EL過程を用いた線形増幅</a:t>
            </a:r>
          </a:p>
          <a:p>
            <a:pPr algn="l">
              <a:defRPr sz="2200">
                <a:solidFill>
                  <a:srgbClr val="0F0F0F"/>
                </a:solidFill>
                <a:latin typeface="+mn-lt"/>
                <a:ea typeface="+mn-ea"/>
                <a:cs typeface="+mn-cs"/>
                <a:sym typeface="ヒラギノ角ゴ ProN W3"/>
              </a:defRPr>
            </a:pPr>
            <a:r>
              <a:t>   —&gt; 目標0.5%FWHM@Q値</a:t>
            </a:r>
          </a:p>
        </p:txBody>
      </p:sp>
      <p:pic>
        <p:nvPicPr>
          <p:cNvPr id="172" name="IMG_7880.JPG" descr="IMG_7880.JPG"/>
          <p:cNvPicPr>
            <a:picLocks noChangeAspect="1"/>
          </p:cNvPicPr>
          <p:nvPr/>
        </p:nvPicPr>
        <p:blipFill>
          <a:blip r:embed="rId5"/>
          <a:stretch>
            <a:fillRect/>
          </a:stretch>
        </p:blipFill>
        <p:spPr>
          <a:xfrm>
            <a:off x="7880201" y="6459700"/>
            <a:ext cx="4150138" cy="311260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主要なバックグラウンド"/>
          <p:cNvSpPr txBox="1">
            <a:spLocks noGrp="1"/>
          </p:cNvSpPr>
          <p:nvPr>
            <p:ph type="title"/>
          </p:nvPr>
        </p:nvSpPr>
        <p:spPr>
          <a:prstGeom prst="rect">
            <a:avLst/>
          </a:prstGeom>
        </p:spPr>
        <p:txBody>
          <a:bodyPr/>
          <a:lstStyle/>
          <a:p>
            <a:r>
              <a:t>主要なバックグラウンド</a:t>
            </a:r>
          </a:p>
        </p:txBody>
      </p:sp>
      <p:sp>
        <p:nvSpPr>
          <p:cNvPr id="175" name="圧力容器に含まれる214Bi由来のガンマ線；2447 keV…"/>
          <p:cNvSpPr txBox="1">
            <a:spLocks noGrp="1"/>
          </p:cNvSpPr>
          <p:nvPr>
            <p:ph type="body" idx="1"/>
          </p:nvPr>
        </p:nvSpPr>
        <p:spPr>
          <a:prstGeom prst="rect">
            <a:avLst/>
          </a:prstGeom>
        </p:spPr>
        <p:txBody>
          <a:bodyPr/>
          <a:lstStyle/>
          <a:p>
            <a:r>
              <a:t>圧力容器に含まれる</a:t>
            </a:r>
            <a:r>
              <a:rPr baseline="31999"/>
              <a:t>214</a:t>
            </a:r>
            <a:r>
              <a:t>Bi由来のガンマ線；2447 keV</a:t>
            </a:r>
          </a:p>
          <a:p>
            <a:pPr lvl="1"/>
            <a:r>
              <a:t>0νββ（2458 keV）とエネルギー差が0.4%しか違わないので、エネルギーカットでは排除できない</a:t>
            </a:r>
          </a:p>
          <a:p>
            <a:pPr lvl="1"/>
            <a:r>
              <a:t>Fiducial＆エネルギーカット後も年100イベント程度の混入が予想</a:t>
            </a:r>
          </a:p>
        </p:txBody>
      </p:sp>
      <p:sp>
        <p:nvSpPr>
          <p:cNvPr id="176" name="スライド番号"/>
          <p:cNvSpPr txBox="1">
            <a:spLocks noGrp="1"/>
          </p:cNvSpPr>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77" name="イメージ" descr="イメージ"/>
          <p:cNvPicPr>
            <a:picLocks noChangeAspect="1"/>
          </p:cNvPicPr>
          <p:nvPr/>
        </p:nvPicPr>
        <p:blipFill>
          <a:blip r:embed="rId2"/>
          <a:stretch>
            <a:fillRect/>
          </a:stretch>
        </p:blipFill>
        <p:spPr>
          <a:xfrm>
            <a:off x="6461640" y="4966922"/>
            <a:ext cx="6344203" cy="4370097"/>
          </a:xfrm>
          <a:prstGeom prst="rect">
            <a:avLst/>
          </a:prstGeom>
          <a:ln w="12700">
            <a:miter lim="400000"/>
          </a:ln>
        </p:spPr>
      </p:pic>
      <p:grpSp>
        <p:nvGrpSpPr>
          <p:cNvPr id="180" name="グループ"/>
          <p:cNvGrpSpPr/>
          <p:nvPr/>
        </p:nvGrpSpPr>
        <p:grpSpPr>
          <a:xfrm>
            <a:off x="665423" y="5548752"/>
            <a:ext cx="5232401" cy="3691664"/>
            <a:chOff x="0" y="0"/>
            <a:chExt cx="5232400" cy="3691663"/>
          </a:xfrm>
        </p:grpSpPr>
        <p:pic>
          <p:nvPicPr>
            <p:cNvPr id="178" name="fig_AXEL_Detector_inner.png" descr="fig_AXEL_Detector_inner.png"/>
            <p:cNvPicPr>
              <a:picLocks noChangeAspect="1"/>
            </p:cNvPicPr>
            <p:nvPr/>
          </p:nvPicPr>
          <p:blipFill>
            <a:blip r:embed="rId3"/>
            <a:srcRect l="4280" t="10842" r="8266" b="10842"/>
            <a:stretch>
              <a:fillRect/>
            </a:stretch>
          </p:blipFill>
          <p:spPr>
            <a:xfrm>
              <a:off x="185464" y="422343"/>
              <a:ext cx="4506271" cy="2847103"/>
            </a:xfrm>
            <a:prstGeom prst="rect">
              <a:avLst/>
            </a:prstGeom>
            <a:ln w="12700" cap="flat">
              <a:noFill/>
              <a:miter lim="400000"/>
            </a:ln>
            <a:effectLst/>
          </p:spPr>
        </p:pic>
        <p:pic>
          <p:nvPicPr>
            <p:cNvPr id="179" name="fig_AXEL_Detector_chamber.png" descr="fig_AXEL_Detector_chamber.png"/>
            <p:cNvPicPr>
              <a:picLocks noChangeAspect="1"/>
            </p:cNvPicPr>
            <p:nvPr/>
          </p:nvPicPr>
          <p:blipFill>
            <a:blip r:embed="rId4"/>
            <a:srcRect r="1"/>
            <a:stretch>
              <a:fillRect/>
            </a:stretch>
          </p:blipFill>
          <p:spPr>
            <a:xfrm>
              <a:off x="0" y="0"/>
              <a:ext cx="5232400" cy="36916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800" y="21600"/>
                  </a:lnTo>
                  <a:lnTo>
                    <a:pt x="21600" y="21600"/>
                  </a:lnTo>
                  <a:lnTo>
                    <a:pt x="21600" y="10800"/>
                  </a:lnTo>
                  <a:lnTo>
                    <a:pt x="21600" y="0"/>
                  </a:lnTo>
                  <a:lnTo>
                    <a:pt x="10800" y="0"/>
                  </a:lnTo>
                  <a:lnTo>
                    <a:pt x="0" y="0"/>
                  </a:lnTo>
                  <a:close/>
                  <a:moveTo>
                    <a:pt x="10746" y="841"/>
                  </a:moveTo>
                  <a:cubicBezTo>
                    <a:pt x="18822" y="826"/>
                    <a:pt x="18979" y="828"/>
                    <a:pt x="19134" y="940"/>
                  </a:cubicBezTo>
                  <a:cubicBezTo>
                    <a:pt x="19352" y="1097"/>
                    <a:pt x="19714" y="1667"/>
                    <a:pt x="19890" y="2127"/>
                  </a:cubicBezTo>
                  <a:cubicBezTo>
                    <a:pt x="20420" y="3515"/>
                    <a:pt x="20741" y="5206"/>
                    <a:pt x="20963" y="7791"/>
                  </a:cubicBezTo>
                  <a:cubicBezTo>
                    <a:pt x="21078" y="9137"/>
                    <a:pt x="21065" y="12705"/>
                    <a:pt x="20940" y="14104"/>
                  </a:cubicBezTo>
                  <a:cubicBezTo>
                    <a:pt x="20620" y="17677"/>
                    <a:pt x="19919" y="20182"/>
                    <a:pt x="19088" y="20715"/>
                  </a:cubicBezTo>
                  <a:cubicBezTo>
                    <a:pt x="18914" y="20828"/>
                    <a:pt x="18746" y="20829"/>
                    <a:pt x="10800" y="20824"/>
                  </a:cubicBezTo>
                  <a:cubicBezTo>
                    <a:pt x="5187" y="20821"/>
                    <a:pt x="2647" y="20801"/>
                    <a:pt x="2551" y="20757"/>
                  </a:cubicBezTo>
                  <a:cubicBezTo>
                    <a:pt x="2234" y="20613"/>
                    <a:pt x="1793" y="19873"/>
                    <a:pt x="1512" y="19013"/>
                  </a:cubicBezTo>
                  <a:cubicBezTo>
                    <a:pt x="416" y="15656"/>
                    <a:pt x="193" y="9114"/>
                    <a:pt x="1021" y="4633"/>
                  </a:cubicBezTo>
                  <a:cubicBezTo>
                    <a:pt x="1353" y="2835"/>
                    <a:pt x="1830" y="1527"/>
                    <a:pt x="2335" y="1033"/>
                  </a:cubicBezTo>
                  <a:lnTo>
                    <a:pt x="2515" y="857"/>
                  </a:lnTo>
                  <a:lnTo>
                    <a:pt x="10746" y="841"/>
                  </a:lnTo>
                  <a:close/>
                </a:path>
              </a:pathLst>
            </a:custGeom>
            <a:ln w="12700" cap="flat">
              <a:noFill/>
              <a:miter lim="400000"/>
            </a:ln>
            <a:effectLst/>
          </p:spPr>
        </p:pic>
      </p:grpSp>
      <p:sp>
        <p:nvSpPr>
          <p:cNvPr id="181" name="圧力容器; ~10トン…"/>
          <p:cNvSpPr/>
          <p:nvPr/>
        </p:nvSpPr>
        <p:spPr>
          <a:xfrm>
            <a:off x="1611393" y="3975906"/>
            <a:ext cx="4400154" cy="1641476"/>
          </a:xfrm>
          <a:custGeom>
            <a:avLst/>
            <a:gdLst/>
            <a:ahLst/>
            <a:cxnLst>
              <a:cxn ang="0">
                <a:pos x="wd2" y="hd2"/>
              </a:cxn>
              <a:cxn ang="5400000">
                <a:pos x="wd2" y="hd2"/>
              </a:cxn>
              <a:cxn ang="10800000">
                <a:pos x="wd2" y="hd2"/>
              </a:cxn>
              <a:cxn ang="16200000">
                <a:pos x="wd2" y="hd2"/>
              </a:cxn>
            </a:cxnLst>
            <a:rect l="0" t="0" r="r" b="b"/>
            <a:pathLst>
              <a:path w="21600" h="21600" extrusionOk="0">
                <a:moveTo>
                  <a:pt x="514" y="0"/>
                </a:moveTo>
                <a:cubicBezTo>
                  <a:pt x="230" y="0"/>
                  <a:pt x="0" y="616"/>
                  <a:pt x="0" y="1379"/>
                </a:cubicBezTo>
                <a:lnTo>
                  <a:pt x="0" y="15678"/>
                </a:lnTo>
                <a:cubicBezTo>
                  <a:pt x="0" y="16440"/>
                  <a:pt x="230" y="17062"/>
                  <a:pt x="514" y="17062"/>
                </a:cubicBezTo>
                <a:lnTo>
                  <a:pt x="1165" y="17062"/>
                </a:lnTo>
                <a:lnTo>
                  <a:pt x="1646" y="21600"/>
                </a:lnTo>
                <a:lnTo>
                  <a:pt x="2126" y="17062"/>
                </a:lnTo>
                <a:lnTo>
                  <a:pt x="21084" y="17062"/>
                </a:lnTo>
                <a:cubicBezTo>
                  <a:pt x="21368" y="17062"/>
                  <a:pt x="21600" y="16440"/>
                  <a:pt x="21600" y="15678"/>
                </a:cubicBezTo>
                <a:lnTo>
                  <a:pt x="21600" y="1379"/>
                </a:lnTo>
                <a:cubicBezTo>
                  <a:pt x="21600" y="616"/>
                  <a:pt x="21368" y="0"/>
                  <a:pt x="21084" y="0"/>
                </a:cubicBezTo>
                <a:lnTo>
                  <a:pt x="514"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600">
                <a:solidFill>
                  <a:srgbClr val="0F0F0F"/>
                </a:solidFill>
              </a:defRPr>
            </a:pPr>
            <a:r>
              <a:t>圧力容器; ~10トン</a:t>
            </a:r>
          </a:p>
          <a:p>
            <a:pPr>
              <a:defRPr sz="2600">
                <a:solidFill>
                  <a:srgbClr val="0F0F0F"/>
                </a:solidFill>
              </a:defRPr>
            </a:pPr>
            <a:r>
              <a:t>—&gt; 5 x 10</a:t>
            </a:r>
            <a:r>
              <a:rPr baseline="31999"/>
              <a:t>5</a:t>
            </a:r>
            <a:r>
              <a:t> event/year</a:t>
            </a:r>
          </a:p>
        </p:txBody>
      </p:sp>
      <p:sp>
        <p:nvSpPr>
          <p:cNvPr id="182" name="arXiv:1106.3630v1"/>
          <p:cNvSpPr txBox="1"/>
          <p:nvPr/>
        </p:nvSpPr>
        <p:spPr>
          <a:xfrm>
            <a:off x="10159697" y="4672751"/>
            <a:ext cx="2095120"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arXiv:1106.3630v1</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飛跡による背景事象の除去"/>
          <p:cNvSpPr txBox="1">
            <a:spLocks noGrp="1"/>
          </p:cNvSpPr>
          <p:nvPr>
            <p:ph type="title"/>
          </p:nvPr>
        </p:nvSpPr>
        <p:spPr>
          <a:prstGeom prst="rect">
            <a:avLst/>
          </a:prstGeom>
        </p:spPr>
        <p:txBody>
          <a:bodyPr/>
          <a:lstStyle/>
          <a:p>
            <a:r>
              <a:t>飛跡による背景事象の除去</a:t>
            </a:r>
          </a:p>
        </p:txBody>
      </p:sp>
      <p:sp>
        <p:nvSpPr>
          <p:cNvPr id="185" name="0νββとガンマ線では終端にできるblobの数が異なる…"/>
          <p:cNvSpPr txBox="1">
            <a:spLocks noGrp="1"/>
          </p:cNvSpPr>
          <p:nvPr>
            <p:ph type="body" idx="1"/>
          </p:nvPr>
        </p:nvSpPr>
        <p:spPr>
          <a:prstGeom prst="rect">
            <a:avLst/>
          </a:prstGeom>
        </p:spPr>
        <p:txBody>
          <a:bodyPr/>
          <a:lstStyle/>
          <a:p>
            <a:r>
              <a:t>0νββとガンマ線では終端にできるblobの数が異なる</a:t>
            </a:r>
          </a:p>
          <a:p>
            <a:pPr lvl="1"/>
            <a:r>
              <a:t>0νββ特有の2個のblobが検出できれば、0νββとガンマ線による背景事象を</a:t>
            </a:r>
            <a:br/>
            <a:r>
              <a:t>識別できる</a:t>
            </a:r>
          </a:p>
          <a:p>
            <a:pPr lvl="1"/>
            <a:r>
              <a:t>ディープラーニングを用いたMCデータの識別では、</a:t>
            </a:r>
            <a:br/>
            <a:r>
              <a:t>背景事象数が100 event/year —&gt; 0.8 event/yearに削減できることが示された</a:t>
            </a:r>
          </a:p>
        </p:txBody>
      </p:sp>
      <p:sp>
        <p:nvSpPr>
          <p:cNvPr id="186" name="スライド番号"/>
          <p:cNvSpPr txBox="1">
            <a:spLocks noGrp="1"/>
          </p:cNvSpPr>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87" name="0νββ"/>
          <p:cNvSpPr txBox="1"/>
          <p:nvPr/>
        </p:nvSpPr>
        <p:spPr>
          <a:xfrm>
            <a:off x="2662864" y="4337498"/>
            <a:ext cx="1245719" cy="40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0νββ</a:t>
            </a:r>
          </a:p>
        </p:txBody>
      </p:sp>
      <p:sp>
        <p:nvSpPr>
          <p:cNvPr id="188" name="γ-ray (光電吸収)"/>
          <p:cNvSpPr txBox="1"/>
          <p:nvPr/>
        </p:nvSpPr>
        <p:spPr>
          <a:xfrm>
            <a:off x="8395330" y="4337498"/>
            <a:ext cx="2647494" cy="40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γ-ray (光電吸収)</a:t>
            </a:r>
          </a:p>
        </p:txBody>
      </p:sp>
      <p:pic>
        <p:nvPicPr>
          <p:cNvPr id="189" name="イメージ" descr="イメージ"/>
          <p:cNvPicPr>
            <a:picLocks noChangeAspect="1"/>
          </p:cNvPicPr>
          <p:nvPr/>
        </p:nvPicPr>
        <p:blipFill>
          <a:blip r:embed="rId2"/>
          <a:stretch>
            <a:fillRect/>
          </a:stretch>
        </p:blipFill>
        <p:spPr>
          <a:xfrm>
            <a:off x="91255" y="4843823"/>
            <a:ext cx="6388937" cy="4332727"/>
          </a:xfrm>
          <a:prstGeom prst="rect">
            <a:avLst/>
          </a:prstGeom>
          <a:ln w="12700">
            <a:miter lim="400000"/>
          </a:ln>
        </p:spPr>
      </p:pic>
      <p:pic>
        <p:nvPicPr>
          <p:cNvPr id="190" name="イメージ" descr="イメージ"/>
          <p:cNvPicPr>
            <a:picLocks noChangeAspect="1"/>
          </p:cNvPicPr>
          <p:nvPr/>
        </p:nvPicPr>
        <p:blipFill>
          <a:blip r:embed="rId3"/>
          <a:stretch>
            <a:fillRect/>
          </a:stretch>
        </p:blipFill>
        <p:spPr>
          <a:xfrm>
            <a:off x="6524609" y="4843823"/>
            <a:ext cx="6388936" cy="4332727"/>
          </a:xfrm>
          <a:prstGeom prst="rect">
            <a:avLst/>
          </a:prstGeom>
          <a:ln w="12700">
            <a:miter lim="400000"/>
          </a:ln>
        </p:spPr>
      </p:pic>
      <p:sp>
        <p:nvSpPr>
          <p:cNvPr id="191" name="円形"/>
          <p:cNvSpPr/>
          <p:nvPr/>
        </p:nvSpPr>
        <p:spPr>
          <a:xfrm>
            <a:off x="4215940" y="7656486"/>
            <a:ext cx="639535" cy="639218"/>
          </a:xfrm>
          <a:prstGeom prst="ellipse">
            <a:avLst/>
          </a:prstGeom>
          <a:ln w="38100">
            <a:solidFill>
              <a:schemeClr val="accent4">
                <a:hueOff val="-1081314"/>
                <a:satOff val="4338"/>
                <a:lumOff val="-8931"/>
              </a:schemeClr>
            </a:solidFill>
            <a:miter lim="400000"/>
          </a:ln>
        </p:spPr>
        <p:txBody>
          <a:bodyPr lIns="50800" tIns="50800" rIns="50800" bIns="50800" anchor="ctr"/>
          <a:lstStyle/>
          <a:p>
            <a:endParaRPr/>
          </a:p>
        </p:txBody>
      </p:sp>
      <p:sp>
        <p:nvSpPr>
          <p:cNvPr id="192" name="円形"/>
          <p:cNvSpPr/>
          <p:nvPr/>
        </p:nvSpPr>
        <p:spPr>
          <a:xfrm>
            <a:off x="4952540" y="7656486"/>
            <a:ext cx="639535" cy="639218"/>
          </a:xfrm>
          <a:prstGeom prst="ellipse">
            <a:avLst/>
          </a:prstGeom>
          <a:ln w="38100">
            <a:solidFill>
              <a:schemeClr val="accent4">
                <a:hueOff val="-1081314"/>
                <a:satOff val="4338"/>
                <a:lumOff val="-8931"/>
              </a:schemeClr>
            </a:solidFill>
            <a:miter lim="400000"/>
          </a:ln>
        </p:spPr>
        <p:txBody>
          <a:bodyPr lIns="50800" tIns="50800" rIns="50800" bIns="50800" anchor="ctr"/>
          <a:lstStyle/>
          <a:p>
            <a:endParaRPr/>
          </a:p>
        </p:txBody>
      </p:sp>
      <p:sp>
        <p:nvSpPr>
          <p:cNvPr id="193" name="円形"/>
          <p:cNvSpPr/>
          <p:nvPr/>
        </p:nvSpPr>
        <p:spPr>
          <a:xfrm>
            <a:off x="11696241" y="7719986"/>
            <a:ext cx="639535" cy="639218"/>
          </a:xfrm>
          <a:prstGeom prst="ellipse">
            <a:avLst/>
          </a:prstGeom>
          <a:ln w="38100">
            <a:solidFill>
              <a:schemeClr val="accent4">
                <a:hueOff val="-1081314"/>
                <a:satOff val="4338"/>
                <a:lumOff val="-8931"/>
              </a:schemeClr>
            </a:solidFill>
            <a:miter lim="400000"/>
          </a:ln>
        </p:spPr>
        <p:txBody>
          <a:bodyPr lIns="50800" tIns="50800" rIns="50800" bIns="50800" anchor="ctr"/>
          <a:lstStyle/>
          <a:p>
            <a:endParaRPr/>
          </a:p>
        </p:txBody>
      </p:sp>
      <p:sp>
        <p:nvSpPr>
          <p:cNvPr id="194" name="2-blobs"/>
          <p:cNvSpPr txBox="1"/>
          <p:nvPr/>
        </p:nvSpPr>
        <p:spPr>
          <a:xfrm>
            <a:off x="4133753" y="9047013"/>
            <a:ext cx="1354837"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2-blobs</a:t>
            </a:r>
          </a:p>
        </p:txBody>
      </p:sp>
      <p:sp>
        <p:nvSpPr>
          <p:cNvPr id="195" name="1-blob"/>
          <p:cNvSpPr txBox="1"/>
          <p:nvPr/>
        </p:nvSpPr>
        <p:spPr>
          <a:xfrm>
            <a:off x="11015500" y="9047013"/>
            <a:ext cx="117409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1-blob</a:t>
            </a:r>
          </a:p>
        </p:txBody>
      </p:sp>
      <p:sp>
        <p:nvSpPr>
          <p:cNvPr id="196" name="線"/>
          <p:cNvSpPr/>
          <p:nvPr/>
        </p:nvSpPr>
        <p:spPr>
          <a:xfrm flipH="1">
            <a:off x="4892282" y="8412183"/>
            <a:ext cx="239116" cy="619533"/>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197" name="線"/>
          <p:cNvSpPr/>
          <p:nvPr/>
        </p:nvSpPr>
        <p:spPr>
          <a:xfrm>
            <a:off x="4636047" y="8412531"/>
            <a:ext cx="137824" cy="621307"/>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198" name="線"/>
          <p:cNvSpPr/>
          <p:nvPr/>
        </p:nvSpPr>
        <p:spPr>
          <a:xfrm flipH="1">
            <a:off x="11668197" y="8412183"/>
            <a:ext cx="239116" cy="619533"/>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イオンによる飛跡再構成の意義"/>
          <p:cNvSpPr txBox="1">
            <a:spLocks noGrp="1"/>
          </p:cNvSpPr>
          <p:nvPr>
            <p:ph type="title"/>
          </p:nvPr>
        </p:nvSpPr>
        <p:spPr>
          <a:prstGeom prst="rect">
            <a:avLst/>
          </a:prstGeom>
        </p:spPr>
        <p:txBody>
          <a:bodyPr/>
          <a:lstStyle/>
          <a:p>
            <a:r>
              <a:t>イオンによる飛跡再構成の意義</a:t>
            </a:r>
          </a:p>
        </p:txBody>
      </p:sp>
      <p:sp>
        <p:nvSpPr>
          <p:cNvPr id="201" name="キセノンガス中でのドリフト時の拡散…"/>
          <p:cNvSpPr txBox="1">
            <a:spLocks noGrp="1"/>
          </p:cNvSpPr>
          <p:nvPr>
            <p:ph type="body" sz="half" idx="1"/>
          </p:nvPr>
        </p:nvSpPr>
        <p:spPr>
          <a:xfrm>
            <a:off x="252452" y="1626658"/>
            <a:ext cx="7897953" cy="3781394"/>
          </a:xfrm>
          <a:prstGeom prst="rect">
            <a:avLst/>
          </a:prstGeom>
        </p:spPr>
        <p:txBody>
          <a:bodyPr/>
          <a:lstStyle/>
          <a:p>
            <a:r>
              <a:t>キセノンガス中でのドリフト時の拡散</a:t>
            </a:r>
          </a:p>
          <a:p>
            <a:pPr lvl="1"/>
            <a:r>
              <a:t>電離電子　　　：非常に大きい</a:t>
            </a:r>
          </a:p>
          <a:p>
            <a:pPr lvl="1"/>
            <a:r>
              <a:t>キセノンイオン：比較的小さい</a:t>
            </a:r>
          </a:p>
          <a:p>
            <a:r>
              <a:t>キセノンイオンから飛跡が再構成できれば、生の飛跡に近い情報を得ることができる</a:t>
            </a:r>
          </a:p>
          <a:p>
            <a:r>
              <a:t>イオン検出のためのR&amp;D</a:t>
            </a:r>
          </a:p>
        </p:txBody>
      </p:sp>
      <p:sp>
        <p:nvSpPr>
          <p:cNvPr id="202" name="スライド番号"/>
          <p:cNvSpPr txBox="1">
            <a:spLocks noGrp="1"/>
          </p:cNvSpPr>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grpSp>
        <p:nvGrpSpPr>
          <p:cNvPr id="207" name="グループ"/>
          <p:cNvGrpSpPr/>
          <p:nvPr/>
        </p:nvGrpSpPr>
        <p:grpSpPr>
          <a:xfrm>
            <a:off x="156652" y="6293832"/>
            <a:ext cx="12691496" cy="3119986"/>
            <a:chOff x="0" y="0"/>
            <a:chExt cx="12691495" cy="3119985"/>
          </a:xfrm>
        </p:grpSpPr>
        <p:pic>
          <p:nvPicPr>
            <p:cNvPr id="203" name="飛跡比較.pdf" descr="飛跡比較.pdf"/>
            <p:cNvPicPr>
              <a:picLocks noChangeAspect="1"/>
            </p:cNvPicPr>
            <p:nvPr/>
          </p:nvPicPr>
          <p:blipFill>
            <a:blip r:embed="rId2"/>
            <a:stretch>
              <a:fillRect/>
            </a:stretch>
          </p:blipFill>
          <p:spPr>
            <a:xfrm>
              <a:off x="0" y="124154"/>
              <a:ext cx="12669592" cy="2995832"/>
            </a:xfrm>
            <a:prstGeom prst="rect">
              <a:avLst/>
            </a:prstGeom>
            <a:ln w="12700" cap="flat">
              <a:noFill/>
              <a:miter lim="400000"/>
            </a:ln>
            <a:effectLst/>
          </p:spPr>
        </p:pic>
        <p:sp>
          <p:nvSpPr>
            <p:cNvPr id="204" name="生の飛跡"/>
            <p:cNvSpPr txBox="1"/>
            <p:nvPr/>
          </p:nvSpPr>
          <p:spPr>
            <a:xfrm>
              <a:off x="1616669" y="0"/>
              <a:ext cx="1280158" cy="3959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200">
                  <a:latin typeface="+mn-lt"/>
                  <a:ea typeface="+mn-ea"/>
                  <a:cs typeface="+mn-cs"/>
                  <a:sym typeface="ヒラギノ角ゴ ProN W3"/>
                </a:defRPr>
              </a:lvl1pPr>
            </a:lstStyle>
            <a:p>
              <a:r>
                <a:t>生の飛跡</a:t>
              </a:r>
            </a:p>
          </p:txBody>
        </p:sp>
        <p:sp>
          <p:nvSpPr>
            <p:cNvPr id="205" name="電離電子から再構成された飛跡"/>
            <p:cNvSpPr txBox="1"/>
            <p:nvPr/>
          </p:nvSpPr>
          <p:spPr>
            <a:xfrm>
              <a:off x="4242993" y="0"/>
              <a:ext cx="4183606" cy="3959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200">
                  <a:latin typeface="+mn-lt"/>
                  <a:ea typeface="+mn-ea"/>
                  <a:cs typeface="+mn-cs"/>
                  <a:sym typeface="ヒラギノ角ゴ ProN W3"/>
                </a:defRPr>
              </a:lvl1pPr>
            </a:lstStyle>
            <a:p>
              <a:r>
                <a:t>電離電子から再構成された飛跡</a:t>
              </a:r>
            </a:p>
          </p:txBody>
        </p:sp>
        <p:sp>
          <p:nvSpPr>
            <p:cNvPr id="206" name="イオンから再構成された飛跡"/>
            <p:cNvSpPr txBox="1"/>
            <p:nvPr/>
          </p:nvSpPr>
          <p:spPr>
            <a:xfrm>
              <a:off x="8806946" y="0"/>
              <a:ext cx="3884550" cy="3959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200">
                  <a:latin typeface="+mn-lt"/>
                  <a:ea typeface="+mn-ea"/>
                  <a:cs typeface="+mn-cs"/>
                  <a:sym typeface="ヒラギノ角ゴ ProN W3"/>
                </a:defRPr>
              </a:lvl1pPr>
            </a:lstStyle>
            <a:p>
              <a:r>
                <a:t>イオンから再構成された飛跡</a:t>
              </a:r>
            </a:p>
          </p:txBody>
        </p:sp>
      </p:grpSp>
      <p:grpSp>
        <p:nvGrpSpPr>
          <p:cNvPr id="223" name="グループ"/>
          <p:cNvGrpSpPr/>
          <p:nvPr/>
        </p:nvGrpSpPr>
        <p:grpSpPr>
          <a:xfrm>
            <a:off x="7991826" y="1745815"/>
            <a:ext cx="4788098" cy="3377497"/>
            <a:chOff x="0" y="0"/>
            <a:chExt cx="4788096" cy="3377495"/>
          </a:xfrm>
        </p:grpSpPr>
        <p:pic>
          <p:nvPicPr>
            <p:cNvPr id="208" name="fig_AXEL_Detector.pdf" descr="fig_AXEL_Detector.pdf"/>
            <p:cNvPicPr>
              <a:picLocks noChangeAspect="1"/>
            </p:cNvPicPr>
            <p:nvPr/>
          </p:nvPicPr>
          <p:blipFill>
            <a:blip r:embed="rId3"/>
            <a:srcRect/>
            <a:stretch>
              <a:fillRect/>
            </a:stretch>
          </p:blipFill>
          <p:spPr>
            <a:xfrm>
              <a:off x="0" y="0"/>
              <a:ext cx="4788097" cy="3377496"/>
            </a:xfrm>
            <a:prstGeom prst="rect">
              <a:avLst/>
            </a:prstGeom>
            <a:ln w="12700" cap="flat">
              <a:noFill/>
              <a:miter lim="400000"/>
            </a:ln>
            <a:effectLst/>
          </p:spPr>
        </p:pic>
        <p:grpSp>
          <p:nvGrpSpPr>
            <p:cNvPr id="222" name="グループ"/>
            <p:cNvGrpSpPr/>
            <p:nvPr/>
          </p:nvGrpSpPr>
          <p:grpSpPr>
            <a:xfrm>
              <a:off x="1456032" y="1081782"/>
              <a:ext cx="2451880" cy="1076736"/>
              <a:chOff x="0" y="0"/>
              <a:chExt cx="2451879" cy="1076735"/>
            </a:xfrm>
          </p:grpSpPr>
          <p:pic>
            <p:nvPicPr>
              <p:cNvPr id="209" name="イメージ" descr="イメージ"/>
              <p:cNvPicPr>
                <a:picLocks noChangeAspect="1"/>
              </p:cNvPicPr>
              <p:nvPr/>
            </p:nvPicPr>
            <p:blipFill>
              <a:blip r:embed="rId4"/>
              <a:stretch>
                <a:fillRect/>
              </a:stretch>
            </p:blipFill>
            <p:spPr>
              <a:xfrm>
                <a:off x="57851" y="228339"/>
                <a:ext cx="1264798" cy="758880"/>
              </a:xfrm>
              <a:prstGeom prst="rect">
                <a:avLst/>
              </a:prstGeom>
              <a:ln w="12700" cap="flat">
                <a:noFill/>
                <a:miter lim="400000"/>
              </a:ln>
              <a:effectLst/>
            </p:spPr>
          </p:pic>
          <p:sp>
            <p:nvSpPr>
              <p:cNvPr id="210" name="線"/>
              <p:cNvSpPr/>
              <p:nvPr/>
            </p:nvSpPr>
            <p:spPr>
              <a:xfrm flipH="1" flipV="1">
                <a:off x="1391028" y="324556"/>
                <a:ext cx="1060852" cy="1"/>
              </a:xfrm>
              <a:prstGeom prst="line">
                <a:avLst/>
              </a:prstGeom>
              <a:noFill/>
              <a:ln w="38100" cap="flat">
                <a:solidFill>
                  <a:schemeClr val="accent3">
                    <a:hueOff val="362282"/>
                    <a:satOff val="31803"/>
                    <a:lumOff val="-18242"/>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11" name="線"/>
              <p:cNvSpPr/>
              <p:nvPr/>
            </p:nvSpPr>
            <p:spPr>
              <a:xfrm flipH="1" flipV="1">
                <a:off x="1082612" y="482244"/>
                <a:ext cx="1060853" cy="1"/>
              </a:xfrm>
              <a:prstGeom prst="line">
                <a:avLst/>
              </a:prstGeom>
              <a:noFill/>
              <a:ln w="38100" cap="flat">
                <a:solidFill>
                  <a:schemeClr val="accent3">
                    <a:hueOff val="362282"/>
                    <a:satOff val="31803"/>
                    <a:lumOff val="-18242"/>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12" name="線"/>
              <p:cNvSpPr/>
              <p:nvPr/>
            </p:nvSpPr>
            <p:spPr>
              <a:xfrm flipH="1" flipV="1">
                <a:off x="833699" y="639934"/>
                <a:ext cx="1060853" cy="1"/>
              </a:xfrm>
              <a:prstGeom prst="line">
                <a:avLst/>
              </a:prstGeom>
              <a:noFill/>
              <a:ln w="38100" cap="flat">
                <a:solidFill>
                  <a:schemeClr val="accent3">
                    <a:hueOff val="362282"/>
                    <a:satOff val="31803"/>
                    <a:lumOff val="-18242"/>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13" name="線"/>
              <p:cNvSpPr/>
              <p:nvPr/>
            </p:nvSpPr>
            <p:spPr>
              <a:xfrm flipH="1" flipV="1">
                <a:off x="833699" y="797622"/>
                <a:ext cx="1060853" cy="1"/>
              </a:xfrm>
              <a:prstGeom prst="line">
                <a:avLst/>
              </a:prstGeom>
              <a:noFill/>
              <a:ln w="38100" cap="flat">
                <a:solidFill>
                  <a:schemeClr val="accent3">
                    <a:hueOff val="362282"/>
                    <a:satOff val="31803"/>
                    <a:lumOff val="-18242"/>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14" name="線"/>
              <p:cNvSpPr/>
              <p:nvPr/>
            </p:nvSpPr>
            <p:spPr>
              <a:xfrm flipH="1" flipV="1">
                <a:off x="445946" y="955311"/>
                <a:ext cx="1060853" cy="1"/>
              </a:xfrm>
              <a:prstGeom prst="line">
                <a:avLst/>
              </a:prstGeom>
              <a:noFill/>
              <a:ln w="38100" cap="flat">
                <a:solidFill>
                  <a:schemeClr val="accent3">
                    <a:hueOff val="362282"/>
                    <a:satOff val="31803"/>
                    <a:lumOff val="-18242"/>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pic>
            <p:nvPicPr>
              <p:cNvPr id="215" name="イメージ" descr="イメージ"/>
              <p:cNvPicPr>
                <a:picLocks noChangeAspect="1"/>
              </p:cNvPicPr>
              <p:nvPr/>
            </p:nvPicPr>
            <p:blipFill>
              <a:blip r:embed="rId5"/>
              <a:stretch>
                <a:fillRect/>
              </a:stretch>
            </p:blipFill>
            <p:spPr>
              <a:xfrm>
                <a:off x="1911184" y="637964"/>
                <a:ext cx="344749" cy="438772"/>
              </a:xfrm>
              <a:prstGeom prst="rect">
                <a:avLst/>
              </a:prstGeom>
              <a:ln w="12700" cap="flat">
                <a:noFill/>
                <a:miter lim="400000"/>
              </a:ln>
              <a:effectLst/>
            </p:spPr>
          </p:pic>
          <p:sp>
            <p:nvSpPr>
              <p:cNvPr id="216" name="線"/>
              <p:cNvSpPr/>
              <p:nvPr/>
            </p:nvSpPr>
            <p:spPr>
              <a:xfrm>
                <a:off x="748616" y="324556"/>
                <a:ext cx="254660" cy="1"/>
              </a:xfrm>
              <a:prstGeom prst="line">
                <a:avLst/>
              </a:prstGeom>
              <a:noFill/>
              <a:ln w="38100" cap="flat">
                <a:solidFill>
                  <a:schemeClr val="accent1">
                    <a:lumOff val="-13575"/>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17" name="線"/>
              <p:cNvSpPr/>
              <p:nvPr/>
            </p:nvSpPr>
            <p:spPr>
              <a:xfrm>
                <a:off x="562332" y="482244"/>
                <a:ext cx="254660" cy="1"/>
              </a:xfrm>
              <a:prstGeom prst="line">
                <a:avLst/>
              </a:prstGeom>
              <a:noFill/>
              <a:ln w="38100" cap="flat">
                <a:solidFill>
                  <a:schemeClr val="accent1">
                    <a:lumOff val="-13575"/>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18" name="線"/>
              <p:cNvSpPr/>
              <p:nvPr/>
            </p:nvSpPr>
            <p:spPr>
              <a:xfrm>
                <a:off x="418488" y="607779"/>
                <a:ext cx="254661" cy="1"/>
              </a:xfrm>
              <a:prstGeom prst="line">
                <a:avLst/>
              </a:prstGeom>
              <a:noFill/>
              <a:ln w="38100" cap="flat">
                <a:solidFill>
                  <a:schemeClr val="accent1">
                    <a:lumOff val="-13575"/>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19" name="線"/>
              <p:cNvSpPr/>
              <p:nvPr/>
            </p:nvSpPr>
            <p:spPr>
              <a:xfrm>
                <a:off x="298498" y="764037"/>
                <a:ext cx="254660" cy="1"/>
              </a:xfrm>
              <a:prstGeom prst="line">
                <a:avLst/>
              </a:prstGeom>
              <a:noFill/>
              <a:ln w="38100" cap="flat">
                <a:solidFill>
                  <a:schemeClr val="accent1">
                    <a:lumOff val="-13575"/>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sp>
            <p:nvSpPr>
              <p:cNvPr id="220" name="線"/>
              <p:cNvSpPr/>
              <p:nvPr/>
            </p:nvSpPr>
            <p:spPr>
              <a:xfrm>
                <a:off x="0" y="955311"/>
                <a:ext cx="254660" cy="1"/>
              </a:xfrm>
              <a:prstGeom prst="line">
                <a:avLst/>
              </a:prstGeom>
              <a:noFill/>
              <a:ln w="38100" cap="flat">
                <a:solidFill>
                  <a:schemeClr val="accent1">
                    <a:lumOff val="-13575"/>
                  </a:schemeClr>
                </a:solidFill>
                <a:prstDash val="solid"/>
                <a:miter lim="400000"/>
                <a:headEnd type="arrow" w="med" len="med"/>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a:p>
            </p:txBody>
          </p:sp>
          <p:pic>
            <p:nvPicPr>
              <p:cNvPr id="221" name="イメージ" descr="イメージ"/>
              <p:cNvPicPr>
                <a:picLocks noChangeAspect="1"/>
              </p:cNvPicPr>
              <p:nvPr/>
            </p:nvPicPr>
            <p:blipFill>
              <a:blip r:embed="rId6"/>
              <a:srcRect/>
              <a:stretch>
                <a:fillRect/>
              </a:stretch>
            </p:blipFill>
            <p:spPr>
              <a:xfrm>
                <a:off x="215738" y="0"/>
                <a:ext cx="720839" cy="430936"/>
              </a:xfrm>
              <a:prstGeom prst="rect">
                <a:avLst/>
              </a:prstGeom>
              <a:ln w="12700" cap="flat">
                <a:noFill/>
                <a:miter lim="400000"/>
              </a:ln>
              <a:effectLst/>
            </p:spPr>
          </p:pic>
        </p:grpSp>
      </p:grpSp>
      <p:sp>
        <p:nvSpPr>
          <p:cNvPr id="224" name="シミュレーションによる飛跡の比較"/>
          <p:cNvSpPr txBox="1"/>
          <p:nvPr/>
        </p:nvSpPr>
        <p:spPr>
          <a:xfrm>
            <a:off x="4006849" y="5712593"/>
            <a:ext cx="49911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シミュレーションによる飛跡の比較</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イオン検出の原理"/>
          <p:cNvSpPr txBox="1">
            <a:spLocks noGrp="1"/>
          </p:cNvSpPr>
          <p:nvPr>
            <p:ph type="title"/>
          </p:nvPr>
        </p:nvSpPr>
        <p:spPr>
          <a:prstGeom prst="rect">
            <a:avLst/>
          </a:prstGeom>
        </p:spPr>
        <p:txBody>
          <a:bodyPr/>
          <a:lstStyle/>
          <a:p>
            <a:r>
              <a:t>イオン検出の原理</a:t>
            </a:r>
          </a:p>
        </p:txBody>
      </p:sp>
      <p:sp>
        <p:nvSpPr>
          <p:cNvPr id="227" name="希ガスのイオン化エネルギーによって、金属ワイヤから二次電子が叩き出される（Prob. a few %）…"/>
          <p:cNvSpPr txBox="1">
            <a:spLocks noGrp="1"/>
          </p:cNvSpPr>
          <p:nvPr>
            <p:ph type="body" idx="1"/>
          </p:nvPr>
        </p:nvSpPr>
        <p:spPr>
          <a:prstGeom prst="rect">
            <a:avLst/>
          </a:prstGeom>
        </p:spPr>
        <p:txBody>
          <a:bodyPr/>
          <a:lstStyle/>
          <a:p>
            <a:r>
              <a:t>希ガスのイオン化エネルギーによって、金属ワイヤから二次電子が叩き出される（Prob. a few %）</a:t>
            </a:r>
          </a:p>
          <a:p>
            <a:r>
              <a:t>ワイヤ周辺の電場によって加速された二次電子がXeガスに衝突してEL光を出す</a:t>
            </a:r>
          </a:p>
          <a:p>
            <a:r>
              <a:t>この光を検出することでイオンを検出</a:t>
            </a:r>
          </a:p>
        </p:txBody>
      </p:sp>
      <p:sp>
        <p:nvSpPr>
          <p:cNvPr id="228" name="スライド番号"/>
          <p:cNvSpPr txBox="1">
            <a:spLocks noGrp="1"/>
          </p:cNvSpPr>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229" name="イメージ" descr="イメージ"/>
          <p:cNvPicPr>
            <a:picLocks noChangeAspect="1"/>
          </p:cNvPicPr>
          <p:nvPr/>
        </p:nvPicPr>
        <p:blipFill>
          <a:blip r:embed="rId2"/>
          <a:stretch>
            <a:fillRect/>
          </a:stretch>
        </p:blipFill>
        <p:spPr>
          <a:xfrm>
            <a:off x="1332631" y="4473731"/>
            <a:ext cx="4780676" cy="3929877"/>
          </a:xfrm>
          <a:prstGeom prst="rect">
            <a:avLst/>
          </a:prstGeom>
          <a:ln w="12700">
            <a:miter lim="400000"/>
          </a:ln>
        </p:spPr>
      </p:pic>
      <p:sp>
        <p:nvSpPr>
          <p:cNvPr id="230" name="arxiv:1703.10491"/>
          <p:cNvSpPr txBox="1"/>
          <p:nvPr/>
        </p:nvSpPr>
        <p:spPr>
          <a:xfrm>
            <a:off x="3835172" y="4845633"/>
            <a:ext cx="1996949" cy="323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700">
                <a:latin typeface="+mn-lt"/>
                <a:ea typeface="+mn-ea"/>
                <a:cs typeface="+mn-cs"/>
                <a:sym typeface="ヒラギノ角ゴ ProN W3"/>
              </a:defRPr>
            </a:lvl1pPr>
          </a:lstStyle>
          <a:p>
            <a:r>
              <a:t>arxiv:1703.10491</a:t>
            </a:r>
          </a:p>
        </p:txBody>
      </p:sp>
      <p:sp>
        <p:nvSpPr>
          <p:cNvPr id="231" name="円形"/>
          <p:cNvSpPr/>
          <p:nvPr/>
        </p:nvSpPr>
        <p:spPr>
          <a:xfrm>
            <a:off x="1944577" y="7008030"/>
            <a:ext cx="858298" cy="865678"/>
          </a:xfrm>
          <a:prstGeom prst="ellipse">
            <a:avLst/>
          </a:prstGeom>
          <a:ln w="38100">
            <a:solidFill>
              <a:schemeClr val="accent4">
                <a:hueOff val="-1081314"/>
                <a:satOff val="4338"/>
                <a:lumOff val="-8931"/>
              </a:schemeClr>
            </a:solidFill>
            <a:miter lim="400000"/>
          </a:ln>
        </p:spPr>
        <p:txBody>
          <a:bodyPr lIns="50800" tIns="50800" rIns="50800" bIns="50800" anchor="ctr"/>
          <a:lstStyle/>
          <a:p>
            <a:pPr>
              <a:defRPr>
                <a:latin typeface="+mn-lt"/>
                <a:ea typeface="+mn-ea"/>
                <a:cs typeface="+mn-cs"/>
                <a:sym typeface="ヒラギノ角ゴ ProN W3"/>
              </a:defRPr>
            </a:pPr>
            <a:endParaRPr/>
          </a:p>
        </p:txBody>
      </p:sp>
      <p:sp>
        <p:nvSpPr>
          <p:cNvPr id="232" name="線"/>
          <p:cNvSpPr/>
          <p:nvPr/>
        </p:nvSpPr>
        <p:spPr>
          <a:xfrm flipV="1">
            <a:off x="2703934" y="6695862"/>
            <a:ext cx="393151" cy="393151"/>
          </a:xfrm>
          <a:prstGeom prst="line">
            <a:avLst/>
          </a:prstGeom>
          <a:ln w="38100">
            <a:solidFill>
              <a:schemeClr val="accent4">
                <a:hueOff val="-1081314"/>
                <a:satOff val="4338"/>
                <a:lumOff val="-8931"/>
              </a:schemeClr>
            </a:solidFill>
            <a:miter lim="400000"/>
            <a:headEnd type="arrow"/>
          </a:ln>
        </p:spPr>
        <p:txBody>
          <a:bodyPr lIns="50800" tIns="50800" rIns="50800" bIns="50800" anchor="ctr"/>
          <a:lstStyle/>
          <a:p>
            <a:pPr>
              <a:defRPr sz="2200">
                <a:solidFill>
                  <a:srgbClr val="FFFFFF"/>
                </a:solidFill>
                <a:latin typeface="+mn-lt"/>
                <a:ea typeface="+mn-ea"/>
                <a:cs typeface="+mn-cs"/>
                <a:sym typeface="ヒラギノ角ゴ ProN W3"/>
              </a:defRPr>
            </a:pPr>
            <a:endParaRPr/>
          </a:p>
        </p:txBody>
      </p:sp>
      <p:sp>
        <p:nvSpPr>
          <p:cNvPr id="233" name="our medium!!"/>
          <p:cNvSpPr txBox="1"/>
          <p:nvPr/>
        </p:nvSpPr>
        <p:spPr>
          <a:xfrm>
            <a:off x="2980210" y="6340421"/>
            <a:ext cx="2022272"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lvl1pPr>
          </a:lstStyle>
          <a:p>
            <a:r>
              <a:t>our medium!!</a:t>
            </a:r>
          </a:p>
        </p:txBody>
      </p:sp>
      <p:pic>
        <p:nvPicPr>
          <p:cNvPr id="234" name="イメージ" descr="イメージ"/>
          <p:cNvPicPr>
            <a:picLocks noChangeAspect="1"/>
          </p:cNvPicPr>
          <p:nvPr/>
        </p:nvPicPr>
        <p:blipFill>
          <a:blip r:embed="rId3"/>
          <a:stretch>
            <a:fillRect/>
          </a:stretch>
        </p:blipFill>
        <p:spPr>
          <a:xfrm>
            <a:off x="7200785" y="4563795"/>
            <a:ext cx="2724122" cy="3749749"/>
          </a:xfrm>
          <a:prstGeom prst="rect">
            <a:avLst/>
          </a:prstGeom>
          <a:ln w="12700">
            <a:miter lim="400000"/>
          </a:ln>
        </p:spPr>
      </p:pic>
      <p:sp>
        <p:nvSpPr>
          <p:cNvPr id="235" name="–HV (-1500V)"/>
          <p:cNvSpPr txBox="1"/>
          <p:nvPr/>
        </p:nvSpPr>
        <p:spPr>
          <a:xfrm>
            <a:off x="9891352" y="7778572"/>
            <a:ext cx="2060945" cy="37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100"/>
            </a:lvl1pPr>
          </a:lstStyle>
          <a:p>
            <a:r>
              <a:t>–HV (-1500V)</a:t>
            </a:r>
          </a:p>
        </p:txBody>
      </p:sp>
      <p:sp>
        <p:nvSpPr>
          <p:cNvPr id="236" name="ワイヤの仕事関数が小さい必要がある…"/>
          <p:cNvSpPr txBox="1"/>
          <p:nvPr/>
        </p:nvSpPr>
        <p:spPr>
          <a:xfrm>
            <a:off x="553920" y="8541102"/>
            <a:ext cx="11896960"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33375" indent="-333375" algn="l">
              <a:buSzPct val="145000"/>
              <a:buChar char="✓"/>
            </a:pPr>
            <a:r>
              <a:t>ワイヤの仕事関数が小さい必要がある</a:t>
            </a:r>
          </a:p>
          <a:p>
            <a:pPr marL="333375" indent="-333375" algn="l">
              <a:buSzPct val="145000"/>
              <a:buChar char="✓"/>
            </a:pPr>
            <a:r>
              <a:t>今回の測定では、仕事関数が比較的小さく扱いやすいタングステンワイヤを使用</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イオンのドリフト速度"/>
          <p:cNvSpPr txBox="1">
            <a:spLocks noGrp="1"/>
          </p:cNvSpPr>
          <p:nvPr>
            <p:ph type="title"/>
          </p:nvPr>
        </p:nvSpPr>
        <p:spPr>
          <a:prstGeom prst="rect">
            <a:avLst/>
          </a:prstGeom>
        </p:spPr>
        <p:txBody>
          <a:bodyPr/>
          <a:lstStyle/>
          <a:p>
            <a:r>
              <a:t>イオンのドリフト速度</a:t>
            </a:r>
          </a:p>
        </p:txBody>
      </p:sp>
      <p:sp>
        <p:nvSpPr>
          <p:cNvPr id="239" name="Xeイオンは0.1ns程度で二量体を形成[1]…"/>
          <p:cNvSpPr txBox="1">
            <a:spLocks noGrp="1"/>
          </p:cNvSpPr>
          <p:nvPr>
            <p:ph type="body" idx="1"/>
          </p:nvPr>
        </p:nvSpPr>
        <p:spPr>
          <a:prstGeom prst="rect">
            <a:avLst/>
          </a:prstGeom>
        </p:spPr>
        <p:txBody>
          <a:bodyPr/>
          <a:lstStyle/>
          <a:p>
            <a:r>
              <a:t>Xeイオンは0.1ns程度で二量体を形成</a:t>
            </a:r>
            <a:r>
              <a:rPr baseline="31999"/>
              <a:t>[1]</a:t>
            </a:r>
          </a:p>
          <a:p>
            <a:endParaRPr baseline="31999"/>
          </a:p>
          <a:p>
            <a:r>
              <a:t>二量体のドリフト速度</a:t>
            </a:r>
            <a:r>
              <a:rPr baseline="31999"/>
              <a:t>[2]</a:t>
            </a:r>
          </a:p>
          <a:p>
            <a:pPr lvl="1"/>
            <a:endParaRPr baseline="31999"/>
          </a:p>
          <a:p>
            <a:pPr lvl="1"/>
            <a:endParaRPr baseline="31999"/>
          </a:p>
          <a:p>
            <a:pPr lvl="1"/>
            <a:endParaRPr baseline="31999"/>
          </a:p>
          <a:p>
            <a:pPr lvl="1"/>
            <a:endParaRPr baseline="31999"/>
          </a:p>
          <a:p>
            <a:pPr lvl="1"/>
            <a:endParaRPr baseline="31999"/>
          </a:p>
          <a:p>
            <a:pPr lvl="1"/>
            <a:endParaRPr baseline="31999"/>
          </a:p>
          <a:p>
            <a:pPr lvl="1"/>
            <a:r>
              <a:t>μ</a:t>
            </a:r>
            <a:r>
              <a:rPr baseline="-5999"/>
              <a:t>0</a:t>
            </a:r>
            <a:r>
              <a:t> = 0.8 x 10</a:t>
            </a:r>
            <a:r>
              <a:rPr baseline="31999"/>
              <a:t>-3</a:t>
            </a:r>
            <a:r>
              <a:t> m</a:t>
            </a:r>
            <a:r>
              <a:rPr baseline="31999"/>
              <a:t>2</a:t>
            </a:r>
            <a:r>
              <a:t>sec</a:t>
            </a:r>
            <a:r>
              <a:rPr baseline="31999"/>
              <a:t>-1</a:t>
            </a:r>
            <a:r>
              <a:t>V</a:t>
            </a:r>
            <a:r>
              <a:rPr baseline="31999"/>
              <a:t>-1</a:t>
            </a:r>
            <a:r>
              <a:t> —&gt; v = 240 cm/sec@1atm, 300V/cm</a:t>
            </a:r>
          </a:p>
        </p:txBody>
      </p:sp>
      <p:sp>
        <p:nvSpPr>
          <p:cNvPr id="240" name="スライド番号"/>
          <p:cNvSpPr txBox="1">
            <a:spLocks noGrp="1"/>
          </p:cNvSpPr>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241" name="イメージ" descr="イメージ"/>
          <p:cNvPicPr>
            <a:picLocks noChangeAspect="1"/>
          </p:cNvPicPr>
          <p:nvPr/>
        </p:nvPicPr>
        <p:blipFill>
          <a:blip r:embed="rId2"/>
          <a:stretch>
            <a:fillRect/>
          </a:stretch>
        </p:blipFill>
        <p:spPr>
          <a:xfrm>
            <a:off x="2260645" y="2268301"/>
            <a:ext cx="3095024" cy="411364"/>
          </a:xfrm>
          <a:prstGeom prst="rect">
            <a:avLst/>
          </a:prstGeom>
          <a:ln w="12700">
            <a:miter lim="400000"/>
          </a:ln>
        </p:spPr>
      </p:pic>
      <p:sp>
        <p:nvSpPr>
          <p:cNvPr id="242" name="[1]arXiv:1703.10491"/>
          <p:cNvSpPr txBox="1"/>
          <p:nvPr/>
        </p:nvSpPr>
        <p:spPr>
          <a:xfrm>
            <a:off x="658399" y="9185537"/>
            <a:ext cx="2198117"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latin typeface="+mn-lt"/>
                <a:ea typeface="+mn-ea"/>
                <a:cs typeface="+mn-cs"/>
                <a:sym typeface="ヒラギノ角ゴ ProN W3"/>
              </a:defRPr>
            </a:lvl1pPr>
          </a:lstStyle>
          <a:p>
            <a:r>
              <a:t>[1]arXiv:1703.10491</a:t>
            </a:r>
          </a:p>
        </p:txBody>
      </p:sp>
      <p:pic>
        <p:nvPicPr>
          <p:cNvPr id="243" name="イメージ" descr="イメージ"/>
          <p:cNvPicPr>
            <a:picLocks noChangeAspect="1"/>
          </p:cNvPicPr>
          <p:nvPr/>
        </p:nvPicPr>
        <p:blipFill>
          <a:blip r:embed="rId3"/>
          <a:stretch>
            <a:fillRect/>
          </a:stretch>
        </p:blipFill>
        <p:spPr>
          <a:xfrm>
            <a:off x="1835150" y="3493668"/>
            <a:ext cx="9334500" cy="2501901"/>
          </a:xfrm>
          <a:prstGeom prst="rect">
            <a:avLst/>
          </a:prstGeom>
          <a:ln w="12700">
            <a:miter lim="400000"/>
          </a:ln>
        </p:spPr>
      </p:pic>
      <p:sp>
        <p:nvSpPr>
          <p:cNvPr id="244" name="[2]Elena Aprile et.al, Noble Gas Detectors(2006), WILEY-VCH Verlag GmbH &amp; Co. KGaA"/>
          <p:cNvSpPr txBox="1"/>
          <p:nvPr/>
        </p:nvSpPr>
        <p:spPr>
          <a:xfrm>
            <a:off x="3639192" y="9185537"/>
            <a:ext cx="8946389"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latin typeface="+mn-lt"/>
                <a:ea typeface="+mn-ea"/>
                <a:cs typeface="+mn-cs"/>
                <a:sym typeface="ヒラギノ角ゴ ProN W3"/>
              </a:defRPr>
            </a:lvl1pPr>
          </a:lstStyle>
          <a:p>
            <a:r>
              <a:t>[2]Elena Aprile et.al, Noble Gas Detectors(2006), WILEY-VCH Verlag GmbH &amp; Co. KGaA </a:t>
            </a:r>
          </a:p>
        </p:txBody>
      </p:sp>
      <p:sp>
        <p:nvSpPr>
          <p:cNvPr id="245" name="角丸四角形"/>
          <p:cNvSpPr/>
          <p:nvPr/>
        </p:nvSpPr>
        <p:spPr>
          <a:xfrm>
            <a:off x="8147536" y="5348822"/>
            <a:ext cx="466390" cy="451963"/>
          </a:xfrm>
          <a:prstGeom prst="roundRect">
            <a:avLst>
              <a:gd name="adj" fmla="val 15479"/>
            </a:avLst>
          </a:prstGeom>
          <a:ln w="38100">
            <a:solidFill>
              <a:schemeClr val="accent4">
                <a:hueOff val="-1081314"/>
                <a:satOff val="4338"/>
                <a:lumOff val="-8931"/>
              </a:schemeClr>
            </a:solidFill>
            <a:miter lim="400000"/>
          </a:ln>
        </p:spPr>
        <p:txBody>
          <a:bodyPr lIns="50800" tIns="50800" rIns="50800" bIns="50800" anchor="ctr"/>
          <a:lstStyle/>
          <a:p>
            <a:pPr>
              <a:defRPr>
                <a:latin typeface="+mn-lt"/>
                <a:ea typeface="+mn-ea"/>
                <a:cs typeface="+mn-cs"/>
                <a:sym typeface="ヒラギノ角ゴ ProN W3"/>
              </a:defRPr>
            </a:pPr>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ユーザー設定</PresentationFormat>
  <Paragraphs>215</Paragraphs>
  <Slides>18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Helvetica Neue Light</vt:lpstr>
      <vt:lpstr>Helvetica Neue Thin</vt:lpstr>
      <vt:lpstr>Times Roman</vt:lpstr>
      <vt:lpstr>ヒラギノ角ゴ ProN W3</vt:lpstr>
      <vt:lpstr>ヒラギノ角ゴ ProN W6</vt:lpstr>
      <vt:lpstr>White</vt:lpstr>
      <vt:lpstr>PowerPoint プレゼンテーション</vt:lpstr>
      <vt:lpstr>Outline</vt:lpstr>
      <vt:lpstr>物理モチベーション</vt:lpstr>
      <vt:lpstr>高圧キセノンガスTPC AXEL</vt:lpstr>
      <vt:lpstr>主要なバックグラウンド</vt:lpstr>
      <vt:lpstr>飛跡による背景事象の除去</vt:lpstr>
      <vt:lpstr>イオンによる飛跡再構成の意義</vt:lpstr>
      <vt:lpstr>イオン検出の原理</vt:lpstr>
      <vt:lpstr>イオンのドリフト速度</vt:lpstr>
      <vt:lpstr>イオン検出のセットアップ</vt:lpstr>
      <vt:lpstr>再構成された波形</vt:lpstr>
      <vt:lpstr>イオンのドリフト速度</vt:lpstr>
      <vt:lpstr>イオンの検出効率</vt:lpstr>
      <vt:lpstr>まとめと今後の展望</vt:lpstr>
      <vt:lpstr>Back Up</vt:lpstr>
      <vt:lpstr>オシロの波形</vt:lpstr>
      <vt:lpstr>オシロの波形</vt:lpstr>
      <vt:lpstr>DAQ回路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Atsuko Ichikawa</dc:creator>
  <cp:lastModifiedBy>Ichikawa Atsuko</cp:lastModifiedBy>
  <cp:revision>1</cp:revision>
  <dcterms:modified xsi:type="dcterms:W3CDTF">2020-05-03T02:08:12Z</dcterms:modified>
</cp:coreProperties>
</file>