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B8B8B8"/>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B8B8B8"/>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solidFill>
                <a:srgbClr val="B8B8B8"/>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タイトル"/>
          <p:cNvSpPr txBox="1"/>
          <p:nvPr>
            <p:ph type="body" sz="half" idx="21"/>
          </p:nvPr>
        </p:nvSpPr>
        <p:spPr>
          <a:xfrm>
            <a:off x="1270000" y="1320800"/>
            <a:ext cx="10464800" cy="3302000"/>
          </a:xfrm>
          <a:prstGeom prst="rect">
            <a:avLst/>
          </a:prstGeom>
        </p:spPr>
        <p:txBody>
          <a:bodyPr anchor="b"/>
          <a:lstStyle>
            <a:lvl1pPr marL="0" indent="0" algn="ctr">
              <a:spcBef>
                <a:spcPts val="0"/>
              </a:spcBef>
              <a:buSzTx/>
              <a:buNone/>
              <a:defRPr sz="3900">
                <a:latin typeface="ヒラギノ角ゴ ProN W6"/>
                <a:ea typeface="ヒラギノ角ゴ ProN W6"/>
                <a:cs typeface="ヒラギノ角ゴ ProN W6"/>
                <a:sym typeface="ヒラギノ角ゴ ProN W6"/>
              </a:defRPr>
            </a:lvl1pPr>
          </a:lstStyle>
          <a:p>
            <a:pPr/>
            <a:r>
              <a:t>タイトル</a:t>
            </a:r>
          </a:p>
        </p:txBody>
      </p:sp>
      <p:sp>
        <p:nvSpPr>
          <p:cNvPr id="12" name="京都大学 高エネルギー物理学研究室…"/>
          <p:cNvSpPr txBox="1"/>
          <p:nvPr>
            <p:ph type="body" sz="half" idx="22"/>
          </p:nvPr>
        </p:nvSpPr>
        <p:spPr>
          <a:xfrm>
            <a:off x="1270000" y="5245100"/>
            <a:ext cx="10464800" cy="3302000"/>
          </a:xfrm>
          <a:prstGeom prst="rect">
            <a:avLst/>
          </a:prstGeom>
        </p:spPr>
        <p:txBody>
          <a:bodyPr anchor="t">
            <a:noAutofit/>
          </a:bodyPr>
          <a:lstStyle/>
          <a:p>
            <a:pPr marL="0" indent="0" algn="ctr">
              <a:spcBef>
                <a:spcPts val="0"/>
              </a:spcBef>
              <a:buSzTx/>
              <a:buNone/>
              <a:defRPr sz="2600"/>
            </a:pPr>
            <a:r>
              <a:t>京都大学　高エネルギー物理学研究室</a:t>
            </a:r>
          </a:p>
          <a:p>
            <a:pPr marL="0" indent="0" algn="ctr">
              <a:spcBef>
                <a:spcPts val="0"/>
              </a:spcBef>
              <a:buSzTx/>
              <a:buNone/>
              <a:defRPr sz="2600">
                <a:latin typeface="ヒラギノ角ゴ ProN W6"/>
                <a:ea typeface="ヒラギノ角ゴ ProN W6"/>
                <a:cs typeface="ヒラギノ角ゴ ProN W6"/>
                <a:sym typeface="ヒラギノ角ゴ ProN W6"/>
              </a:defRPr>
            </a:pPr>
            <a:r>
              <a:t>中村 和広</a:t>
            </a:r>
          </a:p>
          <a:p>
            <a:pPr marL="0" indent="0" algn="ctr">
              <a:spcBef>
                <a:spcPts val="0"/>
              </a:spcBef>
              <a:buSzTx/>
              <a:buNone/>
              <a:defRPr sz="2600"/>
            </a:pPr>
          </a:p>
          <a:p>
            <a:pPr marL="0" indent="0" algn="ctr">
              <a:spcBef>
                <a:spcPts val="0"/>
              </a:spcBef>
              <a:buSzTx/>
              <a:buNone/>
              <a:defRPr sz="2600"/>
            </a:pPr>
            <a:r>
              <a:t>2020年月日</a:t>
            </a:r>
          </a:p>
          <a:p>
            <a:pPr marL="0" indent="0" algn="ctr">
              <a:spcBef>
                <a:spcPts val="0"/>
              </a:spcBef>
              <a:buSzTx/>
              <a:buNone/>
              <a:defRPr sz="2600"/>
            </a:pPr>
            <a:r>
              <a:t>研究会</a:t>
            </a:r>
          </a:p>
        </p:txBody>
      </p:sp>
      <p:sp>
        <p:nvSpPr>
          <p:cNvPr id="13" name="線"/>
          <p:cNvSpPr/>
          <p:nvPr/>
        </p:nvSpPr>
        <p:spPr>
          <a:xfrm>
            <a:off x="762000" y="4876800"/>
            <a:ext cx="11480800" cy="0"/>
          </a:xfrm>
          <a:prstGeom prst="line">
            <a:avLst/>
          </a:prstGeom>
          <a:ln w="50800">
            <a:solidFill>
              <a:schemeClr val="accent1">
                <a:lumOff val="-13575"/>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4" name="AXEL_logo.pdf" descr="AXEL_logo.pdf"/>
          <p:cNvPicPr>
            <a:picLocks noChangeAspect="1"/>
          </p:cNvPicPr>
          <p:nvPr/>
        </p:nvPicPr>
        <p:blipFill>
          <a:blip r:embed="rId2">
            <a:extLst/>
          </a:blip>
          <a:stretch>
            <a:fillRect/>
          </a:stretch>
        </p:blipFill>
        <p:spPr>
          <a:xfrm>
            <a:off x="9003304" y="358470"/>
            <a:ext cx="3553347" cy="2023761"/>
          </a:xfrm>
          <a:prstGeom prst="rect">
            <a:avLst/>
          </a:prstGeom>
          <a:ln w="12700">
            <a:miter lim="400000"/>
          </a:ln>
        </p:spPr>
      </p:pic>
      <p:sp>
        <p:nvSpPr>
          <p:cNvPr id="15" name="スライド番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7" name="–Johnny Appleseed"/>
          <p:cNvSpPr txBox="1"/>
          <p:nvPr>
            <p:ph type="body" sz="quarter" idx="21"/>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8" name="“ここに引用を入力してください。”"/>
          <p:cNvSpPr txBox="1"/>
          <p:nvPr>
            <p:ph type="body" sz="quarter" idx="22"/>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pPr/>
            <a:r>
              <a:t>“ここに引用を入力してください。”</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6" name="イメージ"/>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21"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122" name="本文レベル1…"/>
          <p:cNvSpPr txBox="1"/>
          <p:nvPr>
            <p:ph type="body" idx="1"/>
          </p:nvPr>
        </p:nvSpPr>
        <p:spPr>
          <a:xfrm>
            <a:off x="252452" y="1626658"/>
            <a:ext cx="12499896" cy="7896292"/>
          </a:xfrm>
          <a:prstGeom prst="rect">
            <a:avLst/>
          </a:prstGeom>
        </p:spPr>
        <p:txBody>
          <a:bodyPr anchor="t"/>
          <a:lstStyle>
            <a:lvl1pPr>
              <a:spcBef>
                <a:spcPts val="500"/>
              </a:spcBef>
              <a:buSzPct val="100000"/>
              <a:buChar char="●"/>
              <a:defRPr sz="2800">
                <a:solidFill>
                  <a:srgbClr val="0F0F0F"/>
                </a:solidFill>
              </a:defRPr>
            </a:lvl1pPr>
            <a:lvl2pPr marL="571500" indent="-317500">
              <a:spcBef>
                <a:spcPts val="0"/>
              </a:spcBef>
              <a:buSzPct val="120000"/>
              <a:buChar char="-"/>
              <a:defRPr sz="2500">
                <a:solidFill>
                  <a:srgbClr val="0F0F0F"/>
                </a:solidFill>
              </a:defRPr>
            </a:lvl2pPr>
            <a:lvl3pPr marL="762000" indent="-254000">
              <a:spcBef>
                <a:spcPts val="0"/>
              </a:spcBef>
              <a:defRPr sz="2500">
                <a:solidFill>
                  <a:srgbClr val="0F0F0F"/>
                </a:solidFill>
              </a:defRPr>
            </a:lvl3pPr>
            <a:lvl4pPr marL="1016000" indent="-254000">
              <a:spcBef>
                <a:spcPts val="0"/>
              </a:spcBef>
              <a:defRPr sz="1800">
                <a:solidFill>
                  <a:srgbClr val="0F0F0F"/>
                </a:solidFill>
              </a:defRPr>
            </a:lvl4pPr>
            <a:lvl5pPr marL="1270000" indent="-254000">
              <a:spcBef>
                <a:spcPts val="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123"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24"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2" name="イメージ"/>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3"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4" name="本文レベル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2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2" name="タイトルテキスト"/>
          <p:cNvSpPr txBox="1"/>
          <p:nvPr>
            <p:ph type="title"/>
          </p:nvPr>
        </p:nvSpPr>
        <p:spPr>
          <a:xfrm>
            <a:off x="1362023" y="4068605"/>
            <a:ext cx="10464801" cy="935253"/>
          </a:xfrm>
          <a:prstGeom prst="rect">
            <a:avLst/>
          </a:prstGeom>
        </p:spPr>
        <p:txBody>
          <a:bodyPr/>
          <a:lstStyle>
            <a:lvl1pPr algn="l">
              <a:defRPr sz="4500">
                <a:latin typeface="ヒラギノ角ゴ ProN W6"/>
                <a:ea typeface="ヒラギノ角ゴ ProN W6"/>
                <a:cs typeface="ヒラギノ角ゴ ProN W6"/>
                <a:sym typeface="ヒラギノ角ゴ ProN W6"/>
              </a:defRPr>
            </a:lvl1pPr>
          </a:lstStyle>
          <a:p>
            <a:pPr/>
            <a:r>
              <a:t>タイトルテキスト</a:t>
            </a:r>
          </a:p>
        </p:txBody>
      </p:sp>
      <p:sp>
        <p:nvSpPr>
          <p:cNvPr id="33" name="四角形"/>
          <p:cNvSpPr/>
          <p:nvPr/>
        </p:nvSpPr>
        <p:spPr>
          <a:xfrm>
            <a:off x="1177976" y="4159473"/>
            <a:ext cx="199299"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41" name="イメージ"/>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42"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3" name="本文レベル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4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51" name="タイトルテキスト"/>
          <p:cNvSpPr txBox="1"/>
          <p:nvPr>
            <p:ph type="title"/>
          </p:nvPr>
        </p:nvSpPr>
        <p:spPr>
          <a:prstGeom prst="rect">
            <a:avLst/>
          </a:prstGeom>
        </p:spPr>
        <p:txBody>
          <a:bodyPr/>
          <a:lstStyle/>
          <a:p>
            <a:pPr/>
            <a:r>
              <a:t>タイトルテキスト</a:t>
            </a:r>
          </a:p>
        </p:txBody>
      </p:sp>
      <p:sp>
        <p:nvSpPr>
          <p:cNvPr id="5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9"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60" name="本文レベル1…"/>
          <p:cNvSpPr txBox="1"/>
          <p:nvPr>
            <p:ph type="body" idx="1"/>
          </p:nvPr>
        </p:nvSpPr>
        <p:spPr>
          <a:xfrm>
            <a:off x="252452" y="1626658"/>
            <a:ext cx="12499896" cy="7896292"/>
          </a:xfrm>
          <a:prstGeom prst="rect">
            <a:avLst/>
          </a:prstGeom>
        </p:spPr>
        <p:txBody>
          <a:bodyPr anchor="t"/>
          <a:lstStyle>
            <a:lvl1pPr>
              <a:spcBef>
                <a:spcPts val="1000"/>
              </a:spcBef>
              <a:buSzPct val="100000"/>
              <a:buChar char="●"/>
              <a:defRPr sz="2800">
                <a:solidFill>
                  <a:srgbClr val="0F0F0F"/>
                </a:solidFill>
              </a:defRPr>
            </a:lvl1pPr>
            <a:lvl2pPr marL="571500" indent="-317500">
              <a:spcBef>
                <a:spcPts val="1000"/>
              </a:spcBef>
              <a:buSzPct val="120000"/>
              <a:buChar char="-"/>
              <a:defRPr sz="2500">
                <a:solidFill>
                  <a:srgbClr val="0F0F0F"/>
                </a:solidFill>
              </a:defRPr>
            </a:lvl2pPr>
            <a:lvl3pPr marL="762000" indent="-254000">
              <a:spcBef>
                <a:spcPts val="1000"/>
              </a:spcBef>
              <a:defRPr sz="2200">
                <a:solidFill>
                  <a:srgbClr val="0F0F0F"/>
                </a:solidFill>
              </a:defRPr>
            </a:lvl3pPr>
            <a:lvl4pPr marL="1016000" indent="-254000">
              <a:spcBef>
                <a:spcPts val="1000"/>
              </a:spcBef>
              <a:defRPr sz="1800">
                <a:solidFill>
                  <a:srgbClr val="0F0F0F"/>
                </a:solidFill>
              </a:defRPr>
            </a:lvl4pPr>
            <a:lvl5pPr marL="1270000" indent="-254000">
              <a:spcBef>
                <a:spcPts val="100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61"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2"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9" name="イメージ"/>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70" name="タイトルテキスト"/>
          <p:cNvSpPr txBox="1"/>
          <p:nvPr>
            <p:ph type="title"/>
          </p:nvPr>
        </p:nvSpPr>
        <p:spPr>
          <a:prstGeom prst="rect">
            <a:avLst/>
          </a:prstGeom>
        </p:spPr>
        <p:txBody>
          <a:bodyPr/>
          <a:lstStyle/>
          <a:p>
            <a:pPr/>
            <a:r>
              <a:t>タイトルテキスト</a:t>
            </a:r>
          </a:p>
        </p:txBody>
      </p:sp>
      <p:sp>
        <p:nvSpPr>
          <p:cNvPr id="71" name="本文レベル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72" name="スライド番号"/>
          <p:cNvSpPr txBox="1"/>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9"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8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7" name="イメージ"/>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8" name="イメージ"/>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9" name="イメージ"/>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9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4.tif"/><Relationship Id="rId4"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9.jpeg"/><Relationship Id="rId4"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1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6.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10.png"/><Relationship Id="rId4"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0νββ崩壊探索のための高圧キセノンガスTPC…"/>
          <p:cNvSpPr txBox="1"/>
          <p:nvPr>
            <p:ph type="body" idx="21"/>
          </p:nvPr>
        </p:nvSpPr>
        <p:spPr>
          <a:prstGeom prst="rect">
            <a:avLst/>
          </a:prstGeom>
        </p:spPr>
        <p:txBody>
          <a:bodyPr/>
          <a:lstStyle/>
          <a:p>
            <a:pPr>
              <a:defRPr sz="3600"/>
            </a:pPr>
            <a:r>
              <a:t>0νββ崩壊探索のための高圧キセノンガスTPC</a:t>
            </a:r>
          </a:p>
          <a:p>
            <a:pPr>
              <a:defRPr sz="3600"/>
            </a:pPr>
            <a:r>
              <a:t>大型試作機の開発</a:t>
            </a:r>
          </a:p>
        </p:txBody>
      </p:sp>
      <p:sp>
        <p:nvSpPr>
          <p:cNvPr id="134" name="高エネルギー物理学研究室…"/>
          <p:cNvSpPr txBox="1"/>
          <p:nvPr>
            <p:ph type="body" idx="22"/>
          </p:nvPr>
        </p:nvSpPr>
        <p:spPr>
          <a:prstGeom prst="rect">
            <a:avLst/>
          </a:prstGeom>
        </p:spPr>
        <p:txBody>
          <a:bodyPr/>
          <a:lstStyle/>
          <a:p>
            <a:pPr marL="0" indent="0" algn="ctr">
              <a:spcBef>
                <a:spcPts val="0"/>
              </a:spcBef>
              <a:buSzTx/>
              <a:buNone/>
              <a:defRPr sz="2600"/>
            </a:pPr>
            <a:r>
              <a:t>高エネルギー物理学研究室</a:t>
            </a:r>
          </a:p>
          <a:p>
            <a:pPr marL="0" indent="0" algn="ctr">
              <a:spcBef>
                <a:spcPts val="0"/>
              </a:spcBef>
              <a:buSzTx/>
              <a:buNone/>
              <a:defRPr sz="2600">
                <a:latin typeface="ヒラギノ角ゴ ProN W6"/>
                <a:ea typeface="ヒラギノ角ゴ ProN W6"/>
                <a:cs typeface="ヒラギノ角ゴ ProN W6"/>
                <a:sym typeface="ヒラギノ角ゴ ProN W6"/>
              </a:defRPr>
            </a:pPr>
            <a:r>
              <a:t>中村 和広</a:t>
            </a:r>
          </a:p>
          <a:p>
            <a:pPr marL="0" indent="0" algn="ctr">
              <a:spcBef>
                <a:spcPts val="0"/>
              </a:spcBef>
              <a:buSzTx/>
              <a:buNone/>
              <a:defRPr sz="2600"/>
            </a:pPr>
          </a:p>
          <a:p>
            <a:pPr marL="0" indent="0" algn="ctr">
              <a:spcBef>
                <a:spcPts val="0"/>
              </a:spcBef>
              <a:buSzTx/>
              <a:buNone/>
              <a:defRPr sz="2600"/>
            </a:pPr>
            <a:r>
              <a:t>2020年2月5日</a:t>
            </a:r>
          </a:p>
          <a:p>
            <a:pPr marL="0" indent="0" algn="ctr">
              <a:spcBef>
                <a:spcPts val="0"/>
              </a:spcBef>
              <a:buSzTx/>
              <a:buNone/>
              <a:defRPr sz="2600"/>
            </a:pPr>
            <a:r>
              <a:t>D3発表会</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phase1で直面した課題"/>
          <p:cNvSpPr txBox="1"/>
          <p:nvPr>
            <p:ph type="title"/>
          </p:nvPr>
        </p:nvSpPr>
        <p:spPr>
          <a:prstGeom prst="rect">
            <a:avLst/>
          </a:prstGeom>
        </p:spPr>
        <p:txBody>
          <a:bodyPr/>
          <a:lstStyle/>
          <a:p>
            <a:pPr/>
            <a:r>
              <a:t>phase1で直面した課題</a:t>
            </a:r>
          </a:p>
        </p:txBody>
      </p:sp>
      <p:sp>
        <p:nvSpPr>
          <p:cNvPr id="246" name="DAQが安定して動かない…"/>
          <p:cNvSpPr txBox="1"/>
          <p:nvPr>
            <p:ph type="body" sz="half" idx="1"/>
          </p:nvPr>
        </p:nvSpPr>
        <p:spPr>
          <a:xfrm>
            <a:off x="252452" y="1626658"/>
            <a:ext cx="7568390" cy="6703344"/>
          </a:xfrm>
          <a:prstGeom prst="rect">
            <a:avLst/>
          </a:prstGeom>
        </p:spPr>
        <p:txBody>
          <a:bodyPr/>
          <a:lstStyle/>
          <a:p>
            <a:pPr/>
            <a:r>
              <a:t>DAQが安定して動かない</a:t>
            </a:r>
          </a:p>
          <a:p>
            <a:pPr lvl="1"/>
            <a:r>
              <a:t>フロントエンドボードには、我々が開発したAXELBOARDを利用</a:t>
            </a:r>
          </a:p>
          <a:p>
            <a:pPr lvl="1"/>
            <a:r>
              <a:t>データ取得のために、ボードの再起動を数回〜数十回繰り返すことになる(ことがある)</a:t>
            </a:r>
          </a:p>
          <a:p>
            <a:pPr lvl="1"/>
            <a:r>
              <a:t>データ取得中に突然データがとれなくなる</a:t>
            </a:r>
            <a:br/>
            <a:r>
              <a:t>(ことがある)</a:t>
            </a:r>
          </a:p>
          <a:p>
            <a:pPr/>
            <a:r>
              <a:t>ELCCでの放電</a:t>
            </a:r>
          </a:p>
          <a:p>
            <a:pPr lvl="1"/>
            <a:r>
              <a:t>数時間に1回程度インターロックが作動</a:t>
            </a:r>
          </a:p>
          <a:p>
            <a:pPr lvl="1"/>
            <a:r>
              <a:t>ガス圧を5.5 barにあげると放電が多発</a:t>
            </a:r>
            <a:br/>
            <a:r>
              <a:t>（ELCCへの印加電圧∝3kV/cm/bar）</a:t>
            </a:r>
          </a:p>
        </p:txBody>
      </p:sp>
      <p:sp>
        <p:nvSpPr>
          <p:cNvPr id="24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 name="DAQトラブルの原因を特定&amp;&amp;対処 → ファームウェアのバグが原因と判明…"/>
          <p:cNvSpPr txBox="1"/>
          <p:nvPr/>
        </p:nvSpPr>
        <p:spPr>
          <a:xfrm>
            <a:off x="458631" y="8234945"/>
            <a:ext cx="1082131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DAQトラブルの原因を特定&amp;&amp;対処 → ファームウェアのバグが原因と判明</a:t>
            </a:r>
          </a:p>
          <a:p>
            <a:pPr marL="333375" indent="-333375" algn="l">
              <a:buSzPct val="145000"/>
              <a:buChar char="✓"/>
            </a:pPr>
            <a:r>
              <a:t>ELCCでの放電の原因箇所を特定&amp;対処</a:t>
            </a:r>
          </a:p>
        </p:txBody>
      </p:sp>
      <p:pic>
        <p:nvPicPr>
          <p:cNvPr id="249" name="20190320_182556.JPG" descr="20190320_182556.JPG"/>
          <p:cNvPicPr>
            <a:picLocks noChangeAspect="1"/>
          </p:cNvPicPr>
          <p:nvPr/>
        </p:nvPicPr>
        <p:blipFill>
          <a:blip r:embed="rId2">
            <a:extLst/>
          </a:blip>
          <a:stretch>
            <a:fillRect/>
          </a:stretch>
        </p:blipFill>
        <p:spPr>
          <a:xfrm>
            <a:off x="7774255" y="1594217"/>
            <a:ext cx="5070587" cy="3802940"/>
          </a:xfrm>
          <a:prstGeom prst="rect">
            <a:avLst/>
          </a:prstGeom>
          <a:ln w="12700">
            <a:miter lim="400000"/>
          </a:ln>
        </p:spPr>
      </p:pic>
      <p:sp>
        <p:nvSpPr>
          <p:cNvPr id="250" name="AXELBOARD…"/>
          <p:cNvSpPr txBox="1"/>
          <p:nvPr/>
        </p:nvSpPr>
        <p:spPr>
          <a:xfrm>
            <a:off x="7690077" y="5669257"/>
            <a:ext cx="5238942" cy="2051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AXELBOARD</a:t>
            </a:r>
          </a:p>
          <a:p>
            <a:pPr marL="333375" indent="-333375" algn="l">
              <a:buSzPct val="145000"/>
              <a:buChar char="•"/>
              <a:defRPr sz="2100">
                <a:latin typeface="+mn-lt"/>
                <a:ea typeface="+mn-ea"/>
                <a:cs typeface="+mn-cs"/>
                <a:sym typeface="ヒラギノ角ゴ ProN W3"/>
              </a:defRPr>
            </a:pPr>
            <a:r>
              <a:t>MPPCへの電源供給</a:t>
            </a:r>
          </a:p>
          <a:p>
            <a:pPr marL="333375" indent="-333375" algn="l">
              <a:buSzPct val="145000"/>
              <a:buChar char="•"/>
              <a:defRPr sz="2100">
                <a:latin typeface="+mn-lt"/>
                <a:ea typeface="+mn-ea"/>
                <a:cs typeface="+mn-cs"/>
                <a:sym typeface="ヒラギノ角ゴ ProN W3"/>
              </a:defRPr>
            </a:pPr>
            <a:r>
              <a:t>個々のMPPCの電源電圧の微調整</a:t>
            </a:r>
          </a:p>
          <a:p>
            <a:pPr marL="333375" indent="-333375" algn="l">
              <a:buSzPct val="145000"/>
              <a:buChar char="•"/>
              <a:defRPr sz="2100">
                <a:latin typeface="+mn-lt"/>
                <a:ea typeface="+mn-ea"/>
                <a:cs typeface="+mn-cs"/>
                <a:sym typeface="ヒラギノ角ゴ ProN W3"/>
              </a:defRPr>
            </a:pPr>
            <a:r>
              <a:t>dead-time freeのデータ取得 (5MSPS)</a:t>
            </a:r>
          </a:p>
          <a:p>
            <a:pPr marL="333375" indent="-333375" algn="l">
              <a:buSzPct val="145000"/>
              <a:buChar char="•"/>
              <a:defRPr sz="2100">
                <a:latin typeface="+mn-lt"/>
                <a:ea typeface="+mn-ea"/>
                <a:cs typeface="+mn-cs"/>
                <a:sym typeface="ヒラギノ角ゴ ProN W3"/>
              </a:defRPr>
            </a:pPr>
            <a:r>
              <a:t>ダークカレントの監視 (40MSPS)</a:t>
            </a:r>
          </a:p>
        </p:txBody>
      </p:sp>
      <p:sp>
        <p:nvSpPr>
          <p:cNvPr id="251" name="目標圧力：8 bar"/>
          <p:cNvSpPr/>
          <p:nvPr/>
        </p:nvSpPr>
        <p:spPr>
          <a:xfrm>
            <a:off x="4762018" y="7076149"/>
            <a:ext cx="2847579" cy="814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54" y="6323"/>
                </a:lnTo>
                <a:lnTo>
                  <a:pt x="954" y="18612"/>
                </a:lnTo>
                <a:cubicBezTo>
                  <a:pt x="954" y="20264"/>
                  <a:pt x="1337" y="21600"/>
                  <a:pt x="1809" y="21600"/>
                </a:cubicBezTo>
                <a:lnTo>
                  <a:pt x="20742" y="21600"/>
                </a:lnTo>
                <a:cubicBezTo>
                  <a:pt x="21215" y="21600"/>
                  <a:pt x="21600" y="20264"/>
                  <a:pt x="21600" y="18612"/>
                </a:cubicBezTo>
                <a:lnTo>
                  <a:pt x="21600" y="5944"/>
                </a:lnTo>
                <a:cubicBezTo>
                  <a:pt x="21600" y="4293"/>
                  <a:pt x="21215" y="2956"/>
                  <a:pt x="20742" y="2956"/>
                </a:cubicBezTo>
                <a:lnTo>
                  <a:pt x="1873" y="2956"/>
                </a:lnTo>
                <a:lnTo>
                  <a:pt x="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200">
                <a:solidFill>
                  <a:srgbClr val="0F0F0F"/>
                </a:solidFill>
              </a:defRPr>
            </a:lvl1pPr>
          </a:lstStyle>
          <a:p>
            <a:pPr/>
            <a:r>
              <a:t>目標圧力：8 bar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ELCCでの放電対策"/>
          <p:cNvSpPr txBox="1"/>
          <p:nvPr>
            <p:ph type="title"/>
          </p:nvPr>
        </p:nvSpPr>
        <p:spPr>
          <a:prstGeom prst="rect">
            <a:avLst/>
          </a:prstGeom>
        </p:spPr>
        <p:txBody>
          <a:bodyPr/>
          <a:lstStyle/>
          <a:p>
            <a:pPr/>
            <a:r>
              <a:t>ELCCでの放電対策</a:t>
            </a:r>
          </a:p>
        </p:txBody>
      </p:sp>
      <p:sp>
        <p:nvSpPr>
          <p:cNvPr id="254" name="放電箇所の特定…"/>
          <p:cNvSpPr txBox="1"/>
          <p:nvPr>
            <p:ph type="body" sz="quarter" idx="1"/>
          </p:nvPr>
        </p:nvSpPr>
        <p:spPr>
          <a:xfrm>
            <a:off x="252452" y="1626658"/>
            <a:ext cx="12499896" cy="1862669"/>
          </a:xfrm>
          <a:prstGeom prst="rect">
            <a:avLst/>
          </a:prstGeom>
        </p:spPr>
        <p:txBody>
          <a:bodyPr/>
          <a:lstStyle/>
          <a:p>
            <a:pPr>
              <a:spcBef>
                <a:spcPts val="500"/>
              </a:spcBef>
            </a:pPr>
            <a:r>
              <a:t>放電箇所の特定</a:t>
            </a:r>
          </a:p>
          <a:p>
            <a:pPr lvl="1">
              <a:spcBef>
                <a:spcPts val="0"/>
              </a:spcBef>
            </a:pPr>
            <a:r>
              <a:t>これまでは放電痕の位置から想像するしかなかった</a:t>
            </a:r>
          </a:p>
          <a:p>
            <a:pPr lvl="1">
              <a:spcBef>
                <a:spcPts val="0"/>
              </a:spcBef>
            </a:pPr>
            <a:r>
              <a:t>放電痕が残らないような放電はわからない</a:t>
            </a:r>
          </a:p>
        </p:txBody>
      </p:sp>
      <p:sp>
        <p:nvSpPr>
          <p:cNvPr id="25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チェンバー内にUSBカメラをインストールして放電の様子を記録…"/>
          <p:cNvSpPr txBox="1"/>
          <p:nvPr/>
        </p:nvSpPr>
        <p:spPr>
          <a:xfrm>
            <a:off x="437303" y="8436910"/>
            <a:ext cx="928817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チェンバー内にUSBカメラをインストールして放電の様子を記録</a:t>
            </a:r>
          </a:p>
          <a:p>
            <a:pPr marL="228600" indent="-228600" algn="l">
              <a:buSzPct val="100000"/>
              <a:buChar char="✓"/>
            </a:pPr>
            <a:r>
              <a:t>放電位置の特定につなげる</a:t>
            </a:r>
          </a:p>
        </p:txBody>
      </p:sp>
      <p:pic>
        <p:nvPicPr>
          <p:cNvPr id="257" name="IMG_2204.JPG" descr="IMG_2204.JPG"/>
          <p:cNvPicPr>
            <a:picLocks noChangeAspect="1"/>
          </p:cNvPicPr>
          <p:nvPr/>
        </p:nvPicPr>
        <p:blipFill>
          <a:blip r:embed="rId2">
            <a:extLst/>
          </a:blip>
          <a:srcRect l="17841" t="22350" r="32144" b="45735"/>
          <a:stretch>
            <a:fillRect/>
          </a:stretch>
        </p:blipFill>
        <p:spPr>
          <a:xfrm>
            <a:off x="3609776" y="3279378"/>
            <a:ext cx="5785327" cy="492220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カメラのインストール"/>
          <p:cNvSpPr txBox="1"/>
          <p:nvPr>
            <p:ph type="title"/>
          </p:nvPr>
        </p:nvSpPr>
        <p:spPr>
          <a:prstGeom prst="rect">
            <a:avLst/>
          </a:prstGeom>
        </p:spPr>
        <p:txBody>
          <a:bodyPr/>
          <a:lstStyle/>
          <a:p>
            <a:pPr/>
            <a:r>
              <a:t>カメラのインストール</a:t>
            </a:r>
          </a:p>
        </p:txBody>
      </p:sp>
      <p:sp>
        <p:nvSpPr>
          <p:cNvPr id="260" name="カメラからのアウトガス対策…"/>
          <p:cNvSpPr txBox="1"/>
          <p:nvPr>
            <p:ph type="body" sz="half" idx="1"/>
          </p:nvPr>
        </p:nvSpPr>
        <p:spPr>
          <a:xfrm>
            <a:off x="252452" y="1626658"/>
            <a:ext cx="12499896" cy="3972938"/>
          </a:xfrm>
          <a:prstGeom prst="rect">
            <a:avLst/>
          </a:prstGeom>
        </p:spPr>
        <p:txBody>
          <a:bodyPr/>
          <a:lstStyle/>
          <a:p>
            <a:pPr/>
            <a:r>
              <a:t>カメラからのアウトガス対策</a:t>
            </a:r>
          </a:p>
          <a:p>
            <a:pPr lvl="1"/>
            <a:r>
              <a:t>真空用USBケーブルに交換</a:t>
            </a:r>
          </a:p>
          <a:p>
            <a:pPr lvl="1"/>
            <a:r>
              <a:t>真空用エポキシでカメラをポッティング+真空脱泡</a:t>
            </a:r>
          </a:p>
          <a:p>
            <a:pPr/>
          </a:p>
          <a:p>
            <a:pPr/>
          </a:p>
          <a:p>
            <a:pPr/>
          </a:p>
          <a:p>
            <a:pPr/>
            <a:r>
              <a:t>ELCCが見えるようにカメラをインストール</a:t>
            </a:r>
          </a:p>
        </p:txBody>
      </p:sp>
      <p:sp>
        <p:nvSpPr>
          <p:cNvPr id="261"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IMG_0315.jpg" descr="IMG_0315.jpg"/>
          <p:cNvPicPr>
            <a:picLocks noChangeAspect="1"/>
          </p:cNvPicPr>
          <p:nvPr/>
        </p:nvPicPr>
        <p:blipFill>
          <a:blip r:embed="rId2">
            <a:extLst/>
          </a:blip>
          <a:stretch>
            <a:fillRect/>
          </a:stretch>
        </p:blipFill>
        <p:spPr>
          <a:xfrm>
            <a:off x="8475040" y="502553"/>
            <a:ext cx="4417949" cy="3313462"/>
          </a:xfrm>
          <a:prstGeom prst="rect">
            <a:avLst/>
          </a:prstGeom>
          <a:ln w="12700">
            <a:miter lim="400000"/>
          </a:ln>
        </p:spPr>
      </p:pic>
      <p:sp>
        <p:nvSpPr>
          <p:cNvPr id="263" name="アウトガス・リークレート：1.96 x 10-6 Pa・m3/sec → Swagelok系と同程度"/>
          <p:cNvSpPr txBox="1"/>
          <p:nvPr/>
        </p:nvSpPr>
        <p:spPr>
          <a:xfrm>
            <a:off x="304825" y="4085250"/>
            <a:ext cx="11983746" cy="425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アウトガス・リークレート：1.96 x 10</a:t>
            </a:r>
            <a:r>
              <a:rPr baseline="31999" sz="2500"/>
              <a:t>-6</a:t>
            </a:r>
            <a:r>
              <a:rPr sz="2500"/>
              <a:t> Pa・m</a:t>
            </a:r>
            <a:r>
              <a:rPr baseline="31999" sz="2500"/>
              <a:t>3</a:t>
            </a:r>
            <a:r>
              <a:rPr sz="2500"/>
              <a:t>/sec → Swagelok系と同程度</a:t>
            </a:r>
          </a:p>
        </p:txBody>
      </p:sp>
      <p:pic>
        <p:nvPicPr>
          <p:cNvPr id="264" name="イメージ" descr="イメージ"/>
          <p:cNvPicPr>
            <a:picLocks noChangeAspect="1"/>
          </p:cNvPicPr>
          <p:nvPr/>
        </p:nvPicPr>
        <p:blipFill>
          <a:blip r:embed="rId3">
            <a:extLst/>
          </a:blip>
          <a:stretch>
            <a:fillRect/>
          </a:stretch>
        </p:blipFill>
        <p:spPr>
          <a:xfrm>
            <a:off x="1269349" y="5698436"/>
            <a:ext cx="4773079" cy="3579411"/>
          </a:xfrm>
          <a:prstGeom prst="rect">
            <a:avLst/>
          </a:prstGeom>
          <a:ln w="12700">
            <a:miter lim="400000"/>
          </a:ln>
        </p:spPr>
      </p:pic>
      <p:pic>
        <p:nvPicPr>
          <p:cNvPr id="265" name="DFACFEB0-6177-4ADA-A239-940B52EE534A.png" descr="DFACFEB0-6177-4ADA-A239-940B52EE534A.png"/>
          <p:cNvPicPr>
            <a:picLocks noChangeAspect="1"/>
          </p:cNvPicPr>
          <p:nvPr/>
        </p:nvPicPr>
        <p:blipFill>
          <a:blip r:embed="rId4">
            <a:extLst/>
          </a:blip>
          <a:stretch>
            <a:fillRect/>
          </a:stretch>
        </p:blipFill>
        <p:spPr>
          <a:xfrm>
            <a:off x="6740848" y="5684149"/>
            <a:ext cx="4773078" cy="3596256"/>
          </a:xfrm>
          <a:prstGeom prst="rect">
            <a:avLst/>
          </a:prstGeom>
          <a:ln w="12700">
            <a:miter lim="400000"/>
          </a:ln>
        </p:spPr>
      </p:pic>
      <p:sp>
        <p:nvSpPr>
          <p:cNvPr id="266" name="カメラ"/>
          <p:cNvSpPr/>
          <p:nvPr/>
        </p:nvSpPr>
        <p:spPr>
          <a:xfrm>
            <a:off x="1618319" y="6089983"/>
            <a:ext cx="1458119" cy="88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1" y="0"/>
                </a:moveTo>
                <a:cubicBezTo>
                  <a:pt x="421" y="0"/>
                  <a:pt x="0" y="694"/>
                  <a:pt x="0" y="1551"/>
                </a:cubicBezTo>
                <a:lnTo>
                  <a:pt x="0" y="13107"/>
                </a:lnTo>
                <a:cubicBezTo>
                  <a:pt x="0" y="13964"/>
                  <a:pt x="421" y="14659"/>
                  <a:pt x="941" y="14659"/>
                </a:cubicBezTo>
                <a:lnTo>
                  <a:pt x="17232" y="14659"/>
                </a:lnTo>
                <a:lnTo>
                  <a:pt x="21600" y="21600"/>
                </a:lnTo>
                <a:lnTo>
                  <a:pt x="19242" y="10432"/>
                </a:lnTo>
                <a:lnTo>
                  <a:pt x="19242" y="1551"/>
                </a:lnTo>
                <a:cubicBezTo>
                  <a:pt x="19242" y="694"/>
                  <a:pt x="18821" y="0"/>
                  <a:pt x="18302" y="0"/>
                </a:cubicBezTo>
                <a:lnTo>
                  <a:pt x="94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カメラ</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放電箇所の特定"/>
          <p:cNvSpPr txBox="1"/>
          <p:nvPr>
            <p:ph type="title"/>
          </p:nvPr>
        </p:nvSpPr>
        <p:spPr>
          <a:prstGeom prst="rect">
            <a:avLst/>
          </a:prstGeom>
        </p:spPr>
        <p:txBody>
          <a:bodyPr/>
          <a:lstStyle/>
          <a:p>
            <a:pPr/>
            <a:r>
              <a:t>放電箇所の特定</a:t>
            </a:r>
          </a:p>
        </p:txBody>
      </p:sp>
      <p:sp>
        <p:nvSpPr>
          <p:cNvPr id="269" name="動体検知アプリmotionで動体検知"/>
          <p:cNvSpPr txBox="1"/>
          <p:nvPr>
            <p:ph type="body" sz="quarter" idx="1"/>
          </p:nvPr>
        </p:nvSpPr>
        <p:spPr>
          <a:xfrm>
            <a:off x="252452" y="1626658"/>
            <a:ext cx="12499896" cy="2016485"/>
          </a:xfrm>
          <a:prstGeom prst="rect">
            <a:avLst/>
          </a:prstGeom>
        </p:spPr>
        <p:txBody>
          <a:bodyPr/>
          <a:lstStyle/>
          <a:p>
            <a:pPr/>
            <a:r>
              <a:t>動体検知アプリmotionで動体検知</a:t>
            </a:r>
          </a:p>
        </p:txBody>
      </p:sp>
      <p:sp>
        <p:nvSpPr>
          <p:cNvPr id="27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8E3907E4-3361-4752-B439-B4DB7BE640BA.png" descr="8E3907E4-3361-4752-B439-B4DB7BE640BA.png"/>
          <p:cNvPicPr>
            <a:picLocks noChangeAspect="1"/>
          </p:cNvPicPr>
          <p:nvPr/>
        </p:nvPicPr>
        <p:blipFill>
          <a:blip r:embed="rId2">
            <a:extLst/>
          </a:blip>
          <a:stretch>
            <a:fillRect/>
          </a:stretch>
        </p:blipFill>
        <p:spPr>
          <a:xfrm>
            <a:off x="801176" y="2192986"/>
            <a:ext cx="4314056" cy="4053687"/>
          </a:xfrm>
          <a:prstGeom prst="rect">
            <a:avLst/>
          </a:prstGeom>
          <a:ln w="12700">
            <a:miter lim="400000"/>
          </a:ln>
        </p:spPr>
      </p:pic>
      <p:grpSp>
        <p:nvGrpSpPr>
          <p:cNvPr id="279" name="グループ"/>
          <p:cNvGrpSpPr/>
          <p:nvPr/>
        </p:nvGrpSpPr>
        <p:grpSpPr>
          <a:xfrm>
            <a:off x="6490851" y="2292573"/>
            <a:ext cx="5139352" cy="3854514"/>
            <a:chOff x="0" y="0"/>
            <a:chExt cx="5139351" cy="3854513"/>
          </a:xfrm>
        </p:grpSpPr>
        <p:pic>
          <p:nvPicPr>
            <p:cNvPr id="272" name="IMG_4160.jpg" descr="IMG_4160.jpg"/>
            <p:cNvPicPr>
              <a:picLocks noChangeAspect="1"/>
            </p:cNvPicPr>
            <p:nvPr/>
          </p:nvPicPr>
          <p:blipFill>
            <a:blip r:embed="rId3">
              <a:extLst/>
            </a:blip>
            <a:srcRect l="0" t="0" r="0" b="0"/>
            <a:stretch>
              <a:fillRect/>
            </a:stretch>
          </p:blipFill>
          <p:spPr>
            <a:xfrm>
              <a:off x="0" y="0"/>
              <a:ext cx="5139352" cy="3854514"/>
            </a:xfrm>
            <a:prstGeom prst="rect">
              <a:avLst/>
            </a:prstGeom>
            <a:ln w="12700" cap="flat">
              <a:noFill/>
              <a:miter lim="400000"/>
            </a:ln>
            <a:effectLst/>
          </p:spPr>
        </p:pic>
        <p:sp>
          <p:nvSpPr>
            <p:cNvPr id="273" name="線"/>
            <p:cNvSpPr/>
            <p:nvPr/>
          </p:nvSpPr>
          <p:spPr>
            <a:xfrm flipV="1">
              <a:off x="1572312" y="892659"/>
              <a:ext cx="619726" cy="1036706"/>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74" name="線"/>
            <p:cNvSpPr/>
            <p:nvPr/>
          </p:nvSpPr>
          <p:spPr>
            <a:xfrm>
              <a:off x="2175788" y="1081543"/>
              <a:ext cx="1241654" cy="31435"/>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75" name="線"/>
            <p:cNvSpPr/>
            <p:nvPr/>
          </p:nvSpPr>
          <p:spPr>
            <a:xfrm>
              <a:off x="2064538" y="2882587"/>
              <a:ext cx="1151041" cy="93242"/>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76" name="線"/>
            <p:cNvSpPr/>
            <p:nvPr/>
          </p:nvSpPr>
          <p:spPr>
            <a:xfrm flipH="1">
              <a:off x="3063907" y="1954891"/>
              <a:ext cx="744247" cy="106985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77" name="線"/>
            <p:cNvSpPr/>
            <p:nvPr/>
          </p:nvSpPr>
          <p:spPr>
            <a:xfrm flipH="1" flipV="1">
              <a:off x="3370606" y="1075268"/>
              <a:ext cx="498263" cy="999334"/>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278" name="線"/>
            <p:cNvSpPr/>
            <p:nvPr/>
          </p:nvSpPr>
          <p:spPr>
            <a:xfrm flipH="1" flipV="1">
              <a:off x="1633044" y="1855731"/>
              <a:ext cx="498262" cy="99933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280" name="外周部で放電が起こりやすい…"/>
          <p:cNvSpPr txBox="1"/>
          <p:nvPr/>
        </p:nvSpPr>
        <p:spPr>
          <a:xfrm>
            <a:off x="6743181" y="7198104"/>
            <a:ext cx="6032603" cy="177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外周部で放電が起こりやすい</a:t>
            </a:r>
          </a:p>
          <a:p>
            <a:pPr marL="228600" indent="-228600" algn="l">
              <a:buSzPct val="100000"/>
              <a:buChar char="✓"/>
            </a:pPr>
            <a:r>
              <a:t>外周部の裏側にGNDがなかったのが原因</a:t>
            </a:r>
          </a:p>
          <a:p>
            <a:pPr marL="228600" indent="-228600" algn="l">
              <a:buSzPct val="100000"/>
              <a:buChar char="✓"/>
            </a:pPr>
            <a:r>
              <a:t>データ取得中のDAQトラブルも放電が</a:t>
            </a:r>
            <a:br/>
            <a:r>
              <a:t>原因だったことが判明</a:t>
            </a:r>
          </a:p>
        </p:txBody>
      </p:sp>
      <p:sp>
        <p:nvSpPr>
          <p:cNvPr id="281" name="四角形"/>
          <p:cNvSpPr/>
          <p:nvPr/>
        </p:nvSpPr>
        <p:spPr>
          <a:xfrm>
            <a:off x="14797527"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2" name="線"/>
          <p:cNvSpPr/>
          <p:nvPr/>
        </p:nvSpPr>
        <p:spPr>
          <a:xfrm>
            <a:off x="13665227" y="7747383"/>
            <a:ext cx="1889423"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286" name="グループ"/>
          <p:cNvGrpSpPr/>
          <p:nvPr/>
        </p:nvGrpSpPr>
        <p:grpSpPr>
          <a:xfrm>
            <a:off x="15459350" y="8667194"/>
            <a:ext cx="820493" cy="712761"/>
            <a:chOff x="0" y="0"/>
            <a:chExt cx="820491" cy="712760"/>
          </a:xfrm>
        </p:grpSpPr>
        <p:sp>
          <p:nvSpPr>
            <p:cNvPr id="283"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84"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285"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287" name="四角形"/>
          <p:cNvSpPr/>
          <p:nvPr/>
        </p:nvSpPr>
        <p:spPr>
          <a:xfrm>
            <a:off x="16143640"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8" name="線"/>
          <p:cNvSpPr/>
          <p:nvPr/>
        </p:nvSpPr>
        <p:spPr>
          <a:xfrm>
            <a:off x="16162097" y="8426824"/>
            <a:ext cx="740918"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89" name="線"/>
          <p:cNvSpPr/>
          <p:nvPr/>
        </p:nvSpPr>
        <p:spPr>
          <a:xfrm>
            <a:off x="16164351" y="7747383"/>
            <a:ext cx="736411"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0" name="線"/>
          <p:cNvSpPr/>
          <p:nvPr/>
        </p:nvSpPr>
        <p:spPr>
          <a:xfrm flipV="1">
            <a:off x="14796218" y="8477816"/>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1" name="四角形"/>
          <p:cNvSpPr/>
          <p:nvPr/>
        </p:nvSpPr>
        <p:spPr>
          <a:xfrm>
            <a:off x="13290570" y="7762216"/>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2" name="線"/>
          <p:cNvSpPr/>
          <p:nvPr/>
        </p:nvSpPr>
        <p:spPr>
          <a:xfrm>
            <a:off x="13646337" y="8451275"/>
            <a:ext cx="1077164" cy="5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3" name="線"/>
          <p:cNvSpPr/>
          <p:nvPr/>
        </p:nvSpPr>
        <p:spPr>
          <a:xfrm>
            <a:off x="14386196" y="8378638"/>
            <a:ext cx="1120371" cy="64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4" name="四角形"/>
          <p:cNvSpPr/>
          <p:nvPr/>
        </p:nvSpPr>
        <p:spPr>
          <a:xfrm>
            <a:off x="14797527"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95" name="四角形"/>
          <p:cNvSpPr/>
          <p:nvPr/>
        </p:nvSpPr>
        <p:spPr>
          <a:xfrm>
            <a:off x="16143640"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pic>
        <p:nvPicPr>
          <p:cNvPr id="296" name="研究_20200828-20yymmdd-26.jpg" descr="研究_20200828-20yymmdd-26.jpg"/>
          <p:cNvPicPr>
            <a:picLocks noChangeAspect="1"/>
          </p:cNvPicPr>
          <p:nvPr/>
        </p:nvPicPr>
        <p:blipFill>
          <a:blip r:embed="rId4">
            <a:extLst/>
          </a:blip>
          <a:srcRect l="20168" t="2942" r="20168" b="62808"/>
          <a:stretch>
            <a:fillRect/>
          </a:stretch>
        </p:blipFill>
        <p:spPr>
          <a:xfrm>
            <a:off x="154639" y="6441263"/>
            <a:ext cx="4434470" cy="3291848"/>
          </a:xfrm>
          <a:prstGeom prst="rect">
            <a:avLst/>
          </a:prstGeom>
          <a:ln w="12700">
            <a:miter lim="400000"/>
          </a:ln>
        </p:spPr>
      </p:pic>
      <p:sp>
        <p:nvSpPr>
          <p:cNvPr id="297" name="円形"/>
          <p:cNvSpPr/>
          <p:nvPr/>
        </p:nvSpPr>
        <p:spPr>
          <a:xfrm>
            <a:off x="1775847" y="8373880"/>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298" name="電場が集中"/>
          <p:cNvSpPr txBox="1"/>
          <p:nvPr/>
        </p:nvSpPr>
        <p:spPr>
          <a:xfrm>
            <a:off x="441018" y="9206638"/>
            <a:ext cx="1676401" cy="374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電場が集中</a:t>
            </a:r>
          </a:p>
        </p:txBody>
      </p:sp>
      <p:sp>
        <p:nvSpPr>
          <p:cNvPr id="299" name="線"/>
          <p:cNvSpPr/>
          <p:nvPr/>
        </p:nvSpPr>
        <p:spPr>
          <a:xfrm flipV="1">
            <a:off x="1485073" y="8753300"/>
            <a:ext cx="351672" cy="4200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0" name="anode電極"/>
          <p:cNvSpPr/>
          <p:nvPr/>
        </p:nvSpPr>
        <p:spPr>
          <a:xfrm>
            <a:off x="4082998" y="7026402"/>
            <a:ext cx="2021285" cy="790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2" y="0"/>
                </a:moveTo>
                <a:cubicBezTo>
                  <a:pt x="1597" y="0"/>
                  <a:pt x="1294" y="777"/>
                  <a:pt x="1294" y="1735"/>
                </a:cubicBezTo>
                <a:lnTo>
                  <a:pt x="1294" y="11147"/>
                </a:lnTo>
                <a:lnTo>
                  <a:pt x="0" y="21600"/>
                </a:lnTo>
                <a:lnTo>
                  <a:pt x="2846" y="16395"/>
                </a:lnTo>
                <a:lnTo>
                  <a:pt x="20921" y="16395"/>
                </a:lnTo>
                <a:cubicBezTo>
                  <a:pt x="21296" y="16395"/>
                  <a:pt x="21600" y="15618"/>
                  <a:pt x="21600" y="14660"/>
                </a:cubicBezTo>
                <a:lnTo>
                  <a:pt x="21600" y="1735"/>
                </a:lnTo>
                <a:cubicBezTo>
                  <a:pt x="21600" y="777"/>
                  <a:pt x="21296" y="0"/>
                  <a:pt x="20921" y="0"/>
                </a:cubicBezTo>
                <a:lnTo>
                  <a:pt x="197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anode電極</a:t>
            </a:r>
          </a:p>
        </p:txBody>
      </p:sp>
      <p:sp>
        <p:nvSpPr>
          <p:cNvPr id="301" name="GNDメッシュ"/>
          <p:cNvSpPr/>
          <p:nvPr/>
        </p:nvSpPr>
        <p:spPr>
          <a:xfrm>
            <a:off x="4127710" y="7929141"/>
            <a:ext cx="2065338" cy="635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1" y="0"/>
                </a:moveTo>
                <a:cubicBezTo>
                  <a:pt x="2024" y="0"/>
                  <a:pt x="1727" y="966"/>
                  <a:pt x="1727" y="2157"/>
                </a:cubicBezTo>
                <a:lnTo>
                  <a:pt x="1727" y="16193"/>
                </a:lnTo>
                <a:lnTo>
                  <a:pt x="0" y="21600"/>
                </a:lnTo>
                <a:lnTo>
                  <a:pt x="6956" y="20387"/>
                </a:lnTo>
                <a:lnTo>
                  <a:pt x="20936" y="20387"/>
                </a:lnTo>
                <a:cubicBezTo>
                  <a:pt x="21303" y="20387"/>
                  <a:pt x="21600" y="19421"/>
                  <a:pt x="21600" y="18229"/>
                </a:cubicBezTo>
                <a:lnTo>
                  <a:pt x="21600" y="2157"/>
                </a:lnTo>
                <a:cubicBezTo>
                  <a:pt x="21600" y="966"/>
                  <a:pt x="21303" y="0"/>
                  <a:pt x="20936" y="0"/>
                </a:cubicBezTo>
                <a:lnTo>
                  <a:pt x="239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GNDメッシュ</a:t>
            </a:r>
          </a:p>
        </p:txBody>
      </p:sp>
      <p:sp>
        <p:nvSpPr>
          <p:cNvPr id="302" name="ポリイミドシート(t125um)"/>
          <p:cNvSpPr/>
          <p:nvPr/>
        </p:nvSpPr>
        <p:spPr>
          <a:xfrm>
            <a:off x="186621" y="6459440"/>
            <a:ext cx="2185195" cy="206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2" y="0"/>
                </a:moveTo>
                <a:cubicBezTo>
                  <a:pt x="284" y="0"/>
                  <a:pt x="0" y="300"/>
                  <a:pt x="0" y="669"/>
                </a:cubicBezTo>
                <a:lnTo>
                  <a:pt x="0" y="9894"/>
                </a:lnTo>
                <a:cubicBezTo>
                  <a:pt x="0" y="10263"/>
                  <a:pt x="284" y="10563"/>
                  <a:pt x="632" y="10563"/>
                </a:cubicBezTo>
                <a:lnTo>
                  <a:pt x="9007" y="10563"/>
                </a:lnTo>
                <a:lnTo>
                  <a:pt x="9835" y="21600"/>
                </a:lnTo>
                <a:lnTo>
                  <a:pt x="10663" y="10563"/>
                </a:lnTo>
                <a:lnTo>
                  <a:pt x="20968" y="10563"/>
                </a:lnTo>
                <a:cubicBezTo>
                  <a:pt x="21316" y="10563"/>
                  <a:pt x="21600" y="10263"/>
                  <a:pt x="21600" y="9894"/>
                </a:cubicBezTo>
                <a:lnTo>
                  <a:pt x="21600" y="669"/>
                </a:lnTo>
                <a:cubicBezTo>
                  <a:pt x="21600" y="300"/>
                  <a:pt x="21316" y="0"/>
                  <a:pt x="20968" y="0"/>
                </a:cubicBezTo>
                <a:lnTo>
                  <a:pt x="63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ポリイミドシート(t125um)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ELCCの放電対策"/>
          <p:cNvSpPr txBox="1"/>
          <p:nvPr>
            <p:ph type="title"/>
          </p:nvPr>
        </p:nvSpPr>
        <p:spPr>
          <a:prstGeom prst="rect">
            <a:avLst/>
          </a:prstGeom>
        </p:spPr>
        <p:txBody>
          <a:bodyPr/>
          <a:lstStyle/>
          <a:p>
            <a:pPr/>
            <a:r>
              <a:t>ELCCの放電対策</a:t>
            </a:r>
          </a:p>
        </p:txBody>
      </p:sp>
      <p:sp>
        <p:nvSpPr>
          <p:cNvPr id="305" name="放電対策の効果…"/>
          <p:cNvSpPr txBox="1"/>
          <p:nvPr>
            <p:ph type="body" idx="1"/>
          </p:nvPr>
        </p:nvSpPr>
        <p:spPr>
          <a:xfrm>
            <a:off x="485608" y="5186115"/>
            <a:ext cx="12499895" cy="4156348"/>
          </a:xfrm>
          <a:prstGeom prst="rect">
            <a:avLst/>
          </a:prstGeom>
        </p:spPr>
        <p:txBody>
          <a:bodyPr/>
          <a:lstStyle/>
          <a:p>
            <a:pPr/>
            <a:r>
              <a:t>放電対策の効果</a:t>
            </a:r>
          </a:p>
          <a:p>
            <a:pPr lvl="1"/>
            <a:r>
              <a:t>5.3barまでは比較的安定的に電圧がかけられるようになった</a:t>
            </a:r>
          </a:p>
          <a:p>
            <a:pPr lvl="1"/>
            <a:r>
              <a:t>8barでの測定には十分か？というとまだ心許ない</a:t>
            </a:r>
          </a:p>
          <a:p>
            <a:pPr/>
            <a:r>
              <a:t>課題</a:t>
            </a:r>
          </a:p>
          <a:p>
            <a:pPr lvl="1"/>
            <a:r>
              <a:t>側面の溝だけではモジュール間での放電が抑えきれない</a:t>
            </a:r>
          </a:p>
          <a:p>
            <a:pPr lvl="1"/>
            <a:r>
              <a:t>焼結メッシュを用いてもまだ多少のほつれが生じてしまう</a:t>
            </a:r>
          </a:p>
        </p:txBody>
      </p:sp>
      <p:sp>
        <p:nvSpPr>
          <p:cNvPr id="306"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7" name="矢印"/>
          <p:cNvSpPr/>
          <p:nvPr/>
        </p:nvSpPr>
        <p:spPr>
          <a:xfrm rot="21593026">
            <a:off x="5916015" y="2855072"/>
            <a:ext cx="828508" cy="675646"/>
          </a:xfrm>
          <a:prstGeom prst="rightArrow">
            <a:avLst>
              <a:gd name="adj1" fmla="val 50285"/>
              <a:gd name="adj2" fmla="val 72187"/>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8" name="四角形"/>
          <p:cNvSpPr/>
          <p:nvPr/>
        </p:nvSpPr>
        <p:spPr>
          <a:xfrm>
            <a:off x="15124999" y="4615011"/>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09" name="線"/>
          <p:cNvSpPr/>
          <p:nvPr/>
        </p:nvSpPr>
        <p:spPr>
          <a:xfrm>
            <a:off x="13992699" y="4603776"/>
            <a:ext cx="188942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313" name="グループ"/>
          <p:cNvGrpSpPr/>
          <p:nvPr/>
        </p:nvGrpSpPr>
        <p:grpSpPr>
          <a:xfrm>
            <a:off x="15786822" y="5523587"/>
            <a:ext cx="820493" cy="712762"/>
            <a:chOff x="0" y="0"/>
            <a:chExt cx="820491" cy="712760"/>
          </a:xfrm>
        </p:grpSpPr>
        <p:sp>
          <p:nvSpPr>
            <p:cNvPr id="310"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11"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12"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314" name="四角形"/>
          <p:cNvSpPr/>
          <p:nvPr/>
        </p:nvSpPr>
        <p:spPr>
          <a:xfrm>
            <a:off x="16471112" y="4615011"/>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15" name="線"/>
          <p:cNvSpPr/>
          <p:nvPr/>
        </p:nvSpPr>
        <p:spPr>
          <a:xfrm>
            <a:off x="16489568" y="5283217"/>
            <a:ext cx="740919"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16" name="線"/>
          <p:cNvSpPr/>
          <p:nvPr/>
        </p:nvSpPr>
        <p:spPr>
          <a:xfrm>
            <a:off x="16491822" y="4603776"/>
            <a:ext cx="73641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17" name="線"/>
          <p:cNvSpPr/>
          <p:nvPr/>
        </p:nvSpPr>
        <p:spPr>
          <a:xfrm flipV="1">
            <a:off x="15123689" y="5334209"/>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18" name="四角形"/>
          <p:cNvSpPr/>
          <p:nvPr/>
        </p:nvSpPr>
        <p:spPr>
          <a:xfrm>
            <a:off x="13618041" y="4618609"/>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19" name="線"/>
          <p:cNvSpPr/>
          <p:nvPr/>
        </p:nvSpPr>
        <p:spPr>
          <a:xfrm>
            <a:off x="13973809" y="5307668"/>
            <a:ext cx="1077163" cy="55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20" name="線"/>
          <p:cNvSpPr/>
          <p:nvPr/>
        </p:nvSpPr>
        <p:spPr>
          <a:xfrm>
            <a:off x="14713667" y="5235032"/>
            <a:ext cx="1120372" cy="64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21" name="四角形"/>
          <p:cNvSpPr/>
          <p:nvPr/>
        </p:nvSpPr>
        <p:spPr>
          <a:xfrm>
            <a:off x="15124999" y="5393561"/>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22" name="四角形"/>
          <p:cNvSpPr/>
          <p:nvPr/>
        </p:nvSpPr>
        <p:spPr>
          <a:xfrm>
            <a:off x="16471112" y="5393561"/>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23" name="線"/>
          <p:cNvSpPr/>
          <p:nvPr/>
        </p:nvSpPr>
        <p:spPr>
          <a:xfrm>
            <a:off x="13971123" y="5368775"/>
            <a:ext cx="65030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24" name="四角形"/>
          <p:cNvSpPr/>
          <p:nvPr/>
        </p:nvSpPr>
        <p:spPr>
          <a:xfrm>
            <a:off x="14564155" y="4883555"/>
            <a:ext cx="650302" cy="114630"/>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25" name="ELCCの断面図.jpeg" descr="ELCCの断面図.jpeg"/>
          <p:cNvPicPr>
            <a:picLocks noChangeAspect="1"/>
          </p:cNvPicPr>
          <p:nvPr/>
        </p:nvPicPr>
        <p:blipFill>
          <a:blip r:embed="rId2">
            <a:extLst/>
          </a:blip>
          <a:srcRect l="21688" t="1742" r="21688" b="66591"/>
          <a:stretch>
            <a:fillRect/>
          </a:stretch>
        </p:blipFill>
        <p:spPr>
          <a:xfrm>
            <a:off x="1208384" y="1604637"/>
            <a:ext cx="4098759" cy="2964158"/>
          </a:xfrm>
          <a:prstGeom prst="rect">
            <a:avLst/>
          </a:prstGeom>
          <a:ln w="12700">
            <a:miter lim="400000"/>
          </a:ln>
        </p:spPr>
      </p:pic>
      <p:sp>
        <p:nvSpPr>
          <p:cNvPr id="326" name="円形"/>
          <p:cNvSpPr/>
          <p:nvPr/>
        </p:nvSpPr>
        <p:spPr>
          <a:xfrm>
            <a:off x="2701828" y="3378078"/>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327" name="電場が集中"/>
          <p:cNvSpPr txBox="1"/>
          <p:nvPr/>
        </p:nvSpPr>
        <p:spPr>
          <a:xfrm>
            <a:off x="1366999" y="4210836"/>
            <a:ext cx="1676401" cy="374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電場が集中</a:t>
            </a:r>
          </a:p>
        </p:txBody>
      </p:sp>
      <p:sp>
        <p:nvSpPr>
          <p:cNvPr id="328" name="線"/>
          <p:cNvSpPr/>
          <p:nvPr/>
        </p:nvSpPr>
        <p:spPr>
          <a:xfrm flipV="1">
            <a:off x="2411054" y="3757498"/>
            <a:ext cx="351672" cy="420001"/>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329" name="ELCCの断面図.jpeg" descr="ELCCの断面図.jpeg"/>
          <p:cNvPicPr>
            <a:picLocks noChangeAspect="1"/>
          </p:cNvPicPr>
          <p:nvPr/>
        </p:nvPicPr>
        <p:blipFill>
          <a:blip r:embed="rId2">
            <a:extLst/>
          </a:blip>
          <a:srcRect l="20238" t="39864" r="23137" b="28468"/>
          <a:stretch>
            <a:fillRect/>
          </a:stretch>
        </p:blipFill>
        <p:spPr>
          <a:xfrm>
            <a:off x="7352883" y="1604637"/>
            <a:ext cx="4098759" cy="2964158"/>
          </a:xfrm>
          <a:prstGeom prst="rect">
            <a:avLst/>
          </a:prstGeom>
          <a:ln w="12700">
            <a:miter lim="400000"/>
          </a:ln>
        </p:spPr>
      </p:pic>
      <p:sp>
        <p:nvSpPr>
          <p:cNvPr id="330" name="円形"/>
          <p:cNvSpPr/>
          <p:nvPr/>
        </p:nvSpPr>
        <p:spPr>
          <a:xfrm>
            <a:off x="8904923" y="3381565"/>
            <a:ext cx="372771"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331" name="電場の集中を防ぐ"/>
          <p:cNvSpPr txBox="1"/>
          <p:nvPr/>
        </p:nvSpPr>
        <p:spPr>
          <a:xfrm>
            <a:off x="7546866" y="4482298"/>
            <a:ext cx="2476501" cy="374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電場の集中を防ぐ</a:t>
            </a:r>
          </a:p>
        </p:txBody>
      </p:sp>
      <p:sp>
        <p:nvSpPr>
          <p:cNvPr id="332" name="線"/>
          <p:cNvSpPr/>
          <p:nvPr/>
        </p:nvSpPr>
        <p:spPr>
          <a:xfrm flipV="1">
            <a:off x="8830119" y="3760985"/>
            <a:ext cx="135702" cy="643625"/>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3" name="GND電極"/>
          <p:cNvSpPr/>
          <p:nvPr/>
        </p:nvSpPr>
        <p:spPr>
          <a:xfrm>
            <a:off x="6574888" y="3688051"/>
            <a:ext cx="1660526" cy="767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73" y="4722"/>
                </a:lnTo>
                <a:lnTo>
                  <a:pt x="826" y="4722"/>
                </a:lnTo>
                <a:cubicBezTo>
                  <a:pt x="370" y="4722"/>
                  <a:pt x="0" y="5522"/>
                  <a:pt x="0" y="6508"/>
                </a:cubicBezTo>
                <a:lnTo>
                  <a:pt x="0" y="19814"/>
                </a:lnTo>
                <a:cubicBezTo>
                  <a:pt x="0" y="20800"/>
                  <a:pt x="370" y="21600"/>
                  <a:pt x="826" y="21600"/>
                </a:cubicBezTo>
                <a:lnTo>
                  <a:pt x="18033" y="21600"/>
                </a:lnTo>
                <a:cubicBezTo>
                  <a:pt x="18489" y="21600"/>
                  <a:pt x="18859" y="20800"/>
                  <a:pt x="18859" y="19814"/>
                </a:cubicBezTo>
                <a:lnTo>
                  <a:pt x="18859" y="8774"/>
                </a:lnTo>
                <a:lnTo>
                  <a:pt x="2160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GND電極</a:t>
            </a:r>
          </a:p>
        </p:txBody>
      </p:sp>
      <p:sp>
        <p:nvSpPr>
          <p:cNvPr id="334" name="モジュール側面にミゾを彫って…"/>
          <p:cNvSpPr txBox="1"/>
          <p:nvPr/>
        </p:nvSpPr>
        <p:spPr>
          <a:xfrm>
            <a:off x="7382664" y="1496721"/>
            <a:ext cx="4039363" cy="7810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100"/>
            </a:pPr>
            <a:r>
              <a:t>モジュール側面にミゾを彫って</a:t>
            </a:r>
          </a:p>
          <a:p>
            <a:pPr algn="l">
              <a:defRPr sz="2100"/>
            </a:pPr>
            <a:r>
              <a:t>沿面距離をかせぐ</a:t>
            </a:r>
          </a:p>
        </p:txBody>
      </p:sp>
      <p:sp>
        <p:nvSpPr>
          <p:cNvPr id="335" name="線"/>
          <p:cNvSpPr/>
          <p:nvPr/>
        </p:nvSpPr>
        <p:spPr>
          <a:xfrm flipH="1">
            <a:off x="8690078" y="2257356"/>
            <a:ext cx="385679" cy="874367"/>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今後の展望"/>
          <p:cNvSpPr txBox="1"/>
          <p:nvPr>
            <p:ph type="title"/>
          </p:nvPr>
        </p:nvSpPr>
        <p:spPr>
          <a:prstGeom prst="rect">
            <a:avLst/>
          </a:prstGeom>
        </p:spPr>
        <p:txBody>
          <a:bodyPr/>
          <a:lstStyle/>
          <a:p>
            <a:pPr/>
            <a:r>
              <a:t>今後の展望</a:t>
            </a:r>
          </a:p>
        </p:txBody>
      </p:sp>
      <p:sp>
        <p:nvSpPr>
          <p:cNvPr id="338" name="ELCCでの放電対策…"/>
          <p:cNvSpPr txBox="1"/>
          <p:nvPr>
            <p:ph type="body" sz="quarter" idx="1"/>
          </p:nvPr>
        </p:nvSpPr>
        <p:spPr>
          <a:xfrm>
            <a:off x="252452" y="1626658"/>
            <a:ext cx="12499896" cy="1938167"/>
          </a:xfrm>
          <a:prstGeom prst="rect">
            <a:avLst/>
          </a:prstGeom>
        </p:spPr>
        <p:txBody>
          <a:bodyPr/>
          <a:lstStyle/>
          <a:p>
            <a:pPr/>
            <a:r>
              <a:t>ELCCでの放電対策</a:t>
            </a:r>
          </a:p>
          <a:p>
            <a:pPr lvl="1"/>
            <a:r>
              <a:t>モジュールにフタをすることで隙間をなくす</a:t>
            </a:r>
          </a:p>
          <a:p>
            <a:pPr lvl="1"/>
            <a:r>
              <a:t>メッシュをPFAフィルムでサンドウィッチして溶着</a:t>
            </a:r>
          </a:p>
        </p:txBody>
      </p:sp>
      <p:sp>
        <p:nvSpPr>
          <p:cNvPr id="33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 name="どちらの部品も納品済&amp;&amp;組み立て中…"/>
          <p:cNvSpPr txBox="1"/>
          <p:nvPr/>
        </p:nvSpPr>
        <p:spPr>
          <a:xfrm>
            <a:off x="739641" y="8470607"/>
            <a:ext cx="9679230"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どちらの部品も納品済&amp;&amp;組み立て中</a:t>
            </a:r>
          </a:p>
          <a:p>
            <a:pPr marL="228600" indent="-228600" algn="l">
              <a:buSzPct val="100000"/>
              <a:buChar char="✓"/>
            </a:pPr>
            <a:r>
              <a:t>来週中に放電対策の効果を確認し、phase2（12ユニット）に移行</a:t>
            </a:r>
          </a:p>
        </p:txBody>
      </p:sp>
      <p:pic>
        <p:nvPicPr>
          <p:cNvPr id="341" name="イメージ" descr="イメージ"/>
          <p:cNvPicPr>
            <a:picLocks noChangeAspect="1"/>
          </p:cNvPicPr>
          <p:nvPr/>
        </p:nvPicPr>
        <p:blipFill>
          <a:blip r:embed="rId2">
            <a:extLst/>
          </a:blip>
          <a:stretch>
            <a:fillRect/>
          </a:stretch>
        </p:blipFill>
        <p:spPr>
          <a:xfrm>
            <a:off x="459387" y="3660775"/>
            <a:ext cx="5006071" cy="4159250"/>
          </a:xfrm>
          <a:prstGeom prst="rect">
            <a:avLst/>
          </a:prstGeom>
          <a:ln w="12700">
            <a:miter lim="400000"/>
          </a:ln>
        </p:spPr>
      </p:pic>
      <p:pic>
        <p:nvPicPr>
          <p:cNvPr id="342" name="IMG_1367.jpg" descr="IMG_1367.jpg"/>
          <p:cNvPicPr>
            <a:picLocks noChangeAspect="1"/>
          </p:cNvPicPr>
          <p:nvPr/>
        </p:nvPicPr>
        <p:blipFill>
          <a:blip r:embed="rId3">
            <a:extLst/>
          </a:blip>
          <a:srcRect l="6698" t="9959" r="9505" b="9959"/>
          <a:stretch>
            <a:fillRect/>
          </a:stretch>
        </p:blipFill>
        <p:spPr>
          <a:xfrm>
            <a:off x="6257891" y="3660774"/>
            <a:ext cx="5802614" cy="4159109"/>
          </a:xfrm>
          <a:prstGeom prst="rect">
            <a:avLst/>
          </a:prstGeom>
          <a:ln w="12700">
            <a:miter lim="400000"/>
          </a:ln>
        </p:spPr>
      </p:pic>
      <p:sp>
        <p:nvSpPr>
          <p:cNvPr id="343" name="図形"/>
          <p:cNvSpPr/>
          <p:nvPr/>
        </p:nvSpPr>
        <p:spPr>
          <a:xfrm>
            <a:off x="7816589" y="4372676"/>
            <a:ext cx="2810296" cy="2400818"/>
          </a:xfrm>
          <a:custGeom>
            <a:avLst/>
            <a:gdLst/>
            <a:ahLst/>
            <a:cxnLst>
              <a:cxn ang="0">
                <a:pos x="wd2" y="hd2"/>
              </a:cxn>
              <a:cxn ang="5400000">
                <a:pos x="wd2" y="hd2"/>
              </a:cxn>
              <a:cxn ang="10800000">
                <a:pos x="wd2" y="hd2"/>
              </a:cxn>
              <a:cxn ang="16200000">
                <a:pos x="wd2" y="hd2"/>
              </a:cxn>
            </a:cxnLst>
            <a:rect l="0" t="0" r="r" b="b"/>
            <a:pathLst>
              <a:path w="21517" h="21595" fill="norm" stroke="1" extrusionOk="0">
                <a:moveTo>
                  <a:pt x="431" y="5806"/>
                </a:moveTo>
                <a:lnTo>
                  <a:pt x="8094" y="5567"/>
                </a:lnTo>
                <a:cubicBezTo>
                  <a:pt x="8318" y="5590"/>
                  <a:pt x="8539" y="5486"/>
                  <a:pt x="8688" y="5287"/>
                </a:cubicBezTo>
                <a:cubicBezTo>
                  <a:pt x="8792" y="5147"/>
                  <a:pt x="8853" y="4969"/>
                  <a:pt x="8860" y="4783"/>
                </a:cubicBezTo>
                <a:lnTo>
                  <a:pt x="8801" y="1026"/>
                </a:lnTo>
                <a:cubicBezTo>
                  <a:pt x="8910" y="431"/>
                  <a:pt x="9356" y="5"/>
                  <a:pt x="9873" y="0"/>
                </a:cubicBezTo>
                <a:cubicBezTo>
                  <a:pt x="10424" y="-5"/>
                  <a:pt x="10895" y="463"/>
                  <a:pt x="10983" y="1101"/>
                </a:cubicBezTo>
                <a:lnTo>
                  <a:pt x="11036" y="4652"/>
                </a:lnTo>
                <a:cubicBezTo>
                  <a:pt x="11015" y="4888"/>
                  <a:pt x="11085" y="5123"/>
                  <a:pt x="11227" y="5292"/>
                </a:cubicBezTo>
                <a:cubicBezTo>
                  <a:pt x="11365" y="5456"/>
                  <a:pt x="11557" y="5542"/>
                  <a:pt x="11752" y="5527"/>
                </a:cubicBezTo>
                <a:lnTo>
                  <a:pt x="13159" y="5418"/>
                </a:lnTo>
                <a:cubicBezTo>
                  <a:pt x="13231" y="5397"/>
                  <a:pt x="13306" y="5408"/>
                  <a:pt x="13371" y="5448"/>
                </a:cubicBezTo>
                <a:cubicBezTo>
                  <a:pt x="13449" y="5495"/>
                  <a:pt x="13506" y="5579"/>
                  <a:pt x="13528" y="5679"/>
                </a:cubicBezTo>
                <a:lnTo>
                  <a:pt x="21365" y="20243"/>
                </a:lnTo>
                <a:cubicBezTo>
                  <a:pt x="21522" y="20401"/>
                  <a:pt x="21562" y="20666"/>
                  <a:pt x="21461" y="20878"/>
                </a:cubicBezTo>
                <a:cubicBezTo>
                  <a:pt x="21394" y="21021"/>
                  <a:pt x="21269" y="21115"/>
                  <a:pt x="21130" y="21128"/>
                </a:cubicBezTo>
                <a:lnTo>
                  <a:pt x="8211" y="21595"/>
                </a:lnTo>
                <a:cubicBezTo>
                  <a:pt x="8089" y="21585"/>
                  <a:pt x="7972" y="21539"/>
                  <a:pt x="7868" y="21462"/>
                </a:cubicBezTo>
                <a:cubicBezTo>
                  <a:pt x="7726" y="21356"/>
                  <a:pt x="7619" y="21196"/>
                  <a:pt x="7565" y="21008"/>
                </a:cubicBezTo>
                <a:lnTo>
                  <a:pt x="112" y="6623"/>
                </a:lnTo>
                <a:cubicBezTo>
                  <a:pt x="-34" y="6438"/>
                  <a:pt x="-38" y="6154"/>
                  <a:pt x="103" y="5964"/>
                </a:cubicBezTo>
                <a:cubicBezTo>
                  <a:pt x="185" y="5853"/>
                  <a:pt x="307" y="5795"/>
                  <a:pt x="431" y="5806"/>
                </a:cubicBezTo>
                <a:close/>
              </a:path>
            </a:pathLst>
          </a:custGeom>
          <a:ln w="63500">
            <a:solidFill>
              <a:schemeClr val="accent4">
                <a:hueOff val="-1081314"/>
                <a:satOff val="4338"/>
                <a:lumOff val="-8931"/>
                <a:alpha val="50477"/>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4" name="円形"/>
          <p:cNvSpPr/>
          <p:nvPr/>
        </p:nvSpPr>
        <p:spPr>
          <a:xfrm>
            <a:off x="8016301" y="5077851"/>
            <a:ext cx="199298"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5" name="円形"/>
          <p:cNvSpPr/>
          <p:nvPr/>
        </p:nvSpPr>
        <p:spPr>
          <a:xfrm>
            <a:off x="9003755" y="4421838"/>
            <a:ext cx="199298"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6" name="円形"/>
          <p:cNvSpPr/>
          <p:nvPr/>
        </p:nvSpPr>
        <p:spPr>
          <a:xfrm>
            <a:off x="9388891" y="5108133"/>
            <a:ext cx="199298"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7" name="円形"/>
          <p:cNvSpPr/>
          <p:nvPr/>
        </p:nvSpPr>
        <p:spPr>
          <a:xfrm>
            <a:off x="10230067" y="6388141"/>
            <a:ext cx="199299"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8" name="円形"/>
          <p:cNvSpPr/>
          <p:nvPr/>
        </p:nvSpPr>
        <p:spPr>
          <a:xfrm>
            <a:off x="8816855" y="6388141"/>
            <a:ext cx="199299" cy="19929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9" name="四角形"/>
          <p:cNvSpPr/>
          <p:nvPr/>
        </p:nvSpPr>
        <p:spPr>
          <a:xfrm>
            <a:off x="9875032" y="4259180"/>
            <a:ext cx="1750556" cy="524613"/>
          </a:xfrm>
          <a:prstGeom prst="rect">
            <a:avLst/>
          </a:prstGeom>
          <a:solidFill>
            <a:srgbClr val="FFFFFF"/>
          </a:solidFill>
          <a:ln w="254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350" name="溶着箇所"/>
          <p:cNvSpPr txBox="1"/>
          <p:nvPr/>
        </p:nvSpPr>
        <p:spPr>
          <a:xfrm>
            <a:off x="10081226" y="4301399"/>
            <a:ext cx="1617522" cy="440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100"/>
            </a:lvl1pPr>
          </a:lstStyle>
          <a:p>
            <a:pPr/>
            <a:r>
              <a:t>溶着箇所</a:t>
            </a:r>
          </a:p>
        </p:txBody>
      </p:sp>
      <p:sp>
        <p:nvSpPr>
          <p:cNvPr id="351" name="円形"/>
          <p:cNvSpPr/>
          <p:nvPr/>
        </p:nvSpPr>
        <p:spPr>
          <a:xfrm>
            <a:off x="9977683" y="4365813"/>
            <a:ext cx="311349" cy="311348"/>
          </a:xfrm>
          <a:prstGeom prst="ellipse">
            <a:avLst/>
          </a:prstGeom>
          <a:solidFill>
            <a:schemeClr val="accent4">
              <a:hueOff val="-1081314"/>
              <a:satOff val="4338"/>
              <a:lumOff val="-8931"/>
              <a:alpha val="50000"/>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今後の展望"/>
          <p:cNvSpPr txBox="1"/>
          <p:nvPr>
            <p:ph type="title"/>
          </p:nvPr>
        </p:nvSpPr>
        <p:spPr>
          <a:prstGeom prst="rect">
            <a:avLst/>
          </a:prstGeom>
        </p:spPr>
        <p:txBody>
          <a:bodyPr/>
          <a:lstStyle/>
          <a:p>
            <a:pPr/>
            <a:r>
              <a:t>今後の展望</a:t>
            </a:r>
          </a:p>
        </p:txBody>
      </p:sp>
      <p:sp>
        <p:nvSpPr>
          <p:cNvPr id="354" name="phase2ではELCCを12ユニットに拡張…"/>
          <p:cNvSpPr txBox="1"/>
          <p:nvPr>
            <p:ph type="body" sz="half" idx="1"/>
          </p:nvPr>
        </p:nvSpPr>
        <p:spPr>
          <a:xfrm>
            <a:off x="252452" y="1626658"/>
            <a:ext cx="12499896" cy="2385904"/>
          </a:xfrm>
          <a:prstGeom prst="rect">
            <a:avLst/>
          </a:prstGeom>
        </p:spPr>
        <p:txBody>
          <a:bodyPr/>
          <a:lstStyle/>
          <a:p>
            <a:pPr/>
            <a:r>
              <a:t>phase2ではELCCを12ユニットに拡張</a:t>
            </a:r>
          </a:p>
          <a:p>
            <a:pPr lvl="1"/>
            <a:r>
              <a:rPr baseline="31999"/>
              <a:t>88</a:t>
            </a:r>
            <a:r>
              <a:t>Yの1.8 MeVのガンマ線を用いてより高いエネルギーでの性能評価を行う</a:t>
            </a:r>
          </a:p>
          <a:p>
            <a:pPr lvl="1"/>
            <a:r>
              <a:t>性能評価の結果をシミュレーションと比較して検出器応答を詳細に理解し、物理探索に向けた大型化につなげる</a:t>
            </a:r>
          </a:p>
        </p:txBody>
      </p:sp>
      <p:sp>
        <p:nvSpPr>
          <p:cNvPr id="35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6" name="イメージ" descr="イメージ"/>
          <p:cNvPicPr>
            <a:picLocks noChangeAspect="1"/>
          </p:cNvPicPr>
          <p:nvPr/>
        </p:nvPicPr>
        <p:blipFill>
          <a:blip r:embed="rId2">
            <a:extLst/>
          </a:blip>
          <a:stretch>
            <a:fillRect/>
          </a:stretch>
        </p:blipFill>
        <p:spPr>
          <a:xfrm>
            <a:off x="6459080" y="3907005"/>
            <a:ext cx="5689986" cy="5760732"/>
          </a:xfrm>
          <a:prstGeom prst="rect">
            <a:avLst/>
          </a:prstGeom>
          <a:ln w="12700">
            <a:miter lim="400000"/>
          </a:ln>
        </p:spPr>
      </p:pic>
      <p:sp>
        <p:nvSpPr>
          <p:cNvPr id="357" name="図形"/>
          <p:cNvSpPr/>
          <p:nvPr/>
        </p:nvSpPr>
        <p:spPr>
          <a:xfrm>
            <a:off x="6926908" y="4680936"/>
            <a:ext cx="4897869" cy="4346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3">
                <a:hueOff val="362282"/>
                <a:satOff val="31803"/>
                <a:lumOff val="-18242"/>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58" name="図形"/>
          <p:cNvSpPr/>
          <p:nvPr/>
        </p:nvSpPr>
        <p:spPr>
          <a:xfrm>
            <a:off x="7741229" y="5403624"/>
            <a:ext cx="3269229" cy="290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59" name="図形"/>
          <p:cNvSpPr/>
          <p:nvPr/>
        </p:nvSpPr>
        <p:spPr>
          <a:xfrm>
            <a:off x="8533904" y="6098700"/>
            <a:ext cx="1618813" cy="1436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60" name="phase1"/>
          <p:cNvSpPr txBox="1"/>
          <p:nvPr/>
        </p:nvSpPr>
        <p:spPr>
          <a:xfrm>
            <a:off x="8763544" y="5637027"/>
            <a:ext cx="1239492"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4">
                    <a:hueOff val="-1081314"/>
                    <a:satOff val="4338"/>
                    <a:lumOff val="-8931"/>
                  </a:schemeClr>
                </a:solidFill>
              </a:defRPr>
            </a:lvl1pPr>
          </a:lstStyle>
          <a:p>
            <a:pPr/>
            <a:r>
              <a:t>phase1</a:t>
            </a:r>
          </a:p>
        </p:txBody>
      </p:sp>
      <p:sp>
        <p:nvSpPr>
          <p:cNvPr id="361" name="phase2"/>
          <p:cNvSpPr txBox="1"/>
          <p:nvPr/>
        </p:nvSpPr>
        <p:spPr>
          <a:xfrm>
            <a:off x="8763544" y="5083599"/>
            <a:ext cx="1239492"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1"/>
                </a:solidFill>
              </a:defRPr>
            </a:lvl1pPr>
          </a:lstStyle>
          <a:p>
            <a:pPr/>
            <a:r>
              <a:t>phase2</a:t>
            </a:r>
          </a:p>
        </p:txBody>
      </p:sp>
      <p:sp>
        <p:nvSpPr>
          <p:cNvPr id="362" name="phase3 ?"/>
          <p:cNvSpPr txBox="1"/>
          <p:nvPr/>
        </p:nvSpPr>
        <p:spPr>
          <a:xfrm>
            <a:off x="8682079" y="4426111"/>
            <a:ext cx="1402421" cy="41136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3">
                    <a:hueOff val="362282"/>
                    <a:satOff val="31803"/>
                    <a:lumOff val="-18242"/>
                  </a:schemeClr>
                </a:solidFill>
              </a:defRPr>
            </a:lvl1pPr>
          </a:lstStyle>
          <a:p>
            <a:pPr/>
            <a:r>
              <a:t>phase3 ?</a:t>
            </a:r>
          </a:p>
        </p:txBody>
      </p:sp>
      <p:pic>
        <p:nvPicPr>
          <p:cNvPr id="363" name="イメージ" descr="イメージ"/>
          <p:cNvPicPr>
            <a:picLocks noChangeAspect="1"/>
          </p:cNvPicPr>
          <p:nvPr/>
        </p:nvPicPr>
        <p:blipFill>
          <a:blip r:embed="rId3">
            <a:extLst/>
          </a:blip>
          <a:stretch>
            <a:fillRect/>
          </a:stretch>
        </p:blipFill>
        <p:spPr>
          <a:xfrm>
            <a:off x="945051" y="4322979"/>
            <a:ext cx="4947366" cy="504060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まとめ"/>
          <p:cNvSpPr txBox="1"/>
          <p:nvPr>
            <p:ph type="title"/>
          </p:nvPr>
        </p:nvSpPr>
        <p:spPr>
          <a:prstGeom prst="rect">
            <a:avLst/>
          </a:prstGeom>
        </p:spPr>
        <p:txBody>
          <a:bodyPr/>
          <a:lstStyle/>
          <a:p>
            <a:pPr/>
            <a:r>
              <a:t>まとめ</a:t>
            </a:r>
          </a:p>
        </p:txBody>
      </p:sp>
      <p:sp>
        <p:nvSpPr>
          <p:cNvPr id="366" name="0νββ崩壊探索のための高圧XeガスTPC…"/>
          <p:cNvSpPr txBox="1"/>
          <p:nvPr>
            <p:ph type="body" idx="1"/>
          </p:nvPr>
        </p:nvSpPr>
        <p:spPr>
          <a:prstGeom prst="rect">
            <a:avLst/>
          </a:prstGeom>
        </p:spPr>
        <p:txBody>
          <a:bodyPr/>
          <a:lstStyle/>
          <a:p>
            <a:pPr/>
            <a:r>
              <a:t>0νββ崩壊探索のための高圧XeガスTPC</a:t>
            </a:r>
          </a:p>
          <a:p>
            <a:pPr lvl="1"/>
            <a:r>
              <a:t>大型化のノウハウの獲得に向けて180L大型試作機を開発中</a:t>
            </a:r>
          </a:p>
          <a:p>
            <a:pPr lvl="1"/>
            <a:r>
              <a:t>168chのMPPCを用いた性能評価では、</a:t>
            </a:r>
            <a:r>
              <a:rPr baseline="31999"/>
              <a:t>137</a:t>
            </a:r>
            <a:r>
              <a:t>Csのガンマ線（最大662 keV）により、Q値への外挿で0.8—0.84%のエネルギー分解能を得た</a:t>
            </a:r>
          </a:p>
          <a:p>
            <a:pPr lvl="1"/>
            <a:r>
              <a:t>phase1（3ユニット）で問題となった放電やDAQトラブルの対処を行ない、検出器の安定動作につなげた</a:t>
            </a:r>
          </a:p>
          <a:p>
            <a:pPr/>
            <a:r>
              <a:t>180L試作機のアップデート</a:t>
            </a:r>
          </a:p>
          <a:p>
            <a:pPr lvl="1"/>
            <a:r>
              <a:t>phase2ではELCCを12ユニットに拡張し、</a:t>
            </a:r>
            <a:r>
              <a:rPr baseline="31999"/>
              <a:t>88</a:t>
            </a:r>
            <a:r>
              <a:t>Yのガンマ線(1.8 MeV)を用いて性能評価を行う</a:t>
            </a:r>
          </a:p>
          <a:p>
            <a:pPr lvl="1"/>
            <a:r>
              <a:t>性能評価の結果をシミュレーションと比較して検出器応答を詳細に理解し、物理探索に向けた大型化につなげる</a:t>
            </a:r>
          </a:p>
        </p:txBody>
      </p:sp>
      <p:sp>
        <p:nvSpPr>
          <p:cNvPr id="36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Back Up"/>
          <p:cNvSpPr txBox="1"/>
          <p:nvPr>
            <p:ph type="title"/>
          </p:nvPr>
        </p:nvSpPr>
        <p:spPr>
          <a:prstGeom prst="rect">
            <a:avLst/>
          </a:prstGeom>
        </p:spPr>
        <p:txBody>
          <a:bodyPr/>
          <a:lstStyle/>
          <a:p>
            <a:pPr/>
            <a:r>
              <a:t>Back Up</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DAQトラブル対策"/>
          <p:cNvSpPr txBox="1"/>
          <p:nvPr>
            <p:ph type="title"/>
          </p:nvPr>
        </p:nvSpPr>
        <p:spPr>
          <a:prstGeom prst="rect">
            <a:avLst/>
          </a:prstGeom>
        </p:spPr>
        <p:txBody>
          <a:bodyPr/>
          <a:lstStyle/>
          <a:p>
            <a:pPr/>
            <a:r>
              <a:t>DAQトラブル対策</a:t>
            </a:r>
          </a:p>
        </p:txBody>
      </p:sp>
      <p:sp>
        <p:nvSpPr>
          <p:cNvPr id="37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3" name="熱対策…"/>
          <p:cNvSpPr txBox="1"/>
          <p:nvPr>
            <p:ph type="body" sz="half" idx="1"/>
          </p:nvPr>
        </p:nvSpPr>
        <p:spPr>
          <a:xfrm>
            <a:off x="252452" y="1626658"/>
            <a:ext cx="12499896" cy="2764896"/>
          </a:xfrm>
          <a:prstGeom prst="rect">
            <a:avLst/>
          </a:prstGeom>
        </p:spPr>
        <p:txBody>
          <a:bodyPr/>
          <a:lstStyle/>
          <a:p>
            <a:pPr>
              <a:spcBef>
                <a:spcPts val="500"/>
              </a:spcBef>
            </a:pPr>
            <a:r>
              <a:t>熱対策</a:t>
            </a:r>
          </a:p>
          <a:p>
            <a:pPr lvl="1">
              <a:spcBef>
                <a:spcPts val="0"/>
              </a:spcBef>
            </a:pPr>
            <a:r>
              <a:t>クリーンルーム内の温度が4月の時点で30℃近くまで上昇していた</a:t>
            </a:r>
          </a:p>
          <a:p>
            <a:pPr lvl="1">
              <a:spcBef>
                <a:spcPts val="0"/>
              </a:spcBef>
            </a:pPr>
            <a:r>
              <a:t>熱源（真空ポンプ、循環ポンプ、ゲッター）をカーテンで分離</a:t>
            </a:r>
          </a:p>
          <a:p>
            <a:pPr lvl="1">
              <a:spcBef>
                <a:spcPts val="0"/>
              </a:spcBef>
            </a:pPr>
            <a:r>
              <a:t>エアコンの冷気をHEPAフィルタに直接取り込む</a:t>
            </a:r>
          </a:p>
          <a:p>
            <a:pPr lvl="1">
              <a:spcBef>
                <a:spcPts val="0"/>
              </a:spcBef>
            </a:pPr>
            <a:r>
              <a:t>FPGAにヒートシンクを取り付ける</a:t>
            </a:r>
          </a:p>
        </p:txBody>
      </p:sp>
      <p:pic>
        <p:nvPicPr>
          <p:cNvPr id="374" name="IMG_0274.jpg" descr="IMG_0274.jpg"/>
          <p:cNvPicPr>
            <a:picLocks noChangeAspect="1"/>
          </p:cNvPicPr>
          <p:nvPr/>
        </p:nvPicPr>
        <p:blipFill>
          <a:blip r:embed="rId2">
            <a:extLst/>
          </a:blip>
          <a:stretch>
            <a:fillRect/>
          </a:stretch>
        </p:blipFill>
        <p:spPr>
          <a:xfrm>
            <a:off x="867657" y="4272389"/>
            <a:ext cx="6871533" cy="5153650"/>
          </a:xfrm>
          <a:prstGeom prst="rect">
            <a:avLst/>
          </a:prstGeom>
          <a:ln w="12700">
            <a:miter lim="400000"/>
          </a:ln>
        </p:spPr>
      </p:pic>
      <p:pic>
        <p:nvPicPr>
          <p:cNvPr id="375" name="イメージ" descr="イメージ"/>
          <p:cNvPicPr>
            <a:picLocks noChangeAspect="1"/>
          </p:cNvPicPr>
          <p:nvPr/>
        </p:nvPicPr>
        <p:blipFill>
          <a:blip r:embed="rId3">
            <a:extLst/>
          </a:blip>
          <a:stretch>
            <a:fillRect/>
          </a:stretch>
        </p:blipFill>
        <p:spPr>
          <a:xfrm>
            <a:off x="8500927" y="4261801"/>
            <a:ext cx="3882272" cy="517482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ニュートリノを伴わない二重ベータ崩壊(0νββ)"/>
          <p:cNvSpPr txBox="1"/>
          <p:nvPr>
            <p:ph type="title"/>
          </p:nvPr>
        </p:nvSpPr>
        <p:spPr>
          <a:prstGeom prst="rect">
            <a:avLst/>
          </a:prstGeom>
        </p:spPr>
        <p:txBody>
          <a:bodyPr/>
          <a:lstStyle>
            <a:lvl1pPr defTabSz="549148">
              <a:defRPr sz="4230"/>
            </a:lvl1pPr>
          </a:lstStyle>
          <a:p>
            <a:pPr/>
            <a:r>
              <a:t>ニュートリノを伴わない二重ベータ崩壊(0νββ)</a:t>
            </a:r>
          </a:p>
        </p:txBody>
      </p:sp>
      <p:sp>
        <p:nvSpPr>
          <p:cNvPr id="137" name="ニュートリノはマヨラナ粒子か？…"/>
          <p:cNvSpPr txBox="1"/>
          <p:nvPr>
            <p:ph type="body" idx="1"/>
          </p:nvPr>
        </p:nvSpPr>
        <p:spPr>
          <a:xfrm>
            <a:off x="252452" y="1626658"/>
            <a:ext cx="12499896" cy="4400964"/>
          </a:xfrm>
          <a:prstGeom prst="rect">
            <a:avLst/>
          </a:prstGeom>
        </p:spPr>
        <p:txBody>
          <a:bodyPr/>
          <a:lstStyle/>
          <a:p>
            <a:pPr/>
            <a:r>
              <a:t>ニュートリノはマヨラナ粒子か？</a:t>
            </a:r>
          </a:p>
          <a:p>
            <a:pPr lvl="1"/>
            <a:r>
              <a:t>ニュートリノが異常に軽い理由</a:t>
            </a:r>
          </a:p>
          <a:p>
            <a:pPr lvl="1"/>
            <a:r>
              <a:t>物質優勢宇宙の謎</a:t>
            </a:r>
          </a:p>
          <a:p>
            <a:pPr/>
            <a:r>
              <a:t>0νββの特徴</a:t>
            </a:r>
          </a:p>
          <a:p>
            <a:pPr lvl="1"/>
            <a:r>
              <a:t>非常にまれな現象</a:t>
            </a:r>
          </a:p>
          <a:p>
            <a:pPr lvl="1"/>
            <a:r>
              <a:t>電子の運動エネルギーの和がQ値に一致</a:t>
            </a:r>
          </a:p>
        </p:txBody>
      </p:sp>
      <p:sp>
        <p:nvSpPr>
          <p:cNvPr id="138"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 name="イメージ" descr="イメージ"/>
          <p:cNvPicPr>
            <a:picLocks noChangeAspect="1"/>
          </p:cNvPicPr>
          <p:nvPr/>
        </p:nvPicPr>
        <p:blipFill>
          <a:blip r:embed="rId2">
            <a:extLst/>
          </a:blip>
          <a:stretch>
            <a:fillRect/>
          </a:stretch>
        </p:blipFill>
        <p:spPr>
          <a:xfrm>
            <a:off x="5411126" y="2174240"/>
            <a:ext cx="2428571" cy="385936"/>
          </a:xfrm>
          <a:prstGeom prst="rect">
            <a:avLst/>
          </a:prstGeom>
          <a:ln w="12700">
            <a:miter lim="400000"/>
          </a:ln>
        </p:spPr>
      </p:pic>
      <p:pic>
        <p:nvPicPr>
          <p:cNvPr id="140" name="イメージ" descr="イメージ"/>
          <p:cNvPicPr>
            <a:picLocks noChangeAspect="1"/>
          </p:cNvPicPr>
          <p:nvPr/>
        </p:nvPicPr>
        <p:blipFill>
          <a:blip r:embed="rId3">
            <a:extLst/>
          </a:blip>
          <a:stretch>
            <a:fillRect/>
          </a:stretch>
        </p:blipFill>
        <p:spPr>
          <a:xfrm>
            <a:off x="432569" y="5875035"/>
            <a:ext cx="5313867" cy="3727032"/>
          </a:xfrm>
          <a:prstGeom prst="rect">
            <a:avLst/>
          </a:prstGeom>
          <a:ln w="12700">
            <a:miter lim="400000"/>
          </a:ln>
        </p:spPr>
      </p:pic>
      <p:sp>
        <p:nvSpPr>
          <p:cNvPr id="141" name="Q値=2458 keV"/>
          <p:cNvSpPr txBox="1"/>
          <p:nvPr/>
        </p:nvSpPr>
        <p:spPr>
          <a:xfrm>
            <a:off x="10951662" y="11217840"/>
            <a:ext cx="248473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Q値=2458 keV</a:t>
            </a:r>
          </a:p>
        </p:txBody>
      </p:sp>
      <p:pic>
        <p:nvPicPr>
          <p:cNvPr id="142" name="イメージ" descr="イメージ"/>
          <p:cNvPicPr>
            <a:picLocks noChangeAspect="1"/>
          </p:cNvPicPr>
          <p:nvPr/>
        </p:nvPicPr>
        <p:blipFill>
          <a:blip r:embed="rId4">
            <a:extLst/>
          </a:blip>
          <a:stretch>
            <a:fillRect/>
          </a:stretch>
        </p:blipFill>
        <p:spPr>
          <a:xfrm>
            <a:off x="3651250" y="3622288"/>
            <a:ext cx="6436672" cy="582100"/>
          </a:xfrm>
          <a:prstGeom prst="rect">
            <a:avLst/>
          </a:prstGeom>
          <a:ln w="12700">
            <a:miter lim="400000"/>
          </a:ln>
        </p:spPr>
      </p:pic>
      <p:pic>
        <p:nvPicPr>
          <p:cNvPr id="143" name="イメージ" descr="イメージ"/>
          <p:cNvPicPr>
            <a:picLocks noChangeAspect="1"/>
          </p:cNvPicPr>
          <p:nvPr/>
        </p:nvPicPr>
        <p:blipFill>
          <a:blip r:embed="rId5">
            <a:extLst/>
          </a:blip>
          <a:stretch>
            <a:fillRect/>
          </a:stretch>
        </p:blipFill>
        <p:spPr>
          <a:xfrm>
            <a:off x="4064058" y="4938447"/>
            <a:ext cx="1812838" cy="1812839"/>
          </a:xfrm>
          <a:prstGeom prst="rect">
            <a:avLst/>
          </a:prstGeom>
          <a:ln w="12700">
            <a:miter lim="400000"/>
          </a:ln>
        </p:spPr>
      </p:pic>
      <p:pic>
        <p:nvPicPr>
          <p:cNvPr id="144" name="イメージ" descr="イメージ"/>
          <p:cNvPicPr>
            <a:picLocks noChangeAspect="1"/>
          </p:cNvPicPr>
          <p:nvPr/>
        </p:nvPicPr>
        <p:blipFill>
          <a:blip r:embed="rId6">
            <a:extLst/>
          </a:blip>
          <a:stretch>
            <a:fillRect/>
          </a:stretch>
        </p:blipFill>
        <p:spPr>
          <a:xfrm>
            <a:off x="1351513" y="4938447"/>
            <a:ext cx="1812838" cy="1812839"/>
          </a:xfrm>
          <a:prstGeom prst="rect">
            <a:avLst/>
          </a:prstGeom>
          <a:ln w="12700">
            <a:miter lim="400000"/>
          </a:ln>
        </p:spPr>
      </p:pic>
      <p:sp>
        <p:nvSpPr>
          <p:cNvPr id="145" name="Q値に一致する特徴的なピークの発見を目指す…"/>
          <p:cNvSpPr txBox="1"/>
          <p:nvPr/>
        </p:nvSpPr>
        <p:spPr>
          <a:xfrm>
            <a:off x="5728705" y="7213976"/>
            <a:ext cx="7039357"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Q値に一致する特徴的なピークの発見を目指す</a:t>
            </a:r>
          </a:p>
          <a:p>
            <a:pPr marL="228600" indent="-228600" algn="l">
              <a:buSzPct val="100000"/>
              <a:buChar char="✓"/>
            </a:pPr>
            <a:r>
              <a:t>探索には、大質量&amp;&amp;低背景事象の実現が不可欠</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四角形"/>
          <p:cNvSpPr/>
          <p:nvPr/>
        </p:nvSpPr>
        <p:spPr>
          <a:xfrm>
            <a:off x="160454" y="4991528"/>
            <a:ext cx="12683892" cy="4647666"/>
          </a:xfrm>
          <a:prstGeom prst="rect">
            <a:avLst/>
          </a:prstGeom>
          <a:solidFill>
            <a:srgbClr val="FFFFFF"/>
          </a:solidFill>
          <a:ln w="38100">
            <a:solidFill>
              <a:schemeClr val="accent1">
                <a:lumOff val="-13575"/>
              </a:schemeClr>
            </a:solidFill>
            <a:miter lim="400000"/>
          </a:ln>
        </p:spPr>
        <p:txBody>
          <a:bodyPr lIns="50800" tIns="50800" rIns="50800" bIns="50800" anchor="ctr"/>
          <a:lstStyle/>
          <a:p>
            <a:pPr>
              <a:defRPr sz="2200">
                <a:solidFill>
                  <a:srgbClr val="0F0F0F"/>
                </a:solidFill>
                <a:latin typeface="+mn-lt"/>
                <a:ea typeface="+mn-ea"/>
                <a:cs typeface="+mn-cs"/>
                <a:sym typeface="ヒラギノ角ゴ ProN W3"/>
              </a:defRPr>
            </a:pPr>
          </a:p>
        </p:txBody>
      </p:sp>
      <p:sp>
        <p:nvSpPr>
          <p:cNvPr id="378" name="DAQトラブル対策"/>
          <p:cNvSpPr txBox="1"/>
          <p:nvPr>
            <p:ph type="title"/>
          </p:nvPr>
        </p:nvSpPr>
        <p:spPr>
          <a:prstGeom prst="rect">
            <a:avLst/>
          </a:prstGeom>
        </p:spPr>
        <p:txBody>
          <a:bodyPr/>
          <a:lstStyle/>
          <a:p>
            <a:pPr/>
            <a:r>
              <a:t>DAQトラブル対策</a:t>
            </a:r>
          </a:p>
        </p:txBody>
      </p:sp>
      <p:sp>
        <p:nvSpPr>
          <p:cNvPr id="37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0" name="熱対策の効果…"/>
          <p:cNvSpPr txBox="1"/>
          <p:nvPr>
            <p:ph type="body" sz="quarter" idx="1"/>
          </p:nvPr>
        </p:nvSpPr>
        <p:spPr>
          <a:xfrm>
            <a:off x="252452" y="1626658"/>
            <a:ext cx="12499896" cy="1869506"/>
          </a:xfrm>
          <a:prstGeom prst="rect">
            <a:avLst/>
          </a:prstGeom>
        </p:spPr>
        <p:txBody>
          <a:bodyPr/>
          <a:lstStyle/>
          <a:p>
            <a:pPr>
              <a:spcBef>
                <a:spcPts val="500"/>
              </a:spcBef>
            </a:pPr>
            <a:r>
              <a:t>熱対策の効果</a:t>
            </a:r>
          </a:p>
          <a:p>
            <a:pPr lvl="1">
              <a:spcBef>
                <a:spcPts val="0"/>
              </a:spcBef>
            </a:pPr>
            <a:r>
              <a:t>クリーンルーム内の温度：28℃→23.5℃ </a:t>
            </a:r>
          </a:p>
          <a:p>
            <a:pPr lvl="1">
              <a:spcBef>
                <a:spcPts val="0"/>
              </a:spcBef>
            </a:pPr>
            <a:r>
              <a:t>1日の温度変化も小さくなった (2℃→0.5℃)</a:t>
            </a:r>
          </a:p>
        </p:txBody>
      </p:sp>
      <p:sp>
        <p:nvSpPr>
          <p:cNvPr id="381" name="DAQの不調は改善せず…"/>
          <p:cNvSpPr txBox="1"/>
          <p:nvPr/>
        </p:nvSpPr>
        <p:spPr>
          <a:xfrm>
            <a:off x="552551" y="3306240"/>
            <a:ext cx="1189969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DAQの不調は改善せず</a:t>
            </a:r>
          </a:p>
          <a:p>
            <a:pPr marL="228600" indent="-228600" algn="l">
              <a:buSzPct val="100000"/>
              <a:buChar char="✓"/>
            </a:pPr>
            <a:r>
              <a:t>温度変化が小さくなったことで光量の時間揺らぎが減少 → エネルギー分解能が向上</a:t>
            </a:r>
          </a:p>
        </p:txBody>
      </p:sp>
      <p:pic>
        <p:nvPicPr>
          <p:cNvPr id="382" name="20200331-20200403_ka_TimeDep.pdf" descr="20200331-20200403_ka_TimeDep.pdf"/>
          <p:cNvPicPr>
            <a:picLocks noChangeAspect="1"/>
          </p:cNvPicPr>
          <p:nvPr/>
        </p:nvPicPr>
        <p:blipFill>
          <a:blip r:embed="rId2">
            <a:extLst/>
          </a:blip>
          <a:stretch>
            <a:fillRect/>
          </a:stretch>
        </p:blipFill>
        <p:spPr>
          <a:xfrm>
            <a:off x="468403" y="5297738"/>
            <a:ext cx="5812979" cy="4182885"/>
          </a:xfrm>
          <a:prstGeom prst="rect">
            <a:avLst/>
          </a:prstGeom>
          <a:ln w="12700">
            <a:miter lim="400000"/>
          </a:ln>
        </p:spPr>
      </p:pic>
      <p:pic>
        <p:nvPicPr>
          <p:cNvPr id="383" name="timeDep_20200817.pdf" descr="timeDep_20200817.pdf"/>
          <p:cNvPicPr>
            <a:picLocks noChangeAspect="1"/>
          </p:cNvPicPr>
          <p:nvPr/>
        </p:nvPicPr>
        <p:blipFill>
          <a:blip r:embed="rId3">
            <a:extLst/>
          </a:blip>
          <a:stretch>
            <a:fillRect/>
          </a:stretch>
        </p:blipFill>
        <p:spPr>
          <a:xfrm>
            <a:off x="6855554" y="5297738"/>
            <a:ext cx="5812979" cy="4182885"/>
          </a:xfrm>
          <a:prstGeom prst="rect">
            <a:avLst/>
          </a:prstGeom>
          <a:ln w="12700">
            <a:miter lim="400000"/>
          </a:ln>
        </p:spPr>
      </p:pic>
      <p:sp>
        <p:nvSpPr>
          <p:cNvPr id="384" name="光量の時間変化"/>
          <p:cNvSpPr txBox="1"/>
          <p:nvPr/>
        </p:nvSpPr>
        <p:spPr>
          <a:xfrm>
            <a:off x="5378450" y="4472503"/>
            <a:ext cx="22479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光量の時間変化</a:t>
            </a:r>
          </a:p>
        </p:txBody>
      </p:sp>
      <p:sp>
        <p:nvSpPr>
          <p:cNvPr id="385" name="熱対策前"/>
          <p:cNvSpPr txBox="1"/>
          <p:nvPr/>
        </p:nvSpPr>
        <p:spPr>
          <a:xfrm>
            <a:off x="209854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熱対策前　　　　</a:t>
            </a:r>
          </a:p>
        </p:txBody>
      </p:sp>
      <p:sp>
        <p:nvSpPr>
          <p:cNvPr id="386" name="熱対策後"/>
          <p:cNvSpPr txBox="1"/>
          <p:nvPr/>
        </p:nvSpPr>
        <p:spPr>
          <a:xfrm>
            <a:off x="848569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熱対策後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DAQトラブル対策"/>
          <p:cNvSpPr txBox="1"/>
          <p:nvPr>
            <p:ph type="title"/>
          </p:nvPr>
        </p:nvSpPr>
        <p:spPr>
          <a:prstGeom prst="rect">
            <a:avLst/>
          </a:prstGeom>
        </p:spPr>
        <p:txBody>
          <a:bodyPr/>
          <a:lstStyle/>
          <a:p>
            <a:pPr/>
            <a:r>
              <a:t>DAQトラブル対策</a:t>
            </a:r>
          </a:p>
        </p:txBody>
      </p:sp>
      <p:sp>
        <p:nvSpPr>
          <p:cNvPr id="38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0" name="ファームウェアのバグが原因と判明…"/>
          <p:cNvSpPr txBox="1"/>
          <p:nvPr>
            <p:ph type="body" idx="1"/>
          </p:nvPr>
        </p:nvSpPr>
        <p:spPr>
          <a:xfrm>
            <a:off x="252452" y="1626658"/>
            <a:ext cx="12499896" cy="4448127"/>
          </a:xfrm>
          <a:prstGeom prst="rect">
            <a:avLst/>
          </a:prstGeom>
        </p:spPr>
        <p:txBody>
          <a:bodyPr/>
          <a:lstStyle/>
          <a:p>
            <a:pPr marL="444499" indent="-444499">
              <a:spcBef>
                <a:spcPts val="500"/>
              </a:spcBef>
              <a:defRPr sz="2600"/>
            </a:pPr>
            <a:r>
              <a:t>ファームウェアのバグが原因と判明</a:t>
            </a:r>
          </a:p>
          <a:p>
            <a:pPr lvl="1">
              <a:spcBef>
                <a:spcPts val="0"/>
              </a:spcBef>
              <a:defRPr sz="2300"/>
            </a:pPr>
            <a:r>
              <a:t>AXELBOARDはトリガーボードに対して600 ns(160 MHz, 96 clock)ごとに</a:t>
            </a:r>
            <a:br/>
            <a:r>
              <a:t>同期信号を送っている</a:t>
            </a:r>
          </a:p>
          <a:p>
            <a:pPr lvl="1">
              <a:spcBef>
                <a:spcPts val="0"/>
              </a:spcBef>
              <a:defRPr sz="2300"/>
            </a:pPr>
            <a:r>
              <a:t>各ボードから送られる同期信号は356.25 ns(57 clock)以内で同期していないとトリガーが発行されない仕様にもかかわらず、同期させる機能が未実装だった（AXELBOARDはPCからUDP通信でリセットさせていたため、各ボードはバラバラのタイミングで同期信号を送っていた）</a:t>
            </a:r>
          </a:p>
          <a:p>
            <a:pPr lvl="1">
              <a:spcBef>
                <a:spcPts val="0"/>
              </a:spcBef>
              <a:defRPr sz="2300"/>
            </a:pPr>
            <a:r>
              <a:t>これまでDAQが動いていたときは、再起動を繰り返す中でたまたま全ボードが同期したタイミングであったことが判明</a:t>
            </a:r>
          </a:p>
        </p:txBody>
      </p:sp>
      <p:sp>
        <p:nvSpPr>
          <p:cNvPr id="391" name="ファームウェアを修正し、トリガーボードからLVDS通信によってAXELBOARDを同時に初期化することで同期するようにした…"/>
          <p:cNvSpPr txBox="1"/>
          <p:nvPr/>
        </p:nvSpPr>
        <p:spPr>
          <a:xfrm>
            <a:off x="360527" y="8300112"/>
            <a:ext cx="12091645"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buSzPct val="100000"/>
              <a:buChar char="✓"/>
            </a:pPr>
            <a:r>
              <a:t>ファームウェアを修正し、トリガーボードからLVDS通信によってAXELBOARDを同時に初期化することで同期するようにした</a:t>
            </a:r>
          </a:p>
          <a:p>
            <a:pPr marL="228600" indent="-228600" algn="l">
              <a:buSzPct val="100000"/>
              <a:buChar char="✓"/>
            </a:pPr>
            <a:r>
              <a:t>再起動を数十回繰り返さないとDAQが動かない問題を解決</a:t>
            </a:r>
          </a:p>
        </p:txBody>
      </p:sp>
      <p:sp>
        <p:nvSpPr>
          <p:cNvPr id="392" name="MPPCs…"/>
          <p:cNvSpPr/>
          <p:nvPr/>
        </p:nvSpPr>
        <p:spPr>
          <a:xfrm>
            <a:off x="3226840" y="6896545"/>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393" name="AXELBOARD"/>
          <p:cNvSpPr/>
          <p:nvPr/>
        </p:nvSpPr>
        <p:spPr>
          <a:xfrm>
            <a:off x="5033011" y="650453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394" name="線"/>
          <p:cNvSpPr/>
          <p:nvPr/>
        </p:nvSpPr>
        <p:spPr>
          <a:xfrm>
            <a:off x="4231245" y="708976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5" name="線"/>
          <p:cNvSpPr/>
          <p:nvPr/>
        </p:nvSpPr>
        <p:spPr>
          <a:xfrm>
            <a:off x="4231245" y="722192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6" name="線"/>
          <p:cNvSpPr/>
          <p:nvPr/>
        </p:nvSpPr>
        <p:spPr>
          <a:xfrm>
            <a:off x="4231245" y="7356050"/>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7" name="線"/>
          <p:cNvSpPr/>
          <p:nvPr/>
        </p:nvSpPr>
        <p:spPr>
          <a:xfrm>
            <a:off x="4231245" y="749017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8" name="線"/>
          <p:cNvSpPr/>
          <p:nvPr/>
        </p:nvSpPr>
        <p:spPr>
          <a:xfrm>
            <a:off x="4231245" y="762429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9" name="MPPCs…"/>
          <p:cNvSpPr/>
          <p:nvPr/>
        </p:nvSpPr>
        <p:spPr>
          <a:xfrm>
            <a:off x="3053239" y="6619506"/>
            <a:ext cx="1009106" cy="919011"/>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00" name="AXELBOARD"/>
          <p:cNvSpPr/>
          <p:nvPr/>
        </p:nvSpPr>
        <p:spPr>
          <a:xfrm>
            <a:off x="4859410" y="622749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01" name="線"/>
          <p:cNvSpPr/>
          <p:nvPr/>
        </p:nvSpPr>
        <p:spPr>
          <a:xfrm>
            <a:off x="4057644" y="681272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2" name="線"/>
          <p:cNvSpPr/>
          <p:nvPr/>
        </p:nvSpPr>
        <p:spPr>
          <a:xfrm>
            <a:off x="4057644" y="6944889"/>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3" name="線"/>
          <p:cNvSpPr/>
          <p:nvPr/>
        </p:nvSpPr>
        <p:spPr>
          <a:xfrm>
            <a:off x="4057644" y="7079012"/>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4" name="線"/>
          <p:cNvSpPr/>
          <p:nvPr/>
        </p:nvSpPr>
        <p:spPr>
          <a:xfrm>
            <a:off x="4057644" y="721313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5" name="線"/>
          <p:cNvSpPr/>
          <p:nvPr/>
        </p:nvSpPr>
        <p:spPr>
          <a:xfrm>
            <a:off x="4057644" y="734725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6" name="MPPCs…"/>
          <p:cNvSpPr/>
          <p:nvPr/>
        </p:nvSpPr>
        <p:spPr>
          <a:xfrm>
            <a:off x="2887800" y="634246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07" name="AXELBOARD"/>
          <p:cNvSpPr/>
          <p:nvPr/>
        </p:nvSpPr>
        <p:spPr>
          <a:xfrm>
            <a:off x="4693971" y="5950460"/>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08" name="線"/>
          <p:cNvSpPr/>
          <p:nvPr/>
        </p:nvSpPr>
        <p:spPr>
          <a:xfrm>
            <a:off x="3892205" y="6535686"/>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09" name="線"/>
          <p:cNvSpPr/>
          <p:nvPr/>
        </p:nvSpPr>
        <p:spPr>
          <a:xfrm>
            <a:off x="3892205" y="666784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0" name="線"/>
          <p:cNvSpPr/>
          <p:nvPr/>
        </p:nvSpPr>
        <p:spPr>
          <a:xfrm>
            <a:off x="3892205" y="6801971"/>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1" name="線"/>
          <p:cNvSpPr/>
          <p:nvPr/>
        </p:nvSpPr>
        <p:spPr>
          <a:xfrm>
            <a:off x="3892205" y="693609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2" name="線"/>
          <p:cNvSpPr/>
          <p:nvPr/>
        </p:nvSpPr>
        <p:spPr>
          <a:xfrm>
            <a:off x="3892205" y="707021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3" name="MPPCs…"/>
          <p:cNvSpPr/>
          <p:nvPr/>
        </p:nvSpPr>
        <p:spPr>
          <a:xfrm>
            <a:off x="2685161" y="611502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414" name="AXELBOARD"/>
          <p:cNvSpPr/>
          <p:nvPr/>
        </p:nvSpPr>
        <p:spPr>
          <a:xfrm>
            <a:off x="4491332" y="5723020"/>
            <a:ext cx="1996170" cy="1703026"/>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415" name="線"/>
          <p:cNvSpPr/>
          <p:nvPr/>
        </p:nvSpPr>
        <p:spPr>
          <a:xfrm>
            <a:off x="3689566" y="630824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6" name="線"/>
          <p:cNvSpPr/>
          <p:nvPr/>
        </p:nvSpPr>
        <p:spPr>
          <a:xfrm>
            <a:off x="3689566" y="644040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7" name="線"/>
          <p:cNvSpPr/>
          <p:nvPr/>
        </p:nvSpPr>
        <p:spPr>
          <a:xfrm>
            <a:off x="3689566" y="6574532"/>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8" name="線"/>
          <p:cNvSpPr/>
          <p:nvPr/>
        </p:nvSpPr>
        <p:spPr>
          <a:xfrm>
            <a:off x="3689566" y="670865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9" name="線"/>
          <p:cNvSpPr/>
          <p:nvPr/>
        </p:nvSpPr>
        <p:spPr>
          <a:xfrm>
            <a:off x="3689566" y="684277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0" name="線"/>
          <p:cNvSpPr/>
          <p:nvPr/>
        </p:nvSpPr>
        <p:spPr>
          <a:xfrm>
            <a:off x="6475657" y="6630963"/>
            <a:ext cx="236373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1" name="線"/>
          <p:cNvSpPr/>
          <p:nvPr/>
        </p:nvSpPr>
        <p:spPr>
          <a:xfrm>
            <a:off x="6694620" y="6854987"/>
            <a:ext cx="21707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2" name="線"/>
          <p:cNvSpPr/>
          <p:nvPr/>
        </p:nvSpPr>
        <p:spPr>
          <a:xfrm>
            <a:off x="6863678" y="7079012"/>
            <a:ext cx="2017643"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3" name="線"/>
          <p:cNvSpPr/>
          <p:nvPr/>
        </p:nvSpPr>
        <p:spPr>
          <a:xfrm>
            <a:off x="7039654" y="7307219"/>
            <a:ext cx="1826077"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4" name="トリガーボード…"/>
          <p:cNvSpPr/>
          <p:nvPr/>
        </p:nvSpPr>
        <p:spPr>
          <a:xfrm>
            <a:off x="8323468" y="6113779"/>
            <a:ext cx="1996170" cy="1703025"/>
          </a:xfrm>
          <a:prstGeom prst="rect">
            <a:avLst/>
          </a:prstGeom>
          <a:solidFill>
            <a:srgbClr val="FF9C1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トリガーボード</a:t>
            </a:r>
          </a:p>
          <a:p>
            <a:pPr>
              <a:defRPr sz="1800"/>
            </a:pPr>
            <a:r>
              <a:t>HUL</a:t>
            </a:r>
          </a:p>
        </p:txBody>
      </p:sp>
      <p:sp>
        <p:nvSpPr>
          <p:cNvPr id="425" name="LVDS通信"/>
          <p:cNvSpPr txBox="1"/>
          <p:nvPr/>
        </p:nvSpPr>
        <p:spPr>
          <a:xfrm>
            <a:off x="7039654" y="6197565"/>
            <a:ext cx="1262470" cy="371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LVDS通信</a:t>
            </a:r>
          </a:p>
        </p:txBody>
      </p:sp>
      <p:sp>
        <p:nvSpPr>
          <p:cNvPr id="426" name="A"/>
          <p:cNvSpPr/>
          <p:nvPr/>
        </p:nvSpPr>
        <p:spPr>
          <a:xfrm>
            <a:off x="6723677" y="5679876"/>
            <a:ext cx="869209" cy="456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832" y="21387"/>
                </a:lnTo>
                <a:lnTo>
                  <a:pt x="7888" y="56"/>
                </a:lnTo>
                <a:lnTo>
                  <a:pt x="12990" y="0"/>
                </a:lnTo>
                <a:lnTo>
                  <a:pt x="13187" y="21202"/>
                </a:lnTo>
                <a:lnTo>
                  <a:pt x="21600" y="20979"/>
                </a:lnTo>
              </a:path>
            </a:pathLst>
          </a:cu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pPr/>
            <a:r>
              <a:t>A</a:t>
            </a:r>
          </a:p>
        </p:txBody>
      </p:sp>
      <p:sp>
        <p:nvSpPr>
          <p:cNvPr id="427" name="線"/>
          <p:cNvSpPr/>
          <p:nvPr/>
        </p:nvSpPr>
        <p:spPr>
          <a:xfrm>
            <a:off x="7427990" y="5907970"/>
            <a:ext cx="477915" cy="1"/>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28" name="同期信号"/>
          <p:cNvSpPr/>
          <p:nvPr/>
        </p:nvSpPr>
        <p:spPr>
          <a:xfrm>
            <a:off x="7297773" y="5225846"/>
            <a:ext cx="1243411" cy="58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54" y="0"/>
                </a:moveTo>
                <a:cubicBezTo>
                  <a:pt x="2939" y="0"/>
                  <a:pt x="2523" y="885"/>
                  <a:pt x="2523" y="1981"/>
                </a:cubicBezTo>
                <a:lnTo>
                  <a:pt x="2523" y="16083"/>
                </a:lnTo>
                <a:lnTo>
                  <a:pt x="0" y="21600"/>
                </a:lnTo>
                <a:lnTo>
                  <a:pt x="3502" y="18753"/>
                </a:lnTo>
                <a:lnTo>
                  <a:pt x="20669" y="18753"/>
                </a:lnTo>
                <a:cubicBezTo>
                  <a:pt x="21184" y="18753"/>
                  <a:pt x="21600" y="17868"/>
                  <a:pt x="21600" y="16772"/>
                </a:cubicBezTo>
                <a:lnTo>
                  <a:pt x="21600" y="1981"/>
                </a:lnTo>
                <a:cubicBezTo>
                  <a:pt x="21600" y="885"/>
                  <a:pt x="21184" y="0"/>
                  <a:pt x="20669" y="0"/>
                </a:cubicBezTo>
                <a:lnTo>
                  <a:pt x="3454"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1800">
                <a:solidFill>
                  <a:srgbClr val="0F0F0F"/>
                </a:solidFill>
              </a:defRPr>
            </a:lvl1pPr>
          </a:lstStyle>
          <a:p>
            <a:pPr/>
            <a:r>
              <a:t>同期信号</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AXEL実験"/>
          <p:cNvSpPr txBox="1"/>
          <p:nvPr>
            <p:ph type="title"/>
          </p:nvPr>
        </p:nvSpPr>
        <p:spPr>
          <a:prstGeom prst="rect">
            <a:avLst/>
          </a:prstGeom>
        </p:spPr>
        <p:txBody>
          <a:bodyPr/>
          <a:lstStyle/>
          <a:p>
            <a:pPr/>
            <a:r>
              <a:t>AXEL実験</a:t>
            </a:r>
          </a:p>
        </p:txBody>
      </p:sp>
      <p:sp>
        <p:nvSpPr>
          <p:cNvPr id="148" name="高圧キセノンガスTPC…"/>
          <p:cNvSpPr txBox="1"/>
          <p:nvPr>
            <p:ph type="body" sz="half" idx="1"/>
          </p:nvPr>
        </p:nvSpPr>
        <p:spPr>
          <a:xfrm>
            <a:off x="252452" y="1626658"/>
            <a:ext cx="12499896" cy="2988910"/>
          </a:xfrm>
          <a:prstGeom prst="rect">
            <a:avLst/>
          </a:prstGeom>
        </p:spPr>
        <p:txBody>
          <a:bodyPr/>
          <a:lstStyle/>
          <a:p>
            <a:pPr/>
            <a:r>
              <a:t>高圧キセノンガスTPC</a:t>
            </a:r>
          </a:p>
          <a:p>
            <a:pPr/>
            <a:r>
              <a:t>特徴</a:t>
            </a:r>
          </a:p>
          <a:p>
            <a:pPr lvl="1"/>
            <a:r>
              <a:t>高圧キセノンガス</a:t>
            </a:r>
          </a:p>
          <a:p>
            <a:pPr lvl="1"/>
            <a:r>
              <a:t>高エネルギー分解能</a:t>
            </a:r>
          </a:p>
          <a:p>
            <a:pPr lvl="1"/>
            <a:r>
              <a:t>飛跡再構成</a:t>
            </a:r>
          </a:p>
        </p:txBody>
      </p:sp>
      <p:sp>
        <p:nvSpPr>
          <p:cNvPr id="14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2" name="グループ"/>
          <p:cNvGrpSpPr/>
          <p:nvPr/>
        </p:nvGrpSpPr>
        <p:grpSpPr>
          <a:xfrm>
            <a:off x="2072619" y="5312173"/>
            <a:ext cx="5463382" cy="3854693"/>
            <a:chOff x="0" y="0"/>
            <a:chExt cx="5463381" cy="3854691"/>
          </a:xfrm>
        </p:grpSpPr>
        <p:pic>
          <p:nvPicPr>
            <p:cNvPr id="150" name="fig_AXEL_Detector_inner.png" descr="fig_AXEL_Detector_inner.png"/>
            <p:cNvPicPr>
              <a:picLocks noChangeAspect="1"/>
            </p:cNvPicPr>
            <p:nvPr/>
          </p:nvPicPr>
          <p:blipFill>
            <a:blip r:embed="rId2">
              <a:extLst/>
            </a:blip>
            <a:srcRect l="4280" t="10842" r="8266" b="10842"/>
            <a:stretch>
              <a:fillRect/>
            </a:stretch>
          </p:blipFill>
          <p:spPr>
            <a:xfrm>
              <a:off x="193655" y="440994"/>
              <a:ext cx="4705274" cy="2972835"/>
            </a:xfrm>
            <a:prstGeom prst="rect">
              <a:avLst/>
            </a:prstGeom>
            <a:ln w="12700" cap="flat">
              <a:noFill/>
              <a:miter lim="400000"/>
            </a:ln>
            <a:effectLst/>
          </p:spPr>
        </p:pic>
        <p:pic>
          <p:nvPicPr>
            <p:cNvPr id="151" name="fig_AXEL_Detector_chamber.png" descr="fig_AXEL_Detector_chamber.png"/>
            <p:cNvPicPr>
              <a:picLocks noChangeAspect="1"/>
            </p:cNvPicPr>
            <p:nvPr/>
          </p:nvPicPr>
          <p:blipFill>
            <a:blip r:embed="rId3">
              <a:extLst/>
            </a:blip>
            <a:srcRect l="0" t="0" r="2" b="0"/>
            <a:stretch>
              <a:fillRect/>
            </a:stretch>
          </p:blipFill>
          <p:spPr>
            <a:xfrm>
              <a:off x="0" y="0"/>
              <a:ext cx="5463382" cy="3854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800" y="21600"/>
                  </a:lnTo>
                  <a:lnTo>
                    <a:pt x="21600" y="21600"/>
                  </a:lnTo>
                  <a:lnTo>
                    <a:pt x="21600" y="10799"/>
                  </a:lnTo>
                  <a:lnTo>
                    <a:pt x="21600" y="0"/>
                  </a:lnTo>
                  <a:lnTo>
                    <a:pt x="10800" y="0"/>
                  </a:lnTo>
                  <a:lnTo>
                    <a:pt x="0" y="0"/>
                  </a:lnTo>
                  <a:close/>
                  <a:moveTo>
                    <a:pt x="10745" y="841"/>
                  </a:moveTo>
                  <a:cubicBezTo>
                    <a:pt x="18822" y="826"/>
                    <a:pt x="18979" y="828"/>
                    <a:pt x="19135" y="941"/>
                  </a:cubicBezTo>
                  <a:cubicBezTo>
                    <a:pt x="19352" y="1098"/>
                    <a:pt x="19715" y="1666"/>
                    <a:pt x="19891" y="2126"/>
                  </a:cubicBezTo>
                  <a:cubicBezTo>
                    <a:pt x="20422" y="3514"/>
                    <a:pt x="20741" y="5205"/>
                    <a:pt x="20963" y="7790"/>
                  </a:cubicBezTo>
                  <a:cubicBezTo>
                    <a:pt x="21078" y="9136"/>
                    <a:pt x="21066" y="12705"/>
                    <a:pt x="20941" y="14103"/>
                  </a:cubicBezTo>
                  <a:cubicBezTo>
                    <a:pt x="20621" y="17677"/>
                    <a:pt x="19920" y="20182"/>
                    <a:pt x="19089" y="20715"/>
                  </a:cubicBezTo>
                  <a:cubicBezTo>
                    <a:pt x="18915" y="20827"/>
                    <a:pt x="18746" y="20829"/>
                    <a:pt x="10800" y="20824"/>
                  </a:cubicBezTo>
                  <a:cubicBezTo>
                    <a:pt x="5187" y="20821"/>
                    <a:pt x="2647" y="20801"/>
                    <a:pt x="2551" y="20757"/>
                  </a:cubicBezTo>
                  <a:cubicBezTo>
                    <a:pt x="2234" y="20614"/>
                    <a:pt x="1793" y="19874"/>
                    <a:pt x="1513" y="19014"/>
                  </a:cubicBezTo>
                  <a:cubicBezTo>
                    <a:pt x="417" y="15657"/>
                    <a:pt x="192" y="9113"/>
                    <a:pt x="1020" y="4632"/>
                  </a:cubicBezTo>
                  <a:cubicBezTo>
                    <a:pt x="1352" y="2835"/>
                    <a:pt x="1830" y="1525"/>
                    <a:pt x="2335" y="1032"/>
                  </a:cubicBezTo>
                  <a:lnTo>
                    <a:pt x="2515" y="856"/>
                  </a:lnTo>
                  <a:lnTo>
                    <a:pt x="10745" y="841"/>
                  </a:lnTo>
                  <a:close/>
                </a:path>
              </a:pathLst>
            </a:custGeom>
            <a:ln w="12700" cap="flat">
              <a:noFill/>
              <a:miter lim="400000"/>
            </a:ln>
            <a:effectLst/>
          </p:spPr>
        </p:pic>
      </p:grpSp>
      <p:sp>
        <p:nvSpPr>
          <p:cNvPr id="153" name="コールアウト"/>
          <p:cNvSpPr/>
          <p:nvPr/>
        </p:nvSpPr>
        <p:spPr>
          <a:xfrm>
            <a:off x="6876935" y="5554436"/>
            <a:ext cx="3183732" cy="3468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14" y="0"/>
                </a:moveTo>
                <a:lnTo>
                  <a:pt x="5714" y="9409"/>
                </a:lnTo>
                <a:lnTo>
                  <a:pt x="0" y="10859"/>
                </a:lnTo>
                <a:lnTo>
                  <a:pt x="5714" y="12312"/>
                </a:lnTo>
                <a:lnTo>
                  <a:pt x="5714" y="21600"/>
                </a:lnTo>
                <a:lnTo>
                  <a:pt x="21600" y="21600"/>
                </a:lnTo>
                <a:lnTo>
                  <a:pt x="21600" y="0"/>
                </a:lnTo>
                <a:lnTo>
                  <a:pt x="5714"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54" name="fig_ELCC_CrossSection.png" descr="fig_ELCC_CrossSection.png"/>
          <p:cNvPicPr>
            <a:picLocks noChangeAspect="1"/>
          </p:cNvPicPr>
          <p:nvPr/>
        </p:nvPicPr>
        <p:blipFill>
          <a:blip r:embed="rId4">
            <a:extLst/>
          </a:blip>
          <a:srcRect l="8555" t="16756" r="0" b="7119"/>
          <a:stretch>
            <a:fillRect/>
          </a:stretch>
        </p:blipFill>
        <p:spPr>
          <a:xfrm>
            <a:off x="7959665" y="5723306"/>
            <a:ext cx="1964933" cy="3130903"/>
          </a:xfrm>
          <a:prstGeom prst="rect">
            <a:avLst/>
          </a:prstGeom>
          <a:ln w="12700">
            <a:miter lim="400000"/>
          </a:ln>
        </p:spPr>
      </p:pic>
      <p:sp>
        <p:nvSpPr>
          <p:cNvPr id="155" name="四角形"/>
          <p:cNvSpPr/>
          <p:nvPr/>
        </p:nvSpPr>
        <p:spPr>
          <a:xfrm>
            <a:off x="810779" y="3249506"/>
            <a:ext cx="2991276" cy="933944"/>
          </a:xfrm>
          <a:prstGeom prst="rect">
            <a:avLst/>
          </a:prstGeom>
          <a:ln w="254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56" name="線"/>
          <p:cNvSpPr/>
          <p:nvPr/>
        </p:nvSpPr>
        <p:spPr>
          <a:xfrm>
            <a:off x="3497558" y="2969020"/>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57" name="背景事象の除去に有効"/>
          <p:cNvSpPr txBox="1"/>
          <p:nvPr/>
        </p:nvSpPr>
        <p:spPr>
          <a:xfrm>
            <a:off x="4498192" y="3513277"/>
            <a:ext cx="3162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背景事象の除去に有効</a:t>
            </a:r>
          </a:p>
        </p:txBody>
      </p:sp>
      <p:sp>
        <p:nvSpPr>
          <p:cNvPr id="158" name="安価に大型化が可能"/>
          <p:cNvSpPr txBox="1"/>
          <p:nvPr/>
        </p:nvSpPr>
        <p:spPr>
          <a:xfrm>
            <a:off x="4112486" y="2765821"/>
            <a:ext cx="2857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安価に大型化が可能</a:t>
            </a:r>
          </a:p>
        </p:txBody>
      </p:sp>
      <p:sp>
        <p:nvSpPr>
          <p:cNvPr id="159" name="線"/>
          <p:cNvSpPr/>
          <p:nvPr/>
        </p:nvSpPr>
        <p:spPr>
          <a:xfrm>
            <a:off x="3932830" y="3716477"/>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60" name="Xe1トン &amp;&amp; ΔE=0.5% (FWHM)@Q値を目指している"/>
          <p:cNvSpPr txBox="1"/>
          <p:nvPr/>
        </p:nvSpPr>
        <p:spPr>
          <a:xfrm>
            <a:off x="246435" y="4615925"/>
            <a:ext cx="830732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Xe1トン &amp;&amp; ΔE=0.5% (FWHM)@Q値を目指している</a:t>
            </a:r>
          </a:p>
        </p:txBody>
      </p:sp>
      <p:pic>
        <p:nvPicPr>
          <p:cNvPr id="161" name="イメージ" descr="イメージ"/>
          <p:cNvPicPr>
            <a:picLocks noChangeAspect="1"/>
          </p:cNvPicPr>
          <p:nvPr/>
        </p:nvPicPr>
        <p:blipFill>
          <a:blip r:embed="rId5">
            <a:extLst/>
          </a:blip>
          <a:stretch>
            <a:fillRect/>
          </a:stretch>
        </p:blipFill>
        <p:spPr>
          <a:xfrm>
            <a:off x="7745528" y="876256"/>
            <a:ext cx="5128083" cy="3477665"/>
          </a:xfrm>
          <a:prstGeom prst="rect">
            <a:avLst/>
          </a:prstGeom>
          <a:ln w="12700">
            <a:miter lim="400000"/>
          </a:ln>
        </p:spPr>
      </p:pic>
      <p:sp>
        <p:nvSpPr>
          <p:cNvPr id="162" name="シミュレーションで得られた0νββの飛跡"/>
          <p:cNvSpPr txBox="1"/>
          <p:nvPr/>
        </p:nvSpPr>
        <p:spPr>
          <a:xfrm>
            <a:off x="7623824" y="555402"/>
            <a:ext cx="5371492" cy="3746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シミュレーションで得られた0νββの飛跡</a:t>
            </a:r>
          </a:p>
        </p:txBody>
      </p:sp>
      <p:sp>
        <p:nvSpPr>
          <p:cNvPr id="163" name="楕円"/>
          <p:cNvSpPr/>
          <p:nvPr/>
        </p:nvSpPr>
        <p:spPr>
          <a:xfrm>
            <a:off x="8512477" y="3497011"/>
            <a:ext cx="366615" cy="356189"/>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64" name="楕円"/>
          <p:cNvSpPr/>
          <p:nvPr/>
        </p:nvSpPr>
        <p:spPr>
          <a:xfrm>
            <a:off x="9115259" y="3086171"/>
            <a:ext cx="366615" cy="356188"/>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65" name="0νββの飛跡には2個のblobがある(終端が2個あるため)"/>
          <p:cNvSpPr txBox="1"/>
          <p:nvPr/>
        </p:nvSpPr>
        <p:spPr>
          <a:xfrm>
            <a:off x="9617154" y="4378429"/>
            <a:ext cx="3398937" cy="673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chemeClr val="accent5">
                    <a:hueOff val="-82419"/>
                    <a:satOff val="-9513"/>
                    <a:lumOff val="-16343"/>
                  </a:schemeClr>
                </a:solidFill>
                <a:latin typeface="+mn-lt"/>
                <a:ea typeface="+mn-ea"/>
                <a:cs typeface="+mn-cs"/>
                <a:sym typeface="ヒラギノ角ゴ ProN W3"/>
              </a:defRPr>
            </a:lvl1pPr>
          </a:lstStyle>
          <a:p>
            <a:pPr/>
            <a:r>
              <a:t>0νββの飛跡には2個のblobがある(終端が2個あるため)</a:t>
            </a:r>
          </a:p>
        </p:txBody>
      </p:sp>
      <p:sp>
        <p:nvSpPr>
          <p:cNvPr id="166" name="線"/>
          <p:cNvSpPr/>
          <p:nvPr/>
        </p:nvSpPr>
        <p:spPr>
          <a:xfrm flipH="1" flipV="1">
            <a:off x="8867740" y="3903380"/>
            <a:ext cx="816046" cy="519637"/>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67" name="線"/>
          <p:cNvSpPr/>
          <p:nvPr/>
        </p:nvSpPr>
        <p:spPr>
          <a:xfrm flipH="1" flipV="1">
            <a:off x="9428229" y="3488519"/>
            <a:ext cx="259157" cy="926562"/>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ELCC (Electroluminescence Light Collection Cell)"/>
          <p:cNvSpPr txBox="1"/>
          <p:nvPr>
            <p:ph type="title"/>
          </p:nvPr>
        </p:nvSpPr>
        <p:spPr>
          <a:prstGeom prst="rect">
            <a:avLst/>
          </a:prstGeom>
        </p:spPr>
        <p:txBody>
          <a:bodyPr/>
          <a:lstStyle>
            <a:lvl1pPr defTabSz="467359">
              <a:defRPr sz="3600"/>
            </a:lvl1pPr>
          </a:lstStyle>
          <a:p>
            <a:pPr/>
            <a:r>
              <a:t>ELCC (Electroluminescence Light Collection Cell)</a:t>
            </a:r>
          </a:p>
        </p:txBody>
      </p:sp>
      <p:sp>
        <p:nvSpPr>
          <p:cNvPr id="170" name="EL過程を応用…"/>
          <p:cNvSpPr txBox="1"/>
          <p:nvPr>
            <p:ph type="body" idx="1"/>
          </p:nvPr>
        </p:nvSpPr>
        <p:spPr>
          <a:prstGeom prst="rect">
            <a:avLst/>
          </a:prstGeom>
        </p:spPr>
        <p:txBody>
          <a:bodyPr/>
          <a:lstStyle/>
          <a:p>
            <a:pPr/>
            <a:r>
              <a:t>EL過程を応用</a:t>
            </a:r>
          </a:p>
          <a:p>
            <a:pPr lvl="1"/>
            <a:r>
              <a:t>なだれ増幅をともなわない比例蛍光過程</a:t>
            </a:r>
          </a:p>
          <a:p>
            <a:pPr lvl="1"/>
            <a:r>
              <a:t>分解能を保ったまま電離電子を光子に変換・増幅が可能</a:t>
            </a:r>
          </a:p>
          <a:p>
            <a:pPr/>
            <a:r>
              <a:t>モジュール構造</a:t>
            </a:r>
          </a:p>
          <a:p>
            <a:pPr lvl="1"/>
            <a:r>
              <a:t>大型化が容易</a:t>
            </a:r>
          </a:p>
          <a:p>
            <a:pPr lvl="1"/>
            <a:r>
              <a:t>堅牢な構造のため、位置依存性が生じにくい</a:t>
            </a:r>
          </a:p>
        </p:txBody>
      </p:sp>
      <p:sp>
        <p:nvSpPr>
          <p:cNvPr id="17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 name="fig_ELCC_CrossSection.png" descr="fig_ELCC_CrossSection.png"/>
          <p:cNvPicPr>
            <a:picLocks noChangeAspect="1"/>
          </p:cNvPicPr>
          <p:nvPr/>
        </p:nvPicPr>
        <p:blipFill>
          <a:blip r:embed="rId2">
            <a:extLst/>
          </a:blip>
          <a:srcRect l="2559" t="18344" r="2559" b="6936"/>
          <a:stretch>
            <a:fillRect/>
          </a:stretch>
        </p:blipFill>
        <p:spPr>
          <a:xfrm rot="5400000">
            <a:off x="1615943" y="5109241"/>
            <a:ext cx="3013104" cy="4541730"/>
          </a:xfrm>
          <a:prstGeom prst="rect">
            <a:avLst/>
          </a:prstGeom>
          <a:ln w="12700">
            <a:miter lim="400000"/>
          </a:ln>
        </p:spPr>
      </p:pic>
      <p:sp>
        <p:nvSpPr>
          <p:cNvPr id="173" name="コールアウト"/>
          <p:cNvSpPr/>
          <p:nvPr/>
        </p:nvSpPr>
        <p:spPr>
          <a:xfrm>
            <a:off x="5600984" y="5077951"/>
            <a:ext cx="6571457" cy="416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 y="0"/>
                </a:moveTo>
                <a:lnTo>
                  <a:pt x="1877" y="14060"/>
                </a:lnTo>
                <a:lnTo>
                  <a:pt x="0" y="15435"/>
                </a:lnTo>
                <a:lnTo>
                  <a:pt x="1877" y="16812"/>
                </a:lnTo>
                <a:lnTo>
                  <a:pt x="1877" y="21600"/>
                </a:lnTo>
                <a:lnTo>
                  <a:pt x="21600" y="21600"/>
                </a:lnTo>
                <a:lnTo>
                  <a:pt x="21600" y="0"/>
                </a:lnTo>
                <a:lnTo>
                  <a:pt x="1877"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74" name="elcc_layer_schematic.png" descr="elcc_layer_schematic.png"/>
          <p:cNvPicPr>
            <a:picLocks noChangeAspect="1"/>
          </p:cNvPicPr>
          <p:nvPr/>
        </p:nvPicPr>
        <p:blipFill>
          <a:blip r:embed="rId3">
            <a:extLst/>
          </a:blip>
          <a:stretch>
            <a:fillRect/>
          </a:stretch>
        </p:blipFill>
        <p:spPr>
          <a:xfrm>
            <a:off x="5739191" y="4866853"/>
            <a:ext cx="6260155" cy="4586607"/>
          </a:xfrm>
          <a:prstGeom prst="rect">
            <a:avLst/>
          </a:prstGeom>
          <a:ln w="12700">
            <a:miter lim="400000"/>
          </a:ln>
        </p:spPr>
      </p:pic>
      <p:sp>
        <p:nvSpPr>
          <p:cNvPr id="175" name="100 V/cm/bar"/>
          <p:cNvSpPr/>
          <p:nvPr/>
        </p:nvSpPr>
        <p:spPr>
          <a:xfrm>
            <a:off x="510988" y="6160441"/>
            <a:ext cx="2724945" cy="729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3" y="0"/>
                </a:moveTo>
                <a:cubicBezTo>
                  <a:pt x="225" y="0"/>
                  <a:pt x="0" y="841"/>
                  <a:pt x="0" y="1879"/>
                </a:cubicBezTo>
                <a:lnTo>
                  <a:pt x="0" y="15880"/>
                </a:lnTo>
                <a:cubicBezTo>
                  <a:pt x="0" y="16918"/>
                  <a:pt x="225" y="17759"/>
                  <a:pt x="503" y="17759"/>
                </a:cubicBezTo>
                <a:lnTo>
                  <a:pt x="19410" y="17759"/>
                </a:lnTo>
                <a:lnTo>
                  <a:pt x="21600" y="21600"/>
                </a:lnTo>
                <a:lnTo>
                  <a:pt x="19930" y="15316"/>
                </a:lnTo>
                <a:lnTo>
                  <a:pt x="19930" y="1879"/>
                </a:lnTo>
                <a:cubicBezTo>
                  <a:pt x="19930" y="841"/>
                  <a:pt x="19704" y="0"/>
                  <a:pt x="19426" y="0"/>
                </a:cubicBezTo>
                <a:lnTo>
                  <a:pt x="503"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100 V/cm/bar</a:t>
            </a:r>
          </a:p>
        </p:txBody>
      </p:sp>
      <p:sp>
        <p:nvSpPr>
          <p:cNvPr id="176" name="3 kV/cm/bar"/>
          <p:cNvSpPr/>
          <p:nvPr/>
        </p:nvSpPr>
        <p:spPr>
          <a:xfrm>
            <a:off x="976590" y="8071315"/>
            <a:ext cx="2097089" cy="1494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9" y="0"/>
                </a:moveTo>
                <a:lnTo>
                  <a:pt x="12218" y="12926"/>
                </a:lnTo>
                <a:lnTo>
                  <a:pt x="654" y="12926"/>
                </a:lnTo>
                <a:cubicBezTo>
                  <a:pt x="293" y="12926"/>
                  <a:pt x="0" y="13337"/>
                  <a:pt x="0" y="13844"/>
                </a:cubicBezTo>
                <a:lnTo>
                  <a:pt x="0" y="20682"/>
                </a:lnTo>
                <a:cubicBezTo>
                  <a:pt x="0" y="21189"/>
                  <a:pt x="293" y="21600"/>
                  <a:pt x="654" y="21600"/>
                </a:cubicBezTo>
                <a:lnTo>
                  <a:pt x="20946" y="21600"/>
                </a:lnTo>
                <a:cubicBezTo>
                  <a:pt x="21307" y="21600"/>
                  <a:pt x="21600" y="21189"/>
                  <a:pt x="21600" y="20682"/>
                </a:cubicBezTo>
                <a:lnTo>
                  <a:pt x="21600" y="13844"/>
                </a:lnTo>
                <a:cubicBezTo>
                  <a:pt x="21600" y="13337"/>
                  <a:pt x="21307" y="12926"/>
                  <a:pt x="20946" y="12926"/>
                </a:cubicBezTo>
                <a:lnTo>
                  <a:pt x="13204" y="12926"/>
                </a:lnTo>
                <a:lnTo>
                  <a:pt x="12709"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3 kV/cm/bar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AXELロードマップ"/>
          <p:cNvSpPr txBox="1"/>
          <p:nvPr>
            <p:ph type="title"/>
          </p:nvPr>
        </p:nvSpPr>
        <p:spPr>
          <a:prstGeom prst="rect">
            <a:avLst/>
          </a:prstGeom>
        </p:spPr>
        <p:txBody>
          <a:bodyPr/>
          <a:lstStyle/>
          <a:p>
            <a:pPr/>
            <a:r>
              <a:t>AXELロードマップ</a:t>
            </a:r>
          </a:p>
        </p:txBody>
      </p:sp>
      <p:sp>
        <p:nvSpPr>
          <p:cNvPr id="179"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図形"/>
          <p:cNvSpPr/>
          <p:nvPr/>
        </p:nvSpPr>
        <p:spPr>
          <a:xfrm rot="19426628">
            <a:off x="763801" y="3759448"/>
            <a:ext cx="11354784" cy="254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1" y="15311"/>
                </a:moveTo>
                <a:lnTo>
                  <a:pt x="20092" y="18923"/>
                </a:lnTo>
                <a:lnTo>
                  <a:pt x="21600" y="12939"/>
                </a:lnTo>
                <a:lnTo>
                  <a:pt x="19927" y="6705"/>
                </a:lnTo>
                <a:lnTo>
                  <a:pt x="20235" y="10233"/>
                </a:lnTo>
                <a:lnTo>
                  <a:pt x="0" y="0"/>
                </a:lnTo>
                <a:lnTo>
                  <a:pt x="713" y="21600"/>
                </a:lnTo>
                <a:lnTo>
                  <a:pt x="20261" y="15311"/>
                </a:lnTo>
                <a:close/>
              </a:path>
            </a:pathLst>
          </a:custGeom>
          <a:gradFill>
            <a:gsLst>
              <a:gs pos="0">
                <a:schemeClr val="accent2">
                  <a:hueOff val="-85259"/>
                  <a:satOff val="14347"/>
                  <a:lumOff val="22373"/>
                </a:schemeClr>
              </a:gs>
              <a:gs pos="100000">
                <a:schemeClr val="accent1">
                  <a:lumOff val="16847"/>
                </a:schemeClr>
              </a:gs>
            </a:gsLst>
            <a:lin ang="10350112"/>
          </a:gra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81" name="pic-34.jpg" descr="pic-34.jpg"/>
          <p:cNvPicPr>
            <a:picLocks noChangeAspect="1"/>
          </p:cNvPicPr>
          <p:nvPr/>
        </p:nvPicPr>
        <p:blipFill>
          <a:blip r:embed="rId2">
            <a:extLst/>
          </a:blip>
          <a:stretch>
            <a:fillRect/>
          </a:stretch>
        </p:blipFill>
        <p:spPr>
          <a:xfrm>
            <a:off x="577873" y="6554513"/>
            <a:ext cx="3603199" cy="2702399"/>
          </a:xfrm>
          <a:prstGeom prst="rect">
            <a:avLst/>
          </a:prstGeom>
          <a:ln w="12700">
            <a:miter lim="400000"/>
          </a:ln>
        </p:spPr>
      </p:pic>
      <p:pic>
        <p:nvPicPr>
          <p:cNvPr id="182" name="180L_full_wo_kadai_wo_back.png" descr="180L_full_wo_kadai_wo_back.png"/>
          <p:cNvPicPr>
            <a:picLocks noChangeAspect="1"/>
          </p:cNvPicPr>
          <p:nvPr/>
        </p:nvPicPr>
        <p:blipFill>
          <a:blip r:embed="rId3">
            <a:extLst/>
          </a:blip>
          <a:stretch>
            <a:fillRect/>
          </a:stretch>
        </p:blipFill>
        <p:spPr>
          <a:xfrm>
            <a:off x="3789845" y="2632415"/>
            <a:ext cx="4698882" cy="3132588"/>
          </a:xfrm>
          <a:prstGeom prst="rect">
            <a:avLst/>
          </a:prstGeom>
          <a:ln w="12700">
            <a:miter lim="400000"/>
          </a:ln>
        </p:spPr>
      </p:pic>
      <p:pic>
        <p:nvPicPr>
          <p:cNvPr id="183" name="IMG_7880.JPG" descr="IMG_7880.JPG"/>
          <p:cNvPicPr>
            <a:picLocks noChangeAspect="1"/>
          </p:cNvPicPr>
          <p:nvPr/>
        </p:nvPicPr>
        <p:blipFill>
          <a:blip r:embed="rId4">
            <a:extLst/>
          </a:blip>
          <a:stretch>
            <a:fillRect/>
          </a:stretch>
        </p:blipFill>
        <p:spPr>
          <a:xfrm>
            <a:off x="7117429" y="3585388"/>
            <a:ext cx="3443764" cy="2582824"/>
          </a:xfrm>
          <a:prstGeom prst="rect">
            <a:avLst/>
          </a:prstGeom>
          <a:ln w="12700">
            <a:miter lim="400000"/>
          </a:ln>
        </p:spPr>
      </p:pic>
      <p:sp>
        <p:nvSpPr>
          <p:cNvPr id="184" name="2024 –…"/>
          <p:cNvSpPr/>
          <p:nvPr/>
        </p:nvSpPr>
        <p:spPr>
          <a:xfrm>
            <a:off x="8390634" y="2076173"/>
            <a:ext cx="3565099"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2024 –</a:t>
            </a:r>
          </a:p>
          <a:p>
            <a:pPr>
              <a:defRPr sz="2200">
                <a:solidFill>
                  <a:srgbClr val="0F0F0F"/>
                </a:solidFill>
              </a:defRPr>
            </a:pPr>
            <a:r>
              <a:t>1000L(40 kg)検出器</a:t>
            </a:r>
          </a:p>
        </p:txBody>
      </p:sp>
      <p:sp>
        <p:nvSpPr>
          <p:cNvPr id="185" name="202X –…"/>
          <p:cNvSpPr/>
          <p:nvPr/>
        </p:nvSpPr>
        <p:spPr>
          <a:xfrm>
            <a:off x="10348832" y="534538"/>
            <a:ext cx="2462050"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202X –</a:t>
            </a:r>
          </a:p>
          <a:p>
            <a:pPr>
              <a:defRPr sz="2200">
                <a:solidFill>
                  <a:srgbClr val="0F0F0F"/>
                </a:solidFill>
              </a:defRPr>
            </a:pPr>
            <a:r>
              <a:t>1トン検出器</a:t>
            </a:r>
          </a:p>
        </p:txBody>
      </p:sp>
      <p:sp>
        <p:nvSpPr>
          <p:cNvPr id="186" name="180L試作機…"/>
          <p:cNvSpPr/>
          <p:nvPr/>
        </p:nvSpPr>
        <p:spPr>
          <a:xfrm>
            <a:off x="5141507" y="6508197"/>
            <a:ext cx="4660782" cy="2425559"/>
          </a:xfrm>
          <a:prstGeom prst="roundRect">
            <a:avLst>
              <a:gd name="adj" fmla="val 6563"/>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200">
                <a:solidFill>
                  <a:srgbClr val="0F0F0F"/>
                </a:solidFill>
              </a:defRPr>
            </a:pPr>
            <a:r>
              <a:t>180L試作機 </a:t>
            </a:r>
          </a:p>
          <a:p>
            <a:pPr>
              <a:defRPr sz="2200">
                <a:solidFill>
                  <a:srgbClr val="0F0F0F"/>
                </a:solidFill>
              </a:defRPr>
            </a:pPr>
            <a:r>
              <a:t>2018 –</a:t>
            </a:r>
          </a:p>
          <a:p>
            <a:pPr>
              <a:defRPr sz="2200">
                <a:solidFill>
                  <a:srgbClr val="0F0F0F"/>
                </a:solidFill>
              </a:defRPr>
            </a:pPr>
            <a:r>
              <a:t>(4.5 kg@8bar)</a:t>
            </a:r>
          </a:p>
          <a:p>
            <a:pPr>
              <a:defRPr sz="2200">
                <a:solidFill>
                  <a:srgbClr val="0F0F0F"/>
                </a:solidFill>
              </a:defRPr>
            </a:pPr>
            <a:r>
              <a:t>Q値(2.5 MeV)付近での性能評価</a:t>
            </a:r>
          </a:p>
          <a:p>
            <a:pPr>
              <a:defRPr sz="2200">
                <a:solidFill>
                  <a:srgbClr val="0F0F0F"/>
                </a:solidFill>
              </a:defRPr>
            </a:pPr>
            <a:r>
              <a:t>大型化の技術確立</a:t>
            </a:r>
          </a:p>
        </p:txBody>
      </p:sp>
      <p:sp>
        <p:nvSpPr>
          <p:cNvPr id="187" name="10L試作機…"/>
          <p:cNvSpPr/>
          <p:nvPr/>
        </p:nvSpPr>
        <p:spPr>
          <a:xfrm>
            <a:off x="275586" y="4202952"/>
            <a:ext cx="4474163" cy="1980514"/>
          </a:xfrm>
          <a:prstGeom prst="roundRect">
            <a:avLst>
              <a:gd name="adj" fmla="val 8547"/>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200">
                <a:solidFill>
                  <a:srgbClr val="0F0F0F"/>
                </a:solidFill>
              </a:defRPr>
            </a:pPr>
            <a:r>
              <a:t>10L試作機</a:t>
            </a:r>
          </a:p>
          <a:p>
            <a:pPr>
              <a:defRPr sz="2200">
                <a:solidFill>
                  <a:srgbClr val="0F0F0F"/>
                </a:solidFill>
              </a:defRPr>
            </a:pPr>
            <a:r>
              <a:t>2014 – 2018</a:t>
            </a:r>
          </a:p>
          <a:p>
            <a:pPr>
              <a:defRPr sz="2200">
                <a:solidFill>
                  <a:srgbClr val="0F0F0F"/>
                </a:solidFill>
              </a:defRPr>
            </a:pPr>
            <a:r>
              <a:t>(~0.005 kg@8bar)</a:t>
            </a:r>
          </a:p>
          <a:p>
            <a:pPr>
              <a:defRPr sz="2200">
                <a:solidFill>
                  <a:srgbClr val="0F0F0F"/>
                </a:solidFill>
              </a:defRPr>
            </a:pPr>
            <a:r>
              <a:t>実験コンセプトの原理実証</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180L試作機"/>
          <p:cNvSpPr txBox="1"/>
          <p:nvPr>
            <p:ph type="title"/>
          </p:nvPr>
        </p:nvSpPr>
        <p:spPr>
          <a:prstGeom prst="rect">
            <a:avLst/>
          </a:prstGeom>
        </p:spPr>
        <p:txBody>
          <a:bodyPr/>
          <a:lstStyle/>
          <a:p>
            <a:pPr/>
            <a:r>
              <a:t>180L試作機</a:t>
            </a:r>
          </a:p>
        </p:txBody>
      </p:sp>
      <p:sp>
        <p:nvSpPr>
          <p:cNvPr id="190" name="段階的に大型化…"/>
          <p:cNvSpPr txBox="1"/>
          <p:nvPr>
            <p:ph type="body" sz="half" idx="1"/>
          </p:nvPr>
        </p:nvSpPr>
        <p:spPr>
          <a:xfrm>
            <a:off x="252452" y="1626658"/>
            <a:ext cx="12499896" cy="2512084"/>
          </a:xfrm>
          <a:prstGeom prst="rect">
            <a:avLst/>
          </a:prstGeom>
        </p:spPr>
        <p:txBody>
          <a:bodyPr/>
          <a:lstStyle/>
          <a:p>
            <a:pPr/>
            <a:r>
              <a:t>段階的に大型化</a:t>
            </a:r>
          </a:p>
          <a:p>
            <a:pPr lvl="1"/>
            <a:r>
              <a:t>phase1: 3ユニット(156 ch)</a:t>
            </a:r>
          </a:p>
          <a:p>
            <a:pPr lvl="1"/>
            <a:r>
              <a:t>phase2: 12ユニット(672 ch)</a:t>
            </a:r>
          </a:p>
          <a:p>
            <a:pPr lvl="1"/>
            <a:r>
              <a:t>phase3: 27ユニット?(1503 ch ?)</a:t>
            </a:r>
          </a:p>
        </p:txBody>
      </p:sp>
      <p:sp>
        <p:nvSpPr>
          <p:cNvPr id="19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 name="イメージ" descr="イメージ"/>
          <p:cNvPicPr>
            <a:picLocks noChangeAspect="1"/>
          </p:cNvPicPr>
          <p:nvPr/>
        </p:nvPicPr>
        <p:blipFill>
          <a:blip r:embed="rId2">
            <a:extLst/>
          </a:blip>
          <a:stretch>
            <a:fillRect/>
          </a:stretch>
        </p:blipFill>
        <p:spPr>
          <a:xfrm>
            <a:off x="8947313" y="362992"/>
            <a:ext cx="3048154" cy="3105602"/>
          </a:xfrm>
          <a:prstGeom prst="rect">
            <a:avLst/>
          </a:prstGeom>
          <a:ln w="12700">
            <a:miter lim="400000"/>
          </a:ln>
        </p:spPr>
      </p:pic>
      <p:pic>
        <p:nvPicPr>
          <p:cNvPr id="193" name="イメージ" descr="イメージ"/>
          <p:cNvPicPr>
            <a:picLocks noChangeAspect="1"/>
          </p:cNvPicPr>
          <p:nvPr/>
        </p:nvPicPr>
        <p:blipFill>
          <a:blip r:embed="rId3">
            <a:extLst/>
          </a:blip>
          <a:stretch>
            <a:fillRect/>
          </a:stretch>
        </p:blipFill>
        <p:spPr>
          <a:xfrm>
            <a:off x="105353" y="3924177"/>
            <a:ext cx="5689986" cy="5760732"/>
          </a:xfrm>
          <a:prstGeom prst="rect">
            <a:avLst/>
          </a:prstGeom>
          <a:ln w="12700">
            <a:miter lim="400000"/>
          </a:ln>
        </p:spPr>
      </p:pic>
      <p:sp>
        <p:nvSpPr>
          <p:cNvPr id="194" name="図形"/>
          <p:cNvSpPr/>
          <p:nvPr/>
        </p:nvSpPr>
        <p:spPr>
          <a:xfrm>
            <a:off x="573181" y="4698108"/>
            <a:ext cx="4897869" cy="4346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3">
                <a:hueOff val="362282"/>
                <a:satOff val="31803"/>
                <a:lumOff val="-18242"/>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5" name="図形"/>
          <p:cNvSpPr/>
          <p:nvPr/>
        </p:nvSpPr>
        <p:spPr>
          <a:xfrm>
            <a:off x="1387501" y="5420796"/>
            <a:ext cx="3269229" cy="290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6" name="図形"/>
          <p:cNvSpPr/>
          <p:nvPr/>
        </p:nvSpPr>
        <p:spPr>
          <a:xfrm>
            <a:off x="2180177" y="6115872"/>
            <a:ext cx="1618813" cy="1436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7" name="phase1"/>
          <p:cNvSpPr txBox="1"/>
          <p:nvPr/>
        </p:nvSpPr>
        <p:spPr>
          <a:xfrm>
            <a:off x="2409816" y="5654199"/>
            <a:ext cx="1239493"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4">
                    <a:hueOff val="-1081314"/>
                    <a:satOff val="4338"/>
                    <a:lumOff val="-8931"/>
                  </a:schemeClr>
                </a:solidFill>
              </a:defRPr>
            </a:lvl1pPr>
          </a:lstStyle>
          <a:p>
            <a:pPr/>
            <a:r>
              <a:t>phase1</a:t>
            </a:r>
          </a:p>
        </p:txBody>
      </p:sp>
      <p:sp>
        <p:nvSpPr>
          <p:cNvPr id="198" name="phase2"/>
          <p:cNvSpPr txBox="1"/>
          <p:nvPr/>
        </p:nvSpPr>
        <p:spPr>
          <a:xfrm>
            <a:off x="2409816" y="5100771"/>
            <a:ext cx="1239493"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1"/>
                </a:solidFill>
              </a:defRPr>
            </a:lvl1pPr>
          </a:lstStyle>
          <a:p>
            <a:pPr/>
            <a:r>
              <a:t>phase2</a:t>
            </a:r>
          </a:p>
        </p:txBody>
      </p:sp>
      <p:sp>
        <p:nvSpPr>
          <p:cNvPr id="199" name="phase3 ?"/>
          <p:cNvSpPr txBox="1"/>
          <p:nvPr/>
        </p:nvSpPr>
        <p:spPr>
          <a:xfrm>
            <a:off x="2328352" y="4443283"/>
            <a:ext cx="1402421" cy="41136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3">
                    <a:hueOff val="362282"/>
                    <a:satOff val="31803"/>
                    <a:lumOff val="-18242"/>
                  </a:schemeClr>
                </a:solidFill>
              </a:defRPr>
            </a:lvl1pPr>
          </a:lstStyle>
          <a:p>
            <a:pPr/>
            <a:r>
              <a:t>phase3 ?</a:t>
            </a:r>
          </a:p>
        </p:txBody>
      </p:sp>
      <p:sp>
        <p:nvSpPr>
          <p:cNvPr id="200" name="線"/>
          <p:cNvSpPr/>
          <p:nvPr/>
        </p:nvSpPr>
        <p:spPr>
          <a:xfrm>
            <a:off x="5303381" y="2362062"/>
            <a:ext cx="149801" cy="534860"/>
          </a:xfrm>
          <a:custGeom>
            <a:avLst/>
            <a:gdLst/>
            <a:ahLst/>
            <a:cxnLst>
              <a:cxn ang="0">
                <a:pos x="wd2" y="hd2"/>
              </a:cxn>
              <a:cxn ang="5400000">
                <a:pos x="wd2" y="hd2"/>
              </a:cxn>
              <a:cxn ang="10800000">
                <a:pos x="wd2" y="hd2"/>
              </a:cxn>
              <a:cxn ang="16200000">
                <a:pos x="wd2" y="hd2"/>
              </a:cxn>
            </a:cxnLst>
            <a:rect l="0" t="0" r="r" b="b"/>
            <a:pathLst>
              <a:path w="19956" h="21600" fill="norm" stroke="1" extrusionOk="0">
                <a:moveTo>
                  <a:pt x="0" y="0"/>
                </a:moveTo>
                <a:cubicBezTo>
                  <a:pt x="10872" y="2014"/>
                  <a:pt x="18108" y="5425"/>
                  <a:pt x="19645" y="9259"/>
                </a:cubicBezTo>
                <a:cubicBezTo>
                  <a:pt x="21600" y="14134"/>
                  <a:pt x="14232" y="18922"/>
                  <a:pt x="652" y="21600"/>
                </a:cubicBezTo>
              </a:path>
            </a:pathLst>
          </a:cu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01" name="現在アップデート中"/>
          <p:cNvSpPr txBox="1"/>
          <p:nvPr/>
        </p:nvSpPr>
        <p:spPr>
          <a:xfrm>
            <a:off x="5478255" y="2435822"/>
            <a:ext cx="251460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現在アップデート中</a:t>
            </a:r>
          </a:p>
        </p:txBody>
      </p:sp>
      <p:sp>
        <p:nvSpPr>
          <p:cNvPr id="202" name="phase1で得られたγ線(662keV, 137Cs)の飛跡"/>
          <p:cNvSpPr txBox="1"/>
          <p:nvPr/>
        </p:nvSpPr>
        <p:spPr>
          <a:xfrm>
            <a:off x="6235167" y="3924178"/>
            <a:ext cx="606731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phase1で得られたγ線(662keV, </a:t>
            </a:r>
            <a:r>
              <a:rPr baseline="31999"/>
              <a:t>137</a:t>
            </a:r>
            <a:r>
              <a:t>Cs)の飛跡</a:t>
            </a:r>
          </a:p>
        </p:txBody>
      </p:sp>
      <p:pic>
        <p:nvPicPr>
          <p:cNvPr id="203" name="fig_event_display_662keV.pdf" descr="fig_event_display_662keV.pdf"/>
          <p:cNvPicPr>
            <a:picLocks noChangeAspect="1"/>
          </p:cNvPicPr>
          <p:nvPr/>
        </p:nvPicPr>
        <p:blipFill>
          <a:blip r:embed="rId4">
            <a:extLst/>
          </a:blip>
          <a:stretch>
            <a:fillRect/>
          </a:stretch>
        </p:blipFill>
        <p:spPr>
          <a:xfrm>
            <a:off x="6604962" y="4443283"/>
            <a:ext cx="5327722" cy="523375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phase1初期に得られた設計への教訓"/>
          <p:cNvSpPr txBox="1"/>
          <p:nvPr>
            <p:ph type="title"/>
          </p:nvPr>
        </p:nvSpPr>
        <p:spPr>
          <a:prstGeom prst="rect">
            <a:avLst/>
          </a:prstGeom>
        </p:spPr>
        <p:txBody>
          <a:bodyPr/>
          <a:lstStyle/>
          <a:p>
            <a:pPr/>
            <a:r>
              <a:t>phase1初期に得られた設計への教訓</a:t>
            </a:r>
          </a:p>
        </p:txBody>
      </p:sp>
      <p:sp>
        <p:nvSpPr>
          <p:cNvPr id="206" name="メッシュの切れ端による放電や貫通穴を伝った放電が問題になった…"/>
          <p:cNvSpPr txBox="1"/>
          <p:nvPr>
            <p:ph type="body" sz="half" idx="1"/>
          </p:nvPr>
        </p:nvSpPr>
        <p:spPr>
          <a:xfrm>
            <a:off x="252452" y="1626658"/>
            <a:ext cx="12499896" cy="2614538"/>
          </a:xfrm>
          <a:prstGeom prst="rect">
            <a:avLst/>
          </a:prstGeom>
        </p:spPr>
        <p:txBody>
          <a:bodyPr/>
          <a:lstStyle/>
          <a:p>
            <a:pPr/>
            <a:r>
              <a:t>メッシュの切れ端による放電や貫通穴を伝った放電が問題になった</a:t>
            </a:r>
          </a:p>
          <a:p>
            <a:pPr lvl="1"/>
            <a:r>
              <a:t>いかにメッシュの切れ端を減らすか？</a:t>
            </a:r>
          </a:p>
          <a:p>
            <a:pPr lvl="1"/>
            <a:r>
              <a:t>貫通穴のない設計</a:t>
            </a:r>
          </a:p>
        </p:txBody>
      </p:sp>
      <p:sp>
        <p:nvSpPr>
          <p:cNvPr id="207"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8" name="イメージ" descr="イメージ"/>
          <p:cNvPicPr>
            <a:picLocks noChangeAspect="1"/>
          </p:cNvPicPr>
          <p:nvPr/>
        </p:nvPicPr>
        <p:blipFill>
          <a:blip r:embed="rId2">
            <a:extLst/>
          </a:blip>
          <a:stretch>
            <a:fillRect/>
          </a:stretch>
        </p:blipFill>
        <p:spPr>
          <a:xfrm>
            <a:off x="412333" y="6145066"/>
            <a:ext cx="6575705" cy="3368883"/>
          </a:xfrm>
          <a:prstGeom prst="rect">
            <a:avLst/>
          </a:prstGeom>
          <a:ln w="12700">
            <a:miter lim="400000"/>
          </a:ln>
        </p:spPr>
      </p:pic>
      <p:sp>
        <p:nvSpPr>
          <p:cNvPr id="209" name="コールアウト"/>
          <p:cNvSpPr/>
          <p:nvPr/>
        </p:nvSpPr>
        <p:spPr>
          <a:xfrm>
            <a:off x="1829694" y="3636597"/>
            <a:ext cx="5252245" cy="3227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8" y="0"/>
                </a:moveTo>
                <a:cubicBezTo>
                  <a:pt x="322" y="0"/>
                  <a:pt x="0" y="524"/>
                  <a:pt x="0" y="1169"/>
                </a:cubicBezTo>
                <a:lnTo>
                  <a:pt x="0" y="16080"/>
                </a:lnTo>
                <a:cubicBezTo>
                  <a:pt x="0" y="16725"/>
                  <a:pt x="322" y="17247"/>
                  <a:pt x="718" y="17247"/>
                </a:cubicBezTo>
                <a:lnTo>
                  <a:pt x="9344" y="17247"/>
                </a:lnTo>
                <a:lnTo>
                  <a:pt x="10780" y="21600"/>
                </a:lnTo>
                <a:lnTo>
                  <a:pt x="12215" y="17247"/>
                </a:lnTo>
                <a:lnTo>
                  <a:pt x="20882" y="17247"/>
                </a:lnTo>
                <a:cubicBezTo>
                  <a:pt x="21278" y="17247"/>
                  <a:pt x="21600" y="16725"/>
                  <a:pt x="21600" y="16080"/>
                </a:cubicBezTo>
                <a:lnTo>
                  <a:pt x="21600" y="1169"/>
                </a:lnTo>
                <a:cubicBezTo>
                  <a:pt x="21600" y="524"/>
                  <a:pt x="21278" y="0"/>
                  <a:pt x="20882" y="0"/>
                </a:cubicBezTo>
                <a:lnTo>
                  <a:pt x="718"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10" name="コールアウト"/>
          <p:cNvSpPr/>
          <p:nvPr/>
        </p:nvSpPr>
        <p:spPr>
          <a:xfrm>
            <a:off x="6029367" y="5634926"/>
            <a:ext cx="4558111" cy="377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5" y="0"/>
                </a:moveTo>
                <a:cubicBezTo>
                  <a:pt x="6748" y="0"/>
                  <a:pt x="6378" y="447"/>
                  <a:pt x="6378" y="998"/>
                </a:cubicBezTo>
                <a:lnTo>
                  <a:pt x="6378" y="5158"/>
                </a:lnTo>
                <a:lnTo>
                  <a:pt x="0" y="7152"/>
                </a:lnTo>
                <a:lnTo>
                  <a:pt x="6378" y="9148"/>
                </a:lnTo>
                <a:lnTo>
                  <a:pt x="6378" y="20602"/>
                </a:lnTo>
                <a:cubicBezTo>
                  <a:pt x="6378" y="21153"/>
                  <a:pt x="6748" y="21600"/>
                  <a:pt x="7205" y="21600"/>
                </a:cubicBezTo>
                <a:lnTo>
                  <a:pt x="20774" y="21600"/>
                </a:lnTo>
                <a:cubicBezTo>
                  <a:pt x="21231" y="21600"/>
                  <a:pt x="21600" y="21153"/>
                  <a:pt x="21600" y="20602"/>
                </a:cubicBezTo>
                <a:lnTo>
                  <a:pt x="21600" y="998"/>
                </a:lnTo>
                <a:cubicBezTo>
                  <a:pt x="21600" y="447"/>
                  <a:pt x="21231" y="0"/>
                  <a:pt x="20774" y="0"/>
                </a:cubicBezTo>
                <a:lnTo>
                  <a:pt x="7205"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211" name="IMG_2204.jpeg" descr="IMG_2204.jpeg"/>
          <p:cNvPicPr>
            <a:picLocks noChangeAspect="1"/>
          </p:cNvPicPr>
          <p:nvPr/>
        </p:nvPicPr>
        <p:blipFill>
          <a:blip r:embed="rId3">
            <a:extLst/>
          </a:blip>
          <a:srcRect l="29129" t="22333" r="33118" b="45368"/>
          <a:stretch>
            <a:fillRect/>
          </a:stretch>
        </p:blipFill>
        <p:spPr>
          <a:xfrm>
            <a:off x="7643784" y="5949449"/>
            <a:ext cx="2761622" cy="3150223"/>
          </a:xfrm>
          <a:prstGeom prst="rect">
            <a:avLst/>
          </a:prstGeom>
          <a:ln w="12700">
            <a:miter lim="400000"/>
          </a:ln>
        </p:spPr>
      </p:pic>
      <p:pic>
        <p:nvPicPr>
          <p:cNvPr id="212" name="IMG_5673.jpeg" descr="IMG_5673.jpeg"/>
          <p:cNvPicPr>
            <a:picLocks noChangeAspect="1"/>
          </p:cNvPicPr>
          <p:nvPr/>
        </p:nvPicPr>
        <p:blipFill>
          <a:blip r:embed="rId4">
            <a:extLst/>
          </a:blip>
          <a:srcRect l="29201" t="24625" r="17037" b="35150"/>
          <a:stretch>
            <a:fillRect/>
          </a:stretch>
        </p:blipFill>
        <p:spPr>
          <a:xfrm>
            <a:off x="2141871" y="3810640"/>
            <a:ext cx="2144475" cy="2139340"/>
          </a:xfrm>
          <a:prstGeom prst="rect">
            <a:avLst/>
          </a:prstGeom>
          <a:ln w="12700">
            <a:miter lim="400000"/>
          </a:ln>
        </p:spPr>
      </p:pic>
      <p:pic>
        <p:nvPicPr>
          <p:cNvPr id="213" name="IMG_3518.jpeg" descr="IMG_3518.jpeg"/>
          <p:cNvPicPr>
            <a:picLocks noChangeAspect="1"/>
          </p:cNvPicPr>
          <p:nvPr/>
        </p:nvPicPr>
        <p:blipFill>
          <a:blip r:embed="rId5">
            <a:extLst/>
          </a:blip>
          <a:srcRect l="26344" t="45186" r="44078" b="32448"/>
          <a:stretch>
            <a:fillRect/>
          </a:stretch>
        </p:blipFill>
        <p:spPr>
          <a:xfrm>
            <a:off x="4586174" y="3799329"/>
            <a:ext cx="2144260" cy="2161941"/>
          </a:xfrm>
          <a:prstGeom prst="rect">
            <a:avLst/>
          </a:prstGeom>
          <a:ln w="12700">
            <a:miter lim="400000"/>
          </a:ln>
        </p:spPr>
      </p:pic>
      <p:pic>
        <p:nvPicPr>
          <p:cNvPr id="214" name="pic-17.jpeg" descr="pic-17.jpeg"/>
          <p:cNvPicPr>
            <a:picLocks noChangeAspect="1"/>
          </p:cNvPicPr>
          <p:nvPr/>
        </p:nvPicPr>
        <p:blipFill>
          <a:blip r:embed="rId6">
            <a:extLst/>
          </a:blip>
          <a:srcRect l="29088" t="24822" r="18517" b="24822"/>
          <a:stretch>
            <a:fillRect/>
          </a:stretch>
        </p:blipFill>
        <p:spPr>
          <a:xfrm>
            <a:off x="8292491" y="2367831"/>
            <a:ext cx="4176767" cy="301068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教訓を基にしたELCCの新設計"/>
          <p:cNvSpPr txBox="1"/>
          <p:nvPr>
            <p:ph type="title"/>
          </p:nvPr>
        </p:nvSpPr>
        <p:spPr>
          <a:prstGeom prst="rect">
            <a:avLst/>
          </a:prstGeom>
        </p:spPr>
        <p:txBody>
          <a:bodyPr/>
          <a:lstStyle/>
          <a:p>
            <a:pPr/>
            <a:r>
              <a:t>教訓を基にしたELCCの新設計</a:t>
            </a:r>
          </a:p>
        </p:txBody>
      </p:sp>
      <p:sp>
        <p:nvSpPr>
          <p:cNvPr id="217" name="メッシュのほつれ対策…"/>
          <p:cNvSpPr txBox="1"/>
          <p:nvPr>
            <p:ph type="body" sz="half" idx="1"/>
          </p:nvPr>
        </p:nvSpPr>
        <p:spPr>
          <a:xfrm>
            <a:off x="252452" y="1626658"/>
            <a:ext cx="12499896" cy="3405214"/>
          </a:xfrm>
          <a:prstGeom prst="rect">
            <a:avLst/>
          </a:prstGeom>
        </p:spPr>
        <p:txBody>
          <a:bodyPr/>
          <a:lstStyle/>
          <a:p>
            <a:pPr/>
            <a:r>
              <a:t>メッシュのほつれ対策</a:t>
            </a:r>
          </a:p>
          <a:p>
            <a:pPr lvl="1"/>
            <a:r>
              <a:t>メッシュの生産・加工を行う(株)くればぁに相談</a:t>
            </a:r>
          </a:p>
          <a:p>
            <a:pPr lvl="1"/>
            <a:r>
              <a:t>焼結メッシュを用い、カット方法を工夫することでほつれが改善</a:t>
            </a:r>
          </a:p>
          <a:p>
            <a:pPr/>
            <a:r>
              <a:t>コネクタを用いた接続によって、貫通穴を作らない&amp;&amp;フレームへの固定時の作業性改善</a:t>
            </a:r>
          </a:p>
        </p:txBody>
      </p:sp>
      <p:sp>
        <p:nvSpPr>
          <p:cNvPr id="218"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9" name="イメージ" descr="イメージ"/>
          <p:cNvPicPr>
            <a:picLocks noChangeAspect="1"/>
          </p:cNvPicPr>
          <p:nvPr/>
        </p:nvPicPr>
        <p:blipFill>
          <a:blip r:embed="rId2">
            <a:extLst/>
          </a:blip>
          <a:srcRect l="29682" t="22131" r="13286" b="24964"/>
          <a:stretch>
            <a:fillRect/>
          </a:stretch>
        </p:blipFill>
        <p:spPr>
          <a:xfrm>
            <a:off x="791802" y="5393306"/>
            <a:ext cx="3908363" cy="2718436"/>
          </a:xfrm>
          <a:prstGeom prst="rect">
            <a:avLst/>
          </a:prstGeom>
          <a:ln w="12700">
            <a:miter lim="400000"/>
          </a:ln>
        </p:spPr>
      </p:pic>
      <p:sp>
        <p:nvSpPr>
          <p:cNvPr id="220" name="焼結メッシュ"/>
          <p:cNvSpPr txBox="1"/>
          <p:nvPr/>
        </p:nvSpPr>
        <p:spPr>
          <a:xfrm>
            <a:off x="1774465" y="4894058"/>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焼結メッシュ</a:t>
            </a:r>
          </a:p>
        </p:txBody>
      </p:sp>
      <p:sp>
        <p:nvSpPr>
          <p:cNvPr id="221" name="コールアウト"/>
          <p:cNvSpPr/>
          <p:nvPr/>
        </p:nvSpPr>
        <p:spPr>
          <a:xfrm>
            <a:off x="1816783" y="7789161"/>
            <a:ext cx="4593035" cy="92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0"/>
                </a:moveTo>
                <a:lnTo>
                  <a:pt x="6448" y="7225"/>
                </a:lnTo>
                <a:lnTo>
                  <a:pt x="183" y="7225"/>
                </a:lnTo>
                <a:cubicBezTo>
                  <a:pt x="82" y="7225"/>
                  <a:pt x="0" y="7633"/>
                  <a:pt x="0" y="8131"/>
                </a:cubicBezTo>
                <a:lnTo>
                  <a:pt x="0" y="20693"/>
                </a:lnTo>
                <a:cubicBezTo>
                  <a:pt x="0" y="21192"/>
                  <a:pt x="82" y="21600"/>
                  <a:pt x="183" y="21600"/>
                </a:cubicBezTo>
                <a:lnTo>
                  <a:pt x="21417" y="21600"/>
                </a:lnTo>
                <a:cubicBezTo>
                  <a:pt x="21518" y="21600"/>
                  <a:pt x="21600" y="21192"/>
                  <a:pt x="21600" y="20693"/>
                </a:cubicBezTo>
                <a:lnTo>
                  <a:pt x="21600" y="8131"/>
                </a:lnTo>
                <a:cubicBezTo>
                  <a:pt x="21600" y="7633"/>
                  <a:pt x="21518" y="7225"/>
                  <a:pt x="21417" y="7225"/>
                </a:cubicBezTo>
                <a:lnTo>
                  <a:pt x="7497" y="7225"/>
                </a:lnTo>
                <a:lnTo>
                  <a:pt x="6973"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22" name="ゆがみにくいというメリットも"/>
          <p:cNvSpPr txBox="1"/>
          <p:nvPr/>
        </p:nvSpPr>
        <p:spPr>
          <a:xfrm>
            <a:off x="1939914" y="8204750"/>
            <a:ext cx="4381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ゆがみにくいというメリットも</a:t>
            </a:r>
          </a:p>
        </p:txBody>
      </p:sp>
      <p:pic>
        <p:nvPicPr>
          <p:cNvPr id="223" name="イメージ" descr="イメージ"/>
          <p:cNvPicPr>
            <a:picLocks noChangeAspect="1"/>
          </p:cNvPicPr>
          <p:nvPr/>
        </p:nvPicPr>
        <p:blipFill>
          <a:blip r:embed="rId3">
            <a:extLst/>
          </a:blip>
          <a:stretch>
            <a:fillRect/>
          </a:stretch>
        </p:blipFill>
        <p:spPr>
          <a:xfrm>
            <a:off x="6879636" y="4363097"/>
            <a:ext cx="5582413" cy="3730166"/>
          </a:xfrm>
          <a:prstGeom prst="rect">
            <a:avLst/>
          </a:prstGeom>
          <a:ln w="12700">
            <a:miter lim="400000"/>
          </a:ln>
        </p:spPr>
      </p:pic>
      <p:sp>
        <p:nvSpPr>
          <p:cNvPr id="224" name="線"/>
          <p:cNvSpPr/>
          <p:nvPr/>
        </p:nvSpPr>
        <p:spPr>
          <a:xfrm flipV="1">
            <a:off x="9622774" y="6080385"/>
            <a:ext cx="33194" cy="473965"/>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25" name="線"/>
          <p:cNvSpPr/>
          <p:nvPr/>
        </p:nvSpPr>
        <p:spPr>
          <a:xfrm flipV="1">
            <a:off x="8838353" y="5749162"/>
            <a:ext cx="1" cy="450786"/>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26" name="線"/>
          <p:cNvSpPr/>
          <p:nvPr/>
        </p:nvSpPr>
        <p:spPr>
          <a:xfrm flipV="1">
            <a:off x="10987201" y="5950434"/>
            <a:ext cx="22305" cy="460497"/>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27" name="線"/>
          <p:cNvSpPr/>
          <p:nvPr/>
        </p:nvSpPr>
        <p:spPr>
          <a:xfrm flipV="1">
            <a:off x="10194010" y="5961902"/>
            <a:ext cx="1" cy="153148"/>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28" name="コールアウト"/>
          <p:cNvSpPr/>
          <p:nvPr/>
        </p:nvSpPr>
        <p:spPr>
          <a:xfrm>
            <a:off x="9904734" y="6921960"/>
            <a:ext cx="2778919" cy="2678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6" y="0"/>
                </a:moveTo>
                <a:lnTo>
                  <a:pt x="176" y="2602"/>
                </a:lnTo>
                <a:cubicBezTo>
                  <a:pt x="73" y="2751"/>
                  <a:pt x="0" y="2923"/>
                  <a:pt x="0" y="3120"/>
                </a:cubicBezTo>
                <a:lnTo>
                  <a:pt x="0" y="20691"/>
                </a:lnTo>
                <a:cubicBezTo>
                  <a:pt x="0" y="21194"/>
                  <a:pt x="392" y="21600"/>
                  <a:pt x="876" y="21600"/>
                </a:cubicBezTo>
                <a:lnTo>
                  <a:pt x="20724" y="21600"/>
                </a:lnTo>
                <a:cubicBezTo>
                  <a:pt x="21208" y="21600"/>
                  <a:pt x="21600" y="21194"/>
                  <a:pt x="21600" y="20691"/>
                </a:cubicBezTo>
                <a:lnTo>
                  <a:pt x="21600" y="3120"/>
                </a:lnTo>
                <a:cubicBezTo>
                  <a:pt x="21600" y="2618"/>
                  <a:pt x="21208" y="2212"/>
                  <a:pt x="20724" y="2212"/>
                </a:cubicBezTo>
                <a:lnTo>
                  <a:pt x="1388" y="2212"/>
                </a:lnTo>
                <a:lnTo>
                  <a:pt x="626"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9" name="PDN-20-7"/>
          <p:cNvSpPr txBox="1"/>
          <p:nvPr/>
        </p:nvSpPr>
        <p:spPr>
          <a:xfrm>
            <a:off x="10693923" y="7324095"/>
            <a:ext cx="1044131" cy="2984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PDN-20-7</a:t>
            </a:r>
          </a:p>
        </p:txBody>
      </p:sp>
      <p:pic>
        <p:nvPicPr>
          <p:cNvPr id="230" name="イメージ" descr="イメージ"/>
          <p:cNvPicPr>
            <a:picLocks noChangeAspect="1"/>
          </p:cNvPicPr>
          <p:nvPr/>
        </p:nvPicPr>
        <p:blipFill>
          <a:blip r:embed="rId4">
            <a:extLst/>
          </a:blip>
          <a:srcRect l="2682" t="3165" r="2682" b="13402"/>
          <a:stretch>
            <a:fillRect/>
          </a:stretch>
        </p:blipFill>
        <p:spPr>
          <a:xfrm>
            <a:off x="10046595" y="7719876"/>
            <a:ext cx="2542153" cy="1763577"/>
          </a:xfrm>
          <a:prstGeom prst="rect">
            <a:avLst/>
          </a:prstGeom>
          <a:ln w="12700">
            <a:miter lim="400000"/>
          </a:ln>
        </p:spPr>
      </p:pic>
      <p:sp>
        <p:nvSpPr>
          <p:cNvPr id="231" name="コールアウト"/>
          <p:cNvSpPr/>
          <p:nvPr/>
        </p:nvSpPr>
        <p:spPr>
          <a:xfrm>
            <a:off x="6988331" y="6113695"/>
            <a:ext cx="2663032" cy="3364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672" y="6164"/>
                </a:lnTo>
                <a:lnTo>
                  <a:pt x="914" y="6164"/>
                </a:lnTo>
                <a:cubicBezTo>
                  <a:pt x="409" y="6164"/>
                  <a:pt x="0" y="6487"/>
                  <a:pt x="0" y="6887"/>
                </a:cubicBezTo>
                <a:lnTo>
                  <a:pt x="0" y="20876"/>
                </a:lnTo>
                <a:cubicBezTo>
                  <a:pt x="0" y="21276"/>
                  <a:pt x="409" y="21600"/>
                  <a:pt x="914" y="21600"/>
                </a:cubicBezTo>
                <a:lnTo>
                  <a:pt x="17393" y="21600"/>
                </a:lnTo>
                <a:cubicBezTo>
                  <a:pt x="17898" y="21600"/>
                  <a:pt x="18310" y="21276"/>
                  <a:pt x="18310" y="20876"/>
                </a:cubicBezTo>
                <a:lnTo>
                  <a:pt x="18310" y="7448"/>
                </a:lnTo>
                <a:lnTo>
                  <a:pt x="21600"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32" name="OP-50-2"/>
          <p:cNvSpPr txBox="1"/>
          <p:nvPr/>
        </p:nvSpPr>
        <p:spPr>
          <a:xfrm>
            <a:off x="7606294" y="7201631"/>
            <a:ext cx="903733" cy="2984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OP-50-2</a:t>
            </a:r>
          </a:p>
        </p:txBody>
      </p:sp>
      <p:pic>
        <p:nvPicPr>
          <p:cNvPr id="233" name="イメージ" descr="イメージ"/>
          <p:cNvPicPr>
            <a:picLocks noChangeAspect="1"/>
          </p:cNvPicPr>
          <p:nvPr/>
        </p:nvPicPr>
        <p:blipFill>
          <a:blip r:embed="rId5">
            <a:extLst/>
          </a:blip>
          <a:srcRect l="4902" t="2050" r="4902" b="52660"/>
          <a:stretch>
            <a:fillRect/>
          </a:stretch>
        </p:blipFill>
        <p:spPr>
          <a:xfrm>
            <a:off x="7116251" y="7532033"/>
            <a:ext cx="2021815" cy="184688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性能評価 with 3.8bar"/>
          <p:cNvSpPr txBox="1"/>
          <p:nvPr>
            <p:ph type="title"/>
          </p:nvPr>
        </p:nvSpPr>
        <p:spPr>
          <a:prstGeom prst="rect">
            <a:avLst/>
          </a:prstGeom>
        </p:spPr>
        <p:txBody>
          <a:bodyPr/>
          <a:lstStyle/>
          <a:p>
            <a:pPr/>
            <a:r>
              <a:t>性能評価 with 3.8bar</a:t>
            </a:r>
          </a:p>
        </p:txBody>
      </p:sp>
      <p:sp>
        <p:nvSpPr>
          <p:cNvPr id="236" name="133Baと22Naと137Csのガンマ線による性能評価(最大662 keV)…"/>
          <p:cNvSpPr txBox="1"/>
          <p:nvPr>
            <p:ph type="body" sz="quarter" idx="1"/>
          </p:nvPr>
        </p:nvSpPr>
        <p:spPr>
          <a:xfrm>
            <a:off x="252452" y="1626658"/>
            <a:ext cx="12499896" cy="1934830"/>
          </a:xfrm>
          <a:prstGeom prst="rect">
            <a:avLst/>
          </a:prstGeom>
        </p:spPr>
        <p:txBody>
          <a:bodyPr/>
          <a:lstStyle/>
          <a:p>
            <a:pPr/>
            <a:r>
              <a:rPr baseline="31999"/>
              <a:t>133</a:t>
            </a:r>
            <a:r>
              <a:t>Baと</a:t>
            </a:r>
            <a:r>
              <a:rPr baseline="31999"/>
              <a:t>22</a:t>
            </a:r>
            <a:r>
              <a:t>Naと</a:t>
            </a:r>
            <a:r>
              <a:rPr baseline="31999"/>
              <a:t>137</a:t>
            </a:r>
            <a:r>
              <a:t>Csのガンマ線による性能評価(最大662 keV)</a:t>
            </a:r>
          </a:p>
          <a:p>
            <a:pPr lvl="1"/>
            <a:r>
              <a:rPr>
                <a:solidFill>
                  <a:schemeClr val="accent1">
                    <a:lumOff val="-13575"/>
                  </a:schemeClr>
                </a:solidFill>
              </a:rPr>
              <a:t>a√E</a:t>
            </a:r>
            <a:r>
              <a:t>と</a:t>
            </a:r>
            <a:r>
              <a:rPr>
                <a:solidFill>
                  <a:schemeClr val="accent3">
                    <a:hueOff val="362282"/>
                    <a:satOff val="31803"/>
                    <a:lumOff val="-18242"/>
                  </a:schemeClr>
                </a:solidFill>
              </a:rPr>
              <a:t>a√E+bE</a:t>
            </a:r>
            <a:r>
              <a:t>の関数でQ値 (2458 keV)まで外挿</a:t>
            </a:r>
          </a:p>
        </p:txBody>
      </p:sp>
      <p:sp>
        <p:nvSpPr>
          <p:cNvPr id="237"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イメージ" descr="イメージ"/>
          <p:cNvPicPr>
            <a:picLocks noChangeAspect="1"/>
          </p:cNvPicPr>
          <p:nvPr/>
        </p:nvPicPr>
        <p:blipFill>
          <a:blip r:embed="rId2">
            <a:extLst/>
          </a:blip>
          <a:stretch>
            <a:fillRect/>
          </a:stretch>
        </p:blipFill>
        <p:spPr>
          <a:xfrm>
            <a:off x="457508" y="2760996"/>
            <a:ext cx="12089784" cy="4349764"/>
          </a:xfrm>
          <a:prstGeom prst="rect">
            <a:avLst/>
          </a:prstGeom>
          <a:ln w="12700">
            <a:miter lim="400000"/>
          </a:ln>
        </p:spPr>
      </p:pic>
      <p:sp>
        <p:nvSpPr>
          <p:cNvPr id="239" name="エネルギー分解能 (FWHM)はそれぞれ…"/>
          <p:cNvSpPr txBox="1"/>
          <p:nvPr/>
        </p:nvSpPr>
        <p:spPr>
          <a:xfrm>
            <a:off x="631616" y="7169799"/>
            <a:ext cx="895096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エネルギー分解能 (FWHM)はそれぞれ</a:t>
            </a:r>
          </a:p>
          <a:p>
            <a:pPr algn="l">
              <a:defRPr>
                <a:solidFill>
                  <a:schemeClr val="accent1">
                    <a:lumOff val="-13575"/>
                  </a:schemeClr>
                </a:solidFill>
                <a:latin typeface="+mn-lt"/>
                <a:ea typeface="+mn-ea"/>
                <a:cs typeface="+mn-cs"/>
                <a:sym typeface="ヒラギノ角ゴ ProN W3"/>
              </a:defRPr>
            </a:pPr>
            <a:r>
              <a:t>ΔE = (0.3989 ± 0.0050)√E [keV]</a:t>
            </a:r>
          </a:p>
          <a:p>
            <a:pPr algn="l">
              <a:defRPr>
                <a:solidFill>
                  <a:schemeClr val="accent3">
                    <a:hueOff val="362282"/>
                    <a:satOff val="31803"/>
                    <a:lumOff val="-18242"/>
                  </a:schemeClr>
                </a:solidFill>
                <a:latin typeface="+mn-lt"/>
                <a:ea typeface="+mn-ea"/>
                <a:cs typeface="+mn-cs"/>
                <a:sym typeface="ヒラギノ角ゴ ProN W3"/>
              </a:defRPr>
            </a:pPr>
            <a:r>
              <a:t>ΔE = (0.3877 ± 0.0469)√E + (0.56 ± 2.46) x 10</a:t>
            </a:r>
            <a:r>
              <a:rPr baseline="31999"/>
              <a:t>-3</a:t>
            </a:r>
            <a:r>
              <a:t> x E [keV]</a:t>
            </a:r>
          </a:p>
        </p:txBody>
      </p:sp>
      <p:sp>
        <p:nvSpPr>
          <p:cNvPr id="240" name="矢印"/>
          <p:cNvSpPr/>
          <p:nvPr/>
        </p:nvSpPr>
        <p:spPr>
          <a:xfrm rot="21593026">
            <a:off x="909636" y="8665922"/>
            <a:ext cx="828508" cy="675646"/>
          </a:xfrm>
          <a:prstGeom prst="rightArrow">
            <a:avLst>
              <a:gd name="adj1" fmla="val 50285"/>
              <a:gd name="adj2" fmla="val 72187"/>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41" name="四角形"/>
          <p:cNvSpPr/>
          <p:nvPr/>
        </p:nvSpPr>
        <p:spPr>
          <a:xfrm>
            <a:off x="1859468" y="8623175"/>
            <a:ext cx="6021420" cy="761439"/>
          </a:xfrm>
          <a:prstGeom prst="rect">
            <a:avLst/>
          </a:prstGeom>
          <a:solidFill>
            <a:srgbClr val="FFFFFF"/>
          </a:solidFill>
          <a:ln w="38100">
            <a:solidFill>
              <a:schemeClr val="accent1">
                <a:lumOff val="-13575"/>
              </a:schemeClr>
            </a:solidFill>
            <a:miter lim="400000"/>
          </a:ln>
        </p:spPr>
        <p:txBody>
          <a:bodyPr lIns="50800" tIns="50800" rIns="50800" bIns="50800" anchor="ctr"/>
          <a:lstStyle/>
          <a:p>
            <a:pPr>
              <a:defRPr sz="2200">
                <a:solidFill>
                  <a:srgbClr val="0F0F0F"/>
                </a:solidFill>
                <a:latin typeface="+mn-lt"/>
                <a:ea typeface="+mn-ea"/>
                <a:cs typeface="+mn-cs"/>
                <a:sym typeface="ヒラギノ角ゴ ProN W3"/>
              </a:defRPr>
            </a:pPr>
          </a:p>
        </p:txBody>
      </p:sp>
      <p:sp>
        <p:nvSpPr>
          <p:cNvPr id="242" name="ΔE/E = 0.80 — 0.84% (FWHM)@Q値"/>
          <p:cNvSpPr txBox="1"/>
          <p:nvPr/>
        </p:nvSpPr>
        <p:spPr>
          <a:xfrm>
            <a:off x="1903864" y="8800694"/>
            <a:ext cx="593262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ΔE/E = 0.80 — 0.84% (FWHM)@Q値</a:t>
            </a:r>
          </a:p>
        </p:txBody>
      </p:sp>
      <p:sp>
        <p:nvSpPr>
          <p:cNvPr id="243" name="線形要素はほぼゼロ！"/>
          <p:cNvSpPr txBox="1"/>
          <p:nvPr/>
        </p:nvSpPr>
        <p:spPr>
          <a:xfrm>
            <a:off x="8319278" y="8800694"/>
            <a:ext cx="3162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線形要素はほぼゼロ！</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