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本文レベル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57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/>
          <p:nvPr>
            <p:ph type="body" sz="quarter" idx="14"/>
          </p:nvPr>
        </p:nvSpPr>
        <p:spPr>
          <a:xfrm>
            <a:off x="1270000" y="42672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イメージ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タイトルテキスト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18" name="本文レベル1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>
              <a:buSzPct val="75000"/>
              <a:defRPr sz="3600"/>
            </a:lvl1pPr>
            <a:lvl2pPr>
              <a:buSzPct val="75000"/>
              <a:defRPr sz="3600"/>
            </a:lvl2pPr>
            <a:lvl3pPr>
              <a:buSzPct val="75000"/>
              <a:defRPr sz="3600"/>
            </a:lvl3pPr>
            <a:lvl4pPr>
              <a:buSzPct val="75000"/>
              <a:defRPr sz="3600"/>
            </a:lvl4pPr>
            <a:lvl5pPr>
              <a:buSzPct val="75000"/>
              <a:defRPr sz="36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19" name="スライド番号"/>
          <p:cNvSpPr txBox="1"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イメージ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タイトルテキスト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本文レベル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イメージ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タイトルテキスト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本文レベル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イメージ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本文レベル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/>
          <p:nvPr>
            <p:ph type="sldNum" sz="quarter" idx="2"/>
          </p:nvPr>
        </p:nvSpPr>
        <p:spPr>
          <a:xfrm>
            <a:off x="6308360" y="9296400"/>
            <a:ext cx="381306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イメージ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イメージ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イメージ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本文レベル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3.tif"/><Relationship Id="rId7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1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61.png"/><Relationship Id="rId4" Type="http://schemas.openxmlformats.org/officeDocument/2006/relationships/image" Target="../media/image23.png"/><Relationship Id="rId5" Type="http://schemas.openxmlformats.org/officeDocument/2006/relationships/image" Target="../media/image6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hyperlink" Target="https://indico.cern.ch/event/573069/sessions/230066/attachments/1440275/2217034/kisekinakamura_20170405_XeSAT.pdf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evelopment of a high energy resolution xenon gas TPC for 0νββ decay search :"/>
          <p:cNvSpPr txBox="1"/>
          <p:nvPr>
            <p:ph type="ctrTitle"/>
          </p:nvPr>
        </p:nvSpPr>
        <p:spPr>
          <a:xfrm>
            <a:off x="-45299" y="1208924"/>
            <a:ext cx="13095398" cy="3302001"/>
          </a:xfrm>
          <a:prstGeom prst="rect">
            <a:avLst/>
          </a:prstGeom>
        </p:spPr>
        <p:txBody>
          <a:bodyPr anchor="ctr"/>
          <a:lstStyle>
            <a:lvl1pPr defTabSz="457200">
              <a:lnSpc>
                <a:spcPts val="8600"/>
              </a:lnSpc>
              <a:defRPr sz="6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Development of a high energy resolution xenon gas TPC for 0νββ decay search :</a:t>
            </a:r>
          </a:p>
        </p:txBody>
      </p:sp>
      <p:sp>
        <p:nvSpPr>
          <p:cNvPr id="129" name="Sei Ban…"/>
          <p:cNvSpPr txBox="1"/>
          <p:nvPr>
            <p:ph type="subTitle" sz="quarter" idx="1"/>
          </p:nvPr>
        </p:nvSpPr>
        <p:spPr>
          <a:xfrm>
            <a:off x="1270000" y="7438563"/>
            <a:ext cx="10464800" cy="2192837"/>
          </a:xfrm>
          <a:prstGeom prst="rect">
            <a:avLst/>
          </a:prstGeom>
        </p:spPr>
        <p:txBody>
          <a:bodyPr/>
          <a:lstStyle/>
          <a:p>
            <a:pPr>
              <a:defRPr sz="5500">
                <a:latin typeface="Times"/>
                <a:ea typeface="Times"/>
                <a:cs typeface="Times"/>
                <a:sym typeface="Times"/>
              </a:defRPr>
            </a:pPr>
            <a:r>
              <a:t>Sei Ban</a:t>
            </a:r>
          </a:p>
          <a:p>
            <a:pPr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              Kyoto University</a:t>
            </a:r>
          </a:p>
          <a:p>
            <a:pPr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                               For the AXEL collaboration</a:t>
            </a:r>
          </a:p>
        </p:txBody>
      </p:sp>
      <p:pic>
        <p:nvPicPr>
          <p:cNvPr id="130" name="AXELlogo_toka.png" descr="AXELlogo_tok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2425" y="3747709"/>
            <a:ext cx="5539950" cy="3167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60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61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46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3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464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6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68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469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47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1" name="Sensitive region : φ10cm × 9cm…"/>
          <p:cNvSpPr txBox="1"/>
          <p:nvPr/>
        </p:nvSpPr>
        <p:spPr>
          <a:xfrm>
            <a:off x="278762" y="1015225"/>
            <a:ext cx="9382647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Sensitive region : φ10cm × 9cm 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# of channel : 64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Purpose : Demonstrate the performance of ELCC  </a:t>
            </a:r>
          </a:p>
        </p:txBody>
      </p:sp>
      <p:grpSp>
        <p:nvGrpSpPr>
          <p:cNvPr id="479" name="グループ"/>
          <p:cNvGrpSpPr/>
          <p:nvPr/>
        </p:nvGrpSpPr>
        <p:grpSpPr>
          <a:xfrm>
            <a:off x="120364" y="3396099"/>
            <a:ext cx="7877729" cy="6002950"/>
            <a:chOff x="0" y="-17030"/>
            <a:chExt cx="7877727" cy="6002948"/>
          </a:xfrm>
        </p:grpSpPr>
        <p:pic>
          <p:nvPicPr>
            <p:cNvPr id="472" name="IMGP5158.png" descr="IMGP515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7623"/>
              <a:ext cx="7877728" cy="5908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3" name="線"/>
            <p:cNvSpPr/>
            <p:nvPr/>
          </p:nvSpPr>
          <p:spPr>
            <a:xfrm>
              <a:off x="1276695" y="402251"/>
              <a:ext cx="3552228" cy="6200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74" name="9cm"/>
            <p:cNvSpPr txBox="1"/>
            <p:nvPr/>
          </p:nvSpPr>
          <p:spPr>
            <a:xfrm rot="60000">
              <a:off x="2709201" y="-8390"/>
              <a:ext cx="995354" cy="5853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2200"/>
              </a:lvl1pPr>
            </a:lstStyle>
            <a:p>
              <a:pPr/>
              <a:r>
                <a:t>9cm</a:t>
              </a:r>
            </a:p>
          </p:txBody>
        </p:sp>
        <p:sp>
          <p:nvSpPr>
            <p:cNvPr id="475" name="線"/>
            <p:cNvSpPr/>
            <p:nvPr/>
          </p:nvSpPr>
          <p:spPr>
            <a:xfrm flipV="1">
              <a:off x="5327993" y="645292"/>
              <a:ext cx="1" cy="3969867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76" name="φ10cm"/>
            <p:cNvSpPr txBox="1"/>
            <p:nvPr/>
          </p:nvSpPr>
          <p:spPr>
            <a:xfrm rot="5340000">
              <a:off x="4733935" y="2354570"/>
              <a:ext cx="1532437" cy="551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2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φ10cm</a:t>
              </a:r>
            </a:p>
          </p:txBody>
        </p:sp>
        <p:sp>
          <p:nvSpPr>
            <p:cNvPr id="477" name="線"/>
            <p:cNvSpPr/>
            <p:nvPr/>
          </p:nvSpPr>
          <p:spPr>
            <a:xfrm>
              <a:off x="796348" y="960343"/>
              <a:ext cx="58663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78" name="5mm"/>
            <p:cNvSpPr txBox="1"/>
            <p:nvPr/>
          </p:nvSpPr>
          <p:spPr>
            <a:xfrm rot="60000">
              <a:off x="736574" y="427727"/>
              <a:ext cx="976308" cy="551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/>
              </a:lvl1pPr>
            </a:lstStyle>
            <a:p>
              <a:pPr/>
              <a:r>
                <a:t>5mm</a:t>
              </a:r>
            </a:p>
          </p:txBody>
        </p:sp>
      </p:grpSp>
      <p:sp>
        <p:nvSpPr>
          <p:cNvPr id="480" name="Prototype detector"/>
          <p:cNvSpPr/>
          <p:nvPr/>
        </p:nvSpPr>
        <p:spPr>
          <a:xfrm>
            <a:off x="65976" y="2935185"/>
            <a:ext cx="3801827" cy="558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Prototype detector</a:t>
            </a:r>
          </a:p>
        </p:txBody>
      </p:sp>
      <p:pic>
        <p:nvPicPr>
          <p:cNvPr id="481" name="IMG_7040.png" descr="IMG_7040.png"/>
          <p:cNvPicPr>
            <a:picLocks noChangeAspect="1"/>
          </p:cNvPicPr>
          <p:nvPr/>
        </p:nvPicPr>
        <p:blipFill>
          <a:blip r:embed="rId4">
            <a:extLst/>
          </a:blip>
          <a:srcRect l="0" t="5753" r="0" b="19080"/>
          <a:stretch>
            <a:fillRect/>
          </a:stretch>
        </p:blipFill>
        <p:spPr>
          <a:xfrm>
            <a:off x="8062170" y="3577166"/>
            <a:ext cx="4156941" cy="3124607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MPPCs"/>
          <p:cNvSpPr/>
          <p:nvPr/>
        </p:nvSpPr>
        <p:spPr>
          <a:xfrm>
            <a:off x="7996446" y="3108436"/>
            <a:ext cx="1267878" cy="5588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MPPCs</a:t>
            </a:r>
          </a:p>
        </p:txBody>
      </p:sp>
      <p:sp>
        <p:nvSpPr>
          <p:cNvPr id="483" name="Sensitive to VUV light"/>
          <p:cNvSpPr txBox="1"/>
          <p:nvPr/>
        </p:nvSpPr>
        <p:spPr>
          <a:xfrm>
            <a:off x="9269879" y="3153824"/>
            <a:ext cx="3801827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6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Sensitive to VUV light</a:t>
            </a:r>
          </a:p>
        </p:txBody>
      </p:sp>
      <p:pic>
        <p:nvPicPr>
          <p:cNvPr id="484" name="イメージ" descr="イメージ"/>
          <p:cNvPicPr>
            <a:picLocks noChangeAspect="1"/>
          </p:cNvPicPr>
          <p:nvPr/>
        </p:nvPicPr>
        <p:blipFill>
          <a:blip r:embed="rId6">
            <a:extLst/>
          </a:blip>
          <a:srcRect l="14187" t="19822" r="6260" b="16472"/>
          <a:stretch>
            <a:fillRect/>
          </a:stretch>
        </p:blipFill>
        <p:spPr>
          <a:xfrm>
            <a:off x="8102401" y="6842762"/>
            <a:ext cx="3481596" cy="27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PMTs"/>
          <p:cNvSpPr/>
          <p:nvPr/>
        </p:nvSpPr>
        <p:spPr>
          <a:xfrm>
            <a:off x="8286064" y="6608765"/>
            <a:ext cx="1267879" cy="558801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PMTs</a:t>
            </a:r>
          </a:p>
        </p:txBody>
      </p:sp>
      <p:sp>
        <p:nvSpPr>
          <p:cNvPr id="486" name="線"/>
          <p:cNvSpPr/>
          <p:nvPr/>
        </p:nvSpPr>
        <p:spPr>
          <a:xfrm flipV="1">
            <a:off x="8504486" y="8747296"/>
            <a:ext cx="1293777" cy="56974"/>
          </a:xfrm>
          <a:prstGeom prst="line">
            <a:avLst/>
          </a:prstGeom>
          <a:ln w="508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87" name="2.5cm"/>
          <p:cNvSpPr txBox="1"/>
          <p:nvPr/>
        </p:nvSpPr>
        <p:spPr>
          <a:xfrm rot="21480000">
            <a:off x="8728349" y="8696230"/>
            <a:ext cx="998452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19161" tIns="119161" rIns="119161" bIns="119161"/>
          <a:lstStyle>
            <a:lvl1pPr algn="l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2.5cm</a:t>
            </a:r>
          </a:p>
        </p:txBody>
      </p:sp>
      <p:sp>
        <p:nvSpPr>
          <p:cNvPr id="488" name="線"/>
          <p:cNvSpPr/>
          <p:nvPr/>
        </p:nvSpPr>
        <p:spPr>
          <a:xfrm flipV="1">
            <a:off x="11653310" y="4162896"/>
            <a:ext cx="20176" cy="38495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89" name="7.5mm"/>
          <p:cNvSpPr txBox="1"/>
          <p:nvPr/>
        </p:nvSpPr>
        <p:spPr>
          <a:xfrm>
            <a:off x="11723931" y="4190272"/>
            <a:ext cx="910106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7.5mm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9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93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494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5" name="cPhotonm.pdf" descr="cPhotonm.pdf"/>
          <p:cNvPicPr>
            <a:picLocks noChangeAspect="1"/>
          </p:cNvPicPr>
          <p:nvPr/>
        </p:nvPicPr>
        <p:blipFill>
          <a:blip r:embed="rId2">
            <a:extLst/>
          </a:blip>
          <a:srcRect l="0" t="6044" r="0" b="0"/>
          <a:stretch>
            <a:fillRect/>
          </a:stretch>
        </p:blipFill>
        <p:spPr>
          <a:xfrm>
            <a:off x="-106289" y="5180882"/>
            <a:ext cx="7773545" cy="45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cPhotonm_2.pdf" descr="cPhotonm_2.pdf"/>
          <p:cNvPicPr>
            <a:picLocks noChangeAspect="1"/>
          </p:cNvPicPr>
          <p:nvPr/>
        </p:nvPicPr>
        <p:blipFill>
          <a:blip r:embed="rId3">
            <a:extLst/>
          </a:blip>
          <a:srcRect l="8012" t="9345" r="8365" b="5022"/>
          <a:stretch>
            <a:fillRect/>
          </a:stretch>
        </p:blipFill>
        <p:spPr>
          <a:xfrm>
            <a:off x="3348998" y="6148279"/>
            <a:ext cx="3473992" cy="2233610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線"/>
          <p:cNvSpPr/>
          <p:nvPr/>
        </p:nvSpPr>
        <p:spPr>
          <a:xfrm>
            <a:off x="3579546" y="8407310"/>
            <a:ext cx="885918" cy="6269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98" name="線"/>
          <p:cNvSpPr/>
          <p:nvPr/>
        </p:nvSpPr>
        <p:spPr>
          <a:xfrm flipV="1">
            <a:off x="6126013" y="8205919"/>
            <a:ext cx="752774" cy="9297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99" name="81keV"/>
          <p:cNvSpPr txBox="1"/>
          <p:nvPr/>
        </p:nvSpPr>
        <p:spPr>
          <a:xfrm rot="18900000">
            <a:off x="1823327" y="6743073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500" name="51keV"/>
          <p:cNvSpPr txBox="1"/>
          <p:nvPr/>
        </p:nvSpPr>
        <p:spPr>
          <a:xfrm rot="18900000">
            <a:off x="1340062" y="7994994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51keV</a:t>
            </a:r>
          </a:p>
        </p:txBody>
      </p:sp>
      <p:sp>
        <p:nvSpPr>
          <p:cNvPr id="501" name="30keV"/>
          <p:cNvSpPr txBox="1"/>
          <p:nvPr/>
        </p:nvSpPr>
        <p:spPr>
          <a:xfrm rot="18900000">
            <a:off x="1200501" y="5731941"/>
            <a:ext cx="6821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30keV</a:t>
            </a:r>
          </a:p>
        </p:txBody>
      </p:sp>
      <p:sp>
        <p:nvSpPr>
          <p:cNvPr id="502" name="302keV"/>
          <p:cNvSpPr txBox="1"/>
          <p:nvPr/>
        </p:nvSpPr>
        <p:spPr>
          <a:xfrm rot="18900000">
            <a:off x="4447840" y="6294707"/>
            <a:ext cx="79900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302keV</a:t>
            </a:r>
          </a:p>
        </p:txBody>
      </p:sp>
      <p:sp>
        <p:nvSpPr>
          <p:cNvPr id="503" name="356keV"/>
          <p:cNvSpPr txBox="1"/>
          <p:nvPr/>
        </p:nvSpPr>
        <p:spPr>
          <a:xfrm rot="18900000">
            <a:off x="6189689" y="6294707"/>
            <a:ext cx="79900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504" name="326keV"/>
          <p:cNvSpPr txBox="1"/>
          <p:nvPr/>
        </p:nvSpPr>
        <p:spPr>
          <a:xfrm rot="18900000">
            <a:off x="5168507" y="6610815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326keV</a:t>
            </a:r>
          </a:p>
        </p:txBody>
      </p:sp>
      <p:sp>
        <p:nvSpPr>
          <p:cNvPr id="505" name="272keV?"/>
          <p:cNvSpPr txBox="1"/>
          <p:nvPr/>
        </p:nvSpPr>
        <p:spPr>
          <a:xfrm>
            <a:off x="3602817" y="6509499"/>
            <a:ext cx="90053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272keV?</a:t>
            </a:r>
          </a:p>
        </p:txBody>
      </p:sp>
      <p:pic>
        <p:nvPicPr>
          <p:cNvPr id="506" name="cPhotonm.pdf" descr="cPhotonm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064" y="1877619"/>
            <a:ext cx="4425929" cy="277889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線"/>
          <p:cNvSpPr/>
          <p:nvPr/>
        </p:nvSpPr>
        <p:spPr>
          <a:xfrm>
            <a:off x="2164424" y="4497604"/>
            <a:ext cx="1" cy="75839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08" name="- Fiducial cut…"/>
          <p:cNvSpPr txBox="1"/>
          <p:nvPr/>
        </p:nvSpPr>
        <p:spPr>
          <a:xfrm>
            <a:off x="4882959" y="2880161"/>
            <a:ext cx="4469707" cy="2277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Fiducial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Saturated events →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DE6A10"/>
                </a:solidFill>
              </a:rPr>
              <a:t>Cell gain calibration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773F9B"/>
                </a:solidFill>
              </a:rPr>
              <a:t>MPPC saturation correction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  etc……</a:t>
            </a:r>
          </a:p>
        </p:txBody>
      </p:sp>
      <p:sp>
        <p:nvSpPr>
          <p:cNvPr id="509" name="コールアウト"/>
          <p:cNvSpPr/>
          <p:nvPr/>
        </p:nvSpPr>
        <p:spPr>
          <a:xfrm>
            <a:off x="2364901" y="2807721"/>
            <a:ext cx="7154070" cy="231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00" y="0"/>
                </a:moveTo>
                <a:cubicBezTo>
                  <a:pt x="7707" y="0"/>
                  <a:pt x="7551" y="482"/>
                  <a:pt x="7551" y="1079"/>
                </a:cubicBezTo>
                <a:lnTo>
                  <a:pt x="7551" y="18690"/>
                </a:lnTo>
                <a:lnTo>
                  <a:pt x="0" y="19506"/>
                </a:lnTo>
                <a:lnTo>
                  <a:pt x="7551" y="20317"/>
                </a:lnTo>
                <a:lnTo>
                  <a:pt x="7551" y="20521"/>
                </a:lnTo>
                <a:cubicBezTo>
                  <a:pt x="7551" y="21118"/>
                  <a:pt x="7707" y="21600"/>
                  <a:pt x="7900" y="21600"/>
                </a:cubicBezTo>
                <a:lnTo>
                  <a:pt x="21251" y="21600"/>
                </a:lnTo>
                <a:cubicBezTo>
                  <a:pt x="21444" y="21600"/>
                  <a:pt x="21600" y="21118"/>
                  <a:pt x="21600" y="20521"/>
                </a:cubicBezTo>
                <a:lnTo>
                  <a:pt x="21600" y="1079"/>
                </a:lnTo>
                <a:cubicBezTo>
                  <a:pt x="21600" y="482"/>
                  <a:pt x="21444" y="0"/>
                  <a:pt x="21251" y="0"/>
                </a:cubicBezTo>
                <a:lnTo>
                  <a:pt x="7900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10" name="- Gas   ： Xe   8 bar…"/>
          <p:cNvSpPr txBox="1"/>
          <p:nvPr/>
        </p:nvSpPr>
        <p:spPr>
          <a:xfrm>
            <a:off x="9072841" y="1013081"/>
            <a:ext cx="3868898" cy="1615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Gas　  ： Xe   8 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：83 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：2.375 kV/cm/bar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source   : </a:t>
            </a:r>
            <a:r>
              <a:rPr baseline="31999"/>
              <a:t>133</a:t>
            </a:r>
            <a:r>
              <a:t>Ba</a:t>
            </a:r>
          </a:p>
        </p:txBody>
      </p:sp>
      <p:sp>
        <p:nvSpPr>
          <p:cNvPr id="511" name="Correction using 30 keV X-ray peak position"/>
          <p:cNvSpPr txBox="1"/>
          <p:nvPr/>
        </p:nvSpPr>
        <p:spPr>
          <a:xfrm>
            <a:off x="9752938" y="4098060"/>
            <a:ext cx="3136594" cy="839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Correction using 30 keV X-ray peak position</a:t>
            </a:r>
          </a:p>
        </p:txBody>
      </p:sp>
      <p:grpSp>
        <p:nvGrpSpPr>
          <p:cNvPr id="521" name="グループ"/>
          <p:cNvGrpSpPr/>
          <p:nvPr/>
        </p:nvGrpSpPr>
        <p:grpSpPr>
          <a:xfrm>
            <a:off x="9752938" y="2796459"/>
            <a:ext cx="3136594" cy="1241360"/>
            <a:chOff x="0" y="0"/>
            <a:chExt cx="3136593" cy="1241358"/>
          </a:xfrm>
        </p:grpSpPr>
        <p:pic>
          <p:nvPicPr>
            <p:cNvPr id="512" name="cc1_Befor.pdf" descr="cc1_Befor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503" t="25023" r="49770" b="50517"/>
            <a:stretch>
              <a:fillRect/>
            </a:stretch>
          </p:blipFill>
          <p:spPr>
            <a:xfrm>
              <a:off x="999949" y="0"/>
              <a:ext cx="2136645" cy="1241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3" name="線"/>
            <p:cNvSpPr/>
            <p:nvPr/>
          </p:nvSpPr>
          <p:spPr>
            <a:xfrm flipV="1">
              <a:off x="1299498" y="611284"/>
              <a:ext cx="167427" cy="16742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14" name="線"/>
            <p:cNvSpPr/>
            <p:nvPr/>
          </p:nvSpPr>
          <p:spPr>
            <a:xfrm flipV="1">
              <a:off x="2377311" y="537023"/>
              <a:ext cx="167427" cy="16742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15" name="30keV"/>
            <p:cNvSpPr txBox="1"/>
            <p:nvPr/>
          </p:nvSpPr>
          <p:spPr>
            <a:xfrm>
              <a:off x="1318733" y="335489"/>
              <a:ext cx="705642" cy="398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sp>
          <p:nvSpPr>
            <p:cNvPr id="516" name="30keV"/>
            <p:cNvSpPr txBox="1"/>
            <p:nvPr/>
          </p:nvSpPr>
          <p:spPr>
            <a:xfrm>
              <a:off x="2373633" y="242880"/>
              <a:ext cx="712445" cy="380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grpSp>
          <p:nvGrpSpPr>
            <p:cNvPr id="519" name="グループ"/>
            <p:cNvGrpSpPr/>
            <p:nvPr/>
          </p:nvGrpSpPr>
          <p:grpSpPr>
            <a:xfrm>
              <a:off x="0" y="290516"/>
              <a:ext cx="727714" cy="743489"/>
              <a:chOff x="0" y="0"/>
              <a:chExt cx="727713" cy="743488"/>
            </a:xfrm>
          </p:grpSpPr>
          <p:pic>
            <p:nvPicPr>
              <p:cNvPr id="517" name="IMG_7042.png" descr="IMG_704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7451" t="29384" r="32191" b="29384"/>
              <a:stretch>
                <a:fillRect/>
              </a:stretch>
            </p:blipFill>
            <p:spPr>
              <a:xfrm>
                <a:off x="0" y="0"/>
                <a:ext cx="727714" cy="7434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8" name="四角形"/>
              <p:cNvSpPr/>
              <p:nvPr/>
            </p:nvSpPr>
            <p:spPr>
              <a:xfrm>
                <a:off x="197517" y="102083"/>
                <a:ext cx="167590" cy="91086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119161" tIns="119161" rIns="119161" bIns="119161" numCol="1" anchor="ctr">
                <a:noAutofit/>
              </a:bodyPr>
              <a:lstStyle/>
              <a:p>
                <a:pPr defTabSz="2584019">
                  <a:defRPr sz="10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sp>
          <p:nvSpPr>
            <p:cNvPr id="520" name="線"/>
            <p:cNvSpPr/>
            <p:nvPr/>
          </p:nvSpPr>
          <p:spPr>
            <a:xfrm>
              <a:off x="374254" y="446972"/>
              <a:ext cx="596395" cy="11612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522" name="コールアウト"/>
          <p:cNvSpPr/>
          <p:nvPr/>
        </p:nvSpPr>
        <p:spPr>
          <a:xfrm>
            <a:off x="8235052" y="2735706"/>
            <a:ext cx="4691063" cy="2252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57" y="0"/>
                </a:moveTo>
                <a:cubicBezTo>
                  <a:pt x="7007" y="0"/>
                  <a:pt x="6803" y="423"/>
                  <a:pt x="6803" y="944"/>
                </a:cubicBezTo>
                <a:lnTo>
                  <a:pt x="6803" y="11789"/>
                </a:lnTo>
                <a:lnTo>
                  <a:pt x="0" y="12729"/>
                </a:lnTo>
                <a:lnTo>
                  <a:pt x="6803" y="13669"/>
                </a:lnTo>
                <a:lnTo>
                  <a:pt x="6803" y="20656"/>
                </a:lnTo>
                <a:cubicBezTo>
                  <a:pt x="6803" y="21177"/>
                  <a:pt x="7007" y="21600"/>
                  <a:pt x="7257" y="21600"/>
                </a:cubicBezTo>
                <a:lnTo>
                  <a:pt x="21147" y="21600"/>
                </a:lnTo>
                <a:cubicBezTo>
                  <a:pt x="21397" y="21600"/>
                  <a:pt x="21600" y="21177"/>
                  <a:pt x="21600" y="20656"/>
                </a:cubicBezTo>
                <a:lnTo>
                  <a:pt x="21600" y="944"/>
                </a:lnTo>
                <a:cubicBezTo>
                  <a:pt x="21600" y="423"/>
                  <a:pt x="21397" y="0"/>
                  <a:pt x="21147" y="0"/>
                </a:cubicBezTo>
                <a:lnTo>
                  <a:pt x="7257" y="0"/>
                </a:lnTo>
                <a:close/>
              </a:path>
            </a:pathLst>
          </a:custGeom>
          <a:ln w="25400">
            <a:solidFill>
              <a:srgbClr val="F3901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23" name="MPPC signal saturate as # of incident photons increases…"/>
          <p:cNvSpPr txBox="1"/>
          <p:nvPr/>
        </p:nvSpPr>
        <p:spPr>
          <a:xfrm>
            <a:off x="7949768" y="5279768"/>
            <a:ext cx="4889786" cy="249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MPPC signal saturate as # of incident photons increases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saturation curve is characterized by 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 MPPC recovery time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measured recovery time one by one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→ apply to 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     correction</a:t>
            </a:r>
          </a:p>
        </p:txBody>
      </p:sp>
      <p:sp>
        <p:nvSpPr>
          <p:cNvPr id="524" name="Data and Analysis"/>
          <p:cNvSpPr txBox="1"/>
          <p:nvPr/>
        </p:nvSpPr>
        <p:spPr>
          <a:xfrm>
            <a:off x="260575" y="1125988"/>
            <a:ext cx="34412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Data and Analysis</a:t>
            </a:r>
          </a:p>
        </p:txBody>
      </p:sp>
      <p:sp>
        <p:nvSpPr>
          <p:cNvPr id="525" name="コールアウト"/>
          <p:cNvSpPr/>
          <p:nvPr/>
        </p:nvSpPr>
        <p:spPr>
          <a:xfrm>
            <a:off x="7617400" y="4700017"/>
            <a:ext cx="5287964" cy="4539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65" y="3034"/>
                </a:lnTo>
                <a:lnTo>
                  <a:pt x="765" y="21132"/>
                </a:lnTo>
                <a:cubicBezTo>
                  <a:pt x="765" y="21390"/>
                  <a:pt x="946" y="21600"/>
                  <a:pt x="1167" y="21600"/>
                </a:cubicBezTo>
                <a:lnTo>
                  <a:pt x="21198" y="21600"/>
                </a:lnTo>
                <a:cubicBezTo>
                  <a:pt x="21420" y="21600"/>
                  <a:pt x="21600" y="21390"/>
                  <a:pt x="21600" y="21132"/>
                </a:cubicBezTo>
                <a:lnTo>
                  <a:pt x="21600" y="2706"/>
                </a:lnTo>
                <a:cubicBezTo>
                  <a:pt x="21600" y="2448"/>
                  <a:pt x="21420" y="2238"/>
                  <a:pt x="21198" y="2238"/>
                </a:cubicBezTo>
                <a:lnTo>
                  <a:pt x="1444" y="223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421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26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grpSp>
        <p:nvGrpSpPr>
          <p:cNvPr id="532" name="グループ"/>
          <p:cNvGrpSpPr/>
          <p:nvPr/>
        </p:nvGrpSpPr>
        <p:grpSpPr>
          <a:xfrm>
            <a:off x="10119212" y="6984900"/>
            <a:ext cx="2756634" cy="2212894"/>
            <a:chOff x="0" y="0"/>
            <a:chExt cx="2756633" cy="2212893"/>
          </a:xfrm>
        </p:grpSpPr>
        <p:pic>
          <p:nvPicPr>
            <p:cNvPr id="527" name="Screen Shot 2018-03-18 at 23.33.54.png" descr="Screen Shot 2018-03-18 at 23.33.5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756634" cy="2212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8" name="線"/>
            <p:cNvSpPr/>
            <p:nvPr/>
          </p:nvSpPr>
          <p:spPr>
            <a:xfrm flipV="1">
              <a:off x="378297" y="311499"/>
              <a:ext cx="1236912" cy="158988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29" name="線"/>
            <p:cNvSpPr/>
            <p:nvPr/>
          </p:nvSpPr>
          <p:spPr>
            <a:xfrm flipV="1">
              <a:off x="1617234" y="380177"/>
              <a:ext cx="1" cy="37358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30" name="線"/>
            <p:cNvSpPr/>
            <p:nvPr/>
          </p:nvSpPr>
          <p:spPr>
            <a:xfrm flipV="1">
              <a:off x="1360914" y="662903"/>
              <a:ext cx="1" cy="23364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31" name="線"/>
            <p:cNvSpPr/>
            <p:nvPr/>
          </p:nvSpPr>
          <p:spPr>
            <a:xfrm flipV="1">
              <a:off x="1139581" y="952826"/>
              <a:ext cx="1" cy="12801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grpSp>
        <p:nvGrpSpPr>
          <p:cNvPr id="538" name="グループ"/>
          <p:cNvGrpSpPr/>
          <p:nvPr/>
        </p:nvGrpSpPr>
        <p:grpSpPr>
          <a:xfrm>
            <a:off x="7845498" y="7970971"/>
            <a:ext cx="2460463" cy="875591"/>
            <a:chOff x="0" y="0"/>
            <a:chExt cx="2460462" cy="875589"/>
          </a:xfrm>
        </p:grpSpPr>
        <p:pic>
          <p:nvPicPr>
            <p:cNvPr id="533" name="Screen Shot 2018-03-18 at 23.25.56.png" descr="Screen Shot 2018-03-18 at 23.25.56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460463" cy="864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4" name="四角形"/>
            <p:cNvSpPr/>
            <p:nvPr/>
          </p:nvSpPr>
          <p:spPr>
            <a:xfrm>
              <a:off x="1262073" y="671346"/>
              <a:ext cx="1099594" cy="18286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35" name="two time constants"/>
            <p:cNvSpPr txBox="1"/>
            <p:nvPr/>
          </p:nvSpPr>
          <p:spPr>
            <a:xfrm>
              <a:off x="1270738" y="627576"/>
              <a:ext cx="1127317" cy="248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1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two time constants</a:t>
              </a:r>
            </a:p>
          </p:txBody>
        </p:sp>
        <p:sp>
          <p:nvSpPr>
            <p:cNvPr id="536" name="Schematic of MPPC signal"/>
            <p:cNvSpPr txBox="1"/>
            <p:nvPr/>
          </p:nvSpPr>
          <p:spPr>
            <a:xfrm>
              <a:off x="593196" y="34527"/>
              <a:ext cx="1483054" cy="261740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1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Schematic of MPPC signal</a:t>
              </a:r>
            </a:p>
          </p:txBody>
        </p:sp>
        <p:sp>
          <p:nvSpPr>
            <p:cNvPr id="537" name="Voltage"/>
            <p:cNvSpPr txBox="1"/>
            <p:nvPr/>
          </p:nvSpPr>
          <p:spPr>
            <a:xfrm rot="16200000">
              <a:off x="-122516" y="248931"/>
              <a:ext cx="538823" cy="276770"/>
            </a:xfrm>
            <a:prstGeom prst="rect">
              <a:avLst/>
            </a:prstGeom>
            <a:solidFill>
              <a:schemeClr val="accent2">
                <a:hueOff val="-85259"/>
                <a:satOff val="14347"/>
                <a:lumOff val="2237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1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Voltage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4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42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543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4" name="Fitting of the histogram…"/>
          <p:cNvSpPr txBox="1"/>
          <p:nvPr/>
        </p:nvSpPr>
        <p:spPr>
          <a:xfrm>
            <a:off x="499773" y="1245777"/>
            <a:ext cx="455905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Fitting of the histogram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</a:p>
        </p:txBody>
      </p:sp>
      <p:pic>
        <p:nvPicPr>
          <p:cNvPr id="545" name="peakfit_lowE.pdf" descr="peakfit_lowE.pdf"/>
          <p:cNvPicPr>
            <a:picLocks noChangeAspect="1"/>
          </p:cNvPicPr>
          <p:nvPr/>
        </p:nvPicPr>
        <p:blipFill>
          <a:blip r:embed="rId2">
            <a:extLst/>
          </a:blip>
          <a:srcRect l="0" t="0" r="52262" b="9095"/>
          <a:stretch>
            <a:fillRect/>
          </a:stretch>
        </p:blipFill>
        <p:spPr>
          <a:xfrm>
            <a:off x="413508" y="5609066"/>
            <a:ext cx="5730617" cy="408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peakfit_highE_2.pdf" descr="peakfit_highE_2.pdf"/>
          <p:cNvPicPr>
            <a:picLocks noChangeAspect="1"/>
          </p:cNvPicPr>
          <p:nvPr/>
        </p:nvPicPr>
        <p:blipFill>
          <a:blip r:embed="rId3">
            <a:extLst/>
          </a:blip>
          <a:srcRect l="0" t="0" r="52780" b="9144"/>
          <a:stretch>
            <a:fillRect/>
          </a:stretch>
        </p:blipFill>
        <p:spPr>
          <a:xfrm>
            <a:off x="6550954" y="5609066"/>
            <a:ext cx="5645108" cy="4080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cPhotonm.pdf" descr="cPhotonm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95189" y="1978931"/>
            <a:ext cx="3977642" cy="2483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1" name="グループ"/>
          <p:cNvGrpSpPr/>
          <p:nvPr/>
        </p:nvGrpSpPr>
        <p:grpSpPr>
          <a:xfrm>
            <a:off x="2121171" y="4381372"/>
            <a:ext cx="822123" cy="254001"/>
            <a:chOff x="0" y="0"/>
            <a:chExt cx="822122" cy="254000"/>
          </a:xfrm>
        </p:grpSpPr>
        <p:sp>
          <p:nvSpPr>
            <p:cNvPr id="548" name="線"/>
            <p:cNvSpPr/>
            <p:nvPr/>
          </p:nvSpPr>
          <p:spPr>
            <a:xfrm>
              <a:off x="0" y="253670"/>
              <a:ext cx="8221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49" name="線"/>
            <p:cNvSpPr/>
            <p:nvPr/>
          </p:nvSpPr>
          <p:spPr>
            <a:xfrm flipV="1">
              <a:off x="263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50" name="線"/>
            <p:cNvSpPr/>
            <p:nvPr/>
          </p:nvSpPr>
          <p:spPr>
            <a:xfrm flipV="1">
              <a:off x="819824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grpSp>
        <p:nvGrpSpPr>
          <p:cNvPr id="555" name="グループ"/>
          <p:cNvGrpSpPr/>
          <p:nvPr/>
        </p:nvGrpSpPr>
        <p:grpSpPr>
          <a:xfrm>
            <a:off x="475752" y="4381372"/>
            <a:ext cx="556773" cy="254001"/>
            <a:chOff x="0" y="0"/>
            <a:chExt cx="556771" cy="254000"/>
          </a:xfrm>
        </p:grpSpPr>
        <p:sp>
          <p:nvSpPr>
            <p:cNvPr id="552" name="線"/>
            <p:cNvSpPr/>
            <p:nvPr/>
          </p:nvSpPr>
          <p:spPr>
            <a:xfrm>
              <a:off x="0" y="253670"/>
              <a:ext cx="55497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53" name="線"/>
            <p:cNvSpPr/>
            <p:nvPr/>
          </p:nvSpPr>
          <p:spPr>
            <a:xfrm flipV="1">
              <a:off x="260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54" name="線"/>
            <p:cNvSpPr/>
            <p:nvPr/>
          </p:nvSpPr>
          <p:spPr>
            <a:xfrm flipV="1">
              <a:off x="556771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556" name="線"/>
          <p:cNvSpPr/>
          <p:nvPr/>
        </p:nvSpPr>
        <p:spPr>
          <a:xfrm>
            <a:off x="902407" y="4626669"/>
            <a:ext cx="369963" cy="12081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57" name="線"/>
          <p:cNvSpPr/>
          <p:nvPr/>
        </p:nvSpPr>
        <p:spPr>
          <a:xfrm>
            <a:off x="2932494" y="4645016"/>
            <a:ext cx="3817688" cy="115780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58" name="302keV"/>
          <p:cNvSpPr txBox="1"/>
          <p:nvPr/>
        </p:nvSpPr>
        <p:spPr>
          <a:xfrm rot="18900000">
            <a:off x="9205065" y="6259864"/>
            <a:ext cx="79900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302keV</a:t>
            </a:r>
          </a:p>
        </p:txBody>
      </p:sp>
      <p:sp>
        <p:nvSpPr>
          <p:cNvPr id="559" name="356keV"/>
          <p:cNvSpPr txBox="1"/>
          <p:nvPr/>
        </p:nvSpPr>
        <p:spPr>
          <a:xfrm rot="18900000">
            <a:off x="11383387" y="6259864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560" name="326keV"/>
          <p:cNvSpPr txBox="1"/>
          <p:nvPr/>
        </p:nvSpPr>
        <p:spPr>
          <a:xfrm rot="18900000">
            <a:off x="10034797" y="6727257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326keV</a:t>
            </a:r>
          </a:p>
        </p:txBody>
      </p:sp>
      <p:sp>
        <p:nvSpPr>
          <p:cNvPr id="561" name="276keV"/>
          <p:cNvSpPr txBox="1"/>
          <p:nvPr/>
        </p:nvSpPr>
        <p:spPr>
          <a:xfrm rot="18900000">
            <a:off x="7982345" y="6259864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276keV</a:t>
            </a:r>
          </a:p>
        </p:txBody>
      </p:sp>
      <p:sp>
        <p:nvSpPr>
          <p:cNvPr id="562" name="81keV"/>
          <p:cNvSpPr txBox="1"/>
          <p:nvPr/>
        </p:nvSpPr>
        <p:spPr>
          <a:xfrm rot="18900000">
            <a:off x="2896351" y="6939851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563" name="50keV"/>
          <p:cNvSpPr txBox="1"/>
          <p:nvPr/>
        </p:nvSpPr>
        <p:spPr>
          <a:xfrm rot="18900000">
            <a:off x="2191136" y="8110102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50keV</a:t>
            </a:r>
          </a:p>
        </p:txBody>
      </p:sp>
      <p:sp>
        <p:nvSpPr>
          <p:cNvPr id="564" name="X-ray of Xenon"/>
          <p:cNvSpPr txBox="1"/>
          <p:nvPr/>
        </p:nvSpPr>
        <p:spPr>
          <a:xfrm rot="18900000">
            <a:off x="1795087" y="6311740"/>
            <a:ext cx="1451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X-ray of Xenon</a:t>
            </a:r>
          </a:p>
        </p:txBody>
      </p:sp>
      <p:sp>
        <p:nvSpPr>
          <p:cNvPr id="565" name="- Fitting by “ Σgaussian + ax+b” in low E region…"/>
          <p:cNvSpPr txBox="1"/>
          <p:nvPr/>
        </p:nvSpPr>
        <p:spPr>
          <a:xfrm>
            <a:off x="3787699" y="2036216"/>
            <a:ext cx="9239102" cy="236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Fitting by “ Σgaussian + ax+b” in low E region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Fitting by “ Σgaussian + exp” in high E region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→ ⊿E : 2.54% FWHM at 356 keV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→ 0.97% FWHM at Q-value, extrapolated by √E</a:t>
            </a:r>
          </a:p>
        </p:txBody>
      </p:sp>
      <p:sp>
        <p:nvSpPr>
          <p:cNvPr id="566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6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70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571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2" name="Energy resolution at Q-value…"/>
          <p:cNvSpPr txBox="1"/>
          <p:nvPr/>
        </p:nvSpPr>
        <p:spPr>
          <a:xfrm>
            <a:off x="499773" y="1176173"/>
            <a:ext cx="1177133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Energy resolution at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Estimated to </a:t>
            </a:r>
            <a:r>
              <a:rPr>
                <a:solidFill>
                  <a:srgbClr val="FF2600"/>
                </a:solidFill>
              </a:rPr>
              <a:t>0.82 ~ 1.74 % FWHM</a:t>
            </a:r>
            <a:r>
              <a:t> at Q-value (2458keV)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Simulation (Geant4) is also on-going to understand this result</a:t>
            </a:r>
          </a:p>
        </p:txBody>
      </p:sp>
      <p:pic>
        <p:nvPicPr>
          <p:cNvPr id="573" name="energyresolution2.pdf" descr="energyresolution2.pdf"/>
          <p:cNvPicPr>
            <a:picLocks noChangeAspect="1"/>
          </p:cNvPicPr>
          <p:nvPr/>
        </p:nvPicPr>
        <p:blipFill>
          <a:blip r:embed="rId2">
            <a:extLst/>
          </a:blip>
          <a:srcRect l="0" t="8029" r="7073" b="0"/>
          <a:stretch>
            <a:fillRect/>
          </a:stretch>
        </p:blipFill>
        <p:spPr>
          <a:xfrm>
            <a:off x="-123219" y="3334787"/>
            <a:ext cx="8071273" cy="6015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energyresolution.pdf" descr="energyresolution.pdf"/>
          <p:cNvPicPr>
            <a:picLocks noChangeAspect="1"/>
          </p:cNvPicPr>
          <p:nvPr/>
        </p:nvPicPr>
        <p:blipFill>
          <a:blip r:embed="rId3">
            <a:extLst/>
          </a:blip>
          <a:srcRect l="2301" t="8800" r="9215" b="2307"/>
          <a:stretch>
            <a:fillRect/>
          </a:stretch>
        </p:blipFill>
        <p:spPr>
          <a:xfrm>
            <a:off x="904901" y="3495936"/>
            <a:ext cx="5056674" cy="3825661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線"/>
          <p:cNvSpPr/>
          <p:nvPr/>
        </p:nvSpPr>
        <p:spPr>
          <a:xfrm flipV="1">
            <a:off x="1811354" y="7648115"/>
            <a:ext cx="1" cy="103936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76" name="線"/>
          <p:cNvSpPr/>
          <p:nvPr/>
        </p:nvSpPr>
        <p:spPr>
          <a:xfrm flipH="1">
            <a:off x="742395" y="7651951"/>
            <a:ext cx="1071057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77" name="線"/>
          <p:cNvSpPr/>
          <p:nvPr/>
        </p:nvSpPr>
        <p:spPr>
          <a:xfrm flipV="1">
            <a:off x="1796594" y="7203265"/>
            <a:ext cx="469782" cy="4697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78" name="線"/>
          <p:cNvSpPr/>
          <p:nvPr/>
        </p:nvSpPr>
        <p:spPr>
          <a:xfrm flipV="1">
            <a:off x="7576266" y="3457350"/>
            <a:ext cx="1" cy="5178924"/>
          </a:xfrm>
          <a:prstGeom prst="line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79" name="Q-value"/>
          <p:cNvSpPr txBox="1"/>
          <p:nvPr/>
        </p:nvSpPr>
        <p:spPr>
          <a:xfrm rot="16200000">
            <a:off x="6942777" y="4020035"/>
            <a:ext cx="985719" cy="33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1800">
                <a:solidFill>
                  <a:srgbClr val="FF26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Q-value</a:t>
            </a:r>
          </a:p>
        </p:txBody>
      </p:sp>
      <p:sp>
        <p:nvSpPr>
          <p:cNvPr id="580" name="Target : 0.5% FWHM"/>
          <p:cNvSpPr txBox="1"/>
          <p:nvPr/>
        </p:nvSpPr>
        <p:spPr>
          <a:xfrm rot="21420000">
            <a:off x="5056294" y="8062237"/>
            <a:ext cx="2501091" cy="33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1400">
                <a:solidFill>
                  <a:srgbClr val="FF26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Target : 0.5% FWHM</a:t>
            </a:r>
          </a:p>
        </p:txBody>
      </p:sp>
      <p:sp>
        <p:nvSpPr>
          <p:cNvPr id="581" name="A = 0.376 +/- 0.0186…"/>
          <p:cNvSpPr txBox="1"/>
          <p:nvPr/>
        </p:nvSpPr>
        <p:spPr>
          <a:xfrm>
            <a:off x="8153989" y="4095630"/>
            <a:ext cx="493593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176431"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A = 0.376 +/- 0.0186</a:t>
            </a:r>
          </a:p>
          <a:p>
            <a:pPr algn="l" defTabSz="4176431"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B = 0.002 +/- 0.0008</a:t>
            </a:r>
          </a:p>
        </p:txBody>
      </p:sp>
      <p:pic>
        <p:nvPicPr>
          <p:cNvPr id="582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39810" y="3467944"/>
            <a:ext cx="2025823" cy="531713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-&gt; Extrapolate to Q-value…"/>
          <p:cNvSpPr txBox="1"/>
          <p:nvPr/>
        </p:nvSpPr>
        <p:spPr>
          <a:xfrm>
            <a:off x="7903028" y="5164492"/>
            <a:ext cx="4935929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-&gt; Extrapolate to Q-value</a:t>
            </a:r>
          </a:p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 FWHM 1.74% (@2458keV)</a:t>
            </a:r>
          </a:p>
        </p:txBody>
      </p:sp>
      <p:sp>
        <p:nvSpPr>
          <p:cNvPr id="584" name="A = 0.406 +/- 0.0140"/>
          <p:cNvSpPr txBox="1"/>
          <p:nvPr/>
        </p:nvSpPr>
        <p:spPr>
          <a:xfrm>
            <a:off x="8192089" y="6984074"/>
            <a:ext cx="493593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176431">
              <a:defRPr sz="2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A = 0.406 +/- 0.0140</a:t>
            </a:r>
          </a:p>
        </p:txBody>
      </p:sp>
      <p:sp>
        <p:nvSpPr>
          <p:cNvPr id="585" name="-&gt; Extrapolate to Q-value…"/>
          <p:cNvSpPr txBox="1"/>
          <p:nvPr/>
        </p:nvSpPr>
        <p:spPr>
          <a:xfrm>
            <a:off x="7903028" y="7513229"/>
            <a:ext cx="4935929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-&gt; Extrapolate to Q-value</a:t>
            </a:r>
          </a:p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 FWHM 0.82% (@2458keV)</a:t>
            </a:r>
          </a:p>
        </p:txBody>
      </p:sp>
      <p:pic>
        <p:nvPicPr>
          <p:cNvPr id="586" name="イメージ" descr="イメージ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52228" y="6415520"/>
            <a:ext cx="1032867" cy="531712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四角形"/>
          <p:cNvSpPr/>
          <p:nvPr/>
        </p:nvSpPr>
        <p:spPr>
          <a:xfrm>
            <a:off x="7932891" y="5723618"/>
            <a:ext cx="4935929" cy="558135"/>
          </a:xfrm>
          <a:prstGeom prst="rect">
            <a:avLst/>
          </a:prstGeom>
          <a:ln w="50800">
            <a:solidFill>
              <a:srgbClr val="FF3207"/>
            </a:solidFill>
            <a:miter lim="400000"/>
          </a:ln>
        </p:spPr>
        <p:txBody>
          <a:bodyPr lIns="119161" tIns="119161" rIns="119161" bIns="119161" anchor="ctr"/>
          <a:lstStyle/>
          <a:p>
            <a:pPr defTabSz="2584019">
              <a:defRPr sz="106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88" name="四角形"/>
          <p:cNvSpPr/>
          <p:nvPr/>
        </p:nvSpPr>
        <p:spPr>
          <a:xfrm>
            <a:off x="7903028" y="8018291"/>
            <a:ext cx="4935929" cy="558135"/>
          </a:xfrm>
          <a:prstGeom prst="rect">
            <a:avLst/>
          </a:prstGeom>
          <a:ln w="50800">
            <a:solidFill>
              <a:srgbClr val="FF3207"/>
            </a:solidFill>
            <a:miter lim="400000"/>
          </a:ln>
        </p:spPr>
        <p:txBody>
          <a:bodyPr lIns="119161" tIns="119161" rIns="119161" bIns="119161" anchor="ctr"/>
          <a:lstStyle/>
          <a:p>
            <a:pPr defTabSz="2584019">
              <a:defRPr sz="106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89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9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93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594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595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96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9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00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601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60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3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604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06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07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08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09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10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611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612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613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614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1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18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619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0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621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23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24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25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26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27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628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629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630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631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632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35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36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637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8" name="Pressure vessel…"/>
          <p:cNvSpPr txBox="1"/>
          <p:nvPr/>
        </p:nvSpPr>
        <p:spPr>
          <a:xfrm>
            <a:off x="295864" y="1266187"/>
            <a:ext cx="8864502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Pressure vessel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SUS304L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Volume : ~180L  (Sensitive Volume : ~100L)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ready !</a:t>
            </a:r>
          </a:p>
        </p:txBody>
      </p:sp>
      <p:pic>
        <p:nvPicPr>
          <p:cNvPr id="639" name="不明.jpg" descr="不明.jpg"/>
          <p:cNvPicPr>
            <a:picLocks noChangeAspect="1"/>
          </p:cNvPicPr>
          <p:nvPr/>
        </p:nvPicPr>
        <p:blipFill>
          <a:blip r:embed="rId2">
            <a:extLst/>
          </a:blip>
          <a:srcRect l="12539" t="902" r="21592" b="8637"/>
          <a:stretch>
            <a:fillRect/>
          </a:stretch>
        </p:blipFill>
        <p:spPr>
          <a:xfrm>
            <a:off x="8217303" y="4492921"/>
            <a:ext cx="4571970" cy="4709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スクリーンショット 2018-09-16 0.37.24.png" descr="スクリーンショット 2018-09-16 0.37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4890" y="4561401"/>
            <a:ext cx="8065529" cy="4572360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4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45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646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7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648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50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51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52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53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54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655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656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657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658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659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33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34" name="Introduction : Neutrinoless Double Beta Decay (0νββ decay)"/>
          <p:cNvSpPr txBox="1"/>
          <p:nvPr/>
        </p:nvSpPr>
        <p:spPr>
          <a:xfrm>
            <a:off x="334223" y="167612"/>
            <a:ext cx="11300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Introduction : Neutrinoless Double Beta Decay (0νββ decay)</a:t>
            </a:r>
          </a:p>
        </p:txBody>
      </p:sp>
      <p:sp>
        <p:nvSpPr>
          <p:cNvPr id="135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36" name="スライド番号"/>
          <p:cNvSpPr txBox="1"/>
          <p:nvPr>
            <p:ph type="sldNum" sz="quarter" idx="4294967295"/>
          </p:nvPr>
        </p:nvSpPr>
        <p:spPr>
          <a:xfrm>
            <a:off x="12643340" y="9435836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7" name="It occurs only if the neutrino has Majorana mass term"/>
          <p:cNvSpPr txBox="1"/>
          <p:nvPr/>
        </p:nvSpPr>
        <p:spPr>
          <a:xfrm>
            <a:off x="455598" y="1261107"/>
            <a:ext cx="99032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It occurs only if the neutrino has Majorana mass term</a:t>
            </a:r>
          </a:p>
        </p:txBody>
      </p:sp>
      <p:pic>
        <p:nvPicPr>
          <p:cNvPr id="138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212" y="2073518"/>
            <a:ext cx="8188311" cy="372568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2νββ decay"/>
          <p:cNvSpPr txBox="1"/>
          <p:nvPr/>
        </p:nvSpPr>
        <p:spPr>
          <a:xfrm>
            <a:off x="2501082" y="5922323"/>
            <a:ext cx="14257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2νββ decay</a:t>
            </a:r>
          </a:p>
        </p:txBody>
      </p:sp>
      <p:sp>
        <p:nvSpPr>
          <p:cNvPr id="140" name="0νββ decay"/>
          <p:cNvSpPr txBox="1"/>
          <p:nvPr/>
        </p:nvSpPr>
        <p:spPr>
          <a:xfrm>
            <a:off x="7019256" y="5922323"/>
            <a:ext cx="14257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0νββ decay</a:t>
            </a:r>
          </a:p>
        </p:txBody>
      </p:sp>
      <p:sp>
        <p:nvSpPr>
          <p:cNvPr id="141" name="If the neutrino is Majorana ………"/>
          <p:cNvSpPr txBox="1"/>
          <p:nvPr/>
        </p:nvSpPr>
        <p:spPr>
          <a:xfrm>
            <a:off x="168686" y="6747837"/>
            <a:ext cx="1455307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If the neutrino is Majorana ……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- naturally explains the smallness of the neutrino mass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- One of the conditions of Leptogenesis story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6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63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664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5" name="ELCC…"/>
          <p:cNvSpPr txBox="1"/>
          <p:nvPr/>
        </p:nvSpPr>
        <p:spPr>
          <a:xfrm>
            <a:off x="278762" y="1015225"/>
            <a:ext cx="7573269" cy="2308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ELCC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Prefabricated style → easily to extend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Number of channels : ~1000 ch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Design is almost fixed</a:t>
            </a:r>
          </a:p>
        </p:txBody>
      </p:sp>
      <p:pic>
        <p:nvPicPr>
          <p:cNvPr id="666" name="スクリーンショット 2018-08-07 1.03.43.png" descr="スクリーンショット 2018-08-07 1.03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838" y="3753810"/>
            <a:ext cx="4968061" cy="569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スクリーンショット 2018-08-06 23.42.52.png" descr="スクリーンショット 2018-08-06 23.42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9759" y="3597529"/>
            <a:ext cx="6279884" cy="3965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スクリーンショット 2018-08-06 23.43.10.png" descr="スクリーンショット 2018-08-06 23.43.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8148" y="7636336"/>
            <a:ext cx="3203106" cy="172713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669" name="unit"/>
          <p:cNvSpPr txBox="1"/>
          <p:nvPr/>
        </p:nvSpPr>
        <p:spPr>
          <a:xfrm>
            <a:off x="6074035" y="3749929"/>
            <a:ext cx="838250" cy="6604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unit</a:t>
            </a:r>
          </a:p>
        </p:txBody>
      </p:sp>
      <p:sp>
        <p:nvSpPr>
          <p:cNvPr id="670" name="四角形"/>
          <p:cNvSpPr/>
          <p:nvPr/>
        </p:nvSpPr>
        <p:spPr>
          <a:xfrm>
            <a:off x="5846520" y="6514953"/>
            <a:ext cx="1093155" cy="91777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71" name="線"/>
          <p:cNvSpPr/>
          <p:nvPr/>
        </p:nvSpPr>
        <p:spPr>
          <a:xfrm flipV="1">
            <a:off x="5550601" y="7439101"/>
            <a:ext cx="455282" cy="6661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72" name="線"/>
          <p:cNvSpPr/>
          <p:nvPr/>
        </p:nvSpPr>
        <p:spPr>
          <a:xfrm>
            <a:off x="6039059" y="5121978"/>
            <a:ext cx="2628338" cy="9113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73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76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77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67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9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680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82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83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84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4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85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86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687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688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689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690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691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9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95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696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97" name="Field cage…"/>
          <p:cNvSpPr txBox="1"/>
          <p:nvPr/>
        </p:nvSpPr>
        <p:spPr>
          <a:xfrm>
            <a:off x="278762" y="1009650"/>
            <a:ext cx="11504787" cy="337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Field cage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Alignment drift field by strip electrodes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Reflecting scintillation photons by PTFE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Withstand discharge structure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Uniformity of Field strength is checked by FEM simulation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testing with 10L prototype detector</a:t>
            </a:r>
          </a:p>
        </p:txBody>
      </p:sp>
      <p:pic>
        <p:nvPicPr>
          <p:cNvPr id="698" name="スクリーンショット 2018-09-15 23.49.43.png" descr="スクリーンショット 2018-09-15 23.49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46" y="4778237"/>
            <a:ext cx="5071974" cy="3733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スクリーンショット 2018-09-15 23.48.53.png" descr="スクリーンショット 2018-09-15 23.48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1917" y="4762396"/>
            <a:ext cx="2961389" cy="3816017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四角形"/>
          <p:cNvSpPr/>
          <p:nvPr/>
        </p:nvSpPr>
        <p:spPr>
          <a:xfrm>
            <a:off x="3463026" y="4975192"/>
            <a:ext cx="1537375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01" name="Electrode"/>
          <p:cNvSpPr txBox="1"/>
          <p:nvPr/>
        </p:nvSpPr>
        <p:spPr>
          <a:xfrm>
            <a:off x="3736674" y="4939947"/>
            <a:ext cx="99008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Electrode</a:t>
            </a:r>
          </a:p>
        </p:txBody>
      </p:sp>
      <p:sp>
        <p:nvSpPr>
          <p:cNvPr id="702" name="四角形"/>
          <p:cNvSpPr/>
          <p:nvPr/>
        </p:nvSpPr>
        <p:spPr>
          <a:xfrm>
            <a:off x="-33631" y="5135134"/>
            <a:ext cx="1419683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03" name="PTFE"/>
          <p:cNvSpPr txBox="1"/>
          <p:nvPr/>
        </p:nvSpPr>
        <p:spPr>
          <a:xfrm>
            <a:off x="352286" y="5095315"/>
            <a:ext cx="6478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PTFE</a:t>
            </a:r>
          </a:p>
        </p:txBody>
      </p:sp>
      <p:sp>
        <p:nvSpPr>
          <p:cNvPr id="704" name="四角形"/>
          <p:cNvSpPr/>
          <p:nvPr/>
        </p:nvSpPr>
        <p:spPr>
          <a:xfrm>
            <a:off x="3993742" y="5927569"/>
            <a:ext cx="977380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05" name="Insulator"/>
          <p:cNvSpPr txBox="1"/>
          <p:nvPr/>
        </p:nvSpPr>
        <p:spPr>
          <a:xfrm>
            <a:off x="4018981" y="5906772"/>
            <a:ext cx="92690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Insulator</a:t>
            </a:r>
          </a:p>
        </p:txBody>
      </p:sp>
      <p:sp>
        <p:nvSpPr>
          <p:cNvPr id="706" name="Electric field simulation by FEM"/>
          <p:cNvSpPr txBox="1"/>
          <p:nvPr/>
        </p:nvSpPr>
        <p:spPr>
          <a:xfrm>
            <a:off x="5070697" y="8558095"/>
            <a:ext cx="31238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Electric field simulation by FEM</a:t>
            </a:r>
          </a:p>
        </p:txBody>
      </p:sp>
      <p:sp>
        <p:nvSpPr>
          <p:cNvPr id="707" name="四角形"/>
          <p:cNvSpPr/>
          <p:nvPr/>
        </p:nvSpPr>
        <p:spPr>
          <a:xfrm>
            <a:off x="5212944" y="8140977"/>
            <a:ext cx="1537375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08" name="Electric field"/>
          <p:cNvSpPr txBox="1"/>
          <p:nvPr/>
        </p:nvSpPr>
        <p:spPr>
          <a:xfrm>
            <a:off x="5337354" y="8120180"/>
            <a:ext cx="128855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Electric field</a:t>
            </a:r>
          </a:p>
        </p:txBody>
      </p:sp>
      <p:pic>
        <p:nvPicPr>
          <p:cNvPr id="709" name="スクリーンショット 2018-09-16 0.04.50.png" descr="スクリーンショット 2018-09-16 0.04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8472" y="4777838"/>
            <a:ext cx="4681903" cy="4431534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13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14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715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16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717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19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20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21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4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22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23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724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725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726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727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728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3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32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733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4" name="Introduce low voltage into chamber and boost by Cockcroft-Wakton…"/>
          <p:cNvSpPr txBox="1"/>
          <p:nvPr/>
        </p:nvSpPr>
        <p:spPr>
          <a:xfrm>
            <a:off x="204179" y="1110622"/>
            <a:ext cx="12710742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Introduce low voltage into chamber and boost by Cockcroft-Wakton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inside the chamber to avoid discharge at feedthrough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Low outgas due to Polyimide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succeed to generate 10kV with a prototype</a:t>
            </a:r>
          </a:p>
        </p:txBody>
      </p:sp>
      <p:pic>
        <p:nvPicPr>
          <p:cNvPr id="735" name="スクリーンショット 2018-09-16 0.08.44.png" descr="スクリーンショット 2018-09-16 0.08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774" y="3985057"/>
            <a:ext cx="4102101" cy="527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スクリーンショット 2018-09-16 0.10.10.png" descr="スクリーンショット 2018-09-16 0.10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2105" y="3661160"/>
            <a:ext cx="5635488" cy="5635488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Input amplitude : 540 V"/>
          <p:cNvSpPr txBox="1"/>
          <p:nvPr/>
        </p:nvSpPr>
        <p:spPr>
          <a:xfrm>
            <a:off x="8238376" y="4252814"/>
            <a:ext cx="3121572" cy="4826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Input amplitude : 540 V </a:t>
            </a:r>
          </a:p>
        </p:txBody>
      </p:sp>
      <p:sp>
        <p:nvSpPr>
          <p:cNvPr id="738" name="線"/>
          <p:cNvSpPr/>
          <p:nvPr/>
        </p:nvSpPr>
        <p:spPr>
          <a:xfrm flipH="1">
            <a:off x="4657083" y="3385061"/>
            <a:ext cx="2040702" cy="10978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39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4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43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744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5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Now, constructing……</a:t>
            </a:r>
          </a:p>
        </p:txBody>
      </p:sp>
      <p:pic>
        <p:nvPicPr>
          <p:cNvPr id="746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48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49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1973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50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4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51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52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753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754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755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756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757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60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61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76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63" name="Readout Electronics…"/>
          <p:cNvSpPr txBox="1"/>
          <p:nvPr/>
        </p:nvSpPr>
        <p:spPr>
          <a:xfrm>
            <a:off x="264337" y="1130622"/>
            <a:ext cx="12422238" cy="394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Readout Electronics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Readout waveforms of MPPC : 56 ch/board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Two Flash ADCs to achieve wide dynamic range : 1 p.e ~ 10</a:t>
            </a:r>
            <a:r>
              <a:rPr baseline="31999"/>
              <a:t>4</a:t>
            </a:r>
            <a:r>
              <a:t>p.e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High Voltage supply to MPPCs (in the 0.2mV)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Monitor MPPC gain constantly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→ adjust (feedback) gain in 0.25% accuracy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Low cost</a:t>
            </a:r>
          </a:p>
        </p:txBody>
      </p:sp>
      <p:pic>
        <p:nvPicPr>
          <p:cNvPr id="764" name="スクリーンショット 2018-09-16 0.20.02.png" descr="スクリーンショット 2018-09-16 0.20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09" y="5188822"/>
            <a:ext cx="5076111" cy="4100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スクリーンショット 2018-09-16 0.20.08.png" descr="スクリーンショット 2018-09-16 0.20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0387" y="6080391"/>
            <a:ext cx="7412565" cy="3226406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6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70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771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72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773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76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77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778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779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80" name="Sensitivity estimation for 1 ton detector…"/>
          <p:cNvSpPr txBox="1"/>
          <p:nvPr/>
        </p:nvSpPr>
        <p:spPr>
          <a:xfrm>
            <a:off x="206638" y="1170632"/>
            <a:ext cx="7840267" cy="5584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Sensitivity estimation for 1 ton detector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Need to reach m</a:t>
            </a:r>
            <a:r>
              <a:rPr baseline="-5999"/>
              <a:t>ββ</a:t>
            </a:r>
            <a:r>
              <a:t> = 20 meV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Background free is required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 baseline="31999"/>
              <a:t>214</a:t>
            </a:r>
            <a:r>
              <a:t>Bi (2447 keV) is serious BG source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Main source : Pressure vessel (~10 ton)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Even if we use oxygen-free copper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2.9 ppt </a:t>
            </a:r>
            <a:r>
              <a:rPr baseline="31999"/>
              <a:t>214</a:t>
            </a:r>
            <a:r>
              <a:t>Bi (cf. EXO-200)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→ 75 event/year for 1 ton detector</a:t>
            </a:r>
          </a:p>
        </p:txBody>
      </p:sp>
      <p:pic>
        <p:nvPicPr>
          <p:cNvPr id="781" name="スクリーンショット 2018-09-16 0.44.26.png" descr="スクリーンショット 2018-09-16 0.44.26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922"/>
          <a:stretch>
            <a:fillRect/>
          </a:stretch>
        </p:blipFill>
        <p:spPr>
          <a:xfrm>
            <a:off x="8269331" y="1170632"/>
            <a:ext cx="4422202" cy="4619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スクリーンショット 2018-09-16 0.53.25.png" descr="スクリーンショット 2018-09-16 0.53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61700" y="6042690"/>
            <a:ext cx="4548019" cy="33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arXiv.1502.00581"/>
          <p:cNvSpPr txBox="1"/>
          <p:nvPr/>
        </p:nvSpPr>
        <p:spPr>
          <a:xfrm>
            <a:off x="11378415" y="1467094"/>
            <a:ext cx="121339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arXiv.1502.00581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86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87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788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789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90" name="Topological information…"/>
          <p:cNvSpPr txBox="1"/>
          <p:nvPr/>
        </p:nvSpPr>
        <p:spPr>
          <a:xfrm>
            <a:off x="206638" y="1170632"/>
            <a:ext cx="11477998" cy="2308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Topological information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- 0νββ decay has two blobs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Photoelectric absorption of gamma event only has one blob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→ To Identify two blobs is very powerful strategy </a:t>
            </a:r>
          </a:p>
        </p:txBody>
      </p:sp>
      <p:pic>
        <p:nvPicPr>
          <p:cNvPr id="791" name="スクリーンショット 2018-09-16 0.56.06.png" descr="スクリーンショット 2018-09-16 0.56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0909" y="4611399"/>
            <a:ext cx="6143273" cy="4104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スクリーンショット 2018-09-16 0.56.01.png" descr="スクリーンショット 2018-09-16 0.56.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66" y="4611433"/>
            <a:ext cx="6013762" cy="4104632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0νββ"/>
          <p:cNvSpPr txBox="1"/>
          <p:nvPr/>
        </p:nvSpPr>
        <p:spPr>
          <a:xfrm>
            <a:off x="2585824" y="4020351"/>
            <a:ext cx="10800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0νββ</a:t>
            </a:r>
          </a:p>
        </p:txBody>
      </p:sp>
      <p:sp>
        <p:nvSpPr>
          <p:cNvPr id="794" name="Gamma-ray"/>
          <p:cNvSpPr txBox="1"/>
          <p:nvPr/>
        </p:nvSpPr>
        <p:spPr>
          <a:xfrm>
            <a:off x="8873740" y="4020351"/>
            <a:ext cx="22976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Gamma-ray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5" name="Introduction : Neutrinoless Double Beta Decay (0νββ decay)"/>
          <p:cNvSpPr txBox="1"/>
          <p:nvPr/>
        </p:nvSpPr>
        <p:spPr>
          <a:xfrm>
            <a:off x="334223" y="167612"/>
            <a:ext cx="11300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Introduction : Neutrinoless Double Beta Decay (0νββ decay)</a:t>
            </a:r>
          </a:p>
        </p:txBody>
      </p:sp>
      <p:sp>
        <p:nvSpPr>
          <p:cNvPr id="146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47" name="スライド番号"/>
          <p:cNvSpPr txBox="1"/>
          <p:nvPr>
            <p:ph type="sldNum" sz="quarter" idx="4294967295"/>
          </p:nvPr>
        </p:nvSpPr>
        <p:spPr>
          <a:xfrm>
            <a:off x="12643340" y="9435836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8" name="Pioneering work by the NEXT experiment group demonstrated usability of high pressure xenon gas time projection chamber (TPC) for 0νββ decay search"/>
          <p:cNvSpPr txBox="1"/>
          <p:nvPr/>
        </p:nvSpPr>
        <p:spPr>
          <a:xfrm>
            <a:off x="317242" y="7261057"/>
            <a:ext cx="12635869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6000"/>
              </a:lnSpc>
              <a:spcBef>
                <a:spcPts val="1200"/>
              </a:spcBef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Pioneering work by the NEXT experiment group demonstrated usability of high pressure xenon gas time projection chamber (TPC) for 0νββ decay search </a:t>
            </a:r>
          </a:p>
        </p:txBody>
      </p:sp>
      <p:grpSp>
        <p:nvGrpSpPr>
          <p:cNvPr id="152" name="グループ"/>
          <p:cNvGrpSpPr/>
          <p:nvPr/>
        </p:nvGrpSpPr>
        <p:grpSpPr>
          <a:xfrm>
            <a:off x="7156267" y="1362395"/>
            <a:ext cx="5436421" cy="5148135"/>
            <a:chOff x="0" y="0"/>
            <a:chExt cx="5436420" cy="5148134"/>
          </a:xfrm>
        </p:grpSpPr>
        <p:sp>
          <p:nvSpPr>
            <p:cNvPr id="149" name="円形"/>
            <p:cNvSpPr/>
            <p:nvPr/>
          </p:nvSpPr>
          <p:spPr>
            <a:xfrm>
              <a:off x="1093147" y="0"/>
              <a:ext cx="3222600" cy="3222600"/>
            </a:xfrm>
            <a:prstGeom prst="ellipse">
              <a:avLst/>
            </a:prstGeom>
            <a:solidFill>
              <a:schemeClr val="accent2">
                <a:hueOff val="-85259"/>
                <a:satOff val="14347"/>
                <a:lumOff val="22373"/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0" name="円形"/>
            <p:cNvSpPr/>
            <p:nvPr/>
          </p:nvSpPr>
          <p:spPr>
            <a:xfrm>
              <a:off x="0" y="1925535"/>
              <a:ext cx="3222600" cy="3222600"/>
            </a:xfrm>
            <a:prstGeom prst="ellipse">
              <a:avLst/>
            </a:prstGeom>
            <a:solidFill>
              <a:schemeClr val="accent3">
                <a:hueOff val="-274225"/>
                <a:satOff val="26768"/>
                <a:lumOff val="11368"/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1" name="円形"/>
            <p:cNvSpPr/>
            <p:nvPr/>
          </p:nvSpPr>
          <p:spPr>
            <a:xfrm>
              <a:off x="2213821" y="1925535"/>
              <a:ext cx="3222600" cy="3222600"/>
            </a:xfrm>
            <a:prstGeom prst="ellipse">
              <a:avLst/>
            </a:prstGeom>
            <a:solidFill>
              <a:schemeClr val="accent5">
                <a:hueOff val="-152896"/>
                <a:lumOff val="12368"/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53" name="Large target mass"/>
          <p:cNvSpPr txBox="1"/>
          <p:nvPr/>
        </p:nvSpPr>
        <p:spPr>
          <a:xfrm>
            <a:off x="8380143" y="2358394"/>
            <a:ext cx="29886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Large target mass</a:t>
            </a:r>
          </a:p>
        </p:txBody>
      </p:sp>
      <p:sp>
        <p:nvSpPr>
          <p:cNvPr id="154" name="Low BG…"/>
          <p:cNvSpPr txBox="1"/>
          <p:nvPr/>
        </p:nvSpPr>
        <p:spPr>
          <a:xfrm>
            <a:off x="10611911" y="4695426"/>
            <a:ext cx="232532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Low BG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(BG rejection)</a:t>
            </a:r>
          </a:p>
        </p:txBody>
      </p:sp>
      <p:sp>
        <p:nvSpPr>
          <p:cNvPr id="155" name="Energy…"/>
          <p:cNvSpPr txBox="1"/>
          <p:nvPr/>
        </p:nvSpPr>
        <p:spPr>
          <a:xfrm>
            <a:off x="7626536" y="4682726"/>
            <a:ext cx="1739703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>
                <a:latin typeface="Times"/>
                <a:ea typeface="Times"/>
                <a:cs typeface="Times"/>
                <a:sym typeface="Times"/>
              </a:defRPr>
            </a:pPr>
            <a:r>
              <a:t>Energy </a:t>
            </a:r>
          </a:p>
          <a:p>
            <a:pPr algn="l">
              <a:defRPr sz="3200">
                <a:latin typeface="Times"/>
                <a:ea typeface="Times"/>
                <a:cs typeface="Times"/>
                <a:sym typeface="Times"/>
              </a:defRPr>
            </a:pPr>
            <a:r>
              <a:t>resolution</a:t>
            </a:r>
          </a:p>
        </p:txBody>
      </p:sp>
      <p:pic>
        <p:nvPicPr>
          <p:cNvPr id="156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04" y="1602165"/>
            <a:ext cx="5540536" cy="4013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スクリーンショット 2018-09-16 1.38.04.png" descr="スクリーンショット 2018-09-16 1.38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9389" y="5717876"/>
            <a:ext cx="2959101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コールアウト"/>
          <p:cNvSpPr/>
          <p:nvPr/>
        </p:nvSpPr>
        <p:spPr>
          <a:xfrm>
            <a:off x="3699071" y="5159869"/>
            <a:ext cx="3068638" cy="1726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621" y="0"/>
                </a:moveTo>
                <a:lnTo>
                  <a:pt x="7710" y="5393"/>
                </a:lnTo>
                <a:lnTo>
                  <a:pt x="455" y="5393"/>
                </a:lnTo>
                <a:cubicBezTo>
                  <a:pt x="204" y="5393"/>
                  <a:pt x="0" y="5754"/>
                  <a:pt x="0" y="6202"/>
                </a:cubicBezTo>
                <a:lnTo>
                  <a:pt x="0" y="20791"/>
                </a:lnTo>
                <a:cubicBezTo>
                  <a:pt x="0" y="21238"/>
                  <a:pt x="204" y="21600"/>
                  <a:pt x="455" y="21600"/>
                </a:cubicBezTo>
                <a:lnTo>
                  <a:pt x="21145" y="21600"/>
                </a:lnTo>
                <a:cubicBezTo>
                  <a:pt x="21396" y="21600"/>
                  <a:pt x="21600" y="21238"/>
                  <a:pt x="21600" y="20791"/>
                </a:cubicBezTo>
                <a:lnTo>
                  <a:pt x="21600" y="6202"/>
                </a:lnTo>
                <a:cubicBezTo>
                  <a:pt x="21600" y="5754"/>
                  <a:pt x="21396" y="5393"/>
                  <a:pt x="21145" y="5393"/>
                </a:cubicBezTo>
                <a:lnTo>
                  <a:pt x="9535" y="5393"/>
                </a:lnTo>
                <a:lnTo>
                  <a:pt x="8621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9" name="To discovery 0νββ decay ……"/>
          <p:cNvSpPr txBox="1"/>
          <p:nvPr/>
        </p:nvSpPr>
        <p:spPr>
          <a:xfrm>
            <a:off x="489545" y="1009650"/>
            <a:ext cx="5771035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To discovery 0νββ decay ……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9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98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799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80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01" name="Topological information…"/>
          <p:cNvSpPr txBox="1"/>
          <p:nvPr/>
        </p:nvSpPr>
        <p:spPr>
          <a:xfrm>
            <a:off x="410541" y="1269995"/>
            <a:ext cx="12691543" cy="332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Topological information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Deep Learning is one of the options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Learning with simulation of 0νββ and gamma-ray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Signal efficiency : 48.8% : BG : 75 evt/ye → 7.9 evt/yr (1 ton Xe)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  (assuming 10 tons of pressure vessel made of Oxygen-free Cu)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Estimated sensitivity : </a:t>
            </a:r>
            <a:r>
              <a:rPr>
                <a:solidFill>
                  <a:srgbClr val="FF2600"/>
                </a:solidFill>
              </a:rPr>
              <a:t>m</a:t>
            </a:r>
            <a:r>
              <a:rPr baseline="-5999">
                <a:solidFill>
                  <a:srgbClr val="FF2600"/>
                </a:solidFill>
              </a:rPr>
              <a:t>ββ</a:t>
            </a:r>
            <a:r>
              <a:rPr>
                <a:solidFill>
                  <a:srgbClr val="FF2600"/>
                </a:solidFill>
              </a:rPr>
              <a:t> = 37 meV</a:t>
            </a:r>
            <a:r>
              <a:t> (1 ton yr Xe)</a:t>
            </a:r>
          </a:p>
        </p:txBody>
      </p:sp>
      <p:pic>
        <p:nvPicPr>
          <p:cNvPr id="802" name="スクリーンショット 2018-09-16 0.49.40.png" descr="スクリーンショット 2018-09-16 0.49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5207" y="4998203"/>
            <a:ext cx="7714386" cy="4198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05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06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807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80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09" name="Further more……"/>
          <p:cNvSpPr txBox="1"/>
          <p:nvPr/>
        </p:nvSpPr>
        <p:spPr>
          <a:xfrm>
            <a:off x="148257" y="1170632"/>
            <a:ext cx="12708286" cy="340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Further more…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Pressurized water shield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water Cherenkov can be used for muon veto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thin pressure vessel to reduce mass → reduce </a:t>
            </a:r>
            <a:r>
              <a:rPr baseline="31999"/>
              <a:t>214</a:t>
            </a:r>
            <a:r>
              <a:t>Bi BG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Active shield vessel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detects alpha and beta ray event of </a:t>
            </a:r>
            <a:r>
              <a:rPr baseline="31999"/>
              <a:t>214</a:t>
            </a:r>
            <a:r>
              <a:t>Bi in the materials of vessel</a:t>
            </a:r>
          </a:p>
        </p:txBody>
      </p:sp>
      <p:pic>
        <p:nvPicPr>
          <p:cNvPr id="810" name="スクリーンショット 2018-09-16 1.15.52.png" descr="スクリーンショット 2018-09-16 1.15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619" y="5099120"/>
            <a:ext cx="6930495" cy="4176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スクリーンショット 2018-09-16 1.18.31.png" descr="スクリーンショット 2018-09-16 1.18.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4985" y="5320039"/>
            <a:ext cx="5008825" cy="3367456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Polyethylene Naphthalate"/>
          <p:cNvSpPr txBox="1"/>
          <p:nvPr/>
        </p:nvSpPr>
        <p:spPr>
          <a:xfrm>
            <a:off x="9649281" y="8676506"/>
            <a:ext cx="168436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Polyethylene Naphthalate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15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16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817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81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19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2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23" name="Summary"/>
          <p:cNvSpPr txBox="1"/>
          <p:nvPr/>
        </p:nvSpPr>
        <p:spPr>
          <a:xfrm>
            <a:off x="255617" y="27912"/>
            <a:ext cx="26372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Summary </a:t>
            </a:r>
          </a:p>
        </p:txBody>
      </p:sp>
      <p:sp>
        <p:nvSpPr>
          <p:cNvPr id="824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825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26" name="AXEL is high pressure gas Xe TPC for 0νββ decay search…"/>
          <p:cNvSpPr txBox="1"/>
          <p:nvPr/>
        </p:nvSpPr>
        <p:spPr>
          <a:xfrm>
            <a:off x="195807" y="1310888"/>
            <a:ext cx="12873623" cy="764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AXEL is high pressure gas Xe TPC for 0νββ decay search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Cellular readout structure (ELCC) is characteristic of AXEL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Small (10L) prototype detector has constructed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Demonstrate the performance of ELCC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⊿ E : 0.82 ~ 1.74 %(FWHM, extrapolated to Q-value) is estimated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Large (180L) prototype detector is now constructing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Pressure vessel : Done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ELCC : Design is done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Field cage : Now, testing…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Cockcroft-Wakton : Now, testing…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Readout electronics : Prototype is done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Aiming to m</a:t>
            </a:r>
            <a:r>
              <a:rPr baseline="-5999"/>
              <a:t>ββ</a:t>
            </a:r>
            <a:r>
              <a:t> = 20 meV with some ideas (e.g. Deep leaning)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2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30" name="Backup"/>
          <p:cNvSpPr txBox="1"/>
          <p:nvPr/>
        </p:nvSpPr>
        <p:spPr>
          <a:xfrm>
            <a:off x="350736" y="4836018"/>
            <a:ext cx="15109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Backup</a:t>
            </a:r>
          </a:p>
        </p:txBody>
      </p:sp>
      <p:sp>
        <p:nvSpPr>
          <p:cNvPr id="831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83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35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36" name="Contents"/>
          <p:cNvSpPr txBox="1"/>
          <p:nvPr/>
        </p:nvSpPr>
        <p:spPr>
          <a:xfrm>
            <a:off x="334223" y="167612"/>
            <a:ext cx="17399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837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83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39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Simulation study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4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43" name="Simulation study"/>
          <p:cNvSpPr txBox="1"/>
          <p:nvPr/>
        </p:nvSpPr>
        <p:spPr>
          <a:xfrm>
            <a:off x="334223" y="167612"/>
            <a:ext cx="3226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 study</a:t>
            </a:r>
          </a:p>
        </p:txBody>
      </p:sp>
      <p:sp>
        <p:nvSpPr>
          <p:cNvPr id="844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845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6" name="図 25" descr="図 25"/>
          <p:cNvPicPr>
            <a:picLocks noChangeAspect="1"/>
          </p:cNvPicPr>
          <p:nvPr/>
        </p:nvPicPr>
        <p:blipFill>
          <a:blip r:embed="rId2">
            <a:extLst/>
          </a:blip>
          <a:srcRect l="14096" t="26295" r="50588" b="34368"/>
          <a:stretch>
            <a:fillRect/>
          </a:stretch>
        </p:blipFill>
        <p:spPr>
          <a:xfrm>
            <a:off x="751797" y="4763953"/>
            <a:ext cx="5418459" cy="44600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9" name="グループ"/>
          <p:cNvGrpSpPr/>
          <p:nvPr/>
        </p:nvGrpSpPr>
        <p:grpSpPr>
          <a:xfrm>
            <a:off x="1684746" y="5334787"/>
            <a:ext cx="953765" cy="1293495"/>
            <a:chOff x="0" y="0"/>
            <a:chExt cx="953763" cy="1293494"/>
          </a:xfrm>
        </p:grpSpPr>
        <p:grpSp>
          <p:nvGrpSpPr>
            <p:cNvPr id="849" name="正方形/長方形 6"/>
            <p:cNvGrpSpPr/>
            <p:nvPr/>
          </p:nvGrpSpPr>
          <p:grpSpPr>
            <a:xfrm>
              <a:off x="0" y="-1"/>
              <a:ext cx="953764" cy="1293496"/>
              <a:chOff x="0" y="0"/>
              <a:chExt cx="953763" cy="1293494"/>
            </a:xfrm>
          </p:grpSpPr>
          <p:sp>
            <p:nvSpPr>
              <p:cNvPr id="847" name="四角形"/>
              <p:cNvSpPr/>
              <p:nvPr/>
            </p:nvSpPr>
            <p:spPr>
              <a:xfrm>
                <a:off x="0" y="-1"/>
                <a:ext cx="953764" cy="12934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8" name="square"/>
              <p:cNvSpPr txBox="1"/>
              <p:nvPr/>
            </p:nvSpPr>
            <p:spPr>
              <a:xfrm>
                <a:off x="0" y="-1"/>
                <a:ext cx="953764" cy="350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square</a:t>
                </a:r>
              </a:p>
            </p:txBody>
          </p:sp>
        </p:grpSp>
        <p:sp>
          <p:nvSpPr>
            <p:cNvPr id="850" name="楕円 37"/>
            <p:cNvSpPr/>
            <p:nvPr/>
          </p:nvSpPr>
          <p:spPr>
            <a:xfrm>
              <a:off x="181347" y="46154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1" name="楕円 38"/>
            <p:cNvSpPr/>
            <p:nvPr/>
          </p:nvSpPr>
          <p:spPr>
            <a:xfrm>
              <a:off x="442889" y="46154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2" name="楕円 39"/>
            <p:cNvSpPr/>
            <p:nvPr/>
          </p:nvSpPr>
          <p:spPr>
            <a:xfrm>
              <a:off x="695223" y="46154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3" name="楕円 41"/>
            <p:cNvSpPr/>
            <p:nvPr/>
          </p:nvSpPr>
          <p:spPr>
            <a:xfrm>
              <a:off x="189861" y="97472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4" name="楕円 42"/>
            <p:cNvSpPr/>
            <p:nvPr/>
          </p:nvSpPr>
          <p:spPr>
            <a:xfrm>
              <a:off x="442889" y="976536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5" name="楕円 43"/>
            <p:cNvSpPr/>
            <p:nvPr/>
          </p:nvSpPr>
          <p:spPr>
            <a:xfrm>
              <a:off x="695223" y="976536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6" name="楕円 44"/>
            <p:cNvSpPr/>
            <p:nvPr/>
          </p:nvSpPr>
          <p:spPr>
            <a:xfrm>
              <a:off x="181347" y="716162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7" name="楕円 45"/>
            <p:cNvSpPr/>
            <p:nvPr/>
          </p:nvSpPr>
          <p:spPr>
            <a:xfrm>
              <a:off x="442889" y="716162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8" name="楕円 46"/>
            <p:cNvSpPr/>
            <p:nvPr/>
          </p:nvSpPr>
          <p:spPr>
            <a:xfrm>
              <a:off x="695223" y="716162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77" name="グループ"/>
          <p:cNvGrpSpPr/>
          <p:nvPr/>
        </p:nvGrpSpPr>
        <p:grpSpPr>
          <a:xfrm>
            <a:off x="5305309" y="1113023"/>
            <a:ext cx="2330140" cy="3438589"/>
            <a:chOff x="0" y="0"/>
            <a:chExt cx="2330139" cy="3438587"/>
          </a:xfrm>
        </p:grpSpPr>
        <p:pic>
          <p:nvPicPr>
            <p:cNvPr id="860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56" t="12107" r="0" b="0"/>
            <a:stretch>
              <a:fillRect/>
            </a:stretch>
          </p:blipFill>
          <p:spPr>
            <a:xfrm rot="4740000">
              <a:off x="-220986" y="943386"/>
              <a:ext cx="2806727" cy="1495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1" name="直線矢印コネクタ 4"/>
            <p:cNvSpPr/>
            <p:nvPr/>
          </p:nvSpPr>
          <p:spPr>
            <a:xfrm>
              <a:off x="1397111" y="260339"/>
              <a:ext cx="304801" cy="20479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2" name="直線矢印コネクタ 5"/>
            <p:cNvSpPr/>
            <p:nvPr/>
          </p:nvSpPr>
          <p:spPr>
            <a:xfrm flipV="1">
              <a:off x="660784" y="250740"/>
              <a:ext cx="717662" cy="72009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3" name="直線矢印コネクタ 6"/>
            <p:cNvSpPr/>
            <p:nvPr/>
          </p:nvSpPr>
          <p:spPr>
            <a:xfrm flipH="1" flipV="1">
              <a:off x="1725724" y="479416"/>
              <a:ext cx="23813" cy="198596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4" name="直線矢印コネクタ 7"/>
            <p:cNvSpPr/>
            <p:nvPr/>
          </p:nvSpPr>
          <p:spPr>
            <a:xfrm flipH="1" flipV="1">
              <a:off x="1749030" y="2462416"/>
              <a:ext cx="14794" cy="507787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5" name="正方形/長方形 8"/>
            <p:cNvSpPr txBox="1"/>
            <p:nvPr/>
          </p:nvSpPr>
          <p:spPr>
            <a:xfrm>
              <a:off x="707654" y="-1"/>
              <a:ext cx="608284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1.0cm</a:t>
              </a:r>
            </a:p>
          </p:txBody>
        </p:sp>
        <p:sp>
          <p:nvSpPr>
            <p:cNvPr id="866" name="正方形/長方形 9"/>
            <p:cNvSpPr txBox="1"/>
            <p:nvPr/>
          </p:nvSpPr>
          <p:spPr>
            <a:xfrm>
              <a:off x="1548459" y="100508"/>
              <a:ext cx="608283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1.0cm</a:t>
              </a:r>
            </a:p>
          </p:txBody>
        </p:sp>
        <p:sp>
          <p:nvSpPr>
            <p:cNvPr id="867" name="正方形/長方形 10"/>
            <p:cNvSpPr txBox="1"/>
            <p:nvPr/>
          </p:nvSpPr>
          <p:spPr>
            <a:xfrm>
              <a:off x="1795997" y="796343"/>
              <a:ext cx="460001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2cm</a:t>
              </a:r>
            </a:p>
          </p:txBody>
        </p:sp>
        <p:sp>
          <p:nvSpPr>
            <p:cNvPr id="868" name="正方形/長方形 11"/>
            <p:cNvSpPr txBox="1"/>
            <p:nvPr/>
          </p:nvSpPr>
          <p:spPr>
            <a:xfrm>
              <a:off x="1721856" y="2554869"/>
              <a:ext cx="608284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0.5cm</a:t>
              </a:r>
            </a:p>
          </p:txBody>
        </p:sp>
        <p:sp>
          <p:nvSpPr>
            <p:cNvPr id="869" name="直線矢印コネクタ 12"/>
            <p:cNvSpPr/>
            <p:nvPr/>
          </p:nvSpPr>
          <p:spPr>
            <a:xfrm flipH="1" flipV="1">
              <a:off x="1008572" y="2902769"/>
              <a:ext cx="379015" cy="552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0" name="直線矢印コネクタ 13"/>
            <p:cNvSpPr/>
            <p:nvPr/>
          </p:nvSpPr>
          <p:spPr>
            <a:xfrm flipH="1" flipV="1">
              <a:off x="988432" y="2295749"/>
              <a:ext cx="394392" cy="7704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1" name="正方形/長方形 14"/>
            <p:cNvSpPr txBox="1"/>
            <p:nvPr/>
          </p:nvSpPr>
          <p:spPr>
            <a:xfrm>
              <a:off x="941477" y="2909607"/>
              <a:ext cx="707167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0.58cm</a:t>
              </a:r>
            </a:p>
          </p:txBody>
        </p:sp>
        <p:sp>
          <p:nvSpPr>
            <p:cNvPr id="872" name="正方形/長方形 15"/>
            <p:cNvSpPr txBox="1"/>
            <p:nvPr/>
          </p:nvSpPr>
          <p:spPr>
            <a:xfrm>
              <a:off x="922044" y="1981583"/>
              <a:ext cx="608284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0.6cm</a:t>
              </a:r>
            </a:p>
          </p:txBody>
        </p:sp>
        <p:sp>
          <p:nvSpPr>
            <p:cNvPr id="873" name="直線矢印コネクタ 16"/>
            <p:cNvSpPr/>
            <p:nvPr/>
          </p:nvSpPr>
          <p:spPr>
            <a:xfrm flipV="1">
              <a:off x="463810" y="2444317"/>
              <a:ext cx="1" cy="36004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4" name="直線矢印コネクタ 17"/>
            <p:cNvSpPr/>
            <p:nvPr/>
          </p:nvSpPr>
          <p:spPr>
            <a:xfrm flipV="1">
              <a:off x="463810" y="500102"/>
              <a:ext cx="1" cy="172819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5" name="テキスト ボックス 18"/>
            <p:cNvSpPr txBox="1"/>
            <p:nvPr/>
          </p:nvSpPr>
          <p:spPr>
            <a:xfrm rot="16200000">
              <a:off x="-521482" y="973210"/>
              <a:ext cx="1418306" cy="322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l" defTabSz="457200"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  <a:r>
                <a:rPr baseline="-25000"/>
                <a:t>drift</a:t>
              </a:r>
              <a:r>
                <a:t>=100</a:t>
              </a:r>
              <a:r>
                <a:rPr sz="1000"/>
                <a:t>V/cm/atm</a:t>
              </a:r>
            </a:p>
          </p:txBody>
        </p:sp>
        <p:sp>
          <p:nvSpPr>
            <p:cNvPr id="876" name="テキスト ボックス 19"/>
            <p:cNvSpPr txBox="1"/>
            <p:nvPr/>
          </p:nvSpPr>
          <p:spPr>
            <a:xfrm rot="16200000">
              <a:off x="-543607" y="2572376"/>
              <a:ext cx="1409819" cy="322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l" defTabSz="457200"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  <a:r>
                <a:rPr baseline="-25000"/>
                <a:t>anode</a:t>
              </a:r>
              <a:r>
                <a:t>=3</a:t>
              </a:r>
              <a:r>
                <a:rPr sz="1000"/>
                <a:t>kV/cm/atm</a:t>
              </a:r>
            </a:p>
          </p:txBody>
        </p:sp>
      </p:grpSp>
      <p:pic>
        <p:nvPicPr>
          <p:cNvPr id="87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9156" t="12107" r="0" b="0"/>
          <a:stretch>
            <a:fillRect/>
          </a:stretch>
        </p:blipFill>
        <p:spPr>
          <a:xfrm rot="4740000">
            <a:off x="7030521" y="2056426"/>
            <a:ext cx="2806727" cy="149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Picture 24" descr="Picture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37137" y="1105060"/>
            <a:ext cx="3528393" cy="33981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2" name="右矢印 210"/>
          <p:cNvGrpSpPr/>
          <p:nvPr/>
        </p:nvGrpSpPr>
        <p:grpSpPr>
          <a:xfrm>
            <a:off x="7137435" y="2345149"/>
            <a:ext cx="754817" cy="731027"/>
            <a:chOff x="-41418" y="133069"/>
            <a:chExt cx="754816" cy="731026"/>
          </a:xfrm>
        </p:grpSpPr>
        <p:sp>
          <p:nvSpPr>
            <p:cNvPr id="880" name="矢印"/>
            <p:cNvSpPr/>
            <p:nvPr/>
          </p:nvSpPr>
          <p:spPr>
            <a:xfrm>
              <a:off x="2584" y="133069"/>
              <a:ext cx="710814" cy="731027"/>
            </a:xfrm>
            <a:prstGeom prst="rightArrow">
              <a:avLst>
                <a:gd name="adj1" fmla="val 50000"/>
                <a:gd name="adj2" fmla="val 51422"/>
              </a:avLst>
            </a:prstGeom>
            <a:solidFill>
              <a:srgbClr val="FFFFFF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1" name="gmsh"/>
            <p:cNvSpPr txBox="1"/>
            <p:nvPr/>
          </p:nvSpPr>
          <p:spPr>
            <a:xfrm>
              <a:off x="-41419" y="310967"/>
              <a:ext cx="725251" cy="37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457200"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gmsh</a:t>
              </a:r>
            </a:p>
          </p:txBody>
        </p:sp>
      </p:grpSp>
      <p:grpSp>
        <p:nvGrpSpPr>
          <p:cNvPr id="885" name="右矢印 211"/>
          <p:cNvGrpSpPr/>
          <p:nvPr/>
        </p:nvGrpSpPr>
        <p:grpSpPr>
          <a:xfrm>
            <a:off x="9030862" y="2347311"/>
            <a:ext cx="795328" cy="726702"/>
            <a:chOff x="0" y="0"/>
            <a:chExt cx="795326" cy="726701"/>
          </a:xfrm>
        </p:grpSpPr>
        <p:sp>
          <p:nvSpPr>
            <p:cNvPr id="883" name="矢印"/>
            <p:cNvSpPr/>
            <p:nvPr/>
          </p:nvSpPr>
          <p:spPr>
            <a:xfrm>
              <a:off x="8066" y="0"/>
              <a:ext cx="787261" cy="72670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4" name="elmer"/>
            <p:cNvSpPr txBox="1"/>
            <p:nvPr/>
          </p:nvSpPr>
          <p:spPr>
            <a:xfrm>
              <a:off x="-1" y="205566"/>
              <a:ext cx="621719" cy="31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457200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elmer</a:t>
              </a:r>
            </a:p>
          </p:txBody>
        </p:sp>
      </p:grpSp>
      <p:pic>
        <p:nvPicPr>
          <p:cNvPr id="886" name="図 31" descr="図 31"/>
          <p:cNvPicPr>
            <a:picLocks noChangeAspect="1"/>
          </p:cNvPicPr>
          <p:nvPr/>
        </p:nvPicPr>
        <p:blipFill>
          <a:blip r:embed="rId6">
            <a:extLst/>
          </a:blip>
          <a:srcRect l="1696" t="19017" r="6047" b="4892"/>
          <a:stretch>
            <a:fillRect/>
          </a:stretch>
        </p:blipFill>
        <p:spPr>
          <a:xfrm>
            <a:off x="7136317" y="4800921"/>
            <a:ext cx="5336540" cy="44599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9" name="グループ"/>
          <p:cNvGrpSpPr/>
          <p:nvPr/>
        </p:nvGrpSpPr>
        <p:grpSpPr>
          <a:xfrm>
            <a:off x="7911712" y="5456822"/>
            <a:ext cx="1196763" cy="1049425"/>
            <a:chOff x="0" y="0"/>
            <a:chExt cx="1196762" cy="1049424"/>
          </a:xfrm>
        </p:grpSpPr>
        <p:grpSp>
          <p:nvGrpSpPr>
            <p:cNvPr id="889" name="正方形/長方形 32"/>
            <p:cNvGrpSpPr/>
            <p:nvPr/>
          </p:nvGrpSpPr>
          <p:grpSpPr>
            <a:xfrm>
              <a:off x="0" y="-1"/>
              <a:ext cx="1196763" cy="1049426"/>
              <a:chOff x="0" y="0"/>
              <a:chExt cx="1196762" cy="1049424"/>
            </a:xfrm>
          </p:grpSpPr>
          <p:sp>
            <p:nvSpPr>
              <p:cNvPr id="887" name="四角形"/>
              <p:cNvSpPr/>
              <p:nvPr/>
            </p:nvSpPr>
            <p:spPr>
              <a:xfrm>
                <a:off x="-1" y="-1"/>
                <a:ext cx="1196764" cy="10494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8" name="hexagonal"/>
              <p:cNvSpPr txBox="1"/>
              <p:nvPr/>
            </p:nvSpPr>
            <p:spPr>
              <a:xfrm>
                <a:off x="18789" y="-1"/>
                <a:ext cx="1159184" cy="350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hexagonal</a:t>
                </a:r>
              </a:p>
            </p:txBody>
          </p:sp>
        </p:grpSp>
        <p:sp>
          <p:nvSpPr>
            <p:cNvPr id="890" name="楕円 34"/>
            <p:cNvSpPr/>
            <p:nvPr/>
          </p:nvSpPr>
          <p:spPr>
            <a:xfrm>
              <a:off x="224263" y="40053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1" name="楕円 35"/>
            <p:cNvSpPr/>
            <p:nvPr/>
          </p:nvSpPr>
          <p:spPr>
            <a:xfrm>
              <a:off x="349435" y="605123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2" name="楕円 36"/>
            <p:cNvSpPr/>
            <p:nvPr/>
          </p:nvSpPr>
          <p:spPr>
            <a:xfrm>
              <a:off x="485805" y="40053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3" name="楕円 40"/>
            <p:cNvSpPr/>
            <p:nvPr/>
          </p:nvSpPr>
          <p:spPr>
            <a:xfrm>
              <a:off x="594947" y="605123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4" name="楕円 48"/>
            <p:cNvSpPr/>
            <p:nvPr/>
          </p:nvSpPr>
          <p:spPr>
            <a:xfrm>
              <a:off x="220140" y="82481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5" name="楕円 49"/>
            <p:cNvSpPr/>
            <p:nvPr/>
          </p:nvSpPr>
          <p:spPr>
            <a:xfrm>
              <a:off x="474228" y="82481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6" name="楕円 50"/>
            <p:cNvSpPr/>
            <p:nvPr/>
          </p:nvSpPr>
          <p:spPr>
            <a:xfrm>
              <a:off x="738140" y="40053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7" name="楕円 51"/>
            <p:cNvSpPr/>
            <p:nvPr/>
          </p:nvSpPr>
          <p:spPr>
            <a:xfrm>
              <a:off x="849887" y="605123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8" name="楕円 52"/>
            <p:cNvSpPr/>
            <p:nvPr/>
          </p:nvSpPr>
          <p:spPr>
            <a:xfrm>
              <a:off x="717106" y="82481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900" name="Collection efficiency…"/>
          <p:cNvSpPr txBox="1"/>
          <p:nvPr/>
        </p:nvSpPr>
        <p:spPr>
          <a:xfrm>
            <a:off x="320212" y="1312302"/>
            <a:ext cx="491979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Collection efficiency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of electric field line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is checked by simulation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(gmsh + Elmer)</a:t>
            </a:r>
          </a:p>
        </p:txBody>
      </p:sp>
      <p:sp>
        <p:nvSpPr>
          <p:cNvPr id="901" name="線"/>
          <p:cNvSpPr/>
          <p:nvPr/>
        </p:nvSpPr>
        <p:spPr>
          <a:xfrm flipV="1">
            <a:off x="10806165" y="5619305"/>
            <a:ext cx="1" cy="3937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02" name="our design"/>
          <p:cNvSpPr txBox="1"/>
          <p:nvPr/>
        </p:nvSpPr>
        <p:spPr>
          <a:xfrm>
            <a:off x="10702952" y="5873913"/>
            <a:ext cx="119676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our design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05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06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907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08" name="テキスト"/>
          <p:cNvSpPr txBox="1"/>
          <p:nvPr/>
        </p:nvSpPr>
        <p:spPr>
          <a:xfrm>
            <a:off x="333305" y="5878796"/>
            <a:ext cx="4919793" cy="558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</p:txBody>
      </p:sp>
      <p:pic>
        <p:nvPicPr>
          <p:cNvPr id="909" name="http://www-he.scphys.kyoto-u.ac.jp/member/kiseki/kakunouko/el_0.png" descr="http://www-he.scphys.kyoto-u.ac.jp/member/kiseki/kakunouko/el_0.png"/>
          <p:cNvPicPr>
            <a:picLocks noChangeAspect="1"/>
          </p:cNvPicPr>
          <p:nvPr/>
        </p:nvPicPr>
        <p:blipFill>
          <a:blip r:embed="rId2">
            <a:extLst/>
          </a:blip>
          <a:srcRect l="39535" t="2514" r="41294" b="66734"/>
          <a:stretch>
            <a:fillRect/>
          </a:stretch>
        </p:blipFill>
        <p:spPr>
          <a:xfrm>
            <a:off x="8960644" y="1825352"/>
            <a:ext cx="3814961" cy="3190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http://www-he.scphys.kyoto-u.ac.jp/member/kiseki/kakunouko/image_field.png" descr="http://www-he.scphys.kyoto-u.ac.jp/member/kiseki/kakunouko/image_fiel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393" y="1612633"/>
            <a:ext cx="3528393" cy="3398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1" name="C:\Users\kiseki\Dropbox\research\AXEL\paper_making\20160815_AXEL\CVS_mirror4\paper\AXEL2016\image\elcc_FieldAlongLine3kV.png" descr="C:\Users\kiseki\Dropbox\research\AXEL\paper_making\20160815_AXEL\CVS_mirror4\paper\AXEL2016\image\elcc_FieldAlongLine3kV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2808" y="1681156"/>
            <a:ext cx="3814878" cy="3261105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線"/>
          <p:cNvSpPr/>
          <p:nvPr/>
        </p:nvSpPr>
        <p:spPr>
          <a:xfrm>
            <a:off x="8092593" y="3585750"/>
            <a:ext cx="80569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13" name="線"/>
          <p:cNvSpPr/>
          <p:nvPr/>
        </p:nvSpPr>
        <p:spPr>
          <a:xfrm>
            <a:off x="3782270" y="3585750"/>
            <a:ext cx="80569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14" name="Line of electric field"/>
          <p:cNvSpPr txBox="1"/>
          <p:nvPr/>
        </p:nvSpPr>
        <p:spPr>
          <a:xfrm>
            <a:off x="816819" y="5005609"/>
            <a:ext cx="197402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Line of electric field</a:t>
            </a:r>
          </a:p>
        </p:txBody>
      </p:sp>
      <p:sp>
        <p:nvSpPr>
          <p:cNvPr id="915" name="Electric field strength along the line…"/>
          <p:cNvSpPr txBox="1"/>
          <p:nvPr/>
        </p:nvSpPr>
        <p:spPr>
          <a:xfrm>
            <a:off x="4700051" y="4859559"/>
            <a:ext cx="345656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Electric field strength along the line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(red : EL region)</a:t>
            </a:r>
          </a:p>
        </p:txBody>
      </p:sp>
      <p:sp>
        <p:nvSpPr>
          <p:cNvPr id="916" name="Electron track by Garfield++"/>
          <p:cNvSpPr txBox="1"/>
          <p:nvPr/>
        </p:nvSpPr>
        <p:spPr>
          <a:xfrm>
            <a:off x="7891365" y="1002699"/>
            <a:ext cx="304559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Electron track by Garfield++</a:t>
            </a:r>
          </a:p>
        </p:txBody>
      </p:sp>
      <p:sp>
        <p:nvSpPr>
          <p:cNvPr id="917" name="線"/>
          <p:cNvSpPr/>
          <p:nvPr/>
        </p:nvSpPr>
        <p:spPr>
          <a:xfrm>
            <a:off x="10304355" y="1405568"/>
            <a:ext cx="798013" cy="6375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18" name="Generate EL lights by MC method…"/>
          <p:cNvSpPr txBox="1"/>
          <p:nvPr/>
        </p:nvSpPr>
        <p:spPr>
          <a:xfrm>
            <a:off x="9350871" y="5005609"/>
            <a:ext cx="332874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Generate EL lights by MC method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(reflect coefficient of PTFE : 60%)</a:t>
            </a:r>
          </a:p>
        </p:txBody>
      </p:sp>
      <p:pic>
        <p:nvPicPr>
          <p:cNvPr id="919" name="図 15" descr="図 15"/>
          <p:cNvPicPr>
            <a:picLocks noChangeAspect="1"/>
          </p:cNvPicPr>
          <p:nvPr/>
        </p:nvPicPr>
        <p:blipFill>
          <a:blip r:embed="rId5">
            <a:extLst/>
          </a:blip>
          <a:srcRect l="62370" t="12955" r="18740" b="59008"/>
          <a:stretch>
            <a:fillRect/>
          </a:stretch>
        </p:blipFill>
        <p:spPr>
          <a:xfrm>
            <a:off x="3444205" y="6635264"/>
            <a:ext cx="2700440" cy="271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24845" t="0" r="49336" b="66369"/>
          <a:stretch>
            <a:fillRect/>
          </a:stretch>
        </p:blipFill>
        <p:spPr>
          <a:xfrm>
            <a:off x="289750" y="6635265"/>
            <a:ext cx="3028177" cy="2711028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Simulation study"/>
          <p:cNvSpPr txBox="1"/>
          <p:nvPr/>
        </p:nvSpPr>
        <p:spPr>
          <a:xfrm>
            <a:off x="334223" y="167612"/>
            <a:ext cx="3226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 study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2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25" name="Simulation study"/>
          <p:cNvSpPr txBox="1"/>
          <p:nvPr/>
        </p:nvSpPr>
        <p:spPr>
          <a:xfrm>
            <a:off x="334223" y="167612"/>
            <a:ext cx="3226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 study</a:t>
            </a:r>
          </a:p>
        </p:txBody>
      </p:sp>
      <p:sp>
        <p:nvSpPr>
          <p:cNvPr id="926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927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28" name="Uniformity of EL generation"/>
          <p:cNvSpPr txBox="1"/>
          <p:nvPr>
            <p:ph type="title"/>
          </p:nvPr>
        </p:nvSpPr>
        <p:spPr>
          <a:xfrm>
            <a:off x="632098" y="1198256"/>
            <a:ext cx="7886701" cy="1325564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lnSpc>
                <a:spcPct val="90000"/>
              </a:lnSpc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Uniformity of EL generation</a:t>
            </a:r>
          </a:p>
        </p:txBody>
      </p:sp>
      <p:sp>
        <p:nvSpPr>
          <p:cNvPr id="929" name="EL Yield is proportional to [electric field strength] x [path length]…"/>
          <p:cNvSpPr txBox="1"/>
          <p:nvPr>
            <p:ph type="body" sz="half" idx="1"/>
          </p:nvPr>
        </p:nvSpPr>
        <p:spPr>
          <a:xfrm>
            <a:off x="368072" y="2481336"/>
            <a:ext cx="8257163" cy="4351339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EL Yield is proportional to [electric field strength] x [path length]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Uniformity : 1.4%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Since initial electron number is 1e5, effect on energy resolution will be 1.4%/</a:t>
            </a:r>
            <a:r>
              <a:t>√</a:t>
            </a:r>
            <a:r>
              <a:t>1e5</a:t>
            </a:r>
            <a:r>
              <a:t> </a:t>
            </a:r>
            <a:r>
              <a:t>=</a:t>
            </a:r>
            <a:r>
              <a:t> </a:t>
            </a:r>
            <a:r>
              <a:t>0.005%</a:t>
            </a:r>
          </a:p>
        </p:txBody>
      </p:sp>
      <p:pic>
        <p:nvPicPr>
          <p:cNvPr id="93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677" y="5118670"/>
            <a:ext cx="3125729" cy="2671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49826" t="68867" r="24825" b="0"/>
          <a:stretch>
            <a:fillRect/>
          </a:stretch>
        </p:blipFill>
        <p:spPr>
          <a:xfrm>
            <a:off x="4626291" y="5186661"/>
            <a:ext cx="3576384" cy="2707181"/>
          </a:xfrm>
          <a:prstGeom prst="rect">
            <a:avLst/>
          </a:prstGeom>
          <a:ln w="12700">
            <a:miter lim="400000"/>
          </a:ln>
        </p:spPr>
      </p:pic>
      <p:sp>
        <p:nvSpPr>
          <p:cNvPr id="932" name="テキスト ボックス 5"/>
          <p:cNvSpPr txBox="1"/>
          <p:nvPr/>
        </p:nvSpPr>
        <p:spPr>
          <a:xfrm>
            <a:off x="979952" y="4934004"/>
            <a:ext cx="2849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Electric field along the path</a:t>
            </a:r>
          </a:p>
        </p:txBody>
      </p:sp>
      <p:sp>
        <p:nvSpPr>
          <p:cNvPr id="933" name="テキスト ボックス 6"/>
          <p:cNvSpPr txBox="1"/>
          <p:nvPr/>
        </p:nvSpPr>
        <p:spPr>
          <a:xfrm>
            <a:off x="4952463" y="4657005"/>
            <a:ext cx="2924037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Initial position dependence of EL yield</a:t>
            </a:r>
          </a:p>
        </p:txBody>
      </p:sp>
      <p:pic>
        <p:nvPicPr>
          <p:cNvPr id="93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6250" y="3109380"/>
            <a:ext cx="3972929" cy="358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3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38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939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40" name="Simulation study"/>
          <p:cNvSpPr txBox="1"/>
          <p:nvPr/>
        </p:nvSpPr>
        <p:spPr>
          <a:xfrm>
            <a:off x="334223" y="167612"/>
            <a:ext cx="3226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 study</a:t>
            </a:r>
          </a:p>
        </p:txBody>
      </p:sp>
      <p:pic>
        <p:nvPicPr>
          <p:cNvPr id="941" name="図 3" descr="図 3"/>
          <p:cNvPicPr>
            <a:picLocks noChangeAspect="1"/>
          </p:cNvPicPr>
          <p:nvPr/>
        </p:nvPicPr>
        <p:blipFill>
          <a:blip r:embed="rId2">
            <a:extLst/>
          </a:blip>
          <a:srcRect l="52889" t="15627" r="1875" b="47440"/>
          <a:stretch>
            <a:fillRect/>
          </a:stretch>
        </p:blipFill>
        <p:spPr>
          <a:xfrm>
            <a:off x="6374448" y="5066250"/>
            <a:ext cx="6387641" cy="3948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図 4" descr="図 4"/>
          <p:cNvPicPr>
            <a:picLocks noChangeAspect="1"/>
          </p:cNvPicPr>
          <p:nvPr/>
        </p:nvPicPr>
        <p:blipFill>
          <a:blip r:embed="rId2">
            <a:extLst/>
          </a:blip>
          <a:srcRect l="2904" t="58014" r="51707" b="4252"/>
          <a:stretch>
            <a:fillRect/>
          </a:stretch>
        </p:blipFill>
        <p:spPr>
          <a:xfrm>
            <a:off x="-37625" y="5030134"/>
            <a:ext cx="6387869" cy="4020412"/>
          </a:xfrm>
          <a:prstGeom prst="rect">
            <a:avLst/>
          </a:prstGeom>
          <a:ln w="12700">
            <a:miter lim="400000"/>
          </a:ln>
        </p:spPr>
      </p:pic>
      <p:sp>
        <p:nvSpPr>
          <p:cNvPr id="943" name="正方形/長方形 5"/>
          <p:cNvSpPr/>
          <p:nvPr/>
        </p:nvSpPr>
        <p:spPr>
          <a:xfrm>
            <a:off x="5345007" y="5582569"/>
            <a:ext cx="210867" cy="3104366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44" name="直線矢印コネクタ 6"/>
          <p:cNvSpPr/>
          <p:nvPr/>
        </p:nvSpPr>
        <p:spPr>
          <a:xfrm>
            <a:off x="5579050" y="6667512"/>
            <a:ext cx="876421" cy="1"/>
          </a:xfrm>
          <a:prstGeom prst="line">
            <a:avLst/>
          </a:prstGeom>
          <a:ln w="28575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457200">
              <a:defRPr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45" name="テキスト ボックス 7"/>
          <p:cNvSpPr txBox="1"/>
          <p:nvPr/>
        </p:nvSpPr>
        <p:spPr>
          <a:xfrm>
            <a:off x="9384495" y="8927520"/>
            <a:ext cx="298887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Number of detected photons</a:t>
            </a:r>
          </a:p>
        </p:txBody>
      </p:sp>
      <p:sp>
        <p:nvSpPr>
          <p:cNvPr id="946" name="Estimated energy resolution"/>
          <p:cNvSpPr txBox="1"/>
          <p:nvPr/>
        </p:nvSpPr>
        <p:spPr>
          <a:xfrm>
            <a:off x="403315" y="1240582"/>
            <a:ext cx="1228747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Estimated energy resolution</a:t>
            </a:r>
          </a:p>
        </p:txBody>
      </p:sp>
      <p:sp>
        <p:nvSpPr>
          <p:cNvPr id="947" name="テキスト ボックス 7"/>
          <p:cNvSpPr txBox="1"/>
          <p:nvPr/>
        </p:nvSpPr>
        <p:spPr>
          <a:xfrm>
            <a:off x="2632935" y="8893468"/>
            <a:ext cx="298887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Number of detected photons</a:t>
            </a:r>
          </a:p>
        </p:txBody>
      </p:sp>
      <p:sp>
        <p:nvSpPr>
          <p:cNvPr id="948" name="Simulation process…"/>
          <p:cNvSpPr txBox="1"/>
          <p:nvPr>
            <p:ph type="body" sz="half" idx="1"/>
          </p:nvPr>
        </p:nvSpPr>
        <p:spPr>
          <a:xfrm>
            <a:off x="536922" y="1890786"/>
            <a:ext cx="7886701" cy="4351339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Simulation process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0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nbb</a:t>
            </a:r>
            <a:r>
              <a:t> event by Geant4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statistical fluctuation with fano factor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drift to the ELCC plane with diffusion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EL generation (6photon/e</a:t>
            </a:r>
            <a:r>
              <a:rPr baseline="30000"/>
              <a:t>-</a:t>
            </a:r>
            <a:r>
              <a:t>)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Simulated energy resolution: 0.37%(FWHM)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ionizing process: 0.27%</a:t>
            </a:r>
          </a:p>
          <a:p>
            <a:pPr lvl="1" marL="685800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EL process: 0.25%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3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64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65" name="スライド番号"/>
          <p:cNvSpPr txBox="1"/>
          <p:nvPr>
            <p:ph type="sldNum" sz="quarter" idx="4294967295"/>
          </p:nvPr>
        </p:nvSpPr>
        <p:spPr>
          <a:xfrm>
            <a:off x="12643340" y="9435836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6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5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52" name="Contents"/>
          <p:cNvSpPr txBox="1"/>
          <p:nvPr/>
        </p:nvSpPr>
        <p:spPr>
          <a:xfrm>
            <a:off x="334223" y="167612"/>
            <a:ext cx="17399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953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954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55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Simulation study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図 6" descr="図 6"/>
          <p:cNvPicPr>
            <a:picLocks noChangeAspect="1"/>
          </p:cNvPicPr>
          <p:nvPr/>
        </p:nvPicPr>
        <p:blipFill>
          <a:blip r:embed="rId2">
            <a:extLst/>
          </a:blip>
          <a:srcRect l="14692" t="19855" r="14889" b="7327"/>
          <a:stretch>
            <a:fillRect/>
          </a:stretch>
        </p:blipFill>
        <p:spPr>
          <a:xfrm>
            <a:off x="2135363" y="3617206"/>
            <a:ext cx="8458431" cy="5915645"/>
          </a:xfrm>
          <a:prstGeom prst="rect">
            <a:avLst/>
          </a:prstGeom>
          <a:ln w="12700">
            <a:miter lim="400000"/>
          </a:ln>
        </p:spPr>
      </p:pic>
      <p:sp>
        <p:nvSpPr>
          <p:cNvPr id="95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5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60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961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62" name="Gas system…"/>
          <p:cNvSpPr txBox="1"/>
          <p:nvPr/>
        </p:nvSpPr>
        <p:spPr>
          <a:xfrm>
            <a:off x="315136" y="1035159"/>
            <a:ext cx="803984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Gas system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circulation pump : PumpWorks PW2070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SEAS micro torr MC1-902FV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API GETTER-I Re</a:t>
            </a:r>
          </a:p>
        </p:txBody>
      </p:sp>
      <p:grpSp>
        <p:nvGrpSpPr>
          <p:cNvPr id="975" name="グループ"/>
          <p:cNvGrpSpPr/>
          <p:nvPr/>
        </p:nvGrpSpPr>
        <p:grpSpPr>
          <a:xfrm>
            <a:off x="2279952" y="3618304"/>
            <a:ext cx="3606675" cy="4856424"/>
            <a:chOff x="0" y="0"/>
            <a:chExt cx="3606673" cy="4856422"/>
          </a:xfrm>
        </p:grpSpPr>
        <p:sp>
          <p:nvSpPr>
            <p:cNvPr id="963" name="四角形"/>
            <p:cNvSpPr/>
            <p:nvPr/>
          </p:nvSpPr>
          <p:spPr>
            <a:xfrm>
              <a:off x="3266415" y="7839"/>
              <a:ext cx="340259" cy="4830112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64" name="四角形"/>
            <p:cNvSpPr/>
            <p:nvPr/>
          </p:nvSpPr>
          <p:spPr>
            <a:xfrm>
              <a:off x="2617176" y="0"/>
              <a:ext cx="340259" cy="182457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65" name="四角形"/>
            <p:cNvSpPr/>
            <p:nvPr/>
          </p:nvSpPr>
          <p:spPr>
            <a:xfrm>
              <a:off x="2044138" y="0"/>
              <a:ext cx="340259" cy="182457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66" name="四角形"/>
            <p:cNvSpPr/>
            <p:nvPr/>
          </p:nvSpPr>
          <p:spPr>
            <a:xfrm>
              <a:off x="1398098" y="0"/>
              <a:ext cx="340259" cy="251699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67" name="四角形"/>
            <p:cNvSpPr/>
            <p:nvPr/>
          </p:nvSpPr>
          <p:spPr>
            <a:xfrm>
              <a:off x="0" y="2170055"/>
              <a:ext cx="340259" cy="228600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68" name="四角形"/>
            <p:cNvSpPr/>
            <p:nvPr/>
          </p:nvSpPr>
          <p:spPr>
            <a:xfrm>
              <a:off x="587406" y="3651187"/>
              <a:ext cx="340260" cy="120523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69" name="四角形"/>
            <p:cNvSpPr/>
            <p:nvPr/>
          </p:nvSpPr>
          <p:spPr>
            <a:xfrm>
              <a:off x="926847" y="4532117"/>
              <a:ext cx="2340387" cy="32430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70" name="四角形"/>
            <p:cNvSpPr/>
            <p:nvPr/>
          </p:nvSpPr>
          <p:spPr>
            <a:xfrm>
              <a:off x="2952616" y="7839"/>
              <a:ext cx="323590" cy="32430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71" name="四角形"/>
            <p:cNvSpPr/>
            <p:nvPr/>
          </p:nvSpPr>
          <p:spPr>
            <a:xfrm>
              <a:off x="1729453" y="7839"/>
              <a:ext cx="323589" cy="32430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72" name="四角形"/>
            <p:cNvSpPr/>
            <p:nvPr/>
          </p:nvSpPr>
          <p:spPr>
            <a:xfrm>
              <a:off x="2378691" y="1500264"/>
              <a:ext cx="247390" cy="324307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73" name="四角形"/>
            <p:cNvSpPr/>
            <p:nvPr/>
          </p:nvSpPr>
          <p:spPr>
            <a:xfrm>
              <a:off x="335389" y="2171842"/>
              <a:ext cx="1067579" cy="324307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74" name="四角形"/>
            <p:cNvSpPr/>
            <p:nvPr/>
          </p:nvSpPr>
          <p:spPr>
            <a:xfrm>
              <a:off x="342972" y="3658698"/>
              <a:ext cx="247390" cy="83820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976" name="線"/>
          <p:cNvSpPr/>
          <p:nvPr/>
        </p:nvSpPr>
        <p:spPr>
          <a:xfrm>
            <a:off x="4311351" y="8703819"/>
            <a:ext cx="994525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77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80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81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98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3" name="cPhotonm.pdf" descr="cPhotonm.pdf"/>
          <p:cNvPicPr>
            <a:picLocks noChangeAspect="1"/>
          </p:cNvPicPr>
          <p:nvPr/>
        </p:nvPicPr>
        <p:blipFill>
          <a:blip r:embed="rId2">
            <a:extLst/>
          </a:blip>
          <a:srcRect l="0" t="6044" r="0" b="0"/>
          <a:stretch>
            <a:fillRect/>
          </a:stretch>
        </p:blipFill>
        <p:spPr>
          <a:xfrm>
            <a:off x="-106289" y="5180882"/>
            <a:ext cx="7773545" cy="45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cPhotonm_2.pdf" descr="cPhotonm_2.pdf"/>
          <p:cNvPicPr>
            <a:picLocks noChangeAspect="1"/>
          </p:cNvPicPr>
          <p:nvPr/>
        </p:nvPicPr>
        <p:blipFill>
          <a:blip r:embed="rId3">
            <a:extLst/>
          </a:blip>
          <a:srcRect l="8012" t="9345" r="8365" b="5022"/>
          <a:stretch>
            <a:fillRect/>
          </a:stretch>
        </p:blipFill>
        <p:spPr>
          <a:xfrm>
            <a:off x="7963718" y="6154345"/>
            <a:ext cx="5061135" cy="3254066"/>
          </a:xfrm>
          <a:prstGeom prst="rect">
            <a:avLst/>
          </a:prstGeom>
          <a:ln w="12700">
            <a:miter lim="400000"/>
          </a:ln>
        </p:spPr>
      </p:pic>
      <p:sp>
        <p:nvSpPr>
          <p:cNvPr id="985" name="線"/>
          <p:cNvSpPr/>
          <p:nvPr/>
        </p:nvSpPr>
        <p:spPr>
          <a:xfrm>
            <a:off x="7214890" y="9265900"/>
            <a:ext cx="82476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86" name="線"/>
          <p:cNvSpPr/>
          <p:nvPr/>
        </p:nvSpPr>
        <p:spPr>
          <a:xfrm flipV="1">
            <a:off x="7164090" y="6154160"/>
            <a:ext cx="1056732" cy="27001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87" name="81keV"/>
          <p:cNvSpPr txBox="1"/>
          <p:nvPr/>
        </p:nvSpPr>
        <p:spPr>
          <a:xfrm rot="18900000">
            <a:off x="1823327" y="6743073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988" name="51keV"/>
          <p:cNvSpPr txBox="1"/>
          <p:nvPr/>
        </p:nvSpPr>
        <p:spPr>
          <a:xfrm rot="18900000">
            <a:off x="1340062" y="7994994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51keV</a:t>
            </a:r>
          </a:p>
        </p:txBody>
      </p:sp>
      <p:sp>
        <p:nvSpPr>
          <p:cNvPr id="989" name="30keV"/>
          <p:cNvSpPr txBox="1"/>
          <p:nvPr/>
        </p:nvSpPr>
        <p:spPr>
          <a:xfrm rot="18900000">
            <a:off x="1200501" y="5731941"/>
            <a:ext cx="6821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30keV</a:t>
            </a:r>
          </a:p>
        </p:txBody>
      </p:sp>
      <p:sp>
        <p:nvSpPr>
          <p:cNvPr id="990" name="302keV"/>
          <p:cNvSpPr txBox="1"/>
          <p:nvPr/>
        </p:nvSpPr>
        <p:spPr>
          <a:xfrm rot="18900000">
            <a:off x="9974677" y="6567709"/>
            <a:ext cx="79900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302keV</a:t>
            </a:r>
          </a:p>
        </p:txBody>
      </p:sp>
      <p:sp>
        <p:nvSpPr>
          <p:cNvPr id="991" name="356keV"/>
          <p:cNvSpPr txBox="1"/>
          <p:nvPr/>
        </p:nvSpPr>
        <p:spPr>
          <a:xfrm rot="18900000">
            <a:off x="12152999" y="6567709"/>
            <a:ext cx="79900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992" name="326keV"/>
          <p:cNvSpPr txBox="1"/>
          <p:nvPr/>
        </p:nvSpPr>
        <p:spPr>
          <a:xfrm rot="18900000">
            <a:off x="10804409" y="7035102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326keV</a:t>
            </a:r>
          </a:p>
        </p:txBody>
      </p:sp>
      <p:sp>
        <p:nvSpPr>
          <p:cNvPr id="993" name="276keV?…"/>
          <p:cNvSpPr txBox="1"/>
          <p:nvPr/>
        </p:nvSpPr>
        <p:spPr>
          <a:xfrm>
            <a:off x="8427010" y="6518435"/>
            <a:ext cx="101894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276keV? </a:t>
            </a:r>
          </a:p>
          <a:p>
            <a: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272keV?</a:t>
            </a:r>
          </a:p>
        </p:txBody>
      </p:sp>
      <p:pic>
        <p:nvPicPr>
          <p:cNvPr id="994" name="cPhotonm.pdf" descr="cPhotonm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064" y="1877619"/>
            <a:ext cx="4425929" cy="2778890"/>
          </a:xfrm>
          <a:prstGeom prst="rect">
            <a:avLst/>
          </a:prstGeom>
          <a:ln w="12700">
            <a:miter lim="400000"/>
          </a:ln>
        </p:spPr>
      </p:pic>
      <p:sp>
        <p:nvSpPr>
          <p:cNvPr id="995" name="線"/>
          <p:cNvSpPr/>
          <p:nvPr/>
        </p:nvSpPr>
        <p:spPr>
          <a:xfrm>
            <a:off x="2164424" y="4497604"/>
            <a:ext cx="1" cy="75839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96" name="- Fiducial cut…"/>
          <p:cNvSpPr txBox="1"/>
          <p:nvPr/>
        </p:nvSpPr>
        <p:spPr>
          <a:xfrm>
            <a:off x="4882959" y="2880161"/>
            <a:ext cx="4469707" cy="2277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Fiducial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Saturated event →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DE6A10"/>
                </a:solidFill>
              </a:rPr>
              <a:t>Cell gain calibration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773F9B"/>
                </a:solidFill>
              </a:rPr>
              <a:t>MPPC saturation correction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  etc……</a:t>
            </a:r>
          </a:p>
        </p:txBody>
      </p:sp>
      <p:sp>
        <p:nvSpPr>
          <p:cNvPr id="997" name="コールアウト"/>
          <p:cNvSpPr/>
          <p:nvPr/>
        </p:nvSpPr>
        <p:spPr>
          <a:xfrm>
            <a:off x="2364901" y="2807721"/>
            <a:ext cx="7154070" cy="231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00" y="0"/>
                </a:moveTo>
                <a:cubicBezTo>
                  <a:pt x="7707" y="0"/>
                  <a:pt x="7551" y="482"/>
                  <a:pt x="7551" y="1079"/>
                </a:cubicBezTo>
                <a:lnTo>
                  <a:pt x="7551" y="18690"/>
                </a:lnTo>
                <a:lnTo>
                  <a:pt x="0" y="19506"/>
                </a:lnTo>
                <a:lnTo>
                  <a:pt x="7551" y="20317"/>
                </a:lnTo>
                <a:lnTo>
                  <a:pt x="7551" y="20521"/>
                </a:lnTo>
                <a:cubicBezTo>
                  <a:pt x="7551" y="21118"/>
                  <a:pt x="7707" y="21600"/>
                  <a:pt x="7900" y="21600"/>
                </a:cubicBezTo>
                <a:lnTo>
                  <a:pt x="21251" y="21600"/>
                </a:lnTo>
                <a:cubicBezTo>
                  <a:pt x="21444" y="21600"/>
                  <a:pt x="21600" y="21118"/>
                  <a:pt x="21600" y="20521"/>
                </a:cubicBezTo>
                <a:lnTo>
                  <a:pt x="21600" y="1079"/>
                </a:lnTo>
                <a:cubicBezTo>
                  <a:pt x="21600" y="482"/>
                  <a:pt x="21444" y="0"/>
                  <a:pt x="21251" y="0"/>
                </a:cubicBezTo>
                <a:lnTo>
                  <a:pt x="7900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98" name="- Gas   ： Xe   8 bar…"/>
          <p:cNvSpPr txBox="1"/>
          <p:nvPr/>
        </p:nvSpPr>
        <p:spPr>
          <a:xfrm>
            <a:off x="9072841" y="1013081"/>
            <a:ext cx="3868898" cy="1615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Gas　  ： Xe   8 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：83 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：2.375 kV/cm/bar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source   : </a:t>
            </a:r>
            <a:r>
              <a:rPr baseline="31999"/>
              <a:t>133</a:t>
            </a:r>
            <a:r>
              <a:t>Ba</a:t>
            </a:r>
          </a:p>
        </p:txBody>
      </p:sp>
      <p:sp>
        <p:nvSpPr>
          <p:cNvPr id="999" name="Correction using 30 keV X-ray peak position"/>
          <p:cNvSpPr txBox="1"/>
          <p:nvPr/>
        </p:nvSpPr>
        <p:spPr>
          <a:xfrm>
            <a:off x="9752938" y="3873875"/>
            <a:ext cx="2901951" cy="839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Correction using 30 keV X-ray peak position</a:t>
            </a:r>
          </a:p>
        </p:txBody>
      </p:sp>
      <p:grpSp>
        <p:nvGrpSpPr>
          <p:cNvPr id="1009" name="グループ"/>
          <p:cNvGrpSpPr/>
          <p:nvPr/>
        </p:nvGrpSpPr>
        <p:grpSpPr>
          <a:xfrm>
            <a:off x="9752938" y="2796459"/>
            <a:ext cx="2901951" cy="1148496"/>
            <a:chOff x="0" y="0"/>
            <a:chExt cx="2901950" cy="1148494"/>
          </a:xfrm>
        </p:grpSpPr>
        <p:pic>
          <p:nvPicPr>
            <p:cNvPr id="1000" name="cc1_Befor.pdf" descr="cc1_Befor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503" t="25023" r="49770" b="50517"/>
            <a:stretch>
              <a:fillRect/>
            </a:stretch>
          </p:blipFill>
          <p:spPr>
            <a:xfrm>
              <a:off x="925144" y="0"/>
              <a:ext cx="1976806" cy="1148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1" name="線"/>
            <p:cNvSpPr/>
            <p:nvPr/>
          </p:nvSpPr>
          <p:spPr>
            <a:xfrm flipV="1">
              <a:off x="1202285" y="565555"/>
              <a:ext cx="154902" cy="1549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002" name="線"/>
            <p:cNvSpPr/>
            <p:nvPr/>
          </p:nvSpPr>
          <p:spPr>
            <a:xfrm flipV="1">
              <a:off x="2199469" y="496849"/>
              <a:ext cx="154901" cy="15490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003" name="30keV"/>
            <p:cNvSpPr txBox="1"/>
            <p:nvPr/>
          </p:nvSpPr>
          <p:spPr>
            <a:xfrm>
              <a:off x="1220080" y="310391"/>
              <a:ext cx="652855" cy="369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sp>
          <p:nvSpPr>
            <p:cNvPr id="1004" name="30keV"/>
            <p:cNvSpPr txBox="1"/>
            <p:nvPr/>
          </p:nvSpPr>
          <p:spPr>
            <a:xfrm>
              <a:off x="2196066" y="224710"/>
              <a:ext cx="659147" cy="351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grpSp>
          <p:nvGrpSpPr>
            <p:cNvPr id="1007" name="グループ"/>
            <p:cNvGrpSpPr/>
            <p:nvPr/>
          </p:nvGrpSpPr>
          <p:grpSpPr>
            <a:xfrm>
              <a:off x="0" y="268783"/>
              <a:ext cx="673275" cy="687870"/>
              <a:chOff x="0" y="0"/>
              <a:chExt cx="673274" cy="687869"/>
            </a:xfrm>
          </p:grpSpPr>
          <p:pic>
            <p:nvPicPr>
              <p:cNvPr id="1005" name="IMG_7042.png" descr="IMG_704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7451" t="29384" r="32191" b="29384"/>
              <a:stretch>
                <a:fillRect/>
              </a:stretch>
            </p:blipFill>
            <p:spPr>
              <a:xfrm>
                <a:off x="0" y="0"/>
                <a:ext cx="673275" cy="6878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06" name="四角形"/>
              <p:cNvSpPr/>
              <p:nvPr/>
            </p:nvSpPr>
            <p:spPr>
              <a:xfrm>
                <a:off x="182741" y="94447"/>
                <a:ext cx="155053" cy="8427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119161" tIns="119161" rIns="119161" bIns="119161" numCol="1" anchor="ctr">
                <a:noAutofit/>
              </a:bodyPr>
              <a:lstStyle/>
              <a:p>
                <a:pPr defTabSz="2584019">
                  <a:defRPr sz="10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sp>
          <p:nvSpPr>
            <p:cNvPr id="1008" name="線"/>
            <p:cNvSpPr/>
            <p:nvPr/>
          </p:nvSpPr>
          <p:spPr>
            <a:xfrm>
              <a:off x="346257" y="413535"/>
              <a:ext cx="551779" cy="1074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010" name="コールアウト"/>
          <p:cNvSpPr/>
          <p:nvPr/>
        </p:nvSpPr>
        <p:spPr>
          <a:xfrm>
            <a:off x="8348955" y="2735706"/>
            <a:ext cx="4437857" cy="1965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16" y="0"/>
                </a:moveTo>
                <a:cubicBezTo>
                  <a:pt x="6852" y="0"/>
                  <a:pt x="6637" y="485"/>
                  <a:pt x="6637" y="1082"/>
                </a:cubicBezTo>
                <a:lnTo>
                  <a:pt x="6637" y="13230"/>
                </a:lnTo>
                <a:lnTo>
                  <a:pt x="0" y="14303"/>
                </a:lnTo>
                <a:lnTo>
                  <a:pt x="6637" y="15380"/>
                </a:lnTo>
                <a:lnTo>
                  <a:pt x="6637" y="20523"/>
                </a:lnTo>
                <a:cubicBezTo>
                  <a:pt x="6637" y="21119"/>
                  <a:pt x="6852" y="21600"/>
                  <a:pt x="7116" y="21600"/>
                </a:cubicBezTo>
                <a:lnTo>
                  <a:pt x="21123" y="21600"/>
                </a:lnTo>
                <a:cubicBezTo>
                  <a:pt x="21387" y="21600"/>
                  <a:pt x="21600" y="21119"/>
                  <a:pt x="21600" y="20523"/>
                </a:cubicBezTo>
                <a:lnTo>
                  <a:pt x="21600" y="1082"/>
                </a:lnTo>
                <a:cubicBezTo>
                  <a:pt x="21600" y="485"/>
                  <a:pt x="21387" y="0"/>
                  <a:pt x="21123" y="0"/>
                </a:cubicBezTo>
                <a:lnTo>
                  <a:pt x="7116" y="0"/>
                </a:lnTo>
                <a:close/>
              </a:path>
            </a:pathLst>
          </a:custGeom>
          <a:ln w="25400">
            <a:solidFill>
              <a:srgbClr val="F3901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11" name="Details in the next page"/>
          <p:cNvSpPr txBox="1"/>
          <p:nvPr/>
        </p:nvSpPr>
        <p:spPr>
          <a:xfrm>
            <a:off x="9483273" y="5221952"/>
            <a:ext cx="3441280" cy="5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200">
                <a:solidFill>
                  <a:srgbClr val="773F9B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Details in the next page</a:t>
            </a:r>
          </a:p>
        </p:txBody>
      </p:sp>
      <p:sp>
        <p:nvSpPr>
          <p:cNvPr id="1012" name="Data and Analysis"/>
          <p:cNvSpPr txBox="1"/>
          <p:nvPr/>
        </p:nvSpPr>
        <p:spPr>
          <a:xfrm>
            <a:off x="260575" y="1125988"/>
            <a:ext cx="34412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Data and Analysis</a:t>
            </a:r>
          </a:p>
        </p:txBody>
      </p:sp>
      <p:sp>
        <p:nvSpPr>
          <p:cNvPr id="1013" name="コールアウト"/>
          <p:cNvSpPr/>
          <p:nvPr/>
        </p:nvSpPr>
        <p:spPr>
          <a:xfrm>
            <a:off x="8867702" y="4713114"/>
            <a:ext cx="4037807" cy="958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112" y="13765"/>
                </a:lnTo>
                <a:lnTo>
                  <a:pt x="3112" y="19391"/>
                </a:lnTo>
                <a:cubicBezTo>
                  <a:pt x="3112" y="20614"/>
                  <a:pt x="3349" y="21600"/>
                  <a:pt x="3639" y="21600"/>
                </a:cubicBezTo>
                <a:lnTo>
                  <a:pt x="21073" y="21600"/>
                </a:lnTo>
                <a:cubicBezTo>
                  <a:pt x="21364" y="21600"/>
                  <a:pt x="21600" y="20614"/>
                  <a:pt x="21600" y="19391"/>
                </a:cubicBezTo>
                <a:lnTo>
                  <a:pt x="21600" y="12522"/>
                </a:lnTo>
                <a:cubicBezTo>
                  <a:pt x="21600" y="11299"/>
                  <a:pt x="21364" y="10304"/>
                  <a:pt x="21073" y="10304"/>
                </a:cubicBezTo>
                <a:lnTo>
                  <a:pt x="3900" y="1030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421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14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Screen Shot 2018-03-18 at 23.33.54.png" descr="Screen Shot 2018-03-18 at 23.33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243" y="6335118"/>
            <a:ext cx="4008040" cy="3217464"/>
          </a:xfrm>
          <a:prstGeom prst="rect">
            <a:avLst/>
          </a:prstGeom>
          <a:ln w="12700">
            <a:miter lim="400000"/>
          </a:ln>
        </p:spPr>
      </p:pic>
      <p:sp>
        <p:nvSpPr>
          <p:cNvPr id="1017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18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19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02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21" name="MPPC saturation correction…"/>
          <p:cNvSpPr txBox="1"/>
          <p:nvPr/>
        </p:nvSpPr>
        <p:spPr>
          <a:xfrm>
            <a:off x="244557" y="1152045"/>
            <a:ext cx="1221447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MPPC saturation correction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Signal is saturated as # of incident photons approaches the total number of pixel of MPPC</a:t>
            </a:r>
          </a:p>
        </p:txBody>
      </p:sp>
      <p:pic>
        <p:nvPicPr>
          <p:cNvPr id="1022" name="スクリーンショット 2017-09-06 22.34.44.png" descr="スクリーンショット 2017-09-06 22.34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2785" y="3180185"/>
            <a:ext cx="2918337" cy="3086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Screen Shot 2018-03-18 at 23.25.56.png" descr="Screen Shot 2018-03-18 at 23.25.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3959" y="2979113"/>
            <a:ext cx="6580931" cy="2312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Screen Shot 2018-03-18 at 23.26.06.png" descr="Screen Shot 2018-03-18 at 23.26.0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3899" y="5610708"/>
            <a:ext cx="7086601" cy="8509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025" name="四角形"/>
          <p:cNvSpPr/>
          <p:nvPr/>
        </p:nvSpPr>
        <p:spPr>
          <a:xfrm>
            <a:off x="8569591" y="4774745"/>
            <a:ext cx="2351119" cy="4890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26" name="two time constants"/>
          <p:cNvSpPr txBox="1"/>
          <p:nvPr/>
        </p:nvSpPr>
        <p:spPr>
          <a:xfrm>
            <a:off x="8592768" y="4790694"/>
            <a:ext cx="230476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3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two time constants</a:t>
            </a:r>
          </a:p>
        </p:txBody>
      </p:sp>
      <p:sp>
        <p:nvSpPr>
          <p:cNvPr id="1027" name="Schematic of MPPC signal"/>
          <p:cNvSpPr txBox="1"/>
          <p:nvPr/>
        </p:nvSpPr>
        <p:spPr>
          <a:xfrm>
            <a:off x="6780565" y="3071463"/>
            <a:ext cx="3407719" cy="469901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Schematic of MPPC signal</a:t>
            </a:r>
          </a:p>
        </p:txBody>
      </p:sp>
      <p:sp>
        <p:nvSpPr>
          <p:cNvPr id="1028" name="Voltage"/>
          <p:cNvSpPr txBox="1"/>
          <p:nvPr/>
        </p:nvSpPr>
        <p:spPr>
          <a:xfrm rot="16200000">
            <a:off x="5294005" y="3570030"/>
            <a:ext cx="885603" cy="406401"/>
          </a:xfrm>
          <a:prstGeom prst="rect">
            <a:avLst/>
          </a:prstGeom>
          <a:solidFill>
            <a:schemeClr val="accent2">
              <a:hueOff val="-85259"/>
              <a:satOff val="14347"/>
              <a:lumOff val="223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Voltage</a:t>
            </a:r>
          </a:p>
        </p:txBody>
      </p:sp>
      <p:sp>
        <p:nvSpPr>
          <p:cNvPr id="1029" name="- saturation curve is determined by recovery…"/>
          <p:cNvSpPr txBox="1"/>
          <p:nvPr/>
        </p:nvSpPr>
        <p:spPr>
          <a:xfrm>
            <a:off x="4524612" y="6627862"/>
            <a:ext cx="838517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saturation curve is determined by recovery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time of MPPC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Measured recovery time of MPPC one by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one, and apply to analysis</a:t>
            </a:r>
          </a:p>
        </p:txBody>
      </p:sp>
      <p:sp>
        <p:nvSpPr>
          <p:cNvPr id="1030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33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34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035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036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37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40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41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04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43" name="Readout Electronics…"/>
          <p:cNvSpPr txBox="1"/>
          <p:nvPr/>
        </p:nvSpPr>
        <p:spPr>
          <a:xfrm>
            <a:off x="264337" y="1130622"/>
            <a:ext cx="1090739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Readout Electronics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Succeed to readout waveform signals with both of ADCs</a:t>
            </a:r>
          </a:p>
        </p:txBody>
      </p:sp>
      <p:pic>
        <p:nvPicPr>
          <p:cNvPr id="1044" name="スクリーンショット 2018-09-16 0.27.03.png" descr="スクリーンショット 2018-09-16 0.27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882" y="2751548"/>
            <a:ext cx="12539036" cy="6582710"/>
          </a:xfrm>
          <a:prstGeom prst="rect">
            <a:avLst/>
          </a:prstGeom>
          <a:ln w="12700">
            <a:miter lim="400000"/>
          </a:ln>
        </p:spPr>
      </p:pic>
      <p:sp>
        <p:nvSpPr>
          <p:cNvPr id="1045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48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49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05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51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052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55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56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1057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05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9" name="model03_01.png" descr="model03_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4366" y="0"/>
            <a:ext cx="273606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0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71" name="スライド番号"/>
          <p:cNvSpPr txBox="1"/>
          <p:nvPr>
            <p:ph type="sldNum" sz="quarter" idx="4294967295"/>
          </p:nvPr>
        </p:nvSpPr>
        <p:spPr>
          <a:xfrm>
            <a:off x="12643340" y="9435836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2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73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6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7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78" name="スライド番号"/>
          <p:cNvSpPr txBox="1"/>
          <p:nvPr>
            <p:ph type="sldNum" sz="quarter" idx="4294967295"/>
          </p:nvPr>
        </p:nvSpPr>
        <p:spPr>
          <a:xfrm>
            <a:off x="12643340" y="9435836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9" name="High pressure Xe gas TPC with unique cell readout structure…"/>
          <p:cNvSpPr txBox="1"/>
          <p:nvPr/>
        </p:nvSpPr>
        <p:spPr>
          <a:xfrm>
            <a:off x="368328" y="991487"/>
            <a:ext cx="1140754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High pressure Xe gas TPC with unique cell readout structure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for 0νββ decay search</a:t>
            </a:r>
          </a:p>
        </p:txBody>
      </p:sp>
      <p:sp>
        <p:nvSpPr>
          <p:cNvPr id="180" name="線"/>
          <p:cNvSpPr/>
          <p:nvPr/>
        </p:nvSpPr>
        <p:spPr>
          <a:xfrm flipH="1" flipV="1">
            <a:off x="6448222" y="2907212"/>
            <a:ext cx="4714890" cy="1"/>
          </a:xfrm>
          <a:prstGeom prst="line">
            <a:avLst/>
          </a:prstGeom>
          <a:ln w="19050">
            <a:solidFill>
              <a:srgbClr val="000000"/>
            </a:solidFill>
            <a:bevel/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258" name="グループ"/>
          <p:cNvGrpSpPr/>
          <p:nvPr/>
        </p:nvGrpSpPr>
        <p:grpSpPr>
          <a:xfrm>
            <a:off x="6257682" y="2698804"/>
            <a:ext cx="6163521" cy="5828394"/>
            <a:chOff x="0" y="0"/>
            <a:chExt cx="6163520" cy="5828392"/>
          </a:xfrm>
        </p:grpSpPr>
        <p:pic>
          <p:nvPicPr>
            <p:cNvPr id="181" name="image19.png" descr="image1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23855" y="1823961"/>
              <a:ext cx="2178130" cy="1758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四角形"/>
            <p:cNvSpPr/>
            <p:nvPr/>
          </p:nvSpPr>
          <p:spPr>
            <a:xfrm>
              <a:off x="460568" y="1198288"/>
              <a:ext cx="222236" cy="3194042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grpSp>
          <p:nvGrpSpPr>
            <p:cNvPr id="194" name="グループ"/>
            <p:cNvGrpSpPr/>
            <p:nvPr/>
          </p:nvGrpSpPr>
          <p:grpSpPr>
            <a:xfrm>
              <a:off x="1076499" y="4361683"/>
              <a:ext cx="2815687" cy="297599"/>
              <a:chOff x="0" y="0"/>
              <a:chExt cx="2815685" cy="297598"/>
            </a:xfrm>
          </p:grpSpPr>
          <p:sp>
            <p:nvSpPr>
              <p:cNvPr id="183" name="線"/>
              <p:cNvSpPr/>
              <p:nvPr/>
            </p:nvSpPr>
            <p:spPr>
              <a:xfrm flipH="1">
                <a:off x="-1" y="19092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84" name="線"/>
              <p:cNvSpPr/>
              <p:nvPr/>
            </p:nvSpPr>
            <p:spPr>
              <a:xfrm flipH="1">
                <a:off x="26397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85" name="線"/>
              <p:cNvSpPr/>
              <p:nvPr/>
            </p:nvSpPr>
            <p:spPr>
              <a:xfrm flipH="1">
                <a:off x="52794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86" name="線"/>
              <p:cNvSpPr/>
              <p:nvPr/>
            </p:nvSpPr>
            <p:spPr>
              <a:xfrm flipH="1">
                <a:off x="791911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87" name="線"/>
              <p:cNvSpPr/>
              <p:nvPr/>
            </p:nvSpPr>
            <p:spPr>
              <a:xfrm>
                <a:off x="1101439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88" name="線"/>
              <p:cNvSpPr/>
              <p:nvPr/>
            </p:nvSpPr>
            <p:spPr>
              <a:xfrm>
                <a:off x="1407842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89" name="線"/>
              <p:cNvSpPr/>
              <p:nvPr/>
            </p:nvSpPr>
            <p:spPr>
              <a:xfrm>
                <a:off x="1671813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90" name="線"/>
              <p:cNvSpPr/>
              <p:nvPr/>
            </p:nvSpPr>
            <p:spPr>
              <a:xfrm>
                <a:off x="1964071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91" name="線"/>
              <p:cNvSpPr/>
              <p:nvPr/>
            </p:nvSpPr>
            <p:spPr>
              <a:xfrm>
                <a:off x="2256330" y="13368"/>
                <a:ext cx="1" cy="27850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92" name="線"/>
              <p:cNvSpPr/>
              <p:nvPr/>
            </p:nvSpPr>
            <p:spPr>
              <a:xfrm>
                <a:off x="2551714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93" name="線"/>
              <p:cNvSpPr/>
              <p:nvPr/>
            </p:nvSpPr>
            <p:spPr>
              <a:xfrm>
                <a:off x="2815685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195" name="136Xe 10 bar"/>
            <p:cNvSpPr txBox="1"/>
            <p:nvPr/>
          </p:nvSpPr>
          <p:spPr>
            <a:xfrm>
              <a:off x="2448947" y="3549496"/>
              <a:ext cx="2500966" cy="539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  <a:r>
                <a:rPr baseline="30000"/>
                <a:t>136</a:t>
              </a:r>
              <a:r>
                <a:t>Xe</a:t>
              </a:r>
              <a:r>
                <a:t> </a:t>
              </a:r>
              <a:r>
                <a:t>10 bar</a:t>
              </a:r>
            </a:p>
          </p:txBody>
        </p:sp>
        <p:grpSp>
          <p:nvGrpSpPr>
            <p:cNvPr id="201" name="グループ"/>
            <p:cNvGrpSpPr/>
            <p:nvPr/>
          </p:nvGrpSpPr>
          <p:grpSpPr>
            <a:xfrm>
              <a:off x="-1" y="0"/>
              <a:ext cx="1127244" cy="5432487"/>
              <a:chOff x="0" y="0"/>
              <a:chExt cx="1127242" cy="5432485"/>
            </a:xfrm>
          </p:grpSpPr>
          <p:sp>
            <p:nvSpPr>
              <p:cNvPr id="196" name="線"/>
              <p:cNvSpPr/>
              <p:nvPr/>
            </p:nvSpPr>
            <p:spPr>
              <a:xfrm rot="10800000">
                <a:off x="0" y="359810"/>
                <a:ext cx="677525" cy="470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65"/>
                      <a:pt x="11929" y="21600"/>
                      <a:pt x="0" y="21600"/>
                    </a:cubicBezTo>
                  </a:path>
                </a:pathLst>
              </a:cu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>
                    <a:latin typeface="ＭＳ Ｐゴシック"/>
                    <a:ea typeface="ＭＳ Ｐゴシック"/>
                    <a:cs typeface="ＭＳ Ｐゴシック"/>
                    <a:sym typeface="ＭＳ Ｐゴシック"/>
                  </a:defRPr>
                </a:pPr>
              </a:p>
            </p:txBody>
          </p:sp>
          <p:sp>
            <p:nvSpPr>
              <p:cNvPr id="197" name="線"/>
              <p:cNvSpPr/>
              <p:nvPr/>
            </p:nvSpPr>
            <p:spPr>
              <a:xfrm>
                <a:off x="655310" y="358879"/>
                <a:ext cx="435768" cy="1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98" name="線"/>
              <p:cNvSpPr/>
              <p:nvPr/>
            </p:nvSpPr>
            <p:spPr>
              <a:xfrm>
                <a:off x="648064" y="5064233"/>
                <a:ext cx="407992" cy="1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99" name="線"/>
              <p:cNvSpPr/>
              <p:nvPr/>
            </p:nvSpPr>
            <p:spPr>
              <a:xfrm flipV="1">
                <a:off x="1127242" y="0"/>
                <a:ext cx="1" cy="399955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00" name="線"/>
              <p:cNvSpPr/>
              <p:nvPr/>
            </p:nvSpPr>
            <p:spPr>
              <a:xfrm flipV="1">
                <a:off x="1089794" y="5032530"/>
                <a:ext cx="1" cy="399956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202" name="線"/>
            <p:cNvSpPr/>
            <p:nvPr/>
          </p:nvSpPr>
          <p:spPr>
            <a:xfrm>
              <a:off x="5033297" y="358844"/>
              <a:ext cx="677525" cy="470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4835"/>
                    <a:pt x="21600" y="10800"/>
                  </a:cubicBezTo>
                  <a:cubicBezTo>
                    <a:pt x="21600" y="16765"/>
                    <a:pt x="11929" y="21600"/>
                    <a:pt x="0" y="21600"/>
                  </a:cubicBezTo>
                </a:path>
              </a:pathLst>
            </a:cu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03" name="線"/>
            <p:cNvSpPr/>
            <p:nvPr/>
          </p:nvSpPr>
          <p:spPr>
            <a:xfrm flipH="1" flipV="1">
              <a:off x="1252482" y="5066078"/>
              <a:ext cx="3159987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4" name="線"/>
            <p:cNvSpPr/>
            <p:nvPr/>
          </p:nvSpPr>
          <p:spPr>
            <a:xfrm flipH="1" flipV="1">
              <a:off x="1340471" y="360722"/>
              <a:ext cx="3128700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5" name="線"/>
            <p:cNvSpPr/>
            <p:nvPr/>
          </p:nvSpPr>
          <p:spPr>
            <a:xfrm>
              <a:off x="1254360" y="5026578"/>
              <a:ext cx="1" cy="399956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6" name="線"/>
            <p:cNvSpPr/>
            <p:nvPr/>
          </p:nvSpPr>
          <p:spPr>
            <a:xfrm>
              <a:off x="1322845" y="0"/>
              <a:ext cx="1" cy="399955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7" name="線"/>
            <p:cNvSpPr/>
            <p:nvPr/>
          </p:nvSpPr>
          <p:spPr>
            <a:xfrm>
              <a:off x="1070301" y="4675098"/>
              <a:ext cx="2828309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8" name="ELCC plane"/>
            <p:cNvSpPr txBox="1"/>
            <p:nvPr/>
          </p:nvSpPr>
          <p:spPr>
            <a:xfrm rot="5400000">
              <a:off x="-163760" y="2690365"/>
              <a:ext cx="1947053" cy="459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b="1"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lvl1pPr>
            </a:lstStyle>
            <a:p>
              <a:pPr/>
              <a:r>
                <a:t>ELCC plane</a:t>
              </a:r>
            </a:p>
          </p:txBody>
        </p:sp>
        <p:sp>
          <p:nvSpPr>
            <p:cNvPr id="209" name="150~200kV"/>
            <p:cNvSpPr txBox="1"/>
            <p:nvPr/>
          </p:nvSpPr>
          <p:spPr>
            <a:xfrm>
              <a:off x="4883089" y="5438220"/>
              <a:ext cx="1280431" cy="3901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lvl1pPr>
            </a:lstStyle>
            <a:p>
              <a:pPr/>
              <a:r>
                <a:t>150~200kV</a:t>
              </a:r>
            </a:p>
          </p:txBody>
        </p:sp>
        <p:sp>
          <p:nvSpPr>
            <p:cNvPr id="210" name="角丸四角形"/>
            <p:cNvSpPr/>
            <p:nvPr/>
          </p:nvSpPr>
          <p:spPr>
            <a:xfrm>
              <a:off x="4772085" y="1235482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11" name="角丸四角形"/>
            <p:cNvSpPr/>
            <p:nvPr/>
          </p:nvSpPr>
          <p:spPr>
            <a:xfrm>
              <a:off x="4772085" y="1555447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12" name="角丸四角形"/>
            <p:cNvSpPr/>
            <p:nvPr/>
          </p:nvSpPr>
          <p:spPr>
            <a:xfrm>
              <a:off x="4772085" y="1875412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13" name="角丸四角形"/>
            <p:cNvSpPr/>
            <p:nvPr/>
          </p:nvSpPr>
          <p:spPr>
            <a:xfrm>
              <a:off x="4772085" y="2195376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14" name="角丸四角形"/>
            <p:cNvSpPr/>
            <p:nvPr/>
          </p:nvSpPr>
          <p:spPr>
            <a:xfrm>
              <a:off x="4772085" y="2515340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15" name="角丸四角形"/>
            <p:cNvSpPr/>
            <p:nvPr/>
          </p:nvSpPr>
          <p:spPr>
            <a:xfrm>
              <a:off x="4772085" y="2869097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16" name="角丸四角形"/>
            <p:cNvSpPr/>
            <p:nvPr/>
          </p:nvSpPr>
          <p:spPr>
            <a:xfrm>
              <a:off x="4772085" y="3235259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17" name="角丸四角形"/>
            <p:cNvSpPr/>
            <p:nvPr/>
          </p:nvSpPr>
          <p:spPr>
            <a:xfrm>
              <a:off x="4772085" y="3635215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18" name="角丸四角形"/>
            <p:cNvSpPr/>
            <p:nvPr/>
          </p:nvSpPr>
          <p:spPr>
            <a:xfrm>
              <a:off x="4772085" y="3988971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19" name="PMT"/>
            <p:cNvSpPr txBox="1"/>
            <p:nvPr/>
          </p:nvSpPr>
          <p:spPr>
            <a:xfrm rot="16200000">
              <a:off x="4814327" y="2145020"/>
              <a:ext cx="1070001" cy="5483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lvl1pPr>
            </a:lstStyle>
            <a:p>
              <a:pPr/>
              <a:r>
                <a:t>PMT</a:t>
              </a:r>
            </a:p>
          </p:txBody>
        </p:sp>
        <p:sp>
          <p:nvSpPr>
            <p:cNvPr id="220" name="四角形"/>
            <p:cNvSpPr/>
            <p:nvPr/>
          </p:nvSpPr>
          <p:spPr>
            <a:xfrm>
              <a:off x="638004" y="4715083"/>
              <a:ext cx="4486045" cy="281984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grpSp>
          <p:nvGrpSpPr>
            <p:cNvPr id="232" name="グループ"/>
            <p:cNvGrpSpPr/>
            <p:nvPr/>
          </p:nvGrpSpPr>
          <p:grpSpPr>
            <a:xfrm>
              <a:off x="1076499" y="835528"/>
              <a:ext cx="2815687" cy="297599"/>
              <a:chOff x="0" y="0"/>
              <a:chExt cx="2815685" cy="297598"/>
            </a:xfrm>
          </p:grpSpPr>
          <p:sp>
            <p:nvSpPr>
              <p:cNvPr id="221" name="線"/>
              <p:cNvSpPr/>
              <p:nvPr/>
            </p:nvSpPr>
            <p:spPr>
              <a:xfrm flipH="1">
                <a:off x="-1" y="19092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2" name="線"/>
              <p:cNvSpPr/>
              <p:nvPr/>
            </p:nvSpPr>
            <p:spPr>
              <a:xfrm flipH="1">
                <a:off x="26397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3" name="線"/>
              <p:cNvSpPr/>
              <p:nvPr/>
            </p:nvSpPr>
            <p:spPr>
              <a:xfrm flipH="1">
                <a:off x="52794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4" name="線"/>
              <p:cNvSpPr/>
              <p:nvPr/>
            </p:nvSpPr>
            <p:spPr>
              <a:xfrm flipH="1">
                <a:off x="791911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5" name="線"/>
              <p:cNvSpPr/>
              <p:nvPr/>
            </p:nvSpPr>
            <p:spPr>
              <a:xfrm>
                <a:off x="1101439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6" name="線"/>
              <p:cNvSpPr/>
              <p:nvPr/>
            </p:nvSpPr>
            <p:spPr>
              <a:xfrm>
                <a:off x="1407842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7" name="線"/>
              <p:cNvSpPr/>
              <p:nvPr/>
            </p:nvSpPr>
            <p:spPr>
              <a:xfrm>
                <a:off x="1671813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8" name="線"/>
              <p:cNvSpPr/>
              <p:nvPr/>
            </p:nvSpPr>
            <p:spPr>
              <a:xfrm>
                <a:off x="1964071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9" name="線"/>
              <p:cNvSpPr/>
              <p:nvPr/>
            </p:nvSpPr>
            <p:spPr>
              <a:xfrm>
                <a:off x="2256330" y="13368"/>
                <a:ext cx="1" cy="27850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0" name="線"/>
              <p:cNvSpPr/>
              <p:nvPr/>
            </p:nvSpPr>
            <p:spPr>
              <a:xfrm>
                <a:off x="2551714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1" name="線"/>
              <p:cNvSpPr/>
              <p:nvPr/>
            </p:nvSpPr>
            <p:spPr>
              <a:xfrm>
                <a:off x="2815685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233" name="四角形"/>
            <p:cNvSpPr/>
            <p:nvPr/>
          </p:nvSpPr>
          <p:spPr>
            <a:xfrm>
              <a:off x="548559" y="473553"/>
              <a:ext cx="4486044" cy="281984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234" name="線"/>
            <p:cNvSpPr/>
            <p:nvPr/>
          </p:nvSpPr>
          <p:spPr>
            <a:xfrm>
              <a:off x="4453418" y="7060"/>
              <a:ext cx="1" cy="399955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5" name="線"/>
            <p:cNvSpPr/>
            <p:nvPr/>
          </p:nvSpPr>
          <p:spPr>
            <a:xfrm>
              <a:off x="4657685" y="7060"/>
              <a:ext cx="1" cy="399955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6" name="線"/>
            <p:cNvSpPr/>
            <p:nvPr/>
          </p:nvSpPr>
          <p:spPr>
            <a:xfrm>
              <a:off x="4684097" y="355581"/>
              <a:ext cx="403956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7" name="線"/>
            <p:cNvSpPr/>
            <p:nvPr/>
          </p:nvSpPr>
          <p:spPr>
            <a:xfrm>
              <a:off x="4641663" y="5075054"/>
              <a:ext cx="403957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8" name="線"/>
            <p:cNvSpPr/>
            <p:nvPr/>
          </p:nvSpPr>
          <p:spPr>
            <a:xfrm>
              <a:off x="4407860" y="5036477"/>
              <a:ext cx="1" cy="399956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9" name="線"/>
            <p:cNvSpPr/>
            <p:nvPr/>
          </p:nvSpPr>
          <p:spPr>
            <a:xfrm>
              <a:off x="4612129" y="5036477"/>
              <a:ext cx="1" cy="399956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" name="線"/>
            <p:cNvSpPr/>
            <p:nvPr/>
          </p:nvSpPr>
          <p:spPr>
            <a:xfrm>
              <a:off x="4610252" y="915519"/>
              <a:ext cx="73845" cy="372592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" name="線"/>
            <p:cNvSpPr/>
            <p:nvPr/>
          </p:nvSpPr>
          <p:spPr>
            <a:xfrm flipH="1" flipV="1">
              <a:off x="3940017" y="4546953"/>
              <a:ext cx="1008049" cy="100804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" name="線"/>
            <p:cNvSpPr/>
            <p:nvPr/>
          </p:nvSpPr>
          <p:spPr>
            <a:xfrm>
              <a:off x="1892027" y="1604897"/>
              <a:ext cx="1714247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45" name="グループ"/>
            <p:cNvGrpSpPr/>
            <p:nvPr/>
          </p:nvGrpSpPr>
          <p:grpSpPr>
            <a:xfrm>
              <a:off x="2198430" y="1171149"/>
              <a:ext cx="610886" cy="548310"/>
              <a:chOff x="0" y="0"/>
              <a:chExt cx="610884" cy="548308"/>
            </a:xfrm>
          </p:grpSpPr>
          <p:sp>
            <p:nvSpPr>
              <p:cNvPr id="243" name="四角形"/>
              <p:cNvSpPr/>
              <p:nvPr/>
            </p:nvSpPr>
            <p:spPr>
              <a:xfrm>
                <a:off x="0" y="0"/>
                <a:ext cx="610885" cy="546080"/>
              </a:xfrm>
              <a:prstGeom prst="rect">
                <a:avLst/>
              </a:prstGeom>
              <a:blipFill rotWithShape="1">
                <a:blip r:embed="rId3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>
                    <a:latin typeface="ＭＳ Ｐゴシック"/>
                    <a:ea typeface="ＭＳ Ｐゴシック"/>
                    <a:cs typeface="ＭＳ Ｐゴシック"/>
                    <a:sym typeface="ＭＳ Ｐゴシック"/>
                  </a:defRPr>
                </a:pPr>
              </a:p>
            </p:txBody>
          </p:sp>
          <p:sp>
            <p:nvSpPr>
              <p:cNvPr id="244" name="四角形"/>
              <p:cNvSpPr txBox="1"/>
              <p:nvPr/>
            </p:nvSpPr>
            <p:spPr>
              <a:xfrm>
                <a:off x="0" y="0"/>
                <a:ext cx="610885" cy="5483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1800">
                    <a:latin typeface="ＭＳ Ｐゴシック"/>
                    <a:ea typeface="ＭＳ Ｐゴシック"/>
                    <a:cs typeface="ＭＳ Ｐゴシック"/>
                    <a:sym typeface="ＭＳ Ｐゴシック"/>
                  </a:defRPr>
                </a:lvl1pPr>
              </a:lstStyle>
              <a:p>
                <a:pPr/>
                <a:r>
                  <a:t> </a:t>
                </a:r>
              </a:p>
            </p:txBody>
          </p:sp>
        </p:grpSp>
        <p:sp>
          <p:nvSpPr>
            <p:cNvPr id="246" name="線"/>
            <p:cNvSpPr/>
            <p:nvPr/>
          </p:nvSpPr>
          <p:spPr>
            <a:xfrm flipV="1">
              <a:off x="3489048" y="2035393"/>
              <a:ext cx="745278" cy="424417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7" name="線"/>
            <p:cNvSpPr/>
            <p:nvPr/>
          </p:nvSpPr>
          <p:spPr>
            <a:xfrm>
              <a:off x="3489048" y="2662617"/>
              <a:ext cx="745278" cy="1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8" name="線"/>
            <p:cNvSpPr/>
            <p:nvPr/>
          </p:nvSpPr>
          <p:spPr>
            <a:xfrm>
              <a:off x="3489048" y="2869097"/>
              <a:ext cx="745278" cy="456506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9" name="線"/>
            <p:cNvSpPr/>
            <p:nvPr/>
          </p:nvSpPr>
          <p:spPr>
            <a:xfrm flipH="1">
              <a:off x="1683522" y="2448766"/>
              <a:ext cx="1273186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0" name="線"/>
            <p:cNvSpPr/>
            <p:nvPr/>
          </p:nvSpPr>
          <p:spPr>
            <a:xfrm flipV="1">
              <a:off x="3040572" y="1579520"/>
              <a:ext cx="21400" cy="784378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1" name="線"/>
            <p:cNvSpPr/>
            <p:nvPr/>
          </p:nvSpPr>
          <p:spPr>
            <a:xfrm flipH="1">
              <a:off x="2791581" y="2935506"/>
              <a:ext cx="177524" cy="619719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2" name="線"/>
            <p:cNvSpPr/>
            <p:nvPr/>
          </p:nvSpPr>
          <p:spPr>
            <a:xfrm flipH="1" flipV="1">
              <a:off x="1868411" y="1795420"/>
              <a:ext cx="964065" cy="568479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3" name="線"/>
            <p:cNvSpPr/>
            <p:nvPr/>
          </p:nvSpPr>
          <p:spPr>
            <a:xfrm flipH="1">
              <a:off x="1604441" y="3069075"/>
              <a:ext cx="648719" cy="646131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4" name="線"/>
            <p:cNvSpPr/>
            <p:nvPr/>
          </p:nvSpPr>
          <p:spPr>
            <a:xfrm flipH="1">
              <a:off x="1343267" y="2626890"/>
              <a:ext cx="1400505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5" name="線"/>
            <p:cNvSpPr/>
            <p:nvPr/>
          </p:nvSpPr>
          <p:spPr>
            <a:xfrm flipH="1">
              <a:off x="1236799" y="2852222"/>
              <a:ext cx="1400505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6" name="線"/>
            <p:cNvSpPr/>
            <p:nvPr/>
          </p:nvSpPr>
          <p:spPr>
            <a:xfrm flipH="1">
              <a:off x="1151181" y="3087575"/>
              <a:ext cx="1273187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7" name="線"/>
            <p:cNvSpPr/>
            <p:nvPr/>
          </p:nvSpPr>
          <p:spPr>
            <a:xfrm flipH="1">
              <a:off x="1159211" y="3300511"/>
              <a:ext cx="1052221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75" name="グループ"/>
          <p:cNvGrpSpPr/>
          <p:nvPr/>
        </p:nvGrpSpPr>
        <p:grpSpPr>
          <a:xfrm>
            <a:off x="799399" y="4285324"/>
            <a:ext cx="4745779" cy="1713693"/>
            <a:chOff x="66829" y="0"/>
            <a:chExt cx="4745777" cy="1713691"/>
          </a:xfrm>
        </p:grpSpPr>
        <p:sp>
          <p:nvSpPr>
            <p:cNvPr id="259" name="線"/>
            <p:cNvSpPr/>
            <p:nvPr/>
          </p:nvSpPr>
          <p:spPr>
            <a:xfrm flipV="1">
              <a:off x="458442" y="899576"/>
              <a:ext cx="595677" cy="3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60" name="円形"/>
            <p:cNvSpPr/>
            <p:nvPr/>
          </p:nvSpPr>
          <p:spPr>
            <a:xfrm>
              <a:off x="1100198" y="745630"/>
              <a:ext cx="287803" cy="287803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" name="線"/>
            <p:cNvSpPr/>
            <p:nvPr/>
          </p:nvSpPr>
          <p:spPr>
            <a:xfrm flipV="1">
              <a:off x="1417785" y="885329"/>
              <a:ext cx="595677" cy="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62" name="円形"/>
            <p:cNvSpPr/>
            <p:nvPr/>
          </p:nvSpPr>
          <p:spPr>
            <a:xfrm>
              <a:off x="2016031" y="751474"/>
              <a:ext cx="287803" cy="287804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" name="線"/>
            <p:cNvSpPr/>
            <p:nvPr/>
          </p:nvSpPr>
          <p:spPr>
            <a:xfrm flipV="1">
              <a:off x="2362624" y="885329"/>
              <a:ext cx="595677" cy="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64" name="円形"/>
            <p:cNvSpPr/>
            <p:nvPr/>
          </p:nvSpPr>
          <p:spPr>
            <a:xfrm>
              <a:off x="2960870" y="751474"/>
              <a:ext cx="287804" cy="287804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" name="線"/>
            <p:cNvSpPr/>
            <p:nvPr/>
          </p:nvSpPr>
          <p:spPr>
            <a:xfrm flipV="1">
              <a:off x="3284044" y="894244"/>
              <a:ext cx="595677" cy="3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66" name="円形"/>
            <p:cNvSpPr/>
            <p:nvPr/>
          </p:nvSpPr>
          <p:spPr>
            <a:xfrm>
              <a:off x="3882290" y="760390"/>
              <a:ext cx="287804" cy="287803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" name="線"/>
            <p:cNvSpPr/>
            <p:nvPr/>
          </p:nvSpPr>
          <p:spPr>
            <a:xfrm flipV="1">
              <a:off x="4216930" y="885329"/>
              <a:ext cx="595677" cy="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68" name="線"/>
            <p:cNvSpPr/>
            <p:nvPr/>
          </p:nvSpPr>
          <p:spPr>
            <a:xfrm flipV="1">
              <a:off x="1340450" y="290418"/>
              <a:ext cx="378898" cy="413520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69" name="線"/>
            <p:cNvSpPr/>
            <p:nvPr/>
          </p:nvSpPr>
          <p:spPr>
            <a:xfrm>
              <a:off x="2218327" y="1077200"/>
              <a:ext cx="500148" cy="336893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70" name="線"/>
            <p:cNvSpPr/>
            <p:nvPr/>
          </p:nvSpPr>
          <p:spPr>
            <a:xfrm flipV="1">
              <a:off x="3186585" y="361893"/>
              <a:ext cx="503838" cy="352438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71" name="線"/>
            <p:cNvSpPr/>
            <p:nvPr/>
          </p:nvSpPr>
          <p:spPr>
            <a:xfrm>
              <a:off x="4076580" y="1106206"/>
              <a:ext cx="189448" cy="326848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72" name="e"/>
            <p:cNvSpPr txBox="1"/>
            <p:nvPr/>
          </p:nvSpPr>
          <p:spPr>
            <a:xfrm>
              <a:off x="66829" y="526163"/>
              <a:ext cx="847112" cy="83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176431">
                <a:defRPr b="1" sz="3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273" name="Atom"/>
            <p:cNvSpPr txBox="1"/>
            <p:nvPr/>
          </p:nvSpPr>
          <p:spPr>
            <a:xfrm>
              <a:off x="759851" y="1060639"/>
              <a:ext cx="968497" cy="653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176431">
                <a:defRPr sz="2000"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Atom</a:t>
              </a:r>
            </a:p>
          </p:txBody>
        </p:sp>
        <p:sp>
          <p:nvSpPr>
            <p:cNvPr id="274" name="photon"/>
            <p:cNvSpPr txBox="1"/>
            <p:nvPr/>
          </p:nvSpPr>
          <p:spPr>
            <a:xfrm>
              <a:off x="1681895" y="0"/>
              <a:ext cx="1427675" cy="513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176431">
                <a:defRPr sz="2000">
                  <a:solidFill>
                    <a:srgbClr val="0000C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000CC"/>
                  </a:solidFill>
                </a:rPr>
                <a:t>photon</a:t>
              </a:r>
            </a:p>
          </p:txBody>
        </p:sp>
      </p:grpSp>
      <p:sp>
        <p:nvSpPr>
          <p:cNvPr id="276" name="Linear response to applied electric field…"/>
          <p:cNvSpPr txBox="1"/>
          <p:nvPr/>
        </p:nvSpPr>
        <p:spPr>
          <a:xfrm>
            <a:off x="790584" y="6049500"/>
            <a:ext cx="4763408" cy="2272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Linear response to applied electric field</a:t>
            </a: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Without avalanche process </a:t>
            </a: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→ less fluctuation of multiplication</a:t>
            </a:r>
          </a:p>
          <a:p>
            <a:pPr lvl="1" indent="0"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Details are in the next page</a:t>
            </a:r>
          </a:p>
        </p:txBody>
      </p:sp>
      <p:sp>
        <p:nvSpPr>
          <p:cNvPr id="277" name="● Electroluminescence (EL) process"/>
          <p:cNvSpPr txBox="1"/>
          <p:nvPr/>
        </p:nvSpPr>
        <p:spPr>
          <a:xfrm>
            <a:off x="629768" y="3517941"/>
            <a:ext cx="508504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1" indent="0"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rgbClr val="51A7F9"/>
                </a:solidFill>
              </a:rPr>
              <a:t>●</a:t>
            </a:r>
            <a:r>
              <a:rPr>
                <a:solidFill>
                  <a:srgbClr val="FFFF00"/>
                </a:solidFill>
              </a:rPr>
              <a:t> </a:t>
            </a:r>
            <a:r>
              <a:t>Electroluminescence (EL) process</a:t>
            </a:r>
          </a:p>
        </p:txBody>
      </p:sp>
      <p:sp>
        <p:nvSpPr>
          <p:cNvPr id="278" name="コールアウト"/>
          <p:cNvSpPr/>
          <p:nvPr/>
        </p:nvSpPr>
        <p:spPr>
          <a:xfrm>
            <a:off x="564017" y="3028097"/>
            <a:ext cx="6106717" cy="5277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07" y="0"/>
                </a:moveTo>
                <a:cubicBezTo>
                  <a:pt x="451" y="0"/>
                  <a:pt x="0" y="522"/>
                  <a:pt x="0" y="1165"/>
                </a:cubicBezTo>
                <a:lnTo>
                  <a:pt x="0" y="20435"/>
                </a:lnTo>
                <a:cubicBezTo>
                  <a:pt x="0" y="21078"/>
                  <a:pt x="451" y="21600"/>
                  <a:pt x="1007" y="21600"/>
                </a:cubicBezTo>
                <a:lnTo>
                  <a:pt x="17389" y="21600"/>
                </a:lnTo>
                <a:cubicBezTo>
                  <a:pt x="17944" y="21600"/>
                  <a:pt x="18395" y="21078"/>
                  <a:pt x="18395" y="20435"/>
                </a:cubicBezTo>
                <a:lnTo>
                  <a:pt x="18395" y="6090"/>
                </a:lnTo>
                <a:lnTo>
                  <a:pt x="21600" y="5351"/>
                </a:lnTo>
                <a:lnTo>
                  <a:pt x="18395" y="4612"/>
                </a:lnTo>
                <a:lnTo>
                  <a:pt x="18395" y="1165"/>
                </a:lnTo>
                <a:cubicBezTo>
                  <a:pt x="18395" y="522"/>
                  <a:pt x="17944" y="0"/>
                  <a:pt x="17389" y="0"/>
                </a:cubicBezTo>
                <a:lnTo>
                  <a:pt x="1007" y="0"/>
                </a:lnTo>
                <a:close/>
              </a:path>
            </a:pathLst>
          </a:custGeom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9" name="Readout Ionization signals"/>
          <p:cNvSpPr txBox="1"/>
          <p:nvPr/>
        </p:nvSpPr>
        <p:spPr>
          <a:xfrm>
            <a:off x="903462" y="2721340"/>
            <a:ext cx="4537652" cy="562149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32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Ionization signals</a:t>
            </a:r>
          </a:p>
        </p:txBody>
      </p:sp>
      <p:sp>
        <p:nvSpPr>
          <p:cNvPr id="280" name="線"/>
          <p:cNvSpPr/>
          <p:nvPr/>
        </p:nvSpPr>
        <p:spPr>
          <a:xfrm flipH="1" flipV="1">
            <a:off x="9432831" y="6620366"/>
            <a:ext cx="361064" cy="2014659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1" name="線"/>
          <p:cNvSpPr/>
          <p:nvPr/>
        </p:nvSpPr>
        <p:spPr>
          <a:xfrm flipH="1" flipV="1">
            <a:off x="4074671" y="7605957"/>
            <a:ext cx="142639" cy="881947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2" name="Large mass"/>
          <p:cNvSpPr/>
          <p:nvPr/>
        </p:nvSpPr>
        <p:spPr>
          <a:xfrm>
            <a:off x="8731989" y="8335506"/>
            <a:ext cx="2246795" cy="690910"/>
          </a:xfrm>
          <a:prstGeom prst="roundRect">
            <a:avLst>
              <a:gd name="adj" fmla="val 2614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Large mass</a:t>
            </a:r>
          </a:p>
        </p:txBody>
      </p:sp>
      <p:sp>
        <p:nvSpPr>
          <p:cNvPr id="283" name="線"/>
          <p:cNvSpPr/>
          <p:nvPr/>
        </p:nvSpPr>
        <p:spPr>
          <a:xfrm>
            <a:off x="11023304" y="2258177"/>
            <a:ext cx="1" cy="1530908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4" name="線"/>
          <p:cNvSpPr/>
          <p:nvPr/>
        </p:nvSpPr>
        <p:spPr>
          <a:xfrm flipH="1">
            <a:off x="6999636" y="2216155"/>
            <a:ext cx="3687202" cy="1625173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5" name="→ ton scale 136Xe gas"/>
          <p:cNvSpPr txBox="1"/>
          <p:nvPr/>
        </p:nvSpPr>
        <p:spPr>
          <a:xfrm>
            <a:off x="9286460" y="8943049"/>
            <a:ext cx="2785022" cy="48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→ ton scale </a:t>
            </a:r>
            <a:r>
              <a:rPr baseline="31999"/>
              <a:t>136</a:t>
            </a:r>
            <a:r>
              <a:t>Xe gas</a:t>
            </a:r>
          </a:p>
        </p:txBody>
      </p:sp>
      <p:sp>
        <p:nvSpPr>
          <p:cNvPr id="286" name="→ goal : 0.5%FWHM @ Q-value"/>
          <p:cNvSpPr txBox="1"/>
          <p:nvPr/>
        </p:nvSpPr>
        <p:spPr>
          <a:xfrm>
            <a:off x="3946537" y="8934504"/>
            <a:ext cx="4251127" cy="48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→ goal : 0.5%FWHM @ Q-value</a:t>
            </a:r>
          </a:p>
        </p:txBody>
      </p:sp>
      <p:sp>
        <p:nvSpPr>
          <p:cNvPr id="287" name="線"/>
          <p:cNvSpPr/>
          <p:nvPr/>
        </p:nvSpPr>
        <p:spPr>
          <a:xfrm flipH="1">
            <a:off x="12083056" y="3474124"/>
            <a:ext cx="1" cy="4017565"/>
          </a:xfrm>
          <a:prstGeom prst="line">
            <a:avLst/>
          </a:prstGeom>
          <a:ln w="19050">
            <a:solidFill>
              <a:srgbClr val="000000"/>
            </a:solidFill>
            <a:bevel/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8" name="Φa few meters"/>
          <p:cNvSpPr txBox="1"/>
          <p:nvPr/>
        </p:nvSpPr>
        <p:spPr>
          <a:xfrm rot="16200000">
            <a:off x="10746571" y="5106133"/>
            <a:ext cx="2920445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176431">
              <a:defRPr sz="2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Φa few meters</a:t>
            </a:r>
          </a:p>
        </p:txBody>
      </p:sp>
      <p:sp>
        <p:nvSpPr>
          <p:cNvPr id="289" name="a few meters"/>
          <p:cNvSpPr txBox="1"/>
          <p:nvPr/>
        </p:nvSpPr>
        <p:spPr>
          <a:xfrm>
            <a:off x="7693937" y="2584072"/>
            <a:ext cx="192537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a few meters</a:t>
            </a:r>
          </a:p>
        </p:txBody>
      </p:sp>
      <p:sp>
        <p:nvSpPr>
          <p:cNvPr id="290" name="Scintillation"/>
          <p:cNvSpPr txBox="1"/>
          <p:nvPr/>
        </p:nvSpPr>
        <p:spPr>
          <a:xfrm>
            <a:off x="9340308" y="4481074"/>
            <a:ext cx="121897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solidFill>
                  <a:srgbClr val="5070F9"/>
                </a:solidFill>
              </a:defRPr>
            </a:lvl1pPr>
          </a:lstStyle>
          <a:p>
            <a:pPr/>
            <a:r>
              <a:t>Scintillation</a:t>
            </a:r>
          </a:p>
        </p:txBody>
      </p:sp>
      <p:sp>
        <p:nvSpPr>
          <p:cNvPr id="291" name="Ionization…"/>
          <p:cNvSpPr txBox="1"/>
          <p:nvPr/>
        </p:nvSpPr>
        <p:spPr>
          <a:xfrm>
            <a:off x="8029144" y="4874730"/>
            <a:ext cx="1085623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70000"/>
              </a:lnSpc>
              <a:defRPr sz="1400">
                <a:solidFill>
                  <a:srgbClr val="5DA336"/>
                </a:solidFill>
              </a:defRPr>
            </a:pPr>
            <a:r>
              <a:t>Ionization</a:t>
            </a:r>
          </a:p>
          <a:p>
            <a:pPr algn="l">
              <a:lnSpc>
                <a:spcPct val="70000"/>
              </a:lnSpc>
              <a:defRPr sz="1400">
                <a:solidFill>
                  <a:srgbClr val="5DA336"/>
                </a:solidFill>
              </a:defRPr>
            </a:pPr>
            <a:r>
              <a:t>electrons</a:t>
            </a:r>
          </a:p>
        </p:txBody>
      </p:sp>
      <p:sp>
        <p:nvSpPr>
          <p:cNvPr id="292" name="Good energy resolution"/>
          <p:cNvSpPr/>
          <p:nvPr/>
        </p:nvSpPr>
        <p:spPr>
          <a:xfrm>
            <a:off x="2613557" y="8322169"/>
            <a:ext cx="3797201" cy="690910"/>
          </a:xfrm>
          <a:prstGeom prst="roundRect">
            <a:avLst>
              <a:gd name="adj" fmla="val 2614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7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Good energy resolution</a:t>
            </a:r>
          </a:p>
        </p:txBody>
      </p:sp>
      <p:sp>
        <p:nvSpPr>
          <p:cNvPr id="293" name="Tracking…"/>
          <p:cNvSpPr/>
          <p:nvPr/>
        </p:nvSpPr>
        <p:spPr>
          <a:xfrm>
            <a:off x="9850988" y="1763150"/>
            <a:ext cx="2941259" cy="915182"/>
          </a:xfrm>
          <a:prstGeom prst="roundRect">
            <a:avLst>
              <a:gd name="adj" fmla="val 15297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27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Tracking</a:t>
            </a:r>
          </a:p>
          <a:p>
            <a:pPr>
              <a:defRPr b="1" sz="27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(BG rejection)</a:t>
            </a:r>
          </a:p>
        </p:txBody>
      </p:sp>
      <p:sp>
        <p:nvSpPr>
          <p:cNvPr id="294" name="A Xe ElectroLuminescence : AXEL experiment"/>
          <p:cNvSpPr txBox="1"/>
          <p:nvPr/>
        </p:nvSpPr>
        <p:spPr>
          <a:xfrm>
            <a:off x="327234" y="27912"/>
            <a:ext cx="117553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 experiment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9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98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299" name="スライド番号"/>
          <p:cNvSpPr txBox="1"/>
          <p:nvPr>
            <p:ph type="sldNum" sz="quarter" idx="4294967295"/>
          </p:nvPr>
        </p:nvSpPr>
        <p:spPr>
          <a:xfrm>
            <a:off x="12643340" y="9435836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84" name="グループ"/>
          <p:cNvGrpSpPr/>
          <p:nvPr/>
        </p:nvGrpSpPr>
        <p:grpSpPr>
          <a:xfrm>
            <a:off x="7398716" y="3889328"/>
            <a:ext cx="5535841" cy="4640403"/>
            <a:chOff x="114299" y="0"/>
            <a:chExt cx="5535839" cy="4640402"/>
          </a:xfrm>
        </p:grpSpPr>
        <p:grpSp>
          <p:nvGrpSpPr>
            <p:cNvPr id="378" name="グループ"/>
            <p:cNvGrpSpPr/>
            <p:nvPr/>
          </p:nvGrpSpPr>
          <p:grpSpPr>
            <a:xfrm>
              <a:off x="114299" y="0"/>
              <a:ext cx="5535841" cy="4640403"/>
              <a:chOff x="114299" y="0"/>
              <a:chExt cx="5535839" cy="4640401"/>
            </a:xfrm>
          </p:grpSpPr>
          <p:sp>
            <p:nvSpPr>
              <p:cNvPr id="300" name="EDrift"/>
              <p:cNvSpPr txBox="1"/>
              <p:nvPr/>
            </p:nvSpPr>
            <p:spPr>
              <a:xfrm>
                <a:off x="3132517" y="3764689"/>
                <a:ext cx="1185679" cy="7868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19161" tIns="119161" rIns="119161" bIns="119161" numCol="1" anchor="t">
                <a:noAutofit/>
              </a:bodyPr>
              <a:lstStyle/>
              <a:p>
                <a:pPr algn="l" defTabSz="2584019">
                  <a:defRPr>
                    <a:latin typeface="+mn-lt"/>
                    <a:ea typeface="+mn-ea"/>
                    <a:cs typeface="+mn-cs"/>
                    <a:sym typeface="ヒラギノ角ゴ ProN W3"/>
                  </a:defRPr>
                </a:pPr>
                <a:r>
                  <a:t>E</a:t>
                </a:r>
                <a:r>
                  <a:rPr baseline="-5999"/>
                  <a:t>Drift</a:t>
                </a:r>
              </a:p>
            </p:txBody>
          </p:sp>
          <p:grpSp>
            <p:nvGrpSpPr>
              <p:cNvPr id="376" name="グループ"/>
              <p:cNvGrpSpPr/>
              <p:nvPr/>
            </p:nvGrpSpPr>
            <p:grpSpPr>
              <a:xfrm>
                <a:off x="114299" y="-1"/>
                <a:ext cx="5535841" cy="4442914"/>
                <a:chOff x="114299" y="0"/>
                <a:chExt cx="5535839" cy="4442912"/>
              </a:xfrm>
            </p:grpSpPr>
            <p:sp>
              <p:nvSpPr>
                <p:cNvPr id="301" name="四角形"/>
                <p:cNvSpPr/>
                <p:nvPr/>
              </p:nvSpPr>
              <p:spPr>
                <a:xfrm rot="5400000">
                  <a:off x="610306" y="-92895"/>
                  <a:ext cx="526003" cy="711792"/>
                </a:xfrm>
                <a:prstGeom prst="rect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2" name="四角形"/>
                <p:cNvSpPr/>
                <p:nvPr/>
              </p:nvSpPr>
              <p:spPr>
                <a:xfrm rot="5400000">
                  <a:off x="615211" y="1207131"/>
                  <a:ext cx="526002" cy="711791"/>
                </a:xfrm>
                <a:prstGeom prst="rect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3" name="四角形"/>
                <p:cNvSpPr/>
                <p:nvPr/>
              </p:nvSpPr>
              <p:spPr>
                <a:xfrm rot="5400000">
                  <a:off x="-105582" y="772227"/>
                  <a:ext cx="822428" cy="355620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1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4" name="MPPC"/>
                <p:cNvSpPr txBox="1"/>
                <p:nvPr/>
              </p:nvSpPr>
              <p:spPr>
                <a:xfrm rot="5400000">
                  <a:off x="-105582" y="771407"/>
                  <a:ext cx="822428" cy="357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176431">
                    <a:defRPr b="1" sz="1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MPPC</a:t>
                  </a:r>
                </a:p>
              </p:txBody>
            </p:sp>
            <p:sp>
              <p:nvSpPr>
                <p:cNvPr id="305" name="線"/>
                <p:cNvSpPr/>
                <p:nvPr/>
              </p:nvSpPr>
              <p:spPr>
                <a:xfrm flipH="1" flipV="1">
                  <a:off x="474150" y="912163"/>
                  <a:ext cx="2905922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06" name="線"/>
                <p:cNvSpPr/>
                <p:nvPr/>
              </p:nvSpPr>
              <p:spPr>
                <a:xfrm rot="5400000">
                  <a:off x="1880532" y="-704255"/>
                  <a:ext cx="104413" cy="3032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9" h="21600" fill="norm" stroke="1" extrusionOk="0">
                      <a:moveTo>
                        <a:pt x="465" y="0"/>
                      </a:moveTo>
                      <a:cubicBezTo>
                        <a:pt x="101" y="4792"/>
                        <a:pt x="-702" y="8596"/>
                        <a:pt x="1341" y="10927"/>
                      </a:cubicBezTo>
                      <a:cubicBezTo>
                        <a:pt x="3385" y="13258"/>
                        <a:pt x="9733" y="13211"/>
                        <a:pt x="12725" y="13986"/>
                      </a:cubicBezTo>
                      <a:cubicBezTo>
                        <a:pt x="15717" y="14761"/>
                        <a:pt x="17979" y="14766"/>
                        <a:pt x="19293" y="15579"/>
                      </a:cubicBezTo>
                      <a:cubicBezTo>
                        <a:pt x="20606" y="16391"/>
                        <a:pt x="20898" y="17857"/>
                        <a:pt x="20606" y="18860"/>
                      </a:cubicBezTo>
                      <a:cubicBezTo>
                        <a:pt x="20314" y="19864"/>
                        <a:pt x="19366" y="20650"/>
                        <a:pt x="17541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7" name="線"/>
                <p:cNvSpPr/>
                <p:nvPr/>
              </p:nvSpPr>
              <p:spPr>
                <a:xfrm rot="5400000">
                  <a:off x="1822572" y="-827719"/>
                  <a:ext cx="250425" cy="3032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153" y="0"/>
                      </a:moveTo>
                      <a:cubicBezTo>
                        <a:pt x="-140" y="4792"/>
                        <a:pt x="-70" y="8690"/>
                        <a:pt x="858" y="10927"/>
                      </a:cubicBezTo>
                      <a:cubicBezTo>
                        <a:pt x="1786" y="13165"/>
                        <a:pt x="4193" y="12914"/>
                        <a:pt x="5719" y="13424"/>
                      </a:cubicBezTo>
                      <a:cubicBezTo>
                        <a:pt x="7245" y="13934"/>
                        <a:pt x="11764" y="14089"/>
                        <a:pt x="14240" y="14464"/>
                      </a:cubicBezTo>
                      <a:cubicBezTo>
                        <a:pt x="16717" y="14839"/>
                        <a:pt x="19699" y="14931"/>
                        <a:pt x="20580" y="15674"/>
                      </a:cubicBezTo>
                      <a:cubicBezTo>
                        <a:pt x="21460" y="16418"/>
                        <a:pt x="20638" y="17936"/>
                        <a:pt x="19523" y="18924"/>
                      </a:cubicBezTo>
                      <a:cubicBezTo>
                        <a:pt x="18408" y="19912"/>
                        <a:pt x="15356" y="20650"/>
                        <a:pt x="13888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8" name="線"/>
                <p:cNvSpPr/>
                <p:nvPr/>
              </p:nvSpPr>
              <p:spPr>
                <a:xfrm flipH="1" rot="5400000">
                  <a:off x="1904892" y="-506084"/>
                  <a:ext cx="127293" cy="3032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9" h="21600" fill="norm" stroke="1" extrusionOk="0">
                      <a:moveTo>
                        <a:pt x="465" y="0"/>
                      </a:moveTo>
                      <a:cubicBezTo>
                        <a:pt x="101" y="4792"/>
                        <a:pt x="-702" y="8596"/>
                        <a:pt x="1341" y="10927"/>
                      </a:cubicBezTo>
                      <a:cubicBezTo>
                        <a:pt x="3385" y="13258"/>
                        <a:pt x="9733" y="13211"/>
                        <a:pt x="12725" y="13986"/>
                      </a:cubicBezTo>
                      <a:cubicBezTo>
                        <a:pt x="15717" y="14761"/>
                        <a:pt x="17979" y="14766"/>
                        <a:pt x="19293" y="15579"/>
                      </a:cubicBezTo>
                      <a:cubicBezTo>
                        <a:pt x="20606" y="16391"/>
                        <a:pt x="20898" y="17857"/>
                        <a:pt x="20606" y="18860"/>
                      </a:cubicBezTo>
                      <a:cubicBezTo>
                        <a:pt x="20314" y="19864"/>
                        <a:pt x="19366" y="20650"/>
                        <a:pt x="17541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9" name="線"/>
                <p:cNvSpPr/>
                <p:nvPr/>
              </p:nvSpPr>
              <p:spPr>
                <a:xfrm flipH="1" rot="5400000">
                  <a:off x="1848410" y="-419839"/>
                  <a:ext cx="241397" cy="3074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153" y="0"/>
                      </a:moveTo>
                      <a:cubicBezTo>
                        <a:pt x="-140" y="4792"/>
                        <a:pt x="-70" y="8690"/>
                        <a:pt x="858" y="10927"/>
                      </a:cubicBezTo>
                      <a:cubicBezTo>
                        <a:pt x="1786" y="13165"/>
                        <a:pt x="4193" y="12914"/>
                        <a:pt x="5719" y="13424"/>
                      </a:cubicBezTo>
                      <a:cubicBezTo>
                        <a:pt x="7245" y="13934"/>
                        <a:pt x="11764" y="14089"/>
                        <a:pt x="14240" y="14464"/>
                      </a:cubicBezTo>
                      <a:cubicBezTo>
                        <a:pt x="16717" y="14839"/>
                        <a:pt x="19699" y="14931"/>
                        <a:pt x="20580" y="15674"/>
                      </a:cubicBezTo>
                      <a:cubicBezTo>
                        <a:pt x="21460" y="16418"/>
                        <a:pt x="20638" y="17936"/>
                        <a:pt x="19523" y="18924"/>
                      </a:cubicBezTo>
                      <a:cubicBezTo>
                        <a:pt x="18408" y="19911"/>
                        <a:pt x="15356" y="20650"/>
                        <a:pt x="13888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0" name="線"/>
                <p:cNvSpPr/>
                <p:nvPr/>
              </p:nvSpPr>
              <p:spPr>
                <a:xfrm>
                  <a:off x="519826" y="1268782"/>
                  <a:ext cx="690424" cy="1"/>
                </a:xfrm>
                <a:prstGeom prst="line">
                  <a:avLst/>
                </a:prstGeom>
                <a:noFill/>
                <a:ln w="28575" cap="flat">
                  <a:solidFill>
                    <a:srgbClr val="4A7EBB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11" name="線"/>
                <p:cNvSpPr/>
                <p:nvPr/>
              </p:nvSpPr>
              <p:spPr>
                <a:xfrm>
                  <a:off x="527533" y="534417"/>
                  <a:ext cx="690424" cy="1"/>
                </a:xfrm>
                <a:prstGeom prst="line">
                  <a:avLst/>
                </a:prstGeom>
                <a:noFill/>
                <a:ln w="28575" cap="flat">
                  <a:solidFill>
                    <a:srgbClr val="4A7EBB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12" name="線"/>
                <p:cNvSpPr/>
                <p:nvPr/>
              </p:nvSpPr>
              <p:spPr>
                <a:xfrm>
                  <a:off x="1243133" y="1704"/>
                  <a:ext cx="1" cy="460085"/>
                </a:xfrm>
                <a:prstGeom prst="line">
                  <a:avLst/>
                </a:prstGeom>
                <a:noFill/>
                <a:ln w="57150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13" name="線"/>
                <p:cNvSpPr/>
                <p:nvPr/>
              </p:nvSpPr>
              <p:spPr>
                <a:xfrm>
                  <a:off x="1243133" y="1342493"/>
                  <a:ext cx="1" cy="459898"/>
                </a:xfrm>
                <a:prstGeom prst="line">
                  <a:avLst/>
                </a:prstGeom>
                <a:noFill/>
                <a:ln w="57150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14" name="線"/>
                <p:cNvSpPr/>
                <p:nvPr/>
              </p:nvSpPr>
              <p:spPr>
                <a:xfrm flipH="1">
                  <a:off x="503144" y="35803"/>
                  <a:ext cx="1" cy="1731594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15" name="線"/>
                <p:cNvSpPr/>
                <p:nvPr/>
              </p:nvSpPr>
              <p:spPr>
                <a:xfrm flipH="1">
                  <a:off x="2432457" y="563139"/>
                  <a:ext cx="19351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16" name="線"/>
                <p:cNvSpPr/>
                <p:nvPr/>
              </p:nvSpPr>
              <p:spPr>
                <a:xfrm flipH="1">
                  <a:off x="2433216" y="759611"/>
                  <a:ext cx="193517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17" name="線"/>
                <p:cNvSpPr/>
                <p:nvPr/>
              </p:nvSpPr>
              <p:spPr>
                <a:xfrm flipH="1">
                  <a:off x="2438381" y="908948"/>
                  <a:ext cx="19351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18" name="線"/>
                <p:cNvSpPr/>
                <p:nvPr/>
              </p:nvSpPr>
              <p:spPr>
                <a:xfrm flipH="1">
                  <a:off x="2441019" y="1070495"/>
                  <a:ext cx="19351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19" name="線"/>
                <p:cNvSpPr/>
                <p:nvPr/>
              </p:nvSpPr>
              <p:spPr>
                <a:xfrm flipH="1">
                  <a:off x="2422054" y="1239390"/>
                  <a:ext cx="193517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20" name="四角形"/>
                <p:cNvSpPr/>
                <p:nvPr/>
              </p:nvSpPr>
              <p:spPr>
                <a:xfrm rot="5400000">
                  <a:off x="610306" y="1234238"/>
                  <a:ext cx="526003" cy="711791"/>
                </a:xfrm>
                <a:prstGeom prst="rect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1" name="四角形"/>
                <p:cNvSpPr/>
                <p:nvPr/>
              </p:nvSpPr>
              <p:spPr>
                <a:xfrm rot="5400000">
                  <a:off x="615211" y="2534267"/>
                  <a:ext cx="526002" cy="711791"/>
                </a:xfrm>
                <a:prstGeom prst="rect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2" name="四角形"/>
                <p:cNvSpPr/>
                <p:nvPr/>
              </p:nvSpPr>
              <p:spPr>
                <a:xfrm rot="5400000">
                  <a:off x="-105582" y="2099362"/>
                  <a:ext cx="822428" cy="355621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1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3" name="MPPC"/>
                <p:cNvSpPr txBox="1"/>
                <p:nvPr/>
              </p:nvSpPr>
              <p:spPr>
                <a:xfrm rot="5400000">
                  <a:off x="-105582" y="2098542"/>
                  <a:ext cx="822428" cy="357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176431">
                    <a:defRPr sz="1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MPPC</a:t>
                  </a:r>
                </a:p>
              </p:txBody>
            </p:sp>
            <p:sp>
              <p:nvSpPr>
                <p:cNvPr id="324" name="線"/>
                <p:cNvSpPr/>
                <p:nvPr/>
              </p:nvSpPr>
              <p:spPr>
                <a:xfrm flipH="1" flipV="1">
                  <a:off x="474150" y="2239295"/>
                  <a:ext cx="2905922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25" name="線"/>
                <p:cNvSpPr/>
                <p:nvPr/>
              </p:nvSpPr>
              <p:spPr>
                <a:xfrm rot="5400000">
                  <a:off x="1880532" y="622880"/>
                  <a:ext cx="104413" cy="3032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9" h="21600" fill="norm" stroke="1" extrusionOk="0">
                      <a:moveTo>
                        <a:pt x="465" y="0"/>
                      </a:moveTo>
                      <a:cubicBezTo>
                        <a:pt x="101" y="4792"/>
                        <a:pt x="-702" y="8596"/>
                        <a:pt x="1341" y="10927"/>
                      </a:cubicBezTo>
                      <a:cubicBezTo>
                        <a:pt x="3385" y="13258"/>
                        <a:pt x="9733" y="13211"/>
                        <a:pt x="12725" y="13986"/>
                      </a:cubicBezTo>
                      <a:cubicBezTo>
                        <a:pt x="15717" y="14761"/>
                        <a:pt x="17979" y="14766"/>
                        <a:pt x="19293" y="15579"/>
                      </a:cubicBezTo>
                      <a:cubicBezTo>
                        <a:pt x="20606" y="16391"/>
                        <a:pt x="20898" y="17857"/>
                        <a:pt x="20606" y="18860"/>
                      </a:cubicBezTo>
                      <a:cubicBezTo>
                        <a:pt x="20314" y="19864"/>
                        <a:pt x="19366" y="20650"/>
                        <a:pt x="17541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6" name="線"/>
                <p:cNvSpPr/>
                <p:nvPr/>
              </p:nvSpPr>
              <p:spPr>
                <a:xfrm rot="5400000">
                  <a:off x="1822572" y="499417"/>
                  <a:ext cx="250425" cy="3032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153" y="0"/>
                      </a:moveTo>
                      <a:cubicBezTo>
                        <a:pt x="-140" y="4792"/>
                        <a:pt x="-70" y="8690"/>
                        <a:pt x="858" y="10927"/>
                      </a:cubicBezTo>
                      <a:cubicBezTo>
                        <a:pt x="1786" y="13165"/>
                        <a:pt x="4193" y="12914"/>
                        <a:pt x="5719" y="13424"/>
                      </a:cubicBezTo>
                      <a:cubicBezTo>
                        <a:pt x="7245" y="13934"/>
                        <a:pt x="11764" y="14089"/>
                        <a:pt x="14240" y="14464"/>
                      </a:cubicBezTo>
                      <a:cubicBezTo>
                        <a:pt x="16717" y="14839"/>
                        <a:pt x="19699" y="14931"/>
                        <a:pt x="20580" y="15674"/>
                      </a:cubicBezTo>
                      <a:cubicBezTo>
                        <a:pt x="21460" y="16418"/>
                        <a:pt x="20638" y="17936"/>
                        <a:pt x="19523" y="18924"/>
                      </a:cubicBezTo>
                      <a:cubicBezTo>
                        <a:pt x="18408" y="19912"/>
                        <a:pt x="15356" y="20650"/>
                        <a:pt x="13888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7" name="線"/>
                <p:cNvSpPr/>
                <p:nvPr/>
              </p:nvSpPr>
              <p:spPr>
                <a:xfrm flipH="1" rot="5400000">
                  <a:off x="1904892" y="821049"/>
                  <a:ext cx="127293" cy="3032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9" h="21600" fill="norm" stroke="1" extrusionOk="0">
                      <a:moveTo>
                        <a:pt x="465" y="0"/>
                      </a:moveTo>
                      <a:cubicBezTo>
                        <a:pt x="101" y="4792"/>
                        <a:pt x="-702" y="8596"/>
                        <a:pt x="1341" y="10927"/>
                      </a:cubicBezTo>
                      <a:cubicBezTo>
                        <a:pt x="3385" y="13258"/>
                        <a:pt x="9733" y="13211"/>
                        <a:pt x="12725" y="13986"/>
                      </a:cubicBezTo>
                      <a:cubicBezTo>
                        <a:pt x="15717" y="14761"/>
                        <a:pt x="17979" y="14766"/>
                        <a:pt x="19293" y="15579"/>
                      </a:cubicBezTo>
                      <a:cubicBezTo>
                        <a:pt x="20606" y="16391"/>
                        <a:pt x="20898" y="17857"/>
                        <a:pt x="20606" y="18860"/>
                      </a:cubicBezTo>
                      <a:cubicBezTo>
                        <a:pt x="20314" y="19864"/>
                        <a:pt x="19366" y="20650"/>
                        <a:pt x="17541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8" name="線"/>
                <p:cNvSpPr/>
                <p:nvPr/>
              </p:nvSpPr>
              <p:spPr>
                <a:xfrm flipH="1" rot="5400000">
                  <a:off x="1827088" y="928619"/>
                  <a:ext cx="241397" cy="3032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153" y="0"/>
                      </a:moveTo>
                      <a:cubicBezTo>
                        <a:pt x="-140" y="4792"/>
                        <a:pt x="-70" y="8690"/>
                        <a:pt x="858" y="10927"/>
                      </a:cubicBezTo>
                      <a:cubicBezTo>
                        <a:pt x="1786" y="13165"/>
                        <a:pt x="4193" y="12914"/>
                        <a:pt x="5719" y="13424"/>
                      </a:cubicBezTo>
                      <a:cubicBezTo>
                        <a:pt x="7245" y="13934"/>
                        <a:pt x="11764" y="14089"/>
                        <a:pt x="14240" y="14464"/>
                      </a:cubicBezTo>
                      <a:cubicBezTo>
                        <a:pt x="16717" y="14839"/>
                        <a:pt x="19699" y="14931"/>
                        <a:pt x="20580" y="15674"/>
                      </a:cubicBezTo>
                      <a:cubicBezTo>
                        <a:pt x="21460" y="16418"/>
                        <a:pt x="20638" y="17936"/>
                        <a:pt x="19523" y="18924"/>
                      </a:cubicBezTo>
                      <a:cubicBezTo>
                        <a:pt x="18408" y="19912"/>
                        <a:pt x="15356" y="20650"/>
                        <a:pt x="13888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" name="線"/>
                <p:cNvSpPr/>
                <p:nvPr/>
              </p:nvSpPr>
              <p:spPr>
                <a:xfrm>
                  <a:off x="519826" y="2595917"/>
                  <a:ext cx="690424" cy="1"/>
                </a:xfrm>
                <a:prstGeom prst="line">
                  <a:avLst/>
                </a:prstGeom>
                <a:noFill/>
                <a:ln w="28575" cap="flat">
                  <a:solidFill>
                    <a:srgbClr val="4A7EBB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30" name="線"/>
                <p:cNvSpPr/>
                <p:nvPr/>
              </p:nvSpPr>
              <p:spPr>
                <a:xfrm>
                  <a:off x="527533" y="1861553"/>
                  <a:ext cx="690424" cy="1"/>
                </a:xfrm>
                <a:prstGeom prst="line">
                  <a:avLst/>
                </a:prstGeom>
                <a:noFill/>
                <a:ln w="28575" cap="flat">
                  <a:solidFill>
                    <a:srgbClr val="4A7EBB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31" name="線"/>
                <p:cNvSpPr/>
                <p:nvPr/>
              </p:nvSpPr>
              <p:spPr>
                <a:xfrm>
                  <a:off x="1243133" y="1328840"/>
                  <a:ext cx="1" cy="468934"/>
                </a:xfrm>
                <a:prstGeom prst="line">
                  <a:avLst/>
                </a:prstGeom>
                <a:noFill/>
                <a:ln w="57150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32" name="線"/>
                <p:cNvSpPr/>
                <p:nvPr/>
              </p:nvSpPr>
              <p:spPr>
                <a:xfrm>
                  <a:off x="1243133" y="2704965"/>
                  <a:ext cx="1" cy="390165"/>
                </a:xfrm>
                <a:prstGeom prst="line">
                  <a:avLst/>
                </a:prstGeom>
                <a:noFill/>
                <a:ln w="57150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33" name="線"/>
                <p:cNvSpPr/>
                <p:nvPr/>
              </p:nvSpPr>
              <p:spPr>
                <a:xfrm flipH="1">
                  <a:off x="503144" y="1362936"/>
                  <a:ext cx="1" cy="1731594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34" name="線"/>
                <p:cNvSpPr/>
                <p:nvPr/>
              </p:nvSpPr>
              <p:spPr>
                <a:xfrm flipH="1">
                  <a:off x="2432457" y="1890275"/>
                  <a:ext cx="19351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35" name="線"/>
                <p:cNvSpPr/>
                <p:nvPr/>
              </p:nvSpPr>
              <p:spPr>
                <a:xfrm flipH="1">
                  <a:off x="2433216" y="2086746"/>
                  <a:ext cx="193517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36" name="線"/>
                <p:cNvSpPr/>
                <p:nvPr/>
              </p:nvSpPr>
              <p:spPr>
                <a:xfrm flipH="1">
                  <a:off x="2438381" y="2236081"/>
                  <a:ext cx="19351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37" name="線"/>
                <p:cNvSpPr/>
                <p:nvPr/>
              </p:nvSpPr>
              <p:spPr>
                <a:xfrm flipH="1">
                  <a:off x="2441019" y="2397627"/>
                  <a:ext cx="19351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38" name="線"/>
                <p:cNvSpPr/>
                <p:nvPr/>
              </p:nvSpPr>
              <p:spPr>
                <a:xfrm flipH="1">
                  <a:off x="2422054" y="2566526"/>
                  <a:ext cx="193517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39" name="四角形"/>
                <p:cNvSpPr/>
                <p:nvPr/>
              </p:nvSpPr>
              <p:spPr>
                <a:xfrm rot="5400000">
                  <a:off x="610306" y="2547628"/>
                  <a:ext cx="526003" cy="711791"/>
                </a:xfrm>
                <a:prstGeom prst="rect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0" name="四角形"/>
                <p:cNvSpPr/>
                <p:nvPr/>
              </p:nvSpPr>
              <p:spPr>
                <a:xfrm rot="5400000">
                  <a:off x="615211" y="3809553"/>
                  <a:ext cx="526002" cy="711791"/>
                </a:xfrm>
                <a:prstGeom prst="rect">
                  <a:avLst/>
                </a:prstGeom>
                <a:solidFill>
                  <a:srgbClr val="D9D9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1" name="四角形"/>
                <p:cNvSpPr/>
                <p:nvPr/>
              </p:nvSpPr>
              <p:spPr>
                <a:xfrm rot="5400000">
                  <a:off x="-105582" y="3374649"/>
                  <a:ext cx="822428" cy="355621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1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2" name="MPPC"/>
                <p:cNvSpPr txBox="1"/>
                <p:nvPr/>
              </p:nvSpPr>
              <p:spPr>
                <a:xfrm rot="5400000">
                  <a:off x="-118282" y="3411929"/>
                  <a:ext cx="822428" cy="357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176431">
                    <a:defRPr sz="1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/>
                  <a:r>
                    <a:t>MPPC</a:t>
                  </a:r>
                </a:p>
              </p:txBody>
            </p:sp>
            <p:sp>
              <p:nvSpPr>
                <p:cNvPr id="343" name="線"/>
                <p:cNvSpPr/>
                <p:nvPr/>
              </p:nvSpPr>
              <p:spPr>
                <a:xfrm flipH="1">
                  <a:off x="474150" y="3552681"/>
                  <a:ext cx="2905922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44" name="線"/>
                <p:cNvSpPr/>
                <p:nvPr/>
              </p:nvSpPr>
              <p:spPr>
                <a:xfrm rot="5400000">
                  <a:off x="1880532" y="1936267"/>
                  <a:ext cx="104413" cy="3032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9" h="21600" fill="norm" stroke="1" extrusionOk="0">
                      <a:moveTo>
                        <a:pt x="465" y="0"/>
                      </a:moveTo>
                      <a:cubicBezTo>
                        <a:pt x="101" y="4792"/>
                        <a:pt x="-702" y="8596"/>
                        <a:pt x="1341" y="10927"/>
                      </a:cubicBezTo>
                      <a:cubicBezTo>
                        <a:pt x="3385" y="13258"/>
                        <a:pt x="9733" y="13211"/>
                        <a:pt x="12725" y="13986"/>
                      </a:cubicBezTo>
                      <a:cubicBezTo>
                        <a:pt x="15717" y="14761"/>
                        <a:pt x="17979" y="14766"/>
                        <a:pt x="19293" y="15579"/>
                      </a:cubicBezTo>
                      <a:cubicBezTo>
                        <a:pt x="20606" y="16391"/>
                        <a:pt x="20898" y="17857"/>
                        <a:pt x="20606" y="18860"/>
                      </a:cubicBezTo>
                      <a:cubicBezTo>
                        <a:pt x="20314" y="19864"/>
                        <a:pt x="19366" y="20650"/>
                        <a:pt x="17541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5" name="線"/>
                <p:cNvSpPr/>
                <p:nvPr/>
              </p:nvSpPr>
              <p:spPr>
                <a:xfrm rot="5400000">
                  <a:off x="1822572" y="1812803"/>
                  <a:ext cx="250425" cy="3032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153" y="0"/>
                      </a:moveTo>
                      <a:cubicBezTo>
                        <a:pt x="-140" y="4792"/>
                        <a:pt x="-70" y="8690"/>
                        <a:pt x="858" y="10927"/>
                      </a:cubicBezTo>
                      <a:cubicBezTo>
                        <a:pt x="1786" y="13165"/>
                        <a:pt x="4193" y="12914"/>
                        <a:pt x="5719" y="13424"/>
                      </a:cubicBezTo>
                      <a:cubicBezTo>
                        <a:pt x="7245" y="13934"/>
                        <a:pt x="11764" y="14089"/>
                        <a:pt x="14240" y="14464"/>
                      </a:cubicBezTo>
                      <a:cubicBezTo>
                        <a:pt x="16717" y="14839"/>
                        <a:pt x="19699" y="14931"/>
                        <a:pt x="20580" y="15674"/>
                      </a:cubicBezTo>
                      <a:cubicBezTo>
                        <a:pt x="21460" y="16418"/>
                        <a:pt x="20638" y="17936"/>
                        <a:pt x="19523" y="18924"/>
                      </a:cubicBezTo>
                      <a:cubicBezTo>
                        <a:pt x="18408" y="19912"/>
                        <a:pt x="15356" y="20650"/>
                        <a:pt x="13888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6" name="線"/>
                <p:cNvSpPr/>
                <p:nvPr/>
              </p:nvSpPr>
              <p:spPr>
                <a:xfrm flipH="1" rot="5400000">
                  <a:off x="1904892" y="2134435"/>
                  <a:ext cx="127293" cy="3032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9" h="21600" fill="norm" stroke="1" extrusionOk="0">
                      <a:moveTo>
                        <a:pt x="465" y="0"/>
                      </a:moveTo>
                      <a:cubicBezTo>
                        <a:pt x="101" y="4792"/>
                        <a:pt x="-702" y="8596"/>
                        <a:pt x="1341" y="10927"/>
                      </a:cubicBezTo>
                      <a:cubicBezTo>
                        <a:pt x="3385" y="13258"/>
                        <a:pt x="9733" y="13211"/>
                        <a:pt x="12725" y="13986"/>
                      </a:cubicBezTo>
                      <a:cubicBezTo>
                        <a:pt x="15717" y="14761"/>
                        <a:pt x="17979" y="14766"/>
                        <a:pt x="19293" y="15579"/>
                      </a:cubicBezTo>
                      <a:cubicBezTo>
                        <a:pt x="20606" y="16391"/>
                        <a:pt x="20898" y="17857"/>
                        <a:pt x="20606" y="18860"/>
                      </a:cubicBezTo>
                      <a:cubicBezTo>
                        <a:pt x="20314" y="19864"/>
                        <a:pt x="19366" y="20650"/>
                        <a:pt x="17541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7" name="線"/>
                <p:cNvSpPr/>
                <p:nvPr/>
              </p:nvSpPr>
              <p:spPr>
                <a:xfrm flipH="1" rot="5400000">
                  <a:off x="1827088" y="2242006"/>
                  <a:ext cx="241397" cy="3032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153" y="0"/>
                      </a:moveTo>
                      <a:cubicBezTo>
                        <a:pt x="-140" y="4792"/>
                        <a:pt x="-70" y="8690"/>
                        <a:pt x="858" y="10927"/>
                      </a:cubicBezTo>
                      <a:cubicBezTo>
                        <a:pt x="1786" y="13165"/>
                        <a:pt x="4193" y="12914"/>
                        <a:pt x="5719" y="13424"/>
                      </a:cubicBezTo>
                      <a:cubicBezTo>
                        <a:pt x="7245" y="13934"/>
                        <a:pt x="11764" y="14089"/>
                        <a:pt x="14240" y="14464"/>
                      </a:cubicBezTo>
                      <a:cubicBezTo>
                        <a:pt x="16717" y="14839"/>
                        <a:pt x="19699" y="14931"/>
                        <a:pt x="20580" y="15674"/>
                      </a:cubicBezTo>
                      <a:cubicBezTo>
                        <a:pt x="21460" y="16418"/>
                        <a:pt x="20638" y="17936"/>
                        <a:pt x="19523" y="18924"/>
                      </a:cubicBezTo>
                      <a:cubicBezTo>
                        <a:pt x="18408" y="19912"/>
                        <a:pt x="15356" y="20650"/>
                        <a:pt x="13888" y="2160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76431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8" name="線"/>
                <p:cNvSpPr/>
                <p:nvPr/>
              </p:nvSpPr>
              <p:spPr>
                <a:xfrm>
                  <a:off x="519826" y="3909304"/>
                  <a:ext cx="690424" cy="1"/>
                </a:xfrm>
                <a:prstGeom prst="line">
                  <a:avLst/>
                </a:prstGeom>
                <a:noFill/>
                <a:ln w="28575" cap="flat">
                  <a:solidFill>
                    <a:srgbClr val="4A7EBB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49" name="線"/>
                <p:cNvSpPr/>
                <p:nvPr/>
              </p:nvSpPr>
              <p:spPr>
                <a:xfrm>
                  <a:off x="527533" y="3174939"/>
                  <a:ext cx="690424" cy="1"/>
                </a:xfrm>
                <a:prstGeom prst="line">
                  <a:avLst/>
                </a:prstGeom>
                <a:noFill/>
                <a:ln w="28575" cap="flat">
                  <a:solidFill>
                    <a:srgbClr val="4A7EBB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50" name="線"/>
                <p:cNvSpPr/>
                <p:nvPr/>
              </p:nvSpPr>
              <p:spPr>
                <a:xfrm>
                  <a:off x="1243133" y="2633120"/>
                  <a:ext cx="1" cy="460188"/>
                </a:xfrm>
                <a:prstGeom prst="line">
                  <a:avLst/>
                </a:prstGeom>
                <a:noFill/>
                <a:ln w="57150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51" name="線"/>
                <p:cNvSpPr/>
                <p:nvPr/>
              </p:nvSpPr>
              <p:spPr>
                <a:xfrm>
                  <a:off x="1243133" y="4018015"/>
                  <a:ext cx="1" cy="424898"/>
                </a:xfrm>
                <a:prstGeom prst="line">
                  <a:avLst/>
                </a:prstGeom>
                <a:noFill/>
                <a:ln w="57150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52" name="線"/>
                <p:cNvSpPr/>
                <p:nvPr/>
              </p:nvSpPr>
              <p:spPr>
                <a:xfrm flipH="1">
                  <a:off x="503144" y="2663622"/>
                  <a:ext cx="1" cy="1731594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53" name="線"/>
                <p:cNvSpPr/>
                <p:nvPr/>
              </p:nvSpPr>
              <p:spPr>
                <a:xfrm flipH="1">
                  <a:off x="2432457" y="3203661"/>
                  <a:ext cx="19351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54" name="線"/>
                <p:cNvSpPr/>
                <p:nvPr/>
              </p:nvSpPr>
              <p:spPr>
                <a:xfrm flipH="1">
                  <a:off x="2433216" y="3400133"/>
                  <a:ext cx="193517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55" name="線"/>
                <p:cNvSpPr/>
                <p:nvPr/>
              </p:nvSpPr>
              <p:spPr>
                <a:xfrm flipH="1">
                  <a:off x="2438381" y="3549467"/>
                  <a:ext cx="19351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56" name="線"/>
                <p:cNvSpPr/>
                <p:nvPr/>
              </p:nvSpPr>
              <p:spPr>
                <a:xfrm flipH="1">
                  <a:off x="2441019" y="3711014"/>
                  <a:ext cx="193518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57" name="線"/>
                <p:cNvSpPr/>
                <p:nvPr/>
              </p:nvSpPr>
              <p:spPr>
                <a:xfrm flipH="1">
                  <a:off x="2422054" y="3879912"/>
                  <a:ext cx="193517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58" name="線"/>
                <p:cNvSpPr/>
                <p:nvPr/>
              </p:nvSpPr>
              <p:spPr>
                <a:xfrm flipH="1">
                  <a:off x="5640940" y="45601"/>
                  <a:ext cx="1" cy="438909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ysDash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359" name="線"/>
                <p:cNvSpPr/>
                <p:nvPr/>
              </p:nvSpPr>
              <p:spPr>
                <a:xfrm>
                  <a:off x="3483002" y="1891007"/>
                  <a:ext cx="2159094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60" name="線"/>
                <p:cNvSpPr/>
                <p:nvPr/>
              </p:nvSpPr>
              <p:spPr>
                <a:xfrm>
                  <a:off x="3469896" y="2096280"/>
                  <a:ext cx="2159094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61" name="線"/>
                <p:cNvSpPr/>
                <p:nvPr/>
              </p:nvSpPr>
              <p:spPr>
                <a:xfrm>
                  <a:off x="3396354" y="2240146"/>
                  <a:ext cx="2209405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62" name="線"/>
                <p:cNvSpPr/>
                <p:nvPr/>
              </p:nvSpPr>
              <p:spPr>
                <a:xfrm>
                  <a:off x="3500241" y="2398028"/>
                  <a:ext cx="2124622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63" name="線"/>
                <p:cNvSpPr/>
                <p:nvPr/>
              </p:nvSpPr>
              <p:spPr>
                <a:xfrm>
                  <a:off x="3484062" y="2569912"/>
                  <a:ext cx="2156980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64" name="線"/>
                <p:cNvSpPr/>
                <p:nvPr/>
              </p:nvSpPr>
              <p:spPr>
                <a:xfrm>
                  <a:off x="3491046" y="3200075"/>
                  <a:ext cx="2159094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65" name="線"/>
                <p:cNvSpPr/>
                <p:nvPr/>
              </p:nvSpPr>
              <p:spPr>
                <a:xfrm>
                  <a:off x="3477940" y="3405347"/>
                  <a:ext cx="2159093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66" name="線"/>
                <p:cNvSpPr/>
                <p:nvPr/>
              </p:nvSpPr>
              <p:spPr>
                <a:xfrm>
                  <a:off x="3404397" y="3549214"/>
                  <a:ext cx="2209406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67" name="線"/>
                <p:cNvSpPr/>
                <p:nvPr/>
              </p:nvSpPr>
              <p:spPr>
                <a:xfrm>
                  <a:off x="3508281" y="3707092"/>
                  <a:ext cx="2124622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68" name="線"/>
                <p:cNvSpPr/>
                <p:nvPr/>
              </p:nvSpPr>
              <p:spPr>
                <a:xfrm>
                  <a:off x="3492103" y="3878980"/>
                  <a:ext cx="2156980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69" name="線"/>
                <p:cNvSpPr/>
                <p:nvPr/>
              </p:nvSpPr>
              <p:spPr>
                <a:xfrm>
                  <a:off x="3491046" y="559552"/>
                  <a:ext cx="2159094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70" name="線"/>
                <p:cNvSpPr/>
                <p:nvPr/>
              </p:nvSpPr>
              <p:spPr>
                <a:xfrm>
                  <a:off x="3477940" y="764825"/>
                  <a:ext cx="2159093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71" name="線"/>
                <p:cNvSpPr/>
                <p:nvPr/>
              </p:nvSpPr>
              <p:spPr>
                <a:xfrm>
                  <a:off x="3404397" y="908695"/>
                  <a:ext cx="2209406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72" name="線"/>
                <p:cNvSpPr/>
                <p:nvPr/>
              </p:nvSpPr>
              <p:spPr>
                <a:xfrm>
                  <a:off x="3508281" y="1066573"/>
                  <a:ext cx="2124622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73" name="線"/>
                <p:cNvSpPr/>
                <p:nvPr/>
              </p:nvSpPr>
              <p:spPr>
                <a:xfrm>
                  <a:off x="3492103" y="1238458"/>
                  <a:ext cx="2156980" cy="1"/>
                </a:xfrm>
                <a:prstGeom prst="line">
                  <a:avLst/>
                </a:prstGeom>
                <a:noFill/>
                <a:ln w="1143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74" name="線"/>
                <p:cNvSpPr/>
                <p:nvPr/>
              </p:nvSpPr>
              <p:spPr>
                <a:xfrm>
                  <a:off x="2153022" y="4232607"/>
                  <a:ext cx="2758546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375" name="線"/>
                <p:cNvSpPr/>
                <p:nvPr/>
              </p:nvSpPr>
              <p:spPr>
                <a:xfrm>
                  <a:off x="521766" y="3832034"/>
                  <a:ext cx="710462" cy="1"/>
                </a:xfrm>
                <a:prstGeom prst="line">
                  <a:avLst/>
                </a:prstGeom>
                <a:noFill/>
                <a:ln w="762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119161" tIns="119161" rIns="119161" bIns="119161" numCol="1" anchor="ctr">
                  <a:noAutofit/>
                </a:bodyPr>
                <a:lstStyle/>
                <a:p>
                  <a:pPr defTabSz="2584019">
                    <a:defRPr sz="106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</p:grpSp>
          <p:sp>
            <p:nvSpPr>
              <p:cNvPr id="377" name="EEL"/>
              <p:cNvSpPr txBox="1"/>
              <p:nvPr/>
            </p:nvSpPr>
            <p:spPr>
              <a:xfrm>
                <a:off x="591830" y="3853589"/>
                <a:ext cx="733636" cy="7868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19161" tIns="119161" rIns="119161" bIns="119161" numCol="1" anchor="t">
                <a:noAutofit/>
              </a:bodyPr>
              <a:lstStyle/>
              <a:p>
                <a:pPr algn="l" defTabSz="2584019">
                  <a:defRPr>
                    <a:latin typeface="+mn-lt"/>
                    <a:ea typeface="+mn-ea"/>
                    <a:cs typeface="+mn-cs"/>
                    <a:sym typeface="ヒラギノ角ゴ ProN W3"/>
                  </a:defRPr>
                </a:pPr>
                <a:r>
                  <a:t>E</a:t>
                </a:r>
                <a:r>
                  <a:rPr baseline="-5999"/>
                  <a:t>EL</a:t>
                </a:r>
              </a:p>
            </p:txBody>
          </p:sp>
        </p:grpSp>
        <p:sp>
          <p:nvSpPr>
            <p:cNvPr id="379" name="線"/>
            <p:cNvSpPr/>
            <p:nvPr/>
          </p:nvSpPr>
          <p:spPr>
            <a:xfrm flipH="1" flipV="1">
              <a:off x="344795" y="2040000"/>
              <a:ext cx="612429" cy="178097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380" name="線"/>
            <p:cNvSpPr/>
            <p:nvPr/>
          </p:nvSpPr>
          <p:spPr>
            <a:xfrm flipH="1">
              <a:off x="847472" y="2188000"/>
              <a:ext cx="369141" cy="394565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381" name="線"/>
            <p:cNvSpPr/>
            <p:nvPr/>
          </p:nvSpPr>
          <p:spPr>
            <a:xfrm flipH="1" flipV="1">
              <a:off x="329549" y="2411945"/>
              <a:ext cx="511365" cy="146458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382" name="線"/>
            <p:cNvSpPr/>
            <p:nvPr/>
          </p:nvSpPr>
          <p:spPr>
            <a:xfrm flipH="1">
              <a:off x="365277" y="2199597"/>
              <a:ext cx="248668" cy="155179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383" name="線"/>
            <p:cNvSpPr/>
            <p:nvPr/>
          </p:nvSpPr>
          <p:spPr>
            <a:xfrm flipV="1">
              <a:off x="941133" y="1900545"/>
              <a:ext cx="204574" cy="218664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grpSp>
        <p:nvGrpSpPr>
          <p:cNvPr id="387" name="グループ"/>
          <p:cNvGrpSpPr/>
          <p:nvPr/>
        </p:nvGrpSpPr>
        <p:grpSpPr>
          <a:xfrm>
            <a:off x="8978194" y="5557941"/>
            <a:ext cx="426396" cy="584201"/>
            <a:chOff x="0" y="0"/>
            <a:chExt cx="426394" cy="584200"/>
          </a:xfrm>
        </p:grpSpPr>
        <p:sp>
          <p:nvSpPr>
            <p:cNvPr id="385" name="円形"/>
            <p:cNvSpPr/>
            <p:nvPr/>
          </p:nvSpPr>
          <p:spPr>
            <a:xfrm>
              <a:off x="0" y="140242"/>
              <a:ext cx="393700" cy="393701"/>
            </a:xfrm>
            <a:prstGeom prst="ellipse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300">
                  <a:latin typeface="Times"/>
                  <a:ea typeface="Times"/>
                  <a:cs typeface="Times"/>
                  <a:sym typeface="Times"/>
                </a:defRPr>
              </a:pPr>
            </a:p>
          </p:txBody>
        </p:sp>
        <p:sp>
          <p:nvSpPr>
            <p:cNvPr id="386" name="e-"/>
            <p:cNvSpPr txBox="1"/>
            <p:nvPr/>
          </p:nvSpPr>
          <p:spPr>
            <a:xfrm>
              <a:off x="41492" y="0"/>
              <a:ext cx="384903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3200">
                  <a:latin typeface="Times"/>
                  <a:ea typeface="Times"/>
                  <a:cs typeface="Times"/>
                  <a:sym typeface="Times"/>
                </a:defRPr>
              </a:pPr>
              <a:r>
                <a:t>e</a:t>
              </a:r>
              <a:r>
                <a:rPr baseline="31999"/>
                <a:t>-</a:t>
              </a:r>
            </a:p>
          </p:txBody>
        </p:sp>
      </p:grpSp>
      <p:sp>
        <p:nvSpPr>
          <p:cNvPr id="388" name="Electroluminescence Light Collection Cell : ELCC…"/>
          <p:cNvSpPr txBox="1"/>
          <p:nvPr/>
        </p:nvSpPr>
        <p:spPr>
          <a:xfrm>
            <a:off x="512734" y="1293553"/>
            <a:ext cx="10338793" cy="245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Electroluminescence Light Collection Cell : ELCC</a:t>
            </a:r>
          </a:p>
          <a:p>
            <a:pPr algn="l">
              <a:lnSpc>
                <a:spcPct val="20000"/>
              </a:lnSpc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Energy measurement and Tracking in each cells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Uniform response to event position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Extendable to large size because of its rigid structures</a:t>
            </a:r>
          </a:p>
        </p:txBody>
      </p:sp>
      <p:pic>
        <p:nvPicPr>
          <p:cNvPr id="389" name="elcc_layer_schematic.png" descr="elcc_layer_schemat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2191" y="3697821"/>
            <a:ext cx="6514178" cy="47727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2" name="グループ"/>
          <p:cNvGrpSpPr/>
          <p:nvPr/>
        </p:nvGrpSpPr>
        <p:grpSpPr>
          <a:xfrm>
            <a:off x="9767658" y="6180609"/>
            <a:ext cx="426396" cy="584201"/>
            <a:chOff x="0" y="0"/>
            <a:chExt cx="426394" cy="584200"/>
          </a:xfrm>
        </p:grpSpPr>
        <p:sp>
          <p:nvSpPr>
            <p:cNvPr id="390" name="円形"/>
            <p:cNvSpPr/>
            <p:nvPr/>
          </p:nvSpPr>
          <p:spPr>
            <a:xfrm>
              <a:off x="0" y="140242"/>
              <a:ext cx="393700" cy="393701"/>
            </a:xfrm>
            <a:prstGeom prst="ellipse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300">
                  <a:latin typeface="Times"/>
                  <a:ea typeface="Times"/>
                  <a:cs typeface="Times"/>
                  <a:sym typeface="Times"/>
                </a:defRPr>
              </a:pPr>
            </a:p>
          </p:txBody>
        </p:sp>
        <p:sp>
          <p:nvSpPr>
            <p:cNvPr id="391" name="e-"/>
            <p:cNvSpPr txBox="1"/>
            <p:nvPr/>
          </p:nvSpPr>
          <p:spPr>
            <a:xfrm>
              <a:off x="41492" y="0"/>
              <a:ext cx="384903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3200">
                  <a:latin typeface="Times"/>
                  <a:ea typeface="Times"/>
                  <a:cs typeface="Times"/>
                  <a:sym typeface="Times"/>
                </a:defRPr>
              </a:pPr>
              <a:r>
                <a:t>e</a:t>
              </a:r>
              <a:r>
                <a:rPr baseline="31999"/>
                <a:t>-</a:t>
              </a:r>
            </a:p>
          </p:txBody>
        </p:sp>
      </p:grpSp>
      <p:grpSp>
        <p:nvGrpSpPr>
          <p:cNvPr id="395" name="グループ"/>
          <p:cNvGrpSpPr/>
          <p:nvPr/>
        </p:nvGrpSpPr>
        <p:grpSpPr>
          <a:xfrm>
            <a:off x="9561066" y="5259177"/>
            <a:ext cx="426396" cy="584201"/>
            <a:chOff x="0" y="0"/>
            <a:chExt cx="426394" cy="584200"/>
          </a:xfrm>
        </p:grpSpPr>
        <p:sp>
          <p:nvSpPr>
            <p:cNvPr id="393" name="円形"/>
            <p:cNvSpPr/>
            <p:nvPr/>
          </p:nvSpPr>
          <p:spPr>
            <a:xfrm>
              <a:off x="0" y="140242"/>
              <a:ext cx="393700" cy="393701"/>
            </a:xfrm>
            <a:prstGeom prst="ellipse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300">
                  <a:latin typeface="Times"/>
                  <a:ea typeface="Times"/>
                  <a:cs typeface="Times"/>
                  <a:sym typeface="Times"/>
                </a:defRPr>
              </a:pPr>
            </a:p>
          </p:txBody>
        </p:sp>
        <p:sp>
          <p:nvSpPr>
            <p:cNvPr id="394" name="e-"/>
            <p:cNvSpPr txBox="1"/>
            <p:nvPr/>
          </p:nvSpPr>
          <p:spPr>
            <a:xfrm>
              <a:off x="41492" y="0"/>
              <a:ext cx="384903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3200">
                  <a:latin typeface="Times"/>
                  <a:ea typeface="Times"/>
                  <a:cs typeface="Times"/>
                  <a:sym typeface="Times"/>
                </a:defRPr>
              </a:pPr>
              <a:r>
                <a:t>e</a:t>
              </a:r>
              <a:r>
                <a:rPr baseline="31999"/>
                <a:t>-</a:t>
              </a:r>
            </a:p>
          </p:txBody>
        </p:sp>
      </p:grpSp>
      <p:grpSp>
        <p:nvGrpSpPr>
          <p:cNvPr id="398" name="グループ"/>
          <p:cNvGrpSpPr/>
          <p:nvPr/>
        </p:nvGrpSpPr>
        <p:grpSpPr>
          <a:xfrm>
            <a:off x="8149552" y="5792082"/>
            <a:ext cx="426395" cy="584201"/>
            <a:chOff x="0" y="0"/>
            <a:chExt cx="426394" cy="584200"/>
          </a:xfrm>
        </p:grpSpPr>
        <p:sp>
          <p:nvSpPr>
            <p:cNvPr id="396" name="円形"/>
            <p:cNvSpPr/>
            <p:nvPr/>
          </p:nvSpPr>
          <p:spPr>
            <a:xfrm>
              <a:off x="0" y="140242"/>
              <a:ext cx="393700" cy="393701"/>
            </a:xfrm>
            <a:prstGeom prst="ellipse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300">
                  <a:latin typeface="Times"/>
                  <a:ea typeface="Times"/>
                  <a:cs typeface="Times"/>
                  <a:sym typeface="Times"/>
                </a:defRPr>
              </a:pPr>
            </a:p>
          </p:txBody>
        </p:sp>
        <p:sp>
          <p:nvSpPr>
            <p:cNvPr id="397" name="e-"/>
            <p:cNvSpPr txBox="1"/>
            <p:nvPr/>
          </p:nvSpPr>
          <p:spPr>
            <a:xfrm>
              <a:off x="41492" y="0"/>
              <a:ext cx="384903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3200">
                  <a:latin typeface="Times"/>
                  <a:ea typeface="Times"/>
                  <a:cs typeface="Times"/>
                  <a:sym typeface="Times"/>
                </a:defRPr>
              </a:pPr>
              <a:r>
                <a:t>e</a:t>
              </a:r>
              <a:r>
                <a:rPr baseline="31999"/>
                <a:t>-</a:t>
              </a:r>
            </a:p>
          </p:txBody>
        </p:sp>
      </p:grpSp>
      <p:sp>
        <p:nvSpPr>
          <p:cNvPr id="399" name="Ionization electrons are collected into cells…"/>
          <p:cNvSpPr txBox="1"/>
          <p:nvPr/>
        </p:nvSpPr>
        <p:spPr>
          <a:xfrm>
            <a:off x="7589376" y="8563953"/>
            <a:ext cx="54121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Ionization electrons are collected into cells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if E</a:t>
            </a:r>
            <a:r>
              <a:rPr baseline="-5999"/>
              <a:t>EL</a:t>
            </a:r>
            <a:r>
              <a:t> &gt; E</a:t>
            </a:r>
            <a:r>
              <a:rPr baseline="-5999"/>
              <a:t>Drift</a:t>
            </a:r>
            <a:r>
              <a:t> , And converted into EL light</a:t>
            </a:r>
          </a:p>
        </p:txBody>
      </p:sp>
      <p:sp>
        <p:nvSpPr>
          <p:cNvPr id="400" name="Simulation study of ELCC was done and presented…"/>
          <p:cNvSpPr txBox="1"/>
          <p:nvPr/>
        </p:nvSpPr>
        <p:spPr>
          <a:xfrm>
            <a:off x="268830" y="8043353"/>
            <a:ext cx="657040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Simulation study of ELCC was done and presented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in XeSAT2017</a:t>
            </a:r>
          </a:p>
          <a:p>
            <a:pPr algn="l">
              <a:defRPr sz="1000">
                <a:latin typeface="Times"/>
                <a:ea typeface="Times"/>
                <a:cs typeface="Times"/>
                <a:sym typeface="Times"/>
              </a:defRPr>
            </a:pPr>
            <a:r>
              <a:t>( </a:t>
            </a:r>
            <a:r>
              <a:rPr u="sng">
                <a:hlinkClick r:id="rId3" invalidUrl="" action="" tgtFrame="" tooltip="" history="1" highlightClick="0" endSnd="0"/>
              </a:rPr>
              <a:t>https://indico.cern.ch/event/573069/sessions/230066/attachments/1440275/2217034/kisekinakamura_20170405_XeSAT.pdf</a:t>
            </a:r>
            <a:r>
              <a:t> )</a:t>
            </a:r>
          </a:p>
        </p:txBody>
      </p:sp>
      <p:sp>
        <p:nvSpPr>
          <p:cNvPr id="401" name="A Xe ElectroLuminescence : AXEL experiment"/>
          <p:cNvSpPr txBox="1"/>
          <p:nvPr/>
        </p:nvSpPr>
        <p:spPr>
          <a:xfrm>
            <a:off x="327234" y="27912"/>
            <a:ext cx="117553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 experiment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0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05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406" name="スライド番号"/>
          <p:cNvSpPr txBox="1"/>
          <p:nvPr>
            <p:ph type="sldNum" sz="quarter" idx="4294967295"/>
          </p:nvPr>
        </p:nvSpPr>
        <p:spPr>
          <a:xfrm>
            <a:off x="12643340" y="9435836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7" name="expected event displays…"/>
          <p:cNvSpPr txBox="1"/>
          <p:nvPr/>
        </p:nvSpPr>
        <p:spPr>
          <a:xfrm>
            <a:off x="144416" y="3987351"/>
            <a:ext cx="638443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expected event displays</a:t>
            </a:r>
          </a:p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 (simulation : 10 atm Xe, 15mm-pitch, 1MHz sampling)</a:t>
            </a:r>
          </a:p>
        </p:txBody>
      </p:sp>
      <p:pic>
        <p:nvPicPr>
          <p:cNvPr id="40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567" t="7203" r="49813" b="1421"/>
          <a:stretch>
            <a:fillRect/>
          </a:stretch>
        </p:blipFill>
        <p:spPr>
          <a:xfrm>
            <a:off x="8854876" y="5487033"/>
            <a:ext cx="4093035" cy="3908705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pic>
        <p:nvPicPr>
          <p:cNvPr id="40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49921" t="7132" r="516" b="1303"/>
          <a:stretch>
            <a:fillRect/>
          </a:stretch>
        </p:blipFill>
        <p:spPr>
          <a:xfrm>
            <a:off x="4455914" y="5487033"/>
            <a:ext cx="4080021" cy="3908762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pic>
        <p:nvPicPr>
          <p:cNvPr id="41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49850" t="7625" r="769" b="1519"/>
          <a:stretch>
            <a:fillRect/>
          </a:stretch>
        </p:blipFill>
        <p:spPr>
          <a:xfrm>
            <a:off x="56951" y="5497550"/>
            <a:ext cx="4079826" cy="3887952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grpSp>
        <p:nvGrpSpPr>
          <p:cNvPr id="413" name="正方形/長方形 6"/>
          <p:cNvGrpSpPr/>
          <p:nvPr/>
        </p:nvGrpSpPr>
        <p:grpSpPr>
          <a:xfrm>
            <a:off x="1592833" y="4973429"/>
            <a:ext cx="1008113" cy="517115"/>
            <a:chOff x="0" y="0"/>
            <a:chExt cx="1008112" cy="517113"/>
          </a:xfrm>
        </p:grpSpPr>
        <p:sp>
          <p:nvSpPr>
            <p:cNvPr id="411" name="四角形"/>
            <p:cNvSpPr/>
            <p:nvPr/>
          </p:nvSpPr>
          <p:spPr>
            <a:xfrm>
              <a:off x="0" y="42532"/>
              <a:ext cx="1008113" cy="43204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Symbol"/>
                  <a:ea typeface="Symbol"/>
                  <a:cs typeface="Symbol"/>
                  <a:sym typeface="Symbol"/>
                </a:defRPr>
              </a:pPr>
            </a:p>
          </p:txBody>
        </p:sp>
        <p:sp>
          <p:nvSpPr>
            <p:cNvPr id="412" name="0νββ"/>
            <p:cNvSpPr txBox="1"/>
            <p:nvPr/>
          </p:nvSpPr>
          <p:spPr>
            <a:xfrm>
              <a:off x="0" y="-1"/>
              <a:ext cx="1008113" cy="517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457200">
                <a:defRPr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0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nbb</a:t>
              </a:r>
            </a:p>
          </p:txBody>
        </p:sp>
      </p:grpSp>
      <p:grpSp>
        <p:nvGrpSpPr>
          <p:cNvPr id="416" name="正方形/長方形 7"/>
          <p:cNvGrpSpPr/>
          <p:nvPr/>
        </p:nvGrpSpPr>
        <p:grpSpPr>
          <a:xfrm>
            <a:off x="5154227" y="4973429"/>
            <a:ext cx="2734049" cy="517115"/>
            <a:chOff x="0" y="0"/>
            <a:chExt cx="2734048" cy="517113"/>
          </a:xfrm>
        </p:grpSpPr>
        <p:sp>
          <p:nvSpPr>
            <p:cNvPr id="414" name="四角形"/>
            <p:cNvSpPr/>
            <p:nvPr/>
          </p:nvSpPr>
          <p:spPr>
            <a:xfrm>
              <a:off x="0" y="42532"/>
              <a:ext cx="2734049" cy="43204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5" name="α-ray (2.5MeV)"/>
            <p:cNvSpPr txBox="1"/>
            <p:nvPr/>
          </p:nvSpPr>
          <p:spPr>
            <a:xfrm>
              <a:off x="0" y="-1"/>
              <a:ext cx="2734049" cy="517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457200">
                <a:defRPr sz="2800">
                  <a:latin typeface="Symbol"/>
                  <a:ea typeface="Symbol"/>
                  <a:cs typeface="Symbol"/>
                  <a:sym typeface="Symbol"/>
                </a:defRPr>
              </a:pPr>
              <a:r>
                <a:t>a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-ray (2.5MeV)</a:t>
              </a:r>
            </a:p>
          </p:txBody>
        </p:sp>
      </p:grpSp>
      <p:grpSp>
        <p:nvGrpSpPr>
          <p:cNvPr id="419" name="正方形/長方形 8"/>
          <p:cNvGrpSpPr/>
          <p:nvPr/>
        </p:nvGrpSpPr>
        <p:grpSpPr>
          <a:xfrm>
            <a:off x="8850114" y="4415038"/>
            <a:ext cx="4102497" cy="1421613"/>
            <a:chOff x="0" y="-323156"/>
            <a:chExt cx="4102496" cy="1421612"/>
          </a:xfrm>
        </p:grpSpPr>
        <p:sp>
          <p:nvSpPr>
            <p:cNvPr id="417" name="四角形"/>
            <p:cNvSpPr/>
            <p:nvPr/>
          </p:nvSpPr>
          <p:spPr>
            <a:xfrm>
              <a:off x="0" y="63768"/>
              <a:ext cx="4102497" cy="64776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8" name="Compton γ-ray (2.5MeV)"/>
            <p:cNvSpPr txBox="1"/>
            <p:nvPr/>
          </p:nvSpPr>
          <p:spPr>
            <a:xfrm>
              <a:off x="0" y="-323157"/>
              <a:ext cx="4102497" cy="14216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Symbol"/>
                  <a:ea typeface="Symbol"/>
                  <a:cs typeface="Symbol"/>
                  <a:sym typeface="Symbol"/>
                </a:defRPr>
              </a:pPr>
              <a:r>
                <a:t>Compton g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-ray (2.5MeV)</a:t>
              </a:r>
            </a:p>
          </p:txBody>
        </p:sp>
      </p:grpSp>
      <p:pic>
        <p:nvPicPr>
          <p:cNvPr id="420" name="スクリーンショット 2018-09-13 22.41.58.png" descr="スクリーンショット 2018-09-13 22.41.5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38545" y="894678"/>
            <a:ext cx="4125634" cy="3453775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imulation"/>
          <p:cNvSpPr txBox="1"/>
          <p:nvPr/>
        </p:nvSpPr>
        <p:spPr>
          <a:xfrm>
            <a:off x="11409543" y="1402687"/>
            <a:ext cx="1319375" cy="4826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</a:t>
            </a:r>
          </a:p>
        </p:txBody>
      </p:sp>
      <p:sp>
        <p:nvSpPr>
          <p:cNvPr id="422" name="Reconstruct the event topologies from…"/>
          <p:cNvSpPr txBox="1"/>
          <p:nvPr/>
        </p:nvSpPr>
        <p:spPr>
          <a:xfrm>
            <a:off x="169979" y="1282481"/>
            <a:ext cx="8264873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Reconstruct the event topologies from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hit pattern and wave form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α and multi-site events are easily removed</a:t>
            </a:r>
          </a:p>
        </p:txBody>
      </p:sp>
      <p:sp>
        <p:nvSpPr>
          <p:cNvPr id="423" name="A Xe ElectroLuminescence : AXEL experiment"/>
          <p:cNvSpPr txBox="1"/>
          <p:nvPr/>
        </p:nvSpPr>
        <p:spPr>
          <a:xfrm>
            <a:off x="327234" y="27912"/>
            <a:ext cx="117553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 experiment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672020">
            <a:off x="8204755" y="2639932"/>
            <a:ext cx="2953425" cy="1377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1782" y="4791728"/>
            <a:ext cx="2232873" cy="1041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0771" y="7059145"/>
            <a:ext cx="1562443" cy="728822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2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30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431" name="スライド番号"/>
          <p:cNvSpPr txBox="1"/>
          <p:nvPr>
            <p:ph type="sldNum" sz="quarter" idx="4294967295"/>
          </p:nvPr>
        </p:nvSpPr>
        <p:spPr>
          <a:xfrm>
            <a:off x="12643340" y="9435836"/>
            <a:ext cx="227280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37" name="グループ"/>
          <p:cNvGrpSpPr/>
          <p:nvPr/>
        </p:nvGrpSpPr>
        <p:grpSpPr>
          <a:xfrm>
            <a:off x="-170563" y="5149511"/>
            <a:ext cx="2851793" cy="2471448"/>
            <a:chOff x="0" y="-304504"/>
            <a:chExt cx="2851791" cy="2471447"/>
          </a:xfrm>
        </p:grpSpPr>
        <p:pic>
          <p:nvPicPr>
            <p:cNvPr id="432" name="IMGP5158.png" descr="IMGP515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8100"/>
              <a:ext cx="2851792" cy="2138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3" name="線"/>
            <p:cNvSpPr/>
            <p:nvPr/>
          </p:nvSpPr>
          <p:spPr>
            <a:xfrm>
              <a:off x="462172" y="145617"/>
              <a:ext cx="1285932" cy="2244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34" name="9cm"/>
            <p:cNvSpPr txBox="1"/>
            <p:nvPr/>
          </p:nvSpPr>
          <p:spPr>
            <a:xfrm rot="60000">
              <a:off x="763793" y="-297599"/>
              <a:ext cx="796147" cy="550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9cm</a:t>
              </a:r>
            </a:p>
          </p:txBody>
        </p:sp>
        <p:sp>
          <p:nvSpPr>
            <p:cNvPr id="435" name="線"/>
            <p:cNvSpPr/>
            <p:nvPr/>
          </p:nvSpPr>
          <p:spPr>
            <a:xfrm flipV="1">
              <a:off x="1928770" y="233600"/>
              <a:ext cx="1" cy="1437120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36" name="φ10cm"/>
            <p:cNvSpPr txBox="1"/>
            <p:nvPr/>
          </p:nvSpPr>
          <p:spPr>
            <a:xfrm rot="5340000">
              <a:off x="1504054" y="555230"/>
              <a:ext cx="1151044" cy="683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φ10cm</a:t>
              </a:r>
            </a:p>
          </p:txBody>
        </p:sp>
      </p:grpSp>
      <p:pic>
        <p:nvPicPr>
          <p:cNvPr id="438" name="axel_schematic_pers_white (1).pdf" descr="axel_schematic_pers_white (1).pdf"/>
          <p:cNvPicPr>
            <a:picLocks noChangeAspect="1"/>
          </p:cNvPicPr>
          <p:nvPr/>
        </p:nvPicPr>
        <p:blipFill>
          <a:blip r:embed="rId4">
            <a:extLst/>
          </a:blip>
          <a:srcRect l="14365" t="3432" r="19547" b="5053"/>
          <a:stretch>
            <a:fillRect/>
          </a:stretch>
        </p:blipFill>
        <p:spPr>
          <a:xfrm>
            <a:off x="2769745" y="3358013"/>
            <a:ext cx="4889965" cy="3638937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角丸四角形"/>
          <p:cNvSpPr/>
          <p:nvPr/>
        </p:nvSpPr>
        <p:spPr>
          <a:xfrm>
            <a:off x="8104465" y="3952427"/>
            <a:ext cx="2413181" cy="848439"/>
          </a:xfrm>
          <a:prstGeom prst="roundRect">
            <a:avLst>
              <a:gd name="adj" fmla="val 25091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40" name="角丸四角形"/>
          <p:cNvSpPr/>
          <p:nvPr/>
        </p:nvSpPr>
        <p:spPr>
          <a:xfrm>
            <a:off x="10669492" y="1465502"/>
            <a:ext cx="2826393" cy="1162480"/>
          </a:xfrm>
          <a:prstGeom prst="roundRect">
            <a:avLst>
              <a:gd name="adj" fmla="val 19365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41" name="~ 100kg scale"/>
          <p:cNvSpPr txBox="1"/>
          <p:nvPr/>
        </p:nvSpPr>
        <p:spPr>
          <a:xfrm>
            <a:off x="8252738" y="4109946"/>
            <a:ext cx="211663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 100kg scale</a:t>
            </a:r>
          </a:p>
        </p:txBody>
      </p:sp>
      <p:sp>
        <p:nvSpPr>
          <p:cNvPr id="442" name="ton scale"/>
          <p:cNvSpPr txBox="1"/>
          <p:nvPr/>
        </p:nvSpPr>
        <p:spPr>
          <a:xfrm>
            <a:off x="11037316" y="1722892"/>
            <a:ext cx="180312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ton scale</a:t>
            </a:r>
          </a:p>
        </p:txBody>
      </p:sp>
      <p:sp>
        <p:nvSpPr>
          <p:cNvPr id="443" name="Road map of the AXEL experiment…"/>
          <p:cNvSpPr txBox="1"/>
          <p:nvPr/>
        </p:nvSpPr>
        <p:spPr>
          <a:xfrm>
            <a:off x="154395" y="1268355"/>
            <a:ext cx="1055176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Road map of the AXEL experiment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Finish evaluation of the prototype detectors until 2020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aiming to start physics run from 2021</a:t>
            </a:r>
          </a:p>
        </p:txBody>
      </p:sp>
      <p:sp>
        <p:nvSpPr>
          <p:cNvPr id="444" name="2018 ~"/>
          <p:cNvSpPr txBox="1"/>
          <p:nvPr/>
        </p:nvSpPr>
        <p:spPr>
          <a:xfrm>
            <a:off x="3238272" y="3274408"/>
            <a:ext cx="110678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2018 ~</a:t>
            </a:r>
          </a:p>
        </p:txBody>
      </p:sp>
      <p:sp>
        <p:nvSpPr>
          <p:cNvPr id="445" name="2021 ~"/>
          <p:cNvSpPr txBox="1"/>
          <p:nvPr/>
        </p:nvSpPr>
        <p:spPr>
          <a:xfrm>
            <a:off x="7961015" y="3428165"/>
            <a:ext cx="110678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2021 ~</a:t>
            </a:r>
          </a:p>
        </p:txBody>
      </p:sp>
      <p:sp>
        <p:nvSpPr>
          <p:cNvPr id="446" name="202X ~"/>
          <p:cNvSpPr txBox="1"/>
          <p:nvPr/>
        </p:nvSpPr>
        <p:spPr>
          <a:xfrm>
            <a:off x="10771494" y="930478"/>
            <a:ext cx="118578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202X ~</a:t>
            </a:r>
          </a:p>
        </p:txBody>
      </p:sp>
      <p:sp>
        <p:nvSpPr>
          <p:cNvPr id="447" name="2014~2018"/>
          <p:cNvSpPr txBox="1"/>
          <p:nvPr/>
        </p:nvSpPr>
        <p:spPr>
          <a:xfrm>
            <a:off x="-25127" y="4841526"/>
            <a:ext cx="172908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2014~2018</a:t>
            </a:r>
          </a:p>
        </p:txBody>
      </p:sp>
      <p:sp>
        <p:nvSpPr>
          <p:cNvPr id="448" name="線"/>
          <p:cNvSpPr/>
          <p:nvPr/>
        </p:nvSpPr>
        <p:spPr>
          <a:xfrm flipH="1" flipV="1">
            <a:off x="5865613" y="4086068"/>
            <a:ext cx="107139" cy="2044317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49" name="線"/>
          <p:cNvSpPr/>
          <p:nvPr/>
        </p:nvSpPr>
        <p:spPr>
          <a:xfrm flipH="1">
            <a:off x="4606643" y="5751187"/>
            <a:ext cx="1647271" cy="384280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50" name="~φ50cm"/>
          <p:cNvSpPr txBox="1"/>
          <p:nvPr/>
        </p:nvSpPr>
        <p:spPr>
          <a:xfrm>
            <a:off x="5851543" y="4479964"/>
            <a:ext cx="89832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~φ50cm</a:t>
            </a:r>
          </a:p>
        </p:txBody>
      </p:sp>
      <p:sp>
        <p:nvSpPr>
          <p:cNvPr id="451" name="~50cm"/>
          <p:cNvSpPr txBox="1"/>
          <p:nvPr/>
        </p:nvSpPr>
        <p:spPr>
          <a:xfrm>
            <a:off x="5057352" y="5543550"/>
            <a:ext cx="745853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~50cm</a:t>
            </a:r>
          </a:p>
        </p:txBody>
      </p:sp>
      <p:sp>
        <p:nvSpPr>
          <p:cNvPr id="452" name="- ~0.08kg Xe…"/>
          <p:cNvSpPr txBox="1"/>
          <p:nvPr/>
        </p:nvSpPr>
        <p:spPr>
          <a:xfrm>
            <a:off x="128956" y="7850151"/>
            <a:ext cx="327563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~0.08kg Xe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Demonstrate the ELCC concept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Energy resolution study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 ( 122keV, 356keV, 511keV )</a:t>
            </a:r>
          </a:p>
        </p:txBody>
      </p:sp>
      <p:sp>
        <p:nvSpPr>
          <p:cNvPr id="453" name="- ~5.6kg Xe…"/>
          <p:cNvSpPr txBox="1"/>
          <p:nvPr/>
        </p:nvSpPr>
        <p:spPr>
          <a:xfrm>
            <a:off x="4281366" y="6958170"/>
            <a:ext cx="312162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~5.6kg Xe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Know-how of enlargement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Energy resolution study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   (near the Q-value)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Background study 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now, constructing</a:t>
            </a:r>
          </a:p>
        </p:txBody>
      </p:sp>
      <p:sp>
        <p:nvSpPr>
          <p:cNvPr id="454" name="- Discovery(?)…"/>
          <p:cNvSpPr txBox="1"/>
          <p:nvPr/>
        </p:nvSpPr>
        <p:spPr>
          <a:xfrm>
            <a:off x="10912537" y="2629605"/>
            <a:ext cx="20353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Discovery(?)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sweep out IH</a:t>
            </a:r>
          </a:p>
        </p:txBody>
      </p:sp>
      <p:sp>
        <p:nvSpPr>
          <p:cNvPr id="455" name="図形"/>
          <p:cNvSpPr/>
          <p:nvPr/>
        </p:nvSpPr>
        <p:spPr>
          <a:xfrm rot="736538">
            <a:off x="76617" y="2324942"/>
            <a:ext cx="12851566" cy="727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344"/>
                </a:moveTo>
                <a:lnTo>
                  <a:pt x="17266" y="1605"/>
                </a:lnTo>
                <a:lnTo>
                  <a:pt x="14750" y="827"/>
                </a:lnTo>
                <a:lnTo>
                  <a:pt x="20208" y="0"/>
                </a:lnTo>
                <a:lnTo>
                  <a:pt x="21600" y="4653"/>
                </a:lnTo>
                <a:lnTo>
                  <a:pt x="19607" y="2903"/>
                </a:lnTo>
                <a:lnTo>
                  <a:pt x="399" y="21600"/>
                </a:lnTo>
                <a:lnTo>
                  <a:pt x="0" y="21344"/>
                </a:lnTo>
                <a:close/>
              </a:path>
            </a:pathLst>
          </a:custGeom>
          <a:solidFill>
            <a:schemeClr val="accent2">
              <a:hueOff val="-85259"/>
              <a:satOff val="14347"/>
              <a:lumOff val="22373"/>
              <a:alpha val="2681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56" name="- Physics run…"/>
          <p:cNvSpPr txBox="1"/>
          <p:nvPr/>
        </p:nvSpPr>
        <p:spPr>
          <a:xfrm>
            <a:off x="8868316" y="4834587"/>
            <a:ext cx="188688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 - Physics run</a:t>
            </a:r>
          </a:p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 - World record </a:t>
            </a:r>
          </a:p>
        </p:txBody>
      </p:sp>
      <p:sp>
        <p:nvSpPr>
          <p:cNvPr id="457" name="A Xe ElectroLuminescence : AXEL experiment"/>
          <p:cNvSpPr txBox="1"/>
          <p:nvPr/>
        </p:nvSpPr>
        <p:spPr>
          <a:xfrm>
            <a:off x="327234" y="27912"/>
            <a:ext cx="117553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 experiment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