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本文レベル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57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14"/>
          </p:nvPr>
        </p:nvSpPr>
        <p:spPr>
          <a:xfrm>
            <a:off x="1270000" y="42672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イメージ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タイトルテキスト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18" name="本文レベル1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>
              <a:buSzPct val="75000"/>
              <a:defRPr sz="3600"/>
            </a:lvl1pPr>
            <a:lvl2pPr>
              <a:buSzPct val="75000"/>
              <a:defRPr sz="3600"/>
            </a:lvl2pPr>
            <a:lvl3pPr>
              <a:buSzPct val="75000"/>
              <a:defRPr sz="3600"/>
            </a:lvl3pPr>
            <a:lvl4pPr>
              <a:buSzPct val="75000"/>
              <a:defRPr sz="3600"/>
            </a:lvl4pPr>
            <a:lvl5pPr>
              <a:buSzPct val="75000"/>
              <a:defRPr sz="36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19" name="スライド番号"/>
          <p:cNvSpPr txBox="1"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イメージ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タイトルテキスト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本文レベル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イメージ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タイトルテキスト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本文レベル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イメージ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本文レベル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/>
          <p:nvPr>
            <p:ph type="sldNum" sz="quarter" idx="2"/>
          </p:nvPr>
        </p:nvSpPr>
        <p:spPr>
          <a:xfrm>
            <a:off x="6308360" y="9296400"/>
            <a:ext cx="381306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イメージ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イメージ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イメージ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7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7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3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4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4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5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68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69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70.png"/><Relationship Id="rId4" Type="http://schemas.openxmlformats.org/officeDocument/2006/relationships/image" Target="../media/image3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7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2.png"/><Relationship Id="rId11" Type="http://schemas.openxmlformats.org/officeDocument/2006/relationships/hyperlink" Target="https://indico.cern.ch/event/573069/sessions/230066/attachments/1440275/2217034/kisekinakamura_20170405_XeSAT.pdf" TargetMode="Externa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.tif"/><Relationship Id="rId15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igh pressure Xe gas TPC for 0νββ decay search :"/>
          <p:cNvSpPr txBox="1"/>
          <p:nvPr>
            <p:ph type="ctrTitle"/>
          </p:nvPr>
        </p:nvSpPr>
        <p:spPr>
          <a:xfrm>
            <a:off x="-45299" y="426267"/>
            <a:ext cx="13095398" cy="3302001"/>
          </a:xfrm>
          <a:prstGeom prst="rect">
            <a:avLst/>
          </a:prstGeom>
        </p:spPr>
        <p:txBody>
          <a:bodyPr anchor="ctr"/>
          <a:lstStyle>
            <a:lvl1pPr defTabSz="457200">
              <a:lnSpc>
                <a:spcPts val="7200"/>
              </a:lnSpc>
              <a:defRPr sz="49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High pressure Xe gas TPC for 0νββ decay search :</a:t>
            </a:r>
          </a:p>
        </p:txBody>
      </p:sp>
      <p:sp>
        <p:nvSpPr>
          <p:cNvPr id="129" name="Sei Ban…"/>
          <p:cNvSpPr txBox="1"/>
          <p:nvPr>
            <p:ph type="subTitle" sz="quarter" idx="1"/>
          </p:nvPr>
        </p:nvSpPr>
        <p:spPr>
          <a:xfrm>
            <a:off x="2906464" y="5713160"/>
            <a:ext cx="10464801" cy="2192838"/>
          </a:xfrm>
          <a:prstGeom prst="rect">
            <a:avLst/>
          </a:prstGeom>
        </p:spPr>
        <p:txBody>
          <a:bodyPr/>
          <a:lstStyle/>
          <a:p>
            <a:pPr>
              <a:defRPr sz="5500">
                <a:latin typeface="Times"/>
                <a:ea typeface="Times"/>
                <a:cs typeface="Times"/>
                <a:sym typeface="Times"/>
              </a:defRPr>
            </a:pPr>
            <a:r>
              <a:t>Sei Ban</a:t>
            </a:r>
          </a:p>
          <a:p>
            <a:pPr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              Kyoto University</a:t>
            </a:r>
          </a:p>
          <a:p>
            <a:pPr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                               For the AXEL collaboration</a:t>
            </a:r>
          </a:p>
        </p:txBody>
      </p:sp>
      <p:pic>
        <p:nvPicPr>
          <p:cNvPr id="130" name="AXELlogo_toka.png" descr="AXELlogo_tok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2425" y="2644875"/>
            <a:ext cx="5539950" cy="31673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31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60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61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peakfit_lowE.pdf" descr="peakfit_lowE.pdf"/>
          <p:cNvPicPr>
            <a:picLocks noChangeAspect="1"/>
          </p:cNvPicPr>
          <p:nvPr/>
        </p:nvPicPr>
        <p:blipFill>
          <a:blip r:embed="rId2">
            <a:extLst/>
          </a:blip>
          <a:srcRect l="0" t="0" r="52262" b="9095"/>
          <a:stretch>
            <a:fillRect/>
          </a:stretch>
        </p:blipFill>
        <p:spPr>
          <a:xfrm>
            <a:off x="416923" y="5306307"/>
            <a:ext cx="4289830" cy="3054316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825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790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1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2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3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8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19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820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8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3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4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826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827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peakfit_highE_2.pdf" descr="peakfit_highE_2.pdf"/>
          <p:cNvPicPr>
            <a:picLocks noChangeAspect="1"/>
          </p:cNvPicPr>
          <p:nvPr/>
        </p:nvPicPr>
        <p:blipFill>
          <a:blip r:embed="rId11">
            <a:extLst/>
          </a:blip>
          <a:srcRect l="0" t="0" r="52780" b="9144"/>
          <a:stretch>
            <a:fillRect/>
          </a:stretch>
        </p:blipFill>
        <p:spPr>
          <a:xfrm>
            <a:off x="5072186" y="5306307"/>
            <a:ext cx="4225670" cy="3054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cPhotonm.pdf" descr="cPhotonm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-165587" y="2086024"/>
            <a:ext cx="4396889" cy="27451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3" name="グループ"/>
          <p:cNvGrpSpPr/>
          <p:nvPr/>
        </p:nvGrpSpPr>
        <p:grpSpPr>
          <a:xfrm>
            <a:off x="2480728" y="4569724"/>
            <a:ext cx="822124" cy="254001"/>
            <a:chOff x="0" y="0"/>
            <a:chExt cx="822122" cy="254000"/>
          </a:xfrm>
        </p:grpSpPr>
        <p:sp>
          <p:nvSpPr>
            <p:cNvPr id="830" name="線"/>
            <p:cNvSpPr/>
            <p:nvPr/>
          </p:nvSpPr>
          <p:spPr>
            <a:xfrm>
              <a:off x="0" y="253670"/>
              <a:ext cx="8221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31" name="線"/>
            <p:cNvSpPr/>
            <p:nvPr/>
          </p:nvSpPr>
          <p:spPr>
            <a:xfrm flipV="1">
              <a:off x="263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32" name="線"/>
            <p:cNvSpPr/>
            <p:nvPr/>
          </p:nvSpPr>
          <p:spPr>
            <a:xfrm flipV="1">
              <a:off x="819824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grpSp>
        <p:nvGrpSpPr>
          <p:cNvPr id="837" name="グループ"/>
          <p:cNvGrpSpPr/>
          <p:nvPr/>
        </p:nvGrpSpPr>
        <p:grpSpPr>
          <a:xfrm>
            <a:off x="505354" y="4696724"/>
            <a:ext cx="556772" cy="254001"/>
            <a:chOff x="0" y="0"/>
            <a:chExt cx="556771" cy="254000"/>
          </a:xfrm>
        </p:grpSpPr>
        <p:sp>
          <p:nvSpPr>
            <p:cNvPr id="834" name="線"/>
            <p:cNvSpPr/>
            <p:nvPr/>
          </p:nvSpPr>
          <p:spPr>
            <a:xfrm>
              <a:off x="0" y="253670"/>
              <a:ext cx="55497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35" name="線"/>
            <p:cNvSpPr/>
            <p:nvPr/>
          </p:nvSpPr>
          <p:spPr>
            <a:xfrm flipV="1">
              <a:off x="260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36" name="線"/>
            <p:cNvSpPr/>
            <p:nvPr/>
          </p:nvSpPr>
          <p:spPr>
            <a:xfrm flipV="1">
              <a:off x="556771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838" name="線"/>
          <p:cNvSpPr/>
          <p:nvPr/>
        </p:nvSpPr>
        <p:spPr>
          <a:xfrm>
            <a:off x="932009" y="4942021"/>
            <a:ext cx="162144" cy="56377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39" name="線"/>
          <p:cNvSpPr/>
          <p:nvPr/>
        </p:nvSpPr>
        <p:spPr>
          <a:xfrm>
            <a:off x="3300809" y="4848422"/>
            <a:ext cx="1896831" cy="4190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40" name="302keV"/>
          <p:cNvSpPr txBox="1"/>
          <p:nvPr/>
        </p:nvSpPr>
        <p:spPr>
          <a:xfrm rot="18900000">
            <a:off x="6785446" y="5752847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841" name="356keV"/>
          <p:cNvSpPr txBox="1"/>
          <p:nvPr/>
        </p:nvSpPr>
        <p:spPr>
          <a:xfrm rot="18900000">
            <a:off x="8647644" y="5752847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842" name="326keV"/>
          <p:cNvSpPr txBox="1"/>
          <p:nvPr/>
        </p:nvSpPr>
        <p:spPr>
          <a:xfrm rot="18900000">
            <a:off x="7503312" y="6141679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843" name="276keV"/>
          <p:cNvSpPr txBox="1"/>
          <p:nvPr/>
        </p:nvSpPr>
        <p:spPr>
          <a:xfrm rot="18900000">
            <a:off x="6016499" y="5752847"/>
            <a:ext cx="79900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276keV</a:t>
            </a:r>
          </a:p>
        </p:txBody>
      </p:sp>
      <p:sp>
        <p:nvSpPr>
          <p:cNvPr id="844" name="81keV"/>
          <p:cNvSpPr txBox="1"/>
          <p:nvPr/>
        </p:nvSpPr>
        <p:spPr>
          <a:xfrm rot="18900000">
            <a:off x="2334126" y="6378770"/>
            <a:ext cx="6821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845" name="50keV"/>
          <p:cNvSpPr txBox="1"/>
          <p:nvPr/>
        </p:nvSpPr>
        <p:spPr>
          <a:xfrm rot="18900000">
            <a:off x="1691760" y="7116007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50keV</a:t>
            </a:r>
          </a:p>
        </p:txBody>
      </p:sp>
      <p:sp>
        <p:nvSpPr>
          <p:cNvPr id="846" name="X-ray of Xenon"/>
          <p:cNvSpPr txBox="1"/>
          <p:nvPr/>
        </p:nvSpPr>
        <p:spPr>
          <a:xfrm rot="18900000">
            <a:off x="1421409" y="5957105"/>
            <a:ext cx="1451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X-ray of Xenon</a:t>
            </a:r>
          </a:p>
        </p:txBody>
      </p:sp>
      <p:sp>
        <p:nvSpPr>
          <p:cNvPr id="847" name="- Fitting by “ Σgaussian + ax+b” in low E region…"/>
          <p:cNvSpPr txBox="1"/>
          <p:nvPr/>
        </p:nvSpPr>
        <p:spPr>
          <a:xfrm>
            <a:off x="4219793" y="2481661"/>
            <a:ext cx="8732168" cy="2313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 - Fitting by “ Σgaussian + ax+b” in low E region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 - Fitting by “ Σgaussian + exp” in high E region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→ ⊿E : 2.54% FWHM at 356 keV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→ 0.97% FWHM at Q-value, extrapolated by √E</a:t>
            </a:r>
          </a:p>
        </p:txBody>
      </p:sp>
      <p:sp>
        <p:nvSpPr>
          <p:cNvPr id="848" name="- Gas   ： Xe   8 bar…"/>
          <p:cNvSpPr txBox="1"/>
          <p:nvPr/>
        </p:nvSpPr>
        <p:spPr>
          <a:xfrm>
            <a:off x="9770488" y="1034658"/>
            <a:ext cx="3153317" cy="1361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Gas　  ： Xe   8 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：83 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：2.375 kV/cm/bar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source   : </a:t>
            </a:r>
            <a:r>
              <a:rPr baseline="31999"/>
              <a:t>133</a:t>
            </a:r>
            <a:r>
              <a:t>Ba</a:t>
            </a:r>
          </a:p>
        </p:txBody>
      </p:sp>
      <p:sp>
        <p:nvSpPr>
          <p:cNvPr id="849" name="Evaluated a performance of the prototype detector…"/>
          <p:cNvSpPr txBox="1"/>
          <p:nvPr/>
        </p:nvSpPr>
        <p:spPr>
          <a:xfrm>
            <a:off x="278762" y="900925"/>
            <a:ext cx="953333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Evaluated a performance of the prototype detector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using </a:t>
            </a:r>
            <a:r>
              <a:rPr baseline="31999"/>
              <a:t>133</a:t>
            </a:r>
            <a:r>
              <a:t>Ba gamma-ray source (356keV)  </a:t>
            </a:r>
          </a:p>
        </p:txBody>
      </p:sp>
      <p:sp>
        <p:nvSpPr>
          <p:cNvPr id="850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851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スライド番号"/>
          <p:cNvSpPr txBox="1"/>
          <p:nvPr>
            <p:ph type="sldNum" sz="quarter" idx="4294967295"/>
          </p:nvPr>
        </p:nvSpPr>
        <p:spPr>
          <a:xfrm>
            <a:off x="10841166" y="516162"/>
            <a:ext cx="31006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889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854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5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6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7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2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83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884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8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7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8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890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891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892" name="Energy resolution at Q-value…"/>
          <p:cNvSpPr txBox="1"/>
          <p:nvPr/>
        </p:nvSpPr>
        <p:spPr>
          <a:xfrm>
            <a:off x="499773" y="807873"/>
            <a:ext cx="1177133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Energy resolution at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Estimated to </a:t>
            </a:r>
            <a:r>
              <a:rPr>
                <a:solidFill>
                  <a:srgbClr val="FF2600"/>
                </a:solidFill>
              </a:rPr>
              <a:t>0.82 ~ 1.74 % FWHM</a:t>
            </a:r>
            <a:r>
              <a:t> at Q-value (2458keV)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Simulation (Geant4) is also on-going to understand this result</a:t>
            </a:r>
          </a:p>
        </p:txBody>
      </p:sp>
      <p:pic>
        <p:nvPicPr>
          <p:cNvPr id="893" name="energyresolution2.pdf" descr="energyresolution2.pdf"/>
          <p:cNvPicPr>
            <a:picLocks noChangeAspect="1"/>
          </p:cNvPicPr>
          <p:nvPr/>
        </p:nvPicPr>
        <p:blipFill>
          <a:blip r:embed="rId10">
            <a:extLst/>
          </a:blip>
          <a:srcRect l="0" t="8029" r="7073" b="0"/>
          <a:stretch>
            <a:fillRect/>
          </a:stretch>
        </p:blipFill>
        <p:spPr>
          <a:xfrm>
            <a:off x="-67864" y="2495190"/>
            <a:ext cx="8071273" cy="601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4" name="energyresolution.pdf" descr="energyresolution.pdf"/>
          <p:cNvPicPr>
            <a:picLocks noChangeAspect="1"/>
          </p:cNvPicPr>
          <p:nvPr/>
        </p:nvPicPr>
        <p:blipFill>
          <a:blip r:embed="rId11">
            <a:extLst/>
          </a:blip>
          <a:srcRect l="2301" t="8800" r="9215" b="2307"/>
          <a:stretch>
            <a:fillRect/>
          </a:stretch>
        </p:blipFill>
        <p:spPr>
          <a:xfrm>
            <a:off x="985656" y="2656339"/>
            <a:ext cx="5056674" cy="3825661"/>
          </a:xfrm>
          <a:prstGeom prst="rect">
            <a:avLst/>
          </a:prstGeom>
          <a:ln w="12700">
            <a:miter lim="400000"/>
          </a:ln>
        </p:spPr>
      </p:pic>
      <p:sp>
        <p:nvSpPr>
          <p:cNvPr id="895" name="線"/>
          <p:cNvSpPr/>
          <p:nvPr/>
        </p:nvSpPr>
        <p:spPr>
          <a:xfrm flipV="1">
            <a:off x="1790509" y="6808518"/>
            <a:ext cx="1" cy="103936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96" name="線"/>
          <p:cNvSpPr/>
          <p:nvPr/>
        </p:nvSpPr>
        <p:spPr>
          <a:xfrm flipH="1">
            <a:off x="721549" y="6812354"/>
            <a:ext cx="107105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97" name="線"/>
          <p:cNvSpPr/>
          <p:nvPr/>
        </p:nvSpPr>
        <p:spPr>
          <a:xfrm flipV="1">
            <a:off x="1775748" y="6363668"/>
            <a:ext cx="469782" cy="4697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98" name="線"/>
          <p:cNvSpPr/>
          <p:nvPr/>
        </p:nvSpPr>
        <p:spPr>
          <a:xfrm flipV="1">
            <a:off x="7631621" y="2617753"/>
            <a:ext cx="1" cy="5178925"/>
          </a:xfrm>
          <a:prstGeom prst="line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99" name="Q-value"/>
          <p:cNvSpPr txBox="1"/>
          <p:nvPr/>
        </p:nvSpPr>
        <p:spPr>
          <a:xfrm rot="16200000">
            <a:off x="6972732" y="3180438"/>
            <a:ext cx="985719" cy="33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1800">
                <a:solidFill>
                  <a:srgbClr val="FF26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Q-value</a:t>
            </a:r>
          </a:p>
        </p:txBody>
      </p:sp>
      <p:sp>
        <p:nvSpPr>
          <p:cNvPr id="900" name="Target : 0.5% FWHM"/>
          <p:cNvSpPr txBox="1"/>
          <p:nvPr/>
        </p:nvSpPr>
        <p:spPr>
          <a:xfrm rot="21420000">
            <a:off x="5035448" y="7222640"/>
            <a:ext cx="2501092" cy="33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1400">
                <a:solidFill>
                  <a:srgbClr val="FF26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Target : 0.5% FWHM</a:t>
            </a:r>
          </a:p>
        </p:txBody>
      </p:sp>
      <p:sp>
        <p:nvSpPr>
          <p:cNvPr id="901" name="A = 0.376 +/- 0.0186…"/>
          <p:cNvSpPr txBox="1"/>
          <p:nvPr/>
        </p:nvSpPr>
        <p:spPr>
          <a:xfrm>
            <a:off x="8153989" y="3260588"/>
            <a:ext cx="493593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176431"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A = 0.376 +/- 0.0186</a:t>
            </a:r>
          </a:p>
          <a:p>
            <a:pPr algn="l" defTabSz="4176431"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B = 0.002 +/- 0.0008</a:t>
            </a:r>
          </a:p>
        </p:txBody>
      </p:sp>
      <p:pic>
        <p:nvPicPr>
          <p:cNvPr id="902" name="イメージ" descr="イメージ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839810" y="2632902"/>
            <a:ext cx="2025823" cy="531713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-&gt; Extrapolate to Q-value…"/>
          <p:cNvSpPr txBox="1"/>
          <p:nvPr/>
        </p:nvSpPr>
        <p:spPr>
          <a:xfrm>
            <a:off x="7903028" y="4329450"/>
            <a:ext cx="4935929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-&gt; Extrapolate to Q-value</a:t>
            </a:r>
          </a:p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 FWHM 1.74% (@2458keV)</a:t>
            </a:r>
          </a:p>
        </p:txBody>
      </p:sp>
      <p:sp>
        <p:nvSpPr>
          <p:cNvPr id="904" name="A = 0.406 +/- 0.0140"/>
          <p:cNvSpPr txBox="1"/>
          <p:nvPr/>
        </p:nvSpPr>
        <p:spPr>
          <a:xfrm>
            <a:off x="8192089" y="6149032"/>
            <a:ext cx="493593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176431">
              <a:defRPr sz="2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A = 0.406 +/- 0.0140</a:t>
            </a:r>
          </a:p>
        </p:txBody>
      </p:sp>
      <p:sp>
        <p:nvSpPr>
          <p:cNvPr id="905" name="-&gt; Extrapolate to Q-value…"/>
          <p:cNvSpPr txBox="1"/>
          <p:nvPr/>
        </p:nvSpPr>
        <p:spPr>
          <a:xfrm>
            <a:off x="7903028" y="6678187"/>
            <a:ext cx="4935929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-&gt; Extrapolate to Q-value</a:t>
            </a:r>
          </a:p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 FWHM 0.82% (@2458keV)</a:t>
            </a:r>
          </a:p>
        </p:txBody>
      </p:sp>
      <p:pic>
        <p:nvPicPr>
          <p:cNvPr id="906" name="イメージ" descr="イメージ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852228" y="5580477"/>
            <a:ext cx="1032867" cy="531713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四角形"/>
          <p:cNvSpPr/>
          <p:nvPr/>
        </p:nvSpPr>
        <p:spPr>
          <a:xfrm>
            <a:off x="7932891" y="4888576"/>
            <a:ext cx="4935929" cy="558135"/>
          </a:xfrm>
          <a:prstGeom prst="rect">
            <a:avLst/>
          </a:prstGeom>
          <a:ln w="50800">
            <a:solidFill>
              <a:srgbClr val="FF3207"/>
            </a:solidFill>
            <a:miter lim="400000"/>
          </a:ln>
        </p:spPr>
        <p:txBody>
          <a:bodyPr lIns="119161" tIns="119161" rIns="119161" bIns="119161" anchor="ctr"/>
          <a:lstStyle/>
          <a:p>
            <a:pPr defTabSz="2584019">
              <a:defRPr sz="106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08" name="四角形"/>
          <p:cNvSpPr/>
          <p:nvPr/>
        </p:nvSpPr>
        <p:spPr>
          <a:xfrm>
            <a:off x="7903028" y="7183249"/>
            <a:ext cx="4935929" cy="558135"/>
          </a:xfrm>
          <a:prstGeom prst="rect">
            <a:avLst/>
          </a:prstGeom>
          <a:ln w="50800">
            <a:solidFill>
              <a:srgbClr val="FF3207"/>
            </a:solidFill>
            <a:miter lim="400000"/>
          </a:ln>
        </p:spPr>
        <p:txBody>
          <a:bodyPr lIns="119161" tIns="119161" rIns="119161" bIns="119161" anchor="ctr"/>
          <a:lstStyle/>
          <a:p>
            <a:pPr defTabSz="2584019">
              <a:defRPr sz="106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09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910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948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913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4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5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1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42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943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9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6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7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949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950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951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952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953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991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956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7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8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9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4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85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986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9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9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0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992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993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スクリーンショット 2018-10-19 23.png" descr="スクリーンショット 2018-10-19 2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91749" y="4887033"/>
            <a:ext cx="4773147" cy="3712448"/>
          </a:xfrm>
          <a:prstGeom prst="rect">
            <a:avLst/>
          </a:prstGeom>
          <a:ln w="12700">
            <a:miter lim="400000"/>
          </a:ln>
        </p:spPr>
      </p:pic>
      <p:sp>
        <p:nvSpPr>
          <p:cNvPr id="995" name="コールアウト"/>
          <p:cNvSpPr/>
          <p:nvPr/>
        </p:nvSpPr>
        <p:spPr>
          <a:xfrm>
            <a:off x="6872053" y="3855198"/>
            <a:ext cx="6048773" cy="3686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27" y="0"/>
                </a:moveTo>
                <a:cubicBezTo>
                  <a:pt x="3950" y="0"/>
                  <a:pt x="3644" y="502"/>
                  <a:pt x="3644" y="1121"/>
                </a:cubicBezTo>
                <a:lnTo>
                  <a:pt x="3644" y="13820"/>
                </a:lnTo>
                <a:lnTo>
                  <a:pt x="0" y="14383"/>
                </a:lnTo>
                <a:lnTo>
                  <a:pt x="3644" y="14943"/>
                </a:lnTo>
                <a:lnTo>
                  <a:pt x="3644" y="20482"/>
                </a:lnTo>
                <a:cubicBezTo>
                  <a:pt x="3644" y="21100"/>
                  <a:pt x="3950" y="21600"/>
                  <a:pt x="4327" y="21600"/>
                </a:cubicBezTo>
                <a:lnTo>
                  <a:pt x="20917" y="21600"/>
                </a:lnTo>
                <a:cubicBezTo>
                  <a:pt x="21294" y="21600"/>
                  <a:pt x="21600" y="21100"/>
                  <a:pt x="21600" y="20482"/>
                </a:cubicBezTo>
                <a:lnTo>
                  <a:pt x="21600" y="1121"/>
                </a:lnTo>
                <a:cubicBezTo>
                  <a:pt x="21600" y="502"/>
                  <a:pt x="21294" y="0"/>
                  <a:pt x="20917" y="0"/>
                </a:cubicBezTo>
                <a:lnTo>
                  <a:pt x="4327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996" name="スクリーンショット 2018-08-07 1.03.43.png" descr="スクリーンショット 2018-08-07 1.03.43.png"/>
          <p:cNvPicPr>
            <a:picLocks noChangeAspect="1"/>
          </p:cNvPicPr>
          <p:nvPr/>
        </p:nvPicPr>
        <p:blipFill>
          <a:blip r:embed="rId11">
            <a:extLst/>
          </a:blip>
          <a:srcRect l="0" t="14437" r="0" b="9285"/>
          <a:stretch>
            <a:fillRect/>
          </a:stretch>
        </p:blipFill>
        <p:spPr>
          <a:xfrm>
            <a:off x="10072961" y="4970952"/>
            <a:ext cx="2786842" cy="2436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スクリーンショット 2018-08-06 23.42.52.png" descr="スクリーンショット 2018-08-06 23.42.52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959780" y="5775012"/>
            <a:ext cx="2303963" cy="14550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998" name="unit"/>
          <p:cNvSpPr txBox="1"/>
          <p:nvPr/>
        </p:nvSpPr>
        <p:spPr>
          <a:xfrm>
            <a:off x="9711090" y="5815422"/>
            <a:ext cx="482626" cy="4064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unit</a:t>
            </a:r>
          </a:p>
        </p:txBody>
      </p:sp>
      <p:sp>
        <p:nvSpPr>
          <p:cNvPr id="999" name="線"/>
          <p:cNvSpPr/>
          <p:nvPr/>
        </p:nvSpPr>
        <p:spPr>
          <a:xfrm flipV="1">
            <a:off x="10258967" y="6672147"/>
            <a:ext cx="401279" cy="14591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000" name="スクリーンショット 2018-09-15 23.49.43.png" descr="スクリーンショット 2018-09-15 23.49.43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86292" y="3061152"/>
            <a:ext cx="2529037" cy="186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スクリーンショット 2018-09-16 0.04.50.png" descr="スクリーンショット 2018-09-16 0.04.50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478772" y="3077035"/>
            <a:ext cx="1933271" cy="1829887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コールアウト"/>
          <p:cNvSpPr/>
          <p:nvPr/>
        </p:nvSpPr>
        <p:spPr>
          <a:xfrm>
            <a:off x="2223618" y="2087629"/>
            <a:ext cx="5403058" cy="355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65" y="0"/>
                </a:moveTo>
                <a:cubicBezTo>
                  <a:pt x="343" y="0"/>
                  <a:pt x="0" y="520"/>
                  <a:pt x="0" y="1162"/>
                </a:cubicBezTo>
                <a:lnTo>
                  <a:pt x="0" y="16494"/>
                </a:lnTo>
                <a:cubicBezTo>
                  <a:pt x="0" y="17135"/>
                  <a:pt x="343" y="17653"/>
                  <a:pt x="765" y="17653"/>
                </a:cubicBezTo>
                <a:lnTo>
                  <a:pt x="15653" y="17653"/>
                </a:lnTo>
                <a:lnTo>
                  <a:pt x="15975" y="21600"/>
                </a:lnTo>
                <a:lnTo>
                  <a:pt x="16296" y="17653"/>
                </a:lnTo>
                <a:lnTo>
                  <a:pt x="20835" y="17653"/>
                </a:lnTo>
                <a:cubicBezTo>
                  <a:pt x="21257" y="17653"/>
                  <a:pt x="21600" y="17135"/>
                  <a:pt x="21600" y="16494"/>
                </a:cubicBezTo>
                <a:lnTo>
                  <a:pt x="21600" y="1162"/>
                </a:lnTo>
                <a:cubicBezTo>
                  <a:pt x="21600" y="520"/>
                  <a:pt x="21257" y="0"/>
                  <a:pt x="20835" y="0"/>
                </a:cubicBezTo>
                <a:lnTo>
                  <a:pt x="765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03" name="四角形"/>
          <p:cNvSpPr/>
          <p:nvPr/>
        </p:nvSpPr>
        <p:spPr>
          <a:xfrm>
            <a:off x="4405822" y="3182930"/>
            <a:ext cx="513391" cy="155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04" name="Electrode"/>
          <p:cNvSpPr txBox="1"/>
          <p:nvPr/>
        </p:nvSpPr>
        <p:spPr>
          <a:xfrm>
            <a:off x="4410749" y="3146496"/>
            <a:ext cx="503536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Electrode</a:t>
            </a:r>
          </a:p>
        </p:txBody>
      </p:sp>
      <p:sp>
        <p:nvSpPr>
          <p:cNvPr id="1005" name="四角形"/>
          <p:cNvSpPr/>
          <p:nvPr/>
        </p:nvSpPr>
        <p:spPr>
          <a:xfrm>
            <a:off x="4489932" y="3643348"/>
            <a:ext cx="513391" cy="155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06" name="四角形"/>
          <p:cNvSpPr/>
          <p:nvPr/>
        </p:nvSpPr>
        <p:spPr>
          <a:xfrm>
            <a:off x="2495228" y="3242116"/>
            <a:ext cx="647850" cy="155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07" name="PTFE"/>
          <p:cNvSpPr txBox="1"/>
          <p:nvPr/>
        </p:nvSpPr>
        <p:spPr>
          <a:xfrm>
            <a:off x="2584153" y="3180282"/>
            <a:ext cx="4700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PTFE</a:t>
            </a:r>
          </a:p>
        </p:txBody>
      </p:sp>
      <p:sp>
        <p:nvSpPr>
          <p:cNvPr id="1008" name="Insulator"/>
          <p:cNvSpPr txBox="1"/>
          <p:nvPr/>
        </p:nvSpPr>
        <p:spPr>
          <a:xfrm>
            <a:off x="4466426" y="3587864"/>
            <a:ext cx="56574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Insulator</a:t>
            </a:r>
          </a:p>
        </p:txBody>
      </p:sp>
      <p:pic>
        <p:nvPicPr>
          <p:cNvPr id="1009" name="スクリーンショット 2018-09-16 0.08.44.png" descr="スクリーンショット 2018-09-16 0.08.44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4015" y="6478589"/>
            <a:ext cx="1639119" cy="2105988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コールアウト"/>
          <p:cNvSpPr/>
          <p:nvPr/>
        </p:nvSpPr>
        <p:spPr>
          <a:xfrm>
            <a:off x="83974" y="5192348"/>
            <a:ext cx="4400948" cy="3442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39" y="0"/>
                </a:moveTo>
                <a:cubicBezTo>
                  <a:pt x="420" y="0"/>
                  <a:pt x="0" y="538"/>
                  <a:pt x="0" y="1200"/>
                </a:cubicBezTo>
                <a:lnTo>
                  <a:pt x="0" y="20400"/>
                </a:lnTo>
                <a:cubicBezTo>
                  <a:pt x="0" y="21062"/>
                  <a:pt x="420" y="21600"/>
                  <a:pt x="939" y="21600"/>
                </a:cubicBezTo>
                <a:lnTo>
                  <a:pt x="13505" y="21600"/>
                </a:lnTo>
                <a:cubicBezTo>
                  <a:pt x="14023" y="21600"/>
                  <a:pt x="14442" y="21062"/>
                  <a:pt x="14442" y="20400"/>
                </a:cubicBezTo>
                <a:lnTo>
                  <a:pt x="14442" y="4913"/>
                </a:lnTo>
                <a:lnTo>
                  <a:pt x="21600" y="4410"/>
                </a:lnTo>
                <a:lnTo>
                  <a:pt x="14442" y="3907"/>
                </a:lnTo>
                <a:lnTo>
                  <a:pt x="14442" y="1200"/>
                </a:lnTo>
                <a:cubicBezTo>
                  <a:pt x="14442" y="538"/>
                  <a:pt x="14023" y="0"/>
                  <a:pt x="13505" y="0"/>
                </a:cubicBezTo>
                <a:lnTo>
                  <a:pt x="939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11" name="- Evaluation of energy resolution near the Q-value…"/>
          <p:cNvSpPr txBox="1"/>
          <p:nvPr/>
        </p:nvSpPr>
        <p:spPr>
          <a:xfrm>
            <a:off x="295864" y="806663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sp>
        <p:nvSpPr>
          <p:cNvPr id="1012" name="- Field Shaper…"/>
          <p:cNvSpPr txBox="1"/>
          <p:nvPr/>
        </p:nvSpPr>
        <p:spPr>
          <a:xfrm>
            <a:off x="2211080" y="2161167"/>
            <a:ext cx="5428134" cy="87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b="1" sz="2000"/>
              <a:t>- Field Shaper</a:t>
            </a:r>
            <a:endParaRPr b="1" sz="2000"/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- Discharge resistant : embedded electrode, insulator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- increase scintillation light yield due to PTFE reflection</a:t>
            </a:r>
          </a:p>
        </p:txBody>
      </p:sp>
      <p:sp>
        <p:nvSpPr>
          <p:cNvPr id="1013" name="- ELCC (readout structure of ionization signal)…"/>
          <p:cNvSpPr txBox="1"/>
          <p:nvPr/>
        </p:nvSpPr>
        <p:spPr>
          <a:xfrm>
            <a:off x="7912131" y="3897492"/>
            <a:ext cx="5090611" cy="1113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b="1" sz="2000"/>
              <a:t>- </a:t>
            </a:r>
            <a:r>
              <a:rPr b="1" sz="1900"/>
              <a:t>ELCC (readout structure of ionization signal</a:t>
            </a:r>
            <a:r>
              <a:rPr b="1" sz="2000"/>
              <a:t>)</a:t>
            </a:r>
            <a:endParaRPr b="1" sz="2000"/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Prefabricated style → easily to extend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Number of channels : ~1000 ch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Design is almost fixed</a:t>
            </a:r>
          </a:p>
        </p:txBody>
      </p:sp>
      <p:sp>
        <p:nvSpPr>
          <p:cNvPr id="1014" name="- Cockcroft-walton…"/>
          <p:cNvSpPr txBox="1"/>
          <p:nvPr/>
        </p:nvSpPr>
        <p:spPr>
          <a:xfrm>
            <a:off x="30344" y="5263073"/>
            <a:ext cx="264129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b="1" sz="2000"/>
              <a:t>- Cockcroft-walton</a:t>
            </a:r>
            <a:endParaRPr b="1" sz="2000"/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- Generate ~65kV 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              inside the vessel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- Low outgas (Polyimide)</a:t>
            </a:r>
          </a:p>
        </p:txBody>
      </p:sp>
      <p:sp>
        <p:nvSpPr>
          <p:cNvPr id="1015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  <p:sp>
        <p:nvSpPr>
          <p:cNvPr id="1016" name="線"/>
          <p:cNvSpPr/>
          <p:nvPr/>
        </p:nvSpPr>
        <p:spPr>
          <a:xfrm flipH="1" flipV="1">
            <a:off x="6211178" y="5712423"/>
            <a:ext cx="107139" cy="2044317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17" name="線"/>
          <p:cNvSpPr/>
          <p:nvPr/>
        </p:nvSpPr>
        <p:spPr>
          <a:xfrm flipH="1">
            <a:off x="4952207" y="7377543"/>
            <a:ext cx="1647271" cy="384280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18" name="~φ50cm"/>
          <p:cNvSpPr txBox="1"/>
          <p:nvPr/>
        </p:nvSpPr>
        <p:spPr>
          <a:xfrm>
            <a:off x="6197108" y="6106320"/>
            <a:ext cx="89832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~φ50cm</a:t>
            </a:r>
          </a:p>
        </p:txBody>
      </p:sp>
      <p:sp>
        <p:nvSpPr>
          <p:cNvPr id="1019" name="~50cm"/>
          <p:cNvSpPr txBox="1"/>
          <p:nvPr/>
        </p:nvSpPr>
        <p:spPr>
          <a:xfrm>
            <a:off x="5402916" y="7169905"/>
            <a:ext cx="74585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~50cm</a:t>
            </a:r>
          </a:p>
        </p:txBody>
      </p:sp>
      <p:sp>
        <p:nvSpPr>
          <p:cNvPr id="1020" name="Polyimide…"/>
          <p:cNvSpPr txBox="1"/>
          <p:nvPr/>
        </p:nvSpPr>
        <p:spPr>
          <a:xfrm>
            <a:off x="1796366" y="8007366"/>
            <a:ext cx="1206848" cy="62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Polyimide 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         FPC</a:t>
            </a:r>
          </a:p>
        </p:txBody>
      </p:sp>
      <p:sp>
        <p:nvSpPr>
          <p:cNvPr id="1021" name="線"/>
          <p:cNvSpPr/>
          <p:nvPr/>
        </p:nvSpPr>
        <p:spPr>
          <a:xfrm flipH="1">
            <a:off x="1515633" y="8210625"/>
            <a:ext cx="3175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059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024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5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6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7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2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053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054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0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7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8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060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061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スクリーンショット 2018-10-19 23.png" descr="スクリーンショット 2018-10-19 2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91749" y="4887033"/>
            <a:ext cx="4773147" cy="3712448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- Evaluation of energy resolution near the Q-value…"/>
          <p:cNvSpPr txBox="1"/>
          <p:nvPr/>
        </p:nvSpPr>
        <p:spPr>
          <a:xfrm>
            <a:off x="295864" y="806663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sp>
        <p:nvSpPr>
          <p:cNvPr id="1064" name="図形"/>
          <p:cNvSpPr/>
          <p:nvPr/>
        </p:nvSpPr>
        <p:spPr>
          <a:xfrm>
            <a:off x="7728383" y="5543706"/>
            <a:ext cx="2152866" cy="907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" y="21600"/>
                </a:moveTo>
                <a:cubicBezTo>
                  <a:pt x="1484" y="17617"/>
                  <a:pt x="3041" y="14744"/>
                  <a:pt x="4878" y="13766"/>
                </a:cubicBezTo>
                <a:cubicBezTo>
                  <a:pt x="7138" y="12561"/>
                  <a:pt x="9438" y="14421"/>
                  <a:pt x="11744" y="14471"/>
                </a:cubicBezTo>
                <a:cubicBezTo>
                  <a:pt x="13484" y="14509"/>
                  <a:pt x="15195" y="13518"/>
                  <a:pt x="16777" y="11801"/>
                </a:cubicBezTo>
                <a:cubicBezTo>
                  <a:pt x="18638" y="9781"/>
                  <a:pt x="20285" y="6803"/>
                  <a:pt x="21600" y="3082"/>
                </a:cubicBezTo>
                <a:lnTo>
                  <a:pt x="18575" y="0"/>
                </a:lnTo>
                <a:cubicBezTo>
                  <a:pt x="17622" y="2667"/>
                  <a:pt x="16406" y="4735"/>
                  <a:pt x="15035" y="6021"/>
                </a:cubicBezTo>
                <a:cubicBezTo>
                  <a:pt x="13813" y="7169"/>
                  <a:pt x="12503" y="7662"/>
                  <a:pt x="11188" y="7653"/>
                </a:cubicBezTo>
                <a:cubicBezTo>
                  <a:pt x="8637" y="7636"/>
                  <a:pt x="6060" y="5758"/>
                  <a:pt x="3597" y="7453"/>
                </a:cubicBezTo>
                <a:cubicBezTo>
                  <a:pt x="2126" y="8464"/>
                  <a:pt x="853" y="10672"/>
                  <a:pt x="0" y="13690"/>
                </a:cubicBezTo>
                <a:lnTo>
                  <a:pt x="632" y="2160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  <a:alpha val="4103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65" name="図形"/>
          <p:cNvSpPr/>
          <p:nvPr/>
        </p:nvSpPr>
        <p:spPr>
          <a:xfrm>
            <a:off x="7728383" y="5711947"/>
            <a:ext cx="2152866" cy="907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" y="21600"/>
                </a:moveTo>
                <a:cubicBezTo>
                  <a:pt x="1484" y="17617"/>
                  <a:pt x="3041" y="14744"/>
                  <a:pt x="4878" y="13766"/>
                </a:cubicBezTo>
                <a:cubicBezTo>
                  <a:pt x="7138" y="12561"/>
                  <a:pt x="9438" y="14421"/>
                  <a:pt x="11744" y="14471"/>
                </a:cubicBezTo>
                <a:cubicBezTo>
                  <a:pt x="13484" y="14509"/>
                  <a:pt x="15195" y="13518"/>
                  <a:pt x="16777" y="11801"/>
                </a:cubicBezTo>
                <a:cubicBezTo>
                  <a:pt x="18638" y="9781"/>
                  <a:pt x="20285" y="6803"/>
                  <a:pt x="21600" y="3082"/>
                </a:cubicBezTo>
                <a:lnTo>
                  <a:pt x="18575" y="0"/>
                </a:lnTo>
                <a:cubicBezTo>
                  <a:pt x="17622" y="2667"/>
                  <a:pt x="16406" y="4735"/>
                  <a:pt x="15035" y="6021"/>
                </a:cubicBezTo>
                <a:cubicBezTo>
                  <a:pt x="13813" y="7169"/>
                  <a:pt x="12503" y="7662"/>
                  <a:pt x="11188" y="7653"/>
                </a:cubicBezTo>
                <a:cubicBezTo>
                  <a:pt x="8637" y="7636"/>
                  <a:pt x="6060" y="5758"/>
                  <a:pt x="3597" y="7453"/>
                </a:cubicBezTo>
                <a:cubicBezTo>
                  <a:pt x="2126" y="8464"/>
                  <a:pt x="853" y="10672"/>
                  <a:pt x="0" y="13690"/>
                </a:cubicBezTo>
                <a:lnTo>
                  <a:pt x="632" y="2160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  <a:alpha val="4103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66" name="図形"/>
          <p:cNvSpPr/>
          <p:nvPr/>
        </p:nvSpPr>
        <p:spPr>
          <a:xfrm>
            <a:off x="7764389" y="5880188"/>
            <a:ext cx="2152867" cy="907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" y="21600"/>
                </a:moveTo>
                <a:cubicBezTo>
                  <a:pt x="1484" y="17617"/>
                  <a:pt x="3041" y="14744"/>
                  <a:pt x="4878" y="13766"/>
                </a:cubicBezTo>
                <a:cubicBezTo>
                  <a:pt x="7138" y="12561"/>
                  <a:pt x="9438" y="14421"/>
                  <a:pt x="11744" y="14471"/>
                </a:cubicBezTo>
                <a:cubicBezTo>
                  <a:pt x="13484" y="14509"/>
                  <a:pt x="15195" y="13518"/>
                  <a:pt x="16777" y="11801"/>
                </a:cubicBezTo>
                <a:cubicBezTo>
                  <a:pt x="18638" y="9781"/>
                  <a:pt x="20285" y="6803"/>
                  <a:pt x="21600" y="3082"/>
                </a:cubicBezTo>
                <a:lnTo>
                  <a:pt x="18575" y="0"/>
                </a:lnTo>
                <a:cubicBezTo>
                  <a:pt x="17622" y="2667"/>
                  <a:pt x="16406" y="4735"/>
                  <a:pt x="15035" y="6021"/>
                </a:cubicBezTo>
                <a:cubicBezTo>
                  <a:pt x="13813" y="7169"/>
                  <a:pt x="12503" y="7662"/>
                  <a:pt x="11188" y="7653"/>
                </a:cubicBezTo>
                <a:cubicBezTo>
                  <a:pt x="8637" y="7636"/>
                  <a:pt x="6060" y="5758"/>
                  <a:pt x="3597" y="7453"/>
                </a:cubicBezTo>
                <a:cubicBezTo>
                  <a:pt x="2126" y="8464"/>
                  <a:pt x="853" y="10672"/>
                  <a:pt x="0" y="13690"/>
                </a:cubicBezTo>
                <a:lnTo>
                  <a:pt x="632" y="2160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  <a:alpha val="4103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67" name="コールアウト"/>
          <p:cNvSpPr/>
          <p:nvPr/>
        </p:nvSpPr>
        <p:spPr>
          <a:xfrm>
            <a:off x="189074" y="2032641"/>
            <a:ext cx="12752389" cy="355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4" y="0"/>
                </a:moveTo>
                <a:cubicBezTo>
                  <a:pt x="145" y="0"/>
                  <a:pt x="0" y="520"/>
                  <a:pt x="0" y="1162"/>
                </a:cubicBezTo>
                <a:lnTo>
                  <a:pt x="0" y="16494"/>
                </a:lnTo>
                <a:cubicBezTo>
                  <a:pt x="0" y="17135"/>
                  <a:pt x="145" y="17653"/>
                  <a:pt x="324" y="17653"/>
                </a:cubicBezTo>
                <a:lnTo>
                  <a:pt x="19081" y="17653"/>
                </a:lnTo>
                <a:lnTo>
                  <a:pt x="19217" y="21600"/>
                </a:lnTo>
                <a:lnTo>
                  <a:pt x="19353" y="17653"/>
                </a:lnTo>
                <a:lnTo>
                  <a:pt x="21276" y="17653"/>
                </a:lnTo>
                <a:cubicBezTo>
                  <a:pt x="21455" y="17653"/>
                  <a:pt x="21600" y="17135"/>
                  <a:pt x="21600" y="16494"/>
                </a:cubicBezTo>
                <a:lnTo>
                  <a:pt x="21600" y="1162"/>
                </a:lnTo>
                <a:cubicBezTo>
                  <a:pt x="21600" y="520"/>
                  <a:pt x="21455" y="0"/>
                  <a:pt x="21276" y="0"/>
                </a:cubicBezTo>
                <a:lnTo>
                  <a:pt x="324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68" name="- Readout electronics…"/>
          <p:cNvSpPr txBox="1"/>
          <p:nvPr/>
        </p:nvSpPr>
        <p:spPr>
          <a:xfrm>
            <a:off x="5980501" y="2165066"/>
            <a:ext cx="7015544" cy="2298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2200">
                <a:latin typeface="Times"/>
                <a:ea typeface="Times"/>
                <a:cs typeface="Times"/>
                <a:sym typeface="Times"/>
              </a:defRPr>
            </a:pPr>
            <a:r>
              <a:t>  - Readout electronics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- Readout waveforms of MPPC : 56 ch/board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- Two Flash ADCs to achieve wide dynamic range : 1 p.e ~ 10</a:t>
            </a:r>
            <a:r>
              <a:rPr baseline="31999"/>
              <a:t>4</a:t>
            </a:r>
            <a:r>
              <a:t>p.e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- High Voltage supply to MPPCs (in the 0.2mV)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- Monitor MPPC gain constantly 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  → adjust (feedback) gain in 0.25% accuracy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- Low cost</a:t>
            </a:r>
          </a:p>
        </p:txBody>
      </p:sp>
      <p:pic>
        <p:nvPicPr>
          <p:cNvPr id="1069" name="スクリーンショット 2018-09-16 0.20.02.png" descr="スクリーンショット 2018-09-16 0.20.0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118368" y="5560293"/>
            <a:ext cx="2928668" cy="2365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0" name="スクリーンショット 2018-09-16 0.20.08.png" descr="スクリーンショット 2018-09-16 0.20.08.png"/>
          <p:cNvPicPr>
            <a:picLocks noChangeAspect="1"/>
          </p:cNvPicPr>
          <p:nvPr/>
        </p:nvPicPr>
        <p:blipFill>
          <a:blip r:embed="rId12">
            <a:extLst/>
          </a:blip>
          <a:srcRect l="1068" t="0" r="1068" b="0"/>
          <a:stretch>
            <a:fillRect/>
          </a:stretch>
        </p:blipFill>
        <p:spPr>
          <a:xfrm>
            <a:off x="254322" y="2150240"/>
            <a:ext cx="5816590" cy="2587017"/>
          </a:xfrm>
          <a:prstGeom prst="rect">
            <a:avLst/>
          </a:prstGeom>
          <a:ln w="12700">
            <a:miter lim="400000"/>
          </a:ln>
        </p:spPr>
      </p:pic>
      <p:sp>
        <p:nvSpPr>
          <p:cNvPr id="1071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  <p:sp>
        <p:nvSpPr>
          <p:cNvPr id="1072" name="線"/>
          <p:cNvSpPr/>
          <p:nvPr/>
        </p:nvSpPr>
        <p:spPr>
          <a:xfrm>
            <a:off x="9837141" y="5830432"/>
            <a:ext cx="317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110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075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6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7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8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3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04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105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1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8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9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111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112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113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114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115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153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118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9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0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1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6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47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148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1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1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2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154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155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156" name="- Gamma-ray with photoelectric absorption event will be a serious BG…"/>
          <p:cNvSpPr txBox="1"/>
          <p:nvPr/>
        </p:nvSpPr>
        <p:spPr>
          <a:xfrm>
            <a:off x="206638" y="933033"/>
            <a:ext cx="11033263" cy="2469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Gamma-ray with photoelectric absorption event will be a serious BG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Topological information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 - 0νββ decay has two blobs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 - Photoelectric absorption of gamma event only has one blob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 → To Identify two blobs is very powerful strategy </a:t>
            </a:r>
          </a:p>
        </p:txBody>
      </p:sp>
      <p:pic>
        <p:nvPicPr>
          <p:cNvPr id="1157" name="スクリーンショット 2018-09-16 0.56.06.png" descr="スクリーンショット 2018-09-16 0.56.0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05896" y="3983575"/>
            <a:ext cx="6143274" cy="410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8" name="スクリーンショット 2018-09-16 0.56.01.png" descr="スクリーンショット 2018-09-16 0.56.01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3953" y="3983609"/>
            <a:ext cx="6013763" cy="4104631"/>
          </a:xfrm>
          <a:prstGeom prst="rect">
            <a:avLst/>
          </a:prstGeom>
          <a:ln w="12700">
            <a:miter lim="400000"/>
          </a:ln>
        </p:spPr>
      </p:pic>
      <p:sp>
        <p:nvSpPr>
          <p:cNvPr id="1159" name="0νββ"/>
          <p:cNvSpPr txBox="1"/>
          <p:nvPr/>
        </p:nvSpPr>
        <p:spPr>
          <a:xfrm>
            <a:off x="2640811" y="3392526"/>
            <a:ext cx="108004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0νββ</a:t>
            </a:r>
          </a:p>
        </p:txBody>
      </p:sp>
      <p:sp>
        <p:nvSpPr>
          <p:cNvPr id="1160" name="Gamma-ray"/>
          <p:cNvSpPr txBox="1"/>
          <p:nvPr/>
        </p:nvSpPr>
        <p:spPr>
          <a:xfrm>
            <a:off x="8928727" y="3392526"/>
            <a:ext cx="22976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Gamma-ray</a:t>
            </a:r>
          </a:p>
        </p:txBody>
      </p:sp>
      <p:sp>
        <p:nvSpPr>
          <p:cNvPr id="1161" name="(simulation)"/>
          <p:cNvSpPr txBox="1"/>
          <p:nvPr/>
        </p:nvSpPr>
        <p:spPr>
          <a:xfrm>
            <a:off x="4994812" y="4101170"/>
            <a:ext cx="85926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(simulation)</a:t>
            </a:r>
          </a:p>
        </p:txBody>
      </p:sp>
      <p:sp>
        <p:nvSpPr>
          <p:cNvPr id="1162" name="(simulation)"/>
          <p:cNvSpPr txBox="1"/>
          <p:nvPr/>
        </p:nvSpPr>
        <p:spPr>
          <a:xfrm>
            <a:off x="11967778" y="4101170"/>
            <a:ext cx="85926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(simulation)</a:t>
            </a:r>
          </a:p>
        </p:txBody>
      </p:sp>
      <p:sp>
        <p:nvSpPr>
          <p:cNvPr id="1163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1164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202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167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8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9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0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5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96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197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1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0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1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203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204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205" name="Topological information…"/>
          <p:cNvSpPr txBox="1"/>
          <p:nvPr/>
        </p:nvSpPr>
        <p:spPr>
          <a:xfrm>
            <a:off x="156629" y="953086"/>
            <a:ext cx="12497967" cy="337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Topological information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Deep Learning(DL) is one of the options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Learning with simulation of 0νββ and gamma-ray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Pitch of readout cell is variable to optimization (performance vs costs…)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Signal efficiency :  41% : BG : 121 evt/yr → 3.2 evt/yr w/ DL (1 ton Xe)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  (assuming 10 tons of pressure vessel made of Oxygen-free Cu, 10mm-pitch readout)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Estimated sensitivity : </a:t>
            </a:r>
            <a:r>
              <a:rPr>
                <a:solidFill>
                  <a:srgbClr val="FF2600"/>
                </a:solidFill>
              </a:rPr>
              <a:t>m</a:t>
            </a:r>
            <a:r>
              <a:rPr baseline="-5999">
                <a:solidFill>
                  <a:srgbClr val="FF2600"/>
                </a:solidFill>
              </a:rPr>
              <a:t>ββ</a:t>
            </a:r>
            <a:r>
              <a:rPr>
                <a:solidFill>
                  <a:srgbClr val="FF2600"/>
                </a:solidFill>
              </a:rPr>
              <a:t> = 32 meV</a:t>
            </a:r>
            <a:r>
              <a:t> (1 ton yr Xe, 10 mm-pitch)</a:t>
            </a:r>
          </a:p>
        </p:txBody>
      </p:sp>
      <p:sp>
        <p:nvSpPr>
          <p:cNvPr id="1206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1207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  <p:pic>
        <p:nvPicPr>
          <p:cNvPr id="1208" name="スクリーンショット 2018-10-21 11.15.12.png" descr="スクリーンショット 2018-10-21 11.15.1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17189" y="4418514"/>
            <a:ext cx="7570422" cy="3952786"/>
          </a:xfrm>
          <a:prstGeom prst="rect">
            <a:avLst/>
          </a:prstGeom>
          <a:ln w="12700">
            <a:miter lim="400000"/>
          </a:ln>
        </p:spPr>
      </p:pic>
      <p:sp>
        <p:nvSpPr>
          <p:cNvPr id="1209" name="signal"/>
          <p:cNvSpPr txBox="1"/>
          <p:nvPr/>
        </p:nvSpPr>
        <p:spPr>
          <a:xfrm>
            <a:off x="9032121" y="5713163"/>
            <a:ext cx="980238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signal</a:t>
            </a:r>
          </a:p>
        </p:txBody>
      </p:sp>
      <p:sp>
        <p:nvSpPr>
          <p:cNvPr id="1210" name="Gamma(BG)"/>
          <p:cNvSpPr txBox="1"/>
          <p:nvPr/>
        </p:nvSpPr>
        <p:spPr>
          <a:xfrm>
            <a:off x="7466507" y="6973662"/>
            <a:ext cx="192603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Gamma(BG)</a:t>
            </a:r>
          </a:p>
        </p:txBody>
      </p:sp>
      <p:sp>
        <p:nvSpPr>
          <p:cNvPr id="1211" name="線"/>
          <p:cNvSpPr/>
          <p:nvPr/>
        </p:nvSpPr>
        <p:spPr>
          <a:xfrm>
            <a:off x="9343172" y="7335371"/>
            <a:ext cx="604726" cy="338764"/>
          </a:xfrm>
          <a:prstGeom prst="line">
            <a:avLst/>
          </a:prstGeom>
          <a:ln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249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214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5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6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7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2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43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244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2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7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8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250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251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2" name="スクリーンショット 2018-10-20 0.12.41.png" descr="スクリーンショット 2018-10-20 0.12.4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82018" y="989733"/>
            <a:ext cx="6971258" cy="6929348"/>
          </a:xfrm>
          <a:prstGeom prst="rect">
            <a:avLst/>
          </a:prstGeom>
          <a:ln w="12700">
            <a:miter lim="400000"/>
          </a:ln>
        </p:spPr>
      </p:pic>
      <p:sp>
        <p:nvSpPr>
          <p:cNvPr id="1253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1254" name="More ideas……"/>
          <p:cNvSpPr txBox="1"/>
          <p:nvPr/>
        </p:nvSpPr>
        <p:spPr>
          <a:xfrm>
            <a:off x="156629" y="953086"/>
            <a:ext cx="5831083" cy="7740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More ideas…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Timing information of scintillation</a:t>
            </a:r>
          </a:p>
          <a:p>
            <a:pPr algn="l">
              <a:defRPr sz="2600">
                <a:latin typeface="Times"/>
                <a:ea typeface="Times"/>
                <a:cs typeface="Times"/>
                <a:sym typeface="Times"/>
              </a:defRPr>
            </a:pPr>
            <a:r>
              <a:t>   - color represents the timing (ideal case)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</a:t>
            </a:r>
            <a:r>
              <a:rPr sz="2400"/>
              <a:t>             0νββ                         Gamma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sz="2400"/>
              <a:t>  - in real case, it will be more complicated </a:t>
            </a:r>
            <a:endParaRPr sz="2400"/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rPr sz="2400"/>
              <a:t>       due to </a:t>
            </a:r>
            <a:endParaRPr sz="2400"/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rPr sz="2400"/>
              <a:t>       - depth of field </a:t>
            </a:r>
            <a:endParaRPr sz="2400"/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rPr sz="2400"/>
              <a:t>       - time constant of scintillation     etc…</a:t>
            </a:r>
            <a:endParaRPr sz="2400"/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Thin, active vessel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 - reduce </a:t>
            </a:r>
            <a:r>
              <a:rPr baseline="31999"/>
              <a:t>214</a:t>
            </a:r>
            <a:r>
              <a:t>Bi             : thin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 - detect α from </a:t>
            </a:r>
            <a:r>
              <a:rPr baseline="31999"/>
              <a:t>214</a:t>
            </a:r>
            <a:r>
              <a:t>Po : active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   → coincidence of Bi-Po</a:t>
            </a:r>
          </a:p>
        </p:txBody>
      </p:sp>
      <p:grpSp>
        <p:nvGrpSpPr>
          <p:cNvPr id="1268" name="グループ"/>
          <p:cNvGrpSpPr/>
          <p:nvPr/>
        </p:nvGrpSpPr>
        <p:grpSpPr>
          <a:xfrm>
            <a:off x="549871" y="2477295"/>
            <a:ext cx="2415878" cy="1711623"/>
            <a:chOff x="0" y="0"/>
            <a:chExt cx="2415877" cy="1711621"/>
          </a:xfrm>
        </p:grpSpPr>
        <p:sp>
          <p:nvSpPr>
            <p:cNvPr id="1255" name="正方形"/>
            <p:cNvSpPr/>
            <p:nvPr/>
          </p:nvSpPr>
          <p:spPr>
            <a:xfrm>
              <a:off x="1023551" y="1371525"/>
              <a:ext cx="340097" cy="3400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56" name="正方形"/>
            <p:cNvSpPr/>
            <p:nvPr/>
          </p:nvSpPr>
          <p:spPr>
            <a:xfrm>
              <a:off x="687147" y="1010134"/>
              <a:ext cx="340097" cy="340097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  <a:alpha val="47640"/>
              </a:schemeClr>
            </a:solidFill>
            <a:ln w="12700" cap="flat">
              <a:solidFill>
                <a:srgbClr val="000000">
                  <a:alpha val="4764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57" name="正方形"/>
            <p:cNvSpPr/>
            <p:nvPr/>
          </p:nvSpPr>
          <p:spPr>
            <a:xfrm>
              <a:off x="1023551" y="1010134"/>
              <a:ext cx="340097" cy="340097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  <a:alpha val="19795"/>
              </a:schemeClr>
            </a:solidFill>
            <a:ln w="12700" cap="flat">
              <a:solidFill>
                <a:srgbClr val="000000">
                  <a:alpha val="19795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58" name="正方形"/>
            <p:cNvSpPr/>
            <p:nvPr/>
          </p:nvSpPr>
          <p:spPr>
            <a:xfrm>
              <a:off x="1374294" y="1021471"/>
              <a:ext cx="340097" cy="340097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  <a:alpha val="46662"/>
              </a:schemeClr>
            </a:solidFill>
            <a:ln w="12700" cap="flat">
              <a:solidFill>
                <a:srgbClr val="000000">
                  <a:alpha val="46662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59" name="正方形"/>
            <p:cNvSpPr/>
            <p:nvPr/>
          </p:nvSpPr>
          <p:spPr>
            <a:xfrm>
              <a:off x="1712544" y="672573"/>
              <a:ext cx="340097" cy="340097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68984"/>
              </a:schemeClr>
            </a:solidFill>
            <a:ln w="12700" cap="flat">
              <a:solidFill>
                <a:srgbClr val="000000">
                  <a:alpha val="68984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60" name="正方形"/>
            <p:cNvSpPr/>
            <p:nvPr/>
          </p:nvSpPr>
          <p:spPr>
            <a:xfrm>
              <a:off x="1712544" y="1010134"/>
              <a:ext cx="340097" cy="340097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  <a:alpha val="49690"/>
              </a:schemeClr>
            </a:solidFill>
            <a:ln w="12700" cap="flat">
              <a:solidFill>
                <a:srgbClr val="000000">
                  <a:alpha val="4969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61" name="正方形"/>
            <p:cNvSpPr/>
            <p:nvPr/>
          </p:nvSpPr>
          <p:spPr>
            <a:xfrm>
              <a:off x="1712544" y="336403"/>
              <a:ext cx="340097" cy="340097"/>
            </a:xfrm>
            <a:prstGeom prst="rect">
              <a:avLst/>
            </a:prstGeom>
            <a:solidFill>
              <a:schemeClr val="accent5">
                <a:hueOff val="-152896"/>
                <a:lumOff val="12368"/>
                <a:alpha val="69008"/>
              </a:schemeClr>
            </a:solidFill>
            <a:ln w="12700" cap="flat">
              <a:solidFill>
                <a:srgbClr val="000000">
                  <a:alpha val="69008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62" name="正方形"/>
            <p:cNvSpPr/>
            <p:nvPr/>
          </p:nvSpPr>
          <p:spPr>
            <a:xfrm>
              <a:off x="2075781" y="336403"/>
              <a:ext cx="340097" cy="340097"/>
            </a:xfrm>
            <a:prstGeom prst="rect">
              <a:avLst/>
            </a:prstGeom>
            <a:solidFill>
              <a:schemeClr val="accent5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63" name="正方形"/>
            <p:cNvSpPr/>
            <p:nvPr/>
          </p:nvSpPr>
          <p:spPr>
            <a:xfrm>
              <a:off x="2075781" y="0"/>
              <a:ext cx="340097" cy="340096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64" name="正方形"/>
            <p:cNvSpPr/>
            <p:nvPr/>
          </p:nvSpPr>
          <p:spPr>
            <a:xfrm>
              <a:off x="336403" y="1010134"/>
              <a:ext cx="340097" cy="340097"/>
            </a:xfrm>
            <a:prstGeom prst="rect">
              <a:avLst/>
            </a:prstGeom>
            <a:solidFill>
              <a:schemeClr val="accent4">
                <a:hueOff val="-1081314"/>
                <a:satOff val="4338"/>
                <a:lumOff val="-8931"/>
                <a:alpha val="64353"/>
              </a:schemeClr>
            </a:solidFill>
            <a:ln w="12700" cap="flat">
              <a:solidFill>
                <a:srgbClr val="000000">
                  <a:alpha val="6435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65" name="正方形"/>
            <p:cNvSpPr/>
            <p:nvPr/>
          </p:nvSpPr>
          <p:spPr>
            <a:xfrm>
              <a:off x="336403" y="672573"/>
              <a:ext cx="340097" cy="340097"/>
            </a:xfrm>
            <a:prstGeom prst="rect">
              <a:avLst/>
            </a:prstGeom>
            <a:solidFill>
              <a:schemeClr val="accent5">
                <a:hueOff val="-152896"/>
                <a:lumOff val="12368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66" name="正方形"/>
            <p:cNvSpPr/>
            <p:nvPr/>
          </p:nvSpPr>
          <p:spPr>
            <a:xfrm>
              <a:off x="336403" y="336403"/>
              <a:ext cx="340097" cy="340097"/>
            </a:xfrm>
            <a:prstGeom prst="rect">
              <a:avLst/>
            </a:prstGeom>
            <a:solidFill>
              <a:schemeClr val="accent5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67" name="正方形"/>
            <p:cNvSpPr/>
            <p:nvPr/>
          </p:nvSpPr>
          <p:spPr>
            <a:xfrm>
              <a:off x="0" y="336403"/>
              <a:ext cx="340096" cy="340097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grpSp>
        <p:nvGrpSpPr>
          <p:cNvPr id="1282" name="グループ"/>
          <p:cNvGrpSpPr/>
          <p:nvPr/>
        </p:nvGrpSpPr>
        <p:grpSpPr>
          <a:xfrm>
            <a:off x="3291344" y="2477295"/>
            <a:ext cx="2415879" cy="1711623"/>
            <a:chOff x="0" y="0"/>
            <a:chExt cx="2415877" cy="1711621"/>
          </a:xfrm>
        </p:grpSpPr>
        <p:sp>
          <p:nvSpPr>
            <p:cNvPr id="1269" name="正方形"/>
            <p:cNvSpPr/>
            <p:nvPr/>
          </p:nvSpPr>
          <p:spPr>
            <a:xfrm>
              <a:off x="1023551" y="1371525"/>
              <a:ext cx="340097" cy="3400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0" name="正方形"/>
            <p:cNvSpPr/>
            <p:nvPr/>
          </p:nvSpPr>
          <p:spPr>
            <a:xfrm>
              <a:off x="687147" y="1010134"/>
              <a:ext cx="340097" cy="340097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  <a:alpha val="47640"/>
              </a:schemeClr>
            </a:solidFill>
            <a:ln w="12700" cap="flat">
              <a:solidFill>
                <a:srgbClr val="000000">
                  <a:alpha val="4764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1" name="正方形"/>
            <p:cNvSpPr/>
            <p:nvPr/>
          </p:nvSpPr>
          <p:spPr>
            <a:xfrm>
              <a:off x="1023551" y="1010134"/>
              <a:ext cx="340097" cy="340097"/>
            </a:xfrm>
            <a:prstGeom prst="rect">
              <a:avLst/>
            </a:prstGeom>
            <a:solidFill>
              <a:srgbClr val="D6D5D5">
                <a:alpha val="24148"/>
              </a:srgbClr>
            </a:solidFill>
            <a:ln w="12700" cap="flat">
              <a:solidFill>
                <a:srgbClr val="000000">
                  <a:alpha val="24148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2" name="正方形"/>
            <p:cNvSpPr/>
            <p:nvPr/>
          </p:nvSpPr>
          <p:spPr>
            <a:xfrm>
              <a:off x="1374294" y="1021471"/>
              <a:ext cx="340097" cy="340097"/>
            </a:xfrm>
            <a:prstGeom prst="rect">
              <a:avLst/>
            </a:prstGeom>
            <a:solidFill>
              <a:schemeClr val="accent2">
                <a:hueOff val="-85259"/>
                <a:satOff val="14347"/>
                <a:lumOff val="22373"/>
                <a:alpha val="46662"/>
              </a:schemeClr>
            </a:solidFill>
            <a:ln w="12700" cap="flat">
              <a:solidFill>
                <a:srgbClr val="000000">
                  <a:alpha val="46662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3" name="正方形"/>
            <p:cNvSpPr/>
            <p:nvPr/>
          </p:nvSpPr>
          <p:spPr>
            <a:xfrm>
              <a:off x="1712544" y="672573"/>
              <a:ext cx="340097" cy="340097"/>
            </a:xfrm>
            <a:prstGeom prst="rect">
              <a:avLst/>
            </a:prstGeom>
            <a:solidFill>
              <a:schemeClr val="accent1">
                <a:lumOff val="16847"/>
                <a:alpha val="52642"/>
              </a:schemeClr>
            </a:solidFill>
            <a:ln w="12700" cap="flat">
              <a:solidFill>
                <a:srgbClr val="000000">
                  <a:alpha val="52642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4" name="正方形"/>
            <p:cNvSpPr/>
            <p:nvPr/>
          </p:nvSpPr>
          <p:spPr>
            <a:xfrm>
              <a:off x="1712544" y="1010134"/>
              <a:ext cx="340097" cy="340097"/>
            </a:xfrm>
            <a:prstGeom prst="rect">
              <a:avLst/>
            </a:prstGeom>
            <a:solidFill>
              <a:schemeClr val="accent1">
                <a:lumOff val="16847"/>
                <a:alpha val="49690"/>
              </a:schemeClr>
            </a:solidFill>
            <a:ln w="12700" cap="flat">
              <a:solidFill>
                <a:srgbClr val="000000">
                  <a:alpha val="4969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5" name="正方形"/>
            <p:cNvSpPr/>
            <p:nvPr/>
          </p:nvSpPr>
          <p:spPr>
            <a:xfrm>
              <a:off x="1712544" y="336403"/>
              <a:ext cx="340097" cy="340097"/>
            </a:xfrm>
            <a:prstGeom prst="rect">
              <a:avLst/>
            </a:prstGeom>
            <a:solidFill>
              <a:schemeClr val="accent1">
                <a:alpha val="69008"/>
              </a:schemeClr>
            </a:solidFill>
            <a:ln w="12700" cap="flat">
              <a:solidFill>
                <a:srgbClr val="000000">
                  <a:alpha val="69008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6" name="正方形"/>
            <p:cNvSpPr/>
            <p:nvPr/>
          </p:nvSpPr>
          <p:spPr>
            <a:xfrm>
              <a:off x="2075781" y="336403"/>
              <a:ext cx="340097" cy="34009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7" name="正方形"/>
            <p:cNvSpPr/>
            <p:nvPr/>
          </p:nvSpPr>
          <p:spPr>
            <a:xfrm>
              <a:off x="2075781" y="0"/>
              <a:ext cx="340097" cy="340096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8" name="正方形"/>
            <p:cNvSpPr/>
            <p:nvPr/>
          </p:nvSpPr>
          <p:spPr>
            <a:xfrm>
              <a:off x="336403" y="1010134"/>
              <a:ext cx="340097" cy="340097"/>
            </a:xfrm>
            <a:prstGeom prst="rect">
              <a:avLst/>
            </a:prstGeom>
            <a:solidFill>
              <a:schemeClr val="accent4">
                <a:hueOff val="-1081314"/>
                <a:satOff val="4338"/>
                <a:lumOff val="-8931"/>
                <a:alpha val="64353"/>
              </a:schemeClr>
            </a:solidFill>
            <a:ln w="12700" cap="flat">
              <a:solidFill>
                <a:srgbClr val="000000">
                  <a:alpha val="6435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9" name="正方形"/>
            <p:cNvSpPr/>
            <p:nvPr/>
          </p:nvSpPr>
          <p:spPr>
            <a:xfrm>
              <a:off x="336403" y="672573"/>
              <a:ext cx="340097" cy="340097"/>
            </a:xfrm>
            <a:prstGeom prst="rect">
              <a:avLst/>
            </a:prstGeom>
            <a:solidFill>
              <a:schemeClr val="accent5">
                <a:hueOff val="-152896"/>
                <a:lumOff val="12368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80" name="正方形"/>
            <p:cNvSpPr/>
            <p:nvPr/>
          </p:nvSpPr>
          <p:spPr>
            <a:xfrm>
              <a:off x="336403" y="336403"/>
              <a:ext cx="340097" cy="340097"/>
            </a:xfrm>
            <a:prstGeom prst="rect">
              <a:avLst/>
            </a:prstGeom>
            <a:solidFill>
              <a:schemeClr val="accent5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81" name="正方形"/>
            <p:cNvSpPr/>
            <p:nvPr/>
          </p:nvSpPr>
          <p:spPr>
            <a:xfrm>
              <a:off x="0" y="336403"/>
              <a:ext cx="340096" cy="340097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283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321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286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7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8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9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4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315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316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3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9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0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322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323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324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325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326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04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69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98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99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05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06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208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209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364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329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0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1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2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7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358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359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3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2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3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365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366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AXEL is high pressure gas Xe TPC for 0νββ decay search…"/>
          <p:cNvSpPr txBox="1"/>
          <p:nvPr/>
        </p:nvSpPr>
        <p:spPr>
          <a:xfrm>
            <a:off x="65589" y="945758"/>
            <a:ext cx="12873623" cy="7099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AXEL is high pressure gas Xe TPC for 0νββ decay search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Cellular readout structure (ELCC) is characteristic of AXEL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Small (10L) prototype detector has constructed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Demonstrate the performance of ELCC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⊿ E : 0.82 ~ 1.74 %(FWHM, extrapolated to Q-value) is estimated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Large (180L) prototype detector is now constructing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 - To demonstrate the performance of AXEL detector at near the Q-value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 - To get the know-how to enlargement our detector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Aiming to m</a:t>
            </a:r>
            <a:r>
              <a:rPr baseline="-5999"/>
              <a:t>ββ</a:t>
            </a:r>
            <a:r>
              <a:t> = 20 meV with some ideas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e.g. Deep leaning, timing information, thin (active) vessel </a:t>
            </a:r>
          </a:p>
        </p:txBody>
      </p:sp>
      <p:sp>
        <p:nvSpPr>
          <p:cNvPr id="1368" name="Summary"/>
          <p:cNvSpPr txBox="1"/>
          <p:nvPr/>
        </p:nvSpPr>
        <p:spPr>
          <a:xfrm>
            <a:off x="255617" y="27912"/>
            <a:ext cx="26372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Summary </a:t>
            </a:r>
          </a:p>
        </p:txBody>
      </p:sp>
      <p:sp>
        <p:nvSpPr>
          <p:cNvPr id="1369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407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372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3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4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5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0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01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402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4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5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6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408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409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410" name="Thank you"/>
          <p:cNvSpPr txBox="1"/>
          <p:nvPr/>
        </p:nvSpPr>
        <p:spPr>
          <a:xfrm>
            <a:off x="2447913" y="4457700"/>
            <a:ext cx="2890838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Thank you </a:t>
            </a:r>
          </a:p>
        </p:txBody>
      </p:sp>
      <p:pic>
        <p:nvPicPr>
          <p:cNvPr id="1411" name="スクリーンショット 2018-10-20 0.20.50.png" descr="スクリーンショット 2018-10-20 0.20.5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8066" y="3961278"/>
            <a:ext cx="1607139" cy="1831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1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15" name="Backup"/>
          <p:cNvSpPr txBox="1"/>
          <p:nvPr/>
        </p:nvSpPr>
        <p:spPr>
          <a:xfrm>
            <a:off x="350736" y="4836018"/>
            <a:ext cx="15109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Backup</a:t>
            </a:r>
          </a:p>
        </p:txBody>
      </p:sp>
      <p:sp>
        <p:nvSpPr>
          <p:cNvPr id="1416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17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2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2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22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  <p:pic>
        <p:nvPicPr>
          <p:cNvPr id="1423" name="スクリーンショット 2018-10-21 13.05.14.png" descr="スクリーンショット 2018-10-21 13.05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4" y="1198838"/>
            <a:ext cx="13004801" cy="7566923"/>
          </a:xfrm>
          <a:prstGeom prst="rect">
            <a:avLst/>
          </a:prstGeom>
          <a:ln w="12700">
            <a:miter lim="400000"/>
          </a:ln>
        </p:spPr>
      </p:pic>
      <p:sp>
        <p:nvSpPr>
          <p:cNvPr id="1424" name="T.Nakadaira"/>
          <p:cNvSpPr txBox="1"/>
          <p:nvPr/>
        </p:nvSpPr>
        <p:spPr>
          <a:xfrm>
            <a:off x="9020146" y="7048353"/>
            <a:ext cx="1815313" cy="37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T.Nakadaira</a:t>
            </a:r>
          </a:p>
        </p:txBody>
      </p:sp>
      <p:pic>
        <p:nvPicPr>
          <p:cNvPr id="1425" name="スクリーンショット 2018-10-21 14.48.27.png" descr="スクリーンショット 2018-10-21 14.48.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30893" y="573370"/>
            <a:ext cx="3416301" cy="203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6" name="Shuhei Obara"/>
          <p:cNvSpPr txBox="1"/>
          <p:nvPr/>
        </p:nvSpPr>
        <p:spPr>
          <a:xfrm>
            <a:off x="10574790" y="2491055"/>
            <a:ext cx="2412074" cy="45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Shuhei Obara</a:t>
            </a:r>
          </a:p>
        </p:txBody>
      </p:sp>
      <p:sp>
        <p:nvSpPr>
          <p:cNvPr id="1427" name="Members"/>
          <p:cNvSpPr txBox="1"/>
          <p:nvPr/>
        </p:nvSpPr>
        <p:spPr>
          <a:xfrm>
            <a:off x="334223" y="167612"/>
            <a:ext cx="18410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Members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3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31" name="Introduction : Neutrinoless Double Beta Decay (0νββ decay)"/>
          <p:cNvSpPr txBox="1"/>
          <p:nvPr/>
        </p:nvSpPr>
        <p:spPr>
          <a:xfrm>
            <a:off x="334223" y="167612"/>
            <a:ext cx="11300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Introduction : Neutrinoless Double Beta Decay (0νββ decay)</a:t>
            </a:r>
          </a:p>
        </p:txBody>
      </p:sp>
      <p:sp>
        <p:nvSpPr>
          <p:cNvPr id="143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33" name="It occurs only if the neutrino has Majorana mass term"/>
          <p:cNvSpPr txBox="1"/>
          <p:nvPr/>
        </p:nvSpPr>
        <p:spPr>
          <a:xfrm>
            <a:off x="455598" y="1261107"/>
            <a:ext cx="99032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It occurs only if the neutrino has Majorana mass term</a:t>
            </a:r>
          </a:p>
        </p:txBody>
      </p:sp>
      <p:pic>
        <p:nvPicPr>
          <p:cNvPr id="1434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212" y="2073518"/>
            <a:ext cx="8188311" cy="3725682"/>
          </a:xfrm>
          <a:prstGeom prst="rect">
            <a:avLst/>
          </a:prstGeom>
          <a:ln w="12700">
            <a:miter lim="400000"/>
          </a:ln>
        </p:spPr>
      </p:pic>
      <p:sp>
        <p:nvSpPr>
          <p:cNvPr id="1435" name="2νββ decay"/>
          <p:cNvSpPr txBox="1"/>
          <p:nvPr/>
        </p:nvSpPr>
        <p:spPr>
          <a:xfrm>
            <a:off x="2501082" y="5922323"/>
            <a:ext cx="14257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2νββ decay</a:t>
            </a:r>
          </a:p>
        </p:txBody>
      </p:sp>
      <p:sp>
        <p:nvSpPr>
          <p:cNvPr id="1436" name="0νββ decay"/>
          <p:cNvSpPr txBox="1"/>
          <p:nvPr/>
        </p:nvSpPr>
        <p:spPr>
          <a:xfrm>
            <a:off x="7019256" y="5922323"/>
            <a:ext cx="14257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0νββ decay</a:t>
            </a:r>
          </a:p>
        </p:txBody>
      </p:sp>
      <p:sp>
        <p:nvSpPr>
          <p:cNvPr id="1437" name="If the neutrino is Majorana ………"/>
          <p:cNvSpPr txBox="1"/>
          <p:nvPr/>
        </p:nvSpPr>
        <p:spPr>
          <a:xfrm>
            <a:off x="168686" y="6747837"/>
            <a:ext cx="1455307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If the neutrino is Majorana ……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- naturally explains the smallness of the neutrino mass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- One of the conditions of Leptogenesis story </a:t>
            </a:r>
          </a:p>
        </p:txBody>
      </p:sp>
      <p:sp>
        <p:nvSpPr>
          <p:cNvPr id="1438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4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42" name="Introduction : Neutrinoless Double Beta Decay (0νββ decay)"/>
          <p:cNvSpPr txBox="1"/>
          <p:nvPr/>
        </p:nvSpPr>
        <p:spPr>
          <a:xfrm>
            <a:off x="334223" y="167612"/>
            <a:ext cx="11300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Introduction : Neutrinoless Double Beta Decay (0νββ decay)</a:t>
            </a:r>
          </a:p>
        </p:txBody>
      </p:sp>
      <p:sp>
        <p:nvSpPr>
          <p:cNvPr id="1443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44" name="Pioneering work by the NEXT experiment group demonstrated usability of high pressure xenon gas time projection chamber (TPC) for 0νββ decay search"/>
          <p:cNvSpPr txBox="1"/>
          <p:nvPr/>
        </p:nvSpPr>
        <p:spPr>
          <a:xfrm>
            <a:off x="317242" y="7261057"/>
            <a:ext cx="12635869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6000"/>
              </a:lnSpc>
              <a:spcBef>
                <a:spcPts val="1200"/>
              </a:spcBef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Pioneering work by the NEXT experiment group demonstrated usability of high pressure xenon gas time projection chamber (TPC) for 0νββ decay search </a:t>
            </a:r>
          </a:p>
        </p:txBody>
      </p:sp>
      <p:grpSp>
        <p:nvGrpSpPr>
          <p:cNvPr id="1448" name="グループ"/>
          <p:cNvGrpSpPr/>
          <p:nvPr/>
        </p:nvGrpSpPr>
        <p:grpSpPr>
          <a:xfrm>
            <a:off x="7156267" y="1362395"/>
            <a:ext cx="5436421" cy="5148135"/>
            <a:chOff x="0" y="0"/>
            <a:chExt cx="5436420" cy="5148134"/>
          </a:xfrm>
        </p:grpSpPr>
        <p:sp>
          <p:nvSpPr>
            <p:cNvPr id="1445" name="円形"/>
            <p:cNvSpPr/>
            <p:nvPr/>
          </p:nvSpPr>
          <p:spPr>
            <a:xfrm>
              <a:off x="1093147" y="0"/>
              <a:ext cx="3222600" cy="3222600"/>
            </a:xfrm>
            <a:prstGeom prst="ellipse">
              <a:avLst/>
            </a:prstGeom>
            <a:solidFill>
              <a:schemeClr val="accent2">
                <a:hueOff val="-85259"/>
                <a:satOff val="14347"/>
                <a:lumOff val="22373"/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46" name="円形"/>
            <p:cNvSpPr/>
            <p:nvPr/>
          </p:nvSpPr>
          <p:spPr>
            <a:xfrm>
              <a:off x="0" y="1925535"/>
              <a:ext cx="3222600" cy="3222600"/>
            </a:xfrm>
            <a:prstGeom prst="ellipse">
              <a:avLst/>
            </a:prstGeom>
            <a:solidFill>
              <a:schemeClr val="accent3">
                <a:hueOff val="-274225"/>
                <a:satOff val="26768"/>
                <a:lumOff val="11368"/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47" name="円形"/>
            <p:cNvSpPr/>
            <p:nvPr/>
          </p:nvSpPr>
          <p:spPr>
            <a:xfrm>
              <a:off x="2213821" y="1925535"/>
              <a:ext cx="3222600" cy="3222600"/>
            </a:xfrm>
            <a:prstGeom prst="ellipse">
              <a:avLst/>
            </a:prstGeom>
            <a:solidFill>
              <a:schemeClr val="accent5">
                <a:hueOff val="-152896"/>
                <a:lumOff val="12368"/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449" name="Large target mass"/>
          <p:cNvSpPr txBox="1"/>
          <p:nvPr/>
        </p:nvSpPr>
        <p:spPr>
          <a:xfrm>
            <a:off x="8380143" y="2358394"/>
            <a:ext cx="29886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Large target mass</a:t>
            </a:r>
          </a:p>
        </p:txBody>
      </p:sp>
      <p:sp>
        <p:nvSpPr>
          <p:cNvPr id="1450" name="Low BG…"/>
          <p:cNvSpPr txBox="1"/>
          <p:nvPr/>
        </p:nvSpPr>
        <p:spPr>
          <a:xfrm>
            <a:off x="10611911" y="4695426"/>
            <a:ext cx="232532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Low BG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(BG rejection)</a:t>
            </a:r>
          </a:p>
        </p:txBody>
      </p:sp>
      <p:sp>
        <p:nvSpPr>
          <p:cNvPr id="1451" name="Energy…"/>
          <p:cNvSpPr txBox="1"/>
          <p:nvPr/>
        </p:nvSpPr>
        <p:spPr>
          <a:xfrm>
            <a:off x="7626536" y="4682726"/>
            <a:ext cx="1739703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>
                <a:latin typeface="Times"/>
                <a:ea typeface="Times"/>
                <a:cs typeface="Times"/>
                <a:sym typeface="Times"/>
              </a:defRPr>
            </a:pPr>
            <a:r>
              <a:t>Energy </a:t>
            </a:r>
          </a:p>
          <a:p>
            <a:pPr algn="l">
              <a:defRPr sz="3200">
                <a:latin typeface="Times"/>
                <a:ea typeface="Times"/>
                <a:cs typeface="Times"/>
                <a:sym typeface="Times"/>
              </a:defRPr>
            </a:pPr>
            <a:r>
              <a:t>resolution</a:t>
            </a:r>
          </a:p>
        </p:txBody>
      </p:sp>
      <p:pic>
        <p:nvPicPr>
          <p:cNvPr id="1452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04" y="1602165"/>
            <a:ext cx="5540536" cy="4013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3" name="スクリーンショット 2018-09-16 1.38.04.png" descr="スクリーンショット 2018-09-16 1.38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9389" y="5717876"/>
            <a:ext cx="2959101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4" name="コールアウト"/>
          <p:cNvSpPr/>
          <p:nvPr/>
        </p:nvSpPr>
        <p:spPr>
          <a:xfrm>
            <a:off x="3699071" y="5159869"/>
            <a:ext cx="3068638" cy="1726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621" y="0"/>
                </a:moveTo>
                <a:lnTo>
                  <a:pt x="7710" y="5393"/>
                </a:lnTo>
                <a:lnTo>
                  <a:pt x="455" y="5393"/>
                </a:lnTo>
                <a:cubicBezTo>
                  <a:pt x="204" y="5393"/>
                  <a:pt x="0" y="5754"/>
                  <a:pt x="0" y="6202"/>
                </a:cubicBezTo>
                <a:lnTo>
                  <a:pt x="0" y="20791"/>
                </a:lnTo>
                <a:cubicBezTo>
                  <a:pt x="0" y="21238"/>
                  <a:pt x="204" y="21600"/>
                  <a:pt x="455" y="21600"/>
                </a:cubicBezTo>
                <a:lnTo>
                  <a:pt x="21145" y="21600"/>
                </a:lnTo>
                <a:cubicBezTo>
                  <a:pt x="21396" y="21600"/>
                  <a:pt x="21600" y="21238"/>
                  <a:pt x="21600" y="20791"/>
                </a:cubicBezTo>
                <a:lnTo>
                  <a:pt x="21600" y="6202"/>
                </a:lnTo>
                <a:cubicBezTo>
                  <a:pt x="21600" y="5754"/>
                  <a:pt x="21396" y="5393"/>
                  <a:pt x="21145" y="5393"/>
                </a:cubicBezTo>
                <a:lnTo>
                  <a:pt x="9535" y="5393"/>
                </a:lnTo>
                <a:lnTo>
                  <a:pt x="8621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55" name="To discovery 0νββ decay ……"/>
          <p:cNvSpPr txBox="1"/>
          <p:nvPr/>
        </p:nvSpPr>
        <p:spPr>
          <a:xfrm>
            <a:off x="489545" y="1009650"/>
            <a:ext cx="5771035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To discovery 0νββ decay ……</a:t>
            </a:r>
          </a:p>
        </p:txBody>
      </p:sp>
      <p:sp>
        <p:nvSpPr>
          <p:cNvPr id="1456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5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60" name="Contents"/>
          <p:cNvSpPr txBox="1"/>
          <p:nvPr/>
        </p:nvSpPr>
        <p:spPr>
          <a:xfrm>
            <a:off x="334223" y="167612"/>
            <a:ext cx="17399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46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2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Simulation study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463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66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67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  <p:sp>
        <p:nvSpPr>
          <p:cNvPr id="146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9" name="図 25" descr="図 25"/>
          <p:cNvPicPr>
            <a:picLocks noChangeAspect="1"/>
          </p:cNvPicPr>
          <p:nvPr/>
        </p:nvPicPr>
        <p:blipFill>
          <a:blip r:embed="rId2">
            <a:extLst/>
          </a:blip>
          <a:srcRect l="14096" t="26295" r="50588" b="34368"/>
          <a:stretch>
            <a:fillRect/>
          </a:stretch>
        </p:blipFill>
        <p:spPr>
          <a:xfrm>
            <a:off x="751797" y="4763953"/>
            <a:ext cx="5418459" cy="44600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2" name="グループ"/>
          <p:cNvGrpSpPr/>
          <p:nvPr/>
        </p:nvGrpSpPr>
        <p:grpSpPr>
          <a:xfrm>
            <a:off x="1684746" y="5334787"/>
            <a:ext cx="953765" cy="1293495"/>
            <a:chOff x="0" y="0"/>
            <a:chExt cx="953763" cy="1293494"/>
          </a:xfrm>
        </p:grpSpPr>
        <p:grpSp>
          <p:nvGrpSpPr>
            <p:cNvPr id="1472" name="正方形/長方形 6"/>
            <p:cNvGrpSpPr/>
            <p:nvPr/>
          </p:nvGrpSpPr>
          <p:grpSpPr>
            <a:xfrm>
              <a:off x="0" y="-1"/>
              <a:ext cx="953764" cy="1293496"/>
              <a:chOff x="0" y="0"/>
              <a:chExt cx="953763" cy="1293494"/>
            </a:xfrm>
          </p:grpSpPr>
          <p:sp>
            <p:nvSpPr>
              <p:cNvPr id="1470" name="四角形"/>
              <p:cNvSpPr/>
              <p:nvPr/>
            </p:nvSpPr>
            <p:spPr>
              <a:xfrm>
                <a:off x="0" y="-1"/>
                <a:ext cx="953764" cy="12934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1" name="square"/>
              <p:cNvSpPr txBox="1"/>
              <p:nvPr/>
            </p:nvSpPr>
            <p:spPr>
              <a:xfrm>
                <a:off x="0" y="-1"/>
                <a:ext cx="953764" cy="350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square</a:t>
                </a:r>
              </a:p>
            </p:txBody>
          </p:sp>
        </p:grpSp>
        <p:sp>
          <p:nvSpPr>
            <p:cNvPr id="1473" name="楕円 37"/>
            <p:cNvSpPr/>
            <p:nvPr/>
          </p:nvSpPr>
          <p:spPr>
            <a:xfrm>
              <a:off x="181347" y="46154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4" name="楕円 38"/>
            <p:cNvSpPr/>
            <p:nvPr/>
          </p:nvSpPr>
          <p:spPr>
            <a:xfrm>
              <a:off x="442889" y="46154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5" name="楕円 39"/>
            <p:cNvSpPr/>
            <p:nvPr/>
          </p:nvSpPr>
          <p:spPr>
            <a:xfrm>
              <a:off x="695223" y="46154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6" name="楕円 41"/>
            <p:cNvSpPr/>
            <p:nvPr/>
          </p:nvSpPr>
          <p:spPr>
            <a:xfrm>
              <a:off x="189861" y="97472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7" name="楕円 42"/>
            <p:cNvSpPr/>
            <p:nvPr/>
          </p:nvSpPr>
          <p:spPr>
            <a:xfrm>
              <a:off x="442889" y="976536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8" name="楕円 43"/>
            <p:cNvSpPr/>
            <p:nvPr/>
          </p:nvSpPr>
          <p:spPr>
            <a:xfrm>
              <a:off x="695223" y="976536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9" name="楕円 44"/>
            <p:cNvSpPr/>
            <p:nvPr/>
          </p:nvSpPr>
          <p:spPr>
            <a:xfrm>
              <a:off x="181347" y="716162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80" name="楕円 45"/>
            <p:cNvSpPr/>
            <p:nvPr/>
          </p:nvSpPr>
          <p:spPr>
            <a:xfrm>
              <a:off x="442889" y="716162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81" name="楕円 46"/>
            <p:cNvSpPr/>
            <p:nvPr/>
          </p:nvSpPr>
          <p:spPr>
            <a:xfrm>
              <a:off x="695223" y="716162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00" name="グループ"/>
          <p:cNvGrpSpPr/>
          <p:nvPr/>
        </p:nvGrpSpPr>
        <p:grpSpPr>
          <a:xfrm>
            <a:off x="5305309" y="1113023"/>
            <a:ext cx="2330140" cy="3438589"/>
            <a:chOff x="0" y="0"/>
            <a:chExt cx="2330139" cy="3438587"/>
          </a:xfrm>
        </p:grpSpPr>
        <p:pic>
          <p:nvPicPr>
            <p:cNvPr id="1483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56" t="12107" r="0" b="0"/>
            <a:stretch>
              <a:fillRect/>
            </a:stretch>
          </p:blipFill>
          <p:spPr>
            <a:xfrm rot="4740000">
              <a:off x="-220986" y="943386"/>
              <a:ext cx="2806727" cy="1495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4" name="直線矢印コネクタ 4"/>
            <p:cNvSpPr/>
            <p:nvPr/>
          </p:nvSpPr>
          <p:spPr>
            <a:xfrm>
              <a:off x="1397111" y="260339"/>
              <a:ext cx="304801" cy="20479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85" name="直線矢印コネクタ 5"/>
            <p:cNvSpPr/>
            <p:nvPr/>
          </p:nvSpPr>
          <p:spPr>
            <a:xfrm flipV="1">
              <a:off x="660784" y="250740"/>
              <a:ext cx="717662" cy="72009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86" name="直線矢印コネクタ 6"/>
            <p:cNvSpPr/>
            <p:nvPr/>
          </p:nvSpPr>
          <p:spPr>
            <a:xfrm flipH="1" flipV="1">
              <a:off x="1725724" y="479416"/>
              <a:ext cx="23813" cy="198596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87" name="直線矢印コネクタ 7"/>
            <p:cNvSpPr/>
            <p:nvPr/>
          </p:nvSpPr>
          <p:spPr>
            <a:xfrm flipH="1" flipV="1">
              <a:off x="1749030" y="2462416"/>
              <a:ext cx="14794" cy="50778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88" name="正方形/長方形 8"/>
            <p:cNvSpPr txBox="1"/>
            <p:nvPr/>
          </p:nvSpPr>
          <p:spPr>
            <a:xfrm>
              <a:off x="707654" y="-1"/>
              <a:ext cx="608284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1.0cm</a:t>
              </a:r>
            </a:p>
          </p:txBody>
        </p:sp>
        <p:sp>
          <p:nvSpPr>
            <p:cNvPr id="1489" name="正方形/長方形 9"/>
            <p:cNvSpPr txBox="1"/>
            <p:nvPr/>
          </p:nvSpPr>
          <p:spPr>
            <a:xfrm>
              <a:off x="1548459" y="100508"/>
              <a:ext cx="608283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1.0cm</a:t>
              </a:r>
            </a:p>
          </p:txBody>
        </p:sp>
        <p:sp>
          <p:nvSpPr>
            <p:cNvPr id="1490" name="正方形/長方形 10"/>
            <p:cNvSpPr txBox="1"/>
            <p:nvPr/>
          </p:nvSpPr>
          <p:spPr>
            <a:xfrm>
              <a:off x="1795997" y="796343"/>
              <a:ext cx="460001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2cm</a:t>
              </a:r>
            </a:p>
          </p:txBody>
        </p:sp>
        <p:sp>
          <p:nvSpPr>
            <p:cNvPr id="1491" name="正方形/長方形 11"/>
            <p:cNvSpPr txBox="1"/>
            <p:nvPr/>
          </p:nvSpPr>
          <p:spPr>
            <a:xfrm>
              <a:off x="1721856" y="2554869"/>
              <a:ext cx="608284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0.5cm</a:t>
              </a:r>
            </a:p>
          </p:txBody>
        </p:sp>
        <p:sp>
          <p:nvSpPr>
            <p:cNvPr id="1492" name="直線矢印コネクタ 12"/>
            <p:cNvSpPr/>
            <p:nvPr/>
          </p:nvSpPr>
          <p:spPr>
            <a:xfrm flipH="1" flipV="1">
              <a:off x="1008572" y="2902769"/>
              <a:ext cx="379015" cy="552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93" name="直線矢印コネクタ 13"/>
            <p:cNvSpPr/>
            <p:nvPr/>
          </p:nvSpPr>
          <p:spPr>
            <a:xfrm flipH="1" flipV="1">
              <a:off x="988432" y="2295749"/>
              <a:ext cx="394392" cy="7704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94" name="正方形/長方形 14"/>
            <p:cNvSpPr txBox="1"/>
            <p:nvPr/>
          </p:nvSpPr>
          <p:spPr>
            <a:xfrm>
              <a:off x="941477" y="2909607"/>
              <a:ext cx="707167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0.58cm</a:t>
              </a:r>
            </a:p>
          </p:txBody>
        </p:sp>
        <p:sp>
          <p:nvSpPr>
            <p:cNvPr id="1495" name="正方形/長方形 15"/>
            <p:cNvSpPr txBox="1"/>
            <p:nvPr/>
          </p:nvSpPr>
          <p:spPr>
            <a:xfrm>
              <a:off x="922044" y="1981583"/>
              <a:ext cx="608284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0.6cm</a:t>
              </a:r>
            </a:p>
          </p:txBody>
        </p:sp>
        <p:sp>
          <p:nvSpPr>
            <p:cNvPr id="1496" name="直線矢印コネクタ 16"/>
            <p:cNvSpPr/>
            <p:nvPr/>
          </p:nvSpPr>
          <p:spPr>
            <a:xfrm flipV="1">
              <a:off x="463810" y="2444317"/>
              <a:ext cx="1" cy="36004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97" name="直線矢印コネクタ 17"/>
            <p:cNvSpPr/>
            <p:nvPr/>
          </p:nvSpPr>
          <p:spPr>
            <a:xfrm flipV="1">
              <a:off x="463810" y="500102"/>
              <a:ext cx="1" cy="172819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98" name="テキスト ボックス 18"/>
            <p:cNvSpPr txBox="1"/>
            <p:nvPr/>
          </p:nvSpPr>
          <p:spPr>
            <a:xfrm rot="16200000">
              <a:off x="-521482" y="973210"/>
              <a:ext cx="1418306" cy="322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l" defTabSz="457200"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  <a:r>
                <a:rPr baseline="-25000"/>
                <a:t>drift</a:t>
              </a:r>
              <a:r>
                <a:t>=100</a:t>
              </a:r>
              <a:r>
                <a:rPr sz="1000"/>
                <a:t>V/cm/atm</a:t>
              </a:r>
            </a:p>
          </p:txBody>
        </p:sp>
        <p:sp>
          <p:nvSpPr>
            <p:cNvPr id="1499" name="テキスト ボックス 19"/>
            <p:cNvSpPr txBox="1"/>
            <p:nvPr/>
          </p:nvSpPr>
          <p:spPr>
            <a:xfrm rot="16200000">
              <a:off x="-543607" y="2572376"/>
              <a:ext cx="1409819" cy="322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l" defTabSz="457200"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  <a:r>
                <a:rPr baseline="-25000"/>
                <a:t>anode</a:t>
              </a:r>
              <a:r>
                <a:t>=3</a:t>
              </a:r>
              <a:r>
                <a:rPr sz="1000"/>
                <a:t>kV/cm/atm</a:t>
              </a:r>
            </a:p>
          </p:txBody>
        </p:sp>
      </p:grpSp>
      <p:pic>
        <p:nvPicPr>
          <p:cNvPr id="150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9156" t="12107" r="0" b="0"/>
          <a:stretch>
            <a:fillRect/>
          </a:stretch>
        </p:blipFill>
        <p:spPr>
          <a:xfrm rot="4740000">
            <a:off x="7030521" y="2056426"/>
            <a:ext cx="2806727" cy="149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2" name="Picture 24" descr="Pictur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37137" y="1105060"/>
            <a:ext cx="3528393" cy="33981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5" name="右矢印 210"/>
          <p:cNvGrpSpPr/>
          <p:nvPr/>
        </p:nvGrpSpPr>
        <p:grpSpPr>
          <a:xfrm>
            <a:off x="7137435" y="2345149"/>
            <a:ext cx="754817" cy="731027"/>
            <a:chOff x="-41418" y="133069"/>
            <a:chExt cx="754816" cy="731026"/>
          </a:xfrm>
        </p:grpSpPr>
        <p:sp>
          <p:nvSpPr>
            <p:cNvPr id="1503" name="矢印"/>
            <p:cNvSpPr/>
            <p:nvPr/>
          </p:nvSpPr>
          <p:spPr>
            <a:xfrm>
              <a:off x="2584" y="133069"/>
              <a:ext cx="710814" cy="731027"/>
            </a:xfrm>
            <a:prstGeom prst="rightArrow">
              <a:avLst>
                <a:gd name="adj1" fmla="val 50000"/>
                <a:gd name="adj2" fmla="val 51422"/>
              </a:avLst>
            </a:pr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04" name="gmsh"/>
            <p:cNvSpPr txBox="1"/>
            <p:nvPr/>
          </p:nvSpPr>
          <p:spPr>
            <a:xfrm>
              <a:off x="-41419" y="310967"/>
              <a:ext cx="725251" cy="37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457200"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gmsh</a:t>
              </a:r>
            </a:p>
          </p:txBody>
        </p:sp>
      </p:grpSp>
      <p:grpSp>
        <p:nvGrpSpPr>
          <p:cNvPr id="1508" name="右矢印 211"/>
          <p:cNvGrpSpPr/>
          <p:nvPr/>
        </p:nvGrpSpPr>
        <p:grpSpPr>
          <a:xfrm>
            <a:off x="9030862" y="2347311"/>
            <a:ext cx="795328" cy="726702"/>
            <a:chOff x="0" y="0"/>
            <a:chExt cx="795326" cy="726701"/>
          </a:xfrm>
        </p:grpSpPr>
        <p:sp>
          <p:nvSpPr>
            <p:cNvPr id="1506" name="矢印"/>
            <p:cNvSpPr/>
            <p:nvPr/>
          </p:nvSpPr>
          <p:spPr>
            <a:xfrm>
              <a:off x="8066" y="0"/>
              <a:ext cx="787261" cy="72670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07" name="elmer"/>
            <p:cNvSpPr txBox="1"/>
            <p:nvPr/>
          </p:nvSpPr>
          <p:spPr>
            <a:xfrm>
              <a:off x="-1" y="205566"/>
              <a:ext cx="621719" cy="31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457200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elmer</a:t>
              </a:r>
            </a:p>
          </p:txBody>
        </p:sp>
      </p:grpSp>
      <p:pic>
        <p:nvPicPr>
          <p:cNvPr id="1509" name="図 31" descr="図 31"/>
          <p:cNvPicPr>
            <a:picLocks noChangeAspect="1"/>
          </p:cNvPicPr>
          <p:nvPr/>
        </p:nvPicPr>
        <p:blipFill>
          <a:blip r:embed="rId6">
            <a:extLst/>
          </a:blip>
          <a:srcRect l="1696" t="19017" r="6047" b="4892"/>
          <a:stretch>
            <a:fillRect/>
          </a:stretch>
        </p:blipFill>
        <p:spPr>
          <a:xfrm>
            <a:off x="7136317" y="4800921"/>
            <a:ext cx="5336540" cy="44599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2" name="グループ"/>
          <p:cNvGrpSpPr/>
          <p:nvPr/>
        </p:nvGrpSpPr>
        <p:grpSpPr>
          <a:xfrm>
            <a:off x="7911712" y="5456822"/>
            <a:ext cx="1196763" cy="1049425"/>
            <a:chOff x="0" y="0"/>
            <a:chExt cx="1196762" cy="1049424"/>
          </a:xfrm>
        </p:grpSpPr>
        <p:grpSp>
          <p:nvGrpSpPr>
            <p:cNvPr id="1512" name="正方形/長方形 32"/>
            <p:cNvGrpSpPr/>
            <p:nvPr/>
          </p:nvGrpSpPr>
          <p:grpSpPr>
            <a:xfrm>
              <a:off x="0" y="-1"/>
              <a:ext cx="1196763" cy="1049426"/>
              <a:chOff x="0" y="0"/>
              <a:chExt cx="1196762" cy="1049424"/>
            </a:xfrm>
          </p:grpSpPr>
          <p:sp>
            <p:nvSpPr>
              <p:cNvPr id="1510" name="四角形"/>
              <p:cNvSpPr/>
              <p:nvPr/>
            </p:nvSpPr>
            <p:spPr>
              <a:xfrm>
                <a:off x="-1" y="-1"/>
                <a:ext cx="1196764" cy="10494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1" name="hexagonal"/>
              <p:cNvSpPr txBox="1"/>
              <p:nvPr/>
            </p:nvSpPr>
            <p:spPr>
              <a:xfrm>
                <a:off x="18789" y="-1"/>
                <a:ext cx="1159184" cy="350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hexagonal</a:t>
                </a:r>
              </a:p>
            </p:txBody>
          </p:sp>
        </p:grpSp>
        <p:sp>
          <p:nvSpPr>
            <p:cNvPr id="1513" name="楕円 34"/>
            <p:cNvSpPr/>
            <p:nvPr/>
          </p:nvSpPr>
          <p:spPr>
            <a:xfrm>
              <a:off x="224263" y="40053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4" name="楕円 35"/>
            <p:cNvSpPr/>
            <p:nvPr/>
          </p:nvSpPr>
          <p:spPr>
            <a:xfrm>
              <a:off x="349435" y="605123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5" name="楕円 36"/>
            <p:cNvSpPr/>
            <p:nvPr/>
          </p:nvSpPr>
          <p:spPr>
            <a:xfrm>
              <a:off x="485805" y="40053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6" name="楕円 40"/>
            <p:cNvSpPr/>
            <p:nvPr/>
          </p:nvSpPr>
          <p:spPr>
            <a:xfrm>
              <a:off x="594947" y="605123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7" name="楕円 48"/>
            <p:cNvSpPr/>
            <p:nvPr/>
          </p:nvSpPr>
          <p:spPr>
            <a:xfrm>
              <a:off x="220140" y="82481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8" name="楕円 49"/>
            <p:cNvSpPr/>
            <p:nvPr/>
          </p:nvSpPr>
          <p:spPr>
            <a:xfrm>
              <a:off x="474228" y="82481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9" name="楕円 50"/>
            <p:cNvSpPr/>
            <p:nvPr/>
          </p:nvSpPr>
          <p:spPr>
            <a:xfrm>
              <a:off x="738140" y="40053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20" name="楕円 51"/>
            <p:cNvSpPr/>
            <p:nvPr/>
          </p:nvSpPr>
          <p:spPr>
            <a:xfrm>
              <a:off x="849887" y="605123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21" name="楕円 52"/>
            <p:cNvSpPr/>
            <p:nvPr/>
          </p:nvSpPr>
          <p:spPr>
            <a:xfrm>
              <a:off x="717106" y="82481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523" name="Collection efficiency…"/>
          <p:cNvSpPr txBox="1"/>
          <p:nvPr/>
        </p:nvSpPr>
        <p:spPr>
          <a:xfrm>
            <a:off x="320212" y="1312302"/>
            <a:ext cx="491979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Collection efficiency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of electric field line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is checked by simulation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(gmsh + Elmer)</a:t>
            </a:r>
          </a:p>
        </p:txBody>
      </p:sp>
      <p:sp>
        <p:nvSpPr>
          <p:cNvPr id="1524" name="線"/>
          <p:cNvSpPr/>
          <p:nvPr/>
        </p:nvSpPr>
        <p:spPr>
          <a:xfrm flipV="1">
            <a:off x="10806165" y="5619305"/>
            <a:ext cx="1" cy="3937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25" name="our design"/>
          <p:cNvSpPr txBox="1"/>
          <p:nvPr/>
        </p:nvSpPr>
        <p:spPr>
          <a:xfrm>
            <a:off x="10702952" y="5873913"/>
            <a:ext cx="119676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our design</a:t>
            </a:r>
          </a:p>
        </p:txBody>
      </p:sp>
      <p:sp>
        <p:nvSpPr>
          <p:cNvPr id="1526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2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3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1" name="テキスト"/>
          <p:cNvSpPr txBox="1"/>
          <p:nvPr/>
        </p:nvSpPr>
        <p:spPr>
          <a:xfrm>
            <a:off x="333305" y="5878796"/>
            <a:ext cx="4919793" cy="558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</p:txBody>
      </p:sp>
      <p:pic>
        <p:nvPicPr>
          <p:cNvPr id="1532" name="http://www-he.scphys.kyoto-u.ac.jp/member/kiseki/kakunouko/el_0.png" descr="http://www-he.scphys.kyoto-u.ac.jp/member/kiseki/kakunouko/el_0.png"/>
          <p:cNvPicPr>
            <a:picLocks noChangeAspect="1"/>
          </p:cNvPicPr>
          <p:nvPr/>
        </p:nvPicPr>
        <p:blipFill>
          <a:blip r:embed="rId2">
            <a:extLst/>
          </a:blip>
          <a:srcRect l="39535" t="2514" r="41294" b="66734"/>
          <a:stretch>
            <a:fillRect/>
          </a:stretch>
        </p:blipFill>
        <p:spPr>
          <a:xfrm>
            <a:off x="8960644" y="1825352"/>
            <a:ext cx="3814961" cy="3190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3" name="http://www-he.scphys.kyoto-u.ac.jp/member/kiseki/kakunouko/image_field.png" descr="http://www-he.scphys.kyoto-u.ac.jp/member/kiseki/kakunouko/image_fiel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393" y="1612633"/>
            <a:ext cx="3528393" cy="3398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4" name="C:\Users\kiseki\Dropbox\research\AXEL\paper_making\20160815_AXEL\CVS_mirror4\paper\AXEL2016\image\elcc_FieldAlongLine3kV.png" descr="C:\Users\kiseki\Dropbox\research\AXEL\paper_making\20160815_AXEL\CVS_mirror4\paper\AXEL2016\image\elcc_FieldAlongLine3kV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2808" y="1681156"/>
            <a:ext cx="3814878" cy="3261105"/>
          </a:xfrm>
          <a:prstGeom prst="rect">
            <a:avLst/>
          </a:prstGeom>
          <a:ln w="12700">
            <a:miter lim="400000"/>
          </a:ln>
        </p:spPr>
      </p:pic>
      <p:sp>
        <p:nvSpPr>
          <p:cNvPr id="1535" name="線"/>
          <p:cNvSpPr/>
          <p:nvPr/>
        </p:nvSpPr>
        <p:spPr>
          <a:xfrm>
            <a:off x="8092593" y="3585750"/>
            <a:ext cx="80569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36" name="線"/>
          <p:cNvSpPr/>
          <p:nvPr/>
        </p:nvSpPr>
        <p:spPr>
          <a:xfrm>
            <a:off x="3782270" y="3585750"/>
            <a:ext cx="80569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37" name="Line of electric field"/>
          <p:cNvSpPr txBox="1"/>
          <p:nvPr/>
        </p:nvSpPr>
        <p:spPr>
          <a:xfrm>
            <a:off x="816819" y="5005609"/>
            <a:ext cx="197402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Line of electric field</a:t>
            </a:r>
          </a:p>
        </p:txBody>
      </p:sp>
      <p:sp>
        <p:nvSpPr>
          <p:cNvPr id="1538" name="Electric field strength along the line…"/>
          <p:cNvSpPr txBox="1"/>
          <p:nvPr/>
        </p:nvSpPr>
        <p:spPr>
          <a:xfrm>
            <a:off x="4700051" y="4859559"/>
            <a:ext cx="345656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Electric field strength along the line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(red : EL region)</a:t>
            </a:r>
          </a:p>
        </p:txBody>
      </p:sp>
      <p:sp>
        <p:nvSpPr>
          <p:cNvPr id="1539" name="Electron track by Garfield++"/>
          <p:cNvSpPr txBox="1"/>
          <p:nvPr/>
        </p:nvSpPr>
        <p:spPr>
          <a:xfrm>
            <a:off x="7891365" y="1002699"/>
            <a:ext cx="30455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Electron track by Garfield++</a:t>
            </a:r>
          </a:p>
        </p:txBody>
      </p:sp>
      <p:sp>
        <p:nvSpPr>
          <p:cNvPr id="1540" name="線"/>
          <p:cNvSpPr/>
          <p:nvPr/>
        </p:nvSpPr>
        <p:spPr>
          <a:xfrm>
            <a:off x="10304355" y="1405568"/>
            <a:ext cx="798013" cy="6375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41" name="Generate EL lights by MC method…"/>
          <p:cNvSpPr txBox="1"/>
          <p:nvPr/>
        </p:nvSpPr>
        <p:spPr>
          <a:xfrm>
            <a:off x="9350871" y="5005609"/>
            <a:ext cx="332874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Generate EL lights by MC method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(reflect coefficient of PTFE : 60%)</a:t>
            </a:r>
          </a:p>
        </p:txBody>
      </p:sp>
      <p:pic>
        <p:nvPicPr>
          <p:cNvPr id="1542" name="図 15" descr="図 15"/>
          <p:cNvPicPr>
            <a:picLocks noChangeAspect="1"/>
          </p:cNvPicPr>
          <p:nvPr/>
        </p:nvPicPr>
        <p:blipFill>
          <a:blip r:embed="rId5">
            <a:extLst/>
          </a:blip>
          <a:srcRect l="62370" t="12955" r="18740" b="59008"/>
          <a:stretch>
            <a:fillRect/>
          </a:stretch>
        </p:blipFill>
        <p:spPr>
          <a:xfrm>
            <a:off x="3444205" y="6635264"/>
            <a:ext cx="2700440" cy="271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3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4845" t="0" r="49336" b="66369"/>
          <a:stretch>
            <a:fillRect/>
          </a:stretch>
        </p:blipFill>
        <p:spPr>
          <a:xfrm>
            <a:off x="289750" y="6635265"/>
            <a:ext cx="3028177" cy="2711028"/>
          </a:xfrm>
          <a:prstGeom prst="rect">
            <a:avLst/>
          </a:prstGeom>
          <a:ln w="12700">
            <a:miter lim="400000"/>
          </a:ln>
        </p:spPr>
      </p:pic>
      <p:sp>
        <p:nvSpPr>
          <p:cNvPr id="1544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  <p:sp>
        <p:nvSpPr>
          <p:cNvPr id="1545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48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49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  <p:sp>
        <p:nvSpPr>
          <p:cNvPr id="155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1" name="Uniformity of EL generation"/>
          <p:cNvSpPr txBox="1"/>
          <p:nvPr>
            <p:ph type="title"/>
          </p:nvPr>
        </p:nvSpPr>
        <p:spPr>
          <a:xfrm>
            <a:off x="632098" y="1198256"/>
            <a:ext cx="7886701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lnSpc>
                <a:spcPct val="90000"/>
              </a:lnSpc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Uniformity of EL generation</a:t>
            </a:r>
          </a:p>
        </p:txBody>
      </p:sp>
      <p:sp>
        <p:nvSpPr>
          <p:cNvPr id="1552" name="EL Yield is proportional to [electric field strength] x [path length]…"/>
          <p:cNvSpPr txBox="1"/>
          <p:nvPr>
            <p:ph type="body" sz="half" idx="1"/>
          </p:nvPr>
        </p:nvSpPr>
        <p:spPr>
          <a:xfrm>
            <a:off x="368072" y="2481336"/>
            <a:ext cx="8257163" cy="4351339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EL Yield is proportional to [electric field strength] x [path length]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Uniformity : 1.4%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Since initial electron number is 1e5, effect on energy resolution will be 1.4%/</a:t>
            </a:r>
            <a:r>
              <a:t>√</a:t>
            </a:r>
            <a:r>
              <a:t>1e5</a:t>
            </a:r>
            <a:r>
              <a:t> </a:t>
            </a:r>
            <a:r>
              <a:t>=</a:t>
            </a:r>
            <a:r>
              <a:t> </a:t>
            </a:r>
            <a:r>
              <a:t>0.005%</a:t>
            </a:r>
          </a:p>
        </p:txBody>
      </p:sp>
      <p:pic>
        <p:nvPicPr>
          <p:cNvPr id="155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677" y="5118670"/>
            <a:ext cx="3125729" cy="2671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49826" t="68867" r="24825" b="0"/>
          <a:stretch>
            <a:fillRect/>
          </a:stretch>
        </p:blipFill>
        <p:spPr>
          <a:xfrm>
            <a:off x="4626291" y="5186661"/>
            <a:ext cx="3576384" cy="2707181"/>
          </a:xfrm>
          <a:prstGeom prst="rect">
            <a:avLst/>
          </a:prstGeom>
          <a:ln w="12700">
            <a:miter lim="400000"/>
          </a:ln>
        </p:spPr>
      </p:pic>
      <p:sp>
        <p:nvSpPr>
          <p:cNvPr id="1555" name="テキスト ボックス 5"/>
          <p:cNvSpPr txBox="1"/>
          <p:nvPr/>
        </p:nvSpPr>
        <p:spPr>
          <a:xfrm>
            <a:off x="979952" y="4934004"/>
            <a:ext cx="2849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Electric field along the path</a:t>
            </a:r>
          </a:p>
        </p:txBody>
      </p:sp>
      <p:sp>
        <p:nvSpPr>
          <p:cNvPr id="1556" name="テキスト ボックス 6"/>
          <p:cNvSpPr txBox="1"/>
          <p:nvPr/>
        </p:nvSpPr>
        <p:spPr>
          <a:xfrm>
            <a:off x="4952463" y="4657005"/>
            <a:ext cx="2924037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Initial position dependence of EL yield</a:t>
            </a:r>
          </a:p>
        </p:txBody>
      </p:sp>
      <p:pic>
        <p:nvPicPr>
          <p:cNvPr id="155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6250" y="3109380"/>
            <a:ext cx="3972929" cy="358217"/>
          </a:xfrm>
          <a:prstGeom prst="rect">
            <a:avLst/>
          </a:prstGeom>
          <a:ln w="12700">
            <a:miter lim="400000"/>
          </a:ln>
        </p:spPr>
      </p:pic>
      <p:sp>
        <p:nvSpPr>
          <p:cNvPr id="1558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47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212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41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42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48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49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251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252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6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6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63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  <p:pic>
        <p:nvPicPr>
          <p:cNvPr id="1564" name="図 3" descr="図 3"/>
          <p:cNvPicPr>
            <a:picLocks noChangeAspect="1"/>
          </p:cNvPicPr>
          <p:nvPr/>
        </p:nvPicPr>
        <p:blipFill>
          <a:blip r:embed="rId2">
            <a:extLst/>
          </a:blip>
          <a:srcRect l="52889" t="15627" r="1875" b="47440"/>
          <a:stretch>
            <a:fillRect/>
          </a:stretch>
        </p:blipFill>
        <p:spPr>
          <a:xfrm>
            <a:off x="6374448" y="5066250"/>
            <a:ext cx="6387641" cy="3948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5" name="図 4" descr="図 4"/>
          <p:cNvPicPr>
            <a:picLocks noChangeAspect="1"/>
          </p:cNvPicPr>
          <p:nvPr/>
        </p:nvPicPr>
        <p:blipFill>
          <a:blip r:embed="rId2">
            <a:extLst/>
          </a:blip>
          <a:srcRect l="2904" t="58014" r="51707" b="4252"/>
          <a:stretch>
            <a:fillRect/>
          </a:stretch>
        </p:blipFill>
        <p:spPr>
          <a:xfrm>
            <a:off x="-37625" y="5030134"/>
            <a:ext cx="6387869" cy="4020412"/>
          </a:xfrm>
          <a:prstGeom prst="rect">
            <a:avLst/>
          </a:prstGeom>
          <a:ln w="12700">
            <a:miter lim="400000"/>
          </a:ln>
        </p:spPr>
      </p:pic>
      <p:sp>
        <p:nvSpPr>
          <p:cNvPr id="1566" name="正方形/長方形 5"/>
          <p:cNvSpPr/>
          <p:nvPr/>
        </p:nvSpPr>
        <p:spPr>
          <a:xfrm>
            <a:off x="5345007" y="5582569"/>
            <a:ext cx="210867" cy="3104366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67" name="直線矢印コネクタ 6"/>
          <p:cNvSpPr/>
          <p:nvPr/>
        </p:nvSpPr>
        <p:spPr>
          <a:xfrm>
            <a:off x="5579050" y="6667512"/>
            <a:ext cx="876421" cy="1"/>
          </a:xfrm>
          <a:prstGeom prst="line">
            <a:avLst/>
          </a:prstGeom>
          <a:ln w="28575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457200"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68" name="テキスト ボックス 7"/>
          <p:cNvSpPr txBox="1"/>
          <p:nvPr/>
        </p:nvSpPr>
        <p:spPr>
          <a:xfrm>
            <a:off x="9384495" y="8927520"/>
            <a:ext cx="298887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Number of detected photons</a:t>
            </a:r>
          </a:p>
        </p:txBody>
      </p:sp>
      <p:sp>
        <p:nvSpPr>
          <p:cNvPr id="1569" name="Estimated energy resolution"/>
          <p:cNvSpPr txBox="1"/>
          <p:nvPr/>
        </p:nvSpPr>
        <p:spPr>
          <a:xfrm>
            <a:off x="403315" y="1240582"/>
            <a:ext cx="122874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Estimated energy resolution</a:t>
            </a:r>
          </a:p>
        </p:txBody>
      </p:sp>
      <p:sp>
        <p:nvSpPr>
          <p:cNvPr id="1570" name="テキスト ボックス 7"/>
          <p:cNvSpPr txBox="1"/>
          <p:nvPr/>
        </p:nvSpPr>
        <p:spPr>
          <a:xfrm>
            <a:off x="2632935" y="8893468"/>
            <a:ext cx="298887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Number of detected photons</a:t>
            </a:r>
          </a:p>
        </p:txBody>
      </p:sp>
      <p:sp>
        <p:nvSpPr>
          <p:cNvPr id="1571" name="Simulation process…"/>
          <p:cNvSpPr txBox="1"/>
          <p:nvPr>
            <p:ph type="body" sz="half" idx="1"/>
          </p:nvPr>
        </p:nvSpPr>
        <p:spPr>
          <a:xfrm>
            <a:off x="536922" y="1890786"/>
            <a:ext cx="7886701" cy="4351339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Simulation process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0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nbb</a:t>
            </a:r>
            <a:r>
              <a:t> event by Geant4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statistical fluctuation with fano factor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drift to the ELCC plane with diffusion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EL generation (6photon/e</a:t>
            </a:r>
            <a:r>
              <a:rPr baseline="30000"/>
              <a:t>-</a:t>
            </a:r>
            <a:r>
              <a:t>)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Simulated energy resolution: 0.37%(FWHM)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ionizing process: 0.27%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EL process: 0.25%</a:t>
            </a:r>
          </a:p>
        </p:txBody>
      </p:sp>
      <p:sp>
        <p:nvSpPr>
          <p:cNvPr id="1572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75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76" name="Contents"/>
          <p:cNvSpPr txBox="1"/>
          <p:nvPr/>
        </p:nvSpPr>
        <p:spPr>
          <a:xfrm>
            <a:off x="334223" y="167612"/>
            <a:ext cx="17399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577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8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Simulation study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579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図 6" descr="図 6"/>
          <p:cNvPicPr>
            <a:picLocks noChangeAspect="1"/>
          </p:cNvPicPr>
          <p:nvPr/>
        </p:nvPicPr>
        <p:blipFill>
          <a:blip r:embed="rId2">
            <a:extLst/>
          </a:blip>
          <a:srcRect l="14692" t="19855" r="14889" b="7327"/>
          <a:stretch>
            <a:fillRect/>
          </a:stretch>
        </p:blipFill>
        <p:spPr>
          <a:xfrm>
            <a:off x="2135363" y="3617206"/>
            <a:ext cx="8458431" cy="5915645"/>
          </a:xfrm>
          <a:prstGeom prst="rect">
            <a:avLst/>
          </a:prstGeom>
          <a:ln w="12700">
            <a:miter lim="400000"/>
          </a:ln>
        </p:spPr>
      </p:pic>
      <p:sp>
        <p:nvSpPr>
          <p:cNvPr id="1582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83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84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85" name="Gas system…"/>
          <p:cNvSpPr txBox="1"/>
          <p:nvPr/>
        </p:nvSpPr>
        <p:spPr>
          <a:xfrm>
            <a:off x="315136" y="1035159"/>
            <a:ext cx="803984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Gas system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circulation pump : PumpWorks PW2070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SEAS micro torr MC1-902FV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API GETTER-I Re</a:t>
            </a:r>
          </a:p>
        </p:txBody>
      </p:sp>
      <p:grpSp>
        <p:nvGrpSpPr>
          <p:cNvPr id="1598" name="グループ"/>
          <p:cNvGrpSpPr/>
          <p:nvPr/>
        </p:nvGrpSpPr>
        <p:grpSpPr>
          <a:xfrm>
            <a:off x="2279952" y="3618304"/>
            <a:ext cx="3606675" cy="4856424"/>
            <a:chOff x="0" y="0"/>
            <a:chExt cx="3606673" cy="4856422"/>
          </a:xfrm>
        </p:grpSpPr>
        <p:sp>
          <p:nvSpPr>
            <p:cNvPr id="1586" name="四角形"/>
            <p:cNvSpPr/>
            <p:nvPr/>
          </p:nvSpPr>
          <p:spPr>
            <a:xfrm>
              <a:off x="3266415" y="7839"/>
              <a:ext cx="340259" cy="4830112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87" name="四角形"/>
            <p:cNvSpPr/>
            <p:nvPr/>
          </p:nvSpPr>
          <p:spPr>
            <a:xfrm>
              <a:off x="2617176" y="0"/>
              <a:ext cx="340259" cy="182457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88" name="四角形"/>
            <p:cNvSpPr/>
            <p:nvPr/>
          </p:nvSpPr>
          <p:spPr>
            <a:xfrm>
              <a:off x="2044138" y="0"/>
              <a:ext cx="340259" cy="182457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89" name="四角形"/>
            <p:cNvSpPr/>
            <p:nvPr/>
          </p:nvSpPr>
          <p:spPr>
            <a:xfrm>
              <a:off x="1398098" y="0"/>
              <a:ext cx="340259" cy="251699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90" name="四角形"/>
            <p:cNvSpPr/>
            <p:nvPr/>
          </p:nvSpPr>
          <p:spPr>
            <a:xfrm>
              <a:off x="0" y="2170055"/>
              <a:ext cx="340259" cy="228600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91" name="四角形"/>
            <p:cNvSpPr/>
            <p:nvPr/>
          </p:nvSpPr>
          <p:spPr>
            <a:xfrm>
              <a:off x="587406" y="3651187"/>
              <a:ext cx="340260" cy="120523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92" name="四角形"/>
            <p:cNvSpPr/>
            <p:nvPr/>
          </p:nvSpPr>
          <p:spPr>
            <a:xfrm>
              <a:off x="926847" y="4532117"/>
              <a:ext cx="2340387" cy="32430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93" name="四角形"/>
            <p:cNvSpPr/>
            <p:nvPr/>
          </p:nvSpPr>
          <p:spPr>
            <a:xfrm>
              <a:off x="2952616" y="7839"/>
              <a:ext cx="323590" cy="32430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94" name="四角形"/>
            <p:cNvSpPr/>
            <p:nvPr/>
          </p:nvSpPr>
          <p:spPr>
            <a:xfrm>
              <a:off x="1729453" y="7839"/>
              <a:ext cx="323589" cy="32430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95" name="四角形"/>
            <p:cNvSpPr/>
            <p:nvPr/>
          </p:nvSpPr>
          <p:spPr>
            <a:xfrm>
              <a:off x="2378691" y="1500264"/>
              <a:ext cx="247390" cy="324307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96" name="四角形"/>
            <p:cNvSpPr/>
            <p:nvPr/>
          </p:nvSpPr>
          <p:spPr>
            <a:xfrm>
              <a:off x="335389" y="2171842"/>
              <a:ext cx="1067579" cy="324307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97" name="四角形"/>
            <p:cNvSpPr/>
            <p:nvPr/>
          </p:nvSpPr>
          <p:spPr>
            <a:xfrm>
              <a:off x="342972" y="3658698"/>
              <a:ext cx="247390" cy="83820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599" name="線"/>
          <p:cNvSpPr/>
          <p:nvPr/>
        </p:nvSpPr>
        <p:spPr>
          <a:xfrm>
            <a:off x="4311351" y="8703819"/>
            <a:ext cx="994525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00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1601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0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05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606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07" name="cPhotonm.pdf" descr="cPhotonm.pdf"/>
          <p:cNvPicPr>
            <a:picLocks noChangeAspect="1"/>
          </p:cNvPicPr>
          <p:nvPr/>
        </p:nvPicPr>
        <p:blipFill>
          <a:blip r:embed="rId2">
            <a:extLst/>
          </a:blip>
          <a:srcRect l="0" t="6044" r="0" b="0"/>
          <a:stretch>
            <a:fillRect/>
          </a:stretch>
        </p:blipFill>
        <p:spPr>
          <a:xfrm>
            <a:off x="-106289" y="5180882"/>
            <a:ext cx="7773545" cy="45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8" name="cPhotonm_2.pdf" descr="cPhotonm_2.pdf"/>
          <p:cNvPicPr>
            <a:picLocks noChangeAspect="1"/>
          </p:cNvPicPr>
          <p:nvPr/>
        </p:nvPicPr>
        <p:blipFill>
          <a:blip r:embed="rId3">
            <a:extLst/>
          </a:blip>
          <a:srcRect l="8012" t="9345" r="8365" b="5022"/>
          <a:stretch>
            <a:fillRect/>
          </a:stretch>
        </p:blipFill>
        <p:spPr>
          <a:xfrm>
            <a:off x="7963718" y="6154345"/>
            <a:ext cx="5061135" cy="325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609" name="線"/>
          <p:cNvSpPr/>
          <p:nvPr/>
        </p:nvSpPr>
        <p:spPr>
          <a:xfrm>
            <a:off x="7214890" y="9265900"/>
            <a:ext cx="82476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10" name="線"/>
          <p:cNvSpPr/>
          <p:nvPr/>
        </p:nvSpPr>
        <p:spPr>
          <a:xfrm flipV="1">
            <a:off x="7164090" y="6154160"/>
            <a:ext cx="1056732" cy="27001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11" name="81keV"/>
          <p:cNvSpPr txBox="1"/>
          <p:nvPr/>
        </p:nvSpPr>
        <p:spPr>
          <a:xfrm rot="18900000">
            <a:off x="1823327" y="6743073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1612" name="51keV"/>
          <p:cNvSpPr txBox="1"/>
          <p:nvPr/>
        </p:nvSpPr>
        <p:spPr>
          <a:xfrm rot="18900000">
            <a:off x="1340062" y="7994994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51keV</a:t>
            </a:r>
          </a:p>
        </p:txBody>
      </p:sp>
      <p:sp>
        <p:nvSpPr>
          <p:cNvPr id="1613" name="30keV"/>
          <p:cNvSpPr txBox="1"/>
          <p:nvPr/>
        </p:nvSpPr>
        <p:spPr>
          <a:xfrm rot="18900000">
            <a:off x="1200501" y="5731941"/>
            <a:ext cx="6821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30keV</a:t>
            </a:r>
          </a:p>
        </p:txBody>
      </p:sp>
      <p:sp>
        <p:nvSpPr>
          <p:cNvPr id="1614" name="302keV"/>
          <p:cNvSpPr txBox="1"/>
          <p:nvPr/>
        </p:nvSpPr>
        <p:spPr>
          <a:xfrm rot="18900000">
            <a:off x="9974677" y="6567709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1615" name="356keV"/>
          <p:cNvSpPr txBox="1"/>
          <p:nvPr/>
        </p:nvSpPr>
        <p:spPr>
          <a:xfrm rot="18900000">
            <a:off x="12152999" y="6567709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1616" name="326keV"/>
          <p:cNvSpPr txBox="1"/>
          <p:nvPr/>
        </p:nvSpPr>
        <p:spPr>
          <a:xfrm rot="18900000">
            <a:off x="10804409" y="7035102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1617" name="276keV?…"/>
          <p:cNvSpPr txBox="1"/>
          <p:nvPr/>
        </p:nvSpPr>
        <p:spPr>
          <a:xfrm>
            <a:off x="8427010" y="6518435"/>
            <a:ext cx="101894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276keV? </a:t>
            </a:r>
          </a:p>
          <a:p>
            <a: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272keV?</a:t>
            </a:r>
          </a:p>
        </p:txBody>
      </p:sp>
      <p:pic>
        <p:nvPicPr>
          <p:cNvPr id="1618" name="cPhotonm.pdf" descr="cPhotonm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064" y="1877619"/>
            <a:ext cx="4425929" cy="2778890"/>
          </a:xfrm>
          <a:prstGeom prst="rect">
            <a:avLst/>
          </a:prstGeom>
          <a:ln w="12700">
            <a:miter lim="400000"/>
          </a:ln>
        </p:spPr>
      </p:pic>
      <p:sp>
        <p:nvSpPr>
          <p:cNvPr id="1619" name="線"/>
          <p:cNvSpPr/>
          <p:nvPr/>
        </p:nvSpPr>
        <p:spPr>
          <a:xfrm>
            <a:off x="2164424" y="4497604"/>
            <a:ext cx="1" cy="75839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20" name="- Fiducial cut…"/>
          <p:cNvSpPr txBox="1"/>
          <p:nvPr/>
        </p:nvSpPr>
        <p:spPr>
          <a:xfrm>
            <a:off x="4882959" y="2880161"/>
            <a:ext cx="4469707" cy="2277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Fiducial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Saturated event →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DE6A10"/>
                </a:solidFill>
              </a:rPr>
              <a:t>Cell gain calibration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773F9B"/>
                </a:solidFill>
              </a:rPr>
              <a:t>MPPC saturation correction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  etc……</a:t>
            </a:r>
          </a:p>
        </p:txBody>
      </p:sp>
      <p:sp>
        <p:nvSpPr>
          <p:cNvPr id="1621" name="コールアウト"/>
          <p:cNvSpPr/>
          <p:nvPr/>
        </p:nvSpPr>
        <p:spPr>
          <a:xfrm>
            <a:off x="2364901" y="2807721"/>
            <a:ext cx="7154070" cy="231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00" y="0"/>
                </a:moveTo>
                <a:cubicBezTo>
                  <a:pt x="7707" y="0"/>
                  <a:pt x="7551" y="482"/>
                  <a:pt x="7551" y="1079"/>
                </a:cubicBezTo>
                <a:lnTo>
                  <a:pt x="7551" y="18690"/>
                </a:lnTo>
                <a:lnTo>
                  <a:pt x="0" y="19506"/>
                </a:lnTo>
                <a:lnTo>
                  <a:pt x="7551" y="20317"/>
                </a:lnTo>
                <a:lnTo>
                  <a:pt x="7551" y="20521"/>
                </a:lnTo>
                <a:cubicBezTo>
                  <a:pt x="7551" y="21118"/>
                  <a:pt x="7707" y="21600"/>
                  <a:pt x="7900" y="21600"/>
                </a:cubicBezTo>
                <a:lnTo>
                  <a:pt x="21251" y="21600"/>
                </a:lnTo>
                <a:cubicBezTo>
                  <a:pt x="21444" y="21600"/>
                  <a:pt x="21600" y="21118"/>
                  <a:pt x="21600" y="20521"/>
                </a:cubicBezTo>
                <a:lnTo>
                  <a:pt x="21600" y="1079"/>
                </a:lnTo>
                <a:cubicBezTo>
                  <a:pt x="21600" y="482"/>
                  <a:pt x="21444" y="0"/>
                  <a:pt x="21251" y="0"/>
                </a:cubicBezTo>
                <a:lnTo>
                  <a:pt x="7900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22" name="- Gas   ： Xe   8 bar…"/>
          <p:cNvSpPr txBox="1"/>
          <p:nvPr/>
        </p:nvSpPr>
        <p:spPr>
          <a:xfrm>
            <a:off x="9072841" y="1013081"/>
            <a:ext cx="3868898" cy="1615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Gas　  ： Xe   8 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：83 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：2.375 kV/cm/bar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source   : </a:t>
            </a:r>
            <a:r>
              <a:rPr baseline="31999"/>
              <a:t>133</a:t>
            </a:r>
            <a:r>
              <a:t>Ba</a:t>
            </a:r>
          </a:p>
        </p:txBody>
      </p:sp>
      <p:sp>
        <p:nvSpPr>
          <p:cNvPr id="1623" name="Correction using 30 keV X-ray peak position"/>
          <p:cNvSpPr txBox="1"/>
          <p:nvPr/>
        </p:nvSpPr>
        <p:spPr>
          <a:xfrm>
            <a:off x="9752938" y="3873875"/>
            <a:ext cx="2901951" cy="839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Correction using 30 keV X-ray peak position</a:t>
            </a:r>
          </a:p>
        </p:txBody>
      </p:sp>
      <p:grpSp>
        <p:nvGrpSpPr>
          <p:cNvPr id="1633" name="グループ"/>
          <p:cNvGrpSpPr/>
          <p:nvPr/>
        </p:nvGrpSpPr>
        <p:grpSpPr>
          <a:xfrm>
            <a:off x="9752938" y="2796459"/>
            <a:ext cx="2901951" cy="1148496"/>
            <a:chOff x="0" y="0"/>
            <a:chExt cx="2901950" cy="1148494"/>
          </a:xfrm>
        </p:grpSpPr>
        <p:pic>
          <p:nvPicPr>
            <p:cNvPr id="1624" name="cc1_Befor.pdf" descr="cc1_Befor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503" t="25023" r="49770" b="50517"/>
            <a:stretch>
              <a:fillRect/>
            </a:stretch>
          </p:blipFill>
          <p:spPr>
            <a:xfrm>
              <a:off x="925144" y="0"/>
              <a:ext cx="1976806" cy="1148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5" name="線"/>
            <p:cNvSpPr/>
            <p:nvPr/>
          </p:nvSpPr>
          <p:spPr>
            <a:xfrm flipV="1">
              <a:off x="1202285" y="565555"/>
              <a:ext cx="154902" cy="1549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626" name="線"/>
            <p:cNvSpPr/>
            <p:nvPr/>
          </p:nvSpPr>
          <p:spPr>
            <a:xfrm flipV="1">
              <a:off x="2199469" y="496849"/>
              <a:ext cx="154901" cy="1549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627" name="30keV"/>
            <p:cNvSpPr txBox="1"/>
            <p:nvPr/>
          </p:nvSpPr>
          <p:spPr>
            <a:xfrm>
              <a:off x="1220080" y="310391"/>
              <a:ext cx="652855" cy="369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sp>
          <p:nvSpPr>
            <p:cNvPr id="1628" name="30keV"/>
            <p:cNvSpPr txBox="1"/>
            <p:nvPr/>
          </p:nvSpPr>
          <p:spPr>
            <a:xfrm>
              <a:off x="2196066" y="224710"/>
              <a:ext cx="659147" cy="351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grpSp>
          <p:nvGrpSpPr>
            <p:cNvPr id="1631" name="グループ"/>
            <p:cNvGrpSpPr/>
            <p:nvPr/>
          </p:nvGrpSpPr>
          <p:grpSpPr>
            <a:xfrm>
              <a:off x="0" y="268783"/>
              <a:ext cx="673275" cy="687870"/>
              <a:chOff x="0" y="0"/>
              <a:chExt cx="673274" cy="687869"/>
            </a:xfrm>
          </p:grpSpPr>
          <p:pic>
            <p:nvPicPr>
              <p:cNvPr id="1629" name="IMG_7042.png" descr="IMG_704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7451" t="29384" r="32191" b="29384"/>
              <a:stretch>
                <a:fillRect/>
              </a:stretch>
            </p:blipFill>
            <p:spPr>
              <a:xfrm>
                <a:off x="0" y="0"/>
                <a:ext cx="673275" cy="6878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30" name="四角形"/>
              <p:cNvSpPr/>
              <p:nvPr/>
            </p:nvSpPr>
            <p:spPr>
              <a:xfrm>
                <a:off x="182741" y="94447"/>
                <a:ext cx="155053" cy="8427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119161" tIns="119161" rIns="119161" bIns="119161" numCol="1" anchor="ctr">
                <a:noAutofit/>
              </a:bodyPr>
              <a:lstStyle/>
              <a:p>
                <a:pPr defTabSz="2584019">
                  <a:defRPr sz="10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sp>
          <p:nvSpPr>
            <p:cNvPr id="1632" name="線"/>
            <p:cNvSpPr/>
            <p:nvPr/>
          </p:nvSpPr>
          <p:spPr>
            <a:xfrm>
              <a:off x="346257" y="413535"/>
              <a:ext cx="551779" cy="1074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634" name="コールアウト"/>
          <p:cNvSpPr/>
          <p:nvPr/>
        </p:nvSpPr>
        <p:spPr>
          <a:xfrm>
            <a:off x="8348955" y="2735706"/>
            <a:ext cx="4437857" cy="1965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16" y="0"/>
                </a:moveTo>
                <a:cubicBezTo>
                  <a:pt x="6852" y="0"/>
                  <a:pt x="6637" y="485"/>
                  <a:pt x="6637" y="1082"/>
                </a:cubicBezTo>
                <a:lnTo>
                  <a:pt x="6637" y="13230"/>
                </a:lnTo>
                <a:lnTo>
                  <a:pt x="0" y="14303"/>
                </a:lnTo>
                <a:lnTo>
                  <a:pt x="6637" y="15380"/>
                </a:lnTo>
                <a:lnTo>
                  <a:pt x="6637" y="20523"/>
                </a:lnTo>
                <a:cubicBezTo>
                  <a:pt x="6637" y="21119"/>
                  <a:pt x="6852" y="21600"/>
                  <a:pt x="7116" y="21600"/>
                </a:cubicBezTo>
                <a:lnTo>
                  <a:pt x="21123" y="21600"/>
                </a:lnTo>
                <a:cubicBezTo>
                  <a:pt x="21387" y="21600"/>
                  <a:pt x="21600" y="21119"/>
                  <a:pt x="21600" y="20523"/>
                </a:cubicBezTo>
                <a:lnTo>
                  <a:pt x="21600" y="1082"/>
                </a:lnTo>
                <a:cubicBezTo>
                  <a:pt x="21600" y="485"/>
                  <a:pt x="21387" y="0"/>
                  <a:pt x="21123" y="0"/>
                </a:cubicBezTo>
                <a:lnTo>
                  <a:pt x="7116" y="0"/>
                </a:lnTo>
                <a:close/>
              </a:path>
            </a:pathLst>
          </a:custGeom>
          <a:ln w="25400">
            <a:solidFill>
              <a:srgbClr val="F3901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35" name="Details in the next page"/>
          <p:cNvSpPr txBox="1"/>
          <p:nvPr/>
        </p:nvSpPr>
        <p:spPr>
          <a:xfrm>
            <a:off x="9483273" y="5221952"/>
            <a:ext cx="3441280" cy="5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200">
                <a:solidFill>
                  <a:srgbClr val="773F9B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Details in the next page</a:t>
            </a:r>
          </a:p>
        </p:txBody>
      </p:sp>
      <p:sp>
        <p:nvSpPr>
          <p:cNvPr id="1636" name="Data and Analysis"/>
          <p:cNvSpPr txBox="1"/>
          <p:nvPr/>
        </p:nvSpPr>
        <p:spPr>
          <a:xfrm>
            <a:off x="260575" y="1125988"/>
            <a:ext cx="34412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Data and Analysis</a:t>
            </a:r>
          </a:p>
        </p:txBody>
      </p:sp>
      <p:sp>
        <p:nvSpPr>
          <p:cNvPr id="1637" name="コールアウト"/>
          <p:cNvSpPr/>
          <p:nvPr/>
        </p:nvSpPr>
        <p:spPr>
          <a:xfrm>
            <a:off x="8867702" y="4713114"/>
            <a:ext cx="4037807" cy="958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112" y="13765"/>
                </a:lnTo>
                <a:lnTo>
                  <a:pt x="3112" y="19391"/>
                </a:lnTo>
                <a:cubicBezTo>
                  <a:pt x="3112" y="20614"/>
                  <a:pt x="3349" y="21600"/>
                  <a:pt x="3639" y="21600"/>
                </a:cubicBezTo>
                <a:lnTo>
                  <a:pt x="21073" y="21600"/>
                </a:lnTo>
                <a:cubicBezTo>
                  <a:pt x="21364" y="21600"/>
                  <a:pt x="21600" y="20614"/>
                  <a:pt x="21600" y="19391"/>
                </a:cubicBezTo>
                <a:lnTo>
                  <a:pt x="21600" y="12522"/>
                </a:lnTo>
                <a:cubicBezTo>
                  <a:pt x="21600" y="11299"/>
                  <a:pt x="21364" y="10304"/>
                  <a:pt x="21073" y="10304"/>
                </a:cubicBezTo>
                <a:lnTo>
                  <a:pt x="3900" y="1030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421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38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" name="Screen Shot 2018-03-18 at 23.33.54.png" descr="Screen Shot 2018-03-18 at 23.33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243" y="6335118"/>
            <a:ext cx="4008040" cy="3217464"/>
          </a:xfrm>
          <a:prstGeom prst="rect">
            <a:avLst/>
          </a:prstGeom>
          <a:ln w="12700">
            <a:miter lim="400000"/>
          </a:ln>
        </p:spPr>
      </p:pic>
      <p:sp>
        <p:nvSpPr>
          <p:cNvPr id="164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4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43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44" name="MPPC saturation correction…"/>
          <p:cNvSpPr txBox="1"/>
          <p:nvPr/>
        </p:nvSpPr>
        <p:spPr>
          <a:xfrm>
            <a:off x="244557" y="1152045"/>
            <a:ext cx="1221447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MPPC saturation correction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Signal is saturated as # of incident photons approaches the total number of pixel of MPPC</a:t>
            </a:r>
          </a:p>
        </p:txBody>
      </p:sp>
      <p:pic>
        <p:nvPicPr>
          <p:cNvPr id="1645" name="スクリーンショット 2017-09-06 22.34.44.png" descr="スクリーンショット 2017-09-06 22.34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2785" y="3180185"/>
            <a:ext cx="2918337" cy="308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6" name="Screen Shot 2018-03-18 at 23.25.56.png" descr="Screen Shot 2018-03-18 at 23.25.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3959" y="2979113"/>
            <a:ext cx="6580931" cy="2312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7" name="Screen Shot 2018-03-18 at 23.26.06.png" descr="Screen Shot 2018-03-18 at 23.26.0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3899" y="5610708"/>
            <a:ext cx="7086601" cy="850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648" name="四角形"/>
          <p:cNvSpPr/>
          <p:nvPr/>
        </p:nvSpPr>
        <p:spPr>
          <a:xfrm>
            <a:off x="8569591" y="4774745"/>
            <a:ext cx="2351119" cy="4890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49" name="two time constants"/>
          <p:cNvSpPr txBox="1"/>
          <p:nvPr/>
        </p:nvSpPr>
        <p:spPr>
          <a:xfrm>
            <a:off x="8592768" y="4790694"/>
            <a:ext cx="230476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3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two time constants</a:t>
            </a:r>
          </a:p>
        </p:txBody>
      </p:sp>
      <p:sp>
        <p:nvSpPr>
          <p:cNvPr id="1650" name="Schematic of MPPC signal"/>
          <p:cNvSpPr txBox="1"/>
          <p:nvPr/>
        </p:nvSpPr>
        <p:spPr>
          <a:xfrm>
            <a:off x="6780565" y="3071463"/>
            <a:ext cx="3407719" cy="469901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Schematic of MPPC signal</a:t>
            </a:r>
          </a:p>
        </p:txBody>
      </p:sp>
      <p:sp>
        <p:nvSpPr>
          <p:cNvPr id="1651" name="Voltage"/>
          <p:cNvSpPr txBox="1"/>
          <p:nvPr/>
        </p:nvSpPr>
        <p:spPr>
          <a:xfrm rot="16200000">
            <a:off x="5294005" y="3570030"/>
            <a:ext cx="885603" cy="406401"/>
          </a:xfrm>
          <a:prstGeom prst="rect">
            <a:avLst/>
          </a:prstGeom>
          <a:solidFill>
            <a:schemeClr val="accent2">
              <a:hueOff val="-85259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Voltage</a:t>
            </a:r>
          </a:p>
        </p:txBody>
      </p:sp>
      <p:sp>
        <p:nvSpPr>
          <p:cNvPr id="1652" name="- saturation curve is determined by recovery…"/>
          <p:cNvSpPr txBox="1"/>
          <p:nvPr/>
        </p:nvSpPr>
        <p:spPr>
          <a:xfrm>
            <a:off x="4524612" y="6627862"/>
            <a:ext cx="838517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saturation curve is determined by recovery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time of MPPC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Measured recovery time of MPPC one by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one, and apply to analysis</a:t>
            </a:r>
          </a:p>
        </p:txBody>
      </p:sp>
      <p:sp>
        <p:nvSpPr>
          <p:cNvPr id="1653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1654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692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657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8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9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0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5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686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687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6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0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1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693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694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5" name="cPhotonm.pdf" descr="cPhotonm.pdf"/>
          <p:cNvPicPr>
            <a:picLocks noChangeAspect="1"/>
          </p:cNvPicPr>
          <p:nvPr/>
        </p:nvPicPr>
        <p:blipFill>
          <a:blip r:embed="rId10">
            <a:extLst/>
          </a:blip>
          <a:srcRect l="0" t="6044" r="0" b="0"/>
          <a:stretch>
            <a:fillRect/>
          </a:stretch>
        </p:blipFill>
        <p:spPr>
          <a:xfrm>
            <a:off x="-106289" y="5180882"/>
            <a:ext cx="7773545" cy="45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6" name="cPhotonm_2.pdf" descr="cPhotonm_2.pdf"/>
          <p:cNvPicPr>
            <a:picLocks noChangeAspect="1"/>
          </p:cNvPicPr>
          <p:nvPr/>
        </p:nvPicPr>
        <p:blipFill>
          <a:blip r:embed="rId11">
            <a:extLst/>
          </a:blip>
          <a:srcRect l="8012" t="9345" r="8365" b="5022"/>
          <a:stretch>
            <a:fillRect/>
          </a:stretch>
        </p:blipFill>
        <p:spPr>
          <a:xfrm>
            <a:off x="3348998" y="6148279"/>
            <a:ext cx="3473992" cy="2233610"/>
          </a:xfrm>
          <a:prstGeom prst="rect">
            <a:avLst/>
          </a:prstGeom>
          <a:ln w="12700">
            <a:miter lim="400000"/>
          </a:ln>
        </p:spPr>
      </p:pic>
      <p:sp>
        <p:nvSpPr>
          <p:cNvPr id="1697" name="線"/>
          <p:cNvSpPr/>
          <p:nvPr/>
        </p:nvSpPr>
        <p:spPr>
          <a:xfrm>
            <a:off x="3579546" y="8407310"/>
            <a:ext cx="885918" cy="6269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98" name="線"/>
          <p:cNvSpPr/>
          <p:nvPr/>
        </p:nvSpPr>
        <p:spPr>
          <a:xfrm flipV="1">
            <a:off x="6126013" y="8205919"/>
            <a:ext cx="752774" cy="9297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99" name="81keV"/>
          <p:cNvSpPr txBox="1"/>
          <p:nvPr/>
        </p:nvSpPr>
        <p:spPr>
          <a:xfrm rot="18900000">
            <a:off x="1823327" y="6743073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1700" name="51keV"/>
          <p:cNvSpPr txBox="1"/>
          <p:nvPr/>
        </p:nvSpPr>
        <p:spPr>
          <a:xfrm rot="18900000">
            <a:off x="1340062" y="7994994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51keV</a:t>
            </a:r>
          </a:p>
        </p:txBody>
      </p:sp>
      <p:sp>
        <p:nvSpPr>
          <p:cNvPr id="1701" name="30keV"/>
          <p:cNvSpPr txBox="1"/>
          <p:nvPr/>
        </p:nvSpPr>
        <p:spPr>
          <a:xfrm rot="18900000">
            <a:off x="1200501" y="5731941"/>
            <a:ext cx="6821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30keV</a:t>
            </a:r>
          </a:p>
        </p:txBody>
      </p:sp>
      <p:sp>
        <p:nvSpPr>
          <p:cNvPr id="1702" name="302keV"/>
          <p:cNvSpPr txBox="1"/>
          <p:nvPr/>
        </p:nvSpPr>
        <p:spPr>
          <a:xfrm rot="18900000">
            <a:off x="4447840" y="6294707"/>
            <a:ext cx="79900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1703" name="356keV"/>
          <p:cNvSpPr txBox="1"/>
          <p:nvPr/>
        </p:nvSpPr>
        <p:spPr>
          <a:xfrm rot="18900000">
            <a:off x="6189689" y="6294707"/>
            <a:ext cx="79900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1704" name="326keV"/>
          <p:cNvSpPr txBox="1"/>
          <p:nvPr/>
        </p:nvSpPr>
        <p:spPr>
          <a:xfrm rot="18900000">
            <a:off x="5168507" y="6610815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1705" name="272keV?"/>
          <p:cNvSpPr txBox="1"/>
          <p:nvPr/>
        </p:nvSpPr>
        <p:spPr>
          <a:xfrm>
            <a:off x="3602817" y="6509499"/>
            <a:ext cx="90053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272keV?</a:t>
            </a:r>
          </a:p>
        </p:txBody>
      </p:sp>
      <p:pic>
        <p:nvPicPr>
          <p:cNvPr id="1706" name="cPhotonm.pdf" descr="cPhotonm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0064" y="1877619"/>
            <a:ext cx="4425929" cy="2778890"/>
          </a:xfrm>
          <a:prstGeom prst="rect">
            <a:avLst/>
          </a:prstGeom>
          <a:ln w="12700">
            <a:miter lim="400000"/>
          </a:ln>
        </p:spPr>
      </p:pic>
      <p:sp>
        <p:nvSpPr>
          <p:cNvPr id="1707" name="線"/>
          <p:cNvSpPr/>
          <p:nvPr/>
        </p:nvSpPr>
        <p:spPr>
          <a:xfrm>
            <a:off x="2164424" y="4497604"/>
            <a:ext cx="1" cy="75839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08" name="- Fiducial cut…"/>
          <p:cNvSpPr txBox="1"/>
          <p:nvPr/>
        </p:nvSpPr>
        <p:spPr>
          <a:xfrm>
            <a:off x="4882959" y="2880161"/>
            <a:ext cx="4469707" cy="2277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Fiducial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Saturated events →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DE6A10"/>
                </a:solidFill>
              </a:rPr>
              <a:t>Cell gain calibration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773F9B"/>
                </a:solidFill>
              </a:rPr>
              <a:t>MPPC saturation correction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  etc……</a:t>
            </a:r>
          </a:p>
        </p:txBody>
      </p:sp>
      <p:sp>
        <p:nvSpPr>
          <p:cNvPr id="1709" name="コールアウト"/>
          <p:cNvSpPr/>
          <p:nvPr/>
        </p:nvSpPr>
        <p:spPr>
          <a:xfrm>
            <a:off x="2364901" y="2807721"/>
            <a:ext cx="7154070" cy="231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00" y="0"/>
                </a:moveTo>
                <a:cubicBezTo>
                  <a:pt x="7707" y="0"/>
                  <a:pt x="7551" y="482"/>
                  <a:pt x="7551" y="1079"/>
                </a:cubicBezTo>
                <a:lnTo>
                  <a:pt x="7551" y="18690"/>
                </a:lnTo>
                <a:lnTo>
                  <a:pt x="0" y="19506"/>
                </a:lnTo>
                <a:lnTo>
                  <a:pt x="7551" y="20317"/>
                </a:lnTo>
                <a:lnTo>
                  <a:pt x="7551" y="20521"/>
                </a:lnTo>
                <a:cubicBezTo>
                  <a:pt x="7551" y="21118"/>
                  <a:pt x="7707" y="21600"/>
                  <a:pt x="7900" y="21600"/>
                </a:cubicBezTo>
                <a:lnTo>
                  <a:pt x="21251" y="21600"/>
                </a:lnTo>
                <a:cubicBezTo>
                  <a:pt x="21444" y="21600"/>
                  <a:pt x="21600" y="21118"/>
                  <a:pt x="21600" y="20521"/>
                </a:cubicBezTo>
                <a:lnTo>
                  <a:pt x="21600" y="1079"/>
                </a:lnTo>
                <a:cubicBezTo>
                  <a:pt x="21600" y="482"/>
                  <a:pt x="21444" y="0"/>
                  <a:pt x="21251" y="0"/>
                </a:cubicBezTo>
                <a:lnTo>
                  <a:pt x="7900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10" name="- Gas   ： Xe   8 bar…"/>
          <p:cNvSpPr txBox="1"/>
          <p:nvPr/>
        </p:nvSpPr>
        <p:spPr>
          <a:xfrm>
            <a:off x="9072841" y="1013081"/>
            <a:ext cx="3868898" cy="1615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Gas　  ： Xe   8 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：83 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：2.375 kV/cm/bar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source   : </a:t>
            </a:r>
            <a:r>
              <a:rPr baseline="31999"/>
              <a:t>133</a:t>
            </a:r>
            <a:r>
              <a:t>Ba</a:t>
            </a:r>
          </a:p>
        </p:txBody>
      </p:sp>
      <p:sp>
        <p:nvSpPr>
          <p:cNvPr id="1711" name="Correction using 30 keV X-ray peak position"/>
          <p:cNvSpPr txBox="1"/>
          <p:nvPr/>
        </p:nvSpPr>
        <p:spPr>
          <a:xfrm>
            <a:off x="9752938" y="4098060"/>
            <a:ext cx="3136594" cy="839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Correction using 30 keV X-ray peak position</a:t>
            </a:r>
          </a:p>
        </p:txBody>
      </p:sp>
      <p:grpSp>
        <p:nvGrpSpPr>
          <p:cNvPr id="1721" name="グループ"/>
          <p:cNvGrpSpPr/>
          <p:nvPr/>
        </p:nvGrpSpPr>
        <p:grpSpPr>
          <a:xfrm>
            <a:off x="9752938" y="2796459"/>
            <a:ext cx="3136594" cy="1241360"/>
            <a:chOff x="0" y="0"/>
            <a:chExt cx="3136593" cy="1241358"/>
          </a:xfrm>
        </p:grpSpPr>
        <p:pic>
          <p:nvPicPr>
            <p:cNvPr id="1712" name="cc1_Befor.pdf" descr="cc1_Befor.pdf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5503" t="25023" r="49770" b="50517"/>
            <a:stretch>
              <a:fillRect/>
            </a:stretch>
          </p:blipFill>
          <p:spPr>
            <a:xfrm>
              <a:off x="999949" y="0"/>
              <a:ext cx="2136645" cy="1241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3" name="線"/>
            <p:cNvSpPr/>
            <p:nvPr/>
          </p:nvSpPr>
          <p:spPr>
            <a:xfrm flipV="1">
              <a:off x="1299498" y="611284"/>
              <a:ext cx="167427" cy="16742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14" name="線"/>
            <p:cNvSpPr/>
            <p:nvPr/>
          </p:nvSpPr>
          <p:spPr>
            <a:xfrm flipV="1">
              <a:off x="2377311" y="537023"/>
              <a:ext cx="167427" cy="16742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15" name="30keV"/>
            <p:cNvSpPr txBox="1"/>
            <p:nvPr/>
          </p:nvSpPr>
          <p:spPr>
            <a:xfrm>
              <a:off x="1318733" y="335489"/>
              <a:ext cx="705642" cy="398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sp>
          <p:nvSpPr>
            <p:cNvPr id="1716" name="30keV"/>
            <p:cNvSpPr txBox="1"/>
            <p:nvPr/>
          </p:nvSpPr>
          <p:spPr>
            <a:xfrm>
              <a:off x="2373633" y="242880"/>
              <a:ext cx="712445" cy="380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grpSp>
          <p:nvGrpSpPr>
            <p:cNvPr id="1719" name="グループ"/>
            <p:cNvGrpSpPr/>
            <p:nvPr/>
          </p:nvGrpSpPr>
          <p:grpSpPr>
            <a:xfrm>
              <a:off x="0" y="290516"/>
              <a:ext cx="727714" cy="743489"/>
              <a:chOff x="0" y="0"/>
              <a:chExt cx="727713" cy="743488"/>
            </a:xfrm>
          </p:grpSpPr>
          <p:pic>
            <p:nvPicPr>
              <p:cNvPr id="1717" name="IMG_7042.png" descr="IMG_7042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27451" t="29384" r="32191" b="29384"/>
              <a:stretch>
                <a:fillRect/>
              </a:stretch>
            </p:blipFill>
            <p:spPr>
              <a:xfrm>
                <a:off x="0" y="0"/>
                <a:ext cx="727714" cy="7434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18" name="四角形"/>
              <p:cNvSpPr/>
              <p:nvPr/>
            </p:nvSpPr>
            <p:spPr>
              <a:xfrm>
                <a:off x="197517" y="102083"/>
                <a:ext cx="167590" cy="91086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119161" tIns="119161" rIns="119161" bIns="119161" numCol="1" anchor="ctr">
                <a:noAutofit/>
              </a:bodyPr>
              <a:lstStyle/>
              <a:p>
                <a:pPr defTabSz="2584019">
                  <a:defRPr sz="10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sp>
          <p:nvSpPr>
            <p:cNvPr id="1720" name="線"/>
            <p:cNvSpPr/>
            <p:nvPr/>
          </p:nvSpPr>
          <p:spPr>
            <a:xfrm>
              <a:off x="374254" y="446972"/>
              <a:ext cx="596395" cy="1161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722" name="コールアウト"/>
          <p:cNvSpPr/>
          <p:nvPr/>
        </p:nvSpPr>
        <p:spPr>
          <a:xfrm>
            <a:off x="8235052" y="2735706"/>
            <a:ext cx="4691063" cy="2252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57" y="0"/>
                </a:moveTo>
                <a:cubicBezTo>
                  <a:pt x="7007" y="0"/>
                  <a:pt x="6803" y="423"/>
                  <a:pt x="6803" y="944"/>
                </a:cubicBezTo>
                <a:lnTo>
                  <a:pt x="6803" y="11789"/>
                </a:lnTo>
                <a:lnTo>
                  <a:pt x="0" y="12729"/>
                </a:lnTo>
                <a:lnTo>
                  <a:pt x="6803" y="13669"/>
                </a:lnTo>
                <a:lnTo>
                  <a:pt x="6803" y="20656"/>
                </a:lnTo>
                <a:cubicBezTo>
                  <a:pt x="6803" y="21177"/>
                  <a:pt x="7007" y="21600"/>
                  <a:pt x="7257" y="21600"/>
                </a:cubicBezTo>
                <a:lnTo>
                  <a:pt x="21147" y="21600"/>
                </a:lnTo>
                <a:cubicBezTo>
                  <a:pt x="21397" y="21600"/>
                  <a:pt x="21600" y="21177"/>
                  <a:pt x="21600" y="20656"/>
                </a:cubicBezTo>
                <a:lnTo>
                  <a:pt x="21600" y="944"/>
                </a:lnTo>
                <a:cubicBezTo>
                  <a:pt x="21600" y="423"/>
                  <a:pt x="21397" y="0"/>
                  <a:pt x="21147" y="0"/>
                </a:cubicBezTo>
                <a:lnTo>
                  <a:pt x="7257" y="0"/>
                </a:lnTo>
                <a:close/>
              </a:path>
            </a:pathLst>
          </a:custGeom>
          <a:ln w="25400">
            <a:solidFill>
              <a:srgbClr val="F3901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23" name="MPPC signal saturate as # of incident photons increases…"/>
          <p:cNvSpPr txBox="1"/>
          <p:nvPr/>
        </p:nvSpPr>
        <p:spPr>
          <a:xfrm>
            <a:off x="7949768" y="5279768"/>
            <a:ext cx="4889786" cy="249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MPPC signal saturate as # of incident photons increases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saturation curve is characterized by 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 MPPC recovery time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measured recovery time one by one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→ apply to 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     correction</a:t>
            </a:r>
          </a:p>
        </p:txBody>
      </p:sp>
      <p:sp>
        <p:nvSpPr>
          <p:cNvPr id="1724" name="Data and Analysis"/>
          <p:cNvSpPr txBox="1"/>
          <p:nvPr/>
        </p:nvSpPr>
        <p:spPr>
          <a:xfrm>
            <a:off x="260575" y="1125988"/>
            <a:ext cx="34412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Data and Analysis</a:t>
            </a:r>
          </a:p>
        </p:txBody>
      </p:sp>
      <p:sp>
        <p:nvSpPr>
          <p:cNvPr id="1725" name="コールアウト"/>
          <p:cNvSpPr/>
          <p:nvPr/>
        </p:nvSpPr>
        <p:spPr>
          <a:xfrm>
            <a:off x="7617400" y="4700017"/>
            <a:ext cx="5287964" cy="4539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65" y="3034"/>
                </a:lnTo>
                <a:lnTo>
                  <a:pt x="765" y="21132"/>
                </a:lnTo>
                <a:cubicBezTo>
                  <a:pt x="765" y="21390"/>
                  <a:pt x="946" y="21600"/>
                  <a:pt x="1167" y="21600"/>
                </a:cubicBezTo>
                <a:lnTo>
                  <a:pt x="21198" y="21600"/>
                </a:lnTo>
                <a:cubicBezTo>
                  <a:pt x="21420" y="21600"/>
                  <a:pt x="21600" y="21390"/>
                  <a:pt x="21600" y="21132"/>
                </a:cubicBezTo>
                <a:lnTo>
                  <a:pt x="21600" y="2706"/>
                </a:lnTo>
                <a:cubicBezTo>
                  <a:pt x="21600" y="2448"/>
                  <a:pt x="21420" y="2238"/>
                  <a:pt x="21198" y="2238"/>
                </a:cubicBezTo>
                <a:lnTo>
                  <a:pt x="1444" y="223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421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grpSp>
        <p:nvGrpSpPr>
          <p:cNvPr id="1731" name="グループ"/>
          <p:cNvGrpSpPr/>
          <p:nvPr/>
        </p:nvGrpSpPr>
        <p:grpSpPr>
          <a:xfrm>
            <a:off x="10119212" y="6984900"/>
            <a:ext cx="2756634" cy="2212894"/>
            <a:chOff x="0" y="0"/>
            <a:chExt cx="2756633" cy="2212893"/>
          </a:xfrm>
        </p:grpSpPr>
        <p:pic>
          <p:nvPicPr>
            <p:cNvPr id="1726" name="Screen Shot 2018-03-18 at 23.33.54.png" descr="Screen Shot 2018-03-18 at 23.33.54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756634" cy="2212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7" name="線"/>
            <p:cNvSpPr/>
            <p:nvPr/>
          </p:nvSpPr>
          <p:spPr>
            <a:xfrm flipV="1">
              <a:off x="378297" y="311499"/>
              <a:ext cx="1236912" cy="158988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28" name="線"/>
            <p:cNvSpPr/>
            <p:nvPr/>
          </p:nvSpPr>
          <p:spPr>
            <a:xfrm flipV="1">
              <a:off x="1617234" y="380177"/>
              <a:ext cx="1" cy="37358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29" name="線"/>
            <p:cNvSpPr/>
            <p:nvPr/>
          </p:nvSpPr>
          <p:spPr>
            <a:xfrm flipV="1">
              <a:off x="1360914" y="662903"/>
              <a:ext cx="1" cy="23364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30" name="線"/>
            <p:cNvSpPr/>
            <p:nvPr/>
          </p:nvSpPr>
          <p:spPr>
            <a:xfrm flipV="1">
              <a:off x="1139581" y="952826"/>
              <a:ext cx="1" cy="12801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grpSp>
        <p:nvGrpSpPr>
          <p:cNvPr id="1737" name="グループ"/>
          <p:cNvGrpSpPr/>
          <p:nvPr/>
        </p:nvGrpSpPr>
        <p:grpSpPr>
          <a:xfrm>
            <a:off x="7845498" y="7970971"/>
            <a:ext cx="2460463" cy="875591"/>
            <a:chOff x="0" y="0"/>
            <a:chExt cx="2460462" cy="875589"/>
          </a:xfrm>
        </p:grpSpPr>
        <p:pic>
          <p:nvPicPr>
            <p:cNvPr id="1732" name="Screen Shot 2018-03-18 at 23.25.56.png" descr="Screen Shot 2018-03-18 at 23.25.56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2460463" cy="864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3" name="四角形"/>
            <p:cNvSpPr/>
            <p:nvPr/>
          </p:nvSpPr>
          <p:spPr>
            <a:xfrm>
              <a:off x="1262073" y="671346"/>
              <a:ext cx="1099594" cy="18286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34" name="two time constants"/>
            <p:cNvSpPr txBox="1"/>
            <p:nvPr/>
          </p:nvSpPr>
          <p:spPr>
            <a:xfrm>
              <a:off x="1270738" y="627576"/>
              <a:ext cx="1127317" cy="248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two time constants</a:t>
              </a:r>
            </a:p>
          </p:txBody>
        </p:sp>
        <p:sp>
          <p:nvSpPr>
            <p:cNvPr id="1735" name="Schematic of MPPC signal"/>
            <p:cNvSpPr txBox="1"/>
            <p:nvPr/>
          </p:nvSpPr>
          <p:spPr>
            <a:xfrm>
              <a:off x="593196" y="34527"/>
              <a:ext cx="1483054" cy="261740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Schematic of MPPC signal</a:t>
              </a:r>
            </a:p>
          </p:txBody>
        </p:sp>
        <p:sp>
          <p:nvSpPr>
            <p:cNvPr id="1736" name="Voltage"/>
            <p:cNvSpPr txBox="1"/>
            <p:nvPr/>
          </p:nvSpPr>
          <p:spPr>
            <a:xfrm rot="16200000">
              <a:off x="-122516" y="248931"/>
              <a:ext cx="538823" cy="276770"/>
            </a:xfrm>
            <a:prstGeom prst="rect">
              <a:avLst/>
            </a:prstGeom>
            <a:solidFill>
              <a:schemeClr val="accent2">
                <a:hueOff val="-85259"/>
                <a:satOff val="14347"/>
                <a:lumOff val="2237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Voltage</a:t>
              </a:r>
            </a:p>
          </p:txBody>
        </p:sp>
      </p:grpSp>
      <p:sp>
        <p:nvSpPr>
          <p:cNvPr id="1738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4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4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43" name="Fitting of the histogram…"/>
          <p:cNvSpPr txBox="1"/>
          <p:nvPr/>
        </p:nvSpPr>
        <p:spPr>
          <a:xfrm>
            <a:off x="499773" y="1245777"/>
            <a:ext cx="455905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Fitting of the histogram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</a:p>
        </p:txBody>
      </p:sp>
      <p:pic>
        <p:nvPicPr>
          <p:cNvPr id="1744" name="peakfit_highE_2.pdf" descr="peakfit_highE_2.pdf"/>
          <p:cNvPicPr>
            <a:picLocks noChangeAspect="1"/>
          </p:cNvPicPr>
          <p:nvPr/>
        </p:nvPicPr>
        <p:blipFill>
          <a:blip r:embed="rId2">
            <a:extLst/>
          </a:blip>
          <a:srcRect l="0" t="0" r="52780" b="9144"/>
          <a:stretch>
            <a:fillRect/>
          </a:stretch>
        </p:blipFill>
        <p:spPr>
          <a:xfrm>
            <a:off x="6550954" y="5609066"/>
            <a:ext cx="5645108" cy="4080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cPhotonm.pdf" descr="cPhoton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5189" y="1978931"/>
            <a:ext cx="3977642" cy="2483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9" name="グループ"/>
          <p:cNvGrpSpPr/>
          <p:nvPr/>
        </p:nvGrpSpPr>
        <p:grpSpPr>
          <a:xfrm>
            <a:off x="2121171" y="4381372"/>
            <a:ext cx="822123" cy="254001"/>
            <a:chOff x="0" y="0"/>
            <a:chExt cx="822122" cy="254000"/>
          </a:xfrm>
        </p:grpSpPr>
        <p:sp>
          <p:nvSpPr>
            <p:cNvPr id="1746" name="線"/>
            <p:cNvSpPr/>
            <p:nvPr/>
          </p:nvSpPr>
          <p:spPr>
            <a:xfrm>
              <a:off x="0" y="253670"/>
              <a:ext cx="8221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47" name="線"/>
            <p:cNvSpPr/>
            <p:nvPr/>
          </p:nvSpPr>
          <p:spPr>
            <a:xfrm flipV="1">
              <a:off x="263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48" name="線"/>
            <p:cNvSpPr/>
            <p:nvPr/>
          </p:nvSpPr>
          <p:spPr>
            <a:xfrm flipV="1">
              <a:off x="819824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grpSp>
        <p:nvGrpSpPr>
          <p:cNvPr id="1753" name="グループ"/>
          <p:cNvGrpSpPr/>
          <p:nvPr/>
        </p:nvGrpSpPr>
        <p:grpSpPr>
          <a:xfrm>
            <a:off x="475752" y="4381372"/>
            <a:ext cx="556773" cy="254001"/>
            <a:chOff x="0" y="0"/>
            <a:chExt cx="556771" cy="254000"/>
          </a:xfrm>
        </p:grpSpPr>
        <p:sp>
          <p:nvSpPr>
            <p:cNvPr id="1750" name="線"/>
            <p:cNvSpPr/>
            <p:nvPr/>
          </p:nvSpPr>
          <p:spPr>
            <a:xfrm>
              <a:off x="0" y="253670"/>
              <a:ext cx="55497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51" name="線"/>
            <p:cNvSpPr/>
            <p:nvPr/>
          </p:nvSpPr>
          <p:spPr>
            <a:xfrm flipV="1">
              <a:off x="260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52" name="線"/>
            <p:cNvSpPr/>
            <p:nvPr/>
          </p:nvSpPr>
          <p:spPr>
            <a:xfrm flipV="1">
              <a:off x="556771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754" name="線"/>
          <p:cNvSpPr/>
          <p:nvPr/>
        </p:nvSpPr>
        <p:spPr>
          <a:xfrm>
            <a:off x="902407" y="4626669"/>
            <a:ext cx="369963" cy="12081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55" name="線"/>
          <p:cNvSpPr/>
          <p:nvPr/>
        </p:nvSpPr>
        <p:spPr>
          <a:xfrm>
            <a:off x="2932494" y="4645016"/>
            <a:ext cx="3817688" cy="115780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56" name="302keV"/>
          <p:cNvSpPr txBox="1"/>
          <p:nvPr/>
        </p:nvSpPr>
        <p:spPr>
          <a:xfrm rot="18900000">
            <a:off x="9205065" y="6259864"/>
            <a:ext cx="79900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1757" name="356keV"/>
          <p:cNvSpPr txBox="1"/>
          <p:nvPr/>
        </p:nvSpPr>
        <p:spPr>
          <a:xfrm rot="18900000">
            <a:off x="11383387" y="6259864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1758" name="326keV"/>
          <p:cNvSpPr txBox="1"/>
          <p:nvPr/>
        </p:nvSpPr>
        <p:spPr>
          <a:xfrm rot="18900000">
            <a:off x="10034797" y="6727257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1759" name="276keV"/>
          <p:cNvSpPr txBox="1"/>
          <p:nvPr/>
        </p:nvSpPr>
        <p:spPr>
          <a:xfrm rot="18900000">
            <a:off x="7982345" y="6259864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276keV</a:t>
            </a:r>
          </a:p>
        </p:txBody>
      </p:sp>
      <p:sp>
        <p:nvSpPr>
          <p:cNvPr id="1760" name="81keV"/>
          <p:cNvSpPr txBox="1"/>
          <p:nvPr/>
        </p:nvSpPr>
        <p:spPr>
          <a:xfrm rot="18900000">
            <a:off x="2896351" y="6939851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1761" name="50keV"/>
          <p:cNvSpPr txBox="1"/>
          <p:nvPr/>
        </p:nvSpPr>
        <p:spPr>
          <a:xfrm rot="18900000">
            <a:off x="2191136" y="8110102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50keV</a:t>
            </a:r>
          </a:p>
        </p:txBody>
      </p:sp>
      <p:sp>
        <p:nvSpPr>
          <p:cNvPr id="1762" name="X-ray of Xenon"/>
          <p:cNvSpPr txBox="1"/>
          <p:nvPr/>
        </p:nvSpPr>
        <p:spPr>
          <a:xfrm rot="18900000">
            <a:off x="1795087" y="6311740"/>
            <a:ext cx="1451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X-ray of Xenon</a:t>
            </a:r>
          </a:p>
        </p:txBody>
      </p:sp>
      <p:sp>
        <p:nvSpPr>
          <p:cNvPr id="1763" name="- Fitting by “ Σgaussian + ax+b” in low E region…"/>
          <p:cNvSpPr txBox="1"/>
          <p:nvPr/>
        </p:nvSpPr>
        <p:spPr>
          <a:xfrm>
            <a:off x="3787699" y="2036216"/>
            <a:ext cx="9239102" cy="236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Fitting by “ Σgaussian + ax+b” in low E region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Fitting by “ Σgaussian + exp” in high E region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→ ⊿E : 2.54% FWHM at 356 keV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→ 0.97% FWHM at Q-value, extrapolated by √E</a:t>
            </a:r>
          </a:p>
        </p:txBody>
      </p:sp>
      <p:sp>
        <p:nvSpPr>
          <p:cNvPr id="1764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1765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  <p:pic>
        <p:nvPicPr>
          <p:cNvPr id="1766" name="peakfit_lowE.pdf" descr="peakfit_lowE.pdf"/>
          <p:cNvPicPr>
            <a:picLocks noChangeAspect="1"/>
          </p:cNvPicPr>
          <p:nvPr/>
        </p:nvPicPr>
        <p:blipFill>
          <a:blip r:embed="rId4">
            <a:extLst/>
          </a:blip>
          <a:srcRect l="0" t="0" r="52262" b="9095"/>
          <a:stretch>
            <a:fillRect/>
          </a:stretch>
        </p:blipFill>
        <p:spPr>
          <a:xfrm>
            <a:off x="413508" y="5609066"/>
            <a:ext cx="5730617" cy="4080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6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70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77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72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773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76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77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77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79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1780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1781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82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83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84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85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86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1787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1788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1789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1790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1791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9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95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6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1797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1798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99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00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01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02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03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1804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1805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1806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1807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1808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809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90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255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84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85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91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92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High pressure Xe gas TPC with unique cell readout structure…"/>
          <p:cNvSpPr txBox="1"/>
          <p:nvPr/>
        </p:nvSpPr>
        <p:spPr>
          <a:xfrm>
            <a:off x="368328" y="991487"/>
            <a:ext cx="1140754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High pressure Xe gas TPC with unique cell readout structure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for 0νββ decay search</a:t>
            </a:r>
          </a:p>
        </p:txBody>
      </p:sp>
      <p:sp>
        <p:nvSpPr>
          <p:cNvPr id="294" name="線"/>
          <p:cNvSpPr/>
          <p:nvPr/>
        </p:nvSpPr>
        <p:spPr>
          <a:xfrm flipH="1" flipV="1">
            <a:off x="6692406" y="2576853"/>
            <a:ext cx="4714890" cy="1"/>
          </a:xfrm>
          <a:prstGeom prst="line">
            <a:avLst/>
          </a:prstGeom>
          <a:ln w="19050">
            <a:solidFill>
              <a:srgbClr val="000000"/>
            </a:solidFill>
            <a:bevel/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372" name="グループ"/>
          <p:cNvGrpSpPr/>
          <p:nvPr/>
        </p:nvGrpSpPr>
        <p:grpSpPr>
          <a:xfrm>
            <a:off x="6222466" y="2419245"/>
            <a:ext cx="6462854" cy="5634707"/>
            <a:chOff x="0" y="0"/>
            <a:chExt cx="6462853" cy="5634706"/>
          </a:xfrm>
        </p:grpSpPr>
        <p:pic>
          <p:nvPicPr>
            <p:cNvPr id="295" name="image19.png" descr="image19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23855" y="1823961"/>
              <a:ext cx="2178130" cy="1758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" name="四角形"/>
            <p:cNvSpPr/>
            <p:nvPr/>
          </p:nvSpPr>
          <p:spPr>
            <a:xfrm>
              <a:off x="460568" y="1198288"/>
              <a:ext cx="222236" cy="3194042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grpSp>
          <p:nvGrpSpPr>
            <p:cNvPr id="308" name="グループ"/>
            <p:cNvGrpSpPr/>
            <p:nvPr/>
          </p:nvGrpSpPr>
          <p:grpSpPr>
            <a:xfrm>
              <a:off x="1076499" y="4361683"/>
              <a:ext cx="2815687" cy="297599"/>
              <a:chOff x="0" y="0"/>
              <a:chExt cx="2815685" cy="297598"/>
            </a:xfrm>
          </p:grpSpPr>
          <p:sp>
            <p:nvSpPr>
              <p:cNvPr id="297" name="線"/>
              <p:cNvSpPr/>
              <p:nvPr/>
            </p:nvSpPr>
            <p:spPr>
              <a:xfrm flipH="1">
                <a:off x="-1" y="19092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98" name="線"/>
              <p:cNvSpPr/>
              <p:nvPr/>
            </p:nvSpPr>
            <p:spPr>
              <a:xfrm flipH="1">
                <a:off x="26397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99" name="線"/>
              <p:cNvSpPr/>
              <p:nvPr/>
            </p:nvSpPr>
            <p:spPr>
              <a:xfrm flipH="1">
                <a:off x="52794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0" name="線"/>
              <p:cNvSpPr/>
              <p:nvPr/>
            </p:nvSpPr>
            <p:spPr>
              <a:xfrm flipH="1">
                <a:off x="791911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1" name="線"/>
              <p:cNvSpPr/>
              <p:nvPr/>
            </p:nvSpPr>
            <p:spPr>
              <a:xfrm>
                <a:off x="1101439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2" name="線"/>
              <p:cNvSpPr/>
              <p:nvPr/>
            </p:nvSpPr>
            <p:spPr>
              <a:xfrm>
                <a:off x="1407842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3" name="線"/>
              <p:cNvSpPr/>
              <p:nvPr/>
            </p:nvSpPr>
            <p:spPr>
              <a:xfrm>
                <a:off x="1671813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4" name="線"/>
              <p:cNvSpPr/>
              <p:nvPr/>
            </p:nvSpPr>
            <p:spPr>
              <a:xfrm>
                <a:off x="1964071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5" name="線"/>
              <p:cNvSpPr/>
              <p:nvPr/>
            </p:nvSpPr>
            <p:spPr>
              <a:xfrm>
                <a:off x="2256330" y="13368"/>
                <a:ext cx="1" cy="27850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6" name="線"/>
              <p:cNvSpPr/>
              <p:nvPr/>
            </p:nvSpPr>
            <p:spPr>
              <a:xfrm>
                <a:off x="2551714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7" name="線"/>
              <p:cNvSpPr/>
              <p:nvPr/>
            </p:nvSpPr>
            <p:spPr>
              <a:xfrm>
                <a:off x="2815685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09" name="136Xe 10 bar"/>
            <p:cNvSpPr txBox="1"/>
            <p:nvPr/>
          </p:nvSpPr>
          <p:spPr>
            <a:xfrm>
              <a:off x="2448947" y="3549496"/>
              <a:ext cx="2500966" cy="539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  <a:r>
                <a:rPr baseline="30000"/>
                <a:t>136</a:t>
              </a:r>
              <a:r>
                <a:t>Xe</a:t>
              </a:r>
              <a:r>
                <a:t> </a:t>
              </a:r>
              <a:r>
                <a:t>10 bar</a:t>
              </a:r>
            </a:p>
          </p:txBody>
        </p:sp>
        <p:grpSp>
          <p:nvGrpSpPr>
            <p:cNvPr id="315" name="グループ"/>
            <p:cNvGrpSpPr/>
            <p:nvPr/>
          </p:nvGrpSpPr>
          <p:grpSpPr>
            <a:xfrm>
              <a:off x="-1" y="0"/>
              <a:ext cx="1127244" cy="5432487"/>
              <a:chOff x="0" y="0"/>
              <a:chExt cx="1127242" cy="5432485"/>
            </a:xfrm>
          </p:grpSpPr>
          <p:sp>
            <p:nvSpPr>
              <p:cNvPr id="310" name="線"/>
              <p:cNvSpPr/>
              <p:nvPr/>
            </p:nvSpPr>
            <p:spPr>
              <a:xfrm rot="10800000">
                <a:off x="0" y="359810"/>
                <a:ext cx="677525" cy="470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65"/>
                      <a:pt x="11929" y="21600"/>
                      <a:pt x="0" y="21600"/>
                    </a:cubicBezTo>
                  </a:path>
                </a:pathLst>
              </a:cu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>
                    <a:latin typeface="ＭＳ Ｐゴシック"/>
                    <a:ea typeface="ＭＳ Ｐゴシック"/>
                    <a:cs typeface="ＭＳ Ｐゴシック"/>
                    <a:sym typeface="ＭＳ Ｐゴシック"/>
                  </a:defRPr>
                </a:pPr>
              </a:p>
            </p:txBody>
          </p:sp>
          <p:sp>
            <p:nvSpPr>
              <p:cNvPr id="311" name="線"/>
              <p:cNvSpPr/>
              <p:nvPr/>
            </p:nvSpPr>
            <p:spPr>
              <a:xfrm>
                <a:off x="655310" y="358879"/>
                <a:ext cx="435768" cy="1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2" name="線"/>
              <p:cNvSpPr/>
              <p:nvPr/>
            </p:nvSpPr>
            <p:spPr>
              <a:xfrm>
                <a:off x="648064" y="5064233"/>
                <a:ext cx="407992" cy="1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3" name="線"/>
              <p:cNvSpPr/>
              <p:nvPr/>
            </p:nvSpPr>
            <p:spPr>
              <a:xfrm flipV="1">
                <a:off x="1127242" y="0"/>
                <a:ext cx="1" cy="399955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4" name="線"/>
              <p:cNvSpPr/>
              <p:nvPr/>
            </p:nvSpPr>
            <p:spPr>
              <a:xfrm flipV="1">
                <a:off x="1089794" y="5032530"/>
                <a:ext cx="1" cy="399956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16" name="線"/>
            <p:cNvSpPr/>
            <p:nvPr/>
          </p:nvSpPr>
          <p:spPr>
            <a:xfrm>
              <a:off x="5033297" y="358844"/>
              <a:ext cx="677525" cy="470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4835"/>
                    <a:pt x="21600" y="10800"/>
                  </a:cubicBezTo>
                  <a:cubicBezTo>
                    <a:pt x="21600" y="16765"/>
                    <a:pt x="11929" y="21600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17" name="線"/>
            <p:cNvSpPr/>
            <p:nvPr/>
          </p:nvSpPr>
          <p:spPr>
            <a:xfrm flipH="1" flipV="1">
              <a:off x="1252482" y="5066078"/>
              <a:ext cx="3159987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18" name="線"/>
            <p:cNvSpPr/>
            <p:nvPr/>
          </p:nvSpPr>
          <p:spPr>
            <a:xfrm flipH="1" flipV="1">
              <a:off x="1340471" y="360722"/>
              <a:ext cx="3128700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19" name="線"/>
            <p:cNvSpPr/>
            <p:nvPr/>
          </p:nvSpPr>
          <p:spPr>
            <a:xfrm>
              <a:off x="1254360" y="5026578"/>
              <a:ext cx="1" cy="399956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20" name="線"/>
            <p:cNvSpPr/>
            <p:nvPr/>
          </p:nvSpPr>
          <p:spPr>
            <a:xfrm>
              <a:off x="1322845" y="0"/>
              <a:ext cx="1" cy="399955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21" name="線"/>
            <p:cNvSpPr/>
            <p:nvPr/>
          </p:nvSpPr>
          <p:spPr>
            <a:xfrm>
              <a:off x="1070301" y="4675098"/>
              <a:ext cx="2828309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22" name="ELCC plane"/>
            <p:cNvSpPr txBox="1"/>
            <p:nvPr/>
          </p:nvSpPr>
          <p:spPr>
            <a:xfrm rot="5400000">
              <a:off x="-163760" y="2690365"/>
              <a:ext cx="1947053" cy="459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b="1"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lvl1pPr>
            </a:lstStyle>
            <a:p>
              <a:pPr/>
              <a:r>
                <a:t>ELCC plane</a:t>
              </a:r>
            </a:p>
          </p:txBody>
        </p:sp>
        <p:sp>
          <p:nvSpPr>
            <p:cNvPr id="323" name="150~200kV"/>
            <p:cNvSpPr txBox="1"/>
            <p:nvPr/>
          </p:nvSpPr>
          <p:spPr>
            <a:xfrm>
              <a:off x="5182422" y="5244534"/>
              <a:ext cx="1280432" cy="3901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lvl1pPr>
            </a:lstStyle>
            <a:p>
              <a:pPr/>
              <a:r>
                <a:t>150~200kV</a:t>
              </a:r>
            </a:p>
          </p:txBody>
        </p:sp>
        <p:sp>
          <p:nvSpPr>
            <p:cNvPr id="324" name="角丸四角形"/>
            <p:cNvSpPr/>
            <p:nvPr/>
          </p:nvSpPr>
          <p:spPr>
            <a:xfrm>
              <a:off x="4772085" y="1235482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25" name="角丸四角形"/>
            <p:cNvSpPr/>
            <p:nvPr/>
          </p:nvSpPr>
          <p:spPr>
            <a:xfrm>
              <a:off x="4772085" y="1555447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26" name="角丸四角形"/>
            <p:cNvSpPr/>
            <p:nvPr/>
          </p:nvSpPr>
          <p:spPr>
            <a:xfrm>
              <a:off x="4772085" y="1875412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27" name="角丸四角形"/>
            <p:cNvSpPr/>
            <p:nvPr/>
          </p:nvSpPr>
          <p:spPr>
            <a:xfrm>
              <a:off x="4772085" y="2195376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28" name="角丸四角形"/>
            <p:cNvSpPr/>
            <p:nvPr/>
          </p:nvSpPr>
          <p:spPr>
            <a:xfrm>
              <a:off x="4772085" y="2515340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29" name="角丸四角形"/>
            <p:cNvSpPr/>
            <p:nvPr/>
          </p:nvSpPr>
          <p:spPr>
            <a:xfrm>
              <a:off x="4772085" y="2869097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30" name="角丸四角形"/>
            <p:cNvSpPr/>
            <p:nvPr/>
          </p:nvSpPr>
          <p:spPr>
            <a:xfrm>
              <a:off x="4772085" y="3235259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31" name="角丸四角形"/>
            <p:cNvSpPr/>
            <p:nvPr/>
          </p:nvSpPr>
          <p:spPr>
            <a:xfrm>
              <a:off x="4772085" y="3635215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32" name="角丸四角形"/>
            <p:cNvSpPr/>
            <p:nvPr/>
          </p:nvSpPr>
          <p:spPr>
            <a:xfrm>
              <a:off x="4772085" y="3988971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33" name="PMT"/>
            <p:cNvSpPr txBox="1"/>
            <p:nvPr/>
          </p:nvSpPr>
          <p:spPr>
            <a:xfrm rot="16200000">
              <a:off x="4814327" y="2145020"/>
              <a:ext cx="1070001" cy="5483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lvl1pPr>
            </a:lstStyle>
            <a:p>
              <a:pPr/>
              <a:r>
                <a:t>PMT</a:t>
              </a:r>
            </a:p>
          </p:txBody>
        </p:sp>
        <p:sp>
          <p:nvSpPr>
            <p:cNvPr id="334" name="四角形"/>
            <p:cNvSpPr/>
            <p:nvPr/>
          </p:nvSpPr>
          <p:spPr>
            <a:xfrm>
              <a:off x="638004" y="4715083"/>
              <a:ext cx="4486045" cy="281984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grpSp>
          <p:nvGrpSpPr>
            <p:cNvPr id="346" name="グループ"/>
            <p:cNvGrpSpPr/>
            <p:nvPr/>
          </p:nvGrpSpPr>
          <p:grpSpPr>
            <a:xfrm>
              <a:off x="1076499" y="835528"/>
              <a:ext cx="2815687" cy="297599"/>
              <a:chOff x="0" y="0"/>
              <a:chExt cx="2815685" cy="297598"/>
            </a:xfrm>
          </p:grpSpPr>
          <p:sp>
            <p:nvSpPr>
              <p:cNvPr id="335" name="線"/>
              <p:cNvSpPr/>
              <p:nvPr/>
            </p:nvSpPr>
            <p:spPr>
              <a:xfrm flipH="1">
                <a:off x="-1" y="19092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6" name="線"/>
              <p:cNvSpPr/>
              <p:nvPr/>
            </p:nvSpPr>
            <p:spPr>
              <a:xfrm flipH="1">
                <a:off x="26397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7" name="線"/>
              <p:cNvSpPr/>
              <p:nvPr/>
            </p:nvSpPr>
            <p:spPr>
              <a:xfrm flipH="1">
                <a:off x="52794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8" name="線"/>
              <p:cNvSpPr/>
              <p:nvPr/>
            </p:nvSpPr>
            <p:spPr>
              <a:xfrm flipH="1">
                <a:off x="791911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9" name="線"/>
              <p:cNvSpPr/>
              <p:nvPr/>
            </p:nvSpPr>
            <p:spPr>
              <a:xfrm>
                <a:off x="1101439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0" name="線"/>
              <p:cNvSpPr/>
              <p:nvPr/>
            </p:nvSpPr>
            <p:spPr>
              <a:xfrm>
                <a:off x="1407842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1" name="線"/>
              <p:cNvSpPr/>
              <p:nvPr/>
            </p:nvSpPr>
            <p:spPr>
              <a:xfrm>
                <a:off x="1671813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2" name="線"/>
              <p:cNvSpPr/>
              <p:nvPr/>
            </p:nvSpPr>
            <p:spPr>
              <a:xfrm>
                <a:off x="1964071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3" name="線"/>
              <p:cNvSpPr/>
              <p:nvPr/>
            </p:nvSpPr>
            <p:spPr>
              <a:xfrm>
                <a:off x="2256330" y="13368"/>
                <a:ext cx="1" cy="27850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4" name="線"/>
              <p:cNvSpPr/>
              <p:nvPr/>
            </p:nvSpPr>
            <p:spPr>
              <a:xfrm>
                <a:off x="2551714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5" name="線"/>
              <p:cNvSpPr/>
              <p:nvPr/>
            </p:nvSpPr>
            <p:spPr>
              <a:xfrm>
                <a:off x="2815685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47" name="四角形"/>
            <p:cNvSpPr/>
            <p:nvPr/>
          </p:nvSpPr>
          <p:spPr>
            <a:xfrm>
              <a:off x="548559" y="473553"/>
              <a:ext cx="4486044" cy="281984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48" name="線"/>
            <p:cNvSpPr/>
            <p:nvPr/>
          </p:nvSpPr>
          <p:spPr>
            <a:xfrm>
              <a:off x="4453418" y="7060"/>
              <a:ext cx="1" cy="399955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9" name="線"/>
            <p:cNvSpPr/>
            <p:nvPr/>
          </p:nvSpPr>
          <p:spPr>
            <a:xfrm>
              <a:off x="4657685" y="7060"/>
              <a:ext cx="1" cy="399955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0" name="線"/>
            <p:cNvSpPr/>
            <p:nvPr/>
          </p:nvSpPr>
          <p:spPr>
            <a:xfrm>
              <a:off x="4684097" y="355581"/>
              <a:ext cx="403956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1" name="線"/>
            <p:cNvSpPr/>
            <p:nvPr/>
          </p:nvSpPr>
          <p:spPr>
            <a:xfrm>
              <a:off x="4641663" y="5075054"/>
              <a:ext cx="403957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2" name="線"/>
            <p:cNvSpPr/>
            <p:nvPr/>
          </p:nvSpPr>
          <p:spPr>
            <a:xfrm>
              <a:off x="4407860" y="5036477"/>
              <a:ext cx="1" cy="399956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3" name="線"/>
            <p:cNvSpPr/>
            <p:nvPr/>
          </p:nvSpPr>
          <p:spPr>
            <a:xfrm>
              <a:off x="4612129" y="5036477"/>
              <a:ext cx="1" cy="399956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4" name="線"/>
            <p:cNvSpPr/>
            <p:nvPr/>
          </p:nvSpPr>
          <p:spPr>
            <a:xfrm>
              <a:off x="4610252" y="915519"/>
              <a:ext cx="73845" cy="372592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5" name="線"/>
            <p:cNvSpPr/>
            <p:nvPr/>
          </p:nvSpPr>
          <p:spPr>
            <a:xfrm flipH="1" flipV="1">
              <a:off x="3940017" y="4496153"/>
              <a:ext cx="1280696" cy="92454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6" name="線"/>
            <p:cNvSpPr/>
            <p:nvPr/>
          </p:nvSpPr>
          <p:spPr>
            <a:xfrm>
              <a:off x="1892027" y="1604897"/>
              <a:ext cx="1714247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59" name="グループ"/>
            <p:cNvGrpSpPr/>
            <p:nvPr/>
          </p:nvGrpSpPr>
          <p:grpSpPr>
            <a:xfrm>
              <a:off x="2198430" y="1171149"/>
              <a:ext cx="610886" cy="548310"/>
              <a:chOff x="0" y="0"/>
              <a:chExt cx="610884" cy="548308"/>
            </a:xfrm>
          </p:grpSpPr>
          <p:sp>
            <p:nvSpPr>
              <p:cNvPr id="357" name="四角形"/>
              <p:cNvSpPr/>
              <p:nvPr/>
            </p:nvSpPr>
            <p:spPr>
              <a:xfrm>
                <a:off x="0" y="0"/>
                <a:ext cx="610885" cy="546080"/>
              </a:xfrm>
              <a:prstGeom prst="rect">
                <a:avLst/>
              </a:prstGeom>
              <a:blipFill rotWithShape="1">
                <a:blip r:embed="rId11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>
                    <a:latin typeface="ＭＳ Ｐゴシック"/>
                    <a:ea typeface="ＭＳ Ｐゴシック"/>
                    <a:cs typeface="ＭＳ Ｐゴシック"/>
                    <a:sym typeface="ＭＳ Ｐゴシック"/>
                  </a:defRPr>
                </a:pPr>
              </a:p>
            </p:txBody>
          </p:sp>
          <p:sp>
            <p:nvSpPr>
              <p:cNvPr id="358" name="四角形"/>
              <p:cNvSpPr txBox="1"/>
              <p:nvPr/>
            </p:nvSpPr>
            <p:spPr>
              <a:xfrm>
                <a:off x="0" y="0"/>
                <a:ext cx="610885" cy="5483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1800">
                    <a:latin typeface="ＭＳ Ｐゴシック"/>
                    <a:ea typeface="ＭＳ Ｐゴシック"/>
                    <a:cs typeface="ＭＳ Ｐゴシック"/>
                    <a:sym typeface="ＭＳ Ｐゴシック"/>
                  </a:defRPr>
                </a:lvl1pPr>
              </a:lstStyle>
              <a:p>
                <a:pPr/>
                <a:r>
                  <a:t> </a:t>
                </a:r>
              </a:p>
            </p:txBody>
          </p:sp>
        </p:grpSp>
        <p:sp>
          <p:nvSpPr>
            <p:cNvPr id="360" name="線"/>
            <p:cNvSpPr/>
            <p:nvPr/>
          </p:nvSpPr>
          <p:spPr>
            <a:xfrm flipV="1">
              <a:off x="3489048" y="2035393"/>
              <a:ext cx="745278" cy="424417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1" name="線"/>
            <p:cNvSpPr/>
            <p:nvPr/>
          </p:nvSpPr>
          <p:spPr>
            <a:xfrm>
              <a:off x="3489048" y="2662617"/>
              <a:ext cx="745278" cy="1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" name="線"/>
            <p:cNvSpPr/>
            <p:nvPr/>
          </p:nvSpPr>
          <p:spPr>
            <a:xfrm>
              <a:off x="3489048" y="2869097"/>
              <a:ext cx="745278" cy="456506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" name="線"/>
            <p:cNvSpPr/>
            <p:nvPr/>
          </p:nvSpPr>
          <p:spPr>
            <a:xfrm flipH="1">
              <a:off x="1683522" y="2448766"/>
              <a:ext cx="1273186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4" name="線"/>
            <p:cNvSpPr/>
            <p:nvPr/>
          </p:nvSpPr>
          <p:spPr>
            <a:xfrm flipV="1">
              <a:off x="3040572" y="1579520"/>
              <a:ext cx="21400" cy="784378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5" name="線"/>
            <p:cNvSpPr/>
            <p:nvPr/>
          </p:nvSpPr>
          <p:spPr>
            <a:xfrm flipH="1">
              <a:off x="2791581" y="2935506"/>
              <a:ext cx="177524" cy="619719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6" name="線"/>
            <p:cNvSpPr/>
            <p:nvPr/>
          </p:nvSpPr>
          <p:spPr>
            <a:xfrm flipH="1" flipV="1">
              <a:off x="1868411" y="1795420"/>
              <a:ext cx="964065" cy="568479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7" name="線"/>
            <p:cNvSpPr/>
            <p:nvPr/>
          </p:nvSpPr>
          <p:spPr>
            <a:xfrm flipH="1">
              <a:off x="1604441" y="3069075"/>
              <a:ext cx="648719" cy="646131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8" name="線"/>
            <p:cNvSpPr/>
            <p:nvPr/>
          </p:nvSpPr>
          <p:spPr>
            <a:xfrm flipH="1">
              <a:off x="1343267" y="2626890"/>
              <a:ext cx="1400505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9" name="線"/>
            <p:cNvSpPr/>
            <p:nvPr/>
          </p:nvSpPr>
          <p:spPr>
            <a:xfrm flipH="1">
              <a:off x="1236799" y="2852222"/>
              <a:ext cx="1400505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0" name="線"/>
            <p:cNvSpPr/>
            <p:nvPr/>
          </p:nvSpPr>
          <p:spPr>
            <a:xfrm flipH="1">
              <a:off x="1151181" y="3087575"/>
              <a:ext cx="1273187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1" name="線"/>
            <p:cNvSpPr/>
            <p:nvPr/>
          </p:nvSpPr>
          <p:spPr>
            <a:xfrm flipH="1">
              <a:off x="1159211" y="3300511"/>
              <a:ext cx="1052221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389" name="グループ"/>
          <p:cNvGrpSpPr/>
          <p:nvPr/>
        </p:nvGrpSpPr>
        <p:grpSpPr>
          <a:xfrm>
            <a:off x="833775" y="3312913"/>
            <a:ext cx="4745779" cy="1713693"/>
            <a:chOff x="66829" y="0"/>
            <a:chExt cx="4745777" cy="1713691"/>
          </a:xfrm>
        </p:grpSpPr>
        <p:sp>
          <p:nvSpPr>
            <p:cNvPr id="373" name="線"/>
            <p:cNvSpPr/>
            <p:nvPr/>
          </p:nvSpPr>
          <p:spPr>
            <a:xfrm flipV="1">
              <a:off x="458442" y="899576"/>
              <a:ext cx="595677" cy="3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4" name="円形"/>
            <p:cNvSpPr/>
            <p:nvPr/>
          </p:nvSpPr>
          <p:spPr>
            <a:xfrm>
              <a:off x="1100198" y="745630"/>
              <a:ext cx="287803" cy="287803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5" name="線"/>
            <p:cNvSpPr/>
            <p:nvPr/>
          </p:nvSpPr>
          <p:spPr>
            <a:xfrm flipV="1">
              <a:off x="1417785" y="885329"/>
              <a:ext cx="595677" cy="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6" name="円形"/>
            <p:cNvSpPr/>
            <p:nvPr/>
          </p:nvSpPr>
          <p:spPr>
            <a:xfrm>
              <a:off x="2016031" y="751474"/>
              <a:ext cx="287803" cy="287804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7" name="線"/>
            <p:cNvSpPr/>
            <p:nvPr/>
          </p:nvSpPr>
          <p:spPr>
            <a:xfrm flipV="1">
              <a:off x="2362624" y="885329"/>
              <a:ext cx="595677" cy="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8" name="円形"/>
            <p:cNvSpPr/>
            <p:nvPr/>
          </p:nvSpPr>
          <p:spPr>
            <a:xfrm>
              <a:off x="2960870" y="751474"/>
              <a:ext cx="287804" cy="287804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9" name="線"/>
            <p:cNvSpPr/>
            <p:nvPr/>
          </p:nvSpPr>
          <p:spPr>
            <a:xfrm flipV="1">
              <a:off x="3284044" y="894244"/>
              <a:ext cx="595677" cy="3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0" name="円形"/>
            <p:cNvSpPr/>
            <p:nvPr/>
          </p:nvSpPr>
          <p:spPr>
            <a:xfrm>
              <a:off x="3882290" y="760390"/>
              <a:ext cx="287804" cy="287803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1" name="線"/>
            <p:cNvSpPr/>
            <p:nvPr/>
          </p:nvSpPr>
          <p:spPr>
            <a:xfrm flipV="1">
              <a:off x="4216930" y="885329"/>
              <a:ext cx="595677" cy="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2" name="線"/>
            <p:cNvSpPr/>
            <p:nvPr/>
          </p:nvSpPr>
          <p:spPr>
            <a:xfrm flipV="1">
              <a:off x="1340450" y="290418"/>
              <a:ext cx="378898" cy="413520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3" name="線"/>
            <p:cNvSpPr/>
            <p:nvPr/>
          </p:nvSpPr>
          <p:spPr>
            <a:xfrm>
              <a:off x="2218327" y="1077200"/>
              <a:ext cx="500148" cy="336893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4" name="線"/>
            <p:cNvSpPr/>
            <p:nvPr/>
          </p:nvSpPr>
          <p:spPr>
            <a:xfrm flipV="1">
              <a:off x="3186585" y="361893"/>
              <a:ext cx="503838" cy="352438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5" name="線"/>
            <p:cNvSpPr/>
            <p:nvPr/>
          </p:nvSpPr>
          <p:spPr>
            <a:xfrm>
              <a:off x="4076580" y="1106206"/>
              <a:ext cx="189448" cy="326848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6" name="e"/>
            <p:cNvSpPr txBox="1"/>
            <p:nvPr/>
          </p:nvSpPr>
          <p:spPr>
            <a:xfrm>
              <a:off x="66829" y="526163"/>
              <a:ext cx="847112" cy="83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176431">
                <a:defRPr b="1" sz="3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387" name="Atom"/>
            <p:cNvSpPr txBox="1"/>
            <p:nvPr/>
          </p:nvSpPr>
          <p:spPr>
            <a:xfrm>
              <a:off x="759851" y="1060639"/>
              <a:ext cx="968497" cy="653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176431">
                <a:defRPr sz="2000"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Atom</a:t>
              </a:r>
            </a:p>
          </p:txBody>
        </p:sp>
        <p:sp>
          <p:nvSpPr>
            <p:cNvPr id="388" name="photon"/>
            <p:cNvSpPr txBox="1"/>
            <p:nvPr/>
          </p:nvSpPr>
          <p:spPr>
            <a:xfrm>
              <a:off x="1681895" y="0"/>
              <a:ext cx="1427675" cy="513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176431">
                <a:defRPr sz="2000">
                  <a:solidFill>
                    <a:srgbClr val="0000C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00CC"/>
                  </a:solidFill>
                </a:rPr>
                <a:t>photon</a:t>
              </a:r>
            </a:p>
          </p:txBody>
        </p:sp>
      </p:grpSp>
      <p:sp>
        <p:nvSpPr>
          <p:cNvPr id="390" name="Linear response to applied electric field…"/>
          <p:cNvSpPr txBox="1"/>
          <p:nvPr/>
        </p:nvSpPr>
        <p:spPr>
          <a:xfrm>
            <a:off x="824960" y="4835911"/>
            <a:ext cx="4763408" cy="2272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Linear response to applied electric field</a:t>
            </a: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Without avalanche process </a:t>
            </a: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→ less fluctuation of multiplication</a:t>
            </a:r>
          </a:p>
          <a:p>
            <a:pPr lvl="1" indent="0"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Details are in the next page</a:t>
            </a:r>
          </a:p>
        </p:txBody>
      </p:sp>
      <p:sp>
        <p:nvSpPr>
          <p:cNvPr id="391" name="● Electroluminescence (EL) process"/>
          <p:cNvSpPr txBox="1"/>
          <p:nvPr/>
        </p:nvSpPr>
        <p:spPr>
          <a:xfrm>
            <a:off x="640871" y="2936085"/>
            <a:ext cx="508504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1" indent="0"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rgbClr val="51A7F9"/>
                </a:solidFill>
              </a:rPr>
              <a:t>●</a:t>
            </a:r>
            <a:r>
              <a:rPr>
                <a:solidFill>
                  <a:srgbClr val="FFFF00"/>
                </a:solidFill>
              </a:rPr>
              <a:t> </a:t>
            </a:r>
            <a:r>
              <a:t>Electroluminescence (EL) process</a:t>
            </a:r>
          </a:p>
        </p:txBody>
      </p:sp>
      <p:sp>
        <p:nvSpPr>
          <p:cNvPr id="392" name="コールアウト"/>
          <p:cNvSpPr/>
          <p:nvPr/>
        </p:nvSpPr>
        <p:spPr>
          <a:xfrm>
            <a:off x="575119" y="2624468"/>
            <a:ext cx="6009483" cy="4434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3" y="0"/>
                </a:moveTo>
                <a:cubicBezTo>
                  <a:pt x="458" y="0"/>
                  <a:pt x="0" y="621"/>
                  <a:pt x="0" y="1386"/>
                </a:cubicBezTo>
                <a:lnTo>
                  <a:pt x="0" y="20214"/>
                </a:lnTo>
                <a:cubicBezTo>
                  <a:pt x="0" y="20979"/>
                  <a:pt x="458" y="21600"/>
                  <a:pt x="1023" y="21600"/>
                </a:cubicBezTo>
                <a:lnTo>
                  <a:pt x="17670" y="21600"/>
                </a:lnTo>
                <a:cubicBezTo>
                  <a:pt x="18235" y="21600"/>
                  <a:pt x="18693" y="20979"/>
                  <a:pt x="18693" y="20214"/>
                </a:cubicBezTo>
                <a:lnTo>
                  <a:pt x="18693" y="9365"/>
                </a:lnTo>
                <a:lnTo>
                  <a:pt x="21600" y="8487"/>
                </a:lnTo>
                <a:lnTo>
                  <a:pt x="18693" y="7607"/>
                </a:lnTo>
                <a:lnTo>
                  <a:pt x="18693" y="1386"/>
                </a:lnTo>
                <a:cubicBezTo>
                  <a:pt x="18693" y="621"/>
                  <a:pt x="18235" y="0"/>
                  <a:pt x="17670" y="0"/>
                </a:cubicBezTo>
                <a:lnTo>
                  <a:pt x="1023" y="0"/>
                </a:ln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3" name="Readout Ionization signals"/>
          <p:cNvSpPr txBox="1"/>
          <p:nvPr/>
        </p:nvSpPr>
        <p:spPr>
          <a:xfrm>
            <a:off x="914565" y="2317712"/>
            <a:ext cx="4537652" cy="562149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32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Ionization signals</a:t>
            </a:r>
          </a:p>
        </p:txBody>
      </p:sp>
      <p:sp>
        <p:nvSpPr>
          <p:cNvPr id="394" name="線"/>
          <p:cNvSpPr/>
          <p:nvPr/>
        </p:nvSpPr>
        <p:spPr>
          <a:xfrm flipH="1" flipV="1">
            <a:off x="9401401" y="6339995"/>
            <a:ext cx="283330" cy="1132704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5" name="線"/>
          <p:cNvSpPr/>
          <p:nvPr/>
        </p:nvSpPr>
        <p:spPr>
          <a:xfrm flipH="1" flipV="1">
            <a:off x="3840966" y="6432110"/>
            <a:ext cx="281799" cy="947852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6" name="Large mass"/>
          <p:cNvSpPr/>
          <p:nvPr/>
        </p:nvSpPr>
        <p:spPr>
          <a:xfrm>
            <a:off x="7926454" y="7091415"/>
            <a:ext cx="2246795" cy="690910"/>
          </a:xfrm>
          <a:prstGeom prst="roundRect">
            <a:avLst>
              <a:gd name="adj" fmla="val 2614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Large mass</a:t>
            </a:r>
          </a:p>
        </p:txBody>
      </p:sp>
      <p:sp>
        <p:nvSpPr>
          <p:cNvPr id="397" name="線"/>
          <p:cNvSpPr/>
          <p:nvPr/>
        </p:nvSpPr>
        <p:spPr>
          <a:xfrm>
            <a:off x="10988088" y="1978618"/>
            <a:ext cx="1" cy="1530908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8" name="線"/>
          <p:cNvSpPr/>
          <p:nvPr/>
        </p:nvSpPr>
        <p:spPr>
          <a:xfrm flipH="1">
            <a:off x="6964420" y="1936596"/>
            <a:ext cx="3687202" cy="1625173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9" name="→ ton scale 136Xe gas"/>
          <p:cNvSpPr txBox="1"/>
          <p:nvPr/>
        </p:nvSpPr>
        <p:spPr>
          <a:xfrm>
            <a:off x="8051041" y="7733335"/>
            <a:ext cx="2785021" cy="48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→ ton scale </a:t>
            </a:r>
            <a:r>
              <a:rPr baseline="31999"/>
              <a:t>136</a:t>
            </a:r>
            <a:r>
              <a:t>Xe gas</a:t>
            </a:r>
          </a:p>
        </p:txBody>
      </p:sp>
      <p:sp>
        <p:nvSpPr>
          <p:cNvPr id="400" name="→ goal : 0.5%FWHM @ Q-value"/>
          <p:cNvSpPr txBox="1"/>
          <p:nvPr/>
        </p:nvSpPr>
        <p:spPr>
          <a:xfrm>
            <a:off x="2625949" y="7898463"/>
            <a:ext cx="4251127" cy="48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→ goal : 0.5%FWHM @ Q-value</a:t>
            </a:r>
          </a:p>
        </p:txBody>
      </p:sp>
      <p:sp>
        <p:nvSpPr>
          <p:cNvPr id="401" name="線"/>
          <p:cNvSpPr/>
          <p:nvPr/>
        </p:nvSpPr>
        <p:spPr>
          <a:xfrm flipH="1">
            <a:off x="12047840" y="3194565"/>
            <a:ext cx="1" cy="4017565"/>
          </a:xfrm>
          <a:prstGeom prst="line">
            <a:avLst/>
          </a:prstGeom>
          <a:ln w="19050">
            <a:solidFill>
              <a:srgbClr val="000000"/>
            </a:solidFill>
            <a:bevel/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2" name="Φa few meters"/>
          <p:cNvSpPr txBox="1"/>
          <p:nvPr/>
        </p:nvSpPr>
        <p:spPr>
          <a:xfrm rot="16200000">
            <a:off x="10711355" y="4826573"/>
            <a:ext cx="292044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176431">
              <a:defRPr sz="2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Φa few meters</a:t>
            </a:r>
          </a:p>
        </p:txBody>
      </p:sp>
      <p:sp>
        <p:nvSpPr>
          <p:cNvPr id="403" name="a few meters"/>
          <p:cNvSpPr txBox="1"/>
          <p:nvPr/>
        </p:nvSpPr>
        <p:spPr>
          <a:xfrm>
            <a:off x="7595221" y="2241013"/>
            <a:ext cx="192537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a few meters</a:t>
            </a:r>
          </a:p>
        </p:txBody>
      </p:sp>
      <p:sp>
        <p:nvSpPr>
          <p:cNvPr id="404" name="Scintillation"/>
          <p:cNvSpPr txBox="1"/>
          <p:nvPr/>
        </p:nvSpPr>
        <p:spPr>
          <a:xfrm>
            <a:off x="9305092" y="4201515"/>
            <a:ext cx="121897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solidFill>
                  <a:srgbClr val="5070F9"/>
                </a:solidFill>
              </a:defRPr>
            </a:lvl1pPr>
          </a:lstStyle>
          <a:p>
            <a:pPr/>
            <a:r>
              <a:t>Scintillation</a:t>
            </a:r>
          </a:p>
        </p:txBody>
      </p:sp>
      <p:sp>
        <p:nvSpPr>
          <p:cNvPr id="405" name="Ionization…"/>
          <p:cNvSpPr txBox="1"/>
          <p:nvPr/>
        </p:nvSpPr>
        <p:spPr>
          <a:xfrm>
            <a:off x="7993929" y="4595171"/>
            <a:ext cx="1085622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defRPr sz="1400">
                <a:solidFill>
                  <a:srgbClr val="5DA336"/>
                </a:solidFill>
              </a:defRPr>
            </a:pPr>
            <a:r>
              <a:t>Ionization</a:t>
            </a:r>
          </a:p>
          <a:p>
            <a:pPr algn="l">
              <a:lnSpc>
                <a:spcPct val="70000"/>
              </a:lnSpc>
              <a:defRPr sz="1400">
                <a:solidFill>
                  <a:srgbClr val="5DA336"/>
                </a:solidFill>
              </a:defRPr>
            </a:pPr>
            <a:r>
              <a:t>electrons</a:t>
            </a:r>
          </a:p>
        </p:txBody>
      </p:sp>
      <p:sp>
        <p:nvSpPr>
          <p:cNvPr id="406" name="Good energy resolution"/>
          <p:cNvSpPr/>
          <p:nvPr/>
        </p:nvSpPr>
        <p:spPr>
          <a:xfrm>
            <a:off x="2519012" y="7214227"/>
            <a:ext cx="3797202" cy="690911"/>
          </a:xfrm>
          <a:prstGeom prst="roundRect">
            <a:avLst>
              <a:gd name="adj" fmla="val 2614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Good energy resolution</a:t>
            </a:r>
          </a:p>
        </p:txBody>
      </p:sp>
      <p:sp>
        <p:nvSpPr>
          <p:cNvPr id="407" name="Tracking…"/>
          <p:cNvSpPr/>
          <p:nvPr/>
        </p:nvSpPr>
        <p:spPr>
          <a:xfrm>
            <a:off x="9664061" y="1526208"/>
            <a:ext cx="2941258" cy="915183"/>
          </a:xfrm>
          <a:prstGeom prst="roundRect">
            <a:avLst>
              <a:gd name="adj" fmla="val 15297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2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Tracking</a:t>
            </a:r>
          </a:p>
          <a:p>
            <a:pPr>
              <a:defRPr b="1" sz="2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(BG rejection)</a:t>
            </a:r>
          </a:p>
        </p:txBody>
      </p:sp>
      <p:sp>
        <p:nvSpPr>
          <p:cNvPr id="408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  <p:sp>
        <p:nvSpPr>
          <p:cNvPr id="409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1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13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14" name="Pressure vessel…"/>
          <p:cNvSpPr txBox="1"/>
          <p:nvPr/>
        </p:nvSpPr>
        <p:spPr>
          <a:xfrm>
            <a:off x="295864" y="1266187"/>
            <a:ext cx="8864502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Pressure vessel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SUS304L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Volume : ~180L  (Sensitive Volume : ~100L)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ready !</a:t>
            </a:r>
          </a:p>
        </p:txBody>
      </p:sp>
      <p:pic>
        <p:nvPicPr>
          <p:cNvPr id="1815" name="不明.jpg" descr="不明.jpg"/>
          <p:cNvPicPr>
            <a:picLocks noChangeAspect="1"/>
          </p:cNvPicPr>
          <p:nvPr/>
        </p:nvPicPr>
        <p:blipFill>
          <a:blip r:embed="rId2">
            <a:extLst/>
          </a:blip>
          <a:srcRect l="12539" t="902" r="21592" b="8637"/>
          <a:stretch>
            <a:fillRect/>
          </a:stretch>
        </p:blipFill>
        <p:spPr>
          <a:xfrm>
            <a:off x="8217303" y="4492921"/>
            <a:ext cx="4571970" cy="470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6" name="スクリーンショット 2018-09-16 0.37.24.png" descr="スクリーンショット 2018-09-16 0.37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4890" y="4561401"/>
            <a:ext cx="8065529" cy="4572360"/>
          </a:xfrm>
          <a:prstGeom prst="rect">
            <a:avLst/>
          </a:prstGeom>
          <a:ln w="12700">
            <a:miter lim="400000"/>
          </a:ln>
        </p:spPr>
      </p:pic>
      <p:sp>
        <p:nvSpPr>
          <p:cNvPr id="1817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818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2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2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23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1824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1825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26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27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28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29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30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1831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1832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1833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1834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1835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836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3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4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41" name="ELCC…"/>
          <p:cNvSpPr txBox="1"/>
          <p:nvPr/>
        </p:nvSpPr>
        <p:spPr>
          <a:xfrm>
            <a:off x="278762" y="1015225"/>
            <a:ext cx="7573269" cy="2308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ELCC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Prefabricated style → easily to extend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Number of channels : ~1000 ch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Design is almost fixed</a:t>
            </a:r>
          </a:p>
        </p:txBody>
      </p:sp>
      <p:pic>
        <p:nvPicPr>
          <p:cNvPr id="1842" name="スクリーンショット 2018-08-07 1.03.43.png" descr="スクリーンショット 2018-08-07 1.03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838" y="3753810"/>
            <a:ext cx="4968061" cy="569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3" name="スクリーンショット 2018-08-06 23.42.52.png" descr="スクリーンショット 2018-08-06 23.42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759" y="3597529"/>
            <a:ext cx="6279884" cy="3965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スクリーンショット 2018-08-06 23.43.10.png" descr="スクリーンショット 2018-08-06 23.43.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8148" y="7636336"/>
            <a:ext cx="3203106" cy="172713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45" name="unit"/>
          <p:cNvSpPr txBox="1"/>
          <p:nvPr/>
        </p:nvSpPr>
        <p:spPr>
          <a:xfrm>
            <a:off x="6074035" y="3749929"/>
            <a:ext cx="838250" cy="6604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unit</a:t>
            </a:r>
          </a:p>
        </p:txBody>
      </p:sp>
      <p:sp>
        <p:nvSpPr>
          <p:cNvPr id="1846" name="四角形"/>
          <p:cNvSpPr/>
          <p:nvPr/>
        </p:nvSpPr>
        <p:spPr>
          <a:xfrm>
            <a:off x="5846520" y="6514953"/>
            <a:ext cx="1093155" cy="91777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47" name="線"/>
          <p:cNvSpPr/>
          <p:nvPr/>
        </p:nvSpPr>
        <p:spPr>
          <a:xfrm flipV="1">
            <a:off x="5550601" y="7439101"/>
            <a:ext cx="455282" cy="6661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48" name="線"/>
          <p:cNvSpPr/>
          <p:nvPr/>
        </p:nvSpPr>
        <p:spPr>
          <a:xfrm>
            <a:off x="6039059" y="5121978"/>
            <a:ext cx="2628338" cy="9113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49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850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53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54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55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1856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1857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58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59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60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4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61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62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1863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1864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1865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1866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1867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868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7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7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73" name="Field cage…"/>
          <p:cNvSpPr txBox="1"/>
          <p:nvPr/>
        </p:nvSpPr>
        <p:spPr>
          <a:xfrm>
            <a:off x="278762" y="1009650"/>
            <a:ext cx="11504787" cy="337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Field cage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Alignment drift field by strip electrodes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Reflecting scintillation photons by PTFE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Withstand discharge structure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Uniformity of Field strength is checked by FEM simulation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testing with 10L prototype detector</a:t>
            </a:r>
          </a:p>
        </p:txBody>
      </p:sp>
      <p:pic>
        <p:nvPicPr>
          <p:cNvPr id="1874" name="スクリーンショット 2018-09-15 23.49.43.png" descr="スクリーンショット 2018-09-15 23.49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46" y="4778237"/>
            <a:ext cx="5071974" cy="3733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5" name="スクリーンショット 2018-09-15 23.48.53.png" descr="スクリーンショット 2018-09-15 23.48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1917" y="4762396"/>
            <a:ext cx="2961389" cy="3816017"/>
          </a:xfrm>
          <a:prstGeom prst="rect">
            <a:avLst/>
          </a:prstGeom>
          <a:ln w="12700">
            <a:miter lim="400000"/>
          </a:ln>
        </p:spPr>
      </p:pic>
      <p:sp>
        <p:nvSpPr>
          <p:cNvPr id="1876" name="四角形"/>
          <p:cNvSpPr/>
          <p:nvPr/>
        </p:nvSpPr>
        <p:spPr>
          <a:xfrm>
            <a:off x="3463026" y="4975192"/>
            <a:ext cx="1537375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77" name="Electrode"/>
          <p:cNvSpPr txBox="1"/>
          <p:nvPr/>
        </p:nvSpPr>
        <p:spPr>
          <a:xfrm>
            <a:off x="3736674" y="4939947"/>
            <a:ext cx="99008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Electrode</a:t>
            </a:r>
          </a:p>
        </p:txBody>
      </p:sp>
      <p:sp>
        <p:nvSpPr>
          <p:cNvPr id="1878" name="四角形"/>
          <p:cNvSpPr/>
          <p:nvPr/>
        </p:nvSpPr>
        <p:spPr>
          <a:xfrm>
            <a:off x="-33631" y="5135134"/>
            <a:ext cx="1419683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79" name="PTFE"/>
          <p:cNvSpPr txBox="1"/>
          <p:nvPr/>
        </p:nvSpPr>
        <p:spPr>
          <a:xfrm>
            <a:off x="352286" y="5095315"/>
            <a:ext cx="6478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PTFE</a:t>
            </a:r>
          </a:p>
        </p:txBody>
      </p:sp>
      <p:sp>
        <p:nvSpPr>
          <p:cNvPr id="1880" name="四角形"/>
          <p:cNvSpPr/>
          <p:nvPr/>
        </p:nvSpPr>
        <p:spPr>
          <a:xfrm>
            <a:off x="3993742" y="5927569"/>
            <a:ext cx="977380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81" name="Insulator"/>
          <p:cNvSpPr txBox="1"/>
          <p:nvPr/>
        </p:nvSpPr>
        <p:spPr>
          <a:xfrm>
            <a:off x="4018981" y="5906772"/>
            <a:ext cx="92690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Insulator</a:t>
            </a:r>
          </a:p>
        </p:txBody>
      </p:sp>
      <p:sp>
        <p:nvSpPr>
          <p:cNvPr id="1882" name="Electric field simulation by FEM"/>
          <p:cNvSpPr txBox="1"/>
          <p:nvPr/>
        </p:nvSpPr>
        <p:spPr>
          <a:xfrm>
            <a:off x="5070697" y="8558095"/>
            <a:ext cx="31238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Electric field simulation by FEM</a:t>
            </a:r>
          </a:p>
        </p:txBody>
      </p:sp>
      <p:sp>
        <p:nvSpPr>
          <p:cNvPr id="1883" name="四角形"/>
          <p:cNvSpPr/>
          <p:nvPr/>
        </p:nvSpPr>
        <p:spPr>
          <a:xfrm>
            <a:off x="5212944" y="8140977"/>
            <a:ext cx="1537375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84" name="Electric field"/>
          <p:cNvSpPr txBox="1"/>
          <p:nvPr/>
        </p:nvSpPr>
        <p:spPr>
          <a:xfrm>
            <a:off x="5337354" y="8120180"/>
            <a:ext cx="128855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Electric field</a:t>
            </a:r>
          </a:p>
        </p:txBody>
      </p:sp>
      <p:pic>
        <p:nvPicPr>
          <p:cNvPr id="1885" name="スクリーンショット 2018-09-16 0.04.50.png" descr="スクリーンショット 2018-09-16 0.04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8472" y="4777838"/>
            <a:ext cx="4681903" cy="4431534"/>
          </a:xfrm>
          <a:prstGeom prst="rect">
            <a:avLst/>
          </a:prstGeom>
          <a:ln w="12700">
            <a:miter lim="400000"/>
          </a:ln>
        </p:spPr>
      </p:pic>
      <p:sp>
        <p:nvSpPr>
          <p:cNvPr id="1886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887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92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1893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1894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5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6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7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4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8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9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1900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1901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1902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1903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1904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905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08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09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10" name="Introduce low voltage into chamber and boost by Cockcroft-Wakton…"/>
          <p:cNvSpPr txBox="1"/>
          <p:nvPr/>
        </p:nvSpPr>
        <p:spPr>
          <a:xfrm>
            <a:off x="204179" y="1110622"/>
            <a:ext cx="12710742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Introduce low voltage into chamber and boost by Cockcroft-Wakton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inside the chamber to avoid discharge at feedthrough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Low outgas due to Polyimide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succeed to generate 10kV with a prototype</a:t>
            </a:r>
          </a:p>
        </p:txBody>
      </p:sp>
      <p:pic>
        <p:nvPicPr>
          <p:cNvPr id="1911" name="スクリーンショット 2018-09-16 0.08.44.png" descr="スクリーンショット 2018-09-16 0.08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774" y="3985057"/>
            <a:ext cx="4102101" cy="527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2" name="スクリーンショット 2018-09-16 0.10.10.png" descr="スクリーンショット 2018-09-16 0.10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2105" y="3661160"/>
            <a:ext cx="5635488" cy="5635488"/>
          </a:xfrm>
          <a:prstGeom prst="rect">
            <a:avLst/>
          </a:prstGeom>
          <a:ln w="12700">
            <a:miter lim="400000"/>
          </a:ln>
        </p:spPr>
      </p:pic>
      <p:sp>
        <p:nvSpPr>
          <p:cNvPr id="1913" name="Input amplitude : 540 V"/>
          <p:cNvSpPr txBox="1"/>
          <p:nvPr/>
        </p:nvSpPr>
        <p:spPr>
          <a:xfrm>
            <a:off x="8238376" y="4252814"/>
            <a:ext cx="3121572" cy="4826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Input amplitude : 540 V </a:t>
            </a:r>
          </a:p>
        </p:txBody>
      </p:sp>
      <p:sp>
        <p:nvSpPr>
          <p:cNvPr id="1914" name="線"/>
          <p:cNvSpPr/>
          <p:nvPr/>
        </p:nvSpPr>
        <p:spPr>
          <a:xfrm flipH="1">
            <a:off x="4657083" y="3385061"/>
            <a:ext cx="2040702" cy="10978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15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916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1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2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21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1922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1923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24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25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1973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26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4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27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28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1929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1930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1931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1932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1933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934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3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3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39" name="Readout Electronics…"/>
          <p:cNvSpPr txBox="1"/>
          <p:nvPr/>
        </p:nvSpPr>
        <p:spPr>
          <a:xfrm>
            <a:off x="264337" y="1130622"/>
            <a:ext cx="12422238" cy="394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Readout Electronics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Readout waveforms of MPPC : 56 ch/board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Two Flash ADCs to achieve wide dynamic range : 1 p.e ~ 10</a:t>
            </a:r>
            <a:r>
              <a:rPr baseline="31999"/>
              <a:t>4</a:t>
            </a:r>
            <a:r>
              <a:t>p.e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High Voltage supply to MPPCs (in the 0.2mV)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Monitor MPPC gain constantly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→ adjust (feedback) gain in 0.25% accuracy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Low cost</a:t>
            </a:r>
          </a:p>
        </p:txBody>
      </p:sp>
      <p:pic>
        <p:nvPicPr>
          <p:cNvPr id="1940" name="スクリーンショット 2018-09-16 0.20.02.png" descr="スクリーンショット 2018-09-16 0.20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09" y="5188822"/>
            <a:ext cx="5076111" cy="4100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1" name="スクリーンショット 2018-09-16 0.20.08.png" descr="スクリーンショット 2018-09-16 0.20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0387" y="6080391"/>
            <a:ext cx="7412565" cy="3226406"/>
          </a:xfrm>
          <a:prstGeom prst="rect">
            <a:avLst/>
          </a:prstGeom>
          <a:ln w="12700">
            <a:miter lim="400000"/>
          </a:ln>
        </p:spPr>
      </p:pic>
      <p:sp>
        <p:nvSpPr>
          <p:cNvPr id="1942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943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46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47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8" name="Readout Electronics…"/>
          <p:cNvSpPr txBox="1"/>
          <p:nvPr/>
        </p:nvSpPr>
        <p:spPr>
          <a:xfrm>
            <a:off x="264337" y="1130622"/>
            <a:ext cx="1090739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Readout Electronics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Succeed to readout waveform signals with both of ADCs</a:t>
            </a:r>
          </a:p>
        </p:txBody>
      </p:sp>
      <p:pic>
        <p:nvPicPr>
          <p:cNvPr id="1949" name="スクリーンショット 2018-09-16 0.27.03.png" descr="スクリーンショット 2018-09-16 0.27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882" y="2751548"/>
            <a:ext cx="12539036" cy="6582710"/>
          </a:xfrm>
          <a:prstGeom prst="rect">
            <a:avLst/>
          </a:prstGeom>
          <a:ln w="12700">
            <a:miter lim="400000"/>
          </a:ln>
        </p:spPr>
      </p:pic>
      <p:sp>
        <p:nvSpPr>
          <p:cNvPr id="1950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951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47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412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41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442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4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5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448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449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Electroluminescence Light Collection Cell : ELCC…"/>
          <p:cNvSpPr txBox="1"/>
          <p:nvPr/>
        </p:nvSpPr>
        <p:spPr>
          <a:xfrm>
            <a:off x="495126" y="963057"/>
            <a:ext cx="10338794" cy="245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Electroluminescence Light Collection Cell : ELCC</a:t>
            </a:r>
          </a:p>
          <a:p>
            <a:pPr algn="l">
              <a:lnSpc>
                <a:spcPct val="20000"/>
              </a:lnSpc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Energy measurement and Tracking in each cells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Uniform response to event position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Extendable to large size because of its rigid structures</a:t>
            </a:r>
          </a:p>
        </p:txBody>
      </p:sp>
      <p:pic>
        <p:nvPicPr>
          <p:cNvPr id="451" name="elcc_layer_schematic.png" descr="elcc_layer_schematic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423054" y="3204802"/>
            <a:ext cx="6514178" cy="47727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9" name="グループ"/>
          <p:cNvGrpSpPr/>
          <p:nvPr/>
        </p:nvGrpSpPr>
        <p:grpSpPr>
          <a:xfrm>
            <a:off x="7212936" y="3433200"/>
            <a:ext cx="5535840" cy="4640403"/>
            <a:chOff x="0" y="0"/>
            <a:chExt cx="5535839" cy="4640402"/>
          </a:xfrm>
        </p:grpSpPr>
        <p:grpSp>
          <p:nvGrpSpPr>
            <p:cNvPr id="536" name="グループ"/>
            <p:cNvGrpSpPr/>
            <p:nvPr/>
          </p:nvGrpSpPr>
          <p:grpSpPr>
            <a:xfrm>
              <a:off x="-1" y="0"/>
              <a:ext cx="5535841" cy="4640403"/>
              <a:chOff x="114299" y="0"/>
              <a:chExt cx="5535839" cy="4640402"/>
            </a:xfrm>
          </p:grpSpPr>
          <p:grpSp>
            <p:nvGrpSpPr>
              <p:cNvPr id="530" name="グループ"/>
              <p:cNvGrpSpPr/>
              <p:nvPr/>
            </p:nvGrpSpPr>
            <p:grpSpPr>
              <a:xfrm>
                <a:off x="114299" y="0"/>
                <a:ext cx="5535841" cy="4640403"/>
                <a:chOff x="114299" y="0"/>
                <a:chExt cx="5535839" cy="4640401"/>
              </a:xfrm>
            </p:grpSpPr>
            <p:sp>
              <p:nvSpPr>
                <p:cNvPr id="452" name="EDrift"/>
                <p:cNvSpPr txBox="1"/>
                <p:nvPr/>
              </p:nvSpPr>
              <p:spPr>
                <a:xfrm>
                  <a:off x="3132517" y="3764689"/>
                  <a:ext cx="1185679" cy="7868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19161" tIns="119161" rIns="119161" bIns="119161" numCol="1" anchor="t">
                  <a:noAutofit/>
                </a:bodyPr>
                <a:lstStyle/>
                <a:p>
                  <a:pPr algn="l" defTabSz="2584019">
                    <a:defRPr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r>
                    <a:t>E</a:t>
                  </a:r>
                  <a:r>
                    <a:rPr baseline="-5999"/>
                    <a:t>Drift</a:t>
                  </a:r>
                </a:p>
              </p:txBody>
            </p:sp>
            <p:grpSp>
              <p:nvGrpSpPr>
                <p:cNvPr id="528" name="グループ"/>
                <p:cNvGrpSpPr/>
                <p:nvPr/>
              </p:nvGrpSpPr>
              <p:grpSpPr>
                <a:xfrm>
                  <a:off x="114299" y="-1"/>
                  <a:ext cx="5535841" cy="4442914"/>
                  <a:chOff x="114299" y="0"/>
                  <a:chExt cx="5535839" cy="4442912"/>
                </a:xfrm>
              </p:grpSpPr>
              <p:sp>
                <p:nvSpPr>
                  <p:cNvPr id="453" name="四角形"/>
                  <p:cNvSpPr/>
                  <p:nvPr/>
                </p:nvSpPr>
                <p:spPr>
                  <a:xfrm rot="5400000">
                    <a:off x="610306" y="-92895"/>
                    <a:ext cx="526003" cy="711792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4" name="四角形"/>
                  <p:cNvSpPr/>
                  <p:nvPr/>
                </p:nvSpPr>
                <p:spPr>
                  <a:xfrm rot="5400000">
                    <a:off x="615211" y="1207131"/>
                    <a:ext cx="526002" cy="711791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5" name="四角形"/>
                  <p:cNvSpPr/>
                  <p:nvPr/>
                </p:nvSpPr>
                <p:spPr>
                  <a:xfrm rot="5400000">
                    <a:off x="-105582" y="772227"/>
                    <a:ext cx="822428" cy="355620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>
                    <a:solidFill>
                      <a:srgbClr val="00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6" name="MPPC"/>
                  <p:cNvSpPr txBox="1"/>
                  <p:nvPr/>
                </p:nvSpPr>
                <p:spPr>
                  <a:xfrm rot="5400000">
                    <a:off x="-105582" y="771407"/>
                    <a:ext cx="822428" cy="35726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ctr">
                    <a:noAutofit/>
                  </a:bodyPr>
                  <a:lstStyle>
                    <a:lvl1pPr defTabSz="4176431">
                      <a:defRPr b="1"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/>
                    <a:r>
                      <a:t>MPPC</a:t>
                    </a:r>
                  </a:p>
                </p:txBody>
              </p:sp>
              <p:sp>
                <p:nvSpPr>
                  <p:cNvPr id="457" name="線"/>
                  <p:cNvSpPr/>
                  <p:nvPr/>
                </p:nvSpPr>
                <p:spPr>
                  <a:xfrm flipH="1" flipV="1">
                    <a:off x="474150" y="912163"/>
                    <a:ext cx="2905922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58" name="線"/>
                  <p:cNvSpPr/>
                  <p:nvPr/>
                </p:nvSpPr>
                <p:spPr>
                  <a:xfrm rot="5400000">
                    <a:off x="1880532" y="-704255"/>
                    <a:ext cx="104413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9" name="線"/>
                  <p:cNvSpPr/>
                  <p:nvPr/>
                </p:nvSpPr>
                <p:spPr>
                  <a:xfrm rot="5400000">
                    <a:off x="1822572" y="-827719"/>
                    <a:ext cx="250425" cy="30321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0" name="線"/>
                  <p:cNvSpPr/>
                  <p:nvPr/>
                </p:nvSpPr>
                <p:spPr>
                  <a:xfrm flipH="1" rot="5400000">
                    <a:off x="1904892" y="-506084"/>
                    <a:ext cx="127293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1" name="線"/>
                  <p:cNvSpPr/>
                  <p:nvPr/>
                </p:nvSpPr>
                <p:spPr>
                  <a:xfrm flipH="1" rot="5400000">
                    <a:off x="1848410" y="-419839"/>
                    <a:ext cx="241397" cy="30747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1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2" name="線"/>
                  <p:cNvSpPr/>
                  <p:nvPr/>
                </p:nvSpPr>
                <p:spPr>
                  <a:xfrm>
                    <a:off x="519826" y="1268782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3" name="線"/>
                  <p:cNvSpPr/>
                  <p:nvPr/>
                </p:nvSpPr>
                <p:spPr>
                  <a:xfrm>
                    <a:off x="527533" y="534417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4" name="線"/>
                  <p:cNvSpPr/>
                  <p:nvPr/>
                </p:nvSpPr>
                <p:spPr>
                  <a:xfrm>
                    <a:off x="1243133" y="1704"/>
                    <a:ext cx="1" cy="460085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5" name="線"/>
                  <p:cNvSpPr/>
                  <p:nvPr/>
                </p:nvSpPr>
                <p:spPr>
                  <a:xfrm>
                    <a:off x="1243133" y="1342493"/>
                    <a:ext cx="1" cy="459898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6" name="線"/>
                  <p:cNvSpPr/>
                  <p:nvPr/>
                </p:nvSpPr>
                <p:spPr>
                  <a:xfrm flipH="1">
                    <a:off x="503144" y="35803"/>
                    <a:ext cx="1" cy="173159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7" name="線"/>
                  <p:cNvSpPr/>
                  <p:nvPr/>
                </p:nvSpPr>
                <p:spPr>
                  <a:xfrm flipH="1">
                    <a:off x="2432457" y="563139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8" name="線"/>
                  <p:cNvSpPr/>
                  <p:nvPr/>
                </p:nvSpPr>
                <p:spPr>
                  <a:xfrm flipH="1">
                    <a:off x="2433216" y="759611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9" name="線"/>
                  <p:cNvSpPr/>
                  <p:nvPr/>
                </p:nvSpPr>
                <p:spPr>
                  <a:xfrm flipH="1">
                    <a:off x="2438381" y="908948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0" name="線"/>
                  <p:cNvSpPr/>
                  <p:nvPr/>
                </p:nvSpPr>
                <p:spPr>
                  <a:xfrm flipH="1">
                    <a:off x="2441019" y="1070495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1" name="線"/>
                  <p:cNvSpPr/>
                  <p:nvPr/>
                </p:nvSpPr>
                <p:spPr>
                  <a:xfrm flipH="1">
                    <a:off x="2422054" y="1239390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2" name="四角形"/>
                  <p:cNvSpPr/>
                  <p:nvPr/>
                </p:nvSpPr>
                <p:spPr>
                  <a:xfrm rot="5400000">
                    <a:off x="610306" y="1234238"/>
                    <a:ext cx="526003" cy="711791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3" name="四角形"/>
                  <p:cNvSpPr/>
                  <p:nvPr/>
                </p:nvSpPr>
                <p:spPr>
                  <a:xfrm rot="5400000">
                    <a:off x="615211" y="2534267"/>
                    <a:ext cx="526002" cy="711791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4" name="四角形"/>
                  <p:cNvSpPr/>
                  <p:nvPr/>
                </p:nvSpPr>
                <p:spPr>
                  <a:xfrm rot="5400000">
                    <a:off x="-105582" y="2099362"/>
                    <a:ext cx="822428" cy="355621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>
                    <a:solidFill>
                      <a:srgbClr val="00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5" name="MPPC"/>
                  <p:cNvSpPr txBox="1"/>
                  <p:nvPr/>
                </p:nvSpPr>
                <p:spPr>
                  <a:xfrm rot="5400000">
                    <a:off x="-105582" y="2098542"/>
                    <a:ext cx="822428" cy="35726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ctr">
                    <a:noAutofit/>
                  </a:bodyPr>
                  <a:lstStyle>
                    <a:lvl1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/>
                    <a:r>
                      <a:t>MPPC</a:t>
                    </a:r>
                  </a:p>
                </p:txBody>
              </p:sp>
              <p:sp>
                <p:nvSpPr>
                  <p:cNvPr id="476" name="線"/>
                  <p:cNvSpPr/>
                  <p:nvPr/>
                </p:nvSpPr>
                <p:spPr>
                  <a:xfrm flipH="1" flipV="1">
                    <a:off x="474150" y="2239295"/>
                    <a:ext cx="2905922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7" name="線"/>
                  <p:cNvSpPr/>
                  <p:nvPr/>
                </p:nvSpPr>
                <p:spPr>
                  <a:xfrm rot="5400000">
                    <a:off x="1880532" y="622880"/>
                    <a:ext cx="104413" cy="30321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8" name="線"/>
                  <p:cNvSpPr/>
                  <p:nvPr/>
                </p:nvSpPr>
                <p:spPr>
                  <a:xfrm rot="5400000">
                    <a:off x="1822572" y="499417"/>
                    <a:ext cx="250425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9" name="線"/>
                  <p:cNvSpPr/>
                  <p:nvPr/>
                </p:nvSpPr>
                <p:spPr>
                  <a:xfrm flipH="1" rot="5400000">
                    <a:off x="1904892" y="821049"/>
                    <a:ext cx="127293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80" name="線"/>
                  <p:cNvSpPr/>
                  <p:nvPr/>
                </p:nvSpPr>
                <p:spPr>
                  <a:xfrm flipH="1" rot="5400000">
                    <a:off x="1827088" y="928619"/>
                    <a:ext cx="241397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81" name="線"/>
                  <p:cNvSpPr/>
                  <p:nvPr/>
                </p:nvSpPr>
                <p:spPr>
                  <a:xfrm>
                    <a:off x="519826" y="2595917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2" name="線"/>
                  <p:cNvSpPr/>
                  <p:nvPr/>
                </p:nvSpPr>
                <p:spPr>
                  <a:xfrm>
                    <a:off x="527533" y="1861553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3" name="線"/>
                  <p:cNvSpPr/>
                  <p:nvPr/>
                </p:nvSpPr>
                <p:spPr>
                  <a:xfrm>
                    <a:off x="1243133" y="1328840"/>
                    <a:ext cx="1" cy="468934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4" name="線"/>
                  <p:cNvSpPr/>
                  <p:nvPr/>
                </p:nvSpPr>
                <p:spPr>
                  <a:xfrm>
                    <a:off x="1243133" y="2704965"/>
                    <a:ext cx="1" cy="390165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5" name="線"/>
                  <p:cNvSpPr/>
                  <p:nvPr/>
                </p:nvSpPr>
                <p:spPr>
                  <a:xfrm flipH="1">
                    <a:off x="503144" y="1362936"/>
                    <a:ext cx="1" cy="173159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6" name="線"/>
                  <p:cNvSpPr/>
                  <p:nvPr/>
                </p:nvSpPr>
                <p:spPr>
                  <a:xfrm flipH="1">
                    <a:off x="2432457" y="1890275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7" name="線"/>
                  <p:cNvSpPr/>
                  <p:nvPr/>
                </p:nvSpPr>
                <p:spPr>
                  <a:xfrm flipH="1">
                    <a:off x="2433216" y="2086746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8" name="線"/>
                  <p:cNvSpPr/>
                  <p:nvPr/>
                </p:nvSpPr>
                <p:spPr>
                  <a:xfrm flipH="1">
                    <a:off x="2438381" y="2236081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9" name="線"/>
                  <p:cNvSpPr/>
                  <p:nvPr/>
                </p:nvSpPr>
                <p:spPr>
                  <a:xfrm flipH="1">
                    <a:off x="2441019" y="2397627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90" name="線"/>
                  <p:cNvSpPr/>
                  <p:nvPr/>
                </p:nvSpPr>
                <p:spPr>
                  <a:xfrm flipH="1">
                    <a:off x="2422054" y="2566526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91" name="四角形"/>
                  <p:cNvSpPr/>
                  <p:nvPr/>
                </p:nvSpPr>
                <p:spPr>
                  <a:xfrm rot="5400000">
                    <a:off x="610306" y="2547628"/>
                    <a:ext cx="526003" cy="711791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2" name="四角形"/>
                  <p:cNvSpPr/>
                  <p:nvPr/>
                </p:nvSpPr>
                <p:spPr>
                  <a:xfrm rot="5400000">
                    <a:off x="615211" y="3809553"/>
                    <a:ext cx="526002" cy="711791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3" name="四角形"/>
                  <p:cNvSpPr/>
                  <p:nvPr/>
                </p:nvSpPr>
                <p:spPr>
                  <a:xfrm rot="5400000">
                    <a:off x="-105582" y="3374649"/>
                    <a:ext cx="822428" cy="355621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>
                    <a:solidFill>
                      <a:srgbClr val="00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4" name="MPPC"/>
                  <p:cNvSpPr txBox="1"/>
                  <p:nvPr/>
                </p:nvSpPr>
                <p:spPr>
                  <a:xfrm rot="5400000">
                    <a:off x="-118282" y="3411929"/>
                    <a:ext cx="822428" cy="35726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ctr">
                    <a:noAutofit/>
                  </a:bodyPr>
                  <a:lstStyle>
                    <a:lvl1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/>
                    <a:r>
                      <a:t>MPPC</a:t>
                    </a:r>
                  </a:p>
                </p:txBody>
              </p:sp>
              <p:sp>
                <p:nvSpPr>
                  <p:cNvPr id="495" name="線"/>
                  <p:cNvSpPr/>
                  <p:nvPr/>
                </p:nvSpPr>
                <p:spPr>
                  <a:xfrm flipH="1">
                    <a:off x="474150" y="3552681"/>
                    <a:ext cx="2905922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96" name="線"/>
                  <p:cNvSpPr/>
                  <p:nvPr/>
                </p:nvSpPr>
                <p:spPr>
                  <a:xfrm rot="5400000">
                    <a:off x="1880532" y="1936267"/>
                    <a:ext cx="104413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7" name="線"/>
                  <p:cNvSpPr/>
                  <p:nvPr/>
                </p:nvSpPr>
                <p:spPr>
                  <a:xfrm rot="5400000">
                    <a:off x="1822572" y="1812803"/>
                    <a:ext cx="250425" cy="30321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8" name="線"/>
                  <p:cNvSpPr/>
                  <p:nvPr/>
                </p:nvSpPr>
                <p:spPr>
                  <a:xfrm flipH="1" rot="5400000">
                    <a:off x="1904892" y="2134435"/>
                    <a:ext cx="127293" cy="30321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9" name="線"/>
                  <p:cNvSpPr/>
                  <p:nvPr/>
                </p:nvSpPr>
                <p:spPr>
                  <a:xfrm flipH="1" rot="5400000">
                    <a:off x="1827088" y="2242006"/>
                    <a:ext cx="241397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00" name="線"/>
                  <p:cNvSpPr/>
                  <p:nvPr/>
                </p:nvSpPr>
                <p:spPr>
                  <a:xfrm>
                    <a:off x="519826" y="3909304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1" name="線"/>
                  <p:cNvSpPr/>
                  <p:nvPr/>
                </p:nvSpPr>
                <p:spPr>
                  <a:xfrm>
                    <a:off x="527533" y="3174939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2" name="線"/>
                  <p:cNvSpPr/>
                  <p:nvPr/>
                </p:nvSpPr>
                <p:spPr>
                  <a:xfrm>
                    <a:off x="1243133" y="2633120"/>
                    <a:ext cx="1" cy="460188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3" name="線"/>
                  <p:cNvSpPr/>
                  <p:nvPr/>
                </p:nvSpPr>
                <p:spPr>
                  <a:xfrm>
                    <a:off x="1243133" y="4018015"/>
                    <a:ext cx="1" cy="424898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4" name="線"/>
                  <p:cNvSpPr/>
                  <p:nvPr/>
                </p:nvSpPr>
                <p:spPr>
                  <a:xfrm flipH="1">
                    <a:off x="503144" y="2663622"/>
                    <a:ext cx="1" cy="173159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5" name="線"/>
                  <p:cNvSpPr/>
                  <p:nvPr/>
                </p:nvSpPr>
                <p:spPr>
                  <a:xfrm flipH="1">
                    <a:off x="2432457" y="3203661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6" name="線"/>
                  <p:cNvSpPr/>
                  <p:nvPr/>
                </p:nvSpPr>
                <p:spPr>
                  <a:xfrm flipH="1">
                    <a:off x="2433216" y="3400133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7" name="線"/>
                  <p:cNvSpPr/>
                  <p:nvPr/>
                </p:nvSpPr>
                <p:spPr>
                  <a:xfrm flipH="1">
                    <a:off x="2438381" y="3549467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8" name="線"/>
                  <p:cNvSpPr/>
                  <p:nvPr/>
                </p:nvSpPr>
                <p:spPr>
                  <a:xfrm flipH="1">
                    <a:off x="2441019" y="3711014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9" name="線"/>
                  <p:cNvSpPr/>
                  <p:nvPr/>
                </p:nvSpPr>
                <p:spPr>
                  <a:xfrm flipH="1">
                    <a:off x="2422054" y="3879912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10" name="線"/>
                  <p:cNvSpPr/>
                  <p:nvPr/>
                </p:nvSpPr>
                <p:spPr>
                  <a:xfrm flipH="1">
                    <a:off x="5640940" y="45601"/>
                    <a:ext cx="1" cy="4389092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11" name="線"/>
                  <p:cNvSpPr/>
                  <p:nvPr/>
                </p:nvSpPr>
                <p:spPr>
                  <a:xfrm>
                    <a:off x="3483002" y="1891007"/>
                    <a:ext cx="2159094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2" name="線"/>
                  <p:cNvSpPr/>
                  <p:nvPr/>
                </p:nvSpPr>
                <p:spPr>
                  <a:xfrm>
                    <a:off x="3469896" y="2096280"/>
                    <a:ext cx="2159094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3" name="線"/>
                  <p:cNvSpPr/>
                  <p:nvPr/>
                </p:nvSpPr>
                <p:spPr>
                  <a:xfrm>
                    <a:off x="3396354" y="2240146"/>
                    <a:ext cx="2209405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4" name="線"/>
                  <p:cNvSpPr/>
                  <p:nvPr/>
                </p:nvSpPr>
                <p:spPr>
                  <a:xfrm>
                    <a:off x="3500241" y="2398028"/>
                    <a:ext cx="2124622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5" name="線"/>
                  <p:cNvSpPr/>
                  <p:nvPr/>
                </p:nvSpPr>
                <p:spPr>
                  <a:xfrm>
                    <a:off x="3484062" y="2569912"/>
                    <a:ext cx="2156980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6" name="線"/>
                  <p:cNvSpPr/>
                  <p:nvPr/>
                </p:nvSpPr>
                <p:spPr>
                  <a:xfrm>
                    <a:off x="3491046" y="3200075"/>
                    <a:ext cx="2159094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7" name="線"/>
                  <p:cNvSpPr/>
                  <p:nvPr/>
                </p:nvSpPr>
                <p:spPr>
                  <a:xfrm>
                    <a:off x="3477940" y="3405347"/>
                    <a:ext cx="2159093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8" name="線"/>
                  <p:cNvSpPr/>
                  <p:nvPr/>
                </p:nvSpPr>
                <p:spPr>
                  <a:xfrm>
                    <a:off x="3404397" y="3549214"/>
                    <a:ext cx="2209406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9" name="線"/>
                  <p:cNvSpPr/>
                  <p:nvPr/>
                </p:nvSpPr>
                <p:spPr>
                  <a:xfrm>
                    <a:off x="3508281" y="3707092"/>
                    <a:ext cx="2124622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0" name="線"/>
                  <p:cNvSpPr/>
                  <p:nvPr/>
                </p:nvSpPr>
                <p:spPr>
                  <a:xfrm>
                    <a:off x="3492103" y="3878980"/>
                    <a:ext cx="2156980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1" name="線"/>
                  <p:cNvSpPr/>
                  <p:nvPr/>
                </p:nvSpPr>
                <p:spPr>
                  <a:xfrm>
                    <a:off x="3491046" y="559552"/>
                    <a:ext cx="2159094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2" name="線"/>
                  <p:cNvSpPr/>
                  <p:nvPr/>
                </p:nvSpPr>
                <p:spPr>
                  <a:xfrm>
                    <a:off x="3477940" y="764825"/>
                    <a:ext cx="2159093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3" name="線"/>
                  <p:cNvSpPr/>
                  <p:nvPr/>
                </p:nvSpPr>
                <p:spPr>
                  <a:xfrm>
                    <a:off x="3404397" y="908695"/>
                    <a:ext cx="2209406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4" name="線"/>
                  <p:cNvSpPr/>
                  <p:nvPr/>
                </p:nvSpPr>
                <p:spPr>
                  <a:xfrm>
                    <a:off x="3508281" y="1066573"/>
                    <a:ext cx="2124622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5" name="線"/>
                  <p:cNvSpPr/>
                  <p:nvPr/>
                </p:nvSpPr>
                <p:spPr>
                  <a:xfrm>
                    <a:off x="3492103" y="1238458"/>
                    <a:ext cx="2156980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6" name="線"/>
                  <p:cNvSpPr/>
                  <p:nvPr/>
                </p:nvSpPr>
                <p:spPr>
                  <a:xfrm>
                    <a:off x="2153022" y="4232607"/>
                    <a:ext cx="2758546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7" name="線"/>
                  <p:cNvSpPr/>
                  <p:nvPr/>
                </p:nvSpPr>
                <p:spPr>
                  <a:xfrm>
                    <a:off x="521766" y="3832034"/>
                    <a:ext cx="710462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</p:grpSp>
            <p:sp>
              <p:nvSpPr>
                <p:cNvPr id="529" name="EEL"/>
                <p:cNvSpPr txBox="1"/>
                <p:nvPr/>
              </p:nvSpPr>
              <p:spPr>
                <a:xfrm>
                  <a:off x="591830" y="3853589"/>
                  <a:ext cx="733636" cy="7868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19161" tIns="119161" rIns="119161" bIns="119161" numCol="1" anchor="t">
                  <a:noAutofit/>
                </a:bodyPr>
                <a:lstStyle/>
                <a:p>
                  <a:pPr algn="l" defTabSz="2584019">
                    <a:defRPr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r>
                    <a:t>E</a:t>
                  </a:r>
                  <a:r>
                    <a:rPr baseline="-5999"/>
                    <a:t>EL</a:t>
                  </a:r>
                </a:p>
              </p:txBody>
            </p:sp>
          </p:grpSp>
          <p:sp>
            <p:nvSpPr>
              <p:cNvPr id="531" name="線"/>
              <p:cNvSpPr/>
              <p:nvPr/>
            </p:nvSpPr>
            <p:spPr>
              <a:xfrm flipH="1" flipV="1">
                <a:off x="344795" y="2040000"/>
                <a:ext cx="612429" cy="178097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532" name="線"/>
              <p:cNvSpPr/>
              <p:nvPr/>
            </p:nvSpPr>
            <p:spPr>
              <a:xfrm flipH="1">
                <a:off x="847472" y="2188000"/>
                <a:ext cx="369141" cy="394565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533" name="線"/>
              <p:cNvSpPr/>
              <p:nvPr/>
            </p:nvSpPr>
            <p:spPr>
              <a:xfrm flipH="1" flipV="1">
                <a:off x="329549" y="2411945"/>
                <a:ext cx="511365" cy="146458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534" name="線"/>
              <p:cNvSpPr/>
              <p:nvPr/>
            </p:nvSpPr>
            <p:spPr>
              <a:xfrm flipH="1">
                <a:off x="365277" y="2199597"/>
                <a:ext cx="248668" cy="155179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535" name="線"/>
              <p:cNvSpPr/>
              <p:nvPr/>
            </p:nvSpPr>
            <p:spPr>
              <a:xfrm flipV="1">
                <a:off x="941133" y="1900545"/>
                <a:ext cx="204574" cy="218664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grpSp>
          <p:nvGrpSpPr>
            <p:cNvPr id="539" name="グループ"/>
            <p:cNvGrpSpPr/>
            <p:nvPr/>
          </p:nvGrpSpPr>
          <p:grpSpPr>
            <a:xfrm>
              <a:off x="1624395" y="1631722"/>
              <a:ext cx="426396" cy="584201"/>
              <a:chOff x="0" y="0"/>
              <a:chExt cx="426394" cy="584200"/>
            </a:xfrm>
          </p:grpSpPr>
          <p:sp>
            <p:nvSpPr>
              <p:cNvPr id="537" name="円形"/>
              <p:cNvSpPr/>
              <p:nvPr/>
            </p:nvSpPr>
            <p:spPr>
              <a:xfrm>
                <a:off x="0" y="140242"/>
                <a:ext cx="393700" cy="393701"/>
              </a:xfrm>
              <a:prstGeom prst="ellipse">
                <a:avLst/>
              </a:prstGeom>
              <a:solidFill>
                <a:schemeClr val="accent4">
                  <a:hueOff val="366961"/>
                  <a:satOff val="4172"/>
                  <a:lumOff val="111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300"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538" name="e-"/>
              <p:cNvSpPr txBox="1"/>
              <p:nvPr/>
            </p:nvSpPr>
            <p:spPr>
              <a:xfrm>
                <a:off x="41492" y="0"/>
                <a:ext cx="38490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3200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e</a:t>
                </a:r>
                <a:r>
                  <a:rPr baseline="31999"/>
                  <a:t>-</a:t>
                </a:r>
              </a:p>
            </p:txBody>
          </p:sp>
        </p:grpSp>
        <p:grpSp>
          <p:nvGrpSpPr>
            <p:cNvPr id="542" name="グループ"/>
            <p:cNvGrpSpPr/>
            <p:nvPr/>
          </p:nvGrpSpPr>
          <p:grpSpPr>
            <a:xfrm>
              <a:off x="2554722" y="2747409"/>
              <a:ext cx="426395" cy="584201"/>
              <a:chOff x="0" y="0"/>
              <a:chExt cx="426394" cy="584200"/>
            </a:xfrm>
          </p:grpSpPr>
          <p:sp>
            <p:nvSpPr>
              <p:cNvPr id="540" name="円形"/>
              <p:cNvSpPr/>
              <p:nvPr/>
            </p:nvSpPr>
            <p:spPr>
              <a:xfrm>
                <a:off x="0" y="140242"/>
                <a:ext cx="393700" cy="393701"/>
              </a:xfrm>
              <a:prstGeom prst="ellipse">
                <a:avLst/>
              </a:prstGeom>
              <a:solidFill>
                <a:schemeClr val="accent4">
                  <a:hueOff val="366961"/>
                  <a:satOff val="4172"/>
                  <a:lumOff val="111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300"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541" name="e-"/>
              <p:cNvSpPr txBox="1"/>
              <p:nvPr/>
            </p:nvSpPr>
            <p:spPr>
              <a:xfrm>
                <a:off x="41492" y="0"/>
                <a:ext cx="38490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3200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e</a:t>
                </a:r>
                <a:r>
                  <a:rPr baseline="31999"/>
                  <a:t>-</a:t>
                </a:r>
              </a:p>
            </p:txBody>
          </p:sp>
        </p:grpSp>
        <p:grpSp>
          <p:nvGrpSpPr>
            <p:cNvPr id="545" name="グループ"/>
            <p:cNvGrpSpPr/>
            <p:nvPr/>
          </p:nvGrpSpPr>
          <p:grpSpPr>
            <a:xfrm>
              <a:off x="2207267" y="1332957"/>
              <a:ext cx="426396" cy="584201"/>
              <a:chOff x="0" y="0"/>
              <a:chExt cx="426394" cy="584200"/>
            </a:xfrm>
          </p:grpSpPr>
          <p:sp>
            <p:nvSpPr>
              <p:cNvPr id="543" name="円形"/>
              <p:cNvSpPr/>
              <p:nvPr/>
            </p:nvSpPr>
            <p:spPr>
              <a:xfrm>
                <a:off x="0" y="140242"/>
                <a:ext cx="393700" cy="393701"/>
              </a:xfrm>
              <a:prstGeom prst="ellipse">
                <a:avLst/>
              </a:prstGeom>
              <a:solidFill>
                <a:schemeClr val="accent4">
                  <a:hueOff val="366961"/>
                  <a:satOff val="4172"/>
                  <a:lumOff val="111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300"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544" name="e-"/>
              <p:cNvSpPr txBox="1"/>
              <p:nvPr/>
            </p:nvSpPr>
            <p:spPr>
              <a:xfrm>
                <a:off x="41492" y="0"/>
                <a:ext cx="38490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3200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e</a:t>
                </a:r>
                <a:r>
                  <a:rPr baseline="31999"/>
                  <a:t>-</a:t>
                </a:r>
              </a:p>
            </p:txBody>
          </p:sp>
        </p:grpSp>
        <p:grpSp>
          <p:nvGrpSpPr>
            <p:cNvPr id="548" name="グループ"/>
            <p:cNvGrpSpPr/>
            <p:nvPr/>
          </p:nvGrpSpPr>
          <p:grpSpPr>
            <a:xfrm>
              <a:off x="795753" y="1865862"/>
              <a:ext cx="426395" cy="584201"/>
              <a:chOff x="0" y="0"/>
              <a:chExt cx="426394" cy="584200"/>
            </a:xfrm>
          </p:grpSpPr>
          <p:sp>
            <p:nvSpPr>
              <p:cNvPr id="546" name="円形"/>
              <p:cNvSpPr/>
              <p:nvPr/>
            </p:nvSpPr>
            <p:spPr>
              <a:xfrm>
                <a:off x="0" y="140242"/>
                <a:ext cx="393700" cy="393701"/>
              </a:xfrm>
              <a:prstGeom prst="ellipse">
                <a:avLst/>
              </a:prstGeom>
              <a:solidFill>
                <a:schemeClr val="accent4">
                  <a:hueOff val="366961"/>
                  <a:satOff val="4172"/>
                  <a:lumOff val="111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300"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547" name="e-"/>
              <p:cNvSpPr txBox="1"/>
              <p:nvPr/>
            </p:nvSpPr>
            <p:spPr>
              <a:xfrm>
                <a:off x="41492" y="0"/>
                <a:ext cx="38490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3200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e</a:t>
                </a:r>
                <a:r>
                  <a:rPr baseline="31999"/>
                  <a:t>-</a:t>
                </a:r>
              </a:p>
            </p:txBody>
          </p:sp>
        </p:grpSp>
      </p:grpSp>
      <p:sp>
        <p:nvSpPr>
          <p:cNvPr id="550" name="Ionization electrons are collected into cells…"/>
          <p:cNvSpPr txBox="1"/>
          <p:nvPr/>
        </p:nvSpPr>
        <p:spPr>
          <a:xfrm>
            <a:off x="7532068" y="3567081"/>
            <a:ext cx="5424835" cy="850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Ionization electrons are collected into cells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if E</a:t>
            </a:r>
            <a:r>
              <a:rPr baseline="-5999"/>
              <a:t>EL</a:t>
            </a:r>
            <a:r>
              <a:t> &gt; E</a:t>
            </a:r>
            <a:r>
              <a:rPr baseline="-5999"/>
              <a:t>Drift</a:t>
            </a:r>
            <a:r>
              <a:t> , And converted into EL light</a:t>
            </a:r>
          </a:p>
        </p:txBody>
      </p:sp>
      <p:sp>
        <p:nvSpPr>
          <p:cNvPr id="551" name="Simulation study of ELCC was done and presented…"/>
          <p:cNvSpPr txBox="1"/>
          <p:nvPr/>
        </p:nvSpPr>
        <p:spPr>
          <a:xfrm>
            <a:off x="153367" y="7461433"/>
            <a:ext cx="657040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Simulation study of ELCC was done and presented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in XeSAT2017</a:t>
            </a:r>
          </a:p>
          <a:p>
            <a:pPr algn="l">
              <a:defRPr sz="1000">
                <a:latin typeface="Times"/>
                <a:ea typeface="Times"/>
                <a:cs typeface="Times"/>
                <a:sym typeface="Times"/>
              </a:defRPr>
            </a:pPr>
            <a:r>
              <a:t>( </a:t>
            </a:r>
            <a:r>
              <a:rPr u="sng">
                <a:hlinkClick r:id="rId11" invalidUrl="" action="" tgtFrame="" tooltip="" history="1" highlightClick="0" endSnd="0"/>
              </a:rPr>
              <a:t>https://indico.cern.ch/event/573069/sessions/230066/attachments/1440275/2217034/kisekinakamura_20170405_XeSAT.pdf</a:t>
            </a:r>
            <a:r>
              <a:t> )</a:t>
            </a:r>
          </a:p>
        </p:txBody>
      </p:sp>
      <p:sp>
        <p:nvSpPr>
          <p:cNvPr id="552" name="線"/>
          <p:cNvSpPr/>
          <p:nvPr/>
        </p:nvSpPr>
        <p:spPr>
          <a:xfrm flipH="1">
            <a:off x="8563580" y="4429405"/>
            <a:ext cx="321038" cy="8971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53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  <p:sp>
        <p:nvSpPr>
          <p:cNvPr id="554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5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55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56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957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958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6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62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1963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64" name="Sensitivity estimation for 1 ton detector…"/>
          <p:cNvSpPr txBox="1"/>
          <p:nvPr/>
        </p:nvSpPr>
        <p:spPr>
          <a:xfrm>
            <a:off x="206638" y="1170632"/>
            <a:ext cx="7840267" cy="5584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Sensitivity estimation for 1 ton detector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Need to reach m</a:t>
            </a:r>
            <a:r>
              <a:rPr baseline="-5999"/>
              <a:t>ββ</a:t>
            </a:r>
            <a:r>
              <a:t> = 20 meV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Background free is required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 baseline="31999"/>
              <a:t>214</a:t>
            </a:r>
            <a:r>
              <a:t>Bi (2447 keV) is serious BG source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Main source : Pressure vessel (~10 ton)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Even if we use oxygen-free copper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2.9 ppt </a:t>
            </a:r>
            <a:r>
              <a:rPr baseline="31999"/>
              <a:t>214</a:t>
            </a:r>
            <a:r>
              <a:t>Bi (cf. EXO-200)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→ 75 event/year for 1 ton detector</a:t>
            </a:r>
          </a:p>
        </p:txBody>
      </p:sp>
      <p:pic>
        <p:nvPicPr>
          <p:cNvPr id="1965" name="スクリーンショット 2018-09-16 0.44.26.png" descr="スクリーンショット 2018-09-16 0.44.26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922"/>
          <a:stretch>
            <a:fillRect/>
          </a:stretch>
        </p:blipFill>
        <p:spPr>
          <a:xfrm>
            <a:off x="8269331" y="1170632"/>
            <a:ext cx="4422202" cy="4619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6" name="スクリーンショット 2018-09-16 0.53.25.png" descr="スクリーンショット 2018-09-16 0.53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1700" y="6042690"/>
            <a:ext cx="4548019" cy="33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7" name="arXiv.1502.00581"/>
          <p:cNvSpPr txBox="1"/>
          <p:nvPr/>
        </p:nvSpPr>
        <p:spPr>
          <a:xfrm>
            <a:off x="11378415" y="1467094"/>
            <a:ext cx="121339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arXiv.1502.00581</a:t>
            </a:r>
          </a:p>
        </p:txBody>
      </p:sp>
      <p:sp>
        <p:nvSpPr>
          <p:cNvPr id="1968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0" name="スクリーンショット 2018-10-21 11.18.32.png" descr="スクリーンショット 2018-10-21 11.18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700" y="4418514"/>
            <a:ext cx="7391400" cy="3949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1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007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1972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3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4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5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0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001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002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0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5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6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008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009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010" name="Topological information…"/>
          <p:cNvSpPr txBox="1"/>
          <p:nvPr/>
        </p:nvSpPr>
        <p:spPr>
          <a:xfrm>
            <a:off x="156629" y="953086"/>
            <a:ext cx="12497967" cy="337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Topological information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Deep Learning is one of the options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Learning with simulation of 0νββ and gamma-ray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Pitch of readout cell is variable to optimization (performance vs costs…)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Signal efficiency :  41% : BG : 121 evt/yr → 3.2 evt/yr (1 ton Xe)</a:t>
            </a:r>
          </a:p>
          <a:p>
            <a:pPr algn="l">
              <a:defRPr sz="2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 (assuming 10 tons of pressure vessel made of Oxygen-free Cu, 10mm-pitch readout)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Estimated sensitivity : m</a:t>
            </a:r>
            <a:r>
              <a:rPr baseline="-5999"/>
              <a:t>ββ</a:t>
            </a:r>
            <a:r>
              <a:t> = 32 meV (1 ton yr Xe, 10 mm-pitch)</a:t>
            </a:r>
          </a:p>
        </p:txBody>
      </p:sp>
      <p:sp>
        <p:nvSpPr>
          <p:cNvPr id="2011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2012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  <p:sp>
        <p:nvSpPr>
          <p:cNvPr id="2013" name="signal"/>
          <p:cNvSpPr txBox="1"/>
          <p:nvPr/>
        </p:nvSpPr>
        <p:spPr>
          <a:xfrm>
            <a:off x="8868142" y="5713163"/>
            <a:ext cx="980237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signal</a:t>
            </a:r>
          </a:p>
        </p:txBody>
      </p:sp>
      <p:sp>
        <p:nvSpPr>
          <p:cNvPr id="2014" name="Gamma(BG)"/>
          <p:cNvSpPr txBox="1"/>
          <p:nvPr/>
        </p:nvSpPr>
        <p:spPr>
          <a:xfrm>
            <a:off x="3694986" y="6354185"/>
            <a:ext cx="192603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Gamma(BG)</a:t>
            </a:r>
          </a:p>
        </p:txBody>
      </p:sp>
      <p:sp>
        <p:nvSpPr>
          <p:cNvPr id="2015" name="model1_02"/>
          <p:cNvSpPr txBox="1"/>
          <p:nvPr/>
        </p:nvSpPr>
        <p:spPr>
          <a:xfrm>
            <a:off x="5588093" y="4520046"/>
            <a:ext cx="182861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model1_02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18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19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202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21" name="Further more……"/>
          <p:cNvSpPr txBox="1"/>
          <p:nvPr/>
        </p:nvSpPr>
        <p:spPr>
          <a:xfrm>
            <a:off x="148257" y="1170632"/>
            <a:ext cx="12708286" cy="340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Further more…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Pressurized water shield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water Cherenkov can be used for muon veto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thin pressure vessel to reduce mass → reduce </a:t>
            </a:r>
            <a:r>
              <a:rPr baseline="31999"/>
              <a:t>214</a:t>
            </a:r>
            <a:r>
              <a:t>Bi BG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Active shield vessel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detects alpha and beta ray event of </a:t>
            </a:r>
            <a:r>
              <a:rPr baseline="31999"/>
              <a:t>214</a:t>
            </a:r>
            <a:r>
              <a:t>Bi in the materials of vessel</a:t>
            </a:r>
          </a:p>
        </p:txBody>
      </p:sp>
      <p:pic>
        <p:nvPicPr>
          <p:cNvPr id="2022" name="スクリーンショット 2018-09-16 1.15.52.png" descr="スクリーンショット 2018-09-16 1.15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619" y="5099120"/>
            <a:ext cx="6930495" cy="4176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3" name="スクリーンショット 2018-09-16 1.18.31.png" descr="スクリーンショット 2018-09-16 1.18.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4985" y="5320039"/>
            <a:ext cx="5008825" cy="3367456"/>
          </a:xfrm>
          <a:prstGeom prst="rect">
            <a:avLst/>
          </a:prstGeom>
          <a:ln w="12700">
            <a:miter lim="400000"/>
          </a:ln>
        </p:spPr>
      </p:pic>
      <p:sp>
        <p:nvSpPr>
          <p:cNvPr id="2024" name="Polyethylene Naphthalate"/>
          <p:cNvSpPr txBox="1"/>
          <p:nvPr/>
        </p:nvSpPr>
        <p:spPr>
          <a:xfrm>
            <a:off x="9649281" y="8676506"/>
            <a:ext cx="168436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Polyethylene Naphthalate</a:t>
            </a:r>
          </a:p>
        </p:txBody>
      </p:sp>
      <p:sp>
        <p:nvSpPr>
          <p:cNvPr id="2025" name="DBD18 at Hilton Waikoloa village, Hawaii,       21 Oct 2018"/>
          <p:cNvSpPr txBox="1"/>
          <p:nvPr/>
        </p:nvSpPr>
        <p:spPr>
          <a:xfrm>
            <a:off x="188136" y="9401139"/>
            <a:ext cx="56536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DBD18 at Hilton Waikoloa village, Hawaii,       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063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2028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9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0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1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6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057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058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0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1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2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064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065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92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557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9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5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86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587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5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1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593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594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expected event displays…"/>
          <p:cNvSpPr txBox="1"/>
          <p:nvPr/>
        </p:nvSpPr>
        <p:spPr>
          <a:xfrm>
            <a:off x="162204" y="4130313"/>
            <a:ext cx="638443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expected event displays</a:t>
            </a:r>
          </a:p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(simulation : 10 atm Xe, 15mm-pitch, 1MHz sampling)</a:t>
            </a:r>
          </a:p>
        </p:txBody>
      </p:sp>
      <p:pic>
        <p:nvPicPr>
          <p:cNvPr id="596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rcRect l="567" t="7203" r="49813" b="1421"/>
          <a:stretch>
            <a:fillRect/>
          </a:stretch>
        </p:blipFill>
        <p:spPr>
          <a:xfrm>
            <a:off x="8854876" y="5487033"/>
            <a:ext cx="4093035" cy="3908705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pic>
        <p:nvPicPr>
          <p:cNvPr id="597" name="Picture 3" descr="Picture 3"/>
          <p:cNvPicPr>
            <a:picLocks noChangeAspect="1"/>
          </p:cNvPicPr>
          <p:nvPr/>
        </p:nvPicPr>
        <p:blipFill>
          <a:blip r:embed="rId11">
            <a:extLst/>
          </a:blip>
          <a:srcRect l="49921" t="7132" r="516" b="1303"/>
          <a:stretch>
            <a:fillRect/>
          </a:stretch>
        </p:blipFill>
        <p:spPr>
          <a:xfrm>
            <a:off x="4455914" y="5487033"/>
            <a:ext cx="4080021" cy="3908762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pic>
        <p:nvPicPr>
          <p:cNvPr id="598" name="Picture 2" descr="Picture 2"/>
          <p:cNvPicPr>
            <a:picLocks noChangeAspect="1"/>
          </p:cNvPicPr>
          <p:nvPr/>
        </p:nvPicPr>
        <p:blipFill>
          <a:blip r:embed="rId12">
            <a:extLst/>
          </a:blip>
          <a:srcRect l="49850" t="7625" r="769" b="1519"/>
          <a:stretch>
            <a:fillRect/>
          </a:stretch>
        </p:blipFill>
        <p:spPr>
          <a:xfrm>
            <a:off x="56951" y="5497550"/>
            <a:ext cx="4079826" cy="3887952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grpSp>
        <p:nvGrpSpPr>
          <p:cNvPr id="601" name="正方形/長方形 6"/>
          <p:cNvGrpSpPr/>
          <p:nvPr/>
        </p:nvGrpSpPr>
        <p:grpSpPr>
          <a:xfrm>
            <a:off x="1592833" y="4973429"/>
            <a:ext cx="1008113" cy="517115"/>
            <a:chOff x="0" y="0"/>
            <a:chExt cx="1008112" cy="517113"/>
          </a:xfrm>
        </p:grpSpPr>
        <p:sp>
          <p:nvSpPr>
            <p:cNvPr id="599" name="四角形"/>
            <p:cNvSpPr/>
            <p:nvPr/>
          </p:nvSpPr>
          <p:spPr>
            <a:xfrm>
              <a:off x="0" y="42532"/>
              <a:ext cx="1008113" cy="4320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Symbol"/>
                  <a:ea typeface="Symbol"/>
                  <a:cs typeface="Symbol"/>
                  <a:sym typeface="Symbol"/>
                </a:defRPr>
              </a:pPr>
            </a:p>
          </p:txBody>
        </p:sp>
        <p:sp>
          <p:nvSpPr>
            <p:cNvPr id="600" name="0νββ"/>
            <p:cNvSpPr txBox="1"/>
            <p:nvPr/>
          </p:nvSpPr>
          <p:spPr>
            <a:xfrm>
              <a:off x="0" y="-1"/>
              <a:ext cx="1008113" cy="517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0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nbb</a:t>
              </a:r>
            </a:p>
          </p:txBody>
        </p:sp>
      </p:grpSp>
      <p:grpSp>
        <p:nvGrpSpPr>
          <p:cNvPr id="604" name="正方形/長方形 7"/>
          <p:cNvGrpSpPr/>
          <p:nvPr/>
        </p:nvGrpSpPr>
        <p:grpSpPr>
          <a:xfrm>
            <a:off x="5154227" y="4973429"/>
            <a:ext cx="2734049" cy="517115"/>
            <a:chOff x="0" y="0"/>
            <a:chExt cx="2734048" cy="517113"/>
          </a:xfrm>
        </p:grpSpPr>
        <p:sp>
          <p:nvSpPr>
            <p:cNvPr id="602" name="四角形"/>
            <p:cNvSpPr/>
            <p:nvPr/>
          </p:nvSpPr>
          <p:spPr>
            <a:xfrm>
              <a:off x="0" y="42532"/>
              <a:ext cx="2734049" cy="4320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3" name="α-ray (2.5MeV)"/>
            <p:cNvSpPr txBox="1"/>
            <p:nvPr/>
          </p:nvSpPr>
          <p:spPr>
            <a:xfrm>
              <a:off x="0" y="-1"/>
              <a:ext cx="2734049" cy="517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457200">
                <a:defRPr sz="2800">
                  <a:latin typeface="Symbol"/>
                  <a:ea typeface="Symbol"/>
                  <a:cs typeface="Symbol"/>
                  <a:sym typeface="Symbol"/>
                </a:defRPr>
              </a:pPr>
              <a:r>
                <a:t>a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-ray (2.5MeV)</a:t>
              </a:r>
            </a:p>
          </p:txBody>
        </p:sp>
      </p:grpSp>
      <p:grpSp>
        <p:nvGrpSpPr>
          <p:cNvPr id="607" name="正方形/長方形 8"/>
          <p:cNvGrpSpPr/>
          <p:nvPr/>
        </p:nvGrpSpPr>
        <p:grpSpPr>
          <a:xfrm>
            <a:off x="8850114" y="4415038"/>
            <a:ext cx="4102497" cy="1421613"/>
            <a:chOff x="0" y="-323156"/>
            <a:chExt cx="4102496" cy="1421612"/>
          </a:xfrm>
        </p:grpSpPr>
        <p:sp>
          <p:nvSpPr>
            <p:cNvPr id="605" name="四角形"/>
            <p:cNvSpPr/>
            <p:nvPr/>
          </p:nvSpPr>
          <p:spPr>
            <a:xfrm>
              <a:off x="0" y="63768"/>
              <a:ext cx="4102497" cy="64776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6" name="Compton γ-ray (2.5MeV)"/>
            <p:cNvSpPr txBox="1"/>
            <p:nvPr/>
          </p:nvSpPr>
          <p:spPr>
            <a:xfrm>
              <a:off x="0" y="-323157"/>
              <a:ext cx="4102497" cy="1421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Symbol"/>
                  <a:ea typeface="Symbol"/>
                  <a:cs typeface="Symbol"/>
                  <a:sym typeface="Symbol"/>
                </a:defRPr>
              </a:pPr>
              <a:r>
                <a:t>Compton g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-ray (2.5MeV)</a:t>
              </a:r>
            </a:p>
          </p:txBody>
        </p:sp>
      </p:grpSp>
      <p:pic>
        <p:nvPicPr>
          <p:cNvPr id="608" name="スクリーンショット 2018-09-13 22.41.58.png" descr="スクリーンショット 2018-09-13 22.41.58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838545" y="894678"/>
            <a:ext cx="4125634" cy="3453775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simulation"/>
          <p:cNvSpPr txBox="1"/>
          <p:nvPr/>
        </p:nvSpPr>
        <p:spPr>
          <a:xfrm>
            <a:off x="11409543" y="1402687"/>
            <a:ext cx="1319375" cy="4826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</a:t>
            </a:r>
          </a:p>
        </p:txBody>
      </p:sp>
      <p:sp>
        <p:nvSpPr>
          <p:cNvPr id="610" name="Reconstruct the event topologies from…"/>
          <p:cNvSpPr txBox="1"/>
          <p:nvPr/>
        </p:nvSpPr>
        <p:spPr>
          <a:xfrm>
            <a:off x="187766" y="1104604"/>
            <a:ext cx="8379174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Reconstruct the event topologies from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hit pattern and wave form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α and multi-site events are easily removed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Photo absorption of gamma events are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distinguished with Deep Learning (Later)</a:t>
            </a:r>
          </a:p>
        </p:txBody>
      </p:sp>
      <p:sp>
        <p:nvSpPr>
          <p:cNvPr id="611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  <p:sp>
        <p:nvSpPr>
          <p:cNvPr id="612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672020">
            <a:off x="8204755" y="2639932"/>
            <a:ext cx="2953425" cy="137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0771" y="6792445"/>
            <a:ext cx="1562443" cy="728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1782" y="4791728"/>
            <a:ext cx="2232873" cy="10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図形"/>
          <p:cNvSpPr/>
          <p:nvPr/>
        </p:nvSpPr>
        <p:spPr>
          <a:xfrm rot="736538">
            <a:off x="32241" y="2377248"/>
            <a:ext cx="12851566" cy="727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344"/>
                </a:moveTo>
                <a:lnTo>
                  <a:pt x="17266" y="1605"/>
                </a:lnTo>
                <a:lnTo>
                  <a:pt x="14750" y="827"/>
                </a:lnTo>
                <a:lnTo>
                  <a:pt x="20208" y="0"/>
                </a:lnTo>
                <a:lnTo>
                  <a:pt x="21600" y="4653"/>
                </a:lnTo>
                <a:lnTo>
                  <a:pt x="19607" y="2903"/>
                </a:lnTo>
                <a:lnTo>
                  <a:pt x="399" y="21600"/>
                </a:lnTo>
                <a:lnTo>
                  <a:pt x="0" y="21344"/>
                </a:lnTo>
                <a:close/>
              </a:path>
            </a:pathLst>
          </a:custGeom>
          <a:solidFill>
            <a:schemeClr val="accent5">
              <a:alpha val="2681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618" name="スクリーンショット 2018-10-19 23.png" descr="スクリーンショット 2018-10-19 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1188" y="3250460"/>
            <a:ext cx="4889898" cy="3803254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655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620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1" name="momiji-illust13.png" descr="momiji-illust1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2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3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8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649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650" name="線" descr="線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6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3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4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656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657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3" name="グループ"/>
          <p:cNvGrpSpPr/>
          <p:nvPr/>
        </p:nvGrpSpPr>
        <p:grpSpPr>
          <a:xfrm>
            <a:off x="-170563" y="4895511"/>
            <a:ext cx="2851793" cy="2471448"/>
            <a:chOff x="0" y="-304504"/>
            <a:chExt cx="2851791" cy="2471447"/>
          </a:xfrm>
        </p:grpSpPr>
        <p:pic>
          <p:nvPicPr>
            <p:cNvPr id="658" name="IMGP5158.png" descr="IMGP5158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28100"/>
              <a:ext cx="2851792" cy="2138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9" name="線"/>
            <p:cNvSpPr/>
            <p:nvPr/>
          </p:nvSpPr>
          <p:spPr>
            <a:xfrm>
              <a:off x="462172" y="145617"/>
              <a:ext cx="1285932" cy="2244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660" name="9cm"/>
            <p:cNvSpPr txBox="1"/>
            <p:nvPr/>
          </p:nvSpPr>
          <p:spPr>
            <a:xfrm rot="60000">
              <a:off x="763793" y="-297599"/>
              <a:ext cx="796147" cy="550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9cm</a:t>
              </a:r>
            </a:p>
          </p:txBody>
        </p:sp>
        <p:sp>
          <p:nvSpPr>
            <p:cNvPr id="661" name="線"/>
            <p:cNvSpPr/>
            <p:nvPr/>
          </p:nvSpPr>
          <p:spPr>
            <a:xfrm flipV="1">
              <a:off x="1928770" y="233600"/>
              <a:ext cx="1" cy="1437120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662" name="φ10cm"/>
            <p:cNvSpPr txBox="1"/>
            <p:nvPr/>
          </p:nvSpPr>
          <p:spPr>
            <a:xfrm rot="5340000">
              <a:off x="1504054" y="555230"/>
              <a:ext cx="1151044" cy="683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φ10cm</a:t>
              </a:r>
            </a:p>
          </p:txBody>
        </p:sp>
      </p:grpSp>
      <p:sp>
        <p:nvSpPr>
          <p:cNvPr id="664" name="角丸四角形"/>
          <p:cNvSpPr/>
          <p:nvPr/>
        </p:nvSpPr>
        <p:spPr>
          <a:xfrm>
            <a:off x="8104465" y="3952427"/>
            <a:ext cx="2413181" cy="848439"/>
          </a:xfrm>
          <a:prstGeom prst="roundRect">
            <a:avLst>
              <a:gd name="adj" fmla="val 25091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65" name="角丸四角形"/>
          <p:cNvSpPr/>
          <p:nvPr/>
        </p:nvSpPr>
        <p:spPr>
          <a:xfrm>
            <a:off x="10875201" y="1465502"/>
            <a:ext cx="2207473" cy="1162480"/>
          </a:xfrm>
          <a:prstGeom prst="roundRect">
            <a:avLst>
              <a:gd name="adj" fmla="val 19365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66" name="~ 100kg scale"/>
          <p:cNvSpPr txBox="1"/>
          <p:nvPr/>
        </p:nvSpPr>
        <p:spPr>
          <a:xfrm>
            <a:off x="8252738" y="4109946"/>
            <a:ext cx="211663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 100kg scale</a:t>
            </a:r>
          </a:p>
        </p:txBody>
      </p:sp>
      <p:sp>
        <p:nvSpPr>
          <p:cNvPr id="667" name="ton scale"/>
          <p:cNvSpPr txBox="1"/>
          <p:nvPr/>
        </p:nvSpPr>
        <p:spPr>
          <a:xfrm>
            <a:off x="11037316" y="1722892"/>
            <a:ext cx="180312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ton scale</a:t>
            </a:r>
          </a:p>
        </p:txBody>
      </p:sp>
      <p:sp>
        <p:nvSpPr>
          <p:cNvPr id="668" name="Road map of the AXEL experiment…"/>
          <p:cNvSpPr txBox="1"/>
          <p:nvPr/>
        </p:nvSpPr>
        <p:spPr>
          <a:xfrm>
            <a:off x="154395" y="966402"/>
            <a:ext cx="1055176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Road map of the AXEL experiment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Finish evaluation of the prototype detectors until 2020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aiming to start physics run from 2021</a:t>
            </a:r>
          </a:p>
        </p:txBody>
      </p:sp>
      <p:sp>
        <p:nvSpPr>
          <p:cNvPr id="669" name="2018 ~"/>
          <p:cNvSpPr txBox="1"/>
          <p:nvPr/>
        </p:nvSpPr>
        <p:spPr>
          <a:xfrm>
            <a:off x="3238272" y="3274408"/>
            <a:ext cx="110678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2018 ~</a:t>
            </a:r>
          </a:p>
        </p:txBody>
      </p:sp>
      <p:sp>
        <p:nvSpPr>
          <p:cNvPr id="670" name="2021 ~"/>
          <p:cNvSpPr txBox="1"/>
          <p:nvPr/>
        </p:nvSpPr>
        <p:spPr>
          <a:xfrm>
            <a:off x="7961015" y="3428165"/>
            <a:ext cx="110678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2021 ~</a:t>
            </a:r>
          </a:p>
        </p:txBody>
      </p:sp>
      <p:sp>
        <p:nvSpPr>
          <p:cNvPr id="671" name="202X ~"/>
          <p:cNvSpPr txBox="1"/>
          <p:nvPr/>
        </p:nvSpPr>
        <p:spPr>
          <a:xfrm>
            <a:off x="10771494" y="930478"/>
            <a:ext cx="118578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202X ~</a:t>
            </a:r>
          </a:p>
        </p:txBody>
      </p:sp>
      <p:sp>
        <p:nvSpPr>
          <p:cNvPr id="672" name="2014~2018"/>
          <p:cNvSpPr txBox="1"/>
          <p:nvPr/>
        </p:nvSpPr>
        <p:spPr>
          <a:xfrm>
            <a:off x="-25127" y="4587526"/>
            <a:ext cx="172908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2014~2018</a:t>
            </a:r>
          </a:p>
        </p:txBody>
      </p:sp>
      <p:sp>
        <p:nvSpPr>
          <p:cNvPr id="673" name="線"/>
          <p:cNvSpPr/>
          <p:nvPr/>
        </p:nvSpPr>
        <p:spPr>
          <a:xfrm flipH="1" flipV="1">
            <a:off x="5865613" y="4086068"/>
            <a:ext cx="107139" cy="2044317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74" name="線"/>
          <p:cNvSpPr/>
          <p:nvPr/>
        </p:nvSpPr>
        <p:spPr>
          <a:xfrm flipH="1">
            <a:off x="4606643" y="5751187"/>
            <a:ext cx="1647271" cy="384280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75" name="~φ50cm"/>
          <p:cNvSpPr txBox="1"/>
          <p:nvPr/>
        </p:nvSpPr>
        <p:spPr>
          <a:xfrm>
            <a:off x="5851543" y="4479964"/>
            <a:ext cx="89832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~φ50cm</a:t>
            </a:r>
          </a:p>
        </p:txBody>
      </p:sp>
      <p:sp>
        <p:nvSpPr>
          <p:cNvPr id="676" name="~50cm"/>
          <p:cNvSpPr txBox="1"/>
          <p:nvPr/>
        </p:nvSpPr>
        <p:spPr>
          <a:xfrm>
            <a:off x="5057352" y="5543550"/>
            <a:ext cx="745853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~50cm</a:t>
            </a:r>
          </a:p>
        </p:txBody>
      </p:sp>
      <p:sp>
        <p:nvSpPr>
          <p:cNvPr id="677" name="- ~0.08kg Xe…"/>
          <p:cNvSpPr txBox="1"/>
          <p:nvPr/>
        </p:nvSpPr>
        <p:spPr>
          <a:xfrm>
            <a:off x="111169" y="7458823"/>
            <a:ext cx="327563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~0.08kg Xe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Demonstrate the ELCC concept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Energy resolution study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 ( 122keV, 356keV, 511keV )</a:t>
            </a:r>
          </a:p>
        </p:txBody>
      </p:sp>
      <p:sp>
        <p:nvSpPr>
          <p:cNvPr id="678" name="- ~5.6kg Xe…"/>
          <p:cNvSpPr txBox="1"/>
          <p:nvPr/>
        </p:nvSpPr>
        <p:spPr>
          <a:xfrm>
            <a:off x="5144789" y="6626375"/>
            <a:ext cx="3121622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~5.6kg Xe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Know-how of enlargement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Energy resolution study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   (near the Q-value)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Background study 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now, constructing</a:t>
            </a:r>
          </a:p>
        </p:txBody>
      </p:sp>
      <p:sp>
        <p:nvSpPr>
          <p:cNvPr id="679" name="- Discovery(?)…"/>
          <p:cNvSpPr txBox="1"/>
          <p:nvPr/>
        </p:nvSpPr>
        <p:spPr>
          <a:xfrm>
            <a:off x="10912537" y="2629605"/>
            <a:ext cx="20353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Discovery(?)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sweep out IH</a:t>
            </a:r>
          </a:p>
        </p:txBody>
      </p:sp>
      <p:sp>
        <p:nvSpPr>
          <p:cNvPr id="680" name="- Physics run…"/>
          <p:cNvSpPr txBox="1"/>
          <p:nvPr/>
        </p:nvSpPr>
        <p:spPr>
          <a:xfrm>
            <a:off x="8868316" y="4834587"/>
            <a:ext cx="188688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- Physics run</a:t>
            </a:r>
          </a:p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- World record </a:t>
            </a:r>
          </a:p>
        </p:txBody>
      </p:sp>
      <p:sp>
        <p:nvSpPr>
          <p:cNvPr id="681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  <p:sp>
        <p:nvSpPr>
          <p:cNvPr id="682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720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685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6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7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8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3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714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715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7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8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9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721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722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724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725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763" name="グループ"/>
          <p:cNvGrpSpPr/>
          <p:nvPr/>
        </p:nvGrpSpPr>
        <p:grpSpPr>
          <a:xfrm>
            <a:off x="-212148" y="8049751"/>
            <a:ext cx="13426474" cy="1870373"/>
            <a:chOff x="0" y="0"/>
            <a:chExt cx="13426472" cy="1870371"/>
          </a:xfrm>
        </p:grpSpPr>
        <p:pic>
          <p:nvPicPr>
            <p:cNvPr id="728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9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0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6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757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758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7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1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2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764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765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Sensitive region : φ10cm × 9cm…"/>
          <p:cNvSpPr txBox="1"/>
          <p:nvPr/>
        </p:nvSpPr>
        <p:spPr>
          <a:xfrm>
            <a:off x="278762" y="1015225"/>
            <a:ext cx="938264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Sensitive region : φ10cm × 9cm 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# of channel : 64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Purpose : Demonstrate the performance of ELCC  </a:t>
            </a:r>
          </a:p>
        </p:txBody>
      </p:sp>
      <p:grpSp>
        <p:nvGrpSpPr>
          <p:cNvPr id="774" name="グループ"/>
          <p:cNvGrpSpPr/>
          <p:nvPr/>
        </p:nvGrpSpPr>
        <p:grpSpPr>
          <a:xfrm>
            <a:off x="120364" y="3396099"/>
            <a:ext cx="7877729" cy="6002950"/>
            <a:chOff x="0" y="-17030"/>
            <a:chExt cx="7877727" cy="6002948"/>
          </a:xfrm>
        </p:grpSpPr>
        <p:pic>
          <p:nvPicPr>
            <p:cNvPr id="767" name="IMGP5158.png" descr="IMGP5158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77623"/>
              <a:ext cx="7877728" cy="5908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8" name="線"/>
            <p:cNvSpPr/>
            <p:nvPr/>
          </p:nvSpPr>
          <p:spPr>
            <a:xfrm>
              <a:off x="1276695" y="402251"/>
              <a:ext cx="3552228" cy="6200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769" name="9cm"/>
            <p:cNvSpPr txBox="1"/>
            <p:nvPr/>
          </p:nvSpPr>
          <p:spPr>
            <a:xfrm rot="60000">
              <a:off x="2709201" y="-8390"/>
              <a:ext cx="995354" cy="5853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2200"/>
              </a:lvl1pPr>
            </a:lstStyle>
            <a:p>
              <a:pPr/>
              <a:r>
                <a:t>9cm</a:t>
              </a:r>
            </a:p>
          </p:txBody>
        </p:sp>
        <p:sp>
          <p:nvSpPr>
            <p:cNvPr id="770" name="線"/>
            <p:cNvSpPr/>
            <p:nvPr/>
          </p:nvSpPr>
          <p:spPr>
            <a:xfrm flipV="1">
              <a:off x="5327993" y="645292"/>
              <a:ext cx="1" cy="3969867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771" name="φ10cm"/>
            <p:cNvSpPr txBox="1"/>
            <p:nvPr/>
          </p:nvSpPr>
          <p:spPr>
            <a:xfrm rot="5340000">
              <a:off x="4733935" y="2354570"/>
              <a:ext cx="1532437" cy="551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2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φ10cm</a:t>
              </a:r>
            </a:p>
          </p:txBody>
        </p:sp>
        <p:sp>
          <p:nvSpPr>
            <p:cNvPr id="772" name="線"/>
            <p:cNvSpPr/>
            <p:nvPr/>
          </p:nvSpPr>
          <p:spPr>
            <a:xfrm>
              <a:off x="796348" y="960343"/>
              <a:ext cx="58663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773" name="5mm"/>
            <p:cNvSpPr txBox="1"/>
            <p:nvPr/>
          </p:nvSpPr>
          <p:spPr>
            <a:xfrm rot="60000">
              <a:off x="736574" y="427727"/>
              <a:ext cx="976308" cy="551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/>
              </a:lvl1pPr>
            </a:lstStyle>
            <a:p>
              <a:pPr/>
              <a:r>
                <a:t>5mm</a:t>
              </a:r>
            </a:p>
          </p:txBody>
        </p:sp>
      </p:grpSp>
      <p:sp>
        <p:nvSpPr>
          <p:cNvPr id="775" name="Prototype detector"/>
          <p:cNvSpPr/>
          <p:nvPr/>
        </p:nvSpPr>
        <p:spPr>
          <a:xfrm>
            <a:off x="65976" y="2935185"/>
            <a:ext cx="3801827" cy="558801"/>
          </a:xfrm>
          <a:prstGeom prst="rect">
            <a:avLst/>
          </a:prstGeom>
          <a:blipFill>
            <a:blip r:embed="rId11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Prototype detector</a:t>
            </a:r>
          </a:p>
        </p:txBody>
      </p:sp>
      <p:pic>
        <p:nvPicPr>
          <p:cNvPr id="776" name="IMG_7040.png" descr="IMG_7040.png"/>
          <p:cNvPicPr>
            <a:picLocks noChangeAspect="1"/>
          </p:cNvPicPr>
          <p:nvPr/>
        </p:nvPicPr>
        <p:blipFill>
          <a:blip r:embed="rId12">
            <a:extLst/>
          </a:blip>
          <a:srcRect l="0" t="5753" r="0" b="19080"/>
          <a:stretch>
            <a:fillRect/>
          </a:stretch>
        </p:blipFill>
        <p:spPr>
          <a:xfrm>
            <a:off x="8062170" y="3577166"/>
            <a:ext cx="4156941" cy="3124607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MPPCs"/>
          <p:cNvSpPr/>
          <p:nvPr/>
        </p:nvSpPr>
        <p:spPr>
          <a:xfrm>
            <a:off x="7996446" y="3108436"/>
            <a:ext cx="1267878" cy="558801"/>
          </a:xfrm>
          <a:prstGeom prst="rect">
            <a:avLst/>
          </a:prstGeom>
          <a:blipFill>
            <a:blip r:embed="rId1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MPPCs</a:t>
            </a:r>
          </a:p>
        </p:txBody>
      </p:sp>
      <p:sp>
        <p:nvSpPr>
          <p:cNvPr id="778" name="Sensitive to VUV light"/>
          <p:cNvSpPr txBox="1"/>
          <p:nvPr/>
        </p:nvSpPr>
        <p:spPr>
          <a:xfrm>
            <a:off x="9269879" y="3153824"/>
            <a:ext cx="3801827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Sensitive to VUV light</a:t>
            </a:r>
          </a:p>
        </p:txBody>
      </p:sp>
      <p:pic>
        <p:nvPicPr>
          <p:cNvPr id="779" name="イメージ" descr="イメージ"/>
          <p:cNvPicPr>
            <a:picLocks noChangeAspect="1"/>
          </p:cNvPicPr>
          <p:nvPr/>
        </p:nvPicPr>
        <p:blipFill>
          <a:blip r:embed="rId14">
            <a:extLst/>
          </a:blip>
          <a:srcRect l="14187" t="19822" r="6260" b="16472"/>
          <a:stretch>
            <a:fillRect/>
          </a:stretch>
        </p:blipFill>
        <p:spPr>
          <a:xfrm>
            <a:off x="8102401" y="6842762"/>
            <a:ext cx="3481596" cy="27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PMTs"/>
          <p:cNvSpPr/>
          <p:nvPr/>
        </p:nvSpPr>
        <p:spPr>
          <a:xfrm>
            <a:off x="8286064" y="6608765"/>
            <a:ext cx="1267879" cy="558801"/>
          </a:xfrm>
          <a:prstGeom prst="rect">
            <a:avLst/>
          </a:prstGeom>
          <a:blipFill>
            <a:blip r:embed="rId1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PMTs</a:t>
            </a:r>
          </a:p>
        </p:txBody>
      </p:sp>
      <p:sp>
        <p:nvSpPr>
          <p:cNvPr id="781" name="線"/>
          <p:cNvSpPr/>
          <p:nvPr/>
        </p:nvSpPr>
        <p:spPr>
          <a:xfrm flipV="1">
            <a:off x="8504486" y="8747296"/>
            <a:ext cx="1293777" cy="56974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82" name="2.5cm"/>
          <p:cNvSpPr txBox="1"/>
          <p:nvPr/>
        </p:nvSpPr>
        <p:spPr>
          <a:xfrm rot="21480000">
            <a:off x="8728349" y="8696230"/>
            <a:ext cx="998452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19161" tIns="119161" rIns="119161" bIns="119161"/>
          <a:lstStyle>
            <a:lvl1pPr algn="l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2.5cm</a:t>
            </a:r>
          </a:p>
        </p:txBody>
      </p:sp>
      <p:sp>
        <p:nvSpPr>
          <p:cNvPr id="783" name="線"/>
          <p:cNvSpPr/>
          <p:nvPr/>
        </p:nvSpPr>
        <p:spPr>
          <a:xfrm flipV="1">
            <a:off x="11653310" y="4162896"/>
            <a:ext cx="20176" cy="38495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84" name="7.5mm"/>
          <p:cNvSpPr txBox="1"/>
          <p:nvPr/>
        </p:nvSpPr>
        <p:spPr>
          <a:xfrm>
            <a:off x="11723931" y="4190272"/>
            <a:ext cx="910106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7.5mm</a:t>
            </a:r>
          </a:p>
        </p:txBody>
      </p:sp>
      <p:sp>
        <p:nvSpPr>
          <p:cNvPr id="785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786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