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" name="Shape 13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フッターの設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四角形"/>
          <p:cNvSpPr/>
          <p:nvPr/>
        </p:nvSpPr>
        <p:spPr>
          <a:xfrm>
            <a:off x="-13876" y="13088728"/>
            <a:ext cx="24411753" cy="637094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graphicFrame>
        <p:nvGraphicFramePr>
          <p:cNvPr id="18" name="表"/>
          <p:cNvGraphicFramePr/>
          <p:nvPr/>
        </p:nvGraphicFramePr>
        <p:xfrm>
          <a:off x="6517651" y="13157244"/>
          <a:ext cx="11348699" cy="50006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1348699"/>
              </a:tblGrid>
              <a:tr h="500062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PT Sans Caption"/>
                          <a:ea typeface="PT Sans Caption"/>
                          <a:cs typeface="PT Sans Caption"/>
                        </a:rPr>
                        <a:t>“高圧ガスキセノンガス検出器開発の現状”, 小原, 新学術地下宇宙2021領域研究会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表"/>
          <p:cNvGraphicFramePr/>
          <p:nvPr/>
        </p:nvGraphicFramePr>
        <p:xfrm>
          <a:off x="21978421" y="13088728"/>
          <a:ext cx="2884142" cy="63709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884141"/>
              </a:tblGrid>
              <a:tr h="63709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PT Sans Caption"/>
                          <a:ea typeface="PT Sans Caption"/>
                          <a:cs typeface="PT Sans Caption"/>
                        </a:rPr>
                        <a:t>/ 13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表"/>
          <p:cNvGraphicFramePr/>
          <p:nvPr/>
        </p:nvGraphicFramePr>
        <p:xfrm>
          <a:off x="819355" y="13088728"/>
          <a:ext cx="2884143" cy="63709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884141"/>
              </a:tblGrid>
              <a:tr h="63709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PT Sans Caption"/>
                          <a:ea typeface="PT Sans Caption"/>
                          <a:cs typeface="PT Sans Caption"/>
                        </a:rPr>
                        <a:t>2021.05.20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21" name="フッター設定用マスタースライド"/>
          <p:cNvSpPr txBox="1"/>
          <p:nvPr/>
        </p:nvSpPr>
        <p:spPr>
          <a:xfrm>
            <a:off x="7402512" y="6469062"/>
            <a:ext cx="9578976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PT Sans Caption"/>
                <a:ea typeface="PT Sans Caption"/>
                <a:cs typeface="PT Sans Caption"/>
                <a:sym typeface="PT Sans Caption"/>
              </a:defRPr>
            </a:lvl1pPr>
          </a:lstStyle>
          <a:p>
            <a:pPr/>
            <a:r>
              <a:t>フッター設定用マスタースライド</a:t>
            </a:r>
          </a:p>
        </p:txBody>
      </p:sp>
      <p:sp>
        <p:nvSpPr>
          <p:cNvPr id="22" name="マスタースライドを開いて,  フッターの”Date”と”XX”, ”Name, Conference名”を編集してください. 他スライドへは自動で反映されます"/>
          <p:cNvSpPr txBox="1"/>
          <p:nvPr/>
        </p:nvSpPr>
        <p:spPr>
          <a:xfrm>
            <a:off x="5160401" y="8358633"/>
            <a:ext cx="14063198" cy="2320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spcBef>
                <a:spcPts val="4500"/>
              </a:spcBef>
              <a:defRPr sz="3800">
                <a:latin typeface="PT Sans Caption"/>
                <a:ea typeface="PT Sans Caption"/>
                <a:cs typeface="PT Sans Caption"/>
                <a:sym typeface="PT Sans Caption"/>
              </a:defRPr>
            </a:pPr>
            <a:r>
              <a:t>マスタースライドを開いて, </a:t>
            </a:r>
            <a:br/>
            <a:r>
              <a:t>フッターの”Date”と”XX”, ”Name, Conference名”を編集してください. 他スライドへは自動で反映されます</a:t>
            </a:r>
          </a:p>
        </p:txBody>
      </p:sp>
      <p:pic>
        <p:nvPicPr>
          <p:cNvPr id="23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43153" y="203524"/>
            <a:ext cx="10067198" cy="5856770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ext追加時のフォントはPT Sans Caption/PT Serifを指定してください"/>
          <p:cNvSpPr txBox="1"/>
          <p:nvPr/>
        </p:nvSpPr>
        <p:spPr>
          <a:xfrm>
            <a:off x="5639244" y="11649081"/>
            <a:ext cx="13105512" cy="627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200">
                <a:latin typeface="PT Sans Caption"/>
                <a:ea typeface="PT Sans Caption"/>
                <a:cs typeface="PT Sans Caption"/>
                <a:sym typeface="PT Sans Caption"/>
              </a:defRPr>
            </a:lvl1pPr>
          </a:lstStyle>
          <a:p>
            <a:pPr/>
            <a:r>
              <a:t>Text追加時のフォントはPT Sans Caption/PT Serifを指定してください</a:t>
            </a:r>
          </a:p>
        </p:txBody>
      </p:sp>
      <p:sp>
        <p:nvSpPr>
          <p:cNvPr id="25" name="スライド番号"/>
          <p:cNvSpPr txBox="1"/>
          <p:nvPr>
            <p:ph type="sldNum" sz="quarter" idx="2"/>
          </p:nvPr>
        </p:nvSpPr>
        <p:spPr>
          <a:xfrm>
            <a:off x="22497411" y="13112594"/>
            <a:ext cx="517678" cy="51300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26" name="表"/>
          <p:cNvGraphicFramePr/>
          <p:nvPr/>
        </p:nvGraphicFramePr>
        <p:xfrm>
          <a:off x="17744462" y="14772937"/>
          <a:ext cx="2884143" cy="63709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884141"/>
              </a:tblGrid>
              <a:tr h="637093">
                <a:tc>
                  <a:txBody>
                    <a:bodyPr/>
                    <a:lstStyle/>
                    <a:p>
                      <a:pPr defTabSz="914400">
                        <a:defRPr>
                          <a:latin typeface="+mj-lt"/>
                          <a:ea typeface="+mj-ea"/>
                          <a:cs typeface="+mj-cs"/>
                          <a:sym typeface="Avenir Next Regular"/>
                        </a:defRPr>
                      </a:pPr>
                      <a:r>
                        <a:t>/ 13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左寄せタイトル色付き＋本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本文レベル1…"/>
          <p:cNvSpPr txBox="1"/>
          <p:nvPr>
            <p:ph type="body" idx="1"/>
          </p:nvPr>
        </p:nvSpPr>
        <p:spPr>
          <a:xfrm>
            <a:off x="3512343" y="2428875"/>
            <a:ext cx="17359314" cy="10483454"/>
          </a:xfrm>
          <a:prstGeom prst="rect">
            <a:avLst/>
          </a:prstGeom>
        </p:spPr>
        <p:txBody>
          <a:bodyPr/>
          <a:lstStyle>
            <a:lvl1pPr>
              <a:defRPr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>
              <a:defRPr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>
              <a:defRPr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>
              <a:defRPr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>
              <a:defRPr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27" name="四角形"/>
          <p:cNvSpPr/>
          <p:nvPr/>
        </p:nvSpPr>
        <p:spPr>
          <a:xfrm>
            <a:off x="3046464" y="13088728"/>
            <a:ext cx="18291072" cy="637094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28" name="スライド番号"/>
          <p:cNvSpPr txBox="1"/>
          <p:nvPr>
            <p:ph type="sldNum" sz="quarter" idx="2"/>
          </p:nvPr>
        </p:nvSpPr>
        <p:spPr>
          <a:xfrm>
            <a:off x="19669466" y="13108781"/>
            <a:ext cx="509144" cy="561976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129" name="表"/>
          <p:cNvGraphicFramePr/>
          <p:nvPr/>
        </p:nvGraphicFramePr>
        <p:xfrm>
          <a:off x="6512718" y="13157244"/>
          <a:ext cx="11348700" cy="50006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1348699"/>
              </a:tblGrid>
              <a:tr h="500062">
                <a:tc>
                  <a:txBody>
                    <a:bodyPr/>
                    <a:lstStyle/>
                    <a:p>
                      <a:pPr defTabSz="914400">
                        <a:defRPr sz="2000">
                          <a:latin typeface="+mj-lt"/>
                          <a:ea typeface="+mj-ea"/>
                          <a:cs typeface="+mj-cs"/>
                          <a:sym typeface="Avenir Next Regular"/>
                        </a:defRPr>
                      </a:pPr>
                      <a:r>
                        <a:t>“高圧ガスキセノンガス検出器開発の現状”, 小原, 新学術地下宇宙2021領域研究会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130" name="表"/>
          <p:cNvGraphicFramePr/>
          <p:nvPr/>
        </p:nvGraphicFramePr>
        <p:xfrm>
          <a:off x="3155156" y="13088728"/>
          <a:ext cx="2884142" cy="63709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884141"/>
              </a:tblGrid>
              <a:tr h="637093">
                <a:tc>
                  <a:txBody>
                    <a:bodyPr/>
                    <a:lstStyle/>
                    <a:p>
                      <a:pPr defTabSz="914400">
                        <a:defRPr>
                          <a:latin typeface="+mj-lt"/>
                          <a:ea typeface="+mj-ea"/>
                          <a:cs typeface="+mj-cs"/>
                          <a:sym typeface="Avenir Next Regular"/>
                        </a:defRPr>
                      </a:pPr>
                      <a:r>
                        <a:t>2021.05.20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131" name="タイトルテキスト"/>
          <p:cNvSpPr txBox="1"/>
          <p:nvPr>
            <p:ph type="title"/>
          </p:nvPr>
        </p:nvSpPr>
        <p:spPr>
          <a:xfrm>
            <a:off x="3512343" y="428625"/>
            <a:ext cx="17359314" cy="1750219"/>
          </a:xfrm>
          <a:prstGeom prst="rect">
            <a:avLst/>
          </a:prstGeom>
          <a:solidFill>
            <a:srgbClr val="DCDEE0"/>
          </a:solidFill>
        </p:spPr>
        <p:txBody>
          <a:bodyPr anchor="t"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venir Next Regular"/>
              </a:defRPr>
            </a:lvl1pPr>
          </a:lstStyle>
          <a:p>
            <a:pPr/>
            <a:r>
              <a:t>タイトルテキスト</a:t>
            </a:r>
          </a:p>
        </p:txBody>
      </p:sp>
      <p:graphicFrame>
        <p:nvGraphicFramePr>
          <p:cNvPr id="132" name="表"/>
          <p:cNvGraphicFramePr/>
          <p:nvPr/>
        </p:nvGraphicFramePr>
        <p:xfrm>
          <a:off x="19137907" y="13088728"/>
          <a:ext cx="2884143" cy="63709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884141"/>
              </a:tblGrid>
              <a:tr h="637093">
                <a:tc>
                  <a:txBody>
                    <a:bodyPr/>
                    <a:lstStyle/>
                    <a:p>
                      <a:pPr defTabSz="914400">
                        <a:defRPr>
                          <a:latin typeface="+mj-lt"/>
                          <a:ea typeface="+mj-ea"/>
                          <a:cs typeface="+mj-cs"/>
                          <a:sym typeface="Avenir Next Regular"/>
                        </a:defRPr>
                      </a:pPr>
                      <a:r>
                        <a:t>/ 13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タイトルテキスト"/>
          <p:cNvSpPr txBox="1"/>
          <p:nvPr>
            <p:ph type="title"/>
          </p:nvPr>
        </p:nvSpPr>
        <p:spPr>
          <a:xfrm>
            <a:off x="2667000" y="2303859"/>
            <a:ext cx="19050000" cy="4643438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34" name="本文レベル1…"/>
          <p:cNvSpPr txBox="1"/>
          <p:nvPr>
            <p:ph type="body" sz="half" idx="1"/>
          </p:nvPr>
        </p:nvSpPr>
        <p:spPr>
          <a:xfrm>
            <a:off x="2667000" y="7241055"/>
            <a:ext cx="19050000" cy="3556001"/>
          </a:xfrm>
          <a:prstGeom prst="rect">
            <a:avLst/>
          </a:prstGeom>
        </p:spPr>
        <p:txBody>
          <a:bodyPr/>
          <a:lstStyle>
            <a:lvl1pPr marL="691444" indent="-691444">
              <a:buSzPct val="45000"/>
              <a:buBlip>
                <a:blip r:embed="rId2"/>
              </a:buBlip>
              <a:defRPr sz="2600"/>
            </a:lvl1pPr>
            <a:lvl2pPr marL="1135944" indent="-691444">
              <a:buSzPct val="45000"/>
              <a:buBlip>
                <a:blip r:embed="rId2"/>
              </a:buBlip>
              <a:defRPr sz="2600"/>
            </a:lvl2pPr>
            <a:lvl3pPr marL="1580444" indent="-691444">
              <a:buSzPct val="45000"/>
              <a:buBlip>
                <a:blip r:embed="rId2"/>
              </a:buBlip>
              <a:defRPr sz="2600"/>
            </a:lvl3pPr>
            <a:lvl4pPr marL="2024944" indent="-691444">
              <a:buSzPct val="45000"/>
              <a:buBlip>
                <a:blip r:embed="rId2"/>
              </a:buBlip>
              <a:defRPr sz="2600"/>
            </a:lvl4pPr>
            <a:lvl5pPr marL="2469444" indent="-691444">
              <a:buSzPct val="45000"/>
              <a:buBlip>
                <a:blip r:embed="rId2"/>
              </a:buBlip>
              <a:defRPr sz="26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5" name="四角形"/>
          <p:cNvSpPr/>
          <p:nvPr/>
        </p:nvSpPr>
        <p:spPr>
          <a:xfrm>
            <a:off x="4031" y="13088728"/>
            <a:ext cx="24375938" cy="637094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graphicFrame>
        <p:nvGraphicFramePr>
          <p:cNvPr id="36" name="表"/>
          <p:cNvGraphicFramePr/>
          <p:nvPr/>
        </p:nvGraphicFramePr>
        <p:xfrm>
          <a:off x="22287783" y="13099048"/>
          <a:ext cx="2884143" cy="63709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884141"/>
              </a:tblGrid>
              <a:tr h="637093">
                <a:tc>
                  <a:txBody>
                    <a:bodyPr/>
                    <a:lstStyle/>
                    <a:p>
                      <a:pPr defTabSz="914400">
                        <a:defRPr>
                          <a:latin typeface="PT Sans Caption"/>
                          <a:ea typeface="PT Sans Caption"/>
                          <a:cs typeface="PT Sans Caption"/>
                        </a:defRPr>
                      </a:pPr>
                      <a:r>
                        <a:t>/ 13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37" name="スライド番号"/>
          <p:cNvSpPr txBox="1"/>
          <p:nvPr>
            <p:ph type="sldNum" sz="quarter" idx="2"/>
          </p:nvPr>
        </p:nvSpPr>
        <p:spPr>
          <a:xfrm>
            <a:off x="22815073" y="13119100"/>
            <a:ext cx="517679" cy="51300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38" name="表"/>
          <p:cNvGraphicFramePr/>
          <p:nvPr/>
        </p:nvGraphicFramePr>
        <p:xfrm>
          <a:off x="6512718" y="13157244"/>
          <a:ext cx="11348700" cy="50006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1348699"/>
              </a:tblGrid>
              <a:tr h="500062">
                <a:tc>
                  <a:txBody>
                    <a:bodyPr/>
                    <a:lstStyle/>
                    <a:p>
                      <a:pPr defTabSz="914400">
                        <a:defRPr>
                          <a:latin typeface="PT Sans Caption"/>
                          <a:ea typeface="PT Sans Caption"/>
                          <a:cs typeface="PT Sans Caption"/>
                        </a:defRPr>
                      </a:pPr>
                      <a:r>
                        <a:t>“高圧ガスキセノンガス検出器開発の現状”, 小原, 新学術地下宇宙2021領域研究会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39" name="表"/>
          <p:cNvGraphicFramePr/>
          <p:nvPr/>
        </p:nvGraphicFramePr>
        <p:xfrm>
          <a:off x="820873" y="13099048"/>
          <a:ext cx="2884143" cy="63709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884141"/>
              </a:tblGrid>
              <a:tr h="637093">
                <a:tc>
                  <a:txBody>
                    <a:bodyPr/>
                    <a:lstStyle/>
                    <a:p>
                      <a:pPr defTabSz="914400">
                        <a:defRPr>
                          <a:latin typeface="PT Sans Caption"/>
                          <a:ea typeface="PT Sans Caption"/>
                          <a:cs typeface="PT Sans Caption"/>
                        </a:defRPr>
                      </a:pPr>
                      <a:r>
                        <a:t>2021.05.20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タイトル フッター無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タイトルテキスト"/>
          <p:cNvSpPr txBox="1"/>
          <p:nvPr>
            <p:ph type="title"/>
          </p:nvPr>
        </p:nvSpPr>
        <p:spPr>
          <a:xfrm>
            <a:off x="2667000" y="2388230"/>
            <a:ext cx="19050000" cy="4643439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47" name="本文レベル1…"/>
          <p:cNvSpPr txBox="1"/>
          <p:nvPr>
            <p:ph type="body" sz="quarter" idx="1"/>
          </p:nvPr>
        </p:nvSpPr>
        <p:spPr>
          <a:xfrm>
            <a:off x="2667000" y="7243779"/>
            <a:ext cx="19050000" cy="3429001"/>
          </a:xfrm>
          <a:prstGeom prst="rect">
            <a:avLst/>
          </a:prstGeom>
        </p:spPr>
        <p:txBody>
          <a:bodyPr/>
          <a:lstStyle>
            <a:lvl1pPr marL="321027" indent="-321027">
              <a:buSzPct val="45000"/>
              <a:buBlip>
                <a:blip r:embed="rId2"/>
              </a:buBlip>
              <a:defRPr sz="2600"/>
            </a:lvl1pPr>
            <a:lvl2pPr marL="765527" indent="-321027">
              <a:buSzPct val="45000"/>
              <a:buBlip>
                <a:blip r:embed="rId2"/>
              </a:buBlip>
              <a:defRPr sz="2600"/>
            </a:lvl2pPr>
            <a:lvl3pPr marL="1210027" indent="-321027">
              <a:buSzPct val="45000"/>
              <a:buBlip>
                <a:blip r:embed="rId2"/>
              </a:buBlip>
              <a:defRPr sz="2600"/>
            </a:lvl3pPr>
            <a:lvl4pPr marL="1654527" indent="-321027">
              <a:buSzPct val="45000"/>
              <a:buBlip>
                <a:blip r:embed="rId2"/>
              </a:buBlip>
              <a:defRPr sz="2600"/>
            </a:lvl4pPr>
            <a:lvl5pPr marL="2099027" indent="-321027">
              <a:buSzPct val="45000"/>
              <a:buBlip>
                <a:blip r:embed="rId2"/>
              </a:buBlip>
              <a:defRPr sz="26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8" name="スライド番号"/>
          <p:cNvSpPr txBox="1"/>
          <p:nvPr>
            <p:ph type="sldNum" sz="quarter" idx="2"/>
          </p:nvPr>
        </p:nvSpPr>
        <p:spPr>
          <a:xfrm>
            <a:off x="20456927" y="13175104"/>
            <a:ext cx="556083" cy="44767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左寄せタイトル下線＋本文のコピ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本文レベル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6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57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8" name="テキスト"/>
          <p:cNvSpPr txBox="1"/>
          <p:nvPr>
            <p:ph type="body" sz="quarter" idx="21"/>
          </p:nvPr>
        </p:nvSpPr>
        <p:spPr>
          <a:xfrm>
            <a:off x="548711" y="89488"/>
            <a:ext cx="23286578" cy="396875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marL="0" indent="0">
              <a:buSzTx/>
              <a:buNone/>
              <a:defRPr sz="2000">
                <a:latin typeface="PT Sans Caption"/>
                <a:ea typeface="PT Sans Caption"/>
                <a:cs typeface="PT Sans Caption"/>
                <a:sym typeface="PT Sans Captio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左寄せタイトル下線＋本文のコピ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本文レベル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6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67" name="四角形"/>
          <p:cNvSpPr/>
          <p:nvPr/>
        </p:nvSpPr>
        <p:spPr>
          <a:xfrm>
            <a:off x="4031" y="13088728"/>
            <a:ext cx="24375938" cy="637094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graphicFrame>
        <p:nvGraphicFramePr>
          <p:cNvPr id="68" name="表"/>
          <p:cNvGraphicFramePr/>
          <p:nvPr/>
        </p:nvGraphicFramePr>
        <p:xfrm>
          <a:off x="6512718" y="13157244"/>
          <a:ext cx="11348700" cy="50006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1348699"/>
              </a:tblGrid>
              <a:tr h="500062">
                <a:tc>
                  <a:txBody>
                    <a:bodyPr/>
                    <a:lstStyle/>
                    <a:p>
                      <a:pPr defTabSz="914400">
                        <a:defRPr>
                          <a:latin typeface="PT Sans Caption"/>
                          <a:ea typeface="PT Sans Caption"/>
                          <a:cs typeface="PT Sans Caption"/>
                        </a:defRPr>
                      </a:pPr>
                      <a:r>
                        <a:t>“高圧ガスキセノンガス検出器開発の現状”, 小原, 新学術地下宇宙2021領域研究会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69" name="表"/>
          <p:cNvGraphicFramePr/>
          <p:nvPr/>
        </p:nvGraphicFramePr>
        <p:xfrm>
          <a:off x="820873" y="13099048"/>
          <a:ext cx="2884143" cy="63709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884141"/>
              </a:tblGrid>
              <a:tr h="637093">
                <a:tc>
                  <a:txBody>
                    <a:bodyPr/>
                    <a:lstStyle/>
                    <a:p>
                      <a:pPr defTabSz="914400">
                        <a:defRPr>
                          <a:latin typeface="PT Sans Caption"/>
                          <a:ea typeface="PT Sans Caption"/>
                          <a:cs typeface="PT Sans Caption"/>
                        </a:defRPr>
                      </a:pPr>
                      <a:r>
                        <a:t>2021.05.20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70" name="表"/>
          <p:cNvGraphicFramePr/>
          <p:nvPr/>
        </p:nvGraphicFramePr>
        <p:xfrm>
          <a:off x="22287783" y="13099048"/>
          <a:ext cx="2884143" cy="63709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884141"/>
              </a:tblGrid>
              <a:tr h="637093">
                <a:tc>
                  <a:txBody>
                    <a:bodyPr/>
                    <a:lstStyle/>
                    <a:p>
                      <a:pPr defTabSz="914400">
                        <a:defRPr>
                          <a:latin typeface="PT Sans Caption"/>
                          <a:ea typeface="PT Sans Caption"/>
                          <a:cs typeface="PT Sans Caption"/>
                        </a:defRPr>
                      </a:pPr>
                      <a:r>
                        <a:t>/ 13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7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2" name="四角形"/>
          <p:cNvSpPr/>
          <p:nvPr/>
        </p:nvSpPr>
        <p:spPr>
          <a:xfrm>
            <a:off x="4031" y="-30622"/>
            <a:ext cx="24375938" cy="637095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73" name="テキスト"/>
          <p:cNvSpPr txBox="1"/>
          <p:nvPr>
            <p:ph type="body" sz="quarter" idx="21"/>
          </p:nvPr>
        </p:nvSpPr>
        <p:spPr>
          <a:xfrm>
            <a:off x="548711" y="89488"/>
            <a:ext cx="23286578" cy="396875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marL="0" indent="0">
              <a:buSzTx/>
              <a:buNone/>
              <a:defRPr sz="2000">
                <a:latin typeface="PT Sans Caption"/>
                <a:ea typeface="PT Sans Caption"/>
                <a:cs typeface="PT Sans Caption"/>
                <a:sym typeface="PT Sans Captio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空白　フッター有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四角形"/>
          <p:cNvSpPr/>
          <p:nvPr/>
        </p:nvSpPr>
        <p:spPr>
          <a:xfrm>
            <a:off x="4031" y="13088728"/>
            <a:ext cx="24375938" cy="637094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graphicFrame>
        <p:nvGraphicFramePr>
          <p:cNvPr id="81" name="表"/>
          <p:cNvGraphicFramePr/>
          <p:nvPr/>
        </p:nvGraphicFramePr>
        <p:xfrm>
          <a:off x="6512718" y="13157244"/>
          <a:ext cx="11348700" cy="50006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1348699"/>
              </a:tblGrid>
              <a:tr h="500062">
                <a:tc>
                  <a:txBody>
                    <a:bodyPr/>
                    <a:lstStyle/>
                    <a:p>
                      <a:pPr defTabSz="914400">
                        <a:defRPr>
                          <a:latin typeface="PT Sans Caption"/>
                          <a:ea typeface="PT Sans Caption"/>
                          <a:cs typeface="PT Sans Caption"/>
                        </a:defRPr>
                      </a:pPr>
                      <a:r>
                        <a:t>“高圧ガスキセノンガス検出器開発の現状”, 小原, 新学術地下宇宙2021領域研究会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82" name="表"/>
          <p:cNvGraphicFramePr/>
          <p:nvPr/>
        </p:nvGraphicFramePr>
        <p:xfrm>
          <a:off x="820873" y="13099048"/>
          <a:ext cx="2884143" cy="63709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884141"/>
              </a:tblGrid>
              <a:tr h="637093">
                <a:tc>
                  <a:txBody>
                    <a:bodyPr/>
                    <a:lstStyle/>
                    <a:p>
                      <a:pPr defTabSz="914400">
                        <a:defRPr>
                          <a:latin typeface="PT Sans Caption"/>
                          <a:ea typeface="PT Sans Caption"/>
                          <a:cs typeface="PT Sans Caption"/>
                        </a:defRPr>
                      </a:pPr>
                      <a:r>
                        <a:t>2021.05.20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83" name="表"/>
          <p:cNvGraphicFramePr/>
          <p:nvPr/>
        </p:nvGraphicFramePr>
        <p:xfrm>
          <a:off x="22287783" y="13099048"/>
          <a:ext cx="2884143" cy="63709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884141"/>
              </a:tblGrid>
              <a:tr h="637093">
                <a:tc>
                  <a:txBody>
                    <a:bodyPr/>
                    <a:lstStyle/>
                    <a:p>
                      <a:pPr defTabSz="914400">
                        <a:defRPr>
                          <a:latin typeface="PT Sans Caption"/>
                          <a:ea typeface="PT Sans Caption"/>
                          <a:cs typeface="PT Sans Caption"/>
                        </a:defRPr>
                      </a:pPr>
                      <a:r>
                        <a:t>/ 13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84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空白 フッター無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スライド番号"/>
          <p:cNvSpPr txBox="1"/>
          <p:nvPr>
            <p:ph type="sldNum" sz="quarter" idx="2"/>
          </p:nvPr>
        </p:nvSpPr>
        <p:spPr>
          <a:xfrm>
            <a:off x="20456561" y="13180218"/>
            <a:ext cx="556083" cy="44767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–Johnny Appleseed"/>
          <p:cNvSpPr txBox="1"/>
          <p:nvPr>
            <p:ph type="body" sz="quarter" idx="21"/>
          </p:nvPr>
        </p:nvSpPr>
        <p:spPr>
          <a:xfrm>
            <a:off x="4833937" y="8947546"/>
            <a:ext cx="14716126" cy="97264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SzTx/>
              <a:buNone/>
              <a:defRPr sz="5600">
                <a:latin typeface="PT Sans Caption"/>
                <a:ea typeface="PT Sans Caption"/>
                <a:cs typeface="PT Sans Caption"/>
                <a:sym typeface="PT Sans Caption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9" name="“ここに引用を入力してください。”"/>
          <p:cNvSpPr txBox="1"/>
          <p:nvPr>
            <p:ph type="body" sz="quarter" idx="22"/>
          </p:nvPr>
        </p:nvSpPr>
        <p:spPr>
          <a:xfrm>
            <a:off x="4833937" y="5961555"/>
            <a:ext cx="14716126" cy="1042796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buSzTx/>
              <a:buNone/>
              <a:defRPr sz="6000">
                <a:latin typeface="PT Sans Caption"/>
                <a:ea typeface="PT Sans Caption"/>
                <a:cs typeface="PT Sans Caption"/>
                <a:sym typeface="PT Sans Caption"/>
              </a:defRPr>
            </a:lvl1pPr>
          </a:lstStyle>
          <a:p>
            <a:pPr/>
            <a:r>
              <a:t>“ここに引用を入力してください。”</a:t>
            </a:r>
          </a:p>
        </p:txBody>
      </p:sp>
      <p:sp>
        <p:nvSpPr>
          <p:cNvPr id="100" name="スライド番号"/>
          <p:cNvSpPr txBox="1"/>
          <p:nvPr>
            <p:ph type="sldNum" sz="quarter" idx="2"/>
          </p:nvPr>
        </p:nvSpPr>
        <p:spPr>
          <a:xfrm>
            <a:off x="11905029" y="13010554"/>
            <a:ext cx="556083" cy="44767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左寄せタイトル下線＋本文 + 左コラ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本文レベル1…"/>
          <p:cNvSpPr txBox="1"/>
          <p:nvPr>
            <p:ph type="body" idx="1"/>
          </p:nvPr>
        </p:nvSpPr>
        <p:spPr>
          <a:xfrm>
            <a:off x="4863092" y="2548984"/>
            <a:ext cx="19265191" cy="10274629"/>
          </a:xfrm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08" name="タイトルテキスト"/>
          <p:cNvSpPr txBox="1"/>
          <p:nvPr>
            <p:ph type="title"/>
          </p:nvPr>
        </p:nvSpPr>
        <p:spPr>
          <a:xfrm>
            <a:off x="4756080" y="642564"/>
            <a:ext cx="19479215" cy="1750219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109" name="四角形"/>
          <p:cNvSpPr/>
          <p:nvPr/>
        </p:nvSpPr>
        <p:spPr>
          <a:xfrm>
            <a:off x="-142520" y="-14527"/>
            <a:ext cx="24669040" cy="63709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graphicFrame>
        <p:nvGraphicFramePr>
          <p:cNvPr id="110" name="表"/>
          <p:cNvGraphicFramePr/>
          <p:nvPr/>
        </p:nvGraphicFramePr>
        <p:xfrm>
          <a:off x="6486468" y="123763"/>
          <a:ext cx="11348699" cy="50006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1348699"/>
              </a:tblGrid>
              <a:tr h="500062">
                <a:tc>
                  <a:txBody>
                    <a:bodyPr/>
                    <a:lstStyle/>
                    <a:p>
                      <a:pPr defTabSz="914400">
                        <a:defRPr>
                          <a:latin typeface="PT Sans Caption"/>
                          <a:ea typeface="PT Sans Caption"/>
                          <a:cs typeface="PT Sans Caption"/>
                        </a:defRPr>
                      </a:pPr>
                      <a:r>
                        <a:t>“高圧ガスキセノンガス検出器開発の現状”, 小原, 新学術地下宇宙2021領域研究会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111" name="表"/>
          <p:cNvGraphicFramePr/>
          <p:nvPr/>
        </p:nvGraphicFramePr>
        <p:xfrm>
          <a:off x="794623" y="65567"/>
          <a:ext cx="2884142" cy="63709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884141"/>
              </a:tblGrid>
              <a:tr h="637093">
                <a:tc>
                  <a:txBody>
                    <a:bodyPr/>
                    <a:lstStyle/>
                    <a:p>
                      <a:pPr defTabSz="914400">
                        <a:defRPr>
                          <a:latin typeface="PT Sans Caption"/>
                          <a:ea typeface="PT Sans Caption"/>
                          <a:cs typeface="PT Sans Caption"/>
                        </a:defRPr>
                      </a:pPr>
                      <a:r>
                        <a:t>2021.05.20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112" name="表"/>
          <p:cNvGraphicFramePr/>
          <p:nvPr/>
        </p:nvGraphicFramePr>
        <p:xfrm>
          <a:off x="22276865" y="65567"/>
          <a:ext cx="2884142" cy="63709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884141"/>
              </a:tblGrid>
              <a:tr h="637093">
                <a:tc>
                  <a:txBody>
                    <a:bodyPr/>
                    <a:lstStyle/>
                    <a:p>
                      <a:pPr defTabSz="914400">
                        <a:defRPr>
                          <a:latin typeface="PT Sans Caption"/>
                          <a:ea typeface="PT Sans Caption"/>
                          <a:cs typeface="PT Sans Caption"/>
                        </a:defRPr>
                      </a:pPr>
                      <a:r>
                        <a:t>/ 13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113" name="スライド番号"/>
          <p:cNvSpPr txBox="1"/>
          <p:nvPr>
            <p:ph type="sldNum" sz="quarter" idx="2"/>
          </p:nvPr>
        </p:nvSpPr>
        <p:spPr>
          <a:xfrm>
            <a:off x="22791382" y="85618"/>
            <a:ext cx="517678" cy="51300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4" name="線"/>
          <p:cNvSpPr/>
          <p:nvPr/>
        </p:nvSpPr>
        <p:spPr>
          <a:xfrm>
            <a:off x="4755115" y="2245614"/>
            <a:ext cx="19265192" cy="1"/>
          </a:xfrm>
          <a:prstGeom prst="line">
            <a:avLst/>
          </a:prstGeom>
          <a:ln w="38100">
            <a:solidFill>
              <a:schemeClr val="accent2">
                <a:hueOff val="-554920"/>
                <a:satOff val="-21482"/>
                <a:lumOff val="-6228"/>
              </a:schemeClr>
            </a:solidFill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115" name="四角形"/>
          <p:cNvSpPr/>
          <p:nvPr/>
        </p:nvSpPr>
        <p:spPr>
          <a:xfrm>
            <a:off x="-23227" y="497773"/>
            <a:ext cx="4519842" cy="1337591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16" name="本文レベル1…"/>
          <p:cNvSpPr txBox="1"/>
          <p:nvPr>
            <p:ph type="body" sz="quarter" idx="21"/>
          </p:nvPr>
        </p:nvSpPr>
        <p:spPr>
          <a:xfrm>
            <a:off x="360851" y="7668627"/>
            <a:ext cx="3751686" cy="5681100"/>
          </a:xfrm>
          <a:prstGeom prst="rect">
            <a:avLst/>
          </a:prstGeom>
        </p:spPr>
        <p:txBody>
          <a:bodyPr/>
          <a:lstStyle>
            <a:lvl1pPr marL="254000" indent="-254000">
              <a:buSzPct val="100000"/>
              <a:buChar char="‣"/>
              <a:defRPr sz="2100"/>
            </a:lvl1pPr>
            <a:lvl2pPr marL="703791" indent="-259291">
              <a:buChar char="‣"/>
              <a:defRPr sz="2100"/>
            </a:lvl2pPr>
            <a:lvl3pPr marL="1148291" indent="-259291">
              <a:buChar char="‣"/>
              <a:defRPr sz="2100"/>
            </a:lvl3pPr>
            <a:lvl4pPr marL="1592791" indent="-259291">
              <a:buChar char="‣"/>
              <a:defRPr sz="2100"/>
            </a:lvl4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</p:txBody>
      </p:sp>
      <p:pic>
        <p:nvPicPr>
          <p:cNvPr id="117" name="kamland_logo.gif" descr="kamland_logo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29418" y="1786530"/>
            <a:ext cx="1302148" cy="1302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Toh_E_L_N_RGB.eps.pdf" descr="Toh_E_L_N_RGB.ep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701" y="866642"/>
            <a:ext cx="1302287" cy="1302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FRIS.pdf" descr="FRIS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87218" y="866600"/>
            <a:ext cx="1062846" cy="13020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本文レベル1…"/>
          <p:cNvSpPr txBox="1"/>
          <p:nvPr>
            <p:ph type="body" idx="1"/>
          </p:nvPr>
        </p:nvSpPr>
        <p:spPr>
          <a:xfrm>
            <a:off x="471668" y="2637699"/>
            <a:ext cx="23440664" cy="10274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2pPr marL="1114777" indent="-670277"/>
            <a:lvl3pPr marL="1559277" indent="-670277"/>
            <a:lvl4pPr marL="2003777" indent="-670277"/>
            <a:lvl5pPr marL="2448277" indent="-670277"/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" name="タイトルテキスト"/>
          <p:cNvSpPr txBox="1"/>
          <p:nvPr>
            <p:ph type="title"/>
          </p:nvPr>
        </p:nvSpPr>
        <p:spPr>
          <a:xfrm>
            <a:off x="471668" y="642564"/>
            <a:ext cx="23440664" cy="175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タイトルテキスト</a:t>
            </a:r>
          </a:p>
        </p:txBody>
      </p:sp>
      <p:sp>
        <p:nvSpPr>
          <p:cNvPr id="4" name="四角形"/>
          <p:cNvSpPr/>
          <p:nvPr/>
        </p:nvSpPr>
        <p:spPr>
          <a:xfrm>
            <a:off x="4031" y="13088728"/>
            <a:ext cx="24375938" cy="637094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graphicFrame>
        <p:nvGraphicFramePr>
          <p:cNvPr id="5" name="表"/>
          <p:cNvGraphicFramePr/>
          <p:nvPr/>
        </p:nvGraphicFramePr>
        <p:xfrm>
          <a:off x="6512718" y="13157244"/>
          <a:ext cx="11348700" cy="50006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1348699"/>
              </a:tblGrid>
              <a:tr h="500062">
                <a:tc>
                  <a:txBody>
                    <a:bodyPr/>
                    <a:lstStyle/>
                    <a:p>
                      <a:pPr defTabSz="914400">
                        <a:defRPr>
                          <a:latin typeface="PT Sans Caption"/>
                          <a:ea typeface="PT Sans Caption"/>
                          <a:cs typeface="PT Sans Caption"/>
                        </a:defRPr>
                      </a:pPr>
                      <a:r>
                        <a:t>“高圧ガスキセノンガス検出器開発の現状”, 小原, 新学術地下宇宙2021領域研究会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表"/>
          <p:cNvGraphicFramePr/>
          <p:nvPr/>
        </p:nvGraphicFramePr>
        <p:xfrm>
          <a:off x="820873" y="13099048"/>
          <a:ext cx="2884143" cy="63709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884141"/>
              </a:tblGrid>
              <a:tr h="637093">
                <a:tc>
                  <a:txBody>
                    <a:bodyPr/>
                    <a:lstStyle/>
                    <a:p>
                      <a:pPr defTabSz="914400">
                        <a:defRPr>
                          <a:latin typeface="PT Sans Caption"/>
                          <a:ea typeface="PT Sans Caption"/>
                          <a:cs typeface="PT Sans Caption"/>
                        </a:defRPr>
                      </a:pPr>
                      <a:r>
                        <a:t>2021.05.20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表"/>
          <p:cNvGraphicFramePr/>
          <p:nvPr/>
        </p:nvGraphicFramePr>
        <p:xfrm>
          <a:off x="22287783" y="13099048"/>
          <a:ext cx="2884143" cy="63709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884141"/>
              </a:tblGrid>
              <a:tr h="637093">
                <a:tc>
                  <a:txBody>
                    <a:bodyPr/>
                    <a:lstStyle/>
                    <a:p>
                      <a:pPr defTabSz="914400">
                        <a:defRPr>
                          <a:latin typeface="PT Sans Caption"/>
                          <a:ea typeface="PT Sans Caption"/>
                          <a:cs typeface="PT Sans Caption"/>
                        </a:defRPr>
                      </a:pPr>
                      <a:r>
                        <a:t>/ 13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8" name="スライド番号"/>
          <p:cNvSpPr txBox="1"/>
          <p:nvPr>
            <p:ph type="sldNum" sz="quarter" idx="2"/>
          </p:nvPr>
        </p:nvSpPr>
        <p:spPr>
          <a:xfrm>
            <a:off x="22817633" y="13119100"/>
            <a:ext cx="517678" cy="513003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>
                <a:latin typeface="PT Sans Caption"/>
                <a:ea typeface="PT Sans Caption"/>
                <a:cs typeface="PT Sans Caption"/>
                <a:sym typeface="PT Sans Captio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" name="四角形"/>
          <p:cNvSpPr/>
          <p:nvPr/>
        </p:nvSpPr>
        <p:spPr>
          <a:xfrm>
            <a:off x="4031" y="-30622"/>
            <a:ext cx="24375938" cy="637095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0" name="線"/>
          <p:cNvSpPr/>
          <p:nvPr/>
        </p:nvSpPr>
        <p:spPr>
          <a:xfrm>
            <a:off x="363693" y="2245614"/>
            <a:ext cx="23440664" cy="1"/>
          </a:xfrm>
          <a:prstGeom prst="line">
            <a:avLst/>
          </a:prstGeom>
          <a:ln w="38100">
            <a:solidFill>
              <a:schemeClr val="accent2">
                <a:hueOff val="-554920"/>
                <a:satOff val="-21482"/>
                <a:lumOff val="-6228"/>
              </a:schemeClr>
            </a:solidFill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xmlns:p14="http://schemas.microsoft.com/office/powerpoint/2010/main" spd="med" advClick="1"/>
  <p:txStyles>
    <p:titleStyle>
      <a:lvl1pPr marL="0" marR="0" indent="0" algn="l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400" u="none">
          <a:solidFill>
            <a:schemeClr val="accent2"/>
          </a:solidFill>
          <a:uFillTx/>
          <a:latin typeface="PT Sans Caption"/>
          <a:ea typeface="PT Sans Caption"/>
          <a:cs typeface="PT Sans Caption"/>
          <a:sym typeface="PT Sans Caption"/>
        </a:defRPr>
      </a:lvl1pPr>
      <a:lvl2pPr marL="0" marR="0" indent="228600" algn="l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400" u="none">
          <a:solidFill>
            <a:schemeClr val="accent2"/>
          </a:solidFill>
          <a:uFillTx/>
          <a:latin typeface="PT Sans Caption"/>
          <a:ea typeface="PT Sans Caption"/>
          <a:cs typeface="PT Sans Caption"/>
          <a:sym typeface="PT Sans Caption"/>
        </a:defRPr>
      </a:lvl2pPr>
      <a:lvl3pPr marL="0" marR="0" indent="457200" algn="l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400" u="none">
          <a:solidFill>
            <a:schemeClr val="accent2"/>
          </a:solidFill>
          <a:uFillTx/>
          <a:latin typeface="PT Sans Caption"/>
          <a:ea typeface="PT Sans Caption"/>
          <a:cs typeface="PT Sans Caption"/>
          <a:sym typeface="PT Sans Caption"/>
        </a:defRPr>
      </a:lvl3pPr>
      <a:lvl4pPr marL="0" marR="0" indent="685800" algn="l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400" u="none">
          <a:solidFill>
            <a:schemeClr val="accent2"/>
          </a:solidFill>
          <a:uFillTx/>
          <a:latin typeface="PT Sans Caption"/>
          <a:ea typeface="PT Sans Caption"/>
          <a:cs typeface="PT Sans Caption"/>
          <a:sym typeface="PT Sans Caption"/>
        </a:defRPr>
      </a:lvl4pPr>
      <a:lvl5pPr marL="0" marR="0" indent="914400" algn="l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400" u="none">
          <a:solidFill>
            <a:schemeClr val="accent2"/>
          </a:solidFill>
          <a:uFillTx/>
          <a:latin typeface="PT Sans Caption"/>
          <a:ea typeface="PT Sans Caption"/>
          <a:cs typeface="PT Sans Caption"/>
          <a:sym typeface="PT Sans Caption"/>
        </a:defRPr>
      </a:lvl5pPr>
      <a:lvl6pPr marL="0" marR="0" indent="1143000" algn="l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400" u="none">
          <a:solidFill>
            <a:schemeClr val="accent2"/>
          </a:solidFill>
          <a:uFillTx/>
          <a:latin typeface="PT Sans Caption"/>
          <a:ea typeface="PT Sans Caption"/>
          <a:cs typeface="PT Sans Caption"/>
          <a:sym typeface="PT Sans Caption"/>
        </a:defRPr>
      </a:lvl6pPr>
      <a:lvl7pPr marL="0" marR="0" indent="1371600" algn="l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400" u="none">
          <a:solidFill>
            <a:schemeClr val="accent2"/>
          </a:solidFill>
          <a:uFillTx/>
          <a:latin typeface="PT Sans Caption"/>
          <a:ea typeface="PT Sans Caption"/>
          <a:cs typeface="PT Sans Caption"/>
          <a:sym typeface="PT Sans Caption"/>
        </a:defRPr>
      </a:lvl7pPr>
      <a:lvl8pPr marL="0" marR="0" indent="1600200" algn="l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400" u="none">
          <a:solidFill>
            <a:schemeClr val="accent2"/>
          </a:solidFill>
          <a:uFillTx/>
          <a:latin typeface="PT Sans Caption"/>
          <a:ea typeface="PT Sans Caption"/>
          <a:cs typeface="PT Sans Caption"/>
          <a:sym typeface="PT Sans Caption"/>
        </a:defRPr>
      </a:lvl8pPr>
      <a:lvl9pPr marL="0" marR="0" indent="1828800" algn="l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400" u="none">
          <a:solidFill>
            <a:schemeClr val="accent2"/>
          </a:solidFill>
          <a:uFillTx/>
          <a:latin typeface="PT Sans Caption"/>
          <a:ea typeface="PT Sans Caption"/>
          <a:cs typeface="PT Sans Caption"/>
          <a:sym typeface="PT Sans Caption"/>
        </a:defRPr>
      </a:lvl9pPr>
    </p:titleStyle>
    <p:bodyStyle>
      <a:lvl1pPr marL="670277" marR="0" indent="-670277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PT Sans"/>
          <a:ea typeface="PT Sans"/>
          <a:cs typeface="PT Sans"/>
          <a:sym typeface="PT Sans"/>
        </a:defRPr>
      </a:lvl1pPr>
      <a:lvl2pPr marL="913694" marR="0" indent="-469194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PT Sans"/>
          <a:ea typeface="PT Sans"/>
          <a:cs typeface="PT Sans"/>
          <a:sym typeface="PT Sans"/>
        </a:defRPr>
      </a:lvl2pPr>
      <a:lvl3pPr marL="1358194" marR="0" indent="-469194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PT Sans"/>
          <a:ea typeface="PT Sans"/>
          <a:cs typeface="PT Sans"/>
          <a:sym typeface="PT Sans"/>
        </a:defRPr>
      </a:lvl3pPr>
      <a:lvl4pPr marL="1802694" marR="0" indent="-469194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PT Sans"/>
          <a:ea typeface="PT Sans"/>
          <a:cs typeface="PT Sans"/>
          <a:sym typeface="PT Sans"/>
        </a:defRPr>
      </a:lvl4pPr>
      <a:lvl5pPr marL="2247194" marR="0" indent="-469194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PT Sans"/>
          <a:ea typeface="PT Sans"/>
          <a:cs typeface="PT Sans"/>
          <a:sym typeface="PT Sans"/>
        </a:defRPr>
      </a:lvl5pPr>
      <a:lvl6pPr marL="2691694" marR="0" indent="-469194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PT Sans"/>
          <a:ea typeface="PT Sans"/>
          <a:cs typeface="PT Sans"/>
          <a:sym typeface="PT Sans"/>
        </a:defRPr>
      </a:lvl6pPr>
      <a:lvl7pPr marL="3136194" marR="0" indent="-469194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PT Sans"/>
          <a:ea typeface="PT Sans"/>
          <a:cs typeface="PT Sans"/>
          <a:sym typeface="PT Sans"/>
        </a:defRPr>
      </a:lvl7pPr>
      <a:lvl8pPr marL="3580694" marR="0" indent="-469194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PT Sans"/>
          <a:ea typeface="PT Sans"/>
          <a:cs typeface="PT Sans"/>
          <a:sym typeface="PT Sans"/>
        </a:defRPr>
      </a:lvl8pPr>
      <a:lvl9pPr marL="4025194" marR="0" indent="-469194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000000"/>
          </a:solidFill>
          <a:uFillTx/>
          <a:latin typeface="PT Sans"/>
          <a:ea typeface="PT Sans"/>
          <a:cs typeface="PT Sans"/>
          <a:sym typeface="PT Sans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T Sans Caption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T Sans Caption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T Sans Caption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T Sans Caption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T Sans Caption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T Sans Caption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T Sans Caption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T Sans Caption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T Sans Captio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3" Type="http://schemas.openxmlformats.org/officeDocument/2006/relationships/image" Target="../media/image10.png"/><Relationship Id="rId4" Type="http://schemas.openxmlformats.org/officeDocument/2006/relationships/image" Target="../media/image39.png"/><Relationship Id="rId5" Type="http://schemas.openxmlformats.org/officeDocument/2006/relationships/image" Target="../media/image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1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1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1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hyperlink" Target="https://doi.org/10.1103/PhysRevD.88.076004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0.png"/><Relationship Id="rId6" Type="http://schemas.openxmlformats.org/officeDocument/2006/relationships/hyperlink" Target="https://academic.oup.com/ptep/article/2020/3/033H01/5812338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1.jpe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10.png"/><Relationship Id="rId10" Type="http://schemas.openxmlformats.org/officeDocument/2006/relationships/image" Target="../media/image27.png"/><Relationship Id="rId11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高圧キセノンガス検出器開発の現状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高圧キセノンガス検出器開発の現状</a:t>
            </a:r>
          </a:p>
        </p:txBody>
      </p:sp>
      <p:sp>
        <p:nvSpPr>
          <p:cNvPr id="142" name="S.Obara (FRIS, Tohoku Univ.)  for AXEL collaboration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3600"/>
            </a:pPr>
            <a:r>
              <a:t>S.Obara (FRIS, Tohoku Univ.) </a:t>
            </a:r>
            <a:br/>
            <a:r>
              <a:t>for AXEL collaboration</a:t>
            </a:r>
          </a:p>
        </p:txBody>
      </p:sp>
      <p:sp>
        <p:nvSpPr>
          <p:cNvPr id="143" name="スライド番号"/>
          <p:cNvSpPr txBox="1"/>
          <p:nvPr>
            <p:ph type="sldNum" sz="quarter" idx="2"/>
          </p:nvPr>
        </p:nvSpPr>
        <p:spPr>
          <a:xfrm>
            <a:off x="22905599" y="13119100"/>
            <a:ext cx="336627" cy="5130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hase-1での結果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Phase-1での結果</a:t>
            </a:r>
          </a:p>
        </p:txBody>
      </p:sp>
      <p:sp>
        <p:nvSpPr>
          <p:cNvPr id="277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278" name="表"/>
          <p:cNvGraphicFramePr/>
          <p:nvPr/>
        </p:nvGraphicFramePr>
        <p:xfrm>
          <a:off x="947168" y="7834941"/>
          <a:ext cx="13807476" cy="2225655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3979729"/>
                <a:gridCol w="4154852"/>
                <a:gridCol w="5672893"/>
              </a:tblGrid>
              <a:tr h="490317">
                <a:tc>
                  <a:txBody>
                    <a:bodyPr/>
                    <a:lstStyle/>
                    <a:p>
                      <a:pPr defTabSz="914400">
                        <a:defRPr b="0" sz="2600">
                          <a:sym typeface="ヒラギノ角ゴ ProN W6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sym typeface="ヒラギノ角ゴ ProN W6"/>
                        </a:rPr>
                        <a:t>ΔE/E (FWHM)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sym typeface="ヒラギノ角ゴ ProN W6"/>
                        </a:rPr>
                        <a:t>@Q-val. (extrapolating with √E)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38149">
                <a:tc>
                  <a:txBody>
                    <a:bodyPr/>
                    <a:lstStyle/>
                    <a:p>
                      <a:pPr defTabSz="914400">
                        <a:defRPr b="0" sz="2600">
                          <a:sym typeface="ヒラギノ角ゴ ProN W6"/>
                        </a:defRPr>
                      </a:pPr>
                      <a:r>
                        <a:t>K</a:t>
                      </a:r>
                      <a:r>
                        <a:rPr baseline="-5999"/>
                        <a:t>α</a:t>
                      </a:r>
                      <a:r>
                        <a:t> (29.68 keV)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(4.38 ± 0.07) 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0.48%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31799">
                <a:tc>
                  <a:txBody>
                    <a:bodyPr/>
                    <a:lstStyle/>
                    <a:p>
                      <a:pPr defTabSz="914400">
                        <a:defRPr b="0" sz="2600">
                          <a:sym typeface="ヒラギノ角ゴ ProN W6"/>
                        </a:defRPr>
                      </a:pPr>
                      <a:r>
                        <a:t>K</a:t>
                      </a:r>
                      <a:r>
                        <a:rPr baseline="-5999"/>
                        <a:t>β</a:t>
                      </a:r>
                      <a:r>
                        <a:t> (33.62 keV)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(4.24 ± 0.16) 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0.50%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31799">
                <a:tc>
                  <a:txBody>
                    <a:bodyPr/>
                    <a:lstStyle/>
                    <a:p>
                      <a:pPr defTabSz="914400">
                        <a:defRPr b="0" sz="2600">
                          <a:sym typeface="ヒラギノ角ゴ ProN W6"/>
                        </a:defRPr>
                      </a:pPr>
                      <a:r>
                        <a:rPr baseline="31999"/>
                        <a:t>22</a:t>
                      </a:r>
                      <a:r>
                        <a:t>Na (511 keV) </a:t>
                      </a:r>
                      <a:r>
                        <a:rPr baseline="31999"/>
                        <a:t>(※)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(1.68 ± 0.04) 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ym typeface="ヒラギノ角ゴ ProN W3"/>
                        </a:defRPr>
                      </a:pPr>
                      <a:r>
                        <a:t>0.77% </a:t>
                      </a:r>
                      <a:r>
                        <a:rPr baseline="31999"/>
                        <a:t>(※)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31799">
                <a:tc>
                  <a:txBody>
                    <a:bodyPr/>
                    <a:lstStyle/>
                    <a:p>
                      <a:pPr defTabSz="914400">
                        <a:defRPr b="0" sz="2600">
                          <a:sym typeface="ヒラギノ角ゴ ProN W6"/>
                        </a:defRPr>
                      </a:pPr>
                      <a:r>
                        <a:rPr baseline="31999"/>
                        <a:t>137</a:t>
                      </a:r>
                      <a:r>
                        <a:t>Cs (662 keV)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(1.28 ± 0.02) 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0.67%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279" name="(※ β+対消滅時の重心系運動量によってモノクロではないらしい)"/>
          <p:cNvSpPr txBox="1"/>
          <p:nvPr/>
        </p:nvSpPr>
        <p:spPr>
          <a:xfrm>
            <a:off x="4141274" y="10062740"/>
            <a:ext cx="7419264" cy="451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(※ β+対消滅時の重心系運動量によってモノクロではないらしい)</a:t>
            </a:r>
          </a:p>
        </p:txBody>
      </p:sp>
      <p:pic>
        <p:nvPicPr>
          <p:cNvPr id="280" name="スクリーンショット 2021-05-14 13.43.46.png" descr="スクリーンショット 2021-05-14 13.43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0336" y="3476807"/>
            <a:ext cx="14761140" cy="3712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スクリーンショット 2021-05-14 13.44.07.png" descr="スクリーンショット 2021-05-14 13.44.0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88788" y="3157521"/>
            <a:ext cx="5020564" cy="4351155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137Cs (662keV) ガンマ線の飛跡"/>
          <p:cNvSpPr txBox="1"/>
          <p:nvPr/>
        </p:nvSpPr>
        <p:spPr>
          <a:xfrm>
            <a:off x="15632307" y="2739399"/>
            <a:ext cx="5523866" cy="592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3000"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137Cs (662keV) ガンマ線の飛跡</a:t>
            </a:r>
          </a:p>
        </p:txBody>
      </p:sp>
      <p:sp>
        <p:nvSpPr>
          <p:cNvPr id="283" name="Xe-5bar"/>
          <p:cNvSpPr txBox="1"/>
          <p:nvPr/>
        </p:nvSpPr>
        <p:spPr>
          <a:xfrm>
            <a:off x="9249458" y="1564029"/>
            <a:ext cx="1435355" cy="592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Xe-5bar</a:t>
            </a:r>
          </a:p>
        </p:txBody>
      </p:sp>
      <p:sp>
        <p:nvSpPr>
          <p:cNvPr id="284" name="⇒ MPPC増設して, 有効面積を増やして, もっと高いQ値での評価を!!"/>
          <p:cNvSpPr txBox="1"/>
          <p:nvPr/>
        </p:nvSpPr>
        <p:spPr>
          <a:xfrm>
            <a:off x="2201895" y="11341054"/>
            <a:ext cx="19316701" cy="908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u="sng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PT Sans Caption"/>
                <a:ea typeface="PT Sans Caption"/>
                <a:cs typeface="PT Sans Caption"/>
                <a:sym typeface="PT Sans Caption"/>
              </a:defRPr>
            </a:lvl1pPr>
          </a:lstStyle>
          <a:p>
            <a:pPr/>
            <a:r>
              <a:t>⇒ MPPC増設して, 有効面積を増やして, もっと高いQ値での評価を!!</a:t>
            </a:r>
          </a:p>
        </p:txBody>
      </p:sp>
      <p:sp>
        <p:nvSpPr>
          <p:cNvPr id="285" name="(しかしMPPC増設以外にもいくつか課題はある)"/>
          <p:cNvSpPr txBox="1"/>
          <p:nvPr/>
        </p:nvSpPr>
        <p:spPr>
          <a:xfrm>
            <a:off x="8012786" y="12372815"/>
            <a:ext cx="8142479" cy="592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(しかしMPPC増設以外にもいくつか課題はある)</a:t>
            </a:r>
          </a:p>
        </p:txBody>
      </p:sp>
      <p:pic>
        <p:nvPicPr>
          <p:cNvPr id="286" name="Cs_spectrum_energy_linear.pdf" descr="Cs_spectrum_energy_linear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07234" y="7754215"/>
            <a:ext cx="4643426" cy="3341302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137Cs (662keV) ガンマ線スペクトル"/>
          <p:cNvSpPr txBox="1"/>
          <p:nvPr/>
        </p:nvSpPr>
        <p:spPr>
          <a:xfrm>
            <a:off x="15266547" y="7380279"/>
            <a:ext cx="6255386" cy="59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3000"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137Cs (662keV) ガンマ線スペクトル</a:t>
            </a:r>
          </a:p>
        </p:txBody>
      </p:sp>
      <p:sp>
        <p:nvSpPr>
          <p:cNvPr id="288" name="エネルギー分解能の評価"/>
          <p:cNvSpPr txBox="1"/>
          <p:nvPr/>
        </p:nvSpPr>
        <p:spPr>
          <a:xfrm>
            <a:off x="400010" y="3027362"/>
            <a:ext cx="4346576" cy="523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3000"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エネルギー分解能の評価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hase-1測定時では5.5barにあげるとモジュール境界で放電があった (目標~8bar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Phase-1測定時では5.5barにあげるとモジュール境界で放電があった (目標~8bar)</a:t>
            </a:r>
          </a:p>
          <a:p>
            <a:pPr/>
            <a:r>
              <a:t>ELCCの構造を見直して対策</a:t>
            </a:r>
          </a:p>
          <a:p>
            <a:pPr/>
          </a:p>
          <a:p>
            <a:pPr/>
            <a:r>
              <a:t>コッククロフトウォルトン回路の導入試験</a:t>
            </a:r>
          </a:p>
          <a:p>
            <a:pPr/>
            <a:r>
              <a:t>回路上での放電とかもあったけどなんとか修正</a:t>
            </a:r>
          </a:p>
          <a:p>
            <a:pPr/>
            <a:r>
              <a:t>6.25bar下で E</a:t>
            </a:r>
            <a:r>
              <a:rPr baseline="-5999"/>
              <a:t>EL</a:t>
            </a:r>
            <a:r>
              <a:t>=3kV/cm/bar, E</a:t>
            </a:r>
            <a:r>
              <a:rPr baseline="-5999"/>
              <a:t>drift</a:t>
            </a:r>
            <a:r>
              <a:t>=100V/cm/bar を実現</a:t>
            </a:r>
          </a:p>
          <a:p>
            <a:pPr/>
          </a:p>
          <a:p>
            <a:pPr/>
            <a:r>
              <a:t>(Xeガス中で初めてCWを動かした?)</a:t>
            </a:r>
          </a:p>
        </p:txBody>
      </p:sp>
      <p:sp>
        <p:nvSpPr>
          <p:cNvPr id="291" name="放電対策とCW回路の導入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放電対策とCW回路の導入</a:t>
            </a:r>
          </a:p>
        </p:txBody>
      </p:sp>
      <p:sp>
        <p:nvSpPr>
          <p:cNvPr id="292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3" name="スクリーンショット 2021-05-14 13.51.25.png" descr="スクリーンショット 2021-05-14 13.51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27712" y="4673551"/>
            <a:ext cx="10341358" cy="399743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63500" dist="25400" dir="3600000">
              <a:srgbClr val="000000">
                <a:alpha val="70000"/>
              </a:srgbClr>
            </a:outerShdw>
          </a:effectLst>
        </p:spPr>
      </p:pic>
      <p:pic>
        <p:nvPicPr>
          <p:cNvPr id="294" name="スクリーンショット 2021-05-14 13.53.17.png" descr="スクリーンショット 2021-05-14 13.53.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39478" y="9126052"/>
            <a:ext cx="10517826" cy="353063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63500" dist="25400" dir="3600000">
              <a:srgbClr val="000000">
                <a:alpha val="70000"/>
              </a:srgbClr>
            </a:outerShdw>
          </a:effectLst>
        </p:spPr>
      </p:pic>
      <p:sp>
        <p:nvSpPr>
          <p:cNvPr id="295" name="(8barにしないのは, 手持ちのキセノンが足りないから)"/>
          <p:cNvSpPr txBox="1"/>
          <p:nvPr/>
        </p:nvSpPr>
        <p:spPr>
          <a:xfrm>
            <a:off x="7203731" y="7027283"/>
            <a:ext cx="6217286" cy="442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(8barにしないのは, 手持ちのキセノンが足りないから)</a:t>
            </a:r>
          </a:p>
        </p:txBody>
      </p:sp>
      <p:sp>
        <p:nvSpPr>
          <p:cNvPr id="296" name="メッシュ端の溶接によるほつれ防止など"/>
          <p:cNvSpPr txBox="1"/>
          <p:nvPr/>
        </p:nvSpPr>
        <p:spPr>
          <a:xfrm>
            <a:off x="14243390" y="8286812"/>
            <a:ext cx="4719956" cy="396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メッシュ端の溶接によるほつれ防止など</a:t>
            </a:r>
          </a:p>
        </p:txBody>
      </p:sp>
      <p:sp>
        <p:nvSpPr>
          <p:cNvPr id="297" name="(普段は直流電源)"/>
          <p:cNvSpPr txBox="1"/>
          <p:nvPr/>
        </p:nvSpPr>
        <p:spPr>
          <a:xfrm>
            <a:off x="10446155" y="5116352"/>
            <a:ext cx="2075816" cy="442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(普段は直流電源)</a:t>
            </a:r>
          </a:p>
        </p:txBody>
      </p:sp>
      <p:pic>
        <p:nvPicPr>
          <p:cNvPr id="298" name="スクリーンショット 2021-05-17 9.55.57.png" descr="スクリーンショット 2021-05-17 9.55.5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2069" y="8683280"/>
            <a:ext cx="10629901" cy="397510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100MΩ×20個"/>
          <p:cNvSpPr txBox="1"/>
          <p:nvPr/>
        </p:nvSpPr>
        <p:spPr>
          <a:xfrm>
            <a:off x="10904183" y="12686388"/>
            <a:ext cx="1634618" cy="442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100MΩ×20個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Background測定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Background測定</a:t>
            </a:r>
          </a:p>
        </p:txBody>
      </p:sp>
      <p:sp>
        <p:nvSpPr>
          <p:cNvPr id="302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3" name="スクリーンショット 2021-05-14 13.31.45.png" descr="スクリーンショット 2021-05-14 13.31.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94240" y="9968616"/>
            <a:ext cx="3973272" cy="3005424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新学術極低放射能班に協力依頼…"/>
          <p:cNvSpPr txBox="1"/>
          <p:nvPr/>
        </p:nvSpPr>
        <p:spPr>
          <a:xfrm>
            <a:off x="329313" y="2743162"/>
            <a:ext cx="23440665" cy="3726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17361" indent="-617361" algn="l">
              <a:buSzPct val="45000"/>
              <a:buBlip>
                <a:blip r:embed="rId3"/>
              </a:buBlip>
              <a:defRPr sz="3000">
                <a:latin typeface="PT Sans"/>
                <a:ea typeface="PT Sans"/>
                <a:cs typeface="PT Sans"/>
                <a:sym typeface="PT Sans"/>
              </a:defRPr>
            </a:pPr>
            <a:r>
              <a:t>新学術極低放射能班に協力依頼</a:t>
            </a:r>
          </a:p>
          <a:p>
            <a:pPr marL="617361" indent="-617361" algn="l">
              <a:buSzPct val="45000"/>
              <a:buBlip>
                <a:blip r:embed="rId3"/>
              </a:buBlip>
              <a:defRPr sz="3000">
                <a:latin typeface="PT Sans"/>
                <a:ea typeface="PT Sans"/>
                <a:cs typeface="PT Sans"/>
                <a:sym typeface="PT Sans"/>
              </a:defRPr>
            </a:pPr>
            <a:r>
              <a:t>Ge検出器でいくつかの部材を測定 (一部 AI-CHANでも測定)</a:t>
            </a:r>
          </a:p>
          <a:p>
            <a:pPr marL="617361" indent="-617361" algn="l">
              <a:buSzPct val="45000"/>
              <a:buBlip>
                <a:blip r:embed="rId3"/>
              </a:buBlip>
              <a:defRPr sz="3000">
                <a:latin typeface="PT Sans"/>
                <a:ea typeface="PT Sans"/>
                <a:cs typeface="PT Sans"/>
                <a:sym typeface="PT Sans"/>
              </a:defRPr>
            </a:pPr>
            <a:r>
              <a:t>(今年度はICP-MSでも測定したい)</a:t>
            </a:r>
          </a:p>
          <a:p>
            <a:pPr marL="617361" indent="-617361" algn="l">
              <a:buSzPct val="45000"/>
              <a:buBlip>
                <a:blip r:embed="rId3"/>
              </a:buBlip>
              <a:defRPr sz="3000">
                <a:latin typeface="PT Sans"/>
                <a:ea typeface="PT Sans"/>
                <a:cs typeface="PT Sans"/>
                <a:sym typeface="PT Sans"/>
              </a:defRPr>
            </a:pPr>
            <a:r>
              <a:t>MPPCのセラミックパッケージがやはり汚いので, 浜松ホトニクスと協議中 (パッケージ素材をPEEKに変更? これは地上測定には間に合わないか?)</a:t>
            </a:r>
          </a:p>
          <a:p>
            <a:pPr marL="617361" indent="-617361" algn="l">
              <a:buSzPct val="45000"/>
              <a:buBlip>
                <a:blip r:embed="rId3"/>
              </a:buBlip>
              <a:defRPr sz="3000">
                <a:latin typeface="PT Sans"/>
                <a:ea typeface="PT Sans"/>
                <a:cs typeface="PT Sans"/>
                <a:sym typeface="PT Sans"/>
              </a:defRPr>
            </a:pPr>
            <a:r>
              <a:t>放射能DB (今はまだメンテナンス中?) でアルミは汚いとわかったので, フィールドケージの素材をアルミ→銅に変更</a:t>
            </a:r>
          </a:p>
        </p:txBody>
      </p:sp>
      <p:pic>
        <p:nvPicPr>
          <p:cNvPr id="305" name="スクリーンショット 2021-05-14 14.00.46.png" descr="スクリーンショット 2021-05-14 14.00.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0041" y="6581399"/>
            <a:ext cx="13034439" cy="622046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63500" dist="25400" dir="3600000">
              <a:srgbClr val="000000">
                <a:alpha val="70000"/>
              </a:srgbClr>
            </a:outerShdw>
          </a:effectLst>
        </p:spPr>
      </p:pic>
      <p:pic>
        <p:nvPicPr>
          <p:cNvPr id="306" name="イメージ" descr="イメージ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026929" y="9979353"/>
            <a:ext cx="4232622" cy="253249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ELCC-1unit"/>
          <p:cNvSpPr txBox="1"/>
          <p:nvPr/>
        </p:nvSpPr>
        <p:spPr>
          <a:xfrm>
            <a:off x="14652514" y="9410851"/>
            <a:ext cx="1916939" cy="592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ELCC-1unit</a:t>
            </a:r>
          </a:p>
        </p:txBody>
      </p:sp>
      <p:sp>
        <p:nvSpPr>
          <p:cNvPr id="308" name="フィールドケージ"/>
          <p:cNvSpPr txBox="1"/>
          <p:nvPr/>
        </p:nvSpPr>
        <p:spPr>
          <a:xfrm>
            <a:off x="18996901" y="9411073"/>
            <a:ext cx="3169286" cy="523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フィールドケージ</a:t>
            </a:r>
          </a:p>
        </p:txBody>
      </p:sp>
      <p:sp>
        <p:nvSpPr>
          <p:cNvPr id="309" name="一番SeriousなのはSUS容器"/>
          <p:cNvSpPr txBox="1"/>
          <p:nvPr/>
        </p:nvSpPr>
        <p:spPr>
          <a:xfrm>
            <a:off x="15689624" y="7333194"/>
            <a:ext cx="6171312" cy="755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4000" u="sng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一番SeriousなのはSUS容器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神岡地下実験へ向け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神岡地下実験へ向けて</a:t>
            </a:r>
          </a:p>
        </p:txBody>
      </p:sp>
      <p:sp>
        <p:nvSpPr>
          <p:cNvPr id="312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3" name="スクリーンショット 2021-05-14 14.05.19.png" descr="スクリーンショット 2021-05-14 14.05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6814" y="5966216"/>
            <a:ext cx="8829957" cy="6427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スクリーンショット 2021-05-14 14.05.28.png" descr="スクリーンショット 2021-05-14 14.05.2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18431" y="5871531"/>
            <a:ext cx="9525001" cy="6616701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京都大学でのR&amp;Dを通して, 問題点の明瞭化と解決を着実にこなしている…"/>
          <p:cNvSpPr txBox="1"/>
          <p:nvPr/>
        </p:nvSpPr>
        <p:spPr>
          <a:xfrm>
            <a:off x="329313" y="2743162"/>
            <a:ext cx="23440665" cy="3016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17361" indent="-617361" algn="l">
              <a:buSzPct val="45000"/>
              <a:buBlip>
                <a:blip r:embed="rId4"/>
              </a:buBlip>
              <a:defRPr sz="3000">
                <a:latin typeface="PT Sans"/>
                <a:ea typeface="PT Sans"/>
                <a:cs typeface="PT Sans"/>
                <a:sym typeface="PT Sans"/>
              </a:defRPr>
            </a:pPr>
            <a:r>
              <a:t>京都大学でのR&amp;Dを通して, 問題点の明瞭化と解決を着実にこなしている</a:t>
            </a:r>
          </a:p>
          <a:p>
            <a:pPr marL="617361" indent="-617361" algn="l">
              <a:buSzPct val="45000"/>
              <a:buBlip>
                <a:blip r:embed="rId4"/>
              </a:buBlip>
              <a:defRPr sz="3000">
                <a:latin typeface="PT Sans"/>
                <a:ea typeface="PT Sans"/>
                <a:cs typeface="PT Sans"/>
                <a:sym typeface="PT Sans"/>
              </a:defRPr>
            </a:pPr>
            <a:r>
              <a:t>次は</a:t>
            </a:r>
            <a:r>
              <a:rPr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rPr>
              <a:t>低放射能化</a:t>
            </a:r>
            <a:r>
              <a:t>を施して</a:t>
            </a:r>
            <a:r>
              <a:rPr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rPr>
              <a:t>地下で測定</a:t>
            </a:r>
            <a:r>
              <a:t>を行いたい</a:t>
            </a:r>
          </a:p>
          <a:p>
            <a:pPr marL="617361" indent="-617361" algn="l">
              <a:buSzPct val="45000"/>
              <a:buBlip>
                <a:blip r:embed="rId4"/>
              </a:buBlip>
              <a:defRPr sz="3000">
                <a:latin typeface="PT Sans"/>
                <a:ea typeface="PT Sans"/>
                <a:cs typeface="PT Sans"/>
                <a:sym typeface="PT Sans"/>
              </a:defRPr>
            </a:pPr>
            <a:r>
              <a:t>エレキが56ch/boardなので64ch化したい</a:t>
            </a:r>
          </a:p>
          <a:p>
            <a:pPr marL="617361" indent="-617361" algn="l">
              <a:buSzPct val="45000"/>
              <a:buBlip>
                <a:blip r:embed="rId4"/>
              </a:buBlip>
              <a:defRPr sz="3000">
                <a:latin typeface="PT Sans"/>
                <a:ea typeface="PT Sans"/>
                <a:cs typeface="PT Sans"/>
                <a:sym typeface="PT Sans"/>
              </a:defRPr>
            </a:pPr>
            <a:r>
              <a:t>設置場所は交渉中</a:t>
            </a:r>
          </a:p>
          <a:p>
            <a:pPr marL="617361" indent="-617361" algn="l">
              <a:buSzPct val="45000"/>
              <a:buBlip>
                <a:blip r:embed="rId4"/>
              </a:buBlip>
              <a:defRPr sz="3000">
                <a:latin typeface="PT Sans"/>
                <a:ea typeface="PT Sans"/>
                <a:cs typeface="PT Sans"/>
                <a:sym typeface="PT Sans"/>
              </a:defRPr>
            </a:pPr>
            <a:r>
              <a:t>SUSでBGの低いものってあります… ? (NEXTが &lt;0.5mBq/kg 位のを使っている)</a:t>
            </a:r>
          </a:p>
        </p:txBody>
      </p:sp>
      <p:sp>
        <p:nvSpPr>
          <p:cNvPr id="316" name="例えばこんな感じ… という配置, 実際には設置場所が決まったら穴径に合わせて再考"/>
          <p:cNvSpPr txBox="1"/>
          <p:nvPr/>
        </p:nvSpPr>
        <p:spPr>
          <a:xfrm>
            <a:off x="13779470" y="12461608"/>
            <a:ext cx="10597686" cy="442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>
              <a:defRPr sz="2000"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例えばこんな感じ… という配置, 実際には設置場所が決まったら穴径に合わせて再考</a:t>
            </a:r>
          </a:p>
        </p:txBody>
      </p:sp>
      <p:sp>
        <p:nvSpPr>
          <p:cNvPr id="317" name="Xe-1000L (数十kg?) を保持するサイズを想定"/>
          <p:cNvSpPr txBox="1"/>
          <p:nvPr/>
        </p:nvSpPr>
        <p:spPr>
          <a:xfrm>
            <a:off x="6341747" y="12634013"/>
            <a:ext cx="5869342" cy="442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>
              <a:defRPr sz="2000"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Xe-1000L (数十kg?) を保持するサイズを想定</a:t>
            </a:r>
          </a:p>
        </p:txBody>
      </p:sp>
      <p:sp>
        <p:nvSpPr>
          <p:cNvPr id="318" name="将来的には更に大型化…"/>
          <p:cNvSpPr txBox="1"/>
          <p:nvPr/>
        </p:nvSpPr>
        <p:spPr>
          <a:xfrm>
            <a:off x="19138683" y="3187597"/>
            <a:ext cx="4607180" cy="1183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000">
                <a:latin typeface="PT Sans"/>
                <a:ea typeface="PT Sans"/>
                <a:cs typeface="PT Sans"/>
                <a:sym typeface="PT Sans"/>
              </a:defRPr>
            </a:pPr>
            <a:r>
              <a:t>将来的には更に大型化</a:t>
            </a:r>
          </a:p>
          <a:p>
            <a:pPr>
              <a:defRPr sz="3000">
                <a:latin typeface="PT Sans"/>
                <a:ea typeface="PT Sans"/>
                <a:cs typeface="PT Sans"/>
                <a:sym typeface="PT Sans"/>
              </a:defRPr>
            </a:pPr>
            <a:r>
              <a:t>BaTag/10ton/10yr →1meV?</a:t>
            </a:r>
          </a:p>
        </p:txBody>
      </p:sp>
      <p:sp>
        <p:nvSpPr>
          <p:cNvPr id="319" name="地下測定で…"/>
          <p:cNvSpPr txBox="1"/>
          <p:nvPr/>
        </p:nvSpPr>
        <p:spPr>
          <a:xfrm>
            <a:off x="622295" y="9908746"/>
            <a:ext cx="3281300" cy="2165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b="1" sz="4000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t>地下測定で</a:t>
            </a:r>
          </a:p>
          <a:p>
            <a:pPr>
              <a:defRPr b="1" sz="4000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t>BG ~0.2evt/yr</a:t>
            </a:r>
          </a:p>
          <a:p>
            <a:pPr>
              <a:defRPr b="1" sz="4000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t>T &gt; 1e+26 yr?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高圧キセノンガス検出器 AXEL を京都大学で開発中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高圧キセノンガス検出器 AXEL を京都大学で開発中</a:t>
            </a:r>
          </a:p>
          <a:p>
            <a:pPr/>
            <a:r>
              <a:t>137Cs(662keV)まで評価できた @ Phase-1</a:t>
            </a:r>
          </a:p>
          <a:p>
            <a:pPr/>
            <a:r>
              <a:t>有効面積拡大中 (168ch —&gt; 672ch); 分解能評価 &amp;&amp; 飛跡取得 with 60Co, 88Y</a:t>
            </a:r>
          </a:p>
          <a:p>
            <a:pPr/>
            <a:r>
              <a:t>放電もあるが, ELCCを改良しながら進めている</a:t>
            </a:r>
          </a:p>
          <a:p>
            <a:pPr/>
            <a:r>
              <a:t>CW回路導入に成功</a:t>
            </a:r>
          </a:p>
          <a:p>
            <a:pPr/>
          </a:p>
          <a:p>
            <a:pPr/>
            <a:r>
              <a:t>たまたま東北大学に多く異動してきたので, 今後は東北大学でも一部開発を行っていく予定</a:t>
            </a:r>
          </a:p>
        </p:txBody>
      </p:sp>
      <p:sp>
        <p:nvSpPr>
          <p:cNvPr id="322" name="Summa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Summary</a:t>
            </a:r>
          </a:p>
        </p:txBody>
      </p:sp>
      <p:sp>
        <p:nvSpPr>
          <p:cNvPr id="32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backu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backup</a:t>
            </a:r>
          </a:p>
        </p:txBody>
      </p:sp>
      <p:sp>
        <p:nvSpPr>
          <p:cNvPr id="326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hase-1での結果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Phase-1での結果</a:t>
            </a:r>
          </a:p>
        </p:txBody>
      </p:sp>
      <p:sp>
        <p:nvSpPr>
          <p:cNvPr id="329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330" name="表"/>
          <p:cNvGraphicFramePr/>
          <p:nvPr/>
        </p:nvGraphicFramePr>
        <p:xfrm>
          <a:off x="16069378" y="7993536"/>
          <a:ext cx="7540734" cy="318769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3312136"/>
                <a:gridCol w="2679684"/>
                <a:gridCol w="1548912"/>
              </a:tblGrid>
              <a:tr h="933449">
                <a:tc>
                  <a:txBody>
                    <a:bodyPr/>
                    <a:lstStyle/>
                    <a:p>
                      <a:pPr defTabSz="914400">
                        <a:defRPr b="0" sz="2600">
                          <a:sym typeface="ヒラギノ角ゴ ProN W6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sym typeface="ヒラギノ角ゴ ProN W6"/>
                        </a:rPr>
                        <a:t>ΔE/E (FWHM)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sym typeface="ヒラギノ角ゴ ProN W6"/>
                        </a:rPr>
                        <a:t>@Q値 (√E外挿)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43729">
                <a:tc>
                  <a:txBody>
                    <a:bodyPr/>
                    <a:lstStyle/>
                    <a:p>
                      <a:pPr defTabSz="914400">
                        <a:defRPr b="0" sz="2600">
                          <a:sym typeface="ヒラギノ角ゴ ProN W6"/>
                        </a:defRPr>
                      </a:pPr>
                      <a:r>
                        <a:t>K</a:t>
                      </a:r>
                      <a:r>
                        <a:rPr baseline="-5999"/>
                        <a:t>α</a:t>
                      </a:r>
                      <a:r>
                        <a:t> (29.68 keV)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(4.38 ± 0.07) 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0.48%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40710">
                <a:tc>
                  <a:txBody>
                    <a:bodyPr/>
                    <a:lstStyle/>
                    <a:p>
                      <a:pPr defTabSz="914400">
                        <a:defRPr b="0" sz="2600">
                          <a:sym typeface="ヒラギノ角ゴ ProN W6"/>
                        </a:defRPr>
                      </a:pPr>
                      <a:r>
                        <a:t>K</a:t>
                      </a:r>
                      <a:r>
                        <a:rPr baseline="-5999"/>
                        <a:t>β</a:t>
                      </a:r>
                      <a:r>
                        <a:t> (33.62 keV)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(4.24 ± 0.16) 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0.50%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927099">
                <a:tc>
                  <a:txBody>
                    <a:bodyPr/>
                    <a:lstStyle/>
                    <a:p>
                      <a:pPr defTabSz="914400">
                        <a:defRPr b="0" sz="2600">
                          <a:sym typeface="ヒラギノ角ゴ ProN W6"/>
                        </a:defRPr>
                      </a:pPr>
                      <a:r>
                        <a:rPr baseline="31999"/>
                        <a:t>22</a:t>
                      </a:r>
                      <a:r>
                        <a:t>Na (511 keV) </a:t>
                      </a:r>
                      <a:r>
                        <a:rPr baseline="31999"/>
                        <a:t>(※)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(1.68 ± 0.04) 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ym typeface="ヒラギノ角ゴ ProN W3"/>
                        </a:defRPr>
                      </a:pPr>
                      <a:r>
                        <a:t>0.77% </a:t>
                      </a:r>
                      <a:r>
                        <a:rPr baseline="31999"/>
                        <a:t>(※)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40710">
                <a:tc>
                  <a:txBody>
                    <a:bodyPr/>
                    <a:lstStyle/>
                    <a:p>
                      <a:pPr defTabSz="914400">
                        <a:defRPr b="0" sz="2600">
                          <a:sym typeface="ヒラギノ角ゴ ProN W6"/>
                        </a:defRPr>
                      </a:pPr>
                      <a:r>
                        <a:rPr baseline="31999"/>
                        <a:t>137</a:t>
                      </a:r>
                      <a:r>
                        <a:t>Cs (662 keV)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(1.28 ± 0.02) 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0.67%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pic>
        <p:nvPicPr>
          <p:cNvPr id="331" name="スクリーンショット 2021-05-14 13.43.46.png" descr="スクリーンショット 2021-05-14 13.43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7730" y="6464636"/>
            <a:ext cx="14761140" cy="3712584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Xe-5bar"/>
          <p:cNvSpPr txBox="1"/>
          <p:nvPr/>
        </p:nvSpPr>
        <p:spPr>
          <a:xfrm>
            <a:off x="9249458" y="1564029"/>
            <a:ext cx="1435355" cy="592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Xe-5bar</a:t>
            </a:r>
          </a:p>
        </p:txBody>
      </p:sp>
      <p:sp>
        <p:nvSpPr>
          <p:cNvPr id="333" name="⇒ MPPC増設して, 有効面積を増やして, もっと高いQ値での評価を!!"/>
          <p:cNvSpPr txBox="1"/>
          <p:nvPr/>
        </p:nvSpPr>
        <p:spPr>
          <a:xfrm>
            <a:off x="2425675" y="11331026"/>
            <a:ext cx="19316701" cy="908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u="sng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PT Sans Caption"/>
                <a:ea typeface="PT Sans Caption"/>
                <a:cs typeface="PT Sans Caption"/>
                <a:sym typeface="PT Sans Caption"/>
              </a:defRPr>
            </a:lvl1pPr>
          </a:lstStyle>
          <a:p>
            <a:pPr/>
            <a:r>
              <a:t>⇒ MPPC増設して, 有効面積を増やして, もっと高いQ値での評価を!!</a:t>
            </a:r>
          </a:p>
        </p:txBody>
      </p:sp>
      <p:sp>
        <p:nvSpPr>
          <p:cNvPr id="334" name="(しかしMPPC増設以外にもいくつか課題はある)"/>
          <p:cNvSpPr txBox="1"/>
          <p:nvPr/>
        </p:nvSpPr>
        <p:spPr>
          <a:xfrm>
            <a:off x="8012787" y="12391498"/>
            <a:ext cx="8142479" cy="59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(しかしMPPC増設以外にもいくつか課題はある)</a:t>
            </a:r>
          </a:p>
        </p:txBody>
      </p:sp>
      <p:pic>
        <p:nvPicPr>
          <p:cNvPr id="335" name="スクリーンショット 2021-05-14 13.44.07.png" descr="スクリーンショット 2021-05-14 13.44.0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47511" y="2685264"/>
            <a:ext cx="5787452" cy="5015791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(※ β+対消滅時の重心系運動量によってモノクロではないらしい)"/>
          <p:cNvSpPr txBox="1"/>
          <p:nvPr/>
        </p:nvSpPr>
        <p:spPr>
          <a:xfrm>
            <a:off x="16290220" y="7386314"/>
            <a:ext cx="7419264" cy="451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(※ β+対消滅時の重心系運動量によってモノクロではないらしい)</a:t>
            </a:r>
          </a:p>
        </p:txBody>
      </p:sp>
      <p:pic>
        <p:nvPicPr>
          <p:cNvPr id="337" name="spectrum_zoom.pdf" descr="spectrum_zoom.pdf"/>
          <p:cNvPicPr>
            <a:picLocks noChangeAspect="1"/>
          </p:cNvPicPr>
          <p:nvPr/>
        </p:nvPicPr>
        <p:blipFill>
          <a:blip r:embed="rId4">
            <a:extLst/>
          </a:blip>
          <a:srcRect l="32703" t="0" r="0" b="0"/>
          <a:stretch>
            <a:fillRect/>
          </a:stretch>
        </p:blipFill>
        <p:spPr>
          <a:xfrm>
            <a:off x="5325391" y="2820750"/>
            <a:ext cx="10010531" cy="3567961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137Cs (662keV) ガンマ線の飛跡"/>
          <p:cNvSpPr txBox="1"/>
          <p:nvPr/>
        </p:nvSpPr>
        <p:spPr>
          <a:xfrm>
            <a:off x="18167864" y="2428874"/>
            <a:ext cx="5523866" cy="592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3000"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137Cs (662keV) ガンマ線の飛跡</a:t>
            </a:r>
          </a:p>
        </p:txBody>
      </p:sp>
      <p:sp>
        <p:nvSpPr>
          <p:cNvPr id="339" name="HP180L  (@京都大)…"/>
          <p:cNvSpPr txBox="1"/>
          <p:nvPr/>
        </p:nvSpPr>
        <p:spPr>
          <a:xfrm>
            <a:off x="589978" y="3173707"/>
            <a:ext cx="4781773" cy="3221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17361" indent="-617361" algn="l">
              <a:buSzPct val="45000"/>
              <a:buBlip>
                <a:blip r:embed="rId5"/>
              </a:buBlip>
              <a:defRPr sz="3000">
                <a:latin typeface="PT Sans"/>
                <a:ea typeface="PT Sans"/>
                <a:cs typeface="PT Sans"/>
                <a:sym typeface="PT Sans"/>
              </a:defRPr>
            </a:pPr>
            <a:r>
              <a:t>HP180L  (@京都大)</a:t>
            </a:r>
          </a:p>
          <a:p>
            <a:pPr marL="617361" indent="-617361" algn="l">
              <a:buSzPct val="45000"/>
              <a:buBlip>
                <a:blip r:embed="rId5"/>
              </a:buBlip>
              <a:defRPr sz="3000">
                <a:latin typeface="PT Sans"/>
                <a:ea typeface="PT Sans"/>
                <a:cs typeface="PT Sans"/>
                <a:sym typeface="PT Sans"/>
              </a:defRPr>
            </a:pPr>
            <a:r>
              <a:rPr baseline="31999"/>
              <a:t>nat</a:t>
            </a:r>
            <a:r>
              <a:t>Xe-5bar</a:t>
            </a:r>
          </a:p>
          <a:p>
            <a:pPr marL="617361" indent="-617361" algn="l">
              <a:buSzPct val="45000"/>
              <a:buBlip>
                <a:blip r:embed="rId5"/>
              </a:buBlip>
              <a:defRPr sz="3000">
                <a:latin typeface="PT Sans"/>
                <a:ea typeface="PT Sans"/>
                <a:cs typeface="PT Sans"/>
                <a:sym typeface="PT Sans"/>
              </a:defRPr>
            </a:pPr>
            <a:r>
              <a:t>E</a:t>
            </a:r>
            <a:r>
              <a:rPr baseline="-5999"/>
              <a:t>EL</a:t>
            </a:r>
            <a:r>
              <a:t>=3 kV/cm/bar</a:t>
            </a:r>
          </a:p>
          <a:p>
            <a:pPr marL="617361" indent="-617361" algn="l">
              <a:buSzPct val="45000"/>
              <a:buBlip>
                <a:blip r:embed="rId5"/>
              </a:buBlip>
              <a:defRPr sz="3000">
                <a:latin typeface="PT Sans"/>
                <a:ea typeface="PT Sans"/>
                <a:cs typeface="PT Sans"/>
                <a:sym typeface="PT Sans"/>
              </a:defRPr>
            </a:pPr>
            <a:r>
              <a:t>E</a:t>
            </a:r>
            <a:r>
              <a:rPr baseline="-5999"/>
              <a:t>drift </a:t>
            </a:r>
            <a:r>
              <a:t>= 100 V/cm/bar</a:t>
            </a:r>
          </a:p>
          <a:p>
            <a:pPr marL="617361" indent="-617361" algn="l">
              <a:buSzPct val="45000"/>
              <a:buBlip>
                <a:blip r:embed="rId5"/>
              </a:buBlip>
              <a:defRPr sz="3000">
                <a:latin typeface="PT Sans"/>
                <a:ea typeface="PT Sans"/>
                <a:cs typeface="PT Sans"/>
                <a:sym typeface="PT Sans"/>
              </a:defRPr>
            </a:pPr>
            <a:r>
              <a:t>線源を用いてエネルギー分解能評価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2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3442" y="1057981"/>
            <a:ext cx="20622292" cy="11600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MPPC取り付けの課題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MPPC取り付けの課題</a:t>
            </a:r>
          </a:p>
        </p:txBody>
      </p:sp>
      <p:sp>
        <p:nvSpPr>
          <p:cNvPr id="34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6" name="スクリーンショット 2021-05-14 13.27.40.png" descr="スクリーンショット 2021-05-14 13.27.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002" y="2939214"/>
            <a:ext cx="10911562" cy="710919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63500" dist="25400" dir="3600000">
              <a:srgbClr val="000000">
                <a:alpha val="70000"/>
              </a:srgbClr>
            </a:outerShdw>
          </a:effectLst>
        </p:spPr>
      </p:pic>
      <p:pic>
        <p:nvPicPr>
          <p:cNvPr id="347" name="スクリーンショット 2021-05-14 13.28.17.png" descr="スクリーンショット 2021-05-14 13.28.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96419" y="2951341"/>
            <a:ext cx="10911562" cy="708493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63500" dist="25400" dir="3600000">
              <a:srgbClr val="000000">
                <a:alpha val="70000"/>
              </a:srgbClr>
            </a:outerShdw>
          </a:effectLst>
        </p:spPr>
      </p:pic>
      <p:sp>
        <p:nvSpPr>
          <p:cNvPr id="348" name="ELCC組立(MPPC取付)時に傷がついてしまったか?…"/>
          <p:cNvSpPr txBox="1"/>
          <p:nvPr/>
        </p:nvSpPr>
        <p:spPr>
          <a:xfrm>
            <a:off x="1160440" y="10594837"/>
            <a:ext cx="21847170" cy="1164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17361" indent="-617361" algn="l">
              <a:buSzPct val="45000"/>
              <a:buBlip>
                <a:blip r:embed="rId4"/>
              </a:buBlip>
              <a:defRPr sz="3000">
                <a:latin typeface="PT Sans"/>
                <a:ea typeface="PT Sans"/>
                <a:cs typeface="PT Sans"/>
                <a:sym typeface="PT Sans"/>
              </a:defRPr>
            </a:pPr>
            <a:r>
              <a:t>ELCC組立(MPPC取付)時に傷がついてしまったか?</a:t>
            </a:r>
          </a:p>
          <a:p>
            <a:pPr marL="617361" indent="-617361" algn="l">
              <a:buSzPct val="45000"/>
              <a:buBlip>
                <a:blip r:embed="rId4"/>
              </a:buBlip>
              <a:defRPr sz="3000">
                <a:latin typeface="PT Sans"/>
                <a:ea typeface="PT Sans"/>
                <a:cs typeface="PT Sans"/>
                <a:sym typeface="PT Sans"/>
              </a:defRPr>
            </a:pPr>
            <a:r>
              <a:t>組立方法の見直し等を行っている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1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377" y="643149"/>
            <a:ext cx="22097246" cy="12429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研究目的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研究目的</a:t>
            </a:r>
          </a:p>
        </p:txBody>
      </p:sp>
      <p:sp>
        <p:nvSpPr>
          <p:cNvPr id="146" name="スライド番号"/>
          <p:cNvSpPr txBox="1"/>
          <p:nvPr>
            <p:ph type="sldNum" sz="quarter" idx="2"/>
          </p:nvPr>
        </p:nvSpPr>
        <p:spPr>
          <a:xfrm>
            <a:off x="22908158" y="13119100"/>
            <a:ext cx="336628" cy="5130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7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57327" y="7669957"/>
            <a:ext cx="5912738" cy="5463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72322" y="2437402"/>
            <a:ext cx="3219076" cy="443444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方程式"/>
          <p:cNvSpPr txBox="1"/>
          <p:nvPr/>
        </p:nvSpPr>
        <p:spPr>
          <a:xfrm>
            <a:off x="19109768" y="7044581"/>
            <a:ext cx="3807856" cy="63609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p>
                    <m:e>
                      <m:d>
                        <m:dPr>
                          <m:ctrlP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e>
                              <m:r>
                                <a:rPr xmlns:a="http://schemas.openxmlformats.org/drawingml/2006/main"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f>
                                <m:fPr>
                                  <m:ctrlPr>
                                    <a:rPr xmlns:a="http://schemas.openxmlformats.org/drawingml/2006/main"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  <m:type m:val="lin"/>
                                </m:fPr>
                                <m:num>
                                  <m:r>
                                    <a:rPr xmlns:a="http://schemas.openxmlformats.org/drawingml/2006/main"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xmlns:a="http://schemas.openxmlformats.org/drawingml/2006/main" sz="2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  <m:sup>
                              <m:r>
                                <a:rPr xmlns:a="http://schemas.openxmlformats.org/drawingml/2006/main"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xmlns:a="http://schemas.openxmlformats.org/drawingml/2006/main"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</m:sup>
                          </m:sSubSup>
                        </m:e>
                      </m:d>
                    </m:e>
                    <m:sup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p>
                  </m:sSup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p>
                    <m:e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p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</m:sup>
                  </m:sSup>
                  <m:sSup>
                    <m:e>
                      <m:d>
                        <m:dPr>
                          <m:ctrlPr>
                            <a:rPr xmlns:a="http://schemas.openxmlformats.org/drawingml/2006/main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begChr m:val="|"/>
                          <m:endChr m:val="|"/>
                        </m:dPr>
                        <m:e>
                          <m:sSup>
                            <m:e>
                              <m:r>
                                <a:rPr xmlns:a="http://schemas.openxmlformats.org/drawingml/2006/main"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xmlns:a="http://schemas.openxmlformats.org/drawingml/2006/main"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xmlns:a="http://schemas.openxmlformats.org/drawingml/2006/main"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</m:sup>
                          </m:sSup>
                        </m:e>
                      </m:d>
                    </m:e>
                    <m:sup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xmlns:a="http://schemas.openxmlformats.org/drawingml/2006/main" sz="2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b>
                    <m:e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sub>
                  </m:sSub>
                  <m:sSup>
                    <m:e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e>
                    <m:sup>
                      <m:r>
                        <a:rPr xmlns:a="http://schemas.openxmlformats.org/drawingml/2006/main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oMath>
              </m:oMathPara>
            </a14:m>
            <a:endParaRPr sz="2600"/>
          </a:p>
        </p:txBody>
      </p:sp>
      <p:pic>
        <p:nvPicPr>
          <p:cNvPr id="150" name="Unknown.png" descr="Unknow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55993" y="9188473"/>
            <a:ext cx="5027384" cy="3834114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ニュートリノを伴わない二重ベータ崩壊を探索…"/>
          <p:cNvSpPr txBox="1"/>
          <p:nvPr/>
        </p:nvSpPr>
        <p:spPr>
          <a:xfrm>
            <a:off x="777463" y="2536113"/>
            <a:ext cx="13351017" cy="4858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marL="617361" indent="-617361" algn="l">
              <a:buSzPct val="45000"/>
              <a:buBlip>
                <a:blip r:embed="rId5"/>
              </a:buBlip>
              <a:defRPr sz="4000">
                <a:latin typeface="PT Sans"/>
                <a:ea typeface="PT Sans"/>
                <a:cs typeface="PT Sans"/>
                <a:sym typeface="PT Sans"/>
              </a:defRPr>
            </a:pPr>
            <a:r>
              <a:t>ニュートリノを伴わない二重ベータ崩壊を探索</a:t>
            </a:r>
          </a:p>
          <a:p>
            <a:pPr lvl="2" marL="1506361" indent="-617361" algn="l">
              <a:buSzPct val="45000"/>
              <a:buBlip>
                <a:blip r:embed="rId5"/>
              </a:buBlip>
              <a:defRPr sz="4000">
                <a:latin typeface="PT Sans"/>
                <a:ea typeface="PT Sans"/>
                <a:cs typeface="PT Sans"/>
                <a:sym typeface="PT Sans"/>
              </a:defRPr>
            </a:pPr>
            <a:r>
              <a:t>現在はKL-Zenがリード</a:t>
            </a:r>
          </a:p>
          <a:p>
            <a:pPr lvl="2" marL="1506361" indent="-617361" algn="l">
              <a:buSzPct val="45000"/>
              <a:buBlip>
                <a:blip r:embed="rId5"/>
              </a:buBlip>
              <a:defRPr sz="4000">
                <a:latin typeface="PT Sans"/>
                <a:ea typeface="PT Sans"/>
                <a:cs typeface="PT Sans"/>
                <a:sym typeface="PT Sans"/>
              </a:defRPr>
            </a:pPr>
            <a:r>
              <a:t>将来は?; 高エネルギー分解能+大質量+飛跡+α?</a:t>
            </a:r>
          </a:p>
          <a:p>
            <a:pPr marL="617361" indent="-617361" algn="l">
              <a:buSzPct val="45000"/>
              <a:buBlip>
                <a:blip r:embed="rId5"/>
              </a:buBlip>
              <a:defRPr sz="4000">
                <a:latin typeface="PT Sans"/>
                <a:ea typeface="PT Sans"/>
                <a:cs typeface="PT Sans"/>
                <a:sym typeface="PT Sans"/>
              </a:defRPr>
            </a:pPr>
            <a:r>
              <a:t>逆にDiracであることを言えるか?</a:t>
            </a:r>
          </a:p>
          <a:p>
            <a:pPr lvl="2" marL="1506361" indent="-617361" algn="l">
              <a:buSzPct val="45000"/>
              <a:buBlip>
                <a:blip r:embed="rId5"/>
              </a:buBlip>
              <a:defRPr sz="4000">
                <a:latin typeface="PT Sans"/>
                <a:ea typeface="PT Sans"/>
                <a:cs typeface="PT Sans"/>
                <a:sym typeface="PT Sans"/>
              </a:defRPr>
            </a:pPr>
            <a:r>
              <a:t>四重ベータ崩壊を探索する</a:t>
            </a:r>
          </a:p>
          <a:p>
            <a:pPr lvl="2" marL="1506361" indent="-617361" algn="l">
              <a:buSzPct val="45000"/>
              <a:buBlip>
                <a:blip r:embed="rId5"/>
              </a:buBlip>
              <a:defRPr sz="4000">
                <a:latin typeface="PT Sans"/>
                <a:ea typeface="PT Sans"/>
                <a:cs typeface="PT Sans"/>
                <a:sym typeface="PT Sans"/>
              </a:defRPr>
            </a:pPr>
            <a:r>
              <a:t>やっぱり高エネルギー分解能+大質量+飛跡が欲しい</a:t>
            </a:r>
          </a:p>
        </p:txBody>
      </p:sp>
      <p:pic>
        <p:nvPicPr>
          <p:cNvPr id="152" name="イメージ" descr="イメージ"/>
          <p:cNvPicPr>
            <a:picLocks noChangeAspect="1"/>
          </p:cNvPicPr>
          <p:nvPr/>
        </p:nvPicPr>
        <p:blipFill>
          <a:blip r:embed="rId6">
            <a:extLst/>
          </a:blip>
          <a:srcRect l="0" t="0" r="24279" b="0"/>
          <a:stretch>
            <a:fillRect/>
          </a:stretch>
        </p:blipFill>
        <p:spPr>
          <a:xfrm>
            <a:off x="16444613" y="3712281"/>
            <a:ext cx="3876939" cy="2868412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⇒ 高圧キセノンガス飛跡検出器"/>
          <p:cNvSpPr txBox="1"/>
          <p:nvPr/>
        </p:nvSpPr>
        <p:spPr>
          <a:xfrm>
            <a:off x="783476" y="12129778"/>
            <a:ext cx="9204961" cy="892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u="sng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PT Sans Caption"/>
                <a:ea typeface="PT Sans Caption"/>
                <a:cs typeface="PT Sans Caption"/>
                <a:sym typeface="PT Sans Caption"/>
              </a:defRPr>
            </a:lvl1pPr>
          </a:lstStyle>
          <a:p>
            <a:pPr/>
            <a:r>
              <a:t>⇒ 高圧キセノンガス飛跡検出器</a:t>
            </a:r>
          </a:p>
        </p:txBody>
      </p:sp>
      <p:grpSp>
        <p:nvGrpSpPr>
          <p:cNvPr id="156" name="スクリーンショット 2020-05-27 17.52.27.png"/>
          <p:cNvGrpSpPr/>
          <p:nvPr/>
        </p:nvGrpSpPr>
        <p:grpSpPr>
          <a:xfrm>
            <a:off x="1876966" y="7676695"/>
            <a:ext cx="5307592" cy="3956896"/>
            <a:chOff x="0" y="0"/>
            <a:chExt cx="5307590" cy="3956894"/>
          </a:xfrm>
        </p:grpSpPr>
        <p:pic>
          <p:nvPicPr>
            <p:cNvPr id="155" name="スクリーンショット 2020-05-27 17.52.27.png" descr="スクリーンショット 2020-05-27 17.52.27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7000" y="88900"/>
              <a:ext cx="5053591" cy="362669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4" name="スクリーンショット 2020-05-27 17.52.27.png" descr="スクリーンショット 2020-05-27 17.52.27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307591" cy="3956895"/>
            </a:xfrm>
            <a:prstGeom prst="rect">
              <a:avLst/>
            </a:prstGeom>
            <a:effectLst/>
          </p:spPr>
        </p:pic>
      </p:grpSp>
      <p:grpSp>
        <p:nvGrpSpPr>
          <p:cNvPr id="159" name="スクリーンショット 2020-05-27 18.01.52.png"/>
          <p:cNvGrpSpPr/>
          <p:nvPr/>
        </p:nvGrpSpPr>
        <p:grpSpPr>
          <a:xfrm>
            <a:off x="7316506" y="7676695"/>
            <a:ext cx="4747745" cy="4094595"/>
            <a:chOff x="0" y="0"/>
            <a:chExt cx="4747744" cy="4094593"/>
          </a:xfrm>
        </p:grpSpPr>
        <p:pic>
          <p:nvPicPr>
            <p:cNvPr id="158" name="スクリーンショット 2020-05-27 18.01.52.png" descr="スクリーンショット 2020-05-27 18.01.52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7000" y="88900"/>
              <a:ext cx="4493745" cy="376439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7" name="スクリーンショット 2020-05-27 18.01.52.png" descr="スクリーンショット 2020-05-27 18.01.52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4747745" cy="4094594"/>
            </a:xfrm>
            <a:prstGeom prst="rect">
              <a:avLst/>
            </a:prstGeom>
            <a:effectLst/>
          </p:spPr>
        </p:pic>
      </p:grpSp>
      <p:sp>
        <p:nvSpPr>
          <p:cNvPr id="160" name="10.1103/PhysRevD.88.076004"/>
          <p:cNvSpPr txBox="1"/>
          <p:nvPr/>
        </p:nvSpPr>
        <p:spPr>
          <a:xfrm>
            <a:off x="1950851" y="7676696"/>
            <a:ext cx="38540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4200"/>
              </a:lnSpc>
              <a:defRPr sz="2400" u="sng">
                <a:solidFill>
                  <a:srgbClr val="0000EE"/>
                </a:solidFill>
                <a:latin typeface="Times Roman"/>
                <a:ea typeface="Times Roman"/>
                <a:cs typeface="Times Roman"/>
                <a:sym typeface="Times Roman"/>
                <a:hlinkClick r:id="rId11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11" invalidUrl="" action="" tgtFrame="" tooltip="" history="1" highlightClick="0" endSnd="0"/>
              </a:rPr>
              <a:t>10.1103/PhysRevD.88.076004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0v2bの発見 ⇒ Majorana neutrino…"/>
          <p:cNvSpPr txBox="1"/>
          <p:nvPr>
            <p:ph type="body" sz="quarter" idx="1"/>
          </p:nvPr>
        </p:nvSpPr>
        <p:spPr>
          <a:xfrm>
            <a:off x="471668" y="2637699"/>
            <a:ext cx="23440664" cy="189939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70000"/>
              </a:lnSpc>
              <a:defRPr>
                <a:latin typeface="小塚ゴシック Pro R"/>
                <a:ea typeface="小塚ゴシック Pro R"/>
                <a:cs typeface="小塚ゴシック Pro R"/>
                <a:sym typeface="小塚ゴシック Pro R"/>
              </a:defRPr>
            </a:pPr>
            <a:r>
              <a:rPr>
                <a:latin typeface="小塚ゴシック Pro B"/>
                <a:ea typeface="小塚ゴシック Pro B"/>
                <a:cs typeface="小塚ゴシック Pro B"/>
                <a:sym typeface="小塚ゴシック Pro B"/>
              </a:rPr>
              <a:t>0v2b</a:t>
            </a:r>
            <a:r>
              <a:t>の発見 ⇒ </a:t>
            </a:r>
            <a:r>
              <a:rPr>
                <a:latin typeface="小塚ゴシック Pro B"/>
                <a:ea typeface="小塚ゴシック Pro B"/>
                <a:cs typeface="小塚ゴシック Pro B"/>
                <a:sym typeface="小塚ゴシック Pro B"/>
              </a:rPr>
              <a:t>Majorana</a:t>
            </a:r>
            <a:r>
              <a:t> neutrino</a:t>
            </a:r>
          </a:p>
          <a:p>
            <a:pPr>
              <a:lnSpc>
                <a:spcPct val="70000"/>
              </a:lnSpc>
              <a:defRPr>
                <a:latin typeface="小塚ゴシック Pro R"/>
                <a:ea typeface="小塚ゴシック Pro R"/>
                <a:cs typeface="小塚ゴシック Pro R"/>
                <a:sym typeface="小塚ゴシック Pro R"/>
              </a:defRPr>
            </a:pPr>
            <a:r>
              <a:t>0v2bの未発見 &amp;&amp; </a:t>
            </a:r>
            <a:r>
              <a:rPr>
                <a:latin typeface="小塚ゴシック Pro B"/>
                <a:ea typeface="小塚ゴシック Pro B"/>
                <a:cs typeface="小塚ゴシック Pro B"/>
                <a:sym typeface="小塚ゴシック Pro B"/>
              </a:rPr>
              <a:t>0v4b</a:t>
            </a:r>
            <a:r>
              <a:t>を発見 ⇒ </a:t>
            </a:r>
            <a:r>
              <a:rPr>
                <a:latin typeface="小塚ゴシック Pro B"/>
                <a:ea typeface="小塚ゴシック Pro B"/>
                <a:cs typeface="小塚ゴシック Pro B"/>
                <a:sym typeface="小塚ゴシック Pro B"/>
              </a:rPr>
              <a:t>Dirac</a:t>
            </a:r>
            <a:r>
              <a:t> neutrino</a:t>
            </a:r>
          </a:p>
        </p:txBody>
      </p:sp>
      <p:sp>
        <p:nvSpPr>
          <p:cNvPr id="163" name="高圧XeガスTPCでの 0v2b&amp;&amp;0v4b 探索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高圧XeガスTPCでの 0v2b&amp;&amp;0v4b 探索</a:t>
            </a:r>
          </a:p>
        </p:txBody>
      </p:sp>
      <p:sp>
        <p:nvSpPr>
          <p:cNvPr id="164" name="スライド番号"/>
          <p:cNvSpPr txBox="1"/>
          <p:nvPr>
            <p:ph type="sldNum" sz="quarter" idx="2"/>
          </p:nvPr>
        </p:nvSpPr>
        <p:spPr>
          <a:xfrm>
            <a:off x="22908158" y="13119100"/>
            <a:ext cx="336628" cy="5130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67" name="スクリーンショット 2020-05-27 18.16.10.png"/>
          <p:cNvGrpSpPr/>
          <p:nvPr/>
        </p:nvGrpSpPr>
        <p:grpSpPr>
          <a:xfrm>
            <a:off x="526660" y="4768500"/>
            <a:ext cx="7945587" cy="5696417"/>
            <a:chOff x="0" y="0"/>
            <a:chExt cx="7945585" cy="5696416"/>
          </a:xfrm>
        </p:grpSpPr>
        <p:pic>
          <p:nvPicPr>
            <p:cNvPr id="166" name="スクリーンショット 2020-05-27 18.16.10.png" descr="スクリーンショット 2020-05-27 18.16.1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7800" y="114300"/>
              <a:ext cx="7589986" cy="52392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5" name="スクリーンショット 2020-05-27 18.16.10.png" descr="スクリーンショット 2020-05-27 18.16.10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7945586" cy="5696418"/>
            </a:xfrm>
            <a:prstGeom prst="rect">
              <a:avLst/>
            </a:prstGeom>
            <a:effectLst/>
          </p:spPr>
        </p:pic>
      </p:grpSp>
      <p:sp>
        <p:nvSpPr>
          <p:cNvPr id="168" name="0v2b or 2v2b ? → ΔEで見分ける…"/>
          <p:cNvSpPr txBox="1"/>
          <p:nvPr/>
        </p:nvSpPr>
        <p:spPr>
          <a:xfrm>
            <a:off x="8712879" y="4723526"/>
            <a:ext cx="6210312" cy="5703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/>
          <a:p>
            <a:pPr algn="l">
              <a:lnSpc>
                <a:spcPct val="60000"/>
              </a:lnSpc>
              <a:defRPr sz="3200">
                <a:latin typeface="小塚ゴシック Pro R"/>
                <a:ea typeface="小塚ゴシック Pro R"/>
                <a:cs typeface="小塚ゴシック Pro R"/>
                <a:sym typeface="小塚ゴシック Pro R"/>
              </a:defRPr>
            </a:pPr>
          </a:p>
          <a:p>
            <a:pPr marL="658518" indent="-658518" algn="l">
              <a:lnSpc>
                <a:spcPct val="60000"/>
              </a:lnSpc>
              <a:buSzPct val="75000"/>
              <a:buChar char="•"/>
              <a:defRPr sz="3200">
                <a:latin typeface="小塚ゴシック Pro R"/>
                <a:ea typeface="小塚ゴシック Pro R"/>
                <a:cs typeface="小塚ゴシック Pro R"/>
                <a:sym typeface="小塚ゴシック Pro R"/>
              </a:defRPr>
            </a:pPr>
            <a:r>
              <a:rPr u="sng">
                <a:latin typeface="小塚ゴシック Pro B"/>
                <a:ea typeface="小塚ゴシック Pro B"/>
                <a:cs typeface="小塚ゴシック Pro B"/>
                <a:sym typeface="小塚ゴシック Pro B"/>
              </a:rPr>
              <a:t>0v2b or 2v2b ?</a:t>
            </a:r>
            <a:br>
              <a:rPr u="sng">
                <a:latin typeface="小塚ゴシック Pro B"/>
                <a:ea typeface="小塚ゴシック Pro B"/>
                <a:cs typeface="小塚ゴシック Pro B"/>
                <a:sym typeface="小塚ゴシック Pro B"/>
              </a:rPr>
            </a:br>
            <a:r>
              <a:t>→ ΔEで見分ける</a:t>
            </a:r>
          </a:p>
          <a:p>
            <a:pPr marL="658518" indent="-658518" algn="l">
              <a:lnSpc>
                <a:spcPct val="60000"/>
              </a:lnSpc>
              <a:buSzPct val="75000"/>
              <a:buChar char="•"/>
              <a:defRPr sz="3200">
                <a:latin typeface="小塚ゴシック Pro R"/>
                <a:ea typeface="小塚ゴシック Pro R"/>
                <a:cs typeface="小塚ゴシック Pro R"/>
                <a:sym typeface="小塚ゴシック Pro R"/>
              </a:defRPr>
            </a:pPr>
            <a:r>
              <a:rPr u="sng">
                <a:latin typeface="小塚ゴシック Pro B"/>
                <a:ea typeface="小塚ゴシック Pro B"/>
                <a:cs typeface="小塚ゴシック Pro B"/>
                <a:sym typeface="小塚ゴシック Pro B"/>
              </a:rPr>
              <a:t>LongLife?</a:t>
            </a:r>
            <a:br/>
            <a:r>
              <a:t>→ 大質量が使える</a:t>
            </a:r>
          </a:p>
          <a:p>
            <a:pPr marL="658518" indent="-658518" algn="l">
              <a:lnSpc>
                <a:spcPct val="60000"/>
              </a:lnSpc>
              <a:buSzPct val="75000"/>
              <a:buChar char="•"/>
              <a:defRPr sz="3200">
                <a:latin typeface="小塚ゴシック Pro R"/>
                <a:ea typeface="小塚ゴシック Pro R"/>
                <a:cs typeface="小塚ゴシック Pro R"/>
                <a:sym typeface="小塚ゴシック Pro R"/>
              </a:defRPr>
            </a:pPr>
            <a:r>
              <a:rPr u="sng">
                <a:latin typeface="小塚ゴシック Pro B"/>
                <a:ea typeface="小塚ゴシック Pro B"/>
                <a:cs typeface="小塚ゴシック Pro B"/>
                <a:sym typeface="小塚ゴシック Pro B"/>
              </a:rPr>
              <a:t>(2v)2b or (0v)4b ?</a:t>
            </a:r>
            <a:br>
              <a:rPr u="sng">
                <a:latin typeface="小塚ゴシック Pro B"/>
                <a:ea typeface="小塚ゴシック Pro B"/>
                <a:cs typeface="小塚ゴシック Pro B"/>
                <a:sym typeface="小塚ゴシック Pro B"/>
              </a:rPr>
            </a:br>
            <a:r>
              <a:t>→ 飛跡の本数で見分ける</a:t>
            </a:r>
          </a:p>
        </p:txBody>
      </p:sp>
      <p:sp>
        <p:nvSpPr>
          <p:cNvPr id="169" name="キセノンガスTPCで 大質量 &amp;&amp; 高エネルギーΔE &amp;&amp; 飛跡検出器 を実現したら, 両方同時に探索ができる"/>
          <p:cNvSpPr txBox="1"/>
          <p:nvPr/>
        </p:nvSpPr>
        <p:spPr>
          <a:xfrm>
            <a:off x="1622546" y="10524216"/>
            <a:ext cx="10806863" cy="237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lnSpc>
                <a:spcPct val="50000"/>
              </a:lnSpc>
              <a:defRPr sz="4400" u="sng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小塚ゴシック Pro R"/>
                <a:ea typeface="小塚ゴシック Pro R"/>
                <a:cs typeface="小塚ゴシック Pro R"/>
                <a:sym typeface="小塚ゴシック Pro R"/>
              </a:defRPr>
            </a:pPr>
            <a:r>
              <a:t>キセノンガスTPCで</a:t>
            </a:r>
            <a:br/>
            <a:r>
              <a:t>大質量 &amp;&amp; 高エネルギーΔE &amp;&amp; 飛跡検出器</a:t>
            </a:r>
            <a:br/>
            <a:r>
              <a:t>を実現したら, 両方同時に探索ができる</a:t>
            </a:r>
          </a:p>
        </p:txBody>
      </p:sp>
      <p:sp>
        <p:nvSpPr>
          <p:cNvPr id="170" name="136Xe Q0v2b = 2.46MeV"/>
          <p:cNvSpPr txBox="1"/>
          <p:nvPr/>
        </p:nvSpPr>
        <p:spPr>
          <a:xfrm>
            <a:off x="3382831" y="4910125"/>
            <a:ext cx="4597274" cy="600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defRPr sz="3600">
                <a:latin typeface="小塚ゴシック Pro R"/>
                <a:ea typeface="小塚ゴシック Pro R"/>
                <a:cs typeface="小塚ゴシック Pro R"/>
                <a:sym typeface="小塚ゴシック Pro R"/>
              </a:defRPr>
            </a:pPr>
            <a:r>
              <a:rPr baseline="31999"/>
              <a:t>136</a:t>
            </a:r>
            <a:r>
              <a:t>Xe Q</a:t>
            </a:r>
            <a:r>
              <a:rPr baseline="-5999"/>
              <a:t>0v2b</a:t>
            </a:r>
            <a:r>
              <a:t> = 2.46MeV</a:t>
            </a:r>
          </a:p>
        </p:txBody>
      </p:sp>
      <p:sp>
        <p:nvSpPr>
          <p:cNvPr id="171" name="→ まずは原理検証"/>
          <p:cNvSpPr txBox="1"/>
          <p:nvPr/>
        </p:nvSpPr>
        <p:spPr>
          <a:xfrm>
            <a:off x="13969322" y="11442187"/>
            <a:ext cx="3919703" cy="600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>
              <a:defRPr sz="3600">
                <a:latin typeface="小塚ゴシック Pro R"/>
                <a:ea typeface="小塚ゴシック Pro R"/>
                <a:cs typeface="小塚ゴシック Pro R"/>
                <a:sym typeface="小塚ゴシック Pro R"/>
              </a:defRPr>
            </a:lvl1pPr>
          </a:lstStyle>
          <a:p>
            <a:pPr/>
            <a:r>
              <a:t>→ まずは原理検証</a:t>
            </a:r>
          </a:p>
        </p:txBody>
      </p:sp>
      <p:sp>
        <p:nvSpPr>
          <p:cNvPr id="172" name="四角形"/>
          <p:cNvSpPr/>
          <p:nvPr/>
        </p:nvSpPr>
        <p:spPr>
          <a:xfrm>
            <a:off x="852310" y="8935706"/>
            <a:ext cx="7294287" cy="1006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73" name="136Xe Q0v4b = 0.079MeV"/>
          <p:cNvSpPr txBox="1"/>
          <p:nvPr/>
        </p:nvSpPr>
        <p:spPr>
          <a:xfrm>
            <a:off x="2074629" y="9429584"/>
            <a:ext cx="4849649" cy="600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defRPr sz="3600">
                <a:latin typeface="小塚ゴシック Pro R"/>
                <a:ea typeface="小塚ゴシック Pro R"/>
                <a:cs typeface="小塚ゴシック Pro R"/>
                <a:sym typeface="小塚ゴシック Pro R"/>
              </a:defRPr>
            </a:pPr>
            <a:r>
              <a:rPr baseline="31999"/>
              <a:t>136</a:t>
            </a:r>
            <a:r>
              <a:t>Xe Q</a:t>
            </a:r>
            <a:r>
              <a:rPr baseline="-5999"/>
              <a:t>0v4b</a:t>
            </a:r>
            <a:r>
              <a:t> = 0.079MeV</a:t>
            </a:r>
          </a:p>
        </p:txBody>
      </p:sp>
      <p:sp>
        <p:nvSpPr>
          <p:cNvPr id="174" name="124Xe Q0v4EC = 0.577MeV"/>
          <p:cNvSpPr txBox="1"/>
          <p:nvPr/>
        </p:nvSpPr>
        <p:spPr>
          <a:xfrm>
            <a:off x="1993324" y="8841399"/>
            <a:ext cx="5012259" cy="600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defRPr sz="3600">
                <a:latin typeface="小塚ゴシック Pro R"/>
                <a:ea typeface="小塚ゴシック Pro R"/>
                <a:cs typeface="小塚ゴシック Pro R"/>
                <a:sym typeface="小塚ゴシック Pro R"/>
              </a:defRPr>
            </a:pPr>
            <a:r>
              <a:rPr baseline="31999"/>
              <a:t>124</a:t>
            </a:r>
            <a:r>
              <a:t>Xe Q</a:t>
            </a:r>
            <a:r>
              <a:rPr baseline="-5999"/>
              <a:t>0v4EC</a:t>
            </a:r>
            <a:r>
              <a:t> = 0.577MeV</a:t>
            </a:r>
          </a:p>
        </p:txBody>
      </p:sp>
      <p:sp>
        <p:nvSpPr>
          <p:cNvPr id="175" name="136Xe 0v4b (Q = 79 keV) —&gt; ~0.8kg…"/>
          <p:cNvSpPr txBox="1"/>
          <p:nvPr/>
        </p:nvSpPr>
        <p:spPr>
          <a:xfrm>
            <a:off x="16068440" y="6188783"/>
            <a:ext cx="6423483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indent="-444500" defTabSz="584200">
              <a:buSzPct val="75000"/>
              <a:buChar char="•"/>
              <a:defRPr sz="2600">
                <a:latin typeface="小塚ゴシック Pro R"/>
                <a:ea typeface="小塚ゴシック Pro R"/>
                <a:cs typeface="小塚ゴシック Pro R"/>
                <a:sym typeface="小塚ゴシック Pro R"/>
              </a:defRPr>
            </a:pPr>
            <a:r>
              <a:rPr baseline="31999"/>
              <a:t>136</a:t>
            </a:r>
            <a:r>
              <a:t>Xe 0v4b (Q = 79 keV) —&gt; ~0.8kg</a:t>
            </a:r>
          </a:p>
          <a:p>
            <a:pPr marL="444500" indent="-444500" defTabSz="584200">
              <a:buSzPct val="75000"/>
              <a:buChar char="•"/>
              <a:defRPr sz="2600">
                <a:latin typeface="小塚ゴシック Pro R"/>
                <a:ea typeface="小塚ゴシック Pro R"/>
                <a:cs typeface="小塚ゴシック Pro R"/>
                <a:sym typeface="小塚ゴシック Pro R"/>
              </a:defRPr>
            </a:pPr>
            <a:r>
              <a:rPr baseline="31999"/>
              <a:t>124</a:t>
            </a:r>
            <a:r>
              <a:t>Xe 0v4EC (Q = 577 keV)—&gt; ~0.008kg</a:t>
            </a:r>
          </a:p>
        </p:txBody>
      </p:sp>
      <p:sp>
        <p:nvSpPr>
          <p:cNvPr id="176" name="現行のAXEL検出器(HP180L)  natXe 約8kgを保持"/>
          <p:cNvSpPr txBox="1"/>
          <p:nvPr/>
        </p:nvSpPr>
        <p:spPr>
          <a:xfrm>
            <a:off x="16400735" y="4610722"/>
            <a:ext cx="5758892" cy="1198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40000"/>
              </a:lnSpc>
              <a:defRPr baseline="31999" sz="3600">
                <a:latin typeface="小塚ゴシック Pro R"/>
                <a:ea typeface="小塚ゴシック Pro R"/>
                <a:cs typeface="小塚ゴシック Pro R"/>
                <a:sym typeface="小塚ゴシック Pro R"/>
              </a:defRPr>
            </a:pPr>
            <a:r>
              <a:rPr baseline="0"/>
              <a:t>現行のAXEL検出器(HP180L)</a:t>
            </a:r>
            <a:br>
              <a:rPr baseline="0"/>
            </a:br>
            <a:r>
              <a:t> nat</a:t>
            </a:r>
            <a:r>
              <a:rPr baseline="0"/>
              <a:t>Xe 約8kgを保持</a:t>
            </a:r>
          </a:p>
        </p:txBody>
      </p:sp>
      <p:sp>
        <p:nvSpPr>
          <p:cNvPr id="177" name="4本のブロブ + Q値の分解能を生かして探索 上限値をつける"/>
          <p:cNvSpPr txBox="1"/>
          <p:nvPr/>
        </p:nvSpPr>
        <p:spPr>
          <a:xfrm>
            <a:off x="16049459" y="8027541"/>
            <a:ext cx="7011519" cy="1177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800" u="sng">
                <a:latin typeface="小塚ゴシック Pro R"/>
                <a:ea typeface="小塚ゴシック Pro R"/>
                <a:cs typeface="小塚ゴシック Pro R"/>
                <a:sym typeface="小塚ゴシック Pro R"/>
              </a:defRPr>
            </a:pPr>
            <a:r>
              <a:t>4本のブロブ + Q値の分解能を生かして探索</a:t>
            </a:r>
            <a:br/>
            <a:r>
              <a:t>上限値をつける</a:t>
            </a:r>
          </a:p>
        </p:txBody>
      </p:sp>
      <p:sp>
        <p:nvSpPr>
          <p:cNvPr id="178" name="(1年間データ取得ができれば   yr (90% C.L.)くらいいける…かな…? )"/>
          <p:cNvSpPr txBox="1"/>
          <p:nvPr/>
        </p:nvSpPr>
        <p:spPr>
          <a:xfrm>
            <a:off x="14174639" y="9844313"/>
            <a:ext cx="10211085" cy="74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200">
                <a:latin typeface="小塚ゴシック Pro R"/>
                <a:ea typeface="小塚ゴシック Pro R"/>
                <a:cs typeface="小塚ゴシック Pro R"/>
                <a:sym typeface="小塚ゴシック Pro R"/>
              </a:defRPr>
            </a:pPr>
            <a:r>
              <a:t>(1年間データ取得ができれば </a:t>
            </a:r>
            <a14:m>
              <m:oMath>
                <m:sSubSup>
                  <m:e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e>
                  <m:sub>
                    <m:f>
                      <m:fPr>
                        <m:ctrlPr>
                          <a:rPr xmlns:a="http://schemas.openxmlformats.org/drawingml/2006/main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lin"/>
                      </m:fPr>
                      <m:num>
                        <m:r>
                          <a:rPr xmlns:a="http://schemas.openxmlformats.org/drawingml/2006/main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xmlns:a="http://schemas.openxmlformats.org/drawingml/2006/main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sub>
                  <m:sup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ν</m:t>
                    </m:r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β</m:t>
                    </m:r>
                  </m:sup>
                </m:sSubSup>
                <m:r>
                  <a:rPr xmlns:a="http://schemas.openxmlformats.org/drawingml/2006/main" sz="2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&gt;</m:t>
                </m:r>
                <m:r>
                  <m:rPr>
                    <m:scr m:val="script"/>
                  </m:rPr>
                  <a:rPr xmlns:a="http://schemas.openxmlformats.org/drawingml/2006/main" sz="2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O</m:t>
                </m:r>
                <m:r>
                  <a:rPr xmlns:a="http://schemas.openxmlformats.org/drawingml/2006/main" sz="2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p>
                  <m:e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21</m:t>
                    </m:r>
                  </m:sup>
                </m:sSup>
                <m:r>
                  <a:rPr xmlns:a="http://schemas.openxmlformats.org/drawingml/2006/main" sz="2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yr (90% C.L.)くらいいける…かな…? 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A Xenon ElectroLuminescence Detect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X</a:t>
            </a:r>
            <a:r>
              <a:rPr baseline="-5999"/>
              <a:t>enon</a:t>
            </a:r>
            <a:r>
              <a:t> E</a:t>
            </a:r>
            <a:r>
              <a:rPr baseline="-5999"/>
              <a:t>lectro</a:t>
            </a:r>
            <a:r>
              <a:t>L</a:t>
            </a:r>
            <a:r>
              <a:rPr baseline="-5999"/>
              <a:t>uminescence</a:t>
            </a:r>
            <a:r>
              <a:t> Detector</a:t>
            </a:r>
          </a:p>
        </p:txBody>
      </p:sp>
      <p:sp>
        <p:nvSpPr>
          <p:cNvPr id="181" name="スライド番号"/>
          <p:cNvSpPr txBox="1"/>
          <p:nvPr>
            <p:ph type="sldNum" sz="quarter" idx="2"/>
          </p:nvPr>
        </p:nvSpPr>
        <p:spPr>
          <a:xfrm>
            <a:off x="22908158" y="13119100"/>
            <a:ext cx="336628" cy="5130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2" name="axel_schematic_pers_white.pdf" descr="axel_schematic_pers_white.pdf"/>
          <p:cNvPicPr>
            <a:picLocks noChangeAspect="1"/>
          </p:cNvPicPr>
          <p:nvPr/>
        </p:nvPicPr>
        <p:blipFill>
          <a:blip r:embed="rId2">
            <a:extLst/>
          </a:blip>
          <a:srcRect l="15829" t="5411" r="20614" b="6999"/>
          <a:stretch>
            <a:fillRect/>
          </a:stretch>
        </p:blipFill>
        <p:spPr>
          <a:xfrm>
            <a:off x="5302512" y="4729080"/>
            <a:ext cx="8265301" cy="6121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97" fill="norm" stroke="1" extrusionOk="0">
                <a:moveTo>
                  <a:pt x="16482" y="0"/>
                </a:moveTo>
                <a:cubicBezTo>
                  <a:pt x="16189" y="-3"/>
                  <a:pt x="15828" y="14"/>
                  <a:pt x="15439" y="52"/>
                </a:cubicBezTo>
                <a:cubicBezTo>
                  <a:pt x="14940" y="101"/>
                  <a:pt x="14809" y="135"/>
                  <a:pt x="14583" y="271"/>
                </a:cubicBezTo>
                <a:cubicBezTo>
                  <a:pt x="14525" y="305"/>
                  <a:pt x="14468" y="334"/>
                  <a:pt x="14456" y="334"/>
                </a:cubicBezTo>
                <a:cubicBezTo>
                  <a:pt x="14403" y="334"/>
                  <a:pt x="13970" y="710"/>
                  <a:pt x="13808" y="896"/>
                </a:cubicBezTo>
                <a:cubicBezTo>
                  <a:pt x="13711" y="1008"/>
                  <a:pt x="13630" y="1101"/>
                  <a:pt x="13627" y="1102"/>
                </a:cubicBezTo>
                <a:cubicBezTo>
                  <a:pt x="13624" y="1104"/>
                  <a:pt x="13290" y="1134"/>
                  <a:pt x="12887" y="1169"/>
                </a:cubicBezTo>
                <a:cubicBezTo>
                  <a:pt x="12483" y="1205"/>
                  <a:pt x="11947" y="1255"/>
                  <a:pt x="11695" y="1280"/>
                </a:cubicBezTo>
                <a:cubicBezTo>
                  <a:pt x="10710" y="1378"/>
                  <a:pt x="10291" y="1418"/>
                  <a:pt x="9569" y="1483"/>
                </a:cubicBezTo>
                <a:cubicBezTo>
                  <a:pt x="9156" y="1521"/>
                  <a:pt x="8623" y="1572"/>
                  <a:pt x="8384" y="1595"/>
                </a:cubicBezTo>
                <a:cubicBezTo>
                  <a:pt x="8146" y="1619"/>
                  <a:pt x="7740" y="1658"/>
                  <a:pt x="7484" y="1683"/>
                </a:cubicBezTo>
                <a:cubicBezTo>
                  <a:pt x="7227" y="1709"/>
                  <a:pt x="6671" y="1760"/>
                  <a:pt x="6249" y="1798"/>
                </a:cubicBezTo>
                <a:cubicBezTo>
                  <a:pt x="5425" y="1872"/>
                  <a:pt x="4896" y="1923"/>
                  <a:pt x="4131" y="2003"/>
                </a:cubicBezTo>
                <a:cubicBezTo>
                  <a:pt x="3865" y="2030"/>
                  <a:pt x="3517" y="2061"/>
                  <a:pt x="3357" y="2070"/>
                </a:cubicBezTo>
                <a:cubicBezTo>
                  <a:pt x="2768" y="2104"/>
                  <a:pt x="2401" y="2300"/>
                  <a:pt x="2036" y="2778"/>
                </a:cubicBezTo>
                <a:cubicBezTo>
                  <a:pt x="1823" y="3057"/>
                  <a:pt x="1766" y="3158"/>
                  <a:pt x="1596" y="3557"/>
                </a:cubicBezTo>
                <a:cubicBezTo>
                  <a:pt x="1565" y="3631"/>
                  <a:pt x="1456" y="3884"/>
                  <a:pt x="1356" y="4120"/>
                </a:cubicBezTo>
                <a:cubicBezTo>
                  <a:pt x="1197" y="4492"/>
                  <a:pt x="1018" y="4990"/>
                  <a:pt x="769" y="5742"/>
                </a:cubicBezTo>
                <a:cubicBezTo>
                  <a:pt x="668" y="6049"/>
                  <a:pt x="379" y="7271"/>
                  <a:pt x="300" y="7726"/>
                </a:cubicBezTo>
                <a:cubicBezTo>
                  <a:pt x="71" y="9042"/>
                  <a:pt x="24" y="9522"/>
                  <a:pt x="4" y="10772"/>
                </a:cubicBezTo>
                <a:cubicBezTo>
                  <a:pt x="-17" y="12022"/>
                  <a:pt x="41" y="13021"/>
                  <a:pt x="193" y="14015"/>
                </a:cubicBezTo>
                <a:cubicBezTo>
                  <a:pt x="317" y="14822"/>
                  <a:pt x="356" y="15029"/>
                  <a:pt x="501" y="15637"/>
                </a:cubicBezTo>
                <a:cubicBezTo>
                  <a:pt x="560" y="15885"/>
                  <a:pt x="612" y="16109"/>
                  <a:pt x="615" y="16136"/>
                </a:cubicBezTo>
                <a:cubicBezTo>
                  <a:pt x="622" y="16190"/>
                  <a:pt x="803" y="16752"/>
                  <a:pt x="949" y="17169"/>
                </a:cubicBezTo>
                <a:cubicBezTo>
                  <a:pt x="1001" y="17318"/>
                  <a:pt x="1092" y="17546"/>
                  <a:pt x="1153" y="17675"/>
                </a:cubicBezTo>
                <a:cubicBezTo>
                  <a:pt x="1213" y="17804"/>
                  <a:pt x="1263" y="17925"/>
                  <a:pt x="1263" y="17945"/>
                </a:cubicBezTo>
                <a:cubicBezTo>
                  <a:pt x="1263" y="17965"/>
                  <a:pt x="1353" y="18153"/>
                  <a:pt x="1464" y="18364"/>
                </a:cubicBezTo>
                <a:cubicBezTo>
                  <a:pt x="1574" y="18574"/>
                  <a:pt x="1694" y="18809"/>
                  <a:pt x="1730" y="18883"/>
                </a:cubicBezTo>
                <a:cubicBezTo>
                  <a:pt x="1845" y="19121"/>
                  <a:pt x="2472" y="20046"/>
                  <a:pt x="2708" y="20325"/>
                </a:cubicBezTo>
                <a:cubicBezTo>
                  <a:pt x="3302" y="21027"/>
                  <a:pt x="3841" y="21514"/>
                  <a:pt x="4098" y="21581"/>
                </a:cubicBezTo>
                <a:cubicBezTo>
                  <a:pt x="4139" y="21592"/>
                  <a:pt x="4198" y="21597"/>
                  <a:pt x="4268" y="21597"/>
                </a:cubicBezTo>
                <a:cubicBezTo>
                  <a:pt x="4477" y="21595"/>
                  <a:pt x="4781" y="21547"/>
                  <a:pt x="4965" y="21479"/>
                </a:cubicBezTo>
                <a:cubicBezTo>
                  <a:pt x="5103" y="21428"/>
                  <a:pt x="5358" y="21332"/>
                  <a:pt x="5532" y="21267"/>
                </a:cubicBezTo>
                <a:cubicBezTo>
                  <a:pt x="5707" y="21203"/>
                  <a:pt x="5894" y="21134"/>
                  <a:pt x="5949" y="21113"/>
                </a:cubicBezTo>
                <a:cubicBezTo>
                  <a:pt x="6207" y="21019"/>
                  <a:pt x="6568" y="20886"/>
                  <a:pt x="6750" y="20818"/>
                </a:cubicBezTo>
                <a:cubicBezTo>
                  <a:pt x="6860" y="20777"/>
                  <a:pt x="7032" y="20714"/>
                  <a:pt x="7133" y="20678"/>
                </a:cubicBezTo>
                <a:cubicBezTo>
                  <a:pt x="7234" y="20642"/>
                  <a:pt x="7361" y="20593"/>
                  <a:pt x="7416" y="20572"/>
                </a:cubicBezTo>
                <a:cubicBezTo>
                  <a:pt x="7614" y="20493"/>
                  <a:pt x="7845" y="20407"/>
                  <a:pt x="8300" y="20240"/>
                </a:cubicBezTo>
                <a:cubicBezTo>
                  <a:pt x="8837" y="20042"/>
                  <a:pt x="9246" y="19890"/>
                  <a:pt x="9351" y="19849"/>
                </a:cubicBezTo>
                <a:cubicBezTo>
                  <a:pt x="9406" y="19828"/>
                  <a:pt x="9541" y="19778"/>
                  <a:pt x="9651" y="19739"/>
                </a:cubicBezTo>
                <a:cubicBezTo>
                  <a:pt x="9762" y="19699"/>
                  <a:pt x="9897" y="19648"/>
                  <a:pt x="9952" y="19626"/>
                </a:cubicBezTo>
                <a:cubicBezTo>
                  <a:pt x="10058" y="19586"/>
                  <a:pt x="10288" y="19501"/>
                  <a:pt x="10702" y="19349"/>
                </a:cubicBezTo>
                <a:cubicBezTo>
                  <a:pt x="10840" y="19299"/>
                  <a:pt x="10997" y="19240"/>
                  <a:pt x="11053" y="19219"/>
                </a:cubicBezTo>
                <a:cubicBezTo>
                  <a:pt x="11108" y="19198"/>
                  <a:pt x="11243" y="19148"/>
                  <a:pt x="11353" y="19108"/>
                </a:cubicBezTo>
                <a:cubicBezTo>
                  <a:pt x="11463" y="19069"/>
                  <a:pt x="11597" y="19017"/>
                  <a:pt x="11653" y="18995"/>
                </a:cubicBezTo>
                <a:cubicBezTo>
                  <a:pt x="11752" y="18955"/>
                  <a:pt x="11975" y="18872"/>
                  <a:pt x="12070" y="18840"/>
                </a:cubicBezTo>
                <a:cubicBezTo>
                  <a:pt x="12241" y="18782"/>
                  <a:pt x="13168" y="18441"/>
                  <a:pt x="13237" y="18411"/>
                </a:cubicBezTo>
                <a:cubicBezTo>
                  <a:pt x="13283" y="18391"/>
                  <a:pt x="13381" y="18353"/>
                  <a:pt x="13455" y="18326"/>
                </a:cubicBezTo>
                <a:cubicBezTo>
                  <a:pt x="13528" y="18299"/>
                  <a:pt x="13700" y="18234"/>
                  <a:pt x="13838" y="18182"/>
                </a:cubicBezTo>
                <a:cubicBezTo>
                  <a:pt x="13976" y="18129"/>
                  <a:pt x="14133" y="18069"/>
                  <a:pt x="14188" y="18049"/>
                </a:cubicBezTo>
                <a:cubicBezTo>
                  <a:pt x="14243" y="18028"/>
                  <a:pt x="14394" y="17973"/>
                  <a:pt x="14522" y="17927"/>
                </a:cubicBezTo>
                <a:lnTo>
                  <a:pt x="14755" y="17841"/>
                </a:lnTo>
                <a:lnTo>
                  <a:pt x="15005" y="18159"/>
                </a:lnTo>
                <a:cubicBezTo>
                  <a:pt x="15142" y="18334"/>
                  <a:pt x="15270" y="18537"/>
                  <a:pt x="15289" y="18611"/>
                </a:cubicBezTo>
                <a:cubicBezTo>
                  <a:pt x="15317" y="18724"/>
                  <a:pt x="15342" y="18748"/>
                  <a:pt x="15446" y="18758"/>
                </a:cubicBezTo>
                <a:cubicBezTo>
                  <a:pt x="15515" y="18765"/>
                  <a:pt x="15657" y="18841"/>
                  <a:pt x="15763" y="18928"/>
                </a:cubicBezTo>
                <a:cubicBezTo>
                  <a:pt x="16202" y="19286"/>
                  <a:pt x="16716" y="19491"/>
                  <a:pt x="17168" y="19489"/>
                </a:cubicBezTo>
                <a:cubicBezTo>
                  <a:pt x="17425" y="19488"/>
                  <a:pt x="17836" y="19416"/>
                  <a:pt x="17888" y="19362"/>
                </a:cubicBezTo>
                <a:cubicBezTo>
                  <a:pt x="17908" y="19341"/>
                  <a:pt x="17999" y="19298"/>
                  <a:pt x="18091" y="19267"/>
                </a:cubicBezTo>
                <a:cubicBezTo>
                  <a:pt x="18253" y="19210"/>
                  <a:pt x="18481" y="19115"/>
                  <a:pt x="18956" y="18903"/>
                </a:cubicBezTo>
                <a:cubicBezTo>
                  <a:pt x="19561" y="18633"/>
                  <a:pt x="20083" y="18033"/>
                  <a:pt x="20545" y="17080"/>
                </a:cubicBezTo>
                <a:cubicBezTo>
                  <a:pt x="20779" y="16597"/>
                  <a:pt x="21041" y="15877"/>
                  <a:pt x="21094" y="15569"/>
                </a:cubicBezTo>
                <a:cubicBezTo>
                  <a:pt x="21101" y="15532"/>
                  <a:pt x="21138" y="15380"/>
                  <a:pt x="21178" y="15231"/>
                </a:cubicBezTo>
                <a:cubicBezTo>
                  <a:pt x="21291" y="14806"/>
                  <a:pt x="21369" y="14350"/>
                  <a:pt x="21476" y="13506"/>
                </a:cubicBezTo>
                <a:cubicBezTo>
                  <a:pt x="21559" y="12844"/>
                  <a:pt x="21583" y="12359"/>
                  <a:pt x="21581" y="11399"/>
                </a:cubicBezTo>
                <a:cubicBezTo>
                  <a:pt x="21579" y="10440"/>
                  <a:pt x="21561" y="10055"/>
                  <a:pt x="21476" y="9247"/>
                </a:cubicBezTo>
                <a:cubicBezTo>
                  <a:pt x="21458" y="9079"/>
                  <a:pt x="21443" y="8851"/>
                  <a:pt x="21443" y="8742"/>
                </a:cubicBezTo>
                <a:cubicBezTo>
                  <a:pt x="21443" y="8632"/>
                  <a:pt x="21430" y="8531"/>
                  <a:pt x="21413" y="8518"/>
                </a:cubicBezTo>
                <a:cubicBezTo>
                  <a:pt x="21397" y="8504"/>
                  <a:pt x="21373" y="8396"/>
                  <a:pt x="21360" y="8278"/>
                </a:cubicBezTo>
                <a:cubicBezTo>
                  <a:pt x="21348" y="8160"/>
                  <a:pt x="21314" y="7952"/>
                  <a:pt x="21287" y="7816"/>
                </a:cubicBezTo>
                <a:cubicBezTo>
                  <a:pt x="21259" y="7680"/>
                  <a:pt x="21208" y="7395"/>
                  <a:pt x="21171" y="7185"/>
                </a:cubicBezTo>
                <a:cubicBezTo>
                  <a:pt x="21134" y="6974"/>
                  <a:pt x="21090" y="6761"/>
                  <a:pt x="21074" y="6711"/>
                </a:cubicBezTo>
                <a:cubicBezTo>
                  <a:pt x="21018" y="6536"/>
                  <a:pt x="20877" y="5920"/>
                  <a:pt x="20877" y="5850"/>
                </a:cubicBezTo>
                <a:cubicBezTo>
                  <a:pt x="20877" y="5811"/>
                  <a:pt x="20817" y="5614"/>
                  <a:pt x="20746" y="5412"/>
                </a:cubicBezTo>
                <a:cubicBezTo>
                  <a:pt x="20674" y="5210"/>
                  <a:pt x="20538" y="4821"/>
                  <a:pt x="20442" y="4548"/>
                </a:cubicBezTo>
                <a:cubicBezTo>
                  <a:pt x="19597" y="2144"/>
                  <a:pt x="18442" y="592"/>
                  <a:pt x="17110" y="72"/>
                </a:cubicBezTo>
                <a:cubicBezTo>
                  <a:pt x="16998" y="28"/>
                  <a:pt x="16774" y="4"/>
                  <a:pt x="16482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3" name="VUV PMTs シンチレーション光で時間情報取得"/>
          <p:cNvSpPr/>
          <p:nvPr/>
        </p:nvSpPr>
        <p:spPr>
          <a:xfrm>
            <a:off x="3215463" y="9674212"/>
            <a:ext cx="3802460" cy="1723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7961" y="1865"/>
                </a:lnTo>
                <a:lnTo>
                  <a:pt x="361" y="1865"/>
                </a:lnTo>
                <a:cubicBezTo>
                  <a:pt x="161" y="1865"/>
                  <a:pt x="0" y="2222"/>
                  <a:pt x="0" y="2661"/>
                </a:cubicBezTo>
                <a:lnTo>
                  <a:pt x="0" y="20804"/>
                </a:lnTo>
                <a:cubicBezTo>
                  <a:pt x="0" y="21244"/>
                  <a:pt x="161" y="21600"/>
                  <a:pt x="361" y="21600"/>
                </a:cubicBezTo>
                <a:lnTo>
                  <a:pt x="14343" y="21600"/>
                </a:lnTo>
                <a:cubicBezTo>
                  <a:pt x="14542" y="21600"/>
                  <a:pt x="14704" y="21244"/>
                  <a:pt x="14704" y="20804"/>
                </a:cubicBezTo>
                <a:lnTo>
                  <a:pt x="14704" y="4174"/>
                </a:lnTo>
                <a:lnTo>
                  <a:pt x="21600" y="0"/>
                </a:lnTo>
                <a:close/>
              </a:path>
            </a:pathLst>
          </a:cu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584200">
              <a:defRPr sz="2400"/>
            </a:pP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VUV PMTs</a:t>
            </a:r>
            <a:b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</a:br>
            <a:r>
              <a:rPr sz="2000"/>
              <a:t>シンチレーション光で時間情報取得</a:t>
            </a:r>
          </a:p>
        </p:txBody>
      </p:sp>
      <p:sp>
        <p:nvSpPr>
          <p:cNvPr id="184" name="コッククロフト= ウォルトン回路 高電圧電源供給"/>
          <p:cNvSpPr/>
          <p:nvPr/>
        </p:nvSpPr>
        <p:spPr>
          <a:xfrm>
            <a:off x="5133384" y="3860884"/>
            <a:ext cx="3554413" cy="2209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6" y="0"/>
                </a:moveTo>
                <a:cubicBezTo>
                  <a:pt x="173" y="0"/>
                  <a:pt x="0" y="278"/>
                  <a:pt x="0" y="621"/>
                </a:cubicBezTo>
                <a:lnTo>
                  <a:pt x="0" y="18495"/>
                </a:lnTo>
                <a:cubicBezTo>
                  <a:pt x="0" y="18838"/>
                  <a:pt x="173" y="19116"/>
                  <a:pt x="386" y="19116"/>
                </a:cubicBezTo>
                <a:lnTo>
                  <a:pt x="17635" y="19116"/>
                </a:lnTo>
                <a:lnTo>
                  <a:pt x="21600" y="21600"/>
                </a:lnTo>
                <a:lnTo>
                  <a:pt x="19109" y="17389"/>
                </a:lnTo>
                <a:lnTo>
                  <a:pt x="19109" y="621"/>
                </a:lnTo>
                <a:cubicBezTo>
                  <a:pt x="19109" y="278"/>
                  <a:pt x="18936" y="0"/>
                  <a:pt x="18723" y="0"/>
                </a:cubicBezTo>
                <a:lnTo>
                  <a:pt x="386" y="0"/>
                </a:lnTo>
                <a:close/>
              </a:path>
            </a:pathLst>
          </a:cu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584200">
              <a:defRPr sz="2400"/>
            </a:pP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コッククロフト=</a:t>
            </a:r>
            <a:b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</a:b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ウォルトン回路</a:t>
            </a:r>
            <a:b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</a:br>
            <a:r>
              <a:rPr sz="2000"/>
              <a:t>高電圧電源供給</a:t>
            </a:r>
          </a:p>
        </p:txBody>
      </p:sp>
      <p:sp>
        <p:nvSpPr>
          <p:cNvPr id="185" name="ELCC エネルギーと飛跡取得"/>
          <p:cNvSpPr/>
          <p:nvPr/>
        </p:nvSpPr>
        <p:spPr>
          <a:xfrm>
            <a:off x="10867425" y="3939195"/>
            <a:ext cx="2962276" cy="2554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" y="0"/>
                </a:moveTo>
                <a:cubicBezTo>
                  <a:pt x="207" y="0"/>
                  <a:pt x="0" y="240"/>
                  <a:pt x="0" y="537"/>
                </a:cubicBezTo>
                <a:lnTo>
                  <a:pt x="0" y="9622"/>
                </a:lnTo>
                <a:cubicBezTo>
                  <a:pt x="0" y="9919"/>
                  <a:pt x="207" y="10159"/>
                  <a:pt x="463" y="10159"/>
                </a:cubicBezTo>
                <a:lnTo>
                  <a:pt x="2856" y="10159"/>
                </a:lnTo>
                <a:lnTo>
                  <a:pt x="3678" y="21600"/>
                </a:lnTo>
                <a:lnTo>
                  <a:pt x="4500" y="10159"/>
                </a:lnTo>
                <a:lnTo>
                  <a:pt x="21137" y="10159"/>
                </a:lnTo>
                <a:cubicBezTo>
                  <a:pt x="21393" y="10159"/>
                  <a:pt x="21600" y="9919"/>
                  <a:pt x="21600" y="9622"/>
                </a:cubicBezTo>
                <a:lnTo>
                  <a:pt x="21600" y="537"/>
                </a:lnTo>
                <a:cubicBezTo>
                  <a:pt x="21600" y="240"/>
                  <a:pt x="21393" y="0"/>
                  <a:pt x="21137" y="0"/>
                </a:cubicBezTo>
                <a:lnTo>
                  <a:pt x="463" y="0"/>
                </a:lnTo>
                <a:close/>
              </a:path>
            </a:pathLst>
          </a:cu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584200">
              <a:defRPr sz="2400"/>
            </a:pP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ELCC</a:t>
            </a:r>
            <a:b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</a:br>
            <a:r>
              <a:rPr sz="2000"/>
              <a:t>エネルギーと飛跡取得</a:t>
            </a:r>
          </a:p>
        </p:txBody>
      </p:sp>
      <p:sp>
        <p:nvSpPr>
          <p:cNvPr id="186" name="フィールドケージ"/>
          <p:cNvSpPr/>
          <p:nvPr/>
        </p:nvSpPr>
        <p:spPr>
          <a:xfrm>
            <a:off x="9398781" y="9835274"/>
            <a:ext cx="4256882" cy="1543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7280" y="12494"/>
                </a:lnTo>
                <a:lnTo>
                  <a:pt x="7280" y="20711"/>
                </a:lnTo>
                <a:cubicBezTo>
                  <a:pt x="7280" y="21202"/>
                  <a:pt x="7424" y="21600"/>
                  <a:pt x="7602" y="21600"/>
                </a:cubicBezTo>
                <a:lnTo>
                  <a:pt x="21278" y="21600"/>
                </a:lnTo>
                <a:cubicBezTo>
                  <a:pt x="21456" y="21600"/>
                  <a:pt x="21600" y="21202"/>
                  <a:pt x="21600" y="20711"/>
                </a:cubicBezTo>
                <a:lnTo>
                  <a:pt x="21600" y="11122"/>
                </a:lnTo>
                <a:cubicBezTo>
                  <a:pt x="21600" y="10631"/>
                  <a:pt x="21456" y="10233"/>
                  <a:pt x="21278" y="10233"/>
                </a:cubicBezTo>
                <a:lnTo>
                  <a:pt x="8339" y="10233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フィールドケージ</a:t>
            </a:r>
          </a:p>
        </p:txBody>
      </p:sp>
      <p:sp>
        <p:nvSpPr>
          <p:cNvPr id="187" name="線"/>
          <p:cNvSpPr/>
          <p:nvPr/>
        </p:nvSpPr>
        <p:spPr>
          <a:xfrm flipV="1">
            <a:off x="7976235" y="6374060"/>
            <a:ext cx="2910113" cy="514686"/>
          </a:xfrm>
          <a:prstGeom prst="line">
            <a:avLst/>
          </a:prstGeom>
          <a:ln w="88900">
            <a:solidFill>
              <a:srgbClr val="00F9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defTabSz="584200">
              <a:defRPr sz="2400"/>
            </a:pPr>
          </a:p>
        </p:txBody>
      </p:sp>
      <p:grpSp>
        <p:nvGrpSpPr>
          <p:cNvPr id="190" name="グループ"/>
          <p:cNvGrpSpPr/>
          <p:nvPr/>
        </p:nvGrpSpPr>
        <p:grpSpPr>
          <a:xfrm>
            <a:off x="8672828" y="5950758"/>
            <a:ext cx="408078" cy="723901"/>
            <a:chOff x="0" y="0"/>
            <a:chExt cx="408076" cy="723900"/>
          </a:xfrm>
        </p:grpSpPr>
        <p:sp>
          <p:nvSpPr>
            <p:cNvPr id="188" name="E"/>
            <p:cNvSpPr txBox="1"/>
            <p:nvPr/>
          </p:nvSpPr>
          <p:spPr>
            <a:xfrm>
              <a:off x="-1" y="0"/>
              <a:ext cx="382678" cy="723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i="1" sz="3600">
                  <a:solidFill>
                    <a:srgbClr val="00F900"/>
                  </a:solidFill>
                  <a:latin typeface="+mj-lt"/>
                  <a:ea typeface="+mj-ea"/>
                  <a:cs typeface="+mj-cs"/>
                  <a:sym typeface="Avenir Next Regular"/>
                </a:defRPr>
              </a:lvl1pPr>
            </a:lstStyle>
            <a:p>
              <a:pPr/>
              <a:r>
                <a:t>E</a:t>
              </a:r>
            </a:p>
          </p:txBody>
        </p:sp>
        <p:sp>
          <p:nvSpPr>
            <p:cNvPr id="189" name="線"/>
            <p:cNvSpPr/>
            <p:nvPr/>
          </p:nvSpPr>
          <p:spPr>
            <a:xfrm>
              <a:off x="25400" y="87722"/>
              <a:ext cx="382677" cy="1"/>
            </a:xfrm>
            <a:prstGeom prst="line">
              <a:avLst/>
            </a:prstGeom>
            <a:noFill/>
            <a:ln w="25400" cap="flat">
              <a:solidFill>
                <a:srgbClr val="00F9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/>
              </a:pPr>
            </a:p>
          </p:txBody>
        </p:sp>
      </p:grpSp>
      <p:pic>
        <p:nvPicPr>
          <p:cNvPr id="191" name="track.pdf" descr="track.pdf"/>
          <p:cNvPicPr>
            <a:picLocks noChangeAspect="1"/>
          </p:cNvPicPr>
          <p:nvPr/>
        </p:nvPicPr>
        <p:blipFill>
          <a:blip r:embed="rId3">
            <a:extLst/>
          </a:blip>
          <a:srcRect l="36326" t="33936" r="33584" b="37519"/>
          <a:stretch>
            <a:fillRect/>
          </a:stretch>
        </p:blipFill>
        <p:spPr>
          <a:xfrm>
            <a:off x="8488989" y="7194927"/>
            <a:ext cx="2050905" cy="1375693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線"/>
          <p:cNvSpPr/>
          <p:nvPr/>
        </p:nvSpPr>
        <p:spPr>
          <a:xfrm flipV="1">
            <a:off x="9987465" y="6988270"/>
            <a:ext cx="836589" cy="162617"/>
          </a:xfrm>
          <a:prstGeom prst="line">
            <a:avLst/>
          </a:prstGeom>
          <a:ln w="889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2400"/>
            </a:pPr>
          </a:p>
        </p:txBody>
      </p:sp>
      <p:sp>
        <p:nvSpPr>
          <p:cNvPr id="193" name="線"/>
          <p:cNvSpPr/>
          <p:nvPr/>
        </p:nvSpPr>
        <p:spPr>
          <a:xfrm flipV="1">
            <a:off x="10099008" y="7316216"/>
            <a:ext cx="836589" cy="162617"/>
          </a:xfrm>
          <a:prstGeom prst="line">
            <a:avLst/>
          </a:prstGeom>
          <a:ln w="889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2400"/>
            </a:pPr>
          </a:p>
        </p:txBody>
      </p:sp>
      <p:sp>
        <p:nvSpPr>
          <p:cNvPr id="194" name="線"/>
          <p:cNvSpPr/>
          <p:nvPr/>
        </p:nvSpPr>
        <p:spPr>
          <a:xfrm flipV="1">
            <a:off x="10249777" y="7813708"/>
            <a:ext cx="1043333" cy="202725"/>
          </a:xfrm>
          <a:prstGeom prst="line">
            <a:avLst/>
          </a:prstGeom>
          <a:ln w="889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2400"/>
            </a:pPr>
          </a:p>
        </p:txBody>
      </p:sp>
      <p:sp>
        <p:nvSpPr>
          <p:cNvPr id="195" name="線"/>
          <p:cNvSpPr/>
          <p:nvPr/>
        </p:nvSpPr>
        <p:spPr>
          <a:xfrm flipV="1">
            <a:off x="9252194" y="7869011"/>
            <a:ext cx="836589" cy="162617"/>
          </a:xfrm>
          <a:prstGeom prst="line">
            <a:avLst/>
          </a:prstGeom>
          <a:ln w="889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2400"/>
            </a:pPr>
          </a:p>
        </p:txBody>
      </p:sp>
      <p:sp>
        <p:nvSpPr>
          <p:cNvPr id="196" name="線"/>
          <p:cNvSpPr/>
          <p:nvPr/>
        </p:nvSpPr>
        <p:spPr>
          <a:xfrm flipV="1">
            <a:off x="10114465" y="6576437"/>
            <a:ext cx="701450" cy="701451"/>
          </a:xfrm>
          <a:prstGeom prst="line">
            <a:avLst/>
          </a:prstGeom>
          <a:ln w="63500">
            <a:solidFill>
              <a:srgbClr val="D783FF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2400"/>
            </a:pPr>
          </a:p>
        </p:txBody>
      </p:sp>
      <p:sp>
        <p:nvSpPr>
          <p:cNvPr id="197" name="線"/>
          <p:cNvSpPr/>
          <p:nvPr/>
        </p:nvSpPr>
        <p:spPr>
          <a:xfrm>
            <a:off x="9875780" y="7528546"/>
            <a:ext cx="1073929" cy="1073928"/>
          </a:xfrm>
          <a:prstGeom prst="line">
            <a:avLst/>
          </a:prstGeom>
          <a:ln w="63500">
            <a:solidFill>
              <a:srgbClr val="D783FF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2400"/>
            </a:pPr>
          </a:p>
        </p:txBody>
      </p:sp>
      <p:sp>
        <p:nvSpPr>
          <p:cNvPr id="198" name="線"/>
          <p:cNvSpPr/>
          <p:nvPr/>
        </p:nvSpPr>
        <p:spPr>
          <a:xfrm>
            <a:off x="9399943" y="7697390"/>
            <a:ext cx="183660" cy="1057659"/>
          </a:xfrm>
          <a:prstGeom prst="line">
            <a:avLst/>
          </a:prstGeom>
          <a:ln w="63500">
            <a:solidFill>
              <a:srgbClr val="D783FF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2400"/>
            </a:pPr>
          </a:p>
        </p:txBody>
      </p:sp>
      <p:sp>
        <p:nvSpPr>
          <p:cNvPr id="199" name="線"/>
          <p:cNvSpPr/>
          <p:nvPr/>
        </p:nvSpPr>
        <p:spPr>
          <a:xfrm flipH="1" flipV="1">
            <a:off x="8213825" y="7277515"/>
            <a:ext cx="701450" cy="701450"/>
          </a:xfrm>
          <a:prstGeom prst="line">
            <a:avLst/>
          </a:prstGeom>
          <a:ln w="63500">
            <a:solidFill>
              <a:srgbClr val="D783FF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2400"/>
            </a:pPr>
          </a:p>
        </p:txBody>
      </p:sp>
      <p:sp>
        <p:nvSpPr>
          <p:cNvPr id="200" name="線"/>
          <p:cNvSpPr/>
          <p:nvPr/>
        </p:nvSpPr>
        <p:spPr>
          <a:xfrm>
            <a:off x="8452595" y="8675969"/>
            <a:ext cx="1258008" cy="206080"/>
          </a:xfrm>
          <a:prstGeom prst="line">
            <a:avLst/>
          </a:prstGeom>
          <a:ln w="63500">
            <a:solidFill>
              <a:srgbClr val="D783FF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defTabSz="584200">
              <a:defRPr sz="2400"/>
            </a:pPr>
          </a:p>
        </p:txBody>
      </p:sp>
      <p:sp>
        <p:nvSpPr>
          <p:cNvPr id="201" name="Drift Electron"/>
          <p:cNvSpPr txBox="1"/>
          <p:nvPr/>
        </p:nvSpPr>
        <p:spPr>
          <a:xfrm>
            <a:off x="10959629" y="6932593"/>
            <a:ext cx="223748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b="1" sz="2600">
                <a:solidFill>
                  <a:srgbClr val="FFFB00"/>
                </a:solidFill>
                <a:latin typeface="+mj-lt"/>
                <a:ea typeface="+mj-ea"/>
                <a:cs typeface="+mj-cs"/>
                <a:sym typeface="Avenir Next Regular"/>
              </a:defRPr>
            </a:lvl1pPr>
          </a:lstStyle>
          <a:p>
            <a:pPr/>
            <a:r>
              <a:t>Drift Electron</a:t>
            </a:r>
          </a:p>
        </p:txBody>
      </p:sp>
      <p:grpSp>
        <p:nvGrpSpPr>
          <p:cNvPr id="204" name="グループ"/>
          <p:cNvGrpSpPr/>
          <p:nvPr/>
        </p:nvGrpSpPr>
        <p:grpSpPr>
          <a:xfrm>
            <a:off x="7666961" y="8917683"/>
            <a:ext cx="3120882" cy="1549401"/>
            <a:chOff x="0" y="0"/>
            <a:chExt cx="3120880" cy="1549400"/>
          </a:xfrm>
        </p:grpSpPr>
        <p:sp>
          <p:nvSpPr>
            <p:cNvPr id="202" name="四角形"/>
            <p:cNvSpPr/>
            <p:nvPr/>
          </p:nvSpPr>
          <p:spPr>
            <a:xfrm>
              <a:off x="0" y="0"/>
              <a:ext cx="3120881" cy="55880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3" name="シンチ光"/>
            <p:cNvSpPr/>
            <p:nvPr/>
          </p:nvSpPr>
          <p:spPr>
            <a:xfrm>
              <a:off x="1560440" y="27940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600">
                  <a:solidFill>
                    <a:srgbClr val="D783FF"/>
                  </a:solidFill>
                  <a:latin typeface="+mj-lt"/>
                  <a:ea typeface="+mj-ea"/>
                  <a:cs typeface="+mj-cs"/>
                  <a:sym typeface="Avenir Next Regular"/>
                </a:defRPr>
              </a:lvl1pPr>
            </a:lstStyle>
            <a:p>
              <a:pPr/>
              <a:r>
                <a:t>シンチ光</a:t>
              </a:r>
            </a:p>
          </p:txBody>
        </p:sp>
      </p:grpSp>
      <p:sp>
        <p:nvSpPr>
          <p:cNvPr id="205" name="136Xe for 0ν2β…"/>
          <p:cNvSpPr txBox="1"/>
          <p:nvPr/>
        </p:nvSpPr>
        <p:spPr>
          <a:xfrm>
            <a:off x="1243331" y="7296278"/>
            <a:ext cx="3554046" cy="1455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499" indent="-444499" defTabSz="584200">
              <a:lnSpc>
                <a:spcPct val="80000"/>
              </a:lnSpc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 Regular"/>
              </a:defRPr>
            </a:pPr>
            <a:r>
              <a:rPr baseline="31999"/>
              <a:t>136</a:t>
            </a:r>
            <a:r>
              <a:t>Xe for 0ν2β</a:t>
            </a:r>
          </a:p>
          <a:p>
            <a:pPr marL="444499" indent="-444499" defTabSz="584200">
              <a:lnSpc>
                <a:spcPct val="80000"/>
              </a:lnSpc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 Regular"/>
              </a:defRPr>
            </a:pPr>
            <a:r>
              <a:t>1ton? キセノンガス</a:t>
            </a:r>
          </a:p>
          <a:p>
            <a:pPr marL="444499" indent="-444499" defTabSz="584200">
              <a:lnSpc>
                <a:spcPct val="80000"/>
              </a:lnSpc>
              <a:buSzPct val="75000"/>
              <a:buChar char="•"/>
              <a:defRPr sz="2600">
                <a:latin typeface="+mj-lt"/>
                <a:ea typeface="+mj-ea"/>
                <a:cs typeface="+mj-cs"/>
                <a:sym typeface="Avenir Next Regular"/>
              </a:defRPr>
            </a:pPr>
            <a:r>
              <a:t>~8気圧 ?</a:t>
            </a:r>
          </a:p>
        </p:txBody>
      </p:sp>
      <p:sp>
        <p:nvSpPr>
          <p:cNvPr id="206" name="NEXT, PANDAX-III実験 と似たコンセプト"/>
          <p:cNvSpPr txBox="1"/>
          <p:nvPr/>
        </p:nvSpPr>
        <p:spPr>
          <a:xfrm>
            <a:off x="1035534" y="6001766"/>
            <a:ext cx="3969640" cy="1193801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Avenir Next Regular"/>
              </a:defRPr>
            </a:pPr>
            <a:r>
              <a:t>NEXT, PANDAX-III実験</a:t>
            </a:r>
            <a:br/>
            <a:r>
              <a:t>と似たコンセプト</a:t>
            </a:r>
          </a:p>
        </p:txBody>
      </p:sp>
      <p:pic>
        <p:nvPicPr>
          <p:cNvPr id="207" name="axel_logo.pdf" descr="axel_logo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6269" y="3008872"/>
            <a:ext cx="2793351" cy="1590916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現在は主に京都大学で180Lサイズ検出器の開発中…"/>
          <p:cNvSpPr txBox="1"/>
          <p:nvPr/>
        </p:nvSpPr>
        <p:spPr>
          <a:xfrm>
            <a:off x="14279467" y="3778847"/>
            <a:ext cx="9926986" cy="686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17361" indent="-617361" algn="l">
              <a:buSzPct val="45000"/>
              <a:buBlip>
                <a:blip r:embed="rId5"/>
              </a:buBlip>
              <a:defRPr>
                <a:latin typeface="PT Sans"/>
                <a:ea typeface="PT Sans"/>
                <a:cs typeface="PT Sans"/>
                <a:sym typeface="PT Sans"/>
              </a:defRPr>
            </a:pPr>
            <a:r>
              <a:t>現在は主に京都大学で180Lサイズ検出器の開発中</a:t>
            </a:r>
          </a:p>
          <a:p>
            <a:pPr marL="617361" indent="-617361" algn="l">
              <a:buSzPct val="45000"/>
              <a:buBlip>
                <a:blip r:embed="rId5"/>
              </a:buBlip>
              <a:defRPr>
                <a:latin typeface="PT Sans"/>
                <a:ea typeface="PT Sans"/>
                <a:cs typeface="PT Sans"/>
                <a:sym typeface="PT Sans"/>
              </a:defRPr>
            </a:pPr>
            <a:r>
              <a:t>本研究課題で, PMT/MPPCを増設 → 有効体積の増加</a:t>
            </a:r>
          </a:p>
          <a:p>
            <a:pPr marL="617361" indent="-617361" algn="l">
              <a:buSzPct val="45000"/>
              <a:buBlip>
                <a:blip r:embed="rId5"/>
              </a:buBlip>
              <a:defRPr>
                <a:latin typeface="PT Sans"/>
                <a:ea typeface="PT Sans"/>
                <a:cs typeface="PT Sans"/>
                <a:sym typeface="PT Sans"/>
              </a:defRPr>
            </a:pPr>
          </a:p>
          <a:p>
            <a:pPr marL="617361" indent="-617361" algn="l">
              <a:buSzPct val="45000"/>
              <a:buBlip>
                <a:blip r:embed="rId5"/>
              </a:buBlip>
              <a:defRPr>
                <a:latin typeface="PT Sans"/>
                <a:ea typeface="PT Sans"/>
                <a:cs typeface="PT Sans"/>
                <a:sym typeface="PT Sans"/>
              </a:defRPr>
            </a:pPr>
            <a:r>
              <a:t>0v2b Q値での分解能評価</a:t>
            </a:r>
          </a:p>
          <a:p>
            <a:pPr marL="617361" indent="-617361" algn="l">
              <a:buSzPct val="45000"/>
              <a:buBlip>
                <a:blip r:embed="rId5"/>
              </a:buBlip>
              <a:defRPr>
                <a:latin typeface="PT Sans"/>
                <a:ea typeface="PT Sans"/>
                <a:cs typeface="PT Sans"/>
                <a:sym typeface="PT Sans"/>
              </a:defRPr>
            </a:pPr>
            <a:r>
              <a:t>飛跡取得</a:t>
            </a:r>
          </a:p>
        </p:txBody>
      </p:sp>
      <p:sp>
        <p:nvSpPr>
          <p:cNvPr id="209" name="https://academic.oup.com/ptep/article/2020/3/033H01/5812338"/>
          <p:cNvSpPr txBox="1"/>
          <p:nvPr/>
        </p:nvSpPr>
        <p:spPr>
          <a:xfrm>
            <a:off x="330355" y="12486102"/>
            <a:ext cx="591703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1800" u="sng">
                <a:solidFill>
                  <a:schemeClr val="accent1"/>
                </a:solidFill>
                <a:latin typeface="Times Roman"/>
                <a:ea typeface="Times Roman"/>
                <a:cs typeface="Times Roman"/>
                <a:sym typeface="Times Roman"/>
                <a:hlinkClick r:id="rId6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6" invalidUrl="" action="" tgtFrame="" tooltip="" history="1" highlightClick="0" endSnd="0"/>
              </a:rPr>
              <a:t>https://academic.oup.com/ptep/article/2020/3/033H01/5812338</a:t>
            </a:r>
          </a:p>
        </p:txBody>
      </p:sp>
      <p:sp>
        <p:nvSpPr>
          <p:cNvPr id="210" name="PTEP, 2020 Issue 3, 033H01"/>
          <p:cNvSpPr txBox="1"/>
          <p:nvPr/>
        </p:nvSpPr>
        <p:spPr>
          <a:xfrm>
            <a:off x="312543" y="12166543"/>
            <a:ext cx="2960599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1800">
                <a:latin typeface="+mj-lt"/>
                <a:ea typeface="+mj-ea"/>
                <a:cs typeface="+mj-cs"/>
                <a:sym typeface="Avenir Next Regular"/>
              </a:defRPr>
            </a:lvl1pPr>
          </a:lstStyle>
          <a:p>
            <a:pPr/>
            <a:r>
              <a:t>PTEP, 2020 Issue 3, 033H01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ElectroLuminesenceCollectionCel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</a:t>
            </a:r>
            <a:r>
              <a:rPr baseline="-5999"/>
              <a:t>lectro</a:t>
            </a:r>
            <a:r>
              <a:t>L</a:t>
            </a:r>
            <a:r>
              <a:rPr baseline="-5999"/>
              <a:t>uminesence</a:t>
            </a:r>
            <a:r>
              <a:t>C</a:t>
            </a:r>
            <a:r>
              <a:rPr baseline="-5999"/>
              <a:t>ollection</a:t>
            </a:r>
            <a:r>
              <a:t>C</a:t>
            </a:r>
            <a:r>
              <a:rPr baseline="-5999"/>
              <a:t>ell</a:t>
            </a:r>
          </a:p>
        </p:txBody>
      </p:sp>
      <p:sp>
        <p:nvSpPr>
          <p:cNvPr id="213" name="スライド番号"/>
          <p:cNvSpPr txBox="1"/>
          <p:nvPr>
            <p:ph type="sldNum" sz="quarter" idx="2"/>
          </p:nvPr>
        </p:nvSpPr>
        <p:spPr>
          <a:xfrm>
            <a:off x="22908158" y="13119100"/>
            <a:ext cx="336628" cy="5130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4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625027" y="5056893"/>
            <a:ext cx="4724401" cy="382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409698" y="5016699"/>
            <a:ext cx="5041901" cy="3530601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PMT; Xe-シンチを捉えて事象発生時刻を記録"/>
          <p:cNvSpPr txBox="1"/>
          <p:nvPr/>
        </p:nvSpPr>
        <p:spPr>
          <a:xfrm>
            <a:off x="786698" y="3578424"/>
            <a:ext cx="676816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600">
                <a:latin typeface="+mj-lt"/>
                <a:ea typeface="+mj-ea"/>
                <a:cs typeface="+mj-cs"/>
                <a:sym typeface="Avenir Next Regular"/>
              </a:defRPr>
            </a:pPr>
            <a:r>
              <a:rPr b="1"/>
              <a:t>PMT</a:t>
            </a:r>
            <a:r>
              <a:t>; Xe-シンチを捉えて事象発生時刻を記録</a:t>
            </a:r>
          </a:p>
        </p:txBody>
      </p:sp>
      <p:sp>
        <p:nvSpPr>
          <p:cNvPr id="217" name="線"/>
          <p:cNvSpPr/>
          <p:nvPr/>
        </p:nvSpPr>
        <p:spPr>
          <a:xfrm flipV="1">
            <a:off x="3938719" y="4268261"/>
            <a:ext cx="497138" cy="66089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 defTabSz="584200">
              <a:defRPr sz="2400"/>
            </a:pPr>
          </a:p>
        </p:txBody>
      </p:sp>
      <p:sp>
        <p:nvSpPr>
          <p:cNvPr id="218" name="線"/>
          <p:cNvSpPr/>
          <p:nvPr/>
        </p:nvSpPr>
        <p:spPr>
          <a:xfrm flipH="1">
            <a:off x="1925534" y="9029644"/>
            <a:ext cx="189692" cy="699840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 defTabSz="584200">
              <a:defRPr sz="2400"/>
            </a:pPr>
          </a:p>
        </p:txBody>
      </p:sp>
      <p:sp>
        <p:nvSpPr>
          <p:cNvPr id="219" name="ELCC; 電離電子を捉えて エネルギー &amp; 飛跡取得"/>
          <p:cNvSpPr txBox="1"/>
          <p:nvPr/>
        </p:nvSpPr>
        <p:spPr>
          <a:xfrm>
            <a:off x="1503635" y="9667295"/>
            <a:ext cx="3730982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600">
                <a:latin typeface="+mj-lt"/>
                <a:ea typeface="+mj-ea"/>
                <a:cs typeface="+mj-cs"/>
                <a:sym typeface="Avenir Next Regular"/>
              </a:defRPr>
            </a:pPr>
            <a:r>
              <a:rPr b="1"/>
              <a:t>ELCC</a:t>
            </a:r>
            <a:r>
              <a:t>; 電離電子を捉えて</a:t>
            </a:r>
            <a:br/>
            <a:r>
              <a:t>エネルギー &amp; 飛跡取得</a:t>
            </a:r>
          </a:p>
        </p:txBody>
      </p:sp>
      <p:sp>
        <p:nvSpPr>
          <p:cNvPr id="220" name="円形"/>
          <p:cNvSpPr/>
          <p:nvPr/>
        </p:nvSpPr>
        <p:spPr>
          <a:xfrm>
            <a:off x="3376040" y="8533375"/>
            <a:ext cx="533401" cy="533401"/>
          </a:xfrm>
          <a:prstGeom prst="ellips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21" name="楕円"/>
          <p:cNvSpPr/>
          <p:nvPr/>
        </p:nvSpPr>
        <p:spPr>
          <a:xfrm>
            <a:off x="5008465" y="3910145"/>
            <a:ext cx="5796526" cy="5943023"/>
          </a:xfrm>
          <a:prstGeom prst="ellips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22" name="線"/>
          <p:cNvSpPr/>
          <p:nvPr/>
        </p:nvSpPr>
        <p:spPr>
          <a:xfrm flipV="1">
            <a:off x="3402031" y="5674573"/>
            <a:ext cx="1858307" cy="3012163"/>
          </a:xfrm>
          <a:prstGeom prst="lin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400"/>
            </a:pPr>
          </a:p>
        </p:txBody>
      </p:sp>
      <p:sp>
        <p:nvSpPr>
          <p:cNvPr id="223" name="線"/>
          <p:cNvSpPr/>
          <p:nvPr/>
        </p:nvSpPr>
        <p:spPr>
          <a:xfrm>
            <a:off x="3615961" y="9064902"/>
            <a:ext cx="3817834" cy="751098"/>
          </a:xfrm>
          <a:prstGeom prst="lin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400"/>
            </a:pPr>
          </a:p>
        </p:txBody>
      </p:sp>
      <p:sp>
        <p:nvSpPr>
          <p:cNvPr id="224" name="EEL~2.5kV/cm/atm"/>
          <p:cNvSpPr txBox="1"/>
          <p:nvPr/>
        </p:nvSpPr>
        <p:spPr>
          <a:xfrm>
            <a:off x="9943356" y="8382199"/>
            <a:ext cx="224603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000">
                <a:latin typeface="+mj-lt"/>
                <a:ea typeface="+mj-ea"/>
                <a:cs typeface="+mj-cs"/>
                <a:sym typeface="Avenir Next Regular"/>
              </a:defRPr>
            </a:pPr>
            <a:r>
              <a:t>E</a:t>
            </a:r>
            <a:r>
              <a:rPr baseline="-5999"/>
              <a:t>EL</a:t>
            </a:r>
            <a:r>
              <a:t>~2.5kV/cm/atm</a:t>
            </a:r>
          </a:p>
        </p:txBody>
      </p:sp>
      <p:sp>
        <p:nvSpPr>
          <p:cNvPr id="225" name="EDrift~0.1kV/cm/atm"/>
          <p:cNvSpPr txBox="1"/>
          <p:nvPr/>
        </p:nvSpPr>
        <p:spPr>
          <a:xfrm rot="16200000">
            <a:off x="8809375" y="6172137"/>
            <a:ext cx="239251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000">
                <a:latin typeface="+mj-lt"/>
                <a:ea typeface="+mj-ea"/>
                <a:cs typeface="+mj-cs"/>
                <a:sym typeface="Avenir Next Regular"/>
              </a:defRPr>
            </a:pPr>
            <a:r>
              <a:t>E</a:t>
            </a:r>
            <a:r>
              <a:rPr baseline="-5999"/>
              <a:t>Drift</a:t>
            </a:r>
            <a:r>
              <a:t>~0.1kV/cm/atm</a:t>
            </a:r>
          </a:p>
        </p:txBody>
      </p:sp>
      <p:sp>
        <p:nvSpPr>
          <p:cNvPr id="226" name="Anode"/>
          <p:cNvSpPr txBox="1"/>
          <p:nvPr/>
        </p:nvSpPr>
        <p:spPr>
          <a:xfrm>
            <a:off x="5358384" y="7886251"/>
            <a:ext cx="9019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000">
                <a:latin typeface="+mj-lt"/>
                <a:ea typeface="+mj-ea"/>
                <a:cs typeface="+mj-cs"/>
                <a:sym typeface="Avenir Next Regular"/>
              </a:defRPr>
            </a:lvl1pPr>
          </a:lstStyle>
          <a:p>
            <a:pPr/>
            <a:r>
              <a:t>Anode</a:t>
            </a:r>
          </a:p>
        </p:txBody>
      </p:sp>
      <p:sp>
        <p:nvSpPr>
          <p:cNvPr id="227" name="Cathode"/>
          <p:cNvSpPr txBox="1"/>
          <p:nvPr/>
        </p:nvSpPr>
        <p:spPr>
          <a:xfrm>
            <a:off x="5353368" y="4559761"/>
            <a:ext cx="111658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000">
                <a:latin typeface="+mj-lt"/>
                <a:ea typeface="+mj-ea"/>
                <a:cs typeface="+mj-cs"/>
                <a:sym typeface="Avenir Next Regular"/>
              </a:defRPr>
            </a:lvl1pPr>
          </a:lstStyle>
          <a:p>
            <a:pPr/>
            <a:r>
              <a:t>Cathode</a:t>
            </a:r>
          </a:p>
        </p:txBody>
      </p:sp>
      <p:sp>
        <p:nvSpPr>
          <p:cNvPr id="228" name="(ElectroLuminescence Collection Cell)"/>
          <p:cNvSpPr txBox="1"/>
          <p:nvPr/>
        </p:nvSpPr>
        <p:spPr>
          <a:xfrm>
            <a:off x="1446812" y="10694909"/>
            <a:ext cx="4059480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1800">
                <a:latin typeface="+mj-lt"/>
                <a:ea typeface="+mj-ea"/>
                <a:cs typeface="+mj-cs"/>
                <a:sym typeface="Avenir Next Regular"/>
              </a:defRPr>
            </a:lvl1pPr>
          </a:lstStyle>
          <a:p>
            <a:pPr/>
            <a:r>
              <a:t>(ElectroLuminescence Collection Cell)</a:t>
            </a:r>
          </a:p>
        </p:txBody>
      </p:sp>
      <p:sp>
        <p:nvSpPr>
          <p:cNvPr id="229" name="円形"/>
          <p:cNvSpPr/>
          <p:nvPr/>
        </p:nvSpPr>
        <p:spPr>
          <a:xfrm>
            <a:off x="7452741" y="8101575"/>
            <a:ext cx="907976" cy="907976"/>
          </a:xfrm>
          <a:prstGeom prst="ellipse">
            <a:avLst/>
          </a:prstGeom>
          <a:ln w="25400">
            <a:solidFill>
              <a:srgbClr val="0096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30" name="イメージ" descr="イメージ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03308" y="3429199"/>
            <a:ext cx="2826364" cy="2119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G_1334.JPG" descr="IMG_1334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03308" y="5722113"/>
            <a:ext cx="2826364" cy="2119773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for HP10L"/>
          <p:cNvSpPr txBox="1"/>
          <p:nvPr/>
        </p:nvSpPr>
        <p:spPr>
          <a:xfrm>
            <a:off x="11828650" y="3456180"/>
            <a:ext cx="117576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000">
                <a:solidFill>
                  <a:srgbClr val="FFFFF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lvl1pPr>
          </a:lstStyle>
          <a:p>
            <a:pPr/>
            <a:r>
              <a:t>for HP10L</a:t>
            </a:r>
          </a:p>
        </p:txBody>
      </p:sp>
      <p:sp>
        <p:nvSpPr>
          <p:cNvPr id="233" name="for HP180L"/>
          <p:cNvSpPr txBox="1"/>
          <p:nvPr/>
        </p:nvSpPr>
        <p:spPr>
          <a:xfrm>
            <a:off x="11588514" y="5909849"/>
            <a:ext cx="132181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000">
                <a:solidFill>
                  <a:srgbClr val="FFFFF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lvl1pPr>
          </a:lstStyle>
          <a:p>
            <a:pPr/>
            <a:r>
              <a:t>for HP180L</a:t>
            </a:r>
          </a:p>
        </p:txBody>
      </p:sp>
      <p:sp>
        <p:nvSpPr>
          <p:cNvPr id="234" name="e"/>
          <p:cNvSpPr txBox="1"/>
          <p:nvPr/>
        </p:nvSpPr>
        <p:spPr>
          <a:xfrm>
            <a:off x="7071593" y="10186982"/>
            <a:ext cx="33794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b="1" i="1" sz="3000">
                <a:latin typeface="+mj-lt"/>
                <a:ea typeface="+mj-ea"/>
                <a:cs typeface="+mj-cs"/>
                <a:sym typeface="Avenir Next Regular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235" name="線"/>
          <p:cNvSpPr/>
          <p:nvPr/>
        </p:nvSpPr>
        <p:spPr>
          <a:xfrm>
            <a:off x="7486939" y="10535218"/>
            <a:ext cx="453225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2400"/>
            </a:pPr>
          </a:p>
        </p:txBody>
      </p:sp>
      <p:sp>
        <p:nvSpPr>
          <p:cNvPr id="236" name="Xe"/>
          <p:cNvSpPr/>
          <p:nvPr/>
        </p:nvSpPr>
        <p:spPr>
          <a:xfrm>
            <a:off x="8474230" y="10474258"/>
            <a:ext cx="533401" cy="533401"/>
          </a:xfrm>
          <a:prstGeom prst="ellipse">
            <a:avLst/>
          </a:prstGeom>
          <a:blipFill>
            <a:blip r:embed="rId6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Xe</a:t>
            </a:r>
          </a:p>
        </p:txBody>
      </p:sp>
      <p:sp>
        <p:nvSpPr>
          <p:cNvPr id="237" name="Xe"/>
          <p:cNvSpPr/>
          <p:nvPr/>
        </p:nvSpPr>
        <p:spPr>
          <a:xfrm>
            <a:off x="9624223" y="10033541"/>
            <a:ext cx="533401" cy="533401"/>
          </a:xfrm>
          <a:prstGeom prst="ellipse">
            <a:avLst/>
          </a:prstGeom>
          <a:blipFill>
            <a:blip r:embed="rId7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Xe</a:t>
            </a:r>
          </a:p>
        </p:txBody>
      </p:sp>
      <p:sp>
        <p:nvSpPr>
          <p:cNvPr id="238" name="Xe"/>
          <p:cNvSpPr/>
          <p:nvPr/>
        </p:nvSpPr>
        <p:spPr>
          <a:xfrm>
            <a:off x="10620767" y="10474258"/>
            <a:ext cx="533401" cy="533401"/>
          </a:xfrm>
          <a:prstGeom prst="ellipse">
            <a:avLst/>
          </a:prstGeom>
          <a:blipFill>
            <a:blip r:embed="rId8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Xe</a:t>
            </a:r>
          </a:p>
        </p:txBody>
      </p:sp>
      <p:sp>
        <p:nvSpPr>
          <p:cNvPr id="239" name="四角形"/>
          <p:cNvSpPr/>
          <p:nvPr/>
        </p:nvSpPr>
        <p:spPr>
          <a:xfrm>
            <a:off x="6703050" y="9962945"/>
            <a:ext cx="6605164" cy="1201441"/>
          </a:xfrm>
          <a:prstGeom prst="rect">
            <a:avLst/>
          </a:prstGeom>
          <a:ln w="38100">
            <a:solidFill>
              <a:srgbClr val="0096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40" name="線"/>
          <p:cNvSpPr/>
          <p:nvPr/>
        </p:nvSpPr>
        <p:spPr>
          <a:xfrm flipH="1" flipV="1">
            <a:off x="8208072" y="8819257"/>
            <a:ext cx="1085381" cy="1085381"/>
          </a:xfrm>
          <a:prstGeom prst="line">
            <a:avLst/>
          </a:prstGeom>
          <a:ln w="25400">
            <a:solidFill>
              <a:srgbClr val="0096FF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defTabSz="584200">
              <a:defRPr sz="2400"/>
            </a:pPr>
          </a:p>
        </p:txBody>
      </p:sp>
      <p:sp>
        <p:nvSpPr>
          <p:cNvPr id="241" name="比例蛍光過程で線形増幅"/>
          <p:cNvSpPr txBox="1"/>
          <p:nvPr/>
        </p:nvSpPr>
        <p:spPr>
          <a:xfrm>
            <a:off x="9881809" y="9568628"/>
            <a:ext cx="34671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b="1" sz="2400">
                <a:latin typeface="+mj-lt"/>
                <a:ea typeface="+mj-ea"/>
                <a:cs typeface="+mj-cs"/>
                <a:sym typeface="Avenir Next Regular"/>
              </a:defRPr>
            </a:lvl1pPr>
          </a:lstStyle>
          <a:p>
            <a:pPr/>
            <a:r>
              <a:t>比例蛍光過程で線形増幅</a:t>
            </a:r>
          </a:p>
        </p:txBody>
      </p:sp>
      <p:sp>
        <p:nvSpPr>
          <p:cNvPr id="242" name="線"/>
          <p:cNvSpPr/>
          <p:nvPr/>
        </p:nvSpPr>
        <p:spPr>
          <a:xfrm>
            <a:off x="11181903" y="10704426"/>
            <a:ext cx="872295" cy="408007"/>
          </a:xfrm>
          <a:prstGeom prst="line">
            <a:avLst/>
          </a:prstGeom>
          <a:ln w="25400">
            <a:solidFill>
              <a:srgbClr val="FF93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2400"/>
            </a:pPr>
          </a:p>
        </p:txBody>
      </p:sp>
      <p:sp>
        <p:nvSpPr>
          <p:cNvPr id="243" name="EL photon"/>
          <p:cNvSpPr txBox="1"/>
          <p:nvPr/>
        </p:nvSpPr>
        <p:spPr>
          <a:xfrm>
            <a:off x="11975567" y="10682209"/>
            <a:ext cx="135509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b="1" sz="2000">
                <a:solidFill>
                  <a:srgbClr val="FF9300"/>
                </a:solidFill>
                <a:latin typeface="+mj-lt"/>
                <a:ea typeface="+mj-ea"/>
                <a:cs typeface="+mj-cs"/>
                <a:sym typeface="Avenir Next Regular"/>
              </a:defRPr>
            </a:lvl1pPr>
          </a:lstStyle>
          <a:p>
            <a:pPr/>
            <a:r>
              <a:t>EL photon</a:t>
            </a:r>
          </a:p>
        </p:txBody>
      </p:sp>
      <p:sp>
        <p:nvSpPr>
          <p:cNvPr id="244" name="線"/>
          <p:cNvSpPr/>
          <p:nvPr/>
        </p:nvSpPr>
        <p:spPr>
          <a:xfrm>
            <a:off x="9131811" y="10769311"/>
            <a:ext cx="872295" cy="408006"/>
          </a:xfrm>
          <a:prstGeom prst="line">
            <a:avLst/>
          </a:prstGeom>
          <a:ln w="25400">
            <a:solidFill>
              <a:srgbClr val="FF93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2400"/>
            </a:pPr>
          </a:p>
        </p:txBody>
      </p:sp>
      <p:sp>
        <p:nvSpPr>
          <p:cNvPr id="245" name="線"/>
          <p:cNvSpPr/>
          <p:nvPr/>
        </p:nvSpPr>
        <p:spPr>
          <a:xfrm flipV="1">
            <a:off x="10094099" y="10016670"/>
            <a:ext cx="872295" cy="408006"/>
          </a:xfrm>
          <a:prstGeom prst="line">
            <a:avLst/>
          </a:prstGeom>
          <a:ln w="25400">
            <a:solidFill>
              <a:srgbClr val="FF93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2400"/>
            </a:pPr>
          </a:p>
        </p:txBody>
      </p:sp>
      <p:sp>
        <p:nvSpPr>
          <p:cNvPr id="246" name="5mm"/>
          <p:cNvSpPr txBox="1"/>
          <p:nvPr/>
        </p:nvSpPr>
        <p:spPr>
          <a:xfrm>
            <a:off x="5225029" y="8382199"/>
            <a:ext cx="71018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000">
                <a:latin typeface="+mj-lt"/>
                <a:ea typeface="+mj-ea"/>
                <a:cs typeface="+mj-cs"/>
                <a:sym typeface="Avenir Next Regular"/>
              </a:defRPr>
            </a:lvl1pPr>
          </a:lstStyle>
          <a:p>
            <a:pPr/>
            <a:r>
              <a:t>5mm</a:t>
            </a:r>
          </a:p>
        </p:txBody>
      </p:sp>
      <p:sp>
        <p:nvSpPr>
          <p:cNvPr id="247" name="昨年度, 光検出器を約170個追加…"/>
          <p:cNvSpPr txBox="1"/>
          <p:nvPr/>
        </p:nvSpPr>
        <p:spPr>
          <a:xfrm>
            <a:off x="14138816" y="2960534"/>
            <a:ext cx="9926985" cy="398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17361" indent="-617361" algn="l">
              <a:buSzPct val="45000"/>
              <a:buBlip>
                <a:blip r:embed="rId9"/>
              </a:buBlip>
              <a:defRPr>
                <a:latin typeface="PT Sans"/>
                <a:ea typeface="PT Sans"/>
                <a:cs typeface="PT Sans"/>
                <a:sym typeface="PT Sans"/>
              </a:defRPr>
            </a:pPr>
            <a:r>
              <a:t>昨年度, 光検出器を約170個追加</a:t>
            </a:r>
          </a:p>
          <a:p>
            <a:pPr marL="617361" indent="-617361" algn="l">
              <a:buSzPct val="45000"/>
              <a:buBlip>
                <a:blip r:embed="rId9"/>
              </a:buBlip>
              <a:defRPr>
                <a:latin typeface="PT Sans"/>
                <a:ea typeface="PT Sans"/>
                <a:cs typeface="PT Sans"/>
                <a:sym typeface="PT Sans"/>
              </a:defRPr>
            </a:pPr>
            <a:r>
              <a:t>56ch/1unit × 3unit だった</a:t>
            </a:r>
          </a:p>
          <a:p>
            <a:pPr marL="617361" indent="-617361" algn="l">
              <a:buSzPct val="45000"/>
              <a:buBlip>
                <a:blip r:embed="rId9"/>
              </a:buBlip>
              <a:defRPr>
                <a:latin typeface="PT Sans"/>
                <a:ea typeface="PT Sans"/>
                <a:cs typeface="PT Sans"/>
                <a:sym typeface="PT Sans"/>
              </a:defRPr>
            </a:pPr>
            <a:r>
              <a:t>他予算と合わせて現在phase2まで増設中</a:t>
            </a:r>
          </a:p>
        </p:txBody>
      </p:sp>
      <p:pic>
        <p:nvPicPr>
          <p:cNvPr id="248" name="スクリーンショット 2021-05-14 13.35.25.png" descr="スクリーンショット 2021-05-14 13.35.25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714913" y="6149283"/>
            <a:ext cx="5687792" cy="530158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49" name="表"/>
          <p:cNvGraphicFramePr/>
          <p:nvPr/>
        </p:nvGraphicFramePr>
        <p:xfrm>
          <a:off x="14475697" y="11197817"/>
          <a:ext cx="9827184" cy="176529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1852043"/>
                <a:gridCol w="2284396"/>
                <a:gridCol w="2289134"/>
                <a:gridCol w="3401608"/>
              </a:tblGrid>
              <a:tr h="438149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sym typeface="ヒラギノ角ゴ ProN W6"/>
                        </a:rPr>
                        <a:t>phase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sym typeface="ヒラギノ角ゴ ProN W6"/>
                        </a:rPr>
                        <a:t>ELCC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sym typeface="ヒラギノ角ゴ ProN W6"/>
                        </a:rPr>
                        <a:t>MPPC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sym typeface="ヒラギノ角ゴ ProN W6"/>
                        </a:rPr>
                        <a:t>Condition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38149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sym typeface="ヒラギノ角ゴ ProN W6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3-unit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168ch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done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57199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sym typeface="ヒラギノ角ゴ ProN W6"/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12-unit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672ch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now updating…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31799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sym typeface="ヒラギノ角ゴ ProN W6"/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27-unit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1503ch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ym typeface="ヒラギノ角ゴ ProN W3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pic>
        <p:nvPicPr>
          <p:cNvPr id="250" name="イメージ" descr="イメージ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005982" y="7533830"/>
            <a:ext cx="4232622" cy="25324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hase-1での検出器性能評価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Phase-1での検出器性能評価</a:t>
            </a:r>
          </a:p>
        </p:txBody>
      </p:sp>
      <p:sp>
        <p:nvSpPr>
          <p:cNvPr id="253" name="スライド番号"/>
          <p:cNvSpPr txBox="1"/>
          <p:nvPr>
            <p:ph type="sldNum" sz="quarter" idx="2"/>
          </p:nvPr>
        </p:nvSpPr>
        <p:spPr>
          <a:xfrm>
            <a:off x="22908158" y="13119100"/>
            <a:ext cx="336628" cy="5130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4" name="Xe-5bar"/>
          <p:cNvSpPr txBox="1"/>
          <p:nvPr/>
        </p:nvSpPr>
        <p:spPr>
          <a:xfrm>
            <a:off x="14449163" y="1564029"/>
            <a:ext cx="1435355" cy="592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Xe-5bar</a:t>
            </a:r>
          </a:p>
        </p:txBody>
      </p:sp>
      <p:pic>
        <p:nvPicPr>
          <p:cNvPr id="255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6261" y="843962"/>
            <a:ext cx="21468073" cy="1207579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635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スライド番号"/>
          <p:cNvSpPr txBox="1"/>
          <p:nvPr>
            <p:ph type="sldNum" sz="quarter" idx="2"/>
          </p:nvPr>
        </p:nvSpPr>
        <p:spPr>
          <a:xfrm>
            <a:off x="22908158" y="13119100"/>
            <a:ext cx="336628" cy="5130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8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8425" y="769739"/>
            <a:ext cx="21647064" cy="1217647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635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スライド番号"/>
          <p:cNvSpPr txBox="1"/>
          <p:nvPr>
            <p:ph type="sldNum" sz="quarter" idx="2"/>
          </p:nvPr>
        </p:nvSpPr>
        <p:spPr>
          <a:xfrm>
            <a:off x="22908158" y="13119100"/>
            <a:ext cx="336628" cy="5130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1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4827" y="1054590"/>
            <a:ext cx="20634346" cy="1160682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635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hase-1での結果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Phase-1での結果</a:t>
            </a:r>
          </a:p>
        </p:txBody>
      </p:sp>
      <p:sp>
        <p:nvSpPr>
          <p:cNvPr id="264" name="スライド番号"/>
          <p:cNvSpPr txBox="1"/>
          <p:nvPr>
            <p:ph type="sldNum" sz="quarter" idx="2"/>
          </p:nvPr>
        </p:nvSpPr>
        <p:spPr>
          <a:xfrm>
            <a:off x="22908158" y="13119100"/>
            <a:ext cx="336628" cy="5130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265" name="表"/>
          <p:cNvGraphicFramePr/>
          <p:nvPr/>
        </p:nvGraphicFramePr>
        <p:xfrm>
          <a:off x="16069378" y="7993536"/>
          <a:ext cx="7540734" cy="318769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3312136"/>
                <a:gridCol w="2679684"/>
                <a:gridCol w="1548912"/>
              </a:tblGrid>
              <a:tr h="933449">
                <a:tc>
                  <a:txBody>
                    <a:bodyPr/>
                    <a:lstStyle/>
                    <a:p>
                      <a:pPr defTabSz="914400">
                        <a:defRPr b="0" sz="2600">
                          <a:sym typeface="ヒラギノ角ゴ ProN W6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sym typeface="ヒラギノ角ゴ ProN W6"/>
                        </a:rPr>
                        <a:t>ΔE/E (FWHM)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sym typeface="ヒラギノ角ゴ ProN W6"/>
                        </a:rPr>
                        <a:t>@Q値 (√E外挿)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43729">
                <a:tc>
                  <a:txBody>
                    <a:bodyPr/>
                    <a:lstStyle/>
                    <a:p>
                      <a:pPr defTabSz="914400">
                        <a:defRPr b="0" sz="2600">
                          <a:sym typeface="ヒラギノ角ゴ ProN W6"/>
                        </a:defRPr>
                      </a:pPr>
                      <a:r>
                        <a:t>K</a:t>
                      </a:r>
                      <a:r>
                        <a:rPr baseline="-5999"/>
                        <a:t>α</a:t>
                      </a:r>
                      <a:r>
                        <a:t> (29.68 keV)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(4.38 ± 0.07) 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0.48%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40710">
                <a:tc>
                  <a:txBody>
                    <a:bodyPr/>
                    <a:lstStyle/>
                    <a:p>
                      <a:pPr defTabSz="914400">
                        <a:defRPr b="0" sz="2600">
                          <a:sym typeface="ヒラギノ角ゴ ProN W6"/>
                        </a:defRPr>
                      </a:pPr>
                      <a:r>
                        <a:t>K</a:t>
                      </a:r>
                      <a:r>
                        <a:rPr baseline="-5999"/>
                        <a:t>β</a:t>
                      </a:r>
                      <a:r>
                        <a:t> (33.62 keV)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(4.24 ± 0.16) 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0.50%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927099">
                <a:tc>
                  <a:txBody>
                    <a:bodyPr/>
                    <a:lstStyle/>
                    <a:p>
                      <a:pPr defTabSz="914400">
                        <a:defRPr b="0" sz="2600">
                          <a:sym typeface="ヒラギノ角ゴ ProN W6"/>
                        </a:defRPr>
                      </a:pPr>
                      <a:r>
                        <a:rPr baseline="31999"/>
                        <a:t>22</a:t>
                      </a:r>
                      <a:r>
                        <a:t>Na (511 keV) </a:t>
                      </a:r>
                      <a:r>
                        <a:rPr baseline="31999"/>
                        <a:t>(※)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(1.68 ± 0.04) 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ym typeface="ヒラギノ角ゴ ProN W3"/>
                        </a:defRPr>
                      </a:pPr>
                      <a:r>
                        <a:t>0.77% </a:t>
                      </a:r>
                      <a:r>
                        <a:rPr baseline="31999"/>
                        <a:t>(※)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440710">
                <a:tc>
                  <a:txBody>
                    <a:bodyPr/>
                    <a:lstStyle/>
                    <a:p>
                      <a:pPr defTabSz="914400">
                        <a:defRPr b="0" sz="2600">
                          <a:sym typeface="ヒラギノ角ゴ ProN W6"/>
                        </a:defRPr>
                      </a:pPr>
                      <a:r>
                        <a:rPr baseline="31999"/>
                        <a:t>137</a:t>
                      </a:r>
                      <a:r>
                        <a:t>Cs (662 keV)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(1.28 ± 0.02) 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600">
                          <a:sym typeface="ヒラギノ角ゴ ProN W3"/>
                        </a:rPr>
                        <a:t>0.67%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pic>
        <p:nvPicPr>
          <p:cNvPr id="266" name="スクリーンショット 2021-05-14 13.43.46.png" descr="スクリーンショット 2021-05-14 13.43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7730" y="6464636"/>
            <a:ext cx="14761140" cy="3712584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Xe-5bar"/>
          <p:cNvSpPr txBox="1"/>
          <p:nvPr/>
        </p:nvSpPr>
        <p:spPr>
          <a:xfrm>
            <a:off x="9249458" y="1564029"/>
            <a:ext cx="1435355" cy="592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Xe-5bar</a:t>
            </a:r>
          </a:p>
        </p:txBody>
      </p:sp>
      <p:sp>
        <p:nvSpPr>
          <p:cNvPr id="268" name="⇒ MPPC増設して, 有効面積を増やして, もっと高いQ値での評価を!!"/>
          <p:cNvSpPr txBox="1"/>
          <p:nvPr/>
        </p:nvSpPr>
        <p:spPr>
          <a:xfrm>
            <a:off x="2425675" y="11331026"/>
            <a:ext cx="19316701" cy="908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u="sng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PT Sans Caption"/>
                <a:ea typeface="PT Sans Caption"/>
                <a:cs typeface="PT Sans Caption"/>
                <a:sym typeface="PT Sans Caption"/>
              </a:defRPr>
            </a:lvl1pPr>
          </a:lstStyle>
          <a:p>
            <a:pPr/>
            <a:r>
              <a:t>⇒ MPPC増設して, 有効面積を増やして, もっと高いQ値での評価を!!</a:t>
            </a:r>
          </a:p>
        </p:txBody>
      </p:sp>
      <p:sp>
        <p:nvSpPr>
          <p:cNvPr id="269" name="(しかしMPPC増設以外にもいくつか課題はある)"/>
          <p:cNvSpPr txBox="1"/>
          <p:nvPr/>
        </p:nvSpPr>
        <p:spPr>
          <a:xfrm>
            <a:off x="8012787" y="12391498"/>
            <a:ext cx="8142479" cy="59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(しかしMPPC増設以外にもいくつか課題はある)</a:t>
            </a:r>
          </a:p>
        </p:txBody>
      </p:sp>
      <p:pic>
        <p:nvPicPr>
          <p:cNvPr id="270" name="スクリーンショット 2021-05-14 13.44.07.png" descr="スクリーンショット 2021-05-14 13.44.0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47511" y="2685264"/>
            <a:ext cx="5787452" cy="5015791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(※ β+対消滅時の重心系運動量によってモノクロではないらしい)"/>
          <p:cNvSpPr txBox="1"/>
          <p:nvPr/>
        </p:nvSpPr>
        <p:spPr>
          <a:xfrm>
            <a:off x="16290220" y="7386314"/>
            <a:ext cx="7419264" cy="451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(※ β+対消滅時の重心系運動量によってモノクロではないらしい)</a:t>
            </a:r>
          </a:p>
        </p:txBody>
      </p:sp>
      <p:pic>
        <p:nvPicPr>
          <p:cNvPr id="272" name="spectrum_zoom.pdf" descr="spectrum_zoom.pdf"/>
          <p:cNvPicPr>
            <a:picLocks noChangeAspect="1"/>
          </p:cNvPicPr>
          <p:nvPr/>
        </p:nvPicPr>
        <p:blipFill>
          <a:blip r:embed="rId4">
            <a:extLst/>
          </a:blip>
          <a:srcRect l="32703" t="0" r="0" b="0"/>
          <a:stretch>
            <a:fillRect/>
          </a:stretch>
        </p:blipFill>
        <p:spPr>
          <a:xfrm>
            <a:off x="5325391" y="2820750"/>
            <a:ext cx="10010531" cy="356796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137Cs (662keV) ガンマ線の飛跡"/>
          <p:cNvSpPr txBox="1"/>
          <p:nvPr/>
        </p:nvSpPr>
        <p:spPr>
          <a:xfrm>
            <a:off x="18167864" y="2428874"/>
            <a:ext cx="5523866" cy="592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3000"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137Cs (662keV) ガンマ線の飛跡</a:t>
            </a:r>
          </a:p>
        </p:txBody>
      </p:sp>
      <p:sp>
        <p:nvSpPr>
          <p:cNvPr id="274" name="HP180L  (@京都大)…"/>
          <p:cNvSpPr txBox="1"/>
          <p:nvPr/>
        </p:nvSpPr>
        <p:spPr>
          <a:xfrm>
            <a:off x="589978" y="3173707"/>
            <a:ext cx="4781773" cy="3221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17361" indent="-617361" algn="l">
              <a:buSzPct val="45000"/>
              <a:buBlip>
                <a:blip r:embed="rId5"/>
              </a:buBlip>
              <a:defRPr sz="3000">
                <a:latin typeface="PT Sans"/>
                <a:ea typeface="PT Sans"/>
                <a:cs typeface="PT Sans"/>
                <a:sym typeface="PT Sans"/>
              </a:defRPr>
            </a:pPr>
            <a:r>
              <a:t>HP180L  (@京都大)</a:t>
            </a:r>
          </a:p>
          <a:p>
            <a:pPr marL="617361" indent="-617361" algn="l">
              <a:buSzPct val="45000"/>
              <a:buBlip>
                <a:blip r:embed="rId5"/>
              </a:buBlip>
              <a:defRPr sz="3000">
                <a:latin typeface="PT Sans"/>
                <a:ea typeface="PT Sans"/>
                <a:cs typeface="PT Sans"/>
                <a:sym typeface="PT Sans"/>
              </a:defRPr>
            </a:pPr>
            <a:r>
              <a:rPr baseline="31999"/>
              <a:t>nat</a:t>
            </a:r>
            <a:r>
              <a:t>Xe-5bar</a:t>
            </a:r>
          </a:p>
          <a:p>
            <a:pPr marL="617361" indent="-617361" algn="l">
              <a:buSzPct val="45000"/>
              <a:buBlip>
                <a:blip r:embed="rId5"/>
              </a:buBlip>
              <a:defRPr sz="3000">
                <a:latin typeface="PT Sans"/>
                <a:ea typeface="PT Sans"/>
                <a:cs typeface="PT Sans"/>
                <a:sym typeface="PT Sans"/>
              </a:defRPr>
            </a:pPr>
            <a:r>
              <a:t>E</a:t>
            </a:r>
            <a:r>
              <a:rPr baseline="-5999"/>
              <a:t>EL</a:t>
            </a:r>
            <a:r>
              <a:t>=3 kV/cm/bar</a:t>
            </a:r>
          </a:p>
          <a:p>
            <a:pPr marL="617361" indent="-617361" algn="l">
              <a:buSzPct val="45000"/>
              <a:buBlip>
                <a:blip r:embed="rId5"/>
              </a:buBlip>
              <a:defRPr sz="3000">
                <a:latin typeface="PT Sans"/>
                <a:ea typeface="PT Sans"/>
                <a:cs typeface="PT Sans"/>
                <a:sym typeface="PT Sans"/>
              </a:defRPr>
            </a:pPr>
            <a:r>
              <a:t>E</a:t>
            </a:r>
            <a:r>
              <a:rPr baseline="-5999"/>
              <a:t>drift </a:t>
            </a:r>
            <a:r>
              <a:t>= 100 V/cm/bar</a:t>
            </a:r>
          </a:p>
          <a:p>
            <a:pPr marL="617361" indent="-617361" algn="l">
              <a:buSzPct val="45000"/>
              <a:buBlip>
                <a:blip r:embed="rId5"/>
              </a:buBlip>
              <a:defRPr sz="3000">
                <a:latin typeface="PT Sans"/>
                <a:ea typeface="PT Sans"/>
                <a:cs typeface="PT Sans"/>
                <a:sym typeface="PT Sans"/>
              </a:defRPr>
            </a:pPr>
            <a:r>
              <a:t>線源を用いてエネルギー分解能評価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6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Next Regular"/>
        <a:ea typeface="Avenir Next Regular"/>
        <a:cs typeface="Avenir Next Regular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Next Regular"/>
        <a:ea typeface="Avenir Next Regular"/>
        <a:cs typeface="Avenir Next Regular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