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1" r:id="rId3"/>
    <p:sldId id="282" r:id="rId4"/>
    <p:sldId id="257" r:id="rId5"/>
    <p:sldId id="270" r:id="rId6"/>
    <p:sldId id="262" r:id="rId7"/>
    <p:sldId id="259" r:id="rId8"/>
    <p:sldId id="267" r:id="rId9"/>
    <p:sldId id="274" r:id="rId10"/>
    <p:sldId id="275" r:id="rId11"/>
    <p:sldId id="261" r:id="rId12"/>
    <p:sldId id="276" r:id="rId13"/>
    <p:sldId id="277" r:id="rId14"/>
    <p:sldId id="284" r:id="rId15"/>
    <p:sldId id="283" r:id="rId16"/>
    <p:sldId id="272" r:id="rId17"/>
    <p:sldId id="278" r:id="rId18"/>
    <p:sldId id="279" r:id="rId19"/>
    <p:sldId id="280" r:id="rId20"/>
    <p:sldId id="285" r:id="rId21"/>
    <p:sldId id="273" r:id="rId22"/>
    <p:sldId id="266" r:id="rId23"/>
    <p:sldId id="264" r:id="rId24"/>
    <p:sldId id="263" r:id="rId25"/>
    <p:sldId id="286" r:id="rId26"/>
    <p:sldId id="287" r:id="rId27"/>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F79"/>
    <a:srgbClr val="FFD5D5"/>
    <a:srgbClr val="FFB9B9"/>
    <a:srgbClr val="FF6161"/>
    <a:srgbClr val="A1A1DF"/>
    <a:srgbClr val="616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6" autoAdjust="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ltLang="ja-JP"/>
          </a:p>
        </p:txBody>
      </p:sp>
      <p:sp>
        <p:nvSpPr>
          <p:cNvPr id="614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ltLang="ja-JP"/>
          </a:p>
        </p:txBody>
      </p:sp>
      <p:sp>
        <p:nvSpPr>
          <p:cNvPr id="410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6150"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ltLang="ja-JP"/>
          </a:p>
        </p:txBody>
      </p:sp>
      <p:sp>
        <p:nvSpPr>
          <p:cNvPr id="6151"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B282C1EB-753A-4EF4-82B0-79231D23A0C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958095C-651F-427F-B773-31FCBC1F72F3}" type="slidenum">
              <a:rPr lang="en-US" altLang="ja-JP" smtClean="0"/>
              <a:pPr/>
              <a:t>1</a:t>
            </a:fld>
            <a:endParaRPr lang="en-US" altLang="ja-JP"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ja-JP" altLang="ja-JP" smtClean="0">
              <a:latin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ja-JP" altLang="en-US" smtClean="0"/>
              <a:t>マスタ タイトルの書式設定</a:t>
            </a:r>
            <a:endParaRPr lang="en-US" altLang="ja-JP"/>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smtClean="0"/>
              <a:t>マスタ サブタイトルの書式設定</a:t>
            </a:r>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1" fontAlgn="base" hangingPunct="1">
        <a:spcBef>
          <a:spcPct val="0"/>
        </a:spcBef>
        <a:spcAft>
          <a:spcPct val="0"/>
        </a:spcAft>
        <a:defRPr kumimoji="1" sz="44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Garamond" pitchFamily="18" charset="0"/>
        </a:defRPr>
      </a:lvl2pPr>
      <a:lvl3pPr algn="ctr" rtl="0" eaLnBrk="1" fontAlgn="base" hangingPunct="1">
        <a:spcBef>
          <a:spcPct val="0"/>
        </a:spcBef>
        <a:spcAft>
          <a:spcPct val="0"/>
        </a:spcAft>
        <a:defRPr kumimoji="1" sz="4400">
          <a:solidFill>
            <a:schemeClr val="tx1"/>
          </a:solidFill>
          <a:latin typeface="Garamond" pitchFamily="18" charset="0"/>
        </a:defRPr>
      </a:lvl3pPr>
      <a:lvl4pPr algn="ctr" rtl="0" eaLnBrk="1" fontAlgn="base" hangingPunct="1">
        <a:spcBef>
          <a:spcPct val="0"/>
        </a:spcBef>
        <a:spcAft>
          <a:spcPct val="0"/>
        </a:spcAft>
        <a:defRPr kumimoji="1" sz="4400">
          <a:solidFill>
            <a:schemeClr val="tx1"/>
          </a:solidFill>
          <a:latin typeface="Garamond" pitchFamily="18" charset="0"/>
        </a:defRPr>
      </a:lvl4pPr>
      <a:lvl5pPr algn="ctr" rtl="0" eaLnBrk="1" fontAlgn="base" hangingPunct="1">
        <a:spcBef>
          <a:spcPct val="0"/>
        </a:spcBef>
        <a:spcAft>
          <a:spcPct val="0"/>
        </a:spcAft>
        <a:defRPr kumimoji="1" sz="4400">
          <a:solidFill>
            <a:schemeClr val="tx1"/>
          </a:solidFill>
          <a:latin typeface="Garamond" pitchFamily="18" charset="0"/>
        </a:defRPr>
      </a:lvl5pPr>
      <a:lvl6pPr marL="457200" algn="ctr" rtl="0" eaLnBrk="1" fontAlgn="base" hangingPunct="1">
        <a:spcBef>
          <a:spcPct val="0"/>
        </a:spcBef>
        <a:spcAft>
          <a:spcPct val="0"/>
        </a:spcAft>
        <a:defRPr kumimoji="1" sz="4400">
          <a:solidFill>
            <a:schemeClr val="tx1"/>
          </a:solidFill>
          <a:latin typeface="Garamond" pitchFamily="18" charset="0"/>
        </a:defRPr>
      </a:lvl6pPr>
      <a:lvl7pPr marL="914400" algn="ctr" rtl="0" eaLnBrk="1" fontAlgn="base" hangingPunct="1">
        <a:spcBef>
          <a:spcPct val="0"/>
        </a:spcBef>
        <a:spcAft>
          <a:spcPct val="0"/>
        </a:spcAft>
        <a:defRPr kumimoji="1" sz="4400">
          <a:solidFill>
            <a:schemeClr val="tx1"/>
          </a:solidFill>
          <a:latin typeface="Garamond" pitchFamily="18" charset="0"/>
        </a:defRPr>
      </a:lvl7pPr>
      <a:lvl8pPr marL="1371600" algn="ctr" rtl="0" eaLnBrk="1" fontAlgn="base" hangingPunct="1">
        <a:spcBef>
          <a:spcPct val="0"/>
        </a:spcBef>
        <a:spcAft>
          <a:spcPct val="0"/>
        </a:spcAft>
        <a:defRPr kumimoji="1" sz="4400">
          <a:solidFill>
            <a:schemeClr val="tx1"/>
          </a:solidFill>
          <a:latin typeface="Garamond" pitchFamily="18" charset="0"/>
        </a:defRPr>
      </a:lvl8pPr>
      <a:lvl9pPr marL="1828800" algn="ctr" rtl="0" eaLnBrk="1" fontAlgn="base" hangingPunct="1">
        <a:spcBef>
          <a:spcPct val="0"/>
        </a:spcBef>
        <a:spcAft>
          <a:spcPct val="0"/>
        </a:spcAft>
        <a:defRPr kumimoji="1" sz="4400">
          <a:solidFill>
            <a:schemeClr val="tx1"/>
          </a:solidFill>
          <a:latin typeface="Garamond"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71552" y="2130425"/>
            <a:ext cx="6672282" cy="1470025"/>
          </a:xfrm>
        </p:spPr>
        <p:txBody>
          <a:bodyPr/>
          <a:lstStyle/>
          <a:p>
            <a:r>
              <a:rPr lang="ja-JP" alt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rPr>
              <a:t>新しいダブルベータ崩壊探索実験にむけた</a:t>
            </a:r>
            <a:r>
              <a:rPr lang="en-US" altLang="ja-JP"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rPr>
              <a:t/>
            </a:r>
            <a:br>
              <a:rPr lang="en-US" altLang="ja-JP"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rPr>
            </a:br>
            <a:r>
              <a:rPr lang="en-US" altLang="ja-JP" sz="4800"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rPr>
              <a:t>CdTe</a:t>
            </a:r>
            <a:r>
              <a:rPr lang="ja-JP" alt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rPr>
              <a:t>検出器の大型化</a:t>
            </a:r>
            <a:endParaRPr lang="ja-JP" altLang="ja-JP"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endParaRPr>
          </a:p>
        </p:txBody>
      </p:sp>
      <p:sp>
        <p:nvSpPr>
          <p:cNvPr id="3075" name="Rectangle 3"/>
          <p:cNvSpPr>
            <a:spLocks noGrp="1" noChangeArrowheads="1"/>
          </p:cNvSpPr>
          <p:nvPr>
            <p:ph type="subTitle" idx="1"/>
          </p:nvPr>
        </p:nvSpPr>
        <p:spPr>
          <a:xfrm>
            <a:off x="1371600" y="4533920"/>
            <a:ext cx="6400800" cy="17526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r>
              <a:rPr lang="ja-JP" alt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ＭＳ Ｐゴシック" charset="-128"/>
                <a:ea typeface="ＭＳ Ｐゴシック" charset="-128"/>
              </a:rPr>
              <a:t>京都大学</a:t>
            </a:r>
            <a:endParaRPr lang="en-US" altLang="ja-JP"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ＭＳ Ｐゴシック" charset="-128"/>
              <a:ea typeface="ＭＳ Ｐゴシック" charset="-128"/>
            </a:endParaRPr>
          </a:p>
          <a:p>
            <a:pPr eaLnBrk="1" hangingPunct="1"/>
            <a:r>
              <a:rPr lang="ja-JP" alt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ＭＳ Ｐゴシック" charset="-128"/>
                <a:ea typeface="ＭＳ Ｐゴシック" charset="-128"/>
              </a:rPr>
              <a:t>木河達也</a:t>
            </a:r>
            <a:endParaRPr lang="ja-JP" altLang="ja-JP"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波形読み出し</a:t>
            </a:r>
            <a:endParaRPr kumimoji="1" lang="ja-JP" altLang="en-US" dirty="0"/>
          </a:p>
        </p:txBody>
      </p:sp>
      <p:sp>
        <p:nvSpPr>
          <p:cNvPr id="3" name="コンテンツ プレースホルダ 2"/>
          <p:cNvSpPr>
            <a:spLocks noGrp="1"/>
          </p:cNvSpPr>
          <p:nvPr>
            <p:ph idx="1"/>
          </p:nvPr>
        </p:nvSpPr>
        <p:spPr>
          <a:xfrm>
            <a:off x="457200" y="1142984"/>
            <a:ext cx="8229600" cy="4525963"/>
          </a:xfrm>
        </p:spPr>
        <p:txBody>
          <a:bodyPr/>
          <a:lstStyle/>
          <a:p>
            <a:r>
              <a:rPr lang="en-US" altLang="ja-JP" sz="2200" dirty="0" err="1" smtClean="0"/>
              <a:t>CdTe</a:t>
            </a:r>
            <a:r>
              <a:rPr lang="ja-JP" altLang="en-US" sz="2200" dirty="0" smtClean="0"/>
              <a:t>検出器からの信号の波形を読み出し、パルスの高さとドリフト時間を測定。</a:t>
            </a:r>
            <a:endParaRPr lang="en-US" altLang="ja-JP" sz="2200" dirty="0" smtClean="0"/>
          </a:p>
          <a:p>
            <a:r>
              <a:rPr kumimoji="1" lang="ja-JP" altLang="en-US" sz="2200" dirty="0" smtClean="0"/>
              <a:t>ドリフト時間</a:t>
            </a:r>
            <a:r>
              <a:rPr lang="ja-JP" altLang="en-US" sz="2200" dirty="0" smtClean="0"/>
              <a:t>により</a:t>
            </a:r>
            <a:r>
              <a:rPr kumimoji="1" lang="ja-JP" altLang="en-US" sz="2200" dirty="0" smtClean="0"/>
              <a:t>パルスハイトに補正をかけることで、ホール捕獲の効果を補正</a:t>
            </a:r>
            <a:endParaRPr kumimoji="1" lang="en-US" altLang="ja-JP" sz="2200" dirty="0" smtClean="0"/>
          </a:p>
          <a:p>
            <a:pPr>
              <a:buNone/>
            </a:pPr>
            <a:r>
              <a:rPr lang="ja-JP" altLang="en-US" sz="2200" dirty="0" smtClean="0"/>
              <a:t>→ エネルギー分解能を改善できるはず</a:t>
            </a:r>
            <a:endParaRPr kumimoji="1" lang="ja-JP" altLang="en-US" sz="2200" dirty="0"/>
          </a:p>
        </p:txBody>
      </p:sp>
      <p:pic>
        <p:nvPicPr>
          <p:cNvPr id="58369" name="Picture 1" descr="C:\cor.png"/>
          <p:cNvPicPr>
            <a:picLocks noChangeAspect="1" noChangeArrowheads="1"/>
          </p:cNvPicPr>
          <p:nvPr/>
        </p:nvPicPr>
        <p:blipFill>
          <a:blip r:embed="rId2" cstate="print"/>
          <a:srcRect l="945" t="26058" r="3611" b="24053"/>
          <a:stretch>
            <a:fillRect/>
          </a:stretch>
        </p:blipFill>
        <p:spPr bwMode="auto">
          <a:xfrm>
            <a:off x="4572000" y="3286124"/>
            <a:ext cx="4566929" cy="3429024"/>
          </a:xfrm>
          <a:prstGeom prst="rect">
            <a:avLst/>
          </a:prstGeom>
          <a:noFill/>
        </p:spPr>
      </p:pic>
      <p:pic>
        <p:nvPicPr>
          <p:cNvPr id="53251" name="Picture 3" descr="C:\wave.png"/>
          <p:cNvPicPr>
            <a:picLocks noChangeAspect="1" noChangeArrowheads="1"/>
          </p:cNvPicPr>
          <p:nvPr/>
        </p:nvPicPr>
        <p:blipFill>
          <a:blip r:embed="rId3" cstate="print"/>
          <a:srcRect l="5586" t="53333" r="8420" b="1055"/>
          <a:stretch>
            <a:fillRect/>
          </a:stretch>
        </p:blipFill>
        <p:spPr bwMode="auto">
          <a:xfrm>
            <a:off x="-32" y="3285340"/>
            <a:ext cx="4572031" cy="3429808"/>
          </a:xfrm>
          <a:prstGeom prst="rect">
            <a:avLst/>
          </a:prstGeom>
          <a:noFill/>
        </p:spPr>
      </p:pic>
      <p:sp>
        <p:nvSpPr>
          <p:cNvPr id="6" name="テキスト ボックス 5"/>
          <p:cNvSpPr txBox="1"/>
          <p:nvPr/>
        </p:nvSpPr>
        <p:spPr>
          <a:xfrm>
            <a:off x="285720" y="6429396"/>
            <a:ext cx="3944991" cy="338554"/>
          </a:xfrm>
          <a:prstGeom prst="rect">
            <a:avLst/>
          </a:prstGeom>
          <a:noFill/>
        </p:spPr>
        <p:txBody>
          <a:bodyPr wrap="none" rtlCol="0">
            <a:spAutoFit/>
          </a:bodyPr>
          <a:lstStyle/>
          <a:p>
            <a:r>
              <a:rPr kumimoji="1" lang="ja-JP" altLang="en-US" sz="1600" dirty="0" smtClean="0"/>
              <a:t>予想される</a:t>
            </a:r>
            <a:r>
              <a:rPr kumimoji="1" lang="en-US" altLang="ja-JP" sz="1600" dirty="0" err="1" smtClean="0"/>
              <a:t>CdTe</a:t>
            </a:r>
            <a:r>
              <a:rPr kumimoji="1" lang="ja-JP" altLang="en-US" sz="1600" dirty="0" smtClean="0"/>
              <a:t>検出器からの信号の波形</a:t>
            </a:r>
            <a:endParaRPr kumimoji="1" lang="ja-JP" altLang="en-US" sz="1600" dirty="0"/>
          </a:p>
        </p:txBody>
      </p:sp>
      <p:sp>
        <p:nvSpPr>
          <p:cNvPr id="7" name="テキスト ボックス 6"/>
          <p:cNvSpPr txBox="1"/>
          <p:nvPr/>
        </p:nvSpPr>
        <p:spPr>
          <a:xfrm>
            <a:off x="4714876" y="6429396"/>
            <a:ext cx="4493538" cy="338554"/>
          </a:xfrm>
          <a:prstGeom prst="rect">
            <a:avLst/>
          </a:prstGeom>
          <a:noFill/>
        </p:spPr>
        <p:txBody>
          <a:bodyPr wrap="none" rtlCol="0">
            <a:spAutoFit/>
          </a:bodyPr>
          <a:lstStyle/>
          <a:p>
            <a:r>
              <a:rPr kumimoji="1" lang="ja-JP" altLang="en-US" sz="1600" dirty="0" smtClean="0"/>
              <a:t>予想されるドリフト時間とパルスハイトの関係</a:t>
            </a:r>
            <a:endParaRPr kumimoji="1" lang="ja-JP" altLang="en-US" sz="1600" dirty="0"/>
          </a:p>
        </p:txBody>
      </p:sp>
      <p:cxnSp>
        <p:nvCxnSpPr>
          <p:cNvPr id="11" name="直線コネクタ 10"/>
          <p:cNvCxnSpPr/>
          <p:nvPr/>
        </p:nvCxnSpPr>
        <p:spPr bwMode="auto">
          <a:xfrm>
            <a:off x="5072034" y="3786190"/>
            <a:ext cx="3636000" cy="0"/>
          </a:xfrm>
          <a:prstGeom prst="line">
            <a:avLst/>
          </a:prstGeom>
          <a:solidFill>
            <a:schemeClr val="accent1"/>
          </a:solidFill>
          <a:ln w="22225" cap="flat" cmpd="sng" algn="ctr">
            <a:solidFill>
              <a:srgbClr val="FF0000"/>
            </a:solidFill>
            <a:prstDash val="solid"/>
            <a:round/>
            <a:headEnd type="none" w="med" len="med"/>
            <a:tailEnd type="none" w="med" len="med"/>
          </a:ln>
          <a:effectLst/>
        </p:spPr>
      </p:cxnSp>
      <p:sp>
        <p:nvSpPr>
          <p:cNvPr id="25" name="上矢印 24"/>
          <p:cNvSpPr/>
          <p:nvPr/>
        </p:nvSpPr>
        <p:spPr bwMode="auto">
          <a:xfrm>
            <a:off x="7929586" y="3857628"/>
            <a:ext cx="214314" cy="357190"/>
          </a:xfrm>
          <a:prstGeom prst="upArrow">
            <a:avLst>
              <a:gd name="adj1" fmla="val 50000"/>
              <a:gd name="adj2" fmla="val 8132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26" name="右中かっこ 25"/>
          <p:cNvSpPr/>
          <p:nvPr/>
        </p:nvSpPr>
        <p:spPr bwMode="auto">
          <a:xfrm rot="304678">
            <a:off x="1067207" y="4278689"/>
            <a:ext cx="357190" cy="1650347"/>
          </a:xfrm>
          <a:prstGeom prst="rightBrace">
            <a:avLst>
              <a:gd name="adj1" fmla="val 103418"/>
              <a:gd name="adj2" fmla="val 50000"/>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30" name="テキスト ボックス 29"/>
          <p:cNvSpPr txBox="1"/>
          <p:nvPr/>
        </p:nvSpPr>
        <p:spPr>
          <a:xfrm>
            <a:off x="8072462" y="3916924"/>
            <a:ext cx="646331" cy="369332"/>
          </a:xfrm>
          <a:prstGeom prst="rect">
            <a:avLst/>
          </a:prstGeom>
          <a:noFill/>
        </p:spPr>
        <p:txBody>
          <a:bodyPr wrap="none" rtlCol="0">
            <a:spAutoFit/>
          </a:bodyPr>
          <a:lstStyle/>
          <a:p>
            <a:r>
              <a:rPr kumimoji="1" lang="ja-JP" altLang="en-US" dirty="0" smtClean="0">
                <a:solidFill>
                  <a:srgbClr val="FF0000"/>
                </a:solidFill>
              </a:rPr>
              <a:t>補正</a:t>
            </a:r>
            <a:endParaRPr kumimoji="1" lang="ja-JP" altLang="en-US" dirty="0">
              <a:solidFill>
                <a:srgbClr val="FF0000"/>
              </a:solidFill>
            </a:endParaRPr>
          </a:p>
        </p:txBody>
      </p:sp>
      <p:cxnSp>
        <p:nvCxnSpPr>
          <p:cNvPr id="32" name="直線コネクタ 31"/>
          <p:cNvCxnSpPr/>
          <p:nvPr/>
        </p:nvCxnSpPr>
        <p:spPr bwMode="auto">
          <a:xfrm rot="5400000">
            <a:off x="-288000" y="4778438"/>
            <a:ext cx="2556000" cy="0"/>
          </a:xfrm>
          <a:prstGeom prst="line">
            <a:avLst/>
          </a:prstGeom>
          <a:solidFill>
            <a:schemeClr val="accent1"/>
          </a:solidFill>
          <a:ln w="15875" cap="flat" cmpd="sng" algn="ctr">
            <a:solidFill>
              <a:srgbClr val="00B050"/>
            </a:solidFill>
            <a:prstDash val="dash"/>
            <a:round/>
            <a:headEnd type="none" w="med" len="med"/>
            <a:tailEnd type="none" w="med" len="med"/>
          </a:ln>
          <a:effectLst/>
        </p:spPr>
      </p:cxnSp>
      <p:cxnSp>
        <p:nvCxnSpPr>
          <p:cNvPr id="33" name="直線コネクタ 32"/>
          <p:cNvCxnSpPr/>
          <p:nvPr/>
        </p:nvCxnSpPr>
        <p:spPr bwMode="auto">
          <a:xfrm rot="5400000">
            <a:off x="1332000" y="4778438"/>
            <a:ext cx="2556000" cy="0"/>
          </a:xfrm>
          <a:prstGeom prst="line">
            <a:avLst/>
          </a:prstGeom>
          <a:solidFill>
            <a:schemeClr val="accent1"/>
          </a:solidFill>
          <a:ln w="15875" cap="flat" cmpd="sng" algn="ctr">
            <a:solidFill>
              <a:srgbClr val="00B050"/>
            </a:solidFill>
            <a:prstDash val="dash"/>
            <a:round/>
            <a:headEnd type="none" w="med" len="med"/>
            <a:tailEnd type="none" w="med" len="med"/>
          </a:ln>
          <a:effectLst/>
        </p:spPr>
      </p:cxnSp>
      <p:cxnSp>
        <p:nvCxnSpPr>
          <p:cNvPr id="35" name="直線矢印コネクタ 34"/>
          <p:cNvCxnSpPr/>
          <p:nvPr/>
        </p:nvCxnSpPr>
        <p:spPr bwMode="auto">
          <a:xfrm>
            <a:off x="1000100" y="5641990"/>
            <a:ext cx="1620000" cy="1588"/>
          </a:xfrm>
          <a:prstGeom prst="straightConnector1">
            <a:avLst/>
          </a:prstGeom>
          <a:solidFill>
            <a:schemeClr val="accent1"/>
          </a:solidFill>
          <a:ln w="15875" cap="flat" cmpd="sng" algn="ctr">
            <a:solidFill>
              <a:srgbClr val="00B050"/>
            </a:solidFill>
            <a:prstDash val="dash"/>
            <a:round/>
            <a:headEnd type="arrow"/>
            <a:tailEnd type="arrow"/>
          </a:ln>
          <a:effectLst/>
        </p:spPr>
      </p:cxnSp>
      <p:sp>
        <p:nvSpPr>
          <p:cNvPr id="27" name="右中かっこ 26"/>
          <p:cNvSpPr/>
          <p:nvPr/>
        </p:nvSpPr>
        <p:spPr bwMode="auto">
          <a:xfrm rot="4020700">
            <a:off x="1753693" y="3283035"/>
            <a:ext cx="357190" cy="1594290"/>
          </a:xfrm>
          <a:prstGeom prst="rightBrace">
            <a:avLst>
              <a:gd name="adj1" fmla="val 103418"/>
              <a:gd name="adj2" fmla="val 50000"/>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29" name="テキスト ボックス 28"/>
          <p:cNvSpPr txBox="1"/>
          <p:nvPr/>
        </p:nvSpPr>
        <p:spPr>
          <a:xfrm>
            <a:off x="1645018" y="4214818"/>
            <a:ext cx="1569660" cy="369332"/>
          </a:xfrm>
          <a:prstGeom prst="rect">
            <a:avLst/>
          </a:prstGeom>
          <a:noFill/>
        </p:spPr>
        <p:txBody>
          <a:bodyPr wrap="none" rtlCol="0">
            <a:spAutoFit/>
          </a:bodyPr>
          <a:lstStyle/>
          <a:p>
            <a:r>
              <a:rPr kumimoji="1" lang="ja-JP" altLang="en-US" dirty="0" smtClean="0">
                <a:solidFill>
                  <a:srgbClr val="0000FF"/>
                </a:solidFill>
              </a:rPr>
              <a:t>ホールの効果</a:t>
            </a:r>
            <a:endParaRPr kumimoji="1" lang="ja-JP" altLang="en-US" dirty="0">
              <a:solidFill>
                <a:srgbClr val="0000FF"/>
              </a:solidFill>
            </a:endParaRPr>
          </a:p>
        </p:txBody>
      </p:sp>
      <p:sp>
        <p:nvSpPr>
          <p:cNvPr id="28" name="テキスト ボックス 27"/>
          <p:cNvSpPr txBox="1"/>
          <p:nvPr/>
        </p:nvSpPr>
        <p:spPr>
          <a:xfrm>
            <a:off x="1357290" y="4929198"/>
            <a:ext cx="1338828" cy="369332"/>
          </a:xfrm>
          <a:prstGeom prst="rect">
            <a:avLst/>
          </a:prstGeom>
          <a:noFill/>
        </p:spPr>
        <p:txBody>
          <a:bodyPr wrap="none" rtlCol="0">
            <a:spAutoFit/>
          </a:bodyPr>
          <a:lstStyle/>
          <a:p>
            <a:r>
              <a:rPr kumimoji="1" lang="ja-JP" altLang="en-US" dirty="0" smtClean="0">
                <a:solidFill>
                  <a:srgbClr val="FF0000"/>
                </a:solidFill>
              </a:rPr>
              <a:t>電子の効果</a:t>
            </a:r>
            <a:endParaRPr kumimoji="1" lang="ja-JP" altLang="en-US" dirty="0">
              <a:solidFill>
                <a:srgbClr val="FF0000"/>
              </a:solidFill>
            </a:endParaRPr>
          </a:p>
        </p:txBody>
      </p:sp>
      <p:sp>
        <p:nvSpPr>
          <p:cNvPr id="37" name="テキスト ボックス 36"/>
          <p:cNvSpPr txBox="1"/>
          <p:nvPr/>
        </p:nvSpPr>
        <p:spPr>
          <a:xfrm>
            <a:off x="1000100" y="5643578"/>
            <a:ext cx="1569660" cy="369332"/>
          </a:xfrm>
          <a:prstGeom prst="rect">
            <a:avLst/>
          </a:prstGeom>
          <a:noFill/>
        </p:spPr>
        <p:txBody>
          <a:bodyPr wrap="none" rtlCol="0">
            <a:spAutoFit/>
          </a:bodyPr>
          <a:lstStyle/>
          <a:p>
            <a:r>
              <a:rPr kumimoji="1" lang="ja-JP" altLang="en-US" dirty="0" smtClean="0">
                <a:solidFill>
                  <a:srgbClr val="00B050"/>
                </a:solidFill>
              </a:rPr>
              <a:t>ドリフト時間</a:t>
            </a:r>
            <a:endParaRPr kumimoji="1" lang="ja-JP" altLang="en-US"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セットアップ</a:t>
            </a:r>
            <a:endParaRPr kumimoji="1" lang="ja-JP" altLang="en-US" dirty="0"/>
          </a:p>
        </p:txBody>
      </p:sp>
      <p:sp>
        <p:nvSpPr>
          <p:cNvPr id="3" name="コンテンツ プレースホルダ 2"/>
          <p:cNvSpPr>
            <a:spLocks noGrp="1"/>
          </p:cNvSpPr>
          <p:nvPr>
            <p:ph idx="1"/>
          </p:nvPr>
        </p:nvSpPr>
        <p:spPr>
          <a:xfrm>
            <a:off x="457200" y="1071546"/>
            <a:ext cx="8229600" cy="4525963"/>
          </a:xfrm>
        </p:spPr>
        <p:txBody>
          <a:bodyPr/>
          <a:lstStyle/>
          <a:p>
            <a:pPr>
              <a:lnSpc>
                <a:spcPct val="80000"/>
              </a:lnSpc>
              <a:buClr>
                <a:schemeClr val="tx2"/>
              </a:buClr>
              <a:buSzPct val="65000"/>
              <a:buFont typeface="Wingdings" pitchFamily="2" charset="2"/>
              <a:buChar char="|"/>
            </a:pPr>
            <a:r>
              <a:rPr lang="en-US" altLang="ja-JP" sz="2200" dirty="0" err="1" smtClean="0"/>
              <a:t>CdTe</a:t>
            </a:r>
            <a:r>
              <a:rPr lang="ja-JP" altLang="en-US" sz="2200" dirty="0" smtClean="0"/>
              <a:t>検出器</a:t>
            </a:r>
            <a:r>
              <a:rPr lang="en-US" altLang="ja-JP" sz="2200" dirty="0" smtClean="0"/>
              <a:t>(CdTe505050)</a:t>
            </a:r>
          </a:p>
          <a:p>
            <a:pPr>
              <a:lnSpc>
                <a:spcPct val="80000"/>
              </a:lnSpc>
              <a:buClr>
                <a:schemeClr val="tx2"/>
              </a:buClr>
              <a:buSzPct val="65000"/>
              <a:buNone/>
            </a:pPr>
            <a:r>
              <a:rPr lang="en-US" altLang="ja-JP" sz="2200" dirty="0" smtClean="0"/>
              <a:t>	</a:t>
            </a:r>
            <a:r>
              <a:rPr lang="ja-JP" altLang="en-US" sz="2200" dirty="0" smtClean="0"/>
              <a:t>クリアパルス社製</a:t>
            </a:r>
            <a:r>
              <a:rPr lang="en-US" altLang="ja-JP" sz="2200" dirty="0" smtClean="0"/>
              <a:t>, </a:t>
            </a:r>
            <a:r>
              <a:rPr lang="ja-JP" altLang="en-US" sz="2200" b="1" u="sng" dirty="0" smtClean="0"/>
              <a:t>特注品</a:t>
            </a:r>
            <a:endParaRPr lang="en-US" altLang="ja-JP" sz="2200" dirty="0" smtClean="0"/>
          </a:p>
          <a:p>
            <a:pPr>
              <a:lnSpc>
                <a:spcPct val="80000"/>
              </a:lnSpc>
              <a:buClr>
                <a:schemeClr val="tx2"/>
              </a:buClr>
              <a:buSzPct val="65000"/>
              <a:buNone/>
            </a:pPr>
            <a:r>
              <a:rPr lang="en-US" altLang="ja-JP" sz="2200" dirty="0" smtClean="0"/>
              <a:t>	</a:t>
            </a:r>
            <a:r>
              <a:rPr lang="ja-JP" altLang="en-US" sz="2200" u="sng" dirty="0" smtClean="0"/>
              <a:t>オーミック型</a:t>
            </a:r>
            <a:endParaRPr lang="en-US" altLang="ja-JP" sz="2200" u="sng" dirty="0" smtClean="0"/>
          </a:p>
          <a:p>
            <a:pPr>
              <a:lnSpc>
                <a:spcPct val="80000"/>
              </a:lnSpc>
              <a:buClr>
                <a:schemeClr val="tx2"/>
              </a:buClr>
              <a:buSzPct val="65000"/>
              <a:buNone/>
            </a:pPr>
            <a:r>
              <a:rPr lang="en-US" altLang="ja-JP" sz="2200" dirty="0" smtClean="0"/>
              <a:t>	</a:t>
            </a:r>
            <a:r>
              <a:rPr lang="ja-JP" altLang="en-US" sz="2200" dirty="0" smtClean="0"/>
              <a:t>素子のサイズ</a:t>
            </a:r>
            <a:r>
              <a:rPr lang="en-US" altLang="ja-JP" sz="2200" dirty="0" smtClean="0"/>
              <a:t>:</a:t>
            </a:r>
            <a:r>
              <a:rPr lang="en-US" altLang="ja-JP" sz="2200" u="sng" dirty="0" smtClean="0"/>
              <a:t>5mm×5mm×5mm</a:t>
            </a:r>
          </a:p>
          <a:p>
            <a:pPr>
              <a:lnSpc>
                <a:spcPct val="80000"/>
              </a:lnSpc>
              <a:buClr>
                <a:schemeClr val="tx2"/>
              </a:buClr>
              <a:buSzPct val="65000"/>
              <a:buFont typeface="Wingdings" pitchFamily="2" charset="2"/>
              <a:buChar char="|"/>
            </a:pPr>
            <a:r>
              <a:rPr lang="en-US" altLang="ja-JP" sz="2200" dirty="0" err="1" smtClean="0"/>
              <a:t>PreAmp</a:t>
            </a:r>
            <a:r>
              <a:rPr lang="en-US" altLang="ja-JP" sz="2200" dirty="0" smtClean="0"/>
              <a:t>(580K)</a:t>
            </a:r>
          </a:p>
          <a:p>
            <a:pPr>
              <a:lnSpc>
                <a:spcPct val="80000"/>
              </a:lnSpc>
              <a:buClr>
                <a:schemeClr val="tx2"/>
              </a:buClr>
              <a:buSzPct val="65000"/>
              <a:buNone/>
            </a:pPr>
            <a:r>
              <a:rPr lang="en-US" altLang="ja-JP" sz="2200" dirty="0" smtClean="0"/>
              <a:t>	</a:t>
            </a:r>
            <a:r>
              <a:rPr lang="ja-JP" altLang="en-US" sz="2200" dirty="0" smtClean="0"/>
              <a:t>クリアパルス社製</a:t>
            </a:r>
            <a:r>
              <a:rPr lang="en-US" altLang="ja-JP" sz="2200" dirty="0" smtClean="0"/>
              <a:t>, </a:t>
            </a:r>
            <a:r>
              <a:rPr lang="ja-JP" altLang="en-US" sz="2200" u="sng" dirty="0" smtClean="0"/>
              <a:t>電荷有感型</a:t>
            </a:r>
            <a:endParaRPr lang="en-US" altLang="ja-JP" sz="2200" u="sng" dirty="0" smtClean="0"/>
          </a:p>
          <a:p>
            <a:pPr>
              <a:lnSpc>
                <a:spcPct val="80000"/>
              </a:lnSpc>
              <a:buClr>
                <a:schemeClr val="tx2"/>
              </a:buClr>
              <a:buSzPct val="65000"/>
              <a:buNone/>
            </a:pPr>
            <a:r>
              <a:rPr lang="en-US" altLang="ja-JP" sz="2200" dirty="0" smtClean="0"/>
              <a:t>	</a:t>
            </a:r>
            <a:r>
              <a:rPr lang="ja-JP" altLang="en-US" sz="2200" dirty="0" smtClean="0"/>
              <a:t>時定数</a:t>
            </a:r>
            <a:r>
              <a:rPr lang="en-US" altLang="ja-JP" sz="2200" dirty="0" smtClean="0"/>
              <a:t>:</a:t>
            </a:r>
            <a:r>
              <a:rPr lang="en-US" altLang="ja-JP" sz="2200" u="sng" dirty="0" smtClean="0"/>
              <a:t>60μs</a:t>
            </a:r>
            <a:r>
              <a:rPr lang="ja-JP" altLang="en-US" sz="2200" u="sng" dirty="0" smtClean="0"/>
              <a:t>→</a:t>
            </a:r>
            <a:r>
              <a:rPr lang="en-US" altLang="ja-JP" sz="2200" u="sng" dirty="0" smtClean="0"/>
              <a:t>600μs</a:t>
            </a:r>
            <a:r>
              <a:rPr lang="en-US" altLang="ja-JP" sz="2200" dirty="0" smtClean="0"/>
              <a:t>, gain:</a:t>
            </a:r>
            <a:r>
              <a:rPr lang="ja-JP" altLang="en-US" sz="2200" u="sng" dirty="0" smtClean="0"/>
              <a:t>約</a:t>
            </a:r>
            <a:r>
              <a:rPr lang="en-US" altLang="ja-JP" sz="2200" u="sng" dirty="0" smtClean="0"/>
              <a:t>11</a:t>
            </a:r>
            <a:r>
              <a:rPr lang="ja-JP" altLang="en-US" sz="2200" u="sng" dirty="0" smtClean="0"/>
              <a:t>倍</a:t>
            </a:r>
            <a:endParaRPr lang="en-US" altLang="ja-JP" sz="2200" u="sng" dirty="0" smtClean="0"/>
          </a:p>
          <a:p>
            <a:pPr>
              <a:lnSpc>
                <a:spcPct val="80000"/>
              </a:lnSpc>
              <a:buClr>
                <a:schemeClr val="tx2"/>
              </a:buClr>
              <a:buSzPct val="65000"/>
              <a:buFont typeface="Wingdings" pitchFamily="2" charset="2"/>
              <a:buChar char="|"/>
            </a:pPr>
            <a:r>
              <a:rPr lang="en-US" altLang="ja-JP" sz="2200" dirty="0" smtClean="0"/>
              <a:t>Flash ADC(V1724)</a:t>
            </a:r>
          </a:p>
          <a:p>
            <a:pPr>
              <a:lnSpc>
                <a:spcPct val="80000"/>
              </a:lnSpc>
              <a:buClr>
                <a:schemeClr val="tx2"/>
              </a:buClr>
              <a:buSzPct val="65000"/>
              <a:buNone/>
            </a:pPr>
            <a:r>
              <a:rPr lang="en-US" altLang="ja-JP" sz="2200" dirty="0" smtClean="0"/>
              <a:t>	CAEN</a:t>
            </a:r>
            <a:r>
              <a:rPr lang="ja-JP" altLang="en-US" sz="2200" dirty="0" smtClean="0"/>
              <a:t>社製</a:t>
            </a:r>
            <a:r>
              <a:rPr lang="en-US" altLang="ja-JP" sz="2200" dirty="0" smtClean="0"/>
              <a:t>,</a:t>
            </a:r>
            <a:r>
              <a:rPr lang="ja-JP" altLang="en-US" sz="2200" dirty="0" smtClean="0"/>
              <a:t> </a:t>
            </a:r>
            <a:r>
              <a:rPr lang="en-US" altLang="ja-JP" sz="2200" dirty="0" smtClean="0"/>
              <a:t>sampling rate:</a:t>
            </a:r>
            <a:r>
              <a:rPr lang="en-US" altLang="ja-JP" sz="2200" u="sng" dirty="0" smtClean="0"/>
              <a:t>100MHz </a:t>
            </a:r>
          </a:p>
          <a:p>
            <a:pPr>
              <a:lnSpc>
                <a:spcPct val="80000"/>
              </a:lnSpc>
              <a:buClr>
                <a:schemeClr val="tx2"/>
              </a:buClr>
              <a:buSzPct val="65000"/>
              <a:buNone/>
            </a:pPr>
            <a:r>
              <a:rPr lang="en-US" altLang="ja-JP" sz="2200" dirty="0" smtClean="0"/>
              <a:t>	dynamic range:</a:t>
            </a:r>
            <a:r>
              <a:rPr lang="en-US" altLang="ja-JP" sz="2200" u="sng" dirty="0" smtClean="0"/>
              <a:t>-2V~2V</a:t>
            </a:r>
            <a:r>
              <a:rPr lang="en-US" altLang="ja-JP" sz="2200" dirty="0" smtClean="0"/>
              <a:t>, resolution:</a:t>
            </a:r>
            <a:r>
              <a:rPr lang="en-US" altLang="ja-JP" sz="2200" u="sng" dirty="0" smtClean="0"/>
              <a:t>14bit</a:t>
            </a:r>
          </a:p>
          <a:p>
            <a:endParaRPr kumimoji="1" lang="ja-JP" altLang="en-US" sz="2200" dirty="0"/>
          </a:p>
        </p:txBody>
      </p:sp>
      <p:grpSp>
        <p:nvGrpSpPr>
          <p:cNvPr id="77" name="グループ化 76"/>
          <p:cNvGrpSpPr/>
          <p:nvPr/>
        </p:nvGrpSpPr>
        <p:grpSpPr>
          <a:xfrm>
            <a:off x="4714875" y="285728"/>
            <a:ext cx="4364038" cy="6483492"/>
            <a:chOff x="4714875" y="2928938"/>
            <a:chExt cx="4364038" cy="6483492"/>
          </a:xfrm>
        </p:grpSpPr>
        <p:pic>
          <p:nvPicPr>
            <p:cNvPr id="52" name="Picture 18" descr="G:\CdTe505050.jpg"/>
            <p:cNvPicPr>
              <a:picLocks noChangeAspect="1" noChangeArrowheads="1"/>
            </p:cNvPicPr>
            <p:nvPr/>
          </p:nvPicPr>
          <p:blipFill>
            <a:blip r:embed="rId2" cstate="print"/>
            <a:srcRect l="15649" t="7330" r="11971" b="9595"/>
            <a:stretch>
              <a:fillRect/>
            </a:stretch>
          </p:blipFill>
          <p:spPr bwMode="auto">
            <a:xfrm>
              <a:off x="5857884" y="6917128"/>
              <a:ext cx="2714644" cy="2495302"/>
            </a:xfrm>
            <a:prstGeom prst="roundRect">
              <a:avLst>
                <a:gd name="adj" fmla="val 8594"/>
              </a:avLst>
            </a:prstGeom>
            <a:solidFill>
              <a:srgbClr val="FFFFFF">
                <a:shade val="85000"/>
              </a:srgbClr>
            </a:solidFill>
            <a:ln>
              <a:noFill/>
            </a:ln>
            <a:effectLst/>
          </p:spPr>
        </p:pic>
        <p:sp>
          <p:nvSpPr>
            <p:cNvPr id="53" name="テキスト ボックス 18"/>
            <p:cNvSpPr txBox="1">
              <a:spLocks noChangeArrowheads="1"/>
            </p:cNvSpPr>
            <p:nvPr/>
          </p:nvSpPr>
          <p:spPr bwMode="auto">
            <a:xfrm>
              <a:off x="5857884" y="6858028"/>
              <a:ext cx="1857388" cy="769441"/>
            </a:xfrm>
            <a:prstGeom prst="rect">
              <a:avLst/>
            </a:prstGeom>
            <a:noFill/>
            <a:ln w="9525">
              <a:noFill/>
              <a:miter lim="800000"/>
              <a:headEnd/>
              <a:tailEnd/>
            </a:ln>
          </p:spPr>
          <p:txBody>
            <a:bodyPr wrap="square">
              <a:spAutoFit/>
            </a:bodyPr>
            <a:lstStyle/>
            <a:p>
              <a:r>
                <a:rPr lang="en-US" altLang="ja-JP" sz="2200" b="1" dirty="0">
                  <a:solidFill>
                    <a:srgbClr val="FF0000"/>
                  </a:solidFill>
                </a:rPr>
                <a:t>CdTe505050</a:t>
              </a:r>
            </a:p>
            <a:p>
              <a:r>
                <a:rPr lang="ja-JP" altLang="en-US" sz="2200" b="1" dirty="0">
                  <a:solidFill>
                    <a:srgbClr val="FF0000"/>
                  </a:solidFill>
                </a:rPr>
                <a:t>（特注品）</a:t>
              </a:r>
            </a:p>
          </p:txBody>
        </p:sp>
        <p:sp>
          <p:nvSpPr>
            <p:cNvPr id="54" name="Rectangle 5"/>
            <p:cNvSpPr>
              <a:spLocks noChangeArrowheads="1"/>
            </p:cNvSpPr>
            <p:nvPr/>
          </p:nvSpPr>
          <p:spPr bwMode="auto">
            <a:xfrm>
              <a:off x="4714875" y="4071938"/>
              <a:ext cx="1368425" cy="431800"/>
            </a:xfrm>
            <a:prstGeom prst="rect">
              <a:avLst/>
            </a:prstGeom>
            <a:solidFill>
              <a:schemeClr val="tx1">
                <a:lumMod val="40000"/>
                <a:lumOff val="60000"/>
              </a:schemeClr>
            </a:solidFill>
            <a:ln w="9525">
              <a:solidFill>
                <a:schemeClr val="tx1"/>
              </a:solidFill>
              <a:miter lim="800000"/>
              <a:headEnd/>
              <a:tailEnd/>
            </a:ln>
          </p:spPr>
          <p:txBody>
            <a:bodyPr wrap="none" anchor="ctr"/>
            <a:lstStyle/>
            <a:p>
              <a:pPr algn="ctr">
                <a:defRPr/>
              </a:pPr>
              <a:r>
                <a:rPr lang="en-US" altLang="ja-JP" dirty="0"/>
                <a:t>Bias supply</a:t>
              </a:r>
            </a:p>
          </p:txBody>
        </p:sp>
        <p:sp>
          <p:nvSpPr>
            <p:cNvPr id="55" name="Rectangle 7"/>
            <p:cNvSpPr>
              <a:spLocks noChangeArrowheads="1"/>
            </p:cNvSpPr>
            <p:nvPr/>
          </p:nvSpPr>
          <p:spPr bwMode="auto">
            <a:xfrm>
              <a:off x="6729413" y="4071938"/>
              <a:ext cx="935037" cy="431800"/>
            </a:xfrm>
            <a:prstGeom prst="rect">
              <a:avLst/>
            </a:prstGeom>
            <a:solidFill>
              <a:schemeClr val="tx1">
                <a:lumMod val="40000"/>
                <a:lumOff val="60000"/>
              </a:schemeClr>
            </a:solidFill>
            <a:ln w="9525">
              <a:solidFill>
                <a:schemeClr val="tx1"/>
              </a:solidFill>
              <a:miter lim="800000"/>
              <a:headEnd/>
              <a:tailEnd/>
            </a:ln>
          </p:spPr>
          <p:txBody>
            <a:bodyPr wrap="none" anchor="ctr"/>
            <a:lstStyle/>
            <a:p>
              <a:pPr algn="ctr">
                <a:defRPr/>
              </a:pPr>
              <a:r>
                <a:rPr lang="en-US" altLang="ja-JP" dirty="0" err="1"/>
                <a:t>PreAmp</a:t>
              </a:r>
              <a:endParaRPr lang="en-US" altLang="ja-JP" dirty="0"/>
            </a:p>
          </p:txBody>
        </p:sp>
        <p:sp>
          <p:nvSpPr>
            <p:cNvPr id="56" name="Rectangle 8"/>
            <p:cNvSpPr>
              <a:spLocks noChangeArrowheads="1"/>
            </p:cNvSpPr>
            <p:nvPr/>
          </p:nvSpPr>
          <p:spPr bwMode="auto">
            <a:xfrm>
              <a:off x="8215313" y="4071938"/>
              <a:ext cx="863600" cy="431800"/>
            </a:xfrm>
            <a:prstGeom prst="rect">
              <a:avLst/>
            </a:prstGeom>
            <a:solidFill>
              <a:schemeClr val="tx1">
                <a:lumMod val="40000"/>
                <a:lumOff val="60000"/>
              </a:schemeClr>
            </a:solidFill>
            <a:ln w="9525">
              <a:solidFill>
                <a:schemeClr val="tx1"/>
              </a:solidFill>
              <a:miter lim="800000"/>
              <a:headEnd/>
              <a:tailEnd/>
            </a:ln>
          </p:spPr>
          <p:txBody>
            <a:bodyPr wrap="none" anchor="ctr"/>
            <a:lstStyle/>
            <a:p>
              <a:pPr algn="ctr">
                <a:defRPr/>
              </a:pPr>
              <a:r>
                <a:rPr lang="en-US" altLang="ja-JP" dirty="0"/>
                <a:t>FADC</a:t>
              </a:r>
            </a:p>
          </p:txBody>
        </p:sp>
        <p:sp>
          <p:nvSpPr>
            <p:cNvPr id="57" name="Rectangle 10"/>
            <p:cNvSpPr>
              <a:spLocks noChangeArrowheads="1"/>
            </p:cNvSpPr>
            <p:nvPr/>
          </p:nvSpPr>
          <p:spPr bwMode="auto">
            <a:xfrm>
              <a:off x="6407150" y="5000625"/>
              <a:ext cx="1571625" cy="433388"/>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defRPr/>
              </a:pPr>
              <a:r>
                <a:rPr lang="en-US" altLang="ja-JP" dirty="0" err="1"/>
                <a:t>CdTe</a:t>
              </a:r>
              <a:r>
                <a:rPr lang="en-US" altLang="ja-JP" dirty="0"/>
                <a:t> detector</a:t>
              </a:r>
            </a:p>
          </p:txBody>
        </p:sp>
        <p:sp>
          <p:nvSpPr>
            <p:cNvPr id="58" name="Oval 11"/>
            <p:cNvSpPr>
              <a:spLocks noChangeArrowheads="1"/>
            </p:cNvSpPr>
            <p:nvPr/>
          </p:nvSpPr>
          <p:spPr bwMode="auto">
            <a:xfrm>
              <a:off x="6881813" y="6138863"/>
              <a:ext cx="647700" cy="647700"/>
            </a:xfrm>
            <a:prstGeom prst="ellipse">
              <a:avLst/>
            </a:prstGeom>
            <a:solidFill>
              <a:schemeClr val="accent1"/>
            </a:solidFill>
            <a:ln w="9525">
              <a:solidFill>
                <a:schemeClr val="tx1"/>
              </a:solidFill>
              <a:round/>
              <a:headEnd/>
              <a:tailEnd/>
            </a:ln>
          </p:spPr>
          <p:txBody>
            <a:bodyPr wrap="none" anchor="ctr"/>
            <a:lstStyle/>
            <a:p>
              <a:pPr algn="ctr"/>
              <a:r>
                <a:rPr lang="en-US" altLang="ja-JP" baseline="20000"/>
                <a:t>137</a:t>
              </a:r>
              <a:r>
                <a:rPr lang="en-US" altLang="ja-JP"/>
                <a:t>Cs</a:t>
              </a:r>
            </a:p>
          </p:txBody>
        </p:sp>
        <p:cxnSp>
          <p:nvCxnSpPr>
            <p:cNvPr id="59" name="直線コネクタ 58"/>
            <p:cNvCxnSpPr>
              <a:stCxn id="54" idx="3"/>
              <a:endCxn id="55" idx="1"/>
            </p:cNvCxnSpPr>
            <p:nvPr/>
          </p:nvCxnSpPr>
          <p:spPr>
            <a:xfrm>
              <a:off x="6083300" y="4287838"/>
              <a:ext cx="64611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5" idx="3"/>
              <a:endCxn id="56" idx="1"/>
            </p:cNvCxnSpPr>
            <p:nvPr/>
          </p:nvCxnSpPr>
          <p:spPr>
            <a:xfrm>
              <a:off x="7664450" y="4287838"/>
              <a:ext cx="55086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55" idx="2"/>
              <a:endCxn id="57" idx="0"/>
            </p:cNvCxnSpPr>
            <p:nvPr/>
          </p:nvCxnSpPr>
          <p:spPr>
            <a:xfrm rot="5400000">
              <a:off x="6946107" y="4750594"/>
              <a:ext cx="496887" cy="31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上矢印 61"/>
            <p:cNvSpPr/>
            <p:nvPr/>
          </p:nvSpPr>
          <p:spPr>
            <a:xfrm>
              <a:off x="7029450" y="5499100"/>
              <a:ext cx="400070" cy="571500"/>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3" name="テキスト ボックス 19"/>
            <p:cNvSpPr txBox="1">
              <a:spLocks noChangeArrowheads="1"/>
            </p:cNvSpPr>
            <p:nvPr/>
          </p:nvSpPr>
          <p:spPr bwMode="auto">
            <a:xfrm>
              <a:off x="7285038" y="5643563"/>
              <a:ext cx="1247775" cy="368300"/>
            </a:xfrm>
            <a:prstGeom prst="rect">
              <a:avLst/>
            </a:prstGeom>
            <a:noFill/>
            <a:ln w="9525">
              <a:noFill/>
              <a:miter lim="800000"/>
              <a:headEnd/>
              <a:tailEnd/>
            </a:ln>
          </p:spPr>
          <p:txBody>
            <a:bodyPr wrap="none">
              <a:spAutoFit/>
            </a:bodyPr>
            <a:lstStyle/>
            <a:p>
              <a:r>
                <a:rPr lang="en-US" altLang="ja-JP" b="1" dirty="0">
                  <a:solidFill>
                    <a:srgbClr val="FF0000"/>
                  </a:solidFill>
                </a:rPr>
                <a:t>γ (662keV)</a:t>
              </a:r>
              <a:endParaRPr lang="ja-JP" altLang="en-US" b="1" dirty="0">
                <a:solidFill>
                  <a:srgbClr val="FF0000"/>
                </a:solidFill>
              </a:endParaRPr>
            </a:p>
          </p:txBody>
        </p:sp>
        <p:sp>
          <p:nvSpPr>
            <p:cNvPr id="64" name="テキスト ボックス 16"/>
            <p:cNvSpPr txBox="1">
              <a:spLocks noChangeArrowheads="1"/>
            </p:cNvSpPr>
            <p:nvPr/>
          </p:nvSpPr>
          <p:spPr bwMode="auto">
            <a:xfrm>
              <a:off x="5018088" y="4432300"/>
              <a:ext cx="696912" cy="369888"/>
            </a:xfrm>
            <a:prstGeom prst="rect">
              <a:avLst/>
            </a:prstGeom>
            <a:noFill/>
            <a:ln w="9525">
              <a:noFill/>
              <a:miter lim="800000"/>
              <a:headEnd/>
              <a:tailEnd/>
            </a:ln>
          </p:spPr>
          <p:txBody>
            <a:bodyPr wrap="none">
              <a:spAutoFit/>
            </a:bodyPr>
            <a:lstStyle/>
            <a:p>
              <a:r>
                <a:rPr lang="en-US" altLang="ja-JP">
                  <a:solidFill>
                    <a:srgbClr val="00B050"/>
                  </a:solidFill>
                </a:rPr>
                <a:t>400V</a:t>
              </a:r>
              <a:endParaRPr lang="ja-JP" altLang="en-US">
                <a:solidFill>
                  <a:srgbClr val="00B050"/>
                </a:solidFill>
              </a:endParaRPr>
            </a:p>
          </p:txBody>
        </p:sp>
        <p:sp>
          <p:nvSpPr>
            <p:cNvPr id="65" name="テキスト ボックス 19"/>
            <p:cNvSpPr txBox="1">
              <a:spLocks noChangeArrowheads="1"/>
            </p:cNvSpPr>
            <p:nvPr/>
          </p:nvSpPr>
          <p:spPr bwMode="auto">
            <a:xfrm>
              <a:off x="7483475" y="6289675"/>
              <a:ext cx="646113" cy="369888"/>
            </a:xfrm>
            <a:prstGeom prst="rect">
              <a:avLst/>
            </a:prstGeom>
            <a:noFill/>
            <a:ln w="9525">
              <a:noFill/>
              <a:miter lim="800000"/>
              <a:headEnd/>
              <a:tailEnd/>
            </a:ln>
          </p:spPr>
          <p:txBody>
            <a:bodyPr wrap="none">
              <a:spAutoFit/>
            </a:bodyPr>
            <a:lstStyle/>
            <a:p>
              <a:r>
                <a:rPr lang="ja-JP" altLang="en-US">
                  <a:solidFill>
                    <a:srgbClr val="000000"/>
                  </a:solidFill>
                </a:rPr>
                <a:t>線源</a:t>
              </a:r>
            </a:p>
          </p:txBody>
        </p:sp>
        <p:cxnSp>
          <p:nvCxnSpPr>
            <p:cNvPr id="66" name="直線矢印コネクタ 65"/>
            <p:cNvCxnSpPr/>
            <p:nvPr/>
          </p:nvCxnSpPr>
          <p:spPr>
            <a:xfrm rot="5400000" flipH="1" flipV="1">
              <a:off x="7108825" y="4751388"/>
              <a:ext cx="357187" cy="1588"/>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7353300" y="4519613"/>
              <a:ext cx="595035" cy="338554"/>
            </a:xfrm>
            <a:prstGeom prst="rect">
              <a:avLst/>
            </a:prstGeom>
            <a:noFill/>
          </p:spPr>
          <p:txBody>
            <a:bodyPr wrap="none">
              <a:spAutoFit/>
            </a:bodyPr>
            <a:lstStyle/>
            <a:p>
              <a:pPr>
                <a:defRPr/>
              </a:pPr>
              <a:r>
                <a:rPr lang="ja-JP" altLang="en-US" sz="1600" dirty="0" smtClean="0">
                  <a:solidFill>
                    <a:srgbClr val="0000FF"/>
                  </a:solidFill>
                </a:rPr>
                <a:t>信号</a:t>
              </a:r>
              <a:endParaRPr lang="ja-JP" altLang="en-US" sz="1600" dirty="0">
                <a:solidFill>
                  <a:srgbClr val="0000FF"/>
                </a:solidFill>
              </a:endParaRPr>
            </a:p>
          </p:txBody>
        </p:sp>
        <p:sp>
          <p:nvSpPr>
            <p:cNvPr id="68" name="Rectangle 8"/>
            <p:cNvSpPr>
              <a:spLocks noChangeArrowheads="1"/>
            </p:cNvSpPr>
            <p:nvPr/>
          </p:nvSpPr>
          <p:spPr bwMode="auto">
            <a:xfrm>
              <a:off x="8286750" y="2928938"/>
              <a:ext cx="714375" cy="500062"/>
            </a:xfrm>
            <a:prstGeom prst="rect">
              <a:avLst/>
            </a:prstGeom>
            <a:solidFill>
              <a:schemeClr val="tx1">
                <a:lumMod val="40000"/>
                <a:lumOff val="60000"/>
              </a:schemeClr>
            </a:solidFill>
            <a:ln w="9525">
              <a:solidFill>
                <a:schemeClr val="tx1"/>
              </a:solidFill>
              <a:miter lim="800000"/>
              <a:headEnd/>
              <a:tailEnd/>
            </a:ln>
          </p:spPr>
          <p:txBody>
            <a:bodyPr wrap="none" anchor="ctr"/>
            <a:lstStyle/>
            <a:p>
              <a:pPr algn="ctr">
                <a:defRPr/>
              </a:pPr>
              <a:r>
                <a:rPr lang="en-US" altLang="ja-JP" dirty="0"/>
                <a:t>DAQ</a:t>
              </a:r>
            </a:p>
            <a:p>
              <a:pPr algn="ctr">
                <a:defRPr/>
              </a:pPr>
              <a:r>
                <a:rPr lang="en-US" altLang="ja-JP" dirty="0"/>
                <a:t>PC</a:t>
              </a:r>
            </a:p>
          </p:txBody>
        </p:sp>
        <p:cxnSp>
          <p:nvCxnSpPr>
            <p:cNvPr id="69" name="直線矢印コネクタ 68"/>
            <p:cNvCxnSpPr/>
            <p:nvPr/>
          </p:nvCxnSpPr>
          <p:spPr>
            <a:xfrm>
              <a:off x="7715250" y="4357688"/>
              <a:ext cx="428625" cy="1587"/>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6143625" y="4357688"/>
              <a:ext cx="500063" cy="1587"/>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rot="5400000">
              <a:off x="6964363" y="4751388"/>
              <a:ext cx="357187" cy="1587"/>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41"/>
            <p:cNvSpPr txBox="1">
              <a:spLocks noChangeArrowheads="1"/>
            </p:cNvSpPr>
            <p:nvPr/>
          </p:nvSpPr>
          <p:spPr bwMode="auto">
            <a:xfrm>
              <a:off x="6429375" y="4429125"/>
              <a:ext cx="595313" cy="369888"/>
            </a:xfrm>
            <a:prstGeom prst="rect">
              <a:avLst/>
            </a:prstGeom>
            <a:noFill/>
            <a:ln w="9525">
              <a:noFill/>
              <a:miter lim="800000"/>
              <a:headEnd/>
              <a:tailEnd/>
            </a:ln>
          </p:spPr>
          <p:txBody>
            <a:bodyPr wrap="none">
              <a:spAutoFit/>
            </a:bodyPr>
            <a:lstStyle/>
            <a:p>
              <a:r>
                <a:rPr lang="en-US" altLang="ja-JP">
                  <a:solidFill>
                    <a:srgbClr val="00B050"/>
                  </a:solidFill>
                </a:rPr>
                <a:t>Bias</a:t>
              </a:r>
              <a:endParaRPr lang="ja-JP" altLang="en-US">
                <a:solidFill>
                  <a:srgbClr val="00B050"/>
                </a:solidFill>
              </a:endParaRPr>
            </a:p>
          </p:txBody>
        </p:sp>
        <p:cxnSp>
          <p:nvCxnSpPr>
            <p:cNvPr id="73" name="直線コネクタ 72"/>
            <p:cNvCxnSpPr>
              <a:stCxn id="68" idx="2"/>
            </p:cNvCxnSpPr>
            <p:nvPr/>
          </p:nvCxnSpPr>
          <p:spPr>
            <a:xfrm rot="16200000" flipH="1">
              <a:off x="8324057" y="3748881"/>
              <a:ext cx="642938" cy="31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rot="5400000" flipH="1" flipV="1">
              <a:off x="8321676" y="3749675"/>
              <a:ext cx="500062" cy="1587"/>
            </a:xfrm>
            <a:prstGeom prst="straightConnector1">
              <a:avLst/>
            </a:prstGeom>
            <a:ln w="2222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rot="5400000">
              <a:off x="8466137" y="3751263"/>
              <a:ext cx="500063" cy="1588"/>
            </a:xfrm>
            <a:prstGeom prst="straightConnector1">
              <a:avLst/>
            </a:prstGeom>
            <a:ln w="2222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50"/>
            <p:cNvSpPr txBox="1">
              <a:spLocks noChangeArrowheads="1"/>
            </p:cNvSpPr>
            <p:nvPr/>
          </p:nvSpPr>
          <p:spPr bwMode="auto">
            <a:xfrm>
              <a:off x="7143768" y="3429000"/>
              <a:ext cx="1415772" cy="584775"/>
            </a:xfrm>
            <a:prstGeom prst="rect">
              <a:avLst/>
            </a:prstGeom>
            <a:noFill/>
            <a:ln w="9525">
              <a:noFill/>
              <a:miter lim="800000"/>
              <a:headEnd/>
              <a:tailEnd/>
            </a:ln>
          </p:spPr>
          <p:txBody>
            <a:bodyPr wrap="none">
              <a:spAutoFit/>
            </a:bodyPr>
            <a:lstStyle/>
            <a:p>
              <a:pPr algn="r"/>
              <a:r>
                <a:rPr lang="ja-JP" altLang="en-US" sz="1600" dirty="0">
                  <a:solidFill>
                    <a:srgbClr val="CC0099"/>
                  </a:solidFill>
                </a:rPr>
                <a:t>コントロール</a:t>
              </a:r>
              <a:endParaRPr lang="en-US" altLang="ja-JP" sz="1600" dirty="0">
                <a:solidFill>
                  <a:srgbClr val="CC0099"/>
                </a:solidFill>
              </a:endParaRPr>
            </a:p>
            <a:p>
              <a:pPr algn="r"/>
              <a:r>
                <a:rPr lang="ja-JP" altLang="en-US" sz="1600" dirty="0">
                  <a:solidFill>
                    <a:srgbClr val="FF9900"/>
                  </a:solidFill>
                </a:rPr>
                <a:t>データ取得</a:t>
              </a:r>
            </a:p>
          </p:txBody>
        </p:sp>
      </p:grpSp>
      <p:grpSp>
        <p:nvGrpSpPr>
          <p:cNvPr id="30" name="グループ化 29"/>
          <p:cNvGrpSpPr/>
          <p:nvPr/>
        </p:nvGrpSpPr>
        <p:grpSpPr>
          <a:xfrm>
            <a:off x="1000100" y="4357694"/>
            <a:ext cx="4000528" cy="2428868"/>
            <a:chOff x="357189" y="2015114"/>
            <a:chExt cx="4000528" cy="3056949"/>
          </a:xfrm>
        </p:grpSpPr>
        <p:sp>
          <p:nvSpPr>
            <p:cNvPr id="31" name="Rectangle 4"/>
            <p:cNvSpPr>
              <a:spLocks noChangeArrowheads="1"/>
            </p:cNvSpPr>
            <p:nvPr/>
          </p:nvSpPr>
          <p:spPr bwMode="auto">
            <a:xfrm>
              <a:off x="357189" y="2738438"/>
              <a:ext cx="674686" cy="445521"/>
            </a:xfrm>
            <a:prstGeom prst="rect">
              <a:avLst/>
            </a:prstGeom>
            <a:noFill/>
            <a:ln w="12700">
              <a:solidFill>
                <a:srgbClr val="000000"/>
              </a:solidFill>
              <a:miter lim="800000"/>
              <a:headEnd/>
              <a:tailEnd/>
            </a:ln>
          </p:spPr>
          <p:txBody>
            <a:bodyPr wrap="none" anchor="ctr"/>
            <a:lstStyle/>
            <a:p>
              <a:endParaRPr lang="ja-JP" altLang="en-US" sz="1200"/>
            </a:p>
          </p:txBody>
        </p:sp>
        <p:sp>
          <p:nvSpPr>
            <p:cNvPr id="32" name="Line 5"/>
            <p:cNvSpPr>
              <a:spLocks noChangeShapeType="1"/>
            </p:cNvSpPr>
            <p:nvPr/>
          </p:nvSpPr>
          <p:spPr bwMode="auto">
            <a:xfrm>
              <a:off x="1031875" y="2936875"/>
              <a:ext cx="1352550" cy="0"/>
            </a:xfrm>
            <a:prstGeom prst="line">
              <a:avLst/>
            </a:prstGeom>
            <a:noFill/>
            <a:ln w="12700">
              <a:solidFill>
                <a:srgbClr val="000000"/>
              </a:solidFill>
              <a:round/>
              <a:headEnd/>
              <a:tailEnd/>
            </a:ln>
          </p:spPr>
          <p:txBody>
            <a:bodyPr/>
            <a:lstStyle/>
            <a:p>
              <a:endParaRPr lang="ja-JP" altLang="en-US"/>
            </a:p>
          </p:txBody>
        </p:sp>
        <p:sp>
          <p:nvSpPr>
            <p:cNvPr id="33" name="Line 6"/>
            <p:cNvSpPr>
              <a:spLocks noChangeShapeType="1"/>
            </p:cNvSpPr>
            <p:nvPr/>
          </p:nvSpPr>
          <p:spPr bwMode="auto">
            <a:xfrm>
              <a:off x="2384425" y="2730500"/>
              <a:ext cx="0" cy="415925"/>
            </a:xfrm>
            <a:prstGeom prst="line">
              <a:avLst/>
            </a:prstGeom>
            <a:noFill/>
            <a:ln w="12700">
              <a:solidFill>
                <a:srgbClr val="000000"/>
              </a:solidFill>
              <a:round/>
              <a:headEnd/>
              <a:tailEnd/>
            </a:ln>
          </p:spPr>
          <p:txBody>
            <a:bodyPr/>
            <a:lstStyle/>
            <a:p>
              <a:endParaRPr lang="ja-JP" altLang="en-US"/>
            </a:p>
          </p:txBody>
        </p:sp>
        <p:sp>
          <p:nvSpPr>
            <p:cNvPr id="34" name="Line 7"/>
            <p:cNvSpPr>
              <a:spLocks noChangeShapeType="1"/>
            </p:cNvSpPr>
            <p:nvPr/>
          </p:nvSpPr>
          <p:spPr bwMode="auto">
            <a:xfrm>
              <a:off x="2489200" y="2730500"/>
              <a:ext cx="0" cy="415925"/>
            </a:xfrm>
            <a:prstGeom prst="line">
              <a:avLst/>
            </a:prstGeom>
            <a:noFill/>
            <a:ln w="12700">
              <a:solidFill>
                <a:srgbClr val="000000"/>
              </a:solidFill>
              <a:round/>
              <a:headEnd/>
              <a:tailEnd/>
            </a:ln>
          </p:spPr>
          <p:txBody>
            <a:bodyPr/>
            <a:lstStyle/>
            <a:p>
              <a:endParaRPr lang="ja-JP" altLang="en-US"/>
            </a:p>
          </p:txBody>
        </p:sp>
        <p:sp>
          <p:nvSpPr>
            <p:cNvPr id="35" name="Line 8"/>
            <p:cNvSpPr>
              <a:spLocks noChangeShapeType="1"/>
            </p:cNvSpPr>
            <p:nvPr/>
          </p:nvSpPr>
          <p:spPr bwMode="auto">
            <a:xfrm>
              <a:off x="2489200" y="2936875"/>
              <a:ext cx="1352550" cy="0"/>
            </a:xfrm>
            <a:prstGeom prst="line">
              <a:avLst/>
            </a:prstGeom>
            <a:noFill/>
            <a:ln w="12700">
              <a:solidFill>
                <a:srgbClr val="000000"/>
              </a:solidFill>
              <a:round/>
              <a:headEnd/>
              <a:tailEnd/>
            </a:ln>
          </p:spPr>
          <p:txBody>
            <a:bodyPr/>
            <a:lstStyle/>
            <a:p>
              <a:endParaRPr lang="ja-JP" altLang="en-US"/>
            </a:p>
          </p:txBody>
        </p:sp>
        <p:sp>
          <p:nvSpPr>
            <p:cNvPr id="36" name="AutoShape 9"/>
            <p:cNvSpPr>
              <a:spLocks noChangeArrowheads="1"/>
            </p:cNvSpPr>
            <p:nvPr/>
          </p:nvSpPr>
          <p:spPr bwMode="auto">
            <a:xfrm rot="5400000">
              <a:off x="3780423" y="2696577"/>
              <a:ext cx="638621" cy="515966"/>
            </a:xfrm>
            <a:prstGeom prst="triangle">
              <a:avLst>
                <a:gd name="adj" fmla="val 50000"/>
              </a:avLst>
            </a:prstGeom>
            <a:noFill/>
            <a:ln w="12700">
              <a:solidFill>
                <a:srgbClr val="000000"/>
              </a:solidFill>
              <a:miter lim="800000"/>
              <a:headEnd/>
              <a:tailEnd/>
            </a:ln>
          </p:spPr>
          <p:txBody>
            <a:bodyPr wrap="none" anchor="ctr"/>
            <a:lstStyle/>
            <a:p>
              <a:endParaRPr lang="ja-JP" altLang="en-US" sz="1200"/>
            </a:p>
          </p:txBody>
        </p:sp>
        <p:sp>
          <p:nvSpPr>
            <p:cNvPr id="37" name="Line 10"/>
            <p:cNvSpPr>
              <a:spLocks noChangeShapeType="1"/>
            </p:cNvSpPr>
            <p:nvPr/>
          </p:nvSpPr>
          <p:spPr bwMode="auto">
            <a:xfrm>
              <a:off x="1550988" y="2936875"/>
              <a:ext cx="0" cy="677863"/>
            </a:xfrm>
            <a:prstGeom prst="line">
              <a:avLst/>
            </a:prstGeom>
            <a:noFill/>
            <a:ln w="12700">
              <a:solidFill>
                <a:srgbClr val="000000"/>
              </a:solidFill>
              <a:round/>
              <a:headEnd/>
              <a:tailEnd/>
            </a:ln>
          </p:spPr>
          <p:txBody>
            <a:bodyPr/>
            <a:lstStyle/>
            <a:p>
              <a:endParaRPr lang="ja-JP" altLang="en-US"/>
            </a:p>
          </p:txBody>
        </p:sp>
        <p:sp>
          <p:nvSpPr>
            <p:cNvPr id="38" name="Freeform 139"/>
            <p:cNvSpPr>
              <a:spLocks/>
            </p:cNvSpPr>
            <p:nvPr/>
          </p:nvSpPr>
          <p:spPr bwMode="auto">
            <a:xfrm>
              <a:off x="1500188" y="3614738"/>
              <a:ext cx="103187" cy="469900"/>
            </a:xfrm>
            <a:custGeom>
              <a:avLst/>
              <a:gdLst>
                <a:gd name="T0" fmla="*/ 2147483647 w 362"/>
                <a:gd name="T1" fmla="*/ 0 h 2586"/>
                <a:gd name="T2" fmla="*/ 0 w 362"/>
                <a:gd name="T3" fmla="*/ 2147483647 h 2586"/>
                <a:gd name="T4" fmla="*/ 2147483647 w 362"/>
                <a:gd name="T5" fmla="*/ 2147483647 h 2586"/>
                <a:gd name="T6" fmla="*/ 0 w 362"/>
                <a:gd name="T7" fmla="*/ 2147483647 h 2586"/>
                <a:gd name="T8" fmla="*/ 2147483647 w 362"/>
                <a:gd name="T9" fmla="*/ 2147483647 h 2586"/>
                <a:gd name="T10" fmla="*/ 2147483647 w 362"/>
                <a:gd name="T11" fmla="*/ 2147483647 h 2586"/>
                <a:gd name="T12" fmla="*/ 0 60000 65536"/>
                <a:gd name="T13" fmla="*/ 0 60000 65536"/>
                <a:gd name="T14" fmla="*/ 0 60000 65536"/>
                <a:gd name="T15" fmla="*/ 0 60000 65536"/>
                <a:gd name="T16" fmla="*/ 0 60000 65536"/>
                <a:gd name="T17" fmla="*/ 0 60000 65536"/>
                <a:gd name="T18" fmla="*/ 0 w 362"/>
                <a:gd name="T19" fmla="*/ 0 h 2586"/>
                <a:gd name="T20" fmla="*/ 362 w 362"/>
                <a:gd name="T21" fmla="*/ 2586 h 2586"/>
              </a:gdLst>
              <a:ahLst/>
              <a:cxnLst>
                <a:cxn ang="T12">
                  <a:pos x="T0" y="T1"/>
                </a:cxn>
                <a:cxn ang="T13">
                  <a:pos x="T2" y="T3"/>
                </a:cxn>
                <a:cxn ang="T14">
                  <a:pos x="T4" y="T5"/>
                </a:cxn>
                <a:cxn ang="T15">
                  <a:pos x="T6" y="T7"/>
                </a:cxn>
                <a:cxn ang="T16">
                  <a:pos x="T8" y="T9"/>
                </a:cxn>
                <a:cxn ang="T17">
                  <a:pos x="T10" y="T11"/>
                </a:cxn>
              </a:cxnLst>
              <a:rect l="T18" t="T19" r="T20" b="T21"/>
              <a:pathLst>
                <a:path w="362" h="2586">
                  <a:moveTo>
                    <a:pt x="181" y="0"/>
                  </a:moveTo>
                  <a:lnTo>
                    <a:pt x="0" y="318"/>
                  </a:lnTo>
                  <a:lnTo>
                    <a:pt x="362" y="953"/>
                  </a:lnTo>
                  <a:lnTo>
                    <a:pt x="0" y="1633"/>
                  </a:lnTo>
                  <a:lnTo>
                    <a:pt x="362" y="2268"/>
                  </a:lnTo>
                  <a:lnTo>
                    <a:pt x="181" y="2586"/>
                  </a:lnTo>
                </a:path>
              </a:pathLst>
            </a:custGeom>
            <a:noFill/>
            <a:ln w="12700" cmpd="sng">
              <a:solidFill>
                <a:srgbClr val="000000"/>
              </a:solidFill>
              <a:round/>
              <a:headEnd/>
              <a:tailEnd/>
            </a:ln>
          </p:spPr>
          <p:txBody>
            <a:bodyPr/>
            <a:lstStyle/>
            <a:p>
              <a:endParaRPr lang="ja-JP" altLang="en-US"/>
            </a:p>
          </p:txBody>
        </p:sp>
        <p:sp>
          <p:nvSpPr>
            <p:cNvPr id="39" name="Line 141"/>
            <p:cNvSpPr>
              <a:spLocks noChangeShapeType="1"/>
            </p:cNvSpPr>
            <p:nvPr/>
          </p:nvSpPr>
          <p:spPr bwMode="auto">
            <a:xfrm>
              <a:off x="1550988" y="4083050"/>
              <a:ext cx="0" cy="469900"/>
            </a:xfrm>
            <a:prstGeom prst="line">
              <a:avLst/>
            </a:prstGeom>
            <a:noFill/>
            <a:ln w="12700">
              <a:solidFill>
                <a:srgbClr val="000000"/>
              </a:solidFill>
              <a:round/>
              <a:headEnd/>
              <a:tailEnd/>
            </a:ln>
          </p:spPr>
          <p:txBody>
            <a:bodyPr/>
            <a:lstStyle/>
            <a:p>
              <a:endParaRPr lang="ja-JP" altLang="en-US"/>
            </a:p>
          </p:txBody>
        </p:sp>
        <p:sp>
          <p:nvSpPr>
            <p:cNvPr id="40" name="Line 142"/>
            <p:cNvSpPr>
              <a:spLocks noChangeShapeType="1"/>
            </p:cNvSpPr>
            <p:nvPr/>
          </p:nvSpPr>
          <p:spPr bwMode="auto">
            <a:xfrm>
              <a:off x="1395413" y="4552950"/>
              <a:ext cx="311150" cy="0"/>
            </a:xfrm>
            <a:prstGeom prst="line">
              <a:avLst/>
            </a:prstGeom>
            <a:noFill/>
            <a:ln w="12700">
              <a:solidFill>
                <a:srgbClr val="000000"/>
              </a:solidFill>
              <a:round/>
              <a:headEnd/>
              <a:tailEnd/>
            </a:ln>
          </p:spPr>
          <p:txBody>
            <a:bodyPr/>
            <a:lstStyle/>
            <a:p>
              <a:endParaRPr lang="ja-JP" altLang="en-US"/>
            </a:p>
          </p:txBody>
        </p:sp>
        <p:sp>
          <p:nvSpPr>
            <p:cNvPr id="41" name="Line 143"/>
            <p:cNvSpPr>
              <a:spLocks noChangeShapeType="1"/>
            </p:cNvSpPr>
            <p:nvPr/>
          </p:nvSpPr>
          <p:spPr bwMode="auto">
            <a:xfrm>
              <a:off x="1446213" y="4603750"/>
              <a:ext cx="209550" cy="0"/>
            </a:xfrm>
            <a:prstGeom prst="line">
              <a:avLst/>
            </a:prstGeom>
            <a:noFill/>
            <a:ln w="12700">
              <a:solidFill>
                <a:srgbClr val="000000"/>
              </a:solidFill>
              <a:round/>
              <a:headEnd/>
              <a:tailEnd/>
            </a:ln>
          </p:spPr>
          <p:txBody>
            <a:bodyPr/>
            <a:lstStyle/>
            <a:p>
              <a:endParaRPr lang="ja-JP" altLang="en-US"/>
            </a:p>
          </p:txBody>
        </p:sp>
        <p:sp>
          <p:nvSpPr>
            <p:cNvPr id="42" name="Line 144"/>
            <p:cNvSpPr>
              <a:spLocks noChangeShapeType="1"/>
            </p:cNvSpPr>
            <p:nvPr/>
          </p:nvSpPr>
          <p:spPr bwMode="auto">
            <a:xfrm>
              <a:off x="1500188" y="4656138"/>
              <a:ext cx="103187" cy="0"/>
            </a:xfrm>
            <a:prstGeom prst="line">
              <a:avLst/>
            </a:prstGeom>
            <a:noFill/>
            <a:ln w="12700">
              <a:solidFill>
                <a:srgbClr val="000000"/>
              </a:solidFill>
              <a:round/>
              <a:headEnd/>
              <a:tailEnd/>
            </a:ln>
          </p:spPr>
          <p:txBody>
            <a:bodyPr/>
            <a:lstStyle/>
            <a:p>
              <a:endParaRPr lang="ja-JP" altLang="en-US"/>
            </a:p>
          </p:txBody>
        </p:sp>
        <p:sp>
          <p:nvSpPr>
            <p:cNvPr id="43" name="Line 145"/>
            <p:cNvSpPr>
              <a:spLocks noChangeShapeType="1"/>
            </p:cNvSpPr>
            <p:nvPr/>
          </p:nvSpPr>
          <p:spPr bwMode="auto">
            <a:xfrm>
              <a:off x="3321050" y="2938463"/>
              <a:ext cx="0" cy="885825"/>
            </a:xfrm>
            <a:prstGeom prst="line">
              <a:avLst/>
            </a:prstGeom>
            <a:noFill/>
            <a:ln w="12700">
              <a:solidFill>
                <a:srgbClr val="000000"/>
              </a:solidFill>
              <a:round/>
              <a:headEnd/>
              <a:tailEnd/>
            </a:ln>
          </p:spPr>
          <p:txBody>
            <a:bodyPr/>
            <a:lstStyle/>
            <a:p>
              <a:endParaRPr lang="ja-JP" altLang="en-US"/>
            </a:p>
          </p:txBody>
        </p:sp>
        <p:sp>
          <p:nvSpPr>
            <p:cNvPr id="44" name="Freeform 146"/>
            <p:cNvSpPr>
              <a:spLocks/>
            </p:cNvSpPr>
            <p:nvPr/>
          </p:nvSpPr>
          <p:spPr bwMode="auto">
            <a:xfrm>
              <a:off x="3270250" y="4133850"/>
              <a:ext cx="103188" cy="469900"/>
            </a:xfrm>
            <a:custGeom>
              <a:avLst/>
              <a:gdLst>
                <a:gd name="T0" fmla="*/ 2147483647 w 362"/>
                <a:gd name="T1" fmla="*/ 0 h 2586"/>
                <a:gd name="T2" fmla="*/ 0 w 362"/>
                <a:gd name="T3" fmla="*/ 2147483647 h 2586"/>
                <a:gd name="T4" fmla="*/ 2147483647 w 362"/>
                <a:gd name="T5" fmla="*/ 2147483647 h 2586"/>
                <a:gd name="T6" fmla="*/ 0 w 362"/>
                <a:gd name="T7" fmla="*/ 2147483647 h 2586"/>
                <a:gd name="T8" fmla="*/ 2147483647 w 362"/>
                <a:gd name="T9" fmla="*/ 2147483647 h 2586"/>
                <a:gd name="T10" fmla="*/ 2147483647 w 362"/>
                <a:gd name="T11" fmla="*/ 2147483647 h 2586"/>
                <a:gd name="T12" fmla="*/ 0 60000 65536"/>
                <a:gd name="T13" fmla="*/ 0 60000 65536"/>
                <a:gd name="T14" fmla="*/ 0 60000 65536"/>
                <a:gd name="T15" fmla="*/ 0 60000 65536"/>
                <a:gd name="T16" fmla="*/ 0 60000 65536"/>
                <a:gd name="T17" fmla="*/ 0 60000 65536"/>
                <a:gd name="T18" fmla="*/ 0 w 362"/>
                <a:gd name="T19" fmla="*/ 0 h 2586"/>
                <a:gd name="T20" fmla="*/ 362 w 362"/>
                <a:gd name="T21" fmla="*/ 2586 h 2586"/>
              </a:gdLst>
              <a:ahLst/>
              <a:cxnLst>
                <a:cxn ang="T12">
                  <a:pos x="T0" y="T1"/>
                </a:cxn>
                <a:cxn ang="T13">
                  <a:pos x="T2" y="T3"/>
                </a:cxn>
                <a:cxn ang="T14">
                  <a:pos x="T4" y="T5"/>
                </a:cxn>
                <a:cxn ang="T15">
                  <a:pos x="T6" y="T7"/>
                </a:cxn>
                <a:cxn ang="T16">
                  <a:pos x="T8" y="T9"/>
                </a:cxn>
                <a:cxn ang="T17">
                  <a:pos x="T10" y="T11"/>
                </a:cxn>
              </a:cxnLst>
              <a:rect l="T18" t="T19" r="T20" b="T21"/>
              <a:pathLst>
                <a:path w="362" h="2586">
                  <a:moveTo>
                    <a:pt x="181" y="0"/>
                  </a:moveTo>
                  <a:lnTo>
                    <a:pt x="0" y="318"/>
                  </a:lnTo>
                  <a:lnTo>
                    <a:pt x="362" y="953"/>
                  </a:lnTo>
                  <a:lnTo>
                    <a:pt x="0" y="1633"/>
                  </a:lnTo>
                  <a:lnTo>
                    <a:pt x="362" y="2268"/>
                  </a:lnTo>
                  <a:lnTo>
                    <a:pt x="181" y="2586"/>
                  </a:lnTo>
                </a:path>
              </a:pathLst>
            </a:custGeom>
            <a:noFill/>
            <a:ln w="12700" cmpd="sng">
              <a:solidFill>
                <a:srgbClr val="000000"/>
              </a:solidFill>
              <a:round/>
              <a:headEnd/>
              <a:tailEnd/>
            </a:ln>
          </p:spPr>
          <p:txBody>
            <a:bodyPr/>
            <a:lstStyle/>
            <a:p>
              <a:endParaRPr lang="ja-JP" altLang="en-US"/>
            </a:p>
          </p:txBody>
        </p:sp>
        <p:sp>
          <p:nvSpPr>
            <p:cNvPr id="45" name="Line 147"/>
            <p:cNvSpPr>
              <a:spLocks noChangeShapeType="1"/>
            </p:cNvSpPr>
            <p:nvPr/>
          </p:nvSpPr>
          <p:spPr bwMode="auto">
            <a:xfrm>
              <a:off x="3321050" y="4603750"/>
              <a:ext cx="0" cy="363538"/>
            </a:xfrm>
            <a:prstGeom prst="line">
              <a:avLst/>
            </a:prstGeom>
            <a:noFill/>
            <a:ln w="12700">
              <a:solidFill>
                <a:srgbClr val="000000"/>
              </a:solidFill>
              <a:round/>
              <a:headEnd/>
              <a:tailEnd/>
            </a:ln>
          </p:spPr>
          <p:txBody>
            <a:bodyPr/>
            <a:lstStyle/>
            <a:p>
              <a:endParaRPr lang="ja-JP" altLang="en-US"/>
            </a:p>
          </p:txBody>
        </p:sp>
        <p:sp>
          <p:nvSpPr>
            <p:cNvPr id="46" name="Line 148"/>
            <p:cNvSpPr>
              <a:spLocks noChangeShapeType="1"/>
            </p:cNvSpPr>
            <p:nvPr/>
          </p:nvSpPr>
          <p:spPr bwMode="auto">
            <a:xfrm>
              <a:off x="3165475" y="4967288"/>
              <a:ext cx="311150" cy="0"/>
            </a:xfrm>
            <a:prstGeom prst="line">
              <a:avLst/>
            </a:prstGeom>
            <a:noFill/>
            <a:ln w="12700">
              <a:solidFill>
                <a:srgbClr val="000000"/>
              </a:solidFill>
              <a:round/>
              <a:headEnd/>
              <a:tailEnd/>
            </a:ln>
          </p:spPr>
          <p:txBody>
            <a:bodyPr/>
            <a:lstStyle/>
            <a:p>
              <a:endParaRPr lang="ja-JP" altLang="en-US"/>
            </a:p>
          </p:txBody>
        </p:sp>
        <p:sp>
          <p:nvSpPr>
            <p:cNvPr id="47" name="Line 149"/>
            <p:cNvSpPr>
              <a:spLocks noChangeShapeType="1"/>
            </p:cNvSpPr>
            <p:nvPr/>
          </p:nvSpPr>
          <p:spPr bwMode="auto">
            <a:xfrm>
              <a:off x="3216275" y="5019675"/>
              <a:ext cx="209550" cy="0"/>
            </a:xfrm>
            <a:prstGeom prst="line">
              <a:avLst/>
            </a:prstGeom>
            <a:noFill/>
            <a:ln w="12700">
              <a:solidFill>
                <a:srgbClr val="000000"/>
              </a:solidFill>
              <a:round/>
              <a:headEnd/>
              <a:tailEnd/>
            </a:ln>
          </p:spPr>
          <p:txBody>
            <a:bodyPr/>
            <a:lstStyle/>
            <a:p>
              <a:endParaRPr lang="ja-JP" altLang="en-US"/>
            </a:p>
          </p:txBody>
        </p:sp>
        <p:sp>
          <p:nvSpPr>
            <p:cNvPr id="48" name="Line 150"/>
            <p:cNvSpPr>
              <a:spLocks noChangeShapeType="1"/>
            </p:cNvSpPr>
            <p:nvPr/>
          </p:nvSpPr>
          <p:spPr bwMode="auto">
            <a:xfrm>
              <a:off x="3268663" y="5072063"/>
              <a:ext cx="103187" cy="0"/>
            </a:xfrm>
            <a:prstGeom prst="line">
              <a:avLst/>
            </a:prstGeom>
            <a:noFill/>
            <a:ln w="12700">
              <a:solidFill>
                <a:srgbClr val="000000"/>
              </a:solidFill>
              <a:round/>
              <a:headEnd/>
              <a:tailEnd/>
            </a:ln>
          </p:spPr>
          <p:txBody>
            <a:bodyPr/>
            <a:lstStyle/>
            <a:p>
              <a:endParaRPr lang="ja-JP" altLang="en-US"/>
            </a:p>
          </p:txBody>
        </p:sp>
        <p:sp>
          <p:nvSpPr>
            <p:cNvPr id="49" name="Line 151"/>
            <p:cNvSpPr>
              <a:spLocks noChangeShapeType="1"/>
            </p:cNvSpPr>
            <p:nvPr/>
          </p:nvSpPr>
          <p:spPr bwMode="auto">
            <a:xfrm flipH="1">
              <a:off x="1603375" y="3770313"/>
              <a:ext cx="415925" cy="0"/>
            </a:xfrm>
            <a:prstGeom prst="line">
              <a:avLst/>
            </a:prstGeom>
            <a:noFill/>
            <a:ln w="12700">
              <a:solidFill>
                <a:srgbClr val="000000"/>
              </a:solidFill>
              <a:round/>
              <a:headEnd/>
              <a:tailEnd type="triangle" w="med" len="med"/>
            </a:ln>
          </p:spPr>
          <p:txBody>
            <a:bodyPr/>
            <a:lstStyle/>
            <a:p>
              <a:endParaRPr lang="ja-JP" altLang="en-US"/>
            </a:p>
          </p:txBody>
        </p:sp>
        <p:sp>
          <p:nvSpPr>
            <p:cNvPr id="50" name="Line 152"/>
            <p:cNvSpPr>
              <a:spLocks noChangeShapeType="1"/>
            </p:cNvSpPr>
            <p:nvPr/>
          </p:nvSpPr>
          <p:spPr bwMode="auto">
            <a:xfrm>
              <a:off x="2019300" y="3562350"/>
              <a:ext cx="0" cy="417513"/>
            </a:xfrm>
            <a:prstGeom prst="line">
              <a:avLst/>
            </a:prstGeom>
            <a:noFill/>
            <a:ln w="12700">
              <a:solidFill>
                <a:srgbClr val="000000"/>
              </a:solidFill>
              <a:round/>
              <a:headEnd/>
              <a:tailEnd/>
            </a:ln>
          </p:spPr>
          <p:txBody>
            <a:bodyPr/>
            <a:lstStyle/>
            <a:p>
              <a:endParaRPr lang="ja-JP" altLang="en-US"/>
            </a:p>
          </p:txBody>
        </p:sp>
        <p:sp>
          <p:nvSpPr>
            <p:cNvPr id="51" name="Line 153"/>
            <p:cNvSpPr>
              <a:spLocks noChangeShapeType="1"/>
            </p:cNvSpPr>
            <p:nvPr/>
          </p:nvSpPr>
          <p:spPr bwMode="auto">
            <a:xfrm>
              <a:off x="2124075" y="3562350"/>
              <a:ext cx="0" cy="417513"/>
            </a:xfrm>
            <a:prstGeom prst="line">
              <a:avLst/>
            </a:prstGeom>
            <a:noFill/>
            <a:ln w="12700">
              <a:solidFill>
                <a:srgbClr val="000000"/>
              </a:solidFill>
              <a:round/>
              <a:headEnd/>
              <a:tailEnd/>
            </a:ln>
          </p:spPr>
          <p:txBody>
            <a:bodyPr/>
            <a:lstStyle/>
            <a:p>
              <a:endParaRPr lang="ja-JP" altLang="en-US"/>
            </a:p>
          </p:txBody>
        </p:sp>
        <p:sp>
          <p:nvSpPr>
            <p:cNvPr id="78" name="Freeform 154"/>
            <p:cNvSpPr>
              <a:spLocks/>
            </p:cNvSpPr>
            <p:nvPr/>
          </p:nvSpPr>
          <p:spPr bwMode="auto">
            <a:xfrm rot="16200000">
              <a:off x="2670969" y="3536158"/>
              <a:ext cx="103187" cy="469900"/>
            </a:xfrm>
            <a:custGeom>
              <a:avLst/>
              <a:gdLst>
                <a:gd name="T0" fmla="*/ 2147483647 w 362"/>
                <a:gd name="T1" fmla="*/ 0 h 2586"/>
                <a:gd name="T2" fmla="*/ 0 w 362"/>
                <a:gd name="T3" fmla="*/ 2147483647 h 2586"/>
                <a:gd name="T4" fmla="*/ 2147483647 w 362"/>
                <a:gd name="T5" fmla="*/ 2147483647 h 2586"/>
                <a:gd name="T6" fmla="*/ 0 w 362"/>
                <a:gd name="T7" fmla="*/ 2147483647 h 2586"/>
                <a:gd name="T8" fmla="*/ 2147483647 w 362"/>
                <a:gd name="T9" fmla="*/ 2147483647 h 2586"/>
                <a:gd name="T10" fmla="*/ 2147483647 w 362"/>
                <a:gd name="T11" fmla="*/ 2147483647 h 2586"/>
                <a:gd name="T12" fmla="*/ 0 60000 65536"/>
                <a:gd name="T13" fmla="*/ 0 60000 65536"/>
                <a:gd name="T14" fmla="*/ 0 60000 65536"/>
                <a:gd name="T15" fmla="*/ 0 60000 65536"/>
                <a:gd name="T16" fmla="*/ 0 60000 65536"/>
                <a:gd name="T17" fmla="*/ 0 60000 65536"/>
                <a:gd name="T18" fmla="*/ 0 w 362"/>
                <a:gd name="T19" fmla="*/ 0 h 2586"/>
                <a:gd name="T20" fmla="*/ 362 w 362"/>
                <a:gd name="T21" fmla="*/ 2586 h 2586"/>
              </a:gdLst>
              <a:ahLst/>
              <a:cxnLst>
                <a:cxn ang="T12">
                  <a:pos x="T0" y="T1"/>
                </a:cxn>
                <a:cxn ang="T13">
                  <a:pos x="T2" y="T3"/>
                </a:cxn>
                <a:cxn ang="T14">
                  <a:pos x="T4" y="T5"/>
                </a:cxn>
                <a:cxn ang="T15">
                  <a:pos x="T6" y="T7"/>
                </a:cxn>
                <a:cxn ang="T16">
                  <a:pos x="T8" y="T9"/>
                </a:cxn>
                <a:cxn ang="T17">
                  <a:pos x="T10" y="T11"/>
                </a:cxn>
              </a:cxnLst>
              <a:rect l="T18" t="T19" r="T20" b="T21"/>
              <a:pathLst>
                <a:path w="362" h="2586">
                  <a:moveTo>
                    <a:pt x="181" y="0"/>
                  </a:moveTo>
                  <a:lnTo>
                    <a:pt x="0" y="318"/>
                  </a:lnTo>
                  <a:lnTo>
                    <a:pt x="362" y="953"/>
                  </a:lnTo>
                  <a:lnTo>
                    <a:pt x="0" y="1633"/>
                  </a:lnTo>
                  <a:lnTo>
                    <a:pt x="362" y="2268"/>
                  </a:lnTo>
                  <a:lnTo>
                    <a:pt x="181" y="2586"/>
                  </a:lnTo>
                </a:path>
              </a:pathLst>
            </a:custGeom>
            <a:noFill/>
            <a:ln w="12700" cmpd="sng">
              <a:solidFill>
                <a:srgbClr val="000000"/>
              </a:solidFill>
              <a:round/>
              <a:headEnd/>
              <a:tailEnd/>
            </a:ln>
          </p:spPr>
          <p:txBody>
            <a:bodyPr/>
            <a:lstStyle/>
            <a:p>
              <a:endParaRPr lang="ja-JP" altLang="en-US"/>
            </a:p>
          </p:txBody>
        </p:sp>
        <p:sp>
          <p:nvSpPr>
            <p:cNvPr id="79" name="Line 155"/>
            <p:cNvSpPr>
              <a:spLocks noChangeShapeType="1"/>
            </p:cNvSpPr>
            <p:nvPr/>
          </p:nvSpPr>
          <p:spPr bwMode="auto">
            <a:xfrm flipH="1">
              <a:off x="2124075" y="3770313"/>
              <a:ext cx="363538" cy="0"/>
            </a:xfrm>
            <a:prstGeom prst="line">
              <a:avLst/>
            </a:prstGeom>
            <a:noFill/>
            <a:ln w="12700">
              <a:solidFill>
                <a:srgbClr val="000000"/>
              </a:solidFill>
              <a:round/>
              <a:headEnd/>
              <a:tailEnd/>
            </a:ln>
          </p:spPr>
          <p:txBody>
            <a:bodyPr/>
            <a:lstStyle/>
            <a:p>
              <a:endParaRPr lang="ja-JP" altLang="en-US"/>
            </a:p>
          </p:txBody>
        </p:sp>
        <p:sp>
          <p:nvSpPr>
            <p:cNvPr id="80" name="Line 156"/>
            <p:cNvSpPr>
              <a:spLocks noChangeShapeType="1"/>
            </p:cNvSpPr>
            <p:nvPr/>
          </p:nvSpPr>
          <p:spPr bwMode="auto">
            <a:xfrm>
              <a:off x="2957513" y="3770313"/>
              <a:ext cx="363537" cy="0"/>
            </a:xfrm>
            <a:prstGeom prst="line">
              <a:avLst/>
            </a:prstGeom>
            <a:noFill/>
            <a:ln w="12700">
              <a:solidFill>
                <a:srgbClr val="000000"/>
              </a:solidFill>
              <a:round/>
              <a:headEnd/>
              <a:tailEnd/>
            </a:ln>
          </p:spPr>
          <p:txBody>
            <a:bodyPr/>
            <a:lstStyle/>
            <a:p>
              <a:endParaRPr lang="ja-JP" altLang="en-US"/>
            </a:p>
          </p:txBody>
        </p:sp>
        <p:sp>
          <p:nvSpPr>
            <p:cNvPr id="81" name="Oval 157"/>
            <p:cNvSpPr>
              <a:spLocks noChangeArrowheads="1"/>
            </p:cNvSpPr>
            <p:nvPr/>
          </p:nvSpPr>
          <p:spPr bwMode="auto">
            <a:xfrm>
              <a:off x="1500188" y="2886075"/>
              <a:ext cx="103187" cy="104775"/>
            </a:xfrm>
            <a:prstGeom prst="ellipse">
              <a:avLst/>
            </a:prstGeom>
            <a:solidFill>
              <a:srgbClr val="000000"/>
            </a:solidFill>
            <a:ln w="12700">
              <a:solidFill>
                <a:srgbClr val="000000"/>
              </a:solidFill>
              <a:round/>
              <a:headEnd/>
              <a:tailEnd/>
            </a:ln>
          </p:spPr>
          <p:txBody>
            <a:bodyPr wrap="none" anchor="ctr"/>
            <a:lstStyle/>
            <a:p>
              <a:endParaRPr lang="ja-JP" altLang="en-US" sz="1200"/>
            </a:p>
          </p:txBody>
        </p:sp>
        <p:sp>
          <p:nvSpPr>
            <p:cNvPr id="82" name="Oval 158"/>
            <p:cNvSpPr>
              <a:spLocks noChangeArrowheads="1"/>
            </p:cNvSpPr>
            <p:nvPr/>
          </p:nvSpPr>
          <p:spPr bwMode="auto">
            <a:xfrm>
              <a:off x="3270250" y="3719513"/>
              <a:ext cx="103188" cy="104775"/>
            </a:xfrm>
            <a:prstGeom prst="ellipse">
              <a:avLst/>
            </a:prstGeom>
            <a:solidFill>
              <a:srgbClr val="000000"/>
            </a:solidFill>
            <a:ln w="12700">
              <a:solidFill>
                <a:srgbClr val="000000"/>
              </a:solidFill>
              <a:round/>
              <a:headEnd/>
              <a:tailEnd/>
            </a:ln>
          </p:spPr>
          <p:txBody>
            <a:bodyPr wrap="none" anchor="ctr"/>
            <a:lstStyle/>
            <a:p>
              <a:endParaRPr lang="ja-JP" altLang="en-US" sz="1200"/>
            </a:p>
          </p:txBody>
        </p:sp>
        <p:sp>
          <p:nvSpPr>
            <p:cNvPr id="83" name="Oval 159"/>
            <p:cNvSpPr>
              <a:spLocks noChangeArrowheads="1"/>
            </p:cNvSpPr>
            <p:nvPr/>
          </p:nvSpPr>
          <p:spPr bwMode="auto">
            <a:xfrm>
              <a:off x="3270250" y="2886075"/>
              <a:ext cx="103188" cy="104775"/>
            </a:xfrm>
            <a:prstGeom prst="ellipse">
              <a:avLst/>
            </a:prstGeom>
            <a:solidFill>
              <a:srgbClr val="000000"/>
            </a:solidFill>
            <a:ln w="12700">
              <a:solidFill>
                <a:srgbClr val="000000"/>
              </a:solidFill>
              <a:round/>
              <a:headEnd/>
              <a:tailEnd/>
            </a:ln>
          </p:spPr>
          <p:txBody>
            <a:bodyPr wrap="none" anchor="ctr"/>
            <a:lstStyle/>
            <a:p>
              <a:endParaRPr lang="ja-JP" altLang="en-US" sz="1200"/>
            </a:p>
          </p:txBody>
        </p:sp>
        <p:sp>
          <p:nvSpPr>
            <p:cNvPr id="84" name="Line 160"/>
            <p:cNvSpPr>
              <a:spLocks noChangeShapeType="1"/>
            </p:cNvSpPr>
            <p:nvPr/>
          </p:nvSpPr>
          <p:spPr bwMode="auto">
            <a:xfrm>
              <a:off x="3321050" y="3824288"/>
              <a:ext cx="0" cy="311150"/>
            </a:xfrm>
            <a:prstGeom prst="line">
              <a:avLst/>
            </a:prstGeom>
            <a:noFill/>
            <a:ln w="12700">
              <a:solidFill>
                <a:srgbClr val="000000"/>
              </a:solidFill>
              <a:round/>
              <a:headEnd/>
              <a:tailEnd/>
            </a:ln>
          </p:spPr>
          <p:txBody>
            <a:bodyPr/>
            <a:lstStyle/>
            <a:p>
              <a:endParaRPr lang="ja-JP" altLang="en-US"/>
            </a:p>
          </p:txBody>
        </p:sp>
        <p:sp>
          <p:nvSpPr>
            <p:cNvPr id="85" name="Text Box 161"/>
            <p:cNvSpPr txBox="1">
              <a:spLocks noChangeArrowheads="1"/>
            </p:cNvSpPr>
            <p:nvPr/>
          </p:nvSpPr>
          <p:spPr bwMode="auto">
            <a:xfrm>
              <a:off x="985838" y="3667125"/>
              <a:ext cx="547687" cy="277813"/>
            </a:xfrm>
            <a:prstGeom prst="rect">
              <a:avLst/>
            </a:prstGeom>
            <a:noFill/>
            <a:ln w="9525">
              <a:noFill/>
              <a:miter lim="800000"/>
              <a:headEnd/>
              <a:tailEnd/>
            </a:ln>
          </p:spPr>
          <p:txBody>
            <a:bodyPr wrap="none">
              <a:spAutoFit/>
            </a:bodyPr>
            <a:lstStyle/>
            <a:p>
              <a:r>
                <a:rPr lang="en-US" altLang="ja-JP" sz="1200" b="1"/>
                <a:t>10kΩ</a:t>
              </a:r>
            </a:p>
          </p:txBody>
        </p:sp>
        <p:sp>
          <p:nvSpPr>
            <p:cNvPr id="86" name="Text Box 162"/>
            <p:cNvSpPr txBox="1">
              <a:spLocks noChangeArrowheads="1"/>
            </p:cNvSpPr>
            <p:nvPr/>
          </p:nvSpPr>
          <p:spPr bwMode="auto">
            <a:xfrm>
              <a:off x="3321050" y="4187825"/>
              <a:ext cx="546100" cy="276225"/>
            </a:xfrm>
            <a:prstGeom prst="rect">
              <a:avLst/>
            </a:prstGeom>
            <a:noFill/>
            <a:ln w="9525">
              <a:noFill/>
              <a:miter lim="800000"/>
              <a:headEnd/>
              <a:tailEnd/>
            </a:ln>
          </p:spPr>
          <p:txBody>
            <a:bodyPr wrap="none">
              <a:spAutoFit/>
            </a:bodyPr>
            <a:lstStyle/>
            <a:p>
              <a:r>
                <a:rPr lang="en-US" altLang="ja-JP" sz="1200" b="1"/>
                <a:t>22kΩ</a:t>
              </a:r>
            </a:p>
          </p:txBody>
        </p:sp>
        <p:sp>
          <p:nvSpPr>
            <p:cNvPr id="87" name="Text Box 163"/>
            <p:cNvSpPr txBox="1">
              <a:spLocks noChangeArrowheads="1"/>
            </p:cNvSpPr>
            <p:nvPr/>
          </p:nvSpPr>
          <p:spPr bwMode="auto">
            <a:xfrm>
              <a:off x="1811338" y="3273870"/>
              <a:ext cx="442912" cy="276225"/>
            </a:xfrm>
            <a:prstGeom prst="rect">
              <a:avLst/>
            </a:prstGeom>
            <a:noFill/>
            <a:ln w="9525">
              <a:noFill/>
              <a:miter lim="800000"/>
              <a:headEnd/>
              <a:tailEnd/>
            </a:ln>
          </p:spPr>
          <p:txBody>
            <a:bodyPr wrap="none">
              <a:spAutoFit/>
            </a:bodyPr>
            <a:lstStyle/>
            <a:p>
              <a:r>
                <a:rPr lang="en-US" altLang="ja-JP" sz="1200" b="1" dirty="0"/>
                <a:t>1μF</a:t>
              </a:r>
            </a:p>
          </p:txBody>
        </p:sp>
        <p:sp>
          <p:nvSpPr>
            <p:cNvPr id="88" name="Text Box 164"/>
            <p:cNvSpPr txBox="1">
              <a:spLocks noChangeArrowheads="1"/>
            </p:cNvSpPr>
            <p:nvPr/>
          </p:nvSpPr>
          <p:spPr bwMode="auto">
            <a:xfrm>
              <a:off x="2447945" y="3813337"/>
              <a:ext cx="623888" cy="647699"/>
            </a:xfrm>
            <a:prstGeom prst="rect">
              <a:avLst/>
            </a:prstGeom>
            <a:noFill/>
            <a:ln w="9525">
              <a:noFill/>
              <a:miter lim="800000"/>
              <a:headEnd/>
              <a:tailEnd/>
            </a:ln>
          </p:spPr>
          <p:txBody>
            <a:bodyPr wrap="none">
              <a:spAutoFit/>
            </a:bodyPr>
            <a:lstStyle/>
            <a:p>
              <a:pPr algn="ctr"/>
              <a:r>
                <a:rPr lang="en-US" altLang="ja-JP" sz="1200" b="1" dirty="0"/>
                <a:t>220kΩ</a:t>
              </a:r>
            </a:p>
            <a:p>
              <a:pPr algn="ctr"/>
              <a:r>
                <a:rPr lang="en-US" altLang="ja-JP" sz="1200" b="1" dirty="0"/>
                <a:t>↓</a:t>
              </a:r>
            </a:p>
            <a:p>
              <a:pPr algn="ctr"/>
              <a:r>
                <a:rPr lang="en-US" altLang="ja-JP" sz="1200" b="1" dirty="0"/>
                <a:t>75kΩ</a:t>
              </a:r>
            </a:p>
          </p:txBody>
        </p:sp>
        <p:sp>
          <p:nvSpPr>
            <p:cNvPr id="89" name="Text Box 165"/>
            <p:cNvSpPr txBox="1">
              <a:spLocks noChangeArrowheads="1"/>
            </p:cNvSpPr>
            <p:nvPr/>
          </p:nvSpPr>
          <p:spPr bwMode="auto">
            <a:xfrm>
              <a:off x="2159000" y="2015114"/>
              <a:ext cx="565150" cy="661988"/>
            </a:xfrm>
            <a:prstGeom prst="rect">
              <a:avLst/>
            </a:prstGeom>
            <a:noFill/>
            <a:ln w="9525">
              <a:noFill/>
              <a:miter lim="800000"/>
              <a:headEnd/>
              <a:tailEnd/>
            </a:ln>
          </p:spPr>
          <p:txBody>
            <a:bodyPr wrap="none">
              <a:spAutoFit/>
            </a:bodyPr>
            <a:lstStyle/>
            <a:p>
              <a:pPr algn="ctr"/>
              <a:r>
                <a:rPr lang="en-US" altLang="ja-JP" sz="1200" b="1" dirty="0"/>
                <a:t>2.2nF</a:t>
              </a:r>
            </a:p>
            <a:p>
              <a:pPr algn="ctr"/>
              <a:r>
                <a:rPr lang="en-US" altLang="ja-JP" sz="1200" b="1" dirty="0"/>
                <a:t>↓</a:t>
              </a:r>
            </a:p>
            <a:p>
              <a:pPr algn="ctr"/>
              <a:r>
                <a:rPr lang="en-US" altLang="ja-JP" sz="1200" b="1" dirty="0"/>
                <a:t>22nF</a:t>
              </a:r>
            </a:p>
          </p:txBody>
        </p:sp>
      </p:grpSp>
      <p:sp>
        <p:nvSpPr>
          <p:cNvPr id="90" name="テキスト ボックス 89"/>
          <p:cNvSpPr txBox="1"/>
          <p:nvPr/>
        </p:nvSpPr>
        <p:spPr>
          <a:xfrm>
            <a:off x="1683419" y="6500834"/>
            <a:ext cx="2031325" cy="369332"/>
          </a:xfrm>
          <a:prstGeom prst="rect">
            <a:avLst/>
          </a:prstGeom>
          <a:noFill/>
        </p:spPr>
        <p:txBody>
          <a:bodyPr wrap="none" rtlCol="0">
            <a:spAutoFit/>
          </a:bodyPr>
          <a:lstStyle/>
          <a:p>
            <a:r>
              <a:rPr kumimoji="1" lang="ja-JP" altLang="en-US" dirty="0" smtClean="0"/>
              <a:t>プリアンプの改造</a:t>
            </a:r>
            <a:endParaRPr kumimoji="1" lang="ja-JP" altLang="en-US" dirty="0"/>
          </a:p>
        </p:txBody>
      </p:sp>
      <p:sp>
        <p:nvSpPr>
          <p:cNvPr id="91" name="テキスト ボックス 90"/>
          <p:cNvSpPr txBox="1"/>
          <p:nvPr/>
        </p:nvSpPr>
        <p:spPr>
          <a:xfrm>
            <a:off x="2214546" y="3000372"/>
            <a:ext cx="492443" cy="276999"/>
          </a:xfrm>
          <a:prstGeom prst="rect">
            <a:avLst/>
          </a:prstGeom>
          <a:noFill/>
        </p:spPr>
        <p:txBody>
          <a:bodyPr wrap="none" rtlCol="0">
            <a:spAutoFit/>
          </a:bodyPr>
          <a:lstStyle/>
          <a:p>
            <a:r>
              <a:rPr kumimoji="1" lang="ja-JP" altLang="en-US" sz="1200" dirty="0" smtClean="0"/>
              <a:t>改造</a:t>
            </a:r>
            <a:endParaRPr kumimoji="1" lang="ja-JP" alt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観測された波形</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52229" name="Picture 5" descr="C:\signal.png"/>
          <p:cNvPicPr>
            <a:picLocks noChangeAspect="1" noChangeArrowheads="1"/>
          </p:cNvPicPr>
          <p:nvPr/>
        </p:nvPicPr>
        <p:blipFill>
          <a:blip r:embed="rId2" cstate="print"/>
          <a:srcRect l="1538" t="29280" r="9231" b="25286"/>
          <a:stretch>
            <a:fillRect/>
          </a:stretch>
        </p:blipFill>
        <p:spPr bwMode="auto">
          <a:xfrm>
            <a:off x="2571736" y="928670"/>
            <a:ext cx="4071966" cy="2932389"/>
          </a:xfrm>
          <a:prstGeom prst="roundRect">
            <a:avLst>
              <a:gd name="adj" fmla="val 8594"/>
            </a:avLst>
          </a:prstGeom>
          <a:solidFill>
            <a:srgbClr val="FFFFFF">
              <a:shade val="85000"/>
            </a:srgbClr>
          </a:solidFill>
          <a:ln>
            <a:noFill/>
          </a:ln>
          <a:effectLst/>
        </p:spPr>
      </p:pic>
      <p:pic>
        <p:nvPicPr>
          <p:cNvPr id="52230" name="Picture 6" descr="C:\anode.png"/>
          <p:cNvPicPr>
            <a:picLocks noChangeAspect="1" noChangeArrowheads="1"/>
          </p:cNvPicPr>
          <p:nvPr/>
        </p:nvPicPr>
        <p:blipFill>
          <a:blip r:embed="rId3" cstate="print"/>
          <a:srcRect t="29280" r="9231" b="25286"/>
          <a:stretch>
            <a:fillRect/>
          </a:stretch>
        </p:blipFill>
        <p:spPr bwMode="auto">
          <a:xfrm>
            <a:off x="215545" y="3925635"/>
            <a:ext cx="4142141" cy="2932389"/>
          </a:xfrm>
          <a:prstGeom prst="roundRect">
            <a:avLst>
              <a:gd name="adj" fmla="val 8594"/>
            </a:avLst>
          </a:prstGeom>
          <a:solidFill>
            <a:srgbClr val="FFFFFF">
              <a:shade val="85000"/>
            </a:srgbClr>
          </a:solidFill>
          <a:ln>
            <a:noFill/>
          </a:ln>
          <a:effectLst/>
        </p:spPr>
      </p:pic>
      <p:pic>
        <p:nvPicPr>
          <p:cNvPr id="52231" name="Picture 7" descr="C:\cathode.png"/>
          <p:cNvPicPr>
            <a:picLocks noChangeAspect="1" noChangeArrowheads="1"/>
          </p:cNvPicPr>
          <p:nvPr/>
        </p:nvPicPr>
        <p:blipFill>
          <a:blip r:embed="rId4" cstate="print"/>
          <a:srcRect l="1538" t="29280" r="9231" b="25286"/>
          <a:stretch>
            <a:fillRect/>
          </a:stretch>
        </p:blipFill>
        <p:spPr bwMode="auto">
          <a:xfrm>
            <a:off x="4857752" y="3925634"/>
            <a:ext cx="4071966" cy="2932389"/>
          </a:xfrm>
          <a:prstGeom prst="roundRect">
            <a:avLst>
              <a:gd name="adj" fmla="val 8594"/>
            </a:avLst>
          </a:prstGeom>
          <a:solidFill>
            <a:srgbClr val="FFFFFF">
              <a:shade val="85000"/>
            </a:srgbClr>
          </a:solidFill>
          <a:ln>
            <a:noFill/>
          </a:ln>
          <a:effectLst/>
        </p:spPr>
      </p:pic>
      <p:sp>
        <p:nvSpPr>
          <p:cNvPr id="10" name="テキスト ボックス 27"/>
          <p:cNvSpPr txBox="1">
            <a:spLocks noChangeArrowheads="1"/>
          </p:cNvSpPr>
          <p:nvPr/>
        </p:nvSpPr>
        <p:spPr bwMode="auto">
          <a:xfrm>
            <a:off x="1131881" y="4013204"/>
            <a:ext cx="2511425" cy="584200"/>
          </a:xfrm>
          <a:prstGeom prst="rect">
            <a:avLst/>
          </a:prstGeom>
          <a:noFill/>
          <a:ln w="9525">
            <a:noFill/>
            <a:miter lim="800000"/>
            <a:headEnd/>
            <a:tailEnd/>
          </a:ln>
        </p:spPr>
        <p:txBody>
          <a:bodyPr wrap="none">
            <a:spAutoFit/>
          </a:bodyPr>
          <a:lstStyle/>
          <a:p>
            <a:r>
              <a:rPr lang="ja-JP" altLang="en-US" sz="1600"/>
              <a:t>電子の効果が大きいもの</a:t>
            </a:r>
            <a:endParaRPr lang="en-US" altLang="ja-JP" sz="1600"/>
          </a:p>
          <a:p>
            <a:r>
              <a:rPr lang="en-US" altLang="ja-JP" sz="1600"/>
              <a:t>(</a:t>
            </a:r>
            <a:r>
              <a:rPr lang="ja-JP" altLang="en-US" sz="1600"/>
              <a:t>反応が陰極付近で起きた</a:t>
            </a:r>
            <a:r>
              <a:rPr lang="en-US" altLang="ja-JP" sz="1600"/>
              <a:t>)</a:t>
            </a:r>
            <a:endParaRPr lang="ja-JP" altLang="en-US" sz="1600"/>
          </a:p>
        </p:txBody>
      </p:sp>
      <p:sp>
        <p:nvSpPr>
          <p:cNvPr id="11" name="テキスト ボックス 28"/>
          <p:cNvSpPr txBox="1">
            <a:spLocks noChangeArrowheads="1"/>
          </p:cNvSpPr>
          <p:nvPr/>
        </p:nvSpPr>
        <p:spPr bwMode="auto">
          <a:xfrm>
            <a:off x="5746776" y="4000504"/>
            <a:ext cx="2540000" cy="584200"/>
          </a:xfrm>
          <a:prstGeom prst="rect">
            <a:avLst/>
          </a:prstGeom>
          <a:noFill/>
          <a:ln w="9525">
            <a:noFill/>
            <a:miter lim="800000"/>
            <a:headEnd/>
            <a:tailEnd/>
          </a:ln>
        </p:spPr>
        <p:txBody>
          <a:bodyPr wrap="none">
            <a:spAutoFit/>
          </a:bodyPr>
          <a:lstStyle/>
          <a:p>
            <a:r>
              <a:rPr lang="ja-JP" altLang="en-US" sz="1600" dirty="0"/>
              <a:t>ホールの効果が大きいもの</a:t>
            </a:r>
            <a:endParaRPr lang="en-US" altLang="ja-JP" sz="1600" dirty="0"/>
          </a:p>
          <a:p>
            <a:r>
              <a:rPr lang="en-US" altLang="ja-JP" sz="1600" dirty="0"/>
              <a:t>(</a:t>
            </a:r>
            <a:r>
              <a:rPr lang="ja-JP" altLang="en-US" sz="1600" dirty="0"/>
              <a:t>反応が陽極付近で起きた</a:t>
            </a:r>
            <a:r>
              <a:rPr lang="en-US" altLang="ja-JP" sz="1600" dirty="0"/>
              <a:t>)</a:t>
            </a:r>
            <a:endParaRPr lang="ja-JP" altLang="en-US" sz="1600" dirty="0"/>
          </a:p>
        </p:txBody>
      </p:sp>
      <p:sp>
        <p:nvSpPr>
          <p:cNvPr id="12" name="テキスト ボックス 11"/>
          <p:cNvSpPr txBox="1">
            <a:spLocks noChangeArrowheads="1"/>
          </p:cNvSpPr>
          <p:nvPr/>
        </p:nvSpPr>
        <p:spPr bwMode="auto">
          <a:xfrm>
            <a:off x="2203446" y="6143625"/>
            <a:ext cx="1797050" cy="338138"/>
          </a:xfrm>
          <a:prstGeom prst="rect">
            <a:avLst/>
          </a:prstGeom>
          <a:noFill/>
          <a:ln w="9525">
            <a:noFill/>
            <a:miter lim="800000"/>
            <a:headEnd/>
            <a:tailEnd/>
          </a:ln>
        </p:spPr>
        <p:txBody>
          <a:bodyPr wrap="none">
            <a:spAutoFit/>
          </a:bodyPr>
          <a:lstStyle/>
          <a:p>
            <a:r>
              <a:rPr lang="ja-JP" altLang="en-US" sz="1600" dirty="0">
                <a:solidFill>
                  <a:srgbClr val="FF0000"/>
                </a:solidFill>
              </a:rPr>
              <a:t>ドリフト時間が短い</a:t>
            </a:r>
          </a:p>
        </p:txBody>
      </p:sp>
      <p:sp>
        <p:nvSpPr>
          <p:cNvPr id="13" name="テキスト ボックス 12"/>
          <p:cNvSpPr txBox="1">
            <a:spLocks noChangeArrowheads="1"/>
          </p:cNvSpPr>
          <p:nvPr/>
        </p:nvSpPr>
        <p:spPr bwMode="auto">
          <a:xfrm>
            <a:off x="6846916" y="6143625"/>
            <a:ext cx="1797050" cy="338138"/>
          </a:xfrm>
          <a:prstGeom prst="rect">
            <a:avLst/>
          </a:prstGeom>
          <a:noFill/>
          <a:ln w="9525">
            <a:noFill/>
            <a:miter lim="800000"/>
            <a:headEnd/>
            <a:tailEnd/>
          </a:ln>
        </p:spPr>
        <p:txBody>
          <a:bodyPr wrap="none">
            <a:spAutoFit/>
          </a:bodyPr>
          <a:lstStyle/>
          <a:p>
            <a:r>
              <a:rPr lang="ja-JP" altLang="en-US" sz="1600" dirty="0">
                <a:solidFill>
                  <a:srgbClr val="FF0000"/>
                </a:solidFill>
              </a:rPr>
              <a:t>ドリフト時間が長い</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エネルギー分布</a:t>
            </a:r>
            <a:endParaRPr kumimoji="1" lang="ja-JP" altLang="en-US" dirty="0"/>
          </a:p>
        </p:txBody>
      </p:sp>
      <p:sp>
        <p:nvSpPr>
          <p:cNvPr id="3" name="コンテンツ プレースホルダ 2"/>
          <p:cNvSpPr>
            <a:spLocks noGrp="1"/>
          </p:cNvSpPr>
          <p:nvPr>
            <p:ph idx="1"/>
          </p:nvPr>
        </p:nvSpPr>
        <p:spPr>
          <a:xfrm>
            <a:off x="428596" y="6000767"/>
            <a:ext cx="8229600" cy="714381"/>
          </a:xfrm>
        </p:spPr>
        <p:txBody>
          <a:bodyPr/>
          <a:lstStyle/>
          <a:p>
            <a:r>
              <a:rPr lang="ja-JP" altLang="en-US" sz="2200" dirty="0" smtClean="0"/>
              <a:t>補正により光電効果によるピークがきれいに見えるようになった。</a:t>
            </a:r>
            <a:r>
              <a:rPr lang="en-US" altLang="ja-JP" sz="2200" b="1" dirty="0" smtClean="0">
                <a:solidFill>
                  <a:srgbClr val="FF0000"/>
                </a:solidFill>
              </a:rPr>
              <a:t>(FWHM:2.02%)</a:t>
            </a:r>
            <a:endParaRPr lang="ja-JP" altLang="en-US" sz="2200" b="1" dirty="0" smtClean="0">
              <a:solidFill>
                <a:srgbClr val="FF0000"/>
              </a:solidFill>
            </a:endParaRPr>
          </a:p>
        </p:txBody>
      </p:sp>
      <p:pic>
        <p:nvPicPr>
          <p:cNvPr id="4" name="Picture 26" descr="G:\kaizouheight.png"/>
          <p:cNvPicPr>
            <a:picLocks noChangeAspect="1" noChangeArrowheads="1"/>
          </p:cNvPicPr>
          <p:nvPr/>
        </p:nvPicPr>
        <p:blipFill>
          <a:blip r:embed="rId2" cstate="print"/>
          <a:srcRect/>
          <a:stretch>
            <a:fillRect/>
          </a:stretch>
        </p:blipFill>
        <p:spPr bwMode="auto">
          <a:xfrm>
            <a:off x="71405" y="1071563"/>
            <a:ext cx="3714750" cy="4840287"/>
          </a:xfrm>
          <a:prstGeom prst="rect">
            <a:avLst/>
          </a:prstGeom>
          <a:noFill/>
          <a:ln w="9525">
            <a:noFill/>
            <a:miter lim="800000"/>
            <a:headEnd/>
            <a:tailEnd/>
          </a:ln>
        </p:spPr>
      </p:pic>
      <p:pic>
        <p:nvPicPr>
          <p:cNvPr id="5" name="Picture 25" descr="G:\kaizouene.png"/>
          <p:cNvPicPr>
            <a:picLocks noChangeAspect="1" noChangeArrowheads="1"/>
          </p:cNvPicPr>
          <p:nvPr/>
        </p:nvPicPr>
        <p:blipFill>
          <a:blip r:embed="rId3" cstate="print"/>
          <a:srcRect/>
          <a:stretch>
            <a:fillRect/>
          </a:stretch>
        </p:blipFill>
        <p:spPr bwMode="auto">
          <a:xfrm>
            <a:off x="5357844" y="1071563"/>
            <a:ext cx="3714750" cy="4840287"/>
          </a:xfrm>
          <a:prstGeom prst="rect">
            <a:avLst/>
          </a:prstGeom>
          <a:noFill/>
          <a:ln w="9525">
            <a:noFill/>
            <a:miter lim="800000"/>
            <a:headEnd/>
            <a:tailEnd/>
          </a:ln>
        </p:spPr>
      </p:pic>
      <p:sp>
        <p:nvSpPr>
          <p:cNvPr id="6" name="右矢印 5"/>
          <p:cNvSpPr/>
          <p:nvPr/>
        </p:nvSpPr>
        <p:spPr>
          <a:xfrm>
            <a:off x="4071936" y="3214686"/>
            <a:ext cx="1000130" cy="928688"/>
          </a:xfrm>
          <a:prstGeom prst="rightArrow">
            <a:avLst/>
          </a:prstGeom>
          <a:solidFill>
            <a:schemeClr val="bg1">
              <a:lumMod val="50000"/>
            </a:schemeClr>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テキスト ボックス 6"/>
          <p:cNvSpPr txBox="1"/>
          <p:nvPr/>
        </p:nvSpPr>
        <p:spPr>
          <a:xfrm>
            <a:off x="3643313" y="2701924"/>
            <a:ext cx="1857375" cy="584200"/>
          </a:xfrm>
          <a:prstGeom prst="rect">
            <a:avLst/>
          </a:prstGeom>
          <a:noFill/>
        </p:spPr>
        <p:txBody>
          <a:bodyPr>
            <a:spAutoFit/>
          </a:bodyPr>
          <a:lstStyle/>
          <a:p>
            <a:pPr>
              <a:defRPr/>
            </a:pPr>
            <a:r>
              <a:rPr lang="ja-JP" altLang="en-US" sz="1600" b="1" dirty="0">
                <a:solidFill>
                  <a:schemeClr val="bg1">
                    <a:lumMod val="25000"/>
                  </a:schemeClr>
                </a:solidFill>
              </a:rPr>
              <a:t>ドリフト時間によるエネルギー補正</a:t>
            </a:r>
          </a:p>
        </p:txBody>
      </p:sp>
      <p:sp>
        <p:nvSpPr>
          <p:cNvPr id="8" name="テキスト ボックス 7"/>
          <p:cNvSpPr txBox="1">
            <a:spLocks noChangeArrowheads="1"/>
          </p:cNvSpPr>
          <p:nvPr/>
        </p:nvSpPr>
        <p:spPr bwMode="auto">
          <a:xfrm>
            <a:off x="2284380" y="5608638"/>
            <a:ext cx="1236663" cy="307975"/>
          </a:xfrm>
          <a:prstGeom prst="rect">
            <a:avLst/>
          </a:prstGeom>
          <a:noFill/>
          <a:ln w="9525">
            <a:noFill/>
            <a:miter lim="800000"/>
            <a:headEnd/>
            <a:tailEnd/>
          </a:ln>
        </p:spPr>
        <p:txBody>
          <a:bodyPr wrap="none">
            <a:spAutoFit/>
          </a:bodyPr>
          <a:lstStyle/>
          <a:p>
            <a:r>
              <a:rPr lang="en-US" altLang="ja-JP" sz="1400" b="1">
                <a:solidFill>
                  <a:srgbClr val="000000"/>
                </a:solidFill>
              </a:rPr>
              <a:t>Drift time(μs)</a:t>
            </a:r>
            <a:endParaRPr lang="ja-JP" altLang="en-US" sz="1400" b="1">
              <a:solidFill>
                <a:srgbClr val="000000"/>
              </a:solidFill>
            </a:endParaRPr>
          </a:p>
        </p:txBody>
      </p:sp>
      <p:sp>
        <p:nvSpPr>
          <p:cNvPr id="9" name="テキスト ボックス 8"/>
          <p:cNvSpPr txBox="1">
            <a:spLocks noChangeArrowheads="1"/>
          </p:cNvSpPr>
          <p:nvPr/>
        </p:nvSpPr>
        <p:spPr bwMode="auto">
          <a:xfrm>
            <a:off x="7715302" y="5643563"/>
            <a:ext cx="1236663" cy="307975"/>
          </a:xfrm>
          <a:prstGeom prst="rect">
            <a:avLst/>
          </a:prstGeom>
          <a:noFill/>
          <a:ln w="9525">
            <a:noFill/>
            <a:miter lim="800000"/>
            <a:headEnd/>
            <a:tailEnd/>
          </a:ln>
        </p:spPr>
        <p:txBody>
          <a:bodyPr wrap="none">
            <a:spAutoFit/>
          </a:bodyPr>
          <a:lstStyle/>
          <a:p>
            <a:r>
              <a:rPr lang="en-US" altLang="ja-JP" sz="1400" b="1" dirty="0">
                <a:solidFill>
                  <a:srgbClr val="000000"/>
                </a:solidFill>
              </a:rPr>
              <a:t>Drift time(</a:t>
            </a:r>
            <a:r>
              <a:rPr lang="en-US" altLang="ja-JP" sz="1400" b="1" dirty="0" err="1">
                <a:solidFill>
                  <a:srgbClr val="000000"/>
                </a:solidFill>
              </a:rPr>
              <a:t>μs</a:t>
            </a:r>
            <a:r>
              <a:rPr lang="en-US" altLang="ja-JP" sz="1400" b="1" dirty="0">
                <a:solidFill>
                  <a:srgbClr val="000000"/>
                </a:solidFill>
              </a:rPr>
              <a:t>)</a:t>
            </a:r>
            <a:endParaRPr lang="ja-JP" altLang="en-US" sz="1400" b="1" dirty="0">
              <a:solidFill>
                <a:srgbClr val="000000"/>
              </a:solidFill>
            </a:endParaRPr>
          </a:p>
        </p:txBody>
      </p:sp>
      <p:sp>
        <p:nvSpPr>
          <p:cNvPr id="10" name="テキスト ボックス 9"/>
          <p:cNvSpPr txBox="1">
            <a:spLocks noChangeArrowheads="1"/>
          </p:cNvSpPr>
          <p:nvPr/>
        </p:nvSpPr>
        <p:spPr bwMode="auto">
          <a:xfrm rot="16200000">
            <a:off x="-351663" y="2066120"/>
            <a:ext cx="1011238" cy="307975"/>
          </a:xfrm>
          <a:prstGeom prst="rect">
            <a:avLst/>
          </a:prstGeom>
          <a:noFill/>
          <a:ln w="9525">
            <a:noFill/>
            <a:miter lim="800000"/>
            <a:headEnd/>
            <a:tailEnd/>
          </a:ln>
        </p:spPr>
        <p:txBody>
          <a:bodyPr wrap="none">
            <a:spAutoFit/>
          </a:bodyPr>
          <a:lstStyle/>
          <a:p>
            <a:r>
              <a:rPr lang="en-US" altLang="ja-JP" sz="1400" b="1" dirty="0">
                <a:solidFill>
                  <a:srgbClr val="000000"/>
                </a:solidFill>
              </a:rPr>
              <a:t># of counts</a:t>
            </a:r>
            <a:endParaRPr lang="ja-JP" altLang="en-US" sz="1400" b="1" dirty="0">
              <a:solidFill>
                <a:srgbClr val="000000"/>
              </a:solidFill>
            </a:endParaRPr>
          </a:p>
        </p:txBody>
      </p:sp>
      <p:sp>
        <p:nvSpPr>
          <p:cNvPr id="11" name="テキスト ボックス 10"/>
          <p:cNvSpPr txBox="1">
            <a:spLocks noChangeArrowheads="1"/>
          </p:cNvSpPr>
          <p:nvPr/>
        </p:nvSpPr>
        <p:spPr bwMode="auto">
          <a:xfrm rot="16200000">
            <a:off x="4983988" y="2055014"/>
            <a:ext cx="1011237" cy="307975"/>
          </a:xfrm>
          <a:prstGeom prst="rect">
            <a:avLst/>
          </a:prstGeom>
          <a:noFill/>
          <a:ln w="9525">
            <a:noFill/>
            <a:miter lim="800000"/>
            <a:headEnd/>
            <a:tailEnd/>
          </a:ln>
        </p:spPr>
        <p:txBody>
          <a:bodyPr wrap="none">
            <a:spAutoFit/>
          </a:bodyPr>
          <a:lstStyle/>
          <a:p>
            <a:r>
              <a:rPr lang="en-US" altLang="ja-JP" sz="1400" b="1" dirty="0">
                <a:solidFill>
                  <a:srgbClr val="000000"/>
                </a:solidFill>
              </a:rPr>
              <a:t># of counts</a:t>
            </a:r>
            <a:endParaRPr lang="ja-JP" altLang="en-US" sz="1400" b="1" dirty="0">
              <a:solidFill>
                <a:srgbClr val="000000"/>
              </a:solidFill>
            </a:endParaRPr>
          </a:p>
        </p:txBody>
      </p:sp>
      <p:sp>
        <p:nvSpPr>
          <p:cNvPr id="12" name="テキスト ボックス 11"/>
          <p:cNvSpPr txBox="1">
            <a:spLocks noChangeArrowheads="1"/>
          </p:cNvSpPr>
          <p:nvPr/>
        </p:nvSpPr>
        <p:spPr bwMode="auto">
          <a:xfrm>
            <a:off x="738155" y="1008000"/>
            <a:ext cx="2117725" cy="369888"/>
          </a:xfrm>
          <a:prstGeom prst="rect">
            <a:avLst/>
          </a:prstGeom>
          <a:noFill/>
          <a:ln w="9525">
            <a:noFill/>
            <a:miter lim="800000"/>
            <a:headEnd/>
            <a:tailEnd/>
          </a:ln>
        </p:spPr>
        <p:txBody>
          <a:bodyPr wrap="none">
            <a:spAutoFit/>
          </a:bodyPr>
          <a:lstStyle/>
          <a:p>
            <a:r>
              <a:rPr lang="ja-JP" altLang="en-US" b="1">
                <a:solidFill>
                  <a:srgbClr val="000000"/>
                </a:solidFill>
              </a:rPr>
              <a:t>パルスハイトの分布</a:t>
            </a:r>
          </a:p>
        </p:txBody>
      </p:sp>
      <p:sp>
        <p:nvSpPr>
          <p:cNvPr id="13" name="テキスト ボックス 12"/>
          <p:cNvSpPr txBox="1">
            <a:spLocks noChangeArrowheads="1"/>
          </p:cNvSpPr>
          <p:nvPr/>
        </p:nvSpPr>
        <p:spPr bwMode="auto">
          <a:xfrm>
            <a:off x="2428829" y="3214688"/>
            <a:ext cx="1297150" cy="307777"/>
          </a:xfrm>
          <a:prstGeom prst="rect">
            <a:avLst/>
          </a:prstGeom>
          <a:noFill/>
          <a:ln w="9525">
            <a:noFill/>
            <a:miter lim="800000"/>
            <a:headEnd/>
            <a:tailEnd/>
          </a:ln>
        </p:spPr>
        <p:txBody>
          <a:bodyPr wrap="none">
            <a:spAutoFit/>
          </a:bodyPr>
          <a:lstStyle/>
          <a:p>
            <a:r>
              <a:rPr lang="en-US" altLang="ja-JP" sz="1400" b="1" dirty="0">
                <a:solidFill>
                  <a:srgbClr val="000000"/>
                </a:solidFill>
              </a:rPr>
              <a:t>Pulse </a:t>
            </a:r>
            <a:r>
              <a:rPr lang="en-US" altLang="ja-JP" sz="1400" b="1" dirty="0" smtClean="0">
                <a:solidFill>
                  <a:srgbClr val="000000"/>
                </a:solidFill>
              </a:rPr>
              <a:t>height</a:t>
            </a:r>
            <a:endParaRPr lang="ja-JP" altLang="en-US" sz="1400" b="1" dirty="0">
              <a:solidFill>
                <a:srgbClr val="000000"/>
              </a:solidFill>
            </a:endParaRPr>
          </a:p>
        </p:txBody>
      </p:sp>
      <p:sp>
        <p:nvSpPr>
          <p:cNvPr id="14" name="テキスト ボックス 14"/>
          <p:cNvSpPr txBox="1">
            <a:spLocks noChangeArrowheads="1"/>
          </p:cNvSpPr>
          <p:nvPr/>
        </p:nvSpPr>
        <p:spPr bwMode="auto">
          <a:xfrm>
            <a:off x="7858178" y="3192463"/>
            <a:ext cx="1171575" cy="307975"/>
          </a:xfrm>
          <a:prstGeom prst="rect">
            <a:avLst/>
          </a:prstGeom>
          <a:noFill/>
          <a:ln w="9525">
            <a:noFill/>
            <a:miter lim="800000"/>
            <a:headEnd/>
            <a:tailEnd/>
          </a:ln>
        </p:spPr>
        <p:txBody>
          <a:bodyPr wrap="none">
            <a:spAutoFit/>
          </a:bodyPr>
          <a:lstStyle/>
          <a:p>
            <a:r>
              <a:rPr lang="en-US" altLang="ja-JP" sz="1400" b="1" dirty="0">
                <a:solidFill>
                  <a:srgbClr val="000000"/>
                </a:solidFill>
              </a:rPr>
              <a:t>Energy(</a:t>
            </a:r>
            <a:r>
              <a:rPr lang="en-US" altLang="ja-JP" sz="1400" b="1" dirty="0" err="1">
                <a:solidFill>
                  <a:srgbClr val="000000"/>
                </a:solidFill>
              </a:rPr>
              <a:t>keV</a:t>
            </a:r>
            <a:r>
              <a:rPr lang="en-US" altLang="ja-JP" sz="1400" b="1" dirty="0">
                <a:solidFill>
                  <a:srgbClr val="000000"/>
                </a:solidFill>
              </a:rPr>
              <a:t>)</a:t>
            </a:r>
            <a:endParaRPr lang="ja-JP" altLang="en-US" sz="1400" b="1" dirty="0">
              <a:solidFill>
                <a:srgbClr val="000000"/>
              </a:solidFill>
            </a:endParaRPr>
          </a:p>
        </p:txBody>
      </p:sp>
      <p:sp>
        <p:nvSpPr>
          <p:cNvPr id="15" name="テキスト ボックス 15"/>
          <p:cNvSpPr txBox="1">
            <a:spLocks noChangeArrowheads="1"/>
          </p:cNvSpPr>
          <p:nvPr/>
        </p:nvSpPr>
        <p:spPr bwMode="auto">
          <a:xfrm rot="16200000">
            <a:off x="4854606" y="4546613"/>
            <a:ext cx="1171575" cy="307975"/>
          </a:xfrm>
          <a:prstGeom prst="rect">
            <a:avLst/>
          </a:prstGeom>
          <a:noFill/>
          <a:ln w="9525">
            <a:noFill/>
            <a:miter lim="800000"/>
            <a:headEnd/>
            <a:tailEnd/>
          </a:ln>
        </p:spPr>
        <p:txBody>
          <a:bodyPr wrap="none">
            <a:spAutoFit/>
          </a:bodyPr>
          <a:lstStyle/>
          <a:p>
            <a:r>
              <a:rPr lang="en-US" altLang="ja-JP" sz="1400" b="1" dirty="0">
                <a:solidFill>
                  <a:srgbClr val="000000"/>
                </a:solidFill>
              </a:rPr>
              <a:t>Energy(</a:t>
            </a:r>
            <a:r>
              <a:rPr lang="en-US" altLang="ja-JP" sz="1400" b="1" dirty="0" err="1">
                <a:solidFill>
                  <a:srgbClr val="000000"/>
                </a:solidFill>
              </a:rPr>
              <a:t>keV</a:t>
            </a:r>
            <a:r>
              <a:rPr lang="en-US" altLang="ja-JP" sz="1400" b="1" dirty="0">
                <a:solidFill>
                  <a:srgbClr val="000000"/>
                </a:solidFill>
              </a:rPr>
              <a:t>)</a:t>
            </a:r>
            <a:endParaRPr lang="ja-JP" altLang="en-US" sz="1400" b="1" dirty="0">
              <a:solidFill>
                <a:srgbClr val="000000"/>
              </a:solidFill>
            </a:endParaRPr>
          </a:p>
        </p:txBody>
      </p:sp>
      <p:sp>
        <p:nvSpPr>
          <p:cNvPr id="16" name="テキスト ボックス 16"/>
          <p:cNvSpPr txBox="1">
            <a:spLocks noChangeArrowheads="1"/>
          </p:cNvSpPr>
          <p:nvPr/>
        </p:nvSpPr>
        <p:spPr bwMode="auto">
          <a:xfrm>
            <a:off x="536543" y="3429000"/>
            <a:ext cx="2749550" cy="369888"/>
          </a:xfrm>
          <a:prstGeom prst="rect">
            <a:avLst/>
          </a:prstGeom>
          <a:noFill/>
          <a:ln w="9525">
            <a:noFill/>
            <a:miter lim="800000"/>
            <a:headEnd/>
            <a:tailEnd/>
          </a:ln>
        </p:spPr>
        <p:txBody>
          <a:bodyPr wrap="none">
            <a:spAutoFit/>
          </a:bodyPr>
          <a:lstStyle/>
          <a:p>
            <a:r>
              <a:rPr lang="ja-JP" altLang="en-US" b="1">
                <a:solidFill>
                  <a:srgbClr val="000000"/>
                </a:solidFill>
              </a:rPr>
              <a:t>パルスハイトとドリフト時間</a:t>
            </a:r>
          </a:p>
        </p:txBody>
      </p:sp>
      <p:sp>
        <p:nvSpPr>
          <p:cNvPr id="17" name="テキスト ボックス 17"/>
          <p:cNvSpPr txBox="1">
            <a:spLocks noChangeArrowheads="1"/>
          </p:cNvSpPr>
          <p:nvPr/>
        </p:nvSpPr>
        <p:spPr bwMode="auto">
          <a:xfrm>
            <a:off x="6240494" y="1008000"/>
            <a:ext cx="1982787" cy="369888"/>
          </a:xfrm>
          <a:prstGeom prst="rect">
            <a:avLst/>
          </a:prstGeom>
          <a:noFill/>
          <a:ln w="9525">
            <a:noFill/>
            <a:miter lim="800000"/>
            <a:headEnd/>
            <a:tailEnd/>
          </a:ln>
        </p:spPr>
        <p:txBody>
          <a:bodyPr wrap="none">
            <a:spAutoFit/>
          </a:bodyPr>
          <a:lstStyle/>
          <a:p>
            <a:r>
              <a:rPr lang="ja-JP" altLang="en-US" b="1">
                <a:solidFill>
                  <a:srgbClr val="000000"/>
                </a:solidFill>
              </a:rPr>
              <a:t>エネルギーの分布</a:t>
            </a:r>
          </a:p>
        </p:txBody>
      </p:sp>
      <p:sp>
        <p:nvSpPr>
          <p:cNvPr id="18" name="テキスト ボックス 18"/>
          <p:cNvSpPr txBox="1">
            <a:spLocks noChangeArrowheads="1"/>
          </p:cNvSpPr>
          <p:nvPr/>
        </p:nvSpPr>
        <p:spPr bwMode="auto">
          <a:xfrm>
            <a:off x="5899181" y="3429000"/>
            <a:ext cx="2601913" cy="369888"/>
          </a:xfrm>
          <a:prstGeom prst="rect">
            <a:avLst/>
          </a:prstGeom>
          <a:noFill/>
          <a:ln w="9525">
            <a:noFill/>
            <a:miter lim="800000"/>
            <a:headEnd/>
            <a:tailEnd/>
          </a:ln>
        </p:spPr>
        <p:txBody>
          <a:bodyPr wrap="none">
            <a:spAutoFit/>
          </a:bodyPr>
          <a:lstStyle/>
          <a:p>
            <a:r>
              <a:rPr lang="ja-JP" altLang="en-US" b="1">
                <a:solidFill>
                  <a:srgbClr val="000000"/>
                </a:solidFill>
              </a:rPr>
              <a:t>エネルギーとドリフト時間</a:t>
            </a:r>
          </a:p>
        </p:txBody>
      </p:sp>
      <p:sp>
        <p:nvSpPr>
          <p:cNvPr id="19" name="テキスト ボックス 25"/>
          <p:cNvSpPr txBox="1">
            <a:spLocks noChangeArrowheads="1"/>
          </p:cNvSpPr>
          <p:nvPr/>
        </p:nvSpPr>
        <p:spPr bwMode="auto">
          <a:xfrm>
            <a:off x="5286406" y="3805238"/>
            <a:ext cx="511175" cy="354012"/>
          </a:xfrm>
          <a:prstGeom prst="rect">
            <a:avLst/>
          </a:prstGeom>
          <a:noFill/>
          <a:ln w="9525">
            <a:noFill/>
            <a:miter lim="800000"/>
            <a:headEnd/>
            <a:tailEnd/>
          </a:ln>
        </p:spPr>
        <p:txBody>
          <a:bodyPr wrap="none">
            <a:spAutoFit/>
          </a:bodyPr>
          <a:lstStyle/>
          <a:p>
            <a:r>
              <a:rPr lang="en-US" altLang="ja-JP" sz="1700">
                <a:solidFill>
                  <a:srgbClr val="000000"/>
                </a:solidFill>
              </a:rPr>
              <a:t>700</a:t>
            </a:r>
            <a:endParaRPr lang="ja-JP" altLang="en-US" sz="1700">
              <a:solidFill>
                <a:srgbClr val="000000"/>
              </a:solidFill>
            </a:endParaRPr>
          </a:p>
        </p:txBody>
      </p:sp>
      <p:sp>
        <p:nvSpPr>
          <p:cNvPr id="20" name="テキスト ボックス 25"/>
          <p:cNvSpPr txBox="1">
            <a:spLocks noChangeArrowheads="1"/>
          </p:cNvSpPr>
          <p:nvPr/>
        </p:nvSpPr>
        <p:spPr bwMode="auto">
          <a:xfrm>
            <a:off x="7286656" y="5568950"/>
            <a:ext cx="293688" cy="354013"/>
          </a:xfrm>
          <a:prstGeom prst="rect">
            <a:avLst/>
          </a:prstGeom>
          <a:noFill/>
          <a:ln w="9525">
            <a:noFill/>
            <a:miter lim="800000"/>
            <a:headEnd/>
            <a:tailEnd/>
          </a:ln>
        </p:spPr>
        <p:txBody>
          <a:bodyPr wrap="none">
            <a:spAutoFit/>
          </a:bodyPr>
          <a:lstStyle/>
          <a:p>
            <a:r>
              <a:rPr lang="en-US" altLang="ja-JP" sz="1700">
                <a:solidFill>
                  <a:srgbClr val="000000"/>
                </a:solidFill>
              </a:rPr>
              <a:t>8</a:t>
            </a:r>
            <a:endParaRPr lang="ja-JP" altLang="en-US" sz="1700">
              <a:solidFill>
                <a:srgbClr val="000000"/>
              </a:solidFill>
            </a:endParaRPr>
          </a:p>
        </p:txBody>
      </p:sp>
      <p:sp>
        <p:nvSpPr>
          <p:cNvPr id="21" name="テキスト ボックス 25"/>
          <p:cNvSpPr txBox="1">
            <a:spLocks noChangeArrowheads="1"/>
          </p:cNvSpPr>
          <p:nvPr/>
        </p:nvSpPr>
        <p:spPr bwMode="auto">
          <a:xfrm>
            <a:off x="6989794" y="3143250"/>
            <a:ext cx="511175" cy="354013"/>
          </a:xfrm>
          <a:prstGeom prst="rect">
            <a:avLst/>
          </a:prstGeom>
          <a:noFill/>
          <a:ln w="9525">
            <a:noFill/>
            <a:miter lim="800000"/>
            <a:headEnd/>
            <a:tailEnd/>
          </a:ln>
        </p:spPr>
        <p:txBody>
          <a:bodyPr wrap="none">
            <a:spAutoFit/>
          </a:bodyPr>
          <a:lstStyle/>
          <a:p>
            <a:r>
              <a:rPr lang="en-US" altLang="ja-JP" sz="1700">
                <a:solidFill>
                  <a:srgbClr val="000000"/>
                </a:solidFill>
              </a:rPr>
              <a:t>400</a:t>
            </a:r>
            <a:endParaRPr lang="ja-JP" altLang="en-US" sz="1700">
              <a:solidFill>
                <a:srgbClr val="000000"/>
              </a:solidFill>
            </a:endParaRPr>
          </a:p>
        </p:txBody>
      </p:sp>
      <p:sp>
        <p:nvSpPr>
          <p:cNvPr id="22" name="テキスト ボックス 28"/>
          <p:cNvSpPr txBox="1">
            <a:spLocks noChangeArrowheads="1"/>
          </p:cNvSpPr>
          <p:nvPr/>
        </p:nvSpPr>
        <p:spPr bwMode="auto">
          <a:xfrm>
            <a:off x="5286406" y="1282700"/>
            <a:ext cx="511175" cy="354013"/>
          </a:xfrm>
          <a:prstGeom prst="rect">
            <a:avLst/>
          </a:prstGeom>
          <a:noFill/>
          <a:ln w="9525">
            <a:noFill/>
            <a:miter lim="800000"/>
            <a:headEnd/>
            <a:tailEnd/>
          </a:ln>
        </p:spPr>
        <p:txBody>
          <a:bodyPr wrap="none">
            <a:spAutoFit/>
          </a:bodyPr>
          <a:lstStyle/>
          <a:p>
            <a:r>
              <a:rPr lang="en-US" altLang="ja-JP" sz="1700">
                <a:solidFill>
                  <a:srgbClr val="000000"/>
                </a:solidFill>
              </a:rPr>
              <a:t>100</a:t>
            </a:r>
            <a:endParaRPr lang="ja-JP" altLang="en-US" sz="1700">
              <a:solidFill>
                <a:srgbClr val="000000"/>
              </a:solidFill>
            </a:endParaRPr>
          </a:p>
        </p:txBody>
      </p:sp>
      <p:sp>
        <p:nvSpPr>
          <p:cNvPr id="23" name="テキスト ボックス 25"/>
          <p:cNvSpPr txBox="1">
            <a:spLocks noChangeArrowheads="1"/>
          </p:cNvSpPr>
          <p:nvPr/>
        </p:nvSpPr>
        <p:spPr bwMode="auto">
          <a:xfrm>
            <a:off x="-71470" y="3857625"/>
            <a:ext cx="620713" cy="354013"/>
          </a:xfrm>
          <a:prstGeom prst="rect">
            <a:avLst/>
          </a:prstGeom>
          <a:noFill/>
          <a:ln w="9525">
            <a:noFill/>
            <a:miter lim="800000"/>
            <a:headEnd/>
            <a:tailEnd/>
          </a:ln>
        </p:spPr>
        <p:txBody>
          <a:bodyPr wrap="none">
            <a:spAutoFit/>
          </a:bodyPr>
          <a:lstStyle/>
          <a:p>
            <a:r>
              <a:rPr lang="en-US" altLang="ja-JP" sz="1700">
                <a:solidFill>
                  <a:srgbClr val="000000"/>
                </a:solidFill>
              </a:rPr>
              <a:t>1000</a:t>
            </a:r>
            <a:endParaRPr lang="ja-JP" altLang="en-US" sz="1700">
              <a:solidFill>
                <a:srgbClr val="000000"/>
              </a:solidFill>
            </a:endParaRPr>
          </a:p>
        </p:txBody>
      </p:sp>
      <p:sp>
        <p:nvSpPr>
          <p:cNvPr id="24" name="テキスト ボックス 25"/>
          <p:cNvSpPr txBox="1">
            <a:spLocks noChangeArrowheads="1"/>
          </p:cNvSpPr>
          <p:nvPr/>
        </p:nvSpPr>
        <p:spPr bwMode="auto">
          <a:xfrm>
            <a:off x="1925605" y="5575300"/>
            <a:ext cx="293688" cy="354013"/>
          </a:xfrm>
          <a:prstGeom prst="rect">
            <a:avLst/>
          </a:prstGeom>
          <a:noFill/>
          <a:ln w="9525">
            <a:noFill/>
            <a:miter lim="800000"/>
            <a:headEnd/>
            <a:tailEnd/>
          </a:ln>
        </p:spPr>
        <p:txBody>
          <a:bodyPr wrap="none">
            <a:spAutoFit/>
          </a:bodyPr>
          <a:lstStyle/>
          <a:p>
            <a:r>
              <a:rPr lang="en-US" altLang="ja-JP" sz="1700">
                <a:solidFill>
                  <a:srgbClr val="000000"/>
                </a:solidFill>
              </a:rPr>
              <a:t>8</a:t>
            </a:r>
            <a:endParaRPr lang="ja-JP" altLang="en-US" sz="1700">
              <a:solidFill>
                <a:srgbClr val="000000"/>
              </a:solidFill>
            </a:endParaRPr>
          </a:p>
        </p:txBody>
      </p:sp>
      <p:sp>
        <p:nvSpPr>
          <p:cNvPr id="25" name="テキスト ボックス 25"/>
          <p:cNvSpPr txBox="1">
            <a:spLocks noChangeArrowheads="1"/>
          </p:cNvSpPr>
          <p:nvPr/>
        </p:nvSpPr>
        <p:spPr bwMode="auto">
          <a:xfrm>
            <a:off x="1131855" y="3143250"/>
            <a:ext cx="511175" cy="354013"/>
          </a:xfrm>
          <a:prstGeom prst="rect">
            <a:avLst/>
          </a:prstGeom>
          <a:noFill/>
          <a:ln w="9525">
            <a:noFill/>
            <a:miter lim="800000"/>
            <a:headEnd/>
            <a:tailEnd/>
          </a:ln>
        </p:spPr>
        <p:txBody>
          <a:bodyPr wrap="none">
            <a:spAutoFit/>
          </a:bodyPr>
          <a:lstStyle/>
          <a:p>
            <a:r>
              <a:rPr lang="en-US" altLang="ja-JP" sz="1700">
                <a:solidFill>
                  <a:srgbClr val="000000"/>
                </a:solidFill>
              </a:rPr>
              <a:t>400</a:t>
            </a:r>
            <a:endParaRPr lang="ja-JP" altLang="en-US" sz="1700">
              <a:solidFill>
                <a:srgbClr val="000000"/>
              </a:solidFill>
            </a:endParaRPr>
          </a:p>
        </p:txBody>
      </p:sp>
      <p:sp>
        <p:nvSpPr>
          <p:cNvPr id="26" name="テキスト ボックス 32"/>
          <p:cNvSpPr txBox="1">
            <a:spLocks noChangeArrowheads="1"/>
          </p:cNvSpPr>
          <p:nvPr/>
        </p:nvSpPr>
        <p:spPr bwMode="auto">
          <a:xfrm>
            <a:off x="142843" y="1928813"/>
            <a:ext cx="403225" cy="354012"/>
          </a:xfrm>
          <a:prstGeom prst="rect">
            <a:avLst/>
          </a:prstGeom>
          <a:noFill/>
          <a:ln w="9525">
            <a:noFill/>
            <a:miter lim="800000"/>
            <a:headEnd/>
            <a:tailEnd/>
          </a:ln>
        </p:spPr>
        <p:txBody>
          <a:bodyPr wrap="none">
            <a:spAutoFit/>
          </a:bodyPr>
          <a:lstStyle/>
          <a:p>
            <a:r>
              <a:rPr lang="en-US" altLang="ja-JP" sz="1700">
                <a:solidFill>
                  <a:srgbClr val="000000"/>
                </a:solidFill>
              </a:rPr>
              <a:t>50</a:t>
            </a:r>
            <a:endParaRPr lang="ja-JP" altLang="en-US" sz="1700">
              <a:solidFill>
                <a:srgbClr val="000000"/>
              </a:solidFill>
            </a:endParaRPr>
          </a:p>
        </p:txBody>
      </p:sp>
      <p:sp>
        <p:nvSpPr>
          <p:cNvPr id="27" name="テキスト ボックス 13"/>
          <p:cNvSpPr txBox="1">
            <a:spLocks noChangeArrowheads="1"/>
          </p:cNvSpPr>
          <p:nvPr/>
        </p:nvSpPr>
        <p:spPr bwMode="auto">
          <a:xfrm rot="16200000">
            <a:off x="-445436" y="4549891"/>
            <a:ext cx="1297150" cy="307777"/>
          </a:xfrm>
          <a:prstGeom prst="rect">
            <a:avLst/>
          </a:prstGeom>
          <a:noFill/>
          <a:ln w="9525">
            <a:noFill/>
            <a:miter lim="800000"/>
            <a:headEnd/>
            <a:tailEnd/>
          </a:ln>
        </p:spPr>
        <p:txBody>
          <a:bodyPr wrap="none">
            <a:spAutoFit/>
          </a:bodyPr>
          <a:lstStyle/>
          <a:p>
            <a:r>
              <a:rPr lang="en-US" altLang="ja-JP" sz="1400" b="1" dirty="0">
                <a:solidFill>
                  <a:srgbClr val="000000"/>
                </a:solidFill>
              </a:rPr>
              <a:t>Pulse height </a:t>
            </a:r>
            <a:endParaRPr lang="ja-JP" altLang="en-US" sz="1400" b="1" dirty="0">
              <a:solidFill>
                <a:srgbClr val="000000"/>
              </a:solidFill>
            </a:endParaRPr>
          </a:p>
        </p:txBody>
      </p:sp>
      <p:sp>
        <p:nvSpPr>
          <p:cNvPr id="28" name="テキスト ボックス 27"/>
          <p:cNvSpPr txBox="1"/>
          <p:nvPr/>
        </p:nvSpPr>
        <p:spPr>
          <a:xfrm>
            <a:off x="6500826" y="1428736"/>
            <a:ext cx="1710725" cy="369332"/>
          </a:xfrm>
          <a:prstGeom prst="rect">
            <a:avLst/>
          </a:prstGeom>
          <a:noFill/>
        </p:spPr>
        <p:txBody>
          <a:bodyPr wrap="none" rtlCol="0">
            <a:spAutoFit/>
          </a:bodyPr>
          <a:lstStyle/>
          <a:p>
            <a:r>
              <a:rPr kumimoji="1" lang="en-US" altLang="ja-JP" dirty="0" smtClean="0"/>
              <a:t>(FWHM2.02%)</a:t>
            </a:r>
            <a:endParaRPr kumimoji="1" lang="ja-JP" altLang="en-US" dirty="0"/>
          </a:p>
        </p:txBody>
      </p:sp>
      <p:sp>
        <p:nvSpPr>
          <p:cNvPr id="29" name="テキスト ボックス 28"/>
          <p:cNvSpPr txBox="1"/>
          <p:nvPr/>
        </p:nvSpPr>
        <p:spPr>
          <a:xfrm>
            <a:off x="3786182" y="1142984"/>
            <a:ext cx="1571636" cy="646331"/>
          </a:xfrm>
          <a:prstGeom prst="rect">
            <a:avLst/>
          </a:prstGeom>
          <a:noFill/>
        </p:spPr>
        <p:txBody>
          <a:bodyPr wrap="square" rtlCol="0">
            <a:spAutoFit/>
          </a:bodyPr>
          <a:lstStyle/>
          <a:p>
            <a:r>
              <a:rPr kumimoji="1" lang="ja-JP" altLang="en-US" dirty="0" smtClean="0"/>
              <a:t>素子の温度が</a:t>
            </a:r>
            <a:r>
              <a:rPr kumimoji="1" lang="en-US" altLang="ja-JP" dirty="0" smtClean="0"/>
              <a:t>0</a:t>
            </a:r>
            <a:r>
              <a:rPr kumimoji="1" lang="ja-JP" altLang="en-US" dirty="0" smtClean="0"/>
              <a:t>℃の時</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1" grpId="0"/>
      <p:bldP spid="14" grpId="0"/>
      <p:bldP spid="15"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温度の影響</a:t>
            </a:r>
            <a:endParaRPr kumimoji="1" lang="ja-JP" altLang="en-US" dirty="0"/>
          </a:p>
        </p:txBody>
      </p:sp>
      <p:sp>
        <p:nvSpPr>
          <p:cNvPr id="3" name="コンテンツ プレースホルダ 2"/>
          <p:cNvSpPr>
            <a:spLocks noGrp="1"/>
          </p:cNvSpPr>
          <p:nvPr>
            <p:ph idx="1"/>
          </p:nvPr>
        </p:nvSpPr>
        <p:spPr>
          <a:xfrm>
            <a:off x="457200" y="1142984"/>
            <a:ext cx="8229600" cy="5429288"/>
          </a:xfrm>
        </p:spPr>
        <p:txBody>
          <a:bodyPr/>
          <a:lstStyle/>
          <a:p>
            <a:r>
              <a:rPr kumimoji="1" lang="ja-JP" altLang="en-US" sz="2200" dirty="0" smtClean="0"/>
              <a:t>液体窒素、恒温槽により</a:t>
            </a:r>
            <a:r>
              <a:rPr kumimoji="1" lang="en-US" altLang="ja-JP" sz="2200" dirty="0" err="1" smtClean="0"/>
              <a:t>CdTe</a:t>
            </a:r>
            <a:r>
              <a:rPr kumimoji="1" lang="ja-JP" altLang="en-US" sz="2200" dirty="0" smtClean="0"/>
              <a:t>素子の温度を制御して測定。</a:t>
            </a:r>
            <a:endParaRPr kumimoji="1" lang="en-US" altLang="ja-JP" sz="2200" dirty="0" smtClean="0"/>
          </a:p>
          <a:p>
            <a:endParaRPr lang="en-US" altLang="ja-JP" sz="2200" dirty="0" smtClean="0"/>
          </a:p>
          <a:p>
            <a:endParaRPr kumimoji="1" lang="en-US" altLang="ja-JP" sz="2200" dirty="0" smtClean="0"/>
          </a:p>
          <a:p>
            <a:endParaRPr lang="en-US" altLang="ja-JP" sz="2200" dirty="0" smtClean="0"/>
          </a:p>
          <a:p>
            <a:endParaRPr kumimoji="1" lang="en-US" altLang="ja-JP" sz="2200" dirty="0" smtClean="0"/>
          </a:p>
          <a:p>
            <a:endParaRPr lang="en-US" altLang="ja-JP" sz="2200" dirty="0" smtClean="0"/>
          </a:p>
          <a:p>
            <a:endParaRPr kumimoji="1" lang="en-US" altLang="ja-JP" sz="2200" dirty="0" smtClean="0"/>
          </a:p>
          <a:p>
            <a:endParaRPr lang="en-US" altLang="ja-JP" sz="2200" dirty="0" smtClean="0"/>
          </a:p>
          <a:p>
            <a:endParaRPr kumimoji="1" lang="en-US" altLang="ja-JP" sz="2200" dirty="0" smtClean="0"/>
          </a:p>
          <a:p>
            <a:endParaRPr lang="en-US" altLang="ja-JP" sz="2200" dirty="0" smtClean="0"/>
          </a:p>
          <a:p>
            <a:endParaRPr kumimoji="1" lang="en-US" altLang="ja-JP" sz="2200" dirty="0" smtClean="0"/>
          </a:p>
          <a:p>
            <a:r>
              <a:rPr lang="ja-JP" altLang="en-US" sz="2200" dirty="0" smtClean="0"/>
              <a:t>温度が低くなると、ホールのドリフト速度が遅くなっていく。</a:t>
            </a:r>
            <a:endParaRPr kumimoji="1" lang="en-US" altLang="ja-JP" sz="2200" dirty="0" smtClean="0"/>
          </a:p>
        </p:txBody>
      </p:sp>
      <p:pic>
        <p:nvPicPr>
          <p:cNvPr id="4" name="Picture 5" descr="G:\新しいフォルダー (3)\30.png"/>
          <p:cNvPicPr>
            <a:picLocks noChangeAspect="1" noChangeArrowheads="1"/>
          </p:cNvPicPr>
          <p:nvPr/>
        </p:nvPicPr>
        <p:blipFill>
          <a:blip r:embed="rId2" cstate="print"/>
          <a:srcRect/>
          <a:stretch>
            <a:fillRect/>
          </a:stretch>
        </p:blipFill>
        <p:spPr bwMode="auto">
          <a:xfrm>
            <a:off x="71405" y="1928802"/>
            <a:ext cx="4530425" cy="3250644"/>
          </a:xfrm>
          <a:prstGeom prst="rect">
            <a:avLst/>
          </a:prstGeom>
          <a:noFill/>
          <a:ln w="9525">
            <a:noFill/>
            <a:miter lim="800000"/>
            <a:headEnd/>
            <a:tailEnd/>
          </a:ln>
        </p:spPr>
      </p:pic>
      <p:pic>
        <p:nvPicPr>
          <p:cNvPr id="5" name="Picture 9" descr="G:\新しいフォルダー\40c.png"/>
          <p:cNvPicPr>
            <a:picLocks noChangeAspect="1" noChangeArrowheads="1"/>
          </p:cNvPicPr>
          <p:nvPr/>
        </p:nvPicPr>
        <p:blipFill>
          <a:blip r:embed="rId3" cstate="print"/>
          <a:srcRect/>
          <a:stretch>
            <a:fillRect/>
          </a:stretch>
        </p:blipFill>
        <p:spPr bwMode="auto">
          <a:xfrm>
            <a:off x="4542169" y="1928802"/>
            <a:ext cx="4530425" cy="3250644"/>
          </a:xfrm>
          <a:prstGeom prst="rect">
            <a:avLst/>
          </a:prstGeom>
          <a:noFill/>
          <a:ln w="9525">
            <a:noFill/>
            <a:miter lim="800000"/>
            <a:headEnd/>
            <a:tailEnd/>
          </a:ln>
        </p:spPr>
      </p:pic>
      <p:sp>
        <p:nvSpPr>
          <p:cNvPr id="9" name="テキスト ボックス 8"/>
          <p:cNvSpPr txBox="1"/>
          <p:nvPr/>
        </p:nvSpPr>
        <p:spPr>
          <a:xfrm>
            <a:off x="1652406" y="1916660"/>
            <a:ext cx="1133644" cy="369332"/>
          </a:xfrm>
          <a:prstGeom prst="rect">
            <a:avLst/>
          </a:prstGeom>
          <a:noFill/>
        </p:spPr>
        <p:txBody>
          <a:bodyPr wrap="none" rtlCol="0">
            <a:spAutoFit/>
          </a:bodyPr>
          <a:lstStyle/>
          <a:p>
            <a:r>
              <a:rPr kumimoji="1" lang="en-US" altLang="ja-JP" dirty="0" smtClean="0"/>
              <a:t>30</a:t>
            </a:r>
            <a:r>
              <a:rPr kumimoji="1" lang="ja-JP" altLang="en-US" dirty="0" smtClean="0"/>
              <a:t>℃の時</a:t>
            </a:r>
            <a:endParaRPr kumimoji="1" lang="ja-JP" altLang="en-US" dirty="0"/>
          </a:p>
        </p:txBody>
      </p:sp>
      <p:sp>
        <p:nvSpPr>
          <p:cNvPr id="10" name="テキスト ボックス 9"/>
          <p:cNvSpPr txBox="1"/>
          <p:nvPr/>
        </p:nvSpPr>
        <p:spPr>
          <a:xfrm>
            <a:off x="6215074" y="1916660"/>
            <a:ext cx="1210588" cy="369332"/>
          </a:xfrm>
          <a:prstGeom prst="rect">
            <a:avLst/>
          </a:prstGeom>
          <a:noFill/>
        </p:spPr>
        <p:txBody>
          <a:bodyPr wrap="none" rtlCol="0">
            <a:spAutoFit/>
          </a:bodyPr>
          <a:lstStyle/>
          <a:p>
            <a:r>
              <a:rPr kumimoji="1" lang="en-US" altLang="ja-JP" dirty="0" smtClean="0"/>
              <a:t>-40</a:t>
            </a:r>
            <a:r>
              <a:rPr kumimoji="1" lang="ja-JP" altLang="en-US" dirty="0" smtClean="0"/>
              <a:t>℃の時</a:t>
            </a:r>
            <a:endParaRPr kumimoji="1" lang="ja-JP" altLang="en-US" dirty="0"/>
          </a:p>
        </p:txBody>
      </p:sp>
      <p:sp>
        <p:nvSpPr>
          <p:cNvPr id="11" name="テキスト ボックス 10"/>
          <p:cNvSpPr txBox="1"/>
          <p:nvPr/>
        </p:nvSpPr>
        <p:spPr>
          <a:xfrm>
            <a:off x="3344059" y="4888538"/>
            <a:ext cx="870751" cy="338554"/>
          </a:xfrm>
          <a:prstGeom prst="rect">
            <a:avLst/>
          </a:prstGeom>
          <a:noFill/>
        </p:spPr>
        <p:txBody>
          <a:bodyPr wrap="none" rtlCol="0">
            <a:spAutoFit/>
          </a:bodyPr>
          <a:lstStyle/>
          <a:p>
            <a:r>
              <a:rPr kumimoji="1" lang="en-US" altLang="ja-JP" sz="1600" dirty="0" smtClean="0"/>
              <a:t>time (s)</a:t>
            </a:r>
            <a:endParaRPr kumimoji="1" lang="ja-JP" altLang="en-US" sz="1600" dirty="0"/>
          </a:p>
        </p:txBody>
      </p:sp>
      <p:sp>
        <p:nvSpPr>
          <p:cNvPr id="12" name="テキスト ボックス 11"/>
          <p:cNvSpPr txBox="1"/>
          <p:nvPr/>
        </p:nvSpPr>
        <p:spPr>
          <a:xfrm>
            <a:off x="7844653" y="4888538"/>
            <a:ext cx="870751" cy="338554"/>
          </a:xfrm>
          <a:prstGeom prst="rect">
            <a:avLst/>
          </a:prstGeom>
          <a:noFill/>
        </p:spPr>
        <p:txBody>
          <a:bodyPr wrap="none" rtlCol="0">
            <a:spAutoFit/>
          </a:bodyPr>
          <a:lstStyle/>
          <a:p>
            <a:r>
              <a:rPr kumimoji="1" lang="en-US" altLang="ja-JP" sz="1600" dirty="0" smtClean="0"/>
              <a:t>time (s)</a:t>
            </a:r>
            <a:endParaRPr kumimoji="1" lang="ja-JP" altLang="en-US" sz="1600" dirty="0"/>
          </a:p>
        </p:txBody>
      </p:sp>
      <p:sp>
        <p:nvSpPr>
          <p:cNvPr id="13" name="テキスト ボックス 12"/>
          <p:cNvSpPr txBox="1"/>
          <p:nvPr/>
        </p:nvSpPr>
        <p:spPr>
          <a:xfrm rot="16200000">
            <a:off x="-526554" y="2706799"/>
            <a:ext cx="1391599" cy="338554"/>
          </a:xfrm>
          <a:prstGeom prst="rect">
            <a:avLst/>
          </a:prstGeom>
          <a:noFill/>
        </p:spPr>
        <p:txBody>
          <a:bodyPr wrap="none" rtlCol="0">
            <a:spAutoFit/>
          </a:bodyPr>
          <a:lstStyle/>
          <a:p>
            <a:r>
              <a:rPr kumimoji="1" lang="en-US" altLang="ja-JP" sz="1600" dirty="0" smtClean="0"/>
              <a:t>FADC counts</a:t>
            </a:r>
            <a:endParaRPr kumimoji="1" lang="ja-JP" altLang="en-US" sz="1600" dirty="0"/>
          </a:p>
        </p:txBody>
      </p:sp>
      <p:sp>
        <p:nvSpPr>
          <p:cNvPr id="14" name="テキスト ボックス 13"/>
          <p:cNvSpPr txBox="1"/>
          <p:nvPr/>
        </p:nvSpPr>
        <p:spPr>
          <a:xfrm rot="16200000">
            <a:off x="3974040" y="2706799"/>
            <a:ext cx="1391599" cy="338554"/>
          </a:xfrm>
          <a:prstGeom prst="rect">
            <a:avLst/>
          </a:prstGeom>
          <a:noFill/>
        </p:spPr>
        <p:txBody>
          <a:bodyPr wrap="none" rtlCol="0">
            <a:spAutoFit/>
          </a:bodyPr>
          <a:lstStyle/>
          <a:p>
            <a:r>
              <a:rPr kumimoji="1" lang="en-US" altLang="ja-JP" sz="1600" dirty="0" smtClean="0"/>
              <a:t>FADC counts</a:t>
            </a:r>
            <a:endParaRPr kumimoji="1"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温度の影響</a:t>
            </a:r>
            <a:endParaRPr kumimoji="1" lang="ja-JP" altLang="en-US" dirty="0"/>
          </a:p>
        </p:txBody>
      </p:sp>
      <p:sp>
        <p:nvSpPr>
          <p:cNvPr id="3" name="コンテンツ プレースホルダ 2"/>
          <p:cNvSpPr>
            <a:spLocks noGrp="1"/>
          </p:cNvSpPr>
          <p:nvPr>
            <p:ph idx="1"/>
          </p:nvPr>
        </p:nvSpPr>
        <p:spPr>
          <a:xfrm>
            <a:off x="457200" y="4357694"/>
            <a:ext cx="8229600" cy="1982783"/>
          </a:xfrm>
        </p:spPr>
        <p:txBody>
          <a:bodyPr/>
          <a:lstStyle/>
          <a:p>
            <a:r>
              <a:rPr kumimoji="1" lang="ja-JP" altLang="en-US" sz="2200" dirty="0" smtClean="0"/>
              <a:t>温度が高くなるとノイズが大きくなる。</a:t>
            </a:r>
            <a:endParaRPr kumimoji="1" lang="en-US" altLang="ja-JP" sz="2200" dirty="0" smtClean="0"/>
          </a:p>
          <a:p>
            <a:r>
              <a:rPr lang="ja-JP" altLang="en-US" sz="2200" dirty="0" smtClean="0"/>
              <a:t>温度を低くすると、ドリフト速度が遅くなり、ホール捕獲の効果が大きくなる。</a:t>
            </a:r>
            <a:endParaRPr lang="en-US" altLang="ja-JP" sz="2200" dirty="0" smtClean="0"/>
          </a:p>
          <a:p>
            <a:pPr>
              <a:buNone/>
            </a:pPr>
            <a:r>
              <a:rPr kumimoji="1" lang="ja-JP" altLang="en-US" sz="2200" dirty="0" smtClean="0"/>
              <a:t>→ 現在の測定環境では</a:t>
            </a:r>
            <a:r>
              <a:rPr kumimoji="1" lang="en-US" altLang="ja-JP" sz="2200" dirty="0" smtClean="0"/>
              <a:t>0</a:t>
            </a:r>
            <a:r>
              <a:rPr kumimoji="1" lang="ja-JP" altLang="en-US" sz="2200" dirty="0" smtClean="0"/>
              <a:t>℃付近で分解能が最良</a:t>
            </a:r>
            <a:r>
              <a:rPr lang="en-US" altLang="ja-JP" sz="2200" dirty="0" smtClean="0"/>
              <a:t>(FWHM:2.02%)</a:t>
            </a:r>
            <a:r>
              <a:rPr kumimoji="1" lang="ja-JP" altLang="en-US" sz="2200" dirty="0" smtClean="0"/>
              <a:t>となる</a:t>
            </a:r>
            <a:endParaRPr kumimoji="1" lang="ja-JP" altLang="en-US" sz="2200" dirty="0"/>
          </a:p>
        </p:txBody>
      </p:sp>
      <p:pic>
        <p:nvPicPr>
          <p:cNvPr id="4" name="Picture 5" descr="G:\ped2nsrms.png"/>
          <p:cNvPicPr>
            <a:picLocks noChangeAspect="1" noChangeArrowheads="1"/>
          </p:cNvPicPr>
          <p:nvPr/>
        </p:nvPicPr>
        <p:blipFill>
          <a:blip r:embed="rId2" cstate="print"/>
          <a:srcRect/>
          <a:stretch>
            <a:fillRect/>
          </a:stretch>
        </p:blipFill>
        <p:spPr bwMode="auto">
          <a:xfrm>
            <a:off x="43520" y="1084228"/>
            <a:ext cx="4528480" cy="3071835"/>
          </a:xfrm>
          <a:prstGeom prst="rect">
            <a:avLst/>
          </a:prstGeom>
          <a:noFill/>
          <a:ln w="9525">
            <a:noFill/>
            <a:miter lim="800000"/>
            <a:headEnd/>
            <a:tailEnd/>
          </a:ln>
        </p:spPr>
      </p:pic>
      <p:sp>
        <p:nvSpPr>
          <p:cNvPr id="5" name="テキスト ボックス 10"/>
          <p:cNvSpPr txBox="1">
            <a:spLocks noChangeArrowheads="1"/>
          </p:cNvSpPr>
          <p:nvPr/>
        </p:nvSpPr>
        <p:spPr bwMode="auto">
          <a:xfrm>
            <a:off x="2643174" y="3906843"/>
            <a:ext cx="1481137" cy="307975"/>
          </a:xfrm>
          <a:prstGeom prst="rect">
            <a:avLst/>
          </a:prstGeom>
          <a:noFill/>
          <a:ln w="9525">
            <a:noFill/>
            <a:miter lim="800000"/>
            <a:headEnd/>
            <a:tailEnd/>
          </a:ln>
        </p:spPr>
        <p:txBody>
          <a:bodyPr wrap="none">
            <a:spAutoFit/>
          </a:bodyPr>
          <a:lstStyle/>
          <a:p>
            <a:r>
              <a:rPr lang="en-US" altLang="ja-JP" sz="1400" b="1" dirty="0">
                <a:solidFill>
                  <a:srgbClr val="000000"/>
                </a:solidFill>
              </a:rPr>
              <a:t>Temperature(</a:t>
            </a:r>
            <a:r>
              <a:rPr lang="ja-JP" altLang="en-US" sz="1400" b="1" dirty="0">
                <a:solidFill>
                  <a:srgbClr val="000000"/>
                </a:solidFill>
              </a:rPr>
              <a:t>℃</a:t>
            </a:r>
            <a:r>
              <a:rPr lang="en-US" altLang="ja-JP" sz="1400" b="1" dirty="0">
                <a:solidFill>
                  <a:srgbClr val="000000"/>
                </a:solidFill>
              </a:rPr>
              <a:t>)</a:t>
            </a:r>
            <a:endParaRPr lang="ja-JP" altLang="en-US" sz="1400" b="1" dirty="0">
              <a:solidFill>
                <a:srgbClr val="000000"/>
              </a:solidFill>
            </a:endParaRPr>
          </a:p>
        </p:txBody>
      </p:sp>
      <p:sp>
        <p:nvSpPr>
          <p:cNvPr id="7" name="テキスト ボックス 14"/>
          <p:cNvSpPr txBox="1">
            <a:spLocks noChangeArrowheads="1"/>
          </p:cNvSpPr>
          <p:nvPr/>
        </p:nvSpPr>
        <p:spPr bwMode="auto">
          <a:xfrm rot="16200000">
            <a:off x="-1096993" y="2559036"/>
            <a:ext cx="2457450" cy="307975"/>
          </a:xfrm>
          <a:prstGeom prst="rect">
            <a:avLst/>
          </a:prstGeom>
          <a:noFill/>
          <a:ln w="9525">
            <a:noFill/>
            <a:miter lim="800000"/>
            <a:headEnd/>
            <a:tailEnd/>
          </a:ln>
        </p:spPr>
        <p:txBody>
          <a:bodyPr wrap="none">
            <a:spAutoFit/>
          </a:bodyPr>
          <a:lstStyle/>
          <a:p>
            <a:r>
              <a:rPr lang="en-US" altLang="ja-JP" sz="1400" b="1" dirty="0">
                <a:solidFill>
                  <a:srgbClr val="000000"/>
                </a:solidFill>
              </a:rPr>
              <a:t>Pedestal RMS (FADC counts)</a:t>
            </a:r>
            <a:endParaRPr lang="ja-JP" altLang="en-US" sz="1400" b="1" dirty="0">
              <a:solidFill>
                <a:srgbClr val="000000"/>
              </a:solidFill>
            </a:endParaRPr>
          </a:p>
        </p:txBody>
      </p:sp>
      <p:sp>
        <p:nvSpPr>
          <p:cNvPr id="8" name="テキスト ボックス 17"/>
          <p:cNvSpPr txBox="1">
            <a:spLocks noChangeArrowheads="1"/>
          </p:cNvSpPr>
          <p:nvPr/>
        </p:nvSpPr>
        <p:spPr bwMode="auto">
          <a:xfrm>
            <a:off x="473072" y="1084229"/>
            <a:ext cx="3670300" cy="338138"/>
          </a:xfrm>
          <a:prstGeom prst="rect">
            <a:avLst/>
          </a:prstGeom>
          <a:noFill/>
          <a:ln w="9525">
            <a:noFill/>
            <a:miter lim="800000"/>
            <a:headEnd/>
            <a:tailEnd/>
          </a:ln>
        </p:spPr>
        <p:txBody>
          <a:bodyPr wrap="none">
            <a:spAutoFit/>
          </a:bodyPr>
          <a:lstStyle/>
          <a:p>
            <a:r>
              <a:rPr lang="ja-JP" altLang="en-US" sz="1600" b="1" dirty="0">
                <a:solidFill>
                  <a:srgbClr val="000000"/>
                </a:solidFill>
              </a:rPr>
              <a:t>温度と</a:t>
            </a:r>
            <a:r>
              <a:rPr lang="en-US" altLang="ja-JP" sz="1600" b="1" dirty="0">
                <a:solidFill>
                  <a:srgbClr val="000000"/>
                </a:solidFill>
              </a:rPr>
              <a:t>2μs</a:t>
            </a:r>
            <a:r>
              <a:rPr lang="ja-JP" altLang="en-US" sz="1600" b="1" dirty="0">
                <a:solidFill>
                  <a:srgbClr val="000000"/>
                </a:solidFill>
              </a:rPr>
              <a:t>間での</a:t>
            </a:r>
            <a:r>
              <a:rPr lang="en-US" altLang="ja-JP" sz="1600" b="1" dirty="0">
                <a:solidFill>
                  <a:srgbClr val="000000"/>
                </a:solidFill>
              </a:rPr>
              <a:t>Pedestal</a:t>
            </a:r>
            <a:r>
              <a:rPr lang="ja-JP" altLang="en-US" sz="1600" b="1" dirty="0">
                <a:solidFill>
                  <a:srgbClr val="000000"/>
                </a:solidFill>
              </a:rPr>
              <a:t>の</a:t>
            </a:r>
            <a:r>
              <a:rPr lang="en-US" altLang="ja-JP" sz="1600" b="1" dirty="0">
                <a:solidFill>
                  <a:srgbClr val="000000"/>
                </a:solidFill>
              </a:rPr>
              <a:t>RMS</a:t>
            </a:r>
            <a:r>
              <a:rPr lang="ja-JP" altLang="en-US" sz="1600" b="1" dirty="0">
                <a:solidFill>
                  <a:srgbClr val="000000"/>
                </a:solidFill>
              </a:rPr>
              <a:t>の関係</a:t>
            </a:r>
          </a:p>
        </p:txBody>
      </p:sp>
      <p:pic>
        <p:nvPicPr>
          <p:cNvPr id="9" name="Picture 2" descr="G:\time.png"/>
          <p:cNvPicPr>
            <a:picLocks noChangeAspect="1" noChangeArrowheads="1"/>
          </p:cNvPicPr>
          <p:nvPr/>
        </p:nvPicPr>
        <p:blipFill>
          <a:blip r:embed="rId3" cstate="print"/>
          <a:srcRect/>
          <a:stretch>
            <a:fillRect/>
          </a:stretch>
        </p:blipFill>
        <p:spPr bwMode="auto">
          <a:xfrm>
            <a:off x="4572000" y="1071546"/>
            <a:ext cx="4537075" cy="3076575"/>
          </a:xfrm>
          <a:prstGeom prst="rect">
            <a:avLst/>
          </a:prstGeom>
          <a:noFill/>
          <a:ln w="9525">
            <a:noFill/>
            <a:miter lim="800000"/>
            <a:headEnd/>
            <a:tailEnd/>
          </a:ln>
        </p:spPr>
      </p:pic>
      <p:sp>
        <p:nvSpPr>
          <p:cNvPr id="10" name="テキスト ボックス 5"/>
          <p:cNvSpPr txBox="1">
            <a:spLocks noChangeArrowheads="1"/>
          </p:cNvSpPr>
          <p:nvPr/>
        </p:nvSpPr>
        <p:spPr bwMode="auto">
          <a:xfrm>
            <a:off x="7429500" y="3862371"/>
            <a:ext cx="1525588" cy="307975"/>
          </a:xfrm>
          <a:prstGeom prst="rect">
            <a:avLst/>
          </a:prstGeom>
          <a:noFill/>
          <a:ln w="9525">
            <a:noFill/>
            <a:miter lim="800000"/>
            <a:headEnd/>
            <a:tailEnd/>
          </a:ln>
        </p:spPr>
        <p:txBody>
          <a:bodyPr wrap="none">
            <a:spAutoFit/>
          </a:bodyPr>
          <a:lstStyle/>
          <a:p>
            <a:r>
              <a:rPr lang="en-US" altLang="ja-JP" sz="1400" b="1">
                <a:solidFill>
                  <a:srgbClr val="000000"/>
                </a:solidFill>
              </a:rPr>
              <a:t>Temperature (</a:t>
            </a:r>
            <a:r>
              <a:rPr lang="ja-JP" altLang="en-US" sz="1400" b="1">
                <a:solidFill>
                  <a:srgbClr val="000000"/>
                </a:solidFill>
              </a:rPr>
              <a:t>℃</a:t>
            </a:r>
            <a:r>
              <a:rPr lang="en-US" altLang="ja-JP" sz="1400" b="1">
                <a:solidFill>
                  <a:srgbClr val="000000"/>
                </a:solidFill>
              </a:rPr>
              <a:t>)</a:t>
            </a:r>
            <a:endParaRPr lang="ja-JP" altLang="en-US" sz="1400" b="1">
              <a:solidFill>
                <a:srgbClr val="000000"/>
              </a:solidFill>
            </a:endParaRPr>
          </a:p>
        </p:txBody>
      </p:sp>
      <p:sp>
        <p:nvSpPr>
          <p:cNvPr id="11" name="テキスト ボックス 6"/>
          <p:cNvSpPr txBox="1">
            <a:spLocks noChangeArrowheads="1"/>
          </p:cNvSpPr>
          <p:nvPr/>
        </p:nvSpPr>
        <p:spPr bwMode="auto">
          <a:xfrm rot="16200000">
            <a:off x="3886996" y="1948640"/>
            <a:ext cx="1633537" cy="307975"/>
          </a:xfrm>
          <a:prstGeom prst="rect">
            <a:avLst/>
          </a:prstGeom>
          <a:noFill/>
          <a:ln w="9525">
            <a:noFill/>
            <a:miter lim="800000"/>
            <a:headEnd/>
            <a:tailEnd/>
          </a:ln>
        </p:spPr>
        <p:txBody>
          <a:bodyPr wrap="none">
            <a:spAutoFit/>
          </a:bodyPr>
          <a:lstStyle/>
          <a:p>
            <a:r>
              <a:rPr lang="en-US" altLang="ja-JP" sz="1400" b="1" dirty="0">
                <a:solidFill>
                  <a:srgbClr val="000000"/>
                </a:solidFill>
              </a:rPr>
              <a:t>Mean drift time (s)</a:t>
            </a:r>
            <a:endParaRPr lang="ja-JP" altLang="en-US" sz="1400" b="1" dirty="0">
              <a:solidFill>
                <a:srgbClr val="000000"/>
              </a:solidFill>
            </a:endParaRPr>
          </a:p>
        </p:txBody>
      </p:sp>
      <p:sp>
        <p:nvSpPr>
          <p:cNvPr id="12" name="正方形/長方形 11"/>
          <p:cNvSpPr/>
          <p:nvPr/>
        </p:nvSpPr>
        <p:spPr>
          <a:xfrm>
            <a:off x="6357950" y="1512857"/>
            <a:ext cx="2143125" cy="5715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a:xfrm>
            <a:off x="6465900" y="1673570"/>
            <a:ext cx="71438" cy="7302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6465900" y="1889470"/>
            <a:ext cx="71438" cy="714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32"/>
          <p:cNvSpPr txBox="1">
            <a:spLocks noChangeArrowheads="1"/>
          </p:cNvSpPr>
          <p:nvPr/>
        </p:nvSpPr>
        <p:spPr bwMode="auto">
          <a:xfrm>
            <a:off x="6537338" y="1532282"/>
            <a:ext cx="1963737" cy="492125"/>
          </a:xfrm>
          <a:prstGeom prst="rect">
            <a:avLst/>
          </a:prstGeom>
          <a:noFill/>
          <a:ln w="9525">
            <a:noFill/>
            <a:miter lim="800000"/>
            <a:headEnd/>
            <a:tailEnd/>
          </a:ln>
        </p:spPr>
        <p:txBody>
          <a:bodyPr wrap="none">
            <a:spAutoFit/>
          </a:bodyPr>
          <a:lstStyle/>
          <a:p>
            <a:r>
              <a:rPr lang="ja-JP" altLang="en-US" sz="1300">
                <a:solidFill>
                  <a:srgbClr val="000000"/>
                </a:solidFill>
              </a:rPr>
              <a:t>液体窒素での冷却下</a:t>
            </a:r>
            <a:endParaRPr lang="en-US" altLang="ja-JP" sz="1300">
              <a:solidFill>
                <a:srgbClr val="000000"/>
              </a:solidFill>
            </a:endParaRPr>
          </a:p>
          <a:p>
            <a:r>
              <a:rPr lang="ja-JP" altLang="en-US" sz="1300">
                <a:solidFill>
                  <a:srgbClr val="000000"/>
                </a:solidFill>
              </a:rPr>
              <a:t>恒温槽による温度制御下</a:t>
            </a:r>
          </a:p>
        </p:txBody>
      </p:sp>
      <p:sp>
        <p:nvSpPr>
          <p:cNvPr id="16" name="正方形/長方形 15"/>
          <p:cNvSpPr/>
          <p:nvPr/>
        </p:nvSpPr>
        <p:spPr>
          <a:xfrm>
            <a:off x="714363" y="1512857"/>
            <a:ext cx="2143125" cy="5715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p:nvPr/>
        </p:nvSpPr>
        <p:spPr>
          <a:xfrm>
            <a:off x="822313" y="1673570"/>
            <a:ext cx="71438" cy="7302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p:cNvSpPr/>
          <p:nvPr/>
        </p:nvSpPr>
        <p:spPr>
          <a:xfrm>
            <a:off x="822313" y="1889470"/>
            <a:ext cx="71438" cy="714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テキスト ボックス 32"/>
          <p:cNvSpPr txBox="1">
            <a:spLocks noChangeArrowheads="1"/>
          </p:cNvSpPr>
          <p:nvPr/>
        </p:nvSpPr>
        <p:spPr bwMode="auto">
          <a:xfrm>
            <a:off x="893751" y="1532282"/>
            <a:ext cx="1963737" cy="492125"/>
          </a:xfrm>
          <a:prstGeom prst="rect">
            <a:avLst/>
          </a:prstGeom>
          <a:noFill/>
          <a:ln w="9525">
            <a:noFill/>
            <a:miter lim="800000"/>
            <a:headEnd/>
            <a:tailEnd/>
          </a:ln>
        </p:spPr>
        <p:txBody>
          <a:bodyPr wrap="none">
            <a:spAutoFit/>
          </a:bodyPr>
          <a:lstStyle/>
          <a:p>
            <a:r>
              <a:rPr lang="ja-JP" altLang="en-US" sz="1300">
                <a:solidFill>
                  <a:srgbClr val="000000"/>
                </a:solidFill>
              </a:rPr>
              <a:t>液体窒素での冷却下</a:t>
            </a:r>
            <a:endParaRPr lang="en-US" altLang="ja-JP" sz="1300">
              <a:solidFill>
                <a:srgbClr val="000000"/>
              </a:solidFill>
            </a:endParaRPr>
          </a:p>
          <a:p>
            <a:r>
              <a:rPr lang="ja-JP" altLang="en-US" sz="1300">
                <a:solidFill>
                  <a:srgbClr val="000000"/>
                </a:solidFill>
              </a:rPr>
              <a:t>恒温槽による温度制御下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エネルギー分解能</a:t>
            </a:r>
            <a:endParaRPr kumimoji="1" lang="ja-JP" altLang="en-US" dirty="0"/>
          </a:p>
        </p:txBody>
      </p:sp>
      <p:sp>
        <p:nvSpPr>
          <p:cNvPr id="3" name="コンテンツ プレースホルダ 2"/>
          <p:cNvSpPr>
            <a:spLocks noGrp="1"/>
          </p:cNvSpPr>
          <p:nvPr>
            <p:ph idx="1"/>
          </p:nvPr>
        </p:nvSpPr>
        <p:spPr>
          <a:xfrm>
            <a:off x="457200" y="5232431"/>
            <a:ext cx="8229600" cy="1554155"/>
          </a:xfrm>
        </p:spPr>
        <p:txBody>
          <a:bodyPr/>
          <a:lstStyle/>
          <a:p>
            <a:r>
              <a:rPr kumimoji="1" lang="ja-JP" altLang="en-US" sz="2200" dirty="0" smtClean="0"/>
              <a:t>依然として電荷収集の影響が</a:t>
            </a:r>
            <a:r>
              <a:rPr lang="ja-JP" altLang="en-US" sz="2200" dirty="0" smtClean="0"/>
              <a:t>支配的</a:t>
            </a:r>
            <a:endParaRPr kumimoji="1" lang="ja-JP" altLang="en-US" sz="2200" dirty="0"/>
          </a:p>
        </p:txBody>
      </p:sp>
      <p:graphicFrame>
        <p:nvGraphicFramePr>
          <p:cNvPr id="50178" name="Object 4"/>
          <p:cNvGraphicFramePr>
            <a:graphicFrameLocks noChangeAspect="1"/>
          </p:cNvGraphicFramePr>
          <p:nvPr/>
        </p:nvGraphicFramePr>
        <p:xfrm>
          <a:off x="823917" y="1628781"/>
          <a:ext cx="4319587" cy="725487"/>
        </p:xfrm>
        <a:graphic>
          <a:graphicData uri="http://schemas.openxmlformats.org/presentationml/2006/ole">
            <p:oleObj spid="_x0000_s50178" name="数式" r:id="rId3" imgW="1434960" imgH="241200" progId="Equation.3">
              <p:embed/>
            </p:oleObj>
          </a:graphicData>
        </a:graphic>
      </p:graphicFrame>
      <p:graphicFrame>
        <p:nvGraphicFramePr>
          <p:cNvPr id="50179" name="Object 5"/>
          <p:cNvGraphicFramePr>
            <a:graphicFrameLocks noChangeAspect="1"/>
          </p:cNvGraphicFramePr>
          <p:nvPr/>
        </p:nvGraphicFramePr>
        <p:xfrm>
          <a:off x="5286379" y="1700232"/>
          <a:ext cx="3786215" cy="1643061"/>
        </p:xfrm>
        <a:graphic>
          <a:graphicData uri="http://schemas.openxmlformats.org/presentationml/2006/ole">
            <p:oleObj spid="_x0000_s50179" name="数式" r:id="rId4" imgW="2145960" imgH="939600" progId="Equation.3">
              <p:embed/>
            </p:oleObj>
          </a:graphicData>
        </a:graphic>
      </p:graphicFrame>
      <p:graphicFrame>
        <p:nvGraphicFramePr>
          <p:cNvPr id="50180" name="Object 13"/>
          <p:cNvGraphicFramePr>
            <a:graphicFrameLocks noChangeAspect="1"/>
          </p:cNvGraphicFramePr>
          <p:nvPr/>
        </p:nvGraphicFramePr>
        <p:xfrm>
          <a:off x="777875" y="2414599"/>
          <a:ext cx="2436813" cy="2586037"/>
        </p:xfrm>
        <a:graphic>
          <a:graphicData uri="http://schemas.openxmlformats.org/presentationml/2006/ole">
            <p:oleObj spid="_x0000_s50180" name="数式" r:id="rId5" imgW="711000" imgH="799920" progId="Equation.3">
              <p:embed/>
            </p:oleObj>
          </a:graphicData>
        </a:graphic>
      </p:graphicFrame>
      <p:sp>
        <p:nvSpPr>
          <p:cNvPr id="7" name="テキスト ボックス 6"/>
          <p:cNvSpPr txBox="1"/>
          <p:nvPr/>
        </p:nvSpPr>
        <p:spPr>
          <a:xfrm>
            <a:off x="3412566" y="1130842"/>
            <a:ext cx="2159566" cy="369332"/>
          </a:xfrm>
          <a:prstGeom prst="rect">
            <a:avLst/>
          </a:prstGeom>
          <a:noFill/>
        </p:spPr>
        <p:txBody>
          <a:bodyPr wrap="none" rtlCol="0">
            <a:spAutoFit/>
          </a:bodyPr>
          <a:lstStyle/>
          <a:p>
            <a:r>
              <a:rPr kumimoji="1" lang="en-US" altLang="ja-JP" dirty="0" smtClean="0"/>
              <a:t>0</a:t>
            </a:r>
            <a:r>
              <a:rPr kumimoji="1" lang="ja-JP" altLang="en-US" dirty="0" smtClean="0"/>
              <a:t>℃で測定したとき</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電場の一様性</a:t>
            </a:r>
            <a:endParaRPr kumimoji="1" lang="ja-JP" altLang="en-US" dirty="0"/>
          </a:p>
        </p:txBody>
      </p:sp>
      <p:sp>
        <p:nvSpPr>
          <p:cNvPr id="3" name="コンテンツ プレースホルダ 2"/>
          <p:cNvSpPr>
            <a:spLocks noGrp="1"/>
          </p:cNvSpPr>
          <p:nvPr>
            <p:ph idx="1"/>
          </p:nvPr>
        </p:nvSpPr>
        <p:spPr>
          <a:xfrm>
            <a:off x="457200" y="1000108"/>
            <a:ext cx="8229600" cy="4525963"/>
          </a:xfrm>
        </p:spPr>
        <p:txBody>
          <a:bodyPr/>
          <a:lstStyle/>
          <a:p>
            <a:r>
              <a:rPr kumimoji="1" lang="ja-JP" altLang="en-US" sz="2200" dirty="0" smtClean="0"/>
              <a:t>理想的には</a:t>
            </a:r>
            <a:r>
              <a:rPr lang="ja-JP" altLang="en-US" sz="2200" dirty="0" smtClean="0"/>
              <a:t>電荷収集の影響は完全にキャンセルできる。</a:t>
            </a:r>
            <a:endParaRPr lang="en-US" altLang="ja-JP" sz="2200" dirty="0" smtClean="0"/>
          </a:p>
          <a:p>
            <a:r>
              <a:rPr kumimoji="1" lang="ja-JP" altLang="en-US" sz="2200" dirty="0" smtClean="0"/>
              <a:t>完全にキャンセルできないのは、</a:t>
            </a:r>
            <a:r>
              <a:rPr kumimoji="1" lang="en-US" altLang="ja-JP" sz="2200" dirty="0" err="1" smtClean="0"/>
              <a:t>CdTe</a:t>
            </a:r>
            <a:r>
              <a:rPr kumimoji="1" lang="ja-JP" altLang="en-US" sz="2200" dirty="0" smtClean="0"/>
              <a:t>内部の電場が一様でないためだと思われる。</a:t>
            </a:r>
            <a:endParaRPr lang="en-US" altLang="ja-JP" sz="2200" dirty="0" smtClean="0"/>
          </a:p>
          <a:p>
            <a:r>
              <a:rPr kumimoji="1" lang="en-US" altLang="ja-JP" sz="2200" dirty="0" err="1" smtClean="0"/>
              <a:t>CdTe</a:t>
            </a:r>
            <a:r>
              <a:rPr kumimoji="1" lang="ja-JP" altLang="en-US" sz="2200" dirty="0" smtClean="0"/>
              <a:t>素子全体が均一であった場合、電場の非一様性による影響は</a:t>
            </a:r>
            <a:r>
              <a:rPr kumimoji="1" lang="en-US" altLang="ja-JP" sz="2200" dirty="0" smtClean="0"/>
              <a:t>0.2%</a:t>
            </a:r>
            <a:r>
              <a:rPr kumimoji="1" lang="ja-JP" altLang="en-US" sz="2200" dirty="0" smtClean="0"/>
              <a:t>程度</a:t>
            </a:r>
            <a:r>
              <a:rPr lang="ja-JP" altLang="en-US" sz="2200" dirty="0" smtClean="0"/>
              <a:t>→均一でない</a:t>
            </a:r>
            <a:r>
              <a:rPr lang="en-US" altLang="ja-JP" sz="2200" dirty="0" smtClean="0"/>
              <a:t>?</a:t>
            </a:r>
            <a:r>
              <a:rPr lang="ja-JP" altLang="en-US" sz="2200" dirty="0" smtClean="0"/>
              <a:t> </a:t>
            </a:r>
            <a:endParaRPr kumimoji="1" lang="en-US" altLang="ja-JP" sz="2200" dirty="0" smtClean="0"/>
          </a:p>
        </p:txBody>
      </p:sp>
      <p:grpSp>
        <p:nvGrpSpPr>
          <p:cNvPr id="4" name="グループ化 3"/>
          <p:cNvGrpSpPr/>
          <p:nvPr/>
        </p:nvGrpSpPr>
        <p:grpSpPr>
          <a:xfrm>
            <a:off x="-32" y="2920094"/>
            <a:ext cx="4824623" cy="3937930"/>
            <a:chOff x="896793" y="1071547"/>
            <a:chExt cx="7261560" cy="5926995"/>
          </a:xfrm>
        </p:grpSpPr>
        <p:pic>
          <p:nvPicPr>
            <p:cNvPr id="5" name="Picture 4" descr="C:\ele\cdte.png"/>
            <p:cNvPicPr>
              <a:picLocks noChangeAspect="1" noChangeArrowheads="1"/>
            </p:cNvPicPr>
            <p:nvPr/>
          </p:nvPicPr>
          <p:blipFill>
            <a:blip r:embed="rId2" cstate="print">
              <a:clrChange>
                <a:clrFrom>
                  <a:srgbClr val="FFFFFF"/>
                </a:clrFrom>
                <a:clrTo>
                  <a:srgbClr val="FFFFFF">
                    <a:alpha val="0"/>
                  </a:srgbClr>
                </a:clrTo>
              </a:clrChange>
            </a:blip>
            <a:srcRect l="916" t="2450" b="5669"/>
            <a:stretch>
              <a:fillRect/>
            </a:stretch>
          </p:blipFill>
          <p:spPr bwMode="auto">
            <a:xfrm>
              <a:off x="1285852" y="1071547"/>
              <a:ext cx="6445571" cy="5429288"/>
            </a:xfrm>
            <a:prstGeom prst="rect">
              <a:avLst/>
            </a:prstGeom>
            <a:noFill/>
          </p:spPr>
        </p:pic>
        <p:sp>
          <p:nvSpPr>
            <p:cNvPr id="6" name="テキスト ボックス 5"/>
            <p:cNvSpPr txBox="1"/>
            <p:nvPr/>
          </p:nvSpPr>
          <p:spPr>
            <a:xfrm>
              <a:off x="3428992" y="6396335"/>
              <a:ext cx="2743707" cy="602207"/>
            </a:xfrm>
            <a:prstGeom prst="rect">
              <a:avLst/>
            </a:prstGeom>
            <a:noFill/>
          </p:spPr>
          <p:txBody>
            <a:bodyPr wrap="none" rtlCol="0">
              <a:spAutoFit/>
            </a:bodyPr>
            <a:lstStyle/>
            <a:p>
              <a:r>
                <a:rPr kumimoji="1" lang="en-US" altLang="ja-JP" sz="2000" dirty="0" smtClean="0"/>
                <a:t>X position(cm)</a:t>
              </a:r>
              <a:endParaRPr kumimoji="1" lang="ja-JP" altLang="en-US" sz="2000" dirty="0"/>
            </a:p>
          </p:txBody>
        </p:sp>
        <p:sp>
          <p:nvSpPr>
            <p:cNvPr id="7" name="テキスト ボックス 6"/>
            <p:cNvSpPr txBox="1"/>
            <p:nvPr/>
          </p:nvSpPr>
          <p:spPr>
            <a:xfrm rot="16200000">
              <a:off x="-170482" y="3301881"/>
              <a:ext cx="2736758" cy="602207"/>
            </a:xfrm>
            <a:prstGeom prst="rect">
              <a:avLst/>
            </a:prstGeom>
            <a:noFill/>
          </p:spPr>
          <p:txBody>
            <a:bodyPr wrap="none" rtlCol="0">
              <a:spAutoFit/>
            </a:bodyPr>
            <a:lstStyle/>
            <a:p>
              <a:r>
                <a:rPr lang="en-US" altLang="ja-JP" sz="2000" dirty="0"/>
                <a:t>Y</a:t>
              </a:r>
              <a:r>
                <a:rPr kumimoji="1" lang="en-US" altLang="ja-JP" sz="2000" dirty="0" smtClean="0"/>
                <a:t> position(cm)</a:t>
              </a:r>
              <a:endParaRPr kumimoji="1" lang="ja-JP" altLang="en-US" sz="2000" dirty="0"/>
            </a:p>
          </p:txBody>
        </p:sp>
        <p:sp>
          <p:nvSpPr>
            <p:cNvPr id="8" name="テキスト ボックス 7"/>
            <p:cNvSpPr txBox="1"/>
            <p:nvPr/>
          </p:nvSpPr>
          <p:spPr>
            <a:xfrm rot="16200000">
              <a:off x="6765268" y="1916737"/>
              <a:ext cx="2183963" cy="602207"/>
            </a:xfrm>
            <a:prstGeom prst="rect">
              <a:avLst/>
            </a:prstGeom>
            <a:noFill/>
          </p:spPr>
          <p:txBody>
            <a:bodyPr wrap="none" rtlCol="0">
              <a:spAutoFit/>
            </a:bodyPr>
            <a:lstStyle/>
            <a:p>
              <a:r>
                <a:rPr lang="ja-JP" altLang="en-US" sz="2000" dirty="0"/>
                <a:t>電場</a:t>
              </a:r>
              <a:r>
                <a:rPr kumimoji="1" lang="en-US" altLang="ja-JP" sz="2000" dirty="0" smtClean="0"/>
                <a:t>(V/cm)</a:t>
              </a:r>
              <a:endParaRPr kumimoji="1" lang="ja-JP" altLang="en-US" sz="2000" dirty="0"/>
            </a:p>
          </p:txBody>
        </p:sp>
        <p:sp>
          <p:nvSpPr>
            <p:cNvPr id="9" name="テキスト ボックス 8"/>
            <p:cNvSpPr txBox="1"/>
            <p:nvPr/>
          </p:nvSpPr>
          <p:spPr>
            <a:xfrm>
              <a:off x="3960160" y="1127775"/>
              <a:ext cx="1054827" cy="602207"/>
            </a:xfrm>
            <a:prstGeom prst="rect">
              <a:avLst/>
            </a:prstGeom>
            <a:noFill/>
          </p:spPr>
          <p:txBody>
            <a:bodyPr wrap="none" rtlCol="0">
              <a:spAutoFit/>
            </a:bodyPr>
            <a:lstStyle/>
            <a:p>
              <a:r>
                <a:rPr kumimoji="1" lang="ja-JP" altLang="en-US" sz="2000" b="1" dirty="0" smtClean="0"/>
                <a:t>陽極</a:t>
              </a:r>
              <a:endParaRPr kumimoji="1" lang="ja-JP" altLang="en-US" sz="2000" b="1" dirty="0"/>
            </a:p>
          </p:txBody>
        </p:sp>
        <p:sp>
          <p:nvSpPr>
            <p:cNvPr id="10" name="テキスト ボックス 9"/>
            <p:cNvSpPr txBox="1"/>
            <p:nvPr/>
          </p:nvSpPr>
          <p:spPr>
            <a:xfrm>
              <a:off x="3852638" y="5708282"/>
              <a:ext cx="1054827" cy="602207"/>
            </a:xfrm>
            <a:prstGeom prst="rect">
              <a:avLst/>
            </a:prstGeom>
            <a:noFill/>
          </p:spPr>
          <p:txBody>
            <a:bodyPr wrap="none" rtlCol="0">
              <a:spAutoFit/>
            </a:bodyPr>
            <a:lstStyle/>
            <a:p>
              <a:r>
                <a:rPr lang="ja-JP" altLang="en-US" sz="2000" b="1" dirty="0"/>
                <a:t>陰</a:t>
              </a:r>
              <a:r>
                <a:rPr kumimoji="1" lang="ja-JP" altLang="en-US" sz="2000" b="1" dirty="0" smtClean="0"/>
                <a:t>極</a:t>
              </a:r>
              <a:endParaRPr kumimoji="1" lang="ja-JP" altLang="en-US" sz="2000" b="1" dirty="0"/>
            </a:p>
          </p:txBody>
        </p:sp>
      </p:grpSp>
      <p:sp>
        <p:nvSpPr>
          <p:cNvPr id="11" name="Rectangle 19"/>
          <p:cNvSpPr>
            <a:spLocks noChangeArrowheads="1"/>
          </p:cNvSpPr>
          <p:nvPr/>
        </p:nvSpPr>
        <p:spPr bwMode="auto">
          <a:xfrm>
            <a:off x="6143631" y="4084634"/>
            <a:ext cx="1620838" cy="1619250"/>
          </a:xfrm>
          <a:prstGeom prst="rect">
            <a:avLst/>
          </a:prstGeom>
          <a:solidFill>
            <a:schemeClr val="accent1"/>
          </a:solidFill>
          <a:ln w="9525">
            <a:miter lim="800000"/>
            <a:headEnd/>
            <a:tailEnd/>
          </a:ln>
          <a:scene3d>
            <a:camera prst="legacyObliqueTopRight"/>
            <a:lightRig rig="legacyFlat3" dir="b"/>
          </a:scene3d>
          <a:sp3d extrusionH="806450" prstMaterial="legacyMatte">
            <a:bevelT w="13500" h="13500" prst="angle"/>
            <a:bevelB w="13500" h="13500" prst="angle"/>
            <a:extrusionClr>
              <a:schemeClr val="accent1"/>
            </a:extrusionClr>
          </a:sp3d>
        </p:spPr>
        <p:txBody>
          <a:bodyPr wrap="none" anchor="ctr">
            <a:flatTx/>
          </a:bodyPr>
          <a:lstStyle/>
          <a:p>
            <a:endParaRPr lang="ja-JP" altLang="en-US"/>
          </a:p>
        </p:txBody>
      </p:sp>
      <p:sp>
        <p:nvSpPr>
          <p:cNvPr id="12" name="フローチャート: 処理 11"/>
          <p:cNvSpPr/>
          <p:nvPr/>
        </p:nvSpPr>
        <p:spPr>
          <a:xfrm>
            <a:off x="5429256" y="3298821"/>
            <a:ext cx="2928938" cy="3071813"/>
          </a:xfrm>
          <a:prstGeom prst="flowChartProcess">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Rectangle 19"/>
          <p:cNvSpPr>
            <a:spLocks noChangeArrowheads="1"/>
          </p:cNvSpPr>
          <p:nvPr/>
        </p:nvSpPr>
        <p:spPr bwMode="auto">
          <a:xfrm>
            <a:off x="5857881" y="4370384"/>
            <a:ext cx="1619250" cy="1619250"/>
          </a:xfrm>
          <a:prstGeom prst="rect">
            <a:avLst/>
          </a:prstGeom>
          <a:solidFill>
            <a:schemeClr val="accent1"/>
          </a:solidFill>
          <a:ln w="9525">
            <a:miter lim="800000"/>
            <a:headEnd/>
            <a:tailEnd/>
          </a:ln>
          <a:scene3d>
            <a:camera prst="legacyObliqueTopRight"/>
            <a:lightRig rig="legacyFlat3" dir="b"/>
          </a:scene3d>
          <a:sp3d extrusionH="806450" prstMaterial="legacyMatte">
            <a:bevelT w="13500" h="13500" prst="angle"/>
            <a:bevelB w="13500" h="13500" prst="angle"/>
            <a:extrusionClr>
              <a:schemeClr val="accent1"/>
            </a:extrusionClr>
          </a:sp3d>
        </p:spPr>
        <p:txBody>
          <a:bodyPr wrap="none" anchor="ctr">
            <a:flatTx/>
          </a:bodyPr>
          <a:lstStyle/>
          <a:p>
            <a:endParaRPr lang="ja-JP" altLang="en-US"/>
          </a:p>
        </p:txBody>
      </p:sp>
      <p:sp>
        <p:nvSpPr>
          <p:cNvPr id="14" name="左中かっこ 13"/>
          <p:cNvSpPr/>
          <p:nvPr/>
        </p:nvSpPr>
        <p:spPr>
          <a:xfrm>
            <a:off x="5429256" y="4370384"/>
            <a:ext cx="357188" cy="1571625"/>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5" name="左中かっこ 14"/>
          <p:cNvSpPr/>
          <p:nvPr/>
        </p:nvSpPr>
        <p:spPr>
          <a:xfrm rot="16200000">
            <a:off x="6465100" y="5406227"/>
            <a:ext cx="357188" cy="1571625"/>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6" name="テキスト ボックス 11"/>
          <p:cNvSpPr txBox="1">
            <a:spLocks noChangeArrowheads="1"/>
          </p:cNvSpPr>
          <p:nvPr/>
        </p:nvSpPr>
        <p:spPr bwMode="auto">
          <a:xfrm>
            <a:off x="6346831" y="6348409"/>
            <a:ext cx="582613" cy="307975"/>
          </a:xfrm>
          <a:prstGeom prst="rect">
            <a:avLst/>
          </a:prstGeom>
          <a:noFill/>
          <a:ln w="9525">
            <a:noFill/>
            <a:miter lim="800000"/>
            <a:headEnd/>
            <a:tailEnd/>
          </a:ln>
        </p:spPr>
        <p:txBody>
          <a:bodyPr wrap="none">
            <a:spAutoFit/>
          </a:bodyPr>
          <a:lstStyle/>
          <a:p>
            <a:r>
              <a:rPr lang="en-US" altLang="ja-JP" sz="1400"/>
              <a:t>5mm</a:t>
            </a:r>
            <a:endParaRPr lang="ja-JP" altLang="en-US" sz="1400"/>
          </a:p>
        </p:txBody>
      </p:sp>
      <p:sp>
        <p:nvSpPr>
          <p:cNvPr id="17" name="テキスト ボックス 12"/>
          <p:cNvSpPr txBox="1">
            <a:spLocks noChangeArrowheads="1"/>
          </p:cNvSpPr>
          <p:nvPr/>
        </p:nvSpPr>
        <p:spPr bwMode="auto">
          <a:xfrm>
            <a:off x="4929194" y="5013321"/>
            <a:ext cx="582612" cy="307975"/>
          </a:xfrm>
          <a:prstGeom prst="rect">
            <a:avLst/>
          </a:prstGeom>
          <a:noFill/>
          <a:ln w="9525">
            <a:noFill/>
            <a:miter lim="800000"/>
            <a:headEnd/>
            <a:tailEnd/>
          </a:ln>
        </p:spPr>
        <p:txBody>
          <a:bodyPr wrap="none">
            <a:spAutoFit/>
          </a:bodyPr>
          <a:lstStyle/>
          <a:p>
            <a:r>
              <a:rPr lang="en-US" altLang="ja-JP" sz="1400"/>
              <a:t>5mm</a:t>
            </a:r>
            <a:endParaRPr lang="ja-JP" altLang="en-US" sz="1400"/>
          </a:p>
        </p:txBody>
      </p:sp>
      <p:sp>
        <p:nvSpPr>
          <p:cNvPr id="18" name="左中かっこ 17"/>
          <p:cNvSpPr/>
          <p:nvPr/>
        </p:nvSpPr>
        <p:spPr>
          <a:xfrm rot="2791866">
            <a:off x="5804700" y="3515515"/>
            <a:ext cx="344488" cy="787400"/>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9" name="テキスト ボックス 14"/>
          <p:cNvSpPr txBox="1">
            <a:spLocks noChangeArrowheads="1"/>
          </p:cNvSpPr>
          <p:nvPr/>
        </p:nvSpPr>
        <p:spPr bwMode="auto">
          <a:xfrm>
            <a:off x="5346706" y="3584571"/>
            <a:ext cx="582613" cy="307975"/>
          </a:xfrm>
          <a:prstGeom prst="rect">
            <a:avLst/>
          </a:prstGeom>
          <a:noFill/>
          <a:ln w="9525">
            <a:noFill/>
            <a:miter lim="800000"/>
            <a:headEnd/>
            <a:tailEnd/>
          </a:ln>
        </p:spPr>
        <p:txBody>
          <a:bodyPr wrap="none">
            <a:spAutoFit/>
          </a:bodyPr>
          <a:lstStyle/>
          <a:p>
            <a:r>
              <a:rPr lang="en-US" altLang="ja-JP" sz="1400"/>
              <a:t>5mm</a:t>
            </a:r>
            <a:endParaRPr lang="ja-JP" altLang="en-US" sz="1400"/>
          </a:p>
        </p:txBody>
      </p:sp>
      <p:cxnSp>
        <p:nvCxnSpPr>
          <p:cNvPr id="20" name="直線矢印コネクタ 19"/>
          <p:cNvCxnSpPr/>
          <p:nvPr/>
        </p:nvCxnSpPr>
        <p:spPr>
          <a:xfrm rot="5400000">
            <a:off x="6780226" y="3506778"/>
            <a:ext cx="727073" cy="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7"/>
          <p:cNvSpPr txBox="1">
            <a:spLocks noChangeArrowheads="1"/>
          </p:cNvSpPr>
          <p:nvPr/>
        </p:nvSpPr>
        <p:spPr bwMode="auto">
          <a:xfrm>
            <a:off x="6786569" y="2844799"/>
            <a:ext cx="646331" cy="369332"/>
          </a:xfrm>
          <a:prstGeom prst="rect">
            <a:avLst/>
          </a:prstGeom>
          <a:noFill/>
          <a:ln w="9525">
            <a:noFill/>
            <a:miter lim="800000"/>
            <a:headEnd/>
            <a:tailEnd/>
          </a:ln>
        </p:spPr>
        <p:txBody>
          <a:bodyPr wrap="none">
            <a:spAutoFit/>
          </a:bodyPr>
          <a:lstStyle/>
          <a:p>
            <a:r>
              <a:rPr lang="ja-JP" altLang="en-US" dirty="0" smtClean="0"/>
              <a:t>陽極</a:t>
            </a:r>
            <a:endParaRPr lang="ja-JP" altLang="en-US" dirty="0"/>
          </a:p>
        </p:txBody>
      </p:sp>
      <p:sp>
        <p:nvSpPr>
          <p:cNvPr id="22" name="テキスト ボックス 27"/>
          <p:cNvSpPr txBox="1">
            <a:spLocks noChangeArrowheads="1"/>
          </p:cNvSpPr>
          <p:nvPr/>
        </p:nvSpPr>
        <p:spPr bwMode="auto">
          <a:xfrm>
            <a:off x="6286506" y="4941884"/>
            <a:ext cx="723900" cy="369887"/>
          </a:xfrm>
          <a:prstGeom prst="rect">
            <a:avLst/>
          </a:prstGeom>
          <a:noFill/>
          <a:ln w="9525">
            <a:noFill/>
            <a:miter lim="800000"/>
            <a:headEnd/>
            <a:tailEnd/>
          </a:ln>
        </p:spPr>
        <p:txBody>
          <a:bodyPr wrap="none">
            <a:spAutoFit/>
          </a:bodyPr>
          <a:lstStyle/>
          <a:p>
            <a:r>
              <a:rPr lang="en-US" altLang="ja-JP"/>
              <a:t>CdTe</a:t>
            </a:r>
            <a:endParaRPr lang="ja-JP" altLang="en-US"/>
          </a:p>
        </p:txBody>
      </p:sp>
      <p:cxnSp>
        <p:nvCxnSpPr>
          <p:cNvPr id="23" name="直線矢印コネクタ 22"/>
          <p:cNvCxnSpPr/>
          <p:nvPr/>
        </p:nvCxnSpPr>
        <p:spPr>
          <a:xfrm rot="16200000" flipV="1">
            <a:off x="6898482" y="6255548"/>
            <a:ext cx="487387" cy="31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30"/>
          <p:cNvSpPr txBox="1">
            <a:spLocks noChangeArrowheads="1"/>
          </p:cNvSpPr>
          <p:nvPr/>
        </p:nvSpPr>
        <p:spPr bwMode="auto">
          <a:xfrm>
            <a:off x="6854831" y="6488137"/>
            <a:ext cx="646113" cy="369332"/>
          </a:xfrm>
          <a:prstGeom prst="rect">
            <a:avLst/>
          </a:prstGeom>
          <a:noFill/>
          <a:ln w="9525">
            <a:noFill/>
            <a:miter lim="800000"/>
            <a:headEnd/>
            <a:tailEnd/>
          </a:ln>
        </p:spPr>
        <p:txBody>
          <a:bodyPr>
            <a:spAutoFit/>
          </a:bodyPr>
          <a:lstStyle/>
          <a:p>
            <a:r>
              <a:rPr lang="ja-JP" altLang="en-US" dirty="0" smtClean="0"/>
              <a:t>陰極</a:t>
            </a:r>
            <a:endParaRPr lang="ja-JP" altLang="en-US" dirty="0"/>
          </a:p>
        </p:txBody>
      </p:sp>
      <p:sp>
        <p:nvSpPr>
          <p:cNvPr id="25" name="左中かっこ 24"/>
          <p:cNvSpPr/>
          <p:nvPr/>
        </p:nvSpPr>
        <p:spPr>
          <a:xfrm rot="13513588">
            <a:off x="7585081" y="4154484"/>
            <a:ext cx="249238" cy="373062"/>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26" name="テキスト ボックス 32"/>
          <p:cNvSpPr txBox="1">
            <a:spLocks noChangeArrowheads="1"/>
          </p:cNvSpPr>
          <p:nvPr/>
        </p:nvSpPr>
        <p:spPr bwMode="auto">
          <a:xfrm>
            <a:off x="7626356" y="4441821"/>
            <a:ext cx="731838" cy="307975"/>
          </a:xfrm>
          <a:prstGeom prst="rect">
            <a:avLst/>
          </a:prstGeom>
          <a:noFill/>
          <a:ln w="9525">
            <a:noFill/>
            <a:miter lim="800000"/>
            <a:headEnd/>
            <a:tailEnd/>
          </a:ln>
        </p:spPr>
        <p:txBody>
          <a:bodyPr wrap="none">
            <a:spAutoFit/>
          </a:bodyPr>
          <a:lstStyle/>
          <a:p>
            <a:r>
              <a:rPr lang="en-US" altLang="ja-JP" sz="1400"/>
              <a:t>2.5mm</a:t>
            </a:r>
            <a:endParaRPr lang="ja-JP" altLang="en-US" sz="1400"/>
          </a:p>
        </p:txBody>
      </p:sp>
      <p:sp>
        <p:nvSpPr>
          <p:cNvPr id="27" name="下矢印 26"/>
          <p:cNvSpPr/>
          <p:nvPr/>
        </p:nvSpPr>
        <p:spPr>
          <a:xfrm rot="5400000">
            <a:off x="4711646" y="4324148"/>
            <a:ext cx="611384" cy="5582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さらに大型化</a:t>
            </a:r>
            <a:endParaRPr kumimoji="1" lang="ja-JP" altLang="en-US" dirty="0"/>
          </a:p>
        </p:txBody>
      </p:sp>
      <p:sp>
        <p:nvSpPr>
          <p:cNvPr id="3" name="コンテンツ プレースホルダ 2"/>
          <p:cNvSpPr>
            <a:spLocks noGrp="1"/>
          </p:cNvSpPr>
          <p:nvPr>
            <p:ph idx="1"/>
          </p:nvPr>
        </p:nvSpPr>
        <p:spPr>
          <a:xfrm>
            <a:off x="457200" y="1000108"/>
            <a:ext cx="8229600" cy="4525963"/>
          </a:xfrm>
        </p:spPr>
        <p:txBody>
          <a:bodyPr/>
          <a:lstStyle/>
          <a:p>
            <a:r>
              <a:rPr kumimoji="1" lang="en-US" altLang="ja-JP" sz="2200" dirty="0" smtClean="0"/>
              <a:t>15mm×</a:t>
            </a:r>
            <a:r>
              <a:rPr lang="en-US" altLang="ja-JP" sz="2200" dirty="0" smtClean="0"/>
              <a:t> 15mm×10mm</a:t>
            </a:r>
            <a:r>
              <a:rPr lang="ja-JP" altLang="en-US" sz="2200" dirty="0" smtClean="0"/>
              <a:t>の</a:t>
            </a:r>
            <a:r>
              <a:rPr lang="en-US" altLang="ja-JP" sz="2200" dirty="0" err="1" smtClean="0"/>
              <a:t>CdTe</a:t>
            </a:r>
            <a:r>
              <a:rPr lang="ja-JP" altLang="en-US" sz="2200" dirty="0" smtClean="0"/>
              <a:t>素子を用いた</a:t>
            </a:r>
            <a:r>
              <a:rPr lang="en-US" altLang="ja-JP" sz="2200" dirty="0" err="1" smtClean="0"/>
              <a:t>CdTe</a:t>
            </a:r>
            <a:r>
              <a:rPr lang="ja-JP" altLang="en-US" sz="2200" dirty="0" smtClean="0"/>
              <a:t>検出器</a:t>
            </a:r>
            <a:endParaRPr lang="en-US" altLang="ja-JP" sz="2200" dirty="0" smtClean="0"/>
          </a:p>
          <a:p>
            <a:r>
              <a:rPr kumimoji="1" lang="ja-JP" altLang="en-US" sz="2200" dirty="0" smtClean="0"/>
              <a:t>クリアパルス製</a:t>
            </a:r>
            <a:r>
              <a:rPr kumimoji="1" lang="en-US" altLang="ja-JP" sz="2200" dirty="0" smtClean="0"/>
              <a:t>, </a:t>
            </a:r>
            <a:r>
              <a:rPr kumimoji="1" lang="ja-JP" altLang="en-US" sz="2200" dirty="0" smtClean="0"/>
              <a:t>オーミック型</a:t>
            </a:r>
            <a:endParaRPr kumimoji="1" lang="ja-JP" altLang="en-US" sz="2200" dirty="0"/>
          </a:p>
        </p:txBody>
      </p:sp>
      <p:grpSp>
        <p:nvGrpSpPr>
          <p:cNvPr id="15" name="グループ化 14"/>
          <p:cNvGrpSpPr/>
          <p:nvPr/>
        </p:nvGrpSpPr>
        <p:grpSpPr>
          <a:xfrm>
            <a:off x="1285852" y="1928802"/>
            <a:ext cx="6817864" cy="4609260"/>
            <a:chOff x="1428728" y="2143116"/>
            <a:chExt cx="6500858" cy="4394946"/>
          </a:xfrm>
        </p:grpSpPr>
        <p:pic>
          <p:nvPicPr>
            <p:cNvPr id="62466" name="Picture 2"/>
            <p:cNvPicPr>
              <a:picLocks noChangeAspect="1" noChangeArrowheads="1"/>
            </p:cNvPicPr>
            <p:nvPr/>
          </p:nvPicPr>
          <p:blipFill>
            <a:blip r:embed="rId2" cstate="print"/>
            <a:srcRect l="16834" t="15925" r="16770" b="16815"/>
            <a:stretch>
              <a:fillRect/>
            </a:stretch>
          </p:blipFill>
          <p:spPr bwMode="auto">
            <a:xfrm>
              <a:off x="1428728" y="2143116"/>
              <a:ext cx="6500858" cy="4394946"/>
            </a:xfrm>
            <a:prstGeom prst="rect">
              <a:avLst/>
            </a:prstGeom>
            <a:noFill/>
            <a:ln w="9525">
              <a:noFill/>
              <a:miter lim="800000"/>
              <a:headEnd/>
              <a:tailEnd/>
            </a:ln>
            <a:effectLst/>
          </p:spPr>
        </p:pic>
        <p:cxnSp>
          <p:nvCxnSpPr>
            <p:cNvPr id="6" name="直線矢印コネクタ 5"/>
            <p:cNvCxnSpPr/>
            <p:nvPr/>
          </p:nvCxnSpPr>
          <p:spPr bwMode="auto">
            <a:xfrm rot="16200000" flipH="1">
              <a:off x="3214678" y="4609236"/>
              <a:ext cx="1143008" cy="142876"/>
            </a:xfrm>
            <a:prstGeom prst="straightConnector1">
              <a:avLst/>
            </a:prstGeom>
            <a:solidFill>
              <a:schemeClr val="accent1"/>
            </a:solidFill>
            <a:ln w="15875" cap="flat" cmpd="sng" algn="ctr">
              <a:solidFill>
                <a:srgbClr val="FF0000"/>
              </a:solidFill>
              <a:prstDash val="solid"/>
              <a:round/>
              <a:headEnd type="arrow" w="lg" len="lg"/>
              <a:tailEnd type="arrow" w="lg" len="lg"/>
            </a:ln>
            <a:effectLst/>
          </p:spPr>
        </p:cxnSp>
        <p:cxnSp>
          <p:nvCxnSpPr>
            <p:cNvPr id="7" name="直線矢印コネクタ 6"/>
            <p:cNvCxnSpPr/>
            <p:nvPr/>
          </p:nvCxnSpPr>
          <p:spPr bwMode="auto">
            <a:xfrm flipV="1">
              <a:off x="3714744" y="3641677"/>
              <a:ext cx="1596618" cy="467496"/>
            </a:xfrm>
            <a:prstGeom prst="straightConnector1">
              <a:avLst/>
            </a:prstGeom>
            <a:solidFill>
              <a:schemeClr val="accent1"/>
            </a:solidFill>
            <a:ln w="15875" cap="flat" cmpd="sng" algn="ctr">
              <a:solidFill>
                <a:srgbClr val="FF0000"/>
              </a:solidFill>
              <a:prstDash val="solid"/>
              <a:round/>
              <a:headEnd type="arrow" w="lg" len="lg"/>
              <a:tailEnd type="arrow" w="lg" len="lg"/>
            </a:ln>
            <a:effectLst/>
          </p:spPr>
        </p:cxnSp>
        <p:cxnSp>
          <p:nvCxnSpPr>
            <p:cNvPr id="9" name="直線矢印コネクタ 8"/>
            <p:cNvCxnSpPr/>
            <p:nvPr/>
          </p:nvCxnSpPr>
          <p:spPr bwMode="auto">
            <a:xfrm rot="16200000" flipV="1">
              <a:off x="3286116" y="3680542"/>
              <a:ext cx="500068" cy="357191"/>
            </a:xfrm>
            <a:prstGeom prst="straightConnector1">
              <a:avLst/>
            </a:prstGeom>
            <a:solidFill>
              <a:schemeClr val="accent1"/>
            </a:solidFill>
            <a:ln w="15875" cap="flat" cmpd="sng" algn="ctr">
              <a:solidFill>
                <a:srgbClr val="FF0000"/>
              </a:solidFill>
              <a:prstDash val="solid"/>
              <a:round/>
              <a:headEnd type="arrow" w="lg" len="lg"/>
              <a:tailEnd type="arrow" w="lg" len="lg"/>
            </a:ln>
            <a:effectLst/>
          </p:spPr>
        </p:cxnSp>
        <p:sp>
          <p:nvSpPr>
            <p:cNvPr id="12" name="テキスト ボックス 11"/>
            <p:cNvSpPr txBox="1"/>
            <p:nvPr/>
          </p:nvSpPr>
          <p:spPr>
            <a:xfrm rot="21233354">
              <a:off x="3746493" y="4486426"/>
              <a:ext cx="825867" cy="369332"/>
            </a:xfrm>
            <a:prstGeom prst="rect">
              <a:avLst/>
            </a:prstGeom>
            <a:noFill/>
          </p:spPr>
          <p:txBody>
            <a:bodyPr wrap="none" rtlCol="0">
              <a:spAutoFit/>
            </a:bodyPr>
            <a:lstStyle/>
            <a:p>
              <a:r>
                <a:rPr kumimoji="1" lang="en-US" altLang="ja-JP" dirty="0" smtClean="0">
                  <a:solidFill>
                    <a:srgbClr val="FF0000"/>
                  </a:solidFill>
                </a:rPr>
                <a:t>15mm</a:t>
              </a:r>
              <a:endParaRPr kumimoji="1" lang="ja-JP" altLang="en-US" dirty="0">
                <a:solidFill>
                  <a:srgbClr val="FF0000"/>
                </a:solidFill>
              </a:endParaRPr>
            </a:p>
          </p:txBody>
        </p:sp>
        <p:sp>
          <p:nvSpPr>
            <p:cNvPr id="13" name="テキスト ボックス 12"/>
            <p:cNvSpPr txBox="1"/>
            <p:nvPr/>
          </p:nvSpPr>
          <p:spPr>
            <a:xfrm rot="20635296">
              <a:off x="4211207" y="3859120"/>
              <a:ext cx="825867" cy="369332"/>
            </a:xfrm>
            <a:prstGeom prst="rect">
              <a:avLst/>
            </a:prstGeom>
            <a:noFill/>
          </p:spPr>
          <p:txBody>
            <a:bodyPr wrap="none" rtlCol="0">
              <a:spAutoFit/>
            </a:bodyPr>
            <a:lstStyle/>
            <a:p>
              <a:r>
                <a:rPr kumimoji="1" lang="en-US" altLang="ja-JP" dirty="0" smtClean="0">
                  <a:solidFill>
                    <a:srgbClr val="FF0000"/>
                  </a:solidFill>
                </a:rPr>
                <a:t>15mm</a:t>
              </a:r>
              <a:endParaRPr kumimoji="1" lang="ja-JP" altLang="en-US" dirty="0">
                <a:solidFill>
                  <a:srgbClr val="FF0000"/>
                </a:solidFill>
              </a:endParaRPr>
            </a:p>
          </p:txBody>
        </p:sp>
        <p:sp>
          <p:nvSpPr>
            <p:cNvPr id="14" name="テキスト ボックス 13"/>
            <p:cNvSpPr txBox="1"/>
            <p:nvPr/>
          </p:nvSpPr>
          <p:spPr>
            <a:xfrm rot="3095150">
              <a:off x="2988697" y="3862729"/>
              <a:ext cx="825867" cy="369332"/>
            </a:xfrm>
            <a:prstGeom prst="rect">
              <a:avLst/>
            </a:prstGeom>
            <a:noFill/>
          </p:spPr>
          <p:txBody>
            <a:bodyPr wrap="none" rtlCol="0">
              <a:spAutoFit/>
            </a:bodyPr>
            <a:lstStyle/>
            <a:p>
              <a:r>
                <a:rPr kumimoji="1" lang="en-US" altLang="ja-JP" dirty="0" smtClean="0">
                  <a:solidFill>
                    <a:srgbClr val="FF0000"/>
                  </a:solidFill>
                </a:rPr>
                <a:t>10mm</a:t>
              </a:r>
              <a:endParaRPr kumimoji="1" lang="ja-JP" altLang="en-US" dirty="0">
                <a:solidFill>
                  <a:srgbClr val="FF0000"/>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000132"/>
          </a:xfrm>
        </p:spPr>
        <p:txBody>
          <a:bodyPr/>
          <a:lstStyle/>
          <a:p>
            <a:r>
              <a:rPr lang="ja-JP" altLang="en-US" dirty="0" smtClean="0"/>
              <a:t>大型</a:t>
            </a:r>
            <a:r>
              <a:rPr lang="en-US" altLang="ja-JP" dirty="0" err="1" smtClean="0"/>
              <a:t>CdTe</a:t>
            </a:r>
            <a:r>
              <a:rPr lang="ja-JP" altLang="en-US" dirty="0" smtClean="0"/>
              <a:t>検出器</a:t>
            </a:r>
            <a:endParaRPr kumimoji="1" lang="ja-JP" altLang="en-US" dirty="0"/>
          </a:p>
        </p:txBody>
      </p:sp>
      <p:sp>
        <p:nvSpPr>
          <p:cNvPr id="3" name="コンテンツ プレースホルダ 2"/>
          <p:cNvSpPr>
            <a:spLocks noGrp="1"/>
          </p:cNvSpPr>
          <p:nvPr>
            <p:ph idx="1"/>
          </p:nvPr>
        </p:nvSpPr>
        <p:spPr>
          <a:xfrm>
            <a:off x="428596" y="6072206"/>
            <a:ext cx="8429684" cy="500066"/>
          </a:xfrm>
        </p:spPr>
        <p:txBody>
          <a:bodyPr/>
          <a:lstStyle/>
          <a:p>
            <a:r>
              <a:rPr lang="ja-JP" altLang="en-US" sz="2200" dirty="0" smtClean="0"/>
              <a:t>ホール捕獲の効果が大きく、補正後もエネルギー分解能が低い</a:t>
            </a:r>
            <a:endParaRPr lang="en-US" altLang="ja-JP" sz="2200" dirty="0" smtClean="0"/>
          </a:p>
          <a:p>
            <a:pPr>
              <a:buNone/>
            </a:pPr>
            <a:r>
              <a:rPr lang="ja-JP" altLang="en-US" sz="2200" dirty="0" smtClean="0"/>
              <a:t>→ 解析方法の改善が必要</a:t>
            </a:r>
            <a:endParaRPr kumimoji="1" lang="ja-JP" altLang="en-US" sz="2200" dirty="0"/>
          </a:p>
        </p:txBody>
      </p:sp>
      <p:pic>
        <p:nvPicPr>
          <p:cNvPr id="4" name="コンテンツ プレースホルダ 3" descr="110217test7.jpg"/>
          <p:cNvPicPr>
            <a:picLocks noChangeAspect="1"/>
          </p:cNvPicPr>
          <p:nvPr/>
        </p:nvPicPr>
        <p:blipFill>
          <a:blip r:embed="rId2" cstate="print"/>
          <a:stretch>
            <a:fillRect/>
          </a:stretch>
        </p:blipFill>
        <p:spPr bwMode="auto">
          <a:xfrm>
            <a:off x="357158" y="857232"/>
            <a:ext cx="8431325" cy="5286412"/>
          </a:xfrm>
          <a:prstGeom prst="rect">
            <a:avLst/>
          </a:prstGeom>
          <a:noFill/>
          <a:ln w="9525">
            <a:noFill/>
            <a:miter lim="800000"/>
            <a:headEnd/>
            <a:tailEnd/>
          </a:ln>
        </p:spPr>
      </p:pic>
      <p:sp>
        <p:nvSpPr>
          <p:cNvPr id="5" name="テキスト ボックス 4"/>
          <p:cNvSpPr txBox="1"/>
          <p:nvPr/>
        </p:nvSpPr>
        <p:spPr>
          <a:xfrm>
            <a:off x="7858148" y="500042"/>
            <a:ext cx="999248" cy="384721"/>
          </a:xfrm>
          <a:prstGeom prst="rect">
            <a:avLst/>
          </a:prstGeom>
          <a:noFill/>
        </p:spPr>
        <p:txBody>
          <a:bodyPr wrap="none" rtlCol="0">
            <a:spAutoFit/>
          </a:bodyPr>
          <a:lstStyle/>
          <a:p>
            <a:r>
              <a:rPr kumimoji="1" lang="en-US" altLang="ja-JP" sz="1900" dirty="0" err="1" smtClean="0"/>
              <a:t>T.Hiraki</a:t>
            </a:r>
            <a:endParaRPr kumimoji="1" lang="ja-JP" altLang="en-US" sz="1900" dirty="0"/>
          </a:p>
        </p:txBody>
      </p:sp>
      <p:sp>
        <p:nvSpPr>
          <p:cNvPr id="6" name="テキスト ボックス 5"/>
          <p:cNvSpPr txBox="1"/>
          <p:nvPr/>
        </p:nvSpPr>
        <p:spPr>
          <a:xfrm>
            <a:off x="8786842" y="2500306"/>
            <a:ext cx="1439818" cy="338554"/>
          </a:xfrm>
          <a:prstGeom prst="rect">
            <a:avLst/>
          </a:prstGeom>
          <a:noFill/>
        </p:spPr>
        <p:txBody>
          <a:bodyPr wrap="none" rtlCol="0">
            <a:spAutoFit/>
          </a:bodyPr>
          <a:lstStyle/>
          <a:p>
            <a:r>
              <a:rPr kumimoji="1" lang="en-US" altLang="ja-JP" sz="1600" dirty="0" smtClean="0"/>
              <a:t>Energy (</a:t>
            </a:r>
            <a:r>
              <a:rPr kumimoji="1" lang="en-US" altLang="ja-JP" sz="1600" dirty="0" err="1" smtClean="0"/>
              <a:t>GeV</a:t>
            </a:r>
            <a:r>
              <a:rPr kumimoji="1" lang="en-US" altLang="ja-JP" sz="1600" dirty="0" smtClean="0"/>
              <a:t>)</a:t>
            </a:r>
            <a:endParaRPr kumimoji="1" lang="ja-JP" alt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ダブルベータ崩壊</a:t>
            </a:r>
            <a:endParaRPr kumimoji="1" lang="ja-JP" altLang="en-US" dirty="0"/>
          </a:p>
        </p:txBody>
      </p:sp>
      <p:sp>
        <p:nvSpPr>
          <p:cNvPr id="3" name="コンテンツ プレースホルダ 2"/>
          <p:cNvSpPr>
            <a:spLocks noGrp="1"/>
          </p:cNvSpPr>
          <p:nvPr>
            <p:ph idx="1"/>
          </p:nvPr>
        </p:nvSpPr>
        <p:spPr>
          <a:xfrm>
            <a:off x="457200" y="1260491"/>
            <a:ext cx="8229600" cy="4525963"/>
          </a:xfrm>
        </p:spPr>
        <p:txBody>
          <a:bodyPr/>
          <a:lstStyle/>
          <a:p>
            <a:r>
              <a:rPr kumimoji="1" lang="ja-JP" altLang="en-US" sz="2800" dirty="0" smtClean="0"/>
              <a:t>ニュートリノを放出するダブルベータ崩壊</a:t>
            </a:r>
            <a:endParaRPr lang="en-US" altLang="ja-JP" sz="2800" dirty="0" smtClean="0"/>
          </a:p>
          <a:p>
            <a:pPr lvl="1"/>
            <a:r>
              <a:rPr kumimoji="1" lang="ja-JP" altLang="en-US" sz="2200" dirty="0" smtClean="0"/>
              <a:t>標準模型の枠内</a:t>
            </a:r>
            <a:endParaRPr kumimoji="1" lang="en-US" altLang="ja-JP" sz="2200" dirty="0" smtClean="0"/>
          </a:p>
          <a:p>
            <a:pPr lvl="1"/>
            <a:r>
              <a:rPr lang="ja-JP" altLang="en-US" sz="2200" dirty="0" smtClean="0"/>
              <a:t>実験的に確認</a:t>
            </a:r>
            <a:endParaRPr lang="en-US" altLang="ja-JP" sz="2200" dirty="0" smtClean="0"/>
          </a:p>
          <a:p>
            <a:pPr lvl="1"/>
            <a:endParaRPr kumimoji="1" lang="en-US" altLang="ja-JP" sz="3200" dirty="0" smtClean="0"/>
          </a:p>
          <a:p>
            <a:pPr lvl="1"/>
            <a:endParaRPr kumimoji="1" lang="en-US" altLang="ja-JP" sz="3600" dirty="0" smtClean="0"/>
          </a:p>
          <a:p>
            <a:r>
              <a:rPr lang="ja-JP" altLang="en-US" sz="2800" dirty="0" smtClean="0"/>
              <a:t>ニュートリノを放出しないダブルベータ崩壊</a:t>
            </a:r>
            <a:endParaRPr lang="en-US" altLang="ja-JP" sz="2800" dirty="0" smtClean="0"/>
          </a:p>
          <a:p>
            <a:pPr lvl="1"/>
            <a:r>
              <a:rPr lang="ja-JP" altLang="en-US" sz="2200" dirty="0" smtClean="0"/>
              <a:t>標準模型では禁止された反応</a:t>
            </a:r>
            <a:endParaRPr lang="en-US" altLang="ja-JP" sz="2200" dirty="0" smtClean="0"/>
          </a:p>
          <a:p>
            <a:pPr lvl="1"/>
            <a:r>
              <a:rPr lang="ja-JP" altLang="en-US" sz="2200" dirty="0" smtClean="0"/>
              <a:t>実験的に未確認</a:t>
            </a:r>
            <a:endParaRPr lang="en-US" altLang="ja-JP" sz="2200" dirty="0" smtClean="0"/>
          </a:p>
          <a:p>
            <a:pPr>
              <a:buNone/>
            </a:pPr>
            <a:r>
              <a:rPr lang="en-US" altLang="ja-JP" sz="2200" dirty="0" smtClean="0"/>
              <a:t>	</a:t>
            </a:r>
            <a:r>
              <a:rPr lang="ja-JP" altLang="en-US" sz="2200" dirty="0" smtClean="0"/>
              <a:t>確認されると</a:t>
            </a:r>
            <a:endParaRPr lang="en-US" altLang="ja-JP" sz="2200" dirty="0" smtClean="0"/>
          </a:p>
          <a:p>
            <a:pPr lvl="1"/>
            <a:r>
              <a:rPr lang="ja-JP" altLang="en-US" sz="2200" dirty="0" smtClean="0"/>
              <a:t>ニュートリノはマヨラナ粒子</a:t>
            </a:r>
            <a:endParaRPr lang="en-US" altLang="ja-JP" sz="2200" dirty="0" smtClean="0"/>
          </a:p>
          <a:p>
            <a:pPr lvl="1"/>
            <a:r>
              <a:rPr lang="ja-JP" altLang="en-US" sz="2200" dirty="0" smtClean="0"/>
              <a:t>有効マヨラナ質量</a:t>
            </a:r>
            <a:endParaRPr lang="en-US" altLang="ja-JP" sz="2200" dirty="0" smtClean="0"/>
          </a:p>
          <a:p>
            <a:endParaRPr lang="en-US" altLang="ja-JP" sz="2800" dirty="0" smtClean="0"/>
          </a:p>
          <a:p>
            <a:endParaRPr kumimoji="1" lang="ja-JP" altLang="en-US" sz="2800" dirty="0"/>
          </a:p>
        </p:txBody>
      </p:sp>
      <p:pic>
        <p:nvPicPr>
          <p:cNvPr id="6349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71934" y="4286256"/>
            <a:ext cx="5280265" cy="2428892"/>
          </a:xfrm>
          <a:prstGeom prst="rect">
            <a:avLst/>
          </a:prstGeom>
          <a:noFill/>
        </p:spPr>
      </p:pic>
      <p:pic>
        <p:nvPicPr>
          <p:cNvPr id="63494"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1714488"/>
            <a:ext cx="4429156" cy="2238914"/>
          </a:xfrm>
          <a:prstGeom prst="rect">
            <a:avLst/>
          </a:prstGeom>
          <a:noFill/>
          <a:ln w="9525">
            <a:noFill/>
            <a:miter lim="800000"/>
            <a:headEnd/>
            <a:tailEnd/>
          </a:ln>
          <a:effectLst/>
        </p:spPr>
      </p:pic>
      <p:sp>
        <p:nvSpPr>
          <p:cNvPr id="6" name="テキスト ボックス 5"/>
          <p:cNvSpPr txBox="1"/>
          <p:nvPr/>
        </p:nvSpPr>
        <p:spPr>
          <a:xfrm>
            <a:off x="8001024" y="3857628"/>
            <a:ext cx="1021433" cy="446276"/>
          </a:xfrm>
          <a:prstGeom prst="rect">
            <a:avLst/>
          </a:prstGeom>
          <a:noFill/>
        </p:spPr>
        <p:txBody>
          <a:bodyPr wrap="none" rtlCol="0">
            <a:spAutoFit/>
          </a:bodyPr>
          <a:lstStyle/>
          <a:p>
            <a:r>
              <a:rPr kumimoji="1" lang="en-US" altLang="ja-JP" sz="2300" dirty="0" smtClean="0"/>
              <a:t>(0</a:t>
            </a:r>
            <a:r>
              <a:rPr kumimoji="1" lang="en-US" altLang="ja-JP" sz="2300" dirty="0" smtClean="0">
                <a:latin typeface="Symbol" pitchFamily="18" charset="2"/>
              </a:rPr>
              <a:t>nbb</a:t>
            </a:r>
            <a:r>
              <a:rPr kumimoji="1" lang="en-US" altLang="ja-JP" sz="2300" dirty="0" smtClean="0"/>
              <a:t>)</a:t>
            </a:r>
            <a:endParaRPr kumimoji="1" lang="ja-JP" altLang="en-US" sz="2300" dirty="0"/>
          </a:p>
        </p:txBody>
      </p:sp>
      <p:sp>
        <p:nvSpPr>
          <p:cNvPr id="7" name="テキスト ボックス 6"/>
          <p:cNvSpPr txBox="1"/>
          <p:nvPr/>
        </p:nvSpPr>
        <p:spPr>
          <a:xfrm>
            <a:off x="7715272" y="1285860"/>
            <a:ext cx="1021433" cy="446276"/>
          </a:xfrm>
          <a:prstGeom prst="rect">
            <a:avLst/>
          </a:prstGeom>
          <a:noFill/>
        </p:spPr>
        <p:txBody>
          <a:bodyPr wrap="none" rtlCol="0">
            <a:spAutoFit/>
          </a:bodyPr>
          <a:lstStyle/>
          <a:p>
            <a:r>
              <a:rPr kumimoji="1" lang="en-US" altLang="ja-JP" sz="2300" dirty="0" smtClean="0"/>
              <a:t>(2</a:t>
            </a:r>
            <a:r>
              <a:rPr kumimoji="1" lang="en-US" altLang="ja-JP" sz="2300" dirty="0" smtClean="0">
                <a:latin typeface="Symbol" pitchFamily="18" charset="2"/>
              </a:rPr>
              <a:t>nbb</a:t>
            </a:r>
            <a:r>
              <a:rPr kumimoji="1" lang="en-US" altLang="ja-JP" sz="2300" dirty="0" smtClean="0"/>
              <a:t>)</a:t>
            </a:r>
            <a:endParaRPr kumimoji="1" lang="ja-JP" altLang="en-US" sz="23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今</a:t>
            </a:r>
            <a:r>
              <a:rPr kumimoji="1" lang="ja-JP" altLang="en-US" dirty="0" smtClean="0"/>
              <a:t>後</a:t>
            </a:r>
            <a:endParaRPr kumimoji="1" lang="ja-JP" altLang="en-US" dirty="0"/>
          </a:p>
        </p:txBody>
      </p:sp>
      <p:sp>
        <p:nvSpPr>
          <p:cNvPr id="3" name="コンテンツ プレースホルダ 2"/>
          <p:cNvSpPr>
            <a:spLocks noGrp="1"/>
          </p:cNvSpPr>
          <p:nvPr>
            <p:ph idx="1"/>
          </p:nvPr>
        </p:nvSpPr>
        <p:spPr>
          <a:xfrm>
            <a:off x="457200" y="1600200"/>
            <a:ext cx="8543956" cy="4525963"/>
          </a:xfrm>
        </p:spPr>
        <p:txBody>
          <a:bodyPr/>
          <a:lstStyle/>
          <a:p>
            <a:r>
              <a:rPr kumimoji="1" lang="en-US" altLang="ja-JP" sz="2200" dirty="0" err="1" smtClean="0"/>
              <a:t>CdTe</a:t>
            </a:r>
            <a:r>
              <a:rPr kumimoji="1" lang="ja-JP" altLang="en-US" sz="2200" dirty="0" smtClean="0"/>
              <a:t>素子のサイズ</a:t>
            </a:r>
            <a:r>
              <a:rPr lang="en-US" altLang="ja-JP" sz="2200" dirty="0" smtClean="0"/>
              <a:t>(</a:t>
            </a:r>
            <a:r>
              <a:rPr lang="ja-JP" altLang="en-US" sz="2000" dirty="0" smtClean="0"/>
              <a:t>厚いとドリフト時間大、横に広げるとノイズ大</a:t>
            </a:r>
            <a:r>
              <a:rPr lang="en-US" altLang="ja-JP" sz="2000" dirty="0" smtClean="0"/>
              <a:t>)</a:t>
            </a:r>
            <a:endParaRPr kumimoji="1" lang="en-US" altLang="ja-JP" sz="2000" dirty="0" smtClean="0"/>
          </a:p>
          <a:p>
            <a:r>
              <a:rPr lang="ja-JP" altLang="en-US" sz="2200" dirty="0" smtClean="0"/>
              <a:t>塩素のドープ量</a:t>
            </a:r>
            <a:r>
              <a:rPr lang="en-US" altLang="ja-JP" sz="2000" dirty="0" smtClean="0"/>
              <a:t>(</a:t>
            </a:r>
            <a:r>
              <a:rPr lang="ja-JP" altLang="en-US" sz="2000" dirty="0" smtClean="0"/>
              <a:t>多いとホールの移動度小</a:t>
            </a:r>
            <a:r>
              <a:rPr lang="en-US" altLang="ja-JP" sz="2000" dirty="0" smtClean="0"/>
              <a:t>?</a:t>
            </a:r>
            <a:r>
              <a:rPr lang="ja-JP" altLang="en-US" sz="2000" dirty="0" err="1" smtClean="0"/>
              <a:t>、</a:t>
            </a:r>
            <a:r>
              <a:rPr lang="ja-JP" altLang="en-US" sz="2000" dirty="0" smtClean="0"/>
              <a:t>少ないとリーク電流大</a:t>
            </a:r>
            <a:r>
              <a:rPr lang="en-US" altLang="ja-JP" sz="2000" dirty="0" smtClean="0"/>
              <a:t>)</a:t>
            </a:r>
          </a:p>
          <a:p>
            <a:r>
              <a:rPr kumimoji="1" lang="ja-JP" altLang="en-US" sz="2200" dirty="0" smtClean="0"/>
              <a:t>温度</a:t>
            </a:r>
            <a:r>
              <a:rPr kumimoji="1" lang="en-US" altLang="ja-JP" sz="2200" dirty="0" smtClean="0"/>
              <a:t>(</a:t>
            </a:r>
            <a:r>
              <a:rPr lang="ja-JP" altLang="en-US" sz="2200" dirty="0" smtClean="0"/>
              <a:t>高いとノイズ大、低いとホールの移動度小</a:t>
            </a:r>
            <a:r>
              <a:rPr kumimoji="1" lang="en-US" altLang="ja-JP" sz="2200" dirty="0" smtClean="0"/>
              <a:t>)</a:t>
            </a:r>
          </a:p>
          <a:p>
            <a:r>
              <a:rPr kumimoji="1" lang="ja-JP" altLang="en-US" sz="2200" dirty="0" smtClean="0"/>
              <a:t>印加電圧</a:t>
            </a:r>
            <a:r>
              <a:rPr kumimoji="1" lang="en-US" altLang="ja-JP" sz="2200" dirty="0" smtClean="0"/>
              <a:t>(</a:t>
            </a:r>
            <a:r>
              <a:rPr kumimoji="1" lang="ja-JP" altLang="en-US" sz="2200" dirty="0" smtClean="0"/>
              <a:t>高いとリーク電流大、低いとドリフト速度小</a:t>
            </a:r>
            <a:r>
              <a:rPr kumimoji="1" lang="en-US" altLang="ja-JP" sz="2200" dirty="0" smtClean="0"/>
              <a:t>)</a:t>
            </a:r>
          </a:p>
          <a:p>
            <a:pPr>
              <a:buNone/>
            </a:pPr>
            <a:r>
              <a:rPr lang="ja-JP" altLang="en-US" sz="2200" dirty="0" smtClean="0"/>
              <a:t>を最適化</a:t>
            </a:r>
            <a:endParaRPr lang="en-US" altLang="ja-JP" sz="2200" dirty="0" smtClean="0"/>
          </a:p>
          <a:p>
            <a:r>
              <a:rPr kumimoji="1" lang="ja-JP" altLang="en-US" sz="2200" dirty="0" smtClean="0"/>
              <a:t>解析方法や電極構造を改善</a:t>
            </a:r>
            <a:endParaRPr kumimoji="1" lang="en-US" altLang="ja-JP" sz="2200" dirty="0" smtClean="0"/>
          </a:p>
          <a:p>
            <a:endParaRPr lang="en-US" altLang="ja-JP" sz="2200" dirty="0" smtClean="0"/>
          </a:p>
          <a:p>
            <a:endParaRPr lang="en-US" altLang="ja-JP" sz="2200" dirty="0" smtClean="0"/>
          </a:p>
          <a:p>
            <a:r>
              <a:rPr kumimoji="1" lang="en-US" altLang="ja-JP" sz="2200" dirty="0" smtClean="0"/>
              <a:t>O(10cm</a:t>
            </a:r>
            <a:r>
              <a:rPr kumimoji="1" lang="en-US" altLang="ja-JP" sz="2200" baseline="30000" dirty="0" smtClean="0"/>
              <a:t>3</a:t>
            </a:r>
            <a:r>
              <a:rPr kumimoji="1" lang="en-US" altLang="ja-JP" sz="2200" dirty="0" smtClean="0"/>
              <a:t>)</a:t>
            </a:r>
            <a:r>
              <a:rPr kumimoji="1" lang="ja-JP" altLang="en-US" sz="2200" dirty="0" smtClean="0"/>
              <a:t>でエネルギー分解能</a:t>
            </a:r>
            <a:r>
              <a:rPr kumimoji="1" lang="en-US" altLang="ja-JP" sz="2200" dirty="0" smtClean="0"/>
              <a:t>0.5%(FWHM</a:t>
            </a:r>
            <a:r>
              <a:rPr kumimoji="1" lang="ja-JP" altLang="en-US" sz="2200" dirty="0" smtClean="0"/>
              <a:t>＠</a:t>
            </a:r>
            <a:r>
              <a:rPr kumimoji="1" lang="en-US" altLang="ja-JP" sz="2200" dirty="0" smtClean="0"/>
              <a:t>2.5MeV)</a:t>
            </a:r>
            <a:r>
              <a:rPr kumimoji="1" lang="ja-JP" altLang="en-US" sz="2200" dirty="0" smtClean="0"/>
              <a:t>を目指す</a:t>
            </a:r>
            <a:endParaRPr kumimoji="1" lang="en-US" altLang="ja-JP" sz="2200" dirty="0" smtClean="0"/>
          </a:p>
          <a:p>
            <a:pPr lvl="0"/>
            <a:r>
              <a:rPr lang="ja-JP" altLang="en-US" sz="2200" dirty="0" smtClean="0"/>
              <a:t>ダブルベータ崩壊探索のみでなく、検出効率の高く、常温で使用可能な放射線検出器としての応用も考えていく。</a:t>
            </a:r>
            <a:endParaRPr lang="en-US" altLang="ja-JP" sz="2200" dirty="0" smtClean="0"/>
          </a:p>
        </p:txBody>
      </p:sp>
      <p:sp>
        <p:nvSpPr>
          <p:cNvPr id="4" name="下矢印 3"/>
          <p:cNvSpPr/>
          <p:nvPr/>
        </p:nvSpPr>
        <p:spPr bwMode="auto">
          <a:xfrm>
            <a:off x="4071934" y="4071942"/>
            <a:ext cx="1143008" cy="7143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485804" y="1189053"/>
            <a:ext cx="8229600" cy="4525963"/>
          </a:xfrm>
        </p:spPr>
        <p:txBody>
          <a:bodyPr/>
          <a:lstStyle/>
          <a:p>
            <a:r>
              <a:rPr lang="ja-JP" altLang="en-US" sz="2200" dirty="0" smtClean="0"/>
              <a:t>ドリフト時間からパルスハイトに補正をすることにより、</a:t>
            </a:r>
            <a:r>
              <a:rPr lang="en-US" altLang="ja-JP" sz="2200" dirty="0" smtClean="0"/>
              <a:t>0</a:t>
            </a:r>
            <a:r>
              <a:rPr lang="ja-JP" altLang="en-US" sz="2200" dirty="0" smtClean="0"/>
              <a:t>℃において、</a:t>
            </a:r>
            <a:r>
              <a:rPr lang="en-US" altLang="ja-JP" sz="2200" dirty="0" smtClean="0"/>
              <a:t>5mm</a:t>
            </a:r>
            <a:r>
              <a:rPr lang="ja-JP" altLang="en-US" sz="2200" dirty="0" smtClean="0"/>
              <a:t>角の素子を用いた</a:t>
            </a:r>
            <a:r>
              <a:rPr lang="en-US" altLang="ja-JP" sz="2200" dirty="0" err="1" smtClean="0"/>
              <a:t>CdTe</a:t>
            </a:r>
            <a:r>
              <a:rPr lang="ja-JP" altLang="en-US" sz="2200" dirty="0" smtClean="0"/>
              <a:t>検出器で</a:t>
            </a:r>
            <a:r>
              <a:rPr lang="en-US" altLang="ja-JP" sz="2200" dirty="0" smtClean="0"/>
              <a:t>662keV</a:t>
            </a:r>
            <a:r>
              <a:rPr lang="ja-JP" altLang="en-US" sz="2200" dirty="0" smtClean="0"/>
              <a:t>の</a:t>
            </a:r>
            <a:r>
              <a:rPr lang="en-US" altLang="ja-JP" sz="2200" dirty="0" smtClean="0"/>
              <a:t>γ</a:t>
            </a:r>
            <a:r>
              <a:rPr lang="ja-JP" altLang="en-US" sz="2200" dirty="0" smtClean="0"/>
              <a:t>線に対し</a:t>
            </a:r>
            <a:r>
              <a:rPr lang="en-US" altLang="ja-JP" sz="2200" dirty="0" smtClean="0"/>
              <a:t>FWHM2.0%</a:t>
            </a:r>
            <a:r>
              <a:rPr lang="ja-JP" altLang="en-US" sz="2200" dirty="0" smtClean="0"/>
              <a:t>のエネルギー分解能を得ることに成功した。</a:t>
            </a:r>
            <a:endParaRPr lang="en-US" altLang="ja-JP" sz="2200" dirty="0" smtClean="0"/>
          </a:p>
          <a:p>
            <a:r>
              <a:rPr lang="ja-JP" altLang="en-US" sz="2200" dirty="0" smtClean="0"/>
              <a:t>温度が高いとノイズが大きく、低いとホールの移動度が低くなるため現在の測定環境では</a:t>
            </a:r>
            <a:r>
              <a:rPr lang="en-US" altLang="ja-JP" sz="2200" dirty="0" smtClean="0"/>
              <a:t>0</a:t>
            </a:r>
            <a:r>
              <a:rPr lang="ja-JP" altLang="en-US" sz="2200" dirty="0" smtClean="0"/>
              <a:t>℃付近でエネルギー分解能が最良となる。</a:t>
            </a:r>
            <a:endParaRPr lang="en-US" altLang="ja-JP" sz="2200" dirty="0" smtClean="0"/>
          </a:p>
          <a:p>
            <a:r>
              <a:rPr lang="ja-JP" altLang="en-US" sz="2200" dirty="0" smtClean="0"/>
              <a:t>補正後も依然、電荷収集の影響が支配的であり、その原因として電場の非一様性、素子の非均一性が考えられる。</a:t>
            </a:r>
            <a:endParaRPr lang="en-US" altLang="ja-JP" sz="2200" dirty="0" smtClean="0"/>
          </a:p>
          <a:p>
            <a:r>
              <a:rPr lang="ja-JP" altLang="en-US" sz="2200" dirty="0" smtClean="0"/>
              <a:t>さらに大きい</a:t>
            </a:r>
            <a:r>
              <a:rPr lang="en-US" altLang="ja-JP" sz="2200" dirty="0" smtClean="0"/>
              <a:t>15mm× 15mm×10mm</a:t>
            </a:r>
            <a:r>
              <a:rPr lang="ja-JP" altLang="en-US" sz="2200" dirty="0" smtClean="0"/>
              <a:t>の</a:t>
            </a:r>
            <a:r>
              <a:rPr lang="en-US" altLang="ja-JP" sz="2200" dirty="0" err="1" smtClean="0"/>
              <a:t>CdTe</a:t>
            </a:r>
            <a:r>
              <a:rPr lang="ja-JP" altLang="en-US" sz="2200" dirty="0" smtClean="0"/>
              <a:t>素子を用いた</a:t>
            </a:r>
            <a:r>
              <a:rPr lang="en-US" altLang="ja-JP" sz="2200" dirty="0" err="1" smtClean="0"/>
              <a:t>CdTe</a:t>
            </a:r>
            <a:r>
              <a:rPr lang="ja-JP" altLang="en-US" sz="2200" dirty="0" smtClean="0"/>
              <a:t>検出器を用いた</a:t>
            </a:r>
            <a:r>
              <a:rPr lang="en-US" altLang="ja-JP" sz="2200" dirty="0" smtClean="0"/>
              <a:t>R&amp;D</a:t>
            </a:r>
            <a:r>
              <a:rPr lang="ja-JP" altLang="en-US" sz="2200" dirty="0" smtClean="0"/>
              <a:t>も開始した</a:t>
            </a:r>
            <a:endParaRPr lang="en-US" altLang="ja-JP" sz="2200" dirty="0" smtClean="0"/>
          </a:p>
          <a:p>
            <a:r>
              <a:rPr lang="ja-JP" altLang="en-US" sz="2200" dirty="0" smtClean="0"/>
              <a:t>今後も</a:t>
            </a:r>
            <a:r>
              <a:rPr lang="en-US" altLang="ja-JP" sz="2200" dirty="0" smtClean="0"/>
              <a:t>R&amp;D</a:t>
            </a:r>
            <a:r>
              <a:rPr lang="ja-JP" altLang="en-US" sz="2200" dirty="0" smtClean="0"/>
              <a:t>を続け、</a:t>
            </a:r>
            <a:r>
              <a:rPr lang="en-US" altLang="ja-JP" sz="2200" dirty="0" smtClean="0"/>
              <a:t>O(10cm</a:t>
            </a:r>
            <a:r>
              <a:rPr lang="en-US" altLang="ja-JP" sz="2200" baseline="30000" dirty="0" smtClean="0"/>
              <a:t>3</a:t>
            </a:r>
            <a:r>
              <a:rPr lang="en-US" altLang="ja-JP" sz="2200" dirty="0" smtClean="0"/>
              <a:t>)</a:t>
            </a:r>
            <a:r>
              <a:rPr lang="ja-JP" altLang="en-US" sz="2200" dirty="0" smtClean="0"/>
              <a:t>でエネルギー分解能</a:t>
            </a:r>
            <a:r>
              <a:rPr lang="en-US" altLang="ja-JP" sz="2200" dirty="0" smtClean="0"/>
              <a:t>0.5%(FWHM</a:t>
            </a:r>
            <a:r>
              <a:rPr lang="ja-JP" altLang="en-US" sz="2200" dirty="0" smtClean="0"/>
              <a:t>＠</a:t>
            </a:r>
            <a:r>
              <a:rPr lang="en-US" altLang="ja-JP" sz="2200" dirty="0" smtClean="0"/>
              <a:t>2.5MeV)</a:t>
            </a:r>
            <a:r>
              <a:rPr lang="ja-JP" altLang="en-US" sz="2200" dirty="0" smtClean="0"/>
              <a:t>を目指す</a:t>
            </a:r>
            <a:endParaRPr lang="en-US" altLang="ja-JP" sz="2200" dirty="0" smtClean="0"/>
          </a:p>
          <a:p>
            <a:endParaRPr lang="en-US" altLang="ja-JP" sz="2200" dirty="0" smtClean="0"/>
          </a:p>
          <a:p>
            <a:endParaRPr kumimoji="1" lang="ja-JP" altLang="en-US"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530479"/>
            <a:ext cx="7772400" cy="1470025"/>
          </a:xfrm>
        </p:spPr>
        <p:txBody>
          <a:bodyPr/>
          <a:lstStyle/>
          <a:p>
            <a:r>
              <a:rPr lang="ja-JP" altLang="en-US" dirty="0" smtClean="0">
                <a:solidFill>
                  <a:schemeClr val="bg1"/>
                </a:solidFill>
                <a:latin typeface="+mj-ea"/>
              </a:rPr>
              <a:t>バックアップ</a:t>
            </a:r>
            <a:endParaRPr kumimoji="1" lang="ja-JP" altLang="en-US" dirty="0">
              <a:solidFill>
                <a:schemeClr val="bg1"/>
              </a:solidFill>
              <a:latin typeface="+mj-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18"/>
          <p:cNvSpPr>
            <a:spLocks noChangeArrowheads="1"/>
          </p:cNvSpPr>
          <p:nvPr/>
        </p:nvSpPr>
        <p:spPr bwMode="auto">
          <a:xfrm>
            <a:off x="5580063" y="714356"/>
            <a:ext cx="3313112" cy="2016125"/>
          </a:xfrm>
          <a:prstGeom prst="rect">
            <a:avLst/>
          </a:prstGeom>
          <a:solidFill>
            <a:schemeClr val="accent1"/>
          </a:solidFill>
          <a:ln w="19050">
            <a:solidFill>
              <a:schemeClr val="tx1"/>
            </a:solidFill>
            <a:miter lim="800000"/>
            <a:headEnd/>
            <a:tailEnd/>
          </a:ln>
        </p:spPr>
        <p:txBody>
          <a:bodyPr wrap="none" anchor="ctr"/>
          <a:lstStyle/>
          <a:p>
            <a:endParaRPr lang="ja-JP" altLang="ja-JP" sz="2000"/>
          </a:p>
        </p:txBody>
      </p:sp>
      <p:sp>
        <p:nvSpPr>
          <p:cNvPr id="3082" name="Rectangle 2"/>
          <p:cNvSpPr>
            <a:spLocks noGrp="1" noChangeArrowheads="1"/>
          </p:cNvSpPr>
          <p:nvPr>
            <p:ph type="title" idx="4294967295"/>
          </p:nvPr>
        </p:nvSpPr>
        <p:spPr>
          <a:xfrm>
            <a:off x="428596" y="-71462"/>
            <a:ext cx="8229600" cy="942975"/>
          </a:xfrm>
        </p:spPr>
        <p:txBody>
          <a:bodyPr/>
          <a:lstStyle/>
          <a:p>
            <a:r>
              <a:rPr lang="ja-JP" altLang="en-US" dirty="0" smtClean="0"/>
              <a:t>半導体検出器からの信号の式</a:t>
            </a:r>
          </a:p>
        </p:txBody>
      </p:sp>
      <p:sp>
        <p:nvSpPr>
          <p:cNvPr id="3083" name="Rectangle 3"/>
          <p:cNvSpPr>
            <a:spLocks noGrp="1" noChangeArrowheads="1"/>
          </p:cNvSpPr>
          <p:nvPr>
            <p:ph type="body" sz="half" idx="4294967295"/>
          </p:nvPr>
        </p:nvSpPr>
        <p:spPr>
          <a:xfrm>
            <a:off x="323850" y="765175"/>
            <a:ext cx="4038600" cy="865188"/>
          </a:xfrm>
        </p:spPr>
        <p:txBody>
          <a:bodyPr/>
          <a:lstStyle/>
          <a:p>
            <a:pPr>
              <a:buFontTx/>
              <a:buNone/>
            </a:pPr>
            <a:r>
              <a:rPr lang="ja-JP" altLang="en-US" sz="1800" smtClean="0"/>
              <a:t>電子による信号</a:t>
            </a:r>
          </a:p>
        </p:txBody>
      </p:sp>
      <p:graphicFrame>
        <p:nvGraphicFramePr>
          <p:cNvPr id="3074" name="Object 4"/>
          <p:cNvGraphicFramePr>
            <a:graphicFrameLocks noChangeAspect="1"/>
          </p:cNvGraphicFramePr>
          <p:nvPr>
            <p:ph sz="quarter" idx="4294967295"/>
          </p:nvPr>
        </p:nvGraphicFramePr>
        <p:xfrm>
          <a:off x="539750" y="1052513"/>
          <a:ext cx="1655763" cy="1357312"/>
        </p:xfrm>
        <a:graphic>
          <a:graphicData uri="http://schemas.openxmlformats.org/presentationml/2006/ole">
            <p:oleObj spid="_x0000_s18434" name="数式" r:id="rId3" imgW="990360" imgH="812520" progId="Equation.3">
              <p:embed/>
            </p:oleObj>
          </a:graphicData>
        </a:graphic>
      </p:graphicFrame>
      <p:graphicFrame>
        <p:nvGraphicFramePr>
          <p:cNvPr id="3075" name="Object 8"/>
          <p:cNvGraphicFramePr>
            <a:graphicFrameLocks noChangeAspect="1"/>
          </p:cNvGraphicFramePr>
          <p:nvPr>
            <p:ph sz="quarter" idx="4294967295"/>
          </p:nvPr>
        </p:nvGraphicFramePr>
        <p:xfrm>
          <a:off x="539750" y="2779713"/>
          <a:ext cx="3671888" cy="1460500"/>
        </p:xfrm>
        <a:graphic>
          <a:graphicData uri="http://schemas.openxmlformats.org/presentationml/2006/ole">
            <p:oleObj spid="_x0000_s18435" name="数式" r:id="rId4" imgW="2298600" imgH="914400" progId="Equation.3">
              <p:embed/>
            </p:oleObj>
          </a:graphicData>
        </a:graphic>
      </p:graphicFrame>
      <p:graphicFrame>
        <p:nvGraphicFramePr>
          <p:cNvPr id="3076" name="Object 10"/>
          <p:cNvGraphicFramePr>
            <a:graphicFrameLocks noChangeAspect="1"/>
          </p:cNvGraphicFramePr>
          <p:nvPr/>
        </p:nvGraphicFramePr>
        <p:xfrm>
          <a:off x="539750" y="4614863"/>
          <a:ext cx="4040188" cy="2171700"/>
        </p:xfrm>
        <a:graphic>
          <a:graphicData uri="http://schemas.openxmlformats.org/presentationml/2006/ole">
            <p:oleObj spid="_x0000_s18436" name="数式" r:id="rId5" imgW="2692080" imgH="1447560" progId="Equation.3">
              <p:embed/>
            </p:oleObj>
          </a:graphicData>
        </a:graphic>
      </p:graphicFrame>
      <p:graphicFrame>
        <p:nvGraphicFramePr>
          <p:cNvPr id="3077" name="Object 11"/>
          <p:cNvGraphicFramePr>
            <a:graphicFrameLocks noChangeAspect="1"/>
          </p:cNvGraphicFramePr>
          <p:nvPr/>
        </p:nvGraphicFramePr>
        <p:xfrm>
          <a:off x="5651500" y="773094"/>
          <a:ext cx="3097213" cy="1957387"/>
        </p:xfrm>
        <a:graphic>
          <a:graphicData uri="http://schemas.openxmlformats.org/presentationml/2006/ole">
            <p:oleObj spid="_x0000_s18437" name="数式" r:id="rId6" imgW="2641320" imgH="1854000" progId="Equation.3">
              <p:embed/>
            </p:oleObj>
          </a:graphicData>
        </a:graphic>
      </p:graphicFrame>
      <p:sp>
        <p:nvSpPr>
          <p:cNvPr id="3084" name="Rectangle 13"/>
          <p:cNvSpPr>
            <a:spLocks noChangeArrowheads="1"/>
          </p:cNvSpPr>
          <p:nvPr/>
        </p:nvSpPr>
        <p:spPr bwMode="auto">
          <a:xfrm>
            <a:off x="323850" y="2492375"/>
            <a:ext cx="4038600" cy="865188"/>
          </a:xfrm>
          <a:prstGeom prst="rect">
            <a:avLst/>
          </a:prstGeom>
          <a:noFill/>
          <a:ln w="9525">
            <a:noFill/>
            <a:miter lim="800000"/>
            <a:headEnd/>
            <a:tailEnd/>
          </a:ln>
        </p:spPr>
        <p:txBody>
          <a:bodyPr/>
          <a:lstStyle/>
          <a:p>
            <a:pPr marL="342900" indent="-342900">
              <a:spcBef>
                <a:spcPct val="20000"/>
              </a:spcBef>
            </a:pPr>
            <a:r>
              <a:rPr lang="ja-JP" altLang="en-US"/>
              <a:t>ホールによる信号</a:t>
            </a:r>
          </a:p>
        </p:txBody>
      </p:sp>
      <p:sp>
        <p:nvSpPr>
          <p:cNvPr id="3085" name="Rectangle 14"/>
          <p:cNvSpPr>
            <a:spLocks noChangeArrowheads="1"/>
          </p:cNvSpPr>
          <p:nvPr/>
        </p:nvSpPr>
        <p:spPr bwMode="auto">
          <a:xfrm>
            <a:off x="323850" y="4208463"/>
            <a:ext cx="4038600" cy="865187"/>
          </a:xfrm>
          <a:prstGeom prst="rect">
            <a:avLst/>
          </a:prstGeom>
          <a:noFill/>
          <a:ln w="9525">
            <a:noFill/>
            <a:miter lim="800000"/>
            <a:headEnd/>
            <a:tailEnd/>
          </a:ln>
        </p:spPr>
        <p:txBody>
          <a:bodyPr/>
          <a:lstStyle/>
          <a:p>
            <a:pPr marL="342900" indent="-342900">
              <a:spcBef>
                <a:spcPct val="20000"/>
              </a:spcBef>
            </a:pPr>
            <a:r>
              <a:rPr lang="ja-JP" altLang="en-US" dirty="0"/>
              <a:t>足し合わせた信号</a:t>
            </a:r>
          </a:p>
        </p:txBody>
      </p:sp>
      <p:graphicFrame>
        <p:nvGraphicFramePr>
          <p:cNvPr id="3078" name="Object 16"/>
          <p:cNvGraphicFramePr>
            <a:graphicFrameLocks noChangeAspect="1"/>
          </p:cNvGraphicFramePr>
          <p:nvPr/>
        </p:nvGraphicFramePr>
        <p:xfrm>
          <a:off x="4787900" y="4652963"/>
          <a:ext cx="2058988" cy="2133600"/>
        </p:xfrm>
        <a:graphic>
          <a:graphicData uri="http://schemas.openxmlformats.org/presentationml/2006/ole">
            <p:oleObj spid="_x0000_s18438" name="数式" r:id="rId7" imgW="1371600" imgH="1422360" progId="Equation.3">
              <p:embed/>
            </p:oleObj>
          </a:graphicData>
        </a:graphic>
      </p:graphicFrame>
      <p:graphicFrame>
        <p:nvGraphicFramePr>
          <p:cNvPr id="3079" name="Object 17"/>
          <p:cNvGraphicFramePr>
            <a:graphicFrameLocks noChangeAspect="1"/>
          </p:cNvGraphicFramePr>
          <p:nvPr/>
        </p:nvGraphicFramePr>
        <p:xfrm>
          <a:off x="2817813" y="981075"/>
          <a:ext cx="1322387" cy="1439863"/>
        </p:xfrm>
        <a:graphic>
          <a:graphicData uri="http://schemas.openxmlformats.org/presentationml/2006/ole">
            <p:oleObj spid="_x0000_s18439" name="数式" r:id="rId8" imgW="863280" imgH="939600" progId="Equation.3">
              <p:embed/>
            </p:oleObj>
          </a:graphicData>
        </a:graphic>
      </p:graphicFrame>
      <p:graphicFrame>
        <p:nvGraphicFramePr>
          <p:cNvPr id="3080" name="Object 19"/>
          <p:cNvGraphicFramePr>
            <a:graphicFrameLocks noChangeAspect="1"/>
          </p:cNvGraphicFramePr>
          <p:nvPr/>
        </p:nvGraphicFramePr>
        <p:xfrm>
          <a:off x="4572000" y="2779713"/>
          <a:ext cx="1800225" cy="1416050"/>
        </p:xfrm>
        <a:graphic>
          <a:graphicData uri="http://schemas.openxmlformats.org/presentationml/2006/ole">
            <p:oleObj spid="_x0000_s18440" name="数式" r:id="rId9" imgW="1193760" imgH="9396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457200" y="71438"/>
            <a:ext cx="8229600" cy="1000125"/>
          </a:xfrm>
        </p:spPr>
        <p:txBody>
          <a:bodyPr/>
          <a:lstStyle/>
          <a:p>
            <a:r>
              <a:rPr lang="en-US" altLang="ja-JP" smtClean="0"/>
              <a:t>Coplanar grid technique</a:t>
            </a:r>
            <a:endParaRPr lang="ja-JP" altLang="en-US" smtClean="0"/>
          </a:p>
        </p:txBody>
      </p:sp>
      <p:sp>
        <p:nvSpPr>
          <p:cNvPr id="21507" name="コンテンツ プレースホルダ 2"/>
          <p:cNvSpPr>
            <a:spLocks noGrp="1"/>
          </p:cNvSpPr>
          <p:nvPr>
            <p:ph idx="1"/>
          </p:nvPr>
        </p:nvSpPr>
        <p:spPr>
          <a:xfrm>
            <a:off x="500063" y="1004888"/>
            <a:ext cx="8229600" cy="4495800"/>
          </a:xfrm>
        </p:spPr>
        <p:txBody>
          <a:bodyPr/>
          <a:lstStyle/>
          <a:p>
            <a:r>
              <a:rPr lang="ja-JP" altLang="en-US" sz="1600" smtClean="0"/>
              <a:t>半導体素子の陽極側に電圧の異なる</a:t>
            </a:r>
            <a:r>
              <a:rPr lang="en-US" altLang="ja-JP" sz="1600" smtClean="0"/>
              <a:t>2</a:t>
            </a:r>
            <a:r>
              <a:rPr lang="ja-JP" altLang="en-US" sz="1600" smtClean="0"/>
              <a:t>つの電極を配置する。</a:t>
            </a:r>
            <a:endParaRPr lang="en-US" altLang="ja-JP" sz="1600" smtClean="0"/>
          </a:p>
          <a:p>
            <a:r>
              <a:rPr lang="ja-JP" altLang="en-US" sz="1600" smtClean="0"/>
              <a:t>ホールのドリフトや陽極付近に来るまでの電子のドリフトによる効果は両方の陽極に同じようにあらわれる。</a:t>
            </a:r>
            <a:endParaRPr lang="en-US" altLang="ja-JP" sz="1600" smtClean="0"/>
          </a:p>
          <a:p>
            <a:r>
              <a:rPr lang="ja-JP" altLang="en-US" sz="1600" smtClean="0"/>
              <a:t>陽極付近から電圧が高い方の陽極までのドリフトによる効果は</a:t>
            </a:r>
            <a:r>
              <a:rPr lang="en-US" altLang="ja-JP" sz="1600" smtClean="0"/>
              <a:t>2</a:t>
            </a:r>
            <a:r>
              <a:rPr lang="ja-JP" altLang="en-US" sz="1600" smtClean="0"/>
              <a:t>つの電極で異なる。</a:t>
            </a:r>
            <a:endParaRPr lang="en-US" altLang="ja-JP" sz="1600" smtClean="0"/>
          </a:p>
          <a:p>
            <a:r>
              <a:rPr lang="ja-JP" altLang="en-US" sz="1600" smtClean="0"/>
              <a:t>一方の陽極からの信号から他方の陽極の信号を引けばホールの影響を受けない電子の数だけに比例した情報が得られる。</a:t>
            </a:r>
            <a:endParaRPr lang="en-US" altLang="ja-JP" sz="1600" smtClean="0"/>
          </a:p>
          <a:p>
            <a:endParaRPr lang="en-US" altLang="ja-JP" sz="1600" smtClean="0"/>
          </a:p>
        </p:txBody>
      </p:sp>
      <p:pic>
        <p:nvPicPr>
          <p:cNvPr id="2150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02588" y="3143249"/>
            <a:ext cx="4041444" cy="3290890"/>
          </a:xfrm>
          <a:prstGeom prst="rect">
            <a:avLst/>
          </a:prstGeom>
          <a:noFill/>
          <a:ln w="9525">
            <a:noFill/>
            <a:miter lim="800000"/>
            <a:headEnd/>
            <a:tailEnd/>
          </a:ln>
        </p:spPr>
      </p:pic>
      <p:sp>
        <p:nvSpPr>
          <p:cNvPr id="21509" name="Rectangle 5"/>
          <p:cNvSpPr>
            <a:spLocks noChangeArrowheads="1"/>
          </p:cNvSpPr>
          <p:nvPr/>
        </p:nvSpPr>
        <p:spPr bwMode="auto">
          <a:xfrm>
            <a:off x="5927725" y="3633788"/>
            <a:ext cx="71438" cy="71437"/>
          </a:xfrm>
          <a:prstGeom prst="rect">
            <a:avLst/>
          </a:prstGeom>
          <a:solidFill>
            <a:srgbClr val="FF0000"/>
          </a:solidFill>
          <a:ln w="9525">
            <a:noFill/>
            <a:miter lim="800000"/>
            <a:headEnd/>
            <a:tailEnd/>
          </a:ln>
        </p:spPr>
        <p:txBody>
          <a:bodyPr wrap="none" anchor="ctr"/>
          <a:lstStyle/>
          <a:p>
            <a:endParaRPr lang="ja-JP" altLang="en-US"/>
          </a:p>
        </p:txBody>
      </p:sp>
      <p:sp>
        <p:nvSpPr>
          <p:cNvPr id="21510" name="Rectangle 6"/>
          <p:cNvSpPr>
            <a:spLocks noChangeArrowheads="1"/>
          </p:cNvSpPr>
          <p:nvPr/>
        </p:nvSpPr>
        <p:spPr bwMode="auto">
          <a:xfrm>
            <a:off x="5927725" y="3849688"/>
            <a:ext cx="71438" cy="71437"/>
          </a:xfrm>
          <a:prstGeom prst="rect">
            <a:avLst/>
          </a:prstGeom>
          <a:solidFill>
            <a:srgbClr val="0000FF"/>
          </a:solidFill>
          <a:ln w="9525">
            <a:noFill/>
            <a:miter lim="800000"/>
            <a:headEnd/>
            <a:tailEnd/>
          </a:ln>
        </p:spPr>
        <p:txBody>
          <a:bodyPr wrap="none" anchor="ctr"/>
          <a:lstStyle/>
          <a:p>
            <a:endParaRPr lang="ja-JP" altLang="en-US"/>
          </a:p>
        </p:txBody>
      </p:sp>
      <p:sp>
        <p:nvSpPr>
          <p:cNvPr id="21511" name="Rectangle 7"/>
          <p:cNvSpPr>
            <a:spLocks noChangeArrowheads="1"/>
          </p:cNvSpPr>
          <p:nvPr/>
        </p:nvSpPr>
        <p:spPr bwMode="auto">
          <a:xfrm>
            <a:off x="5927725" y="4065588"/>
            <a:ext cx="71438" cy="71437"/>
          </a:xfrm>
          <a:prstGeom prst="rect">
            <a:avLst/>
          </a:prstGeom>
          <a:solidFill>
            <a:srgbClr val="00FF00"/>
          </a:solidFill>
          <a:ln w="9525">
            <a:noFill/>
            <a:miter lim="800000"/>
            <a:headEnd/>
            <a:tailEnd/>
          </a:ln>
        </p:spPr>
        <p:txBody>
          <a:bodyPr wrap="none" anchor="ctr"/>
          <a:lstStyle/>
          <a:p>
            <a:endParaRPr lang="ja-JP" altLang="en-US"/>
          </a:p>
        </p:txBody>
      </p:sp>
      <p:sp>
        <p:nvSpPr>
          <p:cNvPr id="21512" name="Rectangle 8"/>
          <p:cNvSpPr>
            <a:spLocks noChangeArrowheads="1"/>
          </p:cNvSpPr>
          <p:nvPr/>
        </p:nvSpPr>
        <p:spPr bwMode="auto">
          <a:xfrm>
            <a:off x="5929322" y="3562350"/>
            <a:ext cx="1511300" cy="215900"/>
          </a:xfrm>
          <a:prstGeom prst="rect">
            <a:avLst/>
          </a:prstGeom>
          <a:noFill/>
          <a:ln w="9525">
            <a:noFill/>
            <a:miter lim="800000"/>
            <a:headEnd/>
            <a:tailEnd/>
          </a:ln>
        </p:spPr>
        <p:txBody>
          <a:bodyPr anchor="ctr"/>
          <a:lstStyle/>
          <a:p>
            <a:r>
              <a:rPr lang="en-US" altLang="ja-JP" sz="1200" dirty="0">
                <a:solidFill>
                  <a:schemeClr val="tx2"/>
                </a:solidFill>
              </a:rPr>
              <a:t>CH1(high bias)</a:t>
            </a:r>
          </a:p>
        </p:txBody>
      </p:sp>
      <p:sp>
        <p:nvSpPr>
          <p:cNvPr id="21513" name="Rectangle 9"/>
          <p:cNvSpPr>
            <a:spLocks noChangeArrowheads="1"/>
          </p:cNvSpPr>
          <p:nvPr/>
        </p:nvSpPr>
        <p:spPr bwMode="auto">
          <a:xfrm>
            <a:off x="5929322" y="3778250"/>
            <a:ext cx="1511300" cy="215900"/>
          </a:xfrm>
          <a:prstGeom prst="rect">
            <a:avLst/>
          </a:prstGeom>
          <a:noFill/>
          <a:ln w="9525">
            <a:noFill/>
            <a:miter lim="800000"/>
            <a:headEnd/>
            <a:tailEnd/>
          </a:ln>
        </p:spPr>
        <p:txBody>
          <a:bodyPr anchor="ctr"/>
          <a:lstStyle/>
          <a:p>
            <a:r>
              <a:rPr lang="en-US" altLang="ja-JP" sz="1200" dirty="0">
                <a:solidFill>
                  <a:schemeClr val="tx2"/>
                </a:solidFill>
              </a:rPr>
              <a:t>CH2(low  bias)</a:t>
            </a:r>
          </a:p>
        </p:txBody>
      </p:sp>
      <p:sp>
        <p:nvSpPr>
          <p:cNvPr id="18" name="正方形/長方形 17"/>
          <p:cNvSpPr/>
          <p:nvPr/>
        </p:nvSpPr>
        <p:spPr>
          <a:xfrm>
            <a:off x="1020764" y="2786063"/>
            <a:ext cx="2286000" cy="17145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9" name="正方形/長方形 18"/>
          <p:cNvSpPr/>
          <p:nvPr/>
        </p:nvSpPr>
        <p:spPr>
          <a:xfrm>
            <a:off x="877889" y="2786063"/>
            <a:ext cx="133350" cy="1714500"/>
          </a:xfrm>
          <a:prstGeom prst="rect">
            <a:avLst/>
          </a:prstGeom>
          <a:solidFill>
            <a:srgbClr val="FFDF7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a:xfrm>
            <a:off x="3306764" y="2786063"/>
            <a:ext cx="142875" cy="285750"/>
          </a:xfrm>
          <a:prstGeom prst="rect">
            <a:avLst/>
          </a:prstGeom>
          <a:solidFill>
            <a:srgbClr val="FF616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306764" y="3071813"/>
            <a:ext cx="142875" cy="285750"/>
          </a:xfrm>
          <a:prstGeom prst="rect">
            <a:avLst/>
          </a:prstGeom>
          <a:solidFill>
            <a:srgbClr val="6161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3306764" y="3357563"/>
            <a:ext cx="142875" cy="285750"/>
          </a:xfrm>
          <a:prstGeom prst="rect">
            <a:avLst/>
          </a:prstGeom>
          <a:solidFill>
            <a:srgbClr val="FF616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正方形/長方形 22"/>
          <p:cNvSpPr/>
          <p:nvPr/>
        </p:nvSpPr>
        <p:spPr>
          <a:xfrm>
            <a:off x="3306764" y="3643313"/>
            <a:ext cx="142875" cy="285750"/>
          </a:xfrm>
          <a:prstGeom prst="rect">
            <a:avLst/>
          </a:prstGeom>
          <a:solidFill>
            <a:srgbClr val="6161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正方形/長方形 23"/>
          <p:cNvSpPr/>
          <p:nvPr/>
        </p:nvSpPr>
        <p:spPr>
          <a:xfrm>
            <a:off x="3306764" y="3929063"/>
            <a:ext cx="142875" cy="285750"/>
          </a:xfrm>
          <a:prstGeom prst="rect">
            <a:avLst/>
          </a:prstGeom>
          <a:solidFill>
            <a:srgbClr val="FF616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p:cNvSpPr/>
          <p:nvPr/>
        </p:nvSpPr>
        <p:spPr>
          <a:xfrm>
            <a:off x="3306764" y="4214813"/>
            <a:ext cx="142875" cy="285750"/>
          </a:xfrm>
          <a:prstGeom prst="rect">
            <a:avLst/>
          </a:prstGeom>
          <a:solidFill>
            <a:srgbClr val="6161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9" name="直線コネクタ 28"/>
          <p:cNvCxnSpPr>
            <a:stCxn id="21" idx="3"/>
          </p:cNvCxnSpPr>
          <p:nvPr/>
        </p:nvCxnSpPr>
        <p:spPr>
          <a:xfrm>
            <a:off x="3449639" y="3214688"/>
            <a:ext cx="3571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449639" y="3786188"/>
            <a:ext cx="714375"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449639" y="4357688"/>
            <a:ext cx="3571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3235327" y="3786188"/>
            <a:ext cx="11430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449639" y="2928938"/>
            <a:ext cx="21431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449639" y="3500438"/>
            <a:ext cx="7143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449639" y="4071938"/>
            <a:ext cx="21431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5400000">
            <a:off x="3092452" y="3500438"/>
            <a:ext cx="1143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20702" y="3643313"/>
            <a:ext cx="357187"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1532" name="Oval 16"/>
          <p:cNvSpPr>
            <a:spLocks noChangeArrowheads="1"/>
          </p:cNvSpPr>
          <p:nvPr/>
        </p:nvSpPr>
        <p:spPr bwMode="auto">
          <a:xfrm>
            <a:off x="1663702" y="3713163"/>
            <a:ext cx="215900" cy="215900"/>
          </a:xfrm>
          <a:prstGeom prst="ellipse">
            <a:avLst/>
          </a:prstGeom>
          <a:solidFill>
            <a:srgbClr val="00FFFF"/>
          </a:solidFill>
          <a:ln w="19050">
            <a:solidFill>
              <a:srgbClr val="000000"/>
            </a:solidFill>
            <a:round/>
            <a:headEnd/>
            <a:tailEnd/>
          </a:ln>
        </p:spPr>
        <p:txBody>
          <a:bodyPr wrap="none" anchor="ctr"/>
          <a:lstStyle/>
          <a:p>
            <a:pPr algn="ctr"/>
            <a:r>
              <a:rPr lang="en-US" altLang="ja-JP" dirty="0">
                <a:solidFill>
                  <a:srgbClr val="000000"/>
                </a:solidFill>
              </a:rPr>
              <a:t>+</a:t>
            </a:r>
          </a:p>
        </p:txBody>
      </p:sp>
      <p:sp>
        <p:nvSpPr>
          <p:cNvPr id="21533" name="Oval 19"/>
          <p:cNvSpPr>
            <a:spLocks noChangeArrowheads="1"/>
          </p:cNvSpPr>
          <p:nvPr/>
        </p:nvSpPr>
        <p:spPr bwMode="auto">
          <a:xfrm>
            <a:off x="1952627" y="3713163"/>
            <a:ext cx="215900" cy="215900"/>
          </a:xfrm>
          <a:prstGeom prst="ellipse">
            <a:avLst/>
          </a:prstGeom>
          <a:solidFill>
            <a:srgbClr val="FF66CC"/>
          </a:solidFill>
          <a:ln w="19050">
            <a:solidFill>
              <a:srgbClr val="000000"/>
            </a:solidFill>
            <a:round/>
            <a:headEnd/>
            <a:tailEnd/>
          </a:ln>
        </p:spPr>
        <p:txBody>
          <a:bodyPr wrap="none" anchor="ctr"/>
          <a:lstStyle/>
          <a:p>
            <a:pPr algn="ctr"/>
            <a:r>
              <a:rPr lang="ja-JP" altLang="en-US" b="1" dirty="0">
                <a:solidFill>
                  <a:srgbClr val="000000"/>
                </a:solidFill>
              </a:rPr>
              <a:t>－</a:t>
            </a:r>
          </a:p>
        </p:txBody>
      </p:sp>
      <p:sp>
        <p:nvSpPr>
          <p:cNvPr id="21534" name="テキスト ボックス 47"/>
          <p:cNvSpPr txBox="1">
            <a:spLocks noChangeArrowheads="1"/>
          </p:cNvSpPr>
          <p:nvPr/>
        </p:nvSpPr>
        <p:spPr bwMode="auto">
          <a:xfrm>
            <a:off x="4092577" y="3286124"/>
            <a:ext cx="762000" cy="369887"/>
          </a:xfrm>
          <a:prstGeom prst="rect">
            <a:avLst/>
          </a:prstGeom>
          <a:noFill/>
          <a:ln w="9525">
            <a:noFill/>
            <a:miter lim="800000"/>
            <a:headEnd/>
            <a:tailEnd/>
          </a:ln>
        </p:spPr>
        <p:txBody>
          <a:bodyPr wrap="none">
            <a:spAutoFit/>
          </a:bodyPr>
          <a:lstStyle/>
          <a:p>
            <a:r>
              <a:rPr lang="ja-JP" altLang="en-US" b="1" dirty="0">
                <a:solidFill>
                  <a:srgbClr val="FF0000"/>
                </a:solidFill>
              </a:rPr>
              <a:t>陽極</a:t>
            </a:r>
            <a:r>
              <a:rPr lang="en-US" altLang="ja-JP" b="1" dirty="0">
                <a:solidFill>
                  <a:srgbClr val="FF0000"/>
                </a:solidFill>
              </a:rPr>
              <a:t>1</a:t>
            </a:r>
            <a:endParaRPr lang="ja-JP" altLang="en-US" b="1" dirty="0">
              <a:solidFill>
                <a:srgbClr val="FF0000"/>
              </a:solidFill>
            </a:endParaRPr>
          </a:p>
        </p:txBody>
      </p:sp>
      <p:sp>
        <p:nvSpPr>
          <p:cNvPr id="21535" name="テキスト ボックス 48"/>
          <p:cNvSpPr txBox="1">
            <a:spLocks noChangeArrowheads="1"/>
          </p:cNvSpPr>
          <p:nvPr/>
        </p:nvSpPr>
        <p:spPr bwMode="auto">
          <a:xfrm>
            <a:off x="4092577" y="3630616"/>
            <a:ext cx="765175" cy="369888"/>
          </a:xfrm>
          <a:prstGeom prst="rect">
            <a:avLst/>
          </a:prstGeom>
          <a:noFill/>
          <a:ln w="9525">
            <a:noFill/>
            <a:miter lim="800000"/>
            <a:headEnd/>
            <a:tailEnd/>
          </a:ln>
        </p:spPr>
        <p:txBody>
          <a:bodyPr wrap="none">
            <a:spAutoFit/>
          </a:bodyPr>
          <a:lstStyle/>
          <a:p>
            <a:r>
              <a:rPr lang="ja-JP" altLang="en-US" b="1" dirty="0">
                <a:solidFill>
                  <a:srgbClr val="0000FF"/>
                </a:solidFill>
              </a:rPr>
              <a:t>陽極</a:t>
            </a:r>
            <a:r>
              <a:rPr lang="en-US" altLang="ja-JP" b="1" dirty="0">
                <a:solidFill>
                  <a:srgbClr val="0000FF"/>
                </a:solidFill>
              </a:rPr>
              <a:t>2</a:t>
            </a:r>
            <a:endParaRPr lang="ja-JP" altLang="en-US" b="1" dirty="0">
              <a:solidFill>
                <a:srgbClr val="0000FF"/>
              </a:solidFill>
            </a:endParaRPr>
          </a:p>
        </p:txBody>
      </p:sp>
      <p:sp>
        <p:nvSpPr>
          <p:cNvPr id="50" name="テキスト ボックス 49"/>
          <p:cNvSpPr txBox="1"/>
          <p:nvPr/>
        </p:nvSpPr>
        <p:spPr>
          <a:xfrm>
            <a:off x="-50798" y="3429000"/>
            <a:ext cx="649287" cy="369888"/>
          </a:xfrm>
          <a:prstGeom prst="rect">
            <a:avLst/>
          </a:prstGeom>
          <a:noFill/>
        </p:spPr>
        <p:txBody>
          <a:bodyPr wrap="none">
            <a:spAutoFit/>
          </a:bodyPr>
          <a:lstStyle/>
          <a:p>
            <a:pPr>
              <a:defRPr/>
            </a:pPr>
            <a:r>
              <a:rPr lang="ja-JP" altLang="en-US" b="1" dirty="0">
                <a:solidFill>
                  <a:srgbClr val="FFC000"/>
                </a:solidFill>
              </a:rPr>
              <a:t>陰極</a:t>
            </a:r>
          </a:p>
        </p:txBody>
      </p:sp>
      <p:cxnSp>
        <p:nvCxnSpPr>
          <p:cNvPr id="52" name="直線矢印コネクタ 51"/>
          <p:cNvCxnSpPr/>
          <p:nvPr/>
        </p:nvCxnSpPr>
        <p:spPr>
          <a:xfrm>
            <a:off x="2235202" y="3786188"/>
            <a:ext cx="1000125"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rot="10800000">
            <a:off x="1092202" y="3786188"/>
            <a:ext cx="500062" cy="158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21539" name="Picture 13"/>
          <p:cNvPicPr>
            <a:picLocks noChangeAspect="1" noChangeArrowheads="1"/>
          </p:cNvPicPr>
          <p:nvPr/>
        </p:nvPicPr>
        <p:blipFill>
          <a:blip r:embed="rId3" cstate="print"/>
          <a:srcRect/>
          <a:stretch>
            <a:fillRect/>
          </a:stretch>
        </p:blipFill>
        <p:spPr bwMode="auto">
          <a:xfrm>
            <a:off x="3082925" y="5072063"/>
            <a:ext cx="2203450" cy="1427162"/>
          </a:xfrm>
          <a:prstGeom prst="rect">
            <a:avLst/>
          </a:prstGeom>
          <a:noFill/>
          <a:ln w="9525">
            <a:noFill/>
            <a:miter lim="800000"/>
            <a:headEnd/>
            <a:tailEnd/>
          </a:ln>
        </p:spPr>
      </p:pic>
      <p:pic>
        <p:nvPicPr>
          <p:cNvPr id="21540" name="Picture 4" descr="G:\図1.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438" y="4714875"/>
            <a:ext cx="2354262" cy="1844675"/>
          </a:xfrm>
          <a:prstGeom prst="rect">
            <a:avLst/>
          </a:prstGeom>
          <a:noFill/>
          <a:ln w="9525">
            <a:noFill/>
            <a:miter lim="800000"/>
            <a:headEnd/>
            <a:tailEnd/>
          </a:ln>
        </p:spPr>
      </p:pic>
      <p:sp>
        <p:nvSpPr>
          <p:cNvPr id="21541" name="テキスト ボックス 57"/>
          <p:cNvSpPr txBox="1">
            <a:spLocks noChangeArrowheads="1"/>
          </p:cNvSpPr>
          <p:nvPr/>
        </p:nvSpPr>
        <p:spPr bwMode="auto">
          <a:xfrm>
            <a:off x="6443663" y="6488113"/>
            <a:ext cx="1985962" cy="369887"/>
          </a:xfrm>
          <a:prstGeom prst="rect">
            <a:avLst/>
          </a:prstGeom>
          <a:noFill/>
          <a:ln w="9525">
            <a:noFill/>
            <a:miter lim="800000"/>
            <a:headEnd/>
            <a:tailEnd/>
          </a:ln>
        </p:spPr>
        <p:txBody>
          <a:bodyPr wrap="none">
            <a:spAutoFit/>
          </a:bodyPr>
          <a:lstStyle/>
          <a:p>
            <a:r>
              <a:rPr lang="ja-JP" altLang="en-US"/>
              <a:t>各陽極からの信号</a:t>
            </a:r>
          </a:p>
        </p:txBody>
      </p:sp>
      <p:sp>
        <p:nvSpPr>
          <p:cNvPr id="21542" name="テキスト ボックス 59"/>
          <p:cNvSpPr txBox="1">
            <a:spLocks noChangeArrowheads="1"/>
          </p:cNvSpPr>
          <p:nvPr/>
        </p:nvSpPr>
        <p:spPr bwMode="auto">
          <a:xfrm>
            <a:off x="285750" y="6488113"/>
            <a:ext cx="1338263" cy="369887"/>
          </a:xfrm>
          <a:prstGeom prst="rect">
            <a:avLst/>
          </a:prstGeom>
          <a:noFill/>
          <a:ln w="9525">
            <a:noFill/>
            <a:miter lim="800000"/>
            <a:headEnd/>
            <a:tailEnd/>
          </a:ln>
        </p:spPr>
        <p:txBody>
          <a:bodyPr wrap="none">
            <a:spAutoFit/>
          </a:bodyPr>
          <a:lstStyle/>
          <a:p>
            <a:r>
              <a:rPr lang="ja-JP" altLang="en-US"/>
              <a:t>陽極の構造</a:t>
            </a:r>
          </a:p>
        </p:txBody>
      </p:sp>
      <p:sp>
        <p:nvSpPr>
          <p:cNvPr id="21543" name="テキスト ボックス 61"/>
          <p:cNvSpPr txBox="1">
            <a:spLocks noChangeArrowheads="1"/>
          </p:cNvSpPr>
          <p:nvPr/>
        </p:nvSpPr>
        <p:spPr bwMode="auto">
          <a:xfrm>
            <a:off x="1857375" y="4643438"/>
            <a:ext cx="762000" cy="369887"/>
          </a:xfrm>
          <a:prstGeom prst="rect">
            <a:avLst/>
          </a:prstGeom>
          <a:noFill/>
          <a:ln w="9525">
            <a:noFill/>
            <a:miter lim="800000"/>
            <a:headEnd/>
            <a:tailEnd/>
          </a:ln>
        </p:spPr>
        <p:txBody>
          <a:bodyPr wrap="none">
            <a:spAutoFit/>
          </a:bodyPr>
          <a:lstStyle/>
          <a:p>
            <a:r>
              <a:rPr lang="ja-JP" altLang="en-US" b="1">
                <a:solidFill>
                  <a:srgbClr val="FF0000"/>
                </a:solidFill>
              </a:rPr>
              <a:t>陽極</a:t>
            </a:r>
            <a:r>
              <a:rPr lang="en-US" altLang="ja-JP" b="1">
                <a:solidFill>
                  <a:srgbClr val="FF0000"/>
                </a:solidFill>
              </a:rPr>
              <a:t>1</a:t>
            </a:r>
            <a:endParaRPr lang="ja-JP" altLang="en-US" b="1">
              <a:solidFill>
                <a:srgbClr val="FF0000"/>
              </a:solidFill>
            </a:endParaRPr>
          </a:p>
        </p:txBody>
      </p:sp>
      <p:sp>
        <p:nvSpPr>
          <p:cNvPr id="21544" name="テキスト ボックス 62"/>
          <p:cNvSpPr txBox="1">
            <a:spLocks noChangeArrowheads="1"/>
          </p:cNvSpPr>
          <p:nvPr/>
        </p:nvSpPr>
        <p:spPr bwMode="auto">
          <a:xfrm>
            <a:off x="1857375" y="5857875"/>
            <a:ext cx="765175" cy="369888"/>
          </a:xfrm>
          <a:prstGeom prst="rect">
            <a:avLst/>
          </a:prstGeom>
          <a:noFill/>
          <a:ln w="9525">
            <a:noFill/>
            <a:miter lim="800000"/>
            <a:headEnd/>
            <a:tailEnd/>
          </a:ln>
        </p:spPr>
        <p:txBody>
          <a:bodyPr wrap="none">
            <a:spAutoFit/>
          </a:bodyPr>
          <a:lstStyle/>
          <a:p>
            <a:r>
              <a:rPr lang="ja-JP" altLang="en-US" b="1" dirty="0">
                <a:solidFill>
                  <a:srgbClr val="0000FF"/>
                </a:solidFill>
              </a:rPr>
              <a:t>陽極</a:t>
            </a:r>
            <a:r>
              <a:rPr lang="en-US" altLang="ja-JP" b="1" dirty="0">
                <a:solidFill>
                  <a:srgbClr val="0000FF"/>
                </a:solidFill>
              </a:rPr>
              <a:t>2</a:t>
            </a:r>
            <a:endParaRPr lang="ja-JP" altLang="en-US" b="1" dirty="0">
              <a:solidFill>
                <a:srgbClr val="0000FF"/>
              </a:solidFill>
            </a:endParaRPr>
          </a:p>
        </p:txBody>
      </p:sp>
      <p:sp>
        <p:nvSpPr>
          <p:cNvPr id="64" name="テキスト ボックス 63"/>
          <p:cNvSpPr txBox="1"/>
          <p:nvPr/>
        </p:nvSpPr>
        <p:spPr>
          <a:xfrm>
            <a:off x="1785938" y="5286375"/>
            <a:ext cx="1249362" cy="369888"/>
          </a:xfrm>
          <a:prstGeom prst="rect">
            <a:avLst/>
          </a:prstGeom>
          <a:noFill/>
        </p:spPr>
        <p:txBody>
          <a:bodyPr wrap="none">
            <a:spAutoFit/>
          </a:bodyPr>
          <a:lstStyle/>
          <a:p>
            <a:pPr>
              <a:defRPr/>
            </a:pPr>
            <a:r>
              <a:rPr lang="ja-JP" altLang="en-US" b="1" dirty="0">
                <a:solidFill>
                  <a:schemeClr val="tx1">
                    <a:lumMod val="75000"/>
                  </a:schemeClr>
                </a:solidFill>
              </a:rPr>
              <a:t>ガード電極</a:t>
            </a:r>
          </a:p>
        </p:txBody>
      </p:sp>
      <p:sp>
        <p:nvSpPr>
          <p:cNvPr id="21546" name="テキスト ボックス 64"/>
          <p:cNvSpPr txBox="1">
            <a:spLocks noChangeArrowheads="1"/>
          </p:cNvSpPr>
          <p:nvPr/>
        </p:nvSpPr>
        <p:spPr bwMode="auto">
          <a:xfrm>
            <a:off x="2786063" y="6488113"/>
            <a:ext cx="2913062" cy="369887"/>
          </a:xfrm>
          <a:prstGeom prst="rect">
            <a:avLst/>
          </a:prstGeom>
          <a:noFill/>
          <a:ln w="9525">
            <a:noFill/>
            <a:miter lim="800000"/>
            <a:headEnd/>
            <a:tailEnd/>
          </a:ln>
        </p:spPr>
        <p:txBody>
          <a:bodyPr wrap="none">
            <a:spAutoFit/>
          </a:bodyPr>
          <a:lstStyle/>
          <a:p>
            <a:r>
              <a:rPr lang="en-US" altLang="ja-JP"/>
              <a:t>CdTe</a:t>
            </a:r>
            <a:r>
              <a:rPr lang="ja-JP" altLang="en-US"/>
              <a:t>素子、電極構造の写真</a:t>
            </a:r>
          </a:p>
        </p:txBody>
      </p:sp>
      <p:sp>
        <p:nvSpPr>
          <p:cNvPr id="21547" name="テキスト ボックス 65"/>
          <p:cNvSpPr txBox="1">
            <a:spLocks noChangeArrowheads="1"/>
          </p:cNvSpPr>
          <p:nvPr/>
        </p:nvSpPr>
        <p:spPr bwMode="auto">
          <a:xfrm>
            <a:off x="1071564" y="2844800"/>
            <a:ext cx="877888" cy="369888"/>
          </a:xfrm>
          <a:prstGeom prst="rect">
            <a:avLst/>
          </a:prstGeom>
          <a:noFill/>
          <a:ln w="9525">
            <a:noFill/>
            <a:miter lim="800000"/>
            <a:headEnd/>
            <a:tailEnd/>
          </a:ln>
        </p:spPr>
        <p:txBody>
          <a:bodyPr wrap="none">
            <a:spAutoFit/>
          </a:bodyPr>
          <a:lstStyle/>
          <a:p>
            <a:r>
              <a:rPr lang="ja-JP" altLang="en-US"/>
              <a:t>半導体</a:t>
            </a:r>
          </a:p>
        </p:txBody>
      </p:sp>
      <p:sp>
        <p:nvSpPr>
          <p:cNvPr id="45" name="Rectangle 9"/>
          <p:cNvSpPr>
            <a:spLocks noChangeArrowheads="1"/>
          </p:cNvSpPr>
          <p:nvPr/>
        </p:nvSpPr>
        <p:spPr bwMode="auto">
          <a:xfrm>
            <a:off x="5932506" y="3998918"/>
            <a:ext cx="1511300" cy="215900"/>
          </a:xfrm>
          <a:prstGeom prst="rect">
            <a:avLst/>
          </a:prstGeom>
          <a:noFill/>
          <a:ln w="9525">
            <a:noFill/>
            <a:miter lim="800000"/>
            <a:headEnd/>
            <a:tailEnd/>
          </a:ln>
        </p:spPr>
        <p:txBody>
          <a:bodyPr anchor="ctr"/>
          <a:lstStyle/>
          <a:p>
            <a:r>
              <a:rPr lang="en-US" altLang="ja-JP" sz="1200" dirty="0" smtClean="0">
                <a:solidFill>
                  <a:schemeClr val="tx2"/>
                </a:solidFill>
              </a:rPr>
              <a:t>CH1-CH2</a:t>
            </a:r>
            <a:endParaRPr lang="en-US" altLang="ja-JP" sz="1200"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en-US" altLang="ja-JP" baseline="30000" dirty="0" smtClean="0"/>
              <a:t>60</a:t>
            </a:r>
            <a:r>
              <a:rPr lang="en-US" altLang="ja-JP" dirty="0" smtClean="0"/>
              <a:t>Co </a:t>
            </a:r>
            <a:r>
              <a:rPr lang="ja-JP" altLang="en-US" dirty="0" smtClean="0"/>
              <a:t>小</a:t>
            </a:r>
            <a:r>
              <a:rPr lang="en-US" altLang="ja-JP" dirty="0" err="1" smtClean="0"/>
              <a:t>CdTe</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4" name="コンテンツ プレースホルダ 3" descr="110210test25.jpg"/>
          <p:cNvPicPr>
            <a:picLocks noChangeAspect="1"/>
          </p:cNvPicPr>
          <p:nvPr/>
        </p:nvPicPr>
        <p:blipFill>
          <a:blip r:embed="rId2" cstate="print"/>
          <a:stretch>
            <a:fillRect/>
          </a:stretch>
        </p:blipFill>
        <p:spPr bwMode="auto">
          <a:xfrm>
            <a:off x="142844" y="1214422"/>
            <a:ext cx="8871840" cy="55626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en-US" altLang="ja-JP" baseline="30000" dirty="0" smtClean="0"/>
              <a:t>60</a:t>
            </a:r>
            <a:r>
              <a:rPr lang="en-US" altLang="ja-JP" dirty="0" smtClean="0"/>
              <a:t>Co </a:t>
            </a:r>
            <a:r>
              <a:rPr lang="ja-JP" altLang="en-US" dirty="0" smtClean="0"/>
              <a:t>大</a:t>
            </a:r>
            <a:r>
              <a:rPr lang="en-US" altLang="ja-JP" dirty="0" err="1" smtClean="0"/>
              <a:t>CdTe</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4" name="コンテンツ プレースホルダ 3" descr="110216test3.jpg"/>
          <p:cNvPicPr>
            <a:picLocks noChangeAspect="1"/>
          </p:cNvPicPr>
          <p:nvPr/>
        </p:nvPicPr>
        <p:blipFill>
          <a:blip r:embed="rId2" cstate="print"/>
          <a:stretch>
            <a:fillRect/>
          </a:stretch>
        </p:blipFill>
        <p:spPr bwMode="auto">
          <a:xfrm>
            <a:off x="142844" y="1232456"/>
            <a:ext cx="8858312" cy="55541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en-US" altLang="ja-JP" dirty="0" smtClean="0"/>
              <a:t>0</a:t>
            </a:r>
            <a:r>
              <a:rPr kumimoji="1" lang="en-US" altLang="ja-JP" dirty="0" smtClean="0">
                <a:latin typeface="Symbol" pitchFamily="18" charset="2"/>
              </a:rPr>
              <a:t>nbb</a:t>
            </a:r>
            <a:r>
              <a:rPr lang="ja-JP" altLang="en-US" dirty="0" smtClean="0"/>
              <a:t>の探索</a:t>
            </a:r>
            <a:endParaRPr kumimoji="1" lang="ja-JP" altLang="en-US" dirty="0">
              <a:latin typeface="Symbol" pitchFamily="18" charset="2"/>
            </a:endParaRPr>
          </a:p>
        </p:txBody>
      </p:sp>
      <p:sp>
        <p:nvSpPr>
          <p:cNvPr id="3" name="コンテンツ プレースホルダ 2"/>
          <p:cNvSpPr>
            <a:spLocks noGrp="1"/>
          </p:cNvSpPr>
          <p:nvPr>
            <p:ph idx="1"/>
          </p:nvPr>
        </p:nvSpPr>
        <p:spPr>
          <a:xfrm>
            <a:off x="457200" y="1285860"/>
            <a:ext cx="8229600" cy="5043510"/>
          </a:xfrm>
        </p:spPr>
        <p:txBody>
          <a:bodyPr/>
          <a:lstStyle/>
          <a:p>
            <a:r>
              <a:rPr lang="en-US" altLang="ja-JP" sz="2200" dirty="0" smtClean="0"/>
              <a:t>2</a:t>
            </a:r>
            <a:r>
              <a:rPr lang="ja-JP" altLang="en-US" sz="2200" dirty="0" err="1" smtClean="0"/>
              <a:t>つの</a:t>
            </a:r>
            <a:r>
              <a:rPr lang="ja-JP" altLang="en-US" sz="2200" dirty="0" smtClean="0"/>
              <a:t>電子のエネルギー和の分布において</a:t>
            </a:r>
            <a:r>
              <a:rPr lang="en-US" altLang="ja-JP" sz="2200" dirty="0" smtClean="0"/>
              <a:t>Q</a:t>
            </a:r>
            <a:r>
              <a:rPr lang="ja-JP" altLang="en-US" sz="2200" dirty="0" smtClean="0"/>
              <a:t>値にできるピークを探索</a:t>
            </a:r>
            <a:endParaRPr lang="en-US" altLang="ja-JP" sz="2200" dirty="0" smtClean="0"/>
          </a:p>
          <a:p>
            <a:endParaRPr lang="en-US" altLang="ja-JP" sz="2200" dirty="0" smtClean="0"/>
          </a:p>
          <a:p>
            <a:endParaRPr lang="en-US" altLang="ja-JP" sz="2200" dirty="0" smtClean="0"/>
          </a:p>
          <a:p>
            <a:endParaRPr lang="en-US" altLang="ja-JP" sz="2200" dirty="0" smtClean="0"/>
          </a:p>
          <a:p>
            <a:endParaRPr lang="en-US" altLang="ja-JP" sz="2200" dirty="0" smtClean="0"/>
          </a:p>
          <a:p>
            <a:endParaRPr lang="en-US" altLang="ja-JP" sz="2200" dirty="0" smtClean="0"/>
          </a:p>
          <a:p>
            <a:pPr>
              <a:buNone/>
            </a:pPr>
            <a:endParaRPr lang="en-US" altLang="ja-JP" sz="2200" dirty="0" smtClean="0"/>
          </a:p>
          <a:p>
            <a:pPr>
              <a:buNone/>
            </a:pPr>
            <a:endParaRPr lang="en-US" altLang="ja-JP" sz="2200" dirty="0" smtClean="0"/>
          </a:p>
          <a:p>
            <a:endParaRPr lang="en-US" altLang="ja-JP" sz="2200" dirty="0" smtClean="0"/>
          </a:p>
          <a:p>
            <a:pPr>
              <a:buNone/>
            </a:pPr>
            <a:r>
              <a:rPr lang="ja-JP" altLang="en-US" sz="2800" dirty="0" smtClean="0"/>
              <a:t>要請</a:t>
            </a:r>
            <a:endParaRPr lang="en-US" altLang="ja-JP" sz="2800" dirty="0" smtClean="0"/>
          </a:p>
          <a:p>
            <a:r>
              <a:rPr lang="ja-JP" altLang="en-US" sz="2200" dirty="0" smtClean="0"/>
              <a:t>エネルギー分解能の高い放射線検出器</a:t>
            </a:r>
            <a:endParaRPr lang="en-US" altLang="ja-JP" sz="2200" dirty="0" smtClean="0"/>
          </a:p>
          <a:p>
            <a:r>
              <a:rPr lang="ja-JP" altLang="en-US" sz="2200" dirty="0" smtClean="0"/>
              <a:t>高統計、低バックグラウンド</a:t>
            </a:r>
          </a:p>
          <a:p>
            <a:endParaRPr kumimoji="1" lang="ja-JP" altLang="en-US" sz="2200" dirty="0"/>
          </a:p>
        </p:txBody>
      </p:sp>
      <p:grpSp>
        <p:nvGrpSpPr>
          <p:cNvPr id="53" name="グループ化 52"/>
          <p:cNvGrpSpPr/>
          <p:nvPr/>
        </p:nvGrpSpPr>
        <p:grpSpPr>
          <a:xfrm>
            <a:off x="2071670" y="1978123"/>
            <a:ext cx="5214974" cy="3951207"/>
            <a:chOff x="2357422" y="2143116"/>
            <a:chExt cx="4214842" cy="3193441"/>
          </a:xfrm>
        </p:grpSpPr>
        <p:grpSp>
          <p:nvGrpSpPr>
            <p:cNvPr id="5" name="グループ化 4"/>
            <p:cNvGrpSpPr/>
            <p:nvPr/>
          </p:nvGrpSpPr>
          <p:grpSpPr>
            <a:xfrm>
              <a:off x="2357422" y="2143116"/>
              <a:ext cx="4214842" cy="2609188"/>
              <a:chOff x="23479977" y="4313118"/>
              <a:chExt cx="6000792" cy="3714776"/>
            </a:xfrm>
          </p:grpSpPr>
          <p:sp>
            <p:nvSpPr>
              <p:cNvPr id="6" name="フリーフォーム 5"/>
              <p:cNvSpPr/>
              <p:nvPr/>
            </p:nvSpPr>
            <p:spPr>
              <a:xfrm>
                <a:off x="23521372" y="4430452"/>
                <a:ext cx="5316455" cy="3597442"/>
              </a:xfrm>
              <a:custGeom>
                <a:avLst/>
                <a:gdLst>
                  <a:gd name="connsiteX0" fmla="*/ 0 w 5173579"/>
                  <a:gd name="connsiteY0" fmla="*/ 3597442 h 3597442"/>
                  <a:gd name="connsiteX1" fmla="*/ 2213811 w 5173579"/>
                  <a:gd name="connsiteY1" fmla="*/ 108284 h 3597442"/>
                  <a:gd name="connsiteX2" fmla="*/ 4090737 w 5173579"/>
                  <a:gd name="connsiteY2" fmla="*/ 2947737 h 3597442"/>
                  <a:gd name="connsiteX3" fmla="*/ 5173579 w 5173579"/>
                  <a:gd name="connsiteY3" fmla="*/ 3597442 h 3597442"/>
                </a:gdLst>
                <a:ahLst/>
                <a:cxnLst>
                  <a:cxn ang="0">
                    <a:pos x="connsiteX0" y="connsiteY0"/>
                  </a:cxn>
                  <a:cxn ang="0">
                    <a:pos x="connsiteX1" y="connsiteY1"/>
                  </a:cxn>
                  <a:cxn ang="0">
                    <a:pos x="connsiteX2" y="connsiteY2"/>
                  </a:cxn>
                  <a:cxn ang="0">
                    <a:pos x="connsiteX3" y="connsiteY3"/>
                  </a:cxn>
                </a:cxnLst>
                <a:rect l="l" t="t" r="r" b="b"/>
                <a:pathLst>
                  <a:path w="5173579" h="3597442">
                    <a:moveTo>
                      <a:pt x="0" y="3597442"/>
                    </a:moveTo>
                    <a:cubicBezTo>
                      <a:pt x="766011" y="1907005"/>
                      <a:pt x="1532022" y="216568"/>
                      <a:pt x="2213811" y="108284"/>
                    </a:cubicBezTo>
                    <a:cubicBezTo>
                      <a:pt x="2895600" y="0"/>
                      <a:pt x="3597442" y="2366211"/>
                      <a:pt x="4090737" y="2947737"/>
                    </a:cubicBezTo>
                    <a:cubicBezTo>
                      <a:pt x="4584032" y="3529263"/>
                      <a:pt x="4878805" y="3563352"/>
                      <a:pt x="5173579" y="3597442"/>
                    </a:cubicBezTo>
                  </a:path>
                </a:pathLst>
              </a:custGeom>
              <a:solidFill>
                <a:schemeClr val="accent6">
                  <a:lumMod val="40000"/>
                  <a:lumOff val="60000"/>
                </a:schemeClr>
              </a:solidFill>
              <a:ln w="349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7" name="フリーフォーム 6"/>
              <p:cNvSpPr/>
              <p:nvPr/>
            </p:nvSpPr>
            <p:spPr>
              <a:xfrm>
                <a:off x="28837827" y="6892855"/>
                <a:ext cx="133279" cy="1135039"/>
              </a:xfrm>
              <a:custGeom>
                <a:avLst/>
                <a:gdLst>
                  <a:gd name="connsiteX0" fmla="*/ 0 w 204717"/>
                  <a:gd name="connsiteY0" fmla="*/ 1135039 h 1135039"/>
                  <a:gd name="connsiteX1" fmla="*/ 95535 w 204717"/>
                  <a:gd name="connsiteY1" fmla="*/ 2275 h 1135039"/>
                  <a:gd name="connsiteX2" fmla="*/ 204717 w 204717"/>
                  <a:gd name="connsiteY2" fmla="*/ 1121392 h 1135039"/>
                </a:gdLst>
                <a:ahLst/>
                <a:cxnLst>
                  <a:cxn ang="0">
                    <a:pos x="connsiteX0" y="connsiteY0"/>
                  </a:cxn>
                  <a:cxn ang="0">
                    <a:pos x="connsiteX1" y="connsiteY1"/>
                  </a:cxn>
                  <a:cxn ang="0">
                    <a:pos x="connsiteX2" y="connsiteY2"/>
                  </a:cxn>
                </a:cxnLst>
                <a:rect l="l" t="t" r="r" b="b"/>
                <a:pathLst>
                  <a:path w="204717" h="1135039">
                    <a:moveTo>
                      <a:pt x="0" y="1135039"/>
                    </a:moveTo>
                    <a:cubicBezTo>
                      <a:pt x="30707" y="569794"/>
                      <a:pt x="61415" y="4550"/>
                      <a:pt x="95535" y="2275"/>
                    </a:cubicBezTo>
                    <a:cubicBezTo>
                      <a:pt x="129655" y="0"/>
                      <a:pt x="167186" y="560696"/>
                      <a:pt x="204717" y="1121392"/>
                    </a:cubicBezTo>
                  </a:path>
                </a:pathLst>
              </a:custGeom>
              <a:solidFill>
                <a:srgbClr val="F1A9A9"/>
              </a:solidFill>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8" name="テキスト ボックス 7"/>
              <p:cNvSpPr txBox="1"/>
              <p:nvPr/>
            </p:nvSpPr>
            <p:spPr>
              <a:xfrm>
                <a:off x="25209019" y="4821660"/>
                <a:ext cx="1214610" cy="657286"/>
              </a:xfrm>
              <a:prstGeom prst="rect">
                <a:avLst/>
              </a:prstGeom>
              <a:noFill/>
            </p:spPr>
            <p:txBody>
              <a:bodyPr wrap="none" rtlCol="0">
                <a:spAutoFit/>
              </a:bodyPr>
              <a:lstStyle/>
              <a:p>
                <a:r>
                  <a:rPr lang="en-US" altLang="ja-JP" sz="2400" dirty="0" smtClean="0">
                    <a:solidFill>
                      <a:srgbClr val="0000FF"/>
                    </a:solidFill>
                  </a:rPr>
                  <a:t>2</a:t>
                </a:r>
                <a:r>
                  <a:rPr lang="en-US" altLang="ja-JP" sz="2400" dirty="0" smtClean="0">
                    <a:solidFill>
                      <a:srgbClr val="0000FF"/>
                    </a:solidFill>
                    <a:latin typeface="Symbol" pitchFamily="18" charset="2"/>
                  </a:rPr>
                  <a:t>nbb</a:t>
                </a:r>
                <a:endParaRPr kumimoji="1" lang="ja-JP" altLang="en-US" sz="2400" dirty="0">
                  <a:solidFill>
                    <a:srgbClr val="0000FF"/>
                  </a:solidFill>
                </a:endParaRPr>
              </a:p>
            </p:txBody>
          </p:sp>
          <p:sp>
            <p:nvSpPr>
              <p:cNvPr id="9" name="テキスト ボックス 8"/>
              <p:cNvSpPr txBox="1"/>
              <p:nvPr/>
            </p:nvSpPr>
            <p:spPr>
              <a:xfrm>
                <a:off x="28266159" y="6198541"/>
                <a:ext cx="1214610" cy="657286"/>
              </a:xfrm>
              <a:prstGeom prst="rect">
                <a:avLst/>
              </a:prstGeom>
              <a:noFill/>
            </p:spPr>
            <p:txBody>
              <a:bodyPr wrap="none" rtlCol="0">
                <a:spAutoFit/>
              </a:bodyPr>
              <a:lstStyle/>
              <a:p>
                <a:r>
                  <a:rPr lang="en-US" altLang="ja-JP" sz="2400" dirty="0" smtClean="0">
                    <a:solidFill>
                      <a:srgbClr val="FF0000"/>
                    </a:solidFill>
                  </a:rPr>
                  <a:t>0</a:t>
                </a:r>
                <a:r>
                  <a:rPr lang="en-US" altLang="ja-JP" sz="2400" dirty="0" smtClean="0">
                    <a:solidFill>
                      <a:srgbClr val="FF0000"/>
                    </a:solidFill>
                    <a:latin typeface="Symbol" pitchFamily="18" charset="2"/>
                  </a:rPr>
                  <a:t>nbb</a:t>
                </a:r>
                <a:endParaRPr kumimoji="1" lang="ja-JP" altLang="en-US" sz="2400" dirty="0">
                  <a:solidFill>
                    <a:srgbClr val="FF0000"/>
                  </a:solidFill>
                </a:endParaRPr>
              </a:p>
            </p:txBody>
          </p:sp>
          <p:sp>
            <p:nvSpPr>
              <p:cNvPr id="10" name="正方形/長方形 9"/>
              <p:cNvSpPr/>
              <p:nvPr/>
            </p:nvSpPr>
            <p:spPr>
              <a:xfrm>
                <a:off x="23479977" y="4313118"/>
                <a:ext cx="6000792" cy="371477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cxnSp>
            <p:nvCxnSpPr>
              <p:cNvPr id="11" name="直線コネクタ 10"/>
              <p:cNvCxnSpPr/>
              <p:nvPr/>
            </p:nvCxnSpPr>
            <p:spPr>
              <a:xfrm rot="5400000">
                <a:off x="23658572"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rot="5400000">
                <a:off x="23944324"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5400000">
                <a:off x="24230076"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a:off x="24515828"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a:off x="24801580"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25087332"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a:off x="25373084"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25658836"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5400000">
                <a:off x="25944588"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5400000">
                <a:off x="26230340"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26516092"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26801844"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5400000">
                <a:off x="27087596"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27373348"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27659100"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a:off x="27944852"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28230604"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28516356"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28802108"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29087860"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3479977" y="7742142"/>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3479977" y="7456390"/>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3479977" y="7170638"/>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3479977" y="6884886"/>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3479977" y="6599134"/>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3479977" y="6313382"/>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3479977" y="6027630"/>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3479977" y="5741878"/>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3479977" y="5456126"/>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3479977" y="5170374"/>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3479977" y="4884622"/>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3479977" y="4598870"/>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p:cNvSpPr txBox="1"/>
            <p:nvPr/>
          </p:nvSpPr>
          <p:spPr>
            <a:xfrm>
              <a:off x="2857488" y="4740162"/>
              <a:ext cx="3082895" cy="369332"/>
            </a:xfrm>
            <a:prstGeom prst="rect">
              <a:avLst/>
            </a:prstGeom>
            <a:noFill/>
          </p:spPr>
          <p:txBody>
            <a:bodyPr wrap="none" rtlCol="0">
              <a:spAutoFit/>
            </a:bodyPr>
            <a:lstStyle/>
            <a:p>
              <a:r>
                <a:rPr kumimoji="1" lang="en-US" altLang="ja-JP" b="1" dirty="0" smtClean="0"/>
                <a:t>2</a:t>
              </a:r>
              <a:r>
                <a:rPr kumimoji="1" lang="ja-JP" altLang="en-US" b="1" dirty="0" err="1" smtClean="0"/>
                <a:t>つの</a:t>
              </a:r>
              <a:r>
                <a:rPr kumimoji="1" lang="ja-JP" altLang="en-US" b="1" dirty="0" smtClean="0"/>
                <a:t>電子のエネルギーの和</a:t>
              </a:r>
              <a:endParaRPr kumimoji="1" lang="ja-JP" altLang="en-US" b="1" dirty="0"/>
            </a:p>
          </p:txBody>
        </p:sp>
        <p:cxnSp>
          <p:nvCxnSpPr>
            <p:cNvPr id="45" name="直線矢印コネクタ 44"/>
            <p:cNvCxnSpPr/>
            <p:nvPr/>
          </p:nvCxnSpPr>
          <p:spPr bwMode="auto">
            <a:xfrm rot="5400000" flipH="1" flipV="1">
              <a:off x="5998178" y="4913510"/>
              <a:ext cx="324000" cy="1588"/>
            </a:xfrm>
            <a:prstGeom prst="straightConnector1">
              <a:avLst/>
            </a:prstGeom>
            <a:solidFill>
              <a:schemeClr val="accent1"/>
            </a:solidFill>
            <a:ln w="22225" cap="flat" cmpd="sng" algn="ctr">
              <a:solidFill>
                <a:schemeClr val="tx1">
                  <a:lumMod val="95000"/>
                  <a:lumOff val="5000"/>
                </a:schemeClr>
              </a:solidFill>
              <a:prstDash val="solid"/>
              <a:round/>
              <a:headEnd type="none" w="med" len="med"/>
              <a:tailEnd type="arrow"/>
            </a:ln>
            <a:effectLst/>
          </p:spPr>
        </p:cxnSp>
        <p:sp>
          <p:nvSpPr>
            <p:cNvPr id="52" name="テキスト ボックス 51"/>
            <p:cNvSpPr txBox="1"/>
            <p:nvPr/>
          </p:nvSpPr>
          <p:spPr>
            <a:xfrm>
              <a:off x="5857884" y="5038056"/>
              <a:ext cx="482214" cy="298501"/>
            </a:xfrm>
            <a:prstGeom prst="rect">
              <a:avLst/>
            </a:prstGeom>
            <a:noFill/>
          </p:spPr>
          <p:txBody>
            <a:bodyPr wrap="none" rtlCol="0">
              <a:spAutoFit/>
            </a:bodyPr>
            <a:lstStyle/>
            <a:p>
              <a:r>
                <a:rPr kumimoji="1" lang="en-US" altLang="ja-JP" b="1" dirty="0" smtClean="0"/>
                <a:t>Q</a:t>
              </a:r>
              <a:r>
                <a:rPr kumimoji="1" lang="ja-JP" altLang="en-US" b="1" dirty="0" smtClean="0"/>
                <a:t>値</a:t>
              </a:r>
              <a:endParaRPr kumimoji="1" lang="ja-JP" altLang="en-US" b="1"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22"/>
            <a:ext cx="8229600" cy="1143000"/>
          </a:xfrm>
        </p:spPr>
        <p:txBody>
          <a:bodyPr/>
          <a:lstStyle/>
          <a:p>
            <a:r>
              <a:rPr kumimoji="1" lang="en-US" altLang="ja-JP" dirty="0" err="1" smtClean="0"/>
              <a:t>CdTe</a:t>
            </a:r>
            <a:r>
              <a:rPr lang="en-US" altLang="ja-JP" dirty="0" smtClean="0"/>
              <a:t> (</a:t>
            </a:r>
            <a:r>
              <a:rPr lang="ja-JP" altLang="en-US" dirty="0" smtClean="0"/>
              <a:t>テルル化カドミウム</a:t>
            </a:r>
            <a:r>
              <a:rPr lang="en-US" altLang="ja-JP" dirty="0" smtClean="0"/>
              <a:t>)</a:t>
            </a:r>
            <a:endParaRPr kumimoji="1" lang="ja-JP" altLang="en-US" dirty="0"/>
          </a:p>
        </p:txBody>
      </p:sp>
      <p:sp>
        <p:nvSpPr>
          <p:cNvPr id="3" name="コンテンツ プレースホルダ 2"/>
          <p:cNvSpPr>
            <a:spLocks noGrp="1"/>
          </p:cNvSpPr>
          <p:nvPr>
            <p:ph idx="1"/>
          </p:nvPr>
        </p:nvSpPr>
        <p:spPr>
          <a:xfrm>
            <a:off x="457200" y="1214422"/>
            <a:ext cx="8229600" cy="4525963"/>
          </a:xfrm>
        </p:spPr>
        <p:txBody>
          <a:bodyPr/>
          <a:lstStyle/>
          <a:p>
            <a:r>
              <a:rPr kumimoji="1" lang="ja-JP" altLang="en-US" sz="2200" dirty="0" smtClean="0"/>
              <a:t>有望なダブルベータ崩壊核を含む。</a:t>
            </a:r>
            <a:endParaRPr kumimoji="1" lang="en-US" altLang="ja-JP" sz="2200" dirty="0" smtClean="0"/>
          </a:p>
          <a:p>
            <a:r>
              <a:rPr kumimoji="1" lang="en-US" altLang="ja-JP" sz="2200" dirty="0" err="1" smtClean="0"/>
              <a:t>CdTe</a:t>
            </a:r>
            <a:r>
              <a:rPr kumimoji="1" lang="ja-JP" altLang="en-US" sz="2200" dirty="0" smtClean="0"/>
              <a:t>を素子とした半導体検出器</a:t>
            </a:r>
            <a:r>
              <a:rPr kumimoji="1" lang="en-US" altLang="ja-JP" sz="2200" dirty="0" smtClean="0"/>
              <a:t>(</a:t>
            </a:r>
            <a:r>
              <a:rPr kumimoji="1" lang="en-US" altLang="ja-JP" sz="2200" dirty="0" err="1" smtClean="0"/>
              <a:t>CdTe</a:t>
            </a:r>
            <a:r>
              <a:rPr kumimoji="1" lang="ja-JP" altLang="en-US" sz="2200" dirty="0" smtClean="0"/>
              <a:t>検出器</a:t>
            </a:r>
            <a:r>
              <a:rPr kumimoji="1" lang="en-US" altLang="ja-JP" sz="2200" dirty="0" smtClean="0"/>
              <a:t>)</a:t>
            </a:r>
            <a:r>
              <a:rPr kumimoji="1" lang="ja-JP" altLang="en-US" sz="2200" dirty="0" smtClean="0"/>
              <a:t>で電子のエネルギーを測定できる。</a:t>
            </a:r>
            <a:endParaRPr kumimoji="1" lang="en-US" altLang="ja-JP" sz="2200" dirty="0" smtClean="0"/>
          </a:p>
          <a:p>
            <a:endParaRPr kumimoji="1" lang="en-US" altLang="ja-JP" sz="2200" dirty="0" smtClean="0"/>
          </a:p>
          <a:p>
            <a:pPr>
              <a:buNone/>
            </a:pPr>
            <a:r>
              <a:rPr lang="en-US" altLang="ja-JP" sz="2600" b="1" baseline="30000" dirty="0" smtClean="0"/>
              <a:t>	130</a:t>
            </a:r>
            <a:r>
              <a:rPr lang="en-US" altLang="ja-JP" sz="2600" b="1" dirty="0" smtClean="0"/>
              <a:t>Te, </a:t>
            </a:r>
            <a:r>
              <a:rPr lang="en-US" altLang="ja-JP" sz="2600" b="1" baseline="30000" dirty="0" smtClean="0"/>
              <a:t>116</a:t>
            </a:r>
            <a:r>
              <a:rPr lang="en-US" altLang="ja-JP" sz="2600" b="1" dirty="0" smtClean="0"/>
              <a:t>Cd</a:t>
            </a:r>
            <a:endParaRPr kumimoji="1" lang="en-US" altLang="ja-JP" sz="2600" dirty="0" smtClean="0"/>
          </a:p>
          <a:p>
            <a:r>
              <a:rPr lang="ja-JP" altLang="en-US" sz="2200" dirty="0" smtClean="0"/>
              <a:t>自然存在比が高い</a:t>
            </a:r>
            <a:endParaRPr lang="en-US" altLang="ja-JP" sz="2200" dirty="0" smtClean="0"/>
          </a:p>
          <a:p>
            <a:r>
              <a:rPr kumimoji="1" lang="en-US" altLang="ja-JP" sz="2200" dirty="0" smtClean="0"/>
              <a:t>Q</a:t>
            </a:r>
            <a:r>
              <a:rPr kumimoji="1" lang="ja-JP" altLang="en-US" sz="2200" dirty="0" smtClean="0"/>
              <a:t>値が高い</a:t>
            </a:r>
            <a:endParaRPr lang="en-US" altLang="ja-JP" sz="2200" dirty="0" smtClean="0"/>
          </a:p>
          <a:p>
            <a:pPr lvl="1"/>
            <a:r>
              <a:rPr kumimoji="1" lang="ja-JP" altLang="en-US" sz="1800" dirty="0" smtClean="0"/>
              <a:t>環境放射線バックグラウンドが少ない</a:t>
            </a:r>
            <a:endParaRPr kumimoji="1" lang="en-US" altLang="ja-JP" sz="1800" dirty="0" smtClean="0"/>
          </a:p>
          <a:p>
            <a:pPr lvl="1"/>
            <a:endParaRPr kumimoji="1" lang="en-US" altLang="ja-JP" sz="1800" dirty="0" smtClean="0"/>
          </a:p>
          <a:p>
            <a:pPr>
              <a:buNone/>
            </a:pPr>
            <a:r>
              <a:rPr lang="en-US" altLang="ja-JP" sz="2400" b="1" baseline="30000" dirty="0" smtClean="0"/>
              <a:t>	</a:t>
            </a:r>
            <a:r>
              <a:rPr lang="en-US" altLang="ja-JP" sz="2600" b="1" baseline="30000" dirty="0" smtClean="0"/>
              <a:t>106</a:t>
            </a:r>
            <a:r>
              <a:rPr lang="en-US" altLang="ja-JP" sz="2600" b="1" dirty="0" smtClean="0"/>
              <a:t>Cd</a:t>
            </a:r>
          </a:p>
          <a:p>
            <a:r>
              <a:rPr lang="en-US" altLang="ja-JP" sz="2200" dirty="0" err="1" smtClean="0"/>
              <a:t>β</a:t>
            </a:r>
            <a:r>
              <a:rPr lang="en-US" altLang="ja-JP" sz="2200" baseline="30000" dirty="0" err="1" smtClean="0"/>
              <a:t>+</a:t>
            </a:r>
            <a:r>
              <a:rPr lang="en-US" altLang="ja-JP" sz="2200" dirty="0" err="1" smtClean="0"/>
              <a:t>EC</a:t>
            </a:r>
            <a:r>
              <a:rPr lang="ja-JP" altLang="en-US" sz="2200" dirty="0" smtClean="0"/>
              <a:t>崩壊を起こす</a:t>
            </a:r>
            <a:endParaRPr lang="en-US" altLang="ja-JP" sz="2200" dirty="0" smtClean="0"/>
          </a:p>
        </p:txBody>
      </p:sp>
      <p:graphicFrame>
        <p:nvGraphicFramePr>
          <p:cNvPr id="6" name="Group 165"/>
          <p:cNvGraphicFramePr>
            <a:graphicFrameLocks/>
          </p:cNvGraphicFramePr>
          <p:nvPr/>
        </p:nvGraphicFramePr>
        <p:xfrm>
          <a:off x="4429124" y="4000504"/>
          <a:ext cx="4500594" cy="2651125"/>
        </p:xfrm>
        <a:graphic>
          <a:graphicData uri="http://schemas.openxmlformats.org/drawingml/2006/table">
            <a:tbl>
              <a:tblPr/>
              <a:tblGrid>
                <a:gridCol w="928694"/>
                <a:gridCol w="1785950"/>
                <a:gridCol w="1785950"/>
              </a:tblGrid>
              <a:tr h="530225">
                <a:tc>
                  <a:txBody>
                    <a:bodyPr/>
                    <a:lstStyle/>
                    <a:p>
                      <a:endParaRPr kumimoji="1" lang="ja-JP" altLang="en-US" sz="2400" dirty="0"/>
                    </a:p>
                  </a:txBody>
                  <a:tcPr>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r>
                        <a:rPr kumimoji="1" lang="ja-JP" altLang="en-US" sz="2400" b="1" dirty="0" smtClean="0"/>
                        <a:t>自然存在比</a:t>
                      </a:r>
                      <a:endParaRPr kumimoji="1" lang="ja-JP" altLang="en-US" sz="2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r>
                        <a:rPr kumimoji="1" lang="en-US" altLang="ja-JP" sz="2400" b="1" baseline="0" dirty="0" smtClean="0"/>
                        <a:t>Q</a:t>
                      </a:r>
                      <a:r>
                        <a:rPr kumimoji="1" lang="ja-JP" altLang="en-US" sz="2400" b="1" baseline="0" dirty="0" smtClean="0"/>
                        <a:t>値</a:t>
                      </a:r>
                      <a:r>
                        <a:rPr kumimoji="1" lang="en-US" altLang="ja-JP" sz="2400" b="1" baseline="0" dirty="0" smtClean="0"/>
                        <a:t>(</a:t>
                      </a:r>
                      <a:r>
                        <a:rPr kumimoji="1" lang="en-US" altLang="ja-JP" sz="2400" b="1" baseline="0" dirty="0" err="1" smtClean="0"/>
                        <a:t>MeV</a:t>
                      </a:r>
                      <a:r>
                        <a:rPr kumimoji="1" lang="en-US" altLang="ja-JP" sz="2400" b="1" baseline="0" dirty="0" smtClean="0"/>
                        <a:t>)</a:t>
                      </a:r>
                      <a:endParaRPr kumimoji="1" lang="ja-JP" altLang="en-US" sz="2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r>
              <a:tr h="530225">
                <a:tc>
                  <a:txBody>
                    <a:bodyPr/>
                    <a:lstStyle/>
                    <a:p>
                      <a:r>
                        <a:rPr kumimoji="1" lang="en-US" altLang="ja-JP" sz="2400" b="1" baseline="30000" dirty="0" smtClean="0">
                          <a:solidFill>
                            <a:schemeClr val="bg1"/>
                          </a:solidFill>
                        </a:rPr>
                        <a:t>130</a:t>
                      </a:r>
                      <a:r>
                        <a:rPr kumimoji="1" lang="en-US" altLang="ja-JP" sz="2400" b="1" dirty="0" smtClean="0">
                          <a:solidFill>
                            <a:schemeClr val="bg1"/>
                          </a:solidFill>
                        </a:rPr>
                        <a:t>Te</a:t>
                      </a:r>
                      <a:endParaRPr kumimoji="1" lang="ja-JP" altLang="en-US"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r>
                        <a:rPr kumimoji="1" lang="en-US" altLang="ja-JP" sz="2400" dirty="0" smtClean="0">
                          <a:solidFill>
                            <a:srgbClr val="FF0000"/>
                          </a:solidFill>
                        </a:rPr>
                        <a:t>34%</a:t>
                      </a:r>
                      <a:endParaRPr kumimoji="1" lang="ja-JP" alt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r>
                        <a:rPr kumimoji="1" lang="en-US" altLang="ja-JP" sz="2400" dirty="0" smtClean="0">
                          <a:solidFill>
                            <a:srgbClr val="FF0000"/>
                          </a:solidFill>
                        </a:rPr>
                        <a:t>2.53</a:t>
                      </a:r>
                      <a:endParaRPr kumimoji="1" lang="ja-JP" alt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0225">
                <a:tc>
                  <a:txBody>
                    <a:bodyPr/>
                    <a:lstStyle/>
                    <a:p>
                      <a:r>
                        <a:rPr kumimoji="1" lang="en-US" altLang="ja-JP" sz="2400" b="1" baseline="30000" dirty="0" smtClean="0">
                          <a:solidFill>
                            <a:schemeClr val="bg1"/>
                          </a:solidFill>
                        </a:rPr>
                        <a:t>116</a:t>
                      </a:r>
                      <a:r>
                        <a:rPr kumimoji="1" lang="en-US" altLang="ja-JP" sz="2400" b="1" dirty="0" smtClean="0">
                          <a:solidFill>
                            <a:schemeClr val="bg1"/>
                          </a:solidFill>
                        </a:rPr>
                        <a:t>Cd</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r>
                        <a:rPr kumimoji="1" lang="en-US" altLang="ja-JP" sz="2400" dirty="0" smtClean="0">
                          <a:solidFill>
                            <a:srgbClr val="FF0000"/>
                          </a:solidFill>
                        </a:rPr>
                        <a:t>7.5%</a:t>
                      </a:r>
                      <a:endParaRPr kumimoji="1" lang="ja-JP" alt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r>
                        <a:rPr kumimoji="1" lang="en-US" altLang="ja-JP" sz="2400" dirty="0" smtClean="0">
                          <a:solidFill>
                            <a:srgbClr val="FF0000"/>
                          </a:solidFill>
                        </a:rPr>
                        <a:t>2.80</a:t>
                      </a:r>
                      <a:endParaRPr kumimoji="1" lang="ja-JP" alt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0225">
                <a:tc>
                  <a:txBody>
                    <a:bodyPr/>
                    <a:lstStyle/>
                    <a:p>
                      <a:r>
                        <a:rPr kumimoji="1" lang="en-US" altLang="ja-JP" sz="2400" b="1" baseline="30000" dirty="0" smtClean="0">
                          <a:solidFill>
                            <a:schemeClr val="bg1"/>
                          </a:solidFill>
                        </a:rPr>
                        <a:t>128</a:t>
                      </a:r>
                      <a:r>
                        <a:rPr kumimoji="1" lang="en-US" altLang="ja-JP" sz="2400" b="1" dirty="0" smtClean="0">
                          <a:solidFill>
                            <a:schemeClr val="bg1"/>
                          </a:solidFill>
                        </a:rPr>
                        <a:t>Te</a:t>
                      </a:r>
                      <a:endParaRPr kumimoji="1" lang="ja-JP" altLang="en-US"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r>
                        <a:rPr kumimoji="1" lang="en-US" altLang="ja-JP" sz="2400" dirty="0" smtClean="0"/>
                        <a:t>31%</a:t>
                      </a:r>
                      <a:endParaRPr kumimoji="1" lang="ja-JP" alt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r>
                        <a:rPr kumimoji="1" lang="en-US" altLang="ja-JP" sz="2400" dirty="0" smtClean="0"/>
                        <a:t>0.866</a:t>
                      </a:r>
                      <a:endParaRPr kumimoji="1" lang="ja-JP" alt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0225">
                <a:tc>
                  <a:txBody>
                    <a:bodyPr/>
                    <a:lstStyle/>
                    <a:p>
                      <a:r>
                        <a:rPr kumimoji="1" lang="en-US" altLang="ja-JP" sz="2400" b="1" baseline="30000" dirty="0" smtClean="0">
                          <a:solidFill>
                            <a:schemeClr val="bg1"/>
                          </a:solidFill>
                        </a:rPr>
                        <a:t>106</a:t>
                      </a:r>
                      <a:r>
                        <a:rPr kumimoji="1" lang="en-US" altLang="ja-JP" sz="2400" b="1" dirty="0" smtClean="0">
                          <a:solidFill>
                            <a:schemeClr val="bg1"/>
                          </a:solidFill>
                        </a:rPr>
                        <a:t>Cd</a:t>
                      </a:r>
                      <a:endParaRPr kumimoji="1" lang="ja-JP" altLang="en-US"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r>
                        <a:rPr kumimoji="1" lang="en-US" altLang="ja-JP" sz="2400" dirty="0" smtClean="0"/>
                        <a:t>1.5%</a:t>
                      </a:r>
                      <a:endParaRPr kumimoji="1" lang="ja-JP" alt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r>
                        <a:rPr kumimoji="1" lang="en-US" altLang="ja-JP" sz="2400" dirty="0" smtClean="0"/>
                        <a:t>1.75</a:t>
                      </a:r>
                      <a:endParaRPr kumimoji="1" lang="ja-JP" alt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22"/>
            <a:ext cx="8229600" cy="1143000"/>
          </a:xfrm>
        </p:spPr>
        <p:txBody>
          <a:bodyPr/>
          <a:lstStyle/>
          <a:p>
            <a:r>
              <a:rPr kumimoji="1" lang="en-US" altLang="ja-JP" baseline="30000" dirty="0" smtClean="0"/>
              <a:t>106</a:t>
            </a:r>
            <a:r>
              <a:rPr kumimoji="1" lang="en-US" altLang="ja-JP" dirty="0" smtClean="0"/>
              <a:t>Cd</a:t>
            </a:r>
            <a:r>
              <a:rPr lang="ja-JP" altLang="en-US" dirty="0" smtClean="0"/>
              <a:t>を用いた</a:t>
            </a:r>
            <a:r>
              <a:rPr lang="en-US" altLang="ja-JP" dirty="0" smtClean="0"/>
              <a:t>0</a:t>
            </a:r>
            <a:r>
              <a:rPr lang="en-US" altLang="ja-JP" dirty="0" smtClean="0">
                <a:latin typeface="Symbol" pitchFamily="18" charset="2"/>
              </a:rPr>
              <a:t>nbb</a:t>
            </a:r>
            <a:r>
              <a:rPr lang="ja-JP" altLang="en-US" dirty="0" smtClean="0"/>
              <a:t>探索</a:t>
            </a:r>
            <a:endParaRPr kumimoji="1" lang="ja-JP" altLang="en-US" dirty="0"/>
          </a:p>
        </p:txBody>
      </p:sp>
      <p:sp>
        <p:nvSpPr>
          <p:cNvPr id="3" name="コンテンツ プレースホルダ 2"/>
          <p:cNvSpPr>
            <a:spLocks noGrp="1"/>
          </p:cNvSpPr>
          <p:nvPr>
            <p:ph idx="1"/>
          </p:nvPr>
        </p:nvSpPr>
        <p:spPr>
          <a:xfrm>
            <a:off x="457200" y="1117615"/>
            <a:ext cx="8229600" cy="4525963"/>
          </a:xfrm>
        </p:spPr>
        <p:txBody>
          <a:bodyPr/>
          <a:lstStyle/>
          <a:p>
            <a:r>
              <a:rPr kumimoji="1" lang="en-US" altLang="ja-JP" sz="2200" dirty="0" err="1" smtClean="0"/>
              <a:t>β</a:t>
            </a:r>
            <a:r>
              <a:rPr kumimoji="1" lang="en-US" altLang="ja-JP" sz="2200" baseline="30000" dirty="0" err="1" smtClean="0"/>
              <a:t>+</a:t>
            </a:r>
            <a:r>
              <a:rPr kumimoji="1" lang="en-US" altLang="ja-JP" sz="2200" dirty="0" err="1" smtClean="0"/>
              <a:t>EC</a:t>
            </a:r>
            <a:r>
              <a:rPr kumimoji="1" lang="ja-JP" altLang="en-US" sz="2200" dirty="0" smtClean="0"/>
              <a:t>崩壊を起こす。</a:t>
            </a:r>
            <a:endParaRPr kumimoji="1" lang="en-US" altLang="ja-JP" sz="2200" dirty="0" smtClean="0"/>
          </a:p>
          <a:p>
            <a:r>
              <a:rPr lang="ja-JP" altLang="en-US" sz="2200" dirty="0" smtClean="0"/>
              <a:t>陽電子は静止後、電子と対消滅し</a:t>
            </a:r>
            <a:r>
              <a:rPr lang="en-US" altLang="ja-JP" sz="2200" dirty="0" smtClean="0"/>
              <a:t>2γ</a:t>
            </a:r>
            <a:r>
              <a:rPr lang="ja-JP" altLang="en-US" sz="2200" dirty="0" smtClean="0"/>
              <a:t>を生成</a:t>
            </a:r>
            <a:endParaRPr lang="en-US" altLang="ja-JP" sz="2200" dirty="0" smtClean="0"/>
          </a:p>
        </p:txBody>
      </p:sp>
      <p:sp>
        <p:nvSpPr>
          <p:cNvPr id="15" name="Rectangle 13"/>
          <p:cNvSpPr>
            <a:spLocks noChangeArrowheads="1"/>
          </p:cNvSpPr>
          <p:nvPr/>
        </p:nvSpPr>
        <p:spPr bwMode="auto">
          <a:xfrm>
            <a:off x="2857488" y="2643182"/>
            <a:ext cx="3600000" cy="3600000"/>
          </a:xfrm>
          <a:prstGeom prst="rect">
            <a:avLst/>
          </a:prstGeom>
          <a:solidFill>
            <a:srgbClr val="E5DFD7"/>
          </a:solidFill>
          <a:ln w="9525">
            <a:miter lim="800000"/>
            <a:headEnd/>
            <a:tailEnd/>
          </a:ln>
          <a:scene3d>
            <a:camera prst="legacyObliqueTopRight"/>
            <a:lightRig rig="legacyFlat3" dir="b"/>
          </a:scene3d>
          <a:sp3d extrusionH="1562100" prstMaterial="legacyMatte">
            <a:bevelT w="13500" h="13500" prst="angle"/>
            <a:bevelB w="13500" h="13500" prst="angle"/>
            <a:extrusionClr>
              <a:srgbClr val="E5DFD7"/>
            </a:extrusionClr>
          </a:sp3d>
        </p:spPr>
        <p:txBody>
          <a:bodyPr wrap="none" anchor="ctr">
            <a:flatTx/>
          </a:bodyPr>
          <a:lstStyle/>
          <a:p>
            <a:endParaRPr lang="ja-JP" altLang="en-US" sz="2400"/>
          </a:p>
        </p:txBody>
      </p:sp>
      <p:sp>
        <p:nvSpPr>
          <p:cNvPr id="8" name="Oval 18"/>
          <p:cNvSpPr>
            <a:spLocks noChangeArrowheads="1"/>
          </p:cNvSpPr>
          <p:nvPr/>
        </p:nvSpPr>
        <p:spPr bwMode="auto">
          <a:xfrm>
            <a:off x="3099902" y="4242918"/>
            <a:ext cx="290319" cy="293121"/>
          </a:xfrm>
          <a:prstGeom prst="ellipse">
            <a:avLst/>
          </a:prstGeom>
          <a:solidFill>
            <a:schemeClr val="accent6">
              <a:lumMod val="60000"/>
              <a:lumOff val="40000"/>
            </a:schemeClr>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200" dirty="0" smtClean="0">
                <a:solidFill>
                  <a:srgbClr val="000000"/>
                </a:solidFill>
              </a:rPr>
              <a:t>e</a:t>
            </a:r>
            <a:r>
              <a:rPr lang="en-US" altLang="ja-JP" sz="2200" baseline="30000" dirty="0" smtClean="0">
                <a:solidFill>
                  <a:srgbClr val="000000"/>
                </a:solidFill>
              </a:rPr>
              <a:t>+</a:t>
            </a:r>
            <a:endParaRPr lang="en-US" altLang="ja-JP" sz="2200" baseline="30000" dirty="0">
              <a:solidFill>
                <a:srgbClr val="000000"/>
              </a:solidFill>
            </a:endParaRPr>
          </a:p>
        </p:txBody>
      </p:sp>
      <p:sp>
        <p:nvSpPr>
          <p:cNvPr id="10" name="Oval 18"/>
          <p:cNvSpPr>
            <a:spLocks noChangeArrowheads="1"/>
          </p:cNvSpPr>
          <p:nvPr/>
        </p:nvSpPr>
        <p:spPr bwMode="auto">
          <a:xfrm rot="5400000">
            <a:off x="4387187" y="4027203"/>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1" name="Oval 18"/>
          <p:cNvSpPr>
            <a:spLocks noChangeArrowheads="1"/>
          </p:cNvSpPr>
          <p:nvPr/>
        </p:nvSpPr>
        <p:spPr bwMode="auto">
          <a:xfrm rot="5400000">
            <a:off x="3672807" y="4027203"/>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2" name="Oval 18"/>
          <p:cNvSpPr>
            <a:spLocks noChangeArrowheads="1"/>
          </p:cNvSpPr>
          <p:nvPr/>
        </p:nvSpPr>
        <p:spPr bwMode="auto">
          <a:xfrm rot="5400000">
            <a:off x="3315617" y="4027203"/>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3" name="Oval 21"/>
          <p:cNvSpPr>
            <a:spLocks noChangeArrowheads="1"/>
          </p:cNvSpPr>
          <p:nvPr/>
        </p:nvSpPr>
        <p:spPr bwMode="auto">
          <a:xfrm>
            <a:off x="4387187" y="4455831"/>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4" name="Oval 21"/>
          <p:cNvSpPr>
            <a:spLocks noChangeArrowheads="1"/>
          </p:cNvSpPr>
          <p:nvPr/>
        </p:nvSpPr>
        <p:spPr bwMode="auto">
          <a:xfrm>
            <a:off x="4029997" y="4455831"/>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6" name="Oval 21"/>
          <p:cNvSpPr>
            <a:spLocks noChangeArrowheads="1"/>
          </p:cNvSpPr>
          <p:nvPr/>
        </p:nvSpPr>
        <p:spPr bwMode="auto">
          <a:xfrm>
            <a:off x="3672807" y="4455831"/>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7" name="Oval 21"/>
          <p:cNvSpPr>
            <a:spLocks noChangeArrowheads="1"/>
          </p:cNvSpPr>
          <p:nvPr/>
        </p:nvSpPr>
        <p:spPr bwMode="auto">
          <a:xfrm>
            <a:off x="3315617" y="4455831"/>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9" name="Oval 18"/>
          <p:cNvSpPr>
            <a:spLocks noChangeArrowheads="1"/>
          </p:cNvSpPr>
          <p:nvPr/>
        </p:nvSpPr>
        <p:spPr bwMode="auto">
          <a:xfrm rot="5400000">
            <a:off x="4029997" y="4027203"/>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grpSp>
        <p:nvGrpSpPr>
          <p:cNvPr id="23" name="グループ化 22"/>
          <p:cNvGrpSpPr/>
          <p:nvPr/>
        </p:nvGrpSpPr>
        <p:grpSpPr>
          <a:xfrm>
            <a:off x="5024161" y="3957166"/>
            <a:ext cx="1076137" cy="928694"/>
            <a:chOff x="5067499" y="4500570"/>
            <a:chExt cx="1076137" cy="928694"/>
          </a:xfrm>
        </p:grpSpPr>
        <p:sp>
          <p:nvSpPr>
            <p:cNvPr id="22" name="円/楕円 21"/>
            <p:cNvSpPr/>
            <p:nvPr/>
          </p:nvSpPr>
          <p:spPr bwMode="auto">
            <a:xfrm>
              <a:off x="5214942" y="4500570"/>
              <a:ext cx="928694" cy="928694"/>
            </a:xfrm>
            <a:prstGeom prst="ellipse">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9" name="Oval 21"/>
            <p:cNvSpPr>
              <a:spLocks noChangeArrowheads="1"/>
            </p:cNvSpPr>
            <p:nvPr/>
          </p:nvSpPr>
          <p:spPr bwMode="auto">
            <a:xfrm>
              <a:off x="5067499" y="4786322"/>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grpSp>
      <p:sp>
        <p:nvSpPr>
          <p:cNvPr id="32" name="爆発 2 31"/>
          <p:cNvSpPr/>
          <p:nvPr/>
        </p:nvSpPr>
        <p:spPr bwMode="auto">
          <a:xfrm>
            <a:off x="4600100" y="3885728"/>
            <a:ext cx="928694" cy="928694"/>
          </a:xfrm>
          <a:prstGeom prst="irregularSeal2">
            <a:avLst/>
          </a:prstGeom>
          <a:solidFill>
            <a:srgbClr val="FFFF00"/>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grpSp>
        <p:nvGrpSpPr>
          <p:cNvPr id="27" name="グループ化 26"/>
          <p:cNvGrpSpPr/>
          <p:nvPr/>
        </p:nvGrpSpPr>
        <p:grpSpPr>
          <a:xfrm>
            <a:off x="4885852" y="4143380"/>
            <a:ext cx="415499" cy="369332"/>
            <a:chOff x="7071730" y="5488560"/>
            <a:chExt cx="415499" cy="369332"/>
          </a:xfrm>
        </p:grpSpPr>
        <p:sp>
          <p:nvSpPr>
            <p:cNvPr id="25" name="Oval 18"/>
            <p:cNvSpPr>
              <a:spLocks noChangeArrowheads="1"/>
            </p:cNvSpPr>
            <p:nvPr/>
          </p:nvSpPr>
          <p:spPr bwMode="auto">
            <a:xfrm>
              <a:off x="7139201" y="5564771"/>
              <a:ext cx="290319" cy="293121"/>
            </a:xfrm>
            <a:prstGeom prst="ellipse">
              <a:avLst/>
            </a:prstGeom>
            <a:solidFill>
              <a:srgbClr val="FFFF00"/>
            </a:solidFill>
            <a:ln w="19050">
              <a:solidFill>
                <a:srgbClr val="000000"/>
              </a:solidFill>
              <a:round/>
              <a:headEnd/>
              <a:tailEnd/>
            </a:ln>
            <a:scene3d>
              <a:camera prst="orthographicFront"/>
              <a:lightRig rig="threePt" dir="t"/>
            </a:scene3d>
            <a:sp3d prstMaterial="dkEdge">
              <a:bevelT/>
            </a:sp3d>
          </p:spPr>
          <p:txBody>
            <a:bodyPr wrap="none" anchor="ctr"/>
            <a:lstStyle/>
            <a:p>
              <a:pPr algn="ctr"/>
              <a:endParaRPr lang="en-US" altLang="ja-JP" sz="2200" dirty="0">
                <a:solidFill>
                  <a:srgbClr val="000000"/>
                </a:solidFill>
              </a:endParaRPr>
            </a:p>
          </p:txBody>
        </p:sp>
        <p:sp>
          <p:nvSpPr>
            <p:cNvPr id="26" name="正方形/長方形 25"/>
            <p:cNvSpPr/>
            <p:nvPr/>
          </p:nvSpPr>
          <p:spPr>
            <a:xfrm>
              <a:off x="7071730" y="5488560"/>
              <a:ext cx="415499" cy="369332"/>
            </a:xfrm>
            <a:prstGeom prst="rect">
              <a:avLst/>
            </a:prstGeom>
          </p:spPr>
          <p:txBody>
            <a:bodyPr wrap="none">
              <a:spAutoFit/>
            </a:bodyPr>
            <a:lstStyle/>
            <a:p>
              <a:pPr algn="ctr"/>
              <a:r>
                <a:rPr lang="en-US" altLang="ja-JP" dirty="0" smtClean="0">
                  <a:solidFill>
                    <a:srgbClr val="000000"/>
                  </a:solidFill>
                  <a:latin typeface="HGPｺﾞｼｯｸE" pitchFamily="50" charset="-128"/>
                  <a:ea typeface="HGPｺﾞｼｯｸE" pitchFamily="50" charset="-128"/>
                </a:rPr>
                <a:t>γ</a:t>
              </a:r>
              <a:endParaRPr lang="en-US" altLang="ja-JP" dirty="0">
                <a:solidFill>
                  <a:srgbClr val="000000"/>
                </a:solidFill>
                <a:latin typeface="HGPｺﾞｼｯｸE" pitchFamily="50" charset="-128"/>
                <a:ea typeface="HGPｺﾞｼｯｸE" pitchFamily="50" charset="-128"/>
              </a:endParaRPr>
            </a:p>
          </p:txBody>
        </p:sp>
      </p:grpSp>
      <p:grpSp>
        <p:nvGrpSpPr>
          <p:cNvPr id="28" name="グループ化 27"/>
          <p:cNvGrpSpPr/>
          <p:nvPr/>
        </p:nvGrpSpPr>
        <p:grpSpPr>
          <a:xfrm>
            <a:off x="4885852" y="4143380"/>
            <a:ext cx="415499" cy="369332"/>
            <a:chOff x="7071730" y="5488560"/>
            <a:chExt cx="415499" cy="369332"/>
          </a:xfrm>
        </p:grpSpPr>
        <p:sp>
          <p:nvSpPr>
            <p:cNvPr id="29" name="Oval 18"/>
            <p:cNvSpPr>
              <a:spLocks noChangeArrowheads="1"/>
            </p:cNvSpPr>
            <p:nvPr/>
          </p:nvSpPr>
          <p:spPr bwMode="auto">
            <a:xfrm>
              <a:off x="7139201" y="5564771"/>
              <a:ext cx="290319" cy="293121"/>
            </a:xfrm>
            <a:prstGeom prst="ellipse">
              <a:avLst/>
            </a:prstGeom>
            <a:solidFill>
              <a:srgbClr val="FFFF00"/>
            </a:solidFill>
            <a:ln w="19050">
              <a:solidFill>
                <a:srgbClr val="000000"/>
              </a:solidFill>
              <a:round/>
              <a:headEnd/>
              <a:tailEnd/>
            </a:ln>
            <a:scene3d>
              <a:camera prst="orthographicFront"/>
              <a:lightRig rig="threePt" dir="t"/>
            </a:scene3d>
            <a:sp3d prstMaterial="dkEdge">
              <a:bevelT/>
            </a:sp3d>
          </p:spPr>
          <p:txBody>
            <a:bodyPr wrap="none" anchor="ctr"/>
            <a:lstStyle/>
            <a:p>
              <a:pPr algn="ctr"/>
              <a:endParaRPr lang="en-US" altLang="ja-JP" sz="2200" dirty="0">
                <a:solidFill>
                  <a:srgbClr val="000000"/>
                </a:solidFill>
              </a:endParaRPr>
            </a:p>
          </p:txBody>
        </p:sp>
        <p:sp>
          <p:nvSpPr>
            <p:cNvPr id="33" name="正方形/長方形 32"/>
            <p:cNvSpPr/>
            <p:nvPr/>
          </p:nvSpPr>
          <p:spPr>
            <a:xfrm>
              <a:off x="7071730" y="5488560"/>
              <a:ext cx="415499" cy="369332"/>
            </a:xfrm>
            <a:prstGeom prst="rect">
              <a:avLst/>
            </a:prstGeom>
          </p:spPr>
          <p:txBody>
            <a:bodyPr wrap="none">
              <a:spAutoFit/>
            </a:bodyPr>
            <a:lstStyle/>
            <a:p>
              <a:pPr algn="ctr"/>
              <a:r>
                <a:rPr lang="en-US" altLang="ja-JP" dirty="0" smtClean="0">
                  <a:solidFill>
                    <a:srgbClr val="000000"/>
                  </a:solidFill>
                  <a:latin typeface="HGPｺﾞｼｯｸE" pitchFamily="50" charset="-128"/>
                  <a:ea typeface="HGPｺﾞｼｯｸE" pitchFamily="50" charset="-128"/>
                </a:rPr>
                <a:t>γ</a:t>
              </a:r>
              <a:endParaRPr lang="en-US" altLang="ja-JP" dirty="0">
                <a:solidFill>
                  <a:srgbClr val="000000"/>
                </a:solidFill>
                <a:latin typeface="HGPｺﾞｼｯｸE" pitchFamily="50" charset="-128"/>
                <a:ea typeface="HGPｺﾞｼｯｸE" pitchFamily="50" charset="-128"/>
              </a:endParaRPr>
            </a:p>
          </p:txBody>
        </p:sp>
      </p:grpSp>
      <p:graphicFrame>
        <p:nvGraphicFramePr>
          <p:cNvPr id="25601" name="Object 3"/>
          <p:cNvGraphicFramePr>
            <a:graphicFrameLocks noChangeAspect="1"/>
          </p:cNvGraphicFramePr>
          <p:nvPr/>
        </p:nvGraphicFramePr>
        <p:xfrm>
          <a:off x="3963988" y="1096963"/>
          <a:ext cx="4854212" cy="474649"/>
        </p:xfrm>
        <a:graphic>
          <a:graphicData uri="http://schemas.openxmlformats.org/presentationml/2006/ole">
            <p:oleObj spid="_x0000_s25601" name="数式" r:id="rId3" imgW="2209680" imgH="215640" progId="Equation.3">
              <p:embed/>
            </p:oleObj>
          </a:graphicData>
        </a:graphic>
      </p:graphicFrame>
      <p:sp>
        <p:nvSpPr>
          <p:cNvPr id="30" name="Text Box 25"/>
          <p:cNvSpPr txBox="1">
            <a:spLocks noChangeArrowheads="1"/>
          </p:cNvSpPr>
          <p:nvPr/>
        </p:nvSpPr>
        <p:spPr bwMode="auto">
          <a:xfrm>
            <a:off x="2871490" y="2643182"/>
            <a:ext cx="1129006" cy="576596"/>
          </a:xfrm>
          <a:prstGeom prst="rect">
            <a:avLst/>
          </a:prstGeom>
          <a:noFill/>
          <a:ln w="9525">
            <a:noFill/>
            <a:miter lim="800000"/>
            <a:headEnd/>
            <a:tailEnd/>
          </a:ln>
        </p:spPr>
        <p:txBody>
          <a:bodyPr wrap="none">
            <a:spAutoFit/>
          </a:bodyPr>
          <a:lstStyle/>
          <a:p>
            <a:r>
              <a:rPr lang="en-US" altLang="ja-JP" sz="2400" dirty="0" err="1">
                <a:solidFill>
                  <a:schemeClr val="bg1"/>
                </a:solidFill>
              </a:rPr>
              <a:t>CdTe</a:t>
            </a:r>
            <a:endParaRPr lang="en-US" altLang="ja-JP"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0 0 L 0.18108 0 " pathEditMode="relative" ptsTypes="AA">
                                      <p:cBhvr>
                                        <p:cTn id="9" dur="2000" fill="hold"/>
                                        <p:tgtEl>
                                          <p:spTgt spid="8"/>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par>
                                <p:cTn id="64" presetID="56" presetClass="path" presetSubtype="0" accel="50000" decel="50000" fill="hold" nodeType="withEffect">
                                  <p:stCondLst>
                                    <p:cond delay="0"/>
                                  </p:stCondLst>
                                  <p:childTnLst>
                                    <p:animMotion origin="layout" path="M 0 0  L 0.25 -0.33302  E" pathEditMode="relative" ptsTypes="">
                                      <p:cBhvr>
                                        <p:cTn id="65" dur="1000" fill="hold"/>
                                        <p:tgtEl>
                                          <p:spTgt spid="28"/>
                                        </p:tgtEl>
                                        <p:attrNameLst>
                                          <p:attrName>ppt_x</p:attrName>
                                          <p:attrName>ppt_y</p:attrName>
                                        </p:attrNameLst>
                                      </p:cBhvr>
                                    </p:animMotion>
                                  </p:childTnLst>
                                </p:cTn>
                              </p:par>
                              <p:par>
                                <p:cTn id="66" presetID="49" presetClass="path" presetSubtype="0" accel="50000" decel="50000" fill="hold" nodeType="withEffect">
                                  <p:stCondLst>
                                    <p:cond delay="0"/>
                                  </p:stCondLst>
                                  <p:childTnLst>
                                    <p:animMotion origin="layout" path="M 4.44444E-6 -4.78261E-6 L -0.22726 0.33072 " pathEditMode="relative" rAng="0" ptsTypes="AA">
                                      <p:cBhvr>
                                        <p:cTn id="67" dur="1000" fill="hold"/>
                                        <p:tgtEl>
                                          <p:spTgt spid="27"/>
                                        </p:tgtEl>
                                        <p:attrNameLst>
                                          <p:attrName>ppt_x</p:attrName>
                                          <p:attrName>ppt_y</p:attrName>
                                        </p:attrNameLst>
                                      </p:cBhvr>
                                      <p:rCtr x="-114" y="1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1" grpId="0" animBg="1"/>
      <p:bldP spid="12" grpId="0" animBg="1"/>
      <p:bldP spid="13" grpId="0" animBg="1"/>
      <p:bldP spid="14" grpId="0" animBg="1"/>
      <p:bldP spid="16" grpId="0" animBg="1"/>
      <p:bldP spid="17" grpId="0" animBg="1"/>
      <p:bldP spid="19"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22"/>
            <a:ext cx="8229600" cy="1143000"/>
          </a:xfrm>
        </p:spPr>
        <p:txBody>
          <a:bodyPr/>
          <a:lstStyle/>
          <a:p>
            <a:r>
              <a:rPr kumimoji="1" lang="en-US" altLang="ja-JP" baseline="30000" dirty="0" smtClean="0"/>
              <a:t>106</a:t>
            </a:r>
            <a:r>
              <a:rPr kumimoji="1" lang="en-US" altLang="ja-JP" dirty="0" smtClean="0"/>
              <a:t>Cd</a:t>
            </a:r>
            <a:r>
              <a:rPr lang="ja-JP" altLang="en-US" dirty="0" smtClean="0"/>
              <a:t>を用いた</a:t>
            </a:r>
            <a:r>
              <a:rPr lang="en-US" altLang="ja-JP" dirty="0" smtClean="0"/>
              <a:t>0</a:t>
            </a:r>
            <a:r>
              <a:rPr lang="en-US" altLang="ja-JP" dirty="0" smtClean="0">
                <a:latin typeface="Symbol" pitchFamily="18" charset="2"/>
              </a:rPr>
              <a:t>nbb</a:t>
            </a:r>
            <a:r>
              <a:rPr lang="ja-JP" altLang="en-US" dirty="0" smtClean="0"/>
              <a:t>探索</a:t>
            </a:r>
            <a:endParaRPr kumimoji="1" lang="ja-JP" altLang="en-US" dirty="0"/>
          </a:p>
        </p:txBody>
      </p:sp>
      <p:sp>
        <p:nvSpPr>
          <p:cNvPr id="3" name="コンテンツ プレースホルダ 2"/>
          <p:cNvSpPr>
            <a:spLocks noGrp="1"/>
          </p:cNvSpPr>
          <p:nvPr>
            <p:ph idx="1"/>
          </p:nvPr>
        </p:nvSpPr>
        <p:spPr>
          <a:xfrm>
            <a:off x="457200" y="1428736"/>
            <a:ext cx="8229600" cy="4525963"/>
          </a:xfrm>
        </p:spPr>
        <p:txBody>
          <a:bodyPr/>
          <a:lstStyle/>
          <a:p>
            <a:r>
              <a:rPr kumimoji="1" lang="en-US" altLang="ja-JP" sz="2200" dirty="0" err="1" smtClean="0"/>
              <a:t>CdTe</a:t>
            </a:r>
            <a:r>
              <a:rPr kumimoji="1" lang="ja-JP" altLang="en-US" sz="2200" dirty="0" smtClean="0"/>
              <a:t>検出器を</a:t>
            </a:r>
            <a:r>
              <a:rPr kumimoji="1" lang="en-US" altLang="ja-JP" sz="2200" dirty="0" err="1" smtClean="0"/>
              <a:t>NaI</a:t>
            </a:r>
            <a:r>
              <a:rPr kumimoji="1" lang="ja-JP" altLang="en-US" sz="2200" dirty="0" smtClean="0"/>
              <a:t>検出器で囲む</a:t>
            </a:r>
            <a:endParaRPr kumimoji="1" lang="en-US" altLang="ja-JP" sz="2200" dirty="0" smtClean="0"/>
          </a:p>
          <a:p>
            <a:r>
              <a:rPr kumimoji="1" lang="en-US" altLang="ja-JP" sz="2200" dirty="0" err="1" smtClean="0"/>
              <a:t>CdTe</a:t>
            </a:r>
            <a:r>
              <a:rPr kumimoji="1" lang="ja-JP" altLang="en-US" sz="2200" dirty="0" smtClean="0"/>
              <a:t>検出器からの信号に加え、</a:t>
            </a:r>
            <a:r>
              <a:rPr kumimoji="1" lang="en-US" altLang="ja-JP" sz="2200" dirty="0" smtClean="0"/>
              <a:t>Back to Back</a:t>
            </a:r>
            <a:r>
              <a:rPr kumimoji="1" lang="ja-JP" altLang="en-US" sz="2200" dirty="0" smtClean="0"/>
              <a:t>となる</a:t>
            </a:r>
            <a:r>
              <a:rPr kumimoji="1" lang="en-US" altLang="ja-JP" sz="2200" dirty="0" err="1" smtClean="0"/>
              <a:t>NaI</a:t>
            </a:r>
            <a:r>
              <a:rPr kumimoji="1" lang="ja-JP" altLang="en-US" sz="2200" dirty="0" smtClean="0"/>
              <a:t>検出器で</a:t>
            </a:r>
            <a:r>
              <a:rPr lang="en-US" altLang="ja-JP" sz="2200" dirty="0" smtClean="0"/>
              <a:t>511keV</a:t>
            </a:r>
            <a:r>
              <a:rPr lang="ja-JP" altLang="en-US" sz="2200" dirty="0" smtClean="0"/>
              <a:t>の</a:t>
            </a:r>
            <a:r>
              <a:rPr lang="en-US" altLang="ja-JP" sz="2200" dirty="0" smtClean="0"/>
              <a:t>γ</a:t>
            </a:r>
            <a:r>
              <a:rPr lang="ja-JP" altLang="en-US" sz="2200" dirty="0" smtClean="0"/>
              <a:t>を同時</a:t>
            </a:r>
            <a:r>
              <a:rPr kumimoji="1" lang="ja-JP" altLang="en-US" sz="2200" dirty="0" smtClean="0"/>
              <a:t>検出することを要求することで、環境放射線に</a:t>
            </a:r>
            <a:r>
              <a:rPr lang="ja-JP" altLang="en-US" sz="2200" dirty="0" smtClean="0"/>
              <a:t>よるバックグラウンドを排除</a:t>
            </a:r>
            <a:endParaRPr kumimoji="1" lang="ja-JP" altLang="en-US" sz="2200" dirty="0"/>
          </a:p>
        </p:txBody>
      </p:sp>
      <p:grpSp>
        <p:nvGrpSpPr>
          <p:cNvPr id="4" name="グループ化 3"/>
          <p:cNvGrpSpPr/>
          <p:nvPr/>
        </p:nvGrpSpPr>
        <p:grpSpPr>
          <a:xfrm>
            <a:off x="2000232" y="3357071"/>
            <a:ext cx="5357850" cy="3356213"/>
            <a:chOff x="4214810" y="3221447"/>
            <a:chExt cx="4776378" cy="2991973"/>
          </a:xfrm>
          <a:effectLst/>
        </p:grpSpPr>
        <p:grpSp>
          <p:nvGrpSpPr>
            <p:cNvPr id="5" name="グループ化 3"/>
            <p:cNvGrpSpPr/>
            <p:nvPr/>
          </p:nvGrpSpPr>
          <p:grpSpPr>
            <a:xfrm>
              <a:off x="4214810" y="3221447"/>
              <a:ext cx="4776378" cy="2798778"/>
              <a:chOff x="1643042" y="1714488"/>
              <a:chExt cx="7348146" cy="4305737"/>
            </a:xfrm>
          </p:grpSpPr>
          <p:pic>
            <p:nvPicPr>
              <p:cNvPr id="8" name="Picture 8" descr="C:\cdte\ichikawa.bmp"/>
              <p:cNvPicPr>
                <a:picLocks noChangeAspect="1" noChangeArrowheads="1"/>
              </p:cNvPicPr>
              <p:nvPr/>
            </p:nvPicPr>
            <p:blipFill>
              <a:blip r:embed="rId2" cstate="print">
                <a:clrChange>
                  <a:clrFrom>
                    <a:srgbClr val="BBD533"/>
                  </a:clrFrom>
                  <a:clrTo>
                    <a:srgbClr val="BBD533">
                      <a:alpha val="0"/>
                    </a:srgbClr>
                  </a:clrTo>
                </a:clrChange>
              </a:blip>
              <a:srcRect l="6258" r="4679" b="18137"/>
              <a:stretch>
                <a:fillRect/>
              </a:stretch>
            </p:blipFill>
            <p:spPr bwMode="auto">
              <a:xfrm>
                <a:off x="1643042" y="1714488"/>
                <a:ext cx="7348146" cy="430573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cxnSp>
            <p:nvCxnSpPr>
              <p:cNvPr id="9" name="直線矢印コネクタ 8"/>
              <p:cNvCxnSpPr/>
              <p:nvPr/>
            </p:nvCxnSpPr>
            <p:spPr>
              <a:xfrm rot="5400000">
                <a:off x="5276411" y="2591201"/>
                <a:ext cx="714380" cy="28575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4830220" y="5550681"/>
                <a:ext cx="659416" cy="28575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 name="コンテンツ プレースホルダ 2"/>
            <p:cNvSpPr txBox="1">
              <a:spLocks/>
            </p:cNvSpPr>
            <p:nvPr/>
          </p:nvSpPr>
          <p:spPr bwMode="auto">
            <a:xfrm>
              <a:off x="6437390" y="3283697"/>
              <a:ext cx="2171688" cy="4476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2200" b="1" i="0" u="none" strike="noStrike" kern="0" cap="none" spc="0" normalizeH="0" baseline="0" noProof="0" dirty="0" err="1" smtClean="0">
                  <a:ln>
                    <a:noFill/>
                  </a:ln>
                  <a:effectLst/>
                  <a:uLnTx/>
                  <a:uFillTx/>
                  <a:latin typeface="+mn-lt"/>
                  <a:ea typeface="+mn-ea"/>
                  <a:cs typeface="+mn-cs"/>
                </a:rPr>
                <a:t>CdTe</a:t>
              </a:r>
              <a:r>
                <a:rPr kumimoji="1" lang="ja-JP" altLang="en-US" sz="2200" b="1" i="0" u="none" strike="noStrike" kern="0" cap="none" spc="0" normalizeH="0" baseline="0" noProof="0" dirty="0" smtClean="0">
                  <a:ln>
                    <a:noFill/>
                  </a:ln>
                  <a:effectLst/>
                  <a:uLnTx/>
                  <a:uFillTx/>
                  <a:latin typeface="+mn-lt"/>
                  <a:ea typeface="+mn-ea"/>
                  <a:cs typeface="+mn-cs"/>
                </a:rPr>
                <a:t>検出器</a:t>
              </a:r>
              <a:endParaRPr kumimoji="1" lang="ja-JP" altLang="en-US" sz="2200" b="1" i="0" u="none" strike="noStrike" kern="0" cap="none" spc="0" normalizeH="0" baseline="0" noProof="0" dirty="0">
                <a:ln>
                  <a:noFill/>
                </a:ln>
                <a:effectLst/>
                <a:uLnTx/>
                <a:uFillTx/>
                <a:latin typeface="+mn-lt"/>
                <a:ea typeface="+mn-ea"/>
                <a:cs typeface="+mn-cs"/>
              </a:endParaRPr>
            </a:p>
          </p:txBody>
        </p:sp>
        <p:sp>
          <p:nvSpPr>
            <p:cNvPr id="7" name="コンテンツ プレースホルダ 2"/>
            <p:cNvSpPr txBox="1">
              <a:spLocks/>
            </p:cNvSpPr>
            <p:nvPr/>
          </p:nvSpPr>
          <p:spPr bwMode="auto">
            <a:xfrm>
              <a:off x="4979030" y="5641916"/>
              <a:ext cx="1785950"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2200" b="1" i="0" u="none" strike="noStrike" kern="0" cap="none" spc="0" normalizeH="0" baseline="0" noProof="0" dirty="0" err="1" smtClean="0">
                  <a:ln>
                    <a:noFill/>
                  </a:ln>
                  <a:effectLst/>
                  <a:uLnTx/>
                  <a:uFillTx/>
                  <a:latin typeface="+mn-lt"/>
                  <a:ea typeface="+mn-ea"/>
                  <a:cs typeface="+mn-cs"/>
                </a:rPr>
                <a:t>NaI</a:t>
              </a:r>
              <a:r>
                <a:rPr kumimoji="1" lang="ja-JP" altLang="en-US" sz="2200" b="1" i="0" u="none" strike="noStrike" kern="0" cap="none" spc="0" normalizeH="0" baseline="0" noProof="0" dirty="0" smtClean="0">
                  <a:ln>
                    <a:noFill/>
                  </a:ln>
                  <a:effectLst/>
                  <a:uLnTx/>
                  <a:uFillTx/>
                  <a:latin typeface="+mn-lt"/>
                  <a:ea typeface="+mn-ea"/>
                  <a:cs typeface="+mn-cs"/>
                </a:rPr>
                <a:t>検出器</a:t>
              </a:r>
              <a:endParaRPr kumimoji="1" lang="ja-JP" altLang="en-US" sz="2200" b="1" i="0" u="none" strike="noStrike" kern="0" cap="none" spc="0" normalizeH="0" baseline="0" noProof="0" dirty="0">
                <a:ln>
                  <a:noFill/>
                </a:ln>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en-US" altLang="ja-JP" dirty="0" err="1" smtClean="0"/>
              <a:t>CdTe</a:t>
            </a:r>
            <a:r>
              <a:rPr kumimoji="1" lang="ja-JP" altLang="en-US" dirty="0" smtClean="0"/>
              <a:t>検出器</a:t>
            </a:r>
            <a:endParaRPr kumimoji="1" lang="ja-JP" altLang="en-US" dirty="0"/>
          </a:p>
        </p:txBody>
      </p:sp>
      <p:sp>
        <p:nvSpPr>
          <p:cNvPr id="3" name="コンテンツ プレースホルダ 2"/>
          <p:cNvSpPr>
            <a:spLocks noGrp="1"/>
          </p:cNvSpPr>
          <p:nvPr>
            <p:ph idx="1"/>
          </p:nvPr>
        </p:nvSpPr>
        <p:spPr>
          <a:xfrm>
            <a:off x="457200" y="1117615"/>
            <a:ext cx="8229600" cy="4525963"/>
          </a:xfrm>
        </p:spPr>
        <p:txBody>
          <a:bodyPr/>
          <a:lstStyle/>
          <a:p>
            <a:pPr>
              <a:lnSpc>
                <a:spcPct val="80000"/>
              </a:lnSpc>
              <a:buClr>
                <a:schemeClr val="tx2"/>
              </a:buClr>
              <a:buSzPct val="65000"/>
              <a:buNone/>
            </a:pPr>
            <a:r>
              <a:rPr lang="ja-JP" altLang="en-US" sz="2400" dirty="0" smtClean="0"/>
              <a:t>長所</a:t>
            </a:r>
          </a:p>
          <a:p>
            <a:pPr>
              <a:lnSpc>
                <a:spcPct val="80000"/>
              </a:lnSpc>
              <a:buClr>
                <a:schemeClr val="tx2"/>
              </a:buClr>
              <a:buSzPct val="65000"/>
              <a:buFont typeface="Wingdings" pitchFamily="2" charset="2"/>
              <a:buChar char="|"/>
            </a:pPr>
            <a:r>
              <a:rPr lang="ja-JP" altLang="en-US" sz="2200" dirty="0" smtClean="0"/>
              <a:t>放射線→電気信号への変換効率がよい。</a:t>
            </a:r>
            <a:r>
              <a:rPr lang="en-US" altLang="ja-JP" sz="2200" dirty="0" smtClean="0"/>
              <a:t>			</a:t>
            </a:r>
            <a:r>
              <a:rPr lang="ja-JP" altLang="en-US" sz="2200" dirty="0" smtClean="0"/>
              <a:t>　  </a:t>
            </a:r>
            <a:r>
              <a:rPr lang="en-US" altLang="ja-JP" sz="2200" dirty="0" smtClean="0"/>
              <a:t>(</a:t>
            </a:r>
            <a:r>
              <a:rPr lang="ja-JP" altLang="en-US" sz="2200" dirty="0" smtClean="0"/>
              <a:t>半導体検出器としての性質</a:t>
            </a:r>
            <a:r>
              <a:rPr lang="en-US" altLang="ja-JP" sz="2200" dirty="0" smtClean="0"/>
              <a:t>)</a:t>
            </a:r>
          </a:p>
          <a:p>
            <a:pPr>
              <a:lnSpc>
                <a:spcPct val="80000"/>
              </a:lnSpc>
              <a:buClr>
                <a:schemeClr val="tx2"/>
              </a:buClr>
              <a:buSzPct val="65000"/>
              <a:buFont typeface="Wingdings" pitchFamily="2" charset="2"/>
              <a:buChar char="|"/>
            </a:pPr>
            <a:r>
              <a:rPr lang="ja-JP" altLang="en-US" sz="2200" dirty="0" smtClean="0"/>
              <a:t>放射線吸収率が高い。</a:t>
            </a:r>
            <a:r>
              <a:rPr lang="en-US" altLang="ja-JP" sz="2200" dirty="0" smtClean="0"/>
              <a:t>(</a:t>
            </a:r>
            <a:r>
              <a:rPr lang="ja-JP" altLang="en-US" sz="2200" dirty="0" smtClean="0"/>
              <a:t>原子番号と密度が高いため</a:t>
            </a:r>
            <a:r>
              <a:rPr lang="en-US" altLang="ja-JP" sz="2200" dirty="0" smtClean="0"/>
              <a:t>)</a:t>
            </a:r>
          </a:p>
          <a:p>
            <a:pPr>
              <a:lnSpc>
                <a:spcPct val="80000"/>
              </a:lnSpc>
              <a:buClr>
                <a:schemeClr val="tx2"/>
              </a:buClr>
              <a:buSzPct val="65000"/>
              <a:buFont typeface="Wingdings" pitchFamily="2" charset="2"/>
              <a:buChar char="|"/>
            </a:pPr>
            <a:r>
              <a:rPr lang="ja-JP" altLang="en-US" sz="2200" b="1" u="sng" dirty="0" smtClean="0"/>
              <a:t>常温で使うことができる。</a:t>
            </a:r>
            <a:r>
              <a:rPr lang="en-US" altLang="ja-JP" sz="2200" dirty="0" smtClean="0"/>
              <a:t>(</a:t>
            </a:r>
            <a:r>
              <a:rPr lang="ja-JP" altLang="en-US" sz="2200" dirty="0" smtClean="0"/>
              <a:t>バンドギャップが大きいため</a:t>
            </a:r>
            <a:r>
              <a:rPr lang="en-US" altLang="ja-JP" sz="2200" dirty="0" smtClean="0"/>
              <a:t>)</a:t>
            </a:r>
          </a:p>
          <a:p>
            <a:pPr>
              <a:lnSpc>
                <a:spcPct val="80000"/>
              </a:lnSpc>
              <a:buClr>
                <a:schemeClr val="tx2"/>
              </a:buClr>
              <a:buSzPct val="65000"/>
              <a:buNone/>
            </a:pPr>
            <a:endParaRPr lang="en-US" altLang="ja-JP" sz="2200" dirty="0" smtClean="0"/>
          </a:p>
          <a:p>
            <a:pPr>
              <a:lnSpc>
                <a:spcPct val="80000"/>
              </a:lnSpc>
              <a:buClr>
                <a:schemeClr val="tx2"/>
              </a:buClr>
              <a:buSzPct val="65000"/>
              <a:buNone/>
            </a:pPr>
            <a:r>
              <a:rPr lang="ja-JP" altLang="en-US" sz="2400" dirty="0" smtClean="0"/>
              <a:t>短所</a:t>
            </a:r>
          </a:p>
          <a:p>
            <a:pPr>
              <a:lnSpc>
                <a:spcPct val="80000"/>
              </a:lnSpc>
              <a:buClr>
                <a:schemeClr val="tx2"/>
              </a:buClr>
              <a:buSzPct val="65000"/>
              <a:buFont typeface="Wingdings" pitchFamily="2" charset="2"/>
              <a:buChar char="|"/>
            </a:pPr>
            <a:r>
              <a:rPr lang="ja-JP" altLang="en-US" sz="2200" b="1" u="sng" dirty="0" smtClean="0"/>
              <a:t>半導体検出器としてはエネルギー分解能が低い。</a:t>
            </a:r>
          </a:p>
          <a:p>
            <a:pPr>
              <a:lnSpc>
                <a:spcPct val="80000"/>
              </a:lnSpc>
              <a:buClr>
                <a:schemeClr val="tx2"/>
              </a:buClr>
              <a:buSzPct val="65000"/>
              <a:buNone/>
            </a:pPr>
            <a:r>
              <a:rPr lang="ja-JP" altLang="en-US" sz="2200" dirty="0" smtClean="0"/>
              <a:t>	</a:t>
            </a:r>
            <a:r>
              <a:rPr lang="en-US" altLang="ja-JP" sz="2200" dirty="0" smtClean="0"/>
              <a:t>(</a:t>
            </a:r>
            <a:r>
              <a:rPr lang="ja-JP" altLang="en-US" sz="2200" dirty="0" smtClean="0"/>
              <a:t>ホールの易動度が低く、ホールの寿命が短いため</a:t>
            </a:r>
            <a:r>
              <a:rPr lang="en-US" altLang="ja-JP" sz="2200" dirty="0" smtClean="0"/>
              <a:t>)</a:t>
            </a:r>
          </a:p>
          <a:p>
            <a:endParaRPr kumimoji="1" lang="ja-JP" altLang="en-US" sz="2200" dirty="0"/>
          </a:p>
        </p:txBody>
      </p:sp>
      <p:graphicFrame>
        <p:nvGraphicFramePr>
          <p:cNvPr id="7" name="Group 165"/>
          <p:cNvGraphicFramePr>
            <a:graphicFrameLocks noGrp="1"/>
          </p:cNvGraphicFramePr>
          <p:nvPr>
            <p:ph idx="1"/>
          </p:nvPr>
        </p:nvGraphicFramePr>
        <p:xfrm>
          <a:off x="142844" y="4175153"/>
          <a:ext cx="8929750" cy="2611433"/>
        </p:xfrm>
        <a:graphic>
          <a:graphicData uri="http://schemas.openxmlformats.org/drawingml/2006/table">
            <a:tbl>
              <a:tblPr/>
              <a:tblGrid>
                <a:gridCol w="1071570"/>
                <a:gridCol w="1214446"/>
                <a:gridCol w="1000132"/>
                <a:gridCol w="1000132"/>
                <a:gridCol w="1214446"/>
                <a:gridCol w="1214446"/>
                <a:gridCol w="1071570"/>
                <a:gridCol w="1143008"/>
              </a:tblGrid>
              <a:tr h="530225">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endParaRPr kumimoji="1" lang="ja-JP" altLang="en-US"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u="none" strike="noStrike" cap="none" normalizeH="0" baseline="0" dirty="0" smtClean="0">
                          <a:ln>
                            <a:noFill/>
                          </a:ln>
                          <a:solidFill>
                            <a:schemeClr val="tx1"/>
                          </a:solidFill>
                          <a:effectLst/>
                          <a:latin typeface="+mn-lt"/>
                        </a:rPr>
                        <a:t>バンドギャップ</a:t>
                      </a:r>
                      <a:r>
                        <a:rPr kumimoji="1" lang="en-US" altLang="ja-JP" sz="1650" b="1" u="none" strike="noStrike" cap="none" normalizeH="0" baseline="0" dirty="0" smtClean="0">
                          <a:ln>
                            <a:noFill/>
                          </a:ln>
                          <a:solidFill>
                            <a:schemeClr val="tx1"/>
                          </a:solidFill>
                          <a:effectLst/>
                          <a:latin typeface="+mn-lt"/>
                        </a:rPr>
                        <a:t>(</a:t>
                      </a:r>
                      <a:r>
                        <a:rPr kumimoji="1" lang="en-US" altLang="ja-JP" sz="1650" b="1" u="none" strike="noStrike" cap="none" normalizeH="0" baseline="0" dirty="0" err="1" smtClean="0">
                          <a:ln>
                            <a:noFill/>
                          </a:ln>
                          <a:solidFill>
                            <a:schemeClr val="tx1"/>
                          </a:solidFill>
                          <a:effectLst/>
                          <a:latin typeface="+mn-lt"/>
                        </a:rPr>
                        <a:t>eV</a:t>
                      </a:r>
                      <a:r>
                        <a:rPr kumimoji="1" lang="en-US" altLang="ja-JP" sz="1650" b="1" u="none" strike="noStrike" cap="none" normalizeH="0" baseline="0" dirty="0" smtClean="0">
                          <a:ln>
                            <a:noFill/>
                          </a:ln>
                          <a:solidFill>
                            <a:schemeClr val="tx1"/>
                          </a:solidFill>
                          <a:effectLst/>
                          <a:latin typeface="+mn-lt"/>
                        </a:rPr>
                        <a:t>)</a:t>
                      </a:r>
                      <a:endParaRPr kumimoji="1" lang="en-US" altLang="ja-JP" sz="1650" b="1"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u="none" strike="noStrike" cap="none" normalizeH="0" baseline="0" dirty="0" smtClean="0">
                          <a:ln>
                            <a:noFill/>
                          </a:ln>
                          <a:solidFill>
                            <a:schemeClr val="tx1"/>
                          </a:solidFill>
                          <a:effectLst/>
                          <a:latin typeface="+mn-lt"/>
                        </a:rPr>
                        <a:t>密度</a:t>
                      </a:r>
                      <a:r>
                        <a:rPr kumimoji="1" lang="en-US" altLang="ja-JP" sz="1050" b="1" u="none" strike="noStrike" cap="none" normalizeH="0" baseline="0" dirty="0" smtClean="0">
                          <a:ln>
                            <a:noFill/>
                          </a:ln>
                          <a:solidFill>
                            <a:schemeClr val="tx1"/>
                          </a:solidFill>
                          <a:effectLst/>
                          <a:latin typeface="+mn-lt"/>
                        </a:rPr>
                        <a:t>(g/cm</a:t>
                      </a:r>
                      <a:r>
                        <a:rPr kumimoji="1" lang="en-US" altLang="ja-JP" sz="1050" b="1" u="none" strike="noStrike" cap="none" normalizeH="0" baseline="30000" dirty="0" smtClean="0">
                          <a:ln>
                            <a:noFill/>
                          </a:ln>
                          <a:solidFill>
                            <a:schemeClr val="tx1"/>
                          </a:solidFill>
                          <a:effectLst/>
                          <a:latin typeface="+mn-lt"/>
                        </a:rPr>
                        <a:t>3</a:t>
                      </a:r>
                      <a:r>
                        <a:rPr kumimoji="1" lang="en-US" altLang="ja-JP" sz="1050" b="1" u="none" strike="noStrike" cap="none" normalizeH="0" baseline="0" dirty="0" smtClean="0">
                          <a:ln>
                            <a:noFill/>
                          </a:ln>
                          <a:solidFill>
                            <a:schemeClr val="tx1"/>
                          </a:solidFill>
                          <a:effectLst/>
                          <a:latin typeface="+mn-lt"/>
                        </a:rPr>
                        <a:t>)</a:t>
                      </a:r>
                      <a:endParaRPr kumimoji="1" lang="en-US" altLang="ja-JP" sz="1050" b="1"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i="0" u="none" strike="noStrike" cap="none" normalizeH="0" baseline="0" dirty="0" smtClean="0">
                          <a:ln>
                            <a:noFill/>
                          </a:ln>
                          <a:solidFill>
                            <a:schemeClr val="tx1"/>
                          </a:solidFill>
                          <a:effectLst/>
                          <a:latin typeface="+mn-lt"/>
                          <a:ea typeface="ＭＳ Ｐゴシック" charset="-128"/>
                        </a:rPr>
                        <a:t>原子番号</a:t>
                      </a:r>
                      <a:endParaRPr kumimoji="1" lang="en-US" altLang="ja-JP" sz="1650" b="1"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u="none" strike="noStrike" cap="none" normalizeH="0" baseline="0" dirty="0" smtClean="0">
                          <a:ln>
                            <a:noFill/>
                          </a:ln>
                          <a:solidFill>
                            <a:schemeClr val="tx1"/>
                          </a:solidFill>
                          <a:effectLst/>
                          <a:latin typeface="+mn-lt"/>
                        </a:rPr>
                        <a:t>電子</a:t>
                      </a:r>
                      <a:r>
                        <a:rPr kumimoji="1" lang="en-US" altLang="ja-JP" sz="1650" b="1" u="none" strike="noStrike" cap="none" normalizeH="0" baseline="0" dirty="0" smtClean="0">
                          <a:ln>
                            <a:noFill/>
                          </a:ln>
                          <a:solidFill>
                            <a:schemeClr val="tx1"/>
                          </a:solidFill>
                          <a:effectLst/>
                          <a:latin typeface="+mn-lt"/>
                        </a:rPr>
                        <a:t> </a:t>
                      </a:r>
                      <a:r>
                        <a:rPr kumimoji="1" lang="ja-JP" altLang="en-US" sz="1650" b="1" u="none" strike="noStrike" cap="none" normalizeH="0" baseline="0" dirty="0" smtClean="0">
                          <a:ln>
                            <a:noFill/>
                          </a:ln>
                          <a:solidFill>
                            <a:schemeClr val="tx1"/>
                          </a:solidFill>
                          <a:effectLst/>
                          <a:latin typeface="+mn-lt"/>
                        </a:rPr>
                        <a:t>移動度</a:t>
                      </a:r>
                      <a:r>
                        <a:rPr kumimoji="1" lang="en-US" altLang="ja-JP" sz="1100" b="1" u="none" strike="noStrike" cap="none" normalizeH="0" baseline="0" dirty="0" smtClean="0">
                          <a:ln>
                            <a:noFill/>
                          </a:ln>
                          <a:solidFill>
                            <a:schemeClr val="tx1"/>
                          </a:solidFill>
                          <a:effectLst/>
                          <a:latin typeface="+mn-lt"/>
                        </a:rPr>
                        <a:t>(cm</a:t>
                      </a:r>
                      <a:r>
                        <a:rPr kumimoji="1" lang="en-US" altLang="ja-JP" sz="1100" b="1" u="none" strike="noStrike" cap="none" normalizeH="0" baseline="30000" dirty="0" smtClean="0">
                          <a:ln>
                            <a:noFill/>
                          </a:ln>
                          <a:solidFill>
                            <a:schemeClr val="tx1"/>
                          </a:solidFill>
                          <a:effectLst/>
                          <a:latin typeface="+mn-lt"/>
                        </a:rPr>
                        <a:t>2</a:t>
                      </a:r>
                      <a:r>
                        <a:rPr kumimoji="1" lang="en-US" altLang="ja-JP" sz="1100" b="1" u="none" strike="noStrike" cap="none" normalizeH="0" baseline="0" dirty="0" smtClean="0">
                          <a:ln>
                            <a:noFill/>
                          </a:ln>
                          <a:solidFill>
                            <a:schemeClr val="tx1"/>
                          </a:solidFill>
                          <a:effectLst/>
                          <a:latin typeface="+mn-lt"/>
                        </a:rPr>
                        <a:t>/V/s)</a:t>
                      </a:r>
                      <a:endParaRPr kumimoji="1" lang="en-US" altLang="ja-JP" sz="1100" b="1"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u="none" strike="noStrike" cap="none" normalizeH="0" baseline="0" dirty="0" smtClean="0">
                          <a:ln>
                            <a:noFill/>
                          </a:ln>
                          <a:solidFill>
                            <a:schemeClr val="tx1"/>
                          </a:solidFill>
                          <a:effectLst/>
                          <a:latin typeface="+mn-lt"/>
                        </a:rPr>
                        <a:t>ホール移動度</a:t>
                      </a:r>
                      <a:r>
                        <a:rPr kumimoji="1" lang="en-US" altLang="ja-JP" sz="1100" b="1" u="none" strike="noStrike" cap="none" normalizeH="0" baseline="0" dirty="0" smtClean="0">
                          <a:ln>
                            <a:noFill/>
                          </a:ln>
                          <a:solidFill>
                            <a:schemeClr val="tx1"/>
                          </a:solidFill>
                          <a:effectLst/>
                          <a:latin typeface="+mn-lt"/>
                        </a:rPr>
                        <a:t>(cm</a:t>
                      </a:r>
                      <a:r>
                        <a:rPr kumimoji="1" lang="en-US" altLang="ja-JP" sz="1100" b="1" u="none" strike="noStrike" cap="none" normalizeH="0" baseline="30000" dirty="0" smtClean="0">
                          <a:ln>
                            <a:noFill/>
                          </a:ln>
                          <a:solidFill>
                            <a:schemeClr val="tx1"/>
                          </a:solidFill>
                          <a:effectLst/>
                          <a:latin typeface="+mn-lt"/>
                        </a:rPr>
                        <a:t>2</a:t>
                      </a:r>
                      <a:r>
                        <a:rPr kumimoji="1" lang="en-US" altLang="ja-JP" sz="1100" b="1" u="none" strike="noStrike" cap="none" normalizeH="0" baseline="0" dirty="0" smtClean="0">
                          <a:ln>
                            <a:noFill/>
                          </a:ln>
                          <a:solidFill>
                            <a:schemeClr val="tx1"/>
                          </a:solidFill>
                          <a:effectLst/>
                          <a:latin typeface="+mn-lt"/>
                        </a:rPr>
                        <a:t>/V/s)</a:t>
                      </a:r>
                      <a:endParaRPr kumimoji="1" lang="en-US" altLang="ja-JP" sz="1100" b="1"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i="0" u="none" strike="noStrike" cap="none" normalizeH="0" baseline="0" dirty="0" smtClean="0">
                          <a:ln>
                            <a:noFill/>
                          </a:ln>
                          <a:solidFill>
                            <a:schemeClr val="tx1"/>
                          </a:solidFill>
                          <a:effectLst/>
                          <a:latin typeface="+mn-lt"/>
                          <a:ea typeface="ＭＳ Ｐゴシック" charset="-128"/>
                        </a:rPr>
                        <a:t>電子寿命</a:t>
                      </a:r>
                      <a:r>
                        <a:rPr kumimoji="1" lang="en-US" altLang="ja-JP" sz="1650" b="1" i="0" u="none" strike="noStrike" cap="none" normalizeH="0" baseline="0" dirty="0" smtClean="0">
                          <a:ln>
                            <a:noFill/>
                          </a:ln>
                          <a:solidFill>
                            <a:schemeClr val="tx1"/>
                          </a:solidFill>
                          <a:effectLst/>
                          <a:latin typeface="+mn-lt"/>
                          <a:ea typeface="ＭＳ Ｐゴシック" charset="-128"/>
                        </a:rPr>
                        <a:t>(s)</a:t>
                      </a: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i="0" u="none" strike="noStrike" cap="none" normalizeH="0" baseline="0" dirty="0" smtClean="0">
                          <a:ln>
                            <a:noFill/>
                          </a:ln>
                          <a:solidFill>
                            <a:schemeClr val="tx1"/>
                          </a:solidFill>
                          <a:effectLst/>
                          <a:latin typeface="+mn-lt"/>
                          <a:ea typeface="ＭＳ Ｐゴシック" charset="-128"/>
                        </a:rPr>
                        <a:t>ホール寿命</a:t>
                      </a:r>
                      <a:r>
                        <a:rPr kumimoji="1" lang="en-US" altLang="ja-JP" sz="1650" b="1" i="0" u="none" strike="noStrike" cap="none" normalizeH="0" baseline="0" dirty="0" smtClean="0">
                          <a:ln>
                            <a:noFill/>
                          </a:ln>
                          <a:solidFill>
                            <a:schemeClr val="tx1"/>
                          </a:solidFill>
                          <a:effectLst/>
                          <a:latin typeface="+mn-lt"/>
                          <a:ea typeface="ＭＳ Ｐゴシック" charset="-128"/>
                        </a:rPr>
                        <a:t>(s)</a:t>
                      </a: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r>
              <a:tr h="530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none" strike="noStrike" cap="none" normalizeH="0" baseline="0" dirty="0" err="1" smtClean="0">
                          <a:ln>
                            <a:noFill/>
                          </a:ln>
                          <a:solidFill>
                            <a:schemeClr val="bg1"/>
                          </a:solidFill>
                          <a:effectLst/>
                          <a:latin typeface="+mn-lt"/>
                        </a:rPr>
                        <a:t>Ge</a:t>
                      </a:r>
                      <a:endParaRPr kumimoji="1" lang="en-US" altLang="ja-JP" sz="1650" b="1" i="0" u="none" strike="noStrike" cap="none" normalizeH="0" baseline="0" dirty="0" smtClean="0">
                        <a:ln>
                          <a:noFill/>
                        </a:ln>
                        <a:solidFill>
                          <a:schemeClr val="bg1"/>
                        </a:solidFill>
                        <a:effectLst/>
                        <a:latin typeface="+mn-lt"/>
                        <a:ea typeface="ＭＳ Ｐゴシック" charset="-128"/>
                      </a:endParaRPr>
                    </a:p>
                  </a:txBody>
                  <a:tcPr marL="266378" marR="266378" marT="133189" marB="133189"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0.67</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5.33</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0" i="0" u="none" strike="noStrike" cap="none" normalizeH="0" baseline="0" dirty="0" smtClean="0">
                          <a:ln>
                            <a:noFill/>
                          </a:ln>
                          <a:solidFill>
                            <a:schemeClr val="tx1"/>
                          </a:solidFill>
                          <a:effectLst/>
                          <a:latin typeface="+mn-lt"/>
                          <a:ea typeface="ＭＳ Ｐゴシック" charset="-128"/>
                        </a:rPr>
                        <a:t>32</a:t>
                      </a: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3800</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1900</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0" i="0" u="none" strike="noStrike" cap="none" normalizeH="0" baseline="0" dirty="0" smtClean="0">
                          <a:ln>
                            <a:noFill/>
                          </a:ln>
                          <a:solidFill>
                            <a:schemeClr val="tx1"/>
                          </a:solidFill>
                          <a:effectLst/>
                          <a:latin typeface="+mn-lt"/>
                          <a:ea typeface="+mn-ea"/>
                        </a:rPr>
                        <a:t>&gt;10</a:t>
                      </a:r>
                      <a:r>
                        <a:rPr kumimoji="1" lang="en-US" altLang="ja-JP" sz="1650" b="0" i="0" u="none" strike="noStrike" cap="none" normalizeH="0" baseline="30000" dirty="0" smtClean="0">
                          <a:ln>
                            <a:noFill/>
                          </a:ln>
                          <a:solidFill>
                            <a:schemeClr val="tx1"/>
                          </a:solidFill>
                          <a:effectLst/>
                          <a:latin typeface="+mn-lt"/>
                          <a:ea typeface="+mn-ea"/>
                        </a:rPr>
                        <a:t>-3</a:t>
                      </a:r>
                      <a:endParaRPr kumimoji="1" lang="en-US" altLang="ja-JP" sz="1650" b="0" i="0" u="none" strike="noStrike" cap="none" normalizeH="0" baseline="3000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00" b="0" i="0" u="none" strike="noStrike" cap="none" normalizeH="0" baseline="0" dirty="0" smtClean="0">
                          <a:ln>
                            <a:noFill/>
                          </a:ln>
                          <a:solidFill>
                            <a:schemeClr val="tx1"/>
                          </a:solidFill>
                          <a:effectLst/>
                          <a:latin typeface="+mn-lt"/>
                          <a:ea typeface="ＭＳ Ｐゴシック" charset="-128"/>
                        </a:rPr>
                        <a:t>1×</a:t>
                      </a:r>
                      <a:r>
                        <a:rPr kumimoji="1" lang="en-US" altLang="ja-JP" sz="1600" b="0" i="0" u="none" strike="noStrike" cap="none" normalizeH="0" baseline="0" dirty="0" smtClean="0">
                          <a:ln>
                            <a:noFill/>
                          </a:ln>
                          <a:solidFill>
                            <a:schemeClr val="tx1"/>
                          </a:solidFill>
                          <a:effectLst/>
                          <a:latin typeface="+mn-lt"/>
                          <a:ea typeface="+mn-ea"/>
                        </a:rPr>
                        <a:t>10</a:t>
                      </a:r>
                      <a:r>
                        <a:rPr kumimoji="1" lang="en-US" altLang="ja-JP" sz="1650" b="0" i="0" u="none" strike="noStrike" cap="none" normalizeH="0" baseline="30000" dirty="0" smtClean="0">
                          <a:ln>
                            <a:noFill/>
                          </a:ln>
                          <a:solidFill>
                            <a:schemeClr val="tx1"/>
                          </a:solidFill>
                          <a:effectLst/>
                          <a:latin typeface="+mn-lt"/>
                          <a:ea typeface="+mn-ea"/>
                        </a:rPr>
                        <a:t>-3</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0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none" strike="noStrike" cap="none" normalizeH="0" baseline="0" dirty="0" smtClean="0">
                          <a:ln>
                            <a:noFill/>
                          </a:ln>
                          <a:solidFill>
                            <a:schemeClr val="bg1"/>
                          </a:solidFill>
                          <a:effectLst/>
                          <a:latin typeface="+mn-lt"/>
                        </a:rPr>
                        <a:t>Si</a:t>
                      </a:r>
                      <a:endParaRPr kumimoji="1" lang="en-US" altLang="ja-JP" sz="1650" b="1" i="0" u="none" strike="noStrike" cap="none" normalizeH="0" baseline="0" dirty="0" smtClean="0">
                        <a:ln>
                          <a:noFill/>
                        </a:ln>
                        <a:solidFill>
                          <a:schemeClr val="bg1"/>
                        </a:solidFill>
                        <a:effectLst/>
                        <a:latin typeface="+mn-lt"/>
                        <a:ea typeface="ＭＳ Ｐゴシック" charset="-128"/>
                      </a:endParaRPr>
                    </a:p>
                  </a:txBody>
                  <a:tcPr marL="266378" marR="266378" marT="133189" marB="133189"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1.11</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2.33</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0" i="0" u="none" strike="noStrike" cap="none" normalizeH="0" baseline="0" dirty="0" smtClean="0">
                          <a:ln>
                            <a:noFill/>
                          </a:ln>
                          <a:solidFill>
                            <a:schemeClr val="tx1"/>
                          </a:solidFill>
                          <a:effectLst/>
                          <a:latin typeface="+mn-lt"/>
                          <a:ea typeface="ＭＳ Ｐゴシック" charset="-128"/>
                        </a:rPr>
                        <a:t>14</a:t>
                      </a: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1400</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500</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defRPr/>
                      </a:pPr>
                      <a:r>
                        <a:rPr kumimoji="1" lang="en-US" altLang="ja-JP" sz="1650" b="0" i="0" u="none" strike="noStrike" cap="none" normalizeH="0" baseline="0" dirty="0" smtClean="0">
                          <a:ln>
                            <a:noFill/>
                          </a:ln>
                          <a:solidFill>
                            <a:schemeClr val="tx1"/>
                          </a:solidFill>
                          <a:effectLst/>
                          <a:latin typeface="+mn-lt"/>
                          <a:ea typeface="+mn-ea"/>
                        </a:rPr>
                        <a:t>&gt;10</a:t>
                      </a:r>
                      <a:r>
                        <a:rPr kumimoji="1" lang="en-US" altLang="ja-JP" sz="1650" b="0" i="0" u="none" strike="noStrike" cap="none" normalizeH="0" baseline="30000" dirty="0" smtClean="0">
                          <a:ln>
                            <a:noFill/>
                          </a:ln>
                          <a:solidFill>
                            <a:schemeClr val="tx1"/>
                          </a:solidFill>
                          <a:effectLst/>
                          <a:latin typeface="+mn-lt"/>
                          <a:ea typeface="+mn-ea"/>
                        </a:rPr>
                        <a:t>-3</a:t>
                      </a:r>
                      <a:endParaRPr kumimoji="1" lang="en-US" altLang="ja-JP" sz="1650" b="0" i="0" u="none" strike="noStrike" cap="none" normalizeH="0" baseline="3000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00" b="0" i="0" u="none" strike="noStrike" cap="none" normalizeH="0" baseline="0" dirty="0" smtClean="0">
                          <a:ln>
                            <a:noFill/>
                          </a:ln>
                          <a:solidFill>
                            <a:schemeClr val="tx1"/>
                          </a:solidFill>
                          <a:effectLst/>
                          <a:latin typeface="+mn-lt"/>
                          <a:ea typeface="ＭＳ Ｐゴシック" charset="-128"/>
                        </a:rPr>
                        <a:t>2×</a:t>
                      </a:r>
                      <a:r>
                        <a:rPr kumimoji="1" lang="en-US" altLang="ja-JP" sz="1600" b="0" i="0" u="none" strike="noStrike" cap="none" normalizeH="0" baseline="0" dirty="0" smtClean="0">
                          <a:ln>
                            <a:noFill/>
                          </a:ln>
                          <a:solidFill>
                            <a:schemeClr val="tx1"/>
                          </a:solidFill>
                          <a:effectLst/>
                          <a:latin typeface="+mn-lt"/>
                          <a:ea typeface="+mn-ea"/>
                        </a:rPr>
                        <a:t>10</a:t>
                      </a:r>
                      <a:r>
                        <a:rPr kumimoji="1" lang="en-US" altLang="ja-JP" sz="1650" b="0" i="0" u="none" strike="noStrike" cap="none" normalizeH="0" baseline="30000" dirty="0" smtClean="0">
                          <a:ln>
                            <a:noFill/>
                          </a:ln>
                          <a:solidFill>
                            <a:schemeClr val="tx1"/>
                          </a:solidFill>
                          <a:effectLst/>
                          <a:latin typeface="+mn-lt"/>
                          <a:ea typeface="+mn-ea"/>
                        </a:rPr>
                        <a:t>-3</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0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sng" strike="noStrike" cap="none" normalizeH="0" baseline="0" dirty="0" err="1" smtClean="0">
                          <a:ln>
                            <a:noFill/>
                          </a:ln>
                          <a:solidFill>
                            <a:schemeClr val="bg1"/>
                          </a:solidFill>
                          <a:effectLst/>
                          <a:latin typeface="+mn-lt"/>
                        </a:rPr>
                        <a:t>CdTe</a:t>
                      </a:r>
                      <a:endParaRPr kumimoji="1" lang="en-US" altLang="ja-JP" sz="1650" b="1" i="0" u="sng" strike="noStrike" cap="none" normalizeH="0" baseline="0" dirty="0" smtClean="0">
                        <a:ln>
                          <a:noFill/>
                        </a:ln>
                        <a:solidFill>
                          <a:schemeClr val="bg1"/>
                        </a:solidFill>
                        <a:effectLst/>
                        <a:latin typeface="+mn-lt"/>
                        <a:ea typeface="ＭＳ Ｐゴシック" charset="-128"/>
                      </a:endParaRPr>
                    </a:p>
                  </a:txBody>
                  <a:tcPr marL="266378" marR="266378" marT="133189" marB="133189"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sng" strike="noStrike" cap="none" normalizeH="0" baseline="0" dirty="0" smtClean="0">
                          <a:ln>
                            <a:noFill/>
                          </a:ln>
                          <a:solidFill>
                            <a:schemeClr val="tx1"/>
                          </a:solidFill>
                          <a:effectLst/>
                          <a:latin typeface="+mn-lt"/>
                        </a:rPr>
                        <a:t>1.47</a:t>
                      </a:r>
                      <a:endParaRPr kumimoji="1" lang="en-US" altLang="ja-JP" sz="1650" b="1" i="0" u="sng"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sng" strike="noStrike" cap="none" normalizeH="0" baseline="0" dirty="0" smtClean="0">
                          <a:ln>
                            <a:noFill/>
                          </a:ln>
                          <a:solidFill>
                            <a:schemeClr val="tx1"/>
                          </a:solidFill>
                          <a:effectLst/>
                          <a:latin typeface="+mn-lt"/>
                        </a:rPr>
                        <a:t>5.85</a:t>
                      </a:r>
                      <a:endParaRPr kumimoji="1" lang="en-US" altLang="ja-JP" sz="1650" b="1" i="0" u="sng"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i="0" u="sng" strike="noStrike" cap="none" normalizeH="0" baseline="0" dirty="0" smtClean="0">
                          <a:ln>
                            <a:noFill/>
                          </a:ln>
                          <a:solidFill>
                            <a:schemeClr val="tx1"/>
                          </a:solidFill>
                          <a:effectLst/>
                          <a:latin typeface="+mn-lt"/>
                          <a:ea typeface="ＭＳ Ｐゴシック" charset="-128"/>
                        </a:rPr>
                        <a:t>48,52</a:t>
                      </a: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0" u="none" strike="noStrike" cap="none" normalizeH="0" baseline="0" dirty="0" smtClean="0">
                          <a:ln>
                            <a:noFill/>
                          </a:ln>
                          <a:solidFill>
                            <a:schemeClr val="tx1"/>
                          </a:solidFill>
                          <a:effectLst/>
                          <a:latin typeface="+mn-lt"/>
                        </a:rPr>
                        <a:t>1100</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sng" strike="noStrike" cap="none" normalizeH="0" baseline="0" dirty="0" smtClean="0">
                          <a:ln>
                            <a:noFill/>
                          </a:ln>
                          <a:solidFill>
                            <a:schemeClr val="tx1"/>
                          </a:solidFill>
                          <a:effectLst/>
                          <a:latin typeface="+mn-lt"/>
                        </a:rPr>
                        <a:t>100</a:t>
                      </a:r>
                      <a:endParaRPr kumimoji="1" lang="en-US" altLang="ja-JP" sz="1650" b="1" i="0" u="sng"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defRPr/>
                      </a:pPr>
                      <a:r>
                        <a:rPr kumimoji="1" lang="en-US" altLang="ja-JP" sz="1600" b="0" i="0" u="none" strike="noStrike" cap="none" normalizeH="0" baseline="0" dirty="0" smtClean="0">
                          <a:ln>
                            <a:noFill/>
                          </a:ln>
                          <a:solidFill>
                            <a:schemeClr val="tx1"/>
                          </a:solidFill>
                          <a:effectLst/>
                          <a:latin typeface="+mn-lt"/>
                          <a:ea typeface="+mn-ea"/>
                        </a:rPr>
                        <a:t>3×10</a:t>
                      </a:r>
                      <a:r>
                        <a:rPr kumimoji="1" lang="en-US" altLang="ja-JP" sz="1650" b="0" i="0" u="none" strike="noStrike" cap="none" normalizeH="0" baseline="30000" dirty="0" smtClean="0">
                          <a:ln>
                            <a:noFill/>
                          </a:ln>
                          <a:solidFill>
                            <a:schemeClr val="tx1"/>
                          </a:solidFill>
                          <a:effectLst/>
                          <a:latin typeface="+mn-lt"/>
                          <a:ea typeface="+mn-ea"/>
                        </a:rPr>
                        <a:t>-6</a:t>
                      </a:r>
                      <a:endParaRPr kumimoji="1" lang="en-US" altLang="ja-JP" sz="1650" b="0" i="0" u="none" strike="noStrike" cap="none" normalizeH="0" baseline="3000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defRPr/>
                      </a:pPr>
                      <a:r>
                        <a:rPr kumimoji="1" lang="en-US" altLang="ja-JP" sz="1600" b="1" i="0" u="sng" strike="noStrike" cap="none" normalizeH="0" baseline="0" dirty="0" smtClean="0">
                          <a:ln>
                            <a:noFill/>
                          </a:ln>
                          <a:solidFill>
                            <a:schemeClr val="tx1"/>
                          </a:solidFill>
                          <a:effectLst/>
                          <a:latin typeface="+mn-lt"/>
                          <a:ea typeface="ＭＳ Ｐゴシック" charset="-128"/>
                        </a:rPr>
                        <a:t>2×</a:t>
                      </a:r>
                      <a:r>
                        <a:rPr kumimoji="1" lang="en-US" altLang="ja-JP" sz="1600" b="1" i="0" u="sng" strike="noStrike" cap="none" normalizeH="0" baseline="0" dirty="0" smtClean="0">
                          <a:ln>
                            <a:noFill/>
                          </a:ln>
                          <a:solidFill>
                            <a:schemeClr val="tx1"/>
                          </a:solidFill>
                          <a:effectLst/>
                          <a:latin typeface="+mn-lt"/>
                          <a:ea typeface="+mn-ea"/>
                        </a:rPr>
                        <a:t>10</a:t>
                      </a:r>
                      <a:r>
                        <a:rPr kumimoji="1" lang="en-US" altLang="ja-JP" sz="1650" b="1" i="0" u="sng" strike="noStrike" cap="none" normalizeH="0" baseline="30000" dirty="0" smtClean="0">
                          <a:ln>
                            <a:noFill/>
                          </a:ln>
                          <a:solidFill>
                            <a:schemeClr val="tx1"/>
                          </a:solidFill>
                          <a:effectLst/>
                          <a:latin typeface="+mn-lt"/>
                          <a:ea typeface="+mn-ea"/>
                        </a:rPr>
                        <a:t>-6</a:t>
                      </a:r>
                      <a:endParaRPr kumimoji="1" lang="en-US" altLang="ja-JP" sz="1650" b="1" i="0" u="sng"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bl>
          </a:graphicData>
        </a:graphic>
      </p:graphicFrame>
      <p:sp>
        <p:nvSpPr>
          <p:cNvPr id="6" name="円/楕円 5"/>
          <p:cNvSpPr/>
          <p:nvPr/>
        </p:nvSpPr>
        <p:spPr bwMode="auto">
          <a:xfrm>
            <a:off x="5857884" y="6286519"/>
            <a:ext cx="723487" cy="46040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8" name="円/楕円 7"/>
          <p:cNvSpPr/>
          <p:nvPr/>
        </p:nvSpPr>
        <p:spPr bwMode="auto">
          <a:xfrm>
            <a:off x="8001024" y="6286520"/>
            <a:ext cx="1000132" cy="46040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ホール捕獲の効果</a:t>
            </a:r>
            <a:endParaRPr kumimoji="1" lang="ja-JP" altLang="en-US" dirty="0"/>
          </a:p>
        </p:txBody>
      </p:sp>
      <p:sp>
        <p:nvSpPr>
          <p:cNvPr id="3" name="コンテンツ プレースホルダ 2"/>
          <p:cNvSpPr>
            <a:spLocks noGrp="1"/>
          </p:cNvSpPr>
          <p:nvPr>
            <p:ph idx="1"/>
          </p:nvPr>
        </p:nvSpPr>
        <p:spPr>
          <a:xfrm>
            <a:off x="457200" y="1403367"/>
            <a:ext cx="8229600" cy="4525963"/>
          </a:xfrm>
        </p:spPr>
        <p:txBody>
          <a:bodyPr/>
          <a:lstStyle/>
          <a:p>
            <a:r>
              <a:rPr kumimoji="1" lang="en-US" altLang="ja-JP" sz="2200" dirty="0" err="1" smtClean="0"/>
              <a:t>CdTe</a:t>
            </a:r>
            <a:r>
              <a:rPr kumimoji="1" lang="ja-JP" altLang="en-US" sz="2200" dirty="0" smtClean="0"/>
              <a:t>中ではホールのドリフト中の捕獲が顕著。</a:t>
            </a:r>
            <a:endParaRPr kumimoji="1" lang="en-US" altLang="ja-JP" sz="2200" dirty="0" smtClean="0"/>
          </a:p>
          <a:p>
            <a:r>
              <a:rPr lang="ja-JP" altLang="en-US" sz="2200" dirty="0" smtClean="0"/>
              <a:t>ホールの易動度が低いため、ホールの寿命が短いため</a:t>
            </a:r>
            <a:endParaRPr kumimoji="1" lang="en-US" altLang="ja-JP" sz="2200" dirty="0" smtClean="0"/>
          </a:p>
          <a:p>
            <a:endParaRPr kumimoji="1" lang="ja-JP" altLang="en-US" sz="2200" dirty="0"/>
          </a:p>
        </p:txBody>
      </p:sp>
      <p:grpSp>
        <p:nvGrpSpPr>
          <p:cNvPr id="27" name="グループ化 26"/>
          <p:cNvGrpSpPr/>
          <p:nvPr/>
        </p:nvGrpSpPr>
        <p:grpSpPr>
          <a:xfrm>
            <a:off x="1643042" y="2709528"/>
            <a:ext cx="5477156" cy="3804580"/>
            <a:chOff x="2428860" y="3253567"/>
            <a:chExt cx="4385413" cy="3046225"/>
          </a:xfrm>
        </p:grpSpPr>
        <p:sp>
          <p:nvSpPr>
            <p:cNvPr id="11" name="Rectangle 13"/>
            <p:cNvSpPr>
              <a:spLocks noChangeArrowheads="1"/>
            </p:cNvSpPr>
            <p:nvPr/>
          </p:nvSpPr>
          <p:spPr bwMode="auto">
            <a:xfrm>
              <a:off x="3257755" y="3659545"/>
              <a:ext cx="2905320" cy="2640247"/>
            </a:xfrm>
            <a:prstGeom prst="rect">
              <a:avLst/>
            </a:prstGeom>
            <a:solidFill>
              <a:srgbClr val="E5DFD7"/>
            </a:solidFill>
            <a:ln w="9525">
              <a:miter lim="800000"/>
              <a:headEnd/>
              <a:tailEnd/>
            </a:ln>
            <a:scene3d>
              <a:camera prst="legacyObliqueTopRight"/>
              <a:lightRig rig="legacyFlat3" dir="b"/>
            </a:scene3d>
            <a:sp3d extrusionH="1428750" prstMaterial="legacyMatte">
              <a:bevelT w="13500" h="13500" prst="angle"/>
              <a:bevelB w="13500" h="13500" prst="angle"/>
              <a:extrusionClr>
                <a:srgbClr val="E5DFD7"/>
              </a:extrusionClr>
            </a:sp3d>
          </p:spPr>
          <p:txBody>
            <a:bodyPr wrap="none" anchor="ctr">
              <a:flatTx/>
            </a:bodyPr>
            <a:lstStyle/>
            <a:p>
              <a:endParaRPr lang="ja-JP" altLang="en-US" sz="2400"/>
            </a:p>
          </p:txBody>
        </p:sp>
        <p:sp>
          <p:nvSpPr>
            <p:cNvPr id="12" name="Line 14"/>
            <p:cNvSpPr>
              <a:spLocks noChangeShapeType="1"/>
            </p:cNvSpPr>
            <p:nvPr/>
          </p:nvSpPr>
          <p:spPr bwMode="auto">
            <a:xfrm flipH="1">
              <a:off x="4419028" y="3283376"/>
              <a:ext cx="712108" cy="2820281"/>
            </a:xfrm>
            <a:prstGeom prst="line">
              <a:avLst/>
            </a:prstGeom>
            <a:noFill/>
            <a:ln w="47625">
              <a:solidFill>
                <a:srgbClr val="FF9900"/>
              </a:solidFill>
              <a:round/>
              <a:headEnd/>
              <a:tailEnd type="triangle" w="lg" len="lg"/>
            </a:ln>
          </p:spPr>
          <p:txBody>
            <a:bodyPr/>
            <a:lstStyle/>
            <a:p>
              <a:endParaRPr lang="ja-JP" altLang="en-US" sz="2400"/>
            </a:p>
          </p:txBody>
        </p:sp>
        <p:sp>
          <p:nvSpPr>
            <p:cNvPr id="13" name="Text Box 15"/>
            <p:cNvSpPr txBox="1">
              <a:spLocks noChangeArrowheads="1"/>
            </p:cNvSpPr>
            <p:nvPr/>
          </p:nvSpPr>
          <p:spPr bwMode="auto">
            <a:xfrm>
              <a:off x="3858822" y="3253567"/>
              <a:ext cx="1422185" cy="461665"/>
            </a:xfrm>
            <a:prstGeom prst="rect">
              <a:avLst/>
            </a:prstGeom>
            <a:noFill/>
            <a:ln w="9525">
              <a:noFill/>
              <a:miter lim="800000"/>
              <a:headEnd/>
              <a:tailEnd/>
            </a:ln>
          </p:spPr>
          <p:txBody>
            <a:bodyPr wrap="none">
              <a:spAutoFit/>
            </a:bodyPr>
            <a:lstStyle/>
            <a:p>
              <a:r>
                <a:rPr lang="ja-JP" altLang="en-US" sz="2400" b="1" dirty="0">
                  <a:solidFill>
                    <a:srgbClr val="FF9900"/>
                  </a:solidFill>
                </a:rPr>
                <a:t>荷電粒子</a:t>
              </a:r>
            </a:p>
          </p:txBody>
        </p:sp>
        <p:sp>
          <p:nvSpPr>
            <p:cNvPr id="14" name="Oval 16"/>
            <p:cNvSpPr>
              <a:spLocks noChangeArrowheads="1"/>
            </p:cNvSpPr>
            <p:nvPr/>
          </p:nvSpPr>
          <p:spPr bwMode="auto">
            <a:xfrm>
              <a:off x="4224772" y="5301905"/>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5" name="Oval 17"/>
            <p:cNvSpPr>
              <a:spLocks noChangeArrowheads="1"/>
            </p:cNvSpPr>
            <p:nvPr/>
          </p:nvSpPr>
          <p:spPr bwMode="auto">
            <a:xfrm>
              <a:off x="4322968" y="4931174"/>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6" name="Oval 18"/>
            <p:cNvSpPr>
              <a:spLocks noChangeArrowheads="1"/>
            </p:cNvSpPr>
            <p:nvPr/>
          </p:nvSpPr>
          <p:spPr bwMode="auto">
            <a:xfrm>
              <a:off x="4419030" y="4541064"/>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7" name="Oval 19"/>
            <p:cNvSpPr>
              <a:spLocks noChangeArrowheads="1"/>
            </p:cNvSpPr>
            <p:nvPr/>
          </p:nvSpPr>
          <p:spPr bwMode="auto">
            <a:xfrm>
              <a:off x="4613286" y="5420428"/>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8" name="Oval 20"/>
            <p:cNvSpPr>
              <a:spLocks noChangeArrowheads="1"/>
            </p:cNvSpPr>
            <p:nvPr/>
          </p:nvSpPr>
          <p:spPr bwMode="auto">
            <a:xfrm>
              <a:off x="4709348" y="5028163"/>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9" name="Oval 21"/>
            <p:cNvSpPr>
              <a:spLocks noChangeArrowheads="1"/>
            </p:cNvSpPr>
            <p:nvPr/>
          </p:nvSpPr>
          <p:spPr bwMode="auto">
            <a:xfrm>
              <a:off x="4807544" y="4638052"/>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20" name="AutoShape 22"/>
            <p:cNvSpPr>
              <a:spLocks noChangeArrowheads="1"/>
            </p:cNvSpPr>
            <p:nvPr/>
          </p:nvSpPr>
          <p:spPr bwMode="auto">
            <a:xfrm>
              <a:off x="4944871" y="5491039"/>
              <a:ext cx="1174190" cy="196132"/>
            </a:xfrm>
            <a:prstGeom prst="rightArrow">
              <a:avLst>
                <a:gd name="adj1" fmla="val 50000"/>
                <a:gd name="adj2" fmla="val 124451"/>
              </a:avLst>
            </a:prstGeom>
            <a:solidFill>
              <a:srgbClr val="FFFF66"/>
            </a:solidFill>
            <a:ln w="9525">
              <a:solidFill>
                <a:schemeClr val="tx1"/>
              </a:solidFill>
              <a:miter lim="800000"/>
              <a:headEnd/>
              <a:tailEnd/>
            </a:ln>
          </p:spPr>
          <p:txBody>
            <a:bodyPr wrap="none" anchor="ctr"/>
            <a:lstStyle/>
            <a:p>
              <a:endParaRPr lang="ja-JP" altLang="en-US" sz="2400"/>
            </a:p>
          </p:txBody>
        </p:sp>
        <p:sp>
          <p:nvSpPr>
            <p:cNvPr id="21" name="AutoShape 23"/>
            <p:cNvSpPr>
              <a:spLocks noChangeArrowheads="1"/>
            </p:cNvSpPr>
            <p:nvPr/>
          </p:nvSpPr>
          <p:spPr bwMode="auto">
            <a:xfrm rot="10800000">
              <a:off x="3308138" y="5355335"/>
              <a:ext cx="870956" cy="196132"/>
            </a:xfrm>
            <a:prstGeom prst="rightArrow">
              <a:avLst>
                <a:gd name="adj1" fmla="val 50000"/>
                <a:gd name="adj2" fmla="val 112088"/>
              </a:avLst>
            </a:prstGeom>
            <a:solidFill>
              <a:srgbClr val="FFFF66"/>
            </a:solidFill>
            <a:ln w="9525">
              <a:solidFill>
                <a:schemeClr val="tx1"/>
              </a:solidFill>
              <a:miter lim="800000"/>
              <a:headEnd/>
              <a:tailEnd/>
            </a:ln>
          </p:spPr>
          <p:txBody>
            <a:bodyPr wrap="none" anchor="ctr"/>
            <a:lstStyle/>
            <a:p>
              <a:endParaRPr lang="ja-JP" altLang="en-US" sz="2400"/>
            </a:p>
          </p:txBody>
        </p:sp>
        <p:sp>
          <p:nvSpPr>
            <p:cNvPr id="22" name="Text Box 25"/>
            <p:cNvSpPr txBox="1">
              <a:spLocks noChangeArrowheads="1"/>
            </p:cNvSpPr>
            <p:nvPr/>
          </p:nvSpPr>
          <p:spPr bwMode="auto">
            <a:xfrm>
              <a:off x="3214678" y="3596968"/>
              <a:ext cx="903965" cy="461665"/>
            </a:xfrm>
            <a:prstGeom prst="rect">
              <a:avLst/>
            </a:prstGeom>
            <a:noFill/>
            <a:ln w="9525">
              <a:noFill/>
              <a:miter lim="800000"/>
              <a:headEnd/>
              <a:tailEnd/>
            </a:ln>
          </p:spPr>
          <p:txBody>
            <a:bodyPr wrap="none">
              <a:spAutoFit/>
            </a:bodyPr>
            <a:lstStyle/>
            <a:p>
              <a:r>
                <a:rPr lang="en-US" altLang="ja-JP" sz="2400" dirty="0" err="1">
                  <a:solidFill>
                    <a:schemeClr val="bg1"/>
                  </a:solidFill>
                </a:rPr>
                <a:t>CdTe</a:t>
              </a:r>
              <a:endParaRPr lang="en-US" altLang="ja-JP" sz="2400" dirty="0">
                <a:solidFill>
                  <a:schemeClr val="bg1"/>
                </a:solidFill>
              </a:endParaRPr>
            </a:p>
          </p:txBody>
        </p:sp>
        <p:sp>
          <p:nvSpPr>
            <p:cNvPr id="23" name="Text Box 27"/>
            <p:cNvSpPr txBox="1">
              <a:spLocks noChangeArrowheads="1"/>
            </p:cNvSpPr>
            <p:nvPr/>
          </p:nvSpPr>
          <p:spPr bwMode="auto">
            <a:xfrm>
              <a:off x="3896973" y="4172820"/>
              <a:ext cx="1506209" cy="461665"/>
            </a:xfrm>
            <a:prstGeom prst="rect">
              <a:avLst/>
            </a:prstGeom>
            <a:noFill/>
            <a:ln w="9525">
              <a:noFill/>
              <a:miter lim="800000"/>
              <a:headEnd/>
              <a:tailEnd/>
            </a:ln>
          </p:spPr>
          <p:txBody>
            <a:bodyPr wrap="square">
              <a:spAutoFit/>
            </a:bodyPr>
            <a:lstStyle/>
            <a:p>
              <a:r>
                <a:rPr lang="ja-JP" altLang="en-US" sz="2400" b="1" dirty="0" smtClean="0">
                  <a:solidFill>
                    <a:srgbClr val="00FFFF"/>
                  </a:solidFill>
                </a:rPr>
                <a:t>ホール</a:t>
              </a:r>
              <a:endParaRPr lang="ja-JP" altLang="en-US" sz="2400" b="1" dirty="0">
                <a:solidFill>
                  <a:srgbClr val="00FFFF"/>
                </a:solidFill>
              </a:endParaRPr>
            </a:p>
          </p:txBody>
        </p:sp>
        <p:sp>
          <p:nvSpPr>
            <p:cNvPr id="24" name="Text Box 28"/>
            <p:cNvSpPr txBox="1">
              <a:spLocks noChangeArrowheads="1"/>
            </p:cNvSpPr>
            <p:nvPr/>
          </p:nvSpPr>
          <p:spPr bwMode="auto">
            <a:xfrm>
              <a:off x="4849367" y="4250424"/>
              <a:ext cx="803425" cy="461665"/>
            </a:xfrm>
            <a:prstGeom prst="rect">
              <a:avLst/>
            </a:prstGeom>
            <a:noFill/>
            <a:ln w="9525">
              <a:noFill/>
              <a:miter lim="800000"/>
              <a:headEnd/>
              <a:tailEnd/>
            </a:ln>
          </p:spPr>
          <p:txBody>
            <a:bodyPr wrap="none">
              <a:spAutoFit/>
            </a:bodyPr>
            <a:lstStyle/>
            <a:p>
              <a:r>
                <a:rPr lang="ja-JP" altLang="en-US" sz="2400" b="1" dirty="0" smtClean="0">
                  <a:solidFill>
                    <a:srgbClr val="FF33CC"/>
                  </a:solidFill>
                </a:rPr>
                <a:t>電子</a:t>
              </a:r>
              <a:endParaRPr lang="ja-JP" altLang="en-US" sz="2400" b="1" dirty="0">
                <a:solidFill>
                  <a:srgbClr val="FF33CC"/>
                </a:solidFill>
              </a:endParaRPr>
            </a:p>
          </p:txBody>
        </p:sp>
        <p:sp>
          <p:nvSpPr>
            <p:cNvPr id="25" name="Rectangle 5"/>
            <p:cNvSpPr>
              <a:spLocks noChangeArrowheads="1"/>
            </p:cNvSpPr>
            <p:nvPr/>
          </p:nvSpPr>
          <p:spPr bwMode="auto">
            <a:xfrm>
              <a:off x="5117189" y="5187654"/>
              <a:ext cx="1697084" cy="1112137"/>
            </a:xfrm>
            <a:prstGeom prst="rect">
              <a:avLst/>
            </a:prstGeom>
            <a:noFill/>
            <a:ln w="9525">
              <a:noFill/>
              <a:miter lim="800000"/>
              <a:headEnd/>
              <a:tailEnd/>
            </a:ln>
          </p:spPr>
          <p:txBody>
            <a:bodyPr/>
            <a:lstStyle/>
            <a:p>
              <a:pPr marL="342900" indent="-342900" algn="r">
                <a:spcBef>
                  <a:spcPct val="20000"/>
                </a:spcBef>
                <a:buClr>
                  <a:schemeClr val="tx2"/>
                </a:buClr>
                <a:buSzPct val="65000"/>
                <a:buFont typeface="Wingdings" pitchFamily="2" charset="2"/>
                <a:buNone/>
              </a:pPr>
              <a:r>
                <a:rPr lang="ja-JP" altLang="en-US" sz="2400" dirty="0">
                  <a:solidFill>
                    <a:srgbClr val="0000FF"/>
                  </a:solidFill>
                </a:rPr>
                <a:t>陽極</a:t>
              </a:r>
            </a:p>
          </p:txBody>
        </p:sp>
        <p:sp>
          <p:nvSpPr>
            <p:cNvPr id="6" name="AutoShape 22"/>
            <p:cNvSpPr>
              <a:spLocks noChangeArrowheads="1"/>
            </p:cNvSpPr>
            <p:nvPr/>
          </p:nvSpPr>
          <p:spPr bwMode="auto">
            <a:xfrm>
              <a:off x="5046973" y="5074550"/>
              <a:ext cx="1072087" cy="196132"/>
            </a:xfrm>
            <a:prstGeom prst="rightArrow">
              <a:avLst>
                <a:gd name="adj1" fmla="val 50000"/>
                <a:gd name="adj2" fmla="val 124451"/>
              </a:avLst>
            </a:prstGeom>
            <a:solidFill>
              <a:srgbClr val="FFFF66"/>
            </a:solidFill>
            <a:ln w="9525">
              <a:solidFill>
                <a:schemeClr val="tx1"/>
              </a:solidFill>
              <a:miter lim="800000"/>
              <a:headEnd/>
              <a:tailEnd/>
            </a:ln>
          </p:spPr>
          <p:txBody>
            <a:bodyPr wrap="none" anchor="ctr"/>
            <a:lstStyle/>
            <a:p>
              <a:endParaRPr lang="ja-JP" altLang="en-US" sz="2400"/>
            </a:p>
          </p:txBody>
        </p:sp>
        <p:sp>
          <p:nvSpPr>
            <p:cNvPr id="7" name="AutoShape 22"/>
            <p:cNvSpPr>
              <a:spLocks noChangeArrowheads="1"/>
            </p:cNvSpPr>
            <p:nvPr/>
          </p:nvSpPr>
          <p:spPr bwMode="auto">
            <a:xfrm>
              <a:off x="5123550" y="4699737"/>
              <a:ext cx="995509" cy="196132"/>
            </a:xfrm>
            <a:prstGeom prst="rightArrow">
              <a:avLst>
                <a:gd name="adj1" fmla="val 50000"/>
                <a:gd name="adj2" fmla="val 124451"/>
              </a:avLst>
            </a:prstGeom>
            <a:solidFill>
              <a:srgbClr val="FFFF66"/>
            </a:solidFill>
            <a:ln w="9525">
              <a:solidFill>
                <a:schemeClr val="tx1"/>
              </a:solidFill>
              <a:miter lim="800000"/>
              <a:headEnd/>
              <a:tailEnd/>
            </a:ln>
          </p:spPr>
          <p:txBody>
            <a:bodyPr wrap="none" anchor="ctr"/>
            <a:lstStyle/>
            <a:p>
              <a:endParaRPr lang="ja-JP" altLang="en-US" sz="2400"/>
            </a:p>
          </p:txBody>
        </p:sp>
        <p:sp>
          <p:nvSpPr>
            <p:cNvPr id="8" name="AutoShape 23"/>
            <p:cNvSpPr>
              <a:spLocks noChangeArrowheads="1"/>
            </p:cNvSpPr>
            <p:nvPr/>
          </p:nvSpPr>
          <p:spPr bwMode="auto">
            <a:xfrm rot="10800000">
              <a:off x="3308138" y="4972446"/>
              <a:ext cx="973059" cy="196132"/>
            </a:xfrm>
            <a:prstGeom prst="rightArrow">
              <a:avLst>
                <a:gd name="adj1" fmla="val 50000"/>
                <a:gd name="adj2" fmla="val 112088"/>
              </a:avLst>
            </a:prstGeom>
            <a:solidFill>
              <a:srgbClr val="FFFF66"/>
            </a:solidFill>
            <a:ln w="9525">
              <a:solidFill>
                <a:schemeClr val="tx1"/>
              </a:solidFill>
              <a:miter lim="800000"/>
              <a:headEnd/>
              <a:tailEnd/>
            </a:ln>
          </p:spPr>
          <p:txBody>
            <a:bodyPr wrap="none" anchor="ctr"/>
            <a:lstStyle/>
            <a:p>
              <a:endParaRPr lang="ja-JP" altLang="en-US" sz="2400"/>
            </a:p>
          </p:txBody>
        </p:sp>
        <p:sp>
          <p:nvSpPr>
            <p:cNvPr id="9" name="AutoShape 23"/>
            <p:cNvSpPr>
              <a:spLocks noChangeArrowheads="1"/>
            </p:cNvSpPr>
            <p:nvPr/>
          </p:nvSpPr>
          <p:spPr bwMode="auto">
            <a:xfrm rot="10800000">
              <a:off x="3923834" y="4597632"/>
              <a:ext cx="462541" cy="196132"/>
            </a:xfrm>
            <a:prstGeom prst="rightArrow">
              <a:avLst>
                <a:gd name="adj1" fmla="val 50000"/>
                <a:gd name="adj2" fmla="val 112088"/>
              </a:avLst>
            </a:prstGeom>
            <a:solidFill>
              <a:srgbClr val="FFFF66"/>
            </a:solidFill>
            <a:ln w="9525">
              <a:solidFill>
                <a:schemeClr val="tx1"/>
              </a:solidFill>
              <a:miter lim="800000"/>
              <a:headEnd/>
              <a:tailEnd/>
            </a:ln>
          </p:spPr>
          <p:txBody>
            <a:bodyPr wrap="none" anchor="ctr"/>
            <a:lstStyle/>
            <a:p>
              <a:endParaRPr lang="ja-JP" altLang="en-US" sz="2400"/>
            </a:p>
          </p:txBody>
        </p:sp>
        <p:sp>
          <p:nvSpPr>
            <p:cNvPr id="10" name="Oval 18"/>
            <p:cNvSpPr>
              <a:spLocks noChangeArrowheads="1"/>
            </p:cNvSpPr>
            <p:nvPr/>
          </p:nvSpPr>
          <p:spPr bwMode="auto">
            <a:xfrm>
              <a:off x="3591998" y="4538506"/>
              <a:ext cx="290318" cy="293121"/>
            </a:xfrm>
            <a:prstGeom prst="ellipse">
              <a:avLst/>
            </a:prstGeom>
            <a:noFill/>
            <a:ln w="19050">
              <a:solidFill>
                <a:srgbClr val="000000"/>
              </a:solidFill>
              <a:prstDash val="dash"/>
              <a:round/>
              <a:headEnd/>
              <a:tailEnd/>
            </a:ln>
          </p:spPr>
          <p:txBody>
            <a:bodyPr wrap="none" anchor="ctr"/>
            <a:lstStyle/>
            <a:p>
              <a:pPr algn="ctr"/>
              <a:endParaRPr lang="en-US" altLang="ja-JP" sz="2400" b="1" dirty="0">
                <a:solidFill>
                  <a:srgbClr val="000000"/>
                </a:solidFill>
              </a:endParaRPr>
            </a:p>
          </p:txBody>
        </p:sp>
        <p:sp>
          <p:nvSpPr>
            <p:cNvPr id="26" name="Oval 21"/>
            <p:cNvSpPr>
              <a:spLocks noChangeArrowheads="1"/>
            </p:cNvSpPr>
            <p:nvPr/>
          </p:nvSpPr>
          <p:spPr bwMode="auto">
            <a:xfrm>
              <a:off x="4969683" y="3264475"/>
              <a:ext cx="290318" cy="293121"/>
            </a:xfrm>
            <a:prstGeom prst="ellipse">
              <a:avLst/>
            </a:prstGeom>
            <a:solidFill>
              <a:srgbClr val="FF5001"/>
            </a:solidFill>
            <a:ln w="19050">
              <a:solidFill>
                <a:srgbClr val="000000"/>
              </a:solidFill>
              <a:round/>
              <a:headEnd/>
              <a:tailEnd/>
            </a:ln>
            <a:scene3d>
              <a:camera prst="orthographicFront"/>
              <a:lightRig rig="threePt" dir="t"/>
            </a:scene3d>
            <a:sp3d prstMaterial="dkEdge">
              <a:bevelT/>
            </a:sp3d>
          </p:spPr>
          <p:txBody>
            <a:bodyPr wrap="none" anchor="ctr"/>
            <a:lstStyle/>
            <a:p>
              <a:pPr algn="ctr"/>
              <a:endParaRPr lang="ja-JP" altLang="en-US" sz="2400" b="1" dirty="0">
                <a:solidFill>
                  <a:srgbClr val="000000"/>
                </a:solidFill>
              </a:endParaRPr>
            </a:p>
          </p:txBody>
        </p:sp>
        <p:sp>
          <p:nvSpPr>
            <p:cNvPr id="28" name="Rectangle 5"/>
            <p:cNvSpPr>
              <a:spLocks noChangeArrowheads="1"/>
            </p:cNvSpPr>
            <p:nvPr/>
          </p:nvSpPr>
          <p:spPr bwMode="auto">
            <a:xfrm>
              <a:off x="2428860" y="5181618"/>
              <a:ext cx="857256" cy="819150"/>
            </a:xfrm>
            <a:prstGeom prst="rect">
              <a:avLst/>
            </a:prstGeom>
            <a:noFill/>
            <a:ln w="9525">
              <a:noFill/>
              <a:miter lim="800000"/>
              <a:headEnd/>
              <a:tailEnd/>
            </a:ln>
          </p:spPr>
          <p:txBody>
            <a:bodyPr/>
            <a:lstStyle/>
            <a:p>
              <a:pPr marL="342900" indent="-342900" algn="r">
                <a:spcBef>
                  <a:spcPct val="20000"/>
                </a:spcBef>
                <a:buClr>
                  <a:schemeClr val="tx2"/>
                </a:buClr>
                <a:buSzPct val="65000"/>
                <a:buFont typeface="Wingdings" pitchFamily="2" charset="2"/>
                <a:buNone/>
              </a:pPr>
              <a:r>
                <a:rPr lang="ja-JP" altLang="en-US" sz="2400" dirty="0">
                  <a:solidFill>
                    <a:srgbClr val="FF0000"/>
                  </a:solidFill>
                </a:rPr>
                <a:t>陰極</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ホール捕獲の効果</a:t>
            </a:r>
            <a:endParaRPr kumimoji="1" lang="ja-JP" altLang="en-US" dirty="0"/>
          </a:p>
        </p:txBody>
      </p:sp>
      <p:sp>
        <p:nvSpPr>
          <p:cNvPr id="3" name="コンテンツ プレースホルダ 2"/>
          <p:cNvSpPr>
            <a:spLocks noGrp="1"/>
          </p:cNvSpPr>
          <p:nvPr>
            <p:ph idx="1"/>
          </p:nvPr>
        </p:nvSpPr>
        <p:spPr>
          <a:xfrm>
            <a:off x="457200" y="3714752"/>
            <a:ext cx="8229600" cy="2768601"/>
          </a:xfrm>
        </p:spPr>
        <p:txBody>
          <a:bodyPr/>
          <a:lstStyle/>
          <a:p>
            <a:r>
              <a:rPr kumimoji="1" lang="en-US" altLang="ja-JP" sz="2200" dirty="0" err="1" smtClean="0"/>
              <a:t>Ge</a:t>
            </a:r>
            <a:r>
              <a:rPr kumimoji="1" lang="en-US" altLang="ja-JP" sz="2200" dirty="0" smtClean="0"/>
              <a:t>, Si</a:t>
            </a:r>
            <a:r>
              <a:rPr kumimoji="1" lang="ja-JP" altLang="en-US" sz="2200" dirty="0" smtClean="0"/>
              <a:t>などは</a:t>
            </a:r>
            <a:r>
              <a:rPr kumimoji="1" lang="en-US" altLang="ja-JP" sz="2200" dirty="0" err="1" smtClean="0"/>
              <a:t>μ</a:t>
            </a:r>
            <a:r>
              <a:rPr kumimoji="1" lang="en-US" altLang="ja-JP" sz="2200" baseline="-25000" dirty="0" err="1" smtClean="0"/>
              <a:t>h</a:t>
            </a:r>
            <a:r>
              <a:rPr lang="en-US" altLang="ja-JP" sz="2200" dirty="0" err="1" smtClean="0"/>
              <a:t>τ</a:t>
            </a:r>
            <a:r>
              <a:rPr lang="ja-JP" altLang="en-US" sz="2200" dirty="0" smtClean="0"/>
              <a:t>が十分大きい</a:t>
            </a:r>
            <a:endParaRPr lang="en-US" altLang="ja-JP" sz="2200" dirty="0" smtClean="0"/>
          </a:p>
          <a:p>
            <a:r>
              <a:rPr lang="en-US" altLang="ja-JP" sz="2200" dirty="0" err="1" smtClean="0"/>
              <a:t>CdTe</a:t>
            </a:r>
            <a:r>
              <a:rPr lang="ja-JP" altLang="en-US" sz="2200" dirty="0" smtClean="0"/>
              <a:t>では</a:t>
            </a:r>
            <a:r>
              <a:rPr lang="en-US" altLang="ja-JP" sz="2200" dirty="0" err="1" smtClean="0"/>
              <a:t>μ</a:t>
            </a:r>
            <a:r>
              <a:rPr lang="en-US" altLang="ja-JP" sz="2200" baseline="-25000" dirty="0" err="1" smtClean="0"/>
              <a:t>h</a:t>
            </a:r>
            <a:r>
              <a:rPr lang="en-US" altLang="ja-JP" sz="2200" dirty="0" err="1" smtClean="0"/>
              <a:t>τ</a:t>
            </a:r>
            <a:r>
              <a:rPr lang="ja-JP" altLang="en-US" sz="2200" dirty="0" smtClean="0"/>
              <a:t>が小さくホール捕獲の効果が顕著</a:t>
            </a:r>
            <a:endParaRPr lang="en-US" altLang="ja-JP" sz="2200" dirty="0" smtClean="0"/>
          </a:p>
          <a:p>
            <a:r>
              <a:rPr lang="ja-JP" altLang="en-US" sz="2200" dirty="0" smtClean="0"/>
              <a:t>素子が薄ければ</a:t>
            </a:r>
            <a:r>
              <a:rPr lang="en-US" altLang="ja-JP" sz="2200" dirty="0" smtClean="0"/>
              <a:t>(d</a:t>
            </a:r>
            <a:r>
              <a:rPr lang="ja-JP" altLang="en-US" sz="2200" dirty="0" smtClean="0"/>
              <a:t>が小さければ</a:t>
            </a:r>
            <a:r>
              <a:rPr lang="en-US" altLang="ja-JP" sz="2200" dirty="0" smtClean="0"/>
              <a:t>)</a:t>
            </a:r>
            <a:r>
              <a:rPr lang="ja-JP" altLang="en-US" sz="2200" dirty="0" smtClean="0"/>
              <a:t>その影響は小さい</a:t>
            </a:r>
            <a:endParaRPr lang="en-US" altLang="ja-JP" sz="2200" dirty="0" smtClean="0"/>
          </a:p>
          <a:p>
            <a:pPr>
              <a:buNone/>
            </a:pPr>
            <a:r>
              <a:rPr lang="ja-JP" altLang="en-US" sz="2200" dirty="0" smtClean="0"/>
              <a:t>→ </a:t>
            </a:r>
            <a:r>
              <a:rPr kumimoji="1" lang="ja-JP" altLang="en-US" sz="2200" dirty="0" smtClean="0"/>
              <a:t>小型の</a:t>
            </a:r>
            <a:r>
              <a:rPr kumimoji="1" lang="en-US" altLang="ja-JP" sz="2200" dirty="0" err="1" smtClean="0"/>
              <a:t>CdTe</a:t>
            </a:r>
            <a:r>
              <a:rPr kumimoji="1" lang="ja-JP" altLang="en-US" sz="2200" dirty="0" smtClean="0"/>
              <a:t>検出器は既に市販されている</a:t>
            </a:r>
            <a:endParaRPr kumimoji="1" lang="en-US" altLang="ja-JP" sz="2200" dirty="0" smtClean="0"/>
          </a:p>
          <a:p>
            <a:pPr>
              <a:buNone/>
            </a:pPr>
            <a:r>
              <a:rPr lang="en-US" altLang="ja-JP" sz="2200" dirty="0" smtClean="0"/>
              <a:t>	</a:t>
            </a:r>
            <a:r>
              <a:rPr lang="ja-JP" altLang="en-US" sz="2200" dirty="0" smtClean="0"/>
              <a:t>しかし小型の</a:t>
            </a:r>
            <a:r>
              <a:rPr lang="en-US" altLang="ja-JP" sz="2200" dirty="0" err="1" smtClean="0"/>
              <a:t>CdTe</a:t>
            </a:r>
            <a:r>
              <a:rPr lang="ja-JP" altLang="en-US" sz="2200" dirty="0" smtClean="0"/>
              <a:t>検出器を積層するとなるとチャンネル数が多くなってしまう。</a:t>
            </a:r>
            <a:endParaRPr kumimoji="1" lang="en-US" altLang="ja-JP" sz="2200" dirty="0" smtClean="0"/>
          </a:p>
          <a:p>
            <a:pPr>
              <a:buNone/>
            </a:pPr>
            <a:r>
              <a:rPr lang="ja-JP" altLang="en-US" sz="2200" dirty="0" smtClean="0"/>
              <a:t>→ 大型の</a:t>
            </a:r>
            <a:r>
              <a:rPr lang="en-US" altLang="ja-JP" sz="2200" dirty="0" err="1" smtClean="0"/>
              <a:t>CdTe</a:t>
            </a:r>
            <a:r>
              <a:rPr lang="ja-JP" altLang="en-US" sz="2200" dirty="0" smtClean="0"/>
              <a:t>検出器でも高いエネルギー分解能を得ることはできないか</a:t>
            </a:r>
            <a:endParaRPr lang="en-US" altLang="ja-JP" sz="2200" dirty="0" smtClean="0"/>
          </a:p>
        </p:txBody>
      </p:sp>
      <p:graphicFrame>
        <p:nvGraphicFramePr>
          <p:cNvPr id="51202" name="Object 10"/>
          <p:cNvGraphicFramePr>
            <a:graphicFrameLocks noChangeAspect="1"/>
          </p:cNvGraphicFramePr>
          <p:nvPr/>
        </p:nvGraphicFramePr>
        <p:xfrm>
          <a:off x="857224" y="1214422"/>
          <a:ext cx="5451115" cy="1071570"/>
        </p:xfrm>
        <a:graphic>
          <a:graphicData uri="http://schemas.openxmlformats.org/presentationml/2006/ole">
            <p:oleObj spid="_x0000_s51202" name="数式" r:id="rId3" imgW="2260440" imgH="444240" progId="Equation.3">
              <p:embed/>
            </p:oleObj>
          </a:graphicData>
        </a:graphic>
      </p:graphicFrame>
      <p:graphicFrame>
        <p:nvGraphicFramePr>
          <p:cNvPr id="51203" name="Object 11"/>
          <p:cNvGraphicFramePr>
            <a:graphicFrameLocks noChangeAspect="1"/>
          </p:cNvGraphicFramePr>
          <p:nvPr/>
        </p:nvGraphicFramePr>
        <p:xfrm>
          <a:off x="6786578" y="995366"/>
          <a:ext cx="2333625" cy="3005138"/>
        </p:xfrm>
        <a:graphic>
          <a:graphicData uri="http://schemas.openxmlformats.org/presentationml/2006/ole">
            <p:oleObj spid="_x0000_s51203" name="数式" r:id="rId4" imgW="1307880" imgH="1625400" progId="Equation.3">
              <p:embed/>
            </p:oleObj>
          </a:graphicData>
        </a:graphic>
      </p:graphicFrame>
      <p:graphicFrame>
        <p:nvGraphicFramePr>
          <p:cNvPr id="51204" name="Object 10"/>
          <p:cNvGraphicFramePr>
            <a:graphicFrameLocks noChangeAspect="1"/>
          </p:cNvGraphicFramePr>
          <p:nvPr/>
        </p:nvGraphicFramePr>
        <p:xfrm>
          <a:off x="3165172" y="2643182"/>
          <a:ext cx="1195387" cy="460375"/>
        </p:xfrm>
        <a:graphic>
          <a:graphicData uri="http://schemas.openxmlformats.org/presentationml/2006/ole">
            <p:oleObj spid="_x0000_s51204" name="数式" r:id="rId5" imgW="495000" imgH="190440" progId="Equation.3">
              <p:embed/>
            </p:oleObj>
          </a:graphicData>
        </a:graphic>
      </p:graphicFrame>
      <p:sp>
        <p:nvSpPr>
          <p:cNvPr id="9" name="角丸四角形 8"/>
          <p:cNvSpPr/>
          <p:nvPr/>
        </p:nvSpPr>
        <p:spPr bwMode="auto">
          <a:xfrm>
            <a:off x="4429124" y="1357298"/>
            <a:ext cx="1571636" cy="785818"/>
          </a:xfrm>
          <a:prstGeom prst="round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0" name="テキスト ボックス 9"/>
          <p:cNvSpPr txBox="1"/>
          <p:nvPr/>
        </p:nvSpPr>
        <p:spPr>
          <a:xfrm>
            <a:off x="2643174" y="2243072"/>
            <a:ext cx="2236510" cy="400110"/>
          </a:xfrm>
          <a:prstGeom prst="rect">
            <a:avLst/>
          </a:prstGeom>
          <a:noFill/>
        </p:spPr>
        <p:txBody>
          <a:bodyPr wrap="none" rtlCol="0">
            <a:spAutoFit/>
          </a:bodyPr>
          <a:lstStyle/>
          <a:p>
            <a:r>
              <a:rPr kumimoji="1" lang="ja-JP" altLang="en-US" sz="2000" dirty="0" smtClean="0">
                <a:solidFill>
                  <a:srgbClr val="FF0000"/>
                </a:solidFill>
              </a:rPr>
              <a:t>十分に小さいとき</a:t>
            </a:r>
            <a:endParaRPr kumimoji="1" lang="ja-JP" altLang="en-US" sz="2000" dirty="0">
              <a:solidFill>
                <a:srgbClr val="FF0000"/>
              </a:solidFill>
            </a:endParaRPr>
          </a:p>
        </p:txBody>
      </p:sp>
      <p:graphicFrame>
        <p:nvGraphicFramePr>
          <p:cNvPr id="51205" name="Object 5"/>
          <p:cNvGraphicFramePr>
            <a:graphicFrameLocks noChangeAspect="1"/>
          </p:cNvGraphicFramePr>
          <p:nvPr/>
        </p:nvGraphicFramePr>
        <p:xfrm>
          <a:off x="4643439" y="3758203"/>
          <a:ext cx="1000132" cy="385177"/>
        </p:xfrm>
        <a:graphic>
          <a:graphicData uri="http://schemas.openxmlformats.org/presentationml/2006/ole">
            <p:oleObj spid="_x0000_s51205" name="数式" r:id="rId6" imgW="495000" imgH="190440" progId="Equation.3">
              <p:embed/>
            </p:oleObj>
          </a:graphicData>
        </a:graphic>
      </p:graphicFrame>
      <p:sp>
        <p:nvSpPr>
          <p:cNvPr id="12" name="テキスト ボックス 11"/>
          <p:cNvSpPr txBox="1"/>
          <p:nvPr/>
        </p:nvSpPr>
        <p:spPr>
          <a:xfrm>
            <a:off x="5176634" y="2243072"/>
            <a:ext cx="1467068" cy="400110"/>
          </a:xfrm>
          <a:prstGeom prst="rect">
            <a:avLst/>
          </a:prstGeom>
          <a:noFill/>
        </p:spPr>
        <p:txBody>
          <a:bodyPr wrap="none" rtlCol="0">
            <a:spAutoFit/>
          </a:bodyPr>
          <a:lstStyle/>
          <a:p>
            <a:r>
              <a:rPr kumimoji="1" lang="ja-JP" altLang="en-US" sz="2000" dirty="0" smtClean="0">
                <a:solidFill>
                  <a:srgbClr val="FF0000"/>
                </a:solidFill>
              </a:rPr>
              <a:t>大きいとき</a:t>
            </a:r>
            <a:endParaRPr kumimoji="1" lang="ja-JP" altLang="en-US" sz="2000" dirty="0">
              <a:solidFill>
                <a:srgbClr val="FF0000"/>
              </a:solidFill>
            </a:endParaRPr>
          </a:p>
        </p:txBody>
      </p:sp>
      <p:sp>
        <p:nvSpPr>
          <p:cNvPr id="13" name="テキスト ボックス 12"/>
          <p:cNvSpPr txBox="1"/>
          <p:nvPr/>
        </p:nvSpPr>
        <p:spPr>
          <a:xfrm>
            <a:off x="2928926" y="3059668"/>
            <a:ext cx="1505540" cy="369332"/>
          </a:xfrm>
          <a:prstGeom prst="rect">
            <a:avLst/>
          </a:prstGeom>
          <a:noFill/>
        </p:spPr>
        <p:txBody>
          <a:bodyPr wrap="none" rtlCol="0">
            <a:spAutoFit/>
          </a:bodyPr>
          <a:lstStyle/>
          <a:p>
            <a:r>
              <a:rPr kumimoji="1" lang="en-US" altLang="ja-JP" i="1" dirty="0" smtClean="0"/>
              <a:t>N</a:t>
            </a:r>
            <a:r>
              <a:rPr kumimoji="1" lang="ja-JP" altLang="en-US" dirty="0" smtClean="0"/>
              <a:t>のみに依存</a:t>
            </a:r>
            <a:endParaRPr kumimoji="1" lang="ja-JP" altLang="en-US" dirty="0"/>
          </a:p>
        </p:txBody>
      </p:sp>
      <p:sp>
        <p:nvSpPr>
          <p:cNvPr id="14" name="テキスト ボックス 13"/>
          <p:cNvSpPr txBox="1"/>
          <p:nvPr/>
        </p:nvSpPr>
        <p:spPr>
          <a:xfrm>
            <a:off x="5072066" y="2585861"/>
            <a:ext cx="1569660" cy="1200329"/>
          </a:xfrm>
          <a:prstGeom prst="rect">
            <a:avLst/>
          </a:prstGeom>
          <a:noFill/>
        </p:spPr>
        <p:txBody>
          <a:bodyPr wrap="none" rtlCol="0">
            <a:spAutoFit/>
          </a:bodyPr>
          <a:lstStyle/>
          <a:p>
            <a:pPr algn="ctr"/>
            <a:r>
              <a:rPr kumimoji="1" lang="en-US" altLang="ja-JP" i="1" dirty="0" smtClean="0"/>
              <a:t>N</a:t>
            </a:r>
            <a:r>
              <a:rPr kumimoji="1" lang="ja-JP" altLang="en-US" dirty="0" smtClean="0"/>
              <a:t>と</a:t>
            </a:r>
            <a:r>
              <a:rPr kumimoji="1" lang="en-US" altLang="ja-JP" i="1" dirty="0" smtClean="0"/>
              <a:t>x</a:t>
            </a:r>
            <a:r>
              <a:rPr kumimoji="1" lang="en-US" altLang="ja-JP" i="1" baseline="-25000" dirty="0" smtClean="0"/>
              <a:t>0</a:t>
            </a:r>
            <a:r>
              <a:rPr kumimoji="1" lang="ja-JP" altLang="en-US" dirty="0" smtClean="0"/>
              <a:t>に依存</a:t>
            </a:r>
            <a:endParaRPr kumimoji="1" lang="en-US" altLang="ja-JP" dirty="0" smtClean="0"/>
          </a:p>
          <a:p>
            <a:pPr algn="ctr"/>
            <a:r>
              <a:rPr kumimoji="1" lang="ja-JP" altLang="en-US" dirty="0" smtClean="0"/>
              <a:t>↓</a:t>
            </a:r>
            <a:endParaRPr kumimoji="1" lang="en-US" altLang="ja-JP" dirty="0" smtClean="0"/>
          </a:p>
          <a:p>
            <a:pPr algn="ctr"/>
            <a:r>
              <a:rPr kumimoji="1" lang="ja-JP" altLang="en-US" dirty="0" smtClean="0"/>
              <a:t>エネルギー</a:t>
            </a:r>
            <a:endParaRPr kumimoji="1" lang="en-US" altLang="ja-JP" dirty="0" smtClean="0"/>
          </a:p>
          <a:p>
            <a:pPr algn="ctr"/>
            <a:r>
              <a:rPr kumimoji="1" lang="ja-JP" altLang="en-US" dirty="0" smtClean="0"/>
              <a:t>分解能が悪化</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07757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16609</TotalTime>
  <Words>1367</Words>
  <Application>Microsoft Office PowerPoint</Application>
  <PresentationFormat>画面に合わせる (4:3)</PresentationFormat>
  <Paragraphs>336</Paragraphs>
  <Slides>26</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28" baseType="lpstr">
      <vt:lpstr>10077575</vt:lpstr>
      <vt:lpstr>数式</vt:lpstr>
      <vt:lpstr>新しいダブルベータ崩壊探索実験にむけた CdTe検出器の大型化</vt:lpstr>
      <vt:lpstr>ダブルベータ崩壊</vt:lpstr>
      <vt:lpstr>0nbbの探索</vt:lpstr>
      <vt:lpstr>CdTe (テルル化カドミウム)</vt:lpstr>
      <vt:lpstr>106Cdを用いた0nbb探索</vt:lpstr>
      <vt:lpstr>106Cdを用いた0nbb探索</vt:lpstr>
      <vt:lpstr>CdTe検出器</vt:lpstr>
      <vt:lpstr>ホール捕獲の効果</vt:lpstr>
      <vt:lpstr>ホール捕獲の効果</vt:lpstr>
      <vt:lpstr>波形読み出し</vt:lpstr>
      <vt:lpstr>セットアップ</vt:lpstr>
      <vt:lpstr>観測された波形</vt:lpstr>
      <vt:lpstr>エネルギー分布</vt:lpstr>
      <vt:lpstr>温度の影響</vt:lpstr>
      <vt:lpstr>温度の影響</vt:lpstr>
      <vt:lpstr>エネルギー分解能</vt:lpstr>
      <vt:lpstr>電場の一様性</vt:lpstr>
      <vt:lpstr>さらに大型化</vt:lpstr>
      <vt:lpstr>大型CdTe検出器</vt:lpstr>
      <vt:lpstr>今後</vt:lpstr>
      <vt:lpstr>まとめ</vt:lpstr>
      <vt:lpstr>バックアップ</vt:lpstr>
      <vt:lpstr>半導体検出器からの信号の式</vt:lpstr>
      <vt:lpstr>Coplanar grid technique</vt:lpstr>
      <vt:lpstr>60Co 小CdTe</vt:lpstr>
      <vt:lpstr>60Co 大CdTe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kikawa</dc:creator>
  <cp:lastModifiedBy>kikawa</cp:lastModifiedBy>
  <cp:revision>1127</cp:revision>
  <dcterms:created xsi:type="dcterms:W3CDTF">2010-10-28T18:57:24Z</dcterms:created>
  <dcterms:modified xsi:type="dcterms:W3CDTF">2011-02-19T22:19:16Z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TC100775751041</vt:lpwstr>
  </property>
</Properties>
</file>