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slide" Target="slides/slide38.xml"/><Relationship Id="rId21" Type="http://schemas.openxmlformats.org/officeDocument/2006/relationships/slide" Target="slides/slide15.xml"/><Relationship Id="rId43" Type="http://schemas.openxmlformats.org/officeDocument/2006/relationships/slide" Target="slides/slide37.xml"/><Relationship Id="rId24" Type="http://schemas.openxmlformats.org/officeDocument/2006/relationships/slide" Target="slides/slide18.xml"/><Relationship Id="rId46" Type="http://schemas.openxmlformats.org/officeDocument/2006/relationships/slide" Target="slides/slide40.xml"/><Relationship Id="rId23" Type="http://schemas.openxmlformats.org/officeDocument/2006/relationships/slide" Target="slides/slide17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47" Type="http://schemas.openxmlformats.org/officeDocument/2006/relationships/slide" Target="slides/slide41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d6c089c73_3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7d6c089c73_3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7137ef9b33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7137ef9b33_0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1009df1b2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71009df1b2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d6c089c73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7d6c089c73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71009df1b2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71009df1b2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71009df1b2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71009df1b2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1009df1b2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71009df1b2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713931094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71393109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7137ef9b33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7137ef9b33_0_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7d6c089c73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7d6c089c73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703eaa77f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703eaa77f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d6c089c73_3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7d6c089c73_3_8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7e97d27d10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7e97d27d1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6fcfb68c44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6fcfb68c4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702184895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702184895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7137ef9b33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g7137ef9b33_0_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812265976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812265976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他の角度へ行った場合のpedestal付近の微小値が~500に溜まっているのは取り除いた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812567aea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812567aea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1</a:t>
            </a:r>
            <a:r>
              <a:rPr lang="ja"/>
              <a:t>区間2049個の数字で立ち上がりが何番目かで時刻を評価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812567aead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812567aead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812567aea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812567aea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812567aead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812567aead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812567aea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812567aea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137ef9b33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7137ef9b33_0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7137ef9b33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g7137ef9b33_0_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812567aead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812567aead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8133ac1c6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8133ac1c6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814982869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814982869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7137ef9b3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7137ef9b3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8133ac1c6a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8133ac1c6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71009df1b2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71009df1b2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7137ef9b33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7137ef9b33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7e97d27d1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7e97d27d1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703eaa77f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703eaa77f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d6c089c73_3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7d6c089c73_3_9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810e0041fa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810e0041f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71009df1b2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71009df1b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d6c089c7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7d6c089c7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d6c089c73_3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7d6c089c73_3_1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d6c089c73_3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7d6c089c73_3_1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137ef9b33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7137ef9b33_0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1009df1b2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1009df1b2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タイトル スライド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タイトルとコンテンツ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セクション見出し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比較" type="twoTxTwoObj">
  <p:cSld name="TWO_OBJECTS_WITH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79" name="Google Shape;79;p17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 つのコンテンツ" type="twoObj">
  <p:cSld name="TWO_OBJECT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タイトルのみ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白紙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タイトル付きのコンテンツ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タイトル付きの図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タイトルと縦書きテキスト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縦書きタイトルと&#10;縦書きテキスト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Relationship Id="rId6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Relationship Id="rId5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ja" sz="4800"/>
              <a:t>Bellの不等式の破れ</a:t>
            </a:r>
            <a:endParaRPr sz="4800"/>
          </a:p>
        </p:txBody>
      </p:sp>
      <p:sp>
        <p:nvSpPr>
          <p:cNvPr id="130" name="Google Shape;130;p25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ja" sz="2400"/>
              <a:t>樫野 幸将, 竹田 大地</a:t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ja" sz="2400"/>
              <a:t>京都大学理学部　課題研究P1</a:t>
            </a:r>
            <a:endParaRPr sz="2400"/>
          </a:p>
        </p:txBody>
      </p:sp>
      <p:sp>
        <p:nvSpPr>
          <p:cNvPr id="131" name="Google Shape;131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ja"/>
              <a:t>目次</a:t>
            </a:r>
            <a:endParaRPr/>
          </a:p>
        </p:txBody>
      </p:sp>
      <p:sp>
        <p:nvSpPr>
          <p:cNvPr id="217" name="Google Shape;217;p3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/>
              <a:t>1.イントロダクション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/>
              <a:t>2.ベルの不等式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 sz="3600"/>
              <a:t>3.実験原理</a:t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/>
              <a:t>4.実験方法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/>
              <a:t>5.結果と解析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/>
              <a:t>6.考察</a:t>
            </a:r>
            <a:endParaRPr/>
          </a:p>
        </p:txBody>
      </p:sp>
      <p:sp>
        <p:nvSpPr>
          <p:cNvPr id="218" name="Google Shape;218;p3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実験原理</a:t>
            </a:r>
            <a:endParaRPr/>
          </a:p>
        </p:txBody>
      </p:sp>
      <p:sp>
        <p:nvSpPr>
          <p:cNvPr id="224" name="Google Shape;224;p3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ja"/>
              <a:t>・p-Ps(</a:t>
            </a:r>
            <a:r>
              <a:rPr lang="ja"/>
              <a:t>全スピン0</a:t>
            </a:r>
            <a:r>
              <a:rPr lang="ja"/>
              <a:t>)が</a:t>
            </a:r>
            <a:r>
              <a:rPr lang="ja"/>
              <a:t>崩壊して生じる光子対を使用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ja"/>
              <a:t>・</a:t>
            </a:r>
            <a:r>
              <a:rPr lang="ja"/>
              <a:t>光子のスピンはそれぞれ+1と-1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ja"/>
              <a:t>・全</a:t>
            </a:r>
            <a:r>
              <a:rPr lang="ja"/>
              <a:t>スピン0の光子対の状態</a:t>
            </a:r>
            <a:endParaRPr/>
          </a:p>
        </p:txBody>
      </p:sp>
      <p:sp>
        <p:nvSpPr>
          <p:cNvPr id="225" name="Google Shape;225;p3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pic>
        <p:nvPicPr>
          <p:cNvPr id="226" name="Google Shape;22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1500" y="3095425"/>
            <a:ext cx="3706677" cy="15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実験原理</a:t>
            </a:r>
            <a:endParaRPr/>
          </a:p>
        </p:txBody>
      </p:sp>
      <p:sp>
        <p:nvSpPr>
          <p:cNvPr id="232" name="Google Shape;232;p3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ja"/>
              <a:t>・</a:t>
            </a:r>
            <a:r>
              <a:rPr b="1" lang="ja"/>
              <a:t>量子力学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ja"/>
              <a:t>　x</a:t>
            </a:r>
            <a:r>
              <a:rPr lang="ja"/>
              <a:t>偏光を+1, y偏光を-1とする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ja"/>
              <a:t>　　　　となる確率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ja"/>
              <a:t>　　　　となる確率</a:t>
            </a:r>
            <a:endParaRPr/>
          </a:p>
        </p:txBody>
      </p:sp>
      <p:sp>
        <p:nvSpPr>
          <p:cNvPr id="233" name="Google Shape;233;p3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pic>
        <p:nvPicPr>
          <p:cNvPr id="234" name="Google Shape;23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9350" y="1268050"/>
            <a:ext cx="3041100" cy="241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6"/>
          <p:cNvSpPr txBox="1"/>
          <p:nvPr/>
        </p:nvSpPr>
        <p:spPr>
          <a:xfrm>
            <a:off x="7355825" y="1486975"/>
            <a:ext cx="950700" cy="847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偏光面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A : xy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B : x’y’</a:t>
            </a:r>
            <a:endParaRPr/>
          </a:p>
        </p:txBody>
      </p:sp>
      <p:pic>
        <p:nvPicPr>
          <p:cNvPr id="236" name="Google Shape;236;p36"/>
          <p:cNvPicPr preferRelativeResize="0"/>
          <p:nvPr/>
        </p:nvPicPr>
        <p:blipFill rotWithShape="1">
          <a:blip r:embed="rId4">
            <a:alphaModFix/>
          </a:blip>
          <a:srcRect b="0" l="35002" r="37405" t="55954"/>
          <a:stretch/>
        </p:blipFill>
        <p:spPr>
          <a:xfrm>
            <a:off x="1511250" y="2256400"/>
            <a:ext cx="3529576" cy="38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6"/>
          <p:cNvPicPr preferRelativeResize="0"/>
          <p:nvPr/>
        </p:nvPicPr>
        <p:blipFill rotWithShape="1">
          <a:blip r:embed="rId5">
            <a:alphaModFix/>
          </a:blip>
          <a:srcRect b="0" l="19613" r="20805" t="39157"/>
          <a:stretch/>
        </p:blipFill>
        <p:spPr>
          <a:xfrm>
            <a:off x="807675" y="4083100"/>
            <a:ext cx="6605202" cy="55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6"/>
          <p:cNvPicPr preferRelativeResize="0"/>
          <p:nvPr/>
        </p:nvPicPr>
        <p:blipFill rotWithShape="1">
          <a:blip r:embed="rId6">
            <a:alphaModFix/>
          </a:blip>
          <a:srcRect b="37491" l="46012" r="46564" t="43041"/>
          <a:stretch/>
        </p:blipFill>
        <p:spPr>
          <a:xfrm>
            <a:off x="3091000" y="3025675"/>
            <a:ext cx="858052" cy="38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6"/>
          <p:cNvPicPr preferRelativeResize="0"/>
          <p:nvPr/>
        </p:nvPicPr>
        <p:blipFill rotWithShape="1">
          <a:blip r:embed="rId6">
            <a:alphaModFix/>
          </a:blip>
          <a:srcRect b="56957" l="43839" r="45763" t="23577"/>
          <a:stretch/>
        </p:blipFill>
        <p:spPr>
          <a:xfrm>
            <a:off x="628650" y="3025687"/>
            <a:ext cx="1201799" cy="38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6"/>
          <p:cNvPicPr preferRelativeResize="0"/>
          <p:nvPr/>
        </p:nvPicPr>
        <p:blipFill rotWithShape="1">
          <a:blip r:embed="rId6">
            <a:alphaModFix/>
          </a:blip>
          <a:srcRect b="17992" l="43839" r="45763" t="62541"/>
          <a:stretch/>
        </p:blipFill>
        <p:spPr>
          <a:xfrm>
            <a:off x="629825" y="3406600"/>
            <a:ext cx="1201799" cy="38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6"/>
          <p:cNvPicPr preferRelativeResize="0"/>
          <p:nvPr/>
        </p:nvPicPr>
        <p:blipFill rotWithShape="1">
          <a:blip r:embed="rId6">
            <a:alphaModFix/>
          </a:blip>
          <a:srcRect b="-2518" l="46012" r="46564" t="83053"/>
          <a:stretch/>
        </p:blipFill>
        <p:spPr>
          <a:xfrm>
            <a:off x="3091000" y="3406600"/>
            <a:ext cx="858052" cy="38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実験原理</a:t>
            </a:r>
            <a:endParaRPr/>
          </a:p>
        </p:txBody>
      </p:sp>
      <p:sp>
        <p:nvSpPr>
          <p:cNvPr id="247" name="Google Shape;247;p3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ja"/>
              <a:t>                                                       </a:t>
            </a:r>
            <a:r>
              <a:rPr lang="ja"/>
              <a:t>のとき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ja"/>
              <a:t>となり量子力学ではCHSH不等式が破れる</a:t>
            </a:r>
            <a:endParaRPr/>
          </a:p>
        </p:txBody>
      </p:sp>
      <p:sp>
        <p:nvSpPr>
          <p:cNvPr id="248" name="Google Shape;248;p3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pic>
        <p:nvPicPr>
          <p:cNvPr id="249" name="Google Shape;24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250" y="1369225"/>
            <a:ext cx="3795725" cy="52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5838" y="2093711"/>
            <a:ext cx="5812337" cy="18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実験原理</a:t>
            </a:r>
            <a:endParaRPr/>
          </a:p>
        </p:txBody>
      </p:sp>
      <p:sp>
        <p:nvSpPr>
          <p:cNvPr id="256" name="Google Shape;256;p38"/>
          <p:cNvSpPr txBox="1"/>
          <p:nvPr>
            <p:ph idx="1" type="body"/>
          </p:nvPr>
        </p:nvSpPr>
        <p:spPr>
          <a:xfrm>
            <a:off x="628650" y="1369225"/>
            <a:ext cx="7886700" cy="3457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ja"/>
              <a:t>・</a:t>
            </a:r>
            <a:r>
              <a:rPr b="1" lang="ja"/>
              <a:t>隠れた変数理論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ja"/>
              <a:t>　と仮定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ja"/>
              <a:t>　任意の　でCHSH不等式が成立する条件は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ja"/>
              <a:t>・</a:t>
            </a:r>
            <a:r>
              <a:rPr b="1" lang="ja"/>
              <a:t>量子力学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ja"/>
              <a:t>　より</a:t>
            </a:r>
            <a:endParaRPr/>
          </a:p>
        </p:txBody>
      </p:sp>
      <p:sp>
        <p:nvSpPr>
          <p:cNvPr id="257" name="Google Shape;257;p3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pic>
        <p:nvPicPr>
          <p:cNvPr id="258" name="Google Shape;25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2538" y="1822607"/>
            <a:ext cx="2518935" cy="3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7063" y="3108572"/>
            <a:ext cx="1129875" cy="67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8"/>
          <p:cNvPicPr preferRelativeResize="0"/>
          <p:nvPr/>
        </p:nvPicPr>
        <p:blipFill rotWithShape="1">
          <a:blip r:embed="rId3">
            <a:alphaModFix/>
          </a:blip>
          <a:srcRect b="0" l="91629" r="0" t="0"/>
          <a:stretch/>
        </p:blipFill>
        <p:spPr>
          <a:xfrm>
            <a:off x="1790259" y="2630225"/>
            <a:ext cx="210850" cy="3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21088" y="4733800"/>
            <a:ext cx="701825" cy="21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11138" y="4232025"/>
            <a:ext cx="2321707" cy="35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Compton</a:t>
            </a:r>
            <a:r>
              <a:rPr lang="ja"/>
              <a:t>散乱</a:t>
            </a:r>
            <a:endParaRPr/>
          </a:p>
        </p:txBody>
      </p:sp>
      <p:sp>
        <p:nvSpPr>
          <p:cNvPr id="268" name="Google Shape;268;p3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ja"/>
              <a:t>Compton散乱の角度依存性を利用して偏光を測定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ja"/>
              <a:t>・</a:t>
            </a:r>
            <a:r>
              <a:rPr b="1" lang="ja"/>
              <a:t>Klein-仁科の式</a:t>
            </a:r>
            <a:endParaRPr b="1"/>
          </a:p>
        </p:txBody>
      </p:sp>
      <p:sp>
        <p:nvSpPr>
          <p:cNvPr id="269" name="Google Shape;269;p3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pic>
        <p:nvPicPr>
          <p:cNvPr id="270" name="Google Shape;27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4013" y="2333625"/>
            <a:ext cx="4879181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2619" y="0"/>
            <a:ext cx="239196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9"/>
          <p:cNvPicPr preferRelativeResize="0"/>
          <p:nvPr/>
        </p:nvPicPr>
        <p:blipFill rotWithShape="1">
          <a:blip r:embed="rId5">
            <a:alphaModFix/>
          </a:blip>
          <a:srcRect b="35429" l="0" r="0" t="0"/>
          <a:stretch/>
        </p:blipFill>
        <p:spPr>
          <a:xfrm>
            <a:off x="457200" y="3257550"/>
            <a:ext cx="3452729" cy="1756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9"/>
          <p:cNvPicPr preferRelativeResize="0"/>
          <p:nvPr/>
        </p:nvPicPr>
        <p:blipFill rotWithShape="1">
          <a:blip r:embed="rId5">
            <a:alphaModFix/>
          </a:blip>
          <a:srcRect b="0" l="0" r="0" t="65966"/>
          <a:stretch/>
        </p:blipFill>
        <p:spPr>
          <a:xfrm>
            <a:off x="4191000" y="3533775"/>
            <a:ext cx="3452729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Compton</a:t>
            </a:r>
            <a:r>
              <a:rPr lang="ja"/>
              <a:t>散乱</a:t>
            </a:r>
            <a:endParaRPr/>
          </a:p>
        </p:txBody>
      </p:sp>
      <p:sp>
        <p:nvSpPr>
          <p:cNvPr id="279" name="Google Shape;279;p4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ja"/>
              <a:t>それぞれの確率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ja"/>
              <a:t>A,B双方で    ,           のときNaIで観測する確率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ja"/>
              <a:t>　依存性から   を評価する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4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pic>
        <p:nvPicPr>
          <p:cNvPr id="281" name="Google Shape;28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3438" y="1912650"/>
            <a:ext cx="3837125" cy="1318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2" name="Google Shape;28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6275" y="3455525"/>
            <a:ext cx="744760" cy="32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36000" y="3875450"/>
            <a:ext cx="2671991" cy="32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40"/>
          <p:cNvPicPr preferRelativeResize="0"/>
          <p:nvPr/>
        </p:nvPicPr>
        <p:blipFill rotWithShape="1">
          <a:blip r:embed="rId5">
            <a:alphaModFix/>
          </a:blip>
          <a:srcRect b="0" l="94425" r="0" t="0"/>
          <a:stretch/>
        </p:blipFill>
        <p:spPr>
          <a:xfrm>
            <a:off x="746075" y="4200400"/>
            <a:ext cx="148975" cy="32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40"/>
          <p:cNvPicPr preferRelativeResize="0"/>
          <p:nvPr/>
        </p:nvPicPr>
        <p:blipFill rotWithShape="1">
          <a:blip r:embed="rId5">
            <a:alphaModFix/>
          </a:blip>
          <a:srcRect b="0" l="65638" r="25642" t="0"/>
          <a:stretch/>
        </p:blipFill>
        <p:spPr>
          <a:xfrm>
            <a:off x="2287358" y="4200400"/>
            <a:ext cx="232975" cy="32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40"/>
          <p:cNvPicPr preferRelativeResize="0"/>
          <p:nvPr/>
        </p:nvPicPr>
        <p:blipFill rotWithShape="1">
          <a:blip r:embed="rId6">
            <a:alphaModFix/>
          </a:blip>
          <a:srcRect b="0" l="93949" r="1275" t="0"/>
          <a:stretch/>
        </p:blipFill>
        <p:spPr>
          <a:xfrm>
            <a:off x="1978173" y="3155788"/>
            <a:ext cx="232975" cy="77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ja"/>
              <a:t>目次</a:t>
            </a:r>
            <a:endParaRPr/>
          </a:p>
        </p:txBody>
      </p:sp>
      <p:sp>
        <p:nvSpPr>
          <p:cNvPr id="292" name="Google Shape;292;p4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/>
              <a:t>1.イントロダクション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/>
              <a:t>2.ベルの不等式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/>
              <a:t>3.実験原理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 sz="3600"/>
              <a:t>4.実験方法</a:t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/>
              <a:t>5.結果と解析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/>
              <a:t>6.考察</a:t>
            </a:r>
            <a:endParaRPr/>
          </a:p>
        </p:txBody>
      </p:sp>
      <p:sp>
        <p:nvSpPr>
          <p:cNvPr id="293" name="Google Shape;293;p4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セットアップ</a:t>
            </a:r>
            <a:endParaRPr/>
          </a:p>
        </p:txBody>
      </p:sp>
      <p:sp>
        <p:nvSpPr>
          <p:cNvPr id="299" name="Google Shape;299;p4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ja"/>
              <a:t>・</a:t>
            </a:r>
            <a:r>
              <a:rPr lang="ja"/>
              <a:t>²²Na線源から出るe⁺でPsを生成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ja"/>
              <a:t>・p-Psの</a:t>
            </a:r>
            <a:r>
              <a:rPr lang="ja"/>
              <a:t>崩壊でγ線がback-to-backで生成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ja"/>
              <a:t>・</a:t>
            </a:r>
            <a:r>
              <a:rPr lang="ja"/>
              <a:t>入射γ線がプラシンでCompton散乱し, NaIで観測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ja"/>
              <a:t>これを2つのγ線について同時に行う実験装置</a:t>
            </a:r>
            <a:endParaRPr/>
          </a:p>
        </p:txBody>
      </p:sp>
      <p:sp>
        <p:nvSpPr>
          <p:cNvPr id="300" name="Google Shape;300;p4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模式図</a:t>
            </a:r>
            <a:endParaRPr/>
          </a:p>
        </p:txBody>
      </p:sp>
      <p:sp>
        <p:nvSpPr>
          <p:cNvPr id="306" name="Google Shape;306;p4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pic>
        <p:nvPicPr>
          <p:cNvPr id="307" name="Google Shape;30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6350" y="972300"/>
            <a:ext cx="6677276" cy="417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ja"/>
              <a:t>目次</a:t>
            </a:r>
            <a:endParaRPr/>
          </a:p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/>
              <a:t>1.イントロダクション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/>
              <a:t>2.ベルの不等式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/>
              <a:t>3.</a:t>
            </a:r>
            <a:r>
              <a:rPr lang="ja"/>
              <a:t>実験原理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/>
              <a:t>4.実験方法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/>
              <a:t>5.結果と</a:t>
            </a:r>
            <a:r>
              <a:rPr lang="ja"/>
              <a:t>解析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/>
              <a:t>6.</a:t>
            </a:r>
            <a:r>
              <a:rPr lang="ja"/>
              <a:t>考察</a:t>
            </a:r>
            <a:endParaRPr/>
          </a:p>
        </p:txBody>
      </p:sp>
      <p:sp>
        <p:nvSpPr>
          <p:cNvPr id="138" name="Google Shape;138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44"/>
          <p:cNvPicPr preferRelativeResize="0"/>
          <p:nvPr/>
        </p:nvPicPr>
        <p:blipFill rotWithShape="1">
          <a:blip r:embed="rId3">
            <a:alphaModFix/>
          </a:blip>
          <a:srcRect b="0" l="0" r="49781" t="0"/>
          <a:stretch/>
        </p:blipFill>
        <p:spPr>
          <a:xfrm>
            <a:off x="4618438" y="694450"/>
            <a:ext cx="4030726" cy="4449051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4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pic>
        <p:nvPicPr>
          <p:cNvPr id="314" name="Google Shape;314;p44"/>
          <p:cNvPicPr preferRelativeResize="0"/>
          <p:nvPr/>
        </p:nvPicPr>
        <p:blipFill rotWithShape="1">
          <a:blip r:embed="rId3">
            <a:alphaModFix/>
          </a:blip>
          <a:srcRect b="0" l="50418" r="953" t="0"/>
          <a:stretch/>
        </p:blipFill>
        <p:spPr>
          <a:xfrm>
            <a:off x="867575" y="694450"/>
            <a:ext cx="3903275" cy="4449051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4"/>
          <p:cNvSpPr txBox="1"/>
          <p:nvPr>
            <p:ph type="title"/>
          </p:nvPr>
        </p:nvSpPr>
        <p:spPr>
          <a:xfrm>
            <a:off x="628650" y="1214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模式図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5"/>
          <p:cNvSpPr txBox="1"/>
          <p:nvPr>
            <p:ph type="title"/>
          </p:nvPr>
        </p:nvSpPr>
        <p:spPr>
          <a:xfrm>
            <a:off x="504725" y="507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回路図</a:t>
            </a:r>
            <a:endParaRPr/>
          </a:p>
        </p:txBody>
      </p:sp>
      <p:sp>
        <p:nvSpPr>
          <p:cNvPr id="321" name="Google Shape;321;p45"/>
          <p:cNvSpPr txBox="1"/>
          <p:nvPr>
            <p:ph idx="12" type="sldNum"/>
          </p:nvPr>
        </p:nvSpPr>
        <p:spPr>
          <a:xfrm>
            <a:off x="7028075" y="47796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pic>
        <p:nvPicPr>
          <p:cNvPr id="322" name="Google Shape;32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788" y="941588"/>
            <a:ext cx="8788424" cy="391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pic>
        <p:nvPicPr>
          <p:cNvPr id="328" name="Google Shape;32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8988" y="109500"/>
            <a:ext cx="6566021" cy="4924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ja"/>
              <a:t>目次</a:t>
            </a:r>
            <a:endParaRPr/>
          </a:p>
        </p:txBody>
      </p:sp>
      <p:sp>
        <p:nvSpPr>
          <p:cNvPr id="334" name="Google Shape;334;p4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/>
              <a:t>1.イントロダクション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/>
              <a:t>2.ベルの不等式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/>
              <a:t>3.実験原理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/>
              <a:t>4.実験方法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 sz="3600"/>
              <a:t>5.結果と解析</a:t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/>
              <a:t>6.考察</a:t>
            </a:r>
            <a:endParaRPr/>
          </a:p>
        </p:txBody>
      </p:sp>
      <p:sp>
        <p:nvSpPr>
          <p:cNvPr id="335" name="Google Shape;335;p4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𝜙 = 0° のヒストグラム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4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pic>
        <p:nvPicPr>
          <p:cNvPr id="342" name="Google Shape;34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0650" y="1132500"/>
            <a:ext cx="6142700" cy="370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𝜙 = 0° のヒストグラム(</a:t>
            </a:r>
            <a:r>
              <a:rPr lang="ja"/>
              <a:t>同時刻)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4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pic>
        <p:nvPicPr>
          <p:cNvPr id="349" name="Google Shape;34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050" y="1116925"/>
            <a:ext cx="6241624" cy="373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𝜙 = 0° の511keVのADC</a:t>
            </a:r>
            <a:r>
              <a:rPr lang="ja"/>
              <a:t>カウント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5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356" name="Google Shape;356;p50"/>
          <p:cNvSpPr txBox="1"/>
          <p:nvPr/>
        </p:nvSpPr>
        <p:spPr>
          <a:xfrm>
            <a:off x="5745150" y="1517663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平均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Ē = 13900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標準偏差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𝜎 = 471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57" name="Google Shape;35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275" y="1142335"/>
            <a:ext cx="5060926" cy="3444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𝜙 = 0° のヒストグラム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(同時刻 and 高</a:t>
            </a:r>
            <a:r>
              <a:rPr lang="ja"/>
              <a:t>エネルギーcut</a:t>
            </a:r>
            <a:r>
              <a:rPr lang="ja"/>
              <a:t>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5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pic>
        <p:nvPicPr>
          <p:cNvPr id="364" name="Google Shape;36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1204575"/>
            <a:ext cx="5900932" cy="3664075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51"/>
          <p:cNvSpPr txBox="1"/>
          <p:nvPr/>
        </p:nvSpPr>
        <p:spPr>
          <a:xfrm>
            <a:off x="8210725" y="3373950"/>
            <a:ext cx="6795000" cy="7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51"/>
          <p:cNvSpPr txBox="1"/>
          <p:nvPr/>
        </p:nvSpPr>
        <p:spPr>
          <a:xfrm>
            <a:off x="6924850" y="1533625"/>
            <a:ext cx="1911000" cy="30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511keV</a:t>
            </a:r>
            <a:r>
              <a:rPr lang="ja"/>
              <a:t>付近以上のエネルギーは保存則から欲しいデータではない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Ē − 𝜎 以上をカット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67" name="Google Shape;367;p51"/>
          <p:cNvCxnSpPr/>
          <p:nvPr/>
        </p:nvCxnSpPr>
        <p:spPr>
          <a:xfrm>
            <a:off x="7809625" y="2651963"/>
            <a:ext cx="0" cy="43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フィティング結果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5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374" name="Google Shape;374;p52"/>
          <p:cNvSpPr txBox="1"/>
          <p:nvPr/>
        </p:nvSpPr>
        <p:spPr>
          <a:xfrm>
            <a:off x="8210725" y="3373950"/>
            <a:ext cx="6795000" cy="7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52"/>
          <p:cNvSpPr txBox="1"/>
          <p:nvPr/>
        </p:nvSpPr>
        <p:spPr>
          <a:xfrm>
            <a:off x="6924850" y="1533625"/>
            <a:ext cx="1911000" cy="30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縦のエラーバーは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Ē − 𝜎 ~ Ē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の</a:t>
            </a:r>
            <a:r>
              <a:rPr lang="ja"/>
              <a:t>間に含まれるカウント数に選んだ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横のエラーバーは装置から計算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6" name="Google Shape;37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000" y="1137319"/>
            <a:ext cx="5246985" cy="3570656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52"/>
          <p:cNvSpPr txBox="1"/>
          <p:nvPr/>
        </p:nvSpPr>
        <p:spPr>
          <a:xfrm>
            <a:off x="5712675" y="4166850"/>
            <a:ext cx="3477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𝜙</a:t>
            </a:r>
            <a:endParaRPr/>
          </a:p>
        </p:txBody>
      </p:sp>
      <p:sp>
        <p:nvSpPr>
          <p:cNvPr id="378" name="Google Shape;378;p52"/>
          <p:cNvSpPr txBox="1"/>
          <p:nvPr/>
        </p:nvSpPr>
        <p:spPr>
          <a:xfrm>
            <a:off x="1032900" y="1137325"/>
            <a:ext cx="1159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カウント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フィティング結果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5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385" name="Google Shape;385;p53"/>
          <p:cNvSpPr txBox="1"/>
          <p:nvPr/>
        </p:nvSpPr>
        <p:spPr>
          <a:xfrm>
            <a:off x="8210725" y="3373950"/>
            <a:ext cx="6795000" cy="7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53"/>
          <p:cNvSpPr txBox="1"/>
          <p:nvPr/>
        </p:nvSpPr>
        <p:spPr>
          <a:xfrm>
            <a:off x="877675" y="1408075"/>
            <a:ext cx="4688400" cy="30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/>
              <a:t>A + Bcos(2𝜙)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/>
              <a:t>A = 258.1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/>
              <a:t>B = 57.96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/>
              <a:t>𝜅 = 0.5053 &lt; 1/√2</a:t>
            </a:r>
            <a:endParaRPr sz="1800"/>
          </a:p>
        </p:txBody>
      </p:sp>
      <p:pic>
        <p:nvPicPr>
          <p:cNvPr id="387" name="Google Shape;38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7875" y="2010472"/>
            <a:ext cx="2387476" cy="162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ja"/>
              <a:t>目次</a:t>
            </a:r>
            <a:endParaRPr/>
          </a:p>
        </p:txBody>
      </p:sp>
      <p:sp>
        <p:nvSpPr>
          <p:cNvPr id="144" name="Google Shape;144;p2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 sz="3600"/>
              <a:t>1.イントロダクション</a:t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/>
              <a:t>2.ベルの不等式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/>
              <a:t>3.実験原理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/>
              <a:t>4.実験方法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/>
              <a:t>5.結果と解析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/>
              <a:t>6.考察</a:t>
            </a:r>
            <a:endParaRPr/>
          </a:p>
        </p:txBody>
      </p:sp>
      <p:sp>
        <p:nvSpPr>
          <p:cNvPr id="145" name="Google Shape;145;p2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ja"/>
              <a:t>目次</a:t>
            </a:r>
            <a:endParaRPr/>
          </a:p>
        </p:txBody>
      </p:sp>
      <p:sp>
        <p:nvSpPr>
          <p:cNvPr id="393" name="Google Shape;393;p5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/>
              <a:t>1.イントロダクション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/>
              <a:t>2.ベルの不等式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/>
              <a:t>3.実験原理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/>
              <a:t>4.実験方法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/>
              <a:t>5.結果と解析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 sz="3600"/>
              <a:t>6.考察</a:t>
            </a:r>
            <a:endParaRPr sz="3600"/>
          </a:p>
        </p:txBody>
      </p:sp>
      <p:sp>
        <p:nvSpPr>
          <p:cNvPr id="394" name="Google Shape;394;p5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5"/>
          <p:cNvSpPr txBox="1"/>
          <p:nvPr/>
        </p:nvSpPr>
        <p:spPr>
          <a:xfrm>
            <a:off x="297975" y="1268050"/>
            <a:ext cx="4688400" cy="30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00" name="Google Shape;400;p5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 </a:t>
            </a:r>
            <a:r>
              <a:rPr lang="ja"/>
              <a:t>𝜙 の誤差評価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55"/>
          <p:cNvSpPr txBox="1"/>
          <p:nvPr/>
        </p:nvSpPr>
        <p:spPr>
          <a:xfrm>
            <a:off x="8210725" y="3373950"/>
            <a:ext cx="6795000" cy="7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55"/>
          <p:cNvSpPr/>
          <p:nvPr/>
        </p:nvSpPr>
        <p:spPr>
          <a:xfrm>
            <a:off x="6692875" y="1032900"/>
            <a:ext cx="916975" cy="792900"/>
          </a:xfrm>
          <a:prstGeom prst="flowChart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55"/>
          <p:cNvSpPr/>
          <p:nvPr/>
        </p:nvSpPr>
        <p:spPr>
          <a:xfrm>
            <a:off x="6737450" y="3461150"/>
            <a:ext cx="872400" cy="792900"/>
          </a:xfrm>
          <a:prstGeom prst="flowChart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4" name="Google Shape;404;p55"/>
          <p:cNvCxnSpPr/>
          <p:nvPr/>
        </p:nvCxnSpPr>
        <p:spPr>
          <a:xfrm rot="10800000">
            <a:off x="6708625" y="1840375"/>
            <a:ext cx="26400" cy="160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5" name="Google Shape;405;p55"/>
          <p:cNvCxnSpPr/>
          <p:nvPr/>
        </p:nvCxnSpPr>
        <p:spPr>
          <a:xfrm flipH="1" rot="10800000">
            <a:off x="6756125" y="1813025"/>
            <a:ext cx="832800" cy="162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6" name="Google Shape;406;p55"/>
          <p:cNvSpPr txBox="1"/>
          <p:nvPr/>
        </p:nvSpPr>
        <p:spPr>
          <a:xfrm>
            <a:off x="6872050" y="1328025"/>
            <a:ext cx="590400" cy="3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NaI</a:t>
            </a:r>
            <a:endParaRPr/>
          </a:p>
        </p:txBody>
      </p:sp>
      <p:sp>
        <p:nvSpPr>
          <p:cNvPr id="407" name="Google Shape;407;p55"/>
          <p:cNvSpPr txBox="1"/>
          <p:nvPr/>
        </p:nvSpPr>
        <p:spPr>
          <a:xfrm>
            <a:off x="6715100" y="3667850"/>
            <a:ext cx="9171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プラシン</a:t>
            </a:r>
            <a:endParaRPr/>
          </a:p>
        </p:txBody>
      </p:sp>
      <p:cxnSp>
        <p:nvCxnSpPr>
          <p:cNvPr id="408" name="Google Shape;408;p55"/>
          <p:cNvCxnSpPr/>
          <p:nvPr/>
        </p:nvCxnSpPr>
        <p:spPr>
          <a:xfrm>
            <a:off x="6724500" y="2940650"/>
            <a:ext cx="242400" cy="84300"/>
          </a:xfrm>
          <a:prstGeom prst="curvedConnector3">
            <a:avLst>
              <a:gd fmla="val 7391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9" name="Google Shape;409;p55"/>
          <p:cNvSpPr txBox="1"/>
          <p:nvPr/>
        </p:nvSpPr>
        <p:spPr>
          <a:xfrm>
            <a:off x="6692875" y="2578225"/>
            <a:ext cx="664200" cy="3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𝞓𝜙</a:t>
            </a:r>
            <a:endParaRPr/>
          </a:p>
        </p:txBody>
      </p:sp>
      <p:cxnSp>
        <p:nvCxnSpPr>
          <p:cNvPr id="410" name="Google Shape;410;p55"/>
          <p:cNvCxnSpPr>
            <a:stCxn id="401" idx="1"/>
          </p:cNvCxnSpPr>
          <p:nvPr/>
        </p:nvCxnSpPr>
        <p:spPr>
          <a:xfrm rot="10800000">
            <a:off x="8178925" y="1507200"/>
            <a:ext cx="31800" cy="226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1" name="Google Shape;411;p55"/>
          <p:cNvSpPr txBox="1"/>
          <p:nvPr/>
        </p:nvSpPr>
        <p:spPr>
          <a:xfrm>
            <a:off x="7820650" y="990750"/>
            <a:ext cx="10329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𝜙 の方向</a:t>
            </a:r>
            <a:endParaRPr/>
          </a:p>
        </p:txBody>
      </p:sp>
      <p:pic>
        <p:nvPicPr>
          <p:cNvPr id="412" name="Google Shape;41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525" y="1078636"/>
            <a:ext cx="5763324" cy="312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 𝜙 の誤差評価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56"/>
          <p:cNvSpPr txBox="1"/>
          <p:nvPr/>
        </p:nvSpPr>
        <p:spPr>
          <a:xfrm>
            <a:off x="8210725" y="3373950"/>
            <a:ext cx="6795000" cy="7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56"/>
          <p:cNvSpPr/>
          <p:nvPr/>
        </p:nvSpPr>
        <p:spPr>
          <a:xfrm>
            <a:off x="6692875" y="1032900"/>
            <a:ext cx="916975" cy="792900"/>
          </a:xfrm>
          <a:prstGeom prst="flowChart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56"/>
          <p:cNvSpPr/>
          <p:nvPr/>
        </p:nvSpPr>
        <p:spPr>
          <a:xfrm>
            <a:off x="6788863" y="3490750"/>
            <a:ext cx="725000" cy="733700"/>
          </a:xfrm>
          <a:prstGeom prst="flowChart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21" name="Google Shape;421;p56"/>
          <p:cNvCxnSpPr/>
          <p:nvPr/>
        </p:nvCxnSpPr>
        <p:spPr>
          <a:xfrm rot="10800000">
            <a:off x="6708525" y="1840350"/>
            <a:ext cx="79200" cy="168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2" name="Google Shape;422;p56"/>
          <p:cNvCxnSpPr/>
          <p:nvPr/>
        </p:nvCxnSpPr>
        <p:spPr>
          <a:xfrm flipH="1" rot="10800000">
            <a:off x="6798275" y="1812925"/>
            <a:ext cx="790800" cy="167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3" name="Google Shape;423;p56"/>
          <p:cNvSpPr txBox="1"/>
          <p:nvPr/>
        </p:nvSpPr>
        <p:spPr>
          <a:xfrm>
            <a:off x="6872050" y="1328025"/>
            <a:ext cx="590400" cy="3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NaI</a:t>
            </a:r>
            <a:endParaRPr/>
          </a:p>
        </p:txBody>
      </p:sp>
      <p:sp>
        <p:nvSpPr>
          <p:cNvPr id="424" name="Google Shape;424;p56"/>
          <p:cNvSpPr txBox="1"/>
          <p:nvPr/>
        </p:nvSpPr>
        <p:spPr>
          <a:xfrm>
            <a:off x="6713975" y="3667850"/>
            <a:ext cx="9171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プラシン</a:t>
            </a:r>
            <a:endParaRPr/>
          </a:p>
        </p:txBody>
      </p:sp>
      <p:cxnSp>
        <p:nvCxnSpPr>
          <p:cNvPr id="425" name="Google Shape;425;p56"/>
          <p:cNvCxnSpPr/>
          <p:nvPr/>
        </p:nvCxnSpPr>
        <p:spPr>
          <a:xfrm>
            <a:off x="6787725" y="2961800"/>
            <a:ext cx="242400" cy="84300"/>
          </a:xfrm>
          <a:prstGeom prst="curvedConnector3">
            <a:avLst>
              <a:gd fmla="val 7391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6" name="Google Shape;426;p56"/>
          <p:cNvSpPr txBox="1"/>
          <p:nvPr/>
        </p:nvSpPr>
        <p:spPr>
          <a:xfrm>
            <a:off x="6692875" y="2578225"/>
            <a:ext cx="664200" cy="3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𝞓𝜙</a:t>
            </a:r>
            <a:endParaRPr/>
          </a:p>
        </p:txBody>
      </p:sp>
      <p:cxnSp>
        <p:nvCxnSpPr>
          <p:cNvPr id="427" name="Google Shape;427;p56"/>
          <p:cNvCxnSpPr>
            <a:stCxn id="418" idx="1"/>
          </p:cNvCxnSpPr>
          <p:nvPr/>
        </p:nvCxnSpPr>
        <p:spPr>
          <a:xfrm rot="10800000">
            <a:off x="8178925" y="1507200"/>
            <a:ext cx="31800" cy="226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8" name="Google Shape;428;p56"/>
          <p:cNvSpPr txBox="1"/>
          <p:nvPr/>
        </p:nvSpPr>
        <p:spPr>
          <a:xfrm>
            <a:off x="7820650" y="990750"/>
            <a:ext cx="10329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𝜙 の方向</a:t>
            </a:r>
            <a:endParaRPr/>
          </a:p>
        </p:txBody>
      </p:sp>
      <p:sp>
        <p:nvSpPr>
          <p:cNvPr id="429" name="Google Shape;429;p56"/>
          <p:cNvSpPr txBox="1"/>
          <p:nvPr/>
        </p:nvSpPr>
        <p:spPr>
          <a:xfrm>
            <a:off x="811575" y="1675850"/>
            <a:ext cx="4110600" cy="26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0" name="Google Shape;430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8303" y="906425"/>
            <a:ext cx="4844426" cy="396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 𝜙 の誤差評価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57"/>
          <p:cNvSpPr txBox="1"/>
          <p:nvPr/>
        </p:nvSpPr>
        <p:spPr>
          <a:xfrm>
            <a:off x="8210725" y="3373950"/>
            <a:ext cx="6795000" cy="7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57"/>
          <p:cNvSpPr/>
          <p:nvPr/>
        </p:nvSpPr>
        <p:spPr>
          <a:xfrm>
            <a:off x="3702038" y="4047350"/>
            <a:ext cx="916975" cy="792900"/>
          </a:xfrm>
          <a:prstGeom prst="flowChart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57"/>
          <p:cNvSpPr/>
          <p:nvPr/>
        </p:nvSpPr>
        <p:spPr>
          <a:xfrm>
            <a:off x="3828425" y="1890700"/>
            <a:ext cx="743575" cy="687525"/>
          </a:xfrm>
          <a:prstGeom prst="flowChart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57"/>
          <p:cNvSpPr txBox="1"/>
          <p:nvPr/>
        </p:nvSpPr>
        <p:spPr>
          <a:xfrm>
            <a:off x="5438625" y="3791425"/>
            <a:ext cx="590400" cy="3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NaI</a:t>
            </a:r>
            <a:endParaRPr/>
          </a:p>
        </p:txBody>
      </p:sp>
      <p:sp>
        <p:nvSpPr>
          <p:cNvPr id="440" name="Google Shape;440;p57"/>
          <p:cNvSpPr txBox="1"/>
          <p:nvPr/>
        </p:nvSpPr>
        <p:spPr>
          <a:xfrm>
            <a:off x="3741650" y="2002500"/>
            <a:ext cx="9171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プラシン</a:t>
            </a:r>
            <a:endParaRPr/>
          </a:p>
        </p:txBody>
      </p:sp>
      <p:sp>
        <p:nvSpPr>
          <p:cNvPr id="441" name="Google Shape;441;p57"/>
          <p:cNvSpPr txBox="1"/>
          <p:nvPr/>
        </p:nvSpPr>
        <p:spPr>
          <a:xfrm>
            <a:off x="858925" y="1043400"/>
            <a:ext cx="42264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/>
              <a:t>しかし角度によって誤差は異なる...</a:t>
            </a:r>
            <a:endParaRPr sz="1800"/>
          </a:p>
        </p:txBody>
      </p:sp>
      <p:sp>
        <p:nvSpPr>
          <p:cNvPr id="442" name="Google Shape;442;p57"/>
          <p:cNvSpPr/>
          <p:nvPr/>
        </p:nvSpPr>
        <p:spPr>
          <a:xfrm rot="-2062249">
            <a:off x="5229088" y="3563575"/>
            <a:ext cx="916975" cy="792900"/>
          </a:xfrm>
          <a:prstGeom prst="flowChart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57"/>
          <p:cNvSpPr/>
          <p:nvPr/>
        </p:nvSpPr>
        <p:spPr>
          <a:xfrm rot="2700000">
            <a:off x="2101413" y="3563575"/>
            <a:ext cx="916975" cy="792900"/>
          </a:xfrm>
          <a:prstGeom prst="flowChart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57"/>
          <p:cNvSpPr/>
          <p:nvPr/>
        </p:nvSpPr>
        <p:spPr>
          <a:xfrm rot="5400000">
            <a:off x="1631938" y="1890688"/>
            <a:ext cx="916975" cy="792900"/>
          </a:xfrm>
          <a:prstGeom prst="flowChart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57"/>
          <p:cNvSpPr/>
          <p:nvPr/>
        </p:nvSpPr>
        <p:spPr>
          <a:xfrm rot="5400000">
            <a:off x="5673588" y="1924550"/>
            <a:ext cx="916975" cy="792900"/>
          </a:xfrm>
          <a:prstGeom prst="flowChart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57"/>
          <p:cNvSpPr txBox="1"/>
          <p:nvPr/>
        </p:nvSpPr>
        <p:spPr>
          <a:xfrm>
            <a:off x="5836875" y="2152400"/>
            <a:ext cx="590400" cy="3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NaI</a:t>
            </a:r>
            <a:endParaRPr/>
          </a:p>
        </p:txBody>
      </p:sp>
      <p:sp>
        <p:nvSpPr>
          <p:cNvPr id="447" name="Google Shape;447;p57"/>
          <p:cNvSpPr txBox="1"/>
          <p:nvPr/>
        </p:nvSpPr>
        <p:spPr>
          <a:xfrm>
            <a:off x="5392375" y="3829650"/>
            <a:ext cx="590400" cy="3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NaI</a:t>
            </a:r>
            <a:endParaRPr/>
          </a:p>
        </p:txBody>
      </p:sp>
      <p:sp>
        <p:nvSpPr>
          <p:cNvPr id="448" name="Google Shape;448;p57"/>
          <p:cNvSpPr txBox="1"/>
          <p:nvPr/>
        </p:nvSpPr>
        <p:spPr>
          <a:xfrm>
            <a:off x="3905000" y="4275200"/>
            <a:ext cx="590400" cy="3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NaI</a:t>
            </a:r>
            <a:endParaRPr/>
          </a:p>
        </p:txBody>
      </p:sp>
      <p:sp>
        <p:nvSpPr>
          <p:cNvPr id="449" name="Google Shape;449;p57"/>
          <p:cNvSpPr txBox="1"/>
          <p:nvPr/>
        </p:nvSpPr>
        <p:spPr>
          <a:xfrm>
            <a:off x="2338300" y="3791425"/>
            <a:ext cx="590400" cy="3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NaI</a:t>
            </a:r>
            <a:endParaRPr/>
          </a:p>
        </p:txBody>
      </p:sp>
      <p:sp>
        <p:nvSpPr>
          <p:cNvPr id="450" name="Google Shape;450;p57"/>
          <p:cNvSpPr txBox="1"/>
          <p:nvPr/>
        </p:nvSpPr>
        <p:spPr>
          <a:xfrm>
            <a:off x="1795225" y="2143175"/>
            <a:ext cx="590400" cy="3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NaI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8"/>
          <p:cNvSpPr txBox="1"/>
          <p:nvPr/>
        </p:nvSpPr>
        <p:spPr>
          <a:xfrm>
            <a:off x="8210725" y="3373950"/>
            <a:ext cx="6795000" cy="7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58"/>
          <p:cNvSpPr txBox="1"/>
          <p:nvPr/>
        </p:nvSpPr>
        <p:spPr>
          <a:xfrm>
            <a:off x="1001325" y="463750"/>
            <a:ext cx="59973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/>
              <a:t>2イベントがcoincidenceに引っかかるか？</a:t>
            </a:r>
            <a:endParaRPr sz="2400"/>
          </a:p>
        </p:txBody>
      </p:sp>
      <p:sp>
        <p:nvSpPr>
          <p:cNvPr id="457" name="Google Shape;457;p58"/>
          <p:cNvSpPr txBox="1"/>
          <p:nvPr/>
        </p:nvSpPr>
        <p:spPr>
          <a:xfrm>
            <a:off x="1064525" y="1422900"/>
            <a:ext cx="60711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/>
              <a:t>calibration</a:t>
            </a:r>
            <a:r>
              <a:rPr lang="ja" sz="1800"/>
              <a:t>時のデータから, </a:t>
            </a:r>
            <a:r>
              <a:rPr baseline="30000" lang="ja" sz="1800"/>
              <a:t>22</a:t>
            </a:r>
            <a:r>
              <a:rPr lang="ja" sz="1800"/>
              <a:t>Naノイズを含めても1分間に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/>
              <a:t> ~ 15000 イベント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/>
              <a:t>coincidenceに引っかかる75 nsの幅に入るイベントの期待値は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/>
              <a:t>  [15000 / (60</a:t>
            </a:r>
            <a:r>
              <a:rPr lang="ja" sz="1800">
                <a:solidFill>
                  <a:schemeClr val="dk1"/>
                </a:solidFill>
              </a:rPr>
              <a:t>⨉</a:t>
            </a:r>
            <a:r>
              <a:rPr lang="ja" sz="1800"/>
              <a:t>10</a:t>
            </a:r>
            <a:r>
              <a:rPr baseline="30000" lang="ja" sz="1800"/>
              <a:t>9</a:t>
            </a:r>
            <a:r>
              <a:rPr lang="ja" sz="1800"/>
              <a:t> ns)] </a:t>
            </a:r>
            <a:r>
              <a:rPr lang="ja" sz="1800">
                <a:solidFill>
                  <a:schemeClr val="dk1"/>
                </a:solidFill>
              </a:rPr>
              <a:t>⨉ 75 ns ~ 2 ⨉ 10</a:t>
            </a:r>
            <a:r>
              <a:rPr baseline="30000" lang="ja" sz="1800">
                <a:solidFill>
                  <a:schemeClr val="dk1"/>
                </a:solidFill>
              </a:rPr>
              <a:t>-5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1"/>
                </a:solidFill>
              </a:rPr>
              <a:t>と非常に小さい.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1"/>
                </a:solidFill>
              </a:rPr>
              <a:t>2イベントがcoincidenceに引っかかることの影響は無視できると考えて良い.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9"/>
          <p:cNvSpPr txBox="1"/>
          <p:nvPr/>
        </p:nvSpPr>
        <p:spPr>
          <a:xfrm>
            <a:off x="297975" y="1268050"/>
            <a:ext cx="4688400" cy="30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63" name="Google Shape;463;p5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その他</a:t>
            </a:r>
            <a:r>
              <a:rPr lang="ja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59"/>
          <p:cNvSpPr txBox="1"/>
          <p:nvPr/>
        </p:nvSpPr>
        <p:spPr>
          <a:xfrm>
            <a:off x="811575" y="969675"/>
            <a:ext cx="6924900" cy="3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/>
              <a:t>・ノイズ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/>
              <a:t>	→ 全体が一様にかさ増しされ, A が増大し, 𝜅 を小さくした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/>
              <a:t>	     しかし鉛で囲んだ中,同時刻に入り込むものは少ないはず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/>
              <a:t>・135° のNaIにノイズが多かった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/>
              <a:t>	→ 他の角度の数値もおかしいので根本的な問題点ではない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/>
              <a:t>・𝜽 方向の誤差評価 </a:t>
            </a:r>
            <a:endParaRPr sz="18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/>
              <a:t>→ 𝜙 に比べて計算が甚だしく難しい → 簡単な見積もり</a:t>
            </a:r>
            <a:endParaRPr sz="18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/>
              <a:t>・有効イベント数が少ない → 統計的なバラつきが効いている</a:t>
            </a:r>
            <a:endParaRPr sz="18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まとめ</a:t>
            </a:r>
            <a:endParaRPr/>
          </a:p>
        </p:txBody>
      </p:sp>
      <p:sp>
        <p:nvSpPr>
          <p:cNvPr id="470" name="Google Shape;470;p6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ja"/>
              <a:t>・　　　　    </a:t>
            </a:r>
            <a:r>
              <a:rPr lang="ja"/>
              <a:t>となりCHSH不等式は破れなかった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ja"/>
              <a:t>・</a:t>
            </a:r>
            <a:r>
              <a:rPr lang="ja"/>
              <a:t>イベント数を多くすれば 𝜅 が1に近づいた?</a:t>
            </a:r>
            <a:endParaRPr/>
          </a:p>
        </p:txBody>
      </p:sp>
      <p:sp>
        <p:nvSpPr>
          <p:cNvPr id="471" name="Google Shape;471;p6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pic>
        <p:nvPicPr>
          <p:cNvPr id="472" name="Google Shape;472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863" y="1297997"/>
            <a:ext cx="1129875" cy="67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6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6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EPR</a:t>
            </a:r>
            <a:r>
              <a:rPr lang="ja"/>
              <a:t>パラドックスの解釈</a:t>
            </a:r>
            <a:endParaRPr/>
          </a:p>
        </p:txBody>
      </p:sp>
      <p:sp>
        <p:nvSpPr>
          <p:cNvPr id="485" name="Google Shape;485;p6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ja"/>
              <a:t>・</a:t>
            </a:r>
            <a:r>
              <a:rPr lang="ja"/>
              <a:t>量子力学が予言しているのは確率分布のみ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ja"/>
              <a:t>・</a:t>
            </a:r>
            <a:r>
              <a:rPr lang="ja"/>
              <a:t>観測によって状態は変化するが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ja"/>
              <a:t>　確率分布は変化しない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ja"/>
              <a:t>⇒相対論にも矛盾しない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ja"/>
              <a:t>　(素朴な実在論とは矛盾)</a:t>
            </a:r>
            <a:endParaRPr/>
          </a:p>
        </p:txBody>
      </p:sp>
      <p:sp>
        <p:nvSpPr>
          <p:cNvPr id="486" name="Google Shape;486;p6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grpSp>
        <p:nvGrpSpPr>
          <p:cNvPr id="487" name="Google Shape;487;p62"/>
          <p:cNvGrpSpPr/>
          <p:nvPr/>
        </p:nvGrpSpPr>
        <p:grpSpPr>
          <a:xfrm>
            <a:off x="4536253" y="2338221"/>
            <a:ext cx="4323212" cy="2502235"/>
            <a:chOff x="497653" y="52221"/>
            <a:chExt cx="8646423" cy="5004470"/>
          </a:xfrm>
        </p:grpSpPr>
        <p:pic>
          <p:nvPicPr>
            <p:cNvPr descr="挿絵 が含まれている画像&#10;&#10;自動的に生成された説明" id="488" name="Google Shape;488;p6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96323" y="457200"/>
              <a:ext cx="1987677" cy="2114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9" name="Google Shape;489;p6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96323" y="2942141"/>
              <a:ext cx="1987677" cy="2114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0" name="Google Shape;490;p62"/>
            <p:cNvSpPr/>
            <p:nvPr/>
          </p:nvSpPr>
          <p:spPr>
            <a:xfrm>
              <a:off x="4989012" y="1732466"/>
              <a:ext cx="265800" cy="377700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rgbClr val="CC0000"/>
            </a:solidFill>
            <a:ln cap="flat" cmpd="sng" w="12700">
              <a:solidFill>
                <a:srgbClr val="CC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62"/>
            <p:cNvSpPr/>
            <p:nvPr/>
          </p:nvSpPr>
          <p:spPr>
            <a:xfrm flipH="1" rot="10800000">
              <a:off x="4989011" y="4242071"/>
              <a:ext cx="265800" cy="377700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rgbClr val="CC0000"/>
            </a:solidFill>
            <a:ln cap="flat" cmpd="sng" w="12700">
              <a:solidFill>
                <a:srgbClr val="CC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92" name="Google Shape;492;p6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1080000">
              <a:off x="814731" y="3715156"/>
              <a:ext cx="3780000" cy="132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3" name="Google Shape;493;p6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1080000">
              <a:off x="804383" y="2321873"/>
              <a:ext cx="3780000" cy="132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4" name="Google Shape;494;p62"/>
            <p:cNvSpPr/>
            <p:nvPr/>
          </p:nvSpPr>
          <p:spPr>
            <a:xfrm rot="-9057961">
              <a:off x="4329927" y="1760314"/>
              <a:ext cx="161952" cy="161952"/>
            </a:xfrm>
            <a:prstGeom prst="rtTriangle">
              <a:avLst/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62"/>
            <p:cNvSpPr/>
            <p:nvPr/>
          </p:nvSpPr>
          <p:spPr>
            <a:xfrm rot="-7019536">
              <a:off x="4349201" y="4280227"/>
              <a:ext cx="161941" cy="161941"/>
            </a:xfrm>
            <a:prstGeom prst="rtTriangle">
              <a:avLst/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62"/>
            <p:cNvSpPr/>
            <p:nvPr/>
          </p:nvSpPr>
          <p:spPr>
            <a:xfrm>
              <a:off x="6358577" y="52221"/>
              <a:ext cx="2785500" cy="1735800"/>
            </a:xfrm>
            <a:prstGeom prst="cloudCallout">
              <a:avLst>
                <a:gd fmla="val -20833" name="adj1"/>
                <a:gd fmla="val 62500" name="adj2"/>
              </a:avLst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97" name="Google Shape;497;p6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195297" y="232428"/>
              <a:ext cx="1111982" cy="11829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8" name="Google Shape;498;p62"/>
            <p:cNvSpPr/>
            <p:nvPr/>
          </p:nvSpPr>
          <p:spPr>
            <a:xfrm flipH="1" rot="10800000">
              <a:off x="7466686" y="954348"/>
              <a:ext cx="162000" cy="216000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rgbClr val="CC0000"/>
            </a:solidFill>
            <a:ln cap="flat" cmpd="sng" w="12700">
              <a:solidFill>
                <a:srgbClr val="CC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62"/>
            <p:cNvSpPr/>
            <p:nvPr/>
          </p:nvSpPr>
          <p:spPr>
            <a:xfrm>
              <a:off x="497653" y="2779920"/>
              <a:ext cx="536700" cy="529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CHSH不等式の導出①</a:t>
            </a:r>
            <a:endParaRPr/>
          </a:p>
        </p:txBody>
      </p:sp>
      <p:sp>
        <p:nvSpPr>
          <p:cNvPr id="505" name="Google Shape;505;p6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ja"/>
              <a:t>測定値　　   の隠れた変数　に対して分布         が存在し,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ja"/>
              <a:t>期待値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ja"/>
              <a:t>は量子力学での期待値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ja"/>
              <a:t>と一致</a:t>
            </a:r>
            <a:endParaRPr/>
          </a:p>
        </p:txBody>
      </p:sp>
      <p:sp>
        <p:nvSpPr>
          <p:cNvPr id="506" name="Google Shape;506;p6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pic>
        <p:nvPicPr>
          <p:cNvPr descr="挿絵 が含まれている画像&#10;&#10;自動的に生成された説明" id="507" name="Google Shape;507;p63"/>
          <p:cNvPicPr preferRelativeResize="0"/>
          <p:nvPr/>
        </p:nvPicPr>
        <p:blipFill rotWithShape="1">
          <a:blip r:embed="rId3">
            <a:alphaModFix/>
          </a:blip>
          <a:srcRect b="0" l="66344" r="27679" t="0"/>
          <a:stretch/>
        </p:blipFill>
        <p:spPr>
          <a:xfrm>
            <a:off x="3909050" y="1293025"/>
            <a:ext cx="175041" cy="691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挿絵 が含まれている画像&#10;&#10;自動的に生成された説明" id="508" name="Google Shape;508;p63"/>
          <p:cNvPicPr preferRelativeResize="0"/>
          <p:nvPr/>
        </p:nvPicPr>
        <p:blipFill rotWithShape="1">
          <a:blip r:embed="rId3">
            <a:alphaModFix/>
          </a:blip>
          <a:srcRect b="0" l="52408" r="23851" t="0"/>
          <a:stretch/>
        </p:blipFill>
        <p:spPr>
          <a:xfrm>
            <a:off x="5705350" y="1317925"/>
            <a:ext cx="649826" cy="6460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挿絵 が含まれている画像&#10;&#10;自動的に生成された説明" id="509" name="Google Shape;509;p63"/>
          <p:cNvPicPr preferRelativeResize="0"/>
          <p:nvPr/>
        </p:nvPicPr>
        <p:blipFill rotWithShape="1">
          <a:blip r:embed="rId3">
            <a:alphaModFix/>
          </a:blip>
          <a:srcRect b="0" l="76456" r="0" t="0"/>
          <a:stretch/>
        </p:blipFill>
        <p:spPr>
          <a:xfrm>
            <a:off x="1536146" y="1315200"/>
            <a:ext cx="649825" cy="651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挿絵 が含まれている画像&#10;&#10;自動的に生成された説明" id="510" name="Google Shape;510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7583" y="2040674"/>
            <a:ext cx="2760161" cy="651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テーブル が含まれている画像&#10;&#10;自動的に生成された説明" id="511" name="Google Shape;511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0418" y="3083327"/>
            <a:ext cx="1842857" cy="364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ja"/>
              <a:t>EPRパラドックス</a:t>
            </a:r>
            <a:endParaRPr/>
          </a:p>
        </p:txBody>
      </p:sp>
      <p:sp>
        <p:nvSpPr>
          <p:cNvPr id="151" name="Google Shape;151;p2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/>
              <a:t>前提 : 測定</a:t>
            </a:r>
            <a:r>
              <a:rPr lang="ja"/>
              <a:t>する</a:t>
            </a:r>
            <a:r>
              <a:rPr lang="ja"/>
              <a:t>まで状態は</a:t>
            </a:r>
            <a:r>
              <a:rPr lang="ja"/>
              <a:t>定まらない(</a:t>
            </a:r>
            <a:r>
              <a:rPr lang="ja"/>
              <a:t>量子力学</a:t>
            </a:r>
            <a:r>
              <a:rPr lang="ja"/>
              <a:t>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/>
              <a:t>例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/>
              <a:t>　スピン0の粒子が2つの粒子に崩壊したとき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/>
              <a:t>　片方の粒子のスピンの向きを測定すれば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/>
              <a:t>　他方の粒子のスピンの向きが</a:t>
            </a:r>
            <a:r>
              <a:rPr lang="ja"/>
              <a:t>決まる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/>
              <a:t>　　</a:t>
            </a:r>
            <a:r>
              <a:rPr b="1" lang="ja"/>
              <a:t>情報が光速を超えて伝わる?(</a:t>
            </a:r>
            <a:r>
              <a:rPr b="1" lang="ja"/>
              <a:t>因果律を破る</a:t>
            </a:r>
            <a:r>
              <a:rPr b="1" lang="ja"/>
              <a:t>)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152" name="Google Shape;152;p2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153" name="Google Shape;153;p28"/>
          <p:cNvSpPr/>
          <p:nvPr/>
        </p:nvSpPr>
        <p:spPr>
          <a:xfrm>
            <a:off x="683900" y="4021375"/>
            <a:ext cx="393600" cy="273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4" name="Google Shape;154;p28"/>
          <p:cNvGrpSpPr/>
          <p:nvPr/>
        </p:nvGrpSpPr>
        <p:grpSpPr>
          <a:xfrm>
            <a:off x="5603053" y="2414421"/>
            <a:ext cx="3458569" cy="2001788"/>
            <a:chOff x="497653" y="52221"/>
            <a:chExt cx="8646423" cy="5004470"/>
          </a:xfrm>
        </p:grpSpPr>
        <p:pic>
          <p:nvPicPr>
            <p:cNvPr descr="挿絵 が含まれている画像&#10;&#10;自動的に生成された説明" id="155" name="Google Shape;155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96323" y="457200"/>
              <a:ext cx="1987677" cy="2114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96323" y="2942141"/>
              <a:ext cx="1987677" cy="2114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7" name="Google Shape;157;p28"/>
            <p:cNvSpPr/>
            <p:nvPr/>
          </p:nvSpPr>
          <p:spPr>
            <a:xfrm>
              <a:off x="4989012" y="1732466"/>
              <a:ext cx="265800" cy="377700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rgbClr val="CC0000"/>
            </a:solidFill>
            <a:ln cap="flat" cmpd="sng" w="12700">
              <a:solidFill>
                <a:srgbClr val="CC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8"/>
            <p:cNvSpPr/>
            <p:nvPr/>
          </p:nvSpPr>
          <p:spPr>
            <a:xfrm flipH="1" rot="10800000">
              <a:off x="4989011" y="4242071"/>
              <a:ext cx="265800" cy="377700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rgbClr val="CC0000"/>
            </a:solidFill>
            <a:ln cap="flat" cmpd="sng" w="12700">
              <a:solidFill>
                <a:srgbClr val="CC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9" name="Google Shape;159;p2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1080000">
              <a:off x="814731" y="3715156"/>
              <a:ext cx="3780000" cy="132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2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1080000">
              <a:off x="804383" y="2321873"/>
              <a:ext cx="3780000" cy="132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p28"/>
            <p:cNvSpPr/>
            <p:nvPr/>
          </p:nvSpPr>
          <p:spPr>
            <a:xfrm rot="-9057961">
              <a:off x="4329927" y="1760314"/>
              <a:ext cx="161952" cy="161952"/>
            </a:xfrm>
            <a:prstGeom prst="rtTriangle">
              <a:avLst/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8"/>
            <p:cNvSpPr/>
            <p:nvPr/>
          </p:nvSpPr>
          <p:spPr>
            <a:xfrm rot="-7019536">
              <a:off x="4349201" y="4280227"/>
              <a:ext cx="161941" cy="161941"/>
            </a:xfrm>
            <a:prstGeom prst="rtTriangle">
              <a:avLst/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8"/>
            <p:cNvSpPr/>
            <p:nvPr/>
          </p:nvSpPr>
          <p:spPr>
            <a:xfrm>
              <a:off x="6358577" y="52221"/>
              <a:ext cx="2785500" cy="1735800"/>
            </a:xfrm>
            <a:prstGeom prst="cloudCallout">
              <a:avLst>
                <a:gd fmla="val -20833" name="adj1"/>
                <a:gd fmla="val 62500" name="adj2"/>
              </a:avLst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4" name="Google Shape;164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195297" y="232428"/>
              <a:ext cx="1111982" cy="11829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28"/>
            <p:cNvSpPr/>
            <p:nvPr/>
          </p:nvSpPr>
          <p:spPr>
            <a:xfrm flipH="1" rot="10800000">
              <a:off x="7466686" y="954348"/>
              <a:ext cx="162000" cy="216000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rgbClr val="CC0000"/>
            </a:solidFill>
            <a:ln cap="flat" cmpd="sng" w="12700">
              <a:solidFill>
                <a:srgbClr val="CC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8"/>
            <p:cNvSpPr/>
            <p:nvPr/>
          </p:nvSpPr>
          <p:spPr>
            <a:xfrm>
              <a:off x="497653" y="2779920"/>
              <a:ext cx="536700" cy="529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CHSH不等式の導出②</a:t>
            </a:r>
            <a:endParaRPr/>
          </a:p>
        </p:txBody>
      </p:sp>
      <p:sp>
        <p:nvSpPr>
          <p:cNvPr id="517" name="Google Shape;517;p6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ja"/>
              <a:t>A,B</a:t>
            </a:r>
            <a:r>
              <a:rPr lang="ja"/>
              <a:t>での観測値を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ja"/>
              <a:t>とすると,これらの積の期待値は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ja"/>
              <a:t>　　　　　　　　　　　　　　　　　　　    .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ja"/>
              <a:t>互いに異なる単位ベクトル　　　　　  に対して,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ja"/>
              <a:t>CHSH不等式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6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pic>
        <p:nvPicPr>
          <p:cNvPr id="519" name="Google Shape;519;p64"/>
          <p:cNvPicPr preferRelativeResize="0"/>
          <p:nvPr/>
        </p:nvPicPr>
        <p:blipFill rotWithShape="1">
          <a:blip r:embed="rId3">
            <a:alphaModFix/>
          </a:blip>
          <a:srcRect b="85441" l="40651" r="43097" t="6524"/>
          <a:stretch/>
        </p:blipFill>
        <p:spPr>
          <a:xfrm>
            <a:off x="3852675" y="3350475"/>
            <a:ext cx="1710015" cy="44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64"/>
          <p:cNvPicPr preferRelativeResize="0"/>
          <p:nvPr/>
        </p:nvPicPr>
        <p:blipFill rotWithShape="1">
          <a:blip r:embed="rId4">
            <a:alphaModFix/>
          </a:blip>
          <a:srcRect b="73413" l="14358" r="43437" t="18175"/>
          <a:stretch/>
        </p:blipFill>
        <p:spPr>
          <a:xfrm>
            <a:off x="2095950" y="1812200"/>
            <a:ext cx="4580948" cy="44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64"/>
          <p:cNvPicPr preferRelativeResize="0"/>
          <p:nvPr/>
        </p:nvPicPr>
        <p:blipFill rotWithShape="1">
          <a:blip r:embed="rId4">
            <a:alphaModFix/>
          </a:blip>
          <a:srcRect b="81050" l="21028" r="43741" t="6259"/>
          <a:stretch/>
        </p:blipFill>
        <p:spPr>
          <a:xfrm>
            <a:off x="2204300" y="2563660"/>
            <a:ext cx="3939877" cy="694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64"/>
          <p:cNvPicPr preferRelativeResize="0"/>
          <p:nvPr/>
        </p:nvPicPr>
        <p:blipFill rotWithShape="1">
          <a:blip r:embed="rId5">
            <a:alphaModFix/>
          </a:blip>
          <a:srcRect b="0" l="17362" r="40516" t="95214"/>
          <a:stretch/>
        </p:blipFill>
        <p:spPr>
          <a:xfrm>
            <a:off x="1297025" y="4287225"/>
            <a:ext cx="5754424" cy="34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6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CHSH不等式の導出③</a:t>
            </a:r>
            <a:endParaRPr/>
          </a:p>
        </p:txBody>
      </p:sp>
      <p:sp>
        <p:nvSpPr>
          <p:cNvPr id="528" name="Google Shape;528;p6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ja"/>
              <a:t>同様に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ja"/>
              <a:t>　　　  より</a:t>
            </a:r>
            <a:endParaRPr/>
          </a:p>
        </p:txBody>
      </p:sp>
      <p:sp>
        <p:nvSpPr>
          <p:cNvPr id="529" name="Google Shape;529;p6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pic>
        <p:nvPicPr>
          <p:cNvPr id="530" name="Google Shape;530;p65"/>
          <p:cNvPicPr preferRelativeResize="0"/>
          <p:nvPr/>
        </p:nvPicPr>
        <p:blipFill rotWithShape="1">
          <a:blip r:embed="rId3">
            <a:alphaModFix/>
          </a:blip>
          <a:srcRect b="12553" l="36809" r="17493" t="24585"/>
          <a:stretch/>
        </p:blipFill>
        <p:spPr>
          <a:xfrm>
            <a:off x="2180400" y="966500"/>
            <a:ext cx="4702849" cy="316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65"/>
          <p:cNvPicPr preferRelativeResize="0"/>
          <p:nvPr/>
        </p:nvPicPr>
        <p:blipFill rotWithShape="1">
          <a:blip r:embed="rId3">
            <a:alphaModFix/>
          </a:blip>
          <a:srcRect b="5974" l="45837" r="43926" t="85900"/>
          <a:stretch/>
        </p:blipFill>
        <p:spPr>
          <a:xfrm>
            <a:off x="646325" y="4130875"/>
            <a:ext cx="1117288" cy="433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65"/>
          <p:cNvPicPr preferRelativeResize="0"/>
          <p:nvPr/>
        </p:nvPicPr>
        <p:blipFill rotWithShape="1">
          <a:blip r:embed="rId4">
            <a:alphaModFix/>
          </a:blip>
          <a:srcRect b="0" l="17362" r="40516" t="95214"/>
          <a:stretch/>
        </p:blipFill>
        <p:spPr>
          <a:xfrm>
            <a:off x="1866400" y="4610725"/>
            <a:ext cx="4563230" cy="27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何が矛盾しているか?</a:t>
            </a:r>
            <a:endParaRPr/>
          </a:p>
        </p:txBody>
      </p:sp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ja"/>
              <a:t>量子論が決定論的でないために因果律が破れたように見える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ja"/>
              <a:t>　　　量子論の代わりに</a:t>
            </a:r>
            <a:r>
              <a:rPr b="1" lang="ja"/>
              <a:t>”隠れた変数理論”</a:t>
            </a:r>
            <a:r>
              <a:rPr lang="ja"/>
              <a:t>が正しい？</a:t>
            </a:r>
            <a:endParaRPr/>
          </a:p>
        </p:txBody>
      </p:sp>
      <p:sp>
        <p:nvSpPr>
          <p:cNvPr id="173" name="Google Shape;173;p2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174" name="Google Shape;174;p29"/>
          <p:cNvSpPr/>
          <p:nvPr/>
        </p:nvSpPr>
        <p:spPr>
          <a:xfrm>
            <a:off x="772925" y="2230725"/>
            <a:ext cx="590400" cy="33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idx="1" type="body"/>
          </p:nvPr>
        </p:nvSpPr>
        <p:spPr>
          <a:xfrm>
            <a:off x="629840" y="5296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ja" sz="2400"/>
              <a:t>量子力学</a:t>
            </a:r>
            <a:endParaRPr sz="2400"/>
          </a:p>
        </p:txBody>
      </p:sp>
      <p:sp>
        <p:nvSpPr>
          <p:cNvPr id="180" name="Google Shape;180;p30"/>
          <p:cNvSpPr txBox="1"/>
          <p:nvPr>
            <p:ph idx="2" type="body"/>
          </p:nvPr>
        </p:nvSpPr>
        <p:spPr>
          <a:xfrm>
            <a:off x="629850" y="1351725"/>
            <a:ext cx="3887400" cy="32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/>
              <a:t>・</a:t>
            </a:r>
            <a:r>
              <a:rPr lang="ja"/>
              <a:t>観測後に状態が決定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/>
              <a:t>・期待値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>
                <a:solidFill>
                  <a:srgbClr val="000000"/>
                </a:solidFill>
              </a:rPr>
              <a:t>・Bellの不等式を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>
                <a:solidFill>
                  <a:srgbClr val="000000"/>
                </a:solidFill>
              </a:rPr>
              <a:t>　破る</a:t>
            </a:r>
            <a:r>
              <a:rPr lang="ja">
                <a:solidFill>
                  <a:srgbClr val="000000"/>
                </a:solidFill>
              </a:rPr>
              <a:t>ことがある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1" name="Google Shape;181;p30"/>
          <p:cNvSpPr txBox="1"/>
          <p:nvPr>
            <p:ph idx="3" type="body"/>
          </p:nvPr>
        </p:nvSpPr>
        <p:spPr>
          <a:xfrm>
            <a:off x="4626769" y="5296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ja" sz="2400"/>
              <a:t>隠れた変数理論</a:t>
            </a:r>
            <a:endParaRPr sz="2400"/>
          </a:p>
        </p:txBody>
      </p:sp>
      <p:sp>
        <p:nvSpPr>
          <p:cNvPr id="182" name="Google Shape;182;p30"/>
          <p:cNvSpPr txBox="1"/>
          <p:nvPr>
            <p:ph idx="4" type="body"/>
          </p:nvPr>
        </p:nvSpPr>
        <p:spPr>
          <a:xfrm>
            <a:off x="4629150" y="1351725"/>
            <a:ext cx="4514700" cy="32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/>
              <a:t>・測定前に</a:t>
            </a:r>
            <a:r>
              <a:rPr lang="ja"/>
              <a:t>状態</a:t>
            </a:r>
            <a:r>
              <a:rPr lang="ja"/>
              <a:t>が決定している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/>
              <a:t>・期待値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/>
              <a:t>　(</a:t>
            </a:r>
            <a:r>
              <a:rPr lang="ja"/>
              <a:t>量子力学と同じ値</a:t>
            </a:r>
            <a:r>
              <a:rPr lang="ja"/>
              <a:t>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/>
              <a:t>・Bellの不等式を満たす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pic>
        <p:nvPicPr>
          <p:cNvPr descr="挿絵 が含まれている画像&#10;&#10;自動的に生成された説明" id="183" name="Google Shape;18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6583" y="2116874"/>
            <a:ext cx="2760161" cy="651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テーブル が含まれている画像&#10;&#10;自動的に生成された説明" id="184" name="Google Shape;184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47018" y="2245127"/>
            <a:ext cx="1842857" cy="36428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ja"/>
              <a:t>実験の目的</a:t>
            </a:r>
            <a:endParaRPr/>
          </a:p>
        </p:txBody>
      </p:sp>
      <p:sp>
        <p:nvSpPr>
          <p:cNvPr id="191" name="Google Shape;191;p31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/>
              <a:t>・Bellの</a:t>
            </a:r>
            <a:r>
              <a:rPr lang="ja"/>
              <a:t>不等式が破れていることを示す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/>
              <a:t>　　　隠れた変数理論を否定し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/>
              <a:t>　　　量子論が正しいことを確かめる</a:t>
            </a:r>
            <a:endParaRPr/>
          </a:p>
        </p:txBody>
      </p:sp>
      <p:sp>
        <p:nvSpPr>
          <p:cNvPr id="192" name="Google Shape;192;p3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193" name="Google Shape;193;p31"/>
          <p:cNvSpPr/>
          <p:nvPr/>
        </p:nvSpPr>
        <p:spPr>
          <a:xfrm>
            <a:off x="772925" y="2230725"/>
            <a:ext cx="590400" cy="33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ja"/>
              <a:t>目次</a:t>
            </a:r>
            <a:endParaRPr/>
          </a:p>
        </p:txBody>
      </p:sp>
      <p:sp>
        <p:nvSpPr>
          <p:cNvPr id="199" name="Google Shape;199;p3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/>
              <a:t>1.イントロダクション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 sz="3600"/>
              <a:t>2.ベルの不等式</a:t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/>
              <a:t>3.実験原理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/>
              <a:t>4.実験方法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/>
              <a:t>5.結果と解析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ja"/>
              <a:t>6.考察</a:t>
            </a:r>
            <a:endParaRPr/>
          </a:p>
        </p:txBody>
      </p:sp>
      <p:sp>
        <p:nvSpPr>
          <p:cNvPr id="200" name="Google Shape;200;p3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Bellの</a:t>
            </a:r>
            <a:r>
              <a:rPr lang="ja"/>
              <a:t>不等式</a:t>
            </a:r>
            <a:endParaRPr/>
          </a:p>
        </p:txBody>
      </p:sp>
      <p:sp>
        <p:nvSpPr>
          <p:cNvPr id="206" name="Google Shape;206;p3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ja"/>
              <a:t>A,Bでの観測値を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ja"/>
              <a:t>とすると,これらの積の期待値は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ja"/>
              <a:t>　　　　　　　　　　　　　　　　　　　   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ja"/>
              <a:t>互いに異なる単位ベクトル　　　　　  に対して,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ja"/>
              <a:t>CHSH不等式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pic>
        <p:nvPicPr>
          <p:cNvPr id="208" name="Google Shape;208;p33"/>
          <p:cNvPicPr preferRelativeResize="0"/>
          <p:nvPr/>
        </p:nvPicPr>
        <p:blipFill rotWithShape="1">
          <a:blip r:embed="rId3">
            <a:alphaModFix/>
          </a:blip>
          <a:srcRect b="85441" l="40651" r="43097" t="6524"/>
          <a:stretch/>
        </p:blipFill>
        <p:spPr>
          <a:xfrm>
            <a:off x="3852675" y="3350475"/>
            <a:ext cx="1710015" cy="44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3"/>
          <p:cNvPicPr preferRelativeResize="0"/>
          <p:nvPr/>
        </p:nvPicPr>
        <p:blipFill rotWithShape="1">
          <a:blip r:embed="rId4">
            <a:alphaModFix/>
          </a:blip>
          <a:srcRect b="73413" l="14358" r="43437" t="18175"/>
          <a:stretch/>
        </p:blipFill>
        <p:spPr>
          <a:xfrm>
            <a:off x="2095950" y="1812200"/>
            <a:ext cx="4580948" cy="44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3"/>
          <p:cNvPicPr preferRelativeResize="0"/>
          <p:nvPr/>
        </p:nvPicPr>
        <p:blipFill rotWithShape="1">
          <a:blip r:embed="rId4">
            <a:alphaModFix/>
          </a:blip>
          <a:srcRect b="81050" l="21028" r="43741" t="6259"/>
          <a:stretch/>
        </p:blipFill>
        <p:spPr>
          <a:xfrm>
            <a:off x="2204300" y="2563660"/>
            <a:ext cx="3939877" cy="694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3"/>
          <p:cNvPicPr preferRelativeResize="0"/>
          <p:nvPr/>
        </p:nvPicPr>
        <p:blipFill rotWithShape="1">
          <a:blip r:embed="rId5">
            <a:alphaModFix/>
          </a:blip>
          <a:srcRect b="0" l="17362" r="40516" t="95214"/>
          <a:stretch/>
        </p:blipFill>
        <p:spPr>
          <a:xfrm>
            <a:off x="1416100" y="4301525"/>
            <a:ext cx="5516275" cy="33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