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4"/>
  </p:notesMasterIdLst>
  <p:sldIdLst>
    <p:sldId id="256" r:id="rId2"/>
    <p:sldId id="292" r:id="rId3"/>
    <p:sldId id="294" r:id="rId4"/>
    <p:sldId id="257" r:id="rId5"/>
    <p:sldId id="287" r:id="rId6"/>
    <p:sldId id="293" r:id="rId7"/>
    <p:sldId id="295" r:id="rId8"/>
    <p:sldId id="258" r:id="rId9"/>
    <p:sldId id="291" r:id="rId10"/>
    <p:sldId id="290" r:id="rId11"/>
    <p:sldId id="289" r:id="rId12"/>
    <p:sldId id="260" r:id="rId13"/>
    <p:sldId id="261" r:id="rId14"/>
    <p:sldId id="262" r:id="rId15"/>
    <p:sldId id="263" r:id="rId16"/>
    <p:sldId id="299" r:id="rId17"/>
    <p:sldId id="264" r:id="rId18"/>
    <p:sldId id="265" r:id="rId19"/>
    <p:sldId id="266" r:id="rId20"/>
    <p:sldId id="267" r:id="rId21"/>
    <p:sldId id="305" r:id="rId22"/>
    <p:sldId id="269" r:id="rId23"/>
    <p:sldId id="270" r:id="rId24"/>
    <p:sldId id="271" r:id="rId25"/>
    <p:sldId id="272" r:id="rId26"/>
    <p:sldId id="273" r:id="rId27"/>
    <p:sldId id="274" r:id="rId28"/>
    <p:sldId id="275" r:id="rId29"/>
    <p:sldId id="276" r:id="rId30"/>
    <p:sldId id="277" r:id="rId31"/>
    <p:sldId id="296" r:id="rId32"/>
    <p:sldId id="300" r:id="rId33"/>
    <p:sldId id="301" r:id="rId34"/>
    <p:sldId id="281" r:id="rId35"/>
    <p:sldId id="318" r:id="rId36"/>
    <p:sldId id="298" r:id="rId37"/>
    <p:sldId id="302" r:id="rId38"/>
    <p:sldId id="303" r:id="rId39"/>
    <p:sldId id="284" r:id="rId40"/>
    <p:sldId id="304" r:id="rId41"/>
    <p:sldId id="306" r:id="rId42"/>
    <p:sldId id="335" r:id="rId43"/>
    <p:sldId id="336" r:id="rId44"/>
    <p:sldId id="337" r:id="rId45"/>
    <p:sldId id="321" r:id="rId46"/>
    <p:sldId id="322" r:id="rId47"/>
    <p:sldId id="323" r:id="rId48"/>
    <p:sldId id="351" r:id="rId49"/>
    <p:sldId id="307" r:id="rId50"/>
    <p:sldId id="310" r:id="rId51"/>
    <p:sldId id="356" r:id="rId52"/>
    <p:sldId id="357" r:id="rId53"/>
    <p:sldId id="358" r:id="rId54"/>
    <p:sldId id="360" r:id="rId55"/>
    <p:sldId id="362" r:id="rId56"/>
    <p:sldId id="338" r:id="rId57"/>
    <p:sldId id="339" r:id="rId58"/>
    <p:sldId id="340" r:id="rId59"/>
    <p:sldId id="341" r:id="rId60"/>
    <p:sldId id="342" r:id="rId61"/>
    <p:sldId id="363" r:id="rId62"/>
    <p:sldId id="365" r:id="rId63"/>
    <p:sldId id="308" r:id="rId64"/>
    <p:sldId id="312" r:id="rId65"/>
    <p:sldId id="313" r:id="rId66"/>
    <p:sldId id="314" r:id="rId67"/>
    <p:sldId id="315" r:id="rId68"/>
    <p:sldId id="316" r:id="rId69"/>
    <p:sldId id="346" r:id="rId70"/>
    <p:sldId id="347" r:id="rId71"/>
    <p:sldId id="348" r:id="rId72"/>
    <p:sldId id="355" r:id="rId73"/>
    <p:sldId id="364" r:id="rId74"/>
    <p:sldId id="354" r:id="rId75"/>
    <p:sldId id="368" r:id="rId76"/>
    <p:sldId id="366" r:id="rId77"/>
    <p:sldId id="329" r:id="rId78"/>
    <p:sldId id="326" r:id="rId79"/>
    <p:sldId id="327" r:id="rId80"/>
    <p:sldId id="328" r:id="rId81"/>
    <p:sldId id="330" r:id="rId82"/>
    <p:sldId id="331" r:id="rId8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70" d="100"/>
          <a:sy n="70" d="100"/>
        </p:scale>
        <p:origin x="452" y="56"/>
      </p:cViewPr>
      <p:guideLst/>
    </p:cSldViewPr>
  </p:slideViewPr>
  <p:notesTextViewPr>
    <p:cViewPr>
      <p:scale>
        <a:sx n="1" d="1"/>
        <a:sy n="1" d="1"/>
      </p:scale>
      <p:origin x="0" y="0"/>
    </p:cViewPr>
  </p:notesTextViewPr>
  <p:sorterViewPr>
    <p:cViewPr>
      <p:scale>
        <a:sx n="100" d="100"/>
        <a:sy n="100" d="100"/>
      </p:scale>
      <p:origin x="0" y="-23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3BCFF-E97B-4BCE-9454-5BA7A1CF58AD}" type="datetimeFigureOut">
              <a:rPr kumimoji="1" lang="ja-JP" altLang="en-US" smtClean="0"/>
              <a:t>2019/3/20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580E3-2FDD-4FAB-B6BB-8CD3E431DAB0}" type="slidenum">
              <a:rPr kumimoji="1" lang="ja-JP" altLang="en-US" smtClean="0"/>
              <a:t>‹#›</a:t>
            </a:fld>
            <a:endParaRPr kumimoji="1" lang="ja-JP" altLang="en-US"/>
          </a:p>
        </p:txBody>
      </p:sp>
    </p:spTree>
    <p:extLst>
      <p:ext uri="{BB962C8B-B14F-4D97-AF65-F5344CB8AC3E}">
        <p14:creationId xmlns:p14="http://schemas.microsoft.com/office/powerpoint/2010/main" val="18456527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6580E3-2FDD-4FAB-B6BB-8CD3E431DAB0}" type="slidenum">
              <a:rPr kumimoji="1" lang="ja-JP" altLang="en-US" smtClean="0"/>
              <a:t>1</a:t>
            </a:fld>
            <a:endParaRPr kumimoji="1" lang="ja-JP" altLang="en-US" dirty="0"/>
          </a:p>
        </p:txBody>
      </p:sp>
    </p:spTree>
    <p:extLst>
      <p:ext uri="{BB962C8B-B14F-4D97-AF65-F5344CB8AC3E}">
        <p14:creationId xmlns:p14="http://schemas.microsoft.com/office/powerpoint/2010/main" val="429104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F299274-BBF9-47A2-A497-1D87CE644FCB}"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sz="2000" baseline="0">
                <a:solidFill>
                  <a:schemeClr val="tx2"/>
                </a:solidFill>
              </a:defRPr>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98454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6B3B15-D5F0-42EF-AC54-9E59C0977511}"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67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185DA59-7A0F-40E4-90E9-21759ED8A145}"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112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sz="2800"/>
            </a:lvl1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E4B8260B-6D34-4487-96E8-520D117E1891}"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000"/>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80712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1E80491-2CDE-436A-9A94-F095E1B99C4E}"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sz="2000">
                <a:solidFill>
                  <a:schemeClr val="tx2"/>
                </a:solidFill>
              </a:defRPr>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99055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F9CC3FE-7B1B-4B70-A27A-E70918306BD3}"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2000"/>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1404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56FB690-E175-470F-904A-97A4D88473A5}"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z="2000"/>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869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E31EDA0-98D0-4843-8B4E-BC5C778AFBE0}"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z="2000"/>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6855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A4843-1A55-4EE1-83DC-29C08D4083FE}"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2000"/>
            </a:lvl1pPr>
          </a:lstStyle>
          <a:p>
            <a:fld id="{87ED3035-2933-4316-8EBB-6848C02799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089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76887B-C2F3-4CAC-98E9-D534CE9389DD}"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ED3035-2933-4316-8EBB-6848C02799C4}"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534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4CFC487-CD62-4422-987A-FCE3471E102F}"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ED3035-2933-4316-8EBB-6848C02799C4}"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250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654A5C1-37A5-417B-89DC-09190AC82EC1}" type="datetime1">
              <a:rPr lang="ja-JP" altLang="en-US" smtClean="0">
                <a:solidFill>
                  <a:prstClr val="black">
                    <a:tint val="75000"/>
                  </a:prstClr>
                </a:solidFill>
              </a:rPr>
              <a:t>2019/3/20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7ED3035-2933-4316-8EBB-6848C02799C4}"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9493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emf"/><Relationship Id="rId7"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6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10.png"/><Relationship Id="rId1" Type="http://schemas.openxmlformats.org/officeDocument/2006/relationships/slideLayout" Target="../slideLayouts/slideLayout2.xml"/><Relationship Id="rId5" Type="http://schemas.openxmlformats.org/officeDocument/2006/relationships/image" Target="../media/image100.emf"/><Relationship Id="rId4" Type="http://schemas.openxmlformats.org/officeDocument/2006/relationships/image" Target="../media/image99.emf"/></Relationships>
</file>

<file path=ppt/slides/_rels/slide65.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pn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6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08.emf"/><Relationship Id="rId4" Type="http://schemas.openxmlformats.org/officeDocument/2006/relationships/image" Target="../media/image107.png"/></Relationships>
</file>

<file path=ppt/slides/_rels/slide6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emf"/><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70432" y="1143000"/>
            <a:ext cx="9875520" cy="3154680"/>
          </a:xfrm>
        </p:spPr>
        <p:txBody>
          <a:bodyPr>
            <a:normAutofit/>
          </a:bodyPr>
          <a:lstStyle/>
          <a:p>
            <a:r>
              <a:rPr lang="ja-JP" altLang="en-US" sz="6000" dirty="0" smtClean="0"/>
              <a:t>コンプトン散乱を用いた</a:t>
            </a:r>
            <a:r>
              <a:rPr lang="en-US" altLang="ja-JP" sz="6000" dirty="0" smtClean="0"/>
              <a:t/>
            </a:r>
            <a:br>
              <a:rPr lang="en-US" altLang="ja-JP" sz="6000" dirty="0" smtClean="0"/>
            </a:br>
            <a:r>
              <a:rPr lang="ja-JP" altLang="en-US" sz="6000" dirty="0" smtClean="0"/>
              <a:t>ベルの不等式の破れの検証</a:t>
            </a:r>
            <a:endParaRPr kumimoji="1" lang="ja-JP" altLang="en-US" sz="6000" dirty="0"/>
          </a:p>
        </p:txBody>
      </p:sp>
      <p:sp>
        <p:nvSpPr>
          <p:cNvPr id="3" name="サブタイトル 2"/>
          <p:cNvSpPr>
            <a:spLocks noGrp="1"/>
          </p:cNvSpPr>
          <p:nvPr>
            <p:ph type="subTitle" idx="1"/>
          </p:nvPr>
        </p:nvSpPr>
        <p:spPr>
          <a:xfrm>
            <a:off x="2692355" y="4297680"/>
            <a:ext cx="6831673" cy="1086237"/>
          </a:xfrm>
        </p:spPr>
        <p:txBody>
          <a:bodyPr/>
          <a:lstStyle/>
          <a:p>
            <a:r>
              <a:rPr kumimoji="1" lang="en-US" altLang="ja-JP" dirty="0" smtClean="0"/>
              <a:t>2018</a:t>
            </a:r>
            <a:r>
              <a:rPr kumimoji="1" lang="ja-JP" altLang="en-US" dirty="0" smtClean="0"/>
              <a:t>年度課題研究</a:t>
            </a:r>
            <a:r>
              <a:rPr lang="en-US" altLang="ja-JP" dirty="0"/>
              <a:t>P</a:t>
            </a:r>
            <a:r>
              <a:rPr lang="ja-JP" altLang="en-US" dirty="0" smtClean="0"/>
              <a:t>１</a:t>
            </a:r>
            <a:endParaRPr lang="en-US" altLang="ja-JP" dirty="0" smtClean="0"/>
          </a:p>
          <a:p>
            <a:r>
              <a:rPr kumimoji="1" lang="ja-JP" altLang="en-US" dirty="0" smtClean="0"/>
              <a:t>菅島文悟　　時聡志　　</a:t>
            </a:r>
            <a:r>
              <a:rPr lang="ja-JP" altLang="en-US" dirty="0" smtClean="0"/>
              <a:t>福島</a:t>
            </a:r>
            <a:r>
              <a:rPr kumimoji="1" lang="ja-JP" altLang="en-US" dirty="0" smtClean="0"/>
              <a:t>理</a:t>
            </a:r>
            <a:endParaRPr kumimoji="1" lang="ja-JP" altLang="en-US" dirty="0"/>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1</a:t>
            </a:fld>
            <a:endParaRPr kumimoji="1" lang="ja-JP" altLang="en-US" dirty="0"/>
          </a:p>
        </p:txBody>
      </p:sp>
    </p:spTree>
    <p:extLst>
      <p:ext uri="{BB962C8B-B14F-4D97-AF65-F5344CB8AC3E}">
        <p14:creationId xmlns:p14="http://schemas.microsoft.com/office/powerpoint/2010/main" val="2005398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ベルの不等式のセットアップ</a:t>
            </a:r>
            <a:endParaRPr kumimoji="1" lang="ja-JP" altLang="en-US" dirty="0"/>
          </a:p>
        </p:txBody>
      </p:sp>
      <p:sp>
        <p:nvSpPr>
          <p:cNvPr id="3" name="コンテンツ プレースホルダー 2"/>
          <p:cNvSpPr>
            <a:spLocks noGrp="1"/>
          </p:cNvSpPr>
          <p:nvPr>
            <p:ph idx="1"/>
          </p:nvPr>
        </p:nvSpPr>
        <p:spPr>
          <a:xfrm>
            <a:off x="838200" y="1399032"/>
            <a:ext cx="10966704" cy="5458968"/>
          </a:xfrm>
        </p:spPr>
        <p:txBody>
          <a:bodyPr>
            <a:normAutofit lnSpcReduction="10000"/>
          </a:bodyPr>
          <a:lstStyle/>
          <a:p>
            <a:pPr marL="0" indent="0">
              <a:buNone/>
            </a:pPr>
            <a:r>
              <a:rPr lang="ja-JP" altLang="en-US" dirty="0"/>
              <a:t>今回の実験では</a:t>
            </a:r>
            <a:r>
              <a:rPr lang="ja-JP" altLang="en-US" dirty="0" smtClean="0"/>
              <a:t>、パラポジトロニウムから出る全スピン</a:t>
            </a:r>
            <a:r>
              <a:rPr lang="ja-JP" altLang="en-US" dirty="0"/>
              <a:t>０の光子対</a:t>
            </a:r>
            <a:endParaRPr lang="en-US" altLang="ja-JP" dirty="0"/>
          </a:p>
          <a:p>
            <a:pPr marL="0" indent="0">
              <a:buNone/>
            </a:pPr>
            <a:endParaRPr lang="en-US" altLang="ja-JP" dirty="0" smtClean="0"/>
          </a:p>
          <a:p>
            <a:pPr marL="0" indent="0">
              <a:buNone/>
            </a:pPr>
            <a:endParaRPr lang="en-US" altLang="ja-JP" dirty="0"/>
          </a:p>
          <a:p>
            <a:pPr marL="0" indent="0">
              <a:buNone/>
            </a:pPr>
            <a:r>
              <a:rPr lang="ja-JP" altLang="en-US" dirty="0" smtClean="0"/>
              <a:t>ここ</a:t>
            </a:r>
            <a:r>
              <a:rPr lang="ja-JP" altLang="en-US" dirty="0"/>
              <a:t>で　　　は</a:t>
            </a:r>
            <a:r>
              <a:rPr lang="ja-JP" altLang="en-US" dirty="0" err="1"/>
              <a:t>ｘ</a:t>
            </a:r>
            <a:r>
              <a:rPr lang="ja-JP" altLang="en-US" dirty="0"/>
              <a:t>偏光状態、　　　はｙ偏光状態で、</a:t>
            </a:r>
            <a:endParaRPr lang="en-US" altLang="ja-JP" dirty="0"/>
          </a:p>
          <a:p>
            <a:pPr marL="0" indent="0">
              <a:buNone/>
            </a:pPr>
            <a:endParaRPr lang="en-US" altLang="ja-JP" dirty="0"/>
          </a:p>
          <a:p>
            <a:pPr marL="0" indent="0">
              <a:buNone/>
            </a:pPr>
            <a:endParaRPr lang="en-US" altLang="ja-JP" dirty="0"/>
          </a:p>
          <a:p>
            <a:pPr marL="0" indent="0">
              <a:buNone/>
            </a:pPr>
            <a:r>
              <a:rPr lang="ja-JP" altLang="en-US" dirty="0"/>
              <a:t>である</a:t>
            </a:r>
            <a:r>
              <a:rPr lang="ja-JP" altLang="en-US" dirty="0" smtClean="0"/>
              <a:t>。</a:t>
            </a:r>
            <a:r>
              <a:rPr kumimoji="1" lang="ja-JP" altLang="en-US" dirty="0" smtClean="0"/>
              <a:t>一般論との対応は、</a:t>
            </a:r>
            <a:endParaRPr kumimoji="1" lang="en-US" altLang="ja-JP" dirty="0" smtClean="0"/>
          </a:p>
          <a:p>
            <a:pPr marL="0" indent="0">
              <a:buNone/>
            </a:pPr>
            <a:r>
              <a:rPr kumimoji="1" lang="ja-JP" altLang="en-US" dirty="0" smtClean="0"/>
              <a:t>　　　　　　　　　　物理量Ｏ　⇔　偏光</a:t>
            </a:r>
            <a:endParaRPr kumimoji="1" lang="en-US" altLang="ja-JP" dirty="0" smtClean="0"/>
          </a:p>
          <a:p>
            <a:pPr marL="0" indent="0">
              <a:buNone/>
            </a:pPr>
            <a:r>
              <a:rPr lang="ja-JP" altLang="en-US" dirty="0"/>
              <a:t>　</a:t>
            </a:r>
            <a:r>
              <a:rPr lang="ja-JP" altLang="en-US" dirty="0" smtClean="0"/>
              <a:t>　　　　　　　　　方向</a:t>
            </a:r>
            <a:r>
              <a:rPr lang="en-US" altLang="ja-JP" b="1" dirty="0" smtClean="0"/>
              <a:t>n</a:t>
            </a:r>
            <a:r>
              <a:rPr lang="ja-JP" altLang="en-US" b="1" dirty="0" smtClean="0"/>
              <a:t>　　 </a:t>
            </a:r>
            <a:r>
              <a:rPr lang="ja-JP" altLang="en-US" dirty="0" smtClean="0"/>
              <a:t>⇔   例えば</a:t>
            </a:r>
            <a:r>
              <a:rPr lang="en-US" altLang="ja-JP" dirty="0" smtClean="0"/>
              <a:t>x</a:t>
            </a:r>
            <a:r>
              <a:rPr lang="ja-JP" altLang="en-US" dirty="0" smtClean="0"/>
              <a:t>軸</a:t>
            </a:r>
            <a:endParaRPr lang="en-US" altLang="ja-JP" dirty="0" smtClean="0"/>
          </a:p>
          <a:p>
            <a:pPr marL="0" indent="0">
              <a:buNone/>
            </a:pPr>
            <a:r>
              <a:rPr lang="ja-JP" altLang="en-US" dirty="0"/>
              <a:t>　</a:t>
            </a:r>
            <a:r>
              <a:rPr lang="ja-JP" altLang="en-US" dirty="0" smtClean="0"/>
              <a:t>　　　　　　　　　</a:t>
            </a:r>
            <a:r>
              <a:rPr lang="en-US" altLang="ja-JP" dirty="0" smtClean="0"/>
              <a:t>±</a:t>
            </a:r>
            <a:r>
              <a:rPr lang="ja-JP" altLang="en-US" dirty="0" smtClean="0"/>
              <a:t>１　　</a:t>
            </a:r>
            <a:r>
              <a:rPr lang="ja-JP" altLang="en-US" dirty="0"/>
              <a:t>　</a:t>
            </a:r>
            <a:r>
              <a:rPr lang="ja-JP" altLang="en-US" dirty="0" smtClean="0"/>
              <a:t>⇔　</a:t>
            </a:r>
            <a:r>
              <a:rPr lang="ja-JP" altLang="en-US" dirty="0" err="1" smtClean="0"/>
              <a:t>ｘ</a:t>
            </a:r>
            <a:r>
              <a:rPr lang="ja-JP" altLang="en-US" dirty="0" smtClean="0"/>
              <a:t>偏光、ｙ偏光</a:t>
            </a:r>
            <a:endParaRPr lang="en-US" altLang="ja-JP" dirty="0" smtClean="0"/>
          </a:p>
          <a:p>
            <a:pPr marL="0" indent="0">
              <a:buNone/>
            </a:pPr>
            <a:endParaRPr kumimoji="1" lang="ja-JP" altLang="en-US" b="1" dirty="0"/>
          </a:p>
        </p:txBody>
      </p:sp>
      <p:sp>
        <p:nvSpPr>
          <p:cNvPr id="8" name="スライド番号プレースホルダー 7"/>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10</a:t>
            </a:fld>
            <a:endParaRPr lang="ja-JP" altLang="en-US">
              <a:solidFill>
                <a:prstClr val="black">
                  <a:tint val="75000"/>
                </a:prstClr>
              </a:solidFill>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2462639" y="1945872"/>
            <a:ext cx="6357016" cy="809822"/>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2462639" y="2844096"/>
            <a:ext cx="516994" cy="600764"/>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6014483" y="2923058"/>
            <a:ext cx="487874" cy="462263"/>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462639" y="3533262"/>
            <a:ext cx="6308635" cy="842754"/>
          </a:xfrm>
          <a:prstGeom prst="rect">
            <a:avLst/>
          </a:prstGeom>
        </p:spPr>
      </p:pic>
    </p:spTree>
    <p:extLst>
      <p:ext uri="{BB962C8B-B14F-4D97-AF65-F5344CB8AC3E}">
        <p14:creationId xmlns:p14="http://schemas.microsoft.com/office/powerpoint/2010/main" val="2110088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ベルの不等式のセットアップ</a:t>
            </a:r>
            <a:endParaRPr kumimoji="1" lang="ja-JP" altLang="en-US" dirty="0"/>
          </a:p>
        </p:txBody>
      </p:sp>
      <p:sp>
        <p:nvSpPr>
          <p:cNvPr id="3" name="コンテンツ プレースホルダー 2"/>
          <p:cNvSpPr>
            <a:spLocks noGrp="1"/>
          </p:cNvSpPr>
          <p:nvPr>
            <p:ph idx="1"/>
          </p:nvPr>
        </p:nvSpPr>
        <p:spPr>
          <a:xfrm>
            <a:off x="737150" y="1376787"/>
            <a:ext cx="11149584" cy="5093207"/>
          </a:xfrm>
        </p:spPr>
        <p:txBody>
          <a:bodyPr/>
          <a:lstStyle/>
          <a:p>
            <a:pPr marL="0" indent="0">
              <a:buNone/>
            </a:pPr>
            <a:r>
              <a:rPr lang="ja-JP" altLang="en-US" dirty="0" smtClean="0"/>
              <a:t>隠れた変数　　の存在を仮定する。</a:t>
            </a:r>
            <a:endParaRPr lang="en-US" altLang="ja-JP" dirty="0" smtClean="0"/>
          </a:p>
          <a:p>
            <a:pPr marL="0" indent="0">
              <a:buNone/>
            </a:pPr>
            <a:r>
              <a:rPr lang="ja-JP" altLang="en-US" dirty="0" smtClean="0"/>
              <a:t>観測者</a:t>
            </a:r>
            <a:r>
              <a:rPr lang="en-US" altLang="ja-JP" dirty="0"/>
              <a:t>A</a:t>
            </a:r>
            <a:r>
              <a:rPr lang="ja-JP" altLang="en-US" dirty="0" err="1"/>
              <a:t>、</a:t>
            </a:r>
            <a:r>
              <a:rPr lang="en-US" altLang="ja-JP" dirty="0" smtClean="0"/>
              <a:t>B</a:t>
            </a:r>
            <a:r>
              <a:rPr lang="ja-JP" altLang="en-US" dirty="0" smtClean="0"/>
              <a:t>が、状態</a:t>
            </a:r>
            <a:endParaRPr lang="en-US" altLang="ja-JP" dirty="0"/>
          </a:p>
          <a:p>
            <a:pPr marL="0" indent="0">
              <a:buNone/>
            </a:pPr>
            <a:endParaRPr lang="en-US" altLang="ja-JP" dirty="0"/>
          </a:p>
          <a:p>
            <a:pPr marL="0" indent="0">
              <a:buNone/>
            </a:pPr>
            <a:r>
              <a:rPr kumimoji="1" lang="ja-JP" altLang="en-US" dirty="0" smtClean="0"/>
              <a:t>に対して、それぞれ</a:t>
            </a:r>
            <a:r>
              <a:rPr kumimoji="1" lang="en-US" altLang="ja-JP" b="1" dirty="0" smtClean="0"/>
              <a:t>a</a:t>
            </a:r>
            <a:r>
              <a:rPr kumimoji="1" lang="ja-JP" altLang="en-US" dirty="0" smtClean="0"/>
              <a:t>方向、</a:t>
            </a:r>
            <a:r>
              <a:rPr kumimoji="1" lang="en-US" altLang="ja-JP" b="1" dirty="0" smtClean="0"/>
              <a:t>b</a:t>
            </a:r>
            <a:r>
              <a:rPr kumimoji="1" lang="ja-JP" altLang="en-US" dirty="0" smtClean="0"/>
              <a:t>方向の物理量Ｏ</a:t>
            </a:r>
            <a:r>
              <a:rPr lang="ja-JP" altLang="en-US" dirty="0" smtClean="0"/>
              <a:t>を観測したときの、</a:t>
            </a:r>
            <a:endParaRPr lang="en-US" altLang="ja-JP" dirty="0" smtClean="0"/>
          </a:p>
          <a:p>
            <a:pPr marL="0" indent="0">
              <a:buNone/>
            </a:pPr>
            <a:r>
              <a:rPr kumimoji="1" lang="ja-JP" altLang="en-US" dirty="0" smtClean="0"/>
              <a:t>観測者Ａ、</a:t>
            </a:r>
            <a:r>
              <a:rPr lang="ja-JP" altLang="en-US" dirty="0"/>
              <a:t>Ｂ</a:t>
            </a:r>
            <a:r>
              <a:rPr kumimoji="1" lang="ja-JP" altLang="en-US" dirty="0" smtClean="0"/>
              <a:t>の測定値を</a:t>
            </a:r>
            <a:r>
              <a:rPr lang="ja-JP" altLang="en-US" dirty="0" smtClean="0"/>
              <a:t>それぞれ　　　　　　</a:t>
            </a:r>
            <a:r>
              <a:rPr lang="en-US" altLang="ja-JP" dirty="0" smtClean="0"/>
              <a:t> ,</a:t>
            </a:r>
            <a:r>
              <a:rPr lang="ja-JP" altLang="en-US" dirty="0" smtClean="0"/>
              <a:t>　　　　　　　　　　とする。</a:t>
            </a:r>
            <a:endParaRPr lang="en-US" altLang="ja-JP" dirty="0" smtClean="0"/>
          </a:p>
          <a:p>
            <a:pPr marL="0" indent="0">
              <a:buNone/>
            </a:pPr>
            <a:r>
              <a:rPr lang="ja-JP" altLang="en-US" dirty="0" smtClean="0"/>
              <a:t>また、二つの観測結果に相関のないように　　　　　　　とする。　　　　　　　　　　</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11</a:t>
            </a:fld>
            <a:endParaRPr lang="ja-JP" altLang="en-US">
              <a:solidFill>
                <a:prstClr val="black">
                  <a:tint val="75000"/>
                </a:prstClr>
              </a:solidFill>
            </a:endParaRPr>
          </a:p>
        </p:txBody>
      </p:sp>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8174242" y="4489387"/>
            <a:ext cx="1298494" cy="487489"/>
          </a:xfrm>
          <a:prstGeom prst="rect">
            <a:avLst/>
          </a:prstGeom>
        </p:spPr>
      </p:pic>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4357930" y="2051684"/>
            <a:ext cx="4110124" cy="822960"/>
          </a:xfrm>
          <a:prstGeom prst="rect">
            <a:avLst/>
          </a:prstGeom>
        </p:spPr>
      </p:pic>
      <p:pic>
        <p:nvPicPr>
          <p:cNvPr id="10" name="図 9"/>
          <p:cNvPicPr>
            <a:picLocks noChangeAspect="1"/>
          </p:cNvPicPr>
          <p:nvPr/>
        </p:nvPicPr>
        <p:blipFill>
          <a:blip r:embed="rId4"/>
          <a:stretch>
            <a:fillRect/>
          </a:stretch>
        </p:blipFill>
        <p:spPr>
          <a:xfrm>
            <a:off x="3129241" y="5130270"/>
            <a:ext cx="5815559" cy="1727730"/>
          </a:xfrm>
          <a:prstGeom prst="rect">
            <a:avLst/>
          </a:prstGeom>
        </p:spPr>
      </p:pic>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5659010" y="5494856"/>
            <a:ext cx="713294" cy="676715"/>
          </a:xfrm>
          <a:prstGeom prst="rect">
            <a:avLst/>
          </a:prstGeom>
        </p:spPr>
      </p:pic>
      <p:pic>
        <p:nvPicPr>
          <p:cNvPr id="14" name="図 13"/>
          <p:cNvPicPr>
            <a:picLocks noChangeAspect="1"/>
          </p:cNvPicPr>
          <p:nvPr/>
        </p:nvPicPr>
        <p:blipFill>
          <a:blip r:embed="rId6">
            <a:clrChange>
              <a:clrFrom>
                <a:srgbClr val="FFFFFF"/>
              </a:clrFrom>
              <a:clrTo>
                <a:srgbClr val="FFFFFF">
                  <a:alpha val="0"/>
                </a:srgbClr>
              </a:clrTo>
            </a:clrChange>
          </a:blip>
          <a:stretch>
            <a:fillRect/>
          </a:stretch>
        </p:blipFill>
        <p:spPr>
          <a:xfrm>
            <a:off x="2969271" y="1376787"/>
            <a:ext cx="277213" cy="545144"/>
          </a:xfrm>
          <a:prstGeom prst="rect">
            <a:avLst/>
          </a:prstGeom>
        </p:spPr>
      </p:pic>
      <p:sp>
        <p:nvSpPr>
          <p:cNvPr id="15" name="スマイル 14"/>
          <p:cNvSpPr/>
          <p:nvPr/>
        </p:nvSpPr>
        <p:spPr>
          <a:xfrm>
            <a:off x="2246925" y="5262590"/>
            <a:ext cx="515634" cy="523958"/>
          </a:xfrm>
          <a:prstGeom prst="smileyFac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6" name="図 15"/>
          <p:cNvPicPr>
            <a:picLocks noChangeAspect="1"/>
          </p:cNvPicPr>
          <p:nvPr/>
        </p:nvPicPr>
        <p:blipFill>
          <a:blip r:embed="rId7">
            <a:clrChange>
              <a:clrFrom>
                <a:srgbClr val="FFFFFF"/>
              </a:clrFrom>
              <a:clrTo>
                <a:srgbClr val="FFFFFF">
                  <a:alpha val="0"/>
                </a:srgbClr>
              </a:clrTo>
            </a:clrChange>
          </a:blip>
          <a:stretch>
            <a:fillRect/>
          </a:stretch>
        </p:blipFill>
        <p:spPr>
          <a:xfrm>
            <a:off x="6247934" y="3675019"/>
            <a:ext cx="2102089" cy="420896"/>
          </a:xfrm>
          <a:prstGeom prst="rect">
            <a:avLst/>
          </a:prstGeom>
        </p:spPr>
      </p:pic>
      <p:pic>
        <p:nvPicPr>
          <p:cNvPr id="17" name="図 16"/>
          <p:cNvPicPr>
            <a:picLocks noChangeAspect="1"/>
          </p:cNvPicPr>
          <p:nvPr/>
        </p:nvPicPr>
        <p:blipFill>
          <a:blip r:embed="rId8">
            <a:clrChange>
              <a:clrFrom>
                <a:srgbClr val="FFFFFF"/>
              </a:clrFrom>
              <a:clrTo>
                <a:srgbClr val="FFFFFF">
                  <a:alpha val="0"/>
                </a:srgbClr>
              </a:clrTo>
            </a:clrChange>
          </a:blip>
          <a:stretch>
            <a:fillRect/>
          </a:stretch>
        </p:blipFill>
        <p:spPr>
          <a:xfrm>
            <a:off x="8800573" y="3691485"/>
            <a:ext cx="1958012" cy="387964"/>
          </a:xfrm>
          <a:prstGeom prst="rect">
            <a:avLst/>
          </a:prstGeom>
        </p:spPr>
      </p:pic>
      <p:cxnSp>
        <p:nvCxnSpPr>
          <p:cNvPr id="19" name="直線コネクタ 18"/>
          <p:cNvCxnSpPr>
            <a:stCxn id="15" idx="4"/>
          </p:cNvCxnSpPr>
          <p:nvPr/>
        </p:nvCxnSpPr>
        <p:spPr>
          <a:xfrm>
            <a:off x="2504742" y="5786548"/>
            <a:ext cx="0" cy="560482"/>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直線コネクタ 20"/>
          <p:cNvCxnSpPr/>
          <p:nvPr/>
        </p:nvCxnSpPr>
        <p:spPr>
          <a:xfrm flipH="1">
            <a:off x="2213738" y="6022877"/>
            <a:ext cx="600766" cy="3766"/>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直線コネクタ 23"/>
          <p:cNvCxnSpPr/>
          <p:nvPr/>
        </p:nvCxnSpPr>
        <p:spPr>
          <a:xfrm flipH="1">
            <a:off x="2203661" y="6340392"/>
            <a:ext cx="257817" cy="329184"/>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2504742" y="6317481"/>
            <a:ext cx="250595" cy="319438"/>
          </a:xfrm>
          <a:prstGeom prst="line">
            <a:avLst/>
          </a:prstGeom>
          <a:ln w="38100"/>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1005840" y="5370348"/>
            <a:ext cx="1241085" cy="369332"/>
          </a:xfrm>
          <a:prstGeom prst="rect">
            <a:avLst/>
          </a:prstGeom>
          <a:noFill/>
        </p:spPr>
        <p:txBody>
          <a:bodyPr wrap="square" rtlCol="0">
            <a:spAutoFit/>
          </a:bodyPr>
          <a:lstStyle/>
          <a:p>
            <a:r>
              <a:rPr kumimoji="1" lang="ja-JP" altLang="en-US" dirty="0" smtClean="0"/>
              <a:t>観測者Ａ</a:t>
            </a:r>
            <a:endParaRPr kumimoji="1" lang="ja-JP" altLang="en-US" dirty="0"/>
          </a:p>
        </p:txBody>
      </p:sp>
      <p:sp>
        <p:nvSpPr>
          <p:cNvPr id="34" name="テキスト ボックス 33"/>
          <p:cNvSpPr txBox="1"/>
          <p:nvPr/>
        </p:nvSpPr>
        <p:spPr>
          <a:xfrm>
            <a:off x="9748086" y="5339903"/>
            <a:ext cx="1161146" cy="369332"/>
          </a:xfrm>
          <a:prstGeom prst="rect">
            <a:avLst/>
          </a:prstGeom>
          <a:noFill/>
        </p:spPr>
        <p:txBody>
          <a:bodyPr wrap="square" rtlCol="0">
            <a:spAutoFit/>
          </a:bodyPr>
          <a:lstStyle/>
          <a:p>
            <a:r>
              <a:rPr kumimoji="1" lang="ja-JP" altLang="en-US" dirty="0" smtClean="0"/>
              <a:t>観測者Ｂ</a:t>
            </a:r>
            <a:endParaRPr kumimoji="1" lang="ja-JP" altLang="en-US" dirty="0"/>
          </a:p>
        </p:txBody>
      </p:sp>
      <p:sp>
        <p:nvSpPr>
          <p:cNvPr id="20" name="スマイル 19"/>
          <p:cNvSpPr/>
          <p:nvPr/>
        </p:nvSpPr>
        <p:spPr>
          <a:xfrm>
            <a:off x="9123489" y="5291189"/>
            <a:ext cx="515634" cy="523958"/>
          </a:xfrm>
          <a:prstGeom prst="smileyFac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2" name="直線コネクタ 21"/>
          <p:cNvCxnSpPr>
            <a:stCxn id="20" idx="4"/>
          </p:cNvCxnSpPr>
          <p:nvPr/>
        </p:nvCxnSpPr>
        <p:spPr>
          <a:xfrm>
            <a:off x="9381306" y="5815147"/>
            <a:ext cx="0" cy="560482"/>
          </a:xfrm>
          <a:prstGeom prst="line">
            <a:avLst/>
          </a:prstGeom>
          <a:ln w="38100"/>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flipH="1">
            <a:off x="9090302" y="6051476"/>
            <a:ext cx="600766" cy="3766"/>
          </a:xfrm>
          <a:prstGeom prst="line">
            <a:avLst/>
          </a:prstGeom>
          <a:ln w="38100"/>
        </p:spPr>
        <p:style>
          <a:lnRef idx="3">
            <a:schemeClr val="dk1"/>
          </a:lnRef>
          <a:fillRef idx="0">
            <a:schemeClr val="dk1"/>
          </a:fillRef>
          <a:effectRef idx="2">
            <a:schemeClr val="dk1"/>
          </a:effectRef>
          <a:fontRef idx="minor">
            <a:schemeClr val="tx1"/>
          </a:fontRef>
        </p:style>
      </p:cxnSp>
      <p:cxnSp>
        <p:nvCxnSpPr>
          <p:cNvPr id="26" name="直線コネクタ 25"/>
          <p:cNvCxnSpPr/>
          <p:nvPr/>
        </p:nvCxnSpPr>
        <p:spPr>
          <a:xfrm flipH="1">
            <a:off x="9080225" y="6368991"/>
            <a:ext cx="257817" cy="329184"/>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9381306" y="6346080"/>
            <a:ext cx="250595" cy="319438"/>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281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a:t>
            </a:r>
            <a:endParaRPr kumimoji="1" lang="ja-JP" altLang="en-US" dirty="0"/>
          </a:p>
        </p:txBody>
      </p:sp>
      <p:sp>
        <p:nvSpPr>
          <p:cNvPr id="3" name="コンテンツ プレースホルダー 2"/>
          <p:cNvSpPr>
            <a:spLocks noGrp="1"/>
          </p:cNvSpPr>
          <p:nvPr>
            <p:ph idx="1"/>
          </p:nvPr>
        </p:nvSpPr>
        <p:spPr>
          <a:xfrm>
            <a:off x="838200" y="1536192"/>
            <a:ext cx="10515600" cy="5248656"/>
          </a:xfrm>
        </p:spPr>
        <p:txBody>
          <a:bodyPr/>
          <a:lstStyle/>
          <a:p>
            <a:pPr marL="0" indent="0">
              <a:buNone/>
            </a:pPr>
            <a:r>
              <a:rPr kumimoji="1" lang="en-US" altLang="ja-JP" dirty="0" smtClean="0"/>
              <a:t>A,B</a:t>
            </a:r>
            <a:r>
              <a:rPr kumimoji="1" lang="ja-JP" altLang="en-US" dirty="0" err="1" smtClean="0"/>
              <a:t>での</a:t>
            </a:r>
            <a:r>
              <a:rPr kumimoji="1" lang="ja-JP" altLang="en-US" dirty="0" smtClean="0"/>
              <a:t>観測値の積の期待値は</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kumimoji="1" lang="ja-JP" altLang="en-US" dirty="0" smtClean="0"/>
              <a:t>となる。　　　　　</a:t>
            </a:r>
            <a:endParaRPr lang="en-US" altLang="ja-JP" dirty="0"/>
          </a:p>
          <a:p>
            <a:pPr marL="0" indent="0">
              <a:buNone/>
            </a:pPr>
            <a:r>
              <a:rPr kumimoji="1" lang="ja-JP" altLang="en-US" dirty="0" smtClean="0"/>
              <a:t>　　　　　　　　を互いに異なる単位ベクトルとし、</a:t>
            </a:r>
            <a:endParaRPr kumimoji="1" lang="en-US" altLang="ja-JP" dirty="0" smtClean="0"/>
          </a:p>
          <a:p>
            <a:pPr marL="0" indent="0">
              <a:buNone/>
            </a:pPr>
            <a:endParaRPr lang="en-US" altLang="ja-JP" dirty="0"/>
          </a:p>
          <a:p>
            <a:pPr marL="0" indent="0">
              <a:buNone/>
            </a:pPr>
            <a:endParaRPr lang="en-US" altLang="ja-JP" dirty="0"/>
          </a:p>
          <a:p>
            <a:pPr marL="0" indent="0">
              <a:buNone/>
            </a:pPr>
            <a:r>
              <a:rPr lang="ja-JP" altLang="en-US" dirty="0" smtClean="0"/>
              <a:t>と書くとき、ベルの不等式（</a:t>
            </a:r>
            <a:r>
              <a:rPr lang="en-US" altLang="ja-JP" dirty="0" smtClean="0"/>
              <a:t>CHSH</a:t>
            </a:r>
            <a:r>
              <a:rPr lang="ja-JP" altLang="en-US" dirty="0" smtClean="0"/>
              <a:t>不等式）は、</a:t>
            </a:r>
            <a:endParaRPr lang="en-US" altLang="ja-JP" dirty="0" smtClean="0"/>
          </a:p>
          <a:p>
            <a:pPr marL="0" indent="0">
              <a:buNone/>
            </a:pPr>
            <a:endParaRPr kumimoji="1" lang="en-US" altLang="ja-JP" dirty="0" smtClean="0"/>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12</a:t>
            </a:fld>
            <a:endParaRPr lang="ja-JP" altLang="en-US">
              <a:solidFill>
                <a:prstClr val="black">
                  <a:tint val="75000"/>
                </a:prstClr>
              </a:solidFill>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3019499" y="2025447"/>
            <a:ext cx="4906771" cy="1205346"/>
          </a:xfrm>
          <a:prstGeom prst="rect">
            <a:avLst/>
          </a:prstGeom>
        </p:spPr>
      </p:pic>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2264321" y="4475118"/>
            <a:ext cx="2724492" cy="672683"/>
          </a:xfrm>
          <a:prstGeom prst="rect">
            <a:avLst/>
          </a:prstGeom>
        </p:spPr>
      </p:pic>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6096000" y="4501310"/>
            <a:ext cx="2515519" cy="667183"/>
          </a:xfrm>
          <a:prstGeom prst="rect">
            <a:avLst/>
          </a:prstGeom>
        </p:spPr>
      </p:pic>
      <p:pic>
        <p:nvPicPr>
          <p:cNvPr id="9" name="図 8"/>
          <p:cNvPicPr>
            <a:picLocks noChangeAspect="1"/>
          </p:cNvPicPr>
          <p:nvPr/>
        </p:nvPicPr>
        <p:blipFill>
          <a:blip r:embed="rId5">
            <a:clrChange>
              <a:clrFrom>
                <a:srgbClr val="FFFFFF"/>
              </a:clrFrom>
              <a:clrTo>
                <a:srgbClr val="FFFFFF">
                  <a:alpha val="0"/>
                </a:srgbClr>
              </a:clrTo>
            </a:clrChange>
          </a:blip>
          <a:stretch>
            <a:fillRect/>
          </a:stretch>
        </p:blipFill>
        <p:spPr>
          <a:xfrm>
            <a:off x="1371600" y="3748218"/>
            <a:ext cx="2254967" cy="457608"/>
          </a:xfrm>
          <a:prstGeom prst="rect">
            <a:avLst/>
          </a:prstGeom>
        </p:spPr>
      </p:pic>
      <p:pic>
        <p:nvPicPr>
          <p:cNvPr id="10" name="図 9"/>
          <p:cNvPicPr>
            <a:picLocks noChangeAspect="1"/>
          </p:cNvPicPr>
          <p:nvPr/>
        </p:nvPicPr>
        <p:blipFill>
          <a:blip r:embed="rId6">
            <a:clrChange>
              <a:clrFrom>
                <a:srgbClr val="FFFFFF"/>
              </a:clrFrom>
              <a:clrTo>
                <a:srgbClr val="FFFFFF">
                  <a:alpha val="0"/>
                </a:srgbClr>
              </a:clrTo>
            </a:clrChange>
          </a:blip>
          <a:stretch>
            <a:fillRect/>
          </a:stretch>
        </p:blipFill>
        <p:spPr>
          <a:xfrm>
            <a:off x="1912003" y="5874701"/>
            <a:ext cx="8520393" cy="918036"/>
          </a:xfrm>
          <a:prstGeom prst="rect">
            <a:avLst/>
          </a:prstGeom>
        </p:spPr>
      </p:pic>
    </p:spTree>
    <p:extLst>
      <p:ext uri="{BB962C8B-B14F-4D97-AF65-F5344CB8AC3E}">
        <p14:creationId xmlns:p14="http://schemas.microsoft.com/office/powerpoint/2010/main" val="3702465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ベルの不等式の導出１</a:t>
            </a:r>
            <a:endParaRPr kumimoji="1" lang="ja-JP" altLang="en-US" dirty="0"/>
          </a:p>
        </p:txBody>
      </p:sp>
      <p:sp>
        <p:nvSpPr>
          <p:cNvPr id="3" name="コンテンツ プレースホルダー 2"/>
          <p:cNvSpPr>
            <a:spLocks noGrp="1"/>
          </p:cNvSpPr>
          <p:nvPr>
            <p:ph idx="1"/>
          </p:nvPr>
        </p:nvSpPr>
        <p:spPr>
          <a:xfrm>
            <a:off x="1371600" y="1502168"/>
            <a:ext cx="9601200" cy="4365232"/>
          </a:xfrm>
        </p:spPr>
        <p:txBody>
          <a:bodyPr>
            <a:normAutofit lnSpcReduction="10000"/>
          </a:bodyPr>
          <a:lstStyle/>
          <a:p>
            <a:pPr marL="0" indent="0">
              <a:buNone/>
            </a:pPr>
            <a:r>
              <a:rPr kumimoji="1" lang="ja-JP" altLang="en-US" dirty="0" smtClean="0"/>
              <a:t>まず、</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a:t>同様</a:t>
            </a:r>
            <a:r>
              <a:rPr lang="ja-JP" altLang="en-US" dirty="0" smtClean="0"/>
              <a:t>に</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13</a:t>
            </a:fld>
            <a:endParaRPr lang="ja-JP" altLang="en-US">
              <a:solidFill>
                <a:prstClr val="black">
                  <a:tint val="75000"/>
                </a:prstClr>
              </a:solidFill>
            </a:endParaRPr>
          </a:p>
        </p:txBody>
      </p:sp>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2779219" y="1220091"/>
            <a:ext cx="7345359" cy="3568182"/>
          </a:xfrm>
          <a:prstGeom prst="rect">
            <a:avLst/>
          </a:prstGeom>
        </p:spPr>
      </p:pic>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2563286" y="4861561"/>
            <a:ext cx="6431444" cy="1673350"/>
          </a:xfrm>
          <a:prstGeom prst="rect">
            <a:avLst/>
          </a:prstGeom>
        </p:spPr>
      </p:pic>
    </p:spTree>
    <p:extLst>
      <p:ext uri="{BB962C8B-B14F-4D97-AF65-F5344CB8AC3E}">
        <p14:creationId xmlns:p14="http://schemas.microsoft.com/office/powerpoint/2010/main" val="601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ベルの不等式の導出２</a:t>
            </a:r>
            <a:endParaRPr kumimoji="1" lang="ja-JP" altLang="en-US" dirty="0"/>
          </a:p>
        </p:txBody>
      </p:sp>
      <p:sp>
        <p:nvSpPr>
          <p:cNvPr id="3" name="コンテンツ プレースホルダー 2"/>
          <p:cNvSpPr>
            <a:spLocks noGrp="1"/>
          </p:cNvSpPr>
          <p:nvPr>
            <p:ph idx="1"/>
          </p:nvPr>
        </p:nvSpPr>
        <p:spPr>
          <a:xfrm>
            <a:off x="838200" y="1825624"/>
            <a:ext cx="10515600" cy="4703191"/>
          </a:xfrm>
        </p:spPr>
        <p:txBody>
          <a:bodyPr>
            <a:normAutofit fontScale="92500"/>
          </a:bodyPr>
          <a:lstStyle/>
          <a:p>
            <a:pPr marL="0" indent="0">
              <a:buNone/>
            </a:pPr>
            <a:r>
              <a:rPr kumimoji="1" lang="ja-JP" altLang="en-US" dirty="0" smtClean="0"/>
              <a:t>　　　　　　　　　なので、必ず、以下のいずれか一方が成り立つ。</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ja-JP" altLang="en-US" dirty="0" smtClean="0"/>
              <a:t>よって</a:t>
            </a:r>
            <a:endParaRPr kumimoji="1" lang="en-US" altLang="ja-JP" dirty="0" smtClean="0"/>
          </a:p>
          <a:p>
            <a:pPr marL="0" indent="0">
              <a:buNone/>
            </a:pPr>
            <a:endParaRPr lang="en-US" altLang="ja-JP" dirty="0" smtClean="0"/>
          </a:p>
          <a:p>
            <a:pPr marL="0" indent="0">
              <a:buNone/>
            </a:pPr>
            <a:r>
              <a:rPr lang="ja-JP" altLang="en-US" dirty="0" smtClean="0"/>
              <a:t>が必ず成り立つ。</a:t>
            </a: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14</a:t>
            </a:fld>
            <a:endParaRPr lang="ja-JP" altLang="en-US">
              <a:solidFill>
                <a:prstClr val="black">
                  <a:tint val="75000"/>
                </a:prstClr>
              </a:solidFill>
            </a:endParaRPr>
          </a:p>
        </p:txBody>
      </p:sp>
      <p:pic>
        <p:nvPicPr>
          <p:cNvPr id="7" name="図 6"/>
          <p:cNvPicPr>
            <a:picLocks noChangeAspect="1"/>
          </p:cNvPicPr>
          <p:nvPr/>
        </p:nvPicPr>
        <p:blipFill>
          <a:blip r:embed="rId2">
            <a:clrChange>
              <a:clrFrom>
                <a:srgbClr val="FFFFFF"/>
              </a:clrFrom>
              <a:clrTo>
                <a:srgbClr val="FFFFFF">
                  <a:alpha val="0"/>
                </a:srgbClr>
              </a:clrTo>
            </a:clrChange>
          </a:blip>
          <a:stretch>
            <a:fillRect/>
          </a:stretch>
        </p:blipFill>
        <p:spPr>
          <a:xfrm>
            <a:off x="1606296" y="1602417"/>
            <a:ext cx="2255716" cy="859611"/>
          </a:xfrm>
          <a:prstGeom prst="rect">
            <a:avLst/>
          </a:prstGeom>
        </p:spPr>
      </p:pic>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2925396" y="2602134"/>
            <a:ext cx="5468796" cy="1909633"/>
          </a:xfrm>
          <a:prstGeom prst="rect">
            <a:avLst/>
          </a:prstGeom>
        </p:spPr>
      </p:pic>
      <p:pic>
        <p:nvPicPr>
          <p:cNvPr id="9" name="図 8"/>
          <p:cNvPicPr>
            <a:picLocks noChangeAspect="1"/>
          </p:cNvPicPr>
          <p:nvPr/>
        </p:nvPicPr>
        <p:blipFill>
          <a:blip r:embed="rId4">
            <a:clrChange>
              <a:clrFrom>
                <a:srgbClr val="FFFFFF"/>
              </a:clrFrom>
              <a:clrTo>
                <a:srgbClr val="FFFFFF">
                  <a:alpha val="0"/>
                </a:srgbClr>
              </a:clrTo>
            </a:clrChange>
          </a:blip>
          <a:stretch>
            <a:fillRect/>
          </a:stretch>
        </p:blipFill>
        <p:spPr>
          <a:xfrm>
            <a:off x="3283764" y="4966743"/>
            <a:ext cx="4989803" cy="892050"/>
          </a:xfrm>
          <a:prstGeom prst="rect">
            <a:avLst/>
          </a:prstGeom>
        </p:spPr>
      </p:pic>
    </p:spTree>
    <p:extLst>
      <p:ext uri="{BB962C8B-B14F-4D97-AF65-F5344CB8AC3E}">
        <p14:creationId xmlns:p14="http://schemas.microsoft.com/office/powerpoint/2010/main" val="284465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ベルの不等式の導出３</a:t>
            </a:r>
            <a:endParaRPr kumimoji="1" lang="ja-JP" altLang="en-US" dirty="0"/>
          </a:p>
        </p:txBody>
      </p:sp>
      <p:sp>
        <p:nvSpPr>
          <p:cNvPr id="3" name="コンテンツ プレースホルダー 2"/>
          <p:cNvSpPr>
            <a:spLocks noGrp="1"/>
          </p:cNvSpPr>
          <p:nvPr>
            <p:ph idx="1"/>
          </p:nvPr>
        </p:nvSpPr>
        <p:spPr>
          <a:xfrm>
            <a:off x="902208" y="1819656"/>
            <a:ext cx="10515600" cy="4882897"/>
          </a:xfrm>
        </p:spPr>
        <p:txBody>
          <a:bodyPr>
            <a:normAutofit fontScale="92500" lnSpcReduction="10000"/>
          </a:bodyPr>
          <a:lstStyle/>
          <a:p>
            <a:pPr marL="0" indent="0">
              <a:buNone/>
            </a:pPr>
            <a:r>
              <a:rPr kumimoji="1" lang="ja-JP" altLang="en-US" dirty="0" smtClean="0"/>
              <a:t>これを用いて、今示した二つの不等式</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r>
              <a:rPr lang="ja-JP" altLang="en-US" dirty="0" smtClean="0"/>
              <a:t>を足し、　　　　　　　　　　を用いると、</a:t>
            </a:r>
            <a:r>
              <a:rPr lang="en-US" altLang="ja-JP" dirty="0" smtClean="0"/>
              <a:t>CHSH</a:t>
            </a:r>
            <a:r>
              <a:rPr lang="ja-JP" altLang="en-US" dirty="0" smtClean="0"/>
              <a:t>不等式</a:t>
            </a:r>
            <a:endParaRPr lang="en-US" altLang="ja-JP" dirty="0" smtClean="0"/>
          </a:p>
          <a:p>
            <a:pPr marL="0" indent="0">
              <a:buNone/>
            </a:pPr>
            <a:endParaRPr kumimoji="1" lang="en-US" altLang="ja-JP" dirty="0"/>
          </a:p>
          <a:p>
            <a:pPr marL="0" indent="0">
              <a:buNone/>
            </a:pPr>
            <a:endParaRPr lang="en-US" altLang="ja-JP" dirty="0" smtClean="0"/>
          </a:p>
          <a:p>
            <a:pPr marL="0" indent="0">
              <a:buNone/>
            </a:pPr>
            <a:r>
              <a:rPr kumimoji="1" lang="ja-JP" altLang="en-US" dirty="0" smtClean="0"/>
              <a:t>を得る。</a:t>
            </a: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15</a:t>
            </a:fld>
            <a:endParaRPr lang="ja-JP" altLang="en-US">
              <a:solidFill>
                <a:prstClr val="black">
                  <a:tint val="75000"/>
                </a:prstClr>
              </a:solidFill>
            </a:endParaRPr>
          </a:p>
        </p:txBody>
      </p:sp>
      <p:pic>
        <p:nvPicPr>
          <p:cNvPr id="7" name="図 6"/>
          <p:cNvPicPr>
            <a:picLocks noChangeAspect="1"/>
          </p:cNvPicPr>
          <p:nvPr/>
        </p:nvPicPr>
        <p:blipFill>
          <a:blip r:embed="rId2">
            <a:clrChange>
              <a:clrFrom>
                <a:srgbClr val="FFFFFF"/>
              </a:clrFrom>
              <a:clrTo>
                <a:srgbClr val="FFFFFF">
                  <a:alpha val="0"/>
                </a:srgbClr>
              </a:clrTo>
            </a:clrChange>
          </a:blip>
          <a:stretch>
            <a:fillRect/>
          </a:stretch>
        </p:blipFill>
        <p:spPr>
          <a:xfrm>
            <a:off x="3029305" y="2254555"/>
            <a:ext cx="5794655" cy="2262121"/>
          </a:xfrm>
          <a:prstGeom prst="rect">
            <a:avLst/>
          </a:prstGeom>
        </p:spPr>
      </p:pic>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2834316" y="5496241"/>
            <a:ext cx="7243303" cy="780435"/>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596572" y="4460188"/>
            <a:ext cx="2469408" cy="938251"/>
          </a:xfrm>
          <a:prstGeom prst="rect">
            <a:avLst/>
          </a:prstGeom>
        </p:spPr>
      </p:pic>
    </p:spTree>
    <p:extLst>
      <p:ext uri="{BB962C8B-B14F-4D97-AF65-F5344CB8AC3E}">
        <p14:creationId xmlns:p14="http://schemas.microsoft.com/office/powerpoint/2010/main" val="4130004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３．実験原理</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800875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fontScale="92500"/>
              </a:bodyPr>
              <a:lstStyle/>
              <a:p>
                <a:r>
                  <a:rPr lang="ja-JP" altLang="en-US" dirty="0" smtClean="0"/>
                  <a:t>パラポジトロニウムの崩壊により対生成する光子対を使用</a:t>
                </a:r>
                <a:endParaRPr lang="en-US" altLang="ja-JP" dirty="0" smtClean="0"/>
              </a:p>
              <a:p>
                <a:pPr marL="0" indent="0">
                  <a:buNone/>
                </a:pPr>
                <a:r>
                  <a:rPr lang="ja-JP" altLang="en-US" dirty="0" smtClean="0"/>
                  <a:t>　線源</a:t>
                </a:r>
                <a14:m>
                  <m:oMath xmlns:m="http://schemas.openxmlformats.org/officeDocument/2006/math">
                    <m:sPre>
                      <m:sPrePr>
                        <m:ctrlPr>
                          <a:rPr lang="en-US" altLang="ja-JP" i="1" smtClean="0">
                            <a:latin typeface="Cambria Math" panose="02040503050406030204" pitchFamily="18" charset="0"/>
                          </a:rPr>
                        </m:ctrlPr>
                      </m:sPrePr>
                      <m:sub/>
                      <m:sup>
                        <m:r>
                          <a:rPr lang="en-US" altLang="ja-JP" b="0" i="1" smtClean="0">
                            <a:latin typeface="Cambria Math" panose="02040503050406030204" pitchFamily="18" charset="0"/>
                          </a:rPr>
                          <m:t>22</m:t>
                        </m:r>
                      </m:sup>
                      <m:e>
                        <m:r>
                          <m:rPr>
                            <m:sty m:val="p"/>
                          </m:rPr>
                          <a:rPr lang="en-US" altLang="ja-JP" b="0" i="0" smtClean="0">
                            <a:latin typeface="Cambria Math" panose="02040503050406030204" pitchFamily="18" charset="0"/>
                          </a:rPr>
                          <m:t>Na</m:t>
                        </m:r>
                      </m:e>
                    </m:sPre>
                    <m:r>
                      <a:rPr lang="ja-JP" altLang="en-US" i="1" smtClean="0">
                        <a:latin typeface="Cambria Math" panose="02040503050406030204" pitchFamily="18" charset="0"/>
                      </a:rPr>
                      <m:t>の</m:t>
                    </m:r>
                    <m:sSub>
                      <m:sSubPr>
                        <m:ctrlPr>
                          <a:rPr lang="en-US" altLang="ja-JP" i="1" smtClean="0">
                            <a:latin typeface="Cambria Math" panose="02040503050406030204" pitchFamily="18" charset="0"/>
                          </a:rPr>
                        </m:ctrlPr>
                      </m:sSubPr>
                      <m:e>
                        <m:r>
                          <m:rPr>
                            <m:sty m:val="p"/>
                          </m:rPr>
                          <a:rPr lang="en-US" altLang="ja-JP" i="1">
                            <a:latin typeface="Cambria Math" panose="02040503050406030204" pitchFamily="18" charset="0"/>
                          </a:rPr>
                          <m:t>β</m:t>
                        </m:r>
                      </m:e>
                      <m:sub>
                        <m:r>
                          <a:rPr lang="en-US" altLang="ja-JP" b="0" i="1" smtClean="0">
                            <a:latin typeface="Cambria Math" panose="02040503050406030204" pitchFamily="18" charset="0"/>
                          </a:rPr>
                          <m:t>+</m:t>
                        </m:r>
                      </m:sub>
                    </m:sSub>
                  </m:oMath>
                </a14:m>
                <a:r>
                  <a:rPr lang="ja-JP" altLang="en-US" dirty="0" smtClean="0"/>
                  <a:t>崩壊から</a:t>
                </a:r>
                <a14:m>
                  <m:oMath xmlns:m="http://schemas.openxmlformats.org/officeDocument/2006/math">
                    <m:sSup>
                      <m:sSupPr>
                        <m:ctrlPr>
                          <a:rPr lang="en-US" altLang="ja-JP" i="1" smtClean="0">
                            <a:latin typeface="Cambria Math" panose="02040503050406030204" pitchFamily="18" charset="0"/>
                          </a:rPr>
                        </m:ctrlPr>
                      </m:sSupPr>
                      <m:e>
                        <m:r>
                          <m:rPr>
                            <m:sty m:val="p"/>
                          </m:rPr>
                          <a:rPr lang="en-US" altLang="ja-JP" b="0" i="0" smtClean="0">
                            <a:latin typeface="Cambria Math" panose="02040503050406030204" pitchFamily="18" charset="0"/>
                          </a:rPr>
                          <m:t>e</m:t>
                        </m:r>
                      </m:e>
                      <m:sup>
                        <m:r>
                          <a:rPr lang="en-US" altLang="ja-JP" b="0" i="1" smtClean="0">
                            <a:latin typeface="Cambria Math" panose="02040503050406030204" pitchFamily="18" charset="0"/>
                          </a:rPr>
                          <m:t>+</m:t>
                        </m:r>
                      </m:sup>
                    </m:sSup>
                  </m:oMath>
                </a14:m>
                <a:r>
                  <a:rPr lang="ja-JP" altLang="en-US" dirty="0" smtClean="0"/>
                  <a:t>が生じる。</a:t>
                </a:r>
                <a14:m>
                  <m:oMath xmlns:m="http://schemas.openxmlformats.org/officeDocument/2006/math">
                    <m:sSup>
                      <m:sSupPr>
                        <m:ctrlPr>
                          <a:rPr lang="en-US" altLang="ja-JP" i="1" smtClean="0">
                            <a:latin typeface="Cambria Math" panose="02040503050406030204" pitchFamily="18" charset="0"/>
                          </a:rPr>
                        </m:ctrlPr>
                      </m:sSupPr>
                      <m:e>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e</m:t>
                            </m:r>
                          </m:e>
                          <m:sup>
                            <m:r>
                              <a:rPr lang="en-US" altLang="ja-JP">
                                <a:latin typeface="Cambria Math" panose="02040503050406030204" pitchFamily="18" charset="0"/>
                              </a:rPr>
                              <m:t>+</m:t>
                            </m:r>
                          </m:sup>
                        </m:sSup>
                        <m:r>
                          <a:rPr lang="ja-JP" altLang="en-US" i="1" smtClean="0">
                            <a:latin typeface="Cambria Math" panose="02040503050406030204" pitchFamily="18" charset="0"/>
                          </a:rPr>
                          <m:t>と</m:t>
                        </m:r>
                        <m:r>
                          <m:rPr>
                            <m:sty m:val="p"/>
                          </m:rPr>
                          <a:rPr lang="en-US" altLang="ja-JP" b="0" i="0" smtClean="0">
                            <a:latin typeface="Cambria Math" panose="02040503050406030204" pitchFamily="18" charset="0"/>
                          </a:rPr>
                          <m:t>e</m:t>
                        </m:r>
                      </m:e>
                      <m:sup>
                        <m:r>
                          <a:rPr lang="en-US" altLang="ja-JP" b="0" i="1" smtClean="0">
                            <a:latin typeface="Cambria Math" panose="02040503050406030204" pitchFamily="18" charset="0"/>
                          </a:rPr>
                          <m:t>−</m:t>
                        </m:r>
                      </m:sup>
                    </m:sSup>
                  </m:oMath>
                </a14:m>
                <a:r>
                  <a:rPr lang="ja-JP" altLang="en-US" dirty="0" smtClean="0"/>
                  <a:t>の対消滅により生成</a:t>
                </a:r>
                <a:r>
                  <a:rPr lang="ja-JP" altLang="en-US" dirty="0" smtClean="0"/>
                  <a:t>する</a:t>
                </a:r>
                <a:r>
                  <a:rPr lang="ja-JP" altLang="en-US" dirty="0" smtClean="0"/>
                  <a:t>光子は</a:t>
                </a:r>
                <a:r>
                  <a:rPr lang="en-US" altLang="ja-JP" dirty="0" smtClean="0"/>
                  <a:t>511 </a:t>
                </a:r>
                <a:r>
                  <a:rPr lang="en-US" altLang="ja-JP" dirty="0" err="1" smtClean="0"/>
                  <a:t>keV</a:t>
                </a:r>
                <a:r>
                  <a:rPr lang="ja-JP" altLang="en-US" dirty="0" smtClean="0"/>
                  <a:t>の</a:t>
                </a:r>
                <a:r>
                  <a:rPr lang="en-US" altLang="ja-JP" dirty="0" smtClean="0"/>
                  <a:t>γ</a:t>
                </a:r>
                <a:r>
                  <a:rPr lang="ja-JP" altLang="en-US" dirty="0" smtClean="0"/>
                  <a:t>線となる。</a:t>
                </a:r>
                <a:endParaRPr lang="en-US" altLang="ja-JP" dirty="0" smtClean="0"/>
              </a:p>
              <a:p>
                <a:pPr marL="0" indent="0">
                  <a:buNone/>
                </a:pPr>
                <a:endParaRPr lang="en-US" altLang="ja-JP" dirty="0"/>
              </a:p>
              <a:p>
                <a:r>
                  <a:rPr lang="ja-JP" altLang="en-US" dirty="0" smtClean="0"/>
                  <a:t>光子対のエンタングルメント</a:t>
                </a:r>
                <a:endParaRPr lang="en-US" altLang="ja-JP" dirty="0" smtClean="0"/>
              </a:p>
              <a:p>
                <a:pPr marL="0" indent="0">
                  <a:buNone/>
                </a:pPr>
                <a:r>
                  <a:rPr lang="ja-JP" altLang="en-US" dirty="0"/>
                  <a:t>　</a:t>
                </a:r>
                <a:r>
                  <a:rPr lang="ja-JP" altLang="en-US" dirty="0" smtClean="0"/>
                  <a:t>全スピン</a:t>
                </a:r>
                <a:r>
                  <a:rPr lang="en-US" altLang="ja-JP" dirty="0" smtClean="0"/>
                  <a:t>0</a:t>
                </a:r>
                <a:r>
                  <a:rPr lang="ja-JP" altLang="en-US" dirty="0" smtClean="0"/>
                  <a:t>の光子対の状態</a:t>
                </a:r>
                <a:r>
                  <a:rPr lang="en-US" altLang="ja-JP" dirty="0" smtClean="0"/>
                  <a:t>:</a:t>
                </a:r>
              </a:p>
              <a:p>
                <a:pPr marL="0" indent="0">
                  <a:buNone/>
                </a:pPr>
                <a:r>
                  <a:rPr lang="ja-JP" altLang="en-US" dirty="0" smtClean="0"/>
                  <a:t>　</a:t>
                </a:r>
                <a:endParaRPr lang="en-US" altLang="ja-JP" dirty="0" smtClean="0"/>
              </a:p>
              <a:p>
                <a:endParaRPr lang="en-US" altLang="ja-JP" dirty="0" smtClean="0"/>
              </a:p>
              <a:p>
                <a:pPr marL="0" indent="0">
                  <a:buNone/>
                </a:pPr>
                <a:endParaRPr kumimoji="1" lang="en-US" altLang="ja-JP"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143" t="-2041" r="-38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17</a:t>
            </a:fld>
            <a:endParaRPr lang="ja-JP" altLang="en-US">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200" y="4700296"/>
            <a:ext cx="4995930" cy="2145512"/>
          </a:xfrm>
          <a:prstGeom prst="rect">
            <a:avLst/>
          </a:prstGeom>
        </p:spPr>
      </p:pic>
    </p:spTree>
    <p:extLst>
      <p:ext uri="{BB962C8B-B14F-4D97-AF65-F5344CB8AC3E}">
        <p14:creationId xmlns:p14="http://schemas.microsoft.com/office/powerpoint/2010/main" val="2547083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p:sp>
        <p:nvSpPr>
          <p:cNvPr id="3" name="コンテンツ プレースホルダー 2"/>
          <p:cNvSpPr>
            <a:spLocks noGrp="1"/>
          </p:cNvSpPr>
          <p:nvPr>
            <p:ph idx="1"/>
          </p:nvPr>
        </p:nvSpPr>
        <p:spPr>
          <a:xfrm>
            <a:off x="722289" y="1298448"/>
            <a:ext cx="8915487" cy="5715000"/>
          </a:xfrm>
        </p:spPr>
        <p:txBody>
          <a:bodyPr>
            <a:normAutofit/>
          </a:bodyPr>
          <a:lstStyle/>
          <a:p>
            <a:r>
              <a:rPr lang="ja-JP" altLang="en-US" b="1" dirty="0" smtClean="0"/>
              <a:t>偏光の測定</a:t>
            </a:r>
            <a:endParaRPr lang="en-US" altLang="ja-JP" b="1" dirty="0"/>
          </a:p>
          <a:p>
            <a:pPr marL="0" indent="0">
              <a:buNone/>
            </a:pPr>
            <a:r>
              <a:rPr lang="ja-JP" altLang="en-US" dirty="0"/>
              <a:t>　</a:t>
            </a:r>
            <a:r>
              <a:rPr lang="en-US" altLang="ja-JP" dirty="0" smtClean="0"/>
              <a:t>Site A</a:t>
            </a:r>
            <a:r>
              <a:rPr lang="ja-JP" altLang="en-US" dirty="0" smtClean="0"/>
              <a:t>と</a:t>
            </a:r>
            <a:r>
              <a:rPr lang="en-US" altLang="ja-JP" dirty="0" smtClean="0"/>
              <a:t>Site B</a:t>
            </a:r>
            <a:r>
              <a:rPr lang="ja-JP" altLang="en-US" dirty="0" smtClean="0"/>
              <a:t>でそれぞれガンマ線の偏光を測定。</a:t>
            </a:r>
            <a:endParaRPr lang="en-US" altLang="ja-JP" dirty="0" smtClean="0"/>
          </a:p>
          <a:p>
            <a:pPr marL="0" indent="0">
              <a:buNone/>
            </a:pPr>
            <a:r>
              <a:rPr lang="ja-JP" altLang="en-US" dirty="0"/>
              <a:t>　</a:t>
            </a:r>
            <a:r>
              <a:rPr lang="en-US" altLang="ja-JP" dirty="0" smtClean="0"/>
              <a:t>Site A</a:t>
            </a:r>
            <a:r>
              <a:rPr lang="ja-JP" altLang="en-US" dirty="0" err="1" smtClean="0"/>
              <a:t>での</a:t>
            </a:r>
            <a:r>
              <a:rPr lang="ja-JP" altLang="en-US" dirty="0" smtClean="0"/>
              <a:t>偏光面</a:t>
            </a:r>
            <a:r>
              <a:rPr lang="en-US" altLang="ja-JP" dirty="0" err="1" smtClean="0"/>
              <a:t>xy</a:t>
            </a:r>
            <a:r>
              <a:rPr lang="ja-JP" altLang="en-US" dirty="0" smtClean="0"/>
              <a:t>軸に対し</a:t>
            </a:r>
            <a:endParaRPr lang="en-US" altLang="ja-JP" dirty="0" smtClean="0"/>
          </a:p>
          <a:p>
            <a:pPr marL="0" indent="0">
              <a:buNone/>
            </a:pPr>
            <a:r>
              <a:rPr lang="ja-JP" altLang="en-US" dirty="0"/>
              <a:t>　</a:t>
            </a:r>
            <a:r>
              <a:rPr lang="en-US" altLang="ja-JP" dirty="0" smtClean="0"/>
              <a:t>Site B</a:t>
            </a:r>
            <a:r>
              <a:rPr lang="ja-JP" altLang="en-US" dirty="0" err="1" smtClean="0"/>
              <a:t>での</a:t>
            </a:r>
            <a:r>
              <a:rPr lang="ja-JP" altLang="en-US" dirty="0" smtClean="0"/>
              <a:t>偏光面</a:t>
            </a:r>
            <a:r>
              <a:rPr lang="en-US" altLang="ja-JP" dirty="0" err="1" smtClean="0"/>
              <a:t>x’y</a:t>
            </a:r>
            <a:r>
              <a:rPr lang="en-US" altLang="ja-JP" dirty="0" smtClean="0"/>
              <a:t>’</a:t>
            </a:r>
            <a:r>
              <a:rPr lang="ja-JP" altLang="en-US" dirty="0" smtClean="0"/>
              <a:t>軸が角度</a:t>
            </a:r>
            <a:r>
              <a:rPr lang="en-US" altLang="ja-JP" dirty="0" smtClean="0"/>
              <a:t>φ</a:t>
            </a:r>
            <a:r>
              <a:rPr lang="ja-JP" altLang="en-US" dirty="0" smtClean="0"/>
              <a:t>傾いている時、</a:t>
            </a:r>
            <a:endParaRPr lang="en-US" altLang="ja-JP" dirty="0" smtClean="0"/>
          </a:p>
          <a:p>
            <a:pPr marL="0" indent="0">
              <a:buNone/>
            </a:pPr>
            <a:r>
              <a:rPr lang="ja-JP" altLang="en-US" dirty="0" smtClean="0"/>
              <a:t>（量子力学によると）</a:t>
            </a:r>
            <a:endParaRPr lang="en-US" altLang="ja-JP" dirty="0" smtClean="0"/>
          </a:p>
          <a:p>
            <a:pPr marL="0" indent="0">
              <a:buNone/>
            </a:pPr>
            <a:endParaRPr lang="en-US" altLang="ja-JP" dirty="0"/>
          </a:p>
          <a:p>
            <a:pPr marL="0" indent="0">
              <a:buNone/>
            </a:pPr>
            <a:r>
              <a:rPr lang="ja-JP" altLang="en-US" dirty="0" smtClean="0"/>
              <a:t>とあらわせるため、</a:t>
            </a:r>
            <a:r>
              <a:rPr lang="en-US" altLang="ja-JP" dirty="0" smtClean="0"/>
              <a:t>Site A</a:t>
            </a:r>
            <a:r>
              <a:rPr lang="ja-JP" altLang="en-US" dirty="0" smtClean="0"/>
              <a:t>と</a:t>
            </a:r>
            <a:r>
              <a:rPr lang="en-US" altLang="ja-JP" dirty="0" smtClean="0"/>
              <a:t>Site B</a:t>
            </a:r>
            <a:r>
              <a:rPr lang="ja-JP" altLang="en-US" dirty="0" smtClean="0"/>
              <a:t>の相関は、</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a:t>
            </a:r>
            <a:r>
              <a:rPr lang="ja-JP" altLang="en-US" b="1" u="sng" dirty="0" err="1" smtClean="0"/>
              <a:t>ｘ</a:t>
            </a:r>
            <a:r>
              <a:rPr lang="ja-JP" altLang="en-US" b="1" u="sng" dirty="0" smtClean="0"/>
              <a:t>偏光が</a:t>
            </a:r>
            <a:r>
              <a:rPr lang="en-US" altLang="ja-JP" b="1" u="sng" dirty="0" smtClean="0"/>
              <a:t>α,β=+1</a:t>
            </a:r>
            <a:r>
              <a:rPr lang="ja-JP" altLang="en-US" b="1" u="sng" dirty="0" err="1" smtClean="0"/>
              <a:t>、ｙ</a:t>
            </a:r>
            <a:r>
              <a:rPr lang="ja-JP" altLang="en-US" b="1" u="sng" dirty="0" smtClean="0"/>
              <a:t>偏光が</a:t>
            </a:r>
            <a:r>
              <a:rPr lang="en-US" altLang="ja-JP" b="1" u="sng" dirty="0" smtClean="0"/>
              <a:t>α,β=-1</a:t>
            </a:r>
            <a:r>
              <a:rPr lang="ja-JP" altLang="en-US" b="1" u="sng" dirty="0" smtClean="0"/>
              <a:t>に対応する。</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8"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6466" y="1213349"/>
            <a:ext cx="4291902" cy="5644651"/>
          </a:xfrm>
          <a:prstGeom prst="rect">
            <a:avLst/>
          </a:prstGeom>
        </p:spPr>
      </p:pic>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2356097" y="3867912"/>
            <a:ext cx="4529822" cy="674382"/>
          </a:xfrm>
          <a:prstGeom prst="rect">
            <a:avLst/>
          </a:prstGeom>
        </p:spPr>
      </p:pic>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722289" y="5154942"/>
            <a:ext cx="8600195" cy="1004498"/>
          </a:xfrm>
          <a:prstGeom prst="rect">
            <a:avLst/>
          </a:prstGeom>
        </p:spPr>
      </p:pic>
    </p:spTree>
    <p:extLst>
      <p:ext uri="{BB962C8B-B14F-4D97-AF65-F5344CB8AC3E}">
        <p14:creationId xmlns:p14="http://schemas.microsoft.com/office/powerpoint/2010/main" val="364790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542290"/>
                <a:ext cx="10515600" cy="5169406"/>
              </a:xfrm>
            </p:spPr>
            <p:txBody>
              <a:bodyPr>
                <a:normAutofit fontScale="92500" lnSpcReduction="10000"/>
              </a:bodyPr>
              <a:lstStyle/>
              <a:p>
                <a:r>
                  <a:rPr kumimoji="1" lang="ja-JP" altLang="en-US" b="1" dirty="0" smtClean="0"/>
                  <a:t>ベルの不等式の破れ</a:t>
                </a:r>
                <a:endParaRPr kumimoji="1" lang="en-US" altLang="ja-JP" b="1" dirty="0" smtClean="0"/>
              </a:p>
              <a:p>
                <a:pPr marL="0" indent="0">
                  <a:buNone/>
                </a:pPr>
                <a:r>
                  <a:rPr kumimoji="1" lang="ja-JP" altLang="en-US" dirty="0" smtClean="0"/>
                  <a:t>不等式の左辺</a:t>
                </a:r>
                <a:endParaRPr kumimoji="1"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が最大となるのは</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𝜙</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=0,</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𝜙</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3</m:t>
                        </m:r>
                      </m:num>
                      <m:den>
                        <m:r>
                          <a:rPr lang="en-US" altLang="ja-JP" b="0" i="1" smtClean="0">
                            <a:latin typeface="Cambria Math" panose="02040503050406030204" pitchFamily="18" charset="0"/>
                          </a:rPr>
                          <m:t>8</m:t>
                        </m:r>
                      </m:den>
                    </m:f>
                    <m:r>
                      <a:rPr lang="ja-JP" altLang="en-US" b="0" i="1" smtClean="0">
                        <a:latin typeface="Cambria Math" panose="02040503050406030204" pitchFamily="18" charset="0"/>
                      </a:rPr>
                      <m:t>𝜋</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𝜙</m:t>
                        </m:r>
                      </m:e>
                      <m:sub>
                        <m:r>
                          <a:rPr lang="en-US" altLang="ja-JP" b="0" i="1" smtClean="0">
                            <a:latin typeface="Cambria Math" panose="02040503050406030204" pitchFamily="18" charset="0"/>
                          </a:rPr>
                          <m:t>3</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8</m:t>
                        </m:r>
                      </m:den>
                    </m:f>
                    <m:r>
                      <a:rPr lang="ja-JP" altLang="en-US" b="0" i="1" smtClean="0">
                        <a:latin typeface="Cambria Math" panose="02040503050406030204" pitchFamily="18" charset="0"/>
                      </a:rPr>
                      <m:t>𝜋</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𝜙</m:t>
                        </m:r>
                      </m:e>
                      <m:sub>
                        <m:r>
                          <a:rPr lang="en-US" altLang="ja-JP" b="0" i="1" smtClean="0">
                            <a:latin typeface="Cambria Math" panose="02040503050406030204" pitchFamily="18" charset="0"/>
                          </a:rPr>
                          <m:t>4</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4</m:t>
                        </m:r>
                      </m:den>
                    </m:f>
                    <m:r>
                      <a:rPr lang="ja-JP" altLang="en-US" b="0" i="1" smtClean="0">
                        <a:latin typeface="Cambria Math" panose="02040503050406030204" pitchFamily="18" charset="0"/>
                      </a:rPr>
                      <m:t>𝜋</m:t>
                    </m:r>
                  </m:oMath>
                </a14:m>
                <a:r>
                  <a:rPr kumimoji="1" lang="ja-JP" altLang="en-US" dirty="0" smtClean="0"/>
                  <a:t>の時でこの時、</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kumimoji="1" lang="ja-JP" altLang="en-US" dirty="0" smtClean="0"/>
                  <a:t>となりベルの不等式は破れる。</a:t>
                </a:r>
                <a:endParaRPr kumimoji="1" lang="en-US" altLang="ja-JP" dirty="0" smtClean="0"/>
              </a:p>
              <a:p>
                <a:pPr marL="0" indent="0">
                  <a:buNone/>
                </a:pP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542290"/>
                <a:ext cx="10515600" cy="5169406"/>
              </a:xfrm>
              <a:blipFill rotWithShape="0">
                <a:blip r:embed="rId2"/>
                <a:stretch>
                  <a:fillRect l="-1043" t="-2005"/>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2257598" y="2518214"/>
            <a:ext cx="6801787" cy="831623"/>
          </a:xfrm>
          <a:prstGeom prst="rect">
            <a:avLst/>
          </a:prstGeom>
        </p:spPr>
      </p:pic>
      <p:pic>
        <p:nvPicPr>
          <p:cNvPr id="9" name="図 8"/>
          <p:cNvPicPr>
            <a:picLocks noChangeAspect="1"/>
          </p:cNvPicPr>
          <p:nvPr/>
        </p:nvPicPr>
        <p:blipFill>
          <a:blip r:embed="rId4">
            <a:clrChange>
              <a:clrFrom>
                <a:srgbClr val="FFFFFF"/>
              </a:clrFrom>
              <a:clrTo>
                <a:srgbClr val="FFFFFF">
                  <a:alpha val="0"/>
                </a:srgbClr>
              </a:clrTo>
            </a:clrChange>
          </a:blip>
          <a:stretch>
            <a:fillRect/>
          </a:stretch>
        </p:blipFill>
        <p:spPr>
          <a:xfrm>
            <a:off x="834329" y="4126993"/>
            <a:ext cx="11357671" cy="1794474"/>
          </a:xfrm>
          <a:prstGeom prst="rect">
            <a:avLst/>
          </a:prstGeom>
        </p:spPr>
      </p:pic>
    </p:spTree>
    <p:extLst>
      <p:ext uri="{BB962C8B-B14F-4D97-AF65-F5344CB8AC3E}">
        <p14:creationId xmlns:p14="http://schemas.microsoft.com/office/powerpoint/2010/main" val="371977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１．イントロダクション</a:t>
            </a:r>
            <a:endParaRPr kumimoji="1" lang="en-US" altLang="ja-JP" dirty="0" smtClean="0"/>
          </a:p>
          <a:p>
            <a:pPr marL="0" indent="0">
              <a:buNone/>
            </a:pPr>
            <a:r>
              <a:rPr lang="ja-JP" altLang="en-US" dirty="0" smtClean="0"/>
              <a:t>２．ベルの不等式</a:t>
            </a:r>
            <a:endParaRPr kumimoji="1" lang="en-US" altLang="ja-JP" dirty="0" smtClean="0"/>
          </a:p>
          <a:p>
            <a:pPr marL="0" indent="0">
              <a:buNone/>
            </a:pPr>
            <a:r>
              <a:rPr lang="ja-JP" altLang="en-US" dirty="0" smtClean="0"/>
              <a:t>３．実験原理</a:t>
            </a:r>
            <a:endParaRPr lang="en-US" altLang="ja-JP" dirty="0" smtClean="0"/>
          </a:p>
          <a:p>
            <a:pPr marL="0" indent="0">
              <a:buNone/>
            </a:pPr>
            <a:r>
              <a:rPr lang="ja-JP" altLang="en-US" dirty="0" smtClean="0"/>
              <a:t>４</a:t>
            </a:r>
            <a:r>
              <a:rPr kumimoji="1" lang="ja-JP" altLang="en-US" dirty="0" smtClean="0"/>
              <a:t>．実験装置・方法</a:t>
            </a:r>
            <a:endParaRPr kumimoji="1" lang="en-US" altLang="ja-JP" dirty="0" smtClean="0"/>
          </a:p>
          <a:p>
            <a:pPr marL="0" indent="0">
              <a:buNone/>
            </a:pPr>
            <a:r>
              <a:rPr lang="ja-JP" altLang="en-US" dirty="0"/>
              <a:t>５</a:t>
            </a:r>
            <a:r>
              <a:rPr lang="ja-JP" altLang="en-US" dirty="0" smtClean="0"/>
              <a:t>．結果</a:t>
            </a:r>
            <a:endParaRPr lang="en-US" altLang="ja-JP" dirty="0" smtClean="0"/>
          </a:p>
          <a:p>
            <a:pPr marL="0" indent="0">
              <a:buNone/>
            </a:pPr>
            <a:r>
              <a:rPr lang="ja-JP" altLang="en-US" dirty="0" smtClean="0"/>
              <a:t>６．解析</a:t>
            </a:r>
            <a:endParaRPr lang="en-US" altLang="ja-JP" dirty="0" smtClean="0"/>
          </a:p>
          <a:p>
            <a:pPr marL="0" indent="0">
              <a:buNone/>
            </a:pPr>
            <a:r>
              <a:rPr lang="ja-JP" altLang="en-US" dirty="0" smtClean="0"/>
              <a:t>７</a:t>
            </a:r>
            <a:r>
              <a:rPr kumimoji="1" lang="ja-JP" altLang="en-US" dirty="0" smtClean="0"/>
              <a:t>．</a:t>
            </a:r>
            <a:r>
              <a:rPr lang="ja-JP" altLang="en-US" dirty="0" smtClean="0"/>
              <a:t>考察</a:t>
            </a:r>
            <a:endParaRPr lang="en-US" altLang="ja-JP" dirty="0"/>
          </a:p>
        </p:txBody>
      </p:sp>
      <p:sp>
        <p:nvSpPr>
          <p:cNvPr id="4" name="スライド番号プレースホルダー 3"/>
          <p:cNvSpPr>
            <a:spLocks noGrp="1"/>
          </p:cNvSpPr>
          <p:nvPr>
            <p:ph type="sldNum" sz="quarter" idx="12"/>
          </p:nvPr>
        </p:nvSpPr>
        <p:spPr/>
        <p:txBody>
          <a:bodyPr/>
          <a:lstStyle/>
          <a:p>
            <a:fld id="{1DCFE38A-AA92-4D9B-B7AB-C2F329B58982}" type="slidenum">
              <a:rPr lang="ja-JP" altLang="en-US" smtClean="0"/>
              <a:pPr/>
              <a:t>2</a:t>
            </a:fld>
            <a:endParaRPr lang="ja-JP" altLang="en-US" dirty="0"/>
          </a:p>
        </p:txBody>
      </p:sp>
    </p:spTree>
    <p:extLst>
      <p:ext uri="{BB962C8B-B14F-4D97-AF65-F5344CB8AC3E}">
        <p14:creationId xmlns:p14="http://schemas.microsoft.com/office/powerpoint/2010/main" val="2001456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519706"/>
                <a:ext cx="10515600" cy="4933679"/>
              </a:xfrm>
            </p:spPr>
            <p:txBody>
              <a:bodyPr/>
              <a:lstStyle/>
              <a:p>
                <a:r>
                  <a:rPr lang="ja-JP" altLang="en-US" b="1" dirty="0" smtClean="0"/>
                  <a:t>相関に対する仮定</a:t>
                </a:r>
                <a:endParaRPr lang="en-US" altLang="ja-JP" b="1" dirty="0" smtClean="0"/>
              </a:p>
              <a:p>
                <a:pPr marL="0" indent="0">
                  <a:buNone/>
                </a:pPr>
                <a:r>
                  <a:rPr kumimoji="1" lang="ja-JP" altLang="en-US" dirty="0"/>
                  <a:t>　</a:t>
                </a:r>
                <a:r>
                  <a:rPr lang="ja-JP" altLang="en-US" dirty="0" smtClean="0"/>
                  <a:t>隠れた変数があるときの相関関数として</a:t>
                </a:r>
                <a:endParaRPr lang="en-US" altLang="ja-JP" dirty="0" smtClean="0"/>
              </a:p>
              <a:p>
                <a:pPr marL="0" indent="0">
                  <a:buNone/>
                </a:pPr>
                <a:endParaRPr kumimoji="1" lang="en-US" altLang="ja-JP" dirty="0"/>
              </a:p>
              <a:p>
                <a:pPr marL="0" indent="0">
                  <a:buNone/>
                </a:pPr>
                <a:r>
                  <a:rPr lang="ja-JP" altLang="en-US" dirty="0" smtClean="0"/>
                  <a:t>の形を仮定する。</a:t>
                </a:r>
                <a:endParaRPr lang="en-US" altLang="ja-JP" dirty="0" smtClean="0"/>
              </a:p>
              <a:p>
                <a:pPr marL="0" indent="0">
                  <a:buNone/>
                </a:pPr>
                <a:r>
                  <a:rPr kumimoji="1" lang="ja-JP" altLang="en-US" dirty="0"/>
                  <a:t>任意</a:t>
                </a:r>
                <a:r>
                  <a:rPr kumimoji="1" lang="ja-JP" altLang="en-US" dirty="0" smtClean="0"/>
                  <a:t>の</a:t>
                </a:r>
                <a:r>
                  <a:rPr kumimoji="1" lang="en-US" altLang="ja-JP" dirty="0" smtClean="0"/>
                  <a:t>φ</a:t>
                </a:r>
                <a:r>
                  <a:rPr kumimoji="1" lang="ja-JP" altLang="en-US" dirty="0" smtClean="0"/>
                  <a:t>に対し</a:t>
                </a:r>
                <a:r>
                  <a:rPr lang="ja-JP" altLang="en-US" dirty="0"/>
                  <a:t>ベル</a:t>
                </a:r>
                <a:r>
                  <a:rPr lang="ja-JP" altLang="en-US" dirty="0" smtClean="0"/>
                  <a:t>の不等式が満たされるためには</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でなければならない。</a:t>
                </a:r>
                <a:endParaRPr lang="en-US" altLang="ja-JP" dirty="0" smtClean="0"/>
              </a:p>
              <a:p>
                <a:pPr marL="0" indent="0">
                  <a:buNone/>
                </a:pPr>
                <a:r>
                  <a:rPr lang="ja-JP" altLang="en-US" dirty="0" smtClean="0"/>
                  <a:t>量子力学が正しいならば</a:t>
                </a:r>
                <a:r>
                  <a:rPr lang="ja-JP" altLang="en-US" dirty="0"/>
                  <a:t>、</a:t>
                </a:r>
                <a14:m>
                  <m:oMath xmlns:m="http://schemas.openxmlformats.org/officeDocument/2006/math">
                    <m:r>
                      <m:rPr>
                        <m:sty m:val="p"/>
                      </m:rPr>
                      <a:rPr kumimoji="1" lang="el-GR" altLang="ja-JP" b="0" i="1" smtClean="0">
                        <a:latin typeface="Cambria Math" panose="02040503050406030204" pitchFamily="18" charset="0"/>
                        <a:ea typeface="Cambria Math" panose="02040503050406030204" pitchFamily="18" charset="0"/>
                      </a:rPr>
                      <m:t>κ</m:t>
                    </m:r>
                    <m:r>
                      <a:rPr kumimoji="1" lang="en-US" altLang="ja-JP" b="0" i="1" smtClean="0">
                        <a:latin typeface="Cambria Math" panose="02040503050406030204" pitchFamily="18" charset="0"/>
                      </a:rPr>
                      <m:t>=1</m:t>
                    </m:r>
                  </m:oMath>
                </a14:m>
                <a:r>
                  <a:rPr kumimoji="1" lang="ja-JP" altLang="en-US" dirty="0" smtClean="0"/>
                  <a:t>である。</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519706"/>
                <a:ext cx="10515600" cy="4933679"/>
              </a:xfrm>
              <a:blipFill rotWithShape="0">
                <a:blip r:embed="rId2"/>
                <a:stretch>
                  <a:fillRect l="-1217" t="-1728" b="-3580"/>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3124697" y="2487168"/>
            <a:ext cx="3352101" cy="681670"/>
          </a:xfrm>
          <a:prstGeom prst="rect">
            <a:avLst/>
          </a:prstGeom>
        </p:spPr>
      </p:pic>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3535024" y="4231344"/>
            <a:ext cx="2102668" cy="1084750"/>
          </a:xfrm>
          <a:prstGeom prst="rect">
            <a:avLst/>
          </a:prstGeom>
        </p:spPr>
      </p:pic>
    </p:spTree>
    <p:extLst>
      <p:ext uri="{BB962C8B-B14F-4D97-AF65-F5344CB8AC3E}">
        <p14:creationId xmlns:p14="http://schemas.microsoft.com/office/powerpoint/2010/main" val="311909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813816"/>
          </a:xfrm>
        </p:spPr>
        <p:txBody>
          <a:bodyPr>
            <a:normAutofit/>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50392" y="1316736"/>
                <a:ext cx="11341608" cy="5541264"/>
              </a:xfrm>
            </p:spPr>
            <p:txBody>
              <a:bodyPr>
                <a:normAutofit/>
              </a:bodyPr>
              <a:lstStyle/>
              <a:p>
                <a:r>
                  <a:rPr kumimoji="1" lang="ja-JP" altLang="en-US" b="1" dirty="0" smtClean="0"/>
                  <a:t>偏光の測定</a:t>
                </a:r>
                <a:endParaRPr kumimoji="1" lang="en-US" altLang="ja-JP" b="1" dirty="0" smtClean="0"/>
              </a:p>
              <a:p>
                <a:pPr marL="0" indent="0">
                  <a:buNone/>
                </a:pPr>
                <a:r>
                  <a:rPr lang="en-US" altLang="ja-JP" dirty="0" smtClean="0"/>
                  <a:t>γ</a:t>
                </a:r>
                <a:r>
                  <a:rPr lang="ja-JP" altLang="en-US" dirty="0" smtClean="0"/>
                  <a:t>線</a:t>
                </a:r>
                <a:r>
                  <a:rPr lang="ja-JP" altLang="en-US" dirty="0"/>
                  <a:t>（</a:t>
                </a:r>
                <a:r>
                  <a:rPr lang="en-US" altLang="ja-JP" dirty="0"/>
                  <a:t>511 </a:t>
                </a:r>
                <a:r>
                  <a:rPr lang="en-US" altLang="ja-JP" dirty="0" err="1"/>
                  <a:t>keV</a:t>
                </a:r>
                <a:r>
                  <a:rPr lang="en-US" altLang="ja-JP" dirty="0"/>
                  <a:t> </a:t>
                </a:r>
                <a:r>
                  <a:rPr lang="ja-JP" altLang="en-US" dirty="0"/>
                  <a:t>～ </a:t>
                </a:r>
                <a14:m>
                  <m:oMath xmlns:m="http://schemas.openxmlformats.org/officeDocument/2006/math">
                    <m:r>
                      <a:rPr lang="en-US" altLang="ja-JP" i="1">
                        <a:latin typeface="Cambria Math" panose="02040503050406030204" pitchFamily="18" charset="0"/>
                      </a:rPr>
                      <m:t>2.43</m:t>
                    </m:r>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−12</m:t>
                        </m:r>
                      </m:sup>
                    </m:sSup>
                  </m:oMath>
                </a14:m>
                <a:r>
                  <a:rPr lang="en-US" altLang="ja-JP" dirty="0"/>
                  <a:t> m</a:t>
                </a:r>
                <a:r>
                  <a:rPr lang="ja-JP" altLang="en-US" dirty="0"/>
                  <a:t>）の</a:t>
                </a:r>
                <a:r>
                  <a:rPr lang="ja-JP" altLang="en-US" dirty="0" smtClean="0"/>
                  <a:t>偏光は直接観測できない</a:t>
                </a:r>
                <a:r>
                  <a:rPr lang="ja-JP" altLang="en-US" dirty="0"/>
                  <a:t>。</a:t>
                </a:r>
                <a:endParaRPr lang="en-US" altLang="ja-JP" dirty="0"/>
              </a:p>
              <a:p>
                <a:pPr marL="0" lvl="0" indent="0">
                  <a:lnSpc>
                    <a:spcPct val="90000"/>
                  </a:lnSpc>
                  <a:buNone/>
                </a:pPr>
                <a:r>
                  <a:rPr kumimoji="1" lang="ja-JP" altLang="en-US" dirty="0" smtClean="0"/>
                  <a:t>➡</a:t>
                </a:r>
                <a:r>
                  <a:rPr lang="ja-JP" altLang="en-US" dirty="0">
                    <a:solidFill>
                      <a:prstClr val="black"/>
                    </a:solidFill>
                  </a:rPr>
                  <a:t> </a:t>
                </a:r>
                <a:r>
                  <a:rPr lang="ja-JP" altLang="en-US" dirty="0" smtClean="0">
                    <a:solidFill>
                      <a:prstClr val="black"/>
                    </a:solidFill>
                  </a:rPr>
                  <a:t>コンプトン</a:t>
                </a:r>
                <a:r>
                  <a:rPr lang="ja-JP" altLang="en-US" dirty="0">
                    <a:solidFill>
                      <a:prstClr val="black"/>
                    </a:solidFill>
                  </a:rPr>
                  <a:t>散乱の角度依存性</a:t>
                </a:r>
                <a:r>
                  <a:rPr lang="ja-JP" altLang="en-US" dirty="0" smtClean="0">
                    <a:solidFill>
                      <a:prstClr val="black"/>
                    </a:solidFill>
                  </a:rPr>
                  <a:t>を測定</a:t>
                </a:r>
                <a:r>
                  <a:rPr lang="ja-JP" altLang="en-US" dirty="0">
                    <a:solidFill>
                      <a:prstClr val="black"/>
                    </a:solidFill>
                  </a:rPr>
                  <a:t>して偏光を間接的に測定</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50392" y="1316736"/>
                <a:ext cx="11341608" cy="5541264"/>
              </a:xfrm>
              <a:blipFill rotWithShape="0">
                <a:blip r:embed="rId2"/>
                <a:stretch>
                  <a:fillRect l="-1129" t="-154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21</a:t>
            </a:fld>
            <a:endParaRPr lang="ja-JP" altLang="en-US" dirty="0">
              <a:solidFill>
                <a:prstClr val="black">
                  <a:tint val="75000"/>
                </a:prstClr>
              </a:solidFill>
            </a:endParaRPr>
          </a:p>
        </p:txBody>
      </p:sp>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5184" y="3085262"/>
            <a:ext cx="6656916" cy="3681298"/>
          </a:xfrm>
          <a:prstGeom prst="rect">
            <a:avLst/>
          </a:prstGeom>
        </p:spPr>
      </p:pic>
    </p:spTree>
    <p:extLst>
      <p:ext uri="{BB962C8B-B14F-4D97-AF65-F5344CB8AC3E}">
        <p14:creationId xmlns:p14="http://schemas.microsoft.com/office/powerpoint/2010/main" val="1234242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p:sp>
        <p:nvSpPr>
          <p:cNvPr id="3" name="コンテンツ プレースホルダー 2"/>
          <p:cNvSpPr>
            <a:spLocks noGrp="1"/>
          </p:cNvSpPr>
          <p:nvPr>
            <p:ph idx="1"/>
          </p:nvPr>
        </p:nvSpPr>
        <p:spPr>
          <a:xfrm>
            <a:off x="838200" y="1280160"/>
            <a:ext cx="10515600" cy="5468112"/>
          </a:xfrm>
        </p:spPr>
        <p:txBody>
          <a:bodyPr/>
          <a:lstStyle/>
          <a:p>
            <a:r>
              <a:rPr kumimoji="1" lang="ja-JP" altLang="en-US" b="1" dirty="0" smtClean="0"/>
              <a:t>クライン</a:t>
            </a:r>
            <a:r>
              <a:rPr kumimoji="1" lang="en-US" altLang="ja-JP" b="1" dirty="0" smtClean="0"/>
              <a:t>-</a:t>
            </a:r>
            <a:r>
              <a:rPr lang="ja-JP" altLang="en-US" b="1" dirty="0" smtClean="0"/>
              <a:t>仁科の式</a:t>
            </a:r>
            <a:endParaRPr lang="en-US" altLang="ja-JP" b="1" dirty="0" smtClean="0"/>
          </a:p>
          <a:p>
            <a:pPr marL="0" indent="0">
              <a:buNone/>
            </a:pPr>
            <a:r>
              <a:rPr lang="ja-JP" altLang="en-US" dirty="0" smtClean="0"/>
              <a:t>　</a:t>
            </a:r>
            <a:r>
              <a:rPr lang="en-US" altLang="ja-JP" dirty="0" smtClean="0"/>
              <a:t>QED</a:t>
            </a:r>
            <a:r>
              <a:rPr lang="ja-JP" altLang="en-US" dirty="0" smtClean="0"/>
              <a:t>による計算によってコンプトン散乱の</a:t>
            </a:r>
            <a:endParaRPr lang="en-US" altLang="ja-JP" dirty="0" smtClean="0"/>
          </a:p>
          <a:p>
            <a:pPr marL="0" indent="0">
              <a:buNone/>
            </a:pPr>
            <a:r>
              <a:rPr lang="en-US" altLang="ja-JP" dirty="0"/>
              <a:t> </a:t>
            </a:r>
            <a:r>
              <a:rPr lang="en-US" altLang="ja-JP" dirty="0" smtClean="0"/>
              <a:t> </a:t>
            </a:r>
            <a:r>
              <a:rPr lang="ja-JP" altLang="en-US" dirty="0" smtClean="0"/>
              <a:t>微分断面積は、偏光面と散乱面のなす角</a:t>
            </a:r>
            <a:r>
              <a:rPr lang="en-US" altLang="ja-JP" dirty="0" smtClean="0"/>
              <a:t>η</a:t>
            </a:r>
            <a:r>
              <a:rPr lang="ja-JP" altLang="en-US" dirty="0" smtClean="0"/>
              <a:t>と</a:t>
            </a:r>
            <a:endParaRPr lang="en-US" altLang="ja-JP" dirty="0" smtClean="0"/>
          </a:p>
          <a:p>
            <a:pPr marL="0" indent="0">
              <a:buNone/>
            </a:pPr>
            <a:r>
              <a:rPr lang="en-US" altLang="ja-JP" dirty="0"/>
              <a:t> </a:t>
            </a:r>
            <a:r>
              <a:rPr lang="en-US" altLang="ja-JP" dirty="0" smtClean="0"/>
              <a:t> </a:t>
            </a:r>
            <a:r>
              <a:rPr lang="ja-JP" altLang="en-US" dirty="0" smtClean="0"/>
              <a:t>次のように関係付けられる。</a:t>
            </a:r>
            <a:endParaRPr lang="en-US" altLang="ja-JP" dirty="0" smtClean="0"/>
          </a:p>
          <a:p>
            <a:pPr marL="0" indent="0">
              <a:buNone/>
            </a:pPr>
            <a:endParaRPr kumimoji="1" lang="en-US" altLang="ja-JP" dirty="0"/>
          </a:p>
        </p:txBody>
      </p:sp>
      <p:sp>
        <p:nvSpPr>
          <p:cNvPr id="6" name="スライド番号プレースホルダー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22</a:t>
            </a:fld>
            <a:endParaRPr lang="ja-JP" altLang="en-US">
              <a:solidFill>
                <a:prstClr val="black">
                  <a:tint val="75000"/>
                </a:prstClr>
              </a:solidFill>
            </a:endParaRPr>
          </a:p>
        </p:txBody>
      </p:sp>
      <p:pic>
        <p:nvPicPr>
          <p:cNvPr id="4" name="図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3199" y="3375302"/>
            <a:ext cx="5407177" cy="1070022"/>
          </a:xfrm>
          <a:prstGeom prst="rect">
            <a:avLst/>
          </a:prstGeom>
        </p:spPr>
      </p:pic>
      <p:pic>
        <p:nvPicPr>
          <p:cNvPr id="8"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88366" y="241139"/>
            <a:ext cx="2915057" cy="6268325"/>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570417" y="4445324"/>
            <a:ext cx="3741311" cy="2331976"/>
          </a:xfrm>
          <a:prstGeom prst="rect">
            <a:avLst/>
          </a:prstGeom>
        </p:spPr>
      </p:pic>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4212712" y="4241914"/>
            <a:ext cx="5643410" cy="2709769"/>
          </a:xfrm>
          <a:prstGeom prst="rect">
            <a:avLst/>
          </a:prstGeom>
        </p:spPr>
      </p:pic>
    </p:spTree>
    <p:extLst>
      <p:ext uri="{BB962C8B-B14F-4D97-AF65-F5344CB8AC3E}">
        <p14:creationId xmlns:p14="http://schemas.microsoft.com/office/powerpoint/2010/main" val="3337492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ja-JP" altLang="en-US" dirty="0" smtClean="0"/>
              <a:t>実験原理</a:t>
            </a:r>
            <a:endParaRPr kumimoji="1" lang="ja-JP" altLang="en-US" dirty="0"/>
          </a:p>
        </p:txBody>
      </p:sp>
      <p:sp>
        <p:nvSpPr>
          <p:cNvPr id="12" name="コンテンツ プレースホルダー 11"/>
          <p:cNvSpPr>
            <a:spLocks noGrp="1"/>
          </p:cNvSpPr>
          <p:nvPr>
            <p:ph idx="1"/>
          </p:nvPr>
        </p:nvSpPr>
        <p:spPr>
          <a:xfrm>
            <a:off x="838200" y="1429555"/>
            <a:ext cx="10515600" cy="5215944"/>
          </a:xfrm>
        </p:spPr>
        <p:txBody>
          <a:bodyPr>
            <a:normAutofit fontScale="92500"/>
          </a:bodyPr>
          <a:lstStyle/>
          <a:p>
            <a:r>
              <a:rPr kumimoji="1" lang="ja-JP" altLang="en-US" b="1" dirty="0" smtClean="0"/>
              <a:t>偏光に関するコヒーレンスがどこで失われるか</a:t>
            </a:r>
            <a:r>
              <a:rPr kumimoji="1" lang="en-US" altLang="ja-JP" b="1" dirty="0" smtClean="0"/>
              <a:t>?</a:t>
            </a:r>
          </a:p>
          <a:p>
            <a:pPr marL="0" indent="0">
              <a:buNone/>
            </a:pPr>
            <a:r>
              <a:rPr lang="ja-JP" altLang="en-US" dirty="0" smtClean="0"/>
              <a:t>①　プラスチックシンチレータ</a:t>
            </a:r>
            <a:endParaRPr lang="en-US" altLang="ja-JP" dirty="0" smtClean="0"/>
          </a:p>
          <a:p>
            <a:pPr marL="0" indent="0">
              <a:buNone/>
            </a:pPr>
            <a:r>
              <a:rPr lang="ja-JP" altLang="en-US" dirty="0" smtClean="0"/>
              <a:t>　どちらかの</a:t>
            </a:r>
            <a:r>
              <a:rPr lang="en-US" altLang="ja-JP" dirty="0" smtClean="0"/>
              <a:t>PL</a:t>
            </a:r>
            <a:r>
              <a:rPr lang="ja-JP" altLang="en-US" dirty="0" smtClean="0"/>
              <a:t>シンチレータに入射した時点で</a:t>
            </a:r>
            <a:r>
              <a:rPr lang="ja-JP" altLang="en-US" dirty="0"/>
              <a:t>、</a:t>
            </a:r>
            <a:endParaRPr lang="en-US" altLang="ja-JP" dirty="0" smtClean="0"/>
          </a:p>
          <a:p>
            <a:pPr marL="0" indent="0">
              <a:buNone/>
            </a:pPr>
            <a:r>
              <a:rPr lang="ja-JP" altLang="en-US" dirty="0"/>
              <a:t>　</a:t>
            </a:r>
            <a:endParaRPr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dirty="0" smtClean="0"/>
              <a:t>と状態が収縮する。（混合状態になる。）</a:t>
            </a:r>
            <a:endParaRPr lang="en-US" altLang="ja-JP" dirty="0"/>
          </a:p>
          <a:p>
            <a:pPr marL="0" indent="0">
              <a:buNone/>
            </a:pPr>
            <a:r>
              <a:rPr lang="ja-JP" altLang="en-US" dirty="0" smtClean="0"/>
              <a:t>②　コンプトン散乱後</a:t>
            </a:r>
            <a:r>
              <a:rPr lang="en-US" altLang="ja-JP" dirty="0" err="1" smtClean="0"/>
              <a:t>NaI</a:t>
            </a:r>
            <a:r>
              <a:rPr lang="ja-JP" altLang="en-US" dirty="0" smtClean="0"/>
              <a:t>シンチレータ</a:t>
            </a:r>
            <a:endParaRPr lang="en-US" altLang="ja-JP" dirty="0"/>
          </a:p>
          <a:p>
            <a:pPr marL="0" indent="0">
              <a:buNone/>
            </a:pPr>
            <a:r>
              <a:rPr kumimoji="1" lang="ja-JP" altLang="en-US" dirty="0" smtClean="0"/>
              <a:t>　</a:t>
            </a:r>
            <a:r>
              <a:rPr kumimoji="1" lang="en-US" altLang="ja-JP" dirty="0" smtClean="0"/>
              <a:t>PL</a:t>
            </a:r>
            <a:r>
              <a:rPr kumimoji="1" lang="ja-JP" altLang="en-US" dirty="0" smtClean="0"/>
              <a:t>シンチレータでのコンプトン散乱ではコヒーレンスは失われず、</a:t>
            </a:r>
            <a:endParaRPr lang="en-US" altLang="ja-JP" dirty="0"/>
          </a:p>
          <a:p>
            <a:pPr marL="0" indent="0">
              <a:buNone/>
            </a:pPr>
            <a:r>
              <a:rPr kumimoji="1" lang="en-US" altLang="ja-JP" dirty="0" err="1" smtClean="0"/>
              <a:t>NaI</a:t>
            </a:r>
            <a:r>
              <a:rPr kumimoji="1" lang="ja-JP" altLang="en-US" dirty="0" smtClean="0"/>
              <a:t>シンチレータに入射した時点で初めて収縮する。</a:t>
            </a:r>
            <a:endParaRPr kumimoji="1" lang="ja-JP" altLang="en-US" dirty="0"/>
          </a:p>
        </p:txBody>
      </p:sp>
      <p:sp>
        <p:nvSpPr>
          <p:cNvPr id="3" name="スライド番号プレースホルダー 2"/>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23</a:t>
            </a:fld>
            <a:endParaRPr lang="ja-JP" altLang="en-US">
              <a:solidFill>
                <a:prstClr val="black">
                  <a:tint val="75000"/>
                </a:prstClr>
              </a:solidFill>
            </a:endParaRPr>
          </a:p>
        </p:txBody>
      </p:sp>
      <p:pic>
        <p:nvPicPr>
          <p:cNvPr id="2" name="図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065" y="2883906"/>
            <a:ext cx="6003539" cy="1662335"/>
          </a:xfrm>
          <a:prstGeom prst="rect">
            <a:avLst/>
          </a:prstGeom>
        </p:spPr>
      </p:pic>
    </p:spTree>
    <p:extLst>
      <p:ext uri="{BB962C8B-B14F-4D97-AF65-F5344CB8AC3E}">
        <p14:creationId xmlns:p14="http://schemas.microsoft.com/office/powerpoint/2010/main" val="2752513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7828" y="645190"/>
            <a:ext cx="9601200" cy="1485900"/>
          </a:xfrm>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328738"/>
                <a:ext cx="7234238" cy="5529262"/>
              </a:xfrm>
            </p:spPr>
            <p:txBody>
              <a:bodyPr>
                <a:normAutofit fontScale="92500" lnSpcReduction="10000"/>
              </a:bodyPr>
              <a:lstStyle/>
              <a:p>
                <a:pPr marL="0" indent="0">
                  <a:buNone/>
                </a:pPr>
                <a:r>
                  <a:rPr kumimoji="1" lang="ja-JP" altLang="en-US" dirty="0" smtClean="0"/>
                  <a:t>①</a:t>
                </a:r>
                <a:r>
                  <a:rPr kumimoji="1" lang="en-US" altLang="ja-JP" dirty="0" smtClean="0"/>
                  <a:t>PL</a:t>
                </a:r>
                <a:r>
                  <a:rPr kumimoji="1" lang="ja-JP" altLang="en-US" dirty="0" smtClean="0"/>
                  <a:t>シンチレータでコヒーレンスが失われるとき</a:t>
                </a:r>
                <a:endParaRPr kumimoji="1" lang="en-US" altLang="ja-JP" dirty="0" smtClean="0"/>
              </a:p>
              <a:p>
                <a:pPr marL="0" indent="0">
                  <a:buNone/>
                </a:pPr>
                <a:r>
                  <a:rPr kumimoji="1" lang="en-US" altLang="ja-JP" dirty="0" smtClean="0"/>
                  <a:t>PL</a:t>
                </a:r>
                <a:r>
                  <a:rPr kumimoji="1" lang="ja-JP" altLang="en-US" dirty="0" smtClean="0"/>
                  <a:t>シンチレータで混合状態になる</a:t>
                </a:r>
                <a:endParaRPr lang="en-US" altLang="ja-JP" dirty="0"/>
              </a:p>
              <a:p>
                <a:pPr marL="0" indent="0">
                  <a:buNone/>
                </a:pPr>
                <a:r>
                  <a:rPr kumimoji="1" lang="ja-JP" altLang="en-US" dirty="0" smtClean="0"/>
                  <a:t>➡角度</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𝜙</m:t>
                        </m:r>
                      </m:e>
                      <m:sub>
                        <m:r>
                          <a:rPr kumimoji="1" lang="en-US" altLang="ja-JP" b="0" i="1" smtClean="0">
                            <a:latin typeface="Cambria Math" panose="02040503050406030204" pitchFamily="18" charset="0"/>
                          </a:rPr>
                          <m:t>𝐴</m:t>
                        </m:r>
                      </m:sub>
                    </m:sSub>
                    <m:r>
                      <a:rPr kumimoji="1" lang="en-US" altLang="ja-JP" b="0"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𝜙</m:t>
                        </m:r>
                      </m:e>
                      <m:sub>
                        <m:r>
                          <a:rPr kumimoji="1" lang="en-US" altLang="ja-JP" b="0" i="1" smtClean="0">
                            <a:latin typeface="Cambria Math" panose="02040503050406030204" pitchFamily="18" charset="0"/>
                          </a:rPr>
                          <m:t>𝐵</m:t>
                        </m:r>
                      </m:sub>
                    </m:sSub>
                  </m:oMath>
                </a14:m>
                <a:r>
                  <a:rPr kumimoji="1" lang="ja-JP" altLang="en-US" dirty="0" smtClean="0"/>
                  <a:t>に対して</a:t>
                </a:r>
                <a:r>
                  <a:rPr kumimoji="1" lang="ja-JP" altLang="en-US" u="sng" dirty="0" smtClean="0"/>
                  <a:t>連続的な</a:t>
                </a:r>
                <a:r>
                  <a:rPr kumimoji="1" lang="ja-JP" altLang="en-US" dirty="0" smtClean="0"/>
                  <a:t>統計平均を取らなければならない。</a:t>
                </a:r>
                <a:r>
                  <a:rPr kumimoji="1" lang="en-US" altLang="ja-JP" dirty="0" smtClean="0"/>
                  <a:t>:</a:t>
                </a:r>
              </a:p>
              <a:p>
                <a:pPr marL="0" indent="0">
                  <a:buNone/>
                </a:pPr>
                <a:r>
                  <a:rPr lang="ja-JP" altLang="en-US" dirty="0"/>
                  <a:t>明示的</a:t>
                </a:r>
                <a:r>
                  <a:rPr lang="ja-JP" altLang="en-US" dirty="0" smtClean="0"/>
                  <a:t>に角度平均</a:t>
                </a: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buNone/>
                </a:pPr>
                <a:r>
                  <a:rPr kumimoji="1" lang="ja-JP" altLang="en-US" dirty="0" smtClean="0"/>
                  <a:t>を計算する。</a:t>
                </a:r>
                <a:endParaRPr kumimoji="1" lang="en-US" altLang="ja-JP" dirty="0" smtClean="0"/>
              </a:p>
              <a:p>
                <a:pPr marL="0" indent="0">
                  <a:buNone/>
                </a:pPr>
                <a:r>
                  <a:rPr lang="ja-JP" altLang="en-US" sz="2400" dirty="0" smtClean="0"/>
                  <a:t>（</a:t>
                </a:r>
                <a:r>
                  <a:rPr lang="en-US" altLang="ja-JP" sz="2400" dirty="0" smtClean="0"/>
                  <a:t>P</a:t>
                </a:r>
                <a:r>
                  <a:rPr lang="ja-JP" altLang="en-US" sz="2400" dirty="0" smtClean="0"/>
                  <a:t>：散乱確率</a:t>
                </a:r>
                <a:r>
                  <a:rPr lang="en-US" altLang="ja-JP" sz="2400" dirty="0" smtClean="0"/>
                  <a:t>,</a:t>
                </a:r>
              </a:p>
              <a:p>
                <a:pPr marL="0" indent="0">
                  <a:buNone/>
                </a:pPr>
                <a:r>
                  <a:rPr lang="en-US" altLang="ja-JP" sz="2400" dirty="0" smtClean="0"/>
                  <a:t> </a:t>
                </a:r>
                <a:r>
                  <a:rPr lang="en-US" altLang="ja-JP" sz="2400" dirty="0"/>
                  <a:t> </a:t>
                </a:r>
                <a:r>
                  <a:rPr lang="en-US" altLang="ja-JP" sz="2400" dirty="0" smtClean="0"/>
                  <a:t> P’: </a:t>
                </a:r>
                <a:r>
                  <a:rPr lang="ja-JP" altLang="en-US" sz="2400" dirty="0" smtClean="0"/>
                  <a:t>偏光の観測面を定めたときの散乱確率</a:t>
                </a:r>
                <a:r>
                  <a:rPr lang="en-US" altLang="ja-JP" sz="2400" dirty="0" smtClean="0"/>
                  <a:t>)</a:t>
                </a:r>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328738"/>
                <a:ext cx="7234238" cy="5529262"/>
              </a:xfrm>
              <a:blipFill rotWithShape="0">
                <a:blip r:embed="rId2"/>
                <a:stretch>
                  <a:fillRect l="-1518" t="-2426"/>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24</a:t>
            </a:fld>
            <a:endParaRPr lang="ja-JP" altLang="en-US">
              <a:solidFill>
                <a:prstClr val="black">
                  <a:tint val="75000"/>
                </a:prstClr>
              </a:solidFill>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838200" y="3857539"/>
            <a:ext cx="5228923" cy="1466818"/>
          </a:xfrm>
          <a:prstGeom prst="rect">
            <a:avLst/>
          </a:prstGeom>
        </p:spPr>
      </p:pic>
      <p:pic>
        <p:nvPicPr>
          <p:cNvPr id="8"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7123" y="1509391"/>
            <a:ext cx="5991550" cy="4696295"/>
          </a:xfrm>
          <a:prstGeom prst="rect">
            <a:avLst/>
          </a:prstGeom>
        </p:spPr>
      </p:pic>
    </p:spTree>
    <p:extLst>
      <p:ext uri="{BB962C8B-B14F-4D97-AF65-F5344CB8AC3E}">
        <p14:creationId xmlns:p14="http://schemas.microsoft.com/office/powerpoint/2010/main" val="516656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ja-JP" altLang="en-US" dirty="0"/>
              <a:t>原理</a:t>
            </a:r>
            <a:endParaRPr kumimoji="1" lang="ja-JP" altLang="en-US" dirty="0"/>
          </a:p>
        </p:txBody>
      </p:sp>
      <p:sp>
        <p:nvSpPr>
          <p:cNvPr id="3" name="コンテンツ プレースホルダー 2"/>
          <p:cNvSpPr>
            <a:spLocks noGrp="1"/>
          </p:cNvSpPr>
          <p:nvPr>
            <p:ph idx="1"/>
          </p:nvPr>
        </p:nvSpPr>
        <p:spPr>
          <a:xfrm>
            <a:off x="838199" y="1485900"/>
            <a:ext cx="11286745" cy="5372100"/>
          </a:xfrm>
        </p:spPr>
        <p:txBody>
          <a:bodyPr/>
          <a:lstStyle/>
          <a:p>
            <a:pPr marL="0" indent="0">
              <a:buNone/>
            </a:pPr>
            <a:r>
              <a:rPr kumimoji="1" lang="ja-JP" altLang="en-US" dirty="0" smtClean="0"/>
              <a:t>①</a:t>
            </a:r>
            <a:r>
              <a:rPr kumimoji="1" lang="en-US" altLang="ja-JP" dirty="0" smtClean="0"/>
              <a:t>PL</a:t>
            </a:r>
            <a:r>
              <a:rPr kumimoji="1" lang="ja-JP" altLang="en-US" dirty="0" smtClean="0"/>
              <a:t>シンチレータでコヒーレンスが失われるとき</a:t>
            </a:r>
            <a:endParaRPr kumimoji="1" lang="en-US" altLang="ja-JP" dirty="0" smtClean="0"/>
          </a:p>
          <a:p>
            <a:pPr marL="0" indent="0">
              <a:buNone/>
            </a:pPr>
            <a:r>
              <a:rPr kumimoji="1" lang="ja-JP" altLang="en-US" dirty="0" smtClean="0"/>
              <a:t>相関関数</a:t>
            </a:r>
            <a:endParaRPr kumimoji="1" lang="en-US" altLang="ja-JP" dirty="0" smtClean="0"/>
          </a:p>
          <a:p>
            <a:pPr marL="0" indent="0">
              <a:buNone/>
            </a:pPr>
            <a:endParaRPr lang="en-US" altLang="ja-JP" dirty="0"/>
          </a:p>
          <a:p>
            <a:pPr marL="0" indent="0">
              <a:buNone/>
            </a:pPr>
            <a:r>
              <a:rPr kumimoji="1" lang="ja-JP" altLang="en-US" dirty="0" smtClean="0"/>
              <a:t>の形を仮定して、</a:t>
            </a:r>
            <a:endParaRPr kumimoji="1" lang="en-US" altLang="ja-JP" dirty="0" smtClean="0"/>
          </a:p>
          <a:p>
            <a:pPr marL="0" indent="0">
              <a:buNone/>
            </a:pPr>
            <a:r>
              <a:rPr kumimoji="1" lang="en-US" altLang="ja-JP" u="sng" dirty="0" smtClean="0"/>
              <a:t>Site A,B</a:t>
            </a:r>
            <a:r>
              <a:rPr kumimoji="1" lang="ja-JP" altLang="en-US" u="sng" dirty="0" smtClean="0"/>
              <a:t>の入れ替え</a:t>
            </a:r>
            <a:r>
              <a:rPr kumimoji="1" lang="ja-JP" altLang="en-US" dirty="0" smtClean="0"/>
              <a:t>に対する対称性、</a:t>
            </a:r>
            <a:r>
              <a:rPr lang="en-US" altLang="ja-JP" dirty="0" err="1" smtClean="0"/>
              <a:t>x,y</a:t>
            </a:r>
            <a:r>
              <a:rPr lang="ja-JP" altLang="en-US" dirty="0" smtClean="0"/>
              <a:t>軸に対する</a:t>
            </a:r>
            <a:r>
              <a:rPr lang="ja-JP" altLang="en-US" u="sng" dirty="0" smtClean="0"/>
              <a:t>空間回転</a:t>
            </a:r>
            <a:r>
              <a:rPr lang="ja-JP" altLang="en-US" dirty="0" smtClean="0"/>
              <a:t>対称性を要請すると、確率は次のようになる。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25</a:t>
            </a:fld>
            <a:endParaRPr lang="ja-JP" altLang="en-US">
              <a:solidFill>
                <a:prstClr val="black">
                  <a:tint val="75000"/>
                </a:prstClr>
              </a:solidFill>
            </a:endParaRPr>
          </a:p>
        </p:txBody>
      </p:sp>
      <p:pic>
        <p:nvPicPr>
          <p:cNvPr id="7" name="図 6"/>
          <p:cNvPicPr>
            <a:picLocks noChangeAspect="1"/>
          </p:cNvPicPr>
          <p:nvPr/>
        </p:nvPicPr>
        <p:blipFill>
          <a:blip r:embed="rId2">
            <a:clrChange>
              <a:clrFrom>
                <a:srgbClr val="FFFFFF"/>
              </a:clrFrom>
              <a:clrTo>
                <a:srgbClr val="FFFFFF">
                  <a:alpha val="0"/>
                </a:srgbClr>
              </a:clrTo>
            </a:clrChange>
          </a:blip>
          <a:stretch>
            <a:fillRect/>
          </a:stretch>
        </p:blipFill>
        <p:spPr>
          <a:xfrm>
            <a:off x="2420136" y="2364448"/>
            <a:ext cx="5100405" cy="735640"/>
          </a:xfrm>
          <a:prstGeom prst="rect">
            <a:avLst/>
          </a:prstGeom>
        </p:spPr>
      </p:pic>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2206726" y="4526280"/>
            <a:ext cx="7594794" cy="2226918"/>
          </a:xfrm>
          <a:prstGeom prst="rect">
            <a:avLst/>
          </a:prstGeom>
        </p:spPr>
      </p:pic>
    </p:spTree>
    <p:extLst>
      <p:ext uri="{BB962C8B-B14F-4D97-AF65-F5344CB8AC3E}">
        <p14:creationId xmlns:p14="http://schemas.microsoft.com/office/powerpoint/2010/main" val="372894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p:sp>
        <p:nvSpPr>
          <p:cNvPr id="3" name="コンテンツ プレースホルダー 2"/>
          <p:cNvSpPr>
            <a:spLocks noGrp="1"/>
          </p:cNvSpPr>
          <p:nvPr>
            <p:ph idx="1"/>
          </p:nvPr>
        </p:nvSpPr>
        <p:spPr>
          <a:xfrm>
            <a:off x="838200" y="1485900"/>
            <a:ext cx="10515600" cy="5229225"/>
          </a:xfrm>
        </p:spPr>
        <p:txBody>
          <a:bodyPr>
            <a:normAutofit fontScale="92500"/>
          </a:bodyPr>
          <a:lstStyle/>
          <a:p>
            <a:pPr marL="0" indent="0">
              <a:buNone/>
            </a:pPr>
            <a:r>
              <a:rPr kumimoji="1" lang="ja-JP" altLang="en-US" dirty="0" smtClean="0"/>
              <a:t>①</a:t>
            </a:r>
            <a:r>
              <a:rPr kumimoji="1" lang="en-US" altLang="ja-JP" dirty="0" smtClean="0"/>
              <a:t>PL</a:t>
            </a:r>
            <a:r>
              <a:rPr kumimoji="1" lang="ja-JP" altLang="en-US" dirty="0" smtClean="0"/>
              <a:t>シンチレータでコヒーレンスが失われるとき</a:t>
            </a:r>
            <a:endParaRPr kumimoji="1" lang="en-US" altLang="ja-JP" dirty="0" smtClean="0"/>
          </a:p>
          <a:p>
            <a:pPr marL="0" indent="0">
              <a:buNone/>
            </a:pPr>
            <a:r>
              <a:rPr kumimoji="1" lang="ja-JP" altLang="en-US" dirty="0" smtClean="0"/>
              <a:t>　以上の観測確率とクライン</a:t>
            </a:r>
            <a:r>
              <a:rPr kumimoji="1" lang="en-US" altLang="ja-JP" dirty="0" smtClean="0"/>
              <a:t>-</a:t>
            </a:r>
            <a:r>
              <a:rPr kumimoji="1" lang="ja-JP" altLang="en-US" dirty="0" smtClean="0"/>
              <a:t>仁科の式による散乱確率を用いると、</a:t>
            </a:r>
            <a:endParaRPr kumimoji="1" lang="en-US" altLang="ja-JP" dirty="0" smtClean="0"/>
          </a:p>
          <a:p>
            <a:pPr marL="0" indent="0">
              <a:buNone/>
            </a:pPr>
            <a:r>
              <a:rPr lang="ja-JP" altLang="en-US" dirty="0" smtClean="0"/>
              <a:t>（散乱角</a:t>
            </a:r>
            <a:r>
              <a:rPr lang="en-US" altLang="ja-JP" dirty="0" smtClean="0"/>
              <a:t>θ</a:t>
            </a:r>
            <a:r>
              <a:rPr lang="ja-JP" altLang="en-US" dirty="0" smtClean="0"/>
              <a:t>は</a:t>
            </a:r>
            <a:r>
              <a:rPr lang="en-US" altLang="ja-JP" dirty="0" smtClean="0"/>
              <a:t>0</a:t>
            </a:r>
            <a:r>
              <a:rPr lang="ja-JP" altLang="en-US" dirty="0" smtClean="0"/>
              <a:t>として</a:t>
            </a:r>
            <a:r>
              <a:rPr lang="en-US" altLang="ja-JP" dirty="0" smtClean="0"/>
              <a:t>)</a:t>
            </a:r>
          </a:p>
          <a:p>
            <a:pPr marL="0" indent="0">
              <a:buNone/>
            </a:pPr>
            <a:endParaRPr lang="en-US" altLang="ja-JP" dirty="0"/>
          </a:p>
          <a:p>
            <a:pPr marL="0" indent="0">
              <a:buNone/>
            </a:pPr>
            <a:endParaRPr lang="en-US" altLang="ja-JP" dirty="0" smtClean="0"/>
          </a:p>
          <a:p>
            <a:pPr marL="0" indent="0">
              <a:buNone/>
            </a:pPr>
            <a:r>
              <a:rPr lang="ja-JP" altLang="en-US" dirty="0" smtClean="0"/>
              <a:t>と計算できるので、</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lang="ja-JP" altLang="en-US" dirty="0" smtClean="0"/>
              <a:t>となる。</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26</a:t>
            </a:fld>
            <a:endParaRPr lang="ja-JP" altLang="en-US">
              <a:solidFill>
                <a:prstClr val="black">
                  <a:tint val="75000"/>
                </a:prstClr>
              </a:solidFill>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1141929" y="2931331"/>
            <a:ext cx="8961744" cy="1105356"/>
          </a:xfrm>
          <a:prstGeom prst="rect">
            <a:avLst/>
          </a:prstGeom>
        </p:spPr>
      </p:pic>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2780069" y="4535424"/>
            <a:ext cx="5075408" cy="1625231"/>
          </a:xfrm>
          <a:prstGeom prst="rect">
            <a:avLst/>
          </a:prstGeom>
        </p:spPr>
      </p:pic>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8720211" y="5042634"/>
            <a:ext cx="2766924" cy="1010702"/>
          </a:xfrm>
          <a:prstGeom prst="rect">
            <a:avLst/>
          </a:prstGeom>
        </p:spPr>
      </p:pic>
    </p:spTree>
    <p:extLst>
      <p:ext uri="{BB962C8B-B14F-4D97-AF65-F5344CB8AC3E}">
        <p14:creationId xmlns:p14="http://schemas.microsoft.com/office/powerpoint/2010/main" val="3596061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400175"/>
                <a:ext cx="10515600" cy="4776788"/>
              </a:xfrm>
            </p:spPr>
            <p:txBody>
              <a:bodyPr>
                <a:normAutofit fontScale="92500" lnSpcReduction="10000"/>
              </a:bodyPr>
              <a:lstStyle/>
              <a:p>
                <a:pPr marL="0" indent="0">
                  <a:buNone/>
                </a:pPr>
                <a:r>
                  <a:rPr kumimoji="1" lang="ja-JP" altLang="en-US" dirty="0" smtClean="0"/>
                  <a:t>②</a:t>
                </a:r>
                <a:r>
                  <a:rPr kumimoji="1" lang="en-US" altLang="ja-JP" dirty="0" smtClean="0"/>
                  <a:t>PL</a:t>
                </a:r>
                <a:r>
                  <a:rPr kumimoji="1" lang="ja-JP" altLang="en-US" dirty="0" smtClean="0"/>
                  <a:t>シンチレータでコヒーレンスが失われないとき</a:t>
                </a:r>
                <a:endParaRPr kumimoji="1" lang="en-US" altLang="ja-JP" dirty="0" smtClean="0"/>
              </a:p>
              <a:p>
                <a:pPr marL="0" indent="0">
                  <a:buNone/>
                </a:pPr>
                <a:r>
                  <a:rPr kumimoji="1" lang="ja-JP" altLang="en-US" dirty="0" smtClean="0"/>
                  <a:t>コヒーレンスは</a:t>
                </a:r>
                <a:r>
                  <a:rPr kumimoji="1" lang="en-US" altLang="ja-JP" dirty="0" smtClean="0"/>
                  <a:t>PL</a:t>
                </a:r>
                <a:r>
                  <a:rPr kumimoji="1" lang="ja-JP" altLang="en-US" dirty="0" smtClean="0"/>
                  <a:t>シンチレータでコンプトン散乱された後も保たれ、</a:t>
                </a:r>
                <a:r>
                  <a:rPr kumimoji="1" lang="en-US" altLang="ja-JP" dirty="0" err="1" smtClean="0"/>
                  <a:t>NaI</a:t>
                </a:r>
                <a:r>
                  <a:rPr lang="ja-JP" altLang="en-US" dirty="0"/>
                  <a:t>シンチレータ</a:t>
                </a:r>
                <a:r>
                  <a:rPr lang="ja-JP" altLang="en-US" dirty="0" smtClean="0"/>
                  <a:t>でシンチレーションを起こして初めて崩れる。</a:t>
                </a:r>
                <a:endParaRPr lang="en-US" altLang="ja-JP" dirty="0" smtClean="0"/>
              </a:p>
              <a:p>
                <a:pPr marL="0" indent="0">
                  <a:buNone/>
                </a:pPr>
                <a:r>
                  <a:rPr kumimoji="1" lang="ja-JP" altLang="en-US" dirty="0" smtClean="0"/>
                  <a:t>→コンプトン散乱を</a:t>
                </a:r>
                <a:r>
                  <a:rPr lang="ja-JP" altLang="en-US" dirty="0" smtClean="0"/>
                  <a:t>起こしても純粋状態のまま</a:t>
                </a:r>
                <a:endParaRPr lang="en-US" altLang="ja-JP" dirty="0" smtClean="0"/>
              </a:p>
              <a:p>
                <a:pPr marL="0" indent="0">
                  <a:buNone/>
                </a:pPr>
                <a:endParaRPr lang="en-US" altLang="ja-JP" dirty="0" smtClean="0"/>
              </a:p>
              <a:p>
                <a14:m>
                  <m:oMath xmlns:m="http://schemas.openxmlformats.org/officeDocument/2006/math">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r>
                          <a:rPr kumimoji="1" lang="ja-JP" altLang="en-US" i="1" smtClean="0">
                            <a:latin typeface="Cambria Math" panose="02040503050406030204" pitchFamily="18" charset="0"/>
                          </a:rPr>
                          <m:t>𝜙</m:t>
                        </m:r>
                        <m:r>
                          <a:rPr kumimoji="1" lang="en-US" altLang="ja-JP" b="0" i="1" smtClean="0">
                            <a:latin typeface="Cambria Math" panose="02040503050406030204" pitchFamily="18" charset="0"/>
                          </a:rPr>
                          <m:t>′</m:t>
                        </m:r>
                      </m:e>
                    </m:d>
                  </m:oMath>
                </a14:m>
                <a:r>
                  <a:rPr kumimoji="1" lang="ja-JP" altLang="en-US" dirty="0" smtClean="0"/>
                  <a:t>を</a:t>
                </a:r>
                <a:r>
                  <a:rPr kumimoji="1" lang="en-US" altLang="ja-JP" dirty="0" smtClean="0"/>
                  <a:t>x</a:t>
                </a:r>
                <a:r>
                  <a:rPr kumimoji="1" lang="ja-JP" altLang="en-US" dirty="0" smtClean="0"/>
                  <a:t>軸から</a:t>
                </a:r>
                <a:r>
                  <a:rPr lang="en-US" altLang="ja-JP" dirty="0" smtClean="0"/>
                  <a:t>φ’</a:t>
                </a:r>
                <a:r>
                  <a:rPr lang="ja-JP" altLang="en-US" dirty="0" smtClean="0"/>
                  <a:t>傾いた偏光面を持つ状態とすると、</a:t>
                </a:r>
                <a:endParaRPr lang="en-US" altLang="ja-JP" dirty="0" smtClean="0"/>
              </a:p>
              <a:p>
                <a:pPr marL="0" indent="0">
                  <a:buNone/>
                </a:pPr>
                <a:r>
                  <a:rPr kumimoji="1" lang="ja-JP" altLang="en-US" dirty="0"/>
                  <a:t>　</a:t>
                </a:r>
                <a:endParaRPr kumimoji="1" lang="en-US" altLang="ja-JP" dirty="0" smtClean="0"/>
              </a:p>
              <a:p>
                <a:pPr marL="0" indent="0">
                  <a:buNone/>
                </a:pPr>
                <a:endParaRPr lang="en-US" altLang="ja-JP" dirty="0"/>
              </a:p>
              <a:p>
                <a:pPr marL="0" indent="0">
                  <a:buNone/>
                </a:pPr>
                <a:r>
                  <a:rPr kumimoji="1" lang="ja-JP" altLang="en-US" dirty="0" smtClean="0"/>
                  <a:t>という関係がある</a:t>
                </a:r>
                <a:r>
                  <a:rPr lang="ja-JP" altLang="en-US" dirty="0" smtClean="0"/>
                  <a:t>。</a:t>
                </a:r>
                <a:endParaRPr lang="en-US" altLang="ja-JP" dirty="0" smtClean="0"/>
              </a:p>
              <a:p>
                <a:pPr marL="0" indent="0">
                  <a:buNone/>
                </a:pPr>
                <a:r>
                  <a:rPr kumimoji="1" lang="ja-JP" altLang="en-US" dirty="0" smtClean="0"/>
                  <a:t>→</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𝜙</m:t>
                        </m:r>
                      </m:e>
                      <m:sub>
                        <m:r>
                          <a:rPr kumimoji="1" lang="en-US" altLang="ja-JP" b="0" i="1" smtClean="0">
                            <a:latin typeface="Cambria Math" panose="02040503050406030204" pitchFamily="18" charset="0"/>
                          </a:rPr>
                          <m:t>𝐴</m:t>
                        </m:r>
                      </m:sub>
                    </m:sSub>
                    <m:r>
                      <a:rPr kumimoji="1" lang="en-US" altLang="ja-JP" b="0"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𝜙</m:t>
                        </m:r>
                      </m:e>
                      <m:sub>
                        <m:r>
                          <a:rPr kumimoji="1" lang="en-US" altLang="ja-JP" b="0" i="1" smtClean="0">
                            <a:latin typeface="Cambria Math" panose="02040503050406030204" pitchFamily="18" charset="0"/>
                          </a:rPr>
                          <m:t>𝐵</m:t>
                        </m:r>
                      </m:sub>
                    </m:sSub>
                  </m:oMath>
                </a14:m>
                <a:r>
                  <a:rPr kumimoji="1" lang="ja-JP" altLang="en-US" dirty="0" smtClean="0"/>
                  <a:t>が</a:t>
                </a:r>
                <a:r>
                  <a:rPr kumimoji="1" lang="en-US" altLang="ja-JP" dirty="0" smtClean="0"/>
                  <a:t>0,π/2</a:t>
                </a:r>
                <a:r>
                  <a:rPr kumimoji="1" lang="ja-JP" altLang="en-US" dirty="0" smtClean="0"/>
                  <a:t>の時の算術平均を取ればいい。</a:t>
                </a: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400175"/>
                <a:ext cx="10515600" cy="4776788"/>
              </a:xfrm>
              <a:blipFill rotWithShape="0">
                <a:blip r:embed="rId2"/>
                <a:stretch>
                  <a:fillRect l="-1043" t="-2937" b="-1022"/>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27</a:t>
            </a:fld>
            <a:endParaRPr lang="ja-JP" altLang="en-US">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2354073" y="4105656"/>
            <a:ext cx="5423474" cy="960120"/>
          </a:xfrm>
          <a:prstGeom prst="rect">
            <a:avLst/>
          </a:prstGeom>
        </p:spPr>
      </p:pic>
    </p:spTree>
    <p:extLst>
      <p:ext uri="{BB962C8B-B14F-4D97-AF65-F5344CB8AC3E}">
        <p14:creationId xmlns:p14="http://schemas.microsoft.com/office/powerpoint/2010/main" val="1520650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414463"/>
                <a:ext cx="10515600" cy="4762500"/>
              </a:xfrm>
            </p:spPr>
            <p:txBody>
              <a:bodyPr/>
              <a:lstStyle/>
              <a:p>
                <a:pPr marL="0" indent="0">
                  <a:buNone/>
                </a:pPr>
                <a:r>
                  <a:rPr kumimoji="1" lang="ja-JP" altLang="en-US" dirty="0" smtClean="0"/>
                  <a:t>②</a:t>
                </a:r>
                <a:r>
                  <a:rPr kumimoji="1" lang="en-US" altLang="ja-JP" dirty="0" smtClean="0"/>
                  <a:t>PL</a:t>
                </a:r>
                <a:r>
                  <a:rPr kumimoji="1" lang="ja-JP" altLang="en-US" dirty="0" smtClean="0"/>
                  <a:t>シンチレータでコヒーレンスが失われないとき</a:t>
                </a:r>
                <a:endParaRPr kumimoji="1" lang="en-US" altLang="ja-JP" dirty="0" smtClean="0"/>
              </a:p>
              <a:p>
                <a:pPr marL="0" indent="0">
                  <a:buNone/>
                </a:pPr>
                <a:r>
                  <a:rPr kumimoji="1" lang="ja-JP" altLang="en-US" dirty="0" smtClean="0"/>
                  <a:t>算術平均をとると、</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ja-JP" altLang="en-US" dirty="0" smtClean="0"/>
                  <a:t>となる。</a:t>
                </a:r>
                <a:endParaRPr kumimoji="1" lang="en-US" altLang="ja-JP" dirty="0" smtClean="0"/>
              </a:p>
              <a:p>
                <a:pPr marL="0" indent="0">
                  <a:buNone/>
                </a:pPr>
                <a:endParaRPr lang="en-US" altLang="ja-JP" dirty="0"/>
              </a:p>
              <a:p>
                <a:pPr marL="0" indent="0">
                  <a:buNone/>
                </a:pPr>
                <a14:m>
                  <m:oMath xmlns:m="http://schemas.openxmlformats.org/officeDocument/2006/math">
                    <m:func>
                      <m:funcPr>
                        <m:ctrlPr>
                          <a:rPr kumimoji="1" lang="en-US" altLang="ja-JP" b="1" i="1" smtClean="0">
                            <a:latin typeface="Cambria Math" panose="02040503050406030204" pitchFamily="18" charset="0"/>
                          </a:rPr>
                        </m:ctrlPr>
                      </m:funcPr>
                      <m:fName>
                        <m:r>
                          <a:rPr kumimoji="1" lang="en-US" altLang="ja-JP" b="1" i="0" smtClean="0">
                            <a:latin typeface="Cambria Math" panose="02040503050406030204" pitchFamily="18" charset="0"/>
                          </a:rPr>
                          <m:t>𝐜𝐨𝐬</m:t>
                        </m:r>
                      </m:fName>
                      <m:e>
                        <m:r>
                          <a:rPr kumimoji="1" lang="en-US" altLang="ja-JP" b="1" i="1" smtClean="0">
                            <a:latin typeface="Cambria Math" panose="02040503050406030204" pitchFamily="18" charset="0"/>
                          </a:rPr>
                          <m:t>𝟐</m:t>
                        </m:r>
                        <m:r>
                          <a:rPr kumimoji="1" lang="ja-JP" altLang="en-US" b="1" i="1" smtClean="0">
                            <a:latin typeface="Cambria Math" panose="02040503050406030204" pitchFamily="18" charset="0"/>
                          </a:rPr>
                          <m:t>𝝓</m:t>
                        </m:r>
                      </m:e>
                    </m:func>
                    <m:r>
                      <a:rPr lang="ja-JP" altLang="en-US" b="1" i="1">
                        <a:latin typeface="Cambria Math" panose="02040503050406030204" pitchFamily="18" charset="0"/>
                      </a:rPr>
                      <m:t>の</m:t>
                    </m:r>
                  </m:oMath>
                </a14:m>
                <a:r>
                  <a:rPr kumimoji="1" lang="ja-JP" altLang="en-US" b="1" dirty="0" smtClean="0"/>
                  <a:t>係数が①の時と異なる</a:t>
                </a:r>
                <a:r>
                  <a:rPr lang="ja-JP" altLang="en-US" b="1" dirty="0"/>
                  <a:t>。</a:t>
                </a:r>
                <a:endParaRPr kumimoji="1" lang="en-US" altLang="ja-JP" b="1" dirty="0" smtClean="0"/>
              </a:p>
              <a:p>
                <a:pPr marL="0" indent="0">
                  <a:buNone/>
                </a:pPr>
                <a:endParaRPr kumimoji="1" lang="ja-JP" altLang="en-US" b="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414463"/>
                <a:ext cx="10515600" cy="4762500"/>
              </a:xfrm>
              <a:blipFill rotWithShape="0">
                <a:blip r:embed="rId2"/>
                <a:stretch>
                  <a:fillRect l="-1217" t="-2689"/>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28</a:t>
            </a:fld>
            <a:endParaRPr lang="ja-JP" altLang="en-US">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555205" y="2615184"/>
            <a:ext cx="8699534" cy="1408370"/>
          </a:xfrm>
          <a:prstGeom prst="rect">
            <a:avLst/>
          </a:prstGeom>
        </p:spPr>
      </p:pic>
    </p:spTree>
    <p:extLst>
      <p:ext uri="{BB962C8B-B14F-4D97-AF65-F5344CB8AC3E}">
        <p14:creationId xmlns:p14="http://schemas.microsoft.com/office/powerpoint/2010/main" val="2074779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ja-JP" altLang="en-US" dirty="0"/>
              <a:t>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962150"/>
                <a:ext cx="10515600" cy="4676775"/>
              </a:xfrm>
            </p:spPr>
            <p:txBody>
              <a:bodyPr/>
              <a:lstStyle/>
              <a:p>
                <a:r>
                  <a:rPr kumimoji="1" lang="ja-JP" altLang="en-US" b="1" dirty="0" smtClean="0"/>
                  <a:t>実際に測定するもの</a:t>
                </a:r>
                <a:endParaRPr kumimoji="1" lang="en-US" altLang="ja-JP" b="1" dirty="0" smtClean="0"/>
              </a:p>
              <a:p>
                <a:pPr marL="0" indent="0">
                  <a:buNone/>
                </a:pPr>
                <a:r>
                  <a:rPr lang="ja-JP" altLang="en-US" dirty="0"/>
                  <a:t>　</a:t>
                </a:r>
                <a:r>
                  <a:rPr lang="ja-JP" altLang="en-US" dirty="0" smtClean="0"/>
                  <a:t>角度</a:t>
                </a:r>
                <a14:m>
                  <m:oMath xmlns:m="http://schemas.openxmlformats.org/officeDocument/2006/math">
                    <m:r>
                      <a:rPr lang="ja-JP" altLang="en-US" i="1" smtClean="0">
                        <a:latin typeface="Cambria Math" panose="02040503050406030204" pitchFamily="18" charset="0"/>
                      </a:rPr>
                      <m:t>𝜙</m:t>
                    </m:r>
                  </m:oMath>
                </a14:m>
                <a:r>
                  <a:rPr lang="ja-JP" altLang="en-US" dirty="0" smtClean="0"/>
                  <a:t>を変化させて得られる</a:t>
                </a:r>
                <a:r>
                  <a:rPr lang="en-US" altLang="ja-JP" dirty="0" smtClean="0"/>
                  <a:t>event</a:t>
                </a:r>
                <a:r>
                  <a:rPr lang="ja-JP" altLang="en-US" dirty="0" smtClean="0"/>
                  <a:t>数は</a:t>
                </a:r>
                <a14:m>
                  <m:oMath xmlns:m="http://schemas.openxmlformats.org/officeDocument/2006/math">
                    <m:r>
                      <a:rPr lang="en-US" altLang="ja-JP" b="0" i="1" smtClean="0">
                        <a:latin typeface="Cambria Math" panose="02040503050406030204" pitchFamily="18" charset="0"/>
                      </a:rPr>
                      <m:t>𝑃</m:t>
                    </m:r>
                    <m:r>
                      <a:rPr lang="en-US" altLang="ja-JP" b="0" i="1" smtClean="0">
                        <a:latin typeface="Cambria Math" panose="02040503050406030204" pitchFamily="18" charset="0"/>
                      </a:rPr>
                      <m:t>(</m:t>
                    </m:r>
                    <m:r>
                      <a:rPr lang="ja-JP" altLang="en-US" b="0" i="1" smtClean="0">
                        <a:latin typeface="Cambria Math" panose="02040503050406030204" pitchFamily="18" charset="0"/>
                      </a:rPr>
                      <m:t>𝜙</m:t>
                    </m:r>
                    <m:r>
                      <a:rPr lang="en-US" altLang="ja-JP" b="0" i="1" smtClean="0">
                        <a:latin typeface="Cambria Math" panose="02040503050406030204" pitchFamily="18" charset="0"/>
                      </a:rPr>
                      <m:t>)</m:t>
                    </m:r>
                  </m:oMath>
                </a14:m>
                <a:r>
                  <a:rPr lang="ja-JP" altLang="en-US" dirty="0" smtClean="0"/>
                  <a:t>に比例する。</a:t>
                </a:r>
                <a:endParaRPr lang="en-US" altLang="ja-JP" dirty="0" smtClean="0"/>
              </a:p>
              <a:p>
                <a:pPr marL="0" indent="0">
                  <a:buNone/>
                </a:pPr>
                <a:r>
                  <a:rPr kumimoji="1" lang="ja-JP" altLang="en-US" dirty="0" smtClean="0"/>
                  <a:t>①②いずれの場合も</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kumimoji="1" lang="ja-JP" altLang="en-US" dirty="0" smtClean="0"/>
                  <a:t>の形となる。</a:t>
                </a:r>
                <a:endParaRPr kumimoji="1" lang="en-US" altLang="ja-JP" dirty="0" smtClean="0"/>
              </a:p>
              <a:p>
                <a:pPr marL="0" indent="0">
                  <a:buNone/>
                </a:pPr>
                <a:endParaRPr lang="en-US" altLang="ja-JP" dirty="0"/>
              </a:p>
              <a:p>
                <a:pPr marL="0" indent="0">
                  <a:buNone/>
                </a:pPr>
                <a:r>
                  <a:rPr kumimoji="1" lang="ja-JP" altLang="en-US" dirty="0" smtClean="0"/>
                  <a:t>→各</a:t>
                </a:r>
                <a14:m>
                  <m:oMath xmlns:m="http://schemas.openxmlformats.org/officeDocument/2006/math">
                    <m:r>
                      <a:rPr kumimoji="1" lang="ja-JP" altLang="en-US" i="1" smtClean="0">
                        <a:latin typeface="Cambria Math" panose="02040503050406030204" pitchFamily="18" charset="0"/>
                      </a:rPr>
                      <m:t>𝜙</m:t>
                    </m:r>
                  </m:oMath>
                </a14:m>
                <a:r>
                  <a:rPr kumimoji="1" lang="ja-JP" altLang="en-US" dirty="0" smtClean="0"/>
                  <a:t>で</a:t>
                </a:r>
                <a:r>
                  <a:rPr kumimoji="1" lang="en-US" altLang="ja-JP" dirty="0" smtClean="0"/>
                  <a:t>event</a:t>
                </a:r>
                <a:r>
                  <a:rPr kumimoji="1" lang="ja-JP" altLang="en-US" dirty="0" smtClean="0"/>
                  <a:t>数を比較して</a:t>
                </a:r>
                <a14:m>
                  <m:oMath xmlns:m="http://schemas.openxmlformats.org/officeDocument/2006/math">
                    <m:f>
                      <m:fPr>
                        <m:type m:val="lin"/>
                        <m:ctrlPr>
                          <a:rPr kumimoji="1" lang="ja-JP" altLang="en-US" i="1" smtClean="0">
                            <a:latin typeface="Cambria Math" panose="02040503050406030204" pitchFamily="18" charset="0"/>
                          </a:rPr>
                        </m:ctrlPr>
                      </m:fPr>
                      <m:num>
                        <m:r>
                          <a:rPr kumimoji="1" lang="en-US" altLang="ja-JP" b="0" i="1" smtClean="0">
                            <a:latin typeface="Cambria Math" panose="02040503050406030204" pitchFamily="18" charset="0"/>
                          </a:rPr>
                          <m:t>𝐵</m:t>
                        </m:r>
                      </m:num>
                      <m:den>
                        <m:r>
                          <a:rPr kumimoji="1" lang="en-US" altLang="ja-JP" b="0" i="1" smtClean="0">
                            <a:latin typeface="Cambria Math" panose="02040503050406030204" pitchFamily="18" charset="0"/>
                          </a:rPr>
                          <m:t>𝐴</m:t>
                        </m:r>
                      </m:den>
                    </m:f>
                  </m:oMath>
                </a14:m>
                <a:r>
                  <a:rPr kumimoji="1" lang="ja-JP" altLang="en-US" dirty="0" smtClean="0"/>
                  <a:t>を求めることができる。</a:t>
                </a: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962150"/>
                <a:ext cx="10515600" cy="4676775"/>
              </a:xfrm>
              <a:blipFill rotWithShape="0">
                <a:blip r:embed="rId2"/>
                <a:stretch>
                  <a:fillRect l="-1217" t="-1825" b="-1486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29</a:t>
            </a:fld>
            <a:endParaRPr lang="ja-JP" altLang="en-US">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845766" y="3694176"/>
            <a:ext cx="7784455" cy="826254"/>
          </a:xfrm>
          <a:prstGeom prst="rect">
            <a:avLst/>
          </a:prstGeom>
        </p:spPr>
      </p:pic>
    </p:spTree>
    <p:extLst>
      <p:ext uri="{BB962C8B-B14F-4D97-AF65-F5344CB8AC3E}">
        <p14:creationId xmlns:p14="http://schemas.microsoft.com/office/powerpoint/2010/main" val="21941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01360"/>
            <a:ext cx="10377997" cy="2852737"/>
          </a:xfrm>
        </p:spPr>
        <p:txBody>
          <a:bodyPr/>
          <a:lstStyle/>
          <a:p>
            <a:r>
              <a:rPr kumimoji="1" lang="ja-JP" altLang="en-US" dirty="0" smtClean="0"/>
              <a:t>１．イントロダクション</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8604250" y="6356350"/>
            <a:ext cx="2743200" cy="365125"/>
          </a:xfrm>
        </p:spPr>
        <p:txBody>
          <a:bodyPr/>
          <a:lstStyle/>
          <a:p>
            <a:fld id="{1DCFE38A-AA92-4D9B-B7AB-C2F329B58982}" type="slidenum">
              <a:rPr kumimoji="1" lang="ja-JP" altLang="en-US" smtClean="0"/>
              <a:t>3</a:t>
            </a:fld>
            <a:endParaRPr kumimoji="1" lang="ja-JP" altLang="en-US" dirty="0"/>
          </a:p>
        </p:txBody>
      </p:sp>
    </p:spTree>
    <p:extLst>
      <p:ext uri="{BB962C8B-B14F-4D97-AF65-F5344CB8AC3E}">
        <p14:creationId xmlns:p14="http://schemas.microsoft.com/office/powerpoint/2010/main" val="4207678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実験原理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282699"/>
                <a:ext cx="11353800" cy="5563225"/>
              </a:xfrm>
            </p:spPr>
            <p:txBody>
              <a:bodyPr>
                <a:normAutofit lnSpcReduction="10000"/>
              </a:bodyPr>
              <a:lstStyle/>
              <a:p>
                <a14:m>
                  <m:oMath xmlns:m="http://schemas.openxmlformats.org/officeDocument/2006/math">
                    <m:f>
                      <m:fPr>
                        <m:type m:val="lin"/>
                        <m:ctrlPr>
                          <a:rPr kumimoji="1" lang="ja-JP" altLang="en-US" b="1" i="1" smtClean="0">
                            <a:latin typeface="Cambria Math" panose="02040503050406030204" pitchFamily="18" charset="0"/>
                          </a:rPr>
                        </m:ctrlPr>
                      </m:fPr>
                      <m:num>
                        <m:r>
                          <a:rPr kumimoji="1" lang="en-US" altLang="ja-JP" b="1" i="1" smtClean="0">
                            <a:latin typeface="Cambria Math" panose="02040503050406030204" pitchFamily="18" charset="0"/>
                          </a:rPr>
                          <m:t>𝑩</m:t>
                        </m:r>
                      </m:num>
                      <m:den>
                        <m:r>
                          <a:rPr kumimoji="1" lang="en-US" altLang="ja-JP" b="1" i="1" smtClean="0">
                            <a:latin typeface="Cambria Math" panose="02040503050406030204" pitchFamily="18" charset="0"/>
                          </a:rPr>
                          <m:t>𝑨</m:t>
                        </m:r>
                      </m:den>
                    </m:f>
                  </m:oMath>
                </a14:m>
                <a:r>
                  <a:rPr kumimoji="1" lang="ja-JP" altLang="en-US" b="1" dirty="0" smtClean="0"/>
                  <a:t>の値</a:t>
                </a:r>
                <a:endParaRPr kumimoji="1" lang="en-US" altLang="ja-JP" b="1"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a:t>特</a:t>
                </a:r>
                <a:r>
                  <a:rPr lang="ja-JP" altLang="en-US" dirty="0" smtClean="0"/>
                  <a:t>に</a:t>
                </a:r>
                <a14:m>
                  <m:oMath xmlns:m="http://schemas.openxmlformats.org/officeDocument/2006/math">
                    <m:r>
                      <a:rPr lang="en-US" altLang="ja-JP" i="1" smtClean="0">
                        <a:latin typeface="Cambria Math" panose="02040503050406030204" pitchFamily="18" charset="0"/>
                        <a:ea typeface="Cambria Math" panose="02040503050406030204" pitchFamily="18" charset="0"/>
                      </a:rPr>
                      <m:t>ℏ</m:t>
                    </m:r>
                    <m:r>
                      <a:rPr lang="ja-JP" altLang="en-US" i="1" smtClean="0">
                        <a:latin typeface="Cambria Math" panose="02040503050406030204" pitchFamily="18" charset="0"/>
                        <a:ea typeface="Cambria Math" panose="02040503050406030204" pitchFamily="18" charset="0"/>
                      </a:rPr>
                      <m:t>𝜔</m:t>
                    </m:r>
                    <m:r>
                      <a:rPr lang="en-US" altLang="ja-JP" b="0" i="1" smtClean="0">
                        <a:latin typeface="Cambria Math" panose="02040503050406030204" pitchFamily="18" charset="0"/>
                        <a:ea typeface="Cambria Math" panose="02040503050406030204" pitchFamily="18" charset="0"/>
                      </a:rPr>
                      <m:t>=</m:t>
                    </m:r>
                  </m:oMath>
                </a14:m>
                <a:r>
                  <a:rPr lang="en-US" altLang="ja-JP" dirty="0" smtClean="0"/>
                  <a:t>511 </a:t>
                </a:r>
                <a:r>
                  <a:rPr lang="en-US" altLang="ja-JP" dirty="0" err="1" smtClean="0"/>
                  <a:t>keV</a:t>
                </a:r>
                <a:r>
                  <a:rPr lang="ja-JP" altLang="en-US" dirty="0" smtClean="0"/>
                  <a:t>のガンマ線では</a:t>
                </a:r>
                <a14:m>
                  <m:oMath xmlns:m="http://schemas.openxmlformats.org/officeDocument/2006/math">
                    <m:r>
                      <a:rPr lang="ja-JP" altLang="en-US" i="1" smtClean="0">
                        <a:latin typeface="Cambria Math" panose="02040503050406030204" pitchFamily="18" charset="0"/>
                      </a:rPr>
                      <m:t>𝛾</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5</m:t>
                        </m:r>
                      </m:num>
                      <m:den>
                        <m:r>
                          <a:rPr lang="en-US" altLang="ja-JP" b="0" i="1" smtClean="0">
                            <a:latin typeface="Cambria Math" panose="02040503050406030204" pitchFamily="18" charset="0"/>
                          </a:rPr>
                          <m:t>2</m:t>
                        </m:r>
                      </m:den>
                    </m:f>
                  </m:oMath>
                </a14:m>
                <a:r>
                  <a:rPr lang="ja-JP" altLang="en-US" dirty="0" smtClean="0"/>
                  <a:t>なので、</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r>
                  <a:rPr lang="ja-JP" altLang="en-US" dirty="0" smtClean="0"/>
                  <a:t>実際に得られた</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𝐵</m:t>
                        </m:r>
                      </m:num>
                      <m:den>
                        <m:r>
                          <a:rPr lang="en-US" altLang="ja-JP" b="0" i="1" smtClean="0">
                            <a:latin typeface="Cambria Math" panose="02040503050406030204" pitchFamily="18" charset="0"/>
                          </a:rPr>
                          <m:t>𝐴</m:t>
                        </m:r>
                      </m:den>
                    </m:f>
                  </m:oMath>
                </a14:m>
                <a:r>
                  <a:rPr lang="ja-JP" altLang="en-US" dirty="0" smtClean="0"/>
                  <a:t>の値により</a:t>
                </a:r>
                <a:r>
                  <a:rPr lang="en-US" altLang="ja-JP" i="1" dirty="0" smtClean="0"/>
                  <a:t>k</a:t>
                </a:r>
                <a:r>
                  <a:rPr lang="ja-JP" altLang="en-US" dirty="0" smtClean="0"/>
                  <a:t>の値を評価し、</a:t>
                </a:r>
                <a:endParaRPr lang="en-US" altLang="ja-JP" i="1" dirty="0" smtClean="0"/>
              </a:p>
              <a:p>
                <a:pPr marL="0" indent="0">
                  <a:buNone/>
                </a:pPr>
                <a:r>
                  <a:rPr lang="ja-JP" altLang="en-US" dirty="0" smtClean="0"/>
                  <a:t>ベルの不等式が破れているか</a:t>
                </a:r>
                <a:r>
                  <a:rPr lang="en-US" altLang="ja-JP" dirty="0" smtClean="0"/>
                  <a:t>(</a:t>
                </a:r>
                <a:r>
                  <a:rPr lang="ja-JP" altLang="en-US" dirty="0" smtClean="0"/>
                  <a:t>⇒　　　　　</a:t>
                </a:r>
                <a:r>
                  <a:rPr lang="ja-JP" altLang="en-US" dirty="0" err="1" smtClean="0"/>
                  <a:t>か</a:t>
                </a:r>
                <a:r>
                  <a:rPr lang="ja-JP" altLang="en-US" dirty="0" smtClean="0"/>
                  <a:t>どうか</a:t>
                </a:r>
                <a:r>
                  <a:rPr lang="en-US" altLang="ja-JP" dirty="0" smtClean="0"/>
                  <a:t>)</a:t>
                </a:r>
                <a:r>
                  <a:rPr lang="ja-JP" altLang="en-US" dirty="0" smtClean="0"/>
                  <a:t>を</a:t>
                </a:r>
                <a:r>
                  <a:rPr lang="ja-JP" altLang="en-US" dirty="0"/>
                  <a:t>検討</a:t>
                </a:r>
                <a:r>
                  <a:rPr lang="ja-JP" altLang="en-US" dirty="0" smtClean="0"/>
                  <a:t>する。</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282699"/>
                <a:ext cx="11353800" cy="5563225"/>
              </a:xfrm>
              <a:blipFill rotWithShape="0">
                <a:blip r:embed="rId2"/>
                <a:stretch>
                  <a:fillRect l="-1128" t="-1303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30</a:t>
            </a:fld>
            <a:endParaRPr lang="ja-JP" altLang="en-US">
              <a:solidFill>
                <a:prstClr val="black">
                  <a:tint val="75000"/>
                </a:prstClr>
              </a:solidFill>
            </a:endParaRPr>
          </a:p>
        </p:txBody>
      </p:sp>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1371600" y="1470446"/>
            <a:ext cx="9478532" cy="1894731"/>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3137960" y="3764514"/>
            <a:ext cx="3126376" cy="1809492"/>
          </a:xfrm>
          <a:prstGeom prst="rect">
            <a:avLst/>
          </a:prstGeom>
        </p:spPr>
      </p:pic>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6110866" y="5973344"/>
            <a:ext cx="1567328" cy="808572"/>
          </a:xfrm>
          <a:prstGeom prst="rect">
            <a:avLst/>
          </a:prstGeom>
        </p:spPr>
      </p:pic>
    </p:spTree>
    <p:extLst>
      <p:ext uri="{BB962C8B-B14F-4D97-AF65-F5344CB8AC3E}">
        <p14:creationId xmlns:p14="http://schemas.microsoft.com/office/powerpoint/2010/main" val="2606116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lang="ja-JP" altLang="en-US" dirty="0" smtClean="0"/>
              <a:t>．実験装置・方法</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31</a:t>
            </a:fld>
            <a:endParaRPr kumimoji="1" lang="ja-JP" altLang="en-US"/>
          </a:p>
        </p:txBody>
      </p:sp>
    </p:spTree>
    <p:extLst>
      <p:ext uri="{BB962C8B-B14F-4D97-AF65-F5344CB8AC3E}">
        <p14:creationId xmlns:p14="http://schemas.microsoft.com/office/powerpoint/2010/main" val="3948934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実験装置・方法</a:t>
            </a:r>
            <a:endParaRPr kumimoji="1" lang="ja-JP" altLang="en-US" dirty="0"/>
          </a:p>
        </p:txBody>
      </p:sp>
      <p:sp>
        <p:nvSpPr>
          <p:cNvPr id="3" name="コンテンツ プレースホルダー 2"/>
          <p:cNvSpPr>
            <a:spLocks noGrp="1"/>
          </p:cNvSpPr>
          <p:nvPr>
            <p:ph idx="1"/>
          </p:nvPr>
        </p:nvSpPr>
        <p:spPr>
          <a:xfrm>
            <a:off x="1371600" y="1435608"/>
            <a:ext cx="9601200" cy="5257800"/>
          </a:xfrm>
        </p:spPr>
        <p:txBody>
          <a:bodyPr/>
          <a:lstStyle/>
          <a:p>
            <a:pPr marL="0" indent="0">
              <a:buNone/>
            </a:pPr>
            <a:r>
              <a:rPr lang="ja-JP" altLang="en-US" dirty="0"/>
              <a:t>以下のようなイベントが観測できる装置を目指す</a:t>
            </a:r>
            <a:r>
              <a:rPr lang="ja-JP" altLang="en-US" dirty="0" smtClean="0"/>
              <a:t>。</a:t>
            </a:r>
            <a:endParaRPr lang="en-US" altLang="ja-JP" dirty="0" smtClean="0"/>
          </a:p>
          <a:p>
            <a:pPr marL="0" indent="0">
              <a:buNone/>
            </a:pPr>
            <a:endParaRPr lang="ja-JP" altLang="en-US" dirty="0"/>
          </a:p>
          <a:p>
            <a:r>
              <a:rPr lang="ja-JP" altLang="en-US" dirty="0"/>
              <a:t>①ナトリウム</a:t>
            </a:r>
            <a:r>
              <a:rPr lang="en-US" altLang="ja-JP" dirty="0"/>
              <a:t>22</a:t>
            </a:r>
            <a:r>
              <a:rPr lang="ja-JP" altLang="en-US" dirty="0"/>
              <a:t>線源</a:t>
            </a:r>
            <a:r>
              <a:rPr lang="en-US" altLang="ja-JP" dirty="0"/>
              <a:t>(</a:t>
            </a:r>
            <a:r>
              <a:rPr lang="ja-JP" altLang="en-US" dirty="0"/>
              <a:t>陽電子を放出</a:t>
            </a:r>
            <a:r>
              <a:rPr lang="en-US" altLang="ja-JP" dirty="0"/>
              <a:t>)</a:t>
            </a:r>
            <a:r>
              <a:rPr lang="ja-JP" altLang="en-US" dirty="0"/>
              <a:t>によりプラスチックシンチレーター中にポジトロニウムが生成される</a:t>
            </a:r>
            <a:r>
              <a:rPr lang="ja-JP" altLang="en-US" dirty="0" smtClean="0"/>
              <a:t>。</a:t>
            </a:r>
            <a:endParaRPr lang="en-US" altLang="ja-JP" dirty="0"/>
          </a:p>
          <a:p>
            <a:r>
              <a:rPr lang="ja-JP" altLang="en-US" dirty="0"/>
              <a:t>②パラ・ポジトロニウムの崩壊により</a:t>
            </a:r>
            <a:r>
              <a:rPr lang="en-US" altLang="ja-JP" dirty="0"/>
              <a:t>back-to-back</a:t>
            </a:r>
            <a:r>
              <a:rPr lang="ja-JP" altLang="en-US" dirty="0"/>
              <a:t>で放出された</a:t>
            </a:r>
            <a:r>
              <a:rPr lang="en-US" altLang="ja-JP" dirty="0"/>
              <a:t>γ</a:t>
            </a:r>
            <a:r>
              <a:rPr lang="ja-JP" altLang="en-US" dirty="0"/>
              <a:t>線が、両側に配置されたプラスチックシンチレーターで散乱される</a:t>
            </a:r>
            <a:r>
              <a:rPr lang="ja-JP" altLang="en-US" dirty="0" smtClean="0"/>
              <a:t>。</a:t>
            </a:r>
            <a:endParaRPr lang="en-US" altLang="ja-JP" dirty="0"/>
          </a:p>
          <a:p>
            <a:r>
              <a:rPr lang="ja-JP" altLang="en-US" dirty="0"/>
              <a:t>③散乱先の</a:t>
            </a:r>
            <a:r>
              <a:rPr lang="en-US" altLang="ja-JP" dirty="0" err="1"/>
              <a:t>NaI</a:t>
            </a:r>
            <a:r>
              <a:rPr lang="ja-JP" altLang="en-US" dirty="0"/>
              <a:t>でガンマ線が観測される</a:t>
            </a:r>
            <a:r>
              <a:rPr lang="ja-JP" altLang="en-US" dirty="0" smtClean="0"/>
              <a:t>。</a:t>
            </a:r>
            <a:endParaRPr lang="en-US" altLang="ja-JP" dirty="0" smtClean="0"/>
          </a:p>
          <a:p>
            <a:endParaRPr lang="en-US" altLang="ja-JP" dirty="0"/>
          </a:p>
          <a:p>
            <a:pPr marL="0" indent="0">
              <a:buNone/>
            </a:pPr>
            <a:r>
              <a:rPr lang="ja-JP" altLang="en-US" dirty="0"/>
              <a:t>そこで次のような実験装置を用いた。</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2118198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実験装置・方法</a:t>
            </a:r>
            <a:endParaRPr kumimoji="1" lang="ja-JP" altLang="en-US" dirty="0"/>
          </a:p>
        </p:txBody>
      </p:sp>
      <p:sp>
        <p:nvSpPr>
          <p:cNvPr id="3" name="コンテンツ プレースホルダー 2"/>
          <p:cNvSpPr>
            <a:spLocks noGrp="1"/>
          </p:cNvSpPr>
          <p:nvPr>
            <p:ph idx="1"/>
          </p:nvPr>
        </p:nvSpPr>
        <p:spPr>
          <a:xfrm>
            <a:off x="1371600" y="1435608"/>
            <a:ext cx="9601200" cy="5257800"/>
          </a:xfrm>
        </p:spPr>
        <p:txBody>
          <a:bodyPr/>
          <a:lstStyle/>
          <a:p>
            <a:pPr marL="0" indent="0">
              <a:buNone/>
            </a:pPr>
            <a:r>
              <a:rPr lang="ja-JP" altLang="en-US" dirty="0"/>
              <a:t>散乱に用いるプラスチックシンチレーター</a:t>
            </a:r>
            <a:r>
              <a:rPr lang="en-US" altLang="ja-JP" dirty="0"/>
              <a:t>(</a:t>
            </a:r>
            <a:r>
              <a:rPr lang="ja-JP" altLang="en-US" dirty="0"/>
              <a:t>これを３つ</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33</a:t>
            </a:fld>
            <a:endParaRPr lang="ja-JP" altLang="en-US" dirty="0">
              <a:solidFill>
                <a:prstClr val="black">
                  <a:tint val="75000"/>
                </a:prstClr>
              </a:solidFill>
            </a:endParaRPr>
          </a:p>
        </p:txBody>
      </p:sp>
      <p:pic>
        <p:nvPicPr>
          <p:cNvPr id="5" name="図 4">
            <a:extLst>
              <a:ext uri="{FF2B5EF4-FFF2-40B4-BE49-F238E27FC236}">
                <a16:creationId xmlns="" xmlns:a16="http://schemas.microsoft.com/office/drawing/2014/main" id="{10A9727A-9D16-48C7-9A41-4089C6204D8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4433" y="2322576"/>
            <a:ext cx="4374503" cy="3948666"/>
          </a:xfrm>
          <a:prstGeom prst="rect">
            <a:avLst/>
          </a:prstGeom>
        </p:spPr>
      </p:pic>
    </p:spTree>
    <p:extLst>
      <p:ext uri="{BB962C8B-B14F-4D97-AF65-F5344CB8AC3E}">
        <p14:creationId xmlns:p14="http://schemas.microsoft.com/office/powerpoint/2010/main" val="278705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矢印コネクタ 46">
            <a:extLst>
              <a:ext uri="{FF2B5EF4-FFF2-40B4-BE49-F238E27FC236}">
                <a16:creationId xmlns="" xmlns:a16="http://schemas.microsoft.com/office/drawing/2014/main" id="{6240CEAF-D4C1-4F38-A4A6-17D777EC8DC6}"/>
              </a:ext>
            </a:extLst>
          </p:cNvPr>
          <p:cNvCxnSpPr>
            <a:cxnSpLocks/>
          </p:cNvCxnSpPr>
          <p:nvPr/>
        </p:nvCxnSpPr>
        <p:spPr>
          <a:xfrm>
            <a:off x="9339309" y="715280"/>
            <a:ext cx="0" cy="118330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49" name="テキスト ボックス 48">
            <a:extLst>
              <a:ext uri="{FF2B5EF4-FFF2-40B4-BE49-F238E27FC236}">
                <a16:creationId xmlns="" xmlns:a16="http://schemas.microsoft.com/office/drawing/2014/main" id="{D739D4F5-E19A-4F6E-B48D-0F7031E36692}"/>
              </a:ext>
            </a:extLst>
          </p:cNvPr>
          <p:cNvSpPr txBox="1"/>
          <p:nvPr/>
        </p:nvSpPr>
        <p:spPr>
          <a:xfrm>
            <a:off x="9339309" y="1159916"/>
            <a:ext cx="1107996" cy="369332"/>
          </a:xfrm>
          <a:prstGeom prst="rect">
            <a:avLst/>
          </a:prstGeom>
          <a:noFill/>
        </p:spPr>
        <p:txBody>
          <a:bodyPr wrap="none" rtlCol="0">
            <a:spAutoFit/>
          </a:bodyPr>
          <a:lstStyle/>
          <a:p>
            <a:r>
              <a:rPr lang="ja-JP" altLang="en-US" dirty="0"/>
              <a:t>鉛直</a:t>
            </a:r>
            <a:r>
              <a:rPr kumimoji="1" lang="ja-JP" altLang="en-US" dirty="0"/>
              <a:t>方向</a:t>
            </a:r>
          </a:p>
        </p:txBody>
      </p:sp>
      <p:pic>
        <p:nvPicPr>
          <p:cNvPr id="3" name="図 2">
            <a:extLst>
              <a:ext uri="{FF2B5EF4-FFF2-40B4-BE49-F238E27FC236}">
                <a16:creationId xmlns="" xmlns:a16="http://schemas.microsoft.com/office/drawing/2014/main" id="{FD5AB5C1-291F-42AE-ACD5-D5ABE4E1EEDC}"/>
              </a:ext>
            </a:extLst>
          </p:cNvPr>
          <p:cNvPicPr>
            <a:picLocks noChangeAspect="1"/>
          </p:cNvPicPr>
          <p:nvPr/>
        </p:nvPicPr>
        <p:blipFill>
          <a:blip r:embed="rId2"/>
          <a:stretch>
            <a:fillRect/>
          </a:stretch>
        </p:blipFill>
        <p:spPr>
          <a:xfrm>
            <a:off x="1744695" y="848213"/>
            <a:ext cx="7297544" cy="5072312"/>
          </a:xfrm>
          <a:prstGeom prst="rect">
            <a:avLst/>
          </a:prstGeom>
        </p:spPr>
      </p:pic>
      <p:sp>
        <p:nvSpPr>
          <p:cNvPr id="46" name="テキスト ボックス 45">
            <a:extLst>
              <a:ext uri="{FF2B5EF4-FFF2-40B4-BE49-F238E27FC236}">
                <a16:creationId xmlns="" xmlns:a16="http://schemas.microsoft.com/office/drawing/2014/main" id="{9F038851-7D33-4C0D-A3BD-F59F144B9FCA}"/>
              </a:ext>
            </a:extLst>
          </p:cNvPr>
          <p:cNvSpPr txBox="1"/>
          <p:nvPr/>
        </p:nvSpPr>
        <p:spPr>
          <a:xfrm>
            <a:off x="993671" y="685145"/>
            <a:ext cx="1261884" cy="523220"/>
          </a:xfrm>
          <a:prstGeom prst="rect">
            <a:avLst/>
          </a:prstGeom>
          <a:noFill/>
        </p:spPr>
        <p:txBody>
          <a:bodyPr wrap="none" rtlCol="0">
            <a:spAutoFit/>
          </a:bodyPr>
          <a:lstStyle/>
          <a:p>
            <a:r>
              <a:rPr kumimoji="1" lang="ja-JP" altLang="en-US" sz="2800" dirty="0"/>
              <a:t>模式図</a:t>
            </a:r>
          </a:p>
        </p:txBody>
      </p:sp>
      <p:sp>
        <p:nvSpPr>
          <p:cNvPr id="48" name="テキスト ボックス 47">
            <a:extLst>
              <a:ext uri="{FF2B5EF4-FFF2-40B4-BE49-F238E27FC236}">
                <a16:creationId xmlns="" xmlns:a16="http://schemas.microsoft.com/office/drawing/2014/main" id="{8EDD25C9-3F89-4010-A2FD-940DE8AD99B3}"/>
              </a:ext>
            </a:extLst>
          </p:cNvPr>
          <p:cNvSpPr txBox="1"/>
          <p:nvPr/>
        </p:nvSpPr>
        <p:spPr>
          <a:xfrm>
            <a:off x="3857347" y="3362916"/>
            <a:ext cx="453970" cy="369332"/>
          </a:xfrm>
          <a:prstGeom prst="rect">
            <a:avLst/>
          </a:prstGeom>
          <a:noFill/>
        </p:spPr>
        <p:txBody>
          <a:bodyPr wrap="none" rtlCol="0">
            <a:spAutoFit/>
          </a:bodyPr>
          <a:lstStyle/>
          <a:p>
            <a:r>
              <a:rPr kumimoji="1" lang="en-US" altLang="ja-JP" dirty="0">
                <a:solidFill>
                  <a:srgbClr val="FF0000"/>
                </a:solidFill>
              </a:rPr>
              <a:t>Ps</a:t>
            </a:r>
            <a:endParaRPr kumimoji="1" lang="ja-JP" altLang="en-US" dirty="0">
              <a:solidFill>
                <a:srgbClr val="FF0000"/>
              </a:solidFill>
            </a:endParaRPr>
          </a:p>
        </p:txBody>
      </p:sp>
      <p:sp>
        <p:nvSpPr>
          <p:cNvPr id="51" name="フリーフォーム: 図形 50">
            <a:extLst>
              <a:ext uri="{FF2B5EF4-FFF2-40B4-BE49-F238E27FC236}">
                <a16:creationId xmlns="" xmlns:a16="http://schemas.microsoft.com/office/drawing/2014/main" id="{546CC1C6-C9DF-4CE2-B36C-B69FD74AD5E1}"/>
              </a:ext>
            </a:extLst>
          </p:cNvPr>
          <p:cNvSpPr/>
          <p:nvPr/>
        </p:nvSpPr>
        <p:spPr>
          <a:xfrm rot="16200000">
            <a:off x="3475354" y="2697344"/>
            <a:ext cx="1217956" cy="113187"/>
          </a:xfrm>
          <a:custGeom>
            <a:avLst/>
            <a:gdLst>
              <a:gd name="connsiteX0" fmla="*/ 0 w 5752730"/>
              <a:gd name="connsiteY0" fmla="*/ 373647 h 760753"/>
              <a:gd name="connsiteX1" fmla="*/ 372862 w 5752730"/>
              <a:gd name="connsiteY1" fmla="*/ 9662 h 760753"/>
              <a:gd name="connsiteX2" fmla="*/ 1118587 w 5752730"/>
              <a:gd name="connsiteY2" fmla="*/ 719876 h 760753"/>
              <a:gd name="connsiteX3" fmla="*/ 1811045 w 5752730"/>
              <a:gd name="connsiteY3" fmla="*/ 9662 h 760753"/>
              <a:gd name="connsiteX4" fmla="*/ 2539014 w 5752730"/>
              <a:gd name="connsiteY4" fmla="*/ 737631 h 760753"/>
              <a:gd name="connsiteX5" fmla="*/ 3258105 w 5752730"/>
              <a:gd name="connsiteY5" fmla="*/ 785 h 760753"/>
              <a:gd name="connsiteX6" fmla="*/ 3977196 w 5752730"/>
              <a:gd name="connsiteY6" fmla="*/ 728753 h 760753"/>
              <a:gd name="connsiteX7" fmla="*/ 4714043 w 5752730"/>
              <a:gd name="connsiteY7" fmla="*/ 9662 h 760753"/>
              <a:gd name="connsiteX8" fmla="*/ 5406501 w 5752730"/>
              <a:gd name="connsiteY8" fmla="*/ 755386 h 760753"/>
              <a:gd name="connsiteX9" fmla="*/ 5752730 w 5752730"/>
              <a:gd name="connsiteY9" fmla="*/ 364769 h 760753"/>
              <a:gd name="connsiteX10" fmla="*/ 5752730 w 5752730"/>
              <a:gd name="connsiteY10" fmla="*/ 364769 h 76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730" h="760753">
                <a:moveTo>
                  <a:pt x="0" y="373647"/>
                </a:moveTo>
                <a:cubicBezTo>
                  <a:pt x="93215" y="162802"/>
                  <a:pt x="186431" y="-48043"/>
                  <a:pt x="372862" y="9662"/>
                </a:cubicBezTo>
                <a:cubicBezTo>
                  <a:pt x="559293" y="67367"/>
                  <a:pt x="878890" y="719876"/>
                  <a:pt x="1118587" y="719876"/>
                </a:cubicBezTo>
                <a:cubicBezTo>
                  <a:pt x="1358284" y="719876"/>
                  <a:pt x="1574307" y="6703"/>
                  <a:pt x="1811045" y="9662"/>
                </a:cubicBezTo>
                <a:cubicBezTo>
                  <a:pt x="2047783" y="12621"/>
                  <a:pt x="2297837" y="739110"/>
                  <a:pt x="2539014" y="737631"/>
                </a:cubicBezTo>
                <a:cubicBezTo>
                  <a:pt x="2780191" y="736152"/>
                  <a:pt x="3018408" y="2265"/>
                  <a:pt x="3258105" y="785"/>
                </a:cubicBezTo>
                <a:cubicBezTo>
                  <a:pt x="3497802" y="-695"/>
                  <a:pt x="3734540" y="727274"/>
                  <a:pt x="3977196" y="728753"/>
                </a:cubicBezTo>
                <a:cubicBezTo>
                  <a:pt x="4219852" y="730232"/>
                  <a:pt x="4475826" y="5223"/>
                  <a:pt x="4714043" y="9662"/>
                </a:cubicBezTo>
                <a:cubicBezTo>
                  <a:pt x="4952260" y="14101"/>
                  <a:pt x="5233387" y="696202"/>
                  <a:pt x="5406501" y="755386"/>
                </a:cubicBezTo>
                <a:cubicBezTo>
                  <a:pt x="5579616" y="814571"/>
                  <a:pt x="5752730" y="364769"/>
                  <a:pt x="5752730" y="364769"/>
                </a:cubicBezTo>
                <a:lnTo>
                  <a:pt x="5752730" y="364769"/>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sp>
        <p:nvSpPr>
          <p:cNvPr id="52" name="フリーフォーム: 図形 51">
            <a:extLst>
              <a:ext uri="{FF2B5EF4-FFF2-40B4-BE49-F238E27FC236}">
                <a16:creationId xmlns="" xmlns:a16="http://schemas.microsoft.com/office/drawing/2014/main" id="{D27BCA30-647A-44E5-87B2-F256FD5BE6F3}"/>
              </a:ext>
            </a:extLst>
          </p:cNvPr>
          <p:cNvSpPr/>
          <p:nvPr/>
        </p:nvSpPr>
        <p:spPr>
          <a:xfrm rot="16200000">
            <a:off x="3475354" y="4284632"/>
            <a:ext cx="1217956" cy="113187"/>
          </a:xfrm>
          <a:custGeom>
            <a:avLst/>
            <a:gdLst>
              <a:gd name="connsiteX0" fmla="*/ 0 w 5752730"/>
              <a:gd name="connsiteY0" fmla="*/ 373647 h 760753"/>
              <a:gd name="connsiteX1" fmla="*/ 372862 w 5752730"/>
              <a:gd name="connsiteY1" fmla="*/ 9662 h 760753"/>
              <a:gd name="connsiteX2" fmla="*/ 1118587 w 5752730"/>
              <a:gd name="connsiteY2" fmla="*/ 719876 h 760753"/>
              <a:gd name="connsiteX3" fmla="*/ 1811045 w 5752730"/>
              <a:gd name="connsiteY3" fmla="*/ 9662 h 760753"/>
              <a:gd name="connsiteX4" fmla="*/ 2539014 w 5752730"/>
              <a:gd name="connsiteY4" fmla="*/ 737631 h 760753"/>
              <a:gd name="connsiteX5" fmla="*/ 3258105 w 5752730"/>
              <a:gd name="connsiteY5" fmla="*/ 785 h 760753"/>
              <a:gd name="connsiteX6" fmla="*/ 3977196 w 5752730"/>
              <a:gd name="connsiteY6" fmla="*/ 728753 h 760753"/>
              <a:gd name="connsiteX7" fmla="*/ 4714043 w 5752730"/>
              <a:gd name="connsiteY7" fmla="*/ 9662 h 760753"/>
              <a:gd name="connsiteX8" fmla="*/ 5406501 w 5752730"/>
              <a:gd name="connsiteY8" fmla="*/ 755386 h 760753"/>
              <a:gd name="connsiteX9" fmla="*/ 5752730 w 5752730"/>
              <a:gd name="connsiteY9" fmla="*/ 364769 h 760753"/>
              <a:gd name="connsiteX10" fmla="*/ 5752730 w 5752730"/>
              <a:gd name="connsiteY10" fmla="*/ 364769 h 76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730" h="760753">
                <a:moveTo>
                  <a:pt x="0" y="373647"/>
                </a:moveTo>
                <a:cubicBezTo>
                  <a:pt x="93215" y="162802"/>
                  <a:pt x="186431" y="-48043"/>
                  <a:pt x="372862" y="9662"/>
                </a:cubicBezTo>
                <a:cubicBezTo>
                  <a:pt x="559293" y="67367"/>
                  <a:pt x="878890" y="719876"/>
                  <a:pt x="1118587" y="719876"/>
                </a:cubicBezTo>
                <a:cubicBezTo>
                  <a:pt x="1358284" y="719876"/>
                  <a:pt x="1574307" y="6703"/>
                  <a:pt x="1811045" y="9662"/>
                </a:cubicBezTo>
                <a:cubicBezTo>
                  <a:pt x="2047783" y="12621"/>
                  <a:pt x="2297837" y="739110"/>
                  <a:pt x="2539014" y="737631"/>
                </a:cubicBezTo>
                <a:cubicBezTo>
                  <a:pt x="2780191" y="736152"/>
                  <a:pt x="3018408" y="2265"/>
                  <a:pt x="3258105" y="785"/>
                </a:cubicBezTo>
                <a:cubicBezTo>
                  <a:pt x="3497802" y="-695"/>
                  <a:pt x="3734540" y="727274"/>
                  <a:pt x="3977196" y="728753"/>
                </a:cubicBezTo>
                <a:cubicBezTo>
                  <a:pt x="4219852" y="730232"/>
                  <a:pt x="4475826" y="5223"/>
                  <a:pt x="4714043" y="9662"/>
                </a:cubicBezTo>
                <a:cubicBezTo>
                  <a:pt x="4952260" y="14101"/>
                  <a:pt x="5233387" y="696202"/>
                  <a:pt x="5406501" y="755386"/>
                </a:cubicBezTo>
                <a:cubicBezTo>
                  <a:pt x="5579616" y="814571"/>
                  <a:pt x="5752730" y="364769"/>
                  <a:pt x="5752730" y="364769"/>
                </a:cubicBezTo>
                <a:lnTo>
                  <a:pt x="5752730" y="364769"/>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sp>
        <p:nvSpPr>
          <p:cNvPr id="53" name="テキスト ボックス 52">
            <a:extLst>
              <a:ext uri="{FF2B5EF4-FFF2-40B4-BE49-F238E27FC236}">
                <a16:creationId xmlns="" xmlns:a16="http://schemas.microsoft.com/office/drawing/2014/main" id="{A3AF7A07-EAC8-4816-B9B8-00363E641FF1}"/>
              </a:ext>
            </a:extLst>
          </p:cNvPr>
          <p:cNvSpPr txBox="1"/>
          <p:nvPr/>
        </p:nvSpPr>
        <p:spPr>
          <a:xfrm>
            <a:off x="3381407" y="2889735"/>
            <a:ext cx="646331" cy="369332"/>
          </a:xfrm>
          <a:prstGeom prst="rect">
            <a:avLst/>
          </a:prstGeom>
          <a:noFill/>
        </p:spPr>
        <p:txBody>
          <a:bodyPr wrap="none" rtlCol="0">
            <a:spAutoFit/>
          </a:bodyPr>
          <a:lstStyle/>
          <a:p>
            <a:r>
              <a:rPr kumimoji="1" lang="en-US" altLang="ja-JP" dirty="0">
                <a:solidFill>
                  <a:srgbClr val="FF0000"/>
                </a:solidFill>
              </a:rPr>
              <a:t>γ</a:t>
            </a:r>
            <a:r>
              <a:rPr kumimoji="1" lang="ja-JP" altLang="en-US" dirty="0">
                <a:solidFill>
                  <a:srgbClr val="FF0000"/>
                </a:solidFill>
              </a:rPr>
              <a:t>線</a:t>
            </a:r>
          </a:p>
        </p:txBody>
      </p:sp>
      <p:sp>
        <p:nvSpPr>
          <p:cNvPr id="55" name="フリーフォーム: 図形 54">
            <a:extLst>
              <a:ext uri="{FF2B5EF4-FFF2-40B4-BE49-F238E27FC236}">
                <a16:creationId xmlns="" xmlns:a16="http://schemas.microsoft.com/office/drawing/2014/main" id="{16A3B6BE-4F93-4418-980F-EAA6C489AA2B}"/>
              </a:ext>
            </a:extLst>
          </p:cNvPr>
          <p:cNvSpPr/>
          <p:nvPr/>
        </p:nvSpPr>
        <p:spPr>
          <a:xfrm>
            <a:off x="4212812" y="1898580"/>
            <a:ext cx="1648118" cy="193637"/>
          </a:xfrm>
          <a:custGeom>
            <a:avLst/>
            <a:gdLst>
              <a:gd name="connsiteX0" fmla="*/ 0 w 5752730"/>
              <a:gd name="connsiteY0" fmla="*/ 373647 h 760753"/>
              <a:gd name="connsiteX1" fmla="*/ 372862 w 5752730"/>
              <a:gd name="connsiteY1" fmla="*/ 9662 h 760753"/>
              <a:gd name="connsiteX2" fmla="*/ 1118587 w 5752730"/>
              <a:gd name="connsiteY2" fmla="*/ 719876 h 760753"/>
              <a:gd name="connsiteX3" fmla="*/ 1811045 w 5752730"/>
              <a:gd name="connsiteY3" fmla="*/ 9662 h 760753"/>
              <a:gd name="connsiteX4" fmla="*/ 2539014 w 5752730"/>
              <a:gd name="connsiteY4" fmla="*/ 737631 h 760753"/>
              <a:gd name="connsiteX5" fmla="*/ 3258105 w 5752730"/>
              <a:gd name="connsiteY5" fmla="*/ 785 h 760753"/>
              <a:gd name="connsiteX6" fmla="*/ 3977196 w 5752730"/>
              <a:gd name="connsiteY6" fmla="*/ 728753 h 760753"/>
              <a:gd name="connsiteX7" fmla="*/ 4714043 w 5752730"/>
              <a:gd name="connsiteY7" fmla="*/ 9662 h 760753"/>
              <a:gd name="connsiteX8" fmla="*/ 5406501 w 5752730"/>
              <a:gd name="connsiteY8" fmla="*/ 755386 h 760753"/>
              <a:gd name="connsiteX9" fmla="*/ 5752730 w 5752730"/>
              <a:gd name="connsiteY9" fmla="*/ 364769 h 760753"/>
              <a:gd name="connsiteX10" fmla="*/ 5752730 w 5752730"/>
              <a:gd name="connsiteY10" fmla="*/ 364769 h 76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730" h="760753">
                <a:moveTo>
                  <a:pt x="0" y="373647"/>
                </a:moveTo>
                <a:cubicBezTo>
                  <a:pt x="93215" y="162802"/>
                  <a:pt x="186431" y="-48043"/>
                  <a:pt x="372862" y="9662"/>
                </a:cubicBezTo>
                <a:cubicBezTo>
                  <a:pt x="559293" y="67367"/>
                  <a:pt x="878890" y="719876"/>
                  <a:pt x="1118587" y="719876"/>
                </a:cubicBezTo>
                <a:cubicBezTo>
                  <a:pt x="1358284" y="719876"/>
                  <a:pt x="1574307" y="6703"/>
                  <a:pt x="1811045" y="9662"/>
                </a:cubicBezTo>
                <a:cubicBezTo>
                  <a:pt x="2047783" y="12621"/>
                  <a:pt x="2297837" y="739110"/>
                  <a:pt x="2539014" y="737631"/>
                </a:cubicBezTo>
                <a:cubicBezTo>
                  <a:pt x="2780191" y="736152"/>
                  <a:pt x="3018408" y="2265"/>
                  <a:pt x="3258105" y="785"/>
                </a:cubicBezTo>
                <a:cubicBezTo>
                  <a:pt x="3497802" y="-695"/>
                  <a:pt x="3734540" y="727274"/>
                  <a:pt x="3977196" y="728753"/>
                </a:cubicBezTo>
                <a:cubicBezTo>
                  <a:pt x="4219852" y="730232"/>
                  <a:pt x="4475826" y="5223"/>
                  <a:pt x="4714043" y="9662"/>
                </a:cubicBezTo>
                <a:cubicBezTo>
                  <a:pt x="4952260" y="14101"/>
                  <a:pt x="5233387" y="696202"/>
                  <a:pt x="5406501" y="755386"/>
                </a:cubicBezTo>
                <a:cubicBezTo>
                  <a:pt x="5579616" y="814571"/>
                  <a:pt x="5752730" y="364769"/>
                  <a:pt x="5752730" y="364769"/>
                </a:cubicBezTo>
                <a:lnTo>
                  <a:pt x="5752730" y="364769"/>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sp>
        <p:nvSpPr>
          <p:cNvPr id="56" name="フリーフォーム: 図形 55">
            <a:extLst>
              <a:ext uri="{FF2B5EF4-FFF2-40B4-BE49-F238E27FC236}">
                <a16:creationId xmlns="" xmlns:a16="http://schemas.microsoft.com/office/drawing/2014/main" id="{5C60F0ED-B62A-448E-AA9C-FCC88B2722AD}"/>
              </a:ext>
            </a:extLst>
          </p:cNvPr>
          <p:cNvSpPr/>
          <p:nvPr/>
        </p:nvSpPr>
        <p:spPr>
          <a:xfrm>
            <a:off x="4212812" y="4906128"/>
            <a:ext cx="1648118" cy="193637"/>
          </a:xfrm>
          <a:custGeom>
            <a:avLst/>
            <a:gdLst>
              <a:gd name="connsiteX0" fmla="*/ 0 w 5752730"/>
              <a:gd name="connsiteY0" fmla="*/ 373647 h 760753"/>
              <a:gd name="connsiteX1" fmla="*/ 372862 w 5752730"/>
              <a:gd name="connsiteY1" fmla="*/ 9662 h 760753"/>
              <a:gd name="connsiteX2" fmla="*/ 1118587 w 5752730"/>
              <a:gd name="connsiteY2" fmla="*/ 719876 h 760753"/>
              <a:gd name="connsiteX3" fmla="*/ 1811045 w 5752730"/>
              <a:gd name="connsiteY3" fmla="*/ 9662 h 760753"/>
              <a:gd name="connsiteX4" fmla="*/ 2539014 w 5752730"/>
              <a:gd name="connsiteY4" fmla="*/ 737631 h 760753"/>
              <a:gd name="connsiteX5" fmla="*/ 3258105 w 5752730"/>
              <a:gd name="connsiteY5" fmla="*/ 785 h 760753"/>
              <a:gd name="connsiteX6" fmla="*/ 3977196 w 5752730"/>
              <a:gd name="connsiteY6" fmla="*/ 728753 h 760753"/>
              <a:gd name="connsiteX7" fmla="*/ 4714043 w 5752730"/>
              <a:gd name="connsiteY7" fmla="*/ 9662 h 760753"/>
              <a:gd name="connsiteX8" fmla="*/ 5406501 w 5752730"/>
              <a:gd name="connsiteY8" fmla="*/ 755386 h 760753"/>
              <a:gd name="connsiteX9" fmla="*/ 5752730 w 5752730"/>
              <a:gd name="connsiteY9" fmla="*/ 364769 h 760753"/>
              <a:gd name="connsiteX10" fmla="*/ 5752730 w 5752730"/>
              <a:gd name="connsiteY10" fmla="*/ 364769 h 76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2730" h="760753">
                <a:moveTo>
                  <a:pt x="0" y="373647"/>
                </a:moveTo>
                <a:cubicBezTo>
                  <a:pt x="93215" y="162802"/>
                  <a:pt x="186431" y="-48043"/>
                  <a:pt x="372862" y="9662"/>
                </a:cubicBezTo>
                <a:cubicBezTo>
                  <a:pt x="559293" y="67367"/>
                  <a:pt x="878890" y="719876"/>
                  <a:pt x="1118587" y="719876"/>
                </a:cubicBezTo>
                <a:cubicBezTo>
                  <a:pt x="1358284" y="719876"/>
                  <a:pt x="1574307" y="6703"/>
                  <a:pt x="1811045" y="9662"/>
                </a:cubicBezTo>
                <a:cubicBezTo>
                  <a:pt x="2047783" y="12621"/>
                  <a:pt x="2297837" y="739110"/>
                  <a:pt x="2539014" y="737631"/>
                </a:cubicBezTo>
                <a:cubicBezTo>
                  <a:pt x="2780191" y="736152"/>
                  <a:pt x="3018408" y="2265"/>
                  <a:pt x="3258105" y="785"/>
                </a:cubicBezTo>
                <a:cubicBezTo>
                  <a:pt x="3497802" y="-695"/>
                  <a:pt x="3734540" y="727274"/>
                  <a:pt x="3977196" y="728753"/>
                </a:cubicBezTo>
                <a:cubicBezTo>
                  <a:pt x="4219852" y="730232"/>
                  <a:pt x="4475826" y="5223"/>
                  <a:pt x="4714043" y="9662"/>
                </a:cubicBezTo>
                <a:cubicBezTo>
                  <a:pt x="4952260" y="14101"/>
                  <a:pt x="5233387" y="696202"/>
                  <a:pt x="5406501" y="755386"/>
                </a:cubicBezTo>
                <a:cubicBezTo>
                  <a:pt x="5579616" y="814571"/>
                  <a:pt x="5752730" y="364769"/>
                  <a:pt x="5752730" y="364769"/>
                </a:cubicBezTo>
                <a:lnTo>
                  <a:pt x="5752730" y="364769"/>
                </a:ln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sp>
        <p:nvSpPr>
          <p:cNvPr id="57" name="テキスト ボックス 56">
            <a:extLst>
              <a:ext uri="{FF2B5EF4-FFF2-40B4-BE49-F238E27FC236}">
                <a16:creationId xmlns="" xmlns:a16="http://schemas.microsoft.com/office/drawing/2014/main" id="{37FB6BCE-BA03-4305-A233-F439D720BCBE}"/>
              </a:ext>
            </a:extLst>
          </p:cNvPr>
          <p:cNvSpPr txBox="1"/>
          <p:nvPr/>
        </p:nvSpPr>
        <p:spPr>
          <a:xfrm>
            <a:off x="5393467" y="5904313"/>
            <a:ext cx="3554178" cy="369332"/>
          </a:xfrm>
          <a:prstGeom prst="rect">
            <a:avLst/>
          </a:prstGeom>
          <a:noFill/>
        </p:spPr>
        <p:txBody>
          <a:bodyPr wrap="none" rtlCol="0">
            <a:spAutoFit/>
          </a:bodyPr>
          <a:lstStyle/>
          <a:p>
            <a:r>
              <a:rPr kumimoji="1" lang="ja-JP" altLang="en-US" dirty="0"/>
              <a:t>下の</a:t>
            </a:r>
            <a:r>
              <a:rPr kumimoji="1" lang="en-US" altLang="ja-JP" dirty="0" err="1"/>
              <a:t>NaI</a:t>
            </a:r>
            <a:r>
              <a:rPr kumimoji="1" lang="ja-JP" altLang="en-US" dirty="0"/>
              <a:t>を水平平面で回転させる</a:t>
            </a:r>
          </a:p>
        </p:txBody>
      </p:sp>
      <p:cxnSp>
        <p:nvCxnSpPr>
          <p:cNvPr id="58" name="直線矢印コネクタ 57">
            <a:extLst>
              <a:ext uri="{FF2B5EF4-FFF2-40B4-BE49-F238E27FC236}">
                <a16:creationId xmlns="" xmlns:a16="http://schemas.microsoft.com/office/drawing/2014/main" id="{57755A27-5ACF-43FC-ACB0-814F631FE8E8}"/>
              </a:ext>
            </a:extLst>
          </p:cNvPr>
          <p:cNvCxnSpPr>
            <a:cxnSpLocks/>
          </p:cNvCxnSpPr>
          <p:nvPr/>
        </p:nvCxnSpPr>
        <p:spPr>
          <a:xfrm flipV="1">
            <a:off x="5969128" y="5267975"/>
            <a:ext cx="0" cy="5847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4" name="テキスト ボックス 3"/>
          <p:cNvSpPr txBox="1"/>
          <p:nvPr/>
        </p:nvSpPr>
        <p:spPr>
          <a:xfrm>
            <a:off x="993671" y="2705069"/>
            <a:ext cx="950976" cy="369332"/>
          </a:xfrm>
          <a:prstGeom prst="rect">
            <a:avLst/>
          </a:prstGeom>
          <a:noFill/>
        </p:spPr>
        <p:txBody>
          <a:bodyPr wrap="square" rtlCol="0">
            <a:spAutoFit/>
          </a:bodyPr>
          <a:lstStyle/>
          <a:p>
            <a:r>
              <a:rPr kumimoji="1" lang="en-US" altLang="ja-JP" dirty="0" smtClean="0"/>
              <a:t>18.5cm</a:t>
            </a:r>
            <a:endParaRPr kumimoji="1" lang="ja-JP" altLang="en-US" dirty="0"/>
          </a:p>
        </p:txBody>
      </p:sp>
      <p:sp>
        <p:nvSpPr>
          <p:cNvPr id="5" name="正方形/長方形 4"/>
          <p:cNvSpPr/>
          <p:nvPr/>
        </p:nvSpPr>
        <p:spPr>
          <a:xfrm>
            <a:off x="1003364" y="4156559"/>
            <a:ext cx="941283" cy="369332"/>
          </a:xfrm>
          <a:prstGeom prst="rect">
            <a:avLst/>
          </a:prstGeom>
        </p:spPr>
        <p:txBody>
          <a:bodyPr wrap="none">
            <a:spAutoFit/>
          </a:bodyPr>
          <a:lstStyle/>
          <a:p>
            <a:r>
              <a:rPr lang="en-US" altLang="ja-JP" dirty="0"/>
              <a:t>18.5cm</a:t>
            </a:r>
            <a:endParaRPr lang="ja-JP" altLang="en-US" dirty="0"/>
          </a:p>
        </p:txBody>
      </p:sp>
    </p:spTree>
    <p:extLst>
      <p:ext uri="{BB962C8B-B14F-4D97-AF65-F5344CB8AC3E}">
        <p14:creationId xmlns:p14="http://schemas.microsoft.com/office/powerpoint/2010/main" val="103558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52" grpId="0" animBg="1"/>
      <p:bldP spid="53" grpId="0"/>
      <p:bldP spid="55" grpId="0" animBg="1"/>
      <p:bldP spid="56" grpId="0" animBg="1"/>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35</a:t>
            </a:fld>
            <a:endParaRPr lang="ja-JP" altLang="en-US" dirty="0">
              <a:solidFill>
                <a:prstClr val="black">
                  <a:tint val="75000"/>
                </a:prstClr>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3721589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36</a:t>
            </a:fld>
            <a:endParaRPr lang="ja-JP" altLang="en-US" dirty="0">
              <a:solidFill>
                <a:prstClr val="black">
                  <a:tint val="75000"/>
                </a:prstClr>
              </a:solidFill>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77713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実験装置・方法</a:t>
            </a:r>
            <a:endParaRPr kumimoji="1" lang="ja-JP" altLang="en-US" dirty="0"/>
          </a:p>
        </p:txBody>
      </p:sp>
      <p:sp>
        <p:nvSpPr>
          <p:cNvPr id="3" name="コンテンツ プレースホルダー 2"/>
          <p:cNvSpPr>
            <a:spLocks noGrp="1"/>
          </p:cNvSpPr>
          <p:nvPr>
            <p:ph idx="1"/>
          </p:nvPr>
        </p:nvSpPr>
        <p:spPr>
          <a:xfrm>
            <a:off x="1371600" y="1435608"/>
            <a:ext cx="9601200" cy="5257800"/>
          </a:xfrm>
        </p:spPr>
        <p:txBody>
          <a:bodyPr>
            <a:normAutofit lnSpcReduction="10000"/>
          </a:bodyPr>
          <a:lstStyle/>
          <a:p>
            <a:pPr marL="0" indent="0">
              <a:buNone/>
            </a:pPr>
            <a:r>
              <a:rPr kumimoji="1" lang="ja-JP" altLang="en-US" b="1" dirty="0" smtClean="0"/>
              <a:t>・注意</a:t>
            </a:r>
            <a:endParaRPr kumimoji="1" lang="en-US" altLang="ja-JP" b="1" dirty="0" smtClean="0"/>
          </a:p>
          <a:p>
            <a:r>
              <a:rPr lang="ja-JP" altLang="en-US" dirty="0" smtClean="0"/>
              <a:t>陽電子</a:t>
            </a:r>
            <a:r>
              <a:rPr lang="ja-JP" altLang="en-US" dirty="0"/>
              <a:t>の物質中での飛程は数</a:t>
            </a:r>
            <a:r>
              <a:rPr lang="en-US" altLang="ja-JP" dirty="0"/>
              <a:t>mm</a:t>
            </a:r>
            <a:r>
              <a:rPr lang="ja-JP" altLang="en-US" dirty="0" err="1"/>
              <a:t>。</a:t>
            </a:r>
            <a:r>
              <a:rPr lang="en-US" altLang="ja-JP" dirty="0"/>
              <a:t>Ps</a:t>
            </a:r>
            <a:r>
              <a:rPr lang="ja-JP" altLang="en-US" dirty="0"/>
              <a:t>はほぼ中心で生成される</a:t>
            </a:r>
            <a:r>
              <a:rPr lang="ja-JP" altLang="en-US" dirty="0" smtClean="0"/>
              <a:t>。</a:t>
            </a:r>
            <a:endParaRPr lang="en-US" altLang="ja-JP" dirty="0"/>
          </a:p>
          <a:p>
            <a:r>
              <a:rPr lang="ja-JP" altLang="en-US" dirty="0" smtClean="0"/>
              <a:t>ポジトロニウム</a:t>
            </a:r>
            <a:r>
              <a:rPr lang="ja-JP" altLang="en-US" dirty="0"/>
              <a:t>崩壊で放出される</a:t>
            </a:r>
            <a:r>
              <a:rPr lang="en-US" altLang="ja-JP" dirty="0"/>
              <a:t>γ</a:t>
            </a:r>
            <a:r>
              <a:rPr lang="ja-JP" altLang="en-US" dirty="0"/>
              <a:t>線は一つ </a:t>
            </a:r>
            <a:r>
              <a:rPr lang="en-US" altLang="ja-JP" dirty="0"/>
              <a:t>511keV</a:t>
            </a:r>
            <a:r>
              <a:rPr lang="ja-JP" altLang="en-US" dirty="0" err="1"/>
              <a:t>。</a:t>
            </a:r>
            <a:endParaRPr lang="en-US" altLang="ja-JP" dirty="0"/>
          </a:p>
          <a:p>
            <a:r>
              <a:rPr lang="ja-JP" altLang="en-US" dirty="0" smtClean="0"/>
              <a:t>プラシン</a:t>
            </a:r>
            <a:r>
              <a:rPr lang="ja-JP" altLang="en-US" dirty="0"/>
              <a:t>でのコンプトン散乱</a:t>
            </a:r>
            <a:r>
              <a:rPr lang="en-US" altLang="ja-JP" dirty="0"/>
              <a:t>(90°</a:t>
            </a:r>
            <a:r>
              <a:rPr lang="ja-JP" altLang="en-US" dirty="0"/>
              <a:t>散乱</a:t>
            </a:r>
            <a:r>
              <a:rPr lang="en-US" altLang="ja-JP" dirty="0"/>
              <a:t>)</a:t>
            </a:r>
            <a:r>
              <a:rPr lang="ja-JP" altLang="en-US" dirty="0"/>
              <a:t>により、</a:t>
            </a:r>
            <a:r>
              <a:rPr lang="en-US" altLang="ja-JP" dirty="0" err="1"/>
              <a:t>NaI</a:t>
            </a:r>
            <a:r>
              <a:rPr lang="ja-JP" altLang="en-US" dirty="0"/>
              <a:t>に入るときのエネルギーはその半分。</a:t>
            </a:r>
          </a:p>
          <a:p>
            <a:pPr marL="0" indent="0">
              <a:buNone/>
            </a:pPr>
            <a:r>
              <a:rPr lang="ja-JP" altLang="en-US" b="1" dirty="0" smtClean="0"/>
              <a:t>・欲しい</a:t>
            </a:r>
            <a:r>
              <a:rPr lang="ja-JP" altLang="en-US" b="1" dirty="0"/>
              <a:t>イベントを抜き出すため</a:t>
            </a:r>
            <a:r>
              <a:rPr lang="ja-JP" altLang="en-US" b="1" dirty="0" smtClean="0"/>
              <a:t>に</a:t>
            </a:r>
            <a:endParaRPr lang="en-US" altLang="ja-JP" b="1" dirty="0" smtClean="0"/>
          </a:p>
          <a:p>
            <a:r>
              <a:rPr lang="ja-JP" altLang="en-US" dirty="0" smtClean="0"/>
              <a:t>上段</a:t>
            </a:r>
            <a:r>
              <a:rPr lang="ja-JP" altLang="en-US" dirty="0"/>
              <a:t>・下段のプラシン・</a:t>
            </a:r>
            <a:r>
              <a:rPr lang="en-US" altLang="ja-JP" dirty="0" err="1"/>
              <a:t>NaI</a:t>
            </a:r>
            <a:r>
              <a:rPr lang="ja-JP" altLang="en-US" dirty="0"/>
              <a:t>の計４つでコインシデンスをとる</a:t>
            </a:r>
            <a:r>
              <a:rPr lang="ja-JP" altLang="en-US" dirty="0" smtClean="0"/>
              <a:t>。</a:t>
            </a:r>
            <a:endParaRPr lang="en-US" altLang="ja-JP" dirty="0"/>
          </a:p>
          <a:p>
            <a:r>
              <a:rPr lang="ja-JP" altLang="en-US" dirty="0" smtClean="0"/>
              <a:t>線源</a:t>
            </a:r>
            <a:r>
              <a:rPr lang="ja-JP" altLang="en-US" dirty="0"/>
              <a:t>から直接の放射線が</a:t>
            </a:r>
            <a:r>
              <a:rPr lang="en-US" altLang="ja-JP" dirty="0" err="1"/>
              <a:t>NaI</a:t>
            </a:r>
            <a:r>
              <a:rPr lang="ja-JP" altLang="en-US" dirty="0"/>
              <a:t>に入るのを防ぐように鉛で遮蔽する。</a:t>
            </a:r>
          </a:p>
          <a:p>
            <a:pPr marL="0" indent="0">
              <a:buNone/>
            </a:pP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37</a:t>
            </a:fld>
            <a:endParaRPr lang="ja-JP" altLang="en-US" dirty="0">
              <a:solidFill>
                <a:prstClr val="black">
                  <a:tint val="75000"/>
                </a:prstClr>
              </a:solidFill>
            </a:endParaRPr>
          </a:p>
        </p:txBody>
      </p:sp>
    </p:spTree>
    <p:extLst>
      <p:ext uri="{BB962C8B-B14F-4D97-AF65-F5344CB8AC3E}">
        <p14:creationId xmlns:p14="http://schemas.microsoft.com/office/powerpoint/2010/main" val="1582146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テキスト ボックス 142">
            <a:extLst>
              <a:ext uri="{FF2B5EF4-FFF2-40B4-BE49-F238E27FC236}">
                <a16:creationId xmlns="" xmlns:a16="http://schemas.microsoft.com/office/drawing/2014/main" id="{8C28F489-1FEF-4896-9262-F278EDA2FE85}"/>
              </a:ext>
            </a:extLst>
          </p:cNvPr>
          <p:cNvSpPr txBox="1"/>
          <p:nvPr/>
        </p:nvSpPr>
        <p:spPr>
          <a:xfrm>
            <a:off x="826037" y="199774"/>
            <a:ext cx="2920754" cy="584775"/>
          </a:xfrm>
          <a:prstGeom prst="rect">
            <a:avLst/>
          </a:prstGeom>
          <a:noFill/>
        </p:spPr>
        <p:txBody>
          <a:bodyPr wrap="square" rtlCol="0">
            <a:spAutoFit/>
          </a:bodyPr>
          <a:lstStyle/>
          <a:p>
            <a:r>
              <a:rPr lang="ja-JP" altLang="en-US" sz="3200" dirty="0"/>
              <a:t>回路図</a:t>
            </a:r>
            <a:r>
              <a:rPr lang="en-US" altLang="ja-JP" sz="3200" dirty="0" smtClean="0"/>
              <a:t>(</a:t>
            </a:r>
            <a:r>
              <a:rPr lang="ja-JP" altLang="en-US" sz="3200" dirty="0" smtClean="0"/>
              <a:t>各</a:t>
            </a:r>
            <a:r>
              <a:rPr lang="en-US" altLang="ja-JP" sz="3200" dirty="0" err="1" smtClean="0"/>
              <a:t>ch</a:t>
            </a:r>
            <a:r>
              <a:rPr lang="en-US" altLang="ja-JP" sz="3200" dirty="0" smtClean="0"/>
              <a:t>)</a:t>
            </a:r>
            <a:endParaRPr kumimoji="1" lang="ja-JP" altLang="en-US" sz="3200" dirty="0"/>
          </a:p>
        </p:txBody>
      </p:sp>
      <p:sp>
        <p:nvSpPr>
          <p:cNvPr id="2" name="スライド番号プレースホルダー 1"/>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38</a:t>
            </a:fld>
            <a:endParaRPr lang="ja-JP" altLang="en-US">
              <a:solidFill>
                <a:prstClr val="black">
                  <a:tint val="75000"/>
                </a:prstClr>
              </a:solidFill>
            </a:endParaRPr>
          </a:p>
        </p:txBody>
      </p:sp>
      <p:pic>
        <p:nvPicPr>
          <p:cNvPr id="5" name="図 4">
            <a:extLst>
              <a:ext uri="{FF2B5EF4-FFF2-40B4-BE49-F238E27FC236}">
                <a16:creationId xmlns="" xmlns:a16="http://schemas.microsoft.com/office/drawing/2014/main" id="{B9FD52FF-4301-40CE-84AD-E31667922C25}"/>
              </a:ext>
            </a:extLst>
          </p:cNvPr>
          <p:cNvPicPr>
            <a:picLocks noChangeAspect="1"/>
          </p:cNvPicPr>
          <p:nvPr/>
        </p:nvPicPr>
        <p:blipFill>
          <a:blip r:embed="rId2"/>
          <a:stretch>
            <a:fillRect/>
          </a:stretch>
        </p:blipFill>
        <p:spPr>
          <a:xfrm>
            <a:off x="1240161" y="1128317"/>
            <a:ext cx="9339881" cy="4901609"/>
          </a:xfrm>
          <a:prstGeom prst="rect">
            <a:avLst/>
          </a:prstGeom>
        </p:spPr>
      </p:pic>
    </p:spTree>
    <p:extLst>
      <p:ext uri="{BB962C8B-B14F-4D97-AF65-F5344CB8AC3E}">
        <p14:creationId xmlns:p14="http://schemas.microsoft.com/office/powerpoint/2010/main" val="2929865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テキスト ボックス 142">
            <a:extLst>
              <a:ext uri="{FF2B5EF4-FFF2-40B4-BE49-F238E27FC236}">
                <a16:creationId xmlns="" xmlns:a16="http://schemas.microsoft.com/office/drawing/2014/main" id="{8C28F489-1FEF-4896-9262-F278EDA2FE85}"/>
              </a:ext>
            </a:extLst>
          </p:cNvPr>
          <p:cNvSpPr txBox="1"/>
          <p:nvPr/>
        </p:nvSpPr>
        <p:spPr>
          <a:xfrm>
            <a:off x="826037" y="199774"/>
            <a:ext cx="2920754" cy="584775"/>
          </a:xfrm>
          <a:prstGeom prst="rect">
            <a:avLst/>
          </a:prstGeom>
          <a:noFill/>
        </p:spPr>
        <p:txBody>
          <a:bodyPr wrap="square" rtlCol="0">
            <a:spAutoFit/>
          </a:bodyPr>
          <a:lstStyle/>
          <a:p>
            <a:r>
              <a:rPr lang="ja-JP" altLang="en-US" sz="3200" dirty="0"/>
              <a:t>回路図</a:t>
            </a:r>
            <a:r>
              <a:rPr lang="en-US" altLang="ja-JP" sz="3200" dirty="0"/>
              <a:t>(</a:t>
            </a:r>
            <a:r>
              <a:rPr lang="ja-JP" altLang="en-US" sz="3200" dirty="0"/>
              <a:t>全体</a:t>
            </a:r>
            <a:r>
              <a:rPr lang="en-US" altLang="ja-JP" sz="3200" dirty="0"/>
              <a:t>)</a:t>
            </a:r>
            <a:endParaRPr kumimoji="1" lang="ja-JP" altLang="en-US" sz="3200" dirty="0"/>
          </a:p>
        </p:txBody>
      </p:sp>
      <p:pic>
        <p:nvPicPr>
          <p:cNvPr id="8" name="図 7">
            <a:extLst>
              <a:ext uri="{FF2B5EF4-FFF2-40B4-BE49-F238E27FC236}">
                <a16:creationId xmlns="" xmlns:a16="http://schemas.microsoft.com/office/drawing/2014/main" id="{44D2490F-D1D4-443E-A4C8-3C9E1E4B8A23}"/>
              </a:ext>
            </a:extLst>
          </p:cNvPr>
          <p:cNvPicPr>
            <a:picLocks noChangeAspect="1"/>
          </p:cNvPicPr>
          <p:nvPr/>
        </p:nvPicPr>
        <p:blipFill>
          <a:blip r:embed="rId2"/>
          <a:stretch>
            <a:fillRect/>
          </a:stretch>
        </p:blipFill>
        <p:spPr>
          <a:xfrm>
            <a:off x="1529700" y="784549"/>
            <a:ext cx="9132600" cy="5846571"/>
          </a:xfrm>
          <a:prstGeom prst="rect">
            <a:avLst/>
          </a:prstGeom>
        </p:spPr>
      </p:pic>
      <p:sp>
        <p:nvSpPr>
          <p:cNvPr id="2" name="スライド番号プレースホルダー 1"/>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39</a:t>
            </a:fld>
            <a:endParaRPr lang="ja-JP" altLang="en-US">
              <a:solidFill>
                <a:prstClr val="black">
                  <a:tint val="75000"/>
                </a:prstClr>
              </a:solidFill>
            </a:endParaRPr>
          </a:p>
        </p:txBody>
      </p:sp>
    </p:spTree>
    <p:extLst>
      <p:ext uri="{BB962C8B-B14F-4D97-AF65-F5344CB8AC3E}">
        <p14:creationId xmlns:p14="http://schemas.microsoft.com/office/powerpoint/2010/main" val="293021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29708"/>
            <a:ext cx="10515600" cy="1325563"/>
          </a:xfrm>
        </p:spPr>
        <p:txBody>
          <a:bodyPr/>
          <a:lstStyle/>
          <a:p>
            <a:r>
              <a:rPr kumimoji="1" lang="ja-JP" altLang="en-US" dirty="0" smtClean="0"/>
              <a:t>イントロダクション</a:t>
            </a:r>
            <a:endParaRPr kumimoji="1" lang="ja-JP" altLang="en-US" dirty="0"/>
          </a:p>
        </p:txBody>
      </p:sp>
      <p:sp>
        <p:nvSpPr>
          <p:cNvPr id="5" name="コンテンツ プレースホルダー 4"/>
          <p:cNvSpPr>
            <a:spLocks noGrp="1"/>
          </p:cNvSpPr>
          <p:nvPr>
            <p:ph idx="1"/>
          </p:nvPr>
        </p:nvSpPr>
        <p:spPr>
          <a:xfrm>
            <a:off x="719328" y="1088136"/>
            <a:ext cx="11122152" cy="5769864"/>
          </a:xfrm>
        </p:spPr>
        <p:txBody>
          <a:bodyPr>
            <a:normAutofit/>
          </a:bodyPr>
          <a:lstStyle/>
          <a:p>
            <a:pPr marL="0" indent="0">
              <a:buNone/>
            </a:pPr>
            <a:r>
              <a:rPr kumimoji="1" lang="ja-JP" altLang="en-US" dirty="0" smtClean="0"/>
              <a:t>・</a:t>
            </a:r>
            <a:r>
              <a:rPr kumimoji="1" lang="ja-JP" altLang="en-US" b="1" dirty="0" smtClean="0"/>
              <a:t>量子力学における観測</a:t>
            </a:r>
            <a:endParaRPr kumimoji="1" lang="en-US" altLang="ja-JP" b="1" dirty="0" smtClean="0"/>
          </a:p>
          <a:p>
            <a:pPr marL="0" indent="0">
              <a:buNone/>
            </a:pPr>
            <a:r>
              <a:rPr kumimoji="1" lang="ja-JP" altLang="en-US" dirty="0" smtClean="0"/>
              <a:t>ある状態　　　に対し物理量　　　を測定するとき、</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lang="ja-JP" altLang="en-US" dirty="0" smtClean="0"/>
              <a:t>と表すと、　　　　の確率振幅で、状態が　　　に移り、測定値</a:t>
            </a:r>
            <a:r>
              <a:rPr lang="en-US" altLang="ja-JP" dirty="0" smtClean="0"/>
              <a:t>λ</a:t>
            </a:r>
            <a:r>
              <a:rPr lang="ja-JP" altLang="en-US" dirty="0" smtClean="0"/>
              <a:t>を得る。</a:t>
            </a:r>
            <a:endParaRPr kumimoji="1" lang="en-US" altLang="ja-JP" dirty="0" smtClean="0"/>
          </a:p>
          <a:p>
            <a:pPr marL="0" indent="0">
              <a:buNone/>
            </a:pPr>
            <a:r>
              <a:rPr kumimoji="1" lang="ja-JP" altLang="en-US" dirty="0" smtClean="0"/>
              <a:t>例えばスピン</a:t>
            </a:r>
            <a:r>
              <a:rPr kumimoji="1" lang="en-US" altLang="ja-JP" dirty="0" smtClean="0"/>
              <a:t>1/2</a:t>
            </a:r>
            <a:r>
              <a:rPr kumimoji="1" lang="ja-JP" altLang="en-US" dirty="0" smtClean="0"/>
              <a:t>の系のシングレット状態　　　　　　　</a:t>
            </a:r>
            <a:r>
              <a:rPr kumimoji="1" lang="ja-JP" altLang="en-US" dirty="0" err="1" smtClean="0"/>
              <a:t>に</a:t>
            </a:r>
            <a:endParaRPr kumimoji="1" lang="en-US" altLang="ja-JP" dirty="0" smtClean="0"/>
          </a:p>
          <a:p>
            <a:pPr marL="0" indent="0">
              <a:buNone/>
            </a:pPr>
            <a:r>
              <a:rPr kumimoji="1" lang="ja-JP" altLang="en-US" dirty="0" smtClean="0"/>
              <a:t>対してスピンを観測すると、状態が５０％の確率で　　　か　　　のどちらかになる。</a:t>
            </a: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10" name="スライド番号プレースホルダー 9"/>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a:t>
            </a:fld>
            <a:endParaRPr lang="ja-JP" altLang="en-US" dirty="0">
              <a:solidFill>
                <a:prstClr val="black">
                  <a:tint val="75000"/>
                </a:prstClr>
              </a:solidFill>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2406577" y="1503477"/>
            <a:ext cx="751036" cy="714295"/>
          </a:xfrm>
          <a:prstGeom prst="rect">
            <a:avLst/>
          </a:prstGeom>
        </p:spPr>
      </p:pic>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5751577" y="1551404"/>
            <a:ext cx="410422" cy="532288"/>
          </a:xfrm>
          <a:prstGeom prst="rect">
            <a:avLst/>
          </a:prstGeom>
        </p:spPr>
      </p:pic>
      <p:pic>
        <p:nvPicPr>
          <p:cNvPr id="3" name="図 2"/>
          <p:cNvPicPr>
            <a:picLocks noChangeAspect="1"/>
          </p:cNvPicPr>
          <p:nvPr/>
        </p:nvPicPr>
        <p:blipFill>
          <a:blip r:embed="rId4">
            <a:clrChange>
              <a:clrFrom>
                <a:srgbClr val="FFFFFF"/>
              </a:clrFrom>
              <a:clrTo>
                <a:srgbClr val="FFFFFF">
                  <a:alpha val="0"/>
                </a:srgbClr>
              </a:clrTo>
            </a:clrChange>
          </a:blip>
          <a:stretch>
            <a:fillRect/>
          </a:stretch>
        </p:blipFill>
        <p:spPr>
          <a:xfrm>
            <a:off x="7522706" y="4414420"/>
            <a:ext cx="2349465" cy="1031322"/>
          </a:xfrm>
          <a:prstGeom prst="rect">
            <a:avLst/>
          </a:prstGeom>
        </p:spPr>
      </p:pic>
      <p:pic>
        <p:nvPicPr>
          <p:cNvPr id="8" name="図 7"/>
          <p:cNvPicPr>
            <a:picLocks noChangeAspect="1"/>
          </p:cNvPicPr>
          <p:nvPr/>
        </p:nvPicPr>
        <p:blipFill>
          <a:blip r:embed="rId5">
            <a:clrChange>
              <a:clrFrom>
                <a:srgbClr val="FFFFFF"/>
              </a:clrFrom>
              <a:clrTo>
                <a:srgbClr val="FFFFFF">
                  <a:alpha val="0"/>
                </a:srgbClr>
              </a:clrTo>
            </a:clrChange>
          </a:blip>
          <a:stretch>
            <a:fillRect/>
          </a:stretch>
        </p:blipFill>
        <p:spPr>
          <a:xfrm>
            <a:off x="9079096" y="5215575"/>
            <a:ext cx="798870" cy="669815"/>
          </a:xfrm>
          <a:prstGeom prst="rect">
            <a:avLst/>
          </a:prstGeom>
        </p:spPr>
      </p:pic>
      <p:pic>
        <p:nvPicPr>
          <p:cNvPr id="11" name="図 10"/>
          <p:cNvPicPr>
            <a:picLocks noChangeAspect="1"/>
          </p:cNvPicPr>
          <p:nvPr/>
        </p:nvPicPr>
        <p:blipFill>
          <a:blip r:embed="rId6">
            <a:clrChange>
              <a:clrFrom>
                <a:srgbClr val="FFFFFF"/>
              </a:clrFrom>
              <a:clrTo>
                <a:srgbClr val="FFFFFF">
                  <a:alpha val="0"/>
                </a:srgbClr>
              </a:clrTo>
            </a:clrChange>
          </a:blip>
          <a:stretch>
            <a:fillRect/>
          </a:stretch>
        </p:blipFill>
        <p:spPr>
          <a:xfrm>
            <a:off x="10595683" y="5388506"/>
            <a:ext cx="654543" cy="433646"/>
          </a:xfrm>
          <a:prstGeom prst="rect">
            <a:avLst/>
          </a:prstGeom>
        </p:spPr>
      </p:pic>
      <p:pic>
        <p:nvPicPr>
          <p:cNvPr id="20" name="図 19"/>
          <p:cNvPicPr>
            <a:picLocks noChangeAspect="1"/>
          </p:cNvPicPr>
          <p:nvPr/>
        </p:nvPicPr>
        <p:blipFill>
          <a:blip r:embed="rId7">
            <a:clrChange>
              <a:clrFrom>
                <a:srgbClr val="FFFFFF"/>
              </a:clrFrom>
              <a:clrTo>
                <a:srgbClr val="FFFFFF">
                  <a:alpha val="0"/>
                </a:srgbClr>
              </a:clrTo>
            </a:clrChange>
          </a:blip>
          <a:stretch>
            <a:fillRect/>
          </a:stretch>
        </p:blipFill>
        <p:spPr>
          <a:xfrm>
            <a:off x="7779019" y="3793472"/>
            <a:ext cx="623152" cy="528550"/>
          </a:xfrm>
          <a:prstGeom prst="rect">
            <a:avLst/>
          </a:prstGeom>
        </p:spPr>
      </p:pic>
      <p:pic>
        <p:nvPicPr>
          <p:cNvPr id="21" name="図 20"/>
          <p:cNvPicPr>
            <a:picLocks noChangeAspect="1"/>
          </p:cNvPicPr>
          <p:nvPr/>
        </p:nvPicPr>
        <p:blipFill>
          <a:blip r:embed="rId8">
            <a:clrChange>
              <a:clrFrom>
                <a:srgbClr val="FFFFFF"/>
              </a:clrFrom>
              <a:clrTo>
                <a:srgbClr val="FFFFFF">
                  <a:alpha val="0"/>
                </a:srgbClr>
              </a:clrTo>
            </a:clrChange>
          </a:blip>
          <a:stretch>
            <a:fillRect/>
          </a:stretch>
        </p:blipFill>
        <p:spPr>
          <a:xfrm>
            <a:off x="2782095" y="3794335"/>
            <a:ext cx="1004401" cy="620085"/>
          </a:xfrm>
          <a:prstGeom prst="rect">
            <a:avLst/>
          </a:prstGeom>
        </p:spPr>
      </p:pic>
      <p:pic>
        <p:nvPicPr>
          <p:cNvPr id="22" name="図 21"/>
          <p:cNvPicPr>
            <a:picLocks noChangeAspect="1"/>
          </p:cNvPicPr>
          <p:nvPr/>
        </p:nvPicPr>
        <p:blipFill>
          <a:blip r:embed="rId9">
            <a:clrChange>
              <a:clrFrom>
                <a:srgbClr val="FFFFFF"/>
              </a:clrFrom>
              <a:clrTo>
                <a:srgbClr val="FFFFFF">
                  <a:alpha val="0"/>
                </a:srgbClr>
              </a:clrTo>
            </a:clrChange>
          </a:blip>
          <a:stretch>
            <a:fillRect/>
          </a:stretch>
        </p:blipFill>
        <p:spPr>
          <a:xfrm>
            <a:off x="2671753" y="2177512"/>
            <a:ext cx="5571389" cy="1386082"/>
          </a:xfrm>
          <a:prstGeom prst="rect">
            <a:avLst/>
          </a:prstGeom>
        </p:spPr>
      </p:pic>
    </p:spTree>
    <p:extLst>
      <p:ext uri="{BB962C8B-B14F-4D97-AF65-F5344CB8AC3E}">
        <p14:creationId xmlns:p14="http://schemas.microsoft.com/office/powerpoint/2010/main" val="2042522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実験装置・方法</a:t>
            </a:r>
            <a:endParaRPr kumimoji="1" lang="ja-JP" altLang="en-US" dirty="0"/>
          </a:p>
        </p:txBody>
      </p:sp>
      <p:sp>
        <p:nvSpPr>
          <p:cNvPr id="3" name="コンテンツ プレースホルダー 2"/>
          <p:cNvSpPr>
            <a:spLocks noGrp="1"/>
          </p:cNvSpPr>
          <p:nvPr>
            <p:ph idx="1"/>
          </p:nvPr>
        </p:nvSpPr>
        <p:spPr>
          <a:xfrm>
            <a:off x="996696" y="1435608"/>
            <a:ext cx="11195304" cy="5257800"/>
          </a:xfrm>
        </p:spPr>
        <p:txBody>
          <a:bodyPr>
            <a:normAutofit/>
          </a:bodyPr>
          <a:lstStyle/>
          <a:p>
            <a:pPr marL="0" indent="0">
              <a:buNone/>
            </a:pPr>
            <a:r>
              <a:rPr lang="ja-JP" altLang="en-US" b="1" dirty="0" smtClean="0"/>
              <a:t>・</a:t>
            </a:r>
            <a:r>
              <a:rPr lang="ja-JP" altLang="en-US" b="1" dirty="0"/>
              <a:t>本実験</a:t>
            </a:r>
          </a:p>
          <a:p>
            <a:r>
              <a:rPr lang="ja-JP" altLang="en-US" dirty="0" smtClean="0"/>
              <a:t>下</a:t>
            </a:r>
            <a:r>
              <a:rPr lang="ja-JP" altLang="en-US" dirty="0"/>
              <a:t>の</a:t>
            </a:r>
            <a:r>
              <a:rPr lang="en-US" altLang="ja-JP" dirty="0" err="1"/>
              <a:t>NaI</a:t>
            </a:r>
            <a:r>
              <a:rPr lang="ja-JP" altLang="en-US" dirty="0" err="1"/>
              <a:t>の増</a:t>
            </a:r>
            <a:r>
              <a:rPr lang="ja-JP" altLang="en-US" dirty="0"/>
              <a:t>倍管に</a:t>
            </a:r>
            <a:r>
              <a:rPr lang="en-US" altLang="ja-JP" dirty="0"/>
              <a:t>1100V</a:t>
            </a:r>
            <a:r>
              <a:rPr lang="ja-JP" altLang="en-US" dirty="0" err="1"/>
              <a:t>、</a:t>
            </a:r>
            <a:endParaRPr lang="en-US" altLang="ja-JP" dirty="0"/>
          </a:p>
          <a:p>
            <a:r>
              <a:rPr lang="ja-JP" altLang="en-US" dirty="0" smtClean="0"/>
              <a:t>上</a:t>
            </a:r>
            <a:r>
              <a:rPr lang="ja-JP" altLang="en-US" dirty="0"/>
              <a:t>の</a:t>
            </a:r>
            <a:r>
              <a:rPr lang="en-US" altLang="ja-JP" dirty="0" err="1"/>
              <a:t>NaI</a:t>
            </a:r>
            <a:r>
              <a:rPr lang="ja-JP" altLang="en-US" dirty="0"/>
              <a:t>と両プラシンの増倍管に</a:t>
            </a:r>
            <a:r>
              <a:rPr lang="en-US" altLang="ja-JP" dirty="0"/>
              <a:t>-1600V</a:t>
            </a:r>
            <a:r>
              <a:rPr lang="ja-JP" altLang="en-US" dirty="0"/>
              <a:t>の電圧をかけ、</a:t>
            </a:r>
            <a:endParaRPr lang="en-US" altLang="ja-JP" dirty="0"/>
          </a:p>
          <a:p>
            <a:r>
              <a:rPr lang="ja-JP" altLang="en-US" dirty="0" smtClean="0"/>
              <a:t>両</a:t>
            </a:r>
            <a:r>
              <a:rPr lang="en-US" altLang="ja-JP" dirty="0" err="1" smtClean="0"/>
              <a:t>NaI</a:t>
            </a:r>
            <a:r>
              <a:rPr lang="ja-JP" altLang="en-US" dirty="0"/>
              <a:t>について</a:t>
            </a:r>
            <a:r>
              <a:rPr lang="ja-JP" altLang="en-US" dirty="0" smtClean="0"/>
              <a:t>は</a:t>
            </a:r>
            <a:r>
              <a:rPr lang="en-US" altLang="ja-JP" dirty="0" smtClean="0"/>
              <a:t>Na22</a:t>
            </a:r>
            <a:r>
              <a:rPr lang="ja-JP" altLang="en-US" dirty="0" smtClean="0"/>
              <a:t>と</a:t>
            </a:r>
            <a:r>
              <a:rPr lang="en-US" altLang="ja-JP" dirty="0" smtClean="0"/>
              <a:t>Cs137</a:t>
            </a:r>
            <a:r>
              <a:rPr lang="ja-JP" altLang="en-US" dirty="0"/>
              <a:t>でキャリブレーション</a:t>
            </a:r>
            <a:r>
              <a:rPr lang="ja-JP" altLang="en-US" dirty="0" smtClean="0"/>
              <a:t>。</a:t>
            </a:r>
            <a:endParaRPr lang="en-US" altLang="ja-JP" dirty="0" smtClean="0"/>
          </a:p>
          <a:p>
            <a:r>
              <a:rPr lang="en-US" altLang="ja-JP" dirty="0" smtClean="0"/>
              <a:t>70</a:t>
            </a:r>
            <a:r>
              <a:rPr lang="ja-JP" altLang="en-US" dirty="0"/>
              <a:t>時間観測し、イベント数を見る</a:t>
            </a:r>
            <a:r>
              <a:rPr lang="ja-JP" altLang="en-US" dirty="0" smtClean="0"/>
              <a:t>。</a:t>
            </a:r>
            <a:endParaRPr lang="en-US" altLang="ja-JP" dirty="0"/>
          </a:p>
          <a:p>
            <a:r>
              <a:rPr lang="ja-JP" altLang="en-US" dirty="0" smtClean="0"/>
              <a:t>観測後</a:t>
            </a:r>
            <a:r>
              <a:rPr lang="ja-JP" altLang="en-US" dirty="0"/>
              <a:t>、電圧を落とす前にもう一度キャリブレーション。</a:t>
            </a:r>
          </a:p>
          <a:p>
            <a:pPr marL="0" indent="0">
              <a:buNone/>
            </a:pPr>
            <a:endParaRPr lang="ja-JP" altLang="en-US" dirty="0"/>
          </a:p>
          <a:p>
            <a:pPr marL="0" indent="0">
              <a:buNone/>
            </a:pPr>
            <a:r>
              <a:rPr lang="en-US" altLang="ja-JP" dirty="0" smtClean="0"/>
              <a:t>0</a:t>
            </a:r>
            <a:r>
              <a:rPr lang="en-US" altLang="ja-JP" dirty="0"/>
              <a:t>°</a:t>
            </a:r>
            <a:r>
              <a:rPr lang="ja-JP" altLang="en-US" dirty="0"/>
              <a:t>から</a:t>
            </a:r>
            <a:r>
              <a:rPr lang="en-US" altLang="ja-JP" dirty="0"/>
              <a:t>315°</a:t>
            </a:r>
            <a:r>
              <a:rPr lang="ja-JP" altLang="en-US" dirty="0"/>
              <a:t>まで</a:t>
            </a:r>
            <a:r>
              <a:rPr lang="en-US" altLang="ja-JP" dirty="0"/>
              <a:t>45°</a:t>
            </a:r>
            <a:r>
              <a:rPr lang="ja-JP" altLang="en-US" dirty="0" err="1"/>
              <a:t>ずつ</a:t>
            </a:r>
            <a:r>
              <a:rPr lang="ja-JP" altLang="en-US" dirty="0"/>
              <a:t>下の</a:t>
            </a:r>
            <a:r>
              <a:rPr lang="en-US" altLang="ja-JP" dirty="0" err="1"/>
              <a:t>NaI</a:t>
            </a:r>
            <a:r>
              <a:rPr lang="ja-JP" altLang="en-US" dirty="0"/>
              <a:t>を動かしながら、</a:t>
            </a:r>
            <a:endParaRPr lang="en-US" altLang="ja-JP" dirty="0"/>
          </a:p>
          <a:p>
            <a:pPr marL="0" indent="0">
              <a:buNone/>
            </a:pPr>
            <a:r>
              <a:rPr lang="ja-JP" altLang="en-US" dirty="0"/>
              <a:t>上のとおりの操作を繰り返す。</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val="1614337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a:t>
            </a:r>
            <a:r>
              <a:rPr lang="ja-JP" altLang="en-US" dirty="0" smtClean="0"/>
              <a:t>．結果</a:t>
            </a:r>
            <a:endParaRPr kumimoji="1" lang="ja-JP" altLang="en-US" dirty="0"/>
          </a:p>
        </p:txBody>
      </p:sp>
      <p:sp>
        <p:nvSpPr>
          <p:cNvPr id="3" name="テキスト プレースホルダー 2"/>
          <p:cNvSpPr>
            <a:spLocks noGrp="1"/>
          </p:cNvSpPr>
          <p:nvPr>
            <p:ph type="body" idx="1"/>
          </p:nvPr>
        </p:nvSpPr>
        <p:spPr/>
        <p:txBody>
          <a:bodyPr/>
          <a:lstStyle/>
          <a:p>
            <a:pPr lvl="1"/>
            <a:endParaRPr kumimoji="1" lang="ja-JP" altLang="en-US" dirty="0"/>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41</a:t>
            </a:fld>
            <a:endParaRPr kumimoji="1" lang="ja-JP" altLang="en-US"/>
          </a:p>
        </p:txBody>
      </p:sp>
    </p:spTree>
    <p:extLst>
      <p:ext uri="{BB962C8B-B14F-4D97-AF65-F5344CB8AC3E}">
        <p14:creationId xmlns:p14="http://schemas.microsoft.com/office/powerpoint/2010/main" val="767192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914400"/>
                <a:ext cx="11195304" cy="5779008"/>
              </a:xfrm>
            </p:spPr>
            <p:txBody>
              <a:bodyPr>
                <a:normAutofit/>
              </a:bodyPr>
              <a:lstStyle/>
              <a:p>
                <a:pPr marL="0" indent="0">
                  <a:buNone/>
                </a:pPr>
                <a14:m>
                  <m:oMath xmlns:m="http://schemas.openxmlformats.org/officeDocument/2006/math">
                    <m:r>
                      <a:rPr lang="ja-JP" altLang="en-US" i="1">
                        <a:latin typeface="Cambria Math" panose="02040503050406030204" pitchFamily="18" charset="0"/>
                      </a:rPr>
                      <m:t>𝜙</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0</m:t>
                        </m:r>
                      </m:e>
                      <m:sup>
                        <m:r>
                          <a:rPr lang="en-US" altLang="ja-JP" i="1">
                            <a:latin typeface="Cambria Math" panose="02040503050406030204" pitchFamily="18" charset="0"/>
                            <a:ea typeface="Cambria Math" panose="02040503050406030204" pitchFamily="18" charset="0"/>
                          </a:rPr>
                          <m:t>°</m:t>
                        </m:r>
                      </m:sup>
                    </m:sSup>
                  </m:oMath>
                </a14:m>
                <a:r>
                  <a:rPr lang="ja-JP" altLang="en-US" dirty="0"/>
                  <a:t>の時の上下の</a:t>
                </a:r>
                <a:r>
                  <a:rPr lang="en-US" altLang="ja-JP" dirty="0" err="1"/>
                  <a:t>NaI</a:t>
                </a:r>
                <a:r>
                  <a:rPr lang="ja-JP" altLang="en-US" dirty="0"/>
                  <a:t>におけるカウント数の</a:t>
                </a:r>
                <a:r>
                  <a:rPr lang="en-US" altLang="ja-JP" dirty="0"/>
                  <a:t>2</a:t>
                </a:r>
                <a:r>
                  <a:rPr lang="ja-JP" altLang="en-US" dirty="0"/>
                  <a:t>次元ヒストグラム</a:t>
                </a:r>
                <a:endParaRPr lang="en-US" altLang="ja-JP" dirty="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914400"/>
                <a:ext cx="11195304" cy="5779008"/>
              </a:xfrm>
              <a:blipFill rotWithShape="0">
                <a:blip r:embed="rId2"/>
                <a:stretch>
                  <a:fillRect t="-168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42</a:t>
            </a:fld>
            <a:endParaRPr lang="ja-JP" altLang="en-US" dirty="0">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2240" y="640081"/>
            <a:ext cx="9055159" cy="6791370"/>
          </a:xfrm>
          <a:prstGeom prst="rect">
            <a:avLst/>
          </a:prstGeom>
        </p:spPr>
      </p:pic>
    </p:spTree>
    <p:extLst>
      <p:ext uri="{BB962C8B-B14F-4D97-AF65-F5344CB8AC3E}">
        <p14:creationId xmlns:p14="http://schemas.microsoft.com/office/powerpoint/2010/main" val="3922393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a:xfrm>
            <a:off x="996696" y="740664"/>
            <a:ext cx="11195304" cy="5952744"/>
          </a:xfrm>
        </p:spPr>
        <p:txBody>
          <a:bodyPr>
            <a:normAutofit/>
          </a:bodyPr>
          <a:lstStyle/>
          <a:p>
            <a:pPr marL="0" indent="0">
              <a:buNone/>
            </a:pPr>
            <a:r>
              <a:rPr lang="ja-JP" altLang="en-US" dirty="0"/>
              <a:t>上の</a:t>
            </a:r>
            <a:r>
              <a:rPr lang="en-US" altLang="ja-JP" dirty="0" err="1"/>
              <a:t>NaI</a:t>
            </a:r>
            <a:r>
              <a:rPr lang="ja-JP" altLang="en-US" dirty="0"/>
              <a:t>の一次元ヒストグラム</a:t>
            </a:r>
            <a:r>
              <a:rPr lang="ja-JP" altLang="en-US" dirty="0" smtClean="0"/>
              <a:t>（</a:t>
            </a:r>
            <a:r>
              <a:rPr lang="en-US" altLang="ja-JP" dirty="0" smtClean="0"/>
              <a:t>2</a:t>
            </a:r>
            <a:r>
              <a:rPr lang="ja-JP" altLang="en-US" dirty="0" smtClean="0"/>
              <a:t>次元ヒストグラムで下</a:t>
            </a:r>
            <a:r>
              <a:rPr lang="ja-JP" altLang="en-US" dirty="0"/>
              <a:t>の</a:t>
            </a:r>
            <a:r>
              <a:rPr lang="en-US" altLang="ja-JP" dirty="0" err="1"/>
              <a:t>NaI</a:t>
            </a:r>
            <a:r>
              <a:rPr lang="ja-JP" altLang="en-US" dirty="0"/>
              <a:t>のカウント数が</a:t>
            </a:r>
            <a:r>
              <a:rPr lang="en-US" altLang="ja-JP" dirty="0"/>
              <a:t>2300</a:t>
            </a:r>
            <a:r>
              <a:rPr lang="ja-JP" altLang="en-US" dirty="0"/>
              <a:t>から</a:t>
            </a:r>
            <a:r>
              <a:rPr lang="en-US" altLang="ja-JP" dirty="0"/>
              <a:t>4000</a:t>
            </a:r>
            <a:r>
              <a:rPr lang="ja-JP" altLang="en-US" dirty="0"/>
              <a:t>になる範囲の射影）</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43</a:t>
            </a:fld>
            <a:endParaRPr lang="ja-JP" altLang="en-US" dirty="0">
              <a:solidFill>
                <a:prstClr val="black">
                  <a:tint val="75000"/>
                </a:prstClr>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208" y="1577333"/>
            <a:ext cx="7040890" cy="5280667"/>
          </a:xfrm>
          <a:prstGeom prst="rect">
            <a:avLst/>
          </a:prstGeom>
        </p:spPr>
      </p:pic>
    </p:spTree>
    <p:extLst>
      <p:ext uri="{BB962C8B-B14F-4D97-AF65-F5344CB8AC3E}">
        <p14:creationId xmlns:p14="http://schemas.microsoft.com/office/powerpoint/2010/main" val="2257632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a:xfrm>
            <a:off x="996696" y="740664"/>
            <a:ext cx="11195304" cy="5952744"/>
          </a:xfrm>
        </p:spPr>
        <p:txBody>
          <a:bodyPr>
            <a:normAutofit/>
          </a:bodyPr>
          <a:lstStyle/>
          <a:p>
            <a:pPr marL="0" indent="0">
              <a:buNone/>
            </a:pPr>
            <a:r>
              <a:rPr lang="ja-JP" altLang="en-US" dirty="0" smtClean="0"/>
              <a:t>下の</a:t>
            </a:r>
            <a:r>
              <a:rPr lang="en-US" altLang="ja-JP" dirty="0" err="1"/>
              <a:t>NaI</a:t>
            </a:r>
            <a:r>
              <a:rPr lang="ja-JP" altLang="en-US" dirty="0"/>
              <a:t>の一次元ヒストグラム</a:t>
            </a:r>
            <a:r>
              <a:rPr lang="ja-JP" altLang="en-US" dirty="0" smtClean="0"/>
              <a:t>（</a:t>
            </a:r>
            <a:r>
              <a:rPr lang="en-US" altLang="ja-JP" dirty="0" smtClean="0"/>
              <a:t>2</a:t>
            </a:r>
            <a:r>
              <a:rPr lang="ja-JP" altLang="en-US" dirty="0" smtClean="0"/>
              <a:t>次元ヒストグラムでの上の</a:t>
            </a:r>
            <a:r>
              <a:rPr lang="en-US" altLang="ja-JP" dirty="0" err="1" smtClean="0"/>
              <a:t>NaI</a:t>
            </a:r>
            <a:r>
              <a:rPr lang="ja-JP" altLang="en-US" dirty="0"/>
              <a:t>のカウント数</a:t>
            </a:r>
            <a:r>
              <a:rPr lang="ja-JP" altLang="en-US" dirty="0" smtClean="0"/>
              <a:t>が</a:t>
            </a:r>
            <a:r>
              <a:rPr lang="en-US" altLang="ja-JP" dirty="0" smtClean="0"/>
              <a:t>7600</a:t>
            </a:r>
            <a:r>
              <a:rPr lang="ja-JP" altLang="en-US" dirty="0" smtClean="0"/>
              <a:t>から</a:t>
            </a:r>
            <a:r>
              <a:rPr lang="en-US" altLang="ja-JP" dirty="0" smtClean="0"/>
              <a:t>12000</a:t>
            </a:r>
            <a:r>
              <a:rPr lang="ja-JP" altLang="en-US" dirty="0" smtClean="0"/>
              <a:t>に</a:t>
            </a:r>
            <a:r>
              <a:rPr lang="ja-JP" altLang="en-US" dirty="0"/>
              <a:t>なる範囲の射影）</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44</a:t>
            </a:fld>
            <a:endParaRPr lang="ja-JP" altLang="en-US" dirty="0">
              <a:solidFill>
                <a:prstClr val="black">
                  <a:tint val="75000"/>
                </a:prst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823" y="1547614"/>
            <a:ext cx="7080515" cy="5310386"/>
          </a:xfrm>
          <a:prstGeom prst="rect">
            <a:avLst/>
          </a:prstGeom>
        </p:spPr>
      </p:pic>
    </p:spTree>
    <p:extLst>
      <p:ext uri="{BB962C8B-B14F-4D97-AF65-F5344CB8AC3E}">
        <p14:creationId xmlns:p14="http://schemas.microsoft.com/office/powerpoint/2010/main" val="150804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914400"/>
                <a:ext cx="11195304" cy="5779008"/>
              </a:xfrm>
            </p:spPr>
            <p:txBody>
              <a:bodyPr>
                <a:normAutofit/>
              </a:bodyPr>
              <a:lstStyle/>
              <a:p>
                <a:pPr marL="0" indent="0">
                  <a:buNone/>
                </a:pPr>
                <a14:m>
                  <m:oMath xmlns:m="http://schemas.openxmlformats.org/officeDocument/2006/math">
                    <m:r>
                      <a:rPr lang="ja-JP" altLang="en-US" i="1">
                        <a:latin typeface="Cambria Math" panose="02040503050406030204" pitchFamily="18" charset="0"/>
                      </a:rPr>
                      <m:t>𝜙</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90</m:t>
                        </m:r>
                      </m:e>
                      <m:sup>
                        <m:r>
                          <a:rPr lang="en-US" altLang="ja-JP" i="1">
                            <a:latin typeface="Cambria Math" panose="02040503050406030204" pitchFamily="18" charset="0"/>
                            <a:ea typeface="Cambria Math" panose="02040503050406030204" pitchFamily="18" charset="0"/>
                          </a:rPr>
                          <m:t>°</m:t>
                        </m:r>
                      </m:sup>
                    </m:sSup>
                  </m:oMath>
                </a14:m>
                <a:r>
                  <a:rPr lang="ja-JP" altLang="en-US" dirty="0"/>
                  <a:t>の時の上下の</a:t>
                </a:r>
                <a:r>
                  <a:rPr lang="en-US" altLang="ja-JP" dirty="0" err="1"/>
                  <a:t>NaI</a:t>
                </a:r>
                <a:r>
                  <a:rPr lang="ja-JP" altLang="en-US" dirty="0"/>
                  <a:t>におけるカウント数の</a:t>
                </a:r>
                <a:r>
                  <a:rPr lang="en-US" altLang="ja-JP" dirty="0"/>
                  <a:t>2</a:t>
                </a:r>
                <a:r>
                  <a:rPr lang="ja-JP" altLang="en-US" dirty="0"/>
                  <a:t>次元ヒストグラム</a:t>
                </a:r>
                <a:endParaRPr lang="en-US" altLang="ja-JP" dirty="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914400"/>
                <a:ext cx="11195304" cy="5779008"/>
              </a:xfrm>
              <a:blipFill rotWithShape="0">
                <a:blip r:embed="rId2"/>
                <a:stretch>
                  <a:fillRect t="-168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45</a:t>
            </a:fld>
            <a:endParaRPr lang="ja-JP" altLang="en-US" dirty="0">
              <a:solidFill>
                <a:prstClr val="black">
                  <a:tint val="75000"/>
                </a:prstClr>
              </a:solidFill>
            </a:endParaRPr>
          </a:p>
        </p:txBody>
      </p:sp>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585216"/>
            <a:ext cx="9473184" cy="7104888"/>
          </a:xfrm>
          <a:prstGeom prst="rect">
            <a:avLst/>
          </a:prstGeom>
        </p:spPr>
      </p:pic>
    </p:spTree>
    <p:extLst>
      <p:ext uri="{BB962C8B-B14F-4D97-AF65-F5344CB8AC3E}">
        <p14:creationId xmlns:p14="http://schemas.microsoft.com/office/powerpoint/2010/main" val="3275416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a:xfrm>
            <a:off x="996696" y="740664"/>
            <a:ext cx="11195304" cy="5952744"/>
          </a:xfrm>
        </p:spPr>
        <p:txBody>
          <a:bodyPr>
            <a:normAutofit/>
          </a:bodyPr>
          <a:lstStyle/>
          <a:p>
            <a:pPr marL="0" indent="0">
              <a:buNone/>
            </a:pPr>
            <a:r>
              <a:rPr lang="ja-JP" altLang="en-US" dirty="0"/>
              <a:t>上の</a:t>
            </a:r>
            <a:r>
              <a:rPr lang="en-US" altLang="ja-JP" dirty="0" err="1"/>
              <a:t>NaI</a:t>
            </a:r>
            <a:r>
              <a:rPr lang="ja-JP" altLang="en-US" dirty="0"/>
              <a:t>の一次元ヒストグラム</a:t>
            </a:r>
            <a:r>
              <a:rPr lang="ja-JP" altLang="en-US" dirty="0" smtClean="0"/>
              <a:t>（</a:t>
            </a:r>
            <a:r>
              <a:rPr lang="en-US" altLang="ja-JP" dirty="0" smtClean="0"/>
              <a:t>2</a:t>
            </a:r>
            <a:r>
              <a:rPr lang="ja-JP" altLang="en-US" dirty="0" smtClean="0"/>
              <a:t>次元ヒストグラムで下</a:t>
            </a:r>
            <a:r>
              <a:rPr lang="ja-JP" altLang="en-US" dirty="0"/>
              <a:t>の</a:t>
            </a:r>
            <a:r>
              <a:rPr lang="en-US" altLang="ja-JP" dirty="0" err="1"/>
              <a:t>NaI</a:t>
            </a:r>
            <a:r>
              <a:rPr lang="ja-JP" altLang="en-US" dirty="0"/>
              <a:t>のカウント数が</a:t>
            </a:r>
            <a:r>
              <a:rPr lang="en-US" altLang="ja-JP" dirty="0"/>
              <a:t>2300</a:t>
            </a:r>
            <a:r>
              <a:rPr lang="ja-JP" altLang="en-US" dirty="0"/>
              <a:t>から</a:t>
            </a:r>
            <a:r>
              <a:rPr lang="en-US" altLang="ja-JP" dirty="0"/>
              <a:t>4000</a:t>
            </a:r>
            <a:r>
              <a:rPr lang="ja-JP" altLang="en-US" dirty="0"/>
              <a:t>になる範囲の射影）</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46</a:t>
            </a:fld>
            <a:endParaRPr lang="ja-JP" altLang="en-US" dirty="0">
              <a:solidFill>
                <a:prstClr val="black">
                  <a:tint val="75000"/>
                </a:prst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92" y="1563624"/>
            <a:ext cx="6949440" cy="5212080"/>
          </a:xfrm>
          <a:prstGeom prst="rect">
            <a:avLst/>
          </a:prstGeom>
        </p:spPr>
      </p:pic>
    </p:spTree>
    <p:extLst>
      <p:ext uri="{BB962C8B-B14F-4D97-AF65-F5344CB8AC3E}">
        <p14:creationId xmlns:p14="http://schemas.microsoft.com/office/powerpoint/2010/main" val="231514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a:xfrm>
            <a:off x="996696" y="740664"/>
            <a:ext cx="11195304" cy="5952744"/>
          </a:xfrm>
        </p:spPr>
        <p:txBody>
          <a:bodyPr>
            <a:normAutofit/>
          </a:bodyPr>
          <a:lstStyle/>
          <a:p>
            <a:pPr marL="0" indent="0">
              <a:buNone/>
            </a:pPr>
            <a:r>
              <a:rPr lang="ja-JP" altLang="en-US" dirty="0" smtClean="0"/>
              <a:t>下の</a:t>
            </a:r>
            <a:r>
              <a:rPr lang="en-US" altLang="ja-JP" dirty="0" err="1"/>
              <a:t>NaI</a:t>
            </a:r>
            <a:r>
              <a:rPr lang="ja-JP" altLang="en-US" dirty="0"/>
              <a:t>の一次元</a:t>
            </a:r>
            <a:r>
              <a:rPr lang="ja-JP" altLang="en-US" dirty="0" smtClean="0"/>
              <a:t>ヒストグラム（</a:t>
            </a:r>
            <a:r>
              <a:rPr lang="en-US" altLang="ja-JP" dirty="0" smtClean="0"/>
              <a:t>2</a:t>
            </a:r>
            <a:r>
              <a:rPr lang="ja-JP" altLang="en-US" dirty="0" smtClean="0"/>
              <a:t>次元ヒストグラムで上の</a:t>
            </a:r>
            <a:r>
              <a:rPr lang="en-US" altLang="ja-JP" dirty="0" err="1"/>
              <a:t>NaI</a:t>
            </a:r>
            <a:r>
              <a:rPr lang="ja-JP" altLang="en-US" dirty="0"/>
              <a:t>のカウント数</a:t>
            </a:r>
            <a:r>
              <a:rPr lang="ja-JP" altLang="en-US" dirty="0" smtClean="0"/>
              <a:t>が</a:t>
            </a:r>
            <a:r>
              <a:rPr lang="en-US" altLang="ja-JP" dirty="0" smtClean="0"/>
              <a:t>7600</a:t>
            </a:r>
            <a:r>
              <a:rPr lang="ja-JP" altLang="en-US" dirty="0" smtClean="0"/>
              <a:t>から</a:t>
            </a:r>
            <a:r>
              <a:rPr lang="en-US" altLang="ja-JP" dirty="0" smtClean="0"/>
              <a:t>12000</a:t>
            </a:r>
            <a:r>
              <a:rPr lang="ja-JP" altLang="en-US" dirty="0" smtClean="0"/>
              <a:t>に</a:t>
            </a:r>
            <a:r>
              <a:rPr lang="ja-JP" altLang="en-US" dirty="0"/>
              <a:t>なる範囲の射影）</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47</a:t>
            </a:fld>
            <a:endParaRPr lang="ja-JP" altLang="en-US" dirty="0">
              <a:solidFill>
                <a:prstClr val="black">
                  <a:tint val="75000"/>
                </a:prstClr>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16" y="1565910"/>
            <a:ext cx="7056120" cy="5292090"/>
          </a:xfrm>
          <a:prstGeom prst="rect">
            <a:avLst/>
          </a:prstGeom>
        </p:spPr>
      </p:pic>
    </p:spTree>
    <p:extLst>
      <p:ext uri="{BB962C8B-B14F-4D97-AF65-F5344CB8AC3E}">
        <p14:creationId xmlns:p14="http://schemas.microsoft.com/office/powerpoint/2010/main" val="1456765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164592"/>
            <a:ext cx="9601200" cy="749808"/>
          </a:xfrm>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a:xfrm>
            <a:off x="996696" y="740664"/>
            <a:ext cx="11195304" cy="5952744"/>
          </a:xfrm>
        </p:spPr>
        <p:txBody>
          <a:bodyPr>
            <a:normAutofit/>
          </a:bodyPr>
          <a:lstStyle/>
          <a:p>
            <a:pPr marL="0" indent="0">
              <a:buNone/>
            </a:pPr>
            <a:r>
              <a:rPr lang="ja-JP" altLang="en-US" dirty="0" smtClean="0"/>
              <a:t>各角度でとれたイベント数</a:t>
            </a:r>
            <a:endParaRPr lang="en-US" altLang="ja-JP" dirty="0" smtClean="0"/>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48</a:t>
            </a:fld>
            <a:endParaRPr lang="ja-JP" altLang="en-US" dirty="0">
              <a:solidFill>
                <a:prstClr val="black">
                  <a:tint val="75000"/>
                </a:prst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671191325"/>
              </p:ext>
            </p:extLst>
          </p:nvPr>
        </p:nvGraphicFramePr>
        <p:xfrm>
          <a:off x="2022856" y="1206576"/>
          <a:ext cx="8127999" cy="5569128"/>
        </p:xfrm>
        <a:graphic>
          <a:graphicData uri="http://schemas.openxmlformats.org/drawingml/2006/table">
            <a:tbl>
              <a:tblPr firstRow="1" bandRow="1">
                <a:tableStyleId>{5940675A-B579-460E-94D1-54222C63F5DA}</a:tableStyleId>
              </a:tblPr>
              <a:tblGrid>
                <a:gridCol w="2709333"/>
                <a:gridCol w="2709333"/>
                <a:gridCol w="2709333"/>
              </a:tblGrid>
              <a:tr h="618792">
                <a:tc>
                  <a:txBody>
                    <a:bodyPr/>
                    <a:lstStyle/>
                    <a:p>
                      <a:r>
                        <a:rPr kumimoji="1" lang="ja-JP" altLang="en-US" sz="2400" dirty="0" smtClean="0"/>
                        <a:t>角度</a:t>
                      </a:r>
                      <a:endParaRPr kumimoji="1" lang="ja-JP" altLang="en-US" sz="2400" dirty="0"/>
                    </a:p>
                  </a:txBody>
                  <a:tcPr/>
                </a:tc>
                <a:tc>
                  <a:txBody>
                    <a:bodyPr/>
                    <a:lstStyle/>
                    <a:p>
                      <a:r>
                        <a:rPr kumimoji="1" lang="ja-JP" altLang="en-US" sz="2400" dirty="0" smtClean="0"/>
                        <a:t>測定期間</a:t>
                      </a:r>
                      <a:endParaRPr kumimoji="1" lang="ja-JP" altLang="en-US" sz="2400" dirty="0"/>
                    </a:p>
                  </a:txBody>
                  <a:tcPr/>
                </a:tc>
                <a:tc>
                  <a:txBody>
                    <a:bodyPr/>
                    <a:lstStyle/>
                    <a:p>
                      <a:r>
                        <a:rPr kumimoji="1" lang="ja-JP" altLang="en-US" sz="2400" dirty="0" smtClean="0"/>
                        <a:t>全イベント数</a:t>
                      </a:r>
                      <a:endParaRPr kumimoji="1" lang="ja-JP" altLang="en-US" sz="2400" dirty="0"/>
                    </a:p>
                  </a:txBody>
                  <a:tcPr/>
                </a:tc>
              </a:tr>
              <a:tr h="618792">
                <a:tc>
                  <a:txBody>
                    <a:bodyPr/>
                    <a:lstStyle/>
                    <a:p>
                      <a:r>
                        <a:rPr kumimoji="1" lang="en-US" altLang="ja-JP" sz="2400" dirty="0" smtClean="0"/>
                        <a:t>0</a:t>
                      </a:r>
                      <a:endParaRPr kumimoji="1" lang="ja-JP" altLang="en-US" sz="2400" dirty="0"/>
                    </a:p>
                  </a:txBody>
                  <a:tcPr/>
                </a:tc>
                <a:tc>
                  <a:txBody>
                    <a:bodyPr/>
                    <a:lstStyle/>
                    <a:p>
                      <a:r>
                        <a:rPr kumimoji="1" lang="en-US" altLang="ja-JP" sz="2400" dirty="0" smtClean="0"/>
                        <a:t>2/15</a:t>
                      </a:r>
                      <a:r>
                        <a:rPr kumimoji="1" lang="en-US" altLang="ja-JP" sz="2400" baseline="0" dirty="0" smtClean="0"/>
                        <a:t> ~ 2/18</a:t>
                      </a:r>
                      <a:endParaRPr kumimoji="1" lang="ja-JP" altLang="en-US" sz="2400" dirty="0"/>
                    </a:p>
                  </a:txBody>
                  <a:tcPr/>
                </a:tc>
                <a:tc>
                  <a:txBody>
                    <a:bodyPr/>
                    <a:lstStyle/>
                    <a:p>
                      <a:r>
                        <a:rPr kumimoji="1" lang="en-US" altLang="ja-JP" sz="2400" dirty="0" smtClean="0"/>
                        <a:t>956</a:t>
                      </a:r>
                      <a:endParaRPr kumimoji="1" lang="ja-JP" altLang="en-US" sz="2400" dirty="0"/>
                    </a:p>
                  </a:txBody>
                  <a:tcPr/>
                </a:tc>
              </a:tr>
              <a:tr h="618792">
                <a:tc>
                  <a:txBody>
                    <a:bodyPr/>
                    <a:lstStyle/>
                    <a:p>
                      <a:r>
                        <a:rPr kumimoji="1" lang="en-US" altLang="ja-JP" sz="2400" dirty="0" smtClean="0"/>
                        <a:t>45</a:t>
                      </a:r>
                      <a:endParaRPr kumimoji="1" lang="ja-JP" altLang="en-US" sz="2400" dirty="0"/>
                    </a:p>
                  </a:txBody>
                  <a:tcPr/>
                </a:tc>
                <a:tc>
                  <a:txBody>
                    <a:bodyPr/>
                    <a:lstStyle/>
                    <a:p>
                      <a:r>
                        <a:rPr kumimoji="1" lang="en-US" altLang="ja-JP" sz="2400" dirty="0" smtClean="0"/>
                        <a:t>3/2</a:t>
                      </a:r>
                      <a:r>
                        <a:rPr kumimoji="1" lang="en-US" altLang="ja-JP" sz="2400" baseline="0" dirty="0" smtClean="0"/>
                        <a:t> ~ 3/5</a:t>
                      </a:r>
                      <a:endParaRPr kumimoji="1" lang="ja-JP" altLang="en-US" sz="2400" dirty="0"/>
                    </a:p>
                  </a:txBody>
                  <a:tcPr/>
                </a:tc>
                <a:tc>
                  <a:txBody>
                    <a:bodyPr/>
                    <a:lstStyle/>
                    <a:p>
                      <a:r>
                        <a:rPr kumimoji="1" lang="en-US" altLang="ja-JP" sz="2400" dirty="0" smtClean="0"/>
                        <a:t>1071</a:t>
                      </a:r>
                      <a:endParaRPr kumimoji="1" lang="ja-JP" altLang="en-US" sz="2400" dirty="0"/>
                    </a:p>
                  </a:txBody>
                  <a:tcPr/>
                </a:tc>
              </a:tr>
              <a:tr h="618792">
                <a:tc>
                  <a:txBody>
                    <a:bodyPr/>
                    <a:lstStyle/>
                    <a:p>
                      <a:r>
                        <a:rPr kumimoji="1" lang="en-US" altLang="ja-JP" sz="2400" dirty="0" smtClean="0"/>
                        <a:t>90</a:t>
                      </a:r>
                      <a:endParaRPr kumimoji="1" lang="ja-JP" altLang="en-US" sz="2400" dirty="0"/>
                    </a:p>
                  </a:txBody>
                  <a:tcPr/>
                </a:tc>
                <a:tc>
                  <a:txBody>
                    <a:bodyPr/>
                    <a:lstStyle/>
                    <a:p>
                      <a:r>
                        <a:rPr kumimoji="1" lang="en-US" altLang="ja-JP" sz="2400" dirty="0" smtClean="0"/>
                        <a:t>2/21 ~ 2/24</a:t>
                      </a:r>
                      <a:endParaRPr kumimoji="1" lang="ja-JP" altLang="en-US" sz="2400" dirty="0"/>
                    </a:p>
                  </a:txBody>
                  <a:tcPr/>
                </a:tc>
                <a:tc>
                  <a:txBody>
                    <a:bodyPr/>
                    <a:lstStyle/>
                    <a:p>
                      <a:r>
                        <a:rPr kumimoji="1" lang="en-US" altLang="ja-JP" sz="2400" dirty="0" smtClean="0"/>
                        <a:t>1356</a:t>
                      </a:r>
                      <a:endParaRPr kumimoji="1" lang="ja-JP" altLang="en-US" sz="2400" dirty="0"/>
                    </a:p>
                  </a:txBody>
                  <a:tcPr/>
                </a:tc>
              </a:tr>
              <a:tr h="618792">
                <a:tc>
                  <a:txBody>
                    <a:bodyPr/>
                    <a:lstStyle/>
                    <a:p>
                      <a:r>
                        <a:rPr kumimoji="1" lang="en-US" altLang="ja-JP" sz="2400" dirty="0" smtClean="0"/>
                        <a:t>135</a:t>
                      </a:r>
                      <a:endParaRPr kumimoji="1" lang="ja-JP" altLang="en-US" sz="2400" dirty="0"/>
                    </a:p>
                  </a:txBody>
                  <a:tcPr/>
                </a:tc>
                <a:tc>
                  <a:txBody>
                    <a:bodyPr/>
                    <a:lstStyle/>
                    <a:p>
                      <a:r>
                        <a:rPr kumimoji="1" lang="en-US" altLang="ja-JP" sz="2400" dirty="0" smtClean="0"/>
                        <a:t>2/24 ~ 2/27</a:t>
                      </a:r>
                      <a:endParaRPr kumimoji="1" lang="ja-JP" altLang="en-US" sz="2400" dirty="0"/>
                    </a:p>
                  </a:txBody>
                  <a:tcPr/>
                </a:tc>
                <a:tc>
                  <a:txBody>
                    <a:bodyPr/>
                    <a:lstStyle/>
                    <a:p>
                      <a:r>
                        <a:rPr kumimoji="1" lang="en-US" altLang="ja-JP" sz="2400" dirty="0" smtClean="0"/>
                        <a:t>1208</a:t>
                      </a:r>
                      <a:endParaRPr kumimoji="1" lang="ja-JP" altLang="en-US" sz="2400" dirty="0"/>
                    </a:p>
                  </a:txBody>
                  <a:tcPr/>
                </a:tc>
              </a:tr>
              <a:tr h="618792">
                <a:tc>
                  <a:txBody>
                    <a:bodyPr/>
                    <a:lstStyle/>
                    <a:p>
                      <a:r>
                        <a:rPr kumimoji="1" lang="en-US" altLang="ja-JP" sz="2400" dirty="0" smtClean="0"/>
                        <a:t>180</a:t>
                      </a:r>
                      <a:endParaRPr kumimoji="1" lang="ja-JP" altLang="en-US" sz="2400" dirty="0"/>
                    </a:p>
                  </a:txBody>
                  <a:tcPr/>
                </a:tc>
                <a:tc>
                  <a:txBody>
                    <a:bodyPr/>
                    <a:lstStyle/>
                    <a:p>
                      <a:r>
                        <a:rPr kumimoji="1" lang="en-US" altLang="ja-JP" sz="2400" dirty="0" smtClean="0"/>
                        <a:t>2/27</a:t>
                      </a:r>
                      <a:r>
                        <a:rPr kumimoji="1" lang="en-US" altLang="ja-JP" sz="2400" baseline="0" dirty="0" smtClean="0"/>
                        <a:t> ~ 3/2</a:t>
                      </a:r>
                      <a:endParaRPr kumimoji="1" lang="ja-JP" altLang="en-US" sz="2400" dirty="0"/>
                    </a:p>
                  </a:txBody>
                  <a:tcPr/>
                </a:tc>
                <a:tc>
                  <a:txBody>
                    <a:bodyPr/>
                    <a:lstStyle/>
                    <a:p>
                      <a:r>
                        <a:rPr kumimoji="1" lang="en-US" altLang="ja-JP" sz="2400" dirty="0" smtClean="0"/>
                        <a:t>914</a:t>
                      </a:r>
                      <a:endParaRPr kumimoji="1" lang="ja-JP" altLang="en-US" sz="2400" dirty="0"/>
                    </a:p>
                  </a:txBody>
                  <a:tcPr/>
                </a:tc>
              </a:tr>
              <a:tr h="618792">
                <a:tc>
                  <a:txBody>
                    <a:bodyPr/>
                    <a:lstStyle/>
                    <a:p>
                      <a:r>
                        <a:rPr kumimoji="1" lang="en-US" altLang="ja-JP" sz="2400" dirty="0" smtClean="0"/>
                        <a:t>225</a:t>
                      </a:r>
                      <a:endParaRPr kumimoji="1" lang="ja-JP" altLang="en-US" sz="2400" dirty="0"/>
                    </a:p>
                  </a:txBody>
                  <a:tcPr/>
                </a:tc>
                <a:tc>
                  <a:txBody>
                    <a:bodyPr/>
                    <a:lstStyle/>
                    <a:p>
                      <a:r>
                        <a:rPr kumimoji="1" lang="en-US" altLang="ja-JP" sz="2400" dirty="0" smtClean="0"/>
                        <a:t>3/5 ~ 3/8</a:t>
                      </a:r>
                      <a:endParaRPr kumimoji="1" lang="ja-JP" altLang="en-US" sz="2400" dirty="0"/>
                    </a:p>
                  </a:txBody>
                  <a:tcPr/>
                </a:tc>
                <a:tc>
                  <a:txBody>
                    <a:bodyPr/>
                    <a:lstStyle/>
                    <a:p>
                      <a:r>
                        <a:rPr kumimoji="1" lang="en-US" altLang="ja-JP" sz="2400" dirty="0" smtClean="0"/>
                        <a:t>982</a:t>
                      </a:r>
                      <a:endParaRPr kumimoji="1" lang="ja-JP" altLang="en-US" sz="2400" dirty="0"/>
                    </a:p>
                  </a:txBody>
                  <a:tcPr/>
                </a:tc>
              </a:tr>
              <a:tr h="618792">
                <a:tc>
                  <a:txBody>
                    <a:bodyPr/>
                    <a:lstStyle/>
                    <a:p>
                      <a:r>
                        <a:rPr kumimoji="1" lang="en-US" altLang="ja-JP" sz="2400" dirty="0" smtClean="0"/>
                        <a:t>270</a:t>
                      </a:r>
                      <a:endParaRPr kumimoji="1" lang="ja-JP" altLang="en-US" sz="2400" dirty="0"/>
                    </a:p>
                  </a:txBody>
                  <a:tcPr/>
                </a:tc>
                <a:tc>
                  <a:txBody>
                    <a:bodyPr/>
                    <a:lstStyle/>
                    <a:p>
                      <a:r>
                        <a:rPr kumimoji="1" lang="en-US" altLang="ja-JP" sz="2400" dirty="0" smtClean="0"/>
                        <a:t>3/8 ~ 3/11</a:t>
                      </a:r>
                      <a:endParaRPr kumimoji="1" lang="ja-JP" altLang="en-US" sz="2400" dirty="0"/>
                    </a:p>
                  </a:txBody>
                  <a:tcPr/>
                </a:tc>
                <a:tc>
                  <a:txBody>
                    <a:bodyPr/>
                    <a:lstStyle/>
                    <a:p>
                      <a:r>
                        <a:rPr kumimoji="1" lang="en-US" altLang="ja-JP" sz="2400" dirty="0" smtClean="0"/>
                        <a:t>1025</a:t>
                      </a:r>
                      <a:endParaRPr kumimoji="1" lang="ja-JP" altLang="en-US" sz="2400" dirty="0"/>
                    </a:p>
                  </a:txBody>
                  <a:tcPr/>
                </a:tc>
              </a:tr>
              <a:tr h="618792">
                <a:tc>
                  <a:txBody>
                    <a:bodyPr/>
                    <a:lstStyle/>
                    <a:p>
                      <a:r>
                        <a:rPr kumimoji="1" lang="en-US" altLang="ja-JP" sz="2400" dirty="0" smtClean="0"/>
                        <a:t>315</a:t>
                      </a:r>
                      <a:endParaRPr kumimoji="1" lang="ja-JP" altLang="en-US" sz="2400" dirty="0"/>
                    </a:p>
                  </a:txBody>
                  <a:tcPr/>
                </a:tc>
                <a:tc>
                  <a:txBody>
                    <a:bodyPr/>
                    <a:lstStyle/>
                    <a:p>
                      <a:r>
                        <a:rPr kumimoji="1" lang="en-US" altLang="ja-JP" sz="2400" dirty="0" smtClean="0"/>
                        <a:t>3/11 ~</a:t>
                      </a:r>
                      <a:r>
                        <a:rPr kumimoji="1" lang="en-US" altLang="ja-JP" sz="2400" baseline="0" dirty="0" smtClean="0"/>
                        <a:t> 3/14</a:t>
                      </a:r>
                      <a:endParaRPr kumimoji="1" lang="ja-JP" altLang="en-US" sz="2400" dirty="0"/>
                    </a:p>
                  </a:txBody>
                  <a:tcPr/>
                </a:tc>
                <a:tc>
                  <a:txBody>
                    <a:bodyPr/>
                    <a:lstStyle/>
                    <a:p>
                      <a:r>
                        <a:rPr kumimoji="1" lang="en-US" altLang="ja-JP" sz="2400" dirty="0" smtClean="0"/>
                        <a:t>899</a:t>
                      </a:r>
                      <a:endParaRPr kumimoji="1" lang="ja-JP" altLang="en-US" sz="2400" dirty="0"/>
                    </a:p>
                  </a:txBody>
                  <a:tcPr/>
                </a:tc>
              </a:tr>
            </a:tbl>
          </a:graphicData>
        </a:graphic>
      </p:graphicFrame>
    </p:spTree>
    <p:extLst>
      <p:ext uri="{BB962C8B-B14F-4D97-AF65-F5344CB8AC3E}">
        <p14:creationId xmlns:p14="http://schemas.microsoft.com/office/powerpoint/2010/main" val="52242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a:t>
            </a:r>
            <a:r>
              <a:rPr lang="ja-JP" altLang="en-US" dirty="0" smtClean="0"/>
              <a:t>．解析</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49</a:t>
            </a:fld>
            <a:endParaRPr kumimoji="1" lang="ja-JP" altLang="en-US"/>
          </a:p>
        </p:txBody>
      </p:sp>
    </p:spTree>
    <p:extLst>
      <p:ext uri="{BB962C8B-B14F-4D97-AF65-F5344CB8AC3E}">
        <p14:creationId xmlns:p14="http://schemas.microsoft.com/office/powerpoint/2010/main" val="370019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829056" y="1846455"/>
            <a:ext cx="10515600" cy="5032375"/>
          </a:xfrm>
        </p:spPr>
        <p:txBody>
          <a:bodyPr>
            <a:normAutofit/>
          </a:bodyPr>
          <a:lstStyle/>
          <a:p>
            <a:pPr marL="0" indent="0">
              <a:buNone/>
            </a:pPr>
            <a:r>
              <a:rPr lang="ja-JP" altLang="en-US" dirty="0" smtClean="0"/>
              <a:t>量子力学では、　観測値は確率しか予言できない。</a:t>
            </a:r>
            <a:endParaRPr lang="en-US" altLang="ja-JP" dirty="0" smtClean="0"/>
          </a:p>
          <a:p>
            <a:pPr marL="0" indent="0">
              <a:buNone/>
            </a:pPr>
            <a:endParaRPr lang="en-US" altLang="ja-JP" dirty="0" smtClean="0"/>
          </a:p>
          <a:p>
            <a:pPr marL="0" indent="0">
              <a:buNone/>
            </a:pPr>
            <a:r>
              <a:rPr lang="ja-JP" altLang="en-US" dirty="0"/>
              <a:t>　</a:t>
            </a:r>
            <a:r>
              <a:rPr lang="ja-JP" altLang="en-US" dirty="0" smtClean="0"/>
              <a:t>　　　　　観測される値はあらかじめ決定しているのか？</a:t>
            </a:r>
            <a:endParaRPr lang="en-US" altLang="ja-JP" dirty="0" smtClean="0"/>
          </a:p>
          <a:p>
            <a:pPr marL="0" indent="0">
              <a:buNone/>
            </a:pPr>
            <a:r>
              <a:rPr lang="ja-JP" altLang="en-US" dirty="0"/>
              <a:t>　</a:t>
            </a:r>
            <a:r>
              <a:rPr lang="ja-JP" altLang="en-US" dirty="0" smtClean="0"/>
              <a:t>　　　　　量子力学より「上」の決定論的な理論</a:t>
            </a:r>
            <a:endParaRPr lang="en-US" altLang="ja-JP" dirty="0" smtClean="0"/>
          </a:p>
          <a:p>
            <a:pPr marL="0" indent="0">
              <a:buNone/>
            </a:pPr>
            <a:r>
              <a:rPr lang="ja-JP" altLang="en-US" dirty="0"/>
              <a:t>　</a:t>
            </a:r>
            <a:r>
              <a:rPr lang="ja-JP" altLang="en-US" dirty="0" smtClean="0"/>
              <a:t>　　　　（隠れた変数理論）はあるのか？</a:t>
            </a:r>
            <a:endParaRPr lang="en-US" altLang="ja-JP" dirty="0" smtClean="0"/>
          </a:p>
          <a:p>
            <a:pPr marL="0" indent="0">
              <a:buNone/>
            </a:pPr>
            <a:r>
              <a:rPr lang="ja-JP" altLang="en-US" dirty="0"/>
              <a:t>　</a:t>
            </a:r>
            <a:r>
              <a:rPr lang="ja-JP" altLang="en-US" dirty="0" smtClean="0"/>
              <a:t>　　　　　もし「隠れた変数」があるとすると、ベルの不等式</a:t>
            </a:r>
            <a:endParaRPr lang="en-US" altLang="ja-JP" dirty="0"/>
          </a:p>
          <a:p>
            <a:pPr marL="0" indent="0">
              <a:buNone/>
            </a:pPr>
            <a:r>
              <a:rPr lang="ja-JP" altLang="en-US" dirty="0" smtClean="0"/>
              <a:t>　　　　　　が成り立たなければならない。</a:t>
            </a:r>
            <a:endParaRPr lang="en-US" altLang="ja-JP" dirty="0" smtClean="0"/>
          </a:p>
          <a:p>
            <a:pPr marL="0" indent="0">
              <a:buNone/>
            </a:pPr>
            <a:r>
              <a:rPr lang="ja-JP" altLang="en-US" dirty="0"/>
              <a:t>　</a:t>
            </a:r>
            <a:r>
              <a:rPr lang="ja-JP" altLang="en-US" dirty="0" smtClean="0"/>
              <a:t>　　　　　ベルの不等式は量子力学と矛盾する。</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4" name="右矢印 3"/>
          <p:cNvSpPr/>
          <p:nvPr/>
        </p:nvSpPr>
        <p:spPr>
          <a:xfrm>
            <a:off x="1691640" y="2944910"/>
            <a:ext cx="1088136" cy="493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右矢印 4"/>
          <p:cNvSpPr/>
          <p:nvPr/>
        </p:nvSpPr>
        <p:spPr>
          <a:xfrm>
            <a:off x="1691640" y="3497709"/>
            <a:ext cx="1088136" cy="493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1691640" y="4603308"/>
            <a:ext cx="1088136" cy="493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14985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1435608"/>
                <a:ext cx="11195304" cy="5257800"/>
              </a:xfrm>
            </p:spPr>
            <p:txBody>
              <a:bodyPr>
                <a:normAutofit/>
              </a:bodyPr>
              <a:lstStyle/>
              <a:p>
                <a:pPr marL="0" indent="0">
                  <a:buNone/>
                </a:pPr>
                <a:r>
                  <a:rPr lang="ja-JP" altLang="en-US" b="1" dirty="0" smtClean="0"/>
                  <a:t>・キャリブレーション</a:t>
                </a:r>
                <a:endParaRPr kumimoji="1" lang="en-US" altLang="ja-JP" dirty="0" smtClean="0"/>
              </a:p>
              <a:p>
                <a:pPr marL="0" indent="0">
                  <a:buNone/>
                </a:pPr>
                <a:r>
                  <a:rPr kumimoji="1" lang="ja-JP" altLang="en-US" dirty="0" smtClean="0"/>
                  <a:t>各角度で実験前後に二回、</a:t>
                </a:r>
                <a14:m>
                  <m:oMath xmlns:m="http://schemas.openxmlformats.org/officeDocument/2006/math">
                    <m:sPre>
                      <m:sPrePr>
                        <m:ctrlPr>
                          <a:rPr kumimoji="1" lang="en-US" altLang="ja-JP" i="1" smtClean="0">
                            <a:latin typeface="Cambria Math" panose="02040503050406030204" pitchFamily="18" charset="0"/>
                          </a:rPr>
                        </m:ctrlPr>
                      </m:sPrePr>
                      <m:sub/>
                      <m:sup>
                        <m:r>
                          <a:rPr lang="en-US" altLang="ja-JP" b="0" i="1" smtClean="0">
                            <a:latin typeface="Cambria Math" panose="02040503050406030204" pitchFamily="18" charset="0"/>
                          </a:rPr>
                          <m:t>137</m:t>
                        </m:r>
                      </m:sup>
                      <m:e>
                        <m:r>
                          <m:rPr>
                            <m:sty m:val="p"/>
                          </m:rPr>
                          <a:rPr lang="en-US" altLang="ja-JP" b="0" i="0" smtClean="0">
                            <a:latin typeface="Cambria Math" panose="02040503050406030204" pitchFamily="18" charset="0"/>
                          </a:rPr>
                          <m:t>Cs</m:t>
                        </m:r>
                      </m:e>
                    </m:sPre>
                  </m:oMath>
                </a14:m>
                <a:r>
                  <a:rPr kumimoji="1" lang="ja-JP" altLang="en-US" dirty="0" smtClean="0"/>
                  <a:t>の</a:t>
                </a:r>
                <a:r>
                  <a:rPr kumimoji="1" lang="en-US" altLang="ja-JP" dirty="0" smtClean="0"/>
                  <a:t>662 </a:t>
                </a:r>
                <a:r>
                  <a:rPr kumimoji="1" lang="en-US" altLang="ja-JP" dirty="0" err="1" smtClean="0"/>
                  <a:t>keV</a:t>
                </a:r>
                <a:r>
                  <a:rPr kumimoji="1" lang="ja-JP" altLang="en-US" dirty="0" smtClean="0"/>
                  <a:t>のガンマ線と、</a:t>
                </a:r>
                <a:endParaRPr kumimoji="1" lang="en-US" altLang="ja-JP" dirty="0" smtClean="0"/>
              </a:p>
              <a:p>
                <a:pPr marL="0" indent="0">
                  <a:buNone/>
                </a:pPr>
                <a14:m>
                  <m:oMath xmlns:m="http://schemas.openxmlformats.org/officeDocument/2006/math">
                    <m:sPre>
                      <m:sPrePr>
                        <m:ctrlPr>
                          <a:rPr lang="en-US" altLang="ja-JP" i="1" smtClean="0">
                            <a:latin typeface="Cambria Math" panose="02040503050406030204" pitchFamily="18" charset="0"/>
                          </a:rPr>
                        </m:ctrlPr>
                      </m:sPrePr>
                      <m:sub/>
                      <m:sup>
                        <m:r>
                          <a:rPr lang="en-US" altLang="ja-JP" b="0" i="1" smtClean="0">
                            <a:latin typeface="Cambria Math" panose="02040503050406030204" pitchFamily="18" charset="0"/>
                          </a:rPr>
                          <m:t>22</m:t>
                        </m:r>
                      </m:sup>
                      <m:e>
                        <m:r>
                          <m:rPr>
                            <m:sty m:val="p"/>
                          </m:rPr>
                          <a:rPr lang="en-US" altLang="ja-JP" b="0" i="0" smtClean="0">
                            <a:latin typeface="Cambria Math" panose="02040503050406030204" pitchFamily="18" charset="0"/>
                          </a:rPr>
                          <m:t>Na</m:t>
                        </m:r>
                      </m:e>
                    </m:sPre>
                  </m:oMath>
                </a14:m>
                <a:r>
                  <a:rPr kumimoji="1" lang="ja-JP" altLang="en-US" dirty="0" smtClean="0"/>
                  <a:t>の</a:t>
                </a:r>
                <a:r>
                  <a:rPr kumimoji="1" lang="en-US" altLang="ja-JP" dirty="0" smtClean="0"/>
                  <a:t>511 </a:t>
                </a:r>
                <a:r>
                  <a:rPr kumimoji="1" lang="en-US" altLang="ja-JP" dirty="0" err="1" smtClean="0"/>
                  <a:t>keV</a:t>
                </a:r>
                <a:r>
                  <a:rPr kumimoji="1" lang="ja-JP" altLang="en-US" dirty="0" smtClean="0"/>
                  <a:t>と</a:t>
                </a:r>
                <a:r>
                  <a:rPr kumimoji="1" lang="en-US" altLang="ja-JP" dirty="0" smtClean="0"/>
                  <a:t>1275 </a:t>
                </a:r>
                <a:r>
                  <a:rPr kumimoji="1" lang="en-US" altLang="ja-JP" dirty="0" err="1" smtClean="0"/>
                  <a:t>keV</a:t>
                </a:r>
                <a:r>
                  <a:rPr kumimoji="1" lang="ja-JP" altLang="en-US" dirty="0" smtClean="0"/>
                  <a:t>のガンマ線を用いた。</a:t>
                </a:r>
                <a:endParaRPr kumimoji="1" lang="en-US" altLang="ja-JP" dirty="0" smtClean="0"/>
              </a:p>
              <a:p>
                <a:pPr marL="0" indent="0">
                  <a:buNone/>
                </a:pPr>
                <a:endParaRPr lang="en-US" altLang="ja-JP" dirty="0"/>
              </a:p>
              <a:p>
                <a:r>
                  <a:rPr kumimoji="1" lang="ja-JP" altLang="en-US" dirty="0" smtClean="0"/>
                  <a:t>注意</a:t>
                </a:r>
                <a:endParaRPr kumimoji="1" lang="en-US" altLang="ja-JP" dirty="0" smtClean="0"/>
              </a:p>
              <a:p>
                <a:pPr marL="0" indent="0">
                  <a:buNone/>
                </a:pPr>
                <a:r>
                  <a:rPr lang="ja-JP" altLang="en-US" dirty="0" smtClean="0"/>
                  <a:t>キャリブレーションのデータは直接的には解析には</a:t>
                </a:r>
                <a:r>
                  <a:rPr kumimoji="1" lang="ja-JP" altLang="en-US" dirty="0" smtClean="0"/>
                  <a:t>用いていない。</a:t>
                </a:r>
                <a:endParaRPr kumimoji="1" lang="en-US" altLang="ja-JP" dirty="0" smtClean="0"/>
              </a:p>
              <a:p>
                <a:pPr marL="0" indent="0">
                  <a:buNone/>
                </a:pPr>
                <a:r>
                  <a:rPr kumimoji="1" lang="ja-JP" altLang="en-US" dirty="0" smtClean="0"/>
                  <a:t>我々の実験では、</a:t>
                </a:r>
                <a:r>
                  <a:rPr kumimoji="1" lang="en-US" altLang="ja-JP" dirty="0" err="1" smtClean="0"/>
                  <a:t>NaI</a:t>
                </a:r>
                <a:r>
                  <a:rPr kumimoji="1" lang="ja-JP" altLang="en-US" dirty="0" smtClean="0"/>
                  <a:t>に来る</a:t>
                </a:r>
                <a:r>
                  <a:rPr kumimoji="1" lang="en-US" altLang="ja-JP" dirty="0" smtClean="0"/>
                  <a:t>γ</a:t>
                </a:r>
                <a:r>
                  <a:rPr kumimoji="1" lang="ja-JP" altLang="en-US" dirty="0" smtClean="0"/>
                  <a:t>線のエネルギーは</a:t>
                </a:r>
                <a:r>
                  <a:rPr kumimoji="1" lang="en-US" altLang="ja-JP" dirty="0" smtClean="0"/>
                  <a:t>255.5 </a:t>
                </a:r>
                <a:r>
                  <a:rPr kumimoji="1" lang="en-US" altLang="ja-JP" dirty="0" err="1" smtClean="0"/>
                  <a:t>keV</a:t>
                </a:r>
                <a:r>
                  <a:rPr kumimoji="1" lang="ja-JP" altLang="en-US" dirty="0" smtClean="0"/>
                  <a:t>なので、</a:t>
                </a:r>
                <a:endParaRPr kumimoji="1" lang="en-US" altLang="ja-JP" dirty="0" smtClean="0"/>
              </a:p>
              <a:p>
                <a:pPr marL="0" indent="0">
                  <a:buNone/>
                </a:pPr>
                <a:r>
                  <a:rPr kumimoji="1" lang="ja-JP" altLang="en-US" dirty="0" smtClean="0"/>
                  <a:t>見えている信号がそのエネルギーであるかどうか確認するのに用いた。</a:t>
                </a:r>
                <a:endParaRPr kumimoji="1" lang="en-US" altLang="ja-JP" dirty="0" smtClean="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435608"/>
                <a:ext cx="11195304" cy="5257800"/>
              </a:xfrm>
              <a:blipFill rotWithShape="0">
                <a:blip r:embed="rId2"/>
                <a:stretch>
                  <a:fillRect l="-1144" t="-139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50</a:t>
            </a:fld>
            <a:endParaRPr lang="ja-JP" altLang="en-US" dirty="0">
              <a:solidFill>
                <a:prstClr val="black">
                  <a:tint val="75000"/>
                </a:prstClr>
              </a:solidFill>
            </a:endParaRPr>
          </a:p>
        </p:txBody>
      </p:sp>
    </p:spTree>
    <p:extLst>
      <p:ext uri="{BB962C8B-B14F-4D97-AF65-F5344CB8AC3E}">
        <p14:creationId xmlns:p14="http://schemas.microsoft.com/office/powerpoint/2010/main" val="3335352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解析</a:t>
            </a:r>
            <a:endParaRPr kumimoji="1" lang="ja-JP" altLang="en-US" dirty="0"/>
          </a:p>
        </p:txBody>
      </p:sp>
      <p:sp>
        <p:nvSpPr>
          <p:cNvPr id="3" name="コンテンツ プレースホルダー 2"/>
          <p:cNvSpPr>
            <a:spLocks noGrp="1"/>
          </p:cNvSpPr>
          <p:nvPr>
            <p:ph idx="1"/>
          </p:nvPr>
        </p:nvSpPr>
        <p:spPr>
          <a:xfrm>
            <a:off x="996696" y="1435608"/>
            <a:ext cx="11195304" cy="5257800"/>
          </a:xfrm>
        </p:spPr>
        <p:txBody>
          <a:bodyPr>
            <a:normAutofit/>
          </a:bodyPr>
          <a:lstStyle/>
          <a:p>
            <a:pPr marL="0" indent="0">
              <a:buNone/>
            </a:pPr>
            <a:r>
              <a:rPr lang="ja-JP" altLang="en-US" b="1" dirty="0" smtClean="0"/>
              <a:t>・フィッティング</a:t>
            </a:r>
            <a:r>
              <a:rPr lang="ja-JP" altLang="en-US" b="1" dirty="0"/>
              <a:t>方法</a:t>
            </a:r>
            <a:endParaRPr lang="en-US" altLang="ja-JP" b="1" dirty="0" smtClean="0"/>
          </a:p>
          <a:p>
            <a:pPr marL="0" indent="0">
              <a:buNone/>
            </a:pPr>
            <a:endParaRPr kumimoji="1" lang="en-US" altLang="ja-JP" dirty="0" smtClean="0"/>
          </a:p>
          <a:p>
            <a:r>
              <a:rPr lang="ja-JP" altLang="en-US" dirty="0"/>
              <a:t>得られたピーク</a:t>
            </a:r>
            <a:r>
              <a:rPr lang="en-US" altLang="ja-JP" dirty="0"/>
              <a:t>(~256keV)</a:t>
            </a:r>
            <a:r>
              <a:rPr lang="ja-JP" altLang="en-US" dirty="0"/>
              <a:t>の周り</a:t>
            </a:r>
            <a:r>
              <a:rPr lang="ja-JP" altLang="en-US" dirty="0" smtClean="0"/>
              <a:t>でガウシアン型</a:t>
            </a:r>
            <a:r>
              <a:rPr lang="ja-JP" altLang="en-US" dirty="0"/>
              <a:t>のフィッティングを行う。</a:t>
            </a:r>
            <a:endParaRPr lang="en-US" altLang="ja-JP" dirty="0"/>
          </a:p>
          <a:p>
            <a:endParaRPr lang="en-US" altLang="ja-JP" dirty="0"/>
          </a:p>
          <a:p>
            <a:r>
              <a:rPr lang="ja-JP" altLang="en-US" dirty="0"/>
              <a:t>２次元ガウシアンでのフィッティングが理想だが</a:t>
            </a:r>
            <a:r>
              <a:rPr lang="ja-JP" altLang="en-US" dirty="0" smtClean="0"/>
              <a:t>、</a:t>
            </a:r>
            <a:endParaRPr lang="en-US" altLang="ja-JP" dirty="0" smtClean="0"/>
          </a:p>
          <a:p>
            <a:pPr marL="0" indent="0">
              <a:buNone/>
            </a:pPr>
            <a:r>
              <a:rPr lang="ja-JP" altLang="en-US" dirty="0"/>
              <a:t>　</a:t>
            </a:r>
            <a:r>
              <a:rPr lang="ja-JP" altLang="en-US" dirty="0" smtClean="0"/>
              <a:t>今回</a:t>
            </a:r>
            <a:r>
              <a:rPr lang="ja-JP" altLang="en-US" dirty="0"/>
              <a:t>はデータ数の関係で難しいため</a:t>
            </a:r>
            <a:r>
              <a:rPr lang="ja-JP" altLang="en-US" dirty="0" smtClean="0"/>
              <a:t>、１次元ガウシアン</a:t>
            </a:r>
            <a:endParaRPr lang="en-US" altLang="ja-JP" dirty="0" smtClean="0"/>
          </a:p>
          <a:p>
            <a:pPr marL="0" indent="0">
              <a:buNone/>
            </a:pPr>
            <a:r>
              <a:rPr lang="ja-JP" altLang="en-US" dirty="0"/>
              <a:t>　</a:t>
            </a:r>
            <a:r>
              <a:rPr lang="ja-JP" altLang="en-US" dirty="0" smtClean="0"/>
              <a:t>で</a:t>
            </a:r>
            <a:r>
              <a:rPr lang="ja-JP" altLang="en-US" dirty="0"/>
              <a:t>それぞれの</a:t>
            </a:r>
            <a:r>
              <a:rPr lang="en-US" altLang="ja-JP" dirty="0" err="1"/>
              <a:t>NaI</a:t>
            </a:r>
            <a:r>
              <a:rPr lang="ja-JP" altLang="en-US" dirty="0"/>
              <a:t>のヒストグラムに</a:t>
            </a:r>
            <a:r>
              <a:rPr lang="ja-JP" altLang="en-US" dirty="0" smtClean="0"/>
              <a:t>対してフィッティング</a:t>
            </a:r>
            <a:r>
              <a:rPr lang="ja-JP" altLang="en-US" dirty="0"/>
              <a:t>を行う。</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51</a:t>
            </a:fld>
            <a:endParaRPr lang="ja-JP" altLang="en-US" dirty="0">
              <a:solidFill>
                <a:prstClr val="black">
                  <a:tint val="75000"/>
                </a:prstClr>
              </a:solidFill>
            </a:endParaRPr>
          </a:p>
        </p:txBody>
      </p:sp>
    </p:spTree>
    <p:extLst>
      <p:ext uri="{BB962C8B-B14F-4D97-AF65-F5344CB8AC3E}">
        <p14:creationId xmlns:p14="http://schemas.microsoft.com/office/powerpoint/2010/main" val="2382110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704088"/>
            <a:ext cx="9601200" cy="749808"/>
          </a:xfrm>
        </p:spPr>
        <p:txBody>
          <a:bodyPr/>
          <a:lstStyle/>
          <a:p>
            <a:r>
              <a:rPr kumimoji="1" lang="ja-JP" altLang="en-US" dirty="0" smtClean="0"/>
              <a:t>解析</a:t>
            </a:r>
            <a:endParaRPr kumimoji="1" lang="ja-JP" altLang="en-US" dirty="0"/>
          </a:p>
        </p:txBody>
      </p:sp>
      <p:sp>
        <p:nvSpPr>
          <p:cNvPr id="3" name="コンテンツ プレースホルダー 2"/>
          <p:cNvSpPr>
            <a:spLocks noGrp="1"/>
          </p:cNvSpPr>
          <p:nvPr>
            <p:ph idx="1"/>
          </p:nvPr>
        </p:nvSpPr>
        <p:spPr>
          <a:xfrm>
            <a:off x="996696" y="1435608"/>
            <a:ext cx="11195304" cy="5422392"/>
          </a:xfrm>
        </p:spPr>
        <p:txBody>
          <a:bodyPr>
            <a:normAutofit fontScale="92500" lnSpcReduction="10000"/>
          </a:bodyPr>
          <a:lstStyle/>
          <a:p>
            <a:pPr marL="0" indent="0">
              <a:buNone/>
            </a:pPr>
            <a:r>
              <a:rPr lang="ja-JP" altLang="en-US" b="1" dirty="0" smtClean="0"/>
              <a:t>・フィッティング</a:t>
            </a:r>
            <a:endParaRPr lang="en-US" altLang="ja-JP" b="1" dirty="0" smtClean="0"/>
          </a:p>
          <a:p>
            <a:pPr marL="0" indent="0">
              <a:buNone/>
            </a:pPr>
            <a:endParaRPr lang="en-US" altLang="ja-JP" dirty="0" smtClean="0"/>
          </a:p>
          <a:p>
            <a:r>
              <a:rPr lang="ja-JP" altLang="en-US" dirty="0" smtClean="0"/>
              <a:t>低エネルギー帯</a:t>
            </a:r>
            <a:r>
              <a:rPr lang="en-US" altLang="ja-JP" sz="2600" dirty="0" smtClean="0"/>
              <a:t>(</a:t>
            </a:r>
            <a:r>
              <a:rPr lang="ja-JP" altLang="en-US" sz="2600" dirty="0" smtClean="0"/>
              <a:t> ノイズを含む</a:t>
            </a:r>
            <a:r>
              <a:rPr lang="en-US" altLang="ja-JP" sz="2600" dirty="0" smtClean="0"/>
              <a:t>)</a:t>
            </a:r>
            <a:r>
              <a:rPr lang="ja-JP" altLang="en-US" dirty="0" smtClean="0"/>
              <a:t>は</a:t>
            </a:r>
            <a:r>
              <a:rPr lang="ja-JP" altLang="en-US" dirty="0"/>
              <a:t>イベント数が</a:t>
            </a:r>
            <a:r>
              <a:rPr lang="ja-JP" altLang="en-US" dirty="0" smtClean="0"/>
              <a:t>大きく、フィッティング</a:t>
            </a:r>
            <a:r>
              <a:rPr lang="ja-JP" altLang="en-US" dirty="0"/>
              <a:t>に大きな影響を及ぼしかねないため取り除く。</a:t>
            </a:r>
            <a:endParaRPr lang="en-US" altLang="ja-JP" dirty="0"/>
          </a:p>
          <a:p>
            <a:pPr marL="0" indent="0">
              <a:buNone/>
            </a:pPr>
            <a:r>
              <a:rPr lang="en-US" altLang="ja-JP" dirty="0"/>
              <a:t>(</a:t>
            </a:r>
            <a:r>
              <a:rPr lang="ja-JP" altLang="en-US" dirty="0"/>
              <a:t>欲しいイベント</a:t>
            </a:r>
            <a:r>
              <a:rPr lang="ja-JP" altLang="en-US" dirty="0" smtClean="0"/>
              <a:t>が</a:t>
            </a:r>
            <a:r>
              <a:rPr lang="en-US" altLang="ja-JP" dirty="0" err="1" smtClean="0"/>
              <a:t>NaI</a:t>
            </a:r>
            <a:r>
              <a:rPr lang="ja-JP" altLang="en-US" dirty="0" smtClean="0"/>
              <a:t>でコンプトン</a:t>
            </a:r>
            <a:r>
              <a:rPr lang="ja-JP" altLang="en-US" dirty="0"/>
              <a:t>散乱した場合、</a:t>
            </a:r>
            <a:endParaRPr lang="en-US" altLang="ja-JP" dirty="0"/>
          </a:p>
          <a:p>
            <a:pPr marL="0" indent="0">
              <a:buNone/>
            </a:pPr>
            <a:r>
              <a:rPr lang="ja-JP" altLang="en-US" dirty="0"/>
              <a:t>ノイズとの区別が難しいため残念だが数えないとする。</a:t>
            </a:r>
            <a:r>
              <a:rPr lang="en-US" altLang="ja-JP" dirty="0" smtClean="0"/>
              <a:t>)</a:t>
            </a:r>
          </a:p>
          <a:p>
            <a:pPr marL="0" indent="0">
              <a:buNone/>
            </a:pPr>
            <a:endParaRPr lang="en-US" altLang="ja-JP" dirty="0" smtClean="0"/>
          </a:p>
          <a:p>
            <a:r>
              <a:rPr lang="ja-JP" altLang="en-US" dirty="0" smtClean="0"/>
              <a:t>今回</a:t>
            </a:r>
            <a:r>
              <a:rPr lang="ja-JP" altLang="en-US" dirty="0"/>
              <a:t>は</a:t>
            </a:r>
            <a:r>
              <a:rPr lang="en-US" altLang="ja-JP" dirty="0"/>
              <a:t>ADC</a:t>
            </a:r>
            <a:r>
              <a:rPr lang="ja-JP" altLang="en-US" dirty="0"/>
              <a:t>カウントの積分値で上の</a:t>
            </a:r>
            <a:r>
              <a:rPr lang="en-US" altLang="ja-JP" dirty="0" err="1"/>
              <a:t>NaI</a:t>
            </a:r>
            <a:r>
              <a:rPr lang="ja-JP" altLang="en-US" dirty="0"/>
              <a:t>が</a:t>
            </a:r>
            <a:r>
              <a:rPr lang="en-US" altLang="ja-JP" dirty="0"/>
              <a:t>7000~13500</a:t>
            </a:r>
            <a:r>
              <a:rPr lang="ja-JP" altLang="en-US" dirty="0" err="1"/>
              <a:t>、</a:t>
            </a:r>
            <a:r>
              <a:rPr lang="ja-JP" altLang="en-US" dirty="0"/>
              <a:t>下の</a:t>
            </a:r>
            <a:r>
              <a:rPr lang="en-US" altLang="ja-JP" dirty="0" err="1"/>
              <a:t>NaI</a:t>
            </a:r>
            <a:r>
              <a:rPr lang="ja-JP" altLang="en-US" dirty="0"/>
              <a:t>が</a:t>
            </a:r>
            <a:r>
              <a:rPr lang="en-US" altLang="ja-JP" dirty="0"/>
              <a:t>2100~4000</a:t>
            </a:r>
            <a:r>
              <a:rPr lang="ja-JP" altLang="en-US" dirty="0"/>
              <a:t>の値をとったものでそれぞれをフィッティングする。</a:t>
            </a:r>
            <a:endParaRPr lang="en-US" altLang="ja-JP" dirty="0"/>
          </a:p>
          <a:p>
            <a:endParaRPr lang="en-US" altLang="ja-JP" dirty="0"/>
          </a:p>
          <a:p>
            <a:r>
              <a:rPr lang="ja-JP" altLang="en-US" dirty="0" smtClean="0"/>
              <a:t>ガウシアン</a:t>
            </a:r>
            <a:r>
              <a:rPr lang="ja-JP" altLang="en-US" dirty="0"/>
              <a:t>の中心から２</a:t>
            </a:r>
            <a:r>
              <a:rPr lang="en-US" altLang="ja-JP" dirty="0"/>
              <a:t>σ</a:t>
            </a:r>
            <a:r>
              <a:rPr lang="ja-JP" altLang="en-US" dirty="0" err="1"/>
              <a:t>までの</a:t>
            </a:r>
            <a:r>
              <a:rPr lang="ja-JP" altLang="en-US" dirty="0"/>
              <a:t>範囲のイベント数を有効イベント数とする。</a:t>
            </a:r>
            <a:endParaRPr lang="en-US" altLang="ja-JP" dirty="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52</a:t>
            </a:fld>
            <a:endParaRPr lang="ja-JP" altLang="en-US" dirty="0">
              <a:solidFill>
                <a:prstClr val="black">
                  <a:tint val="75000"/>
                </a:prstClr>
              </a:solidFill>
            </a:endParaRPr>
          </a:p>
        </p:txBody>
      </p:sp>
    </p:spTree>
    <p:extLst>
      <p:ext uri="{BB962C8B-B14F-4D97-AF65-F5344CB8AC3E}">
        <p14:creationId xmlns:p14="http://schemas.microsoft.com/office/powerpoint/2010/main" val="713563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kumimoji="1" lang="ja-JP" altLang="en-US" dirty="0" smtClean="0"/>
              <a:t>解析</a:t>
            </a:r>
            <a:endParaRPr kumimoji="1" lang="ja-JP" altLang="en-US" dirty="0"/>
          </a:p>
        </p:txBody>
      </p:sp>
      <p:sp>
        <p:nvSpPr>
          <p:cNvPr id="3" name="コンテンツ プレースホルダー 2"/>
          <p:cNvSpPr>
            <a:spLocks noGrp="1"/>
          </p:cNvSpPr>
          <p:nvPr>
            <p:ph idx="1"/>
          </p:nvPr>
        </p:nvSpPr>
        <p:spPr>
          <a:xfrm>
            <a:off x="996696" y="1435608"/>
            <a:ext cx="11195304" cy="5257800"/>
          </a:xfrm>
        </p:spPr>
        <p:txBody>
          <a:bodyPr>
            <a:normAutofit/>
          </a:bodyPr>
          <a:lstStyle/>
          <a:p>
            <a:pPr marL="0" indent="0">
              <a:buNone/>
            </a:pPr>
            <a:r>
              <a:rPr lang="ja-JP" altLang="en-US" b="1" dirty="0" smtClean="0"/>
              <a:t>・フィッティング</a:t>
            </a:r>
            <a:endParaRPr lang="en-US" altLang="ja-JP" b="1" dirty="0" smtClean="0"/>
          </a:p>
          <a:p>
            <a:pPr marL="0" indent="0">
              <a:buNone/>
            </a:pPr>
            <a:endParaRPr lang="en-US" altLang="ja-JP" b="1" dirty="0" smtClean="0"/>
          </a:p>
          <a:p>
            <a:r>
              <a:rPr lang="ja-JP" altLang="en-US" dirty="0" smtClean="0"/>
              <a:t>ただし</a:t>
            </a:r>
            <a:r>
              <a:rPr lang="ja-JP" altLang="en-US" dirty="0"/>
              <a:t>フィッティングの範囲は</a:t>
            </a:r>
            <a:r>
              <a:rPr lang="ja-JP" altLang="en-US" dirty="0" smtClean="0"/>
              <a:t>、上限</a:t>
            </a:r>
            <a:r>
              <a:rPr lang="ja-JP" altLang="en-US" dirty="0"/>
              <a:t>を十分大きい値に固定したまま</a:t>
            </a:r>
            <a:r>
              <a:rPr lang="ja-JP" altLang="en-US" dirty="0" smtClean="0"/>
              <a:t>、下限</a:t>
            </a:r>
            <a:r>
              <a:rPr lang="ja-JP" altLang="en-US" dirty="0"/>
              <a:t>をヒストグラムのビン幅ずつ動かし、結果のガウシアンの１</a:t>
            </a:r>
            <a:r>
              <a:rPr lang="en-US" altLang="ja-JP" dirty="0"/>
              <a:t>σ</a:t>
            </a:r>
            <a:r>
              <a:rPr lang="ja-JP" altLang="en-US" dirty="0"/>
              <a:t>の範囲に入らなかった下限のうち最大のものを使う。</a:t>
            </a:r>
            <a:endParaRPr lang="en-US" altLang="ja-JP" dirty="0"/>
          </a:p>
          <a:p>
            <a:pPr marL="0" indent="0">
              <a:buNone/>
            </a:pPr>
            <a:endParaRPr lang="en-US" altLang="ja-JP" dirty="0"/>
          </a:p>
          <a:p>
            <a:pPr marL="0" indent="0">
              <a:buNone/>
            </a:pPr>
            <a:r>
              <a:rPr lang="en-US" altLang="ja-JP" dirty="0" smtClean="0"/>
              <a:t>(</a:t>
            </a:r>
            <a:r>
              <a:rPr lang="ja-JP" altLang="en-US" dirty="0" smtClean="0"/>
              <a:t>正確</a:t>
            </a:r>
            <a:r>
              <a:rPr lang="ja-JP" altLang="en-US" dirty="0"/>
              <a:t>にはガウシアンに、線形のバックグラウンドを付け足した関数を用いた</a:t>
            </a:r>
            <a:r>
              <a:rPr lang="ja-JP" altLang="en-US" dirty="0" smtClean="0"/>
              <a:t>。</a:t>
            </a:r>
            <a:r>
              <a:rPr lang="en-US" altLang="ja-JP" dirty="0" smtClean="0"/>
              <a:t>)</a:t>
            </a:r>
            <a:endParaRPr lang="ja-JP" altLang="en-US" dirty="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53</a:t>
            </a:fld>
            <a:endParaRPr lang="ja-JP" altLang="en-US" dirty="0">
              <a:solidFill>
                <a:prstClr val="black">
                  <a:tint val="75000"/>
                </a:prstClr>
              </a:solidFill>
            </a:endParaRPr>
          </a:p>
        </p:txBody>
      </p:sp>
    </p:spTree>
    <p:extLst>
      <p:ext uri="{BB962C8B-B14F-4D97-AF65-F5344CB8AC3E}">
        <p14:creationId xmlns:p14="http://schemas.microsoft.com/office/powerpoint/2010/main" val="1685761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182880"/>
                <a:ext cx="11195304" cy="6510528"/>
              </a:xfrm>
            </p:spPr>
            <p:txBody>
              <a:bodyPr>
                <a:normAutofit/>
              </a:bodyPr>
              <a:lstStyle/>
              <a:p>
                <a:pPr marL="0" indent="0">
                  <a:buNone/>
                </a:pPr>
                <a:r>
                  <a:rPr lang="ja-JP" altLang="en-US" b="1" dirty="0" smtClean="0"/>
                  <a:t>・フィッティング結果</a:t>
                </a:r>
                <a14:m>
                  <m:oMath xmlns:m="http://schemas.openxmlformats.org/officeDocument/2006/math">
                    <m:r>
                      <a:rPr lang="en-US" altLang="ja-JP" b="1">
                        <a:latin typeface="Cambria Math" panose="02040503050406030204" pitchFamily="18" charset="0"/>
                      </a:rPr>
                      <m:t>(</m:t>
                    </m:r>
                    <m:r>
                      <a:rPr lang="ja-JP" altLang="en-US" b="1" i="1">
                        <a:latin typeface="Cambria Math" panose="02040503050406030204" pitchFamily="18" charset="0"/>
                      </a:rPr>
                      <m:t>𝝓</m:t>
                    </m:r>
                    <m:r>
                      <a:rPr lang="en-US" altLang="ja-JP" b="1" i="1">
                        <a:latin typeface="Cambria Math" panose="02040503050406030204" pitchFamily="18" charset="0"/>
                      </a:rPr>
                      <m:t>=</m:t>
                    </m:r>
                    <m:r>
                      <a:rPr lang="en-US" altLang="ja-JP" b="1" i="1">
                        <a:latin typeface="Cambria Math" panose="02040503050406030204" pitchFamily="18" charset="0"/>
                      </a:rPr>
                      <m:t>𝟎</m:t>
                    </m:r>
                    <m:r>
                      <a:rPr lang="en-US" altLang="ja-JP" b="1">
                        <a:latin typeface="Cambria Math" panose="02040503050406030204" pitchFamily="18" charset="0"/>
                      </a:rPr>
                      <m:t> </m:t>
                    </m:r>
                    <m:r>
                      <a:rPr lang="en-US" altLang="ja-JP" b="1" i="1">
                        <a:latin typeface="Cambria Math" panose="02040503050406030204" pitchFamily="18" charset="0"/>
                      </a:rPr>
                      <m:t>°)</m:t>
                    </m:r>
                  </m:oMath>
                </a14:m>
                <a:endParaRPr lang="en-US" altLang="ja-JP" b="1" dirty="0" smtClean="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a:t>　</a:t>
                </a:r>
                <a:r>
                  <a:rPr lang="ja-JP" altLang="en-US" dirty="0" smtClean="0"/>
                  <a:t>　　　　</a:t>
                </a:r>
                <a:r>
                  <a:rPr lang="en-US" altLang="ja-JP" dirty="0" err="1" smtClean="0"/>
                  <a:t>NaI</a:t>
                </a:r>
                <a:r>
                  <a:rPr lang="ja-JP" altLang="en-US" dirty="0" smtClean="0"/>
                  <a:t>上　　　　　　　　　　　　　　　</a:t>
                </a:r>
                <a:r>
                  <a:rPr lang="en-US" altLang="ja-JP" dirty="0" err="1" smtClean="0"/>
                  <a:t>NaI</a:t>
                </a:r>
                <a:r>
                  <a:rPr lang="ja-JP" altLang="en-US" dirty="0"/>
                  <a:t>下</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t="-103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54</a:t>
            </a:fld>
            <a:endParaRPr lang="ja-JP" altLang="en-US" dirty="0">
              <a:solidFill>
                <a:prstClr val="black">
                  <a:tint val="75000"/>
                </a:prstClr>
              </a:solidFill>
            </a:endParaRPr>
          </a:p>
        </p:txBody>
      </p:sp>
      <p:pic>
        <p:nvPicPr>
          <p:cNvPr id="7" name="コンテンツ プレースホルダ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13" y="1884713"/>
            <a:ext cx="5526084" cy="331565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104" y="1874045"/>
            <a:ext cx="5543864" cy="3326318"/>
          </a:xfrm>
          <a:prstGeom prst="rect">
            <a:avLst/>
          </a:prstGeom>
        </p:spPr>
      </p:pic>
    </p:spTree>
    <p:extLst>
      <p:ext uri="{BB962C8B-B14F-4D97-AF65-F5344CB8AC3E}">
        <p14:creationId xmlns:p14="http://schemas.microsoft.com/office/powerpoint/2010/main" val="4265562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182880"/>
                <a:ext cx="11195304" cy="6510528"/>
              </a:xfrm>
            </p:spPr>
            <p:txBody>
              <a:bodyPr>
                <a:normAutofit/>
              </a:bodyPr>
              <a:lstStyle/>
              <a:p>
                <a:pPr marL="0" indent="0">
                  <a:buNone/>
                </a:pPr>
                <a:r>
                  <a:rPr lang="ja-JP" altLang="en-US" b="1" dirty="0" smtClean="0"/>
                  <a:t>・フィッティング結果</a:t>
                </a:r>
                <a14:m>
                  <m:oMath xmlns:m="http://schemas.openxmlformats.org/officeDocument/2006/math">
                    <m:r>
                      <a:rPr lang="en-US" altLang="ja-JP" b="1" i="0" smtClean="0">
                        <a:latin typeface="Cambria Math" panose="02040503050406030204" pitchFamily="18" charset="0"/>
                      </a:rPr>
                      <m:t>(</m:t>
                    </m:r>
                    <m:r>
                      <a:rPr lang="ja-JP" altLang="en-US" b="1" i="1">
                        <a:latin typeface="Cambria Math" panose="02040503050406030204" pitchFamily="18" charset="0"/>
                      </a:rPr>
                      <m:t>𝝓</m:t>
                    </m:r>
                    <m:r>
                      <a:rPr lang="en-US" altLang="ja-JP" b="1" i="1">
                        <a:latin typeface="Cambria Math" panose="02040503050406030204" pitchFamily="18" charset="0"/>
                      </a:rPr>
                      <m:t>=</m:t>
                    </m:r>
                    <m:r>
                      <a:rPr lang="en-US" altLang="ja-JP" b="1" i="1">
                        <a:latin typeface="Cambria Math" panose="02040503050406030204" pitchFamily="18" charset="0"/>
                      </a:rPr>
                      <m:t>𝟗𝟎</m:t>
                    </m:r>
                    <m:r>
                      <a:rPr lang="en-US" altLang="ja-JP" b="1">
                        <a:latin typeface="Cambria Math" panose="02040503050406030204" pitchFamily="18" charset="0"/>
                      </a:rPr>
                      <m:t> </m:t>
                    </m:r>
                    <m:r>
                      <a:rPr lang="en-US" altLang="ja-JP" b="1" i="1">
                        <a:latin typeface="Cambria Math" panose="02040503050406030204" pitchFamily="18" charset="0"/>
                      </a:rPr>
                      <m:t>°</m:t>
                    </m:r>
                    <m:r>
                      <a:rPr lang="en-US" altLang="ja-JP" b="1" i="1" smtClean="0">
                        <a:latin typeface="Cambria Math" panose="02040503050406030204" pitchFamily="18" charset="0"/>
                      </a:rPr>
                      <m:t>)</m:t>
                    </m:r>
                  </m:oMath>
                </a14:m>
                <a:endParaRPr lang="en-US" altLang="ja-JP" b="1" dirty="0" smtClean="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　　　　</a:t>
                </a:r>
                <a:r>
                  <a:rPr lang="en-US" altLang="ja-JP" dirty="0" err="1" smtClean="0"/>
                  <a:t>NaI</a:t>
                </a:r>
                <a:r>
                  <a:rPr lang="ja-JP" altLang="en-US" dirty="0" smtClean="0"/>
                  <a:t>上　　　　　　　　　　　　　　　　</a:t>
                </a:r>
                <a:r>
                  <a:rPr lang="en-US" altLang="ja-JP" dirty="0" err="1" smtClean="0"/>
                  <a:t>NaI</a:t>
                </a:r>
                <a:r>
                  <a:rPr lang="ja-JP" altLang="en-US" dirty="0" smtClean="0"/>
                  <a:t>下</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t="-103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55</a:t>
            </a:fld>
            <a:endParaRPr lang="ja-JP" altLang="en-US" dirty="0">
              <a:solidFill>
                <a:prstClr val="black">
                  <a:tint val="75000"/>
                </a:prstClr>
              </a:solidFill>
            </a:endParaRPr>
          </a:p>
        </p:txBody>
      </p:sp>
      <p:pic>
        <p:nvPicPr>
          <p:cNvPr id="5"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38" y="1704811"/>
            <a:ext cx="5425440" cy="325526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158" y="1704811"/>
            <a:ext cx="5425440" cy="3255264"/>
          </a:xfrm>
          <a:prstGeom prst="rect">
            <a:avLst/>
          </a:prstGeom>
        </p:spPr>
      </p:pic>
    </p:spTree>
    <p:extLst>
      <p:ext uri="{BB962C8B-B14F-4D97-AF65-F5344CB8AC3E}">
        <p14:creationId xmlns:p14="http://schemas.microsoft.com/office/powerpoint/2010/main" val="910072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6696" y="182880"/>
            <a:ext cx="11195304" cy="6510528"/>
          </a:xfrm>
        </p:spPr>
        <p:txBody>
          <a:bodyPr>
            <a:normAutofit/>
          </a:bodyPr>
          <a:lstStyle/>
          <a:p>
            <a:pPr marL="0" indent="0">
              <a:buNone/>
            </a:pPr>
            <a:r>
              <a:rPr lang="ja-JP" altLang="en-US" b="1" dirty="0" smtClean="0"/>
              <a:t>・最終的な有効カウント数</a:t>
            </a:r>
            <a:endParaRPr lang="en-US" altLang="ja-JP" b="1" dirty="0" smtClean="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56</a:t>
            </a:fld>
            <a:endParaRPr lang="ja-JP" altLang="en-US" dirty="0">
              <a:solidFill>
                <a:prstClr val="black">
                  <a:tint val="75000"/>
                </a:prst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71352679"/>
              </p:ext>
            </p:extLst>
          </p:nvPr>
        </p:nvGraphicFramePr>
        <p:xfrm>
          <a:off x="1144524" y="704088"/>
          <a:ext cx="10899648" cy="1435608"/>
        </p:xfrm>
        <a:graphic>
          <a:graphicData uri="http://schemas.openxmlformats.org/drawingml/2006/table">
            <a:tbl>
              <a:tblPr firstRow="1" bandRow="1">
                <a:tableStyleId>{5940675A-B579-460E-94D1-54222C63F5DA}</a:tableStyleId>
              </a:tblPr>
              <a:tblGrid>
                <a:gridCol w="1211072"/>
                <a:gridCol w="1211072"/>
                <a:gridCol w="1211072"/>
                <a:gridCol w="1211072"/>
                <a:gridCol w="1211072"/>
                <a:gridCol w="1211072"/>
                <a:gridCol w="1211072"/>
                <a:gridCol w="1211072"/>
                <a:gridCol w="1211072"/>
              </a:tblGrid>
              <a:tr h="612648">
                <a:tc>
                  <a:txBody>
                    <a:bodyPr/>
                    <a:lstStyle/>
                    <a:p>
                      <a:r>
                        <a:rPr kumimoji="1" lang="ja-JP" altLang="en-US" sz="2400" dirty="0" smtClean="0"/>
                        <a:t>角度</a:t>
                      </a:r>
                      <a:r>
                        <a:rPr kumimoji="1" lang="en-US" altLang="ja-JP" sz="2400" dirty="0" smtClean="0"/>
                        <a:t>(°)</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t>０</a:t>
                      </a:r>
                      <a:endParaRPr kumimoji="1" lang="ja-JP" altLang="en-US" sz="2400" dirty="0"/>
                    </a:p>
                  </a:txBody>
                  <a:tcPr>
                    <a:lnL w="12700" cap="flat" cmpd="sng" algn="ctr">
                      <a:solidFill>
                        <a:schemeClr val="tx1"/>
                      </a:solidFill>
                      <a:prstDash val="solid"/>
                      <a:round/>
                      <a:headEnd type="none" w="med" len="med"/>
                      <a:tailEnd type="none" w="med" len="med"/>
                    </a:lnL>
                  </a:tcPr>
                </a:tc>
                <a:tc>
                  <a:txBody>
                    <a:bodyPr/>
                    <a:lstStyle/>
                    <a:p>
                      <a:r>
                        <a:rPr kumimoji="1" lang="en-US" altLang="ja-JP" sz="2400" dirty="0" smtClean="0"/>
                        <a:t>45</a:t>
                      </a:r>
                      <a:endParaRPr kumimoji="1" lang="ja-JP" altLang="en-US" sz="2400" dirty="0"/>
                    </a:p>
                  </a:txBody>
                  <a:tcPr/>
                </a:tc>
                <a:tc>
                  <a:txBody>
                    <a:bodyPr/>
                    <a:lstStyle/>
                    <a:p>
                      <a:r>
                        <a:rPr kumimoji="1" lang="en-US" altLang="ja-JP" sz="2400" dirty="0" smtClean="0"/>
                        <a:t>90</a:t>
                      </a:r>
                      <a:endParaRPr kumimoji="1" lang="ja-JP" altLang="en-US" sz="2400" dirty="0"/>
                    </a:p>
                  </a:txBody>
                  <a:tcPr/>
                </a:tc>
                <a:tc>
                  <a:txBody>
                    <a:bodyPr/>
                    <a:lstStyle/>
                    <a:p>
                      <a:r>
                        <a:rPr kumimoji="1" lang="en-US" altLang="ja-JP" sz="2400" dirty="0" smtClean="0"/>
                        <a:t>135</a:t>
                      </a:r>
                      <a:endParaRPr kumimoji="1" lang="ja-JP" altLang="en-US" sz="2400" dirty="0"/>
                    </a:p>
                  </a:txBody>
                  <a:tcPr/>
                </a:tc>
                <a:tc>
                  <a:txBody>
                    <a:bodyPr/>
                    <a:lstStyle/>
                    <a:p>
                      <a:r>
                        <a:rPr kumimoji="1" lang="en-US" altLang="ja-JP" sz="2400" dirty="0" smtClean="0"/>
                        <a:t>180</a:t>
                      </a:r>
                      <a:endParaRPr kumimoji="1" lang="ja-JP" altLang="en-US" sz="2400" dirty="0"/>
                    </a:p>
                  </a:txBody>
                  <a:tcPr/>
                </a:tc>
                <a:tc>
                  <a:txBody>
                    <a:bodyPr/>
                    <a:lstStyle/>
                    <a:p>
                      <a:r>
                        <a:rPr kumimoji="1" lang="en-US" altLang="ja-JP" sz="2400" dirty="0" smtClean="0"/>
                        <a:t>225</a:t>
                      </a:r>
                      <a:endParaRPr kumimoji="1" lang="ja-JP" altLang="en-US" sz="2400" dirty="0"/>
                    </a:p>
                  </a:txBody>
                  <a:tcPr/>
                </a:tc>
                <a:tc>
                  <a:txBody>
                    <a:bodyPr/>
                    <a:lstStyle/>
                    <a:p>
                      <a:r>
                        <a:rPr kumimoji="1" lang="en-US" altLang="ja-JP" sz="2400" dirty="0" smtClean="0"/>
                        <a:t>270</a:t>
                      </a:r>
                      <a:endParaRPr kumimoji="1" lang="ja-JP" altLang="en-US" sz="2400" dirty="0"/>
                    </a:p>
                  </a:txBody>
                  <a:tcPr/>
                </a:tc>
                <a:tc>
                  <a:txBody>
                    <a:bodyPr/>
                    <a:lstStyle/>
                    <a:p>
                      <a:r>
                        <a:rPr kumimoji="1" lang="en-US" altLang="ja-JP" sz="2400" dirty="0" smtClean="0"/>
                        <a:t>315</a:t>
                      </a:r>
                      <a:endParaRPr kumimoji="1" lang="ja-JP" altLang="en-US" sz="2400" dirty="0"/>
                    </a:p>
                  </a:txBody>
                  <a:tcPr/>
                </a:tc>
              </a:tr>
              <a:tr h="694944">
                <a:tc>
                  <a:txBody>
                    <a:bodyPr/>
                    <a:lstStyle/>
                    <a:p>
                      <a:r>
                        <a:rPr kumimoji="1" lang="ja-JP" altLang="en-US" sz="2400" dirty="0" smtClean="0"/>
                        <a:t>カウント数</a:t>
                      </a:r>
                      <a:endParaRPr kumimoji="1" lang="ja-JP" altLang="en-US" sz="2400" dirty="0"/>
                    </a:p>
                  </a:txBody>
                  <a:tcPr>
                    <a:lnT w="12700" cap="flat" cmpd="sng" algn="ctr">
                      <a:solidFill>
                        <a:schemeClr val="tx1"/>
                      </a:solidFill>
                      <a:prstDash val="solid"/>
                      <a:round/>
                      <a:headEnd type="none" w="med" len="med"/>
                      <a:tailEnd type="none" w="med" len="med"/>
                    </a:lnT>
                  </a:tcPr>
                </a:tc>
                <a:tc>
                  <a:txBody>
                    <a:bodyPr/>
                    <a:lstStyle/>
                    <a:p>
                      <a:r>
                        <a:rPr kumimoji="1" lang="en-US" altLang="ja-JP" sz="2400" dirty="0" smtClean="0"/>
                        <a:t>202</a:t>
                      </a:r>
                      <a:endParaRPr kumimoji="1" lang="ja-JP" altLang="en-US" sz="2400" dirty="0"/>
                    </a:p>
                  </a:txBody>
                  <a:tcPr/>
                </a:tc>
                <a:tc>
                  <a:txBody>
                    <a:bodyPr/>
                    <a:lstStyle/>
                    <a:p>
                      <a:r>
                        <a:rPr kumimoji="1" lang="en-US" altLang="ja-JP" sz="2400" dirty="0" smtClean="0"/>
                        <a:t>216</a:t>
                      </a:r>
                      <a:endParaRPr kumimoji="1" lang="ja-JP" altLang="en-US" sz="2400" dirty="0"/>
                    </a:p>
                  </a:txBody>
                  <a:tcPr/>
                </a:tc>
                <a:tc>
                  <a:txBody>
                    <a:bodyPr/>
                    <a:lstStyle/>
                    <a:p>
                      <a:r>
                        <a:rPr kumimoji="1" lang="en-US" altLang="ja-JP" sz="2400" dirty="0" smtClean="0"/>
                        <a:t>344</a:t>
                      </a:r>
                      <a:endParaRPr kumimoji="1" lang="ja-JP" altLang="en-US" sz="2400" dirty="0"/>
                    </a:p>
                  </a:txBody>
                  <a:tcPr/>
                </a:tc>
                <a:tc>
                  <a:txBody>
                    <a:bodyPr/>
                    <a:lstStyle/>
                    <a:p>
                      <a:r>
                        <a:rPr kumimoji="1" lang="en-US" altLang="ja-JP" sz="2400" dirty="0" smtClean="0"/>
                        <a:t>293</a:t>
                      </a:r>
                      <a:endParaRPr kumimoji="1" lang="ja-JP" altLang="en-US" sz="2400" dirty="0"/>
                    </a:p>
                  </a:txBody>
                  <a:tcPr/>
                </a:tc>
                <a:tc>
                  <a:txBody>
                    <a:bodyPr/>
                    <a:lstStyle/>
                    <a:p>
                      <a:r>
                        <a:rPr kumimoji="1" lang="en-US" altLang="ja-JP" sz="2400" dirty="0" smtClean="0"/>
                        <a:t>207</a:t>
                      </a:r>
                      <a:endParaRPr kumimoji="1" lang="ja-JP" altLang="en-US" sz="2400" dirty="0"/>
                    </a:p>
                  </a:txBody>
                  <a:tcPr/>
                </a:tc>
                <a:tc>
                  <a:txBody>
                    <a:bodyPr/>
                    <a:lstStyle/>
                    <a:p>
                      <a:r>
                        <a:rPr kumimoji="1" lang="en-US" altLang="ja-JP" sz="2400" dirty="0" smtClean="0"/>
                        <a:t>238</a:t>
                      </a:r>
                      <a:endParaRPr kumimoji="1" lang="ja-JP" altLang="en-US" sz="2400" dirty="0"/>
                    </a:p>
                  </a:txBody>
                  <a:tcPr/>
                </a:tc>
                <a:tc>
                  <a:txBody>
                    <a:bodyPr/>
                    <a:lstStyle/>
                    <a:p>
                      <a:r>
                        <a:rPr kumimoji="1" lang="en-US" altLang="ja-JP" sz="2400" dirty="0" smtClean="0"/>
                        <a:t>270</a:t>
                      </a:r>
                      <a:endParaRPr kumimoji="1" lang="ja-JP" altLang="en-US" sz="2400" dirty="0"/>
                    </a:p>
                  </a:txBody>
                  <a:tcPr/>
                </a:tc>
                <a:tc>
                  <a:txBody>
                    <a:bodyPr/>
                    <a:lstStyle/>
                    <a:p>
                      <a:r>
                        <a:rPr kumimoji="1" lang="en-US" altLang="ja-JP" sz="2400" dirty="0" smtClean="0"/>
                        <a:t>206</a:t>
                      </a:r>
                      <a:endParaRPr kumimoji="1" lang="ja-JP" altLang="en-US" sz="2400" dirty="0"/>
                    </a:p>
                  </a:txBody>
                  <a:tcPr/>
                </a:tc>
              </a:tr>
            </a:tbl>
          </a:graphicData>
        </a:graphic>
      </p:graphicFrame>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192" y="2267712"/>
            <a:ext cx="7650480" cy="4590288"/>
          </a:xfrm>
          <a:prstGeom prst="rect">
            <a:avLst/>
          </a:prstGeom>
        </p:spPr>
      </p:pic>
    </p:spTree>
    <p:extLst>
      <p:ext uri="{BB962C8B-B14F-4D97-AF65-F5344CB8AC3E}">
        <p14:creationId xmlns:p14="http://schemas.microsoft.com/office/powerpoint/2010/main" val="3570319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82880"/>
                <a:ext cx="11195304" cy="6510528"/>
              </a:xfrm>
            </p:spPr>
            <p:txBody>
              <a:bodyPr>
                <a:normAutofit/>
              </a:bodyPr>
              <a:lstStyle/>
              <a:p>
                <a:pPr marL="0" indent="0">
                  <a:buNone/>
                </a:pPr>
                <a:r>
                  <a:rPr lang="ja-JP" altLang="en-US" b="1" dirty="0" smtClean="0"/>
                  <a:t>・フィッティング結果</a:t>
                </a:r>
                <a:endParaRPr lang="en-US" altLang="ja-JP" b="1" dirty="0" smtClean="0"/>
              </a:p>
              <a:p>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𝜋𝜙</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oMath>
                </a14:m>
                <a:r>
                  <a:rPr lang="ja-JP" altLang="en-US" dirty="0" smtClean="0"/>
                  <a:t>でそのま</a:t>
                </a:r>
                <a:r>
                  <a:rPr lang="ja-JP" altLang="en-US" dirty="0"/>
                  <a:t>ま</a:t>
                </a:r>
                <a:r>
                  <a:rPr lang="ja-JP" altLang="en-US" dirty="0" smtClean="0"/>
                  <a:t>フィッティングした場合</a:t>
                </a:r>
                <a:endParaRPr lang="en-US" altLang="ja-JP" dirty="0" smtClean="0"/>
              </a:p>
              <a:p>
                <a:pPr marL="0" indent="0">
                  <a:buNone/>
                </a:pPr>
                <a:r>
                  <a:rPr lang="en-US" altLang="ja-JP" dirty="0" smtClean="0"/>
                  <a:t>A=243.3, B=47.10 </a:t>
                </a:r>
                <a:r>
                  <a:rPr lang="ja-JP" altLang="en-US" dirty="0" smtClean="0"/>
                  <a:t>より、</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=0.436</m:t>
                      </m:r>
                    </m:oMath>
                  </m:oMathPara>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t="-103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57</a:t>
            </a:fld>
            <a:endParaRPr lang="ja-JP" altLang="en-US" dirty="0">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639" y="2867580"/>
            <a:ext cx="7997780" cy="3788113"/>
          </a:xfrm>
          <a:prstGeom prst="rect">
            <a:avLst/>
          </a:prstGeom>
        </p:spPr>
      </p:pic>
    </p:spTree>
    <p:extLst>
      <p:ext uri="{BB962C8B-B14F-4D97-AF65-F5344CB8AC3E}">
        <p14:creationId xmlns:p14="http://schemas.microsoft.com/office/powerpoint/2010/main" val="2840112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82880"/>
                <a:ext cx="11195304" cy="6510528"/>
              </a:xfrm>
            </p:spPr>
            <p:txBody>
              <a:bodyPr>
                <a:normAutofit/>
              </a:bodyPr>
              <a:lstStyle/>
              <a:p>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m:t>
                            </m:r>
                            <m:r>
                              <a:rPr lang="en-US" altLang="ja-JP" b="0" i="1" smtClean="0">
                                <a:latin typeface="Cambria Math" panose="02040503050406030204" pitchFamily="18" charset="0"/>
                              </a:rPr>
                              <m:t>(</m:t>
                            </m:r>
                            <m:r>
                              <a:rPr lang="ja-JP" altLang="en-US" b="0" i="1" smtClean="0">
                                <a:latin typeface="Cambria Math" panose="02040503050406030204" pitchFamily="18" charset="0"/>
                              </a:rPr>
                              <m:t>𝜙</m:t>
                            </m:r>
                            <m:r>
                              <a:rPr lang="en-US" altLang="ja-JP" b="0" i="1" smtClean="0">
                                <a:latin typeface="Cambria Math" panose="02040503050406030204" pitchFamily="18" charset="0"/>
                              </a:rPr>
                              <m:t>−</m:t>
                            </m:r>
                            <m:r>
                              <a:rPr lang="en-US" altLang="ja-JP" b="0" i="1" smtClean="0">
                                <a:latin typeface="Cambria Math" panose="02040503050406030204" pitchFamily="18" charset="0"/>
                              </a:rPr>
                              <m:t>𝐶</m:t>
                            </m:r>
                            <m:r>
                              <a:rPr lang="en-US" altLang="ja-JP" b="0" i="1" smtClean="0">
                                <a:latin typeface="Cambria Math" panose="02040503050406030204" pitchFamily="18" charset="0"/>
                              </a:rPr>
                              <m:t>)</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oMath>
                </a14:m>
                <a:r>
                  <a:rPr lang="ja-JP" altLang="en-US" dirty="0" smtClean="0"/>
                  <a:t>でそのままフィッティングした場合</a:t>
                </a:r>
                <a:endParaRPr lang="en-US" altLang="ja-JP" dirty="0" smtClean="0"/>
              </a:p>
              <a:p>
                <a:pPr marL="0" indent="0">
                  <a:buNone/>
                </a:pPr>
                <a:r>
                  <a:rPr lang="en-US" altLang="ja-JP" dirty="0" smtClean="0"/>
                  <a:t>A=243.4, B=47.79, C=4.786 </a:t>
                </a:r>
                <a:r>
                  <a:rPr lang="ja-JP" altLang="en-US" dirty="0" smtClean="0"/>
                  <a:t>より、</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=0.442</m:t>
                      </m:r>
                    </m:oMath>
                  </m:oMathPara>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58</a:t>
            </a:fld>
            <a:endParaRPr lang="ja-JP" altLang="en-US" dirty="0">
              <a:solidFill>
                <a:prstClr val="black">
                  <a:tint val="75000"/>
                </a:prstClr>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01" y="2349077"/>
            <a:ext cx="9092485" cy="4306616"/>
          </a:xfrm>
          <a:prstGeom prst="rect">
            <a:avLst/>
          </a:prstGeom>
        </p:spPr>
      </p:pic>
    </p:spTree>
    <p:extLst>
      <p:ext uri="{BB962C8B-B14F-4D97-AF65-F5344CB8AC3E}">
        <p14:creationId xmlns:p14="http://schemas.microsoft.com/office/powerpoint/2010/main" val="640510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82880"/>
                <a:ext cx="11195304" cy="6510528"/>
              </a:xfrm>
            </p:spPr>
            <p:txBody>
              <a:bodyPr>
                <a:normAutofit/>
              </a:bodyPr>
              <a:lstStyle/>
              <a:p>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𝜋𝜙</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r>
                      <a:rPr lang="ja-JP" altLang="en-US" i="1">
                        <a:latin typeface="Cambria Math" panose="02040503050406030204" pitchFamily="18" charset="0"/>
                      </a:rPr>
                      <m:t>で</m:t>
                    </m:r>
                  </m:oMath>
                </a14:m>
                <a:r>
                  <a:rPr lang="en-US" altLang="ja-JP" dirty="0" smtClean="0"/>
                  <a:t>0°</a:t>
                </a:r>
                <a:r>
                  <a:rPr lang="ja-JP" altLang="en-US" dirty="0" smtClean="0"/>
                  <a:t>から</a:t>
                </a:r>
                <a:r>
                  <a:rPr lang="en-US" altLang="ja-JP" dirty="0" smtClean="0"/>
                  <a:t>180°</a:t>
                </a:r>
                <a:r>
                  <a:rPr lang="ja-JP" altLang="en-US" dirty="0" err="1" smtClean="0"/>
                  <a:t>までの</a:t>
                </a:r>
                <a:r>
                  <a:rPr lang="ja-JP" altLang="en-US" dirty="0" smtClean="0"/>
                  <a:t>データ点だけで</a:t>
                </a:r>
                <a:endParaRPr lang="en-US" altLang="ja-JP" dirty="0" smtClean="0"/>
              </a:p>
              <a:p>
                <a:pPr marL="0" indent="0">
                  <a:buNone/>
                </a:pPr>
                <a:r>
                  <a:rPr lang="ja-JP" altLang="en-US" dirty="0" smtClean="0"/>
                  <a:t>フィッティングした場合</a:t>
                </a:r>
                <a:endParaRPr lang="en-US" altLang="ja-JP" dirty="0" smtClean="0"/>
              </a:p>
              <a:p>
                <a:pPr marL="0" indent="0">
                  <a:buNone/>
                </a:pPr>
                <a:r>
                  <a:rPr lang="en-US" altLang="ja-JP" dirty="0" smtClean="0"/>
                  <a:t>A=262.2, B=63.26</a:t>
                </a:r>
                <a:r>
                  <a:rPr lang="ja-JP" altLang="en-US" dirty="0" smtClean="0"/>
                  <a:t>より、</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=0.543</m:t>
                    </m:r>
                  </m:oMath>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59</a:t>
            </a:fld>
            <a:endParaRPr lang="ja-JP" altLang="en-US" dirty="0">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807" y="2491118"/>
            <a:ext cx="6485929" cy="4202290"/>
          </a:xfrm>
          <a:prstGeom prst="rect">
            <a:avLst/>
          </a:prstGeom>
        </p:spPr>
      </p:pic>
    </p:spTree>
    <p:extLst>
      <p:ext uri="{BB962C8B-B14F-4D97-AF65-F5344CB8AC3E}">
        <p14:creationId xmlns:p14="http://schemas.microsoft.com/office/powerpoint/2010/main" val="426513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838200" y="1825625"/>
            <a:ext cx="10515600" cy="4895850"/>
          </a:xfrm>
        </p:spPr>
        <p:txBody>
          <a:bodyPr>
            <a:normAutofit lnSpcReduction="10000"/>
          </a:bodyPr>
          <a:lstStyle/>
          <a:p>
            <a:pPr marL="0" indent="0">
              <a:buNone/>
            </a:pPr>
            <a:r>
              <a:rPr kumimoji="1" lang="ja-JP" altLang="en-US" dirty="0" smtClean="0"/>
              <a:t>・</a:t>
            </a:r>
            <a:r>
              <a:rPr kumimoji="1" lang="ja-JP" altLang="en-US" b="1" dirty="0" smtClean="0"/>
              <a:t>実験で調べたいこと</a:t>
            </a:r>
            <a:endParaRPr lang="en-US" altLang="ja-JP" b="1" dirty="0"/>
          </a:p>
          <a:p>
            <a:pPr marL="0" indent="0">
              <a:buNone/>
            </a:pPr>
            <a:endParaRPr lang="en-US" altLang="ja-JP" dirty="0"/>
          </a:p>
          <a:p>
            <a:pPr marL="0" indent="0">
              <a:buNone/>
            </a:pPr>
            <a:r>
              <a:rPr kumimoji="1" lang="ja-JP" altLang="en-US" dirty="0" smtClean="0"/>
              <a:t>①　ベルの不等式が破れていることを確かめる。</a:t>
            </a:r>
            <a:endParaRPr kumimoji="1" lang="en-US" altLang="ja-JP" dirty="0" smtClean="0"/>
          </a:p>
          <a:p>
            <a:pPr marL="0" indent="0">
              <a:buNone/>
            </a:pPr>
            <a:r>
              <a:rPr kumimoji="1" lang="ja-JP" altLang="en-US" dirty="0" smtClean="0"/>
              <a:t>　　　　　量子力学が正しいこと　</a:t>
            </a:r>
            <a:endParaRPr kumimoji="1" lang="en-US" altLang="ja-JP" dirty="0" smtClean="0"/>
          </a:p>
          <a:p>
            <a:pPr marL="0" indent="0">
              <a:buNone/>
            </a:pPr>
            <a:r>
              <a:rPr lang="ja-JP" altLang="en-US" dirty="0"/>
              <a:t>　</a:t>
            </a:r>
            <a:r>
              <a:rPr lang="ja-JP" altLang="en-US" dirty="0" smtClean="0"/>
              <a:t>　　　　</a:t>
            </a:r>
            <a:r>
              <a:rPr kumimoji="1" lang="ja-JP" altLang="en-US" dirty="0" smtClean="0"/>
              <a:t>＋　観測値はあらかじめ確定していないこと</a:t>
            </a:r>
            <a:endParaRPr kumimoji="1" lang="en-US" altLang="ja-JP" dirty="0" smtClean="0"/>
          </a:p>
          <a:p>
            <a:pPr marL="0" indent="0">
              <a:buNone/>
            </a:pPr>
            <a:r>
              <a:rPr lang="ja-JP" altLang="en-US" dirty="0"/>
              <a:t>　</a:t>
            </a:r>
            <a:r>
              <a:rPr lang="ja-JP" altLang="en-US" dirty="0" smtClean="0"/>
              <a:t>　　　　を確かめる。</a:t>
            </a:r>
            <a:endParaRPr lang="en-US" altLang="ja-JP" dirty="0"/>
          </a:p>
          <a:p>
            <a:pPr marL="0" indent="0">
              <a:buNone/>
            </a:pPr>
            <a:r>
              <a:rPr kumimoji="1" lang="ja-JP" altLang="en-US" dirty="0" smtClean="0"/>
              <a:t>②　光子の偏光状態がどこで確定するのかによって</a:t>
            </a:r>
            <a:endParaRPr kumimoji="1" lang="en-US" altLang="ja-JP" dirty="0" smtClean="0"/>
          </a:p>
          <a:p>
            <a:pPr marL="0" indent="0">
              <a:buNone/>
            </a:pPr>
            <a:r>
              <a:rPr lang="ja-JP" altLang="en-US" dirty="0"/>
              <a:t>　</a:t>
            </a:r>
            <a:r>
              <a:rPr lang="ja-JP" altLang="en-US" dirty="0" smtClean="0"/>
              <a:t>　 </a:t>
            </a:r>
            <a:r>
              <a:rPr kumimoji="1" lang="ja-JP" altLang="en-US" dirty="0" smtClean="0"/>
              <a:t>実験結果が変わってくる。　</a:t>
            </a:r>
            <a:endParaRPr kumimoji="1" lang="en-US" altLang="ja-JP" dirty="0" smtClean="0"/>
          </a:p>
          <a:p>
            <a:pPr marL="0" indent="0">
              <a:buNone/>
            </a:pPr>
            <a:r>
              <a:rPr lang="ja-JP" altLang="en-US" dirty="0"/>
              <a:t>　</a:t>
            </a:r>
            <a:r>
              <a:rPr lang="ja-JP" altLang="en-US" dirty="0" smtClean="0"/>
              <a:t>　　　　偏光状態がどこで確定するのか調べる。</a:t>
            </a:r>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5" name="右矢印 4"/>
          <p:cNvSpPr/>
          <p:nvPr/>
        </p:nvSpPr>
        <p:spPr>
          <a:xfrm>
            <a:off x="1240536" y="3276473"/>
            <a:ext cx="1088136" cy="4937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右矢印 5"/>
          <p:cNvSpPr/>
          <p:nvPr/>
        </p:nvSpPr>
        <p:spPr>
          <a:xfrm>
            <a:off x="1240536" y="5844286"/>
            <a:ext cx="1088136" cy="4937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62609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82880"/>
                <a:ext cx="11195304" cy="6510528"/>
              </a:xfrm>
            </p:spPr>
            <p:txBody>
              <a:bodyPr>
                <a:normAutofit/>
              </a:bodyPr>
              <a:lstStyle/>
              <a:p>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m:t>
                            </m:r>
                            <m:r>
                              <a:rPr lang="en-US" altLang="ja-JP" b="0" i="1" smtClean="0">
                                <a:latin typeface="Cambria Math" panose="02040503050406030204" pitchFamily="18" charset="0"/>
                              </a:rPr>
                              <m:t>(</m:t>
                            </m:r>
                            <m:r>
                              <a:rPr lang="ja-JP" altLang="en-US" b="0" i="1" smtClean="0">
                                <a:latin typeface="Cambria Math" panose="02040503050406030204" pitchFamily="18" charset="0"/>
                              </a:rPr>
                              <m:t>𝜙</m:t>
                            </m:r>
                            <m:r>
                              <a:rPr lang="en-US" altLang="ja-JP" b="0" i="1" smtClean="0">
                                <a:latin typeface="Cambria Math" panose="02040503050406030204" pitchFamily="18" charset="0"/>
                              </a:rPr>
                              <m:t>−</m:t>
                            </m:r>
                            <m:r>
                              <a:rPr lang="en-US" altLang="ja-JP" b="0" i="1" smtClean="0">
                                <a:latin typeface="Cambria Math" panose="02040503050406030204" pitchFamily="18" charset="0"/>
                              </a:rPr>
                              <m:t>𝐶</m:t>
                            </m:r>
                            <m:r>
                              <a:rPr lang="en-US" altLang="ja-JP" b="0" i="1" smtClean="0">
                                <a:latin typeface="Cambria Math" panose="02040503050406030204" pitchFamily="18" charset="0"/>
                              </a:rPr>
                              <m:t>)</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r>
                      <a:rPr lang="ja-JP" altLang="en-US" i="1">
                        <a:latin typeface="Cambria Math" panose="02040503050406030204" pitchFamily="18" charset="0"/>
                      </a:rPr>
                      <m:t>で</m:t>
                    </m:r>
                  </m:oMath>
                </a14:m>
                <a:r>
                  <a:rPr lang="en-US" altLang="ja-JP" dirty="0" smtClean="0"/>
                  <a:t>0°</a:t>
                </a:r>
                <a:r>
                  <a:rPr lang="ja-JP" altLang="en-US" dirty="0" smtClean="0"/>
                  <a:t>から</a:t>
                </a:r>
                <a:r>
                  <a:rPr lang="en-US" altLang="ja-JP" dirty="0" smtClean="0"/>
                  <a:t>180°</a:t>
                </a:r>
                <a:r>
                  <a:rPr lang="ja-JP" altLang="en-US" dirty="0" err="1" smtClean="0"/>
                  <a:t>までの</a:t>
                </a:r>
                <a:r>
                  <a:rPr lang="ja-JP" altLang="en-US" dirty="0" smtClean="0"/>
                  <a:t>データ点だけで</a:t>
                </a:r>
                <a:endParaRPr lang="en-US" altLang="ja-JP" dirty="0" smtClean="0"/>
              </a:p>
              <a:p>
                <a:pPr marL="0" indent="0">
                  <a:buNone/>
                </a:pPr>
                <a:r>
                  <a:rPr lang="ja-JP" altLang="en-US" dirty="0" smtClean="0"/>
                  <a:t>フィッティングした場合</a:t>
                </a:r>
                <a:endParaRPr lang="en-US" altLang="ja-JP" dirty="0" smtClean="0"/>
              </a:p>
              <a:p>
                <a:pPr marL="0" indent="0">
                  <a:buNone/>
                </a:pPr>
                <a:r>
                  <a:rPr lang="en-US" altLang="ja-JP" dirty="0" smtClean="0"/>
                  <a:t>A=265.0, B=76.19, C=15.87</a:t>
                </a:r>
                <a:r>
                  <a:rPr lang="ja-JP" altLang="en-US" dirty="0" smtClean="0"/>
                  <a:t>より、</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=0.647</m:t>
                    </m:r>
                  </m:oMath>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60</a:t>
            </a:fld>
            <a:endParaRPr lang="ja-JP" altLang="en-US" dirty="0">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91" y="2222204"/>
            <a:ext cx="6748530" cy="4231182"/>
          </a:xfrm>
          <a:prstGeom prst="rect">
            <a:avLst/>
          </a:prstGeom>
        </p:spPr>
      </p:pic>
    </p:spTree>
    <p:extLst>
      <p:ext uri="{BB962C8B-B14F-4D97-AF65-F5344CB8AC3E}">
        <p14:creationId xmlns:p14="http://schemas.microsoft.com/office/powerpoint/2010/main" val="4760970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496995"/>
                <a:ext cx="11195304" cy="5196413"/>
              </a:xfrm>
            </p:spPr>
            <p:txBody>
              <a:bodyPr>
                <a:normAutofit/>
              </a:bodyPr>
              <a:lstStyle/>
              <a:p>
                <a:pPr marL="0" indent="0">
                  <a:buNone/>
                </a:pPr>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m:t>
                            </m:r>
                            <m:r>
                              <a:rPr lang="en-US" altLang="ja-JP" b="0" i="1" smtClean="0">
                                <a:latin typeface="Cambria Math" panose="02040503050406030204" pitchFamily="18" charset="0"/>
                              </a:rPr>
                              <m:t>(</m:t>
                            </m:r>
                            <m:r>
                              <a:rPr lang="ja-JP" altLang="en-US" b="0" i="1" smtClean="0">
                                <a:latin typeface="Cambria Math" panose="02040503050406030204" pitchFamily="18" charset="0"/>
                              </a:rPr>
                              <m:t>𝜙</m:t>
                            </m:r>
                            <m:r>
                              <a:rPr lang="en-US" altLang="ja-JP" b="0" i="1" smtClean="0">
                                <a:latin typeface="Cambria Math" panose="02040503050406030204" pitchFamily="18" charset="0"/>
                              </a:rPr>
                              <m:t>−</m:t>
                            </m:r>
                            <m:r>
                              <a:rPr lang="en-US" altLang="ja-JP" b="0" i="1" smtClean="0">
                                <a:latin typeface="Cambria Math" panose="02040503050406030204" pitchFamily="18" charset="0"/>
                              </a:rPr>
                              <m:t>𝐶</m:t>
                            </m:r>
                            <m:r>
                              <a:rPr lang="en-US" altLang="ja-JP" b="0" i="1" smtClean="0">
                                <a:latin typeface="Cambria Math" panose="02040503050406030204" pitchFamily="18" charset="0"/>
                              </a:rPr>
                              <m:t>)</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r>
                      <a:rPr lang="ja-JP" altLang="en-US" i="1">
                        <a:latin typeface="Cambria Math" panose="02040503050406030204" pitchFamily="18" charset="0"/>
                      </a:rPr>
                      <m:t>で</m:t>
                    </m:r>
                  </m:oMath>
                </a14:m>
                <a:r>
                  <a:rPr lang="en-US" altLang="ja-JP" dirty="0" smtClean="0"/>
                  <a:t>0°</a:t>
                </a:r>
                <a:r>
                  <a:rPr lang="ja-JP" altLang="en-US" dirty="0" smtClean="0"/>
                  <a:t>から</a:t>
                </a:r>
                <a:r>
                  <a:rPr lang="en-US" altLang="ja-JP" dirty="0" smtClean="0"/>
                  <a:t>180°</a:t>
                </a:r>
                <a:r>
                  <a:rPr lang="ja-JP" altLang="en-US" dirty="0" err="1" smtClean="0"/>
                  <a:t>までの</a:t>
                </a:r>
                <a:r>
                  <a:rPr lang="ja-JP" altLang="en-US" dirty="0" smtClean="0"/>
                  <a:t>データ点</a:t>
                </a:r>
                <a:endParaRPr lang="en-US" altLang="ja-JP" dirty="0" smtClean="0"/>
              </a:p>
              <a:p>
                <a:pPr marL="0" indent="0">
                  <a:buNone/>
                </a:pPr>
                <a:r>
                  <a:rPr lang="en-US" altLang="ja-JP" dirty="0" smtClean="0"/>
                  <a:t>A=268, B=89.5, C=10.6</a:t>
                </a:r>
                <a:r>
                  <a:rPr lang="ja-JP" altLang="en-US" dirty="0" smtClean="0"/>
                  <a:t>より、</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=0.751</m:t>
                    </m:r>
                  </m:oMath>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496995"/>
                <a:ext cx="11195304" cy="5196413"/>
              </a:xfrm>
              <a:blipFill rotWithShape="0">
                <a:blip r:embed="rId2"/>
                <a:stretch>
                  <a:fillRect l="-114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61</a:t>
            </a:fld>
            <a:endParaRPr lang="ja-JP" altLang="en-US" dirty="0">
              <a:solidFill>
                <a:prstClr val="black">
                  <a:tint val="75000"/>
                </a:prstClr>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13" y="2969894"/>
            <a:ext cx="6296879" cy="3888106"/>
          </a:xfrm>
          <a:prstGeom prst="rect">
            <a:avLst/>
          </a:prstGeom>
        </p:spPr>
      </p:pic>
      <p:sp>
        <p:nvSpPr>
          <p:cNvPr id="6" name="テキスト ボックス 5"/>
          <p:cNvSpPr txBox="1"/>
          <p:nvPr/>
        </p:nvSpPr>
        <p:spPr>
          <a:xfrm>
            <a:off x="996696" y="296666"/>
            <a:ext cx="9790574" cy="954107"/>
          </a:xfrm>
          <a:prstGeom prst="rect">
            <a:avLst/>
          </a:prstGeom>
          <a:noFill/>
        </p:spPr>
        <p:txBody>
          <a:bodyPr wrap="square" rtlCol="0">
            <a:spAutoFit/>
          </a:bodyPr>
          <a:lstStyle/>
          <a:p>
            <a:pPr marL="571500" indent="-571500">
              <a:buFont typeface="Wingdings" panose="05000000000000000000" pitchFamily="2" charset="2"/>
              <a:buChar char="n"/>
            </a:pPr>
            <a:r>
              <a:rPr lang="ja-JP" altLang="en-US" sz="2800" dirty="0" smtClean="0"/>
              <a:t>フィッティング</a:t>
            </a:r>
            <a:r>
              <a:rPr lang="ja-JP" altLang="en-US" sz="2800" dirty="0"/>
              <a:t>範囲</a:t>
            </a:r>
            <a:r>
              <a:rPr lang="ja-JP" altLang="en-US" sz="2800" dirty="0" smtClean="0"/>
              <a:t>を各チャンネルごとに目測で</a:t>
            </a:r>
            <a:r>
              <a:rPr kumimoji="1" lang="ja-JP" altLang="en-US" sz="2800" dirty="0" smtClean="0"/>
              <a:t>決定した場合</a:t>
            </a:r>
            <a:endParaRPr kumimoji="1" lang="ja-JP" altLang="en-US" sz="2800" dirty="0"/>
          </a:p>
        </p:txBody>
      </p:sp>
    </p:spTree>
    <p:extLst>
      <p:ext uri="{BB962C8B-B14F-4D97-AF65-F5344CB8AC3E}">
        <p14:creationId xmlns:p14="http://schemas.microsoft.com/office/powerpoint/2010/main" val="927549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996696" y="182880"/>
                <a:ext cx="11195304" cy="6510528"/>
              </a:xfrm>
            </p:spPr>
            <p:txBody>
              <a:bodyPr>
                <a:normAutofit/>
              </a:bodyPr>
              <a:lstStyle/>
              <a:p>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𝜙</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r>
                              <a:rPr lang="ja-JP" altLang="en-US" b="0" i="1" smtClean="0">
                                <a:latin typeface="Cambria Math" panose="02040503050406030204" pitchFamily="18" charset="0"/>
                              </a:rPr>
                              <m:t>𝜋𝜙</m:t>
                            </m:r>
                          </m:num>
                          <m:den>
                            <m:r>
                              <a:rPr lang="en-US" altLang="ja-JP" b="0" i="1" smtClean="0">
                                <a:latin typeface="Cambria Math" panose="02040503050406030204" pitchFamily="18" charset="0"/>
                              </a:rPr>
                              <m:t>180</m:t>
                            </m:r>
                          </m:den>
                        </m:f>
                      </m:e>
                    </m:func>
                    <m:r>
                      <a:rPr lang="en-US" altLang="ja-JP" b="0" i="0" smtClean="0">
                        <a:latin typeface="Cambria Math" panose="02040503050406030204" pitchFamily="18" charset="0"/>
                      </a:rPr>
                      <m:t> </m:t>
                    </m:r>
                    <m:r>
                      <a:rPr lang="ja-JP" altLang="en-US" i="1">
                        <a:latin typeface="Cambria Math" panose="02040503050406030204" pitchFamily="18" charset="0"/>
                      </a:rPr>
                      <m:t>で</m:t>
                    </m:r>
                  </m:oMath>
                </a14:m>
                <a:r>
                  <a:rPr lang="en-US" altLang="ja-JP" dirty="0" smtClean="0"/>
                  <a:t>180 °</a:t>
                </a:r>
                <a:r>
                  <a:rPr lang="ja-JP" altLang="en-US" dirty="0" smtClean="0"/>
                  <a:t>から</a:t>
                </a:r>
                <a:r>
                  <a:rPr lang="en-US" altLang="ja-JP" dirty="0" smtClean="0"/>
                  <a:t>315 °</a:t>
                </a:r>
                <a:r>
                  <a:rPr lang="ja-JP" altLang="en-US" dirty="0" err="1" smtClean="0"/>
                  <a:t>までの</a:t>
                </a:r>
                <a:r>
                  <a:rPr lang="ja-JP" altLang="en-US" dirty="0" smtClean="0"/>
                  <a:t>データ点だけで</a:t>
                </a:r>
                <a:endParaRPr lang="en-US" altLang="ja-JP" dirty="0" smtClean="0"/>
              </a:p>
              <a:p>
                <a:pPr marL="0" indent="0">
                  <a:buNone/>
                </a:pPr>
                <a:r>
                  <a:rPr lang="ja-JP" altLang="en-US" dirty="0" smtClean="0"/>
                  <a:t>フィッティングした場合</a:t>
                </a:r>
                <a:endParaRPr lang="en-US" altLang="ja-JP" dirty="0" smtClean="0"/>
              </a:p>
              <a:p>
                <a:pPr marL="0" indent="0">
                  <a:buNone/>
                </a:pPr>
                <a:r>
                  <a:rPr lang="en-US" altLang="ja-JP" dirty="0" smtClean="0"/>
                  <a:t>A=229.3, B=30.31</a:t>
                </a:r>
                <a:r>
                  <a:rPr lang="ja-JP" altLang="en-US" dirty="0" smtClean="0"/>
                  <a:t>より、</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9</m:t>
                        </m:r>
                      </m:num>
                      <m:den>
                        <m:r>
                          <a:rPr lang="en-US" altLang="ja-JP" b="0" i="1" smtClean="0">
                            <a:latin typeface="Cambria Math" panose="02040503050406030204" pitchFamily="18" charset="0"/>
                          </a:rPr>
                          <m:t>4</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𝐵</m:t>
                        </m:r>
                      </m:num>
                      <m:den>
                        <m:r>
                          <a:rPr lang="en-US" altLang="ja-JP" b="0" i="1" smtClean="0">
                            <a:latin typeface="Cambria Math" panose="02040503050406030204" pitchFamily="18" charset="0"/>
                            <a:ea typeface="Cambria Math" panose="02040503050406030204" pitchFamily="18" charset="0"/>
                          </a:rPr>
                          <m:t>𝐴</m:t>
                        </m:r>
                      </m:den>
                    </m:f>
                    <m:r>
                      <a:rPr lang="en-US" altLang="ja-JP" b="0" i="1" smtClean="0">
                        <a:latin typeface="Cambria Math" panose="02040503050406030204" pitchFamily="18" charset="0"/>
                        <a:ea typeface="Cambria Math" panose="02040503050406030204" pitchFamily="18" charset="0"/>
                      </a:rPr>
                      <m:t>=0.297</m:t>
                    </m:r>
                  </m:oMath>
                </a14:m>
                <a:endParaRPr lang="en-US" altLang="ja-JP" dirty="0" smtClean="0"/>
              </a:p>
              <a:p>
                <a:pPr marL="0" indent="0">
                  <a:buNone/>
                </a:pP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82880"/>
                <a:ext cx="11195304" cy="6510528"/>
              </a:xfrm>
              <a:blipFill rotWithShape="0">
                <a:blip r:embed="rId2"/>
                <a:stretch>
                  <a:fillRect l="-114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62</a:t>
            </a:fld>
            <a:endParaRPr lang="ja-JP" altLang="en-US" dirty="0">
              <a:solidFill>
                <a:prstClr val="black">
                  <a:tint val="75000"/>
                </a:prstClr>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254" y="2470259"/>
            <a:ext cx="6962448" cy="3983127"/>
          </a:xfrm>
          <a:prstGeom prst="rect">
            <a:avLst/>
          </a:prstGeom>
        </p:spPr>
      </p:pic>
    </p:spTree>
    <p:extLst>
      <p:ext uri="{BB962C8B-B14F-4D97-AF65-F5344CB8AC3E}">
        <p14:creationId xmlns:p14="http://schemas.microsoft.com/office/powerpoint/2010/main" val="38955792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７</a:t>
            </a:r>
            <a:r>
              <a:rPr lang="ja-JP" altLang="en-US" dirty="0" smtClean="0"/>
              <a:t>．考察</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63</a:t>
            </a:fld>
            <a:endParaRPr kumimoji="1" lang="ja-JP" altLang="en-US"/>
          </a:p>
        </p:txBody>
      </p:sp>
    </p:spTree>
    <p:extLst>
      <p:ext uri="{BB962C8B-B14F-4D97-AF65-F5344CB8AC3E}">
        <p14:creationId xmlns:p14="http://schemas.microsoft.com/office/powerpoint/2010/main" val="481949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749808"/>
          </a:xfrm>
        </p:spPr>
        <p:txBody>
          <a:bodyPr/>
          <a:lstStyle/>
          <a:p>
            <a:r>
              <a:rPr lang="ja-JP" altLang="en-US" dirty="0"/>
              <a:t>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1435608"/>
                <a:ext cx="11195304" cy="5330952"/>
              </a:xfrm>
            </p:spPr>
            <p:txBody>
              <a:bodyPr>
                <a:normAutofit/>
              </a:bodyPr>
              <a:lstStyle/>
              <a:p>
                <a:pPr marL="0" indent="0">
                  <a:buNone/>
                </a:pPr>
                <a:r>
                  <a:rPr kumimoji="1" lang="ja-JP" altLang="en-US" b="1" dirty="0" smtClean="0"/>
                  <a:t>・角度の系統誤差</a:t>
                </a:r>
                <a:endParaRPr kumimoji="1" lang="en-US" altLang="ja-JP" b="1" dirty="0" smtClean="0"/>
              </a:p>
              <a:p>
                <a:pPr marL="0" indent="0">
                  <a:buNone/>
                </a:pPr>
                <a:r>
                  <a:rPr lang="en-US" altLang="ja-JP" b="1" dirty="0" smtClean="0"/>
                  <a:t>Ⅰ.</a:t>
                </a:r>
                <a14:m>
                  <m:oMath xmlns:m="http://schemas.openxmlformats.org/officeDocument/2006/math">
                    <m:r>
                      <a:rPr lang="ja-JP" altLang="en-US" b="1" i="1">
                        <a:latin typeface="Cambria Math" panose="02040503050406030204" pitchFamily="18" charset="0"/>
                      </a:rPr>
                      <m:t>𝝓</m:t>
                    </m:r>
                  </m:oMath>
                </a14:m>
                <a:r>
                  <a:rPr kumimoji="1" lang="ja-JP" altLang="en-US" b="1" dirty="0" smtClean="0"/>
                  <a:t>の誤差</a:t>
                </a:r>
                <a:endParaRPr kumimoji="1" lang="en-US" altLang="ja-JP" b="1" dirty="0" smtClean="0"/>
              </a:p>
              <a:p>
                <a:pPr marL="0" indent="0">
                  <a:buNone/>
                </a:pPr>
                <a:r>
                  <a:rPr lang="ja-JP" altLang="en-US" dirty="0" smtClean="0"/>
                  <a:t>　どの角度でも、</a:t>
                </a:r>
                <a14:m>
                  <m:oMath xmlns:m="http://schemas.openxmlformats.org/officeDocument/2006/math">
                    <m:r>
                      <a:rPr lang="ja-JP" altLang="en-US" i="1" smtClean="0">
                        <a:latin typeface="Cambria Math" panose="02040503050406030204" pitchFamily="18" charset="0"/>
                      </a:rPr>
                      <m:t>𝜙</m:t>
                    </m:r>
                  </m:oMath>
                </a14:m>
                <a:r>
                  <a:rPr lang="ja-JP" altLang="en-US" dirty="0" smtClean="0"/>
                  <a:t>の誤差　　は約</a:t>
                </a:r>
                <a:r>
                  <a:rPr lang="en-US" altLang="ja-JP" dirty="0" smtClean="0"/>
                  <a:t>20</a:t>
                </a:r>
                <a:r>
                  <a:rPr lang="ja-JP" altLang="en-US" dirty="0" smtClean="0"/>
                  <a:t>度</a:t>
                </a:r>
                <a:endParaRPr lang="en-US" altLang="ja-JP" dirty="0" smtClean="0"/>
              </a:p>
              <a:p>
                <a:pPr marL="0" indent="0">
                  <a:buNone/>
                </a:pPr>
                <a:r>
                  <a:rPr lang="ja-JP" altLang="en-US" dirty="0"/>
                  <a:t>　</a:t>
                </a:r>
                <a:r>
                  <a:rPr lang="ja-JP" altLang="en-US" dirty="0" smtClean="0"/>
                  <a:t>単純に平均を考えると、</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　</a:t>
                </a:r>
                <a:endParaRPr lang="en-US" altLang="ja-JP" dirty="0" smtClean="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1435608"/>
                <a:ext cx="11195304" cy="5330952"/>
              </a:xfrm>
              <a:blipFill rotWithShape="0">
                <a:blip r:embed="rId2"/>
                <a:stretch>
                  <a:fillRect l="-1144" t="-137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64</a:t>
            </a:fld>
            <a:endParaRPr lang="ja-JP" altLang="en-US" dirty="0">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049" y="711606"/>
            <a:ext cx="3126600" cy="5366876"/>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344127" y="2502366"/>
            <a:ext cx="645733" cy="515154"/>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1371600" y="3520782"/>
            <a:ext cx="6707904" cy="2457116"/>
          </a:xfrm>
          <a:prstGeom prst="rect">
            <a:avLst/>
          </a:prstGeom>
        </p:spPr>
      </p:pic>
    </p:spTree>
    <p:extLst>
      <p:ext uri="{BB962C8B-B14F-4D97-AF65-F5344CB8AC3E}">
        <p14:creationId xmlns:p14="http://schemas.microsoft.com/office/powerpoint/2010/main" val="260419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8448" y="137160"/>
            <a:ext cx="9601200" cy="749808"/>
          </a:xfrm>
        </p:spPr>
        <p:txBody>
          <a:bodyPr/>
          <a:lstStyle/>
          <a:p>
            <a:r>
              <a:rPr lang="ja-JP" altLang="en-US" dirty="0"/>
              <a:t>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96696" y="740664"/>
                <a:ext cx="11195304" cy="6117336"/>
              </a:xfrm>
            </p:spPr>
            <p:txBody>
              <a:bodyPr>
                <a:normAutofit/>
              </a:bodyPr>
              <a:lstStyle/>
              <a:p>
                <a:pPr marL="0" indent="0">
                  <a:buNone/>
                </a:pPr>
                <a:r>
                  <a:rPr lang="en-US" altLang="ja-JP" b="1" dirty="0"/>
                  <a:t>Ⅰ.</a:t>
                </a:r>
                <a14:m>
                  <m:oMath xmlns:m="http://schemas.openxmlformats.org/officeDocument/2006/math">
                    <m:r>
                      <a:rPr lang="ja-JP" altLang="en-US" b="1" i="1">
                        <a:latin typeface="Cambria Math" panose="02040503050406030204" pitchFamily="18" charset="0"/>
                      </a:rPr>
                      <m:t>𝝓</m:t>
                    </m:r>
                  </m:oMath>
                </a14:m>
                <a:r>
                  <a:rPr lang="ja-JP" altLang="en-US" b="1" dirty="0"/>
                  <a:t>の</a:t>
                </a:r>
                <a:r>
                  <a:rPr lang="ja-JP" altLang="en-US" b="1" dirty="0" smtClean="0"/>
                  <a:t>誤差</a:t>
                </a:r>
                <a:endParaRPr kumimoji="1" lang="en-US" altLang="ja-JP" dirty="0" smtClean="0"/>
              </a:p>
              <a:p>
                <a:pPr marL="0" indent="0">
                  <a:buNone/>
                </a:pPr>
                <a:r>
                  <a:rPr kumimoji="1" lang="ja-JP" altLang="en-US" dirty="0" smtClean="0"/>
                  <a:t>よって、</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smtClean="0"/>
                  <a:t>となり、</a:t>
                </a:r>
                <a14:m>
                  <m:oMath xmlns:m="http://schemas.openxmlformats.org/officeDocument/2006/math">
                    <m:r>
                      <a:rPr lang="ja-JP" altLang="en-US" i="1" smtClean="0">
                        <a:latin typeface="Cambria Math" panose="02040503050406030204" pitchFamily="18" charset="0"/>
                      </a:rPr>
                      <m:t>𝜅</m:t>
                    </m:r>
                  </m:oMath>
                </a14:m>
                <a:r>
                  <a:rPr lang="ja-JP" altLang="en-US" dirty="0" smtClean="0"/>
                  <a:t>は実際より小さくなる。</a:t>
                </a:r>
                <a:endParaRPr lang="en-US" altLang="ja-JP" dirty="0" smtClean="0"/>
              </a:p>
              <a:p>
                <a:pPr marL="0" indent="0">
                  <a:buNone/>
                </a:pPr>
                <a:r>
                  <a:rPr kumimoji="1" lang="ja-JP" altLang="en-US" dirty="0" smtClean="0"/>
                  <a:t>実際はこの補正はもっと小さいと考えられる。</a:t>
                </a:r>
                <a:endParaRPr kumimoji="1" lang="en-US" altLang="ja-JP" dirty="0" smtClean="0"/>
              </a:p>
              <a:p>
                <a:pPr marL="0" indent="0">
                  <a:buNone/>
                </a:pPr>
                <a:r>
                  <a:rPr lang="ja-JP" altLang="en-US" dirty="0" smtClean="0"/>
                  <a:t>各角度の重みを　　　とした重み付き平均</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を考えるのがより正確だと考えられる。</a:t>
                </a:r>
                <a:endParaRPr lang="en-US" altLang="ja-JP" dirty="0" smtClean="0"/>
              </a:p>
              <a:p>
                <a:pPr marL="0" indent="0">
                  <a:buNone/>
                </a:pPr>
                <a:r>
                  <a:rPr lang="ja-JP" altLang="en-US" dirty="0" smtClean="0"/>
                  <a:t>この場合、</a:t>
                </a:r>
                <a:r>
                  <a:rPr lang="en-US" altLang="ja-JP" dirty="0" smtClean="0"/>
                  <a:t>B’</a:t>
                </a:r>
                <a:r>
                  <a:rPr lang="ja-JP" altLang="en-US" dirty="0" smtClean="0"/>
                  <a:t>は上の計算より大きくなる。</a:t>
                </a:r>
                <a:endParaRPr lang="en-US" altLang="ja-JP" dirty="0"/>
              </a:p>
              <a:p>
                <a:pPr marL="0" indent="0">
                  <a:buNone/>
                </a:pPr>
                <a:endParaRPr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96696" y="740664"/>
                <a:ext cx="11195304" cy="6117336"/>
              </a:xfrm>
              <a:blipFill rotWithShape="0">
                <a:blip r:embed="rId2"/>
                <a:stretch>
                  <a:fillRect l="-1144" t="-2193" b="-159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65</a:t>
            </a:fld>
            <a:endParaRPr lang="ja-JP" altLang="en-US" dirty="0">
              <a:solidFill>
                <a:prstClr val="black">
                  <a:tint val="75000"/>
                </a:prstClr>
              </a:solidFill>
            </a:endParaRPr>
          </a:p>
        </p:txBody>
      </p:sp>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3033208" y="1225296"/>
            <a:ext cx="2797167" cy="1792224"/>
          </a:xfrm>
          <a:prstGeom prst="rect">
            <a:avLst/>
          </a:prstGeom>
        </p:spPr>
      </p:pic>
      <p:pic>
        <p:nvPicPr>
          <p:cNvPr id="10" name="図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1348"/>
          <a:stretch/>
        </p:blipFill>
        <p:spPr>
          <a:xfrm>
            <a:off x="5911331" y="0"/>
            <a:ext cx="6003301" cy="4732648"/>
          </a:xfrm>
          <a:prstGeom prst="rect">
            <a:avLst/>
          </a:prstGeom>
        </p:spPr>
      </p:pic>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3596559" y="3895435"/>
            <a:ext cx="1005431" cy="711167"/>
          </a:xfrm>
          <a:prstGeom prst="rect">
            <a:avLst/>
          </a:prstGeom>
        </p:spPr>
      </p:pic>
      <p:pic>
        <p:nvPicPr>
          <p:cNvPr id="12" name="図 11"/>
          <p:cNvPicPr>
            <a:picLocks noChangeAspect="1"/>
          </p:cNvPicPr>
          <p:nvPr/>
        </p:nvPicPr>
        <p:blipFill>
          <a:blip r:embed="rId6">
            <a:clrChange>
              <a:clrFrom>
                <a:srgbClr val="FFFFFF"/>
              </a:clrFrom>
              <a:clrTo>
                <a:srgbClr val="FFFFFF">
                  <a:alpha val="0"/>
                </a:srgbClr>
              </a:clrTo>
            </a:clrChange>
          </a:blip>
          <a:stretch>
            <a:fillRect/>
          </a:stretch>
        </p:blipFill>
        <p:spPr>
          <a:xfrm>
            <a:off x="1030897" y="4460298"/>
            <a:ext cx="6801787" cy="1335025"/>
          </a:xfrm>
          <a:prstGeom prst="rect">
            <a:avLst/>
          </a:prstGeom>
        </p:spPr>
      </p:pic>
    </p:spTree>
    <p:extLst>
      <p:ext uri="{BB962C8B-B14F-4D97-AF65-F5344CB8AC3E}">
        <p14:creationId xmlns:p14="http://schemas.microsoft.com/office/powerpoint/2010/main" val="134401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4168" y="133484"/>
            <a:ext cx="9601200" cy="749808"/>
          </a:xfrm>
        </p:spPr>
        <p:txBody>
          <a:bodyPr/>
          <a:lstStyle/>
          <a:p>
            <a:r>
              <a:rPr lang="ja-JP" altLang="en-US" dirty="0"/>
              <a:t>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77240" y="777240"/>
                <a:ext cx="11414760" cy="5916168"/>
              </a:xfrm>
            </p:spPr>
            <p:txBody>
              <a:bodyPr>
                <a:normAutofit/>
              </a:bodyPr>
              <a:lstStyle/>
              <a:p>
                <a:pPr marL="0" indent="0">
                  <a:buNone/>
                </a:pPr>
                <a:r>
                  <a:rPr lang="en-US" altLang="ja-JP" b="1" dirty="0" smtClean="0"/>
                  <a:t>Ⅱ. θ</a:t>
                </a:r>
                <a:r>
                  <a:rPr lang="ja-JP" altLang="en-US" b="1" dirty="0"/>
                  <a:t>の</a:t>
                </a:r>
                <a:r>
                  <a:rPr lang="ja-JP" altLang="en-US" b="1" dirty="0" smtClean="0"/>
                  <a:t>誤差</a:t>
                </a:r>
                <a:endParaRPr lang="en-US" altLang="ja-JP" b="1" dirty="0"/>
              </a:p>
              <a:p>
                <a:pPr marL="0" indent="0">
                  <a:buNone/>
                </a:pPr>
                <a:r>
                  <a:rPr kumimoji="1" lang="en-US" altLang="ja-JP" dirty="0" smtClean="0"/>
                  <a:t>Site A, Site B</a:t>
                </a:r>
                <a:r>
                  <a:rPr kumimoji="1" lang="ja-JP" altLang="en-US" dirty="0" smtClean="0"/>
                  <a:t>での </a:t>
                </a:r>
                <a:r>
                  <a:rPr kumimoji="1" lang="en-US" altLang="ja-JP" dirty="0" smtClean="0"/>
                  <a:t>θ </a:t>
                </a:r>
                <a:r>
                  <a:rPr kumimoji="1" lang="ja-JP" altLang="en-US" dirty="0" smtClean="0"/>
                  <a:t>をそれぞれ</a:t>
                </a:r>
                <a14:m>
                  <m:oMath xmlns:m="http://schemas.openxmlformats.org/officeDocument/2006/math">
                    <m:r>
                      <a:rPr kumimoji="1" lang="en-US" altLang="ja-JP" b="0" i="0" smtClean="0">
                        <a:latin typeface="Cambria Math" panose="02040503050406030204" pitchFamily="18" charset="0"/>
                      </a:rPr>
                      <m:t> </m:t>
                    </m:r>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𝜃</m:t>
                        </m:r>
                      </m:e>
                      <m:sub>
                        <m:r>
                          <a:rPr kumimoji="1" lang="en-US" altLang="ja-JP" b="0" i="1" smtClean="0">
                            <a:latin typeface="Cambria Math" panose="02040503050406030204" pitchFamily="18" charset="0"/>
                          </a:rPr>
                          <m:t>𝐴</m:t>
                        </m:r>
                      </m:sub>
                    </m:sSub>
                  </m:oMath>
                </a14:m>
                <a:r>
                  <a:rPr kumimoji="1" lang="en-US" altLang="ja-JP" dirty="0" smtClean="0"/>
                  <a:t>,</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b="0" i="1" smtClean="0">
                            <a:latin typeface="Cambria Math" panose="02040503050406030204" pitchFamily="18" charset="0"/>
                          </a:rPr>
                          <m:t>𝐵</m:t>
                        </m:r>
                      </m:sub>
                    </m:sSub>
                  </m:oMath>
                </a14:m>
                <a:r>
                  <a:rPr kumimoji="1" lang="en-US" altLang="ja-JP" dirty="0" smtClean="0"/>
                  <a:t> </a:t>
                </a:r>
                <a:r>
                  <a:rPr lang="ja-JP" altLang="en-US" dirty="0" smtClean="0"/>
                  <a:t>とする。</a:t>
                </a:r>
                <a:endParaRPr kumimoji="1" lang="en-US" altLang="ja-JP" dirty="0" smtClean="0"/>
              </a:p>
              <a:p>
                <a:pPr marL="0" indent="0">
                  <a:buNone/>
                </a:pPr>
                <a14:m>
                  <m:oMath xmlns:m="http://schemas.openxmlformats.org/officeDocument/2006/math">
                    <m:r>
                      <a:rPr lang="ja-JP" altLang="en-US" i="1">
                        <a:latin typeface="Cambria Math" panose="02040503050406030204" pitchFamily="18" charset="0"/>
                      </a:rPr>
                      <m:t>𝜃</m:t>
                    </m:r>
                    <m:r>
                      <a:rPr lang="en-US" altLang="ja-JP" b="0" i="1" smtClean="0">
                        <a:latin typeface="Cambria Math" panose="02040503050406030204" pitchFamily="18" charset="0"/>
                      </a:rPr>
                      <m:t> </m:t>
                    </m:r>
                  </m:oMath>
                </a14:m>
                <a:r>
                  <a:rPr lang="ja-JP" altLang="en-US" dirty="0" smtClean="0"/>
                  <a:t>依存性も考えて</a:t>
                </a:r>
                <a:r>
                  <a:rPr lang="en-US" altLang="ja-JP" dirty="0" smtClean="0"/>
                  <a:t>,</a:t>
                </a:r>
                <a:r>
                  <a:rPr lang="ja-JP" altLang="en-US" dirty="0" smtClean="0"/>
                  <a:t>クライン・仁科の式から</a:t>
                </a:r>
                <a:endParaRPr lang="en-US" altLang="ja-JP" dirty="0" smtClean="0"/>
              </a:p>
              <a:p>
                <a:pPr marL="0" indent="0">
                  <a:buNone/>
                </a:pPr>
                <a:r>
                  <a:rPr lang="ja-JP" altLang="en-US" dirty="0" smtClean="0"/>
                  <a:t>同時観測確率 </a:t>
                </a:r>
                <a14:m>
                  <m:oMath xmlns:m="http://schemas.openxmlformats.org/officeDocument/2006/math">
                    <m:r>
                      <a:rPr lang="en-US" altLang="ja-JP" b="0" i="1" smtClean="0">
                        <a:latin typeface="Cambria Math" panose="02040503050406030204" pitchFamily="18" charset="0"/>
                      </a:rPr>
                      <m:t>𝑃</m:t>
                    </m:r>
                    <m:r>
                      <a:rPr lang="en-US" altLang="ja-JP" b="0" i="1" smtClean="0">
                        <a:latin typeface="Cambria Math" panose="02040503050406030204" pitchFamily="18" charset="0"/>
                      </a:rPr>
                      <m:t>(</m:t>
                    </m:r>
                    <m:r>
                      <a:rPr lang="ja-JP" altLang="en-US" b="0" i="1" smtClean="0">
                        <a:latin typeface="Cambria Math" panose="02040503050406030204" pitchFamily="18" charset="0"/>
                      </a:rPr>
                      <m:t>𝜙</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𝐴</m:t>
                        </m:r>
                      </m:sub>
                    </m:sSub>
                    <m:r>
                      <m:rPr>
                        <m:nor/>
                      </m:rPr>
                      <a:rPr lang="en-US" altLang="ja-JP" dirty="0"/>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𝐵</m:t>
                        </m:r>
                      </m:sub>
                    </m:sSub>
                    <m:r>
                      <a:rPr lang="en-US" altLang="ja-JP" b="0" i="1" smtClean="0">
                        <a:latin typeface="Cambria Math" panose="02040503050406030204" pitchFamily="18" charset="0"/>
                      </a:rPr>
                      <m:t>)</m:t>
                    </m:r>
                  </m:oMath>
                </a14:m>
                <a:r>
                  <a:rPr lang="en-US" altLang="ja-JP" dirty="0" smtClean="0"/>
                  <a:t> </a:t>
                </a:r>
                <a:r>
                  <a:rPr lang="ja-JP" altLang="en-US" dirty="0" smtClean="0"/>
                  <a:t>を計算すると、</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となる。</a:t>
                </a:r>
                <a14:m>
                  <m:oMath xmlns:m="http://schemas.openxmlformats.org/officeDocument/2006/math">
                    <m:acc>
                      <m:accPr>
                        <m:chr m:val="̃"/>
                        <m:ctrlPr>
                          <a:rPr lang="en-US" altLang="ja-JP" i="1" smtClean="0">
                            <a:latin typeface="Cambria Math" panose="02040503050406030204" pitchFamily="18" charset="0"/>
                          </a:rPr>
                        </m:ctrlPr>
                      </m:accPr>
                      <m:e>
                        <m:r>
                          <a:rPr lang="ja-JP" altLang="en-US" i="1" smtClean="0">
                            <a:latin typeface="Cambria Math" panose="02040503050406030204" pitchFamily="18" charset="0"/>
                          </a:rPr>
                          <m:t>𝜅</m:t>
                        </m:r>
                      </m:e>
                    </m:acc>
                    <m:r>
                      <a:rPr lang="en-US" altLang="ja-JP" b="0" i="1" smtClean="0">
                        <a:latin typeface="Cambria Math" panose="02040503050406030204" pitchFamily="18" charset="0"/>
                      </a:rPr>
                      <m:t>=</m:t>
                    </m:r>
                    <m:r>
                      <a:rPr lang="ja-JP" altLang="en-US" b="0" i="1" smtClean="0">
                        <a:latin typeface="Cambria Math" panose="02040503050406030204" pitchFamily="18" charset="0"/>
                      </a:rPr>
                      <m:t>𝜅</m:t>
                    </m:r>
                    <m:r>
                      <a:rPr lang="en-US" altLang="ja-JP" b="0" i="1" smtClean="0">
                        <a:latin typeface="Cambria Math" panose="02040503050406030204" pitchFamily="18" charset="0"/>
                      </a:rPr>
                      <m:t>  </m:t>
                    </m:r>
                    <m:r>
                      <m:rPr>
                        <m:sty m:val="p"/>
                      </m:rPr>
                      <a:rPr lang="en-US" altLang="ja-JP" b="0" i="0" smtClean="0">
                        <a:latin typeface="Cambria Math" panose="02040503050406030204" pitchFamily="18" charset="0"/>
                      </a:rPr>
                      <m:t>or</m:t>
                    </m:r>
                    <m:r>
                      <a:rPr lang="en-US" altLang="ja-JP" b="0" i="1" smtClean="0">
                        <a:latin typeface="Cambria Math" panose="02040503050406030204" pitchFamily="18" charset="0"/>
                      </a:rPr>
                      <m:t> </m:t>
                    </m:r>
                    <m:f>
                      <m:fPr>
                        <m:ctrlPr>
                          <a:rPr lang="en-US" altLang="ja-JP" b="0" i="1" smtClean="0">
                            <a:latin typeface="Cambria Math" panose="02040503050406030204" pitchFamily="18" charset="0"/>
                          </a:rPr>
                        </m:ctrlPr>
                      </m:fPr>
                      <m:num>
                        <m:r>
                          <a:rPr lang="ja-JP" altLang="en-US" b="0" i="1" smtClean="0">
                            <a:latin typeface="Cambria Math" panose="02040503050406030204" pitchFamily="18" charset="0"/>
                          </a:rPr>
                          <m:t>𝜅</m:t>
                        </m:r>
                      </m:num>
                      <m:den>
                        <m:r>
                          <a:rPr lang="en-US" altLang="ja-JP" b="0" i="1" smtClean="0">
                            <a:latin typeface="Cambria Math" panose="02040503050406030204" pitchFamily="18" charset="0"/>
                          </a:rPr>
                          <m:t>4</m:t>
                        </m:r>
                      </m:den>
                    </m:f>
                  </m:oMath>
                </a14:m>
                <a:endParaRPr lang="en-US" altLang="ja-JP" dirty="0" smtClean="0"/>
              </a:p>
              <a:p>
                <a:pPr marL="0" indent="0">
                  <a:buNone/>
                </a:pPr>
                <a:r>
                  <a:rPr lang="ja-JP" altLang="en-US" dirty="0" smtClean="0"/>
                  <a:t>だが、一般の</a:t>
                </a:r>
                <a14:m>
                  <m:oMath xmlns:m="http://schemas.openxmlformats.org/officeDocument/2006/math">
                    <m:r>
                      <a:rPr lang="ja-JP" altLang="en-US" i="1">
                        <a:latin typeface="Cambria Math" panose="02040503050406030204" pitchFamily="18" charset="0"/>
                      </a:rPr>
                      <m:t>𝜙</m:t>
                    </m:r>
                    <m:r>
                      <a:rPr lang="ja-JP" altLang="en-US" i="1" smtClean="0">
                        <a:latin typeface="Cambria Math" panose="02040503050406030204" pitchFamily="18" charset="0"/>
                      </a:rPr>
                      <m:t>と</m:t>
                    </m:r>
                  </m:oMath>
                </a14:m>
                <a:r>
                  <a:rPr lang="ja-JP" altLang="en-US" dirty="0" smtClean="0"/>
                  <a:t>、</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𝐴</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𝐵</m:t>
                        </m:r>
                      </m:sub>
                    </m:sSub>
                  </m:oMath>
                </a14:m>
                <a:r>
                  <a:rPr lang="ja-JP" altLang="en-US" dirty="0" smtClean="0"/>
                  <a:t>の関係を求め、誤差を</a:t>
                </a:r>
                <a:endParaRPr lang="en-US" altLang="ja-JP" dirty="0" smtClean="0"/>
              </a:p>
              <a:p>
                <a:pPr marL="0" indent="0">
                  <a:buNone/>
                </a:pPr>
                <a:r>
                  <a:rPr lang="ja-JP" altLang="en-US" dirty="0" smtClean="0"/>
                  <a:t>見積もるのは非常に難しい。</a:t>
                </a:r>
                <a:endParaRPr lang="en-US" altLang="ja-JP" dirty="0"/>
              </a:p>
              <a:p>
                <a:pPr marL="0" indent="0">
                  <a:buNone/>
                </a:pPr>
                <a:endParaRPr lang="en-US" altLang="ja-JP" dirty="0" smtClean="0"/>
              </a:p>
              <a:p>
                <a:pPr marL="0" indent="0">
                  <a:buNone/>
                </a:pPr>
                <a:endParaRPr kumimoji="1"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77240" y="777240"/>
                <a:ext cx="11414760" cy="5916168"/>
              </a:xfrm>
              <a:blipFill rotWithShape="0">
                <a:blip r:embed="rId2"/>
                <a:stretch>
                  <a:fillRect l="-1122" t="-226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66</a:t>
            </a:fld>
            <a:endParaRPr lang="ja-JP" altLang="en-US" dirty="0">
              <a:solidFill>
                <a:prstClr val="black">
                  <a:tint val="75000"/>
                </a:prstClr>
              </a:solidFill>
            </a:endParaRPr>
          </a:p>
        </p:txBody>
      </p:sp>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51206" y="185061"/>
            <a:ext cx="2915057" cy="6268325"/>
          </a:xfrm>
          <a:prstGeom prst="rect">
            <a:avLst/>
          </a:prstGeom>
        </p:spPr>
      </p:pic>
      <p:pic>
        <p:nvPicPr>
          <p:cNvPr id="8" name="図 7"/>
          <p:cNvPicPr>
            <a:picLocks noChangeAspect="1"/>
          </p:cNvPicPr>
          <p:nvPr/>
        </p:nvPicPr>
        <p:blipFill>
          <a:blip r:embed="rId4">
            <a:clrChange>
              <a:clrFrom>
                <a:srgbClr val="FFFFFF"/>
              </a:clrFrom>
              <a:clrTo>
                <a:srgbClr val="FFFFFF">
                  <a:alpha val="0"/>
                </a:srgbClr>
              </a:clrTo>
            </a:clrChange>
          </a:blip>
          <a:stretch>
            <a:fillRect/>
          </a:stretch>
        </p:blipFill>
        <p:spPr>
          <a:xfrm>
            <a:off x="1051560" y="2989435"/>
            <a:ext cx="8534025" cy="1251756"/>
          </a:xfrm>
          <a:prstGeom prst="rect">
            <a:avLst/>
          </a:prstGeom>
        </p:spPr>
      </p:pic>
    </p:spTree>
    <p:extLst>
      <p:ext uri="{BB962C8B-B14F-4D97-AF65-F5344CB8AC3E}">
        <p14:creationId xmlns:p14="http://schemas.microsoft.com/office/powerpoint/2010/main" val="12629229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12" y="53656"/>
            <a:ext cx="9601200" cy="749808"/>
          </a:xfrm>
        </p:spPr>
        <p:txBody>
          <a:bodyPr/>
          <a:lstStyle/>
          <a:p>
            <a:r>
              <a:rPr lang="ja-JP" altLang="en-US" dirty="0"/>
              <a:t>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40664" y="704088"/>
                <a:ext cx="11451336" cy="6153912"/>
              </a:xfrm>
            </p:spPr>
            <p:txBody>
              <a:bodyPr>
                <a:normAutofit lnSpcReduction="10000"/>
              </a:bodyPr>
              <a:lstStyle/>
              <a:p>
                <a:pPr marL="0" indent="0">
                  <a:buNone/>
                </a:pPr>
                <a:r>
                  <a:rPr lang="en-US" altLang="ja-JP" b="1" dirty="0"/>
                  <a:t>Ⅱ. θ</a:t>
                </a:r>
                <a:r>
                  <a:rPr lang="ja-JP" altLang="en-US" b="1" dirty="0"/>
                  <a:t>の</a:t>
                </a:r>
                <a:r>
                  <a:rPr lang="ja-JP" altLang="en-US" b="1" dirty="0" smtClean="0"/>
                  <a:t>誤差</a:t>
                </a:r>
                <a:endParaRPr lang="en-US" altLang="ja-JP" i="1" dirty="0" smtClean="0">
                  <a:latin typeface="Cambria Math" panose="02040503050406030204" pitchFamily="18" charset="0"/>
                </a:endParaRPr>
              </a:p>
              <a:p>
                <a:pPr marL="0" indent="0">
                  <a:buNone/>
                </a:pPr>
                <a:r>
                  <a:rPr lang="ja-JP" altLang="en-US" i="1" dirty="0" smtClean="0">
                    <a:latin typeface="Cambria Math" panose="02040503050406030204" pitchFamily="18" charset="0"/>
                  </a:rPr>
                  <a:t>①</a:t>
                </a:r>
                <a14:m>
                  <m:oMath xmlns:m="http://schemas.openxmlformats.org/officeDocument/2006/math">
                    <m:r>
                      <a:rPr lang="ja-JP" altLang="en-US" i="1">
                        <a:latin typeface="Cambria Math" panose="02040503050406030204" pitchFamily="18" charset="0"/>
                      </a:rPr>
                      <m:t>𝜙</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0</m:t>
                        </m:r>
                      </m:e>
                      <m:sup>
                        <m:r>
                          <a:rPr lang="en-US" altLang="ja-JP" i="1">
                            <a:latin typeface="Cambria Math" panose="02040503050406030204" pitchFamily="18" charset="0"/>
                            <a:ea typeface="Cambria Math" panose="02040503050406030204" pitchFamily="18" charset="0"/>
                          </a:rPr>
                          <m:t>°</m:t>
                        </m:r>
                      </m:sup>
                    </m:sSup>
                  </m:oMath>
                </a14:m>
                <a:r>
                  <a:rPr lang="ja-JP" altLang="en-US" dirty="0" smtClean="0">
                    <a:latin typeface="Cambria Math" panose="02040503050406030204" pitchFamily="18" charset="0"/>
                  </a:rPr>
                  <a:t>の時、</a:t>
                </a:r>
                <a14:m>
                  <m:oMath xmlns:m="http://schemas.openxmlformats.org/officeDocument/2006/math">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𝜃</m:t>
                        </m:r>
                      </m:e>
                      <m:sub>
                        <m:r>
                          <a:rPr lang="en-US" altLang="ja-JP" b="0" i="1" smtClean="0">
                            <a:latin typeface="Cambria Math" panose="02040503050406030204" pitchFamily="18" charset="0"/>
                          </a:rPr>
                          <m:t>𝐴</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𝜃</m:t>
                        </m:r>
                      </m:e>
                      <m:sub>
                        <m:r>
                          <a:rPr lang="en-US" altLang="ja-JP" b="0" i="1" smtClean="0">
                            <a:latin typeface="Cambria Math" panose="02040503050406030204" pitchFamily="18" charset="0"/>
                          </a:rPr>
                          <m:t>𝐵</m:t>
                        </m:r>
                      </m:sub>
                    </m:sSub>
                    <m:r>
                      <a:rPr lang="en-US" altLang="ja-JP" b="0" i="1" smtClean="0">
                        <a:latin typeface="Cambria Math" panose="02040503050406030204" pitchFamily="18" charset="0"/>
                      </a:rPr>
                      <m:t>=</m:t>
                    </m:r>
                    <m:r>
                      <a:rPr lang="ja-JP" altLang="en-US" b="0" i="1" smtClean="0">
                        <a:latin typeface="Cambria Math" panose="02040503050406030204" pitchFamily="18" charset="0"/>
                      </a:rPr>
                      <m:t>𝜃</m:t>
                    </m:r>
                  </m:oMath>
                </a14:m>
                <a:endParaRPr lang="en-US" altLang="ja-JP" i="1" dirty="0" smtClean="0">
                  <a:latin typeface="Cambria Math" panose="02040503050406030204" pitchFamily="18" charset="0"/>
                </a:endParaRPr>
              </a:p>
              <a:p>
                <a:pPr marL="0" indent="0">
                  <a:buNone/>
                </a:pPr>
                <a14:m>
                  <m:oMath xmlns:m="http://schemas.openxmlformats.org/officeDocument/2006/math">
                    <m:r>
                      <a:rPr lang="ja-JP" altLang="en-US" i="1" smtClean="0">
                        <a:latin typeface="Cambria Math" panose="02040503050406030204" pitchFamily="18" charset="0"/>
                      </a:rPr>
                      <m:t>𝜃</m:t>
                    </m:r>
                    <m:r>
                      <a:rPr lang="en-US" altLang="ja-JP" b="0" i="1" smtClean="0">
                        <a:latin typeface="Cambria Math" panose="02040503050406030204" pitchFamily="18" charset="0"/>
                      </a:rPr>
                      <m:t> </m:t>
                    </m:r>
                  </m:oMath>
                </a14:m>
                <a:r>
                  <a:rPr lang="ja-JP" altLang="en-US" dirty="0" smtClean="0"/>
                  <a:t>の誤差</a:t>
                </a:r>
                <a14:m>
                  <m:oMath xmlns:m="http://schemas.openxmlformats.org/officeDocument/2006/math">
                    <m:r>
                      <m:rPr>
                        <m:sty m:val="p"/>
                      </m:rPr>
                      <a:rPr lang="el-GR" altLang="ja-JP" i="1" smtClean="0">
                        <a:latin typeface="Cambria Math" panose="02040503050406030204" pitchFamily="18" charset="0"/>
                        <a:ea typeface="Cambria Math" panose="02040503050406030204" pitchFamily="18" charset="0"/>
                      </a:rPr>
                      <m:t>Δ</m:t>
                    </m:r>
                    <m:r>
                      <a:rPr lang="ja-JP" altLang="el-GR" i="1" smtClean="0">
                        <a:latin typeface="Cambria Math" panose="02040503050406030204" pitchFamily="18" charset="0"/>
                        <a:ea typeface="Cambria Math" panose="02040503050406030204" pitchFamily="18" charset="0"/>
                      </a:rPr>
                      <m:t>𝜃</m:t>
                    </m:r>
                  </m:oMath>
                </a14:m>
                <a:r>
                  <a:rPr kumimoji="1" lang="ja-JP" altLang="en-US" dirty="0" smtClean="0"/>
                  <a:t>は約</a:t>
                </a:r>
                <a:r>
                  <a:rPr kumimoji="1" lang="en-US" altLang="ja-JP" dirty="0" smtClean="0"/>
                  <a:t>8</a:t>
                </a:r>
                <a:r>
                  <a:rPr kumimoji="1" lang="ja-JP" altLang="en-US" dirty="0" smtClean="0"/>
                  <a:t>度。同時観測確率は、</a:t>
                </a:r>
                <a:endParaRPr kumimoji="1"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lang="en-US" altLang="ja-JP" dirty="0"/>
              </a:p>
              <a:p>
                <a:pPr marL="0" indent="0">
                  <a:buNone/>
                </a:pPr>
                <a:r>
                  <a:rPr kumimoji="1" lang="ja-JP" altLang="en-US" dirty="0" smtClean="0"/>
                  <a:t>平均を取ると、</a:t>
                </a:r>
                <a:endParaRPr kumimoji="1"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ここ</a:t>
                </a:r>
                <a:r>
                  <a:rPr lang="ja-JP" altLang="en-US" dirty="0"/>
                  <a:t>から、</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𝐵</m:t>
                        </m:r>
                      </m:num>
                      <m:den>
                        <m:r>
                          <a:rPr lang="en-US" altLang="ja-JP" i="1">
                            <a:latin typeface="Cambria Math" panose="02040503050406030204" pitchFamily="18" charset="0"/>
                          </a:rPr>
                          <m:t>𝐴</m:t>
                        </m:r>
                      </m:den>
                    </m:f>
                    <m:r>
                      <a:rPr lang="en-US" altLang="ja-JP" i="1">
                        <a:latin typeface="Cambria Math" panose="02040503050406030204" pitchFamily="18" charset="0"/>
                      </a:rPr>
                      <m:t>= </m:t>
                    </m:r>
                    <m:f>
                      <m:fPr>
                        <m:ctrlPr>
                          <a:rPr lang="en-US" altLang="ja-JP" i="1">
                            <a:latin typeface="Cambria Math" panose="02040503050406030204" pitchFamily="18" charset="0"/>
                          </a:rPr>
                        </m:ctrlPr>
                      </m:fPr>
                      <m:num>
                        <m:r>
                          <a:rPr lang="en-US" altLang="ja-JP" i="1">
                            <a:latin typeface="Cambria Math" panose="02040503050406030204" pitchFamily="18" charset="0"/>
                          </a:rPr>
                          <m:t>0.284</m:t>
                        </m:r>
                      </m:num>
                      <m:den>
                        <m:r>
                          <a:rPr lang="en-US" altLang="ja-JP" i="1">
                            <a:latin typeface="Cambria Math" panose="02040503050406030204" pitchFamily="18" charset="0"/>
                          </a:rPr>
                          <m:t>0.657</m:t>
                        </m:r>
                      </m:den>
                    </m:f>
                    <m:r>
                      <a:rPr lang="ja-JP" altLang="en-US" i="1">
                        <a:latin typeface="Cambria Math" panose="02040503050406030204" pitchFamily="18" charset="0"/>
                      </a:rPr>
                      <m:t>𝜅</m:t>
                    </m:r>
                    <m:r>
                      <a:rPr lang="en-US" altLang="ja-JP" i="1">
                        <a:latin typeface="Cambria Math" panose="02040503050406030204" pitchFamily="18" charset="0"/>
                      </a:rPr>
                      <m:t>=0.433</m:t>
                    </m:r>
                    <m:r>
                      <a:rPr lang="en-US" altLang="ja-JP" i="1">
                        <a:latin typeface="Cambria Math" panose="02040503050406030204" pitchFamily="18" charset="0"/>
                        <a:ea typeface="Cambria Math" panose="02040503050406030204" pitchFamily="18" charset="0"/>
                      </a:rPr>
                      <m:t>∙</m:t>
                    </m:r>
                    <m:r>
                      <a:rPr lang="ja-JP" altLang="en-US" i="1">
                        <a:latin typeface="Cambria Math" panose="02040503050406030204" pitchFamily="18" charset="0"/>
                        <a:ea typeface="Cambria Math" panose="02040503050406030204" pitchFamily="18" charset="0"/>
                      </a:rPr>
                      <m:t>𝜅</m:t>
                    </m:r>
                  </m:oMath>
                </a14:m>
                <a:endParaRPr lang="en-US" altLang="ja-JP" dirty="0"/>
              </a:p>
              <a:p>
                <a:pPr marL="0" indent="0">
                  <a:buNone/>
                </a:pP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𝐵</m:t>
                        </m:r>
                      </m:num>
                      <m:den>
                        <m:r>
                          <a:rPr lang="en-US" altLang="ja-JP" i="1">
                            <a:latin typeface="Cambria Math" panose="02040503050406030204" pitchFamily="18" charset="0"/>
                          </a:rPr>
                          <m:t>𝐴</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9</m:t>
                        </m:r>
                      </m:num>
                      <m:den>
                        <m:r>
                          <a:rPr lang="en-US" altLang="ja-JP" i="1">
                            <a:latin typeface="Cambria Math" panose="02040503050406030204" pitchFamily="18" charset="0"/>
                          </a:rPr>
                          <m:t>4</m:t>
                        </m:r>
                      </m:den>
                    </m:f>
                    <m:r>
                      <a:rPr lang="ja-JP" altLang="en-US" i="1">
                        <a:latin typeface="Cambria Math" panose="02040503050406030204" pitchFamily="18" charset="0"/>
                      </a:rPr>
                      <m:t>𝜅</m:t>
                    </m:r>
                    <m:r>
                      <a:rPr lang="ja-JP" altLang="en-US" i="1">
                        <a:latin typeface="Cambria Math" panose="02040503050406030204" pitchFamily="18" charset="0"/>
                      </a:rPr>
                      <m:t>≈0.444∙</m:t>
                    </m:r>
                    <m:r>
                      <a:rPr lang="ja-JP" altLang="en-US" i="1">
                        <a:latin typeface="Cambria Math" panose="02040503050406030204" pitchFamily="18" charset="0"/>
                        <a:ea typeface="Cambria Math" panose="02040503050406030204" pitchFamily="18" charset="0"/>
                      </a:rPr>
                      <m:t>𝜅</m:t>
                    </m:r>
                  </m:oMath>
                </a14:m>
                <a:r>
                  <a:rPr lang="ja-JP" altLang="en-US" dirty="0"/>
                  <a:t> なので、</a:t>
                </a:r>
                <a:r>
                  <a:rPr lang="en-US" altLang="ja-JP" dirty="0"/>
                  <a:t>0.975</a:t>
                </a:r>
                <a:r>
                  <a:rPr lang="ja-JP" altLang="en-US" dirty="0"/>
                  <a:t>倍になっている</a:t>
                </a:r>
                <a:r>
                  <a:rPr lang="ja-JP" altLang="en-US" dirty="0" smtClean="0"/>
                  <a:t>。</a:t>
                </a:r>
                <a:endParaRPr kumimoji="1" lang="en-US" altLang="ja-JP" dirty="0" smtClean="0"/>
              </a:p>
              <a:p>
                <a:pPr marL="0" indent="0">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40664" y="704088"/>
                <a:ext cx="11451336" cy="6153912"/>
              </a:xfrm>
              <a:blipFill rotWithShape="0">
                <a:blip r:embed="rId2"/>
                <a:stretch>
                  <a:fillRect l="-1118" t="-267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67</a:t>
            </a:fld>
            <a:endParaRPr lang="ja-JP" altLang="en-US" dirty="0">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3119699" y="3611950"/>
            <a:ext cx="6353037" cy="1783080"/>
          </a:xfrm>
          <a:prstGeom prst="rect">
            <a:avLst/>
          </a:prstGeom>
        </p:spPr>
      </p:pic>
      <p:pic>
        <p:nvPicPr>
          <p:cNvPr id="7" name="図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4930" y="845943"/>
            <a:ext cx="3537132" cy="5092962"/>
          </a:xfrm>
          <a:prstGeom prst="rect">
            <a:avLst/>
          </a:prstGeom>
        </p:spPr>
      </p:pic>
      <p:pic>
        <p:nvPicPr>
          <p:cNvPr id="8" name="図 7"/>
          <p:cNvPicPr>
            <a:picLocks noChangeAspect="1"/>
          </p:cNvPicPr>
          <p:nvPr/>
        </p:nvPicPr>
        <p:blipFill>
          <a:blip r:embed="rId5">
            <a:clrChange>
              <a:clrFrom>
                <a:srgbClr val="FFFFFF"/>
              </a:clrFrom>
              <a:clrTo>
                <a:srgbClr val="FFFFFF">
                  <a:alpha val="0"/>
                </a:srgbClr>
              </a:clrTo>
            </a:clrChange>
          </a:blip>
          <a:stretch>
            <a:fillRect/>
          </a:stretch>
        </p:blipFill>
        <p:spPr>
          <a:xfrm>
            <a:off x="740664" y="2329990"/>
            <a:ext cx="7684215" cy="1476170"/>
          </a:xfrm>
          <a:prstGeom prst="rect">
            <a:avLst/>
          </a:prstGeom>
        </p:spPr>
      </p:pic>
    </p:spTree>
    <p:extLst>
      <p:ext uri="{BB962C8B-B14F-4D97-AF65-F5344CB8AC3E}">
        <p14:creationId xmlns:p14="http://schemas.microsoft.com/office/powerpoint/2010/main" val="3620398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95528" y="630936"/>
                <a:ext cx="11396472" cy="6227064"/>
              </a:xfrm>
            </p:spPr>
            <p:txBody>
              <a:bodyPr>
                <a:normAutofit/>
              </a:bodyPr>
              <a:lstStyle/>
              <a:p>
                <a:pPr marL="0" indent="0">
                  <a:buNone/>
                </a:pPr>
                <a:r>
                  <a:rPr lang="en-US" altLang="ja-JP" b="1" dirty="0"/>
                  <a:t>Ⅱ. θ</a:t>
                </a:r>
                <a:r>
                  <a:rPr lang="ja-JP" altLang="en-US" b="1" dirty="0"/>
                  <a:t>の</a:t>
                </a:r>
                <a:r>
                  <a:rPr lang="ja-JP" altLang="en-US" b="1" dirty="0" smtClean="0"/>
                  <a:t>誤差</a:t>
                </a:r>
                <a:endParaRPr lang="en-US" altLang="ja-JP" dirty="0" smtClean="0"/>
              </a:p>
              <a:p>
                <a:pPr marL="0" indent="0">
                  <a:buNone/>
                </a:pPr>
                <a:r>
                  <a:rPr lang="ja-JP" altLang="en-US" dirty="0" smtClean="0"/>
                  <a:t>②</a:t>
                </a:r>
                <a:r>
                  <a:rPr lang="en-US" altLang="ja-JP" dirty="0" smtClean="0">
                    <a:latin typeface="Cambria Math" panose="02040503050406030204" pitchFamily="18" charset="0"/>
                  </a:rPr>
                  <a:t> </a:t>
                </a:r>
                <a14:m>
                  <m:oMath xmlns:m="http://schemas.openxmlformats.org/officeDocument/2006/math">
                    <m:r>
                      <a:rPr lang="ja-JP" altLang="en-US" i="1" smtClean="0">
                        <a:latin typeface="Cambria Math" panose="02040503050406030204" pitchFamily="18" charset="0"/>
                      </a:rPr>
                      <m:t>𝜙</m:t>
                    </m:r>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180</m:t>
                        </m:r>
                      </m:e>
                      <m:sup>
                        <m:r>
                          <a:rPr lang="en-US" altLang="ja-JP" b="0" i="1" smtClean="0">
                            <a:latin typeface="Cambria Math" panose="02040503050406030204" pitchFamily="18" charset="0"/>
                            <a:ea typeface="Cambria Math" panose="02040503050406030204" pitchFamily="18" charset="0"/>
                          </a:rPr>
                          <m:t>°</m:t>
                        </m:r>
                      </m:sup>
                    </m:sSup>
                  </m:oMath>
                </a14:m>
                <a:r>
                  <a:rPr lang="ja-JP" altLang="en-US" dirty="0" smtClean="0"/>
                  <a:t>の時、</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𝜃</m:t>
                        </m:r>
                      </m:e>
                      <m:sub>
                        <m:r>
                          <a:rPr lang="en-US" altLang="ja-JP" b="0" i="1" smtClean="0">
                            <a:latin typeface="Cambria Math" panose="02040503050406030204" pitchFamily="18" charset="0"/>
                          </a:rPr>
                          <m:t>𝐴</m:t>
                        </m:r>
                      </m:sub>
                    </m:sSub>
                    <m:r>
                      <a:rPr lang="en-US" altLang="ja-JP" b="0" i="1" smtClean="0">
                        <a:latin typeface="Cambria Math" panose="02040503050406030204" pitchFamily="18" charset="0"/>
                      </a:rPr>
                      <m:t>=</m:t>
                    </m:r>
                    <m:r>
                      <a:rPr lang="ja-JP" altLang="en-US" b="0" i="1" smtClean="0">
                        <a:latin typeface="Cambria Math" panose="02040503050406030204" pitchFamily="18" charset="0"/>
                      </a:rPr>
                      <m:t>𝜃</m:t>
                    </m:r>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𝜃</m:t>
                        </m:r>
                      </m:e>
                      <m:sub>
                        <m:r>
                          <a:rPr lang="en-US" altLang="ja-JP" b="0" i="1" smtClean="0">
                            <a:latin typeface="Cambria Math" panose="02040503050406030204" pitchFamily="18" charset="0"/>
                          </a:rPr>
                          <m:t>𝐵</m:t>
                        </m:r>
                      </m:sub>
                    </m:sSub>
                    <m:r>
                      <a:rPr lang="en-US" altLang="ja-JP" b="0" i="1" smtClean="0">
                        <a:latin typeface="Cambria Math" panose="02040503050406030204" pitchFamily="18" charset="0"/>
                      </a:rPr>
                      <m:t>=</m:t>
                    </m:r>
                    <m:r>
                      <a:rPr lang="ja-JP" altLang="en-US" b="0" i="1" smtClean="0">
                        <a:latin typeface="Cambria Math" panose="02040503050406030204" pitchFamily="18" charset="0"/>
                      </a:rPr>
                      <m:t>𝜋</m:t>
                    </m:r>
                    <m:r>
                      <a:rPr lang="en-US" altLang="ja-JP" b="0" i="1" smtClean="0">
                        <a:latin typeface="Cambria Math" panose="02040503050406030204" pitchFamily="18" charset="0"/>
                      </a:rPr>
                      <m:t>−</m:t>
                    </m:r>
                    <m:r>
                      <a:rPr lang="ja-JP" altLang="en-US" b="0" i="1" smtClean="0">
                        <a:latin typeface="Cambria Math" panose="02040503050406030204" pitchFamily="18" charset="0"/>
                      </a:rPr>
                      <m:t>𝜃</m:t>
                    </m:r>
                    <m:r>
                      <a:rPr lang="ja-JP" altLang="en-US" i="1">
                        <a:latin typeface="Cambria Math" panose="02040503050406030204" pitchFamily="18" charset="0"/>
                      </a:rPr>
                      <m:t>。</m:t>
                    </m:r>
                  </m:oMath>
                </a14:m>
                <a:r>
                  <a:rPr kumimoji="1" lang="ja-JP" altLang="en-US" dirty="0" smtClean="0"/>
                  <a:t>同時観測確率は、</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r>
                  <a:rPr kumimoji="1" lang="ja-JP" altLang="en-US" dirty="0" smtClean="0"/>
                  <a:t>平均を取ると、</a:t>
                </a:r>
                <a:endParaRPr kumimoji="1" lang="en-US" altLang="ja-JP" dirty="0" smtClean="0"/>
              </a:p>
              <a:p>
                <a:pPr marL="0" indent="0">
                  <a:buNone/>
                </a:pPr>
                <a:r>
                  <a:rPr lang="ja-JP" altLang="en-US" dirty="0" smtClean="0"/>
                  <a:t>よ</a:t>
                </a:r>
                <a14:m>
                  <m:oMath xmlns:m="http://schemas.openxmlformats.org/officeDocument/2006/math">
                    <m:r>
                      <a:rPr lang="ja-JP" altLang="en-US" i="1" smtClean="0">
                        <a:latin typeface="Cambria Math" panose="02040503050406030204" pitchFamily="18" charset="0"/>
                      </a:rPr>
                      <m:t>って</m:t>
                    </m:r>
                    <m:r>
                      <a:rPr lang="ja-JP" altLang="en-US"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𝐵</m:t>
                        </m:r>
                      </m:num>
                      <m:den>
                        <m:r>
                          <a:rPr lang="en-US" altLang="ja-JP" i="1">
                            <a:latin typeface="Cambria Math" panose="02040503050406030204" pitchFamily="18" charset="0"/>
                          </a:rPr>
                          <m:t>𝐴</m:t>
                        </m:r>
                      </m:den>
                    </m:f>
                    <m:r>
                      <a:rPr lang="en-US" altLang="ja-JP" i="1">
                        <a:latin typeface="Cambria Math" panose="02040503050406030204" pitchFamily="18" charset="0"/>
                      </a:rPr>
                      <m:t>=0.</m:t>
                    </m:r>
                    <m:r>
                      <a:rPr lang="en-US" altLang="ja-JP" b="0" i="1" smtClean="0">
                        <a:latin typeface="Cambria Math" panose="02040503050406030204" pitchFamily="18" charset="0"/>
                      </a:rPr>
                      <m:t>434</m:t>
                    </m:r>
                    <m:r>
                      <a:rPr lang="en-US" altLang="ja-JP" i="1">
                        <a:latin typeface="Cambria Math" panose="02040503050406030204" pitchFamily="18" charset="0"/>
                        <a:ea typeface="Cambria Math" panose="02040503050406030204" pitchFamily="18" charset="0"/>
                      </a:rPr>
                      <m:t>∙</m:t>
                    </m:r>
                    <m:r>
                      <a:rPr lang="ja-JP" altLang="en-US" i="1">
                        <a:latin typeface="Cambria Math" panose="02040503050406030204" pitchFamily="18" charset="0"/>
                        <a:ea typeface="Cambria Math" panose="02040503050406030204" pitchFamily="18" charset="0"/>
                      </a:rPr>
                      <m:t>𝜅</m:t>
                    </m:r>
                  </m:oMath>
                </a14:m>
                <a:r>
                  <a:rPr lang="en-US" altLang="ja-JP" dirty="0" smtClean="0"/>
                  <a:t> </a:t>
                </a:r>
                <a:r>
                  <a:rPr lang="ja-JP" altLang="en-US" dirty="0" smtClean="0"/>
                  <a:t>。これは本来の値の</a:t>
                </a:r>
                <a:r>
                  <a:rPr lang="en-US" altLang="ja-JP" dirty="0" smtClean="0"/>
                  <a:t>0.977</a:t>
                </a:r>
                <a:r>
                  <a:rPr lang="ja-JP" altLang="en-US" dirty="0" smtClean="0"/>
                  <a:t>倍。</a:t>
                </a:r>
                <a:endParaRPr lang="en-US" altLang="ja-JP" dirty="0" smtClean="0"/>
              </a:p>
              <a:p>
                <a:pPr marL="0" indent="0">
                  <a:buNone/>
                </a:pPr>
                <a:endParaRPr lang="en-US" altLang="ja-JP" dirty="0" smtClean="0"/>
              </a:p>
              <a:p>
                <a:pPr marL="0" indent="0">
                  <a:buNone/>
                </a:pPr>
                <a14:m>
                  <m:oMath xmlns:m="http://schemas.openxmlformats.org/officeDocument/2006/math">
                    <m:r>
                      <a:rPr lang="ja-JP" altLang="en-US" i="1" smtClean="0">
                        <a:latin typeface="Cambria Math" panose="02040503050406030204" pitchFamily="18" charset="0"/>
                      </a:rPr>
                      <m:t>𝜙</m:t>
                    </m:r>
                  </m:oMath>
                </a14:m>
                <a:r>
                  <a:rPr lang="ja-JP" altLang="en-US" dirty="0" smtClean="0"/>
                  <a:t>と同様</a:t>
                </a:r>
                <a14:m>
                  <m:oMath xmlns:m="http://schemas.openxmlformats.org/officeDocument/2006/math">
                    <m:r>
                      <a:rPr lang="ja-JP" altLang="en-US" i="1" smtClean="0">
                        <a:latin typeface="Cambria Math" panose="02040503050406030204" pitchFamily="18" charset="0"/>
                      </a:rPr>
                      <m:t>𝜃</m:t>
                    </m:r>
                  </m:oMath>
                </a14:m>
                <a:r>
                  <a:rPr lang="ja-JP" altLang="en-US" dirty="0" smtClean="0"/>
                  <a:t>も重みつき平均を取るべきだが、重みを１とした場合は</a:t>
                </a:r>
                <a:endParaRPr lang="en-US" altLang="ja-JP" dirty="0"/>
              </a:p>
              <a:p>
                <a:pPr marL="0" indent="0">
                  <a:buNone/>
                </a:pPr>
                <a14:m>
                  <m:oMath xmlns:m="http://schemas.openxmlformats.org/officeDocument/2006/math">
                    <m:r>
                      <a:rPr lang="ja-JP" altLang="en-US" i="1" smtClean="0">
                        <a:latin typeface="Cambria Math" panose="02040503050406030204" pitchFamily="18" charset="0"/>
                      </a:rPr>
                      <m:t>𝜃</m:t>
                    </m:r>
                  </m:oMath>
                </a14:m>
                <a:r>
                  <a:rPr lang="ja-JP" altLang="en-US" dirty="0" smtClean="0"/>
                  <a:t>の誤差によって</a:t>
                </a:r>
                <a14:m>
                  <m:oMath xmlns:m="http://schemas.openxmlformats.org/officeDocument/2006/math">
                    <m:r>
                      <a:rPr lang="ja-JP" altLang="en-US" i="1" smtClean="0">
                        <a:latin typeface="Cambria Math" panose="02040503050406030204" pitchFamily="18" charset="0"/>
                      </a:rPr>
                      <m:t>𝜅</m:t>
                    </m:r>
                  </m:oMath>
                </a14:m>
                <a:r>
                  <a:rPr lang="ja-JP" altLang="en-US" dirty="0" smtClean="0"/>
                  <a:t>は約</a:t>
                </a:r>
                <a:r>
                  <a:rPr lang="en-US" altLang="ja-JP" dirty="0" smtClean="0"/>
                  <a:t>0.98</a:t>
                </a:r>
                <a:r>
                  <a:rPr lang="ja-JP" altLang="en-US" dirty="0" smtClean="0"/>
                  <a:t>倍になると考えられる。</a:t>
                </a:r>
                <a:endParaRPr lang="en-US" altLang="ja-JP" dirty="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95528" y="630936"/>
                <a:ext cx="11396472" cy="6227064"/>
              </a:xfrm>
              <a:blipFill rotWithShape="0">
                <a:blip r:embed="rId2"/>
                <a:stretch>
                  <a:fillRect l="-1124" t="-215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68</a:t>
            </a:fld>
            <a:endParaRPr lang="ja-JP" altLang="en-US" dirty="0">
              <a:solidFill>
                <a:prstClr val="black">
                  <a:tint val="75000"/>
                </a:prstClr>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996696" y="1754253"/>
            <a:ext cx="11195162" cy="1471477"/>
          </a:xfrm>
          <a:prstGeom prst="rect">
            <a:avLst/>
          </a:prstGeom>
        </p:spPr>
      </p:pic>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3596225" y="3331490"/>
            <a:ext cx="6738665" cy="595858"/>
          </a:xfrm>
          <a:prstGeom prst="rect">
            <a:avLst/>
          </a:prstGeom>
        </p:spPr>
      </p:pic>
      <p:sp>
        <p:nvSpPr>
          <p:cNvPr id="8" name="タイトル 1"/>
          <p:cNvSpPr>
            <a:spLocks noGrp="1"/>
          </p:cNvSpPr>
          <p:nvPr>
            <p:ph type="title"/>
          </p:nvPr>
        </p:nvSpPr>
        <p:spPr>
          <a:xfrm>
            <a:off x="1353312" y="53656"/>
            <a:ext cx="9601200" cy="749808"/>
          </a:xfrm>
        </p:spPr>
        <p:txBody>
          <a:bodyPr/>
          <a:lstStyle/>
          <a:p>
            <a:r>
              <a:rPr lang="ja-JP" altLang="en-US" dirty="0"/>
              <a:t>考察</a:t>
            </a:r>
            <a:endParaRPr kumimoji="1" lang="ja-JP" altLang="en-US" dirty="0"/>
          </a:p>
        </p:txBody>
      </p:sp>
    </p:spTree>
    <p:extLst>
      <p:ext uri="{BB962C8B-B14F-4D97-AF65-F5344CB8AC3E}">
        <p14:creationId xmlns:p14="http://schemas.microsoft.com/office/powerpoint/2010/main" val="21341901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FAF90E4A-23FF-4730-8E16-D63173334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D3035-2933-4316-8EBB-6848C02799C4}" type="slidenum">
              <a:rPr kumimoji="1" lang="ja-JP" altLang="en-US" sz="2000" b="0" i="0" u="none" strike="noStrike" kern="1200" cap="none" spc="0" normalizeH="0" baseline="0" noProof="0" smtClean="0">
                <a:ln>
                  <a:noFill/>
                </a:ln>
                <a:solidFill>
                  <a:prstClr val="black">
                    <a:tint val="75000"/>
                  </a:prstClr>
                </a:solidFill>
                <a:effectLst/>
                <a:uLnTx/>
                <a:uFillTx/>
                <a:latin typeface="Franklin Gothic Book" panose="020B050302010202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2000" b="0" i="0" u="none" strike="noStrike" kern="1200" cap="none" spc="0" normalizeH="0" baseline="0" noProof="0" dirty="0">
              <a:ln>
                <a:noFill/>
              </a:ln>
              <a:solidFill>
                <a:prstClr val="black">
                  <a:tint val="75000"/>
                </a:prstClr>
              </a:solidFill>
              <a:effectLst/>
              <a:uLnTx/>
              <a:uFillTx/>
              <a:latin typeface="Franklin Gothic Book" panose="020B0503020102020204"/>
              <a:ea typeface="メイリオ" panose="020B0604030504040204" pitchFamily="50" charset="-128"/>
              <a:cs typeface="+mn-cs"/>
            </a:endParaRPr>
          </a:p>
        </p:txBody>
      </p:sp>
      <p:sp>
        <p:nvSpPr>
          <p:cNvPr id="5" name="テキスト ボックス 4">
            <a:extLst>
              <a:ext uri="{FF2B5EF4-FFF2-40B4-BE49-F238E27FC236}">
                <a16:creationId xmlns="" xmlns:a16="http://schemas.microsoft.com/office/drawing/2014/main" id="{6FC36956-9DB6-4AE8-ABD5-10C995A63DE0}"/>
              </a:ext>
            </a:extLst>
          </p:cNvPr>
          <p:cNvSpPr txBox="1"/>
          <p:nvPr/>
        </p:nvSpPr>
        <p:spPr>
          <a:xfrm>
            <a:off x="909403" y="1781757"/>
            <a:ext cx="1037319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ここまでは、上下の</a:t>
            </a:r>
            <a:r>
              <a:rPr kumimoji="1" lang="en-US" altLang="ja-JP" sz="2800" b="0" i="0" u="none" strike="noStrike" kern="1200" cap="none" spc="0" normalizeH="0" baseline="0" noProof="0" dirty="0" err="1">
                <a:ln>
                  <a:noFill/>
                </a:ln>
                <a:solidFill>
                  <a:prstClr val="black"/>
                </a:solidFill>
                <a:effectLst/>
                <a:uLnTx/>
                <a:uFillTx/>
                <a:latin typeface="Franklin Gothic Book" panose="020B0503020102020204"/>
                <a:ea typeface="メイリオ" panose="020B0604030504040204" pitchFamily="50" charset="-128"/>
                <a:cs typeface="+mn-cs"/>
              </a:rPr>
              <a:t>NaI</a:t>
            </a: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がちょうどいいエネルギー</a:t>
            </a:r>
            <a:r>
              <a:rPr kumimoji="1" lang="en-US" altLang="ja-JP"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(~256keV)</a:t>
            </a: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を出したイベントを数えてきた。</a:t>
            </a:r>
            <a:endParaRPr kumimoji="1" lang="en-US" altLang="ja-JP"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→まだノイズが入っているのでは？</a:t>
            </a:r>
            <a:endParaRPr kumimoji="1" lang="en-US" altLang="ja-JP"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6" name="テキスト ボックス 5">
            <a:extLst>
              <a:ext uri="{FF2B5EF4-FFF2-40B4-BE49-F238E27FC236}">
                <a16:creationId xmlns="" xmlns:a16="http://schemas.microsoft.com/office/drawing/2014/main" id="{32852375-ECC3-4EE0-A71C-12B05403B835}"/>
              </a:ext>
            </a:extLst>
          </p:cNvPr>
          <p:cNvSpPr txBox="1"/>
          <p:nvPr/>
        </p:nvSpPr>
        <p:spPr>
          <a:xfrm>
            <a:off x="909403" y="824459"/>
            <a:ext cx="3770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ノイズの評価</a:t>
            </a:r>
          </a:p>
        </p:txBody>
      </p:sp>
      <p:sp>
        <p:nvSpPr>
          <p:cNvPr id="7" name="テキスト ボックス 6">
            <a:extLst>
              <a:ext uri="{FF2B5EF4-FFF2-40B4-BE49-F238E27FC236}">
                <a16:creationId xmlns="" xmlns:a16="http://schemas.microsoft.com/office/drawing/2014/main" id="{A8B0B4F1-A842-4E44-8B83-16FDEBE9A414}"/>
              </a:ext>
            </a:extLst>
          </p:cNvPr>
          <p:cNvSpPr txBox="1"/>
          <p:nvPr/>
        </p:nvSpPr>
        <p:spPr>
          <a:xfrm>
            <a:off x="909403" y="3503873"/>
            <a:ext cx="1037319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・実験と同じ位置に線源を置き、両方のプラシンと片方の</a:t>
            </a:r>
            <a:r>
              <a:rPr kumimoji="1" lang="en-US" altLang="ja-JP" sz="2800" b="0" i="0" u="none" strike="noStrike" kern="1200" cap="none" spc="0" normalizeH="0" baseline="0" noProof="0" dirty="0" err="1">
                <a:ln>
                  <a:noFill/>
                </a:ln>
                <a:solidFill>
                  <a:prstClr val="black"/>
                </a:solidFill>
                <a:effectLst/>
                <a:uLnTx/>
                <a:uFillTx/>
                <a:latin typeface="Franklin Gothic Book" panose="020B0503020102020204"/>
                <a:ea typeface="メイリオ" panose="020B0604030504040204" pitchFamily="50" charset="-128"/>
                <a:cs typeface="+mn-cs"/>
              </a:rPr>
              <a:t>NaI</a:t>
            </a: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の３つでコインシデンスを取る。</a:t>
            </a:r>
            <a:endParaRPr kumimoji="1" lang="en-US" altLang="ja-JP"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・線源なしでもう片方</a:t>
            </a:r>
            <a:r>
              <a:rPr lang="ja-JP" altLang="en-US" sz="2800" dirty="0">
                <a:solidFill>
                  <a:prstClr val="black"/>
                </a:solidFill>
                <a:latin typeface="Franklin Gothic Book" panose="020B0503020102020204"/>
                <a:ea typeface="メイリオ" panose="020B0604030504040204" pitchFamily="50" charset="-128"/>
              </a:rPr>
              <a:t>の</a:t>
            </a:r>
            <a:r>
              <a:rPr lang="en-US" altLang="ja-JP" sz="2800" dirty="0" err="1">
                <a:solidFill>
                  <a:prstClr val="black"/>
                </a:solidFill>
                <a:latin typeface="Franklin Gothic Book" panose="020B0503020102020204"/>
                <a:ea typeface="メイリオ" panose="020B0604030504040204" pitchFamily="50" charset="-128"/>
              </a:rPr>
              <a:t>NaI</a:t>
            </a:r>
            <a:r>
              <a:rPr lang="ja-JP" altLang="en-US" sz="2800" dirty="0">
                <a:solidFill>
                  <a:prstClr val="black"/>
                </a:solidFill>
                <a:latin typeface="Franklin Gothic Book" panose="020B0503020102020204"/>
                <a:ea typeface="メイリオ" panose="020B0604030504040204" pitchFamily="50" charset="-128"/>
              </a:rPr>
              <a:t>に入る自然放射線を測定。</a:t>
            </a:r>
            <a:endParaRPr lang="en-US" altLang="ja-JP" sz="2800" dirty="0">
              <a:solidFill>
                <a:prstClr val="black"/>
              </a:solidFill>
              <a:latin typeface="Franklin Gothic Book" panose="020B050302010202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Franklin Gothic Book" panose="020B050302010202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これで有効エネルギー帯で</a:t>
            </a:r>
            <a:r>
              <a:rPr kumimoji="1" lang="en-US" altLang="ja-JP"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70</a:t>
            </a: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時間にどれだけノイズが入るか概算できる。</a:t>
            </a:r>
          </a:p>
        </p:txBody>
      </p:sp>
    </p:spTree>
    <p:extLst>
      <p:ext uri="{BB962C8B-B14F-4D97-AF65-F5344CB8AC3E}">
        <p14:creationId xmlns:p14="http://schemas.microsoft.com/office/powerpoint/2010/main" val="3185675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２．ベルの不等式</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CFE38A-AA92-4D9B-B7AB-C2F329B58982}" type="slidenum">
              <a:rPr kumimoji="1" lang="ja-JP" altLang="en-US" smtClean="0"/>
              <a:t>7</a:t>
            </a:fld>
            <a:endParaRPr kumimoji="1" lang="ja-JP" altLang="en-US"/>
          </a:p>
        </p:txBody>
      </p:sp>
    </p:spTree>
    <p:extLst>
      <p:ext uri="{BB962C8B-B14F-4D97-AF65-F5344CB8AC3E}">
        <p14:creationId xmlns:p14="http://schemas.microsoft.com/office/powerpoint/2010/main" val="3189301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8306D049-0299-4AE5-88B8-AB5B21F301C1}"/>
              </a:ext>
            </a:extLst>
          </p:cNvPr>
          <p:cNvSpPr>
            <a:spLocks noGrp="1"/>
          </p:cNvSpPr>
          <p:nvPr>
            <p:ph type="sldNum" sz="quarter" idx="12"/>
          </p:nvPr>
        </p:nvSpPr>
        <p:spPr>
          <a:xfrm>
            <a:off x="10271226" y="445671"/>
            <a:ext cx="1596292" cy="404614"/>
          </a:xfrm>
        </p:spPr>
        <p:txBody>
          <a:bodyPr/>
          <a:lstStyle/>
          <a:p>
            <a:fld id="{87ED3035-2933-4316-8EBB-6848C02799C4}" type="slidenum">
              <a:rPr lang="ja-JP" altLang="en-US" smtClean="0">
                <a:solidFill>
                  <a:prstClr val="black">
                    <a:tint val="75000"/>
                  </a:prstClr>
                </a:solidFill>
              </a:rPr>
              <a:pPr/>
              <a:t>70</a:t>
            </a:fld>
            <a:endParaRPr lang="ja-JP" altLang="en-US" dirty="0">
              <a:solidFill>
                <a:prstClr val="black">
                  <a:tint val="75000"/>
                </a:prstClr>
              </a:solidFill>
            </a:endParaRPr>
          </a:p>
        </p:txBody>
      </p:sp>
      <p:pic>
        <p:nvPicPr>
          <p:cNvPr id="6" name="図 5">
            <a:extLst>
              <a:ext uri="{FF2B5EF4-FFF2-40B4-BE49-F238E27FC236}">
                <a16:creationId xmlns="" xmlns:a16="http://schemas.microsoft.com/office/drawing/2014/main" id="{3E1A27BD-0757-4A18-AAC1-D996F3BED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652" y="2724523"/>
            <a:ext cx="5343994" cy="4007996"/>
          </a:xfrm>
          <a:prstGeom prst="rect">
            <a:avLst/>
          </a:prstGeom>
        </p:spPr>
      </p:pic>
      <p:pic>
        <p:nvPicPr>
          <p:cNvPr id="8" name="図 7">
            <a:extLst>
              <a:ext uri="{FF2B5EF4-FFF2-40B4-BE49-F238E27FC236}">
                <a16:creationId xmlns="" xmlns:a16="http://schemas.microsoft.com/office/drawing/2014/main" id="{70D37A78-E193-433F-B093-090D243D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40" y="2724523"/>
            <a:ext cx="5241560" cy="3931170"/>
          </a:xfrm>
          <a:prstGeom prst="rect">
            <a:avLst/>
          </a:prstGeom>
        </p:spPr>
      </p:pic>
      <p:sp>
        <p:nvSpPr>
          <p:cNvPr id="9" name="テキスト ボックス 8">
            <a:extLst>
              <a:ext uri="{FF2B5EF4-FFF2-40B4-BE49-F238E27FC236}">
                <a16:creationId xmlns="" xmlns:a16="http://schemas.microsoft.com/office/drawing/2014/main" id="{77BE4A9B-1F15-4426-B355-B3162751D717}"/>
              </a:ext>
            </a:extLst>
          </p:cNvPr>
          <p:cNvSpPr txBox="1"/>
          <p:nvPr/>
        </p:nvSpPr>
        <p:spPr>
          <a:xfrm>
            <a:off x="854440" y="2010417"/>
            <a:ext cx="4631960" cy="646331"/>
          </a:xfrm>
          <a:prstGeom prst="rect">
            <a:avLst/>
          </a:prstGeom>
          <a:noFill/>
        </p:spPr>
        <p:txBody>
          <a:bodyPr wrap="square" rtlCol="0">
            <a:spAutoFit/>
          </a:bodyPr>
          <a:lstStyle/>
          <a:p>
            <a:r>
              <a:rPr kumimoji="1" lang="ja-JP" altLang="en-US" dirty="0"/>
              <a:t>上の</a:t>
            </a:r>
            <a:r>
              <a:rPr kumimoji="1" lang="en-US" altLang="ja-JP" dirty="0" err="1"/>
              <a:t>NaI</a:t>
            </a:r>
            <a:r>
              <a:rPr kumimoji="1" lang="ja-JP" altLang="en-US" dirty="0"/>
              <a:t>でとった自然放射線</a:t>
            </a:r>
            <a:endParaRPr kumimoji="1" lang="en-US" altLang="ja-JP" dirty="0"/>
          </a:p>
          <a:p>
            <a:r>
              <a:rPr kumimoji="1" lang="en-US" altLang="ja-JP" dirty="0"/>
              <a:t>(2</a:t>
            </a:r>
            <a:r>
              <a:rPr kumimoji="1" lang="ja-JP" altLang="en-US" dirty="0"/>
              <a:t>分間</a:t>
            </a:r>
            <a:r>
              <a:rPr lang="en-US" altLang="ja-JP" dirty="0"/>
              <a:t>)  </a:t>
            </a:r>
            <a:r>
              <a:rPr kumimoji="1" lang="ja-JP" altLang="en-US" dirty="0"/>
              <a:t>有効エネルギー帯には</a:t>
            </a:r>
            <a:r>
              <a:rPr kumimoji="1" lang="en-US" altLang="ja-JP" dirty="0"/>
              <a:t>522</a:t>
            </a:r>
            <a:endParaRPr kumimoji="1" lang="ja-JP" altLang="en-US" dirty="0"/>
          </a:p>
        </p:txBody>
      </p:sp>
      <p:sp>
        <p:nvSpPr>
          <p:cNvPr id="10" name="テキスト ボックス 9">
            <a:extLst>
              <a:ext uri="{FF2B5EF4-FFF2-40B4-BE49-F238E27FC236}">
                <a16:creationId xmlns="" xmlns:a16="http://schemas.microsoft.com/office/drawing/2014/main" id="{BA1C7C7E-2448-4B4D-B729-0080F10B9EB4}"/>
              </a:ext>
            </a:extLst>
          </p:cNvPr>
          <p:cNvSpPr txBox="1"/>
          <p:nvPr/>
        </p:nvSpPr>
        <p:spPr>
          <a:xfrm>
            <a:off x="6625652" y="1952711"/>
            <a:ext cx="4969240" cy="646331"/>
          </a:xfrm>
          <a:prstGeom prst="rect">
            <a:avLst/>
          </a:prstGeom>
          <a:noFill/>
        </p:spPr>
        <p:txBody>
          <a:bodyPr wrap="square" rtlCol="0">
            <a:spAutoFit/>
          </a:bodyPr>
          <a:lstStyle/>
          <a:p>
            <a:r>
              <a:rPr lang="ja-JP" altLang="en-US" dirty="0"/>
              <a:t>線源あり上</a:t>
            </a:r>
            <a:r>
              <a:rPr kumimoji="1" lang="en-US" altLang="ja-JP" dirty="0" err="1"/>
              <a:t>NaI</a:t>
            </a:r>
            <a:r>
              <a:rPr lang="ja-JP" altLang="en-US" dirty="0"/>
              <a:t>と両プラシンのコインシデンス</a:t>
            </a:r>
            <a:r>
              <a:rPr kumimoji="1" lang="en-US" altLang="ja-JP" dirty="0"/>
              <a:t>(64</a:t>
            </a:r>
            <a:r>
              <a:rPr kumimoji="1" lang="ja-JP" altLang="en-US" dirty="0"/>
              <a:t>分間</a:t>
            </a:r>
            <a:r>
              <a:rPr kumimoji="1" lang="en-US" altLang="ja-JP" dirty="0"/>
              <a:t>)  </a:t>
            </a:r>
            <a:r>
              <a:rPr kumimoji="1" lang="ja-JP" altLang="en-US" dirty="0"/>
              <a:t>有効エネルギー帯には</a:t>
            </a:r>
            <a:r>
              <a:rPr kumimoji="1" lang="en-US" altLang="ja-JP" dirty="0"/>
              <a:t>907</a:t>
            </a:r>
            <a:endParaRPr kumimoji="1" lang="ja-JP" altLang="en-US" dirty="0"/>
          </a:p>
        </p:txBody>
      </p:sp>
      <p:sp>
        <p:nvSpPr>
          <p:cNvPr id="11" name="テキスト ボックス 10">
            <a:extLst>
              <a:ext uri="{FF2B5EF4-FFF2-40B4-BE49-F238E27FC236}">
                <a16:creationId xmlns="" xmlns:a16="http://schemas.microsoft.com/office/drawing/2014/main" id="{095D714D-FA79-4F67-BC30-D5753DFADCB1}"/>
              </a:ext>
            </a:extLst>
          </p:cNvPr>
          <p:cNvSpPr txBox="1"/>
          <p:nvPr/>
        </p:nvSpPr>
        <p:spPr>
          <a:xfrm>
            <a:off x="854439" y="772218"/>
            <a:ext cx="7659973" cy="1384995"/>
          </a:xfrm>
          <a:prstGeom prst="rect">
            <a:avLst/>
          </a:prstGeom>
          <a:noFill/>
        </p:spPr>
        <p:txBody>
          <a:bodyPr wrap="square" rtlCol="0">
            <a:spAutoFit/>
          </a:bodyPr>
          <a:lstStyle/>
          <a:p>
            <a:r>
              <a:rPr kumimoji="1" lang="ja-JP" altLang="en-US" sz="2800" dirty="0"/>
              <a:t>右のフィッティングの</a:t>
            </a:r>
            <a:r>
              <a:rPr kumimoji="1" lang="en-US" altLang="ja-JP" sz="2800" dirty="0"/>
              <a:t>2σ</a:t>
            </a:r>
            <a:r>
              <a:rPr kumimoji="1" lang="ja-JP" altLang="en-US" sz="2800" dirty="0"/>
              <a:t>の範囲を有効と</a:t>
            </a:r>
            <a:r>
              <a:rPr lang="ja-JP" altLang="en-US" sz="2800" dirty="0"/>
              <a:t>する。</a:t>
            </a:r>
            <a:endParaRPr lang="en-US" altLang="ja-JP" sz="2800" dirty="0"/>
          </a:p>
          <a:p>
            <a:r>
              <a:rPr kumimoji="1" lang="ja-JP" altLang="en-US" sz="2800" dirty="0"/>
              <a:t>中心　</a:t>
            </a:r>
            <a:r>
              <a:rPr kumimoji="1" lang="en-US" altLang="ja-JP" sz="2800" dirty="0"/>
              <a:t>9427±37</a:t>
            </a:r>
          </a:p>
          <a:p>
            <a:r>
              <a:rPr kumimoji="1" lang="en-US" altLang="ja-JP" sz="2800" dirty="0"/>
              <a:t>σ</a:t>
            </a:r>
            <a:r>
              <a:rPr kumimoji="1" lang="ja-JP" altLang="en-US" sz="2800" dirty="0"/>
              <a:t>　</a:t>
            </a:r>
            <a:r>
              <a:rPr kumimoji="1" lang="en-US" altLang="ja-JP" sz="2800" dirty="0"/>
              <a:t>998 ±37</a:t>
            </a:r>
            <a:endParaRPr kumimoji="1" lang="ja-JP" altLang="en-US" sz="2800" dirty="0"/>
          </a:p>
        </p:txBody>
      </p:sp>
      <p:sp>
        <p:nvSpPr>
          <p:cNvPr id="12" name="テキスト ボックス 11">
            <a:extLst>
              <a:ext uri="{FF2B5EF4-FFF2-40B4-BE49-F238E27FC236}">
                <a16:creationId xmlns="" xmlns:a16="http://schemas.microsoft.com/office/drawing/2014/main" id="{32852375-ECC3-4EE0-A71C-12B05403B835}"/>
              </a:ext>
            </a:extLst>
          </p:cNvPr>
          <p:cNvSpPr txBox="1"/>
          <p:nvPr/>
        </p:nvSpPr>
        <p:spPr>
          <a:xfrm>
            <a:off x="914399" y="122506"/>
            <a:ext cx="3770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ノイズの評価</a:t>
            </a:r>
          </a:p>
        </p:txBody>
      </p:sp>
    </p:spTree>
    <p:extLst>
      <p:ext uri="{BB962C8B-B14F-4D97-AF65-F5344CB8AC3E}">
        <p14:creationId xmlns:p14="http://schemas.microsoft.com/office/powerpoint/2010/main" val="1602110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C843EF8F-6547-4EE8-8D88-48C2F9908C56}"/>
              </a:ext>
            </a:extLst>
          </p:cNvPr>
          <p:cNvSpPr>
            <a:spLocks noGrp="1"/>
          </p:cNvSpPr>
          <p:nvPr>
            <p:ph type="sldNum" sz="quarter" idx="12"/>
          </p:nvPr>
        </p:nvSpPr>
        <p:spPr>
          <a:xfrm>
            <a:off x="10268422" y="196976"/>
            <a:ext cx="1596292" cy="404614"/>
          </a:xfrm>
        </p:spPr>
        <p:txBody>
          <a:bodyPr/>
          <a:lstStyle/>
          <a:p>
            <a:fld id="{87ED3035-2933-4316-8EBB-6848C02799C4}" type="slidenum">
              <a:rPr lang="ja-JP" altLang="en-US" smtClean="0">
                <a:solidFill>
                  <a:prstClr val="black">
                    <a:tint val="75000"/>
                  </a:prstClr>
                </a:solidFill>
              </a:rPr>
              <a:pPr/>
              <a:t>71</a:t>
            </a:fld>
            <a:endParaRPr lang="ja-JP" altLang="en-US" dirty="0">
              <a:solidFill>
                <a:prstClr val="black">
                  <a:tint val="75000"/>
                </a:prstClr>
              </a:solidFill>
            </a:endParaRPr>
          </a:p>
        </p:txBody>
      </p:sp>
      <p:pic>
        <p:nvPicPr>
          <p:cNvPr id="6" name="図 5">
            <a:extLst>
              <a:ext uri="{FF2B5EF4-FFF2-40B4-BE49-F238E27FC236}">
                <a16:creationId xmlns="" xmlns:a16="http://schemas.microsoft.com/office/drawing/2014/main" id="{A65F780E-B2A5-409D-9309-09E6FB4BA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652" y="2726397"/>
            <a:ext cx="5239062" cy="3929296"/>
          </a:xfrm>
          <a:prstGeom prst="rect">
            <a:avLst/>
          </a:prstGeom>
        </p:spPr>
      </p:pic>
      <p:pic>
        <p:nvPicPr>
          <p:cNvPr id="8" name="図 7">
            <a:extLst>
              <a:ext uri="{FF2B5EF4-FFF2-40B4-BE49-F238E27FC236}">
                <a16:creationId xmlns="" xmlns:a16="http://schemas.microsoft.com/office/drawing/2014/main" id="{5840CABB-0DA1-4312-B9B0-915C2553A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38" y="2726397"/>
            <a:ext cx="5239062" cy="3929297"/>
          </a:xfrm>
          <a:prstGeom prst="rect">
            <a:avLst/>
          </a:prstGeom>
        </p:spPr>
      </p:pic>
      <p:sp>
        <p:nvSpPr>
          <p:cNvPr id="9" name="テキスト ボックス 8">
            <a:extLst>
              <a:ext uri="{FF2B5EF4-FFF2-40B4-BE49-F238E27FC236}">
                <a16:creationId xmlns="" xmlns:a16="http://schemas.microsoft.com/office/drawing/2014/main" id="{A749E884-6865-4323-9F66-721525DDD2F6}"/>
              </a:ext>
            </a:extLst>
          </p:cNvPr>
          <p:cNvSpPr txBox="1"/>
          <p:nvPr/>
        </p:nvSpPr>
        <p:spPr>
          <a:xfrm>
            <a:off x="854440" y="2010417"/>
            <a:ext cx="4631960" cy="646331"/>
          </a:xfrm>
          <a:prstGeom prst="rect">
            <a:avLst/>
          </a:prstGeom>
          <a:noFill/>
        </p:spPr>
        <p:txBody>
          <a:bodyPr wrap="square" rtlCol="0">
            <a:spAutoFit/>
          </a:bodyPr>
          <a:lstStyle/>
          <a:p>
            <a:r>
              <a:rPr lang="ja-JP" altLang="en-US" dirty="0"/>
              <a:t>下</a:t>
            </a:r>
            <a:r>
              <a:rPr kumimoji="1" lang="ja-JP" altLang="en-US" dirty="0"/>
              <a:t>の</a:t>
            </a:r>
            <a:r>
              <a:rPr kumimoji="1" lang="en-US" altLang="ja-JP" dirty="0" err="1"/>
              <a:t>NaI</a:t>
            </a:r>
            <a:r>
              <a:rPr kumimoji="1" lang="ja-JP" altLang="en-US" dirty="0"/>
              <a:t>でとった自然放射線</a:t>
            </a:r>
            <a:endParaRPr kumimoji="1" lang="en-US" altLang="ja-JP" dirty="0"/>
          </a:p>
          <a:p>
            <a:r>
              <a:rPr kumimoji="1" lang="en-US" altLang="ja-JP" dirty="0"/>
              <a:t>(2</a:t>
            </a:r>
            <a:r>
              <a:rPr kumimoji="1" lang="ja-JP" altLang="en-US" dirty="0"/>
              <a:t>分間</a:t>
            </a:r>
            <a:r>
              <a:rPr lang="en-US" altLang="ja-JP" dirty="0"/>
              <a:t>)  </a:t>
            </a:r>
            <a:r>
              <a:rPr kumimoji="1" lang="ja-JP" altLang="en-US" dirty="0"/>
              <a:t>有効エネルギー帯には</a:t>
            </a:r>
            <a:r>
              <a:rPr kumimoji="1" lang="en-US" altLang="ja-JP" dirty="0"/>
              <a:t>1895</a:t>
            </a:r>
            <a:endParaRPr kumimoji="1" lang="ja-JP" altLang="en-US" dirty="0"/>
          </a:p>
        </p:txBody>
      </p:sp>
      <p:sp>
        <p:nvSpPr>
          <p:cNvPr id="10" name="テキスト ボックス 9">
            <a:extLst>
              <a:ext uri="{FF2B5EF4-FFF2-40B4-BE49-F238E27FC236}">
                <a16:creationId xmlns="" xmlns:a16="http://schemas.microsoft.com/office/drawing/2014/main" id="{4FD6BD1C-659C-45AE-AA12-61E9C9105D98}"/>
              </a:ext>
            </a:extLst>
          </p:cNvPr>
          <p:cNvSpPr txBox="1"/>
          <p:nvPr/>
        </p:nvSpPr>
        <p:spPr>
          <a:xfrm>
            <a:off x="6625652" y="1952711"/>
            <a:ext cx="4969240" cy="646331"/>
          </a:xfrm>
          <a:prstGeom prst="rect">
            <a:avLst/>
          </a:prstGeom>
          <a:noFill/>
        </p:spPr>
        <p:txBody>
          <a:bodyPr wrap="square" rtlCol="0">
            <a:spAutoFit/>
          </a:bodyPr>
          <a:lstStyle/>
          <a:p>
            <a:r>
              <a:rPr lang="ja-JP" altLang="en-US" dirty="0"/>
              <a:t>線源あり下</a:t>
            </a:r>
            <a:r>
              <a:rPr kumimoji="1" lang="en-US" altLang="ja-JP" dirty="0" err="1"/>
              <a:t>NaI</a:t>
            </a:r>
            <a:r>
              <a:rPr lang="ja-JP" altLang="en-US" dirty="0"/>
              <a:t>と両プラシンのコインシデンス</a:t>
            </a:r>
            <a:r>
              <a:rPr kumimoji="1" lang="en-US" altLang="ja-JP" dirty="0"/>
              <a:t>(64</a:t>
            </a:r>
            <a:r>
              <a:rPr kumimoji="1" lang="ja-JP" altLang="en-US" dirty="0"/>
              <a:t>分間</a:t>
            </a:r>
            <a:r>
              <a:rPr kumimoji="1" lang="en-US" altLang="ja-JP" dirty="0"/>
              <a:t>)  </a:t>
            </a:r>
            <a:r>
              <a:rPr kumimoji="1" lang="ja-JP" altLang="en-US" dirty="0"/>
              <a:t>有効エネルギー帯には</a:t>
            </a:r>
            <a:r>
              <a:rPr kumimoji="1" lang="en-US" altLang="ja-JP" dirty="0"/>
              <a:t>642</a:t>
            </a:r>
            <a:endParaRPr kumimoji="1" lang="ja-JP" altLang="en-US" dirty="0"/>
          </a:p>
        </p:txBody>
      </p:sp>
      <p:sp>
        <p:nvSpPr>
          <p:cNvPr id="11" name="テキスト ボックス 10">
            <a:extLst>
              <a:ext uri="{FF2B5EF4-FFF2-40B4-BE49-F238E27FC236}">
                <a16:creationId xmlns="" xmlns:a16="http://schemas.microsoft.com/office/drawing/2014/main" id="{8E33DEA7-9FC5-4B0A-9035-AF269362E48F}"/>
              </a:ext>
            </a:extLst>
          </p:cNvPr>
          <p:cNvSpPr txBox="1"/>
          <p:nvPr/>
        </p:nvSpPr>
        <p:spPr>
          <a:xfrm>
            <a:off x="854440" y="796128"/>
            <a:ext cx="7375160" cy="1384995"/>
          </a:xfrm>
          <a:prstGeom prst="rect">
            <a:avLst/>
          </a:prstGeom>
          <a:noFill/>
        </p:spPr>
        <p:txBody>
          <a:bodyPr wrap="square" rtlCol="0">
            <a:spAutoFit/>
          </a:bodyPr>
          <a:lstStyle/>
          <a:p>
            <a:r>
              <a:rPr kumimoji="1" lang="ja-JP" altLang="en-US" sz="2800" dirty="0"/>
              <a:t>右のフィッティングの</a:t>
            </a:r>
            <a:r>
              <a:rPr kumimoji="1" lang="en-US" altLang="ja-JP" sz="2800" dirty="0"/>
              <a:t>2σ</a:t>
            </a:r>
            <a:r>
              <a:rPr kumimoji="1" lang="ja-JP" altLang="en-US" sz="2800" dirty="0"/>
              <a:t>の範囲を有効と</a:t>
            </a:r>
            <a:r>
              <a:rPr lang="ja-JP" altLang="en-US" sz="2800" dirty="0"/>
              <a:t>する。</a:t>
            </a:r>
            <a:endParaRPr lang="en-US" altLang="ja-JP" sz="2800" dirty="0"/>
          </a:p>
          <a:p>
            <a:r>
              <a:rPr kumimoji="1" lang="ja-JP" altLang="en-US" sz="2800" dirty="0"/>
              <a:t>中心　</a:t>
            </a:r>
            <a:r>
              <a:rPr lang="en-US" altLang="ja-JP" sz="2800" dirty="0"/>
              <a:t>2960</a:t>
            </a:r>
            <a:r>
              <a:rPr kumimoji="1" lang="en-US" altLang="ja-JP" sz="2800" dirty="0"/>
              <a:t>±17</a:t>
            </a:r>
          </a:p>
          <a:p>
            <a:r>
              <a:rPr kumimoji="1" lang="en-US" altLang="ja-JP" sz="2800" dirty="0"/>
              <a:t>σ</a:t>
            </a:r>
            <a:r>
              <a:rPr kumimoji="1" lang="ja-JP" altLang="en-US" sz="2800" dirty="0"/>
              <a:t>　</a:t>
            </a:r>
            <a:r>
              <a:rPr lang="en-US" altLang="ja-JP" sz="2800" dirty="0"/>
              <a:t>328</a:t>
            </a:r>
            <a:r>
              <a:rPr kumimoji="1" lang="en-US" altLang="ja-JP" sz="2800" dirty="0"/>
              <a:t> ±19</a:t>
            </a:r>
            <a:endParaRPr kumimoji="1" lang="ja-JP" altLang="en-US" sz="2800" dirty="0"/>
          </a:p>
        </p:txBody>
      </p:sp>
      <p:sp>
        <p:nvSpPr>
          <p:cNvPr id="12" name="テキスト ボックス 11">
            <a:extLst>
              <a:ext uri="{FF2B5EF4-FFF2-40B4-BE49-F238E27FC236}">
                <a16:creationId xmlns="" xmlns:a16="http://schemas.microsoft.com/office/drawing/2014/main" id="{32852375-ECC3-4EE0-A71C-12B05403B835}"/>
              </a:ext>
            </a:extLst>
          </p:cNvPr>
          <p:cNvSpPr txBox="1"/>
          <p:nvPr/>
        </p:nvSpPr>
        <p:spPr>
          <a:xfrm>
            <a:off x="854440" y="196976"/>
            <a:ext cx="3770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ノイズの評価</a:t>
            </a:r>
          </a:p>
        </p:txBody>
      </p:sp>
    </p:spTree>
    <p:extLst>
      <p:ext uri="{BB962C8B-B14F-4D97-AF65-F5344CB8AC3E}">
        <p14:creationId xmlns:p14="http://schemas.microsoft.com/office/powerpoint/2010/main" val="402171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1371600" y="1468192"/>
            <a:ext cx="9601200" cy="4399208"/>
          </a:xfrm>
        </p:spPr>
        <p:txBody>
          <a:bodyPr/>
          <a:lstStyle/>
          <a:p>
            <a:r>
              <a:rPr kumimoji="1" lang="ja-JP" altLang="en-US" dirty="0" smtClean="0"/>
              <a:t>ノイズの評価</a:t>
            </a:r>
            <a:endParaRPr kumimoji="1" lang="en-US" altLang="ja-JP" dirty="0" smtClean="0"/>
          </a:p>
          <a:p>
            <a:pPr marL="0" indent="0">
              <a:buNone/>
            </a:pPr>
            <a:r>
              <a:rPr lang="ja-JP" altLang="en-US" dirty="0"/>
              <a:t>→このペースでは</a:t>
            </a:r>
            <a:r>
              <a:rPr lang="en-US" altLang="ja-JP" dirty="0"/>
              <a:t>70</a:t>
            </a:r>
            <a:r>
              <a:rPr lang="ja-JP" altLang="en-US" dirty="0"/>
              <a:t>時間で数イベント</a:t>
            </a:r>
            <a:endParaRPr lang="en-US" altLang="ja-JP" dirty="0"/>
          </a:p>
          <a:p>
            <a:endParaRPr lang="en-US" altLang="ja-JP" dirty="0"/>
          </a:p>
          <a:p>
            <a:pPr marL="0" indent="0">
              <a:buNone/>
            </a:pPr>
            <a:r>
              <a:rPr lang="ja-JP" altLang="en-US" dirty="0"/>
              <a:t>ほとんど</a:t>
            </a:r>
            <a:r>
              <a:rPr lang="ja-JP" altLang="en-US" dirty="0" smtClean="0"/>
              <a:t>効かないように見える。</a:t>
            </a:r>
            <a:endParaRPr lang="en-US" altLang="ja-JP" dirty="0"/>
          </a:p>
          <a:p>
            <a:endParaRPr lang="en-US" altLang="ja-JP" dirty="0"/>
          </a:p>
          <a:p>
            <a:pPr marL="0" indent="0">
              <a:buNone/>
            </a:pPr>
            <a:r>
              <a:rPr lang="ja-JP" altLang="en-US" dirty="0"/>
              <a:t>実は</a:t>
            </a:r>
            <a:r>
              <a:rPr lang="ja-JP" altLang="en-US" dirty="0" smtClean="0"/>
              <a:t>効いている</a:t>
            </a:r>
            <a:r>
              <a:rPr lang="ja-JP" altLang="en-US" dirty="0"/>
              <a:t>？</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72</a:t>
            </a:fld>
            <a:endParaRPr lang="ja-JP" altLang="en-US" dirty="0">
              <a:solidFill>
                <a:prstClr val="black">
                  <a:tint val="75000"/>
                </a:prstClr>
              </a:solidFill>
            </a:endParaRPr>
          </a:p>
        </p:txBody>
      </p:sp>
    </p:spTree>
    <p:extLst>
      <p:ext uri="{BB962C8B-B14F-4D97-AF65-F5344CB8AC3E}">
        <p14:creationId xmlns:p14="http://schemas.microsoft.com/office/powerpoint/2010/main" val="20032794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235039"/>
            <a:ext cx="9601200" cy="1485900"/>
          </a:xfrm>
        </p:spPr>
        <p:txBody>
          <a:bodyPr/>
          <a:lstStyle/>
          <a:p>
            <a:r>
              <a:rPr kumimoji="1" lang="ja-JP" altLang="en-US" dirty="0" smtClean="0"/>
              <a:t>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371600" y="977989"/>
                <a:ext cx="9601200" cy="5880011"/>
              </a:xfrm>
            </p:spPr>
            <p:txBody>
              <a:bodyPr/>
              <a:lstStyle/>
              <a:p>
                <a:r>
                  <a:rPr kumimoji="1" lang="ja-JP" altLang="en-US" dirty="0" smtClean="0"/>
                  <a:t>角度の分解能に</a:t>
                </a:r>
                <a:r>
                  <a:rPr lang="ja-JP" altLang="en-US" dirty="0" smtClean="0"/>
                  <a:t>拠る補正の見積もり</a:t>
                </a:r>
                <a:endParaRPr lang="en-US" altLang="ja-JP" dirty="0" smtClean="0"/>
              </a:p>
              <a:p>
                <a:pPr marL="0" indent="0">
                  <a:buNone/>
                </a:pPr>
                <a:r>
                  <a:rPr kumimoji="1" lang="ja-JP" altLang="en-US" dirty="0"/>
                  <a:t>　</a:t>
                </a:r>
                <a14:m>
                  <m:oMath xmlns:m="http://schemas.openxmlformats.org/officeDocument/2006/math">
                    <m:r>
                      <a:rPr kumimoji="1" lang="ja-JP" altLang="en-US" i="1" smtClean="0">
                        <a:latin typeface="Cambria Math" panose="02040503050406030204" pitchFamily="18" charset="0"/>
                      </a:rPr>
                      <m:t>𝜃</m:t>
                    </m:r>
                  </m:oMath>
                </a14:m>
                <a:r>
                  <a:rPr kumimoji="1" lang="ja-JP" altLang="en-US" dirty="0" smtClean="0"/>
                  <a:t>のずれにより</a:t>
                </a:r>
                <a14:m>
                  <m:oMath xmlns:m="http://schemas.openxmlformats.org/officeDocument/2006/math">
                    <m:r>
                      <a:rPr kumimoji="1" lang="ja-JP" altLang="en-US" i="1" smtClean="0">
                        <a:latin typeface="Cambria Math" panose="02040503050406030204" pitchFamily="18" charset="0"/>
                      </a:rPr>
                      <m:t>𝜅</m:t>
                    </m:r>
                  </m:oMath>
                </a14:m>
                <a:r>
                  <a:rPr kumimoji="1" lang="ja-JP" altLang="en-US" dirty="0" smtClean="0"/>
                  <a:t>の値は</a:t>
                </a:r>
                <a:r>
                  <a:rPr kumimoji="1" lang="en-US" altLang="ja-JP" dirty="0" smtClean="0"/>
                  <a:t>0.975</a:t>
                </a:r>
                <a:r>
                  <a:rPr kumimoji="1" lang="ja-JP" altLang="en-US" dirty="0" smtClean="0"/>
                  <a:t>倍、</a:t>
                </a:r>
                <a14:m>
                  <m:oMath xmlns:m="http://schemas.openxmlformats.org/officeDocument/2006/math">
                    <m:r>
                      <a:rPr kumimoji="1" lang="ja-JP" altLang="en-US" i="1" smtClean="0">
                        <a:latin typeface="Cambria Math" panose="02040503050406030204" pitchFamily="18" charset="0"/>
                      </a:rPr>
                      <m:t>𝜙</m:t>
                    </m:r>
                    <m:r>
                      <a:rPr lang="ja-JP" altLang="en-US" i="1">
                        <a:latin typeface="Cambria Math" panose="02040503050406030204" pitchFamily="18" charset="0"/>
                      </a:rPr>
                      <m:t>のずれにより</m:t>
                    </m:r>
                  </m:oMath>
                </a14:m>
                <a:r>
                  <a:rPr kumimoji="1" lang="en-US" altLang="ja-JP" dirty="0" smtClean="0"/>
                  <a:t>0.921</a:t>
                </a:r>
                <a:r>
                  <a:rPr kumimoji="1" lang="ja-JP" altLang="en-US" dirty="0" smtClean="0"/>
                  <a:t>倍程度の補正がかかるため、真の</a:t>
                </a:r>
                <a14:m>
                  <m:oMath xmlns:m="http://schemas.openxmlformats.org/officeDocument/2006/math">
                    <m:r>
                      <a:rPr kumimoji="1" lang="ja-JP" altLang="en-US" i="1" smtClean="0">
                        <a:latin typeface="Cambria Math" panose="02040503050406030204" pitchFamily="18" charset="0"/>
                      </a:rPr>
                      <m:t>𝜅</m:t>
                    </m:r>
                  </m:oMath>
                </a14:m>
                <a:r>
                  <a:rPr kumimoji="1" lang="ja-JP" altLang="en-US" dirty="0" smtClean="0"/>
                  <a:t>の値は実験で得られた値</a:t>
                </a:r>
                <a14:m>
                  <m:oMath xmlns:m="http://schemas.openxmlformats.org/officeDocument/2006/math">
                    <m:r>
                      <a:rPr kumimoji="1" lang="ja-JP" altLang="en-US" i="1" smtClean="0">
                        <a:latin typeface="Cambria Math" panose="02040503050406030204" pitchFamily="18" charset="0"/>
                      </a:rPr>
                      <m:t>𝜅</m:t>
                    </m:r>
                    <m:r>
                      <a:rPr kumimoji="1" lang="en-US" altLang="ja-JP" b="0" i="1" smtClean="0">
                        <a:latin typeface="Cambria Math" panose="02040503050406030204" pitchFamily="18" charset="0"/>
                      </a:rPr>
                      <m:t>′</m:t>
                    </m:r>
                    <m:r>
                      <a:rPr lang="ja-JP" altLang="en-US" i="1">
                        <a:latin typeface="Cambria Math" panose="02040503050406030204" pitchFamily="18" charset="0"/>
                      </a:rPr>
                      <m:t>と比較</m:t>
                    </m:r>
                  </m:oMath>
                </a14:m>
                <a:r>
                  <a:rPr kumimoji="1" lang="ja-JP" altLang="en-US" dirty="0" smtClean="0"/>
                  <a:t>して、</a:t>
                </a: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𝜅</m:t>
                      </m:r>
                      <m:r>
                        <a:rPr kumimoji="1" lang="ja-JP" altLang="en-US" i="1" smtClean="0">
                          <a:latin typeface="Cambria Math" panose="02040503050406030204" pitchFamily="18" charset="0"/>
                        </a:rPr>
                        <m:t>≈</m:t>
                      </m:r>
                      <m:r>
                        <a:rPr kumimoji="1" lang="ja-JP" altLang="en-US" i="1" smtClean="0">
                          <a:latin typeface="Cambria Math" panose="02040503050406030204" pitchFamily="18" charset="0"/>
                        </a:rPr>
                        <m:t>𝜅</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m:t>
                      </m:r>
                      <m:f>
                        <m:fPr>
                          <m:ctrlPr>
                            <a:rPr kumimoji="1" lang="en-US" altLang="ja-JP" b="0"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1</m:t>
                          </m:r>
                        </m:num>
                        <m:den>
                          <m:r>
                            <a:rPr kumimoji="1" lang="en-US" altLang="ja-JP" b="0" i="1" smtClean="0">
                              <a:latin typeface="Cambria Math" panose="02040503050406030204" pitchFamily="18" charset="0"/>
                              <a:ea typeface="Cambria Math" panose="02040503050406030204" pitchFamily="18" charset="0"/>
                            </a:rPr>
                            <m:t>0.975×0.921</m:t>
                          </m:r>
                        </m:den>
                      </m:f>
                      <m:r>
                        <a:rPr kumimoji="1" lang="en-US" altLang="ja-JP" b="0" i="1" smtClean="0">
                          <a:latin typeface="Cambria Math" panose="02040503050406030204" pitchFamily="18" charset="0"/>
                          <a:ea typeface="Cambria Math" panose="02040503050406030204" pitchFamily="18" charset="0"/>
                        </a:rPr>
                        <m:t>=1.114×</m:t>
                      </m:r>
                      <m:r>
                        <a:rPr kumimoji="1" lang="ja-JP" altLang="en-US" b="0" i="1" smtClean="0">
                          <a:latin typeface="Cambria Math" panose="02040503050406030204" pitchFamily="18" charset="0"/>
                          <a:ea typeface="Cambria Math" panose="02040503050406030204" pitchFamily="18" charset="0"/>
                        </a:rPr>
                        <m:t>𝜅</m:t>
                      </m:r>
                      <m:r>
                        <a:rPr kumimoji="1" lang="en-US" altLang="ja-JP" b="0" i="1" smtClean="0">
                          <a:latin typeface="Cambria Math" panose="02040503050406030204" pitchFamily="18" charset="0"/>
                          <a:ea typeface="Cambria Math" panose="02040503050406030204" pitchFamily="18" charset="0"/>
                        </a:rPr>
                        <m:t>′</m:t>
                      </m:r>
                    </m:oMath>
                  </m:oMathPara>
                </a14:m>
                <a:endParaRPr kumimoji="1" lang="en-US" altLang="ja-JP" dirty="0" smtClean="0"/>
              </a:p>
              <a:p>
                <a:pPr marL="0" indent="0">
                  <a:buNone/>
                </a:pPr>
                <a:r>
                  <a:rPr lang="ja-JP" altLang="en-US" dirty="0" smtClean="0"/>
                  <a:t>と補正される。</a:t>
                </a:r>
                <a:endParaRPr lang="en-US" altLang="ja-JP" dirty="0" smtClean="0"/>
              </a:p>
              <a:p>
                <a:pPr marL="0" indent="0">
                  <a:buNone/>
                </a:pPr>
                <a:r>
                  <a:rPr lang="ja-JP" altLang="en-US" dirty="0" smtClean="0"/>
                  <a:t>この</a:t>
                </a:r>
                <a:r>
                  <a:rPr lang="ja-JP" altLang="en-US" dirty="0"/>
                  <a:t>補正</a:t>
                </a:r>
                <a:r>
                  <a:rPr lang="ja-JP" altLang="en-US" dirty="0" smtClean="0"/>
                  <a:t>を考慮すると、</a:t>
                </a:r>
                <a:endParaRPr lang="en-US" altLang="ja-JP" dirty="0" smtClean="0"/>
              </a:p>
              <a:p>
                <a:pPr marL="514350" indent="-514350">
                  <a:buFont typeface="+mj-ea"/>
                  <a:buAutoNum type="circleNumDbPlain"/>
                </a:pPr>
                <a:r>
                  <a:rPr kumimoji="1" lang="en-US" altLang="ja-JP" dirty="0" smtClean="0"/>
                  <a:t>0-180 °</a:t>
                </a:r>
                <a:r>
                  <a:rPr kumimoji="1" lang="ja-JP" altLang="en-US" dirty="0" smtClean="0"/>
                  <a:t>で</a:t>
                </a:r>
                <a:r>
                  <a:rPr kumimoji="1" lang="en-US" altLang="ja-JP" dirty="0" smtClean="0"/>
                  <a:t>fitting</a:t>
                </a:r>
                <a:r>
                  <a:rPr lang="en-US" altLang="ja-JP" dirty="0" smtClean="0"/>
                  <a:t>		</a:t>
                </a:r>
                <a14:m>
                  <m:oMath xmlns:m="http://schemas.openxmlformats.org/officeDocument/2006/math">
                    <m:r>
                      <a:rPr kumimoji="1" lang="ja-JP" altLang="en-US" i="1" smtClean="0">
                        <a:latin typeface="Cambria Math" panose="02040503050406030204" pitchFamily="18" charset="0"/>
                      </a:rPr>
                      <m:t>𝜅</m:t>
                    </m:r>
                    <m:r>
                      <a:rPr kumimoji="1" lang="en-US" altLang="ja-JP" b="0" i="1" smtClean="0">
                        <a:latin typeface="Cambria Math" panose="02040503050406030204" pitchFamily="18" charset="0"/>
                      </a:rPr>
                      <m:t>=1.114</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0.647=0.721</m:t>
                    </m:r>
                  </m:oMath>
                </a14:m>
                <a:endParaRPr kumimoji="1" lang="en-US" altLang="ja-JP" dirty="0" smtClean="0"/>
              </a:p>
              <a:p>
                <a:pPr marL="514350" indent="-514350">
                  <a:buFont typeface="+mj-ea"/>
                  <a:buAutoNum type="circleNumDbPlain"/>
                </a:pPr>
                <a:r>
                  <a:rPr lang="en-US" altLang="ja-JP" dirty="0" smtClean="0"/>
                  <a:t>0-180 °</a:t>
                </a:r>
                <a:r>
                  <a:rPr lang="ja-JP" altLang="en-US" dirty="0" smtClean="0"/>
                  <a:t>で目測</a:t>
                </a:r>
                <a:r>
                  <a:rPr lang="en-US" altLang="ja-JP" dirty="0" smtClean="0"/>
                  <a:t>fitting	</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=1.114</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0.751=0.837</m:t>
                    </m:r>
                  </m:oMath>
                </a14:m>
                <a:endParaRPr lang="en-US" altLang="ja-JP" dirty="0" smtClean="0"/>
              </a:p>
              <a:p>
                <a:pPr marL="514350" indent="-514350">
                  <a:buFont typeface="+mj-ea"/>
                  <a:buAutoNum type="circleNumDbPlain"/>
                </a:pPr>
                <a:r>
                  <a:rPr lang="en-US" altLang="ja-JP" dirty="0" smtClean="0"/>
                  <a:t>180-315</a:t>
                </a:r>
                <a:r>
                  <a:rPr lang="ja-JP" altLang="en-US" dirty="0"/>
                  <a:t> </a:t>
                </a:r>
                <a:r>
                  <a:rPr lang="en-US" altLang="ja-JP" dirty="0" smtClean="0"/>
                  <a:t>°</a:t>
                </a:r>
                <a:r>
                  <a:rPr lang="ja-JP" altLang="en-US" dirty="0" smtClean="0"/>
                  <a:t>で</a:t>
                </a:r>
                <a:r>
                  <a:rPr lang="en-US" altLang="ja-JP" dirty="0" smtClean="0"/>
                  <a:t>fitting		</a:t>
                </a:r>
                <a14:m>
                  <m:oMath xmlns:m="http://schemas.openxmlformats.org/officeDocument/2006/math">
                    <m:r>
                      <a:rPr lang="ja-JP" altLang="en-US" i="1" smtClean="0">
                        <a:latin typeface="Cambria Math" panose="02040503050406030204" pitchFamily="18" charset="0"/>
                      </a:rPr>
                      <m:t>𝜅</m:t>
                    </m:r>
                    <m:r>
                      <a:rPr lang="en-US" altLang="ja-JP" b="0" i="1" smtClean="0">
                        <a:latin typeface="Cambria Math" panose="02040503050406030204" pitchFamily="18" charset="0"/>
                      </a:rPr>
                      <m:t>=1.114</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0.297=0.331</m:t>
                    </m:r>
                  </m:oMath>
                </a14:m>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371600" y="977989"/>
                <a:ext cx="9601200" cy="5880011"/>
              </a:xfrm>
              <a:blipFill rotWithShape="0">
                <a:blip r:embed="rId2"/>
                <a:stretch>
                  <a:fillRect l="-1841" t="-145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73</a:t>
            </a:fld>
            <a:endParaRPr lang="ja-JP" altLang="en-US" dirty="0">
              <a:solidFill>
                <a:prstClr val="black">
                  <a:tint val="75000"/>
                </a:prstClr>
              </a:solidFill>
            </a:endParaRPr>
          </a:p>
        </p:txBody>
      </p:sp>
    </p:spTree>
    <p:extLst>
      <p:ext uri="{BB962C8B-B14F-4D97-AF65-F5344CB8AC3E}">
        <p14:creationId xmlns:p14="http://schemas.microsoft.com/office/powerpoint/2010/main" val="33703381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859665"/>
          </a:xfrm>
        </p:spPr>
        <p:txBody>
          <a:bodyPr/>
          <a:lstStyle/>
          <a:p>
            <a:r>
              <a:rPr kumimoji="1" lang="ja-JP" altLang="en-US" dirty="0" smtClean="0"/>
              <a:t>まとめ</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371600" y="1408176"/>
                <a:ext cx="9601200" cy="5340096"/>
              </a:xfrm>
            </p:spPr>
            <p:txBody>
              <a:bodyPr>
                <a:normAutofit/>
              </a:bodyPr>
              <a:lstStyle/>
              <a:p>
                <a:r>
                  <a:rPr lang="ja-JP" altLang="en-US" b="1" dirty="0" smtClean="0"/>
                  <a:t>コヒーレンスが失われる場所</a:t>
                </a:r>
                <a:endParaRPr lang="en-US" altLang="ja-JP" b="1" dirty="0" smtClean="0"/>
              </a:p>
              <a:p>
                <a:pPr marL="0" indent="0">
                  <a:buNone/>
                </a:pPr>
                <a14:m>
                  <m:oMath xmlns:m="http://schemas.openxmlformats.org/officeDocument/2006/math">
                    <m:r>
                      <a:rPr lang="ja-JP" altLang="en-US" i="1">
                        <a:latin typeface="Cambria Math" panose="02040503050406030204" pitchFamily="18" charset="0"/>
                      </a:rPr>
                      <m:t>𝜅</m:t>
                    </m:r>
                  </m:oMath>
                </a14:m>
                <a:r>
                  <a:rPr kumimoji="1" lang="ja-JP" altLang="en-US" dirty="0" smtClean="0"/>
                  <a:t>が最小になる③のときでも、</a:t>
                </a:r>
                <a14:m>
                  <m:oMath xmlns:m="http://schemas.openxmlformats.org/officeDocument/2006/math">
                    <m:r>
                      <a:rPr lang="ja-JP" altLang="en-US" i="1">
                        <a:latin typeface="Cambria Math" panose="02040503050406030204" pitchFamily="18" charset="0"/>
                      </a:rPr>
                      <m:t>𝜅</m:t>
                    </m:r>
                    <m:r>
                      <a:rPr lang="en-US" altLang="ja-JP" i="1">
                        <a:latin typeface="Cambria Math" panose="02040503050406030204" pitchFamily="18" charset="0"/>
                      </a:rPr>
                      <m:t>=0.331</m:t>
                    </m:r>
                  </m:oMath>
                </a14:m>
                <a:r>
                  <a:rPr kumimoji="1" lang="ja-JP" altLang="en-US" dirty="0" smtClean="0"/>
                  <a:t>で、</a:t>
                </a:r>
                <a:r>
                  <a:rPr kumimoji="1" lang="en-US" altLang="ja-JP" dirty="0" smtClean="0"/>
                  <a:t>4</a:t>
                </a:r>
                <a:r>
                  <a:rPr kumimoji="1" lang="ja-JP" altLang="en-US" dirty="0" smtClean="0"/>
                  <a:t>倍すると、</a:t>
                </a:r>
                <a:r>
                  <a:rPr kumimoji="1" lang="en-US" altLang="ja-JP" dirty="0" smtClean="0"/>
                  <a:t>1.324 &gt; 1</a:t>
                </a:r>
                <a:r>
                  <a:rPr kumimoji="1" lang="ja-JP" altLang="en-US" dirty="0" smtClean="0"/>
                  <a:t>となって、量子力学の予測よりも大きくなる。</a:t>
                </a:r>
                <a:endParaRPr kumimoji="1" lang="en-US" altLang="ja-JP" dirty="0" smtClean="0"/>
              </a:p>
              <a:p>
                <a:pPr marL="0" indent="0">
                  <a:buNone/>
                </a:pPr>
                <a:r>
                  <a:rPr lang="ja-JP" altLang="en-US" dirty="0" smtClean="0"/>
                  <a:t>➡</a:t>
                </a:r>
                <a:r>
                  <a:rPr lang="ja-JP" altLang="en-US" dirty="0"/>
                  <a:t>　</a:t>
                </a:r>
                <a:r>
                  <a:rPr lang="en-US" altLang="ja-JP" dirty="0" smtClean="0"/>
                  <a:t>PL</a:t>
                </a:r>
                <a:r>
                  <a:rPr lang="ja-JP" altLang="en-US" dirty="0" smtClean="0"/>
                  <a:t>シンチレータでコンプトン散乱しても、</a:t>
                </a:r>
                <a:endParaRPr lang="en-US" altLang="ja-JP" dirty="0" smtClean="0"/>
              </a:p>
              <a:p>
                <a:pPr marL="0" indent="0">
                  <a:buNone/>
                </a:pPr>
                <a:r>
                  <a:rPr lang="ja-JP" altLang="en-US" dirty="0"/>
                  <a:t>　</a:t>
                </a:r>
                <a:r>
                  <a:rPr lang="ja-JP" altLang="en-US" dirty="0" smtClean="0"/>
                  <a:t>　コヒーレンスは失われていない可能性が高い。</a:t>
                </a:r>
                <a:endParaRPr lang="en-US" altLang="ja-JP" dirty="0"/>
              </a:p>
              <a:p>
                <a:r>
                  <a:rPr lang="ja-JP" altLang="en-US" b="1" dirty="0"/>
                  <a:t>有効イベント数のフィッティング範囲の依存性</a:t>
                </a:r>
                <a:endParaRPr lang="en-US" altLang="ja-JP" b="1" dirty="0"/>
              </a:p>
              <a:p>
                <a:pPr marL="514350" indent="-514350">
                  <a:buFont typeface="+mj-ea"/>
                  <a:buAutoNum type="circleNumDbPlain"/>
                </a:pPr>
                <a:r>
                  <a:rPr lang="en-US" altLang="ja-JP" dirty="0"/>
                  <a:t>0-180 °</a:t>
                </a:r>
                <a:r>
                  <a:rPr lang="ja-JP" altLang="en-US" dirty="0"/>
                  <a:t>で</a:t>
                </a:r>
                <a:r>
                  <a:rPr lang="en-US" altLang="ja-JP" dirty="0"/>
                  <a:t>fitting		</a:t>
                </a:r>
                <a14:m>
                  <m:oMath xmlns:m="http://schemas.openxmlformats.org/officeDocument/2006/math">
                    <m:r>
                      <a:rPr lang="ja-JP" altLang="en-US" i="1">
                        <a:latin typeface="Cambria Math" panose="02040503050406030204" pitchFamily="18" charset="0"/>
                      </a:rPr>
                      <m:t>𝜅</m:t>
                    </m:r>
                    <m:r>
                      <a:rPr lang="en-US" altLang="ja-JP" i="1">
                        <a:latin typeface="Cambria Math" panose="02040503050406030204" pitchFamily="18" charset="0"/>
                      </a:rPr>
                      <m:t>=0.721</m:t>
                    </m:r>
                  </m:oMath>
                </a14:m>
                <a:endParaRPr lang="en-US" altLang="ja-JP" dirty="0"/>
              </a:p>
              <a:p>
                <a:pPr marL="514350" indent="-514350">
                  <a:buFont typeface="+mj-ea"/>
                  <a:buAutoNum type="circleNumDbPlain"/>
                </a:pPr>
                <a:r>
                  <a:rPr lang="en-US" altLang="ja-JP" dirty="0"/>
                  <a:t>0-180 °</a:t>
                </a:r>
                <a:r>
                  <a:rPr lang="ja-JP" altLang="en-US" dirty="0"/>
                  <a:t>で目測</a:t>
                </a:r>
                <a:r>
                  <a:rPr lang="en-US" altLang="ja-JP" dirty="0"/>
                  <a:t>fitting	</a:t>
                </a:r>
                <a14:m>
                  <m:oMath xmlns:m="http://schemas.openxmlformats.org/officeDocument/2006/math">
                    <m:r>
                      <a:rPr lang="ja-JP" altLang="en-US" i="1">
                        <a:latin typeface="Cambria Math" panose="02040503050406030204" pitchFamily="18" charset="0"/>
                      </a:rPr>
                      <m:t>𝜅</m:t>
                    </m:r>
                    <m:r>
                      <a:rPr lang="en-US" altLang="ja-JP" i="1">
                        <a:latin typeface="Cambria Math" panose="02040503050406030204" pitchFamily="18" charset="0"/>
                      </a:rPr>
                      <m:t>=0.837</m:t>
                    </m:r>
                  </m:oMath>
                </a14:m>
                <a:endParaRPr lang="en-US" altLang="ja-JP" dirty="0"/>
              </a:p>
              <a:p>
                <a:pPr marL="0" indent="0">
                  <a:buNone/>
                </a:pPr>
                <a:r>
                  <a:rPr lang="ja-JP" altLang="en-US" dirty="0"/>
                  <a:t>フィッティング範囲の決め方によって、</a:t>
                </a:r>
                <a:r>
                  <a:rPr lang="en-US" altLang="ja-JP" dirty="0"/>
                  <a:t>κ</a:t>
                </a:r>
                <a:r>
                  <a:rPr lang="ja-JP" altLang="en-US" dirty="0"/>
                  <a:t>の値に大きく差が出る。</a:t>
                </a:r>
                <a:endParaRPr lang="en-US" altLang="ja-JP" dirty="0"/>
              </a:p>
              <a:p>
                <a:pPr marL="0" indent="0">
                  <a:buNone/>
                </a:pPr>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371600" y="1408176"/>
                <a:ext cx="9601200" cy="5340096"/>
              </a:xfrm>
              <a:blipFill rotWithShape="0">
                <a:blip r:embed="rId2"/>
                <a:stretch>
                  <a:fillRect l="-1841" t="-1598" b="-34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74</a:t>
            </a:fld>
            <a:endParaRPr lang="ja-JP" altLang="en-US" dirty="0">
              <a:solidFill>
                <a:prstClr val="black">
                  <a:tint val="75000"/>
                </a:prstClr>
              </a:solidFill>
            </a:endParaRPr>
          </a:p>
        </p:txBody>
      </p:sp>
    </p:spTree>
    <p:extLst>
      <p:ext uri="{BB962C8B-B14F-4D97-AF65-F5344CB8AC3E}">
        <p14:creationId xmlns:p14="http://schemas.microsoft.com/office/powerpoint/2010/main" val="3868954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859665"/>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371600" y="1408176"/>
            <a:ext cx="9601200" cy="5340096"/>
          </a:xfrm>
        </p:spPr>
        <p:txBody>
          <a:bodyPr>
            <a:normAutofit/>
          </a:bodyPr>
          <a:lstStyle/>
          <a:p>
            <a:r>
              <a:rPr lang="ja-JP" altLang="en-US" b="1" dirty="0" smtClean="0"/>
              <a:t>ノイズが</a:t>
            </a:r>
            <a:r>
              <a:rPr lang="en-US" altLang="ja-JP" b="1" dirty="0" smtClean="0"/>
              <a:t>κ</a:t>
            </a:r>
            <a:r>
              <a:rPr lang="ja-JP" altLang="en-US" b="1" dirty="0" smtClean="0"/>
              <a:t>に与える影響</a:t>
            </a:r>
            <a:endParaRPr lang="en-US" altLang="ja-JP" b="1" dirty="0" smtClean="0"/>
          </a:p>
          <a:p>
            <a:pPr marL="0" indent="0">
              <a:buNone/>
            </a:pPr>
            <a:r>
              <a:rPr lang="ja-JP" altLang="en-US" dirty="0" smtClean="0"/>
              <a:t>　今回考察で述べたノイズの見積もりでは有効イベント数に有意な差はでないと述べたが、実際に上の</a:t>
            </a:r>
            <a:r>
              <a:rPr lang="en-US" altLang="ja-JP" dirty="0" err="1" smtClean="0"/>
              <a:t>NaI</a:t>
            </a:r>
            <a:r>
              <a:rPr lang="ja-JP" altLang="en-US" dirty="0" smtClean="0"/>
              <a:t>の前に鉛を置いてノイズを計測した時、影響を与える結果が得られる可能性がある。</a:t>
            </a:r>
            <a:endParaRPr lang="en-US" altLang="ja-JP" dirty="0" smtClean="0"/>
          </a:p>
          <a:p>
            <a:pPr marL="0" indent="0">
              <a:buNone/>
            </a:pPr>
            <a:r>
              <a:rPr lang="ja-JP" altLang="en-US" dirty="0" smtClean="0"/>
              <a:t>➡　ノイズにより有効イベント数がゲタを履かされている可能性があるため、検討の余地がある。</a:t>
            </a:r>
            <a:endParaRPr lang="en-US" altLang="ja-JP" dirty="0" smtClean="0"/>
          </a:p>
          <a:p>
            <a:pPr marL="0" indent="0">
              <a:buNone/>
            </a:pPr>
            <a:r>
              <a:rPr lang="en-US" altLang="ja-JP" dirty="0" smtClean="0"/>
              <a:t>(</a:t>
            </a:r>
            <a:r>
              <a:rPr lang="ja-JP" altLang="en-US" dirty="0" smtClean="0"/>
              <a:t>その場合</a:t>
            </a:r>
            <a:r>
              <a:rPr lang="en-US" altLang="ja-JP" i="1" dirty="0" smtClean="0"/>
              <a:t>κ</a:t>
            </a:r>
            <a:r>
              <a:rPr lang="ja-JP" altLang="en-US" dirty="0" smtClean="0"/>
              <a:t>はより</a:t>
            </a:r>
            <a:r>
              <a:rPr lang="ja-JP" altLang="en-US" dirty="0"/>
              <a:t>小</a:t>
            </a:r>
            <a:r>
              <a:rPr lang="ja-JP" altLang="en-US" dirty="0" smtClean="0"/>
              <a:t>さい値となる</a:t>
            </a:r>
            <a:r>
              <a:rPr lang="en-US" altLang="ja-JP" dirty="0" smtClean="0"/>
              <a:t>)</a:t>
            </a:r>
            <a:endParaRPr lang="en-US" altLang="ja-JP"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75</a:t>
            </a:fld>
            <a:endParaRPr lang="ja-JP" altLang="en-US" dirty="0">
              <a:solidFill>
                <a:prstClr val="black">
                  <a:tint val="75000"/>
                </a:prstClr>
              </a:solidFill>
            </a:endParaRPr>
          </a:p>
        </p:txBody>
      </p:sp>
    </p:spTree>
    <p:extLst>
      <p:ext uri="{BB962C8B-B14F-4D97-AF65-F5344CB8AC3E}">
        <p14:creationId xmlns:p14="http://schemas.microsoft.com/office/powerpoint/2010/main" val="15123113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685800"/>
            <a:ext cx="9601200" cy="859665"/>
          </a:xfrm>
        </p:spPr>
        <p:txBody>
          <a:bodyPr/>
          <a:lstStyle/>
          <a:p>
            <a:r>
              <a:rPr kumimoji="1" lang="ja-JP" altLang="en-US" dirty="0" smtClean="0"/>
              <a:t>まとめ</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371600" y="1243584"/>
                <a:ext cx="10820400" cy="5614416"/>
              </a:xfrm>
            </p:spPr>
            <p:txBody>
              <a:bodyPr>
                <a:noAutofit/>
              </a:bodyPr>
              <a:lstStyle/>
              <a:p>
                <a:r>
                  <a:rPr lang="ja-JP" altLang="en-US" b="1" dirty="0" smtClean="0"/>
                  <a:t>ベルの不等式の破れ</a:t>
                </a:r>
                <a:endParaRPr lang="en-US" altLang="ja-JP" b="1" dirty="0" smtClean="0"/>
              </a:p>
              <a:p>
                <a:pPr marL="0" indent="0">
                  <a:buNone/>
                </a:pPr>
                <a:r>
                  <a:rPr lang="en-US" altLang="ja-JP" dirty="0" smtClean="0"/>
                  <a:t>0~180°</a:t>
                </a:r>
                <a:r>
                  <a:rPr lang="ja-JP" altLang="en-US" dirty="0" smtClean="0"/>
                  <a:t>でフィッティングした場合、</a:t>
                </a:r>
                <a14:m>
                  <m:oMath xmlns:m="http://schemas.openxmlformats.org/officeDocument/2006/math">
                    <m:r>
                      <a:rPr lang="ja-JP" altLang="en-US" i="1">
                        <a:latin typeface="Cambria Math" panose="02040503050406030204" pitchFamily="18" charset="0"/>
                      </a:rPr>
                      <m:t>𝜅</m:t>
                    </m:r>
                    <m:r>
                      <a:rPr lang="en-US" altLang="ja-JP" b="0" i="1" smtClean="0">
                        <a:latin typeface="Cambria Math" panose="02040503050406030204" pitchFamily="18" charset="0"/>
                      </a:rPr>
                      <m:t>&gt;</m:t>
                    </m:r>
                    <m:f>
                      <m:fPr>
                        <m:type m:val="skw"/>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ad>
                          <m:radPr>
                            <m:degHide m:val="on"/>
                            <m:ctrlPr>
                              <a:rPr lang="en-US" altLang="ja-JP" b="0" i="1" smtClean="0">
                                <a:latin typeface="Cambria Math" panose="02040503050406030204" pitchFamily="18" charset="0"/>
                              </a:rPr>
                            </m:ctrlPr>
                          </m:radPr>
                          <m:deg/>
                          <m:e>
                            <m:r>
                              <a:rPr lang="en-US" altLang="ja-JP" b="0" i="1" smtClean="0">
                                <a:latin typeface="Cambria Math" panose="02040503050406030204" pitchFamily="18" charset="0"/>
                              </a:rPr>
                              <m:t>2</m:t>
                            </m:r>
                          </m:e>
                        </m:rad>
                      </m:den>
                    </m:f>
                  </m:oMath>
                </a14:m>
                <a:r>
                  <a:rPr lang="ja-JP" altLang="en-US" dirty="0" smtClean="0"/>
                  <a:t>となり、</a:t>
                </a:r>
                <a:endParaRPr lang="en-US" altLang="ja-JP" dirty="0" smtClean="0"/>
              </a:p>
              <a:p>
                <a:pPr marL="0" indent="0">
                  <a:buNone/>
                </a:pPr>
                <a:r>
                  <a:rPr lang="ja-JP" altLang="en-US" dirty="0"/>
                  <a:t>ベル</a:t>
                </a:r>
                <a:r>
                  <a:rPr lang="ja-JP" altLang="en-US" dirty="0" smtClean="0"/>
                  <a:t>の不等式は破れている可能性が高い。</a:t>
                </a:r>
                <a:endParaRPr lang="en-US" altLang="ja-JP" dirty="0" smtClean="0"/>
              </a:p>
              <a:p>
                <a:pPr marL="0" indent="0">
                  <a:buNone/>
                </a:pPr>
                <a:r>
                  <a:rPr lang="ja-JP" altLang="en-US" dirty="0" smtClean="0"/>
                  <a:t>一方、</a:t>
                </a:r>
                <a:r>
                  <a:rPr lang="en-US" altLang="ja-JP" dirty="0" smtClean="0"/>
                  <a:t>180~315°</a:t>
                </a:r>
                <a:r>
                  <a:rPr lang="ja-JP" altLang="en-US" dirty="0" smtClean="0"/>
                  <a:t>でフィッティングした場合は破れていない。</a:t>
                </a:r>
                <a:endParaRPr lang="en-US" altLang="ja-JP" dirty="0" smtClean="0"/>
              </a:p>
              <a:p>
                <a:pPr marL="0" indent="0">
                  <a:buNone/>
                </a:pPr>
                <a:endParaRPr lang="en-US" altLang="ja-JP" dirty="0" smtClean="0"/>
              </a:p>
              <a:p>
                <a:pPr marL="0" indent="0">
                  <a:buNone/>
                </a:pPr>
                <a:r>
                  <a:rPr lang="ja-JP" altLang="en-US" dirty="0" smtClean="0"/>
                  <a:t>➡　回転対称性から、これらの範囲のデータは同じになるはず</a:t>
                </a:r>
                <a:endParaRPr lang="en-US" altLang="ja-JP" dirty="0" smtClean="0"/>
              </a:p>
              <a:p>
                <a:pPr marL="0" indent="0">
                  <a:buNone/>
                </a:pPr>
                <a:r>
                  <a:rPr lang="ja-JP" altLang="en-US" dirty="0" smtClean="0"/>
                  <a:t>➡　これらの範囲で互いに整合するデータが取れないと</a:t>
                </a:r>
                <a:endParaRPr lang="en-US" altLang="ja-JP" dirty="0" smtClean="0"/>
              </a:p>
              <a:p>
                <a:pPr marL="0" indent="0">
                  <a:buNone/>
                </a:pPr>
                <a:r>
                  <a:rPr lang="ja-JP" altLang="en-US" dirty="0" smtClean="0"/>
                  <a:t>　　なんとも言えない。</a:t>
                </a:r>
                <a:endParaRPr lang="en-US" altLang="ja-JP" dirty="0" smtClean="0"/>
              </a:p>
              <a:p>
                <a:pPr marL="0" indent="0">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371600" y="1243584"/>
                <a:ext cx="10820400" cy="5614416"/>
              </a:xfrm>
              <a:blipFill rotWithShape="0">
                <a:blip r:embed="rId2"/>
                <a:stretch>
                  <a:fillRect l="-1127" t="-152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a:xfrm>
            <a:off x="9536744" y="6453386"/>
            <a:ext cx="1596292" cy="404614"/>
          </a:xfrm>
        </p:spPr>
        <p:txBody>
          <a:bodyPr/>
          <a:lstStyle/>
          <a:p>
            <a:fld id="{87ED3035-2933-4316-8EBB-6848C02799C4}" type="slidenum">
              <a:rPr lang="ja-JP" altLang="en-US" smtClean="0">
                <a:solidFill>
                  <a:prstClr val="black">
                    <a:tint val="75000"/>
                  </a:prstClr>
                </a:solidFill>
              </a:rPr>
              <a:pPr/>
              <a:t>76</a:t>
            </a:fld>
            <a:endParaRPr lang="ja-JP" altLang="en-US" dirty="0">
              <a:solidFill>
                <a:prstClr val="black">
                  <a:tint val="75000"/>
                </a:prstClr>
              </a:solidFill>
            </a:endParaRPr>
          </a:p>
        </p:txBody>
      </p:sp>
    </p:spTree>
    <p:extLst>
      <p:ext uri="{BB962C8B-B14F-4D97-AF65-F5344CB8AC3E}">
        <p14:creationId xmlns:p14="http://schemas.microsoft.com/office/powerpoint/2010/main" val="4180338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lstStyle/>
          <a:p>
            <a:r>
              <a:rPr lang="en-US" altLang="ja-JP" dirty="0" smtClean="0"/>
              <a:t>2</a:t>
            </a:r>
            <a:r>
              <a:rPr lang="ja-JP" altLang="en-US" dirty="0" smtClean="0"/>
              <a:t>次元ヒストグラム（</a:t>
            </a:r>
            <a:r>
              <a:rPr lang="en-US" altLang="ja-JP" dirty="0" smtClean="0"/>
              <a:t>45</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77</a:t>
            </a:fld>
            <a:endParaRPr lang="ja-JP" altLang="en-US" dirty="0">
              <a:solidFill>
                <a:prstClr val="black">
                  <a:tint val="75000"/>
                </a:prstClr>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376" y="811530"/>
            <a:ext cx="8061960" cy="6046470"/>
          </a:xfrm>
          <a:prstGeom prst="rect">
            <a:avLst/>
          </a:prstGeom>
        </p:spPr>
      </p:pic>
    </p:spTree>
    <p:extLst>
      <p:ext uri="{BB962C8B-B14F-4D97-AF65-F5344CB8AC3E}">
        <p14:creationId xmlns:p14="http://schemas.microsoft.com/office/powerpoint/2010/main" val="138891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lstStyle/>
          <a:p>
            <a:r>
              <a:rPr lang="en-US" altLang="ja-JP" dirty="0" smtClean="0"/>
              <a:t>2</a:t>
            </a:r>
            <a:r>
              <a:rPr lang="ja-JP" altLang="en-US" dirty="0" smtClean="0"/>
              <a:t>次元ヒストグラム（</a:t>
            </a:r>
            <a:r>
              <a:rPr lang="en-US" altLang="ja-JP" dirty="0" smtClean="0"/>
              <a:t>135</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78</a:t>
            </a:fld>
            <a:endParaRPr lang="ja-JP" altLang="en-US" dirty="0">
              <a:solidFill>
                <a:prstClr val="black">
                  <a:tint val="75000"/>
                </a:prstClr>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882" y="741000"/>
            <a:ext cx="8156000" cy="6117000"/>
          </a:xfrm>
          <a:prstGeom prst="rect">
            <a:avLst/>
          </a:prstGeom>
        </p:spPr>
      </p:pic>
    </p:spTree>
    <p:extLst>
      <p:ext uri="{BB962C8B-B14F-4D97-AF65-F5344CB8AC3E}">
        <p14:creationId xmlns:p14="http://schemas.microsoft.com/office/powerpoint/2010/main" val="263805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lstStyle/>
          <a:p>
            <a:r>
              <a:rPr lang="en-US" altLang="ja-JP" dirty="0" smtClean="0"/>
              <a:t>2</a:t>
            </a:r>
            <a:r>
              <a:rPr lang="ja-JP" altLang="en-US" dirty="0" smtClean="0"/>
              <a:t>次元ヒストグラム（</a:t>
            </a:r>
            <a:r>
              <a:rPr lang="en-US" altLang="ja-JP" dirty="0" smtClean="0"/>
              <a:t>180</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79</a:t>
            </a:fld>
            <a:endParaRPr lang="ja-JP" altLang="en-US" dirty="0">
              <a:solidFill>
                <a:prstClr val="black">
                  <a:tint val="75000"/>
                </a:prst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520" y="768096"/>
            <a:ext cx="8119872" cy="6089904"/>
          </a:xfrm>
          <a:prstGeom prst="rect">
            <a:avLst/>
          </a:prstGeom>
        </p:spPr>
      </p:pic>
    </p:spTree>
    <p:extLst>
      <p:ext uri="{BB962C8B-B14F-4D97-AF65-F5344CB8AC3E}">
        <p14:creationId xmlns:p14="http://schemas.microsoft.com/office/powerpoint/2010/main" val="394220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「隠れた変数」理論</a:t>
            </a:r>
            <a:endParaRPr kumimoji="1" lang="ja-JP" altLang="en-US" dirty="0"/>
          </a:p>
        </p:txBody>
      </p:sp>
      <p:sp>
        <p:nvSpPr>
          <p:cNvPr id="5" name="コンテンツ プレースホルダー 4"/>
          <p:cNvSpPr>
            <a:spLocks noGrp="1"/>
          </p:cNvSpPr>
          <p:nvPr>
            <p:ph idx="1"/>
          </p:nvPr>
        </p:nvSpPr>
        <p:spPr>
          <a:xfrm>
            <a:off x="838200" y="1825624"/>
            <a:ext cx="10515600" cy="4950079"/>
          </a:xfrm>
        </p:spPr>
        <p:txBody>
          <a:bodyPr>
            <a:normAutofit/>
          </a:bodyPr>
          <a:lstStyle/>
          <a:p>
            <a:pPr marL="0" indent="0">
              <a:buNone/>
            </a:pPr>
            <a:r>
              <a:rPr lang="ja-JP" altLang="en-US" dirty="0" smtClean="0"/>
              <a:t>隠</a:t>
            </a:r>
            <a:r>
              <a:rPr kumimoji="1" lang="ja-JP" altLang="en-US" dirty="0" smtClean="0"/>
              <a:t>れた変数　　によって測定前から測定値　　　　が決定されていると仮定</a:t>
            </a:r>
            <a:r>
              <a:rPr lang="ja-JP" altLang="en-US" dirty="0" smtClean="0"/>
              <a:t>。</a:t>
            </a:r>
            <a:endParaRPr lang="en-US" altLang="ja-JP" dirty="0" smtClean="0"/>
          </a:p>
          <a:p>
            <a:pPr marL="0" indent="0">
              <a:buNone/>
            </a:pPr>
            <a:r>
              <a:rPr kumimoji="1" lang="ja-JP" altLang="en-US" dirty="0" smtClean="0"/>
              <a:t>　　は分布　　　を持っていると仮定する。　　　　は、</a:t>
            </a:r>
            <a:endParaRPr kumimoji="1"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lang="en-US" altLang="ja-JP" dirty="0"/>
          </a:p>
          <a:p>
            <a:pPr marL="0" indent="0">
              <a:buNone/>
            </a:pPr>
            <a:r>
              <a:rPr lang="ja-JP" altLang="en-US" dirty="0" smtClean="0"/>
              <a:t>を満たす。この時　　の期待値は、</a:t>
            </a:r>
            <a:endParaRPr lang="en-US" altLang="ja-JP" dirty="0" smtClean="0"/>
          </a:p>
          <a:p>
            <a:pPr marL="0" indent="0">
              <a:buNone/>
            </a:pPr>
            <a:endParaRPr lang="en-US" altLang="ja-JP" dirty="0"/>
          </a:p>
          <a:p>
            <a:pPr marL="0" indent="0">
              <a:buNone/>
            </a:pPr>
            <a:r>
              <a:rPr lang="ja-JP" altLang="en-US" dirty="0" smtClean="0"/>
              <a:t>これは量子力学的期待値　　　　　　と一致するはず。</a:t>
            </a:r>
            <a:endParaRPr lang="en-US" altLang="ja-JP" sz="3600" dirty="0" smtClean="0"/>
          </a:p>
          <a:p>
            <a:pPr marL="0" indent="0">
              <a:buNone/>
            </a:pPr>
            <a:endParaRPr lang="en-US" altLang="ja-JP" dirty="0" smtClean="0"/>
          </a:p>
          <a:p>
            <a:pPr marL="0" indent="0">
              <a:buNone/>
            </a:pPr>
            <a:endParaRPr kumimoji="1" lang="en-US" altLang="ja-JP" dirty="0" smtClean="0"/>
          </a:p>
        </p:txBody>
      </p:sp>
      <p:sp>
        <p:nvSpPr>
          <p:cNvPr id="2" name="スライド番号プレースホルダー 1"/>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8</a:t>
            </a:fld>
            <a:endParaRPr lang="ja-JP" altLang="en-US">
              <a:solidFill>
                <a:prstClr val="black">
                  <a:tint val="75000"/>
                </a:prstClr>
              </a:solidFill>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2916930" y="1733610"/>
            <a:ext cx="277213" cy="545144"/>
          </a:xfrm>
          <a:prstGeom prst="rect">
            <a:avLst/>
          </a:prstGeom>
        </p:spPr>
      </p:pic>
      <p:pic>
        <p:nvPicPr>
          <p:cNvPr id="7" name="図 6"/>
          <p:cNvPicPr>
            <a:picLocks noChangeAspect="1"/>
          </p:cNvPicPr>
          <p:nvPr/>
        </p:nvPicPr>
        <p:blipFill>
          <a:blip r:embed="rId2">
            <a:clrChange>
              <a:clrFrom>
                <a:srgbClr val="FFFFFF"/>
              </a:clrFrom>
              <a:clrTo>
                <a:srgbClr val="FFFFFF">
                  <a:alpha val="0"/>
                </a:srgbClr>
              </a:clrTo>
            </a:clrChange>
          </a:blip>
          <a:stretch>
            <a:fillRect/>
          </a:stretch>
        </p:blipFill>
        <p:spPr>
          <a:xfrm>
            <a:off x="1232993" y="2720557"/>
            <a:ext cx="277213" cy="545144"/>
          </a:xfrm>
          <a:prstGeom prst="rect">
            <a:avLst/>
          </a:prstGeom>
        </p:spPr>
      </p:pic>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2857158" y="2723413"/>
            <a:ext cx="740664" cy="564958"/>
          </a:xfrm>
          <a:prstGeom prst="rect">
            <a:avLst/>
          </a:prstGeom>
        </p:spPr>
      </p:pic>
      <p:pic>
        <p:nvPicPr>
          <p:cNvPr id="9" name="図 8"/>
          <p:cNvPicPr>
            <a:picLocks noChangeAspect="1"/>
          </p:cNvPicPr>
          <p:nvPr/>
        </p:nvPicPr>
        <p:blipFill>
          <a:blip r:embed="rId3">
            <a:clrChange>
              <a:clrFrom>
                <a:srgbClr val="FFFFFF"/>
              </a:clrFrom>
              <a:clrTo>
                <a:srgbClr val="FFFFFF">
                  <a:alpha val="0"/>
                </a:srgbClr>
              </a:clrTo>
            </a:clrChange>
          </a:blip>
          <a:stretch>
            <a:fillRect/>
          </a:stretch>
        </p:blipFill>
        <p:spPr>
          <a:xfrm>
            <a:off x="8658108" y="2746566"/>
            <a:ext cx="740664" cy="564958"/>
          </a:xfrm>
          <a:prstGeom prst="rect">
            <a:avLst/>
          </a:prstGeom>
        </p:spPr>
      </p:pic>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3937549" y="3284610"/>
            <a:ext cx="3241019" cy="1231424"/>
          </a:xfrm>
          <a:prstGeom prst="rect">
            <a:avLst/>
          </a:prstGeom>
        </p:spPr>
      </p:pic>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3937549" y="4890915"/>
            <a:ext cx="410422" cy="532288"/>
          </a:xfrm>
          <a:prstGeom prst="rect">
            <a:avLst/>
          </a:prstGeom>
        </p:spPr>
      </p:pic>
      <p:pic>
        <p:nvPicPr>
          <p:cNvPr id="12" name="図 11"/>
          <p:cNvPicPr>
            <a:picLocks noChangeAspect="1"/>
          </p:cNvPicPr>
          <p:nvPr/>
        </p:nvPicPr>
        <p:blipFill>
          <a:blip r:embed="rId6">
            <a:clrChange>
              <a:clrFrom>
                <a:srgbClr val="FFFFFF"/>
              </a:clrFrom>
              <a:clrTo>
                <a:srgbClr val="FFFFFF">
                  <a:alpha val="0"/>
                </a:srgbClr>
              </a:clrTo>
            </a:clrChange>
          </a:blip>
          <a:stretch>
            <a:fillRect/>
          </a:stretch>
        </p:blipFill>
        <p:spPr>
          <a:xfrm>
            <a:off x="6729984" y="4618161"/>
            <a:ext cx="4064102" cy="1078563"/>
          </a:xfrm>
          <a:prstGeom prst="rect">
            <a:avLst/>
          </a:prstGeom>
        </p:spPr>
      </p:pic>
      <p:pic>
        <p:nvPicPr>
          <p:cNvPr id="13" name="図 12"/>
          <p:cNvPicPr>
            <a:picLocks noChangeAspect="1"/>
          </p:cNvPicPr>
          <p:nvPr/>
        </p:nvPicPr>
        <p:blipFill>
          <a:blip r:embed="rId7">
            <a:clrChange>
              <a:clrFrom>
                <a:srgbClr val="FFFFFF"/>
              </a:clrFrom>
              <a:clrTo>
                <a:srgbClr val="FFFFFF">
                  <a:alpha val="0"/>
                </a:srgbClr>
              </a:clrTo>
            </a:clrChange>
          </a:blip>
          <a:stretch>
            <a:fillRect/>
          </a:stretch>
        </p:blipFill>
        <p:spPr>
          <a:xfrm>
            <a:off x="7981488" y="1806012"/>
            <a:ext cx="914364" cy="457702"/>
          </a:xfrm>
          <a:prstGeom prst="rect">
            <a:avLst/>
          </a:prstGeom>
        </p:spPr>
      </p:pic>
      <p:pic>
        <p:nvPicPr>
          <p:cNvPr id="14" name="図 13"/>
          <p:cNvPicPr>
            <a:picLocks noChangeAspect="1"/>
          </p:cNvPicPr>
          <p:nvPr/>
        </p:nvPicPr>
        <p:blipFill>
          <a:blip r:embed="rId8">
            <a:clrChange>
              <a:clrFrom>
                <a:srgbClr val="FFFFFF"/>
              </a:clrFrom>
              <a:clrTo>
                <a:srgbClr val="FFFFFF">
                  <a:alpha val="0"/>
                </a:srgbClr>
              </a:clrTo>
            </a:clrChange>
          </a:blip>
          <a:stretch>
            <a:fillRect/>
          </a:stretch>
        </p:blipFill>
        <p:spPr>
          <a:xfrm>
            <a:off x="5035498" y="5971520"/>
            <a:ext cx="1771053" cy="684173"/>
          </a:xfrm>
          <a:prstGeom prst="rect">
            <a:avLst/>
          </a:prstGeom>
        </p:spPr>
      </p:pic>
    </p:spTree>
    <p:extLst>
      <p:ext uri="{BB962C8B-B14F-4D97-AF65-F5344CB8AC3E}">
        <p14:creationId xmlns:p14="http://schemas.microsoft.com/office/powerpoint/2010/main" val="38445412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lstStyle/>
          <a:p>
            <a:r>
              <a:rPr lang="en-US" altLang="ja-JP" dirty="0" smtClean="0"/>
              <a:t>2</a:t>
            </a:r>
            <a:r>
              <a:rPr lang="ja-JP" altLang="en-US" dirty="0" smtClean="0"/>
              <a:t>次元ヒストグラム（</a:t>
            </a:r>
            <a:r>
              <a:rPr lang="en-US" altLang="ja-JP" dirty="0" smtClean="0"/>
              <a:t>225</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80</a:t>
            </a:fld>
            <a:endParaRPr lang="ja-JP" altLang="en-US" dirty="0">
              <a:solidFill>
                <a:prstClr val="black">
                  <a:tint val="75000"/>
                </a:prstClr>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859536"/>
            <a:ext cx="7997952" cy="5998464"/>
          </a:xfrm>
          <a:prstGeom prst="rect">
            <a:avLst/>
          </a:prstGeom>
        </p:spPr>
      </p:pic>
    </p:spTree>
    <p:extLst>
      <p:ext uri="{BB962C8B-B14F-4D97-AF65-F5344CB8AC3E}">
        <p14:creationId xmlns:p14="http://schemas.microsoft.com/office/powerpoint/2010/main" val="418707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normAutofit/>
          </a:bodyPr>
          <a:lstStyle/>
          <a:p>
            <a:r>
              <a:rPr lang="en-US" altLang="ja-JP" dirty="0" smtClean="0"/>
              <a:t>2</a:t>
            </a:r>
            <a:r>
              <a:rPr lang="ja-JP" altLang="en-US" dirty="0" smtClean="0"/>
              <a:t>次元ヒストグラム（</a:t>
            </a:r>
            <a:r>
              <a:rPr lang="en-US" altLang="ja-JP" dirty="0" smtClean="0"/>
              <a:t>270</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81</a:t>
            </a:fld>
            <a:endParaRPr lang="ja-JP" altLang="en-US" dirty="0">
              <a:solidFill>
                <a:prstClr val="black">
                  <a:tint val="75000"/>
                </a:prst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909" y="923544"/>
            <a:ext cx="7912608" cy="5934456"/>
          </a:xfrm>
          <a:prstGeom prst="rect">
            <a:avLst/>
          </a:prstGeom>
        </p:spPr>
      </p:pic>
    </p:spTree>
    <p:extLst>
      <p:ext uri="{BB962C8B-B14F-4D97-AF65-F5344CB8AC3E}">
        <p14:creationId xmlns:p14="http://schemas.microsoft.com/office/powerpoint/2010/main" val="301320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696" y="109728"/>
            <a:ext cx="9601200" cy="749808"/>
          </a:xfrm>
        </p:spPr>
        <p:txBody>
          <a:bodyPr>
            <a:normAutofit/>
          </a:bodyPr>
          <a:lstStyle/>
          <a:p>
            <a:r>
              <a:rPr lang="en-US" altLang="ja-JP" dirty="0" smtClean="0"/>
              <a:t>2</a:t>
            </a:r>
            <a:r>
              <a:rPr lang="ja-JP" altLang="en-US" dirty="0" smtClean="0"/>
              <a:t>次元ヒストグラム（</a:t>
            </a:r>
            <a:r>
              <a:rPr lang="en-US" altLang="ja-JP" dirty="0" smtClean="0"/>
              <a:t>315</a:t>
            </a:r>
            <a:r>
              <a:rPr lang="ja-JP" altLang="en-US" dirty="0" smtClean="0"/>
              <a:t>度）</a:t>
            </a:r>
            <a:endParaRPr kumimoji="1" lang="ja-JP" altLang="en-US" dirty="0"/>
          </a:p>
        </p:txBody>
      </p:sp>
      <p:sp>
        <p:nvSpPr>
          <p:cNvPr id="4" name="スライド番号プレースホルダー 3"/>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82</a:t>
            </a:fld>
            <a:endParaRPr lang="ja-JP" altLang="en-US" dirty="0">
              <a:solidFill>
                <a:prstClr val="black">
                  <a:tint val="75000"/>
                </a:prstClr>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039" y="859536"/>
            <a:ext cx="7997951" cy="5998463"/>
          </a:xfrm>
          <a:prstGeom prst="rect">
            <a:avLst/>
          </a:prstGeom>
        </p:spPr>
      </p:pic>
    </p:spTree>
    <p:extLst>
      <p:ext uri="{BB962C8B-B14F-4D97-AF65-F5344CB8AC3E}">
        <p14:creationId xmlns:p14="http://schemas.microsoft.com/office/powerpoint/2010/main" val="95873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ベルの不等式のセットアップ</a:t>
            </a:r>
            <a:endParaRPr kumimoji="1" lang="ja-JP" altLang="en-US" dirty="0"/>
          </a:p>
        </p:txBody>
      </p:sp>
      <p:sp>
        <p:nvSpPr>
          <p:cNvPr id="3" name="コンテンツ プレースホルダー 2"/>
          <p:cNvSpPr>
            <a:spLocks noGrp="1"/>
          </p:cNvSpPr>
          <p:nvPr>
            <p:ph idx="1"/>
          </p:nvPr>
        </p:nvSpPr>
        <p:spPr>
          <a:xfrm>
            <a:off x="1371600" y="2286000"/>
            <a:ext cx="9601200" cy="4167386"/>
          </a:xfrm>
        </p:spPr>
        <p:txBody>
          <a:bodyPr>
            <a:normAutofit fontScale="92500" lnSpcReduction="10000"/>
          </a:bodyPr>
          <a:lstStyle/>
          <a:p>
            <a:pPr marL="0" indent="0">
              <a:buNone/>
            </a:pPr>
            <a:r>
              <a:rPr lang="ja-JP" altLang="en-US" dirty="0"/>
              <a:t>ある方向 </a:t>
            </a:r>
            <a:r>
              <a:rPr lang="en-US" altLang="ja-JP" b="1" dirty="0"/>
              <a:t>n </a:t>
            </a:r>
            <a:r>
              <a:rPr lang="ja-JP" altLang="en-US" dirty="0" smtClean="0"/>
              <a:t>を決めたとき、その方向に対して二つ</a:t>
            </a:r>
            <a:r>
              <a:rPr lang="ja-JP" altLang="en-US" dirty="0"/>
              <a:t>の値（これを</a:t>
            </a:r>
            <a:r>
              <a:rPr lang="en-US" altLang="ja-JP" dirty="0"/>
              <a:t>±</a:t>
            </a:r>
            <a:r>
              <a:rPr lang="ja-JP" altLang="en-US" dirty="0"/>
              <a:t>１とする）を</a:t>
            </a:r>
            <a:r>
              <a:rPr lang="ja-JP" altLang="en-US" dirty="0" smtClean="0"/>
              <a:t>取る一般的な物理量</a:t>
            </a:r>
            <a:r>
              <a:rPr lang="ja-JP" altLang="en-US" dirty="0"/>
              <a:t>Ｏ</a:t>
            </a:r>
            <a:r>
              <a:rPr lang="ja-JP" altLang="en-US" dirty="0" smtClean="0"/>
              <a:t>を考える。</a:t>
            </a:r>
            <a:endParaRPr lang="en-US" altLang="ja-JP" dirty="0" smtClean="0"/>
          </a:p>
          <a:p>
            <a:pPr marL="0" indent="0">
              <a:buNone/>
            </a:pPr>
            <a:r>
              <a:rPr lang="ja-JP" altLang="en-US" dirty="0" smtClean="0"/>
              <a:t>物理量Ｏ</a:t>
            </a:r>
            <a:r>
              <a:rPr lang="ja-JP" altLang="en-US" dirty="0"/>
              <a:t>を</a:t>
            </a:r>
            <a:r>
              <a:rPr lang="ja-JP" altLang="en-US" dirty="0" smtClean="0"/>
              <a:t>持つ二つの粒子のエンタングルメント状態</a:t>
            </a:r>
            <a:endParaRPr lang="en-US" altLang="ja-JP" dirty="0"/>
          </a:p>
          <a:p>
            <a:pPr marL="0" indent="0">
              <a:buNone/>
            </a:pPr>
            <a:endParaRPr lang="en-US" altLang="ja-JP" dirty="0"/>
          </a:p>
          <a:p>
            <a:pPr marL="0" indent="0">
              <a:buNone/>
            </a:pPr>
            <a:endParaRPr lang="en-US" altLang="ja-JP" dirty="0" smtClean="0"/>
          </a:p>
          <a:p>
            <a:pPr marL="0" indent="0">
              <a:buNone/>
            </a:pPr>
            <a:r>
              <a:rPr lang="ja-JP" altLang="en-US" dirty="0" smtClean="0"/>
              <a:t>に対し、</a:t>
            </a:r>
            <a:r>
              <a:rPr lang="en-US" altLang="ja-JP" b="1" dirty="0" smtClean="0"/>
              <a:t>n</a:t>
            </a:r>
            <a:r>
              <a:rPr lang="ja-JP" altLang="en-US" dirty="0" smtClean="0"/>
              <a:t>方向の物理量Ｏを観測する。</a:t>
            </a:r>
            <a:endParaRPr lang="en-US" altLang="ja-JP" dirty="0"/>
          </a:p>
          <a:p>
            <a:pPr marL="0" indent="0">
              <a:buNone/>
            </a:pPr>
            <a:endParaRPr lang="en-US" altLang="ja-JP" dirty="0" smtClean="0"/>
          </a:p>
          <a:p>
            <a:pPr marL="0" indent="0">
              <a:buNone/>
            </a:pPr>
            <a:r>
              <a:rPr lang="ja-JP" altLang="en-US" dirty="0" smtClean="0"/>
              <a:t>例えば、方向 </a:t>
            </a:r>
            <a:r>
              <a:rPr lang="en-US" altLang="ja-JP" b="1" dirty="0" smtClean="0"/>
              <a:t>n </a:t>
            </a:r>
            <a:r>
              <a:rPr lang="ja-JP" altLang="en-US" dirty="0" smtClean="0"/>
              <a:t>は</a:t>
            </a:r>
            <a:r>
              <a:rPr lang="ja-JP" altLang="en-US" dirty="0" err="1" smtClean="0"/>
              <a:t>ｚ</a:t>
            </a:r>
            <a:r>
              <a:rPr lang="ja-JP" altLang="en-US" dirty="0" smtClean="0"/>
              <a:t>軸、物理量は電子のスピンとすると、</a:t>
            </a:r>
            <a:endParaRPr lang="en-US" altLang="ja-JP" dirty="0" smtClean="0"/>
          </a:p>
          <a:p>
            <a:pPr marL="0" indent="0">
              <a:buNone/>
            </a:pPr>
            <a:r>
              <a:rPr lang="ja-JP" altLang="en-US" dirty="0"/>
              <a:t>　</a:t>
            </a:r>
            <a:r>
              <a:rPr lang="ja-JP" altLang="en-US" dirty="0" smtClean="0"/>
              <a:t>　　はスピンシングレットになる。</a:t>
            </a:r>
            <a:endParaRPr lang="en-US" altLang="ja-JP" dirty="0"/>
          </a:p>
        </p:txBody>
      </p:sp>
      <p:sp>
        <p:nvSpPr>
          <p:cNvPr id="6" name="スライド番号プレースホルダー 5"/>
          <p:cNvSpPr>
            <a:spLocks noGrp="1"/>
          </p:cNvSpPr>
          <p:nvPr>
            <p:ph type="sldNum" sz="quarter" idx="12"/>
          </p:nvPr>
        </p:nvSpPr>
        <p:spPr/>
        <p:txBody>
          <a:bodyPr/>
          <a:lstStyle/>
          <a:p>
            <a:fld id="{87ED3035-2933-4316-8EBB-6848C02799C4}"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3519248" y="3546733"/>
            <a:ext cx="4110124" cy="822960"/>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1569499" y="5892034"/>
            <a:ext cx="710405" cy="675652"/>
          </a:xfrm>
          <a:prstGeom prst="rect">
            <a:avLst/>
          </a:prstGeom>
        </p:spPr>
      </p:pic>
    </p:spTree>
    <p:extLst>
      <p:ext uri="{BB962C8B-B14F-4D97-AF65-F5344CB8AC3E}">
        <p14:creationId xmlns:p14="http://schemas.microsoft.com/office/powerpoint/2010/main" val="3236096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トリミング</Template>
  <TotalTime>1573</TotalTime>
  <Words>1721</Words>
  <Application>Microsoft Office PowerPoint</Application>
  <PresentationFormat>ワイド画面</PresentationFormat>
  <Paragraphs>630</Paragraphs>
  <Slides>82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82</vt:i4>
      </vt:variant>
    </vt:vector>
  </HeadingPairs>
  <TitlesOfParts>
    <vt:vector size="89" baseType="lpstr">
      <vt:lpstr>Franklin Gothic Book</vt:lpstr>
      <vt:lpstr>ＭＳ Ｐゴシック</vt:lpstr>
      <vt:lpstr>メイリオ</vt:lpstr>
      <vt:lpstr>Calibri</vt:lpstr>
      <vt:lpstr>Cambria Math</vt:lpstr>
      <vt:lpstr>Wingdings</vt:lpstr>
      <vt:lpstr>Crop</vt:lpstr>
      <vt:lpstr>コンプトン散乱を用いた ベルの不等式の破れの検証</vt:lpstr>
      <vt:lpstr>目次</vt:lpstr>
      <vt:lpstr>１．イントロダクション</vt:lpstr>
      <vt:lpstr>イントロダクション</vt:lpstr>
      <vt:lpstr>イントロダクション</vt:lpstr>
      <vt:lpstr>イントロダクション</vt:lpstr>
      <vt:lpstr>２．ベルの不等式</vt:lpstr>
      <vt:lpstr>「隠れた変数」理論</vt:lpstr>
      <vt:lpstr>ベルの不等式のセットアップ</vt:lpstr>
      <vt:lpstr>ベルの不等式のセットアップ</vt:lpstr>
      <vt:lpstr>ベルの不等式のセットアップ</vt:lpstr>
      <vt:lpstr>ベルの不等式</vt:lpstr>
      <vt:lpstr>ベルの不等式の導出１</vt:lpstr>
      <vt:lpstr>ベルの不等式の導出２</vt:lpstr>
      <vt:lpstr>ベルの不等式の導出３</vt:lpstr>
      <vt:lpstr>３．実験原理</vt:lpstr>
      <vt:lpstr>実験原理</vt:lpstr>
      <vt:lpstr>実験原理</vt:lpstr>
      <vt:lpstr>実験原理</vt:lpstr>
      <vt:lpstr>実験原理</vt:lpstr>
      <vt:lpstr>実験原理</vt:lpstr>
      <vt:lpstr>実験原理</vt:lpstr>
      <vt:lpstr>実験原理</vt:lpstr>
      <vt:lpstr>実験原理</vt:lpstr>
      <vt:lpstr>実験原理</vt:lpstr>
      <vt:lpstr>実験原理</vt:lpstr>
      <vt:lpstr>実験原理</vt:lpstr>
      <vt:lpstr>実験原理</vt:lpstr>
      <vt:lpstr>実験原理</vt:lpstr>
      <vt:lpstr>実験原理</vt:lpstr>
      <vt:lpstr>４．実験装置・方法</vt:lpstr>
      <vt:lpstr>実験装置・方法</vt:lpstr>
      <vt:lpstr>実験装置・方法</vt:lpstr>
      <vt:lpstr>PowerPoint プレゼンテーション</vt:lpstr>
      <vt:lpstr>PowerPoint プレゼンテーション</vt:lpstr>
      <vt:lpstr>PowerPoint プレゼンテーション</vt:lpstr>
      <vt:lpstr>実験装置・方法</vt:lpstr>
      <vt:lpstr>PowerPoint プレゼンテーション</vt:lpstr>
      <vt:lpstr>PowerPoint プレゼンテーション</vt:lpstr>
      <vt:lpstr>実験装置・方法</vt:lpstr>
      <vt:lpstr>５．結果</vt:lpstr>
      <vt:lpstr>結果</vt:lpstr>
      <vt:lpstr>結果</vt:lpstr>
      <vt:lpstr>結果</vt:lpstr>
      <vt:lpstr>結果</vt:lpstr>
      <vt:lpstr>結果</vt:lpstr>
      <vt:lpstr>結果</vt:lpstr>
      <vt:lpstr>結果</vt:lpstr>
      <vt:lpstr>６．解析</vt:lpstr>
      <vt:lpstr>解析</vt:lpstr>
      <vt:lpstr>解析</vt:lpstr>
      <vt:lpstr>解析</vt:lpstr>
      <vt:lpstr>解析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７．考察</vt:lpstr>
      <vt:lpstr>考察</vt:lpstr>
      <vt:lpstr>考察</vt:lpstr>
      <vt:lpstr>考察</vt:lpstr>
      <vt:lpstr>考察</vt:lpstr>
      <vt:lpstr>考察</vt:lpstr>
      <vt:lpstr>PowerPoint プレゼンテーション</vt:lpstr>
      <vt:lpstr>PowerPoint プレゼンテーション</vt:lpstr>
      <vt:lpstr>PowerPoint プレゼンテーション</vt:lpstr>
      <vt:lpstr>考察</vt:lpstr>
      <vt:lpstr>考察</vt:lpstr>
      <vt:lpstr>まとめ</vt:lpstr>
      <vt:lpstr>まとめ</vt:lpstr>
      <vt:lpstr>まとめ</vt:lpstr>
      <vt:lpstr>2次元ヒストグラム（45度）</vt:lpstr>
      <vt:lpstr>2次元ヒストグラム（135度）</vt:lpstr>
      <vt:lpstr>2次元ヒストグラム（180度）</vt:lpstr>
      <vt:lpstr>2次元ヒストグラム（225度）</vt:lpstr>
      <vt:lpstr>2次元ヒストグラム（270度）</vt:lpstr>
      <vt:lpstr>2次元ヒストグラム（315度）</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P1</dc:creator>
  <cp:lastModifiedBy>時 聡志</cp:lastModifiedBy>
  <cp:revision>189</cp:revision>
  <dcterms:created xsi:type="dcterms:W3CDTF">2019-03-14T05:54:09Z</dcterms:created>
  <dcterms:modified xsi:type="dcterms:W3CDTF">2019-03-20T05:22:01Z</dcterms:modified>
</cp:coreProperties>
</file>