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309" r:id="rId2"/>
    <p:sldId id="315" r:id="rId3"/>
    <p:sldId id="310" r:id="rId4"/>
    <p:sldId id="258" r:id="rId5"/>
    <p:sldId id="259" r:id="rId6"/>
    <p:sldId id="260" r:id="rId7"/>
    <p:sldId id="334" r:id="rId8"/>
    <p:sldId id="261" r:id="rId9"/>
    <p:sldId id="311" r:id="rId10"/>
    <p:sldId id="262" r:id="rId11"/>
    <p:sldId id="263" r:id="rId12"/>
    <p:sldId id="264" r:id="rId13"/>
    <p:sldId id="266" r:id="rId14"/>
    <p:sldId id="268" r:id="rId15"/>
    <p:sldId id="267" r:id="rId16"/>
    <p:sldId id="265" r:id="rId17"/>
    <p:sldId id="312" r:id="rId18"/>
    <p:sldId id="269" r:id="rId19"/>
    <p:sldId id="270" r:id="rId20"/>
    <p:sldId id="271" r:id="rId21"/>
    <p:sldId id="272" r:id="rId22"/>
    <p:sldId id="313" r:id="rId23"/>
    <p:sldId id="273" r:id="rId24"/>
    <p:sldId id="275" r:id="rId25"/>
    <p:sldId id="276" r:id="rId26"/>
    <p:sldId id="278" r:id="rId27"/>
    <p:sldId id="314" r:id="rId28"/>
    <p:sldId id="352" r:id="rId29"/>
    <p:sldId id="279" r:id="rId30"/>
    <p:sldId id="274" r:id="rId31"/>
    <p:sldId id="281" r:id="rId32"/>
    <p:sldId id="282" r:id="rId33"/>
    <p:sldId id="283" r:id="rId34"/>
    <p:sldId id="353" r:id="rId35"/>
    <p:sldId id="284" r:id="rId36"/>
    <p:sldId id="318" r:id="rId37"/>
    <p:sldId id="317" r:id="rId38"/>
    <p:sldId id="354" r:id="rId39"/>
    <p:sldId id="355" r:id="rId40"/>
    <p:sldId id="356" r:id="rId41"/>
    <p:sldId id="357" r:id="rId42"/>
    <p:sldId id="358" r:id="rId43"/>
    <p:sldId id="359" r:id="rId44"/>
    <p:sldId id="360" r:id="rId45"/>
    <p:sldId id="361" r:id="rId46"/>
    <p:sldId id="362" r:id="rId47"/>
    <p:sldId id="363" r:id="rId48"/>
    <p:sldId id="364" r:id="rId49"/>
    <p:sldId id="365" r:id="rId50"/>
    <p:sldId id="335" r:id="rId51"/>
    <p:sldId id="336" r:id="rId52"/>
    <p:sldId id="337" r:id="rId53"/>
    <p:sldId id="338" r:id="rId54"/>
    <p:sldId id="339" r:id="rId55"/>
    <p:sldId id="340" r:id="rId56"/>
    <p:sldId id="341" r:id="rId57"/>
    <p:sldId id="342" r:id="rId58"/>
    <p:sldId id="343" r:id="rId59"/>
    <p:sldId id="344" r:id="rId60"/>
    <p:sldId id="345" r:id="rId61"/>
    <p:sldId id="346" r:id="rId62"/>
    <p:sldId id="347" r:id="rId63"/>
    <p:sldId id="348" r:id="rId64"/>
    <p:sldId id="349" r:id="rId65"/>
    <p:sldId id="350" r:id="rId66"/>
    <p:sldId id="351" r:id="rId6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9"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龍澤誠之" initials="龍澤誠之"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0" autoAdjust="0"/>
    <p:restoredTop sz="66552" autoAdjust="0"/>
  </p:normalViewPr>
  <p:slideViewPr>
    <p:cSldViewPr snapToGrid="0" showGuides="1">
      <p:cViewPr varScale="1">
        <p:scale>
          <a:sx n="82" d="100"/>
          <a:sy n="82" d="100"/>
        </p:scale>
        <p:origin x="1720" y="168"/>
      </p:cViewPr>
      <p:guideLst>
        <p:guide orient="horz" pos="138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commentAuthors" Target="commentAuthor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E78A9-8750-46F4-9EB9-F0FA1C4BBDC2}" type="datetimeFigureOut">
              <a:rPr kumimoji="1" lang="ja-JP" altLang="en-US" smtClean="0"/>
              <a:t>2017/3/28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432CD5-7C3D-4FCB-BE93-D8FF458C48DB}" type="slidenum">
              <a:rPr kumimoji="1" lang="ja-JP" altLang="en-US" smtClean="0"/>
              <a:t>‹#›</a:t>
            </a:fld>
            <a:endParaRPr kumimoji="1" lang="ja-JP" altLang="en-US"/>
          </a:p>
        </p:txBody>
      </p:sp>
    </p:spTree>
    <p:extLst>
      <p:ext uri="{BB962C8B-B14F-4D97-AF65-F5344CB8AC3E}">
        <p14:creationId xmlns:p14="http://schemas.microsoft.com/office/powerpoint/2010/main" val="39708898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1</a:t>
            </a:fld>
            <a:endParaRPr kumimoji="1" lang="ja-JP" altLang="en-US"/>
          </a:p>
        </p:txBody>
      </p:sp>
    </p:spTree>
    <p:extLst>
      <p:ext uri="{BB962C8B-B14F-4D97-AF65-F5344CB8AC3E}">
        <p14:creationId xmlns:p14="http://schemas.microsoft.com/office/powerpoint/2010/main" val="1613315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実験に使用した器具について説明します。</a:t>
            </a:r>
          </a:p>
          <a:p>
            <a:r>
              <a:rPr kumimoji="1" lang="ja-JP" altLang="ja-JP" sz="1200" kern="1200" dirty="0" smtClean="0">
                <a:solidFill>
                  <a:schemeClr val="tx1"/>
                </a:solidFill>
                <a:effectLst/>
                <a:latin typeface="+mn-lt"/>
                <a:ea typeface="+mn-ea"/>
                <a:cs typeface="+mn-cs"/>
              </a:rPr>
              <a:t>²²</a:t>
            </a:r>
            <a:r>
              <a:rPr kumimoji="1" lang="en-US" altLang="ja-JP" sz="1200" kern="1200" dirty="0" smtClean="0">
                <a:solidFill>
                  <a:schemeClr val="tx1"/>
                </a:solidFill>
                <a:effectLst/>
                <a:latin typeface="+mn-lt"/>
                <a:ea typeface="+mn-ea"/>
                <a:cs typeface="+mn-cs"/>
              </a:rPr>
              <a:t>Na</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β⁺</a:t>
            </a:r>
            <a:r>
              <a:rPr kumimoji="1" lang="ja-JP" altLang="ja-JP" sz="1200" kern="1200" dirty="0" smtClean="0">
                <a:solidFill>
                  <a:schemeClr val="tx1"/>
                </a:solidFill>
                <a:effectLst/>
                <a:latin typeface="+mn-lt"/>
                <a:ea typeface="+mn-ea"/>
                <a:cs typeface="+mn-cs"/>
              </a:rPr>
              <a:t>崩壊によって</a:t>
            </a:r>
            <a:r>
              <a:rPr kumimoji="1" lang="en-US" altLang="ja-JP" sz="1200" kern="1200" dirty="0" smtClean="0">
                <a:solidFill>
                  <a:schemeClr val="tx1"/>
                </a:solidFill>
                <a:effectLst/>
                <a:latin typeface="+mn-lt"/>
                <a:ea typeface="+mn-ea"/>
                <a:cs typeface="+mn-cs"/>
              </a:rPr>
              <a:t>e⁺</a:t>
            </a:r>
            <a:r>
              <a:rPr kumimoji="1" lang="ja-JP" altLang="ja-JP" sz="1200" kern="1200" dirty="0" smtClean="0">
                <a:solidFill>
                  <a:schemeClr val="tx1"/>
                </a:solidFill>
                <a:effectLst/>
                <a:latin typeface="+mn-lt"/>
                <a:ea typeface="+mn-ea"/>
                <a:cs typeface="+mn-cs"/>
              </a:rPr>
              <a:t>を放出する放射線源です。</a:t>
            </a:r>
          </a:p>
          <a:p>
            <a:r>
              <a:rPr kumimoji="1" lang="ja-JP" altLang="ja-JP" sz="1200" kern="1200" dirty="0" smtClean="0">
                <a:solidFill>
                  <a:schemeClr val="tx1"/>
                </a:solidFill>
                <a:effectLst/>
                <a:latin typeface="+mn-lt"/>
                <a:ea typeface="+mn-ea"/>
                <a:cs typeface="+mn-cs"/>
              </a:rPr>
              <a:t>シリカパウダーは</a:t>
            </a:r>
            <a:r>
              <a:rPr kumimoji="1" lang="en-US" altLang="ja-JP" sz="1200" kern="1200" dirty="0" smtClean="0">
                <a:solidFill>
                  <a:schemeClr val="tx1"/>
                </a:solidFill>
                <a:effectLst/>
                <a:latin typeface="+mn-lt"/>
                <a:ea typeface="+mn-ea"/>
                <a:cs typeface="+mn-cs"/>
              </a:rPr>
              <a:t>e⁻</a:t>
            </a:r>
            <a:r>
              <a:rPr kumimoji="1" lang="ja-JP" altLang="ja-JP" sz="1200" kern="1200" dirty="0" smtClean="0">
                <a:solidFill>
                  <a:schemeClr val="tx1"/>
                </a:solidFill>
                <a:effectLst/>
                <a:latin typeface="+mn-lt"/>
                <a:ea typeface="+mn-ea"/>
                <a:cs typeface="+mn-cs"/>
              </a:rPr>
              <a:t>を多く有していて、²²</a:t>
            </a:r>
            <a:r>
              <a:rPr kumimoji="1" lang="en-US" altLang="ja-JP" sz="1200" kern="1200" dirty="0" smtClean="0">
                <a:solidFill>
                  <a:schemeClr val="tx1"/>
                </a:solidFill>
                <a:effectLst/>
                <a:latin typeface="+mn-lt"/>
                <a:ea typeface="+mn-ea"/>
                <a:cs typeface="+mn-cs"/>
              </a:rPr>
              <a:t>Na </a:t>
            </a:r>
            <a:r>
              <a:rPr kumimoji="1" lang="ja-JP" altLang="ja-JP" sz="1200" kern="1200" dirty="0" smtClean="0">
                <a:solidFill>
                  <a:schemeClr val="tx1"/>
                </a:solidFill>
                <a:effectLst/>
                <a:latin typeface="+mn-lt"/>
                <a:ea typeface="+mn-ea"/>
                <a:cs typeface="+mn-cs"/>
              </a:rPr>
              <a:t>からの</a:t>
            </a:r>
            <a:r>
              <a:rPr kumimoji="1" lang="en-US" altLang="ja-JP" sz="1200" kern="1200" dirty="0" smtClean="0">
                <a:solidFill>
                  <a:schemeClr val="tx1"/>
                </a:solidFill>
                <a:effectLst/>
                <a:latin typeface="+mn-lt"/>
                <a:ea typeface="+mn-ea"/>
                <a:cs typeface="+mn-cs"/>
              </a:rPr>
              <a:t>e⁺</a:t>
            </a:r>
            <a:r>
              <a:rPr kumimoji="1" lang="ja-JP" altLang="ja-JP" sz="1200" kern="1200" dirty="0" smtClean="0">
                <a:solidFill>
                  <a:schemeClr val="tx1"/>
                </a:solidFill>
                <a:effectLst/>
                <a:latin typeface="+mn-lt"/>
                <a:ea typeface="+mn-ea"/>
                <a:cs typeface="+mn-cs"/>
              </a:rPr>
              <a:t>を受けて</a:t>
            </a:r>
            <a:r>
              <a:rPr kumimoji="1" lang="en-US" altLang="ja-JP" sz="1200" kern="1200" dirty="0" smtClean="0">
                <a:solidFill>
                  <a:schemeClr val="tx1"/>
                </a:solidFill>
                <a:effectLst/>
                <a:latin typeface="+mn-lt"/>
                <a:ea typeface="+mn-ea"/>
                <a:cs typeface="+mn-cs"/>
              </a:rPr>
              <a:t>Ps</a:t>
            </a:r>
            <a:r>
              <a:rPr kumimoji="1" lang="ja-JP" altLang="ja-JP" sz="1200" kern="1200" dirty="0" smtClean="0">
                <a:solidFill>
                  <a:schemeClr val="tx1"/>
                </a:solidFill>
                <a:effectLst/>
                <a:latin typeface="+mn-lt"/>
                <a:ea typeface="+mn-ea"/>
                <a:cs typeface="+mn-cs"/>
              </a:rPr>
              <a:t>を形成します。</a:t>
            </a:r>
          </a:p>
          <a:p>
            <a:r>
              <a:rPr kumimoji="1" lang="en-US" altLang="ja-JP" sz="1200" kern="1200" dirty="0" smtClean="0">
                <a:solidFill>
                  <a:schemeClr val="tx1"/>
                </a:solidFill>
                <a:effectLst/>
                <a:latin typeface="+mn-lt"/>
                <a:ea typeface="+mn-ea"/>
                <a:cs typeface="+mn-cs"/>
              </a:rPr>
              <a:t>PS</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e⁺</a:t>
            </a:r>
            <a:r>
              <a:rPr kumimoji="1" lang="ja-JP" altLang="ja-JP" sz="1200" kern="1200" dirty="0" err="1" smtClean="0">
                <a:solidFill>
                  <a:schemeClr val="tx1"/>
                </a:solidFill>
                <a:effectLst/>
                <a:latin typeface="+mn-lt"/>
                <a:ea typeface="+mn-ea"/>
                <a:cs typeface="+mn-cs"/>
              </a:rPr>
              <a:t>を検</a:t>
            </a:r>
            <a:r>
              <a:rPr kumimoji="1" lang="ja-JP" altLang="ja-JP" sz="1200" kern="1200" dirty="0" smtClean="0">
                <a:solidFill>
                  <a:schemeClr val="tx1"/>
                </a:solidFill>
                <a:effectLst/>
                <a:latin typeface="+mn-lt"/>
                <a:ea typeface="+mn-ea"/>
                <a:cs typeface="+mn-cs"/>
              </a:rPr>
              <a:t>出するために使用しました。これは減衰時間が短く高速時間測定用として用いられます。</a:t>
            </a:r>
          </a:p>
          <a:p>
            <a:r>
              <a:rPr kumimoji="1" lang="en-US" altLang="ja-JP" sz="1200" kern="1200" dirty="0" err="1" smtClean="0">
                <a:solidFill>
                  <a:schemeClr val="tx1"/>
                </a:solidFill>
                <a:effectLst/>
                <a:latin typeface="+mn-lt"/>
                <a:ea typeface="+mn-ea"/>
                <a:cs typeface="+mn-cs"/>
              </a:rPr>
              <a:t>NaI</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γ</a:t>
            </a:r>
            <a:r>
              <a:rPr kumimoji="1" lang="ja-JP" altLang="ja-JP" sz="1200" kern="1200" dirty="0" smtClean="0">
                <a:solidFill>
                  <a:schemeClr val="tx1"/>
                </a:solidFill>
                <a:effectLst/>
                <a:latin typeface="+mn-lt"/>
                <a:ea typeface="+mn-ea"/>
                <a:cs typeface="+mn-cs"/>
              </a:rPr>
              <a:t>線を検出するために使用しました。発光量が多いという特徴があります。</a:t>
            </a:r>
          </a:p>
          <a:p>
            <a:r>
              <a:rPr kumimoji="1" lang="en-US" altLang="ja-JP" sz="1200" kern="1200" dirty="0" smtClean="0">
                <a:solidFill>
                  <a:schemeClr val="tx1"/>
                </a:solidFill>
                <a:effectLst/>
                <a:latin typeface="+mn-lt"/>
                <a:ea typeface="+mn-ea"/>
                <a:cs typeface="+mn-cs"/>
              </a:rPr>
              <a:t>PMT(</a:t>
            </a:r>
            <a:r>
              <a:rPr kumimoji="1" lang="ja-JP" altLang="ja-JP" sz="1200" kern="1200" dirty="0" smtClean="0">
                <a:solidFill>
                  <a:schemeClr val="tx1"/>
                </a:solidFill>
                <a:effectLst/>
                <a:latin typeface="+mn-lt"/>
                <a:ea typeface="+mn-ea"/>
                <a:cs typeface="+mn-cs"/>
              </a:rPr>
              <a:t>光電子増倍管</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は光電陰極で光子を受け、電子増倍器で増幅した電子パルスを出すものです。</a:t>
            </a:r>
            <a:r>
              <a:rPr kumimoji="1" lang="en-US" altLang="ja-JP" sz="1200" kern="1200" dirty="0" err="1" smtClean="0">
                <a:solidFill>
                  <a:schemeClr val="tx1"/>
                </a:solidFill>
                <a:effectLst/>
                <a:latin typeface="+mn-lt"/>
                <a:ea typeface="+mn-ea"/>
                <a:cs typeface="+mn-cs"/>
              </a:rPr>
              <a:t>NaI</a:t>
            </a:r>
            <a:r>
              <a:rPr kumimoji="1" lang="ja-JP" altLang="ja-JP" sz="1200" kern="1200" dirty="0" smtClean="0">
                <a:solidFill>
                  <a:schemeClr val="tx1"/>
                </a:solidFill>
                <a:effectLst/>
                <a:latin typeface="+mn-lt"/>
                <a:ea typeface="+mn-ea"/>
                <a:cs typeface="+mn-cs"/>
              </a:rPr>
              <a:t>と組み合わせて使用しました。</a:t>
            </a:r>
          </a:p>
          <a:p>
            <a:r>
              <a:rPr kumimoji="1" lang="ja-JP" altLang="ja-JP" sz="1200" kern="1200" dirty="0" smtClean="0">
                <a:solidFill>
                  <a:schemeClr val="tx1"/>
                </a:solidFill>
                <a:effectLst/>
                <a:latin typeface="+mn-lt"/>
                <a:ea typeface="+mn-ea"/>
                <a:cs typeface="+mn-cs"/>
              </a:rPr>
              <a:t>鉛ブロックは外部からの放射線を遮断するために使用しました。</a:t>
            </a:r>
            <a:r>
              <a:rPr kumimoji="1" lang="en-US" altLang="ja-JP" sz="1200" kern="1200" dirty="0" smtClean="0">
                <a:solidFill>
                  <a:schemeClr val="tx1"/>
                </a:solidFill>
                <a:effectLst/>
                <a:latin typeface="+mn-lt"/>
                <a:ea typeface="+mn-ea"/>
                <a:cs typeface="+mn-cs"/>
              </a:rPr>
              <a:t>e⁺</a:t>
            </a:r>
            <a:r>
              <a:rPr kumimoji="1" lang="ja-JP" altLang="ja-JP" sz="1200" kern="1200" dirty="0" smtClean="0">
                <a:solidFill>
                  <a:schemeClr val="tx1"/>
                </a:solidFill>
                <a:effectLst/>
                <a:latin typeface="+mn-lt"/>
                <a:ea typeface="+mn-ea"/>
                <a:cs typeface="+mn-cs"/>
              </a:rPr>
              <a:t>の通り道には穴の開いた鉛ブロックを配置しました。</a:t>
            </a:r>
          </a:p>
          <a:p>
            <a:r>
              <a:rPr kumimoji="1" lang="ja-JP" altLang="ja-JP" sz="1200" kern="1200" dirty="0" smtClean="0">
                <a:solidFill>
                  <a:schemeClr val="tx1"/>
                </a:solidFill>
                <a:effectLst/>
                <a:latin typeface="+mn-lt"/>
                <a:ea typeface="+mn-ea"/>
                <a:cs typeface="+mn-cs"/>
              </a:rPr>
              <a:t>遮光ビニールは</a:t>
            </a:r>
            <a:r>
              <a:rPr kumimoji="1" lang="en-US" altLang="ja-JP" sz="1200" kern="1200" dirty="0" smtClean="0">
                <a:solidFill>
                  <a:schemeClr val="tx1"/>
                </a:solidFill>
                <a:effectLst/>
                <a:latin typeface="+mn-lt"/>
                <a:ea typeface="+mn-ea"/>
                <a:cs typeface="+mn-cs"/>
              </a:rPr>
              <a:t>PS</a:t>
            </a:r>
            <a:r>
              <a:rPr kumimoji="1" lang="ja-JP" altLang="ja-JP" sz="1200" kern="1200" dirty="0" smtClean="0">
                <a:solidFill>
                  <a:schemeClr val="tx1"/>
                </a:solidFill>
                <a:effectLst/>
                <a:latin typeface="+mn-lt"/>
                <a:ea typeface="+mn-ea"/>
                <a:cs typeface="+mn-cs"/>
              </a:rPr>
              <a:t>に光が入り破損してしまうのを防ぐために、セットアップ全体を覆うように使用しました。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13</a:t>
            </a:fld>
            <a:endParaRPr kumimoji="1" lang="ja-JP" altLang="en-US"/>
          </a:p>
        </p:txBody>
      </p:sp>
    </p:spTree>
    <p:extLst>
      <p:ext uri="{BB962C8B-B14F-4D97-AF65-F5344CB8AC3E}">
        <p14:creationId xmlns:p14="http://schemas.microsoft.com/office/powerpoint/2010/main" val="3152644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回路に使用した機器について説明します。</a:t>
            </a:r>
          </a:p>
          <a:p>
            <a:r>
              <a:rPr kumimoji="1" lang="en-US" altLang="ja-JP" sz="1200" kern="1200" dirty="0" smtClean="0">
                <a:solidFill>
                  <a:schemeClr val="tx1"/>
                </a:solidFill>
                <a:effectLst/>
                <a:latin typeface="+mn-lt"/>
                <a:ea typeface="+mn-ea"/>
                <a:cs typeface="+mn-cs"/>
              </a:rPr>
              <a:t>Discriminator</a:t>
            </a:r>
            <a:r>
              <a:rPr kumimoji="1" lang="ja-JP" altLang="ja-JP" sz="1200" kern="1200" dirty="0" smtClean="0">
                <a:solidFill>
                  <a:schemeClr val="tx1"/>
                </a:solidFill>
                <a:effectLst/>
                <a:latin typeface="+mn-lt"/>
                <a:ea typeface="+mn-ea"/>
                <a:cs typeface="+mn-cs"/>
              </a:rPr>
              <a:t>は入力された信号が</a:t>
            </a:r>
            <a:r>
              <a:rPr kumimoji="1" lang="en-US" altLang="ja-JP" sz="1200" kern="1200" dirty="0" smtClean="0">
                <a:solidFill>
                  <a:schemeClr val="tx1"/>
                </a:solidFill>
                <a:effectLst/>
                <a:latin typeface="+mn-lt"/>
                <a:ea typeface="+mn-ea"/>
                <a:cs typeface="+mn-cs"/>
              </a:rPr>
              <a:t>threshold</a:t>
            </a:r>
            <a:r>
              <a:rPr kumimoji="1" lang="ja-JP" altLang="ja-JP" sz="1200" kern="1200" dirty="0" smtClean="0">
                <a:solidFill>
                  <a:schemeClr val="tx1"/>
                </a:solidFill>
                <a:effectLst/>
                <a:latin typeface="+mn-lt"/>
                <a:ea typeface="+mn-ea"/>
                <a:cs typeface="+mn-cs"/>
              </a:rPr>
              <a:t>を超えた時</a:t>
            </a:r>
            <a:r>
              <a:rPr kumimoji="1" lang="en-US" altLang="ja-JP" sz="1200" kern="1200" dirty="0" smtClean="0">
                <a:solidFill>
                  <a:schemeClr val="tx1"/>
                </a:solidFill>
                <a:effectLst/>
                <a:latin typeface="+mn-lt"/>
                <a:ea typeface="+mn-ea"/>
                <a:cs typeface="+mn-cs"/>
              </a:rPr>
              <a:t>NIM</a:t>
            </a:r>
            <a:r>
              <a:rPr kumimoji="1" lang="ja-JP" altLang="ja-JP" sz="1200" kern="1200" dirty="0" smtClean="0">
                <a:solidFill>
                  <a:schemeClr val="tx1"/>
                </a:solidFill>
                <a:effectLst/>
                <a:latin typeface="+mn-lt"/>
                <a:ea typeface="+mn-ea"/>
                <a:cs typeface="+mn-cs"/>
              </a:rPr>
              <a:t>信号を出力するものです。</a:t>
            </a:r>
          </a:p>
          <a:p>
            <a:r>
              <a:rPr kumimoji="1" lang="en-US" altLang="ja-JP" sz="1200" kern="1200" dirty="0" smtClean="0">
                <a:solidFill>
                  <a:schemeClr val="tx1"/>
                </a:solidFill>
                <a:effectLst/>
                <a:latin typeface="+mn-lt"/>
                <a:ea typeface="+mn-ea"/>
                <a:cs typeface="+mn-cs"/>
              </a:rPr>
              <a:t>Coincidence</a:t>
            </a:r>
            <a:r>
              <a:rPr kumimoji="1" lang="ja-JP" altLang="ja-JP" sz="1200" kern="1200" dirty="0" smtClean="0">
                <a:solidFill>
                  <a:schemeClr val="tx1"/>
                </a:solidFill>
                <a:effectLst/>
                <a:latin typeface="+mn-lt"/>
                <a:ea typeface="+mn-ea"/>
                <a:cs typeface="+mn-cs"/>
              </a:rPr>
              <a:t>はすべての入力端子に同時に信号が来た場合のみ</a:t>
            </a:r>
            <a:r>
              <a:rPr kumimoji="1" lang="en-US" altLang="ja-JP" sz="1200" kern="1200" dirty="0" smtClean="0">
                <a:solidFill>
                  <a:schemeClr val="tx1"/>
                </a:solidFill>
                <a:effectLst/>
                <a:latin typeface="+mn-lt"/>
                <a:ea typeface="+mn-ea"/>
                <a:cs typeface="+mn-cs"/>
              </a:rPr>
              <a:t>NIM</a:t>
            </a:r>
            <a:r>
              <a:rPr kumimoji="1" lang="ja-JP" altLang="ja-JP" sz="1200" kern="1200" dirty="0" smtClean="0">
                <a:solidFill>
                  <a:schemeClr val="tx1"/>
                </a:solidFill>
                <a:effectLst/>
                <a:latin typeface="+mn-lt"/>
                <a:ea typeface="+mn-ea"/>
                <a:cs typeface="+mn-cs"/>
              </a:rPr>
              <a:t>信号を出力するものです。</a:t>
            </a:r>
          </a:p>
          <a:p>
            <a:r>
              <a:rPr kumimoji="1" lang="en-US" altLang="ja-JP" sz="1200" kern="1200" dirty="0" smtClean="0">
                <a:solidFill>
                  <a:schemeClr val="tx1"/>
                </a:solidFill>
                <a:effectLst/>
                <a:latin typeface="+mn-lt"/>
                <a:ea typeface="+mn-ea"/>
                <a:cs typeface="+mn-cs"/>
              </a:rPr>
              <a:t>FAN</a:t>
            </a:r>
            <a:r>
              <a:rPr kumimoji="1" lang="ja-JP" altLang="ja-JP" sz="1200" kern="1200" dirty="0" smtClean="0">
                <a:solidFill>
                  <a:schemeClr val="tx1"/>
                </a:solidFill>
                <a:effectLst/>
                <a:latin typeface="+mn-lt"/>
                <a:ea typeface="+mn-ea"/>
                <a:cs typeface="+mn-cs"/>
              </a:rPr>
              <a:t>はいずれかの入力端子に信号が来た場合に</a:t>
            </a:r>
            <a:r>
              <a:rPr kumimoji="1" lang="en-US" altLang="ja-JP" sz="1200" kern="1200" dirty="0" smtClean="0">
                <a:solidFill>
                  <a:schemeClr val="tx1"/>
                </a:solidFill>
                <a:effectLst/>
                <a:latin typeface="+mn-lt"/>
                <a:ea typeface="+mn-ea"/>
                <a:cs typeface="+mn-cs"/>
              </a:rPr>
              <a:t>NIM</a:t>
            </a:r>
            <a:r>
              <a:rPr kumimoji="1" lang="ja-JP" altLang="ja-JP" sz="1200" kern="1200" dirty="0" smtClean="0">
                <a:solidFill>
                  <a:schemeClr val="tx1"/>
                </a:solidFill>
                <a:effectLst/>
                <a:latin typeface="+mn-lt"/>
                <a:ea typeface="+mn-ea"/>
                <a:cs typeface="+mn-cs"/>
              </a:rPr>
              <a:t>信号を出力するものです。</a:t>
            </a:r>
          </a:p>
          <a:p>
            <a:r>
              <a:rPr kumimoji="1" lang="en-US" altLang="ja-JP" sz="1200" kern="1200" dirty="0" smtClean="0">
                <a:solidFill>
                  <a:schemeClr val="tx1"/>
                </a:solidFill>
                <a:effectLst/>
                <a:latin typeface="+mn-lt"/>
                <a:ea typeface="+mn-ea"/>
                <a:cs typeface="+mn-cs"/>
              </a:rPr>
              <a:t>gate generator</a:t>
            </a:r>
            <a:r>
              <a:rPr kumimoji="1" lang="ja-JP" altLang="ja-JP" sz="1200" kern="1200" dirty="0" smtClean="0">
                <a:solidFill>
                  <a:schemeClr val="tx1"/>
                </a:solidFill>
                <a:effectLst/>
                <a:latin typeface="+mn-lt"/>
                <a:ea typeface="+mn-ea"/>
                <a:cs typeface="+mn-cs"/>
              </a:rPr>
              <a:t>は信号が入力されたとき一定の時間幅の</a:t>
            </a:r>
            <a:r>
              <a:rPr kumimoji="1" lang="en-US" altLang="ja-JP" sz="1200" kern="1200" dirty="0" smtClean="0">
                <a:solidFill>
                  <a:schemeClr val="tx1"/>
                </a:solidFill>
                <a:effectLst/>
                <a:latin typeface="+mn-lt"/>
                <a:ea typeface="+mn-ea"/>
                <a:cs typeface="+mn-cs"/>
              </a:rPr>
              <a:t>NIM</a:t>
            </a:r>
            <a:r>
              <a:rPr kumimoji="1" lang="ja-JP" altLang="ja-JP" sz="1200" kern="1200" dirty="0" smtClean="0">
                <a:solidFill>
                  <a:schemeClr val="tx1"/>
                </a:solidFill>
                <a:effectLst/>
                <a:latin typeface="+mn-lt"/>
                <a:ea typeface="+mn-ea"/>
                <a:cs typeface="+mn-cs"/>
              </a:rPr>
              <a:t>信号を出力するものです。</a:t>
            </a:r>
          </a:p>
          <a:p>
            <a:r>
              <a:rPr kumimoji="1" lang="en-US" altLang="ja-JP" sz="1200" kern="1200" dirty="0" smtClean="0">
                <a:solidFill>
                  <a:schemeClr val="tx1"/>
                </a:solidFill>
                <a:effectLst/>
                <a:latin typeface="+mn-lt"/>
                <a:ea typeface="+mn-ea"/>
                <a:cs typeface="+mn-cs"/>
              </a:rPr>
              <a:t>Veto</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gate</a:t>
            </a:r>
            <a:r>
              <a:rPr kumimoji="1" lang="ja-JP" altLang="ja-JP" sz="1200" kern="1200" dirty="0" smtClean="0">
                <a:solidFill>
                  <a:schemeClr val="tx1"/>
                </a:solidFill>
                <a:effectLst/>
                <a:latin typeface="+mn-lt"/>
                <a:ea typeface="+mn-ea"/>
                <a:cs typeface="+mn-cs"/>
              </a:rPr>
              <a:t>の信号が来ている間に、次の信号が入力されないようにするためのものです。</a:t>
            </a:r>
          </a:p>
          <a:p>
            <a:r>
              <a:rPr kumimoji="1" lang="en-US" altLang="ja-JP" sz="1200" kern="1200" dirty="0" smtClean="0">
                <a:solidFill>
                  <a:schemeClr val="tx1"/>
                </a:solidFill>
                <a:effectLst/>
                <a:latin typeface="+mn-lt"/>
                <a:ea typeface="+mn-ea"/>
                <a:cs typeface="+mn-cs"/>
              </a:rPr>
              <a:t>TDC</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start</a:t>
            </a:r>
            <a:r>
              <a:rPr kumimoji="1" lang="ja-JP" altLang="ja-JP" sz="1200" kern="1200" dirty="0" smtClean="0">
                <a:solidFill>
                  <a:schemeClr val="tx1"/>
                </a:solidFill>
                <a:effectLst/>
                <a:latin typeface="+mn-lt"/>
                <a:ea typeface="+mn-ea"/>
                <a:cs typeface="+mn-cs"/>
              </a:rPr>
              <a:t>に信号が入ってから</a:t>
            </a:r>
            <a:r>
              <a:rPr kumimoji="1" lang="en-US" altLang="ja-JP" sz="1200" kern="1200" dirty="0" smtClean="0">
                <a:solidFill>
                  <a:schemeClr val="tx1"/>
                </a:solidFill>
                <a:effectLst/>
                <a:latin typeface="+mn-lt"/>
                <a:ea typeface="+mn-ea"/>
                <a:cs typeface="+mn-cs"/>
              </a:rPr>
              <a:t>stop</a:t>
            </a:r>
            <a:r>
              <a:rPr kumimoji="1" lang="ja-JP" altLang="ja-JP" sz="1200" kern="1200" dirty="0" smtClean="0">
                <a:solidFill>
                  <a:schemeClr val="tx1"/>
                </a:solidFill>
                <a:effectLst/>
                <a:latin typeface="+mn-lt"/>
                <a:ea typeface="+mn-ea"/>
                <a:cs typeface="+mn-cs"/>
              </a:rPr>
              <a:t>に信号が入るまでの時間に比例した値を出力するものです。</a:t>
            </a:r>
          </a:p>
          <a:p>
            <a:r>
              <a:rPr kumimoji="1" lang="en-US" altLang="ja-JP" sz="1200" kern="1200" dirty="0" smtClean="0">
                <a:solidFill>
                  <a:schemeClr val="tx1"/>
                </a:solidFill>
                <a:effectLst/>
                <a:latin typeface="+mn-lt"/>
                <a:ea typeface="+mn-ea"/>
                <a:cs typeface="+mn-cs"/>
              </a:rPr>
              <a:t>ADC</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gate</a:t>
            </a:r>
            <a:r>
              <a:rPr kumimoji="1" lang="ja-JP" altLang="ja-JP" sz="1200" kern="1200" dirty="0" smtClean="0">
                <a:solidFill>
                  <a:schemeClr val="tx1"/>
                </a:solidFill>
                <a:effectLst/>
                <a:latin typeface="+mn-lt"/>
                <a:ea typeface="+mn-ea"/>
                <a:cs typeface="+mn-cs"/>
              </a:rPr>
              <a:t>が開いている間に来た信号の時間積分である電荷に比例した値を出力するものです。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14</a:t>
            </a:fld>
            <a:endParaRPr kumimoji="1" lang="ja-JP" altLang="en-US"/>
          </a:p>
        </p:txBody>
      </p:sp>
    </p:spTree>
    <p:extLst>
      <p:ext uri="{BB962C8B-B14F-4D97-AF65-F5344CB8AC3E}">
        <p14:creationId xmlns:p14="http://schemas.microsoft.com/office/powerpoint/2010/main" val="2772023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測定の概念図について説明します。現象としては</a:t>
            </a:r>
            <a:r>
              <a:rPr kumimoji="1" lang="en-US" altLang="ja-JP" sz="1200" kern="1200" dirty="0" smtClean="0">
                <a:solidFill>
                  <a:schemeClr val="tx1"/>
                </a:solidFill>
                <a:effectLst/>
                <a:latin typeface="+mn-lt"/>
                <a:ea typeface="+mn-ea"/>
                <a:cs typeface="+mn-cs"/>
              </a:rPr>
              <a:t>e</a:t>
            </a:r>
            <a:r>
              <a:rPr kumimoji="1" lang="ja-JP" altLang="ja-JP" sz="1200" kern="1200" dirty="0" smtClean="0">
                <a:solidFill>
                  <a:schemeClr val="tx1"/>
                </a:solidFill>
                <a:effectLst/>
                <a:latin typeface="+mn-lt"/>
                <a:ea typeface="+mn-ea"/>
                <a:cs typeface="+mn-cs"/>
              </a:rPr>
              <a:t>⁺が</a:t>
            </a:r>
            <a:r>
              <a:rPr kumimoji="1" lang="en-US" altLang="ja-JP" sz="1200" kern="1200" dirty="0" smtClean="0">
                <a:solidFill>
                  <a:schemeClr val="tx1"/>
                </a:solidFill>
                <a:effectLst/>
                <a:latin typeface="+mn-lt"/>
                <a:ea typeface="+mn-ea"/>
                <a:cs typeface="+mn-cs"/>
              </a:rPr>
              <a:t>PS</a:t>
            </a:r>
            <a:r>
              <a:rPr kumimoji="1" lang="ja-JP" altLang="ja-JP" sz="1200" kern="1200" dirty="0" smtClean="0">
                <a:solidFill>
                  <a:schemeClr val="tx1"/>
                </a:solidFill>
                <a:effectLst/>
                <a:latin typeface="+mn-lt"/>
                <a:ea typeface="+mn-ea"/>
                <a:cs typeface="+mn-cs"/>
              </a:rPr>
              <a:t>を通過した後に</a:t>
            </a:r>
            <a:r>
              <a:rPr kumimoji="1" lang="en-US" altLang="ja-JP" sz="1200" kern="1200" dirty="0" smtClean="0">
                <a:solidFill>
                  <a:schemeClr val="tx1"/>
                </a:solidFill>
                <a:effectLst/>
                <a:latin typeface="+mn-lt"/>
                <a:ea typeface="+mn-ea"/>
                <a:cs typeface="+mn-cs"/>
              </a:rPr>
              <a:t>Ps</a:t>
            </a:r>
            <a:r>
              <a:rPr kumimoji="1" lang="ja-JP" altLang="ja-JP" sz="1200" kern="1200" dirty="0" err="1" smtClean="0">
                <a:solidFill>
                  <a:schemeClr val="tx1"/>
                </a:solidFill>
                <a:effectLst/>
                <a:latin typeface="+mn-lt"/>
                <a:ea typeface="+mn-ea"/>
                <a:cs typeface="+mn-cs"/>
              </a:rPr>
              <a:t>が崩</a:t>
            </a:r>
            <a:r>
              <a:rPr kumimoji="1" lang="ja-JP" altLang="ja-JP" sz="1200" kern="1200" dirty="0" smtClean="0">
                <a:solidFill>
                  <a:schemeClr val="tx1"/>
                </a:solidFill>
                <a:effectLst/>
                <a:latin typeface="+mn-lt"/>
                <a:ea typeface="+mn-ea"/>
                <a:cs typeface="+mn-cs"/>
              </a:rPr>
              <a:t>壊しγ線を出して</a:t>
            </a:r>
            <a:r>
              <a:rPr kumimoji="1" lang="en-US" altLang="ja-JP" sz="1200" kern="1200" dirty="0" err="1" smtClean="0">
                <a:solidFill>
                  <a:schemeClr val="tx1"/>
                </a:solidFill>
                <a:effectLst/>
                <a:latin typeface="+mn-lt"/>
                <a:ea typeface="+mn-ea"/>
                <a:cs typeface="+mn-cs"/>
              </a:rPr>
              <a:t>NaI</a:t>
            </a:r>
            <a:r>
              <a:rPr kumimoji="1" lang="ja-JP" altLang="ja-JP" sz="1200" kern="1200" dirty="0" smtClean="0">
                <a:solidFill>
                  <a:schemeClr val="tx1"/>
                </a:solidFill>
                <a:effectLst/>
                <a:latin typeface="+mn-lt"/>
                <a:ea typeface="+mn-ea"/>
                <a:cs typeface="+mn-cs"/>
              </a:rPr>
              <a:t>を鳴らすので、</a:t>
            </a:r>
            <a:r>
              <a:rPr kumimoji="1" lang="en-US" altLang="ja-JP" sz="1200" kern="1200" dirty="0" smtClean="0">
                <a:solidFill>
                  <a:schemeClr val="tx1"/>
                </a:solidFill>
                <a:effectLst/>
                <a:latin typeface="+mn-lt"/>
                <a:ea typeface="+mn-ea"/>
                <a:cs typeface="+mn-cs"/>
              </a:rPr>
              <a:t>PS</a:t>
            </a:r>
            <a:r>
              <a:rPr kumimoji="1" lang="ja-JP" altLang="ja-JP" sz="1200" kern="1200" dirty="0" smtClean="0">
                <a:solidFill>
                  <a:schemeClr val="tx1"/>
                </a:solidFill>
                <a:effectLst/>
                <a:latin typeface="+mn-lt"/>
                <a:ea typeface="+mn-ea"/>
                <a:cs typeface="+mn-cs"/>
              </a:rPr>
              <a:t>の信号を</a:t>
            </a:r>
            <a:r>
              <a:rPr kumimoji="1" lang="en-US" altLang="ja-JP" sz="1200" kern="1200" dirty="0" smtClean="0">
                <a:solidFill>
                  <a:schemeClr val="tx1"/>
                </a:solidFill>
                <a:effectLst/>
                <a:latin typeface="+mn-lt"/>
                <a:ea typeface="+mn-ea"/>
                <a:cs typeface="+mn-cs"/>
              </a:rPr>
              <a:t>TDC</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start</a:t>
            </a:r>
            <a:r>
              <a:rPr kumimoji="1" lang="ja-JP" altLang="ja-JP" sz="1200" kern="1200" dirty="0" smtClean="0">
                <a:solidFill>
                  <a:schemeClr val="tx1"/>
                </a:solidFill>
                <a:effectLst/>
                <a:latin typeface="+mn-lt"/>
                <a:ea typeface="+mn-ea"/>
                <a:cs typeface="+mn-cs"/>
              </a:rPr>
              <a:t>に、</a:t>
            </a:r>
            <a:r>
              <a:rPr kumimoji="1" lang="en-US" altLang="ja-JP" sz="1200" kern="1200" dirty="0" err="1" smtClean="0">
                <a:solidFill>
                  <a:schemeClr val="tx1"/>
                </a:solidFill>
                <a:effectLst/>
                <a:latin typeface="+mn-lt"/>
                <a:ea typeface="+mn-ea"/>
                <a:cs typeface="+mn-cs"/>
              </a:rPr>
              <a:t>NaI</a:t>
            </a:r>
            <a:r>
              <a:rPr kumimoji="1" lang="ja-JP" altLang="ja-JP" sz="1200" kern="1200" dirty="0" smtClean="0">
                <a:solidFill>
                  <a:schemeClr val="tx1"/>
                </a:solidFill>
                <a:effectLst/>
                <a:latin typeface="+mn-lt"/>
                <a:ea typeface="+mn-ea"/>
                <a:cs typeface="+mn-cs"/>
              </a:rPr>
              <a:t>の信号を</a:t>
            </a:r>
            <a:r>
              <a:rPr kumimoji="1" lang="en-US" altLang="ja-JP" sz="1200" kern="1200" dirty="0" smtClean="0">
                <a:solidFill>
                  <a:schemeClr val="tx1"/>
                </a:solidFill>
                <a:effectLst/>
                <a:latin typeface="+mn-lt"/>
                <a:ea typeface="+mn-ea"/>
                <a:cs typeface="+mn-cs"/>
              </a:rPr>
              <a:t>TDC</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stop</a:t>
            </a:r>
            <a:r>
              <a:rPr kumimoji="1" lang="ja-JP" altLang="ja-JP" sz="1200" kern="1200" dirty="0" smtClean="0">
                <a:solidFill>
                  <a:schemeClr val="tx1"/>
                </a:solidFill>
                <a:effectLst/>
                <a:latin typeface="+mn-lt"/>
                <a:ea typeface="+mn-ea"/>
                <a:cs typeface="+mn-cs"/>
              </a:rPr>
              <a:t>にすることが理想的である。しかし</a:t>
            </a:r>
            <a:r>
              <a:rPr kumimoji="1" lang="en-US" altLang="ja-JP" sz="1200" kern="1200" dirty="0" smtClean="0">
                <a:solidFill>
                  <a:schemeClr val="tx1"/>
                </a:solidFill>
                <a:effectLst/>
                <a:latin typeface="+mn-lt"/>
                <a:ea typeface="+mn-ea"/>
                <a:cs typeface="+mn-cs"/>
              </a:rPr>
              <a:t>PS</a:t>
            </a:r>
            <a:r>
              <a:rPr kumimoji="1" lang="ja-JP" altLang="ja-JP" sz="1200" kern="1200" dirty="0" smtClean="0">
                <a:solidFill>
                  <a:schemeClr val="tx1"/>
                </a:solidFill>
                <a:effectLst/>
                <a:latin typeface="+mn-lt"/>
                <a:ea typeface="+mn-ea"/>
                <a:cs typeface="+mn-cs"/>
              </a:rPr>
              <a:t>を通過した</a:t>
            </a:r>
            <a:r>
              <a:rPr kumimoji="1" lang="en-US" altLang="ja-JP" sz="1200" kern="1200" dirty="0" smtClean="0">
                <a:solidFill>
                  <a:schemeClr val="tx1"/>
                </a:solidFill>
                <a:effectLst/>
                <a:latin typeface="+mn-lt"/>
                <a:ea typeface="+mn-ea"/>
                <a:cs typeface="+mn-cs"/>
              </a:rPr>
              <a:t>e</a:t>
            </a:r>
            <a:r>
              <a:rPr kumimoji="1" lang="ja-JP" altLang="ja-JP" sz="1200" kern="1200" dirty="0" smtClean="0">
                <a:solidFill>
                  <a:schemeClr val="tx1"/>
                </a:solidFill>
                <a:effectLst/>
                <a:latin typeface="+mn-lt"/>
                <a:ea typeface="+mn-ea"/>
                <a:cs typeface="+mn-cs"/>
              </a:rPr>
              <a:t>⁺が必ずしも</a:t>
            </a:r>
            <a:r>
              <a:rPr kumimoji="1" lang="en-US" altLang="ja-JP" sz="1200" kern="1200" dirty="0" smtClean="0">
                <a:solidFill>
                  <a:schemeClr val="tx1"/>
                </a:solidFill>
                <a:effectLst/>
                <a:latin typeface="+mn-lt"/>
                <a:ea typeface="+mn-ea"/>
                <a:cs typeface="+mn-cs"/>
              </a:rPr>
              <a:t>Ps</a:t>
            </a:r>
            <a:r>
              <a:rPr kumimoji="1" lang="ja-JP" altLang="ja-JP" sz="1200" kern="1200" dirty="0" smtClean="0">
                <a:solidFill>
                  <a:schemeClr val="tx1"/>
                </a:solidFill>
                <a:effectLst/>
                <a:latin typeface="+mn-lt"/>
                <a:ea typeface="+mn-ea"/>
                <a:cs typeface="+mn-cs"/>
              </a:rPr>
              <a:t>を形成するとは限らない。</a:t>
            </a:r>
            <a:r>
              <a:rPr kumimoji="1" lang="ja-JP" altLang="ja-JP" sz="1200" kern="1200" dirty="0" err="1" smtClean="0">
                <a:solidFill>
                  <a:schemeClr val="tx1"/>
                </a:solidFill>
                <a:effectLst/>
                <a:latin typeface="+mn-lt"/>
                <a:ea typeface="+mn-ea"/>
                <a:cs typeface="+mn-cs"/>
              </a:rPr>
              <a:t>なの</a:t>
            </a:r>
            <a:r>
              <a:rPr kumimoji="1" lang="ja-JP" altLang="ja-JP" sz="1200" kern="1200" dirty="0" smtClean="0">
                <a:solidFill>
                  <a:schemeClr val="tx1"/>
                </a:solidFill>
                <a:effectLst/>
                <a:latin typeface="+mn-lt"/>
                <a:ea typeface="+mn-ea"/>
                <a:cs typeface="+mn-cs"/>
              </a:rPr>
              <a:t>で</a:t>
            </a:r>
            <a:r>
              <a:rPr kumimoji="1" lang="en-US" altLang="ja-JP" sz="1200" kern="1200" dirty="0" smtClean="0">
                <a:solidFill>
                  <a:schemeClr val="tx1"/>
                </a:solidFill>
                <a:effectLst/>
                <a:latin typeface="+mn-lt"/>
                <a:ea typeface="+mn-ea"/>
                <a:cs typeface="+mn-cs"/>
              </a:rPr>
              <a:t>PS</a:t>
            </a:r>
            <a:r>
              <a:rPr kumimoji="1" lang="ja-JP" altLang="ja-JP" sz="1200" kern="1200" dirty="0" smtClean="0">
                <a:solidFill>
                  <a:schemeClr val="tx1"/>
                </a:solidFill>
                <a:effectLst/>
                <a:latin typeface="+mn-lt"/>
                <a:ea typeface="+mn-ea"/>
                <a:cs typeface="+mn-cs"/>
              </a:rPr>
              <a:t>の信号を受け取り、</a:t>
            </a:r>
            <a:r>
              <a:rPr kumimoji="1" lang="en-US" altLang="ja-JP" sz="1200" kern="1200" dirty="0" smtClean="0">
                <a:solidFill>
                  <a:schemeClr val="tx1"/>
                </a:solidFill>
                <a:effectLst/>
                <a:latin typeface="+mn-lt"/>
                <a:ea typeface="+mn-ea"/>
                <a:cs typeface="+mn-cs"/>
              </a:rPr>
              <a:t>gate</a:t>
            </a:r>
            <a:r>
              <a:rPr kumimoji="1" lang="ja-JP" altLang="ja-JP" sz="1200" kern="1200" dirty="0" smtClean="0">
                <a:solidFill>
                  <a:schemeClr val="tx1"/>
                </a:solidFill>
                <a:effectLst/>
                <a:latin typeface="+mn-lt"/>
                <a:ea typeface="+mn-ea"/>
                <a:cs typeface="+mn-cs"/>
              </a:rPr>
              <a:t>を開くときに</a:t>
            </a:r>
            <a:r>
              <a:rPr kumimoji="1" lang="en-US" altLang="ja-JP" sz="1200" kern="1200" dirty="0" smtClean="0">
                <a:solidFill>
                  <a:schemeClr val="tx1"/>
                </a:solidFill>
                <a:effectLst/>
                <a:latin typeface="+mn-lt"/>
                <a:ea typeface="+mn-ea"/>
                <a:cs typeface="+mn-cs"/>
              </a:rPr>
              <a:t>veto</a:t>
            </a:r>
            <a:r>
              <a:rPr kumimoji="1" lang="ja-JP" altLang="ja-JP" sz="1200" kern="1200" dirty="0" smtClean="0">
                <a:solidFill>
                  <a:schemeClr val="tx1"/>
                </a:solidFill>
                <a:effectLst/>
                <a:latin typeface="+mn-lt"/>
                <a:ea typeface="+mn-ea"/>
                <a:cs typeface="+mn-cs"/>
              </a:rPr>
              <a:t>で後からやってくる</a:t>
            </a:r>
            <a:r>
              <a:rPr kumimoji="1" lang="en-US" altLang="ja-JP" sz="1200" kern="1200" dirty="0" smtClean="0">
                <a:solidFill>
                  <a:schemeClr val="tx1"/>
                </a:solidFill>
                <a:effectLst/>
                <a:latin typeface="+mn-lt"/>
                <a:ea typeface="+mn-ea"/>
                <a:cs typeface="+mn-cs"/>
              </a:rPr>
              <a:t>e</a:t>
            </a:r>
            <a:r>
              <a:rPr kumimoji="1" lang="ja-JP" altLang="ja-JP" sz="1200" kern="1200" dirty="0" smtClean="0">
                <a:solidFill>
                  <a:schemeClr val="tx1"/>
                </a:solidFill>
                <a:effectLst/>
                <a:latin typeface="+mn-lt"/>
                <a:ea typeface="+mn-ea"/>
                <a:cs typeface="+mn-cs"/>
              </a:rPr>
              <a:t>⁺による信号を受け取らないようにして、この</a:t>
            </a:r>
            <a:r>
              <a:rPr kumimoji="1" lang="en-US" altLang="ja-JP" sz="1200" kern="1200" dirty="0" smtClean="0">
                <a:solidFill>
                  <a:schemeClr val="tx1"/>
                </a:solidFill>
                <a:effectLst/>
                <a:latin typeface="+mn-lt"/>
                <a:ea typeface="+mn-ea"/>
                <a:cs typeface="+mn-cs"/>
              </a:rPr>
              <a:t>gate</a:t>
            </a:r>
            <a:r>
              <a:rPr kumimoji="1" lang="ja-JP" altLang="ja-JP" sz="1200" kern="1200" dirty="0" smtClean="0">
                <a:solidFill>
                  <a:schemeClr val="tx1"/>
                </a:solidFill>
                <a:effectLst/>
                <a:latin typeface="+mn-lt"/>
                <a:ea typeface="+mn-ea"/>
                <a:cs typeface="+mn-cs"/>
              </a:rPr>
              <a:t>と</a:t>
            </a:r>
            <a:r>
              <a:rPr kumimoji="1" lang="en-US" altLang="ja-JP" sz="1200" kern="1200" dirty="0" err="1" smtClean="0">
                <a:solidFill>
                  <a:schemeClr val="tx1"/>
                </a:solidFill>
                <a:effectLst/>
                <a:latin typeface="+mn-lt"/>
                <a:ea typeface="+mn-ea"/>
                <a:cs typeface="+mn-cs"/>
              </a:rPr>
              <a:t>NaI</a:t>
            </a:r>
            <a:r>
              <a:rPr kumimoji="1" lang="ja-JP" altLang="ja-JP" sz="1200" kern="1200" dirty="0" smtClean="0">
                <a:solidFill>
                  <a:schemeClr val="tx1"/>
                </a:solidFill>
                <a:effectLst/>
                <a:latin typeface="+mn-lt"/>
                <a:ea typeface="+mn-ea"/>
                <a:cs typeface="+mn-cs"/>
              </a:rPr>
              <a:t>の信号で</a:t>
            </a:r>
            <a:r>
              <a:rPr kumimoji="1" lang="en-US" altLang="ja-JP" sz="1200" kern="1200" dirty="0" smtClean="0">
                <a:solidFill>
                  <a:schemeClr val="tx1"/>
                </a:solidFill>
                <a:effectLst/>
                <a:latin typeface="+mn-lt"/>
                <a:ea typeface="+mn-ea"/>
                <a:cs typeface="+mn-cs"/>
              </a:rPr>
              <a:t>coincidence</a:t>
            </a:r>
            <a:r>
              <a:rPr kumimoji="1" lang="ja-JP" altLang="ja-JP" sz="1200" kern="1200" dirty="0" smtClean="0">
                <a:solidFill>
                  <a:schemeClr val="tx1"/>
                </a:solidFill>
                <a:effectLst/>
                <a:latin typeface="+mn-lt"/>
                <a:ea typeface="+mn-ea"/>
                <a:cs typeface="+mn-cs"/>
              </a:rPr>
              <a:t>をとりこれを</a:t>
            </a:r>
            <a:r>
              <a:rPr kumimoji="1" lang="en-US" altLang="ja-JP" sz="1200" kern="1200" dirty="0" smtClean="0">
                <a:solidFill>
                  <a:schemeClr val="tx1"/>
                </a:solidFill>
                <a:effectLst/>
                <a:latin typeface="+mn-lt"/>
                <a:ea typeface="+mn-ea"/>
                <a:cs typeface="+mn-cs"/>
              </a:rPr>
              <a:t>TDC</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start</a:t>
            </a:r>
            <a:r>
              <a:rPr kumimoji="1" lang="ja-JP" altLang="ja-JP" sz="1200" kern="1200" dirty="0" smtClean="0">
                <a:solidFill>
                  <a:schemeClr val="tx1"/>
                </a:solidFill>
                <a:effectLst/>
                <a:latin typeface="+mn-lt"/>
                <a:ea typeface="+mn-ea"/>
                <a:cs typeface="+mn-cs"/>
              </a:rPr>
              <a:t>とする。</a:t>
            </a:r>
            <a:r>
              <a:rPr kumimoji="1" lang="en-US" altLang="ja-JP" sz="1200" kern="1200" dirty="0" smtClean="0">
                <a:solidFill>
                  <a:schemeClr val="tx1"/>
                </a:solidFill>
                <a:effectLst/>
                <a:latin typeface="+mn-lt"/>
                <a:ea typeface="+mn-ea"/>
                <a:cs typeface="+mn-cs"/>
              </a:rPr>
              <a:t>PS</a:t>
            </a:r>
            <a:r>
              <a:rPr kumimoji="1" lang="ja-JP" altLang="ja-JP" sz="1200" kern="1200" dirty="0" smtClean="0">
                <a:solidFill>
                  <a:schemeClr val="tx1"/>
                </a:solidFill>
                <a:effectLst/>
                <a:latin typeface="+mn-lt"/>
                <a:ea typeface="+mn-ea"/>
                <a:cs typeface="+mn-cs"/>
              </a:rPr>
              <a:t>の信号を遅らせてこれを</a:t>
            </a:r>
            <a:r>
              <a:rPr kumimoji="1" lang="en-US" altLang="ja-JP" sz="1200" kern="1200" dirty="0" smtClean="0">
                <a:solidFill>
                  <a:schemeClr val="tx1"/>
                </a:solidFill>
                <a:effectLst/>
                <a:latin typeface="+mn-lt"/>
                <a:ea typeface="+mn-ea"/>
                <a:cs typeface="+mn-cs"/>
              </a:rPr>
              <a:t>TDC</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stop</a:t>
            </a:r>
            <a:r>
              <a:rPr kumimoji="1" lang="ja-JP" altLang="ja-JP" sz="1200" kern="1200" dirty="0" smtClean="0">
                <a:solidFill>
                  <a:schemeClr val="tx1"/>
                </a:solidFill>
                <a:effectLst/>
                <a:latin typeface="+mn-lt"/>
                <a:ea typeface="+mn-ea"/>
                <a:cs typeface="+mn-cs"/>
              </a:rPr>
              <a:t>としました。この時の</a:t>
            </a:r>
            <a:r>
              <a:rPr kumimoji="1" lang="en-US" altLang="ja-JP" sz="1200" kern="1200" dirty="0" smtClean="0">
                <a:solidFill>
                  <a:schemeClr val="tx1"/>
                </a:solidFill>
                <a:effectLst/>
                <a:latin typeface="+mn-lt"/>
                <a:ea typeface="+mn-ea"/>
                <a:cs typeface="+mn-cs"/>
              </a:rPr>
              <a:t>delay</a:t>
            </a:r>
            <a:r>
              <a:rPr kumimoji="1" lang="ja-JP" altLang="ja-JP" sz="1200" kern="1200" dirty="0" smtClean="0">
                <a:solidFill>
                  <a:schemeClr val="tx1"/>
                </a:solidFill>
                <a:effectLst/>
                <a:latin typeface="+mn-lt"/>
                <a:ea typeface="+mn-ea"/>
                <a:cs typeface="+mn-cs"/>
              </a:rPr>
              <a:t>から</a:t>
            </a:r>
            <a:r>
              <a:rPr kumimoji="1" lang="en-US" altLang="ja-JP" sz="1200" kern="1200" dirty="0" smtClean="0">
                <a:solidFill>
                  <a:schemeClr val="tx1"/>
                </a:solidFill>
                <a:effectLst/>
                <a:latin typeface="+mn-lt"/>
                <a:ea typeface="+mn-ea"/>
                <a:cs typeface="+mn-cs"/>
              </a:rPr>
              <a:t>TDC</a:t>
            </a:r>
            <a:r>
              <a:rPr kumimoji="1" lang="ja-JP" altLang="ja-JP" sz="1200" kern="1200" dirty="0" smtClean="0">
                <a:solidFill>
                  <a:schemeClr val="tx1"/>
                </a:solidFill>
                <a:effectLst/>
                <a:latin typeface="+mn-lt"/>
                <a:ea typeface="+mn-ea"/>
                <a:cs typeface="+mn-cs"/>
              </a:rPr>
              <a:t>の値を引いたものが求めたい崩壊時間である。</a:t>
            </a:r>
            <a:endParaRPr kumimoji="1" lang="ja-JP" altLang="en-US" dirty="0"/>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15</a:t>
            </a:fld>
            <a:endParaRPr kumimoji="1" lang="ja-JP" altLang="en-US"/>
          </a:p>
        </p:txBody>
      </p:sp>
    </p:spTree>
    <p:extLst>
      <p:ext uri="{BB962C8B-B14F-4D97-AF65-F5344CB8AC3E}">
        <p14:creationId xmlns:p14="http://schemas.microsoft.com/office/powerpoint/2010/main" val="3752044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回路図について説明します。まず</a:t>
            </a:r>
            <a:r>
              <a:rPr kumimoji="1" lang="en-US" altLang="ja-JP" sz="1200" kern="1200" dirty="0" smtClean="0">
                <a:solidFill>
                  <a:schemeClr val="tx1"/>
                </a:solidFill>
                <a:effectLst/>
                <a:latin typeface="+mn-lt"/>
                <a:ea typeface="+mn-ea"/>
                <a:cs typeface="+mn-cs"/>
              </a:rPr>
              <a:t>e</a:t>
            </a:r>
            <a:r>
              <a:rPr kumimoji="1" lang="ja-JP" altLang="ja-JP" sz="1200" kern="1200" dirty="0" smtClean="0">
                <a:solidFill>
                  <a:schemeClr val="tx1"/>
                </a:solidFill>
                <a:effectLst/>
                <a:latin typeface="+mn-lt"/>
                <a:ea typeface="+mn-ea"/>
                <a:cs typeface="+mn-cs"/>
              </a:rPr>
              <a:t>⁺が</a:t>
            </a:r>
            <a:r>
              <a:rPr kumimoji="1" lang="en-US" altLang="ja-JP" sz="1200" kern="1200" dirty="0" smtClean="0">
                <a:solidFill>
                  <a:schemeClr val="tx1"/>
                </a:solidFill>
                <a:effectLst/>
                <a:latin typeface="+mn-lt"/>
                <a:ea typeface="+mn-ea"/>
                <a:cs typeface="+mn-cs"/>
              </a:rPr>
              <a:t>PS</a:t>
            </a:r>
            <a:r>
              <a:rPr kumimoji="1" lang="ja-JP" altLang="ja-JP" sz="1200" kern="1200" dirty="0" smtClean="0">
                <a:solidFill>
                  <a:schemeClr val="tx1"/>
                </a:solidFill>
                <a:effectLst/>
                <a:latin typeface="+mn-lt"/>
                <a:ea typeface="+mn-ea"/>
                <a:cs typeface="+mn-cs"/>
              </a:rPr>
              <a:t>を鳴らした信号が</a:t>
            </a:r>
            <a:r>
              <a:rPr kumimoji="1" lang="en-US" altLang="ja-JP" sz="1200" kern="1200" dirty="0" smtClean="0">
                <a:solidFill>
                  <a:schemeClr val="tx1"/>
                </a:solidFill>
                <a:effectLst/>
                <a:latin typeface="+mn-lt"/>
                <a:ea typeface="+mn-ea"/>
                <a:cs typeface="+mn-cs"/>
              </a:rPr>
              <a:t>discri1</a:t>
            </a:r>
            <a:r>
              <a:rPr kumimoji="1" lang="ja-JP" altLang="ja-JP" sz="1200" kern="1200" dirty="0" smtClean="0">
                <a:solidFill>
                  <a:schemeClr val="tx1"/>
                </a:solidFill>
                <a:effectLst/>
                <a:latin typeface="+mn-lt"/>
                <a:ea typeface="+mn-ea"/>
                <a:cs typeface="+mn-cs"/>
              </a:rPr>
              <a:t>に入ります。ここから</a:t>
            </a:r>
            <a:r>
              <a:rPr kumimoji="1" lang="en-US" altLang="ja-JP" sz="1200" kern="1200" dirty="0" smtClean="0">
                <a:solidFill>
                  <a:schemeClr val="tx1"/>
                </a:solidFill>
                <a:effectLst/>
                <a:latin typeface="+mn-lt"/>
                <a:ea typeface="+mn-ea"/>
                <a:cs typeface="+mn-cs"/>
              </a:rPr>
              <a:t>gate1</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TDC!</a:t>
            </a:r>
            <a:r>
              <a:rPr kumimoji="1" lang="ja-JP" altLang="ja-JP" sz="1200" kern="1200" dirty="0" smtClean="0">
                <a:solidFill>
                  <a:schemeClr val="tx1"/>
                </a:solidFill>
                <a:effectLst/>
                <a:latin typeface="+mn-lt"/>
                <a:ea typeface="+mn-ea"/>
                <a:cs typeface="+mn-cs"/>
              </a:rPr>
              <a:t>に別れ、</a:t>
            </a:r>
            <a:r>
              <a:rPr kumimoji="1" lang="en-US" altLang="ja-JP" sz="1200" kern="1200" dirty="0" smtClean="0">
                <a:solidFill>
                  <a:schemeClr val="tx1"/>
                </a:solidFill>
                <a:effectLst/>
                <a:latin typeface="+mn-lt"/>
                <a:ea typeface="+mn-ea"/>
                <a:cs typeface="+mn-cs"/>
              </a:rPr>
              <a:t>gate1</a:t>
            </a:r>
            <a:r>
              <a:rPr kumimoji="1" lang="ja-JP" altLang="ja-JP" sz="1200" kern="1200" dirty="0" smtClean="0">
                <a:solidFill>
                  <a:schemeClr val="tx1"/>
                </a:solidFill>
                <a:effectLst/>
                <a:latin typeface="+mn-lt"/>
                <a:ea typeface="+mn-ea"/>
                <a:cs typeface="+mn-cs"/>
              </a:rPr>
              <a:t>は幅</a:t>
            </a:r>
            <a:r>
              <a:rPr kumimoji="1" lang="en-US" altLang="ja-JP" sz="1200" kern="1200" dirty="0" smtClean="0">
                <a:solidFill>
                  <a:schemeClr val="tx1"/>
                </a:solidFill>
                <a:effectLst/>
                <a:latin typeface="+mn-lt"/>
                <a:ea typeface="+mn-ea"/>
                <a:cs typeface="+mn-cs"/>
              </a:rPr>
              <a:t>1000ns</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gate</a:t>
            </a:r>
            <a:r>
              <a:rPr kumimoji="1" lang="ja-JP" altLang="ja-JP" sz="1200" kern="1200" dirty="0" smtClean="0">
                <a:solidFill>
                  <a:schemeClr val="tx1"/>
                </a:solidFill>
                <a:effectLst/>
                <a:latin typeface="+mn-lt"/>
                <a:ea typeface="+mn-ea"/>
                <a:cs typeface="+mn-cs"/>
              </a:rPr>
              <a:t>を開いて、その信号は</a:t>
            </a:r>
            <a:r>
              <a:rPr kumimoji="1" lang="en-US" altLang="ja-JP" sz="1200" kern="1200" dirty="0" smtClean="0">
                <a:solidFill>
                  <a:schemeClr val="tx1"/>
                </a:solidFill>
                <a:effectLst/>
                <a:latin typeface="+mn-lt"/>
                <a:ea typeface="+mn-ea"/>
                <a:cs typeface="+mn-cs"/>
              </a:rPr>
              <a:t>coincidence</a:t>
            </a:r>
            <a:r>
              <a:rPr kumimoji="1" lang="ja-JP" altLang="ja-JP" sz="1200" kern="1200" dirty="0" smtClean="0">
                <a:solidFill>
                  <a:schemeClr val="tx1"/>
                </a:solidFill>
                <a:effectLst/>
                <a:latin typeface="+mn-lt"/>
                <a:ea typeface="+mn-ea"/>
                <a:cs typeface="+mn-cs"/>
              </a:rPr>
              <a:t>に入ります。この時に</a:t>
            </a:r>
            <a:r>
              <a:rPr kumimoji="1" lang="en-US" altLang="ja-JP" sz="1200" kern="1200" dirty="0" smtClean="0">
                <a:solidFill>
                  <a:schemeClr val="tx1"/>
                </a:solidFill>
                <a:effectLst/>
                <a:latin typeface="+mn-lt"/>
                <a:ea typeface="+mn-ea"/>
                <a:cs typeface="+mn-cs"/>
              </a:rPr>
              <a:t>gate1</a:t>
            </a:r>
            <a:r>
              <a:rPr kumimoji="1" lang="ja-JP" altLang="ja-JP" sz="1200" kern="1200" dirty="0" smtClean="0">
                <a:solidFill>
                  <a:schemeClr val="tx1"/>
                </a:solidFill>
                <a:effectLst/>
                <a:latin typeface="+mn-lt"/>
                <a:ea typeface="+mn-ea"/>
                <a:cs typeface="+mn-cs"/>
              </a:rPr>
              <a:t>から</a:t>
            </a:r>
            <a:r>
              <a:rPr kumimoji="1" lang="en-US" altLang="ja-JP" sz="1200" kern="1200" dirty="0" smtClean="0">
                <a:solidFill>
                  <a:schemeClr val="tx1"/>
                </a:solidFill>
                <a:effectLst/>
                <a:latin typeface="+mn-lt"/>
                <a:ea typeface="+mn-ea"/>
                <a:cs typeface="+mn-cs"/>
              </a:rPr>
              <a:t>veto</a:t>
            </a:r>
            <a:r>
              <a:rPr kumimoji="1" lang="ja-JP" altLang="ja-JP" sz="1200" kern="1200" dirty="0" smtClean="0">
                <a:solidFill>
                  <a:schemeClr val="tx1"/>
                </a:solidFill>
                <a:effectLst/>
                <a:latin typeface="+mn-lt"/>
                <a:ea typeface="+mn-ea"/>
                <a:cs typeface="+mn-cs"/>
              </a:rPr>
              <a:t>がかかり、次の信号を受け取らないようにします。</a:t>
            </a:r>
          </a:p>
          <a:p>
            <a:r>
              <a:rPr kumimoji="1" lang="ja-JP" altLang="ja-JP" sz="1200" kern="1200" dirty="0" smtClean="0">
                <a:solidFill>
                  <a:schemeClr val="tx1"/>
                </a:solidFill>
                <a:effectLst/>
                <a:latin typeface="+mn-lt"/>
                <a:ea typeface="+mn-ea"/>
                <a:cs typeface="+mn-cs"/>
              </a:rPr>
              <a:t>次に</a:t>
            </a:r>
            <a:r>
              <a:rPr kumimoji="1" lang="en-US" altLang="ja-JP" sz="1200" kern="1200" dirty="0" smtClean="0">
                <a:solidFill>
                  <a:schemeClr val="tx1"/>
                </a:solidFill>
                <a:effectLst/>
                <a:latin typeface="+mn-lt"/>
                <a:ea typeface="+mn-ea"/>
                <a:cs typeface="+mn-cs"/>
              </a:rPr>
              <a:t>Ps</a:t>
            </a:r>
            <a:r>
              <a:rPr kumimoji="1" lang="ja-JP" altLang="ja-JP" sz="1200" kern="1200" dirty="0" smtClean="0">
                <a:solidFill>
                  <a:schemeClr val="tx1"/>
                </a:solidFill>
                <a:effectLst/>
                <a:latin typeface="+mn-lt"/>
                <a:ea typeface="+mn-ea"/>
                <a:cs typeface="+mn-cs"/>
              </a:rPr>
              <a:t>からのγ線が</a:t>
            </a:r>
            <a:r>
              <a:rPr kumimoji="1" lang="en-US" altLang="ja-JP" sz="1200" kern="1200" dirty="0" err="1" smtClean="0">
                <a:solidFill>
                  <a:schemeClr val="tx1"/>
                </a:solidFill>
                <a:effectLst/>
                <a:latin typeface="+mn-lt"/>
                <a:ea typeface="+mn-ea"/>
                <a:cs typeface="+mn-cs"/>
              </a:rPr>
              <a:t>NaI</a:t>
            </a:r>
            <a:r>
              <a:rPr kumimoji="1" lang="ja-JP" altLang="ja-JP" sz="1200" kern="1200" dirty="0" smtClean="0">
                <a:solidFill>
                  <a:schemeClr val="tx1"/>
                </a:solidFill>
                <a:effectLst/>
                <a:latin typeface="+mn-lt"/>
                <a:ea typeface="+mn-ea"/>
                <a:cs typeface="+mn-cs"/>
              </a:rPr>
              <a:t>を鳴らした信号が各</a:t>
            </a:r>
            <a:r>
              <a:rPr kumimoji="1" lang="en-US" altLang="ja-JP" sz="1200" kern="1200" dirty="0" smtClean="0">
                <a:solidFill>
                  <a:schemeClr val="tx1"/>
                </a:solidFill>
                <a:effectLst/>
                <a:latin typeface="+mn-lt"/>
                <a:ea typeface="+mn-ea"/>
                <a:cs typeface="+mn-cs"/>
              </a:rPr>
              <a:t>ADC</a:t>
            </a:r>
            <a:r>
              <a:rPr kumimoji="1" lang="ja-JP" altLang="ja-JP" sz="1200" kern="1200" dirty="0" smtClean="0">
                <a:solidFill>
                  <a:schemeClr val="tx1"/>
                </a:solidFill>
                <a:effectLst/>
                <a:latin typeface="+mn-lt"/>
                <a:ea typeface="+mn-ea"/>
                <a:cs typeface="+mn-cs"/>
              </a:rPr>
              <a:t>と各</a:t>
            </a:r>
            <a:r>
              <a:rPr kumimoji="1" lang="en-US" altLang="ja-JP" sz="1200" kern="1200" dirty="0" err="1" smtClean="0">
                <a:solidFill>
                  <a:schemeClr val="tx1"/>
                </a:solidFill>
                <a:effectLst/>
                <a:latin typeface="+mn-lt"/>
                <a:ea typeface="+mn-ea"/>
                <a:cs typeface="+mn-cs"/>
              </a:rPr>
              <a:t>discri</a:t>
            </a:r>
            <a:r>
              <a:rPr kumimoji="1" lang="ja-JP" altLang="ja-JP" sz="1200" kern="1200" dirty="0" smtClean="0">
                <a:solidFill>
                  <a:schemeClr val="tx1"/>
                </a:solidFill>
                <a:effectLst/>
                <a:latin typeface="+mn-lt"/>
                <a:ea typeface="+mn-ea"/>
                <a:cs typeface="+mn-cs"/>
              </a:rPr>
              <a:t>に入ります。</a:t>
            </a:r>
            <a:r>
              <a:rPr kumimoji="1" lang="en-US" altLang="ja-JP" sz="1200" kern="1200" dirty="0" err="1" smtClean="0">
                <a:solidFill>
                  <a:schemeClr val="tx1"/>
                </a:solidFill>
                <a:effectLst/>
                <a:latin typeface="+mn-lt"/>
                <a:ea typeface="+mn-ea"/>
                <a:cs typeface="+mn-cs"/>
              </a:rPr>
              <a:t>Discri</a:t>
            </a:r>
            <a:r>
              <a:rPr kumimoji="1" lang="ja-JP" altLang="ja-JP" sz="1200" kern="1200" dirty="0" smtClean="0">
                <a:solidFill>
                  <a:schemeClr val="tx1"/>
                </a:solidFill>
                <a:effectLst/>
                <a:latin typeface="+mn-lt"/>
                <a:ea typeface="+mn-ea"/>
                <a:cs typeface="+mn-cs"/>
              </a:rPr>
              <a:t>に入った信号は各</a:t>
            </a:r>
            <a:r>
              <a:rPr kumimoji="1" lang="en-US" altLang="ja-JP" sz="1200" kern="1200" dirty="0" err="1" smtClean="0">
                <a:solidFill>
                  <a:schemeClr val="tx1"/>
                </a:solidFill>
                <a:effectLst/>
                <a:latin typeface="+mn-lt"/>
                <a:ea typeface="+mn-ea"/>
                <a:cs typeface="+mn-cs"/>
              </a:rPr>
              <a:t>TDCstop</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FAN</a:t>
            </a:r>
            <a:r>
              <a:rPr kumimoji="1" lang="ja-JP" altLang="ja-JP" sz="1200" kern="1200" dirty="0" smtClean="0">
                <a:solidFill>
                  <a:schemeClr val="tx1"/>
                </a:solidFill>
                <a:effectLst/>
                <a:latin typeface="+mn-lt"/>
                <a:ea typeface="+mn-ea"/>
                <a:cs typeface="+mn-cs"/>
              </a:rPr>
              <a:t>に入ります。</a:t>
            </a:r>
            <a:r>
              <a:rPr kumimoji="1" lang="en-US" altLang="ja-JP" sz="1200" kern="1200" dirty="0" smtClean="0">
                <a:solidFill>
                  <a:schemeClr val="tx1"/>
                </a:solidFill>
                <a:effectLst/>
                <a:latin typeface="+mn-lt"/>
                <a:ea typeface="+mn-ea"/>
                <a:cs typeface="+mn-cs"/>
              </a:rPr>
              <a:t>FAN</a:t>
            </a:r>
            <a:r>
              <a:rPr kumimoji="1" lang="ja-JP" altLang="ja-JP" sz="1200" kern="1200" dirty="0" smtClean="0">
                <a:solidFill>
                  <a:schemeClr val="tx1"/>
                </a:solidFill>
                <a:effectLst/>
                <a:latin typeface="+mn-lt"/>
                <a:ea typeface="+mn-ea"/>
                <a:cs typeface="+mn-cs"/>
              </a:rPr>
              <a:t>からの信号は</a:t>
            </a:r>
            <a:r>
              <a:rPr kumimoji="1" lang="en-US" altLang="ja-JP" sz="1200" kern="1200" dirty="0" smtClean="0">
                <a:solidFill>
                  <a:schemeClr val="tx1"/>
                </a:solidFill>
                <a:effectLst/>
                <a:latin typeface="+mn-lt"/>
                <a:ea typeface="+mn-ea"/>
                <a:cs typeface="+mn-cs"/>
              </a:rPr>
              <a:t>coincidence</a:t>
            </a:r>
            <a:r>
              <a:rPr kumimoji="1" lang="ja-JP" altLang="ja-JP" sz="1200" kern="1200" dirty="0" smtClean="0">
                <a:solidFill>
                  <a:schemeClr val="tx1"/>
                </a:solidFill>
                <a:effectLst/>
                <a:latin typeface="+mn-lt"/>
                <a:ea typeface="+mn-ea"/>
                <a:cs typeface="+mn-cs"/>
              </a:rPr>
              <a:t>に入ります。</a:t>
            </a:r>
          </a:p>
          <a:p>
            <a:r>
              <a:rPr kumimoji="1" lang="ja-JP" altLang="ja-JP" sz="1200" kern="1200" dirty="0" smtClean="0">
                <a:solidFill>
                  <a:schemeClr val="tx1"/>
                </a:solidFill>
                <a:effectLst/>
                <a:latin typeface="+mn-lt"/>
                <a:ea typeface="+mn-ea"/>
                <a:cs typeface="+mn-cs"/>
              </a:rPr>
              <a:t>そして</a:t>
            </a:r>
            <a:r>
              <a:rPr kumimoji="1" lang="en-US" altLang="ja-JP" sz="1200" kern="1200" dirty="0" smtClean="0">
                <a:solidFill>
                  <a:schemeClr val="tx1"/>
                </a:solidFill>
                <a:effectLst/>
                <a:latin typeface="+mn-lt"/>
                <a:ea typeface="+mn-ea"/>
                <a:cs typeface="+mn-cs"/>
              </a:rPr>
              <a:t>Coincidence</a:t>
            </a:r>
            <a:r>
              <a:rPr kumimoji="1" lang="ja-JP" altLang="ja-JP" sz="1200" kern="1200" dirty="0" smtClean="0">
                <a:solidFill>
                  <a:schemeClr val="tx1"/>
                </a:solidFill>
                <a:effectLst/>
                <a:latin typeface="+mn-lt"/>
                <a:ea typeface="+mn-ea"/>
                <a:cs typeface="+mn-cs"/>
              </a:rPr>
              <a:t>に同時に信号が来たとき、ここから出る信号は</a:t>
            </a:r>
            <a:r>
              <a:rPr kumimoji="1" lang="en-US" altLang="ja-JP" sz="1200" kern="1200" dirty="0" err="1" smtClean="0">
                <a:solidFill>
                  <a:schemeClr val="tx1"/>
                </a:solidFill>
                <a:effectLst/>
                <a:latin typeface="+mn-lt"/>
                <a:ea typeface="+mn-ea"/>
                <a:cs typeface="+mn-cs"/>
              </a:rPr>
              <a:t>TDCstart</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gate2</a:t>
            </a:r>
            <a:r>
              <a:rPr kumimoji="1" lang="ja-JP" altLang="ja-JP" sz="1200" kern="1200" dirty="0" smtClean="0">
                <a:solidFill>
                  <a:schemeClr val="tx1"/>
                </a:solidFill>
                <a:effectLst/>
                <a:latin typeface="+mn-lt"/>
                <a:ea typeface="+mn-ea"/>
                <a:cs typeface="+mn-cs"/>
              </a:rPr>
              <a:t>に入ります。</a:t>
            </a:r>
            <a:r>
              <a:rPr kumimoji="1" lang="en-US" altLang="ja-JP" sz="1200" kern="1200" dirty="0" smtClean="0">
                <a:solidFill>
                  <a:schemeClr val="tx1"/>
                </a:solidFill>
                <a:effectLst/>
                <a:latin typeface="+mn-lt"/>
                <a:ea typeface="+mn-ea"/>
                <a:cs typeface="+mn-cs"/>
              </a:rPr>
              <a:t>Gate2</a:t>
            </a:r>
            <a:r>
              <a:rPr kumimoji="1" lang="ja-JP" altLang="ja-JP" sz="1200" kern="1200" dirty="0" smtClean="0">
                <a:solidFill>
                  <a:schemeClr val="tx1"/>
                </a:solidFill>
                <a:effectLst/>
                <a:latin typeface="+mn-lt"/>
                <a:ea typeface="+mn-ea"/>
                <a:cs typeface="+mn-cs"/>
              </a:rPr>
              <a:t>は幅</a:t>
            </a:r>
            <a:r>
              <a:rPr kumimoji="1" lang="en-US" altLang="ja-JP" sz="1200" kern="1200" dirty="0" smtClean="0">
                <a:solidFill>
                  <a:schemeClr val="tx1"/>
                </a:solidFill>
                <a:effectLst/>
                <a:latin typeface="+mn-lt"/>
                <a:ea typeface="+mn-ea"/>
                <a:cs typeface="+mn-cs"/>
              </a:rPr>
              <a:t>1250ns</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gate</a:t>
            </a:r>
            <a:r>
              <a:rPr kumimoji="1" lang="ja-JP" altLang="ja-JP" sz="1200" kern="1200" dirty="0" smtClean="0">
                <a:solidFill>
                  <a:schemeClr val="tx1"/>
                </a:solidFill>
                <a:effectLst/>
                <a:latin typeface="+mn-lt"/>
                <a:ea typeface="+mn-ea"/>
                <a:cs typeface="+mn-cs"/>
              </a:rPr>
              <a:t>を開いて、その信号は</a:t>
            </a:r>
            <a:r>
              <a:rPr kumimoji="1" lang="en-US" altLang="ja-JP" sz="1200" kern="1200" dirty="0" err="1" smtClean="0">
                <a:solidFill>
                  <a:schemeClr val="tx1"/>
                </a:solidFill>
                <a:effectLst/>
                <a:latin typeface="+mn-lt"/>
                <a:ea typeface="+mn-ea"/>
                <a:cs typeface="+mn-cs"/>
              </a:rPr>
              <a:t>ADCgate</a:t>
            </a:r>
            <a:r>
              <a:rPr kumimoji="1" lang="ja-JP" altLang="ja-JP" sz="1200" kern="1200" dirty="0" smtClean="0">
                <a:solidFill>
                  <a:schemeClr val="tx1"/>
                </a:solidFill>
                <a:effectLst/>
                <a:latin typeface="+mn-lt"/>
                <a:ea typeface="+mn-ea"/>
                <a:cs typeface="+mn-cs"/>
              </a:rPr>
              <a:t>に入ります。この時に</a:t>
            </a:r>
            <a:r>
              <a:rPr kumimoji="1" lang="en-US" altLang="ja-JP" sz="1200" kern="1200" dirty="0" smtClean="0">
                <a:solidFill>
                  <a:schemeClr val="tx1"/>
                </a:solidFill>
                <a:effectLst/>
                <a:latin typeface="+mn-lt"/>
                <a:ea typeface="+mn-ea"/>
                <a:cs typeface="+mn-cs"/>
              </a:rPr>
              <a:t>gate2</a:t>
            </a:r>
            <a:r>
              <a:rPr kumimoji="1" lang="ja-JP" altLang="ja-JP" sz="1200" kern="1200" dirty="0" smtClean="0">
                <a:solidFill>
                  <a:schemeClr val="tx1"/>
                </a:solidFill>
                <a:effectLst/>
                <a:latin typeface="+mn-lt"/>
                <a:ea typeface="+mn-ea"/>
                <a:cs typeface="+mn-cs"/>
              </a:rPr>
              <a:t>から</a:t>
            </a:r>
            <a:r>
              <a:rPr kumimoji="1" lang="en-US" altLang="ja-JP" sz="1200" kern="1200" dirty="0" smtClean="0">
                <a:solidFill>
                  <a:schemeClr val="tx1"/>
                </a:solidFill>
                <a:effectLst/>
                <a:latin typeface="+mn-lt"/>
                <a:ea typeface="+mn-ea"/>
                <a:cs typeface="+mn-cs"/>
              </a:rPr>
              <a:t>coincidence</a:t>
            </a:r>
            <a:r>
              <a:rPr kumimoji="1" lang="ja-JP" altLang="ja-JP" sz="1200" kern="1200" dirty="0" smtClean="0">
                <a:solidFill>
                  <a:schemeClr val="tx1"/>
                </a:solidFill>
                <a:effectLst/>
                <a:latin typeface="+mn-lt"/>
                <a:ea typeface="+mn-ea"/>
                <a:cs typeface="+mn-cs"/>
              </a:rPr>
              <a:t>に</a:t>
            </a:r>
            <a:r>
              <a:rPr kumimoji="1" lang="en-US" altLang="ja-JP" sz="1200" kern="1200" dirty="0" smtClean="0">
                <a:solidFill>
                  <a:schemeClr val="tx1"/>
                </a:solidFill>
                <a:effectLst/>
                <a:latin typeface="+mn-lt"/>
                <a:ea typeface="+mn-ea"/>
                <a:cs typeface="+mn-cs"/>
              </a:rPr>
              <a:t>veto</a:t>
            </a:r>
            <a:r>
              <a:rPr kumimoji="1" lang="ja-JP" altLang="ja-JP" sz="1200" kern="1200" dirty="0" smtClean="0">
                <a:solidFill>
                  <a:schemeClr val="tx1"/>
                </a:solidFill>
                <a:effectLst/>
                <a:latin typeface="+mn-lt"/>
                <a:ea typeface="+mn-ea"/>
                <a:cs typeface="+mn-cs"/>
              </a:rPr>
              <a:t>がかかり、次の信号を受け取らないようにします。</a:t>
            </a:r>
          </a:p>
          <a:p>
            <a:r>
              <a:rPr kumimoji="1" lang="ja-JP" altLang="ja-JP" sz="1200" kern="1200" dirty="0" smtClean="0">
                <a:solidFill>
                  <a:schemeClr val="tx1"/>
                </a:solidFill>
                <a:effectLst/>
                <a:latin typeface="+mn-lt"/>
                <a:ea typeface="+mn-ea"/>
                <a:cs typeface="+mn-cs"/>
              </a:rPr>
              <a:t>また図中の青字は各ケーブル等によって生じる</a:t>
            </a:r>
            <a:r>
              <a:rPr kumimoji="1" lang="en-US" altLang="ja-JP" sz="1200" kern="1200" dirty="0" smtClean="0">
                <a:solidFill>
                  <a:schemeClr val="tx1"/>
                </a:solidFill>
                <a:effectLst/>
                <a:latin typeface="+mn-lt"/>
                <a:ea typeface="+mn-ea"/>
                <a:cs typeface="+mn-cs"/>
              </a:rPr>
              <a:t>delay</a:t>
            </a:r>
            <a:r>
              <a:rPr kumimoji="1" lang="ja-JP" altLang="ja-JP" sz="1200" kern="1200" dirty="0" smtClean="0">
                <a:solidFill>
                  <a:schemeClr val="tx1"/>
                </a:solidFill>
                <a:effectLst/>
                <a:latin typeface="+mn-lt"/>
                <a:ea typeface="+mn-ea"/>
                <a:cs typeface="+mn-cs"/>
              </a:rPr>
              <a:t>の値を、橙字は</a:t>
            </a:r>
            <a:r>
              <a:rPr kumimoji="1" lang="en-US" altLang="ja-JP" sz="1200" kern="1200" dirty="0" smtClean="0">
                <a:solidFill>
                  <a:schemeClr val="tx1"/>
                </a:solidFill>
                <a:effectLst/>
                <a:latin typeface="+mn-lt"/>
                <a:ea typeface="+mn-ea"/>
                <a:cs typeface="+mn-cs"/>
              </a:rPr>
              <a:t>PS</a:t>
            </a:r>
            <a:r>
              <a:rPr kumimoji="1" lang="ja-JP" altLang="ja-JP" sz="1200" kern="1200" dirty="0" smtClean="0">
                <a:solidFill>
                  <a:schemeClr val="tx1"/>
                </a:solidFill>
                <a:effectLst/>
                <a:latin typeface="+mn-lt"/>
                <a:ea typeface="+mn-ea"/>
                <a:cs typeface="+mn-cs"/>
              </a:rPr>
              <a:t>と</a:t>
            </a:r>
            <a:r>
              <a:rPr kumimoji="1" lang="en-US" altLang="ja-JP" sz="1200" kern="1200" dirty="0" err="1" smtClean="0">
                <a:solidFill>
                  <a:schemeClr val="tx1"/>
                </a:solidFill>
                <a:effectLst/>
                <a:latin typeface="+mn-lt"/>
                <a:ea typeface="+mn-ea"/>
                <a:cs typeface="+mn-cs"/>
              </a:rPr>
              <a:t>NaI</a:t>
            </a:r>
            <a:r>
              <a:rPr kumimoji="1" lang="ja-JP" altLang="ja-JP" sz="1200" kern="1200" smtClean="0">
                <a:solidFill>
                  <a:schemeClr val="tx1"/>
                </a:solidFill>
                <a:effectLst/>
                <a:latin typeface="+mn-lt"/>
                <a:ea typeface="+mn-ea"/>
                <a:cs typeface="+mn-cs"/>
              </a:rPr>
              <a:t>が受け取るアナログ信号の典型的なパルス幅を示しています。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16</a:t>
            </a:fld>
            <a:endParaRPr kumimoji="1" lang="ja-JP" altLang="en-US"/>
          </a:p>
        </p:txBody>
      </p:sp>
    </p:spTree>
    <p:extLst>
      <p:ext uri="{BB962C8B-B14F-4D97-AF65-F5344CB8AC3E}">
        <p14:creationId xmlns:p14="http://schemas.microsoft.com/office/powerpoint/2010/main" val="3678230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ここからは実際に取得したデータの説明をします。本実験のデータは</a:t>
            </a:r>
            <a:r>
              <a:rPr kumimoji="1" lang="en-US" altLang="ja-JP" dirty="0" smtClean="0"/>
              <a:t>2</a:t>
            </a:r>
            <a:r>
              <a:rPr kumimoji="1" lang="ja-JP" altLang="en-US" dirty="0" smtClean="0"/>
              <a:t>月</a:t>
            </a:r>
            <a:r>
              <a:rPr kumimoji="1" lang="en-US" altLang="ja-JP" dirty="0" smtClean="0"/>
              <a:t>23</a:t>
            </a:r>
            <a:r>
              <a:rPr kumimoji="1" lang="ja-JP" altLang="en-US" dirty="0" smtClean="0"/>
              <a:t>日</a:t>
            </a:r>
            <a:r>
              <a:rPr kumimoji="1" lang="en-US" altLang="ja-JP" dirty="0" smtClean="0"/>
              <a:t>16</a:t>
            </a:r>
            <a:r>
              <a:rPr kumimoji="1" lang="ja-JP" altLang="en-US" dirty="0" smtClean="0"/>
              <a:t>時から</a:t>
            </a:r>
            <a:r>
              <a:rPr kumimoji="1" lang="en-US" altLang="ja-JP" dirty="0" smtClean="0"/>
              <a:t>2</a:t>
            </a:r>
            <a:r>
              <a:rPr kumimoji="1" lang="ja-JP" altLang="en-US" dirty="0" smtClean="0"/>
              <a:t>月</a:t>
            </a:r>
            <a:r>
              <a:rPr kumimoji="1" lang="en-US" altLang="ja-JP" dirty="0" smtClean="0"/>
              <a:t>27</a:t>
            </a:r>
            <a:r>
              <a:rPr kumimoji="1" lang="ja-JP" altLang="en-US" dirty="0" smtClean="0"/>
              <a:t>日の</a:t>
            </a:r>
            <a:r>
              <a:rPr kumimoji="1" lang="en-US" altLang="ja-JP" dirty="0" smtClean="0"/>
              <a:t>16</a:t>
            </a:r>
            <a:r>
              <a:rPr kumimoji="1" lang="ja-JP" altLang="en-US" dirty="0" smtClean="0"/>
              <a:t>時まで約</a:t>
            </a:r>
            <a:r>
              <a:rPr kumimoji="1" lang="en-US" altLang="ja-JP" dirty="0" smtClean="0"/>
              <a:t>95</a:t>
            </a:r>
            <a:r>
              <a:rPr kumimoji="1" lang="ja-JP" altLang="en-US" dirty="0" smtClean="0"/>
              <a:t>時間をかけて</a:t>
            </a:r>
            <a:r>
              <a:rPr kumimoji="1" lang="en-US" altLang="ja-JP" dirty="0" smtClean="0"/>
              <a:t>,</a:t>
            </a:r>
            <a:r>
              <a:rPr kumimoji="1" lang="ja-JP" altLang="en-US" dirty="0" smtClean="0"/>
              <a:t>一千万のイベントのデータを取得しました。以上から計算される平均のレートは約</a:t>
            </a:r>
            <a:r>
              <a:rPr kumimoji="1" lang="en-US" altLang="ja-JP" dirty="0" err="1" smtClean="0"/>
              <a:t>29events</a:t>
            </a:r>
            <a:r>
              <a:rPr kumimoji="1" lang="en-US" altLang="ja-JP" dirty="0" smtClean="0"/>
              <a:t>/s</a:t>
            </a:r>
            <a:r>
              <a:rPr kumimoji="1" lang="ja-JP" altLang="en-US" dirty="0" err="1" smtClean="0"/>
              <a:t>で</a:t>
            </a:r>
            <a:r>
              <a:rPr kumimoji="1" lang="ja-JP" altLang="en-US" dirty="0" smtClean="0"/>
              <a:t>した</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18</a:t>
            </a:fld>
            <a:endParaRPr kumimoji="1" lang="ja-JP" altLang="en-US"/>
          </a:p>
        </p:txBody>
      </p:sp>
    </p:spTree>
    <p:extLst>
      <p:ext uri="{BB962C8B-B14F-4D97-AF65-F5344CB8AC3E}">
        <p14:creationId xmlns:p14="http://schemas.microsoft.com/office/powerpoint/2010/main" val="898047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次に実験期間を通じた大域的な時間に対する機器の安定性について述べていきたいと思います。まずは</a:t>
            </a:r>
            <a:r>
              <a:rPr kumimoji="1" lang="en-US" altLang="ja-JP" dirty="0" smtClean="0"/>
              <a:t>ADC</a:t>
            </a:r>
            <a:r>
              <a:rPr kumimoji="1" lang="ja-JP" altLang="en-US" dirty="0" smtClean="0"/>
              <a:t>の安定性について考えていきます。ここでは具体的に</a:t>
            </a:r>
            <a:r>
              <a:rPr kumimoji="1" lang="en-US" altLang="ja-JP" dirty="0" smtClean="0"/>
              <a:t>ADC</a:t>
            </a:r>
            <a:r>
              <a:rPr kumimoji="1" lang="ja-JP" altLang="en-US" dirty="0" smtClean="0"/>
              <a:t>のチャンネルの一つのデータを取り上げます。図はエネルギー</a:t>
            </a:r>
            <a:r>
              <a:rPr kumimoji="1" lang="en-US" altLang="ja-JP" dirty="0" smtClean="0"/>
              <a:t>0</a:t>
            </a:r>
            <a:r>
              <a:rPr kumimoji="1" lang="ja-JP" altLang="en-US" dirty="0" smtClean="0"/>
              <a:t>に相当するペデスタルと呼ばれるイベントの</a:t>
            </a:r>
            <a:r>
              <a:rPr kumimoji="1" lang="en-US" altLang="ja-JP" dirty="0" smtClean="0"/>
              <a:t>ADC</a:t>
            </a:r>
            <a:r>
              <a:rPr kumimoji="1" lang="ja-JP" altLang="en-US" dirty="0" smtClean="0"/>
              <a:t>の値の時間変動を示したものです。この図より一日周期でペデスタルの値が変動していることが確認されます。ペデスタルの値が</a:t>
            </a:r>
            <a:r>
              <a:rPr kumimoji="1" lang="en-US" altLang="ja-JP" dirty="0" smtClean="0"/>
              <a:t>0</a:t>
            </a:r>
            <a:r>
              <a:rPr kumimoji="1" lang="ja-JP" altLang="en-US" dirty="0" smtClean="0"/>
              <a:t>にならないのはノイズである微小電流等の影響であり、これが一日における電気消費等の変化を受けて変動したことが周期的な変動につながっていると考えられます。ここでの</a:t>
            </a:r>
            <a:r>
              <a:rPr kumimoji="1" lang="en-US" altLang="ja-JP" dirty="0" smtClean="0"/>
              <a:t>ADC</a:t>
            </a:r>
            <a:r>
              <a:rPr kumimoji="1" lang="ja-JP" altLang="en-US" dirty="0" smtClean="0"/>
              <a:t>の値の変動はおおよそ</a:t>
            </a:r>
            <a:r>
              <a:rPr kumimoji="1" lang="en-US" altLang="ja-JP" dirty="0" smtClean="0"/>
              <a:t>+-2</a:t>
            </a:r>
            <a:r>
              <a:rPr kumimoji="1" lang="ja-JP" altLang="en-US" dirty="0" smtClean="0"/>
              <a:t>程度であります</a:t>
            </a:r>
            <a:r>
              <a:rPr kumimoji="1" lang="en-US" altLang="ja-JP" dirty="0" smtClean="0"/>
              <a:t>.</a:t>
            </a:r>
            <a:r>
              <a:rPr kumimoji="1" lang="ja-JP" altLang="en-US" dirty="0" smtClean="0"/>
              <a:t>後述の解析で</a:t>
            </a:r>
            <a:r>
              <a:rPr kumimoji="1" lang="en-US" altLang="ja-JP" dirty="0" smtClean="0"/>
              <a:t>,</a:t>
            </a:r>
            <a:r>
              <a:rPr kumimoji="1" lang="ja-JP" altLang="en-US" dirty="0" smtClean="0"/>
              <a:t>その他の要因に比べ十分この変動はこの変動は無視できるオーダーであるというと結論が得られたため、今回の解析では時間変化を</a:t>
            </a:r>
            <a:r>
              <a:rPr kumimoji="1" lang="en-US" altLang="ja-JP" dirty="0" smtClean="0"/>
              <a:t>ADC</a:t>
            </a:r>
            <a:r>
              <a:rPr kumimoji="1" lang="ja-JP" altLang="en-US" dirty="0" smtClean="0"/>
              <a:t>に対してはしませんでした</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19</a:t>
            </a:fld>
            <a:endParaRPr kumimoji="1" lang="ja-JP" altLang="en-US"/>
          </a:p>
        </p:txBody>
      </p:sp>
    </p:spTree>
    <p:extLst>
      <p:ext uri="{BB962C8B-B14F-4D97-AF65-F5344CB8AC3E}">
        <p14:creationId xmlns:p14="http://schemas.microsoft.com/office/powerpoint/2010/main" val="898047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a:t>
            </a:r>
            <a:r>
              <a:rPr kumimoji="1" lang="en-US" altLang="ja-JP" dirty="0" err="1" smtClean="0"/>
              <a:t>TDC</a:t>
            </a:r>
            <a:r>
              <a:rPr kumimoji="1" lang="ja-JP" altLang="en-US" dirty="0" smtClean="0"/>
              <a:t>についても同様の安定性について考察していきます。</a:t>
            </a:r>
            <a:r>
              <a:rPr kumimoji="1" lang="en-US" altLang="ja-JP" dirty="0" err="1" smtClean="0"/>
              <a:t>TDC</a:t>
            </a:r>
            <a:r>
              <a:rPr kumimoji="1" lang="ja-JP" altLang="en-US" dirty="0" smtClean="0"/>
              <a:t>はそれにつながっている</a:t>
            </a:r>
            <a:r>
              <a:rPr kumimoji="1" lang="en-US" altLang="ja-JP" dirty="0" err="1" smtClean="0"/>
              <a:t>NaI</a:t>
            </a:r>
            <a:r>
              <a:rPr kumimoji="1" lang="ja-JP" altLang="en-US" dirty="0" smtClean="0"/>
              <a:t>がイベント取得のトリガーを掛けた際は実際の回路のケーブル長等から決まる一定の値を返します。この図ではトリガーイベントの</a:t>
            </a:r>
            <a:r>
              <a:rPr kumimoji="1" lang="en-US" altLang="ja-JP" dirty="0" err="1" smtClean="0"/>
              <a:t>NaI</a:t>
            </a:r>
            <a:r>
              <a:rPr kumimoji="1" lang="ja-JP" altLang="en-US" dirty="0" smtClean="0"/>
              <a:t>が繋がった</a:t>
            </a:r>
            <a:r>
              <a:rPr kumimoji="1" lang="en-US" altLang="ja-JP" dirty="0" err="1" smtClean="0"/>
              <a:t>TDC</a:t>
            </a:r>
            <a:r>
              <a:rPr kumimoji="1" lang="ja-JP" altLang="en-US" dirty="0" smtClean="0"/>
              <a:t>の値の時間</a:t>
            </a:r>
            <a:r>
              <a:rPr kumimoji="1" lang="ja-JP" altLang="en-US" dirty="0" err="1" smtClean="0"/>
              <a:t>変動変動</a:t>
            </a:r>
            <a:r>
              <a:rPr kumimoji="1" lang="ja-JP" altLang="en-US" dirty="0" smtClean="0"/>
              <a:t>を示しています。この図より</a:t>
            </a:r>
            <a:r>
              <a:rPr kumimoji="1" lang="en-US" altLang="ja-JP" dirty="0" err="1" smtClean="0"/>
              <a:t>TDC</a:t>
            </a:r>
            <a:r>
              <a:rPr kumimoji="1" lang="ja-JP" altLang="en-US" dirty="0" smtClean="0"/>
              <a:t>に対しての時間変動は見られず</a:t>
            </a:r>
            <a:r>
              <a:rPr kumimoji="1" lang="en-US" altLang="ja-JP" dirty="0" smtClean="0"/>
              <a:t>,</a:t>
            </a:r>
            <a:r>
              <a:rPr kumimoji="1" lang="ja-JP" altLang="en-US" dirty="0" smtClean="0"/>
              <a:t>特に解析への影響はないと考えられる。</a:t>
            </a:r>
            <a:endParaRPr kumimoji="1" lang="ja-JP" altLang="en-US" dirty="0"/>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20</a:t>
            </a:fld>
            <a:endParaRPr kumimoji="1" lang="ja-JP" altLang="en-US"/>
          </a:p>
        </p:txBody>
      </p:sp>
    </p:spTree>
    <p:extLst>
      <p:ext uri="{BB962C8B-B14F-4D97-AF65-F5344CB8AC3E}">
        <p14:creationId xmlns:p14="http://schemas.microsoft.com/office/powerpoint/2010/main" val="898047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データの概要説明の最後として実験の際に悩まされた</a:t>
            </a:r>
            <a:r>
              <a:rPr kumimoji="1" lang="en-US" altLang="ja-JP" dirty="0" err="1" smtClean="0"/>
              <a:t>TDC</a:t>
            </a:r>
            <a:r>
              <a:rPr kumimoji="1" lang="ja-JP" altLang="en-US" dirty="0" smtClean="0"/>
              <a:t>の機器の不良とその是正について述べたいと思います。</a:t>
            </a:r>
            <a:r>
              <a:rPr kumimoji="1" lang="en-US" altLang="ja-JP" dirty="0" smtClean="0"/>
              <a:t>2</a:t>
            </a:r>
            <a:r>
              <a:rPr kumimoji="1" lang="ja-JP" altLang="en-US" dirty="0" smtClean="0"/>
              <a:t>月</a:t>
            </a:r>
            <a:r>
              <a:rPr kumimoji="1" lang="en-US" altLang="ja-JP" dirty="0" smtClean="0"/>
              <a:t>17</a:t>
            </a:r>
            <a:r>
              <a:rPr kumimoji="1" lang="ja-JP" altLang="en-US" dirty="0" smtClean="0"/>
              <a:t>日段階でデータを取得した際には青線に示したように</a:t>
            </a:r>
            <a:r>
              <a:rPr kumimoji="1" lang="en-US" altLang="ja-JP" dirty="0" err="1" smtClean="0"/>
              <a:t>TDC</a:t>
            </a:r>
            <a:r>
              <a:rPr kumimoji="1" lang="ja-JP" altLang="en-US" dirty="0" smtClean="0"/>
              <a:t>の分布が不自然なピークが存在しました。実際に一定時間のデータを人為的に入れるクロックトリガーでのデータでも確認されチャンネルの不良が疑われたため、そのチャンネル使用せずに本実験ではデータをとりました。その</a:t>
            </a:r>
            <a:r>
              <a:rPr kumimoji="1" lang="ja-JP" altLang="en-US" smtClean="0"/>
              <a:t>結果、赤線の</a:t>
            </a:r>
            <a:r>
              <a:rPr kumimoji="1" lang="ja-JP" altLang="en-US" dirty="0" smtClean="0"/>
              <a:t>ような時間分布となり是正されました。</a:t>
            </a:r>
            <a:endParaRPr kumimoji="1" lang="ja-JP" altLang="en-US" dirty="0"/>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21</a:t>
            </a:fld>
            <a:endParaRPr kumimoji="1" lang="ja-JP" altLang="en-US"/>
          </a:p>
        </p:txBody>
      </p:sp>
    </p:spTree>
    <p:extLst>
      <p:ext uri="{BB962C8B-B14F-4D97-AF65-F5344CB8AC3E}">
        <p14:creationId xmlns:p14="http://schemas.microsoft.com/office/powerpoint/2010/main" val="898047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23</a:t>
            </a:fld>
            <a:endParaRPr kumimoji="1" lang="ja-JP" altLang="en-US"/>
          </a:p>
        </p:txBody>
      </p:sp>
    </p:spTree>
    <p:extLst>
      <p:ext uri="{BB962C8B-B14F-4D97-AF65-F5344CB8AC3E}">
        <p14:creationId xmlns:p14="http://schemas.microsoft.com/office/powerpoint/2010/main" val="898047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26</a:t>
            </a:fld>
            <a:endParaRPr kumimoji="1" lang="ja-JP" altLang="en-US"/>
          </a:p>
        </p:txBody>
      </p:sp>
    </p:spTree>
    <p:extLst>
      <p:ext uri="{BB962C8B-B14F-4D97-AF65-F5344CB8AC3E}">
        <p14:creationId xmlns:p14="http://schemas.microsoft.com/office/powerpoint/2010/main" val="3342547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まずは今回の実験の目的についてです。</a:t>
            </a:r>
            <a:endParaRPr kumimoji="1" lang="en-US" altLang="ja-JP" dirty="0" smtClean="0"/>
          </a:p>
          <a:p>
            <a:endParaRPr kumimoji="1" lang="en-US" altLang="ja-JP" dirty="0" smtClean="0"/>
          </a:p>
          <a:p>
            <a:r>
              <a:rPr kumimoji="1" lang="ja-JP" altLang="en-US" dirty="0" smtClean="0"/>
              <a:t>私たちは、エキゾチック原子のひとつであるポジトロニウムと呼ばれる物質の崩壊を観測し、スピン</a:t>
            </a:r>
            <a:r>
              <a:rPr kumimoji="1" lang="en-US" altLang="ja-JP" dirty="0" smtClean="0"/>
              <a:t>1</a:t>
            </a:r>
            <a:r>
              <a:rPr kumimoji="1" lang="ja-JP" altLang="en-US" dirty="0" smtClean="0"/>
              <a:t>状態であるオルソポジトロニウムの寿命を測定しました。電気的相互作用を摂動として扱うことで、ポジトロニウムの寿命を近似的に計算することができ、歴史的にはこの実験がＱＥＤの検証に用いられてきました。</a:t>
            </a:r>
            <a:endParaRPr kumimoji="1" lang="en-US" altLang="ja-JP" dirty="0" smtClean="0"/>
          </a:p>
          <a:p>
            <a:endParaRPr kumimoji="1" lang="en-US" altLang="ja-JP" dirty="0" smtClean="0"/>
          </a:p>
          <a:p>
            <a:r>
              <a:rPr kumimoji="1" lang="ja-JP" altLang="en-US" dirty="0" smtClean="0"/>
              <a:t>それに倣い、私たちも得られた実験結果をもとに、ＱＥＤによる理論値との比較検証を行いました。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4</a:t>
            </a:fld>
            <a:endParaRPr kumimoji="1" lang="ja-JP" altLang="en-US"/>
          </a:p>
        </p:txBody>
      </p:sp>
    </p:spTree>
    <p:extLst>
      <p:ext uri="{BB962C8B-B14F-4D97-AF65-F5344CB8AC3E}">
        <p14:creationId xmlns:p14="http://schemas.microsoft.com/office/powerpoint/2010/main" val="898047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28</a:t>
            </a:fld>
            <a:endParaRPr kumimoji="1" lang="ja-JP" altLang="en-US"/>
          </a:p>
        </p:txBody>
      </p:sp>
    </p:spTree>
    <p:extLst>
      <p:ext uri="{BB962C8B-B14F-4D97-AF65-F5344CB8AC3E}">
        <p14:creationId xmlns:p14="http://schemas.microsoft.com/office/powerpoint/2010/main" val="994571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30</a:t>
            </a:fld>
            <a:endParaRPr kumimoji="1" lang="ja-JP" altLang="en-US"/>
          </a:p>
        </p:txBody>
      </p:sp>
    </p:spTree>
    <p:extLst>
      <p:ext uri="{BB962C8B-B14F-4D97-AF65-F5344CB8AC3E}">
        <p14:creationId xmlns:p14="http://schemas.microsoft.com/office/powerpoint/2010/main" val="1857286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33</a:t>
            </a:fld>
            <a:endParaRPr kumimoji="1" lang="ja-JP" altLang="en-US"/>
          </a:p>
        </p:txBody>
      </p:sp>
    </p:spTree>
    <p:extLst>
      <p:ext uri="{BB962C8B-B14F-4D97-AF65-F5344CB8AC3E}">
        <p14:creationId xmlns:p14="http://schemas.microsoft.com/office/powerpoint/2010/main" val="2070968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38</a:t>
            </a:fld>
            <a:endParaRPr kumimoji="1" lang="ja-JP" altLang="en-US"/>
          </a:p>
        </p:txBody>
      </p:sp>
    </p:spTree>
    <p:extLst>
      <p:ext uri="{BB962C8B-B14F-4D97-AF65-F5344CB8AC3E}">
        <p14:creationId xmlns:p14="http://schemas.microsoft.com/office/powerpoint/2010/main" val="235512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39</a:t>
            </a:fld>
            <a:endParaRPr kumimoji="1" lang="ja-JP" altLang="en-US"/>
          </a:p>
        </p:txBody>
      </p:sp>
    </p:spTree>
    <p:extLst>
      <p:ext uri="{BB962C8B-B14F-4D97-AF65-F5344CB8AC3E}">
        <p14:creationId xmlns:p14="http://schemas.microsoft.com/office/powerpoint/2010/main" val="930092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40</a:t>
            </a:fld>
            <a:endParaRPr kumimoji="1" lang="ja-JP" altLang="en-US"/>
          </a:p>
        </p:txBody>
      </p:sp>
    </p:spTree>
    <p:extLst>
      <p:ext uri="{BB962C8B-B14F-4D97-AF65-F5344CB8AC3E}">
        <p14:creationId xmlns:p14="http://schemas.microsoft.com/office/powerpoint/2010/main" val="2065296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41</a:t>
            </a:fld>
            <a:endParaRPr kumimoji="1" lang="ja-JP" altLang="en-US"/>
          </a:p>
        </p:txBody>
      </p:sp>
    </p:spTree>
    <p:extLst>
      <p:ext uri="{BB962C8B-B14F-4D97-AF65-F5344CB8AC3E}">
        <p14:creationId xmlns:p14="http://schemas.microsoft.com/office/powerpoint/2010/main" val="416376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46</a:t>
            </a:fld>
            <a:endParaRPr kumimoji="1" lang="ja-JP" altLang="en-US"/>
          </a:p>
        </p:txBody>
      </p:sp>
    </p:spTree>
    <p:extLst>
      <p:ext uri="{BB962C8B-B14F-4D97-AF65-F5344CB8AC3E}">
        <p14:creationId xmlns:p14="http://schemas.microsoft.com/office/powerpoint/2010/main" val="2287823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ここからは解析で得た結果に対する考察とまとめをしていきます。</a:t>
            </a:r>
            <a:endParaRPr kumimoji="1" lang="ja-JP" altLang="en-US" dirty="0"/>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50</a:t>
            </a:fld>
            <a:endParaRPr kumimoji="1" lang="ja-JP" altLang="en-US"/>
          </a:p>
        </p:txBody>
      </p:sp>
    </p:spTree>
    <p:extLst>
      <p:ext uri="{BB962C8B-B14F-4D97-AF65-F5344CB8AC3E}">
        <p14:creationId xmlns:p14="http://schemas.microsoft.com/office/powerpoint/2010/main" val="393174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解析の結果、</a:t>
            </a:r>
            <a:r>
              <a:rPr kumimoji="1" lang="en-US" altLang="ja-JP" sz="1200" kern="1200" dirty="0" smtClean="0">
                <a:solidFill>
                  <a:schemeClr val="tx1"/>
                </a:solidFill>
                <a:effectLst/>
                <a:latin typeface="+mn-lt"/>
                <a:ea typeface="+mn-ea"/>
                <a:cs typeface="+mn-cs"/>
              </a:rPr>
              <a:t>o-Ps</a:t>
            </a:r>
            <a:r>
              <a:rPr kumimoji="1" lang="ja-JP" altLang="ja-JP" sz="1200" kern="1200" dirty="0" smtClean="0">
                <a:solidFill>
                  <a:schemeClr val="tx1"/>
                </a:solidFill>
                <a:effectLst/>
                <a:latin typeface="+mn-lt"/>
                <a:ea typeface="+mn-ea"/>
                <a:cs typeface="+mn-cs"/>
              </a:rPr>
              <a:t>の寿命は誤差を含めて表</a:t>
            </a:r>
            <a:r>
              <a:rPr kumimoji="1" lang="en-US" altLang="ja-JP" sz="1200" kern="1200" dirty="0" smtClean="0">
                <a:solidFill>
                  <a:schemeClr val="tx1"/>
                </a:solidFill>
                <a:effectLst/>
                <a:latin typeface="+mn-lt"/>
                <a:ea typeface="+mn-ea"/>
                <a:cs typeface="+mn-cs"/>
              </a:rPr>
              <a:t>5.1</a:t>
            </a:r>
            <a:r>
              <a:rPr kumimoji="1" lang="ja-JP" altLang="ja-JP" sz="1200" kern="1200" dirty="0" smtClean="0">
                <a:solidFill>
                  <a:schemeClr val="tx1"/>
                </a:solidFill>
                <a:effectLst/>
                <a:latin typeface="+mn-lt"/>
                <a:ea typeface="+mn-ea"/>
                <a:cs typeface="+mn-cs"/>
              </a:rPr>
              <a:t>のようになりました。</a:t>
            </a:r>
          </a:p>
          <a:p>
            <a:r>
              <a:rPr kumimoji="1" lang="ja-JP" altLang="ja-JP" sz="1200" kern="1200" dirty="0" smtClean="0">
                <a:solidFill>
                  <a:schemeClr val="tx1"/>
                </a:solidFill>
                <a:effectLst/>
                <a:latin typeface="+mn-lt"/>
                <a:ea typeface="+mn-ea"/>
                <a:cs typeface="+mn-cs"/>
              </a:rPr>
              <a:t>しかし、ここで求めた結果は最後の寿命</a:t>
            </a:r>
            <a:r>
              <a:rPr kumimoji="1" lang="en-US" altLang="ja-JP" sz="1200" kern="1200" dirty="0" smtClean="0">
                <a:solidFill>
                  <a:schemeClr val="tx1"/>
                </a:solidFill>
                <a:effectLst/>
                <a:latin typeface="+mn-lt"/>
                <a:ea typeface="+mn-ea"/>
                <a:cs typeface="+mn-cs"/>
              </a:rPr>
              <a:t>fitting</a:t>
            </a:r>
            <a:r>
              <a:rPr kumimoji="1" lang="ja-JP" altLang="ja-JP" sz="1200" kern="1200" dirty="0" smtClean="0">
                <a:solidFill>
                  <a:schemeClr val="tx1"/>
                </a:solidFill>
                <a:effectLst/>
                <a:latin typeface="+mn-lt"/>
                <a:ea typeface="+mn-ea"/>
                <a:cs typeface="+mn-cs"/>
              </a:rPr>
              <a:t>の際の誤差のみを考慮しているので以下では</a:t>
            </a:r>
            <a:r>
              <a:rPr kumimoji="1" lang="en-US" altLang="ja-JP" sz="1200" kern="1200" dirty="0" smtClean="0">
                <a:solidFill>
                  <a:schemeClr val="tx1"/>
                </a:solidFill>
                <a:effectLst/>
                <a:latin typeface="+mn-lt"/>
                <a:ea typeface="+mn-ea"/>
                <a:cs typeface="+mn-cs"/>
              </a:rPr>
              <a:t>TQ</a:t>
            </a:r>
            <a:r>
              <a:rPr kumimoji="1" lang="ja-JP" altLang="ja-JP" sz="1200" kern="1200" dirty="0" smtClean="0">
                <a:solidFill>
                  <a:schemeClr val="tx1"/>
                </a:solidFill>
                <a:effectLst/>
                <a:latin typeface="+mn-lt"/>
                <a:ea typeface="+mn-ea"/>
                <a:cs typeface="+mn-cs"/>
              </a:rPr>
              <a:t>補正関数、</a:t>
            </a:r>
            <a:r>
              <a:rPr kumimoji="1" lang="en-US" altLang="ja-JP" sz="1200" kern="1200" dirty="0" smtClean="0">
                <a:solidFill>
                  <a:schemeClr val="tx1"/>
                </a:solidFill>
                <a:effectLst/>
                <a:latin typeface="+mn-lt"/>
                <a:ea typeface="+mn-ea"/>
                <a:cs typeface="+mn-cs"/>
              </a:rPr>
              <a:t>pick-off</a:t>
            </a:r>
            <a:r>
              <a:rPr kumimoji="1" lang="ja-JP" altLang="ja-JP" sz="1200" kern="1200" dirty="0" smtClean="0">
                <a:solidFill>
                  <a:schemeClr val="tx1"/>
                </a:solidFill>
                <a:effectLst/>
                <a:latin typeface="+mn-lt"/>
                <a:ea typeface="+mn-ea"/>
                <a:cs typeface="+mn-cs"/>
              </a:rPr>
              <a:t>補正関数の誤差も考慮して</a:t>
            </a:r>
            <a:r>
              <a:rPr kumimoji="1" lang="en-US" altLang="ja-JP" sz="1200" kern="1200" dirty="0" smtClean="0">
                <a:solidFill>
                  <a:schemeClr val="tx1"/>
                </a:solidFill>
                <a:effectLst/>
                <a:latin typeface="+mn-lt"/>
                <a:ea typeface="+mn-ea"/>
                <a:cs typeface="+mn-cs"/>
              </a:rPr>
              <a:t>o-Ps</a:t>
            </a:r>
            <a:r>
              <a:rPr kumimoji="1" lang="ja-JP" altLang="ja-JP" sz="1200" kern="1200" dirty="0" smtClean="0">
                <a:solidFill>
                  <a:schemeClr val="tx1"/>
                </a:solidFill>
                <a:effectLst/>
                <a:latin typeface="+mn-lt"/>
                <a:ea typeface="+mn-ea"/>
                <a:cs typeface="+mn-cs"/>
              </a:rPr>
              <a:t>の寿命の誤差を評価していきます。</a:t>
            </a:r>
          </a:p>
        </p:txBody>
      </p:sp>
      <p:sp>
        <p:nvSpPr>
          <p:cNvPr id="4" name="スライド番号プレースホルダー 3"/>
          <p:cNvSpPr>
            <a:spLocks noGrp="1"/>
          </p:cNvSpPr>
          <p:nvPr>
            <p:ph type="sldNum" sz="quarter" idx="10"/>
          </p:nvPr>
        </p:nvSpPr>
        <p:spPr/>
        <p:txBody>
          <a:bodyPr/>
          <a:lstStyle/>
          <a:p>
            <a:fld id="{BB6F5E93-A825-3447-B3E4-BA952F099C58}" type="slidenum">
              <a:rPr lang="ja-JP" altLang="en-US" smtClean="0">
                <a:solidFill>
                  <a:prstClr val="black"/>
                </a:solidFill>
                <a:latin typeface="Calibri"/>
                <a:ea typeface="ＭＳ Ｐゴシック"/>
              </a:rPr>
              <a:pPr/>
              <a:t>51</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2065055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続いては、ポジトロニウムについてです。</a:t>
            </a:r>
            <a:endParaRPr kumimoji="1" lang="en-US" altLang="ja-JP" dirty="0" smtClean="0"/>
          </a:p>
          <a:p>
            <a:endParaRPr kumimoji="1" lang="en-US" altLang="ja-JP" dirty="0" smtClean="0"/>
          </a:p>
          <a:p>
            <a:r>
              <a:rPr kumimoji="1" lang="ja-JP" altLang="en-US" dirty="0" smtClean="0"/>
              <a:t>ポジトロニウムは、電子と陽電子から成る電気的な束縛状態であり、水素原子によく似た構造をしています。</a:t>
            </a:r>
            <a:endParaRPr kumimoji="1" lang="en-US" altLang="ja-JP" dirty="0" smtClean="0"/>
          </a:p>
          <a:p>
            <a:r>
              <a:rPr kumimoji="1" lang="ja-JP" altLang="en-US" dirty="0" smtClean="0"/>
              <a:t>電子と陽電子はどちらもスピン</a:t>
            </a:r>
            <a:r>
              <a:rPr kumimoji="1" lang="en-US" altLang="ja-JP" dirty="0" smtClean="0"/>
              <a:t>1/2</a:t>
            </a:r>
            <a:r>
              <a:rPr kumimoji="1" lang="ja-JP" altLang="en-US" dirty="0" smtClean="0"/>
              <a:t>をもつので、合成スピンＳは０，１をとることができ、</a:t>
            </a:r>
            <a:r>
              <a:rPr kumimoji="1" lang="en-US" altLang="ja-JP" dirty="0" smtClean="0"/>
              <a:t>S=0</a:t>
            </a:r>
            <a:r>
              <a:rPr kumimoji="1" lang="ja-JP" altLang="en-US" dirty="0" smtClean="0"/>
              <a:t>のものをパラポジトロニウム、</a:t>
            </a:r>
            <a:r>
              <a:rPr kumimoji="1" lang="en-US" altLang="ja-JP" dirty="0" smtClean="0"/>
              <a:t>S=1</a:t>
            </a:r>
            <a:r>
              <a:rPr kumimoji="1" lang="ja-JP" altLang="en-US" dirty="0" smtClean="0"/>
              <a:t>のものをオルソポジトロニウムといいます。状態ベクトルは、（スライドを指しながら）それぞれこのように書くことができます。</a:t>
            </a:r>
            <a:endParaRPr kumimoji="1" lang="en-US" altLang="ja-JP" dirty="0" smtClean="0"/>
          </a:p>
          <a:p>
            <a:endParaRPr kumimoji="1" lang="en-US" altLang="ja-JP" dirty="0" smtClean="0"/>
          </a:p>
          <a:p>
            <a:r>
              <a:rPr kumimoji="1" lang="ja-JP" altLang="en-US" dirty="0" smtClean="0"/>
              <a:t>また、ポジトロニウムは不安定な物質であり、対消滅して光子を放出します。荷電共役変換に対する変換性より、基底状態のパラポジトロニウムは偶数個の光子に、オルソポジトロニウムは奇数個の光子に崩壊するということが分かっています。なお、摂動の最低次では、</a:t>
            </a:r>
            <a:r>
              <a:rPr kumimoji="1" lang="en-US" altLang="ja-JP" dirty="0" smtClean="0"/>
              <a:t>2</a:t>
            </a:r>
            <a:r>
              <a:rPr kumimoji="1" lang="ja-JP" altLang="en-US" dirty="0" smtClean="0"/>
              <a:t>個、</a:t>
            </a:r>
            <a:r>
              <a:rPr kumimoji="1" lang="en-US" altLang="ja-JP" dirty="0" smtClean="0"/>
              <a:t>3</a:t>
            </a:r>
            <a:r>
              <a:rPr kumimoji="1" lang="ja-JP" altLang="en-US" dirty="0" smtClean="0"/>
              <a:t>個と考えてよいこともわかっています。その際、運動量保存則より、パラポジトロニウムでは逆方向に同じエネルギー</a:t>
            </a:r>
            <a:r>
              <a:rPr kumimoji="1" lang="en-US" altLang="ja-JP" dirty="0" smtClean="0"/>
              <a:t>511keV</a:t>
            </a:r>
            <a:r>
              <a:rPr kumimoji="1" lang="ja-JP" altLang="en-US" dirty="0" smtClean="0"/>
              <a:t>のエネルギーを持ったガンマ線が出ますが、オルソポジトロニウムでは、</a:t>
            </a:r>
            <a:r>
              <a:rPr kumimoji="1" lang="en-US" altLang="ja-JP" dirty="0" smtClean="0"/>
              <a:t>3</a:t>
            </a:r>
            <a:r>
              <a:rPr kumimoji="1" lang="ja-JP" altLang="en-US" dirty="0" err="1" smtClean="0"/>
              <a:t>つの</a:t>
            </a:r>
            <a:r>
              <a:rPr kumimoji="1" lang="ja-JP" altLang="en-US" dirty="0" smtClean="0"/>
              <a:t>光子の運動量の和がゼロでありさえすればよいので、エネルギースペクトルは連続になります。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5</a:t>
            </a:fld>
            <a:endParaRPr kumimoji="1" lang="ja-JP" altLang="en-US"/>
          </a:p>
        </p:txBody>
      </p:sp>
    </p:spTree>
    <p:extLst>
      <p:ext uri="{BB962C8B-B14F-4D97-AF65-F5344CB8AC3E}">
        <p14:creationId xmlns:p14="http://schemas.microsoft.com/office/powerpoint/2010/main" val="1837225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まずは</a:t>
            </a:r>
            <a:r>
              <a:rPr kumimoji="1" lang="en-US" altLang="ja-JP" sz="1200" kern="1200" dirty="0" smtClean="0">
                <a:solidFill>
                  <a:schemeClr val="tx1"/>
                </a:solidFill>
                <a:effectLst/>
                <a:latin typeface="+mn-lt"/>
                <a:ea typeface="+mn-ea"/>
                <a:cs typeface="+mn-cs"/>
              </a:rPr>
              <a:t>TDC0</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calibration</a:t>
            </a:r>
            <a:r>
              <a:rPr kumimoji="1" lang="ja-JP" altLang="ja-JP" sz="1200" kern="1200" dirty="0" smtClean="0">
                <a:solidFill>
                  <a:schemeClr val="tx1"/>
                </a:solidFill>
                <a:effectLst/>
                <a:latin typeface="+mn-lt"/>
                <a:ea typeface="+mn-ea"/>
                <a:cs typeface="+mn-cs"/>
              </a:rPr>
              <a:t>関数の誤差の評価をしていきます。</a:t>
            </a:r>
          </a:p>
          <a:p>
            <a:r>
              <a:rPr kumimoji="1" lang="en-US" altLang="ja-JP" sz="1200" kern="1200" dirty="0" smtClean="0">
                <a:solidFill>
                  <a:schemeClr val="tx1"/>
                </a:solidFill>
                <a:effectLst/>
                <a:latin typeface="+mn-lt"/>
                <a:ea typeface="+mn-ea"/>
                <a:cs typeface="+mn-cs"/>
              </a:rPr>
              <a:t>o-Ps</a:t>
            </a:r>
            <a:r>
              <a:rPr kumimoji="1" lang="ja-JP" altLang="ja-JP" sz="1200" kern="1200" dirty="0" smtClean="0">
                <a:solidFill>
                  <a:schemeClr val="tx1"/>
                </a:solidFill>
                <a:effectLst/>
                <a:latin typeface="+mn-lt"/>
                <a:ea typeface="+mn-ea"/>
                <a:cs typeface="+mn-cs"/>
              </a:rPr>
              <a:t>の寿命</a:t>
            </a:r>
            <a:r>
              <a:rPr kumimoji="1" lang="en-US" altLang="ja-JP" sz="1200" kern="1200" dirty="0" smtClean="0">
                <a:solidFill>
                  <a:schemeClr val="tx1"/>
                </a:solidFill>
                <a:effectLst/>
                <a:latin typeface="+mn-lt"/>
                <a:ea typeface="+mn-ea"/>
                <a:cs typeface="+mn-cs"/>
              </a:rPr>
              <a:t>fitting</a:t>
            </a:r>
            <a:r>
              <a:rPr kumimoji="1" lang="ja-JP" altLang="ja-JP" sz="1200" kern="1200" dirty="0" smtClean="0">
                <a:solidFill>
                  <a:schemeClr val="tx1"/>
                </a:solidFill>
                <a:effectLst/>
                <a:latin typeface="+mn-lt"/>
                <a:ea typeface="+mn-ea"/>
                <a:cs typeface="+mn-cs"/>
              </a:rPr>
              <a:t>の際には</a:t>
            </a:r>
            <a:r>
              <a:rPr kumimoji="1" lang="en-US" altLang="ja-JP" sz="1200" kern="1200" dirty="0" smtClean="0">
                <a:solidFill>
                  <a:schemeClr val="tx1"/>
                </a:solidFill>
                <a:effectLst/>
                <a:latin typeface="+mn-lt"/>
                <a:ea typeface="+mn-ea"/>
                <a:cs typeface="+mn-cs"/>
              </a:rPr>
              <a:t>TDC</a:t>
            </a:r>
            <a:r>
              <a:rPr kumimoji="1" lang="ja-JP" altLang="ja-JP" sz="1200" kern="1200" dirty="0" smtClean="0">
                <a:solidFill>
                  <a:schemeClr val="tx1"/>
                </a:solidFill>
                <a:effectLst/>
                <a:latin typeface="+mn-lt"/>
                <a:ea typeface="+mn-ea"/>
                <a:cs typeface="+mn-cs"/>
              </a:rPr>
              <a:t>の値を時間に変換する必要があるため、</a:t>
            </a:r>
            <a:r>
              <a:rPr kumimoji="1" lang="en-US" altLang="ja-JP" sz="1200" kern="1200" dirty="0" smtClean="0">
                <a:solidFill>
                  <a:schemeClr val="tx1"/>
                </a:solidFill>
                <a:effectLst/>
                <a:latin typeface="+mn-lt"/>
                <a:ea typeface="+mn-ea"/>
                <a:cs typeface="+mn-cs"/>
              </a:rPr>
              <a:t>TDC0</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calibration</a:t>
            </a:r>
            <a:r>
              <a:rPr kumimoji="1" lang="ja-JP" altLang="ja-JP" sz="1200" kern="1200" dirty="0" smtClean="0">
                <a:solidFill>
                  <a:schemeClr val="tx1"/>
                </a:solidFill>
                <a:effectLst/>
                <a:latin typeface="+mn-lt"/>
                <a:ea typeface="+mn-ea"/>
                <a:cs typeface="+mn-cs"/>
              </a:rPr>
              <a:t>関数の傾きの誤差は寿命に直接影響します。</a:t>
            </a:r>
            <a:r>
              <a:rPr kumimoji="1" lang="en-US" altLang="ja-JP" sz="1200" kern="1200" dirty="0" smtClean="0">
                <a:solidFill>
                  <a:schemeClr val="tx1"/>
                </a:solidFill>
                <a:effectLst/>
                <a:latin typeface="+mn-lt"/>
                <a:ea typeface="+mn-ea"/>
                <a:cs typeface="+mn-cs"/>
              </a:rPr>
              <a:t>ROOT</a:t>
            </a:r>
            <a:r>
              <a:rPr kumimoji="1" lang="ja-JP" altLang="ja-JP" sz="1200" kern="1200" dirty="0" smtClean="0">
                <a:solidFill>
                  <a:schemeClr val="tx1"/>
                </a:solidFill>
                <a:effectLst/>
                <a:latin typeface="+mn-lt"/>
                <a:ea typeface="+mn-ea"/>
                <a:cs typeface="+mn-cs"/>
              </a:rPr>
              <a:t>を用いて誤差まで求めると、</a:t>
            </a:r>
            <a:r>
              <a:rPr kumimoji="1" lang="en-US" altLang="ja-JP" sz="1200" kern="1200" dirty="0" smtClean="0">
                <a:solidFill>
                  <a:schemeClr val="tx1"/>
                </a:solidFill>
                <a:effectLst/>
                <a:latin typeface="+mn-lt"/>
                <a:ea typeface="+mn-ea"/>
                <a:cs typeface="+mn-cs"/>
              </a:rPr>
              <a:t>TDC0</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calibration</a:t>
            </a:r>
            <a:r>
              <a:rPr kumimoji="1" lang="ja-JP" altLang="ja-JP" sz="1200" kern="1200" dirty="0" smtClean="0">
                <a:solidFill>
                  <a:schemeClr val="tx1"/>
                </a:solidFill>
                <a:effectLst/>
                <a:latin typeface="+mn-lt"/>
                <a:ea typeface="+mn-ea"/>
                <a:cs typeface="+mn-cs"/>
              </a:rPr>
              <a:t>関数は式</a:t>
            </a:r>
            <a:r>
              <a:rPr kumimoji="1" lang="en-US" altLang="ja-JP" sz="1200" kern="1200" dirty="0" smtClean="0">
                <a:solidFill>
                  <a:schemeClr val="tx1"/>
                </a:solidFill>
                <a:effectLst/>
                <a:latin typeface="+mn-lt"/>
                <a:ea typeface="+mn-ea"/>
                <a:cs typeface="+mn-cs"/>
              </a:rPr>
              <a:t>(5.1)</a:t>
            </a:r>
            <a:r>
              <a:rPr kumimoji="1" lang="ja-JP" altLang="ja-JP" sz="1200" kern="1200" dirty="0" smtClean="0">
                <a:solidFill>
                  <a:schemeClr val="tx1"/>
                </a:solidFill>
                <a:effectLst/>
                <a:latin typeface="+mn-lt"/>
                <a:ea typeface="+mn-ea"/>
                <a:cs typeface="+mn-cs"/>
              </a:rPr>
              <a:t>のようになります。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寿命を求める際には</a:t>
            </a:r>
            <a:r>
              <a:rPr kumimoji="1" lang="en-US" altLang="ja-JP" sz="1200" kern="1200" dirty="0" smtClean="0">
                <a:solidFill>
                  <a:schemeClr val="tx1"/>
                </a:solidFill>
                <a:effectLst/>
                <a:latin typeface="+mn-lt"/>
                <a:ea typeface="+mn-ea"/>
                <a:cs typeface="+mn-cs"/>
              </a:rPr>
              <a:t>TDC0</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calibration</a:t>
            </a:r>
            <a:r>
              <a:rPr kumimoji="1" lang="ja-JP" altLang="ja-JP" sz="1200" kern="1200" dirty="0" smtClean="0">
                <a:solidFill>
                  <a:schemeClr val="tx1"/>
                </a:solidFill>
                <a:effectLst/>
                <a:latin typeface="+mn-lt"/>
                <a:ea typeface="+mn-ea"/>
                <a:cs typeface="+mn-cs"/>
              </a:rPr>
              <a:t>関数の傾きのみを用いるので誤差がプラスとマイナスの時の</a:t>
            </a:r>
            <a:r>
              <a:rPr kumimoji="1" lang="en-US" altLang="ja-JP" sz="1200" kern="1200" dirty="0" smtClean="0">
                <a:solidFill>
                  <a:schemeClr val="tx1"/>
                </a:solidFill>
                <a:effectLst/>
                <a:latin typeface="+mn-lt"/>
                <a:ea typeface="+mn-ea"/>
                <a:cs typeface="+mn-cs"/>
              </a:rPr>
              <a:t>o-Ps</a:t>
            </a:r>
            <a:r>
              <a:rPr kumimoji="1" lang="ja-JP" altLang="ja-JP" sz="1200" kern="1200" dirty="0" smtClean="0">
                <a:solidFill>
                  <a:schemeClr val="tx1"/>
                </a:solidFill>
                <a:effectLst/>
                <a:latin typeface="+mn-lt"/>
                <a:ea typeface="+mn-ea"/>
                <a:cs typeface="+mn-cs"/>
              </a:rPr>
              <a:t>の寿命をそれぞれタウプラス、タウマイナスとおくと、</a:t>
            </a:r>
            <a:r>
              <a:rPr kumimoji="1" lang="en-US" altLang="ja-JP" sz="1200" kern="1200" dirty="0" smtClean="0">
                <a:solidFill>
                  <a:schemeClr val="tx1"/>
                </a:solidFill>
                <a:effectLst/>
                <a:latin typeface="+mn-lt"/>
                <a:ea typeface="+mn-ea"/>
                <a:cs typeface="+mn-cs"/>
              </a:rPr>
              <a:t>fitting</a:t>
            </a:r>
            <a:r>
              <a:rPr kumimoji="1" lang="ja-JP" altLang="ja-JP" sz="1200" kern="1200" dirty="0" smtClean="0">
                <a:solidFill>
                  <a:schemeClr val="tx1"/>
                </a:solidFill>
                <a:effectLst/>
                <a:latin typeface="+mn-lt"/>
                <a:ea typeface="+mn-ea"/>
                <a:cs typeface="+mn-cs"/>
              </a:rPr>
              <a:t>によって求められた値は表</a:t>
            </a:r>
            <a:r>
              <a:rPr kumimoji="1" lang="en-US" altLang="ja-JP" sz="1200" kern="1200" dirty="0" smtClean="0">
                <a:solidFill>
                  <a:schemeClr val="tx1"/>
                </a:solidFill>
                <a:effectLst/>
                <a:latin typeface="+mn-lt"/>
                <a:ea typeface="+mn-ea"/>
                <a:cs typeface="+mn-cs"/>
              </a:rPr>
              <a:t>5.2</a:t>
            </a:r>
            <a:r>
              <a:rPr kumimoji="1" lang="ja-JP" altLang="ja-JP" sz="1200" kern="1200" dirty="0" smtClean="0">
                <a:solidFill>
                  <a:schemeClr val="tx1"/>
                </a:solidFill>
                <a:effectLst/>
                <a:latin typeface="+mn-lt"/>
                <a:ea typeface="+mn-ea"/>
                <a:cs typeface="+mn-cs"/>
              </a:rPr>
              <a:t>のようになり、</a:t>
            </a:r>
            <a:r>
              <a:rPr kumimoji="1" lang="en-US" altLang="ja-JP" sz="1200" kern="1200" dirty="0" smtClean="0">
                <a:solidFill>
                  <a:schemeClr val="tx1"/>
                </a:solidFill>
                <a:effectLst/>
                <a:latin typeface="+mn-lt"/>
                <a:ea typeface="+mn-ea"/>
                <a:cs typeface="+mn-cs"/>
              </a:rPr>
              <a:t>TDC0</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calibration</a:t>
            </a:r>
            <a:r>
              <a:rPr kumimoji="1" lang="ja-JP" altLang="ja-JP" sz="1200" kern="1200" dirty="0" smtClean="0">
                <a:solidFill>
                  <a:schemeClr val="tx1"/>
                </a:solidFill>
                <a:effectLst/>
                <a:latin typeface="+mn-lt"/>
                <a:ea typeface="+mn-ea"/>
                <a:cs typeface="+mn-cs"/>
              </a:rPr>
              <a:t>関数の傾きの誤差により数</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の誤差が発生することが分かります。</a:t>
            </a:r>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52</a:t>
            </a:fld>
            <a:endParaRPr kumimoji="1" lang="ja-JP" altLang="en-US"/>
          </a:p>
        </p:txBody>
      </p:sp>
    </p:spTree>
    <p:extLst>
      <p:ext uri="{BB962C8B-B14F-4D97-AF65-F5344CB8AC3E}">
        <p14:creationId xmlns:p14="http://schemas.microsoft.com/office/powerpoint/2010/main" val="2242613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次に</a:t>
            </a:r>
            <a:r>
              <a:rPr kumimoji="1" lang="en-US" altLang="ja-JP" sz="1200" kern="1200" dirty="0" smtClean="0">
                <a:solidFill>
                  <a:schemeClr val="tx1"/>
                </a:solidFill>
                <a:effectLst/>
                <a:latin typeface="+mn-lt"/>
                <a:ea typeface="+mn-ea"/>
                <a:cs typeface="+mn-cs"/>
              </a:rPr>
              <a:t>TQ</a:t>
            </a:r>
            <a:r>
              <a:rPr kumimoji="1" lang="ja-JP" altLang="ja-JP" sz="1200" kern="1200" dirty="0" smtClean="0">
                <a:solidFill>
                  <a:schemeClr val="tx1"/>
                </a:solidFill>
                <a:effectLst/>
                <a:latin typeface="+mn-lt"/>
                <a:ea typeface="+mn-ea"/>
                <a:cs typeface="+mn-cs"/>
              </a:rPr>
              <a:t>補正関数の誤差の評価をしていきます。</a:t>
            </a:r>
          </a:p>
          <a:p>
            <a:r>
              <a:rPr kumimoji="1" lang="en-US" altLang="ja-JP" sz="1200" kern="1200" dirty="0" smtClean="0">
                <a:solidFill>
                  <a:schemeClr val="tx1"/>
                </a:solidFill>
                <a:effectLst/>
                <a:latin typeface="+mn-lt"/>
                <a:ea typeface="+mn-ea"/>
                <a:cs typeface="+mn-cs"/>
              </a:rPr>
              <a:t>TQ</a:t>
            </a:r>
            <a:r>
              <a:rPr kumimoji="1" lang="ja-JP" altLang="ja-JP" sz="1200" kern="1200" dirty="0" smtClean="0">
                <a:solidFill>
                  <a:schemeClr val="tx1"/>
                </a:solidFill>
                <a:effectLst/>
                <a:latin typeface="+mn-lt"/>
                <a:ea typeface="+mn-ea"/>
                <a:cs typeface="+mn-cs"/>
              </a:rPr>
              <a:t>補正関数のパラメータ</a:t>
            </a:r>
            <a:r>
              <a:rPr kumimoji="1" lang="en-US" altLang="ja-JP" sz="1200" kern="1200" dirty="0" smtClean="0">
                <a:solidFill>
                  <a:schemeClr val="tx1"/>
                </a:solidFill>
                <a:effectLst/>
                <a:latin typeface="+mn-lt"/>
                <a:ea typeface="+mn-ea"/>
                <a:cs typeface="+mn-cs"/>
              </a:rPr>
              <a:t>p0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p1</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p2</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p3</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fitting</a:t>
            </a:r>
            <a:r>
              <a:rPr kumimoji="1" lang="ja-JP" altLang="ja-JP" sz="1200" kern="1200" dirty="0" smtClean="0">
                <a:solidFill>
                  <a:schemeClr val="tx1"/>
                </a:solidFill>
                <a:effectLst/>
                <a:latin typeface="+mn-lt"/>
                <a:ea typeface="+mn-ea"/>
                <a:cs typeface="+mn-cs"/>
              </a:rPr>
              <a:t>により求めることができますが、一定の幅の誤差を持つので、このパラメータを用いて求めた</a:t>
            </a:r>
            <a:r>
              <a:rPr kumimoji="1" lang="en-US" altLang="ja-JP" sz="1200" kern="1200" dirty="0" smtClean="0">
                <a:solidFill>
                  <a:schemeClr val="tx1"/>
                </a:solidFill>
                <a:effectLst/>
                <a:latin typeface="+mn-lt"/>
                <a:ea typeface="+mn-ea"/>
                <a:cs typeface="+mn-cs"/>
              </a:rPr>
              <a:t>o-Ps</a:t>
            </a:r>
            <a:r>
              <a:rPr kumimoji="1" lang="ja-JP" altLang="ja-JP" sz="1200" kern="1200" dirty="0" smtClean="0">
                <a:solidFill>
                  <a:schemeClr val="tx1"/>
                </a:solidFill>
                <a:effectLst/>
                <a:latin typeface="+mn-lt"/>
                <a:ea typeface="+mn-ea"/>
                <a:cs typeface="+mn-cs"/>
              </a:rPr>
              <a:t>の寿命にも誤差が生じると考えられます。</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p0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p1</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p2</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p3</a:t>
            </a:r>
            <a:r>
              <a:rPr kumimoji="1" lang="ja-JP" altLang="ja-JP" sz="1200" kern="1200" dirty="0" smtClean="0">
                <a:solidFill>
                  <a:schemeClr val="tx1"/>
                </a:solidFill>
                <a:effectLst/>
                <a:latin typeface="+mn-lt"/>
                <a:ea typeface="+mn-ea"/>
                <a:cs typeface="+mn-cs"/>
              </a:rPr>
              <a:t>の誤差をそれぞれδ</a:t>
            </a:r>
            <a:r>
              <a:rPr kumimoji="1" lang="en-US" altLang="ja-JP" sz="1200" kern="1200" dirty="0" smtClean="0">
                <a:solidFill>
                  <a:schemeClr val="tx1"/>
                </a:solidFill>
                <a:effectLst/>
                <a:latin typeface="+mn-lt"/>
                <a:ea typeface="+mn-ea"/>
                <a:cs typeface="+mn-cs"/>
              </a:rPr>
              <a:t>p0</a:t>
            </a:r>
            <a:r>
              <a:rPr kumimoji="1" lang="ja-JP" altLang="ja-JP" sz="1200" kern="1200" dirty="0" smtClean="0">
                <a:solidFill>
                  <a:schemeClr val="tx1"/>
                </a:solidFill>
                <a:effectLst/>
                <a:latin typeface="+mn-lt"/>
                <a:ea typeface="+mn-ea"/>
                <a:cs typeface="+mn-cs"/>
              </a:rPr>
              <a:t>、δ</a:t>
            </a:r>
            <a:r>
              <a:rPr kumimoji="1" lang="en-US" altLang="ja-JP" sz="1200" kern="1200" dirty="0" smtClean="0">
                <a:solidFill>
                  <a:schemeClr val="tx1"/>
                </a:solidFill>
                <a:effectLst/>
                <a:latin typeface="+mn-lt"/>
                <a:ea typeface="+mn-ea"/>
                <a:cs typeface="+mn-cs"/>
              </a:rPr>
              <a:t>p1</a:t>
            </a:r>
            <a:r>
              <a:rPr kumimoji="1" lang="ja-JP" altLang="ja-JP" sz="1200" kern="1200" dirty="0" smtClean="0">
                <a:solidFill>
                  <a:schemeClr val="tx1"/>
                </a:solidFill>
                <a:effectLst/>
                <a:latin typeface="+mn-lt"/>
                <a:ea typeface="+mn-ea"/>
                <a:cs typeface="+mn-cs"/>
              </a:rPr>
              <a:t>、δ</a:t>
            </a:r>
            <a:r>
              <a:rPr kumimoji="1" lang="en-US" altLang="ja-JP" sz="1200" kern="1200" dirty="0" smtClean="0">
                <a:solidFill>
                  <a:schemeClr val="tx1"/>
                </a:solidFill>
                <a:effectLst/>
                <a:latin typeface="+mn-lt"/>
                <a:ea typeface="+mn-ea"/>
                <a:cs typeface="+mn-cs"/>
              </a:rPr>
              <a:t>p2</a:t>
            </a:r>
            <a:r>
              <a:rPr kumimoji="1" lang="ja-JP" altLang="ja-JP" sz="1200" kern="1200" dirty="0" smtClean="0">
                <a:solidFill>
                  <a:schemeClr val="tx1"/>
                </a:solidFill>
                <a:effectLst/>
                <a:latin typeface="+mn-lt"/>
                <a:ea typeface="+mn-ea"/>
                <a:cs typeface="+mn-cs"/>
              </a:rPr>
              <a:t>、δ</a:t>
            </a:r>
            <a:r>
              <a:rPr kumimoji="1" lang="en-US" altLang="ja-JP" sz="1200" kern="1200" dirty="0" smtClean="0">
                <a:solidFill>
                  <a:schemeClr val="tx1"/>
                </a:solidFill>
                <a:effectLst/>
                <a:latin typeface="+mn-lt"/>
                <a:ea typeface="+mn-ea"/>
                <a:cs typeface="+mn-cs"/>
              </a:rPr>
              <a:t>p3</a:t>
            </a:r>
            <a:r>
              <a:rPr kumimoji="1" lang="ja-JP" altLang="ja-JP" sz="1200" kern="1200" dirty="0" smtClean="0">
                <a:solidFill>
                  <a:schemeClr val="tx1"/>
                </a:solidFill>
                <a:effectLst/>
                <a:latin typeface="+mn-lt"/>
                <a:ea typeface="+mn-ea"/>
                <a:cs typeface="+mn-cs"/>
              </a:rPr>
              <a:t>とおくと</a:t>
            </a:r>
            <a:r>
              <a:rPr kumimoji="1" lang="en-US" altLang="ja-JP" sz="1200" kern="1200" dirty="0" smtClean="0">
                <a:solidFill>
                  <a:schemeClr val="tx1"/>
                </a:solidFill>
                <a:effectLst/>
                <a:latin typeface="+mn-lt"/>
                <a:ea typeface="+mn-ea"/>
                <a:cs typeface="+mn-cs"/>
              </a:rPr>
              <a:t>fitting</a:t>
            </a:r>
            <a:r>
              <a:rPr kumimoji="1" lang="ja-JP" altLang="ja-JP" sz="1200" kern="1200" dirty="0" smtClean="0">
                <a:solidFill>
                  <a:schemeClr val="tx1"/>
                </a:solidFill>
                <a:effectLst/>
                <a:latin typeface="+mn-lt"/>
                <a:ea typeface="+mn-ea"/>
                <a:cs typeface="+mn-cs"/>
              </a:rPr>
              <a:t>によって求められた値は表</a:t>
            </a:r>
            <a:r>
              <a:rPr kumimoji="1" lang="en-US" altLang="ja-JP" sz="1200" kern="1200" dirty="0" smtClean="0">
                <a:solidFill>
                  <a:schemeClr val="tx1"/>
                </a:solidFill>
                <a:effectLst/>
                <a:latin typeface="+mn-lt"/>
                <a:ea typeface="+mn-ea"/>
                <a:cs typeface="+mn-cs"/>
              </a:rPr>
              <a:t>5.3</a:t>
            </a:r>
            <a:r>
              <a:rPr kumimoji="1" lang="ja-JP" altLang="ja-JP" sz="1200" kern="1200" dirty="0" smtClean="0">
                <a:solidFill>
                  <a:schemeClr val="tx1"/>
                </a:solidFill>
                <a:effectLst/>
                <a:latin typeface="+mn-lt"/>
                <a:ea typeface="+mn-ea"/>
                <a:cs typeface="+mn-cs"/>
              </a:rPr>
              <a:t>のようになります。</a:t>
            </a:r>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53</a:t>
            </a:fld>
            <a:endParaRPr kumimoji="1" lang="ja-JP" altLang="en-US"/>
          </a:p>
        </p:txBody>
      </p:sp>
    </p:spTree>
    <p:extLst>
      <p:ext uri="{BB962C8B-B14F-4D97-AF65-F5344CB8AC3E}">
        <p14:creationId xmlns:p14="http://schemas.microsoft.com/office/powerpoint/2010/main" val="297522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ここで</a:t>
            </a:r>
            <a:r>
              <a:rPr kumimoji="1" lang="en-US" altLang="ja-JP" sz="1200" kern="1200" dirty="0" smtClean="0">
                <a:solidFill>
                  <a:schemeClr val="tx1"/>
                </a:solidFill>
                <a:effectLst/>
                <a:latin typeface="+mn-lt"/>
                <a:ea typeface="+mn-ea"/>
                <a:cs typeface="+mn-cs"/>
              </a:rPr>
              <a:t>TQ</a:t>
            </a:r>
            <a:r>
              <a:rPr kumimoji="1" lang="ja-JP" altLang="ja-JP" sz="1200" kern="1200" dirty="0" smtClean="0">
                <a:solidFill>
                  <a:schemeClr val="tx1"/>
                </a:solidFill>
                <a:effectLst/>
                <a:latin typeface="+mn-lt"/>
                <a:ea typeface="+mn-ea"/>
                <a:cs typeface="+mn-cs"/>
              </a:rPr>
              <a:t>補正関数の誤差を求めるために誤差伝搬の法則を見ていきます。</a:t>
            </a:r>
          </a:p>
          <a:p>
            <a:r>
              <a:rPr kumimoji="1" lang="ja-JP" altLang="ja-JP" sz="1200" kern="1200" dirty="0" smtClean="0">
                <a:solidFill>
                  <a:schemeClr val="tx1"/>
                </a:solidFill>
                <a:effectLst/>
                <a:latin typeface="+mn-lt"/>
                <a:ea typeface="+mn-ea"/>
                <a:cs typeface="+mn-cs"/>
              </a:rPr>
              <a:t>計測値を</a:t>
            </a:r>
            <a:r>
              <a:rPr kumimoji="1" lang="en-US" altLang="ja-JP" sz="1200" kern="1200" dirty="0" smtClean="0">
                <a:solidFill>
                  <a:schemeClr val="tx1"/>
                </a:solidFill>
                <a:effectLst/>
                <a:latin typeface="+mn-lt"/>
                <a:ea typeface="+mn-ea"/>
                <a:cs typeface="+mn-cs"/>
              </a:rPr>
              <a:t>xi</a:t>
            </a:r>
            <a:r>
              <a:rPr kumimoji="1" lang="ja-JP" altLang="ja-JP" sz="1200" kern="1200" dirty="0" smtClean="0">
                <a:solidFill>
                  <a:schemeClr val="tx1"/>
                </a:solidFill>
                <a:effectLst/>
                <a:latin typeface="+mn-lt"/>
                <a:ea typeface="+mn-ea"/>
                <a:cs typeface="+mn-cs"/>
              </a:rPr>
              <a:t>、計測値を用いた計算結果を</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とすると、</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は関数</a:t>
            </a:r>
            <a:r>
              <a:rPr kumimoji="1" lang="en-US" altLang="ja-JP" sz="1200" kern="1200" dirty="0" smtClean="0">
                <a:solidFill>
                  <a:schemeClr val="tx1"/>
                </a:solidFill>
                <a:effectLst/>
                <a:latin typeface="+mn-lt"/>
                <a:ea typeface="+mn-ea"/>
                <a:cs typeface="+mn-cs"/>
              </a:rPr>
              <a:t>f</a:t>
            </a:r>
            <a:r>
              <a:rPr kumimoji="1" lang="ja-JP" altLang="ja-JP" sz="1200" kern="1200" dirty="0" smtClean="0">
                <a:solidFill>
                  <a:schemeClr val="tx1"/>
                </a:solidFill>
                <a:effectLst/>
                <a:latin typeface="+mn-lt"/>
                <a:ea typeface="+mn-ea"/>
                <a:cs typeface="+mn-cs"/>
              </a:rPr>
              <a:t>を用いて式</a:t>
            </a:r>
            <a:r>
              <a:rPr kumimoji="1" lang="en-US" altLang="ja-JP" sz="1200" kern="1200" dirty="0" smtClean="0">
                <a:solidFill>
                  <a:schemeClr val="tx1"/>
                </a:solidFill>
                <a:effectLst/>
                <a:latin typeface="+mn-lt"/>
                <a:ea typeface="+mn-ea"/>
                <a:cs typeface="+mn-cs"/>
              </a:rPr>
              <a:t>(5.3)</a:t>
            </a:r>
            <a:r>
              <a:rPr kumimoji="1" lang="ja-JP" altLang="ja-JP" sz="1200" kern="1200" dirty="0" smtClean="0">
                <a:solidFill>
                  <a:schemeClr val="tx1"/>
                </a:solidFill>
                <a:effectLst/>
                <a:latin typeface="+mn-lt"/>
                <a:ea typeface="+mn-ea"/>
                <a:cs typeface="+mn-cs"/>
              </a:rPr>
              <a:t>のように表すことができます。</a:t>
            </a:r>
          </a:p>
          <a:p>
            <a:r>
              <a:rPr kumimoji="1" lang="ja-JP" altLang="ja-JP" sz="1200" kern="1200" dirty="0" smtClean="0">
                <a:solidFill>
                  <a:schemeClr val="tx1"/>
                </a:solidFill>
                <a:effectLst/>
                <a:latin typeface="+mn-lt"/>
                <a:ea typeface="+mn-ea"/>
                <a:cs typeface="+mn-cs"/>
              </a:rPr>
              <a:t>そして計測値を用いた計算結果</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の誤差δ</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xi</a:t>
            </a:r>
            <a:r>
              <a:rPr kumimoji="1" lang="ja-JP" altLang="ja-JP" sz="1200" kern="1200" dirty="0" smtClean="0">
                <a:solidFill>
                  <a:schemeClr val="tx1"/>
                </a:solidFill>
                <a:effectLst/>
                <a:latin typeface="+mn-lt"/>
                <a:ea typeface="+mn-ea"/>
                <a:cs typeface="+mn-cs"/>
              </a:rPr>
              <a:t>の測定誤差δ</a:t>
            </a:r>
            <a:r>
              <a:rPr kumimoji="1" lang="en-US" altLang="ja-JP" sz="1200" kern="1200" dirty="0" smtClean="0">
                <a:solidFill>
                  <a:schemeClr val="tx1"/>
                </a:solidFill>
                <a:effectLst/>
                <a:latin typeface="+mn-lt"/>
                <a:ea typeface="+mn-ea"/>
                <a:cs typeface="+mn-cs"/>
              </a:rPr>
              <a:t>xi</a:t>
            </a:r>
            <a:r>
              <a:rPr kumimoji="1" lang="ja-JP" altLang="ja-JP" sz="1200" kern="1200" dirty="0" smtClean="0">
                <a:solidFill>
                  <a:schemeClr val="tx1"/>
                </a:solidFill>
                <a:effectLst/>
                <a:latin typeface="+mn-lt"/>
                <a:ea typeface="+mn-ea"/>
                <a:cs typeface="+mn-cs"/>
              </a:rPr>
              <a:t>を用いて誤差伝播の法則より式</a:t>
            </a:r>
            <a:r>
              <a:rPr kumimoji="1" lang="en-US" altLang="ja-JP" sz="1200" kern="1200" dirty="0" smtClean="0">
                <a:solidFill>
                  <a:schemeClr val="tx1"/>
                </a:solidFill>
                <a:effectLst/>
                <a:latin typeface="+mn-lt"/>
                <a:ea typeface="+mn-ea"/>
                <a:cs typeface="+mn-cs"/>
              </a:rPr>
              <a:t>(5.4)</a:t>
            </a:r>
            <a:r>
              <a:rPr kumimoji="1" lang="ja-JP" altLang="ja-JP" sz="1200" kern="1200" dirty="0" smtClean="0">
                <a:solidFill>
                  <a:schemeClr val="tx1"/>
                </a:solidFill>
                <a:effectLst/>
                <a:latin typeface="+mn-lt"/>
                <a:ea typeface="+mn-ea"/>
                <a:cs typeface="+mn-cs"/>
              </a:rPr>
              <a:t>のように計算できます。</a:t>
            </a:r>
            <a:r>
              <a:rPr lang="ja-JP" altLang="ja-JP" dirty="0" smtClean="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54</a:t>
            </a:fld>
            <a:endParaRPr kumimoji="1" lang="ja-JP" altLang="en-US"/>
          </a:p>
        </p:txBody>
      </p:sp>
    </p:spTree>
    <p:extLst>
      <p:ext uri="{BB962C8B-B14F-4D97-AF65-F5344CB8AC3E}">
        <p14:creationId xmlns:p14="http://schemas.microsoft.com/office/powerpoint/2010/main" val="2310412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TQ</a:t>
            </a:r>
            <a:r>
              <a:rPr kumimoji="1" lang="ja-JP" altLang="ja-JP" sz="1200" kern="1200" dirty="0" smtClean="0">
                <a:solidFill>
                  <a:schemeClr val="tx1"/>
                </a:solidFill>
                <a:effectLst/>
                <a:latin typeface="+mn-lt"/>
                <a:ea typeface="+mn-ea"/>
                <a:cs typeface="+mn-cs"/>
              </a:rPr>
              <a:t>補正関数の各パラメータに対する偏微分の式を用いると、誤差伝搬の法則より</a:t>
            </a:r>
            <a:r>
              <a:rPr kumimoji="1" lang="en-US" altLang="ja-JP" sz="1200" kern="1200" dirty="0" smtClean="0">
                <a:solidFill>
                  <a:schemeClr val="tx1"/>
                </a:solidFill>
                <a:effectLst/>
                <a:latin typeface="+mn-lt"/>
                <a:ea typeface="+mn-ea"/>
                <a:cs typeface="+mn-cs"/>
              </a:rPr>
              <a:t>TQ</a:t>
            </a:r>
            <a:r>
              <a:rPr kumimoji="1" lang="ja-JP" altLang="ja-JP" sz="1200" kern="1200" dirty="0" smtClean="0">
                <a:solidFill>
                  <a:schemeClr val="tx1"/>
                </a:solidFill>
                <a:effectLst/>
                <a:latin typeface="+mn-lt"/>
                <a:ea typeface="+mn-ea"/>
                <a:cs typeface="+mn-cs"/>
              </a:rPr>
              <a:t>補正関数の誤差δΔ</a:t>
            </a:r>
            <a:r>
              <a:rPr kumimoji="1" lang="en-US" altLang="ja-JP" sz="1200" kern="1200" dirty="0" smtClean="0">
                <a:solidFill>
                  <a:schemeClr val="tx1"/>
                </a:solidFill>
                <a:effectLst/>
                <a:latin typeface="+mn-lt"/>
                <a:ea typeface="+mn-ea"/>
                <a:cs typeface="+mn-cs"/>
              </a:rPr>
              <a:t>T</a:t>
            </a:r>
            <a:r>
              <a:rPr kumimoji="1" lang="ja-JP" altLang="ja-JP" sz="1200" kern="1200" dirty="0" smtClean="0">
                <a:solidFill>
                  <a:schemeClr val="tx1"/>
                </a:solidFill>
                <a:effectLst/>
                <a:latin typeface="+mn-lt"/>
                <a:ea typeface="+mn-ea"/>
                <a:cs typeface="+mn-cs"/>
              </a:rPr>
              <a:t>は式</a:t>
            </a:r>
            <a:r>
              <a:rPr kumimoji="1" lang="en-US" altLang="ja-JP" sz="1200" kern="1200" dirty="0" smtClean="0">
                <a:solidFill>
                  <a:schemeClr val="tx1"/>
                </a:solidFill>
                <a:effectLst/>
                <a:latin typeface="+mn-lt"/>
                <a:ea typeface="+mn-ea"/>
                <a:cs typeface="+mn-cs"/>
              </a:rPr>
              <a:t>(5.5)</a:t>
            </a:r>
            <a:r>
              <a:rPr kumimoji="1" lang="ja-JP" altLang="ja-JP" sz="1200" kern="1200" dirty="0" smtClean="0">
                <a:solidFill>
                  <a:schemeClr val="tx1"/>
                </a:solidFill>
                <a:effectLst/>
                <a:latin typeface="+mn-lt"/>
                <a:ea typeface="+mn-ea"/>
                <a:cs typeface="+mn-cs"/>
              </a:rPr>
              <a:t>のように計算することができます。</a:t>
            </a:r>
            <a:r>
              <a:rPr lang="ja-JP" altLang="ja-JP" dirty="0" smtClean="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BB6F5E93-A825-3447-B3E4-BA952F099C58}" type="slidenum">
              <a:rPr lang="ja-JP" altLang="en-US" smtClean="0">
                <a:solidFill>
                  <a:prstClr val="black"/>
                </a:solidFill>
                <a:latin typeface="Calibri"/>
                <a:ea typeface="ＭＳ Ｐゴシック"/>
              </a:rPr>
              <a:pPr/>
              <a:t>55</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623566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解析では</a:t>
            </a:r>
            <a:r>
              <a:rPr kumimoji="1" lang="en-US" altLang="ja-JP" sz="1200" kern="1200" dirty="0" smtClean="0">
                <a:solidFill>
                  <a:schemeClr val="tx1"/>
                </a:solidFill>
                <a:effectLst/>
                <a:latin typeface="+mn-lt"/>
                <a:ea typeface="+mn-ea"/>
                <a:cs typeface="+mn-cs"/>
              </a:rPr>
              <a:t>TQ</a:t>
            </a:r>
            <a:r>
              <a:rPr kumimoji="1" lang="ja-JP" altLang="ja-JP" sz="1200" kern="1200" dirty="0" smtClean="0">
                <a:solidFill>
                  <a:schemeClr val="tx1"/>
                </a:solidFill>
                <a:effectLst/>
                <a:latin typeface="+mn-lt"/>
                <a:ea typeface="+mn-ea"/>
                <a:cs typeface="+mn-cs"/>
              </a:rPr>
              <a:t>補正関数をΔ</a:t>
            </a:r>
            <a:r>
              <a:rPr kumimoji="1" lang="en-US" altLang="ja-JP" sz="1200" kern="1200" dirty="0" smtClean="0">
                <a:solidFill>
                  <a:schemeClr val="tx1"/>
                </a:solidFill>
                <a:effectLst/>
                <a:latin typeface="+mn-lt"/>
                <a:ea typeface="+mn-ea"/>
                <a:cs typeface="+mn-cs"/>
              </a:rPr>
              <a:t>T</a:t>
            </a:r>
            <a:r>
              <a:rPr kumimoji="1" lang="ja-JP" altLang="ja-JP" sz="1200" kern="1200" dirty="0" smtClean="0">
                <a:solidFill>
                  <a:schemeClr val="tx1"/>
                </a:solidFill>
                <a:effectLst/>
                <a:latin typeface="+mn-lt"/>
                <a:ea typeface="+mn-ea"/>
                <a:cs typeface="+mn-cs"/>
              </a:rPr>
              <a:t>として</a:t>
            </a:r>
            <a:r>
              <a:rPr kumimoji="1" lang="en-US" altLang="ja-JP" sz="1200" kern="1200" dirty="0" smtClean="0">
                <a:solidFill>
                  <a:schemeClr val="tx1"/>
                </a:solidFill>
                <a:effectLst/>
                <a:latin typeface="+mn-lt"/>
                <a:ea typeface="+mn-ea"/>
                <a:cs typeface="+mn-cs"/>
              </a:rPr>
              <a:t>o-Ps</a:t>
            </a:r>
            <a:r>
              <a:rPr kumimoji="1" lang="ja-JP" altLang="ja-JP" sz="1200" kern="1200" dirty="0" smtClean="0">
                <a:solidFill>
                  <a:schemeClr val="tx1"/>
                </a:solidFill>
                <a:effectLst/>
                <a:latin typeface="+mn-lt"/>
                <a:ea typeface="+mn-ea"/>
                <a:cs typeface="+mn-cs"/>
              </a:rPr>
              <a:t>の寿命を求めましたが、求めた誤差を考慮して</a:t>
            </a:r>
            <a:r>
              <a:rPr kumimoji="1" lang="en-US" altLang="ja-JP" sz="1200" kern="1200" dirty="0" smtClean="0">
                <a:solidFill>
                  <a:schemeClr val="tx1"/>
                </a:solidFill>
                <a:effectLst/>
                <a:latin typeface="+mn-lt"/>
                <a:ea typeface="+mn-ea"/>
                <a:cs typeface="+mn-cs"/>
              </a:rPr>
              <a:t>TQ</a:t>
            </a:r>
            <a:r>
              <a:rPr kumimoji="1" lang="ja-JP" altLang="ja-JP" sz="1200" kern="1200" dirty="0" smtClean="0">
                <a:solidFill>
                  <a:schemeClr val="tx1"/>
                </a:solidFill>
                <a:effectLst/>
                <a:latin typeface="+mn-lt"/>
                <a:ea typeface="+mn-ea"/>
                <a:cs typeface="+mn-cs"/>
              </a:rPr>
              <a:t>補正関数をΔ</a:t>
            </a:r>
            <a:r>
              <a:rPr kumimoji="1" lang="en-US" altLang="ja-JP" sz="1200" kern="1200" dirty="0" smtClean="0">
                <a:solidFill>
                  <a:schemeClr val="tx1"/>
                </a:solidFill>
                <a:effectLst/>
                <a:latin typeface="+mn-lt"/>
                <a:ea typeface="+mn-ea"/>
                <a:cs typeface="+mn-cs"/>
              </a:rPr>
              <a:t>T</a:t>
            </a:r>
            <a:r>
              <a:rPr kumimoji="1" lang="ja-JP" altLang="ja-JP" sz="1200" kern="1200" dirty="0" smtClean="0">
                <a:solidFill>
                  <a:schemeClr val="tx1"/>
                </a:solidFill>
                <a:effectLst/>
                <a:latin typeface="+mn-lt"/>
                <a:ea typeface="+mn-ea"/>
                <a:cs typeface="+mn-cs"/>
              </a:rPr>
              <a:t>±δΔ</a:t>
            </a:r>
            <a:r>
              <a:rPr kumimoji="1" lang="en-US" altLang="ja-JP" sz="1200" kern="1200" dirty="0" smtClean="0">
                <a:solidFill>
                  <a:schemeClr val="tx1"/>
                </a:solidFill>
                <a:effectLst/>
                <a:latin typeface="+mn-lt"/>
                <a:ea typeface="+mn-ea"/>
                <a:cs typeface="+mn-cs"/>
              </a:rPr>
              <a:t>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通りで表して</a:t>
            </a:r>
            <a:r>
              <a:rPr kumimoji="1" lang="en-US" altLang="ja-JP" sz="1200" kern="1200" dirty="0" smtClean="0">
                <a:solidFill>
                  <a:schemeClr val="tx1"/>
                </a:solidFill>
                <a:effectLst/>
                <a:latin typeface="+mn-lt"/>
                <a:ea typeface="+mn-ea"/>
                <a:cs typeface="+mn-cs"/>
              </a:rPr>
              <a:t>o-Ps</a:t>
            </a:r>
            <a:r>
              <a:rPr kumimoji="1" lang="ja-JP" altLang="ja-JP" sz="1200" kern="1200" dirty="0" smtClean="0">
                <a:solidFill>
                  <a:schemeClr val="tx1"/>
                </a:solidFill>
                <a:effectLst/>
                <a:latin typeface="+mn-lt"/>
                <a:ea typeface="+mn-ea"/>
                <a:cs typeface="+mn-cs"/>
              </a:rPr>
              <a:t>の寿命を求めて誤差の影響を評価します。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o-Ps</a:t>
            </a:r>
            <a:r>
              <a:rPr kumimoji="1" lang="ja-JP" altLang="ja-JP" sz="1200" kern="1200" dirty="0" smtClean="0">
                <a:solidFill>
                  <a:schemeClr val="tx1"/>
                </a:solidFill>
                <a:effectLst/>
                <a:latin typeface="+mn-lt"/>
                <a:ea typeface="+mn-ea"/>
                <a:cs typeface="+mn-cs"/>
              </a:rPr>
              <a:t>の寿命をタウとおくと結果は表</a:t>
            </a:r>
            <a:r>
              <a:rPr kumimoji="1" lang="en-US" altLang="ja-JP" sz="1200" kern="1200" dirty="0" smtClean="0">
                <a:solidFill>
                  <a:schemeClr val="tx1"/>
                </a:solidFill>
                <a:effectLst/>
                <a:latin typeface="+mn-lt"/>
                <a:ea typeface="+mn-ea"/>
                <a:cs typeface="+mn-cs"/>
              </a:rPr>
              <a:t>5.4</a:t>
            </a:r>
            <a:r>
              <a:rPr kumimoji="1" lang="ja-JP" altLang="ja-JP" sz="1200" kern="1200" dirty="0" smtClean="0">
                <a:solidFill>
                  <a:schemeClr val="tx1"/>
                </a:solidFill>
                <a:effectLst/>
                <a:latin typeface="+mn-lt"/>
                <a:ea typeface="+mn-ea"/>
                <a:cs typeface="+mn-cs"/>
              </a:rPr>
              <a:t>のようになります。</a:t>
            </a:r>
          </a:p>
        </p:txBody>
      </p:sp>
      <p:sp>
        <p:nvSpPr>
          <p:cNvPr id="4" name="スライド番号プレースホルダー 3"/>
          <p:cNvSpPr>
            <a:spLocks noGrp="1"/>
          </p:cNvSpPr>
          <p:nvPr>
            <p:ph type="sldNum" sz="quarter" idx="10"/>
          </p:nvPr>
        </p:nvSpPr>
        <p:spPr/>
        <p:txBody>
          <a:bodyPr/>
          <a:lstStyle/>
          <a:p>
            <a:fld id="{BB6F5E93-A825-3447-B3E4-BA952F099C58}" type="slidenum">
              <a:rPr lang="ja-JP" altLang="en-US" smtClean="0">
                <a:solidFill>
                  <a:prstClr val="black"/>
                </a:solidFill>
                <a:latin typeface="Calibri"/>
                <a:ea typeface="ＭＳ Ｐゴシック"/>
              </a:rPr>
              <a:pPr/>
              <a:t>56</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2195830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次に</a:t>
            </a:r>
            <a:r>
              <a:rPr kumimoji="1" lang="en-US" altLang="ja-JP" sz="1200" kern="1200" dirty="0" smtClean="0">
                <a:solidFill>
                  <a:schemeClr val="tx1"/>
                </a:solidFill>
                <a:effectLst/>
                <a:latin typeface="+mn-lt"/>
                <a:ea typeface="+mn-ea"/>
                <a:cs typeface="+mn-cs"/>
              </a:rPr>
              <a:t>pick-off</a:t>
            </a:r>
            <a:r>
              <a:rPr kumimoji="1" lang="ja-JP" altLang="ja-JP" sz="1200" kern="1200" dirty="0" smtClean="0">
                <a:solidFill>
                  <a:schemeClr val="tx1"/>
                </a:solidFill>
                <a:effectLst/>
                <a:latin typeface="+mn-lt"/>
                <a:ea typeface="+mn-ea"/>
                <a:cs typeface="+mn-cs"/>
              </a:rPr>
              <a:t>補正関数の誤差の評価をしていきます。</a:t>
            </a:r>
          </a:p>
          <a:p>
            <a:r>
              <a:rPr kumimoji="1" lang="en-US" altLang="ja-JP" sz="1200" kern="1200" dirty="0" smtClean="0">
                <a:solidFill>
                  <a:schemeClr val="tx1"/>
                </a:solidFill>
                <a:effectLst/>
                <a:latin typeface="+mn-lt"/>
                <a:ea typeface="+mn-ea"/>
                <a:cs typeface="+mn-cs"/>
              </a:rPr>
              <a:t>Pick-off</a:t>
            </a:r>
            <a:r>
              <a:rPr kumimoji="1" lang="ja-JP" altLang="ja-JP" sz="1200" kern="1200" dirty="0" smtClean="0">
                <a:solidFill>
                  <a:schemeClr val="tx1"/>
                </a:solidFill>
                <a:effectLst/>
                <a:latin typeface="+mn-lt"/>
                <a:ea typeface="+mn-ea"/>
                <a:cs typeface="+mn-cs"/>
              </a:rPr>
              <a:t>補正関数</a:t>
            </a:r>
            <a:r>
              <a:rPr kumimoji="1" lang="en-US" altLang="ja-JP" sz="1200" kern="1200" dirty="0" smtClean="0">
                <a:solidFill>
                  <a:schemeClr val="tx1"/>
                </a:solidFill>
                <a:effectLst/>
                <a:latin typeface="+mn-lt"/>
                <a:ea typeface="+mn-ea"/>
                <a:cs typeface="+mn-cs"/>
              </a:rPr>
              <a:t>f(t)</a:t>
            </a:r>
            <a:r>
              <a:rPr kumimoji="1" lang="ja-JP" altLang="ja-JP" sz="1200" kern="1200" dirty="0" smtClean="0">
                <a:solidFill>
                  <a:schemeClr val="tx1"/>
                </a:solidFill>
                <a:effectLst/>
                <a:latin typeface="+mn-lt"/>
                <a:ea typeface="+mn-ea"/>
                <a:cs typeface="+mn-cs"/>
              </a:rPr>
              <a:t>のパラメータ</a:t>
            </a:r>
            <a:r>
              <a:rPr kumimoji="1" lang="en-US" altLang="ja-JP" sz="1200" kern="1200" dirty="0" smtClean="0">
                <a:solidFill>
                  <a:schemeClr val="tx1"/>
                </a:solidFill>
                <a:effectLst/>
                <a:latin typeface="+mn-lt"/>
                <a:ea typeface="+mn-ea"/>
                <a:cs typeface="+mn-cs"/>
              </a:rPr>
              <a:t> p</a:t>
            </a:r>
            <a:r>
              <a:rPr kumimoji="1" lang="en-US" altLang="ja-JP" sz="1200" kern="1200" baseline="-25000" dirty="0" smtClean="0">
                <a:solidFill>
                  <a:schemeClr val="tx1"/>
                </a:solidFill>
                <a:effectLst/>
                <a:latin typeface="+mn-lt"/>
                <a:ea typeface="+mn-ea"/>
                <a:cs typeface="+mn-cs"/>
              </a:rPr>
              <a:t>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p</a:t>
            </a:r>
            <a:r>
              <a:rPr kumimoji="1" lang="en-US" altLang="ja-JP" sz="1200" kern="1200" baseline="-250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p</a:t>
            </a:r>
            <a:r>
              <a:rPr kumimoji="1" lang="en-US" altLang="ja-JP" sz="1200" kern="1200" baseline="-25000" dirty="0" smtClean="0">
                <a:solidFill>
                  <a:schemeClr val="tx1"/>
                </a:solidFill>
                <a:effectLst/>
                <a:latin typeface="+mn-lt"/>
                <a:ea typeface="+mn-ea"/>
                <a:cs typeface="+mn-cs"/>
              </a:rPr>
              <a:t>2 </a:t>
            </a:r>
            <a:r>
              <a:rPr kumimoji="1" lang="ja-JP" altLang="ja-JP" sz="1200" kern="1200" dirty="0" smtClean="0">
                <a:solidFill>
                  <a:schemeClr val="tx1"/>
                </a:solidFill>
                <a:effectLst/>
                <a:latin typeface="+mn-lt"/>
                <a:ea typeface="+mn-ea"/>
                <a:cs typeface="+mn-cs"/>
              </a:rPr>
              <a:t>にも誤差</a:t>
            </a:r>
            <a:r>
              <a:rPr kumimoji="1" lang="en-US" altLang="ja-JP" sz="1200" kern="1200" dirty="0" smtClean="0">
                <a:solidFill>
                  <a:schemeClr val="tx1"/>
                </a:solidFill>
                <a:effectLst/>
                <a:latin typeface="+mn-lt"/>
                <a:ea typeface="+mn-ea"/>
                <a:cs typeface="+mn-cs"/>
              </a:rPr>
              <a:t> δp</a:t>
            </a:r>
            <a:r>
              <a:rPr kumimoji="1" lang="en-US" altLang="ja-JP" sz="1200" kern="1200" baseline="-25000" dirty="0" smtClean="0">
                <a:solidFill>
                  <a:schemeClr val="tx1"/>
                </a:solidFill>
                <a:effectLst/>
                <a:latin typeface="+mn-lt"/>
                <a:ea typeface="+mn-ea"/>
                <a:cs typeface="+mn-cs"/>
              </a:rPr>
              <a:t>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δp</a:t>
            </a:r>
            <a:r>
              <a:rPr kumimoji="1" lang="en-US" altLang="ja-JP" sz="1200" kern="1200" baseline="-250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δp</a:t>
            </a:r>
            <a:r>
              <a:rPr kumimoji="1" lang="en-US" altLang="ja-JP" sz="1200" kern="1200" baseline="-25000" dirty="0" smtClean="0">
                <a:solidFill>
                  <a:schemeClr val="tx1"/>
                </a:solidFill>
                <a:effectLst/>
                <a:latin typeface="+mn-lt"/>
                <a:ea typeface="+mn-ea"/>
                <a:cs typeface="+mn-cs"/>
              </a:rPr>
              <a:t>2</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が生じるので</a:t>
            </a:r>
            <a:r>
              <a:rPr kumimoji="1" lang="en-US" altLang="ja-JP" sz="1200" kern="1200" dirty="0" smtClean="0">
                <a:solidFill>
                  <a:schemeClr val="tx1"/>
                </a:solidFill>
                <a:effectLst/>
                <a:latin typeface="+mn-lt"/>
                <a:ea typeface="+mn-ea"/>
                <a:cs typeface="+mn-cs"/>
              </a:rPr>
              <a:t>TQ</a:t>
            </a:r>
            <a:r>
              <a:rPr kumimoji="1" lang="ja-JP" altLang="ja-JP" sz="1200" kern="1200" dirty="0" smtClean="0">
                <a:solidFill>
                  <a:schemeClr val="tx1"/>
                </a:solidFill>
                <a:effectLst/>
                <a:latin typeface="+mn-lt"/>
                <a:ea typeface="+mn-ea"/>
                <a:cs typeface="+mn-cs"/>
              </a:rPr>
              <a:t>補正関数の時と同様にこの誤差は</a:t>
            </a:r>
            <a:r>
              <a:rPr kumimoji="1" lang="en-US" altLang="ja-JP" sz="1200" kern="1200" dirty="0" smtClean="0">
                <a:solidFill>
                  <a:schemeClr val="tx1"/>
                </a:solidFill>
                <a:effectLst/>
                <a:latin typeface="+mn-lt"/>
                <a:ea typeface="+mn-ea"/>
                <a:cs typeface="+mn-cs"/>
              </a:rPr>
              <a:t>o-Ps</a:t>
            </a:r>
            <a:r>
              <a:rPr kumimoji="1" lang="ja-JP" altLang="ja-JP" sz="1200" kern="1200" dirty="0" smtClean="0">
                <a:solidFill>
                  <a:schemeClr val="tx1"/>
                </a:solidFill>
                <a:effectLst/>
                <a:latin typeface="+mn-lt"/>
                <a:ea typeface="+mn-ea"/>
                <a:cs typeface="+mn-cs"/>
              </a:rPr>
              <a:t>の寿命に直接影響を与えます。</a:t>
            </a:r>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57</a:t>
            </a:fld>
            <a:endParaRPr kumimoji="1" lang="ja-JP" altLang="en-US"/>
          </a:p>
        </p:txBody>
      </p:sp>
    </p:spTree>
    <p:extLst>
      <p:ext uri="{BB962C8B-B14F-4D97-AF65-F5344CB8AC3E}">
        <p14:creationId xmlns:p14="http://schemas.microsoft.com/office/powerpoint/2010/main" val="18841111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fitting</a:t>
            </a:r>
            <a:r>
              <a:rPr kumimoji="1" lang="ja-JP" altLang="ja-JP" sz="1200" kern="1200" dirty="0" smtClean="0">
                <a:solidFill>
                  <a:schemeClr val="tx1"/>
                </a:solidFill>
                <a:effectLst/>
                <a:latin typeface="+mn-lt"/>
                <a:ea typeface="+mn-ea"/>
                <a:cs typeface="+mn-cs"/>
              </a:rPr>
              <a:t>によって求めた</a:t>
            </a:r>
            <a:r>
              <a:rPr kumimoji="1" lang="en-US" altLang="ja-JP" sz="1200" kern="1200" dirty="0" smtClean="0">
                <a:solidFill>
                  <a:schemeClr val="tx1"/>
                </a:solidFill>
                <a:effectLst/>
                <a:latin typeface="+mn-lt"/>
                <a:ea typeface="+mn-ea"/>
                <a:cs typeface="+mn-cs"/>
              </a:rPr>
              <a:t>pick-off</a:t>
            </a:r>
            <a:r>
              <a:rPr kumimoji="1" lang="ja-JP" altLang="ja-JP" sz="1200" kern="1200" dirty="0" smtClean="0">
                <a:solidFill>
                  <a:schemeClr val="tx1"/>
                </a:solidFill>
                <a:effectLst/>
                <a:latin typeface="+mn-lt"/>
                <a:ea typeface="+mn-ea"/>
                <a:cs typeface="+mn-cs"/>
              </a:rPr>
              <a:t>補正関数</a:t>
            </a:r>
            <a:r>
              <a:rPr kumimoji="1" lang="en-US" altLang="ja-JP" sz="1200" kern="1200" dirty="0" smtClean="0">
                <a:solidFill>
                  <a:schemeClr val="tx1"/>
                </a:solidFill>
                <a:effectLst/>
                <a:latin typeface="+mn-lt"/>
                <a:ea typeface="+mn-ea"/>
                <a:cs typeface="+mn-cs"/>
              </a:rPr>
              <a:t>f(t)</a:t>
            </a:r>
            <a:r>
              <a:rPr kumimoji="1" lang="ja-JP" altLang="ja-JP" sz="1200" kern="1200" dirty="0" smtClean="0">
                <a:solidFill>
                  <a:schemeClr val="tx1"/>
                </a:solidFill>
                <a:effectLst/>
                <a:latin typeface="+mn-lt"/>
                <a:ea typeface="+mn-ea"/>
                <a:cs typeface="+mn-cs"/>
              </a:rPr>
              <a:t>のパラメータの値は表</a:t>
            </a:r>
            <a:r>
              <a:rPr kumimoji="1" lang="en-US" altLang="ja-JP" sz="1200" kern="1200" dirty="0" smtClean="0">
                <a:solidFill>
                  <a:schemeClr val="tx1"/>
                </a:solidFill>
                <a:effectLst/>
                <a:latin typeface="+mn-lt"/>
                <a:ea typeface="+mn-ea"/>
                <a:cs typeface="+mn-cs"/>
              </a:rPr>
              <a:t>5.5</a:t>
            </a:r>
            <a:r>
              <a:rPr kumimoji="1" lang="ja-JP" altLang="ja-JP" sz="1200" kern="1200" dirty="0" smtClean="0">
                <a:solidFill>
                  <a:schemeClr val="tx1"/>
                </a:solidFill>
                <a:effectLst/>
                <a:latin typeface="+mn-lt"/>
                <a:ea typeface="+mn-ea"/>
                <a:cs typeface="+mn-cs"/>
              </a:rPr>
              <a:t>のようになります。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誤差伝搬の法則を用いて</a:t>
            </a:r>
            <a:r>
              <a:rPr lang="ja-JP" altLang="en-US" sz="1200" dirty="0" smtClean="0">
                <a:solidFill>
                  <a:prstClr val="black"/>
                </a:solidFill>
                <a:latin typeface="Cambria Math"/>
                <a:ea typeface="ヒラギノ明朝 Pro W3"/>
                <a:cs typeface="Cambria Math"/>
              </a:rPr>
              <a:t>寿命</a:t>
            </a:r>
            <a:r>
              <a:rPr lang="en-US" altLang="ja-JP" sz="1200" dirty="0" smtClean="0">
                <a:solidFill>
                  <a:prstClr val="black"/>
                </a:solidFill>
                <a:latin typeface="Cambria Math"/>
                <a:ea typeface="ヒラギノ明朝 Pro W3"/>
                <a:cs typeface="Cambria Math"/>
              </a:rPr>
              <a:t>fitting</a:t>
            </a:r>
            <a:r>
              <a:rPr lang="ja-JP" altLang="en-US" sz="1200" dirty="0" smtClean="0">
                <a:solidFill>
                  <a:prstClr val="black"/>
                </a:solidFill>
                <a:latin typeface="Cambria Math"/>
                <a:ea typeface="ヒラギノ明朝 Pro W3"/>
                <a:cs typeface="Cambria Math"/>
              </a:rPr>
              <a:t>の式の誤差</a:t>
            </a:r>
            <a:r>
              <a:rPr lang="en-US" altLang="ja-JP" sz="1200" dirty="0" err="1" smtClean="0">
                <a:solidFill>
                  <a:prstClr val="black"/>
                </a:solidFill>
                <a:latin typeface="Cambria Math"/>
                <a:ea typeface="ヒラギノ明朝 Pro W3"/>
                <a:cs typeface="Cambria Math"/>
              </a:rPr>
              <a:t>δg</a:t>
            </a:r>
            <a:r>
              <a:rPr lang="en-US" altLang="ja-JP" sz="1200" dirty="0" smtClean="0">
                <a:solidFill>
                  <a:prstClr val="black"/>
                </a:solidFill>
                <a:latin typeface="Cambria Math"/>
                <a:ea typeface="ヒラギノ明朝 Pro W3"/>
                <a:cs typeface="Cambria Math"/>
              </a:rPr>
              <a:t>(t)</a:t>
            </a:r>
            <a:r>
              <a:rPr lang="ja-JP" altLang="en-US" sz="1200" dirty="0" smtClean="0">
                <a:solidFill>
                  <a:prstClr val="black"/>
                </a:solidFill>
                <a:latin typeface="Cambria Math"/>
                <a:ea typeface="ヒラギノ明朝 Pro W3"/>
                <a:cs typeface="Cambria Math"/>
              </a:rPr>
              <a:t>を求めるために</a:t>
            </a:r>
            <a:r>
              <a:rPr lang="en-US" altLang="ja-JP" sz="1200" dirty="0" smtClean="0">
                <a:solidFill>
                  <a:prstClr val="black"/>
                </a:solidFill>
                <a:latin typeface="Cambria Math"/>
                <a:ea typeface="ヒラギノ明朝 Pro W3"/>
                <a:cs typeface="Cambria Math"/>
              </a:rPr>
              <a:t>g(t)</a:t>
            </a:r>
            <a:r>
              <a:rPr lang="ja-JP" altLang="en-US" sz="1200" dirty="0" smtClean="0">
                <a:solidFill>
                  <a:prstClr val="black"/>
                </a:solidFill>
                <a:latin typeface="Cambria Math"/>
                <a:ea typeface="ヒラギノ明朝 Pro W3"/>
                <a:cs typeface="Cambria Math"/>
              </a:rPr>
              <a:t>の各パラメータに対する偏微分も示しておきます。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58</a:t>
            </a:fld>
            <a:endParaRPr kumimoji="1" lang="ja-JP" altLang="en-US"/>
          </a:p>
        </p:txBody>
      </p:sp>
    </p:spTree>
    <p:extLst>
      <p:ext uri="{BB962C8B-B14F-4D97-AF65-F5344CB8AC3E}">
        <p14:creationId xmlns:p14="http://schemas.microsoft.com/office/powerpoint/2010/main" val="211941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寿命</a:t>
            </a:r>
            <a:r>
              <a:rPr kumimoji="1" lang="en-US" altLang="ja-JP" sz="1200" kern="1200" dirty="0" smtClean="0">
                <a:solidFill>
                  <a:schemeClr val="tx1"/>
                </a:solidFill>
                <a:effectLst/>
                <a:latin typeface="+mn-lt"/>
                <a:ea typeface="+mn-ea"/>
                <a:cs typeface="+mn-cs"/>
              </a:rPr>
              <a:t>fitting</a:t>
            </a:r>
            <a:r>
              <a:rPr kumimoji="1" lang="ja-JP" altLang="ja-JP" sz="1200" kern="1200" dirty="0" smtClean="0">
                <a:solidFill>
                  <a:schemeClr val="tx1"/>
                </a:solidFill>
                <a:effectLst/>
                <a:latin typeface="+mn-lt"/>
                <a:ea typeface="+mn-ea"/>
                <a:cs typeface="+mn-cs"/>
              </a:rPr>
              <a:t>の式</a:t>
            </a:r>
            <a:r>
              <a:rPr kumimoji="1" lang="en-US" altLang="ja-JP" sz="1200" kern="1200" dirty="0" smtClean="0">
                <a:solidFill>
                  <a:schemeClr val="tx1"/>
                </a:solidFill>
                <a:effectLst/>
                <a:latin typeface="+mn-lt"/>
                <a:ea typeface="+mn-ea"/>
                <a:cs typeface="+mn-cs"/>
              </a:rPr>
              <a:t>g(t)</a:t>
            </a:r>
            <a:r>
              <a:rPr kumimoji="1" lang="ja-JP" altLang="ja-JP" sz="1200" kern="1200" dirty="0" smtClean="0">
                <a:solidFill>
                  <a:schemeClr val="tx1"/>
                </a:solidFill>
                <a:effectLst/>
                <a:latin typeface="+mn-lt"/>
                <a:ea typeface="+mn-ea"/>
                <a:cs typeface="+mn-cs"/>
              </a:rPr>
              <a:t>の誤差δ</a:t>
            </a:r>
            <a:r>
              <a:rPr kumimoji="1" lang="en-US" altLang="ja-JP" sz="1200" kern="1200" dirty="0" smtClean="0">
                <a:solidFill>
                  <a:schemeClr val="tx1"/>
                </a:solidFill>
                <a:effectLst/>
                <a:latin typeface="+mn-lt"/>
                <a:ea typeface="+mn-ea"/>
                <a:cs typeface="+mn-cs"/>
              </a:rPr>
              <a:t>g(t)</a:t>
            </a:r>
            <a:r>
              <a:rPr kumimoji="1" lang="ja-JP" altLang="ja-JP" sz="1200" kern="1200" dirty="0" smtClean="0">
                <a:solidFill>
                  <a:schemeClr val="tx1"/>
                </a:solidFill>
                <a:effectLst/>
                <a:latin typeface="+mn-lt"/>
                <a:ea typeface="+mn-ea"/>
                <a:cs typeface="+mn-cs"/>
              </a:rPr>
              <a:t>は誤差伝搬の法則より式</a:t>
            </a:r>
            <a:r>
              <a:rPr kumimoji="1" lang="en-US" altLang="ja-JP" sz="1200" kern="1200" dirty="0" smtClean="0">
                <a:solidFill>
                  <a:schemeClr val="tx1"/>
                </a:solidFill>
                <a:effectLst/>
                <a:latin typeface="+mn-lt"/>
                <a:ea typeface="+mn-ea"/>
                <a:cs typeface="+mn-cs"/>
              </a:rPr>
              <a:t>(5.8)</a:t>
            </a:r>
            <a:r>
              <a:rPr kumimoji="1" lang="ja-JP" altLang="ja-JP" sz="1200" kern="1200" dirty="0" smtClean="0">
                <a:solidFill>
                  <a:schemeClr val="tx1"/>
                </a:solidFill>
                <a:effectLst/>
                <a:latin typeface="+mn-lt"/>
                <a:ea typeface="+mn-ea"/>
                <a:cs typeface="+mn-cs"/>
              </a:rPr>
              <a:t>のように計算することができます。</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59</a:t>
            </a:fld>
            <a:endParaRPr kumimoji="1" lang="ja-JP" altLang="en-US"/>
          </a:p>
        </p:txBody>
      </p:sp>
    </p:spTree>
    <p:extLst>
      <p:ext uri="{BB962C8B-B14F-4D97-AF65-F5344CB8AC3E}">
        <p14:creationId xmlns:p14="http://schemas.microsoft.com/office/powerpoint/2010/main" val="27098243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寿命</a:t>
            </a:r>
            <a:r>
              <a:rPr kumimoji="1" lang="en-US" altLang="ja-JP" sz="1200" kern="1200" dirty="0" smtClean="0">
                <a:solidFill>
                  <a:schemeClr val="tx1"/>
                </a:solidFill>
                <a:effectLst/>
                <a:latin typeface="+mn-lt"/>
                <a:ea typeface="+mn-ea"/>
                <a:cs typeface="+mn-cs"/>
              </a:rPr>
              <a:t>fitting</a:t>
            </a:r>
            <a:r>
              <a:rPr kumimoji="1" lang="ja-JP" altLang="ja-JP" sz="1200" kern="1200" dirty="0" smtClean="0">
                <a:solidFill>
                  <a:schemeClr val="tx1"/>
                </a:solidFill>
                <a:effectLst/>
                <a:latin typeface="+mn-lt"/>
                <a:ea typeface="+mn-ea"/>
                <a:cs typeface="+mn-cs"/>
              </a:rPr>
              <a:t>の式を</a:t>
            </a:r>
            <a:r>
              <a:rPr kumimoji="1" lang="en-US" altLang="ja-JP" sz="1200" kern="1200" dirty="0" smtClean="0">
                <a:solidFill>
                  <a:schemeClr val="tx1"/>
                </a:solidFill>
                <a:effectLst/>
                <a:latin typeface="+mn-lt"/>
                <a:ea typeface="+mn-ea"/>
                <a:cs typeface="+mn-cs"/>
              </a:rPr>
              <a:t>g(t)</a:t>
            </a:r>
            <a:r>
              <a:rPr kumimoji="1" lang="ja-JP" altLang="ja-JP" sz="1200" kern="1200" dirty="0" smtClean="0">
                <a:solidFill>
                  <a:schemeClr val="tx1"/>
                </a:solidFill>
                <a:effectLst/>
                <a:latin typeface="+mn-lt"/>
                <a:ea typeface="+mn-ea"/>
                <a:cs typeface="+mn-cs"/>
              </a:rPr>
              <a:t>±δ</a:t>
            </a:r>
            <a:r>
              <a:rPr kumimoji="1" lang="en-US" altLang="ja-JP" sz="1200" kern="1200" dirty="0" smtClean="0">
                <a:solidFill>
                  <a:schemeClr val="tx1"/>
                </a:solidFill>
                <a:effectLst/>
                <a:latin typeface="+mn-lt"/>
                <a:ea typeface="+mn-ea"/>
                <a:cs typeface="+mn-cs"/>
              </a:rPr>
              <a:t>g(t)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通りで表して</a:t>
            </a:r>
            <a:r>
              <a:rPr kumimoji="1" lang="en-US" altLang="ja-JP" sz="1200" kern="1200" dirty="0" smtClean="0">
                <a:solidFill>
                  <a:schemeClr val="tx1"/>
                </a:solidFill>
                <a:effectLst/>
                <a:latin typeface="+mn-lt"/>
                <a:ea typeface="+mn-ea"/>
                <a:cs typeface="+mn-cs"/>
              </a:rPr>
              <a:t>o-Ps</a:t>
            </a:r>
            <a:r>
              <a:rPr kumimoji="1" lang="ja-JP" altLang="ja-JP" sz="1200" kern="1200" dirty="0" smtClean="0">
                <a:solidFill>
                  <a:schemeClr val="tx1"/>
                </a:solidFill>
                <a:effectLst/>
                <a:latin typeface="+mn-lt"/>
                <a:ea typeface="+mn-ea"/>
                <a:cs typeface="+mn-cs"/>
              </a:rPr>
              <a:t>の寿命を計算すると表</a:t>
            </a:r>
            <a:r>
              <a:rPr kumimoji="1" lang="en-US" altLang="ja-JP" sz="1200" kern="1200" dirty="0" smtClean="0">
                <a:solidFill>
                  <a:schemeClr val="tx1"/>
                </a:solidFill>
                <a:effectLst/>
                <a:latin typeface="+mn-lt"/>
                <a:ea typeface="+mn-ea"/>
                <a:cs typeface="+mn-cs"/>
              </a:rPr>
              <a:t>5.6</a:t>
            </a:r>
            <a:r>
              <a:rPr kumimoji="1" lang="ja-JP" altLang="ja-JP" sz="1200" kern="1200" dirty="0" smtClean="0">
                <a:solidFill>
                  <a:schemeClr val="tx1"/>
                </a:solidFill>
                <a:effectLst/>
                <a:latin typeface="+mn-lt"/>
                <a:ea typeface="+mn-ea"/>
                <a:cs typeface="+mn-cs"/>
              </a:rPr>
              <a:t>のようになります。</a:t>
            </a:r>
            <a:r>
              <a:rPr lang="ja-JP" altLang="ja-JP" dirty="0" smtClean="0">
                <a:effectLst/>
              </a:rPr>
              <a:t> </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60</a:t>
            </a:fld>
            <a:endParaRPr kumimoji="1" lang="ja-JP" altLang="en-US"/>
          </a:p>
        </p:txBody>
      </p:sp>
    </p:spTree>
    <p:extLst>
      <p:ext uri="{BB962C8B-B14F-4D97-AF65-F5344CB8AC3E}">
        <p14:creationId xmlns:p14="http://schemas.microsoft.com/office/powerpoint/2010/main" val="21008464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次に寿命</a:t>
            </a:r>
            <a:r>
              <a:rPr kumimoji="1" lang="en-US" altLang="ja-JP" sz="1200" kern="1200" dirty="0" smtClean="0">
                <a:solidFill>
                  <a:schemeClr val="tx1"/>
                </a:solidFill>
                <a:effectLst/>
                <a:latin typeface="+mn-lt"/>
                <a:ea typeface="+mn-ea"/>
                <a:cs typeface="+mn-cs"/>
              </a:rPr>
              <a:t>fitting</a:t>
            </a:r>
            <a:r>
              <a:rPr kumimoji="1" lang="ja-JP" altLang="ja-JP" sz="1200" kern="1200" dirty="0" smtClean="0">
                <a:solidFill>
                  <a:schemeClr val="tx1"/>
                </a:solidFill>
                <a:effectLst/>
                <a:latin typeface="+mn-lt"/>
                <a:ea typeface="+mn-ea"/>
                <a:cs typeface="+mn-cs"/>
              </a:rPr>
              <a:t>の誤差の評価をしていきます。</a:t>
            </a:r>
          </a:p>
          <a:p>
            <a:r>
              <a:rPr kumimoji="1" lang="en-US" altLang="ja-JP" sz="1200" kern="1200" dirty="0" smtClean="0">
                <a:solidFill>
                  <a:schemeClr val="tx1"/>
                </a:solidFill>
                <a:effectLst/>
                <a:latin typeface="+mn-lt"/>
                <a:ea typeface="+mn-ea"/>
                <a:cs typeface="+mn-cs"/>
              </a:rPr>
              <a:t>TQ</a:t>
            </a:r>
            <a:r>
              <a:rPr kumimoji="1" lang="ja-JP" altLang="ja-JP" sz="1200" kern="1200" dirty="0" smtClean="0">
                <a:solidFill>
                  <a:schemeClr val="tx1"/>
                </a:solidFill>
                <a:effectLst/>
                <a:latin typeface="+mn-lt"/>
                <a:ea typeface="+mn-ea"/>
                <a:cs typeface="+mn-cs"/>
              </a:rPr>
              <a:t>補正と</a:t>
            </a:r>
            <a:r>
              <a:rPr kumimoji="1" lang="en-US" altLang="ja-JP" sz="1200" kern="1200" dirty="0" smtClean="0">
                <a:solidFill>
                  <a:schemeClr val="tx1"/>
                </a:solidFill>
                <a:effectLst/>
                <a:latin typeface="+mn-lt"/>
                <a:ea typeface="+mn-ea"/>
                <a:cs typeface="+mn-cs"/>
              </a:rPr>
              <a:t>pick-off</a:t>
            </a:r>
            <a:r>
              <a:rPr kumimoji="1" lang="ja-JP" altLang="ja-JP" sz="1200" kern="1200" dirty="0" smtClean="0">
                <a:solidFill>
                  <a:schemeClr val="tx1"/>
                </a:solidFill>
                <a:effectLst/>
                <a:latin typeface="+mn-lt"/>
                <a:ea typeface="+mn-ea"/>
                <a:cs typeface="+mn-cs"/>
              </a:rPr>
              <a:t>補正以外に寿命</a:t>
            </a:r>
            <a:r>
              <a:rPr kumimoji="1" lang="en-US" altLang="ja-JP" sz="1200" kern="1200" dirty="0" smtClean="0">
                <a:solidFill>
                  <a:schemeClr val="tx1"/>
                </a:solidFill>
                <a:effectLst/>
                <a:latin typeface="+mn-lt"/>
                <a:ea typeface="+mn-ea"/>
                <a:cs typeface="+mn-cs"/>
              </a:rPr>
              <a:t>fitting</a:t>
            </a:r>
            <a:r>
              <a:rPr kumimoji="1" lang="ja-JP" altLang="ja-JP" sz="1200" kern="1200" dirty="0" smtClean="0">
                <a:solidFill>
                  <a:schemeClr val="tx1"/>
                </a:solidFill>
                <a:effectLst/>
                <a:latin typeface="+mn-lt"/>
                <a:ea typeface="+mn-ea"/>
                <a:cs typeface="+mn-cs"/>
              </a:rPr>
              <a:t>する際にも誤差が生じます。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この誤差を</a:t>
            </a:r>
            <a:r>
              <a:rPr kumimoji="1" lang="en-US" altLang="ja-JP" sz="1200" kern="1200" dirty="0" err="1" smtClean="0">
                <a:solidFill>
                  <a:schemeClr val="tx1"/>
                </a:solidFill>
                <a:effectLst/>
                <a:latin typeface="+mn-lt"/>
                <a:ea typeface="+mn-ea"/>
                <a:cs typeface="+mn-cs"/>
              </a:rPr>
              <a:t>σ</a:t>
            </a:r>
            <a:r>
              <a:rPr kumimoji="1" lang="en-US" altLang="ja-JP" sz="1200" kern="1200" baseline="-25000" dirty="0" err="1" smtClean="0">
                <a:solidFill>
                  <a:schemeClr val="tx1"/>
                </a:solidFill>
                <a:effectLst/>
                <a:latin typeface="+mn-lt"/>
                <a:ea typeface="+mn-ea"/>
                <a:cs typeface="+mn-cs"/>
              </a:rPr>
              <a:t>fitting</a:t>
            </a:r>
            <a:r>
              <a:rPr kumimoji="1" lang="ja-JP" altLang="ja-JP" sz="1200" kern="1200" dirty="0" smtClean="0">
                <a:solidFill>
                  <a:schemeClr val="tx1"/>
                </a:solidFill>
                <a:effectLst/>
                <a:latin typeface="+mn-lt"/>
                <a:ea typeface="+mn-ea"/>
                <a:cs typeface="+mn-cs"/>
              </a:rPr>
              <a:t>とおくと、表</a:t>
            </a:r>
            <a:r>
              <a:rPr kumimoji="1" lang="en-US" altLang="ja-JP" sz="1200" kern="1200" dirty="0" smtClean="0">
                <a:solidFill>
                  <a:schemeClr val="tx1"/>
                </a:solidFill>
                <a:effectLst/>
                <a:latin typeface="+mn-lt"/>
                <a:ea typeface="+mn-ea"/>
                <a:cs typeface="+mn-cs"/>
              </a:rPr>
              <a:t>5.7</a:t>
            </a:r>
            <a:r>
              <a:rPr kumimoji="1" lang="ja-JP" altLang="ja-JP" sz="1200" kern="1200" dirty="0" smtClean="0">
                <a:solidFill>
                  <a:schemeClr val="tx1"/>
                </a:solidFill>
                <a:effectLst/>
                <a:latin typeface="+mn-lt"/>
                <a:ea typeface="+mn-ea"/>
                <a:cs typeface="+mn-cs"/>
              </a:rPr>
              <a:t>のようになります。</a:t>
            </a:r>
            <a:r>
              <a:rPr lang="ja-JP" altLang="ja-JP" dirty="0" smtClean="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61</a:t>
            </a:fld>
            <a:endParaRPr kumimoji="1" lang="ja-JP" altLang="en-US"/>
          </a:p>
        </p:txBody>
      </p:sp>
    </p:spTree>
    <p:extLst>
      <p:ext uri="{BB962C8B-B14F-4D97-AF65-F5344CB8AC3E}">
        <p14:creationId xmlns:p14="http://schemas.microsoft.com/office/powerpoint/2010/main" val="3858919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次に、ポジトロニウムの寿命についてです。</a:t>
            </a:r>
            <a:endParaRPr kumimoji="1" lang="en-US" altLang="ja-JP" dirty="0" smtClean="0"/>
          </a:p>
          <a:p>
            <a:endParaRPr kumimoji="1" lang="en-US" altLang="ja-JP" dirty="0" smtClean="0"/>
          </a:p>
          <a:p>
            <a:r>
              <a:rPr kumimoji="1" lang="ja-JP" altLang="en-US" dirty="0" smtClean="0"/>
              <a:t>計算自体は長くなるのでここでは省略しますが、遷移確率を計算するには、各遷移過程のファインマンダイアグラムからの寄与を計算すればよいことが知られています。（スライドを指しながら）摂動の最低次では、左がパラポジトロニウムの</a:t>
            </a:r>
            <a:r>
              <a:rPr kumimoji="1" lang="en-US" altLang="ja-JP" dirty="0" smtClean="0"/>
              <a:t>2</a:t>
            </a:r>
            <a:r>
              <a:rPr kumimoji="1" lang="ja-JP" altLang="en-US" dirty="0" smtClean="0"/>
              <a:t>光子崩壊、右がオルソポジトロニウムの３光子崩壊のファインマンダイアグラムとなります。なお、光子のボース統計性により、光子を入れ替えた図もあるのですが、ここでは省略しています。</a:t>
            </a:r>
            <a:endParaRPr kumimoji="1" lang="en-US" altLang="ja-JP" dirty="0" smtClean="0"/>
          </a:p>
          <a:p>
            <a:endParaRPr kumimoji="1" lang="en-US" altLang="ja-JP" dirty="0" smtClean="0"/>
          </a:p>
          <a:p>
            <a:r>
              <a:rPr kumimoji="1" lang="ja-JP" altLang="en-US" dirty="0" smtClean="0"/>
              <a:t>ファインマンルールにより、頂点ひとつに微細構造定数アルファが対応し、頂点の個数が多くなるほど崩壊確率は小さくなります。つまり、図からわかるように、オルソポジトロニウムの方が寿命が長く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6</a:t>
            </a:fld>
            <a:endParaRPr kumimoji="1" lang="ja-JP" altLang="en-US"/>
          </a:p>
        </p:txBody>
      </p:sp>
    </p:spTree>
    <p:extLst>
      <p:ext uri="{BB962C8B-B14F-4D97-AF65-F5344CB8AC3E}">
        <p14:creationId xmlns:p14="http://schemas.microsoft.com/office/powerpoint/2010/main" val="21151449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ここまでは他の誤差を考慮せずにそれぞれの誤差を求めてきましたが、すべての誤差を考慮して最終的に</a:t>
            </a:r>
            <a:r>
              <a:rPr kumimoji="1" lang="en-US" altLang="ja-JP" sz="1200" kern="1200" dirty="0" smtClean="0">
                <a:solidFill>
                  <a:schemeClr val="tx1"/>
                </a:solidFill>
                <a:effectLst/>
                <a:latin typeface="+mn-lt"/>
                <a:ea typeface="+mn-ea"/>
                <a:cs typeface="+mn-cs"/>
              </a:rPr>
              <a:t>o-Ps</a:t>
            </a:r>
            <a:r>
              <a:rPr kumimoji="1" lang="ja-JP" altLang="ja-JP" sz="1200" kern="1200" dirty="0" smtClean="0">
                <a:solidFill>
                  <a:schemeClr val="tx1"/>
                </a:solidFill>
                <a:effectLst/>
                <a:latin typeface="+mn-lt"/>
                <a:ea typeface="+mn-ea"/>
                <a:cs typeface="+mn-cs"/>
              </a:rPr>
              <a:t>の寿命の誤差を求めるべきなので</a:t>
            </a:r>
            <a:r>
              <a:rPr kumimoji="1" lang="ja-JP" altLang="en-US" sz="1200" kern="1200" dirty="0" smtClean="0">
                <a:solidFill>
                  <a:schemeClr val="tx1"/>
                </a:solidFill>
                <a:effectLst/>
                <a:latin typeface="+mn-lt"/>
                <a:ea typeface="+mn-ea"/>
                <a:cs typeface="+mn-cs"/>
              </a:rPr>
              <a:t>誤差伝搬の法則より</a:t>
            </a:r>
            <a:r>
              <a:rPr kumimoji="1" lang="ja-JP" altLang="ja-JP" sz="1200" kern="1200" dirty="0" smtClean="0">
                <a:solidFill>
                  <a:schemeClr val="tx1"/>
                </a:solidFill>
                <a:effectLst/>
                <a:latin typeface="+mn-lt"/>
                <a:ea typeface="+mn-ea"/>
                <a:cs typeface="+mn-cs"/>
              </a:rPr>
              <a:t>式</a:t>
            </a:r>
            <a:r>
              <a:rPr kumimoji="1" lang="en-US" altLang="ja-JP" sz="1200" kern="1200" dirty="0" smtClean="0">
                <a:solidFill>
                  <a:schemeClr val="tx1"/>
                </a:solidFill>
                <a:effectLst/>
                <a:latin typeface="+mn-lt"/>
                <a:ea typeface="+mn-ea"/>
                <a:cs typeface="+mn-cs"/>
              </a:rPr>
              <a:t>(5.9)</a:t>
            </a:r>
            <a:r>
              <a:rPr kumimoji="1" lang="ja-JP" altLang="ja-JP" sz="1200" kern="1200" dirty="0" smtClean="0">
                <a:solidFill>
                  <a:schemeClr val="tx1"/>
                </a:solidFill>
                <a:effectLst/>
                <a:latin typeface="+mn-lt"/>
                <a:ea typeface="+mn-ea"/>
                <a:cs typeface="+mn-cs"/>
              </a:rPr>
              <a:t>を用いると寿命の誤差は表</a:t>
            </a:r>
            <a:r>
              <a:rPr kumimoji="1" lang="en-US" altLang="ja-JP" sz="1200" kern="1200" dirty="0" smtClean="0">
                <a:solidFill>
                  <a:schemeClr val="tx1"/>
                </a:solidFill>
                <a:effectLst/>
                <a:latin typeface="+mn-lt"/>
                <a:ea typeface="+mn-ea"/>
                <a:cs typeface="+mn-cs"/>
              </a:rPr>
              <a:t>5.8</a:t>
            </a:r>
            <a:r>
              <a:rPr kumimoji="1" lang="ja-JP" altLang="ja-JP" sz="1200" kern="1200" dirty="0" smtClean="0">
                <a:solidFill>
                  <a:schemeClr val="tx1"/>
                </a:solidFill>
                <a:effectLst/>
                <a:latin typeface="+mn-lt"/>
                <a:ea typeface="+mn-ea"/>
                <a:cs typeface="+mn-cs"/>
              </a:rPr>
              <a:t>のようになります。</a:t>
            </a:r>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62</a:t>
            </a:fld>
            <a:endParaRPr kumimoji="1" lang="ja-JP" altLang="en-US"/>
          </a:p>
        </p:txBody>
      </p:sp>
    </p:spTree>
    <p:extLst>
      <p:ext uri="{BB962C8B-B14F-4D97-AF65-F5344CB8AC3E}">
        <p14:creationId xmlns:p14="http://schemas.microsoft.com/office/powerpoint/2010/main" val="8732398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ここまでは統計誤差の話をしてきましたが、最後に統計誤差の評価をしていきます。</a:t>
            </a:r>
          </a:p>
          <a:p>
            <a:r>
              <a:rPr kumimoji="1" lang="ja-JP" altLang="ja-JP" sz="1200" kern="1200" dirty="0" smtClean="0">
                <a:solidFill>
                  <a:schemeClr val="tx1"/>
                </a:solidFill>
                <a:effectLst/>
                <a:latin typeface="+mn-lt"/>
                <a:ea typeface="+mn-ea"/>
                <a:cs typeface="+mn-cs"/>
              </a:rPr>
              <a:t>寿命</a:t>
            </a:r>
            <a:r>
              <a:rPr kumimoji="1" lang="en-US" altLang="ja-JP" sz="1200" kern="1200" dirty="0" smtClean="0">
                <a:solidFill>
                  <a:schemeClr val="tx1"/>
                </a:solidFill>
                <a:effectLst/>
                <a:latin typeface="+mn-lt"/>
                <a:ea typeface="+mn-ea"/>
                <a:cs typeface="+mn-cs"/>
              </a:rPr>
              <a:t>fitting</a:t>
            </a:r>
            <a:r>
              <a:rPr kumimoji="1" lang="ja-JP" altLang="ja-JP" sz="1200" kern="1200" dirty="0" smtClean="0">
                <a:solidFill>
                  <a:schemeClr val="tx1"/>
                </a:solidFill>
                <a:effectLst/>
                <a:latin typeface="+mn-lt"/>
                <a:ea typeface="+mn-ea"/>
                <a:cs typeface="+mn-cs"/>
              </a:rPr>
              <a:t>の式</a:t>
            </a:r>
            <a:r>
              <a:rPr kumimoji="1" lang="en-US" altLang="ja-JP" sz="1200" kern="1200" dirty="0" smtClean="0">
                <a:solidFill>
                  <a:schemeClr val="tx1"/>
                </a:solidFill>
                <a:effectLst/>
                <a:latin typeface="+mn-lt"/>
                <a:ea typeface="+mn-ea"/>
                <a:cs typeface="+mn-cs"/>
              </a:rPr>
              <a:t>g(t)</a:t>
            </a:r>
            <a:r>
              <a:rPr kumimoji="1" lang="ja-JP" altLang="ja-JP" sz="1200" kern="1200" dirty="0" smtClean="0">
                <a:solidFill>
                  <a:schemeClr val="tx1"/>
                </a:solidFill>
                <a:effectLst/>
                <a:latin typeface="+mn-lt"/>
                <a:ea typeface="+mn-ea"/>
                <a:cs typeface="+mn-cs"/>
              </a:rPr>
              <a:t>を</a:t>
            </a:r>
            <a:r>
              <a:rPr kumimoji="1" lang="en-US" altLang="ja-JP" sz="1200" kern="1200" dirty="0" smtClean="0">
                <a:solidFill>
                  <a:schemeClr val="tx1"/>
                </a:solidFill>
                <a:effectLst/>
                <a:latin typeface="+mn-lt"/>
                <a:ea typeface="+mn-ea"/>
                <a:cs typeface="+mn-cs"/>
              </a:rPr>
              <a:t>fitting</a:t>
            </a:r>
            <a:r>
              <a:rPr kumimoji="1" lang="ja-JP" altLang="ja-JP" sz="1200" kern="1200" dirty="0" smtClean="0">
                <a:solidFill>
                  <a:schemeClr val="tx1"/>
                </a:solidFill>
                <a:effectLst/>
                <a:latin typeface="+mn-lt"/>
                <a:ea typeface="+mn-ea"/>
                <a:cs typeface="+mn-cs"/>
              </a:rPr>
              <a:t>して寿命を求める際に</a:t>
            </a:r>
            <a:r>
              <a:rPr kumimoji="1" lang="en-US" altLang="ja-JP" sz="1200" kern="1200" dirty="0" smtClean="0">
                <a:solidFill>
                  <a:schemeClr val="tx1"/>
                </a:solidFill>
                <a:effectLst/>
                <a:latin typeface="+mn-lt"/>
                <a:ea typeface="+mn-ea"/>
                <a:cs typeface="+mn-cs"/>
              </a:rPr>
              <a:t>fitting</a:t>
            </a:r>
            <a:r>
              <a:rPr kumimoji="1" lang="ja-JP" altLang="ja-JP" sz="1200" kern="1200" dirty="0" smtClean="0">
                <a:solidFill>
                  <a:schemeClr val="tx1"/>
                </a:solidFill>
                <a:effectLst/>
                <a:latin typeface="+mn-lt"/>
                <a:ea typeface="+mn-ea"/>
                <a:cs typeface="+mn-cs"/>
              </a:rPr>
              <a:t>の範囲を変えると表</a:t>
            </a:r>
            <a:r>
              <a:rPr kumimoji="1" lang="en-US" altLang="ja-JP" sz="1200" kern="1200" dirty="0" smtClean="0">
                <a:solidFill>
                  <a:schemeClr val="tx1"/>
                </a:solidFill>
                <a:effectLst/>
                <a:latin typeface="+mn-lt"/>
                <a:ea typeface="+mn-ea"/>
                <a:cs typeface="+mn-cs"/>
              </a:rPr>
              <a:t>5.9</a:t>
            </a:r>
            <a:r>
              <a:rPr kumimoji="1" lang="ja-JP" altLang="ja-JP" sz="1200" kern="1200" dirty="0" smtClean="0">
                <a:solidFill>
                  <a:schemeClr val="tx1"/>
                </a:solidFill>
                <a:effectLst/>
                <a:latin typeface="+mn-lt"/>
                <a:ea typeface="+mn-ea"/>
                <a:cs typeface="+mn-cs"/>
              </a:rPr>
              <a:t>のように寿命の値は変化していきます。</a:t>
            </a:r>
            <a:r>
              <a:rPr kumimoji="1" lang="en-US" altLang="ja-JP" sz="1200" kern="1200" dirty="0" smtClean="0">
                <a:solidFill>
                  <a:schemeClr val="tx1"/>
                </a:solidFill>
                <a:effectLst/>
                <a:latin typeface="+mn-lt"/>
                <a:ea typeface="+mn-ea"/>
                <a:cs typeface="+mn-cs"/>
              </a:rPr>
              <a:t>Fitting</a:t>
            </a:r>
            <a:r>
              <a:rPr kumimoji="1" lang="ja-JP" altLang="ja-JP" sz="1200" kern="1200" dirty="0" smtClean="0">
                <a:solidFill>
                  <a:schemeClr val="tx1"/>
                </a:solidFill>
                <a:effectLst/>
                <a:latin typeface="+mn-lt"/>
                <a:ea typeface="+mn-ea"/>
                <a:cs typeface="+mn-cs"/>
              </a:rPr>
              <a:t>の範囲の開始時刻を早くすればするほど</a:t>
            </a:r>
            <a:r>
              <a:rPr kumimoji="1" lang="en-US" altLang="ja-JP" sz="1200" kern="1200" dirty="0" smtClean="0">
                <a:solidFill>
                  <a:schemeClr val="tx1"/>
                </a:solidFill>
                <a:effectLst/>
                <a:latin typeface="+mn-lt"/>
                <a:ea typeface="+mn-ea"/>
                <a:cs typeface="+mn-cs"/>
              </a:rPr>
              <a:t>o-Ps</a:t>
            </a:r>
            <a:r>
              <a:rPr kumimoji="1" lang="ja-JP" altLang="ja-JP" sz="1200" kern="1200" dirty="0" smtClean="0">
                <a:solidFill>
                  <a:schemeClr val="tx1"/>
                </a:solidFill>
                <a:effectLst/>
                <a:latin typeface="+mn-lt"/>
                <a:ea typeface="+mn-ea"/>
                <a:cs typeface="+mn-cs"/>
              </a:rPr>
              <a:t>の寿命が短くなるのは</a:t>
            </a:r>
            <a:r>
              <a:rPr kumimoji="1" lang="en-US" altLang="ja-JP" sz="1200" kern="1200" dirty="0" smtClean="0">
                <a:solidFill>
                  <a:schemeClr val="tx1"/>
                </a:solidFill>
                <a:effectLst/>
                <a:latin typeface="+mn-lt"/>
                <a:ea typeface="+mn-ea"/>
                <a:cs typeface="+mn-cs"/>
              </a:rPr>
              <a:t>pick-off</a:t>
            </a:r>
            <a:r>
              <a:rPr kumimoji="1" lang="ja-JP" altLang="ja-JP" sz="1200" kern="1200" dirty="0" smtClean="0">
                <a:solidFill>
                  <a:schemeClr val="tx1"/>
                </a:solidFill>
                <a:effectLst/>
                <a:latin typeface="+mn-lt"/>
                <a:ea typeface="+mn-ea"/>
                <a:cs typeface="+mn-cs"/>
              </a:rPr>
              <a:t>補正により取り除けなかった</a:t>
            </a:r>
            <a:r>
              <a:rPr kumimoji="1" lang="en-US" altLang="ja-JP" sz="1200" kern="1200" dirty="0" smtClean="0">
                <a:solidFill>
                  <a:schemeClr val="tx1"/>
                </a:solidFill>
                <a:effectLst/>
                <a:latin typeface="+mn-lt"/>
                <a:ea typeface="+mn-ea"/>
                <a:cs typeface="+mn-cs"/>
              </a:rPr>
              <a:t>p-Ps</a:t>
            </a:r>
            <a:r>
              <a:rPr kumimoji="1" lang="ja-JP" altLang="ja-JP" sz="1200" kern="1200" dirty="0" smtClean="0">
                <a:solidFill>
                  <a:schemeClr val="tx1"/>
                </a:solidFill>
                <a:effectLst/>
                <a:latin typeface="+mn-lt"/>
                <a:ea typeface="+mn-ea"/>
                <a:cs typeface="+mn-cs"/>
              </a:rPr>
              <a:t>の影響が残っているためだと考えられます。</a:t>
            </a:r>
            <a:r>
              <a:rPr lang="ja-JP" altLang="ja-JP" dirty="0" smtClean="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63</a:t>
            </a:fld>
            <a:endParaRPr kumimoji="1" lang="ja-JP" altLang="en-US"/>
          </a:p>
        </p:txBody>
      </p:sp>
    </p:spTree>
    <p:extLst>
      <p:ext uri="{BB962C8B-B14F-4D97-AF65-F5344CB8AC3E}">
        <p14:creationId xmlns:p14="http://schemas.microsoft.com/office/powerpoint/2010/main" val="3486952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全ての誤差を考慮した結果、</a:t>
            </a:r>
            <a:r>
              <a:rPr kumimoji="1" lang="en-US" altLang="ja-JP" sz="1200" kern="1200" dirty="0" smtClean="0">
                <a:solidFill>
                  <a:schemeClr val="tx1"/>
                </a:solidFill>
                <a:effectLst/>
                <a:latin typeface="+mn-lt"/>
                <a:ea typeface="+mn-ea"/>
                <a:cs typeface="+mn-cs"/>
              </a:rPr>
              <a:t>o-Ps</a:t>
            </a:r>
            <a:r>
              <a:rPr kumimoji="1" lang="ja-JP" altLang="ja-JP" sz="1200" kern="1200" dirty="0" smtClean="0">
                <a:solidFill>
                  <a:schemeClr val="tx1"/>
                </a:solidFill>
                <a:effectLst/>
                <a:latin typeface="+mn-lt"/>
                <a:ea typeface="+mn-ea"/>
                <a:cs typeface="+mn-cs"/>
              </a:rPr>
              <a:t>の寿命は表</a:t>
            </a:r>
            <a:r>
              <a:rPr kumimoji="1" lang="en-US" altLang="ja-JP" sz="1200" kern="1200" dirty="0" smtClean="0">
                <a:solidFill>
                  <a:schemeClr val="tx1"/>
                </a:solidFill>
                <a:effectLst/>
                <a:latin typeface="+mn-lt"/>
                <a:ea typeface="+mn-ea"/>
                <a:cs typeface="+mn-cs"/>
              </a:rPr>
              <a:t>5.10</a:t>
            </a:r>
            <a:r>
              <a:rPr kumimoji="1" lang="ja-JP" altLang="ja-JP" sz="1200" kern="1200" dirty="0" smtClean="0">
                <a:solidFill>
                  <a:schemeClr val="tx1"/>
                </a:solidFill>
                <a:effectLst/>
                <a:latin typeface="+mn-lt"/>
                <a:ea typeface="+mn-ea"/>
                <a:cs typeface="+mn-cs"/>
              </a:rPr>
              <a:t>のようになりました。</a:t>
            </a:r>
          </a:p>
          <a:p>
            <a:r>
              <a:rPr kumimoji="1" lang="ja-JP" altLang="ja-JP" sz="1200" kern="1200" dirty="0" smtClean="0">
                <a:solidFill>
                  <a:schemeClr val="tx1"/>
                </a:solidFill>
                <a:effectLst/>
                <a:latin typeface="+mn-lt"/>
                <a:ea typeface="+mn-ea"/>
                <a:cs typeface="+mn-cs"/>
              </a:rPr>
              <a:t>イントロダクションでも説明があったように</a:t>
            </a:r>
            <a:r>
              <a:rPr kumimoji="1" lang="en-US" altLang="ja-JP" sz="1200" kern="1200" dirty="0" smtClean="0">
                <a:solidFill>
                  <a:schemeClr val="tx1"/>
                </a:solidFill>
                <a:effectLst/>
                <a:latin typeface="+mn-lt"/>
                <a:ea typeface="+mn-ea"/>
                <a:cs typeface="+mn-cs"/>
              </a:rPr>
              <a:t>o-Ps</a:t>
            </a:r>
            <a:r>
              <a:rPr kumimoji="1" lang="ja-JP" altLang="ja-JP" sz="1200" kern="1200" dirty="0" smtClean="0">
                <a:solidFill>
                  <a:schemeClr val="tx1"/>
                </a:solidFill>
                <a:effectLst/>
                <a:latin typeface="+mn-lt"/>
                <a:ea typeface="+mn-ea"/>
                <a:cs typeface="+mn-cs"/>
              </a:rPr>
              <a:t>の寿命の理論値は</a:t>
            </a:r>
            <a:r>
              <a:rPr kumimoji="1" lang="en-US" altLang="ja-JP" sz="1200" kern="1200" dirty="0" smtClean="0">
                <a:solidFill>
                  <a:schemeClr val="tx1"/>
                </a:solidFill>
                <a:effectLst/>
                <a:latin typeface="+mn-lt"/>
                <a:ea typeface="+mn-ea"/>
                <a:cs typeface="+mn-cs"/>
              </a:rPr>
              <a:t>142[ns]</a:t>
            </a:r>
            <a:r>
              <a:rPr kumimoji="1" lang="ja-JP" altLang="ja-JP" sz="1200" kern="1200" dirty="0" smtClean="0">
                <a:solidFill>
                  <a:schemeClr val="tx1"/>
                </a:solidFill>
                <a:effectLst/>
                <a:latin typeface="+mn-lt"/>
                <a:ea typeface="+mn-ea"/>
                <a:cs typeface="+mn-cs"/>
              </a:rPr>
              <a:t>です。</a:t>
            </a:r>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64</a:t>
            </a:fld>
            <a:endParaRPr kumimoji="1" lang="ja-JP" altLang="en-US"/>
          </a:p>
        </p:txBody>
      </p:sp>
    </p:spTree>
    <p:extLst>
      <p:ext uri="{BB962C8B-B14F-4D97-AF65-F5344CB8AC3E}">
        <p14:creationId xmlns:p14="http://schemas.microsoft.com/office/powerpoint/2010/main" val="14844557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NaI2</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NaI4</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o-Ps</a:t>
            </a:r>
            <a:r>
              <a:rPr kumimoji="1" lang="ja-JP" altLang="ja-JP" sz="1200" kern="1200" dirty="0" smtClean="0">
                <a:solidFill>
                  <a:schemeClr val="tx1"/>
                </a:solidFill>
                <a:effectLst/>
                <a:latin typeface="+mn-lt"/>
                <a:ea typeface="+mn-ea"/>
                <a:cs typeface="+mn-cs"/>
              </a:rPr>
              <a:t>の寿命の理論値</a:t>
            </a:r>
            <a:r>
              <a:rPr kumimoji="1" lang="en-US" altLang="ja-JP" sz="1200" kern="1200" dirty="0" smtClean="0">
                <a:solidFill>
                  <a:schemeClr val="tx1"/>
                </a:solidFill>
                <a:effectLst/>
                <a:latin typeface="+mn-lt"/>
                <a:ea typeface="+mn-ea"/>
                <a:cs typeface="+mn-cs"/>
              </a:rPr>
              <a:t>142[ns]</a:t>
            </a:r>
            <a:r>
              <a:rPr kumimoji="1" lang="ja-JP" altLang="ja-JP" sz="1200" kern="1200" dirty="0" smtClean="0">
                <a:solidFill>
                  <a:schemeClr val="tx1"/>
                </a:solidFill>
                <a:effectLst/>
                <a:latin typeface="+mn-lt"/>
                <a:ea typeface="+mn-ea"/>
                <a:cs typeface="+mn-cs"/>
              </a:rPr>
              <a:t>に対して誤差を含めると肯定的な結果が得られましたが、</a:t>
            </a:r>
            <a:r>
              <a:rPr kumimoji="1" lang="en-US" altLang="ja-JP" sz="1200" kern="1200" dirty="0" smtClean="0">
                <a:solidFill>
                  <a:schemeClr val="tx1"/>
                </a:solidFill>
                <a:effectLst/>
                <a:latin typeface="+mn-lt"/>
                <a:ea typeface="+mn-ea"/>
                <a:cs typeface="+mn-cs"/>
              </a:rPr>
              <a:t>NaI3</a:t>
            </a:r>
            <a:r>
              <a:rPr kumimoji="1" lang="ja-JP" altLang="ja-JP" sz="1200" kern="1200" dirty="0" smtClean="0">
                <a:solidFill>
                  <a:schemeClr val="tx1"/>
                </a:solidFill>
                <a:effectLst/>
                <a:latin typeface="+mn-lt"/>
                <a:ea typeface="+mn-ea"/>
                <a:cs typeface="+mn-cs"/>
              </a:rPr>
              <a:t>については理論値よりかなり大きくなってしまいました。その原因として</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点考えることができて</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・立体配置の違い</a:t>
            </a:r>
          </a:p>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ADC3(</a:t>
            </a:r>
            <a:r>
              <a:rPr kumimoji="1" lang="ja-JP" altLang="ja-JP" sz="1200" kern="1200" dirty="0" smtClean="0">
                <a:solidFill>
                  <a:schemeClr val="tx1"/>
                </a:solidFill>
                <a:effectLst/>
                <a:latin typeface="+mn-lt"/>
                <a:ea typeface="+mn-ea"/>
                <a:cs typeface="+mn-cs"/>
              </a:rPr>
              <a:t>今回の測定では</a:t>
            </a:r>
            <a:r>
              <a:rPr kumimoji="1" lang="en-US" altLang="ja-JP" sz="1200" kern="1200" dirty="0" smtClean="0">
                <a:solidFill>
                  <a:schemeClr val="tx1"/>
                </a:solidFill>
                <a:effectLst/>
                <a:latin typeface="+mn-lt"/>
                <a:ea typeface="+mn-ea"/>
                <a:cs typeface="+mn-cs"/>
              </a:rPr>
              <a:t>NaI3)</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pedestal</a:t>
            </a:r>
            <a:r>
              <a:rPr kumimoji="1" lang="ja-JP" altLang="ja-JP" sz="1200" kern="1200" dirty="0" smtClean="0">
                <a:solidFill>
                  <a:schemeClr val="tx1"/>
                </a:solidFill>
                <a:effectLst/>
                <a:latin typeface="+mn-lt"/>
                <a:ea typeface="+mn-ea"/>
                <a:cs typeface="+mn-cs"/>
              </a:rPr>
              <a:t>が分裂していて</a:t>
            </a:r>
            <a:r>
              <a:rPr kumimoji="1" lang="en-US" altLang="ja-JP" sz="1200" kern="1200" dirty="0" err="1" smtClean="0">
                <a:solidFill>
                  <a:schemeClr val="tx1"/>
                </a:solidFill>
                <a:effectLst/>
                <a:latin typeface="+mn-lt"/>
                <a:ea typeface="+mn-ea"/>
                <a:cs typeface="+mn-cs"/>
              </a:rPr>
              <a:t>ADCcalibration</a:t>
            </a:r>
            <a:r>
              <a:rPr kumimoji="1" lang="ja-JP" altLang="ja-JP" sz="1200" kern="1200" dirty="0" smtClean="0">
                <a:solidFill>
                  <a:schemeClr val="tx1"/>
                </a:solidFill>
                <a:effectLst/>
                <a:latin typeface="+mn-lt"/>
                <a:ea typeface="+mn-ea"/>
                <a:cs typeface="+mn-cs"/>
              </a:rPr>
              <a:t>が上手くいっていない</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err="1" smtClean="0">
                <a:solidFill>
                  <a:schemeClr val="tx1"/>
                </a:solidFill>
                <a:effectLst/>
                <a:latin typeface="+mn-lt"/>
                <a:ea typeface="+mn-ea"/>
                <a:cs typeface="+mn-cs"/>
              </a:rPr>
              <a:t>NaI</a:t>
            </a:r>
            <a:r>
              <a:rPr kumimoji="1" lang="ja-JP" altLang="ja-JP" sz="1200" kern="1200" dirty="0" smtClean="0">
                <a:solidFill>
                  <a:schemeClr val="tx1"/>
                </a:solidFill>
                <a:effectLst/>
                <a:latin typeface="+mn-lt"/>
                <a:ea typeface="+mn-ea"/>
                <a:cs typeface="+mn-cs"/>
              </a:rPr>
              <a:t>同士を入れ替えて同じ測定を行うことでこの</a:t>
            </a:r>
            <a:r>
              <a:rPr kumimoji="1" lang="en-US" altLang="ja-JP" sz="1200" kern="1200" dirty="0" smtClean="0">
                <a:solidFill>
                  <a:schemeClr val="tx1"/>
                </a:solidFill>
                <a:effectLst/>
                <a:latin typeface="+mn-lt"/>
                <a:ea typeface="+mn-ea"/>
                <a:cs typeface="+mn-cs"/>
              </a:rPr>
              <a:t>2</a:t>
            </a:r>
            <a:r>
              <a:rPr kumimoji="1" lang="ja-JP" altLang="ja-JP" sz="1200" kern="1200" smtClean="0">
                <a:solidFill>
                  <a:schemeClr val="tx1"/>
                </a:solidFill>
                <a:effectLst/>
                <a:latin typeface="+mn-lt"/>
                <a:ea typeface="+mn-ea"/>
                <a:cs typeface="+mn-cs"/>
              </a:rPr>
              <a:t>点を検証するべきでしたが、解析の問題点を明らかにするのに時間がかかってしまい今回は行うことができませんでした。</a:t>
            </a:r>
            <a:r>
              <a:rPr lang="ja-JP" altLang="ja-JP" smtClean="0">
                <a:effectLst/>
              </a:rPr>
              <a:t> </a:t>
            </a:r>
            <a:endParaRPr kumimoji="1" lang="ja-JP" altLang="en-US"/>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65</a:t>
            </a:fld>
            <a:endParaRPr kumimoji="1" lang="ja-JP" altLang="en-US"/>
          </a:p>
        </p:txBody>
      </p:sp>
    </p:spTree>
    <p:extLst>
      <p:ext uri="{BB962C8B-B14F-4D97-AF65-F5344CB8AC3E}">
        <p14:creationId xmlns:p14="http://schemas.microsoft.com/office/powerpoint/2010/main" val="20562537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A2</a:t>
            </a:r>
            <a:r>
              <a:rPr kumimoji="1" lang="ja-JP" altLang="en-US" dirty="0" smtClean="0"/>
              <a:t>の発表は以上となります。</a:t>
            </a:r>
            <a:endParaRPr kumimoji="1" lang="en-US" altLang="ja-JP" dirty="0" smtClean="0"/>
          </a:p>
          <a:p>
            <a:r>
              <a:rPr kumimoji="1" lang="ja-JP" altLang="en-US" dirty="0" smtClean="0"/>
              <a:t>ご清聴ありがとうございました。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66</a:t>
            </a:fld>
            <a:endParaRPr kumimoji="1" lang="ja-JP" altLang="en-US"/>
          </a:p>
        </p:txBody>
      </p:sp>
    </p:spTree>
    <p:extLst>
      <p:ext uri="{BB962C8B-B14F-4D97-AF65-F5344CB8AC3E}">
        <p14:creationId xmlns:p14="http://schemas.microsoft.com/office/powerpoint/2010/main" val="1321917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パラポジトロニウムについて、より高次の項の一例が図</a:t>
            </a:r>
            <a:r>
              <a:rPr kumimoji="1" lang="en-US" altLang="ja-JP" dirty="0" smtClean="0"/>
              <a:t>1.3</a:t>
            </a:r>
            <a:r>
              <a:rPr kumimoji="1" lang="ja-JP" altLang="en-US" dirty="0" smtClean="0"/>
              <a:t>です。</a:t>
            </a:r>
            <a:endParaRPr kumimoji="1" lang="en-US" altLang="ja-JP" dirty="0" smtClean="0"/>
          </a:p>
          <a:p>
            <a:endParaRPr kumimoji="1" lang="en-US" altLang="ja-JP" dirty="0" smtClean="0"/>
          </a:p>
          <a:p>
            <a:r>
              <a:rPr kumimoji="1" lang="ja-JP" altLang="en-US" dirty="0" smtClean="0"/>
              <a:t>左は</a:t>
            </a:r>
            <a:r>
              <a:rPr kumimoji="1" lang="en-US" altLang="ja-JP" dirty="0" smtClean="0"/>
              <a:t>2</a:t>
            </a:r>
            <a:r>
              <a:rPr kumimoji="1" lang="ja-JP" altLang="en-US" dirty="0" smtClean="0"/>
              <a:t>光子崩壊ですが、途中で光子が生成して消滅する過程が含まれているもので、右は</a:t>
            </a:r>
            <a:r>
              <a:rPr kumimoji="1" lang="en-US" altLang="ja-JP" dirty="0" smtClean="0"/>
              <a:t>4</a:t>
            </a:r>
            <a:r>
              <a:rPr kumimoji="1" lang="ja-JP" altLang="en-US" dirty="0" err="1" smtClean="0"/>
              <a:t>つの</a:t>
            </a:r>
            <a:r>
              <a:rPr kumimoji="1" lang="ja-JP" altLang="en-US" dirty="0" smtClean="0"/>
              <a:t>光子への崩壊を表しています。</a:t>
            </a:r>
            <a:endParaRPr kumimoji="1" lang="en-US" altLang="ja-JP" dirty="0" smtClean="0"/>
          </a:p>
          <a:p>
            <a:r>
              <a:rPr kumimoji="1" lang="ja-JP" altLang="en-US" dirty="0" smtClean="0"/>
              <a:t>見てわかるように、遷移確率は最低次よりアルファ</a:t>
            </a:r>
            <a:r>
              <a:rPr kumimoji="1" lang="en-US" altLang="ja-JP" dirty="0" smtClean="0"/>
              <a:t>2</a:t>
            </a:r>
            <a:r>
              <a:rPr kumimoji="1" lang="ja-JP" altLang="en-US" dirty="0" smtClean="0"/>
              <a:t>乗分小さくなります。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7</a:t>
            </a:fld>
            <a:endParaRPr kumimoji="1" lang="ja-JP" altLang="en-US"/>
          </a:p>
        </p:txBody>
      </p:sp>
    </p:spTree>
    <p:extLst>
      <p:ext uri="{BB962C8B-B14F-4D97-AF65-F5344CB8AC3E}">
        <p14:creationId xmlns:p14="http://schemas.microsoft.com/office/powerpoint/2010/main" val="4016927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先ほどは、わかりやすい摂動の最低次のファインマンダイアグラムだけをお見せしましたが、より高次の図も書き、その寄与を含めて計算すると、寿命の理論値は、パラポジトロニウムが約</a:t>
            </a:r>
            <a:r>
              <a:rPr kumimoji="1" lang="en-US" altLang="ja-JP" dirty="0" smtClean="0"/>
              <a:t>0.123</a:t>
            </a:r>
            <a:r>
              <a:rPr kumimoji="1" lang="ja-JP" altLang="en-US" dirty="0" smtClean="0"/>
              <a:t>ナノセカンド、オルソポジトロニウムが約</a:t>
            </a:r>
            <a:r>
              <a:rPr kumimoji="1" lang="en-US" altLang="ja-JP" dirty="0" smtClean="0"/>
              <a:t>142</a:t>
            </a:r>
            <a:r>
              <a:rPr kumimoji="1" lang="ja-JP" altLang="en-US" dirty="0" smtClean="0"/>
              <a:t>ナノセカンドとなります。先ほど述べたように、オルソポジトロニウムの方が確かに寿命が長くなっていることが分かります。</a:t>
            </a:r>
            <a:endParaRPr kumimoji="1" lang="en-US" altLang="ja-JP" dirty="0" smtClean="0"/>
          </a:p>
          <a:p>
            <a:endParaRPr kumimoji="1" lang="en-US" altLang="ja-JP" dirty="0" smtClean="0"/>
          </a:p>
          <a:p>
            <a:r>
              <a:rPr kumimoji="1" lang="ja-JP" altLang="en-US" dirty="0" smtClean="0"/>
              <a:t>今回の実験では、この値が得られるかを目的に測定を行いました。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8</a:t>
            </a:fld>
            <a:endParaRPr kumimoji="1" lang="ja-JP" altLang="en-US"/>
          </a:p>
        </p:txBody>
      </p:sp>
    </p:spTree>
    <p:extLst>
      <p:ext uri="{BB962C8B-B14F-4D97-AF65-F5344CB8AC3E}">
        <p14:creationId xmlns:p14="http://schemas.microsoft.com/office/powerpoint/2010/main" val="2996439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実験の原理について説明していきます。線源の²²</a:t>
            </a:r>
            <a:r>
              <a:rPr kumimoji="1" lang="en-US" altLang="ja-JP" sz="1200" kern="1200" dirty="0" smtClean="0">
                <a:solidFill>
                  <a:schemeClr val="tx1"/>
                </a:solidFill>
                <a:effectLst/>
                <a:latin typeface="+mn-lt"/>
                <a:ea typeface="+mn-ea"/>
                <a:cs typeface="+mn-cs"/>
              </a:rPr>
              <a:t>Na</a:t>
            </a:r>
            <a:r>
              <a:rPr kumimoji="1" lang="ja-JP" altLang="ja-JP" sz="1200" kern="1200" dirty="0" smtClean="0">
                <a:solidFill>
                  <a:schemeClr val="tx1"/>
                </a:solidFill>
                <a:effectLst/>
                <a:latin typeface="+mn-lt"/>
                <a:ea typeface="+mn-ea"/>
                <a:cs typeface="+mn-cs"/>
              </a:rPr>
              <a:t>のβ⁺崩壊により放出された</a:t>
            </a:r>
            <a:r>
              <a:rPr kumimoji="1" lang="en-US" altLang="ja-JP" sz="1200" kern="1200" dirty="0" smtClean="0">
                <a:solidFill>
                  <a:schemeClr val="tx1"/>
                </a:solidFill>
                <a:effectLst/>
                <a:latin typeface="+mn-lt"/>
                <a:ea typeface="+mn-ea"/>
                <a:cs typeface="+mn-cs"/>
              </a:rPr>
              <a:t>e</a:t>
            </a:r>
            <a:r>
              <a:rPr kumimoji="1" lang="ja-JP" altLang="ja-JP" sz="1200" kern="1200" dirty="0" smtClean="0">
                <a:solidFill>
                  <a:schemeClr val="tx1"/>
                </a:solidFill>
                <a:effectLst/>
                <a:latin typeface="+mn-lt"/>
                <a:ea typeface="+mn-ea"/>
                <a:cs typeface="+mn-cs"/>
              </a:rPr>
              <a:t>⁺が、シリカパウダーまで到達し、シリカパウダー</a:t>
            </a:r>
            <a:r>
              <a:rPr kumimoji="1" lang="en-US" altLang="ja-JP" sz="1200" kern="1200" dirty="0" err="1" smtClean="0">
                <a:solidFill>
                  <a:schemeClr val="tx1"/>
                </a:solidFill>
                <a:effectLst/>
                <a:latin typeface="+mn-lt"/>
                <a:ea typeface="+mn-ea"/>
                <a:cs typeface="+mn-cs"/>
              </a:rPr>
              <a:t>SiO</a:t>
            </a:r>
            <a:r>
              <a:rPr kumimoji="1" lang="ja-JP" altLang="ja-JP" sz="1200" kern="1200" dirty="0" smtClean="0">
                <a:solidFill>
                  <a:schemeClr val="tx1"/>
                </a:solidFill>
                <a:effectLst/>
                <a:latin typeface="+mn-lt"/>
                <a:ea typeface="+mn-ea"/>
                <a:cs typeface="+mn-cs"/>
              </a:rPr>
              <a:t>₂中の</a:t>
            </a:r>
            <a:r>
              <a:rPr kumimoji="1" lang="en-US" altLang="ja-JP" sz="1200" kern="1200" dirty="0" smtClean="0">
                <a:solidFill>
                  <a:schemeClr val="tx1"/>
                </a:solidFill>
                <a:effectLst/>
                <a:latin typeface="+mn-lt"/>
                <a:ea typeface="+mn-ea"/>
                <a:cs typeface="+mn-cs"/>
              </a:rPr>
              <a:t>e</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Ps</a:t>
            </a:r>
            <a:r>
              <a:rPr kumimoji="1" lang="ja-JP" altLang="ja-JP" sz="1200" kern="1200" dirty="0" smtClean="0">
                <a:solidFill>
                  <a:schemeClr val="tx1"/>
                </a:solidFill>
                <a:effectLst/>
                <a:latin typeface="+mn-lt"/>
                <a:ea typeface="+mn-ea"/>
                <a:cs typeface="+mn-cs"/>
              </a:rPr>
              <a:t>を形成します。ここでできた</a:t>
            </a:r>
            <a:r>
              <a:rPr kumimoji="1" lang="en-US" altLang="ja-JP" sz="1200" kern="1200" dirty="0" smtClean="0">
                <a:solidFill>
                  <a:schemeClr val="tx1"/>
                </a:solidFill>
                <a:effectLst/>
                <a:latin typeface="+mn-lt"/>
                <a:ea typeface="+mn-ea"/>
                <a:cs typeface="+mn-cs"/>
              </a:rPr>
              <a:t>Ps</a:t>
            </a:r>
            <a:r>
              <a:rPr kumimoji="1" lang="ja-JP" altLang="ja-JP" sz="1200" kern="1200" dirty="0" smtClean="0">
                <a:solidFill>
                  <a:schemeClr val="tx1"/>
                </a:solidFill>
                <a:effectLst/>
                <a:latin typeface="+mn-lt"/>
                <a:ea typeface="+mn-ea"/>
                <a:cs typeface="+mn-cs"/>
              </a:rPr>
              <a:t>が対消滅を起こすことでγ線が放出されます。</a:t>
            </a:r>
          </a:p>
          <a:p>
            <a:r>
              <a:rPr kumimoji="1" lang="ja-JP" altLang="ja-JP" sz="1200" kern="1200" dirty="0" smtClean="0">
                <a:solidFill>
                  <a:schemeClr val="tx1"/>
                </a:solidFill>
                <a:effectLst/>
                <a:latin typeface="+mn-lt"/>
                <a:ea typeface="+mn-ea"/>
                <a:cs typeface="+mn-cs"/>
              </a:rPr>
              <a:t>具体的な実験内容としては、</a:t>
            </a:r>
            <a:r>
              <a:rPr kumimoji="1" lang="en-US" altLang="ja-JP" sz="1200" kern="1200" dirty="0" smtClean="0">
                <a:solidFill>
                  <a:schemeClr val="tx1"/>
                </a:solidFill>
                <a:effectLst/>
                <a:latin typeface="+mn-lt"/>
                <a:ea typeface="+mn-ea"/>
                <a:cs typeface="+mn-cs"/>
              </a:rPr>
              <a:t>PS(</a:t>
            </a:r>
            <a:r>
              <a:rPr kumimoji="1" lang="ja-JP" altLang="ja-JP" sz="1200" kern="1200" dirty="0" smtClean="0">
                <a:solidFill>
                  <a:schemeClr val="tx1"/>
                </a:solidFill>
                <a:effectLst/>
                <a:latin typeface="+mn-lt"/>
                <a:ea typeface="+mn-ea"/>
                <a:cs typeface="+mn-cs"/>
              </a:rPr>
              <a:t>プラスチックシンチレータ</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で</a:t>
            </a:r>
            <a:r>
              <a:rPr kumimoji="1" lang="en-US" altLang="ja-JP" sz="1200" kern="1200" dirty="0" smtClean="0">
                <a:solidFill>
                  <a:schemeClr val="tx1"/>
                </a:solidFill>
                <a:effectLst/>
                <a:latin typeface="+mn-lt"/>
                <a:ea typeface="+mn-ea"/>
                <a:cs typeface="+mn-cs"/>
              </a:rPr>
              <a:t>e</a:t>
            </a:r>
            <a:r>
              <a:rPr kumimoji="1" lang="ja-JP" altLang="ja-JP" sz="1200" kern="1200" dirty="0" smtClean="0">
                <a:solidFill>
                  <a:schemeClr val="tx1"/>
                </a:solidFill>
                <a:effectLst/>
                <a:latin typeface="+mn-lt"/>
                <a:ea typeface="+mn-ea"/>
                <a:cs typeface="+mn-cs"/>
              </a:rPr>
              <a:t>⁺を検出し、</a:t>
            </a:r>
            <a:r>
              <a:rPr kumimoji="1" lang="en-US" altLang="ja-JP" sz="1200" kern="1200" dirty="0" smtClean="0">
                <a:solidFill>
                  <a:schemeClr val="tx1"/>
                </a:solidFill>
                <a:effectLst/>
                <a:latin typeface="+mn-lt"/>
                <a:ea typeface="+mn-ea"/>
                <a:cs typeface="+mn-cs"/>
              </a:rPr>
              <a:t>Ps</a:t>
            </a:r>
            <a:r>
              <a:rPr kumimoji="1" lang="ja-JP" altLang="ja-JP" sz="1200" kern="1200" dirty="0" smtClean="0">
                <a:solidFill>
                  <a:schemeClr val="tx1"/>
                </a:solidFill>
                <a:effectLst/>
                <a:latin typeface="+mn-lt"/>
                <a:ea typeface="+mn-ea"/>
                <a:cs typeface="+mn-cs"/>
              </a:rPr>
              <a:t>が放出するγ線を</a:t>
            </a:r>
            <a:r>
              <a:rPr kumimoji="1" lang="en-US" altLang="ja-JP" sz="1200" kern="1200" dirty="0" err="1" smtClean="0">
                <a:solidFill>
                  <a:schemeClr val="tx1"/>
                </a:solidFill>
                <a:effectLst/>
                <a:latin typeface="+mn-lt"/>
                <a:ea typeface="+mn-ea"/>
                <a:cs typeface="+mn-cs"/>
              </a:rPr>
              <a:t>NaI</a:t>
            </a:r>
            <a:r>
              <a:rPr kumimoji="1" lang="ja-JP" altLang="ja-JP" sz="1200" kern="1200" dirty="0" err="1" smtClean="0">
                <a:solidFill>
                  <a:schemeClr val="tx1"/>
                </a:solidFill>
                <a:effectLst/>
                <a:latin typeface="+mn-lt"/>
                <a:ea typeface="+mn-ea"/>
                <a:cs typeface="+mn-cs"/>
              </a:rPr>
              <a:t>で検</a:t>
            </a:r>
            <a:r>
              <a:rPr kumimoji="1" lang="ja-JP" altLang="ja-JP" sz="1200" kern="1200" dirty="0" smtClean="0">
                <a:solidFill>
                  <a:schemeClr val="tx1"/>
                </a:solidFill>
                <a:effectLst/>
                <a:latin typeface="+mn-lt"/>
                <a:ea typeface="+mn-ea"/>
                <a:cs typeface="+mn-cs"/>
              </a:rPr>
              <a:t>出しました。これらに現れる検出時間の差を測定することで</a:t>
            </a:r>
            <a:r>
              <a:rPr kumimoji="1" lang="en-US" altLang="ja-JP" sz="1200" kern="1200" dirty="0" smtClean="0">
                <a:solidFill>
                  <a:schemeClr val="tx1"/>
                </a:solidFill>
                <a:effectLst/>
                <a:latin typeface="+mn-lt"/>
                <a:ea typeface="+mn-ea"/>
                <a:cs typeface="+mn-cs"/>
              </a:rPr>
              <a:t>Ps</a:t>
            </a:r>
            <a:r>
              <a:rPr kumimoji="1" lang="ja-JP" altLang="ja-JP" sz="1200" kern="1200" dirty="0" smtClean="0">
                <a:solidFill>
                  <a:schemeClr val="tx1"/>
                </a:solidFill>
                <a:effectLst/>
                <a:latin typeface="+mn-lt"/>
                <a:ea typeface="+mn-ea"/>
                <a:cs typeface="+mn-cs"/>
              </a:rPr>
              <a:t>の寿命を求めた。またこの際に</a:t>
            </a:r>
            <a:r>
              <a:rPr kumimoji="1" lang="en-US" altLang="ja-JP" sz="1200" kern="1200" dirty="0" smtClean="0">
                <a:solidFill>
                  <a:schemeClr val="tx1"/>
                </a:solidFill>
                <a:effectLst/>
                <a:latin typeface="+mn-lt"/>
                <a:ea typeface="+mn-ea"/>
                <a:cs typeface="+mn-cs"/>
              </a:rPr>
              <a:t>e</a:t>
            </a:r>
            <a:r>
              <a:rPr kumimoji="1" lang="ja-JP" altLang="ja-JP" sz="1200" kern="1200" dirty="0" smtClean="0">
                <a:solidFill>
                  <a:schemeClr val="tx1"/>
                </a:solidFill>
                <a:effectLst/>
                <a:latin typeface="+mn-lt"/>
                <a:ea typeface="+mn-ea"/>
                <a:cs typeface="+mn-cs"/>
              </a:rPr>
              <a:t>⁺が</a:t>
            </a:r>
            <a:r>
              <a:rPr kumimoji="1" lang="en-US" altLang="ja-JP" sz="1200" kern="1200" dirty="0" smtClean="0">
                <a:solidFill>
                  <a:schemeClr val="tx1"/>
                </a:solidFill>
                <a:effectLst/>
                <a:latin typeface="+mn-lt"/>
                <a:ea typeface="+mn-ea"/>
                <a:cs typeface="+mn-cs"/>
              </a:rPr>
              <a:t>PS</a:t>
            </a:r>
            <a:r>
              <a:rPr kumimoji="1" lang="ja-JP" altLang="ja-JP" sz="1200" kern="1200" dirty="0" smtClean="0">
                <a:solidFill>
                  <a:schemeClr val="tx1"/>
                </a:solidFill>
                <a:effectLst/>
                <a:latin typeface="+mn-lt"/>
                <a:ea typeface="+mn-ea"/>
                <a:cs typeface="+mn-cs"/>
              </a:rPr>
              <a:t>を通過した時刻と</a:t>
            </a:r>
            <a:r>
              <a:rPr kumimoji="1" lang="en-US" altLang="ja-JP" sz="1200" kern="1200" dirty="0" smtClean="0">
                <a:solidFill>
                  <a:schemeClr val="tx1"/>
                </a:solidFill>
                <a:effectLst/>
                <a:latin typeface="+mn-lt"/>
                <a:ea typeface="+mn-ea"/>
                <a:cs typeface="+mn-cs"/>
              </a:rPr>
              <a:t>Ps</a:t>
            </a:r>
            <a:r>
              <a:rPr kumimoji="1" lang="ja-JP" altLang="ja-JP" sz="1200" kern="1200" dirty="0" smtClean="0">
                <a:solidFill>
                  <a:schemeClr val="tx1"/>
                </a:solidFill>
                <a:effectLst/>
                <a:latin typeface="+mn-lt"/>
                <a:ea typeface="+mn-ea"/>
                <a:cs typeface="+mn-cs"/>
              </a:rPr>
              <a:t>が形成された時刻、γ線が検出された時刻と</a:t>
            </a:r>
            <a:r>
              <a:rPr kumimoji="1" lang="en-US" altLang="ja-JP" sz="1200" kern="1200" dirty="0" smtClean="0">
                <a:solidFill>
                  <a:schemeClr val="tx1"/>
                </a:solidFill>
                <a:effectLst/>
                <a:latin typeface="+mn-lt"/>
                <a:ea typeface="+mn-ea"/>
                <a:cs typeface="+mn-cs"/>
              </a:rPr>
              <a:t>Ps</a:t>
            </a:r>
            <a:r>
              <a:rPr kumimoji="1" lang="ja-JP" altLang="ja-JP" sz="1200" kern="1200" dirty="0" err="1" smtClean="0">
                <a:solidFill>
                  <a:schemeClr val="tx1"/>
                </a:solidFill>
                <a:effectLst/>
                <a:latin typeface="+mn-lt"/>
                <a:ea typeface="+mn-ea"/>
                <a:cs typeface="+mn-cs"/>
              </a:rPr>
              <a:t>が崩</a:t>
            </a:r>
            <a:r>
              <a:rPr kumimoji="1" lang="ja-JP" altLang="ja-JP" sz="1200" kern="1200" dirty="0" smtClean="0">
                <a:solidFill>
                  <a:schemeClr val="tx1"/>
                </a:solidFill>
                <a:effectLst/>
                <a:latin typeface="+mn-lt"/>
                <a:ea typeface="+mn-ea"/>
                <a:cs typeface="+mn-cs"/>
              </a:rPr>
              <a:t>壊した時刻をそれぞれ同時とみなして解析を行った。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10</a:t>
            </a:fld>
            <a:endParaRPr kumimoji="1" lang="ja-JP" altLang="en-US"/>
          </a:p>
        </p:txBody>
      </p:sp>
    </p:spTree>
    <p:extLst>
      <p:ext uri="{BB962C8B-B14F-4D97-AF65-F5344CB8AC3E}">
        <p14:creationId xmlns:p14="http://schemas.microsoft.com/office/powerpoint/2010/main" val="1020512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次に示すのは、セットアップの模式図です。図</a:t>
            </a:r>
            <a:r>
              <a:rPr kumimoji="1" lang="en-US" altLang="ja-JP" sz="1200" kern="1200" dirty="0" smtClean="0">
                <a:solidFill>
                  <a:schemeClr val="tx1"/>
                </a:solidFill>
                <a:effectLst/>
                <a:latin typeface="+mn-lt"/>
                <a:ea typeface="+mn-ea"/>
                <a:cs typeface="+mn-cs"/>
              </a:rPr>
              <a:t>2.1</a:t>
            </a:r>
            <a:r>
              <a:rPr kumimoji="1" lang="ja-JP" altLang="ja-JP" sz="1200" kern="1200" dirty="0" smtClean="0">
                <a:solidFill>
                  <a:schemeClr val="tx1"/>
                </a:solidFill>
                <a:effectLst/>
                <a:latin typeface="+mn-lt"/>
                <a:ea typeface="+mn-ea"/>
                <a:cs typeface="+mn-cs"/>
              </a:rPr>
              <a:t>は真上から見た機器の配置、図</a:t>
            </a:r>
            <a:r>
              <a:rPr kumimoji="1" lang="en-US" altLang="ja-JP" sz="1200" kern="1200" dirty="0" smtClean="0">
                <a:solidFill>
                  <a:schemeClr val="tx1"/>
                </a:solidFill>
                <a:effectLst/>
                <a:latin typeface="+mn-lt"/>
                <a:ea typeface="+mn-ea"/>
                <a:cs typeface="+mn-cs"/>
              </a:rPr>
              <a:t>2.2</a:t>
            </a:r>
            <a:r>
              <a:rPr kumimoji="1" lang="ja-JP" altLang="ja-JP" sz="1200" kern="1200" dirty="0" smtClean="0">
                <a:solidFill>
                  <a:schemeClr val="tx1"/>
                </a:solidFill>
                <a:effectLst/>
                <a:latin typeface="+mn-lt"/>
                <a:ea typeface="+mn-ea"/>
                <a:cs typeface="+mn-cs"/>
              </a:rPr>
              <a:t>は線源側から見た</a:t>
            </a:r>
            <a:r>
              <a:rPr kumimoji="1" lang="en-US" altLang="ja-JP" sz="1200" kern="1200" dirty="0" err="1" smtClean="0">
                <a:solidFill>
                  <a:schemeClr val="tx1"/>
                </a:solidFill>
                <a:effectLst/>
                <a:latin typeface="+mn-lt"/>
                <a:ea typeface="+mn-ea"/>
                <a:cs typeface="+mn-cs"/>
              </a:rPr>
              <a:t>NaI</a:t>
            </a:r>
            <a:r>
              <a:rPr kumimoji="1" lang="ja-JP" altLang="ja-JP" sz="1200" kern="1200" dirty="0" smtClean="0">
                <a:solidFill>
                  <a:schemeClr val="tx1"/>
                </a:solidFill>
                <a:effectLst/>
                <a:latin typeface="+mn-lt"/>
                <a:ea typeface="+mn-ea"/>
                <a:cs typeface="+mn-cs"/>
              </a:rPr>
              <a:t>の立体配置となっています。²²</a:t>
            </a:r>
            <a:r>
              <a:rPr kumimoji="1" lang="en-US" altLang="ja-JP" sz="1200" kern="1200" dirty="0" smtClean="0">
                <a:solidFill>
                  <a:schemeClr val="tx1"/>
                </a:solidFill>
                <a:effectLst/>
                <a:latin typeface="+mn-lt"/>
                <a:ea typeface="+mn-ea"/>
                <a:cs typeface="+mn-cs"/>
              </a:rPr>
              <a:t>Na </a:t>
            </a:r>
            <a:r>
              <a:rPr kumimoji="1" lang="ja-JP" altLang="ja-JP" sz="1200" kern="1200" dirty="0" smtClean="0">
                <a:solidFill>
                  <a:schemeClr val="tx1"/>
                </a:solidFill>
                <a:effectLst/>
                <a:latin typeface="+mn-lt"/>
                <a:ea typeface="+mn-ea"/>
                <a:cs typeface="+mn-cs"/>
              </a:rPr>
              <a:t>が放出した</a:t>
            </a:r>
            <a:r>
              <a:rPr kumimoji="1" lang="en-US" altLang="ja-JP" sz="1200" kern="1200" dirty="0" smtClean="0">
                <a:solidFill>
                  <a:schemeClr val="tx1"/>
                </a:solidFill>
                <a:effectLst/>
                <a:latin typeface="+mn-lt"/>
                <a:ea typeface="+mn-ea"/>
                <a:cs typeface="+mn-cs"/>
              </a:rPr>
              <a:t>e</a:t>
            </a:r>
            <a:r>
              <a:rPr kumimoji="1" lang="ja-JP" altLang="ja-JP" sz="1200" kern="1200" dirty="0" smtClean="0">
                <a:solidFill>
                  <a:schemeClr val="tx1"/>
                </a:solidFill>
                <a:effectLst/>
                <a:latin typeface="+mn-lt"/>
                <a:ea typeface="+mn-ea"/>
                <a:cs typeface="+mn-cs"/>
              </a:rPr>
              <a:t>⁺が</a:t>
            </a:r>
            <a:r>
              <a:rPr kumimoji="1" lang="en-US" altLang="ja-JP" sz="1200" kern="1200" dirty="0" smtClean="0">
                <a:solidFill>
                  <a:schemeClr val="tx1"/>
                </a:solidFill>
                <a:effectLst/>
                <a:latin typeface="+mn-lt"/>
                <a:ea typeface="+mn-ea"/>
                <a:cs typeface="+mn-cs"/>
              </a:rPr>
              <a:t>PS</a:t>
            </a:r>
            <a:r>
              <a:rPr kumimoji="1" lang="ja-JP" altLang="ja-JP" sz="1200" kern="1200" dirty="0" smtClean="0">
                <a:solidFill>
                  <a:schemeClr val="tx1"/>
                </a:solidFill>
                <a:effectLst/>
                <a:latin typeface="+mn-lt"/>
                <a:ea typeface="+mn-ea"/>
                <a:cs typeface="+mn-cs"/>
              </a:rPr>
              <a:t>を通過し、鉛ブロックに空いた穴を通ってシリカパウダーに到達します。その様子を黒い矢印で表しています。</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11</a:t>
            </a:fld>
            <a:endParaRPr kumimoji="1" lang="ja-JP" altLang="en-US"/>
          </a:p>
        </p:txBody>
      </p:sp>
    </p:spTree>
    <p:extLst>
      <p:ext uri="{BB962C8B-B14F-4D97-AF65-F5344CB8AC3E}">
        <p14:creationId xmlns:p14="http://schemas.microsoft.com/office/powerpoint/2010/main" val="2759035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これらは実際のセットアップの写真です。図</a:t>
            </a:r>
            <a:r>
              <a:rPr kumimoji="1" lang="en-US" altLang="ja-JP" sz="1200" kern="1200" dirty="0" smtClean="0">
                <a:solidFill>
                  <a:schemeClr val="tx1"/>
                </a:solidFill>
                <a:effectLst/>
                <a:latin typeface="+mn-lt"/>
                <a:ea typeface="+mn-ea"/>
                <a:cs typeface="+mn-cs"/>
              </a:rPr>
              <a:t>2.3</a:t>
            </a:r>
            <a:r>
              <a:rPr kumimoji="1" lang="ja-JP" altLang="ja-JP" sz="1200" kern="1200" dirty="0" smtClean="0">
                <a:solidFill>
                  <a:schemeClr val="tx1"/>
                </a:solidFill>
                <a:effectLst/>
                <a:latin typeface="+mn-lt"/>
                <a:ea typeface="+mn-ea"/>
                <a:cs typeface="+mn-cs"/>
              </a:rPr>
              <a:t>と図</a:t>
            </a:r>
            <a:r>
              <a:rPr kumimoji="1" lang="en-US" altLang="ja-JP" sz="1200" kern="1200" dirty="0" smtClean="0">
                <a:solidFill>
                  <a:schemeClr val="tx1"/>
                </a:solidFill>
                <a:effectLst/>
                <a:latin typeface="+mn-lt"/>
                <a:ea typeface="+mn-ea"/>
                <a:cs typeface="+mn-cs"/>
              </a:rPr>
              <a:t>2.4</a:t>
            </a:r>
            <a:r>
              <a:rPr kumimoji="1" lang="ja-JP" altLang="ja-JP" sz="1200" kern="1200" dirty="0" smtClean="0">
                <a:solidFill>
                  <a:schemeClr val="tx1"/>
                </a:solidFill>
                <a:effectLst/>
                <a:latin typeface="+mn-lt"/>
                <a:ea typeface="+mn-ea"/>
                <a:cs typeface="+mn-cs"/>
              </a:rPr>
              <a:t>はそれぞれ真上から見たものと斜めから見たものです。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D432CD5-7C3D-4FCB-BE93-D8FF458C48DB}" type="slidenum">
              <a:rPr kumimoji="1" lang="ja-JP" altLang="en-US" smtClean="0"/>
              <a:t>12</a:t>
            </a:fld>
            <a:endParaRPr kumimoji="1" lang="ja-JP" altLang="en-US"/>
          </a:p>
        </p:txBody>
      </p:sp>
    </p:spTree>
    <p:extLst>
      <p:ext uri="{BB962C8B-B14F-4D97-AF65-F5344CB8AC3E}">
        <p14:creationId xmlns:p14="http://schemas.microsoft.com/office/powerpoint/2010/main" val="1803382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97CC2E3-F7A5-4BD4-8DCF-BFE6A1569C24}" type="datetime1">
              <a:rPr kumimoji="1" lang="ja-JP" altLang="en-US" smtClean="0"/>
              <a:t>2017/3/28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20146D6-F2DB-4ED1-95D1-5E5889B24418}" type="slidenum">
              <a:rPr kumimoji="1" lang="ja-JP" altLang="en-US" smtClean="0"/>
              <a:t>‹#›</a:t>
            </a:fld>
            <a:endParaRPr kumimoji="1" lang="ja-JP" altLang="en-US"/>
          </a:p>
        </p:txBody>
      </p:sp>
    </p:spTree>
    <p:extLst>
      <p:ext uri="{BB962C8B-B14F-4D97-AF65-F5344CB8AC3E}">
        <p14:creationId xmlns:p14="http://schemas.microsoft.com/office/powerpoint/2010/main" val="932705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325DF68-C134-45D6-9EEF-F90205C71476}" type="datetime1">
              <a:rPr kumimoji="1" lang="ja-JP" altLang="en-US" smtClean="0"/>
              <a:t>2017/3/28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20146D6-F2DB-4ED1-95D1-5E5889B24418}" type="slidenum">
              <a:rPr kumimoji="1" lang="ja-JP" altLang="en-US" smtClean="0"/>
              <a:t>‹#›</a:t>
            </a:fld>
            <a:endParaRPr kumimoji="1" lang="ja-JP" altLang="en-US"/>
          </a:p>
        </p:txBody>
      </p:sp>
    </p:spTree>
    <p:extLst>
      <p:ext uri="{BB962C8B-B14F-4D97-AF65-F5344CB8AC3E}">
        <p14:creationId xmlns:p14="http://schemas.microsoft.com/office/powerpoint/2010/main" val="2278049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7BB5E0A-D076-4798-AA60-E2F8853C8A4F}" type="datetime1">
              <a:rPr kumimoji="1" lang="ja-JP" altLang="en-US" smtClean="0"/>
              <a:t>2017/3/28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20146D6-F2DB-4ED1-95D1-5E5889B24418}" type="slidenum">
              <a:rPr kumimoji="1" lang="ja-JP" altLang="en-US" smtClean="0"/>
              <a:t>‹#›</a:t>
            </a:fld>
            <a:endParaRPr kumimoji="1" lang="ja-JP" altLang="en-US"/>
          </a:p>
        </p:txBody>
      </p:sp>
    </p:spTree>
    <p:extLst>
      <p:ext uri="{BB962C8B-B14F-4D97-AF65-F5344CB8AC3E}">
        <p14:creationId xmlns:p14="http://schemas.microsoft.com/office/powerpoint/2010/main" val="400911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6C7D206-3237-4E72-85B7-91D6977AB14E}" type="datetime1">
              <a:rPr kumimoji="1" lang="ja-JP" altLang="en-US" smtClean="0"/>
              <a:t>2017/3/28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20146D6-F2DB-4ED1-95D1-5E5889B24418}" type="slidenum">
              <a:rPr kumimoji="1" lang="ja-JP" altLang="en-US" smtClean="0"/>
              <a:t>‹#›</a:t>
            </a:fld>
            <a:endParaRPr kumimoji="1" lang="ja-JP" altLang="en-US"/>
          </a:p>
        </p:txBody>
      </p:sp>
    </p:spTree>
    <p:extLst>
      <p:ext uri="{BB962C8B-B14F-4D97-AF65-F5344CB8AC3E}">
        <p14:creationId xmlns:p14="http://schemas.microsoft.com/office/powerpoint/2010/main" val="98359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B6F926D-693C-43E1-9003-597A49C1E434}" type="datetime1">
              <a:rPr kumimoji="1" lang="ja-JP" altLang="en-US" smtClean="0"/>
              <a:t>2017/3/28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20146D6-F2DB-4ED1-95D1-5E5889B24418}" type="slidenum">
              <a:rPr kumimoji="1" lang="ja-JP" altLang="en-US" smtClean="0"/>
              <a:t>‹#›</a:t>
            </a:fld>
            <a:endParaRPr kumimoji="1" lang="ja-JP" altLang="en-US"/>
          </a:p>
        </p:txBody>
      </p:sp>
    </p:spTree>
    <p:extLst>
      <p:ext uri="{BB962C8B-B14F-4D97-AF65-F5344CB8AC3E}">
        <p14:creationId xmlns:p14="http://schemas.microsoft.com/office/powerpoint/2010/main" val="1830448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3A7012E-82A1-4E0B-B163-B70000E98925}" type="datetime1">
              <a:rPr kumimoji="1" lang="ja-JP" altLang="en-US" smtClean="0"/>
              <a:t>2017/3/28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20146D6-F2DB-4ED1-95D1-5E5889B24418}" type="slidenum">
              <a:rPr kumimoji="1" lang="ja-JP" altLang="en-US" smtClean="0"/>
              <a:t>‹#›</a:t>
            </a:fld>
            <a:endParaRPr kumimoji="1" lang="ja-JP" altLang="en-US"/>
          </a:p>
        </p:txBody>
      </p:sp>
    </p:spTree>
    <p:extLst>
      <p:ext uri="{BB962C8B-B14F-4D97-AF65-F5344CB8AC3E}">
        <p14:creationId xmlns:p14="http://schemas.microsoft.com/office/powerpoint/2010/main" val="89070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439D510-FAAB-43EF-9713-029727BFAAED}" type="datetime1">
              <a:rPr kumimoji="1" lang="ja-JP" altLang="en-US" smtClean="0"/>
              <a:t>2017/3/28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20146D6-F2DB-4ED1-95D1-5E5889B24418}" type="slidenum">
              <a:rPr kumimoji="1" lang="ja-JP" altLang="en-US" smtClean="0"/>
              <a:t>‹#›</a:t>
            </a:fld>
            <a:endParaRPr kumimoji="1" lang="ja-JP" altLang="en-US"/>
          </a:p>
        </p:txBody>
      </p:sp>
    </p:spTree>
    <p:extLst>
      <p:ext uri="{BB962C8B-B14F-4D97-AF65-F5344CB8AC3E}">
        <p14:creationId xmlns:p14="http://schemas.microsoft.com/office/powerpoint/2010/main" val="3194755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27FA5C4-5DB4-4FD6-8310-1AC8691C7F6F}" type="datetime1">
              <a:rPr kumimoji="1" lang="ja-JP" altLang="en-US" smtClean="0"/>
              <a:t>2017/3/28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20146D6-F2DB-4ED1-95D1-5E5889B24418}" type="slidenum">
              <a:rPr kumimoji="1" lang="ja-JP" altLang="en-US" smtClean="0"/>
              <a:t>‹#›</a:t>
            </a:fld>
            <a:endParaRPr kumimoji="1" lang="ja-JP" altLang="en-US"/>
          </a:p>
        </p:txBody>
      </p:sp>
    </p:spTree>
    <p:extLst>
      <p:ext uri="{BB962C8B-B14F-4D97-AF65-F5344CB8AC3E}">
        <p14:creationId xmlns:p14="http://schemas.microsoft.com/office/powerpoint/2010/main" val="131615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AB2E8D2-4151-432C-AE20-8B35167C8E8F}" type="datetime1">
              <a:rPr kumimoji="1" lang="ja-JP" altLang="en-US" smtClean="0"/>
              <a:t>2017/3/28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20146D6-F2DB-4ED1-95D1-5E5889B24418}" type="slidenum">
              <a:rPr kumimoji="1" lang="ja-JP" altLang="en-US" smtClean="0"/>
              <a:t>‹#›</a:t>
            </a:fld>
            <a:endParaRPr kumimoji="1" lang="ja-JP" altLang="en-US"/>
          </a:p>
        </p:txBody>
      </p:sp>
    </p:spTree>
    <p:extLst>
      <p:ext uri="{BB962C8B-B14F-4D97-AF65-F5344CB8AC3E}">
        <p14:creationId xmlns:p14="http://schemas.microsoft.com/office/powerpoint/2010/main" val="401659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0703871-22F3-4C9B-B872-BBE25848B0B5}" type="datetime1">
              <a:rPr kumimoji="1" lang="ja-JP" altLang="en-US" smtClean="0"/>
              <a:t>2017/3/28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20146D6-F2DB-4ED1-95D1-5E5889B24418}" type="slidenum">
              <a:rPr kumimoji="1" lang="ja-JP" altLang="en-US" smtClean="0"/>
              <a:t>‹#›</a:t>
            </a:fld>
            <a:endParaRPr kumimoji="1" lang="ja-JP" altLang="en-US"/>
          </a:p>
        </p:txBody>
      </p:sp>
    </p:spTree>
    <p:extLst>
      <p:ext uri="{BB962C8B-B14F-4D97-AF65-F5344CB8AC3E}">
        <p14:creationId xmlns:p14="http://schemas.microsoft.com/office/powerpoint/2010/main" val="2605726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0552E33-31A9-4CE9-BA7E-D9199FDBEC78}" type="datetime1">
              <a:rPr kumimoji="1" lang="ja-JP" altLang="en-US" smtClean="0"/>
              <a:t>2017/3/28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20146D6-F2DB-4ED1-95D1-5E5889B24418}" type="slidenum">
              <a:rPr kumimoji="1" lang="ja-JP" altLang="en-US" smtClean="0"/>
              <a:t>‹#›</a:t>
            </a:fld>
            <a:endParaRPr kumimoji="1" lang="ja-JP" altLang="en-US"/>
          </a:p>
        </p:txBody>
      </p:sp>
    </p:spTree>
    <p:extLst>
      <p:ext uri="{BB962C8B-B14F-4D97-AF65-F5344CB8AC3E}">
        <p14:creationId xmlns:p14="http://schemas.microsoft.com/office/powerpoint/2010/main" val="32272754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DB575-A57B-4319-A8D2-A730A3590EE2}" type="datetime1">
              <a:rPr kumimoji="1" lang="ja-JP" altLang="en-US" smtClean="0"/>
              <a:t>2017/3/28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04586" y="282738"/>
            <a:ext cx="2743200" cy="365125"/>
          </a:xfrm>
          <a:prstGeom prst="rect">
            <a:avLst/>
          </a:prstGeom>
        </p:spPr>
        <p:txBody>
          <a:bodyPr vert="horz" lIns="91440" tIns="45720" rIns="91440" bIns="45720" rtlCol="0" anchor="ctr"/>
          <a:lstStyle>
            <a:lvl1pPr algn="r">
              <a:defRPr sz="4000">
                <a:solidFill>
                  <a:schemeClr val="tx1"/>
                </a:solidFill>
              </a:defRPr>
            </a:lvl1pPr>
          </a:lstStyle>
          <a:p>
            <a:fld id="{920146D6-F2DB-4ED1-95D1-5E5889B24418}" type="slidenum">
              <a:rPr lang="ja-JP" altLang="en-US" smtClean="0"/>
              <a:pPr/>
              <a:t>‹#›</a:t>
            </a:fld>
            <a:endParaRPr lang="ja-JP" altLang="en-US" dirty="0"/>
          </a:p>
        </p:txBody>
      </p:sp>
    </p:spTree>
    <p:extLst>
      <p:ext uri="{BB962C8B-B14F-4D97-AF65-F5344CB8AC3E}">
        <p14:creationId xmlns:p14="http://schemas.microsoft.com/office/powerpoint/2010/main" val="1760748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0.png"/><Relationship Id="rId3"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 Id="rId3"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 Id="rId3"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 Id="rId3" Type="http://schemas.openxmlformats.org/officeDocument/2006/relationships/image" Target="../media/image27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320.png"/><Relationship Id="rId4"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43.emf"/></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0.png"/><Relationship Id="rId1" Type="http://schemas.openxmlformats.org/officeDocument/2006/relationships/slideLayout" Target="../slideLayouts/slideLayout7.xml"/><Relationship Id="rId2" Type="http://schemas.openxmlformats.org/officeDocument/2006/relationships/image" Target="../media/image35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png"/><Relationship Id="rId3" Type="http://schemas.openxmlformats.org/officeDocument/2006/relationships/image" Target="../media/image44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0.png"/><Relationship Id="rId3" Type="http://schemas.openxmlformats.org/officeDocument/2006/relationships/image" Target="../media/image4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47.xml.rels><?xml version="1.0" encoding="UTF-8" standalone="yes"?>
<Relationships xmlns="http://schemas.openxmlformats.org/package/2006/relationships"><Relationship Id="rId3" Type="http://schemas.openxmlformats.org/officeDocument/2006/relationships/image" Target="NULL"/><Relationship Id="rId4" Type="http://schemas.openxmlformats.org/officeDocument/2006/relationships/image" Target="NULL"/><Relationship Id="rId5" Type="http://schemas.openxmlformats.org/officeDocument/2006/relationships/image" Target="NULL"/><Relationship Id="rId1" Type="http://schemas.openxmlformats.org/officeDocument/2006/relationships/slideLayout" Target="../slideLayouts/slideLayout7.xml"/><Relationship Id="rId2" Type="http://schemas.openxmlformats.org/officeDocument/2006/relationships/image" Target="NUL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8.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9.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0.emf"/></Relationships>
</file>

<file path=ppt/slides/_rels/slide55.xml.rels><?xml version="1.0" encoding="UTF-8" standalone="yes"?>
<Relationships xmlns="http://schemas.openxmlformats.org/package/2006/relationships"><Relationship Id="rId3" Type="http://schemas.openxmlformats.org/officeDocument/2006/relationships/image" Target="../media/image51.emf"/><Relationship Id="rId4" Type="http://schemas.openxmlformats.org/officeDocument/2006/relationships/image" Target="../media/image52.emf"/><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3.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54.emf"/></Relationships>
</file>

<file path=ppt/slides/_rels/slide59.xml.rels><?xml version="1.0" encoding="UTF-8" standalone="yes"?>
<Relationships xmlns="http://schemas.openxmlformats.org/package/2006/relationships"><Relationship Id="rId3" Type="http://schemas.openxmlformats.org/officeDocument/2006/relationships/image" Target="../media/image55.emf"/><Relationship Id="rId4" Type="http://schemas.openxmlformats.org/officeDocument/2006/relationships/image" Target="../media/image56.emf"/><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57.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40941" y="811494"/>
            <a:ext cx="11358622" cy="1869335"/>
          </a:xfrm>
        </p:spPr>
        <p:txBody>
          <a:bodyPr>
            <a:normAutofit/>
          </a:bodyPr>
          <a:lstStyle/>
          <a:p>
            <a:r>
              <a:rPr lang="ja-JP" altLang="en-US" dirty="0"/>
              <a:t>オルソポジトロニウムの</a:t>
            </a:r>
            <a:r>
              <a:rPr lang="en-US" altLang="ja-JP" dirty="0"/>
              <a:t/>
            </a:r>
            <a:br>
              <a:rPr lang="en-US" altLang="ja-JP" dirty="0"/>
            </a:br>
            <a:r>
              <a:rPr lang="ja-JP" altLang="en-US" dirty="0"/>
              <a:t>寿命測定による</a:t>
            </a:r>
            <a:r>
              <a:rPr lang="en-US" altLang="ja-JP" dirty="0"/>
              <a:t>QED</a:t>
            </a:r>
            <a:r>
              <a:rPr lang="ja-JP" altLang="en-US" dirty="0"/>
              <a:t>の実験的検証</a:t>
            </a:r>
            <a:endParaRPr kumimoji="1" lang="ja-JP" altLang="en-US" dirty="0"/>
          </a:p>
        </p:txBody>
      </p:sp>
      <p:sp>
        <p:nvSpPr>
          <p:cNvPr id="3" name="サブタイトル 2"/>
          <p:cNvSpPr>
            <a:spLocks noGrp="1"/>
          </p:cNvSpPr>
          <p:nvPr>
            <p:ph type="subTitle" idx="1"/>
          </p:nvPr>
        </p:nvSpPr>
        <p:spPr>
          <a:xfrm>
            <a:off x="1524000" y="3602037"/>
            <a:ext cx="9144000" cy="2201903"/>
          </a:xfrm>
        </p:spPr>
        <p:txBody>
          <a:bodyPr>
            <a:noAutofit/>
          </a:bodyPr>
          <a:lstStyle/>
          <a:p>
            <a:r>
              <a:rPr kumimoji="1" lang="ja-JP" altLang="en-US" sz="2800" dirty="0" smtClean="0"/>
              <a:t>課題演習</a:t>
            </a:r>
            <a:r>
              <a:rPr kumimoji="1" lang="en-US" altLang="ja-JP" sz="2800" dirty="0" smtClean="0"/>
              <a:t>A2</a:t>
            </a:r>
            <a:r>
              <a:rPr kumimoji="1" lang="ja-JP" altLang="en-US" sz="2800" dirty="0" smtClean="0"/>
              <a:t> </a:t>
            </a:r>
            <a:r>
              <a:rPr kumimoji="1" lang="en-US" altLang="ja-JP" sz="2800" dirty="0" smtClean="0"/>
              <a:t>2016</a:t>
            </a:r>
            <a:r>
              <a:rPr kumimoji="1" lang="ja-JP" altLang="en-US" sz="2800" dirty="0" smtClean="0"/>
              <a:t>年後期</a:t>
            </a:r>
            <a:endParaRPr kumimoji="1" lang="en-US" altLang="ja-JP" sz="2800" dirty="0" smtClean="0"/>
          </a:p>
          <a:p>
            <a:endParaRPr kumimoji="1" lang="en-US" altLang="ja-JP" sz="2800" dirty="0" smtClean="0"/>
          </a:p>
          <a:p>
            <a:r>
              <a:rPr lang="ja-JP" altLang="en-US" sz="2800" dirty="0"/>
              <a:t>大</a:t>
            </a:r>
            <a:r>
              <a:rPr lang="ja-JP" altLang="en-US" sz="2800" dirty="0" smtClean="0"/>
              <a:t>田</a:t>
            </a:r>
            <a:r>
              <a:rPr kumimoji="1" lang="ja-JP" altLang="en-US" sz="2800" dirty="0" smtClean="0"/>
              <a:t>力也</a:t>
            </a:r>
            <a:r>
              <a:rPr lang="ja-JP" altLang="ja-JP" sz="2800" dirty="0"/>
              <a:t>　</a:t>
            </a:r>
            <a:r>
              <a:rPr kumimoji="1" lang="ja-JP" altLang="en-US" sz="2800" dirty="0" smtClean="0"/>
              <a:t>鯉渕駿</a:t>
            </a:r>
            <a:r>
              <a:rPr lang="ja-JP" altLang="ja-JP" sz="2800" dirty="0"/>
              <a:t>　</a:t>
            </a:r>
            <a:r>
              <a:rPr kumimoji="1" lang="ja-JP" altLang="en-US" sz="2800" dirty="0" smtClean="0"/>
              <a:t>龍澤誠之</a:t>
            </a:r>
            <a:endParaRPr kumimoji="1" lang="en-US" altLang="ja-JP" sz="2800" dirty="0" smtClean="0"/>
          </a:p>
          <a:p>
            <a:r>
              <a:rPr lang="ja-JP" altLang="en-US" sz="2800" dirty="0" smtClean="0"/>
              <a:t>羽田野真友喜　松尾一輝　三野裕哉</a:t>
            </a:r>
            <a:endParaRPr kumimoji="1" lang="ja-JP" altLang="en-US" sz="2800" dirty="0"/>
          </a:p>
        </p:txBody>
      </p:sp>
    </p:spTree>
    <p:extLst>
      <p:ext uri="{BB962C8B-B14F-4D97-AF65-F5344CB8AC3E}">
        <p14:creationId xmlns:p14="http://schemas.microsoft.com/office/powerpoint/2010/main" val="274015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12192000" cy="10079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kumimoji="1" lang="ja-JP" altLang="en-US" sz="6000" dirty="0" smtClean="0"/>
              <a:t>実験の</a:t>
            </a:r>
            <a:r>
              <a:rPr lang="ja-JP" altLang="en-US" sz="6000" dirty="0"/>
              <a:t>原理</a:t>
            </a:r>
            <a:endParaRPr kumimoji="1" lang="ja-JP" altLang="en-US" sz="6000" dirty="0"/>
          </a:p>
        </p:txBody>
      </p:sp>
      <p:sp>
        <p:nvSpPr>
          <p:cNvPr id="3" name="テキスト ボックス 2"/>
          <p:cNvSpPr txBox="1"/>
          <p:nvPr/>
        </p:nvSpPr>
        <p:spPr>
          <a:xfrm>
            <a:off x="581890" y="1290656"/>
            <a:ext cx="10445774" cy="4524315"/>
          </a:xfrm>
          <a:prstGeom prst="rect">
            <a:avLst/>
          </a:prstGeom>
          <a:noFill/>
        </p:spPr>
        <p:txBody>
          <a:bodyPr wrap="square" rtlCol="0">
            <a:spAutoFit/>
          </a:bodyPr>
          <a:lstStyle/>
          <a:p>
            <a:r>
              <a:rPr lang="ja-JP" altLang="en-US" sz="3600" dirty="0" smtClean="0"/>
              <a:t>線源</a:t>
            </a:r>
            <a:r>
              <a:rPr lang="en-US" altLang="ja-JP" sz="3600" dirty="0" smtClean="0"/>
              <a:t>²²Na</a:t>
            </a:r>
            <a:r>
              <a:rPr lang="ja-JP" altLang="en-US" sz="3600" dirty="0" smtClean="0"/>
              <a:t>の</a:t>
            </a:r>
            <a:r>
              <a:rPr lang="en-US" altLang="ja-JP" sz="3600" dirty="0" smtClean="0"/>
              <a:t>β</a:t>
            </a:r>
            <a:r>
              <a:rPr lang="ja-JP" altLang="en-US" sz="3600" dirty="0" smtClean="0"/>
              <a:t>⁺崩壊による</a:t>
            </a:r>
            <a:r>
              <a:rPr lang="en-US" altLang="ja-JP" sz="3600" dirty="0" smtClean="0"/>
              <a:t>e</a:t>
            </a:r>
            <a:r>
              <a:rPr lang="ja-JP" altLang="en-US" sz="3600" dirty="0" smtClean="0"/>
              <a:t>⁺</a:t>
            </a:r>
            <a:endParaRPr lang="en-US" altLang="ja-JP" sz="3600" dirty="0" smtClean="0"/>
          </a:p>
          <a:p>
            <a:r>
              <a:rPr lang="ja-JP" altLang="en-US" sz="3600" dirty="0" smtClean="0"/>
              <a:t>シリカパウダー</a:t>
            </a:r>
            <a:r>
              <a:rPr lang="en-US" altLang="ja-JP" sz="3600" dirty="0" err="1" smtClean="0"/>
              <a:t>SiO</a:t>
            </a:r>
            <a:r>
              <a:rPr lang="ja-JP" altLang="en-US" sz="3600" dirty="0" smtClean="0"/>
              <a:t>₂中の</a:t>
            </a:r>
            <a:r>
              <a:rPr lang="en-US" altLang="ja-JP" sz="3600" dirty="0" smtClean="0"/>
              <a:t>e</a:t>
            </a:r>
            <a:r>
              <a:rPr lang="ja-JP" altLang="en-US" sz="3600" dirty="0" smtClean="0"/>
              <a:t>⁻</a:t>
            </a:r>
            <a:endParaRPr lang="en-US" altLang="ja-JP" sz="3600" dirty="0" smtClean="0"/>
          </a:p>
          <a:p>
            <a:r>
              <a:rPr lang="ja-JP" altLang="en-US" sz="3600" dirty="0" smtClean="0"/>
              <a:t>→</a:t>
            </a:r>
            <a:r>
              <a:rPr lang="en-US" altLang="ja-JP" sz="3600" dirty="0" smtClean="0"/>
              <a:t>o-Ps</a:t>
            </a:r>
            <a:r>
              <a:rPr lang="ja-JP" altLang="en-US" sz="3600" dirty="0" smtClean="0"/>
              <a:t>と</a:t>
            </a:r>
            <a:r>
              <a:rPr lang="en-US" altLang="ja-JP" sz="3600" dirty="0" smtClean="0"/>
              <a:t>p-Ps</a:t>
            </a:r>
            <a:endParaRPr lang="en-US" altLang="ja-JP" sz="3600" dirty="0"/>
          </a:p>
          <a:p>
            <a:r>
              <a:rPr lang="ja-JP" altLang="en-US" sz="3600" dirty="0" smtClean="0"/>
              <a:t>→対消滅による</a:t>
            </a:r>
            <a:r>
              <a:rPr lang="en-US" altLang="ja-JP" sz="3600" dirty="0" smtClean="0"/>
              <a:t>γ</a:t>
            </a:r>
            <a:r>
              <a:rPr lang="ja-JP" altLang="en-US" sz="3600" dirty="0" smtClean="0"/>
              <a:t>線</a:t>
            </a:r>
            <a:endParaRPr lang="en-US" altLang="ja-JP" sz="3600" dirty="0" smtClean="0"/>
          </a:p>
          <a:p>
            <a:endParaRPr lang="en-US" altLang="ja-JP" sz="3600" dirty="0" smtClean="0"/>
          </a:p>
          <a:p>
            <a:r>
              <a:rPr lang="en-US" altLang="ja-JP" sz="3600" dirty="0" smtClean="0"/>
              <a:t>PS</a:t>
            </a:r>
            <a:r>
              <a:rPr lang="ja-JP" altLang="en-US" sz="3600" dirty="0" smtClean="0"/>
              <a:t>（プラスチックシンチレータ）で</a:t>
            </a:r>
            <a:r>
              <a:rPr lang="en-US" altLang="ja-JP" sz="3600" dirty="0"/>
              <a:t>e</a:t>
            </a:r>
            <a:r>
              <a:rPr lang="ja-JP" altLang="en-US" sz="3600" dirty="0" smtClean="0"/>
              <a:t>⁺を検出する。</a:t>
            </a:r>
            <a:endParaRPr lang="en-US" altLang="ja-JP" sz="3600" dirty="0" smtClean="0"/>
          </a:p>
          <a:p>
            <a:r>
              <a:rPr lang="en-US" altLang="ja-JP" sz="3600" dirty="0" smtClean="0"/>
              <a:t>Ps</a:t>
            </a:r>
            <a:r>
              <a:rPr lang="ja-JP" altLang="en-US" sz="3600" dirty="0" smtClean="0"/>
              <a:t>が放出する</a:t>
            </a:r>
            <a:r>
              <a:rPr lang="en-US" altLang="ja-JP" sz="3600" dirty="0" smtClean="0"/>
              <a:t>γ</a:t>
            </a:r>
            <a:r>
              <a:rPr lang="ja-JP" altLang="en-US" sz="3600" dirty="0" smtClean="0"/>
              <a:t>線を</a:t>
            </a:r>
            <a:r>
              <a:rPr lang="en-US" altLang="ja-JP" sz="3600" dirty="0" err="1" smtClean="0"/>
              <a:t>NaI</a:t>
            </a:r>
            <a:r>
              <a:rPr lang="ja-JP" altLang="en-US" sz="3600" dirty="0" err="1" smtClean="0"/>
              <a:t>で検</a:t>
            </a:r>
            <a:r>
              <a:rPr lang="ja-JP" altLang="en-US" sz="3600" dirty="0" smtClean="0"/>
              <a:t>出する。</a:t>
            </a:r>
            <a:endParaRPr lang="en-US" altLang="ja-JP" sz="3600" dirty="0" smtClean="0"/>
          </a:p>
          <a:p>
            <a:r>
              <a:rPr lang="ja-JP" altLang="en-US" sz="3600" dirty="0" smtClean="0"/>
              <a:t>これらに現れる検出時間の差を</a:t>
            </a:r>
            <a:r>
              <a:rPr lang="en-US" altLang="ja-JP" sz="3600" dirty="0" smtClean="0"/>
              <a:t>Ps</a:t>
            </a:r>
            <a:r>
              <a:rPr lang="ja-JP" altLang="en-US" sz="3600" dirty="0" smtClean="0"/>
              <a:t>の寿命とする。</a:t>
            </a:r>
            <a:endParaRPr lang="en-US" altLang="ja-JP" sz="3600" dirty="0" smtClean="0"/>
          </a:p>
        </p:txBody>
      </p:sp>
      <p:sp>
        <p:nvSpPr>
          <p:cNvPr id="6" name="スライド番号プレースホルダー 5"/>
          <p:cNvSpPr>
            <a:spLocks noGrp="1"/>
          </p:cNvSpPr>
          <p:nvPr>
            <p:ph type="sldNum" sz="quarter" idx="12"/>
          </p:nvPr>
        </p:nvSpPr>
        <p:spPr/>
        <p:txBody>
          <a:bodyPr/>
          <a:lstStyle/>
          <a:p>
            <a:fld id="{920146D6-F2DB-4ED1-95D1-5E5889B24418}" type="slidenum">
              <a:rPr kumimoji="1" lang="ja-JP" altLang="en-US" smtClean="0"/>
              <a:t>10</a:t>
            </a:fld>
            <a:endParaRPr kumimoji="1" lang="ja-JP" altLang="en-US"/>
          </a:p>
        </p:txBody>
      </p:sp>
    </p:spTree>
    <p:extLst>
      <p:ext uri="{BB962C8B-B14F-4D97-AF65-F5344CB8AC3E}">
        <p14:creationId xmlns:p14="http://schemas.microsoft.com/office/powerpoint/2010/main" val="277419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12192000" cy="10079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ja-JP" altLang="en-US" sz="6000" dirty="0"/>
              <a:t>セットアップ</a:t>
            </a:r>
            <a:endParaRPr kumimoji="1" lang="ja-JP" altLang="en-US" sz="6000" dirty="0"/>
          </a:p>
        </p:txBody>
      </p:sp>
      <p:sp>
        <p:nvSpPr>
          <p:cNvPr id="6" name="スライド番号プレースホルダー 5"/>
          <p:cNvSpPr>
            <a:spLocks noGrp="1"/>
          </p:cNvSpPr>
          <p:nvPr>
            <p:ph type="sldNum" sz="quarter" idx="12"/>
          </p:nvPr>
        </p:nvSpPr>
        <p:spPr/>
        <p:txBody>
          <a:bodyPr/>
          <a:lstStyle/>
          <a:p>
            <a:fld id="{920146D6-F2DB-4ED1-95D1-5E5889B24418}" type="slidenum">
              <a:rPr kumimoji="1" lang="ja-JP" altLang="en-US" smtClean="0"/>
              <a:t>11</a:t>
            </a:fld>
            <a:endParaRPr kumimoji="1" lang="ja-JP" altLang="en-US"/>
          </a:p>
        </p:txBody>
      </p:sp>
      <p:sp>
        <p:nvSpPr>
          <p:cNvPr id="7" name="正方形/長方形 6"/>
          <p:cNvSpPr/>
          <p:nvPr/>
        </p:nvSpPr>
        <p:spPr>
          <a:xfrm>
            <a:off x="8851392" y="3310128"/>
            <a:ext cx="1078992" cy="1024128"/>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NaI3</a:t>
            </a:r>
            <a:endParaRPr kumimoji="1" lang="ja-JP" altLang="en-US" dirty="0"/>
          </a:p>
        </p:txBody>
      </p:sp>
      <p:sp>
        <p:nvSpPr>
          <p:cNvPr id="8" name="正方形/長方形 7"/>
          <p:cNvSpPr/>
          <p:nvPr/>
        </p:nvSpPr>
        <p:spPr>
          <a:xfrm>
            <a:off x="7772400" y="2286000"/>
            <a:ext cx="1078992" cy="1024128"/>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NaI4</a:t>
            </a:r>
            <a:endParaRPr kumimoji="1" lang="ja-JP" altLang="en-US" dirty="0"/>
          </a:p>
        </p:txBody>
      </p:sp>
      <p:sp>
        <p:nvSpPr>
          <p:cNvPr id="9" name="正方形/長方形 8"/>
          <p:cNvSpPr/>
          <p:nvPr/>
        </p:nvSpPr>
        <p:spPr>
          <a:xfrm>
            <a:off x="9930384" y="2286000"/>
            <a:ext cx="1078992" cy="1024128"/>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NaI2</a:t>
            </a:r>
            <a:endParaRPr kumimoji="1" lang="ja-JP" altLang="en-US" dirty="0"/>
          </a:p>
        </p:txBody>
      </p:sp>
      <p:sp>
        <p:nvSpPr>
          <p:cNvPr id="11" name="円/楕円 10"/>
          <p:cNvSpPr/>
          <p:nvPr/>
        </p:nvSpPr>
        <p:spPr>
          <a:xfrm>
            <a:off x="8851392" y="2286000"/>
            <a:ext cx="1078992" cy="1024128"/>
          </a:xfrm>
          <a:prstGeom prst="ellipse">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err="1" smtClean="0"/>
              <a:t>SiO</a:t>
            </a:r>
            <a:r>
              <a:rPr lang="ja-JP" altLang="en-US" dirty="0" smtClean="0"/>
              <a:t>₂</a:t>
            </a:r>
            <a:endParaRPr kumimoji="1" lang="ja-JP" altLang="en-US" dirty="0"/>
          </a:p>
        </p:txBody>
      </p:sp>
      <p:sp>
        <p:nvSpPr>
          <p:cNvPr id="12" name="テキスト ボックス 11"/>
          <p:cNvSpPr txBox="1"/>
          <p:nvPr/>
        </p:nvSpPr>
        <p:spPr>
          <a:xfrm>
            <a:off x="8016954" y="4893159"/>
            <a:ext cx="3385863" cy="369332"/>
          </a:xfrm>
          <a:prstGeom prst="rect">
            <a:avLst/>
          </a:prstGeom>
          <a:noFill/>
        </p:spPr>
        <p:txBody>
          <a:bodyPr wrap="none" rtlCol="0">
            <a:spAutoFit/>
          </a:bodyPr>
          <a:lstStyle/>
          <a:p>
            <a:r>
              <a:rPr lang="ja-JP" altLang="en-US" dirty="0" smtClean="0"/>
              <a:t>図</a:t>
            </a:r>
            <a:r>
              <a:rPr lang="en-US" altLang="ja-JP" dirty="0" smtClean="0"/>
              <a:t>2.2: </a:t>
            </a:r>
            <a:r>
              <a:rPr lang="ja-JP" altLang="en-US" dirty="0" smtClean="0"/>
              <a:t>線源側から見た</a:t>
            </a:r>
            <a:r>
              <a:rPr lang="en-US" altLang="ja-JP" dirty="0" err="1" smtClean="0"/>
              <a:t>NaI</a:t>
            </a:r>
            <a:r>
              <a:rPr lang="ja-JP" altLang="en-US" dirty="0" smtClean="0"/>
              <a:t>の配置</a:t>
            </a:r>
            <a:endParaRPr kumimoji="1" lang="ja-JP" altLang="en-US" dirty="0"/>
          </a:p>
        </p:txBody>
      </p:sp>
      <p:sp>
        <p:nvSpPr>
          <p:cNvPr id="13" name="正方形/長方形 12"/>
          <p:cNvSpPr/>
          <p:nvPr/>
        </p:nvSpPr>
        <p:spPr>
          <a:xfrm>
            <a:off x="1636776" y="3663494"/>
            <a:ext cx="1627632" cy="416614"/>
          </a:xfrm>
          <a:prstGeom prst="rect">
            <a:avLst/>
          </a:prstGeom>
          <a:solidFill>
            <a:schemeClr val="bg1">
              <a:lumMod val="50000"/>
            </a:schemeClr>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4" name="正方形/長方形 13"/>
          <p:cNvSpPr/>
          <p:nvPr/>
        </p:nvSpPr>
        <p:spPr>
          <a:xfrm>
            <a:off x="3255263" y="3650018"/>
            <a:ext cx="1627632" cy="416614"/>
          </a:xfrm>
          <a:prstGeom prst="rect">
            <a:avLst/>
          </a:prstGeom>
          <a:solidFill>
            <a:schemeClr val="bg1">
              <a:lumMod val="50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err="1" smtClean="0"/>
              <a:t>Pb</a:t>
            </a:r>
            <a:endParaRPr kumimoji="1" lang="ja-JP" altLang="en-US" dirty="0"/>
          </a:p>
        </p:txBody>
      </p:sp>
      <p:sp>
        <p:nvSpPr>
          <p:cNvPr id="15" name="正方形/長方形 14"/>
          <p:cNvSpPr/>
          <p:nvPr/>
        </p:nvSpPr>
        <p:spPr>
          <a:xfrm>
            <a:off x="2633472" y="4065371"/>
            <a:ext cx="1298448" cy="450504"/>
          </a:xfrm>
          <a:prstGeom prst="rect">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PS</a:t>
            </a:r>
            <a:endParaRPr kumimoji="1" lang="ja-JP" altLang="en-US" dirty="0"/>
          </a:p>
        </p:txBody>
      </p:sp>
      <p:sp>
        <p:nvSpPr>
          <p:cNvPr id="16" name="正方形/長方形 15"/>
          <p:cNvSpPr/>
          <p:nvPr/>
        </p:nvSpPr>
        <p:spPr>
          <a:xfrm>
            <a:off x="1892808" y="4529305"/>
            <a:ext cx="1207008" cy="560689"/>
          </a:xfrm>
          <a:prstGeom prst="rect">
            <a:avLst/>
          </a:prstGeom>
          <a:solidFill>
            <a:srgbClr val="7030A0"/>
          </a:solidFill>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t>²²Na</a:t>
            </a:r>
            <a:endParaRPr kumimoji="1" lang="ja-JP" altLang="en-US" dirty="0"/>
          </a:p>
        </p:txBody>
      </p:sp>
      <p:sp>
        <p:nvSpPr>
          <p:cNvPr id="17" name="正方形/長方形 16"/>
          <p:cNvSpPr/>
          <p:nvPr/>
        </p:nvSpPr>
        <p:spPr>
          <a:xfrm>
            <a:off x="1289304" y="3650018"/>
            <a:ext cx="347472" cy="1427807"/>
          </a:xfrm>
          <a:prstGeom prst="rect">
            <a:avLst/>
          </a:prstGeom>
          <a:solidFill>
            <a:schemeClr val="bg1">
              <a:lumMod val="50000"/>
            </a:schemeClr>
          </a:solidFill>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正方形/長方形 17"/>
          <p:cNvSpPr/>
          <p:nvPr/>
        </p:nvSpPr>
        <p:spPr>
          <a:xfrm>
            <a:off x="2971800" y="2011680"/>
            <a:ext cx="740664" cy="1638338"/>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NaI2</a:t>
            </a:r>
            <a:endParaRPr kumimoji="1" lang="ja-JP" altLang="en-US" dirty="0"/>
          </a:p>
        </p:txBody>
      </p:sp>
      <p:sp>
        <p:nvSpPr>
          <p:cNvPr id="19" name="正方形/長方形 18"/>
          <p:cNvSpPr/>
          <p:nvPr/>
        </p:nvSpPr>
        <p:spPr>
          <a:xfrm>
            <a:off x="1289304" y="2011680"/>
            <a:ext cx="740664" cy="1638338"/>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NaI4</a:t>
            </a:r>
            <a:endParaRPr kumimoji="1" lang="ja-JP" altLang="en-US" dirty="0"/>
          </a:p>
        </p:txBody>
      </p:sp>
      <p:sp>
        <p:nvSpPr>
          <p:cNvPr id="21" name="テキスト ボックス 20"/>
          <p:cNvSpPr txBox="1"/>
          <p:nvPr/>
        </p:nvSpPr>
        <p:spPr>
          <a:xfrm>
            <a:off x="1289304" y="5724144"/>
            <a:ext cx="2856872" cy="369332"/>
          </a:xfrm>
          <a:prstGeom prst="rect">
            <a:avLst/>
          </a:prstGeom>
          <a:noFill/>
        </p:spPr>
        <p:txBody>
          <a:bodyPr wrap="none" rtlCol="0">
            <a:spAutoFit/>
          </a:bodyPr>
          <a:lstStyle/>
          <a:p>
            <a:r>
              <a:rPr kumimoji="1" lang="ja-JP" altLang="en-US" dirty="0" smtClean="0"/>
              <a:t>図</a:t>
            </a:r>
            <a:r>
              <a:rPr kumimoji="1" lang="en-US" altLang="ja-JP" dirty="0" smtClean="0"/>
              <a:t>2.1: </a:t>
            </a:r>
            <a:r>
              <a:rPr kumimoji="1" lang="ja-JP" altLang="en-US" dirty="0" smtClean="0"/>
              <a:t>セットアップの模式図</a:t>
            </a:r>
            <a:endParaRPr kumimoji="1" lang="ja-JP" altLang="en-US" dirty="0"/>
          </a:p>
        </p:txBody>
      </p:sp>
      <p:cxnSp>
        <p:nvCxnSpPr>
          <p:cNvPr id="23" name="直線コネクタ 22"/>
          <p:cNvCxnSpPr/>
          <p:nvPr/>
        </p:nvCxnSpPr>
        <p:spPr>
          <a:xfrm>
            <a:off x="2112264" y="365001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a:endCxn id="13" idx="2"/>
          </p:cNvCxnSpPr>
          <p:nvPr/>
        </p:nvCxnSpPr>
        <p:spPr>
          <a:xfrm>
            <a:off x="2450592" y="3663494"/>
            <a:ext cx="0" cy="41661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a:stCxn id="20" idx="2"/>
          </p:cNvCxnSpPr>
          <p:nvPr/>
        </p:nvCxnSpPr>
        <p:spPr>
          <a:xfrm>
            <a:off x="2496312" y="3651279"/>
            <a:ext cx="0" cy="41661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a:stCxn id="15" idx="1"/>
          </p:cNvCxnSpPr>
          <p:nvPr/>
        </p:nvCxnSpPr>
        <p:spPr>
          <a:xfrm flipH="1">
            <a:off x="2116835" y="4290623"/>
            <a:ext cx="516637" cy="5714"/>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
        <p:nvSpPr>
          <p:cNvPr id="24" name="正方形/長方形 23"/>
          <p:cNvSpPr/>
          <p:nvPr/>
        </p:nvSpPr>
        <p:spPr>
          <a:xfrm>
            <a:off x="2029968" y="2023849"/>
            <a:ext cx="941832" cy="1638338"/>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0" name="角丸四角形 19"/>
          <p:cNvSpPr/>
          <p:nvPr/>
        </p:nvSpPr>
        <p:spPr>
          <a:xfrm>
            <a:off x="2041398" y="2287261"/>
            <a:ext cx="909828" cy="1364018"/>
          </a:xfrm>
          <a:prstGeom prst="round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err="1" smtClean="0"/>
              <a:t>SiO</a:t>
            </a:r>
            <a:r>
              <a:rPr kumimoji="1" lang="ja-JP" altLang="en-US" dirty="0" smtClean="0"/>
              <a:t>₂</a:t>
            </a:r>
            <a:endParaRPr kumimoji="1" lang="ja-JP" altLang="en-US" dirty="0"/>
          </a:p>
        </p:txBody>
      </p:sp>
      <p:sp>
        <p:nvSpPr>
          <p:cNvPr id="5" name="テキスト ボックス 4"/>
          <p:cNvSpPr txBox="1"/>
          <p:nvPr/>
        </p:nvSpPr>
        <p:spPr>
          <a:xfrm>
            <a:off x="2186772" y="1925603"/>
            <a:ext cx="619080" cy="369332"/>
          </a:xfrm>
          <a:prstGeom prst="rect">
            <a:avLst/>
          </a:prstGeom>
          <a:noFill/>
        </p:spPr>
        <p:txBody>
          <a:bodyPr wrap="none" rtlCol="0">
            <a:spAutoFit/>
          </a:bodyPr>
          <a:lstStyle/>
          <a:p>
            <a:r>
              <a:rPr kumimoji="1" lang="en-US" altLang="ja-JP" dirty="0" smtClean="0"/>
              <a:t>NaI3</a:t>
            </a:r>
            <a:endParaRPr kumimoji="1" lang="ja-JP" altLang="en-US" dirty="0"/>
          </a:p>
        </p:txBody>
      </p:sp>
      <p:sp>
        <p:nvSpPr>
          <p:cNvPr id="31" name="テキスト ボックス 30"/>
          <p:cNvSpPr txBox="1"/>
          <p:nvPr/>
        </p:nvSpPr>
        <p:spPr>
          <a:xfrm>
            <a:off x="2030904" y="3970948"/>
            <a:ext cx="383438" cy="369332"/>
          </a:xfrm>
          <a:prstGeom prst="rect">
            <a:avLst/>
          </a:prstGeom>
          <a:noFill/>
        </p:spPr>
        <p:txBody>
          <a:bodyPr wrap="none" rtlCol="0">
            <a:spAutoFit/>
          </a:bodyPr>
          <a:lstStyle/>
          <a:p>
            <a:r>
              <a:rPr kumimoji="1" lang="en-US" altLang="ja-JP" dirty="0" smtClean="0"/>
              <a:t>e</a:t>
            </a:r>
            <a:r>
              <a:rPr kumimoji="1" lang="ja-JP" altLang="en-US" dirty="0" smtClean="0"/>
              <a:t>⁺</a:t>
            </a:r>
            <a:endParaRPr kumimoji="1" lang="ja-JP" altLang="en-US" dirty="0"/>
          </a:p>
        </p:txBody>
      </p:sp>
      <p:cxnSp>
        <p:nvCxnSpPr>
          <p:cNvPr id="33" name="直線矢印コネクタ 32"/>
          <p:cNvCxnSpPr>
            <a:stCxn id="16" idx="0"/>
            <a:endCxn id="20" idx="2"/>
          </p:cNvCxnSpPr>
          <p:nvPr/>
        </p:nvCxnSpPr>
        <p:spPr>
          <a:xfrm flipV="1">
            <a:off x="2496312" y="3651279"/>
            <a:ext cx="0" cy="8780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110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12192000" cy="10079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ja-JP" altLang="en-US" sz="6000" dirty="0" smtClean="0"/>
              <a:t>実際のセットアップ</a:t>
            </a:r>
            <a:endParaRPr kumimoji="1" lang="ja-JP" altLang="en-US" sz="6000" dirty="0"/>
          </a:p>
        </p:txBody>
      </p:sp>
      <p:sp>
        <p:nvSpPr>
          <p:cNvPr id="6" name="スライド番号プレースホルダー 5"/>
          <p:cNvSpPr>
            <a:spLocks noGrp="1"/>
          </p:cNvSpPr>
          <p:nvPr>
            <p:ph type="sldNum" sz="quarter" idx="12"/>
          </p:nvPr>
        </p:nvSpPr>
        <p:spPr/>
        <p:txBody>
          <a:bodyPr/>
          <a:lstStyle/>
          <a:p>
            <a:fld id="{920146D6-F2DB-4ED1-95D1-5E5889B24418}" type="slidenum">
              <a:rPr kumimoji="1" lang="ja-JP" altLang="en-US" smtClean="0"/>
              <a:t>12</a:t>
            </a:fld>
            <a:endParaRPr kumimoji="1" lang="ja-JP" altLang="en-US"/>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16736"/>
            <a:ext cx="5711952" cy="4283964"/>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9088" y="1316736"/>
            <a:ext cx="5772912" cy="4329684"/>
          </a:xfrm>
          <a:prstGeom prst="rect">
            <a:avLst/>
          </a:prstGeom>
        </p:spPr>
      </p:pic>
      <p:sp>
        <p:nvSpPr>
          <p:cNvPr id="8" name="テキスト ボックス 7"/>
          <p:cNvSpPr txBox="1"/>
          <p:nvPr/>
        </p:nvSpPr>
        <p:spPr>
          <a:xfrm>
            <a:off x="1155029" y="5987018"/>
            <a:ext cx="3514104" cy="369332"/>
          </a:xfrm>
          <a:prstGeom prst="rect">
            <a:avLst/>
          </a:prstGeom>
          <a:noFill/>
        </p:spPr>
        <p:txBody>
          <a:bodyPr wrap="none" rtlCol="0">
            <a:spAutoFit/>
          </a:bodyPr>
          <a:lstStyle/>
          <a:p>
            <a:r>
              <a:rPr kumimoji="1" lang="ja-JP" altLang="en-US" dirty="0" smtClean="0"/>
              <a:t>図</a:t>
            </a:r>
            <a:r>
              <a:rPr kumimoji="1" lang="en-US" altLang="ja-JP" dirty="0" smtClean="0"/>
              <a:t>2.3: </a:t>
            </a:r>
            <a:r>
              <a:rPr kumimoji="1" lang="ja-JP" altLang="en-US" dirty="0" smtClean="0"/>
              <a:t>セットアップ</a:t>
            </a:r>
            <a:r>
              <a:rPr kumimoji="1" lang="en-US" altLang="ja-JP" dirty="0" smtClean="0"/>
              <a:t>(</a:t>
            </a:r>
            <a:r>
              <a:rPr kumimoji="1" lang="ja-JP" altLang="en-US" dirty="0" smtClean="0"/>
              <a:t>真上から見た</a:t>
            </a:r>
            <a:r>
              <a:rPr kumimoji="1" lang="en-US" altLang="ja-JP" dirty="0" smtClean="0"/>
              <a:t>)</a:t>
            </a:r>
            <a:endParaRPr kumimoji="1" lang="ja-JP" altLang="en-US" dirty="0"/>
          </a:p>
        </p:txBody>
      </p:sp>
      <p:sp>
        <p:nvSpPr>
          <p:cNvPr id="9" name="テキスト ボックス 8"/>
          <p:cNvSpPr txBox="1"/>
          <p:nvPr/>
        </p:nvSpPr>
        <p:spPr>
          <a:xfrm>
            <a:off x="8394076" y="5987018"/>
            <a:ext cx="3482043" cy="369332"/>
          </a:xfrm>
          <a:prstGeom prst="rect">
            <a:avLst/>
          </a:prstGeom>
          <a:noFill/>
        </p:spPr>
        <p:txBody>
          <a:bodyPr wrap="none" rtlCol="0">
            <a:spAutoFit/>
          </a:bodyPr>
          <a:lstStyle/>
          <a:p>
            <a:r>
              <a:rPr kumimoji="1" lang="ja-JP" altLang="en-US" dirty="0" smtClean="0"/>
              <a:t>図</a:t>
            </a:r>
            <a:r>
              <a:rPr kumimoji="1" lang="en-US" altLang="ja-JP" dirty="0" smtClean="0"/>
              <a:t>2.4: </a:t>
            </a:r>
            <a:r>
              <a:rPr kumimoji="1" lang="ja-JP" altLang="en-US" dirty="0" smtClean="0"/>
              <a:t>セットアップ（斜めから見た）</a:t>
            </a:r>
            <a:endParaRPr kumimoji="1" lang="ja-JP" altLang="en-US" dirty="0"/>
          </a:p>
        </p:txBody>
      </p:sp>
    </p:spTree>
    <p:extLst>
      <p:ext uri="{BB962C8B-B14F-4D97-AF65-F5344CB8AC3E}">
        <p14:creationId xmlns:p14="http://schemas.microsoft.com/office/powerpoint/2010/main" val="3851035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12192000" cy="10079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ja-JP" altLang="en-US" sz="6000" dirty="0" smtClean="0"/>
              <a:t>実験</a:t>
            </a:r>
            <a:r>
              <a:rPr lang="ja-JP" altLang="en-US" sz="6000" dirty="0"/>
              <a:t>器具</a:t>
            </a:r>
            <a:endParaRPr kumimoji="1" lang="ja-JP" altLang="en-US" sz="6000" dirty="0"/>
          </a:p>
        </p:txBody>
      </p:sp>
      <p:sp>
        <p:nvSpPr>
          <p:cNvPr id="6" name="スライド番号プレースホルダー 5"/>
          <p:cNvSpPr>
            <a:spLocks noGrp="1"/>
          </p:cNvSpPr>
          <p:nvPr>
            <p:ph type="sldNum" sz="quarter" idx="12"/>
          </p:nvPr>
        </p:nvSpPr>
        <p:spPr/>
        <p:txBody>
          <a:bodyPr/>
          <a:lstStyle/>
          <a:p>
            <a:fld id="{920146D6-F2DB-4ED1-95D1-5E5889B24418}" type="slidenum">
              <a:rPr kumimoji="1" lang="ja-JP" altLang="en-US" smtClean="0"/>
              <a:t>13</a:t>
            </a:fld>
            <a:endParaRPr kumimoji="1" lang="ja-JP" altLang="en-US"/>
          </a:p>
        </p:txBody>
      </p:sp>
      <p:sp>
        <p:nvSpPr>
          <p:cNvPr id="3" name="テキスト ボックス 2"/>
          <p:cNvSpPr txBox="1"/>
          <p:nvPr/>
        </p:nvSpPr>
        <p:spPr>
          <a:xfrm>
            <a:off x="1078992" y="1384822"/>
            <a:ext cx="4509568" cy="369332"/>
          </a:xfrm>
          <a:prstGeom prst="rect">
            <a:avLst/>
          </a:prstGeom>
          <a:noFill/>
        </p:spPr>
        <p:txBody>
          <a:bodyPr wrap="none" rtlCol="0">
            <a:spAutoFit/>
          </a:bodyPr>
          <a:lstStyle/>
          <a:p>
            <a:r>
              <a:rPr kumimoji="1" lang="ja-JP" altLang="en-US" dirty="0" smtClean="0"/>
              <a:t>・</a:t>
            </a:r>
            <a:r>
              <a:rPr kumimoji="1" lang="en-US" altLang="ja-JP" dirty="0" smtClean="0"/>
              <a:t>²²Na</a:t>
            </a:r>
            <a:r>
              <a:rPr kumimoji="1" lang="ja-JP" altLang="en-US" dirty="0" smtClean="0"/>
              <a:t>　：　</a:t>
            </a:r>
            <a:r>
              <a:rPr kumimoji="1" lang="en-US" altLang="ja-JP" dirty="0" smtClean="0"/>
              <a:t>β</a:t>
            </a:r>
            <a:r>
              <a:rPr kumimoji="1" lang="ja-JP" altLang="en-US" dirty="0" smtClean="0"/>
              <a:t>⁺崩壊によって</a:t>
            </a:r>
            <a:r>
              <a:rPr kumimoji="1" lang="en-US" altLang="ja-JP" dirty="0" smtClean="0"/>
              <a:t>e</a:t>
            </a:r>
            <a:r>
              <a:rPr kumimoji="1" lang="ja-JP" altLang="en-US" dirty="0" smtClean="0"/>
              <a:t>⁺を放出する線源。</a:t>
            </a:r>
            <a:endParaRPr kumimoji="1" lang="ja-JP" altLang="en-US" dirty="0"/>
          </a:p>
        </p:txBody>
      </p:sp>
      <p:sp>
        <p:nvSpPr>
          <p:cNvPr id="4" name="テキスト ボックス 3"/>
          <p:cNvSpPr txBox="1"/>
          <p:nvPr/>
        </p:nvSpPr>
        <p:spPr>
          <a:xfrm>
            <a:off x="1078992" y="2604001"/>
            <a:ext cx="7295587" cy="369332"/>
          </a:xfrm>
          <a:prstGeom prst="rect">
            <a:avLst/>
          </a:prstGeom>
          <a:noFill/>
        </p:spPr>
        <p:txBody>
          <a:bodyPr wrap="none" rtlCol="0">
            <a:spAutoFit/>
          </a:bodyPr>
          <a:lstStyle/>
          <a:p>
            <a:r>
              <a:rPr kumimoji="1" lang="ja-JP" altLang="en-US" dirty="0" smtClean="0"/>
              <a:t>・</a:t>
            </a:r>
            <a:r>
              <a:rPr kumimoji="1" lang="en-US" altLang="ja-JP" dirty="0" smtClean="0"/>
              <a:t>PS</a:t>
            </a:r>
            <a:r>
              <a:rPr kumimoji="1" lang="ja-JP" altLang="en-US" dirty="0" smtClean="0"/>
              <a:t>　：　</a:t>
            </a:r>
            <a:r>
              <a:rPr kumimoji="1" lang="en-US" altLang="ja-JP" dirty="0" smtClean="0"/>
              <a:t>e</a:t>
            </a:r>
            <a:r>
              <a:rPr kumimoji="1" lang="ja-JP" altLang="en-US" dirty="0" smtClean="0"/>
              <a:t>⁺</a:t>
            </a:r>
            <a:r>
              <a:rPr lang="ja-JP" altLang="en-US" dirty="0" smtClean="0"/>
              <a:t>を検出する。減衰時間が短く高速時間測定用として用いられる。</a:t>
            </a:r>
            <a:endParaRPr kumimoji="1" lang="en-US" altLang="ja-JP" dirty="0" smtClean="0"/>
          </a:p>
        </p:txBody>
      </p:sp>
      <p:sp>
        <p:nvSpPr>
          <p:cNvPr id="5" name="テキスト ボックス 4"/>
          <p:cNvSpPr txBox="1"/>
          <p:nvPr/>
        </p:nvSpPr>
        <p:spPr>
          <a:xfrm>
            <a:off x="1097280" y="3166481"/>
            <a:ext cx="4132863" cy="369332"/>
          </a:xfrm>
          <a:prstGeom prst="rect">
            <a:avLst/>
          </a:prstGeom>
          <a:noFill/>
        </p:spPr>
        <p:txBody>
          <a:bodyPr wrap="none" rtlCol="0">
            <a:spAutoFit/>
          </a:bodyPr>
          <a:lstStyle/>
          <a:p>
            <a:r>
              <a:rPr kumimoji="1" lang="ja-JP" altLang="en-US" dirty="0" smtClean="0"/>
              <a:t>・</a:t>
            </a:r>
            <a:r>
              <a:rPr kumimoji="1" lang="en-US" altLang="ja-JP" dirty="0" err="1" smtClean="0"/>
              <a:t>NaI</a:t>
            </a:r>
            <a:r>
              <a:rPr kumimoji="1" lang="ja-JP" altLang="en-US" dirty="0" smtClean="0"/>
              <a:t>　：　</a:t>
            </a:r>
            <a:r>
              <a:rPr kumimoji="1" lang="en-US" altLang="ja-JP" dirty="0" smtClean="0"/>
              <a:t>γ</a:t>
            </a:r>
            <a:r>
              <a:rPr kumimoji="1" lang="ja-JP" altLang="en-US" dirty="0" smtClean="0"/>
              <a:t>線を検出する。発光量が多い。</a:t>
            </a:r>
            <a:endParaRPr kumimoji="1" lang="ja-JP" altLang="en-US" dirty="0"/>
          </a:p>
        </p:txBody>
      </p:sp>
      <p:sp>
        <p:nvSpPr>
          <p:cNvPr id="7" name="テキスト ボックス 6"/>
          <p:cNvSpPr txBox="1"/>
          <p:nvPr/>
        </p:nvSpPr>
        <p:spPr>
          <a:xfrm>
            <a:off x="1078992" y="3737862"/>
            <a:ext cx="10759677" cy="369332"/>
          </a:xfrm>
          <a:prstGeom prst="rect">
            <a:avLst/>
          </a:prstGeom>
          <a:noFill/>
        </p:spPr>
        <p:txBody>
          <a:bodyPr wrap="none" rtlCol="0">
            <a:spAutoFit/>
          </a:bodyPr>
          <a:lstStyle/>
          <a:p>
            <a:r>
              <a:rPr kumimoji="1" lang="ja-JP" altLang="en-US" dirty="0" smtClean="0"/>
              <a:t>・</a:t>
            </a:r>
            <a:r>
              <a:rPr kumimoji="1" lang="en-US" altLang="ja-JP" dirty="0" smtClean="0"/>
              <a:t>PMT(</a:t>
            </a:r>
            <a:r>
              <a:rPr kumimoji="1" lang="ja-JP" altLang="en-US" dirty="0" smtClean="0"/>
              <a:t>光電子増倍管</a:t>
            </a:r>
            <a:r>
              <a:rPr kumimoji="1" lang="en-US" altLang="ja-JP" dirty="0" smtClean="0"/>
              <a:t>)</a:t>
            </a:r>
            <a:r>
              <a:rPr kumimoji="1" lang="ja-JP" altLang="en-US" dirty="0" smtClean="0"/>
              <a:t>　：　光子を受け、電子増倍器で増幅した電子パルスを出す。</a:t>
            </a:r>
            <a:r>
              <a:rPr kumimoji="1" lang="en-US" altLang="ja-JP" dirty="0" err="1" smtClean="0"/>
              <a:t>NaI</a:t>
            </a:r>
            <a:r>
              <a:rPr kumimoji="1" lang="ja-JP" altLang="en-US" dirty="0" smtClean="0"/>
              <a:t>と組み合わせて用いた。</a:t>
            </a:r>
            <a:endParaRPr kumimoji="1" lang="ja-JP" altLang="en-US" dirty="0"/>
          </a:p>
        </p:txBody>
      </p:sp>
      <p:sp>
        <p:nvSpPr>
          <p:cNvPr id="8" name="テキスト ボックス 7"/>
          <p:cNvSpPr txBox="1"/>
          <p:nvPr/>
        </p:nvSpPr>
        <p:spPr>
          <a:xfrm>
            <a:off x="1097280" y="1994411"/>
            <a:ext cx="5990358" cy="369332"/>
          </a:xfrm>
          <a:prstGeom prst="rect">
            <a:avLst/>
          </a:prstGeom>
          <a:noFill/>
        </p:spPr>
        <p:txBody>
          <a:bodyPr wrap="none" rtlCol="0">
            <a:spAutoFit/>
          </a:bodyPr>
          <a:lstStyle/>
          <a:p>
            <a:r>
              <a:rPr kumimoji="1" lang="ja-JP" altLang="en-US" dirty="0" smtClean="0"/>
              <a:t>・シリカパウダー　</a:t>
            </a:r>
            <a:r>
              <a:rPr lang="ja-JP" altLang="en-US" dirty="0" smtClean="0"/>
              <a:t>：　</a:t>
            </a:r>
            <a:r>
              <a:rPr kumimoji="1" lang="en-US" altLang="ja-JP" dirty="0" smtClean="0"/>
              <a:t>e</a:t>
            </a:r>
            <a:r>
              <a:rPr kumimoji="1" lang="ja-JP" altLang="en-US" dirty="0" smtClean="0"/>
              <a:t>⁻を多く有し、</a:t>
            </a:r>
            <a:r>
              <a:rPr kumimoji="1" lang="en-US" altLang="ja-JP" dirty="0" smtClean="0"/>
              <a:t>e</a:t>
            </a:r>
            <a:r>
              <a:rPr kumimoji="1" lang="ja-JP" altLang="en-US" dirty="0" smtClean="0"/>
              <a:t>⁺を受けて</a:t>
            </a:r>
            <a:r>
              <a:rPr kumimoji="1" lang="en-US" altLang="ja-JP" dirty="0" smtClean="0"/>
              <a:t>Ps</a:t>
            </a:r>
            <a:r>
              <a:rPr kumimoji="1" lang="ja-JP" altLang="en-US" dirty="0" smtClean="0"/>
              <a:t>を形成する。</a:t>
            </a:r>
            <a:endParaRPr kumimoji="1" lang="ja-JP" altLang="en-US" dirty="0"/>
          </a:p>
        </p:txBody>
      </p:sp>
      <p:sp>
        <p:nvSpPr>
          <p:cNvPr id="9" name="テキスト ボックス 8"/>
          <p:cNvSpPr txBox="1"/>
          <p:nvPr/>
        </p:nvSpPr>
        <p:spPr>
          <a:xfrm>
            <a:off x="1097280" y="4309243"/>
            <a:ext cx="4746812" cy="369332"/>
          </a:xfrm>
          <a:prstGeom prst="rect">
            <a:avLst/>
          </a:prstGeom>
          <a:noFill/>
        </p:spPr>
        <p:txBody>
          <a:bodyPr wrap="none" rtlCol="0">
            <a:spAutoFit/>
          </a:bodyPr>
          <a:lstStyle/>
          <a:p>
            <a:r>
              <a:rPr kumimoji="1" lang="ja-JP" altLang="en-US" dirty="0" smtClean="0"/>
              <a:t>・鉛ブロック</a:t>
            </a:r>
            <a:r>
              <a:rPr lang="ja-JP" altLang="en-US" dirty="0"/>
              <a:t>　</a:t>
            </a:r>
            <a:r>
              <a:rPr lang="ja-JP" altLang="en-US" dirty="0" smtClean="0"/>
              <a:t>：　</a:t>
            </a:r>
            <a:r>
              <a:rPr kumimoji="1" lang="ja-JP" altLang="en-US" dirty="0" smtClean="0"/>
              <a:t>外部からの放射線を遮断する。</a:t>
            </a:r>
            <a:endParaRPr kumimoji="1" lang="ja-JP" altLang="en-US" dirty="0"/>
          </a:p>
        </p:txBody>
      </p:sp>
      <p:sp>
        <p:nvSpPr>
          <p:cNvPr id="10" name="テキスト ボックス 9"/>
          <p:cNvSpPr txBox="1"/>
          <p:nvPr/>
        </p:nvSpPr>
        <p:spPr>
          <a:xfrm>
            <a:off x="1097280" y="4862440"/>
            <a:ext cx="6027612" cy="369332"/>
          </a:xfrm>
          <a:prstGeom prst="rect">
            <a:avLst/>
          </a:prstGeom>
          <a:noFill/>
        </p:spPr>
        <p:txBody>
          <a:bodyPr wrap="none" rtlCol="0">
            <a:spAutoFit/>
          </a:bodyPr>
          <a:lstStyle/>
          <a:p>
            <a:r>
              <a:rPr kumimoji="1" lang="ja-JP" altLang="en-US" dirty="0" smtClean="0"/>
              <a:t>・遮光ビニール　</a:t>
            </a:r>
            <a:r>
              <a:rPr lang="ja-JP" altLang="en-US" dirty="0" smtClean="0"/>
              <a:t>：　</a:t>
            </a:r>
            <a:r>
              <a:rPr kumimoji="1" lang="en-US" altLang="ja-JP" dirty="0" smtClean="0"/>
              <a:t>PS</a:t>
            </a:r>
            <a:r>
              <a:rPr kumimoji="1" lang="ja-JP" altLang="en-US" dirty="0" smtClean="0"/>
              <a:t>に光が入るのを防ぐため、全体を覆う。</a:t>
            </a:r>
            <a:endParaRPr kumimoji="1" lang="ja-JP" altLang="en-US" dirty="0"/>
          </a:p>
        </p:txBody>
      </p:sp>
    </p:spTree>
    <p:extLst>
      <p:ext uri="{BB962C8B-B14F-4D97-AF65-F5344CB8AC3E}">
        <p14:creationId xmlns:p14="http://schemas.microsoft.com/office/powerpoint/2010/main" val="2829453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12192000" cy="10079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ja-JP" altLang="en-US" sz="6000" dirty="0"/>
              <a:t>回路</a:t>
            </a:r>
            <a:r>
              <a:rPr lang="ja-JP" altLang="en-US" sz="6000" dirty="0" smtClean="0"/>
              <a:t>の説明</a:t>
            </a:r>
            <a:endParaRPr kumimoji="1" lang="ja-JP" altLang="en-US" sz="6000" dirty="0"/>
          </a:p>
        </p:txBody>
      </p:sp>
      <p:sp>
        <p:nvSpPr>
          <p:cNvPr id="6" name="スライド番号プレースホルダー 5"/>
          <p:cNvSpPr>
            <a:spLocks noGrp="1"/>
          </p:cNvSpPr>
          <p:nvPr>
            <p:ph type="sldNum" sz="quarter" idx="12"/>
          </p:nvPr>
        </p:nvSpPr>
        <p:spPr/>
        <p:txBody>
          <a:bodyPr/>
          <a:lstStyle/>
          <a:p>
            <a:fld id="{920146D6-F2DB-4ED1-95D1-5E5889B24418}" type="slidenum">
              <a:rPr kumimoji="1" lang="ja-JP" altLang="en-US" smtClean="0"/>
              <a:t>14</a:t>
            </a:fld>
            <a:endParaRPr kumimoji="1" lang="ja-JP" altLang="en-US"/>
          </a:p>
        </p:txBody>
      </p:sp>
      <p:sp>
        <p:nvSpPr>
          <p:cNvPr id="3" name="テキスト ボックス 2"/>
          <p:cNvSpPr txBox="1"/>
          <p:nvPr/>
        </p:nvSpPr>
        <p:spPr>
          <a:xfrm>
            <a:off x="1078992" y="1384822"/>
            <a:ext cx="7815601" cy="369332"/>
          </a:xfrm>
          <a:prstGeom prst="rect">
            <a:avLst/>
          </a:prstGeom>
          <a:noFill/>
        </p:spPr>
        <p:txBody>
          <a:bodyPr wrap="none" rtlCol="0">
            <a:spAutoFit/>
          </a:bodyPr>
          <a:lstStyle/>
          <a:p>
            <a:r>
              <a:rPr kumimoji="1" lang="ja-JP" altLang="en-US" dirty="0" smtClean="0"/>
              <a:t>・</a:t>
            </a:r>
            <a:r>
              <a:rPr lang="en-US" altLang="ja-JP" dirty="0" smtClean="0"/>
              <a:t>discriminator</a:t>
            </a:r>
            <a:r>
              <a:rPr lang="ja-JP" altLang="en-US" dirty="0" smtClean="0"/>
              <a:t>　：　</a:t>
            </a:r>
            <a:r>
              <a:rPr kumimoji="1" lang="ja-JP" altLang="en-US" dirty="0" smtClean="0"/>
              <a:t>入力された信号が</a:t>
            </a:r>
            <a:r>
              <a:rPr kumimoji="1" lang="en-US" altLang="ja-JP" dirty="0" smtClean="0"/>
              <a:t>threshold</a:t>
            </a:r>
            <a:r>
              <a:rPr kumimoji="1" lang="ja-JP" altLang="en-US" dirty="0" smtClean="0"/>
              <a:t>を超えた時</a:t>
            </a:r>
            <a:r>
              <a:rPr kumimoji="1" lang="en-US" altLang="ja-JP" dirty="0" smtClean="0"/>
              <a:t>NIM</a:t>
            </a:r>
            <a:r>
              <a:rPr kumimoji="1" lang="ja-JP" altLang="en-US" dirty="0" smtClean="0"/>
              <a:t>信号を出力する。</a:t>
            </a:r>
            <a:endParaRPr kumimoji="1" lang="ja-JP" altLang="en-US" dirty="0"/>
          </a:p>
        </p:txBody>
      </p:sp>
      <p:sp>
        <p:nvSpPr>
          <p:cNvPr id="4" name="テキスト ボックス 3"/>
          <p:cNvSpPr txBox="1"/>
          <p:nvPr/>
        </p:nvSpPr>
        <p:spPr>
          <a:xfrm>
            <a:off x="1078992" y="2604001"/>
            <a:ext cx="7290650" cy="369332"/>
          </a:xfrm>
          <a:prstGeom prst="rect">
            <a:avLst/>
          </a:prstGeom>
          <a:noFill/>
        </p:spPr>
        <p:txBody>
          <a:bodyPr wrap="none" rtlCol="0">
            <a:spAutoFit/>
          </a:bodyPr>
          <a:lstStyle/>
          <a:p>
            <a:r>
              <a:rPr kumimoji="1" lang="ja-JP" altLang="en-US" dirty="0" smtClean="0"/>
              <a:t>・</a:t>
            </a:r>
            <a:r>
              <a:rPr lang="en-US" altLang="ja-JP" dirty="0" smtClean="0"/>
              <a:t>FAN</a:t>
            </a:r>
            <a:r>
              <a:rPr lang="ja-JP" altLang="en-US" dirty="0" smtClean="0"/>
              <a:t>　：　</a:t>
            </a:r>
            <a:r>
              <a:rPr kumimoji="1" lang="ja-JP" altLang="en-US" dirty="0" smtClean="0"/>
              <a:t>いずれかの入力端子に信号が来た場合に</a:t>
            </a:r>
            <a:r>
              <a:rPr kumimoji="1" lang="en-US" altLang="ja-JP" dirty="0" smtClean="0"/>
              <a:t>NIM</a:t>
            </a:r>
            <a:r>
              <a:rPr kumimoji="1" lang="ja-JP" altLang="en-US" dirty="0" smtClean="0"/>
              <a:t>信号を出力する。</a:t>
            </a:r>
            <a:endParaRPr kumimoji="1" lang="en-US" altLang="ja-JP" dirty="0" smtClean="0"/>
          </a:p>
        </p:txBody>
      </p:sp>
      <p:sp>
        <p:nvSpPr>
          <p:cNvPr id="5" name="テキスト ボックス 4"/>
          <p:cNvSpPr txBox="1"/>
          <p:nvPr/>
        </p:nvSpPr>
        <p:spPr>
          <a:xfrm>
            <a:off x="1097280" y="3166481"/>
            <a:ext cx="7960128" cy="369332"/>
          </a:xfrm>
          <a:prstGeom prst="rect">
            <a:avLst/>
          </a:prstGeom>
          <a:noFill/>
        </p:spPr>
        <p:txBody>
          <a:bodyPr wrap="none" rtlCol="0">
            <a:spAutoFit/>
          </a:bodyPr>
          <a:lstStyle/>
          <a:p>
            <a:r>
              <a:rPr kumimoji="1" lang="ja-JP" altLang="en-US" dirty="0" smtClean="0"/>
              <a:t>・</a:t>
            </a:r>
            <a:r>
              <a:rPr lang="en-US" altLang="ja-JP" dirty="0" smtClean="0"/>
              <a:t>gate generator</a:t>
            </a:r>
            <a:r>
              <a:rPr lang="ja-JP" altLang="en-US" dirty="0" smtClean="0"/>
              <a:t>　：　</a:t>
            </a:r>
            <a:r>
              <a:rPr kumimoji="1" lang="ja-JP" altLang="en-US" dirty="0" smtClean="0"/>
              <a:t>信号が入力されたとき一定の時間幅の</a:t>
            </a:r>
            <a:r>
              <a:rPr kumimoji="1" lang="en-US" altLang="ja-JP" dirty="0" smtClean="0"/>
              <a:t>NIM</a:t>
            </a:r>
            <a:r>
              <a:rPr kumimoji="1" lang="ja-JP" altLang="en-US" dirty="0" smtClean="0"/>
              <a:t>信号を出力する。</a:t>
            </a:r>
            <a:endParaRPr kumimoji="1" lang="ja-JP" altLang="en-US" dirty="0"/>
          </a:p>
        </p:txBody>
      </p:sp>
      <p:sp>
        <p:nvSpPr>
          <p:cNvPr id="7" name="テキスト ボックス 6"/>
          <p:cNvSpPr txBox="1"/>
          <p:nvPr/>
        </p:nvSpPr>
        <p:spPr>
          <a:xfrm>
            <a:off x="1078992" y="3737862"/>
            <a:ext cx="7537448" cy="369332"/>
          </a:xfrm>
          <a:prstGeom prst="rect">
            <a:avLst/>
          </a:prstGeom>
          <a:noFill/>
        </p:spPr>
        <p:txBody>
          <a:bodyPr wrap="none" rtlCol="0">
            <a:spAutoFit/>
          </a:bodyPr>
          <a:lstStyle/>
          <a:p>
            <a:r>
              <a:rPr kumimoji="1" lang="ja-JP" altLang="en-US" dirty="0" smtClean="0"/>
              <a:t>・</a:t>
            </a:r>
            <a:r>
              <a:rPr kumimoji="1" lang="en-US" altLang="ja-JP" dirty="0" smtClean="0"/>
              <a:t>veto</a:t>
            </a:r>
            <a:r>
              <a:rPr kumimoji="1" lang="ja-JP" altLang="en-US" dirty="0" smtClean="0"/>
              <a:t>　：　</a:t>
            </a:r>
            <a:r>
              <a:rPr kumimoji="1" lang="en-US" altLang="ja-JP" dirty="0" smtClean="0"/>
              <a:t>gate</a:t>
            </a:r>
            <a:r>
              <a:rPr kumimoji="1" lang="ja-JP" altLang="en-US" dirty="0" smtClean="0"/>
              <a:t>の信号が来ている間は、次の信号が入力されないようにする。</a:t>
            </a:r>
            <a:endParaRPr kumimoji="1" lang="ja-JP" altLang="en-US" dirty="0"/>
          </a:p>
        </p:txBody>
      </p:sp>
      <p:sp>
        <p:nvSpPr>
          <p:cNvPr id="8" name="テキスト ボックス 7"/>
          <p:cNvSpPr txBox="1"/>
          <p:nvPr/>
        </p:nvSpPr>
        <p:spPr>
          <a:xfrm>
            <a:off x="1097280" y="1994411"/>
            <a:ext cx="8709115" cy="369332"/>
          </a:xfrm>
          <a:prstGeom prst="rect">
            <a:avLst/>
          </a:prstGeom>
          <a:noFill/>
        </p:spPr>
        <p:txBody>
          <a:bodyPr wrap="none" rtlCol="0">
            <a:spAutoFit/>
          </a:bodyPr>
          <a:lstStyle/>
          <a:p>
            <a:r>
              <a:rPr kumimoji="1" lang="ja-JP" altLang="en-US" dirty="0" smtClean="0"/>
              <a:t>・</a:t>
            </a:r>
            <a:r>
              <a:rPr kumimoji="1" lang="en-US" altLang="ja-JP" dirty="0" smtClean="0"/>
              <a:t>coincidence</a:t>
            </a:r>
            <a:r>
              <a:rPr kumimoji="1" lang="ja-JP" altLang="en-US" dirty="0" smtClean="0"/>
              <a:t>　：　すべての入力端子に同時に信号が来た場合のみ</a:t>
            </a:r>
            <a:r>
              <a:rPr kumimoji="1" lang="en-US" altLang="ja-JP" dirty="0" smtClean="0"/>
              <a:t>NIM</a:t>
            </a:r>
            <a:r>
              <a:rPr kumimoji="1" lang="ja-JP" altLang="en-US" dirty="0" smtClean="0"/>
              <a:t>信号を出力する。</a:t>
            </a:r>
            <a:endParaRPr kumimoji="1" lang="ja-JP" altLang="en-US" dirty="0"/>
          </a:p>
        </p:txBody>
      </p:sp>
      <p:sp>
        <p:nvSpPr>
          <p:cNvPr id="9" name="テキスト ボックス 8"/>
          <p:cNvSpPr txBox="1"/>
          <p:nvPr/>
        </p:nvSpPr>
        <p:spPr>
          <a:xfrm>
            <a:off x="1097280" y="4309243"/>
            <a:ext cx="8867556" cy="369332"/>
          </a:xfrm>
          <a:prstGeom prst="rect">
            <a:avLst/>
          </a:prstGeom>
          <a:noFill/>
        </p:spPr>
        <p:txBody>
          <a:bodyPr wrap="none" rtlCol="0">
            <a:spAutoFit/>
          </a:bodyPr>
          <a:lstStyle/>
          <a:p>
            <a:r>
              <a:rPr kumimoji="1" lang="ja-JP" altLang="en-US" dirty="0" smtClean="0"/>
              <a:t>・</a:t>
            </a:r>
            <a:r>
              <a:rPr kumimoji="1" lang="en-US" altLang="ja-JP" dirty="0" smtClean="0"/>
              <a:t>TDC</a:t>
            </a:r>
            <a:r>
              <a:rPr kumimoji="1" lang="ja-JP" altLang="en-US" dirty="0" smtClean="0"/>
              <a:t>　：　</a:t>
            </a:r>
            <a:r>
              <a:rPr kumimoji="1" lang="en-US" altLang="ja-JP" dirty="0" smtClean="0"/>
              <a:t>start</a:t>
            </a:r>
            <a:r>
              <a:rPr kumimoji="1" lang="ja-JP" altLang="en-US" dirty="0" smtClean="0"/>
              <a:t>に信号が入ってから</a:t>
            </a:r>
            <a:r>
              <a:rPr kumimoji="1" lang="en-US" altLang="ja-JP" dirty="0" smtClean="0"/>
              <a:t>stop</a:t>
            </a:r>
            <a:r>
              <a:rPr kumimoji="1" lang="ja-JP" altLang="en-US" dirty="0" smtClean="0"/>
              <a:t>に信号が入るまでの時間に比例した値を出力する。</a:t>
            </a:r>
            <a:endParaRPr kumimoji="1" lang="ja-JP" altLang="en-US" dirty="0"/>
          </a:p>
        </p:txBody>
      </p:sp>
      <p:sp>
        <p:nvSpPr>
          <p:cNvPr id="10" name="テキスト ボックス 9"/>
          <p:cNvSpPr txBox="1"/>
          <p:nvPr/>
        </p:nvSpPr>
        <p:spPr>
          <a:xfrm>
            <a:off x="1097280" y="4862440"/>
            <a:ext cx="8958606" cy="369332"/>
          </a:xfrm>
          <a:prstGeom prst="rect">
            <a:avLst/>
          </a:prstGeom>
          <a:noFill/>
        </p:spPr>
        <p:txBody>
          <a:bodyPr wrap="none" rtlCol="0">
            <a:spAutoFit/>
          </a:bodyPr>
          <a:lstStyle/>
          <a:p>
            <a:r>
              <a:rPr kumimoji="1" lang="ja-JP" altLang="en-US" dirty="0" smtClean="0"/>
              <a:t>・</a:t>
            </a:r>
            <a:r>
              <a:rPr kumimoji="1" lang="en-US" altLang="ja-JP" dirty="0" smtClean="0"/>
              <a:t>ADC</a:t>
            </a:r>
            <a:r>
              <a:rPr kumimoji="1" lang="ja-JP" altLang="en-US" dirty="0" smtClean="0"/>
              <a:t>　：　</a:t>
            </a:r>
            <a:r>
              <a:rPr kumimoji="1" lang="en-US" altLang="ja-JP" dirty="0" smtClean="0"/>
              <a:t>gate</a:t>
            </a:r>
            <a:r>
              <a:rPr kumimoji="1" lang="ja-JP" altLang="en-US" dirty="0" smtClean="0"/>
              <a:t>が開いている間に来た信号の時間積分である電荷に比例した値を出力する。</a:t>
            </a:r>
            <a:endParaRPr kumimoji="1" lang="ja-JP" altLang="en-US" dirty="0"/>
          </a:p>
        </p:txBody>
      </p:sp>
    </p:spTree>
    <p:extLst>
      <p:ext uri="{BB962C8B-B14F-4D97-AF65-F5344CB8AC3E}">
        <p14:creationId xmlns:p14="http://schemas.microsoft.com/office/powerpoint/2010/main" val="567517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12192000" cy="10079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ja-JP" altLang="en-US" sz="6000" dirty="0"/>
              <a:t>測定</a:t>
            </a:r>
            <a:r>
              <a:rPr lang="ja-JP" altLang="en-US" sz="6000" dirty="0" smtClean="0"/>
              <a:t>の概念図</a:t>
            </a:r>
            <a:endParaRPr kumimoji="1" lang="ja-JP" altLang="en-US" sz="6000" dirty="0"/>
          </a:p>
        </p:txBody>
      </p:sp>
      <p:sp>
        <p:nvSpPr>
          <p:cNvPr id="6" name="スライド番号プレースホルダー 5"/>
          <p:cNvSpPr>
            <a:spLocks noGrp="1"/>
          </p:cNvSpPr>
          <p:nvPr>
            <p:ph type="sldNum" sz="quarter" idx="12"/>
          </p:nvPr>
        </p:nvSpPr>
        <p:spPr/>
        <p:txBody>
          <a:bodyPr/>
          <a:lstStyle/>
          <a:p>
            <a:fld id="{920146D6-F2DB-4ED1-95D1-5E5889B24418}" type="slidenum">
              <a:rPr kumimoji="1" lang="ja-JP" altLang="en-US" smtClean="0"/>
              <a:t>15</a:t>
            </a:fld>
            <a:endParaRPr kumimoji="1" lang="ja-JP" altLang="en-US"/>
          </a:p>
        </p:txBody>
      </p:sp>
      <p:cxnSp>
        <p:nvCxnSpPr>
          <p:cNvPr id="4" name="直線矢印コネクタ 3"/>
          <p:cNvCxnSpPr/>
          <p:nvPr/>
        </p:nvCxnSpPr>
        <p:spPr>
          <a:xfrm>
            <a:off x="6382512" y="1746659"/>
            <a:ext cx="55961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直線コネクタ 6"/>
          <p:cNvCxnSpPr/>
          <p:nvPr/>
        </p:nvCxnSpPr>
        <p:spPr>
          <a:xfrm>
            <a:off x="6381404" y="1746659"/>
            <a:ext cx="0" cy="3749040"/>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a:off x="6381404" y="2130274"/>
            <a:ext cx="5596128" cy="0"/>
          </a:xfrm>
          <a:prstGeom prst="line">
            <a:avLst/>
          </a:prstGeom>
        </p:spPr>
        <p:style>
          <a:lnRef idx="1">
            <a:schemeClr val="dk1"/>
          </a:lnRef>
          <a:fillRef idx="0">
            <a:schemeClr val="dk1"/>
          </a:fillRef>
          <a:effectRef idx="0">
            <a:schemeClr val="dk1"/>
          </a:effectRef>
          <a:fontRef idx="minor">
            <a:schemeClr val="tx1"/>
          </a:fontRef>
        </p:style>
      </p:cxnSp>
      <p:cxnSp>
        <p:nvCxnSpPr>
          <p:cNvPr id="10" name="直線コネクタ 9"/>
          <p:cNvCxnSpPr/>
          <p:nvPr/>
        </p:nvCxnSpPr>
        <p:spPr>
          <a:xfrm>
            <a:off x="6382512" y="2712720"/>
            <a:ext cx="5596128" cy="0"/>
          </a:xfrm>
          <a:prstGeom prst="line">
            <a:avLst/>
          </a:prstGeom>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a:off x="6423982" y="3913632"/>
            <a:ext cx="5596128" cy="0"/>
          </a:xfrm>
          <a:prstGeom prst="line">
            <a:avLst/>
          </a:prstGeom>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a:off x="6382512" y="4507160"/>
            <a:ext cx="5596128" cy="0"/>
          </a:xfrm>
          <a:prstGeom prst="line">
            <a:avLst/>
          </a:prstGeom>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a:off x="6382512" y="5032523"/>
            <a:ext cx="5596128" cy="0"/>
          </a:xfrm>
          <a:prstGeom prst="line">
            <a:avLst/>
          </a:prstGeom>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a:off x="6382512" y="5486001"/>
            <a:ext cx="5596128" cy="0"/>
          </a:xfrm>
          <a:prstGeom prst="line">
            <a:avLst/>
          </a:prstGeom>
        </p:spPr>
        <p:style>
          <a:lnRef idx="1">
            <a:schemeClr val="dk1"/>
          </a:lnRef>
          <a:fillRef idx="0">
            <a:schemeClr val="dk1"/>
          </a:fillRef>
          <a:effectRef idx="0">
            <a:schemeClr val="dk1"/>
          </a:effectRef>
          <a:fontRef idx="minor">
            <a:schemeClr val="tx1"/>
          </a:fontRef>
        </p:style>
      </p:cxnSp>
      <p:sp>
        <p:nvSpPr>
          <p:cNvPr id="17" name="フリーフォーム 16"/>
          <p:cNvSpPr/>
          <p:nvPr/>
        </p:nvSpPr>
        <p:spPr>
          <a:xfrm>
            <a:off x="6517179" y="2127504"/>
            <a:ext cx="877824" cy="347472"/>
          </a:xfrm>
          <a:custGeom>
            <a:avLst/>
            <a:gdLst>
              <a:gd name="connsiteX0" fmla="*/ 0 w 877824"/>
              <a:gd name="connsiteY0" fmla="*/ 0 h 347472"/>
              <a:gd name="connsiteX1" fmla="*/ 91440 w 877824"/>
              <a:gd name="connsiteY1" fmla="*/ 73152 h 347472"/>
              <a:gd name="connsiteX2" fmla="*/ 201168 w 877824"/>
              <a:gd name="connsiteY2" fmla="*/ 182880 h 347472"/>
              <a:gd name="connsiteX3" fmla="*/ 292608 w 877824"/>
              <a:gd name="connsiteY3" fmla="*/ 329184 h 347472"/>
              <a:gd name="connsiteX4" fmla="*/ 347472 w 877824"/>
              <a:gd name="connsiteY4" fmla="*/ 347472 h 347472"/>
              <a:gd name="connsiteX5" fmla="*/ 457200 w 877824"/>
              <a:gd name="connsiteY5" fmla="*/ 310896 h 347472"/>
              <a:gd name="connsiteX6" fmla="*/ 530352 w 877824"/>
              <a:gd name="connsiteY6" fmla="*/ 237744 h 347472"/>
              <a:gd name="connsiteX7" fmla="*/ 603504 w 877824"/>
              <a:gd name="connsiteY7" fmla="*/ 164592 h 347472"/>
              <a:gd name="connsiteX8" fmla="*/ 640080 w 877824"/>
              <a:gd name="connsiteY8" fmla="*/ 109728 h 347472"/>
              <a:gd name="connsiteX9" fmla="*/ 694944 w 877824"/>
              <a:gd name="connsiteY9" fmla="*/ 91440 h 347472"/>
              <a:gd name="connsiteX10" fmla="*/ 749808 w 877824"/>
              <a:gd name="connsiteY10" fmla="*/ 54864 h 347472"/>
              <a:gd name="connsiteX11" fmla="*/ 877824 w 877824"/>
              <a:gd name="connsiteY11" fmla="*/ 0 h 34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824" h="347472">
                <a:moveTo>
                  <a:pt x="0" y="0"/>
                </a:moveTo>
                <a:cubicBezTo>
                  <a:pt x="30480" y="24384"/>
                  <a:pt x="62558" y="46895"/>
                  <a:pt x="91440" y="73152"/>
                </a:cubicBezTo>
                <a:cubicBezTo>
                  <a:pt x="129714" y="107947"/>
                  <a:pt x="201168" y="182880"/>
                  <a:pt x="201168" y="182880"/>
                </a:cubicBezTo>
                <a:cubicBezTo>
                  <a:pt x="234527" y="282958"/>
                  <a:pt x="211461" y="288610"/>
                  <a:pt x="292608" y="329184"/>
                </a:cubicBezTo>
                <a:cubicBezTo>
                  <a:pt x="309850" y="337805"/>
                  <a:pt x="329184" y="341376"/>
                  <a:pt x="347472" y="347472"/>
                </a:cubicBezTo>
                <a:cubicBezTo>
                  <a:pt x="384048" y="335280"/>
                  <a:pt x="445008" y="347472"/>
                  <a:pt x="457200" y="310896"/>
                </a:cubicBezTo>
                <a:cubicBezTo>
                  <a:pt x="481584" y="237744"/>
                  <a:pt x="457200" y="262128"/>
                  <a:pt x="530352" y="237744"/>
                </a:cubicBezTo>
                <a:cubicBezTo>
                  <a:pt x="570253" y="118041"/>
                  <a:pt x="514835" y="235527"/>
                  <a:pt x="603504" y="164592"/>
                </a:cubicBezTo>
                <a:cubicBezTo>
                  <a:pt x="620667" y="150862"/>
                  <a:pt x="622917" y="123458"/>
                  <a:pt x="640080" y="109728"/>
                </a:cubicBezTo>
                <a:cubicBezTo>
                  <a:pt x="655133" y="97686"/>
                  <a:pt x="677702" y="100061"/>
                  <a:pt x="694944" y="91440"/>
                </a:cubicBezTo>
                <a:cubicBezTo>
                  <a:pt x="714603" y="81610"/>
                  <a:pt x="729723" y="63791"/>
                  <a:pt x="749808" y="54864"/>
                </a:cubicBezTo>
                <a:cubicBezTo>
                  <a:pt x="891296" y="-8020"/>
                  <a:pt x="827001" y="50823"/>
                  <a:pt x="877824"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21" name="直線コネクタ 20"/>
          <p:cNvCxnSpPr/>
          <p:nvPr/>
        </p:nvCxnSpPr>
        <p:spPr>
          <a:xfrm>
            <a:off x="6619475" y="2127504"/>
            <a:ext cx="0" cy="42166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9769328" y="2712720"/>
            <a:ext cx="530352" cy="3413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3" name="正方形/長方形 22"/>
          <p:cNvSpPr/>
          <p:nvPr/>
        </p:nvSpPr>
        <p:spPr>
          <a:xfrm>
            <a:off x="6884651" y="3927487"/>
            <a:ext cx="4389120" cy="3840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4" name="正方形/長方形 23"/>
          <p:cNvSpPr/>
          <p:nvPr/>
        </p:nvSpPr>
        <p:spPr>
          <a:xfrm>
            <a:off x="7535311" y="4513958"/>
            <a:ext cx="530352" cy="3413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6" name="フリーフォーム 25"/>
          <p:cNvSpPr/>
          <p:nvPr/>
        </p:nvSpPr>
        <p:spPr>
          <a:xfrm>
            <a:off x="7394420" y="5032523"/>
            <a:ext cx="877824" cy="347472"/>
          </a:xfrm>
          <a:custGeom>
            <a:avLst/>
            <a:gdLst>
              <a:gd name="connsiteX0" fmla="*/ 0 w 877824"/>
              <a:gd name="connsiteY0" fmla="*/ 0 h 347472"/>
              <a:gd name="connsiteX1" fmla="*/ 91440 w 877824"/>
              <a:gd name="connsiteY1" fmla="*/ 73152 h 347472"/>
              <a:gd name="connsiteX2" fmla="*/ 201168 w 877824"/>
              <a:gd name="connsiteY2" fmla="*/ 182880 h 347472"/>
              <a:gd name="connsiteX3" fmla="*/ 292608 w 877824"/>
              <a:gd name="connsiteY3" fmla="*/ 329184 h 347472"/>
              <a:gd name="connsiteX4" fmla="*/ 347472 w 877824"/>
              <a:gd name="connsiteY4" fmla="*/ 347472 h 347472"/>
              <a:gd name="connsiteX5" fmla="*/ 457200 w 877824"/>
              <a:gd name="connsiteY5" fmla="*/ 310896 h 347472"/>
              <a:gd name="connsiteX6" fmla="*/ 530352 w 877824"/>
              <a:gd name="connsiteY6" fmla="*/ 237744 h 347472"/>
              <a:gd name="connsiteX7" fmla="*/ 603504 w 877824"/>
              <a:gd name="connsiteY7" fmla="*/ 164592 h 347472"/>
              <a:gd name="connsiteX8" fmla="*/ 640080 w 877824"/>
              <a:gd name="connsiteY8" fmla="*/ 109728 h 347472"/>
              <a:gd name="connsiteX9" fmla="*/ 694944 w 877824"/>
              <a:gd name="connsiteY9" fmla="*/ 91440 h 347472"/>
              <a:gd name="connsiteX10" fmla="*/ 749808 w 877824"/>
              <a:gd name="connsiteY10" fmla="*/ 54864 h 347472"/>
              <a:gd name="connsiteX11" fmla="*/ 877824 w 877824"/>
              <a:gd name="connsiteY11" fmla="*/ 0 h 34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824" h="347472">
                <a:moveTo>
                  <a:pt x="0" y="0"/>
                </a:moveTo>
                <a:cubicBezTo>
                  <a:pt x="30480" y="24384"/>
                  <a:pt x="62558" y="46895"/>
                  <a:pt x="91440" y="73152"/>
                </a:cubicBezTo>
                <a:cubicBezTo>
                  <a:pt x="129714" y="107947"/>
                  <a:pt x="201168" y="182880"/>
                  <a:pt x="201168" y="182880"/>
                </a:cubicBezTo>
                <a:cubicBezTo>
                  <a:pt x="234527" y="282958"/>
                  <a:pt x="211461" y="288610"/>
                  <a:pt x="292608" y="329184"/>
                </a:cubicBezTo>
                <a:cubicBezTo>
                  <a:pt x="309850" y="337805"/>
                  <a:pt x="329184" y="341376"/>
                  <a:pt x="347472" y="347472"/>
                </a:cubicBezTo>
                <a:cubicBezTo>
                  <a:pt x="384048" y="335280"/>
                  <a:pt x="445008" y="347472"/>
                  <a:pt x="457200" y="310896"/>
                </a:cubicBezTo>
                <a:cubicBezTo>
                  <a:pt x="481584" y="237744"/>
                  <a:pt x="457200" y="262128"/>
                  <a:pt x="530352" y="237744"/>
                </a:cubicBezTo>
                <a:cubicBezTo>
                  <a:pt x="570253" y="118041"/>
                  <a:pt x="514835" y="235527"/>
                  <a:pt x="603504" y="164592"/>
                </a:cubicBezTo>
                <a:cubicBezTo>
                  <a:pt x="620667" y="150862"/>
                  <a:pt x="622917" y="123458"/>
                  <a:pt x="640080" y="109728"/>
                </a:cubicBezTo>
                <a:cubicBezTo>
                  <a:pt x="655133" y="97686"/>
                  <a:pt x="677702" y="100061"/>
                  <a:pt x="694944" y="91440"/>
                </a:cubicBezTo>
                <a:cubicBezTo>
                  <a:pt x="714603" y="81610"/>
                  <a:pt x="729723" y="63791"/>
                  <a:pt x="749808" y="54864"/>
                </a:cubicBezTo>
                <a:cubicBezTo>
                  <a:pt x="891296" y="-8020"/>
                  <a:pt x="827001" y="50823"/>
                  <a:pt x="877824"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30" name="直線コネクタ 29"/>
          <p:cNvCxnSpPr/>
          <p:nvPr/>
        </p:nvCxnSpPr>
        <p:spPr>
          <a:xfrm>
            <a:off x="7539971" y="2127504"/>
            <a:ext cx="0" cy="42166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6619475" y="2724080"/>
            <a:ext cx="530352" cy="3413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7834785" y="1390627"/>
            <a:ext cx="649537" cy="369332"/>
          </a:xfrm>
          <a:prstGeom prst="rect">
            <a:avLst/>
          </a:prstGeom>
          <a:noFill/>
        </p:spPr>
        <p:txBody>
          <a:bodyPr wrap="none" rtlCol="0">
            <a:spAutoFit/>
          </a:bodyPr>
          <a:lstStyle/>
          <a:p>
            <a:r>
              <a:rPr kumimoji="1" lang="en-US" altLang="ja-JP" dirty="0" smtClean="0"/>
              <a:t>Time</a:t>
            </a:r>
            <a:endParaRPr kumimoji="1" lang="ja-JP" altLang="en-US" dirty="0"/>
          </a:p>
        </p:txBody>
      </p:sp>
      <p:sp>
        <p:nvSpPr>
          <p:cNvPr id="37" name="テキスト ボックス 36"/>
          <p:cNvSpPr txBox="1"/>
          <p:nvPr/>
        </p:nvSpPr>
        <p:spPr>
          <a:xfrm>
            <a:off x="5805804" y="1942838"/>
            <a:ext cx="409086" cy="369332"/>
          </a:xfrm>
          <a:prstGeom prst="rect">
            <a:avLst/>
          </a:prstGeom>
          <a:noFill/>
        </p:spPr>
        <p:txBody>
          <a:bodyPr wrap="none" rtlCol="0">
            <a:spAutoFit/>
          </a:bodyPr>
          <a:lstStyle/>
          <a:p>
            <a:r>
              <a:rPr kumimoji="1" lang="en-US" altLang="ja-JP" dirty="0" smtClean="0"/>
              <a:t>PS</a:t>
            </a:r>
            <a:endParaRPr kumimoji="1" lang="ja-JP" altLang="en-US" dirty="0"/>
          </a:p>
        </p:txBody>
      </p:sp>
      <p:sp>
        <p:nvSpPr>
          <p:cNvPr id="38" name="テキスト ボックス 37"/>
          <p:cNvSpPr txBox="1"/>
          <p:nvPr/>
        </p:nvSpPr>
        <p:spPr>
          <a:xfrm>
            <a:off x="5611840" y="2518255"/>
            <a:ext cx="797013" cy="369332"/>
          </a:xfrm>
          <a:prstGeom prst="rect">
            <a:avLst/>
          </a:prstGeom>
          <a:noFill/>
        </p:spPr>
        <p:txBody>
          <a:bodyPr wrap="none" rtlCol="0">
            <a:spAutoFit/>
          </a:bodyPr>
          <a:lstStyle/>
          <a:p>
            <a:r>
              <a:rPr kumimoji="1" lang="en-US" altLang="ja-JP" dirty="0" smtClean="0"/>
              <a:t>discri1</a:t>
            </a:r>
            <a:endParaRPr kumimoji="1" lang="ja-JP" altLang="en-US" dirty="0"/>
          </a:p>
        </p:txBody>
      </p:sp>
      <p:sp>
        <p:nvSpPr>
          <p:cNvPr id="39" name="テキスト ボックス 38"/>
          <p:cNvSpPr txBox="1"/>
          <p:nvPr/>
        </p:nvSpPr>
        <p:spPr>
          <a:xfrm>
            <a:off x="5710609" y="3725008"/>
            <a:ext cx="704745" cy="369332"/>
          </a:xfrm>
          <a:prstGeom prst="rect">
            <a:avLst/>
          </a:prstGeom>
          <a:noFill/>
        </p:spPr>
        <p:txBody>
          <a:bodyPr wrap="none" rtlCol="0">
            <a:spAutoFit/>
          </a:bodyPr>
          <a:lstStyle/>
          <a:p>
            <a:r>
              <a:rPr kumimoji="1" lang="en-US" altLang="ja-JP" dirty="0" smtClean="0"/>
              <a:t>gate1</a:t>
            </a:r>
            <a:endParaRPr kumimoji="1" lang="ja-JP" altLang="en-US" dirty="0"/>
          </a:p>
        </p:txBody>
      </p:sp>
      <p:sp>
        <p:nvSpPr>
          <p:cNvPr id="40" name="テキスト ボックス 39"/>
          <p:cNvSpPr txBox="1"/>
          <p:nvPr/>
        </p:nvSpPr>
        <p:spPr>
          <a:xfrm>
            <a:off x="5823958" y="4293821"/>
            <a:ext cx="577081" cy="369332"/>
          </a:xfrm>
          <a:prstGeom prst="rect">
            <a:avLst/>
          </a:prstGeom>
          <a:noFill/>
        </p:spPr>
        <p:txBody>
          <a:bodyPr wrap="none" rtlCol="0">
            <a:spAutoFit/>
          </a:bodyPr>
          <a:lstStyle/>
          <a:p>
            <a:r>
              <a:rPr kumimoji="1" lang="en-US" altLang="ja-JP" dirty="0" smtClean="0"/>
              <a:t>coin</a:t>
            </a:r>
            <a:endParaRPr kumimoji="1" lang="ja-JP" altLang="en-US" dirty="0"/>
          </a:p>
        </p:txBody>
      </p:sp>
      <p:sp>
        <p:nvSpPr>
          <p:cNvPr id="41" name="テキスト ボックス 40"/>
          <p:cNvSpPr txBox="1"/>
          <p:nvPr/>
        </p:nvSpPr>
        <p:spPr>
          <a:xfrm>
            <a:off x="5815236" y="4847857"/>
            <a:ext cx="502061" cy="369332"/>
          </a:xfrm>
          <a:prstGeom prst="rect">
            <a:avLst/>
          </a:prstGeom>
          <a:noFill/>
        </p:spPr>
        <p:txBody>
          <a:bodyPr wrap="none" rtlCol="0">
            <a:spAutoFit/>
          </a:bodyPr>
          <a:lstStyle/>
          <a:p>
            <a:r>
              <a:rPr kumimoji="1" lang="en-US" altLang="ja-JP" dirty="0" err="1" smtClean="0"/>
              <a:t>NaI</a:t>
            </a:r>
            <a:endParaRPr kumimoji="1" lang="ja-JP" altLang="en-US" dirty="0"/>
          </a:p>
        </p:txBody>
      </p:sp>
      <p:sp>
        <p:nvSpPr>
          <p:cNvPr id="42" name="テキスト ボックス 41"/>
          <p:cNvSpPr txBox="1"/>
          <p:nvPr/>
        </p:nvSpPr>
        <p:spPr>
          <a:xfrm>
            <a:off x="5756003" y="5279963"/>
            <a:ext cx="679994" cy="369332"/>
          </a:xfrm>
          <a:prstGeom prst="rect">
            <a:avLst/>
          </a:prstGeom>
          <a:noFill/>
        </p:spPr>
        <p:txBody>
          <a:bodyPr wrap="none" rtlCol="0">
            <a:spAutoFit/>
          </a:bodyPr>
          <a:lstStyle/>
          <a:p>
            <a:r>
              <a:rPr kumimoji="1" lang="en-US" altLang="ja-JP" dirty="0" err="1" smtClean="0"/>
              <a:t>discri</a:t>
            </a:r>
            <a:endParaRPr kumimoji="1" lang="ja-JP" altLang="en-US" dirty="0"/>
          </a:p>
        </p:txBody>
      </p:sp>
      <p:cxnSp>
        <p:nvCxnSpPr>
          <p:cNvPr id="44" name="直線矢印コネクタ 43"/>
          <p:cNvCxnSpPr/>
          <p:nvPr/>
        </p:nvCxnSpPr>
        <p:spPr>
          <a:xfrm>
            <a:off x="6619475" y="3328417"/>
            <a:ext cx="3127248" cy="0"/>
          </a:xfrm>
          <a:prstGeom prst="straightConnector1">
            <a:avLst/>
          </a:prstGeom>
          <a:ln>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6619475" y="6142277"/>
            <a:ext cx="920496" cy="0"/>
          </a:xfrm>
          <a:prstGeom prst="straightConnector1">
            <a:avLst/>
          </a:prstGeom>
          <a:ln>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7562576" y="6142277"/>
            <a:ext cx="2206752" cy="0"/>
          </a:xfrm>
          <a:prstGeom prst="straightConnector1">
            <a:avLst/>
          </a:prstGeom>
          <a:ln>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7634873" y="3328416"/>
            <a:ext cx="1331326" cy="369332"/>
          </a:xfrm>
          <a:prstGeom prst="rect">
            <a:avLst/>
          </a:prstGeom>
          <a:noFill/>
        </p:spPr>
        <p:txBody>
          <a:bodyPr wrap="none" rtlCol="0">
            <a:spAutoFit/>
          </a:bodyPr>
          <a:lstStyle/>
          <a:p>
            <a:r>
              <a:rPr kumimoji="1" lang="en-US" altLang="ja-JP" dirty="0" smtClean="0"/>
              <a:t>Delay:890ns</a:t>
            </a:r>
            <a:endParaRPr kumimoji="1" lang="ja-JP" altLang="en-US" dirty="0"/>
          </a:p>
        </p:txBody>
      </p:sp>
      <p:sp>
        <p:nvSpPr>
          <p:cNvPr id="50" name="テキスト ボックス 49"/>
          <p:cNvSpPr txBox="1"/>
          <p:nvPr/>
        </p:nvSpPr>
        <p:spPr>
          <a:xfrm>
            <a:off x="6526877" y="6173346"/>
            <a:ext cx="1107996" cy="369332"/>
          </a:xfrm>
          <a:prstGeom prst="rect">
            <a:avLst/>
          </a:prstGeom>
          <a:noFill/>
        </p:spPr>
        <p:txBody>
          <a:bodyPr wrap="none" rtlCol="0">
            <a:spAutoFit/>
          </a:bodyPr>
          <a:lstStyle/>
          <a:p>
            <a:r>
              <a:rPr kumimoji="1" lang="ja-JP" altLang="en-US" dirty="0" smtClean="0"/>
              <a:t>崩壊時間</a:t>
            </a:r>
            <a:endParaRPr kumimoji="1" lang="ja-JP" altLang="en-US" dirty="0"/>
          </a:p>
        </p:txBody>
      </p:sp>
      <p:sp>
        <p:nvSpPr>
          <p:cNvPr id="51" name="テキスト ボックス 50"/>
          <p:cNvSpPr txBox="1"/>
          <p:nvPr/>
        </p:nvSpPr>
        <p:spPr>
          <a:xfrm>
            <a:off x="8098324" y="6173346"/>
            <a:ext cx="1024639" cy="369332"/>
          </a:xfrm>
          <a:prstGeom prst="rect">
            <a:avLst/>
          </a:prstGeom>
          <a:noFill/>
        </p:spPr>
        <p:txBody>
          <a:bodyPr wrap="none" rtlCol="0">
            <a:spAutoFit/>
          </a:bodyPr>
          <a:lstStyle/>
          <a:p>
            <a:r>
              <a:rPr kumimoji="1" lang="en-US" altLang="ja-JP" dirty="0" smtClean="0"/>
              <a:t>TDC</a:t>
            </a:r>
            <a:r>
              <a:rPr kumimoji="1" lang="ja-JP" altLang="en-US" dirty="0" smtClean="0"/>
              <a:t>の値</a:t>
            </a:r>
            <a:endParaRPr kumimoji="1" lang="ja-JP" altLang="en-US" dirty="0"/>
          </a:p>
        </p:txBody>
      </p:sp>
      <p:sp>
        <p:nvSpPr>
          <p:cNvPr id="35" name="正方形/長方形 34"/>
          <p:cNvSpPr/>
          <p:nvPr/>
        </p:nvSpPr>
        <p:spPr>
          <a:xfrm>
            <a:off x="7535311" y="5495390"/>
            <a:ext cx="530352" cy="3413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43" name="直線コネクタ 42"/>
          <p:cNvCxnSpPr/>
          <p:nvPr/>
        </p:nvCxnSpPr>
        <p:spPr>
          <a:xfrm>
            <a:off x="9746723" y="2147054"/>
            <a:ext cx="0" cy="421665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96697" y="2497419"/>
            <a:ext cx="5659306" cy="2031325"/>
          </a:xfrm>
          <a:prstGeom prst="rect">
            <a:avLst/>
          </a:prstGeom>
          <a:noFill/>
        </p:spPr>
        <p:txBody>
          <a:bodyPr wrap="none" rtlCol="0">
            <a:spAutoFit/>
          </a:bodyPr>
          <a:lstStyle/>
          <a:p>
            <a:r>
              <a:rPr kumimoji="1" lang="ja-JP" altLang="en-US" dirty="0" smtClean="0"/>
              <a:t>測定の際には</a:t>
            </a:r>
            <a:r>
              <a:rPr kumimoji="1" lang="en-US" altLang="ja-JP" dirty="0" smtClean="0"/>
              <a:t>PS</a:t>
            </a:r>
            <a:r>
              <a:rPr kumimoji="1" lang="ja-JP" altLang="en-US" dirty="0" smtClean="0"/>
              <a:t>を通過した</a:t>
            </a:r>
            <a:r>
              <a:rPr kumimoji="1" lang="en-US" altLang="ja-JP" dirty="0" smtClean="0"/>
              <a:t>e</a:t>
            </a:r>
            <a:r>
              <a:rPr kumimoji="1" lang="ja-JP" altLang="en-US" dirty="0" smtClean="0"/>
              <a:t>⁺が必ず</a:t>
            </a:r>
            <a:r>
              <a:rPr kumimoji="1" lang="en-US" altLang="ja-JP" dirty="0" smtClean="0"/>
              <a:t>Ps</a:t>
            </a:r>
            <a:r>
              <a:rPr kumimoji="1" lang="ja-JP" altLang="en-US" dirty="0" smtClean="0"/>
              <a:t>を形成するとは</a:t>
            </a:r>
            <a:endParaRPr kumimoji="1" lang="en-US" altLang="ja-JP" dirty="0" smtClean="0"/>
          </a:p>
          <a:p>
            <a:r>
              <a:rPr lang="ja-JP" altLang="en-US" dirty="0"/>
              <a:t>限</a:t>
            </a:r>
            <a:r>
              <a:rPr lang="ja-JP" altLang="en-US" dirty="0" smtClean="0"/>
              <a:t>らないので、</a:t>
            </a:r>
            <a:r>
              <a:rPr lang="en-US" altLang="ja-JP" dirty="0" smtClean="0"/>
              <a:t>PS</a:t>
            </a:r>
            <a:r>
              <a:rPr lang="ja-JP" altLang="en-US" dirty="0" smtClean="0"/>
              <a:t>の</a:t>
            </a:r>
            <a:r>
              <a:rPr lang="en-US" altLang="ja-JP" dirty="0" smtClean="0"/>
              <a:t>gate</a:t>
            </a:r>
            <a:r>
              <a:rPr lang="ja-JP" altLang="en-US" dirty="0" smtClean="0"/>
              <a:t>と</a:t>
            </a:r>
            <a:r>
              <a:rPr lang="en-US" altLang="ja-JP" dirty="0" err="1" smtClean="0"/>
              <a:t>NaI</a:t>
            </a:r>
            <a:r>
              <a:rPr lang="ja-JP" altLang="en-US" dirty="0" smtClean="0"/>
              <a:t>の</a:t>
            </a:r>
            <a:r>
              <a:rPr lang="en-US" altLang="ja-JP" dirty="0" smtClean="0"/>
              <a:t>coincidence</a:t>
            </a:r>
            <a:r>
              <a:rPr lang="ja-JP" altLang="en-US" dirty="0" smtClean="0"/>
              <a:t>をとり、それを</a:t>
            </a:r>
            <a:endParaRPr lang="en-US" altLang="ja-JP" dirty="0" smtClean="0"/>
          </a:p>
          <a:p>
            <a:r>
              <a:rPr lang="en-US" altLang="ja-JP" dirty="0" smtClean="0"/>
              <a:t>TDC</a:t>
            </a:r>
            <a:r>
              <a:rPr lang="ja-JP" altLang="en-US" dirty="0" smtClean="0"/>
              <a:t>の</a:t>
            </a:r>
            <a:r>
              <a:rPr lang="en-US" altLang="ja-JP" dirty="0" smtClean="0"/>
              <a:t>start</a:t>
            </a:r>
            <a:r>
              <a:rPr lang="ja-JP" altLang="en-US" dirty="0" smtClean="0"/>
              <a:t>とする。</a:t>
            </a:r>
            <a:endParaRPr lang="en-US" altLang="ja-JP" dirty="0" smtClean="0"/>
          </a:p>
          <a:p>
            <a:endParaRPr kumimoji="1" lang="en-US" altLang="ja-JP" dirty="0" smtClean="0"/>
          </a:p>
          <a:p>
            <a:r>
              <a:rPr kumimoji="1" lang="ja-JP" altLang="en-US" dirty="0" smtClean="0"/>
              <a:t>この時求める崩壊時間は、</a:t>
            </a:r>
            <a:endParaRPr kumimoji="1" lang="en-US" altLang="ja-JP" dirty="0" smtClean="0"/>
          </a:p>
          <a:p>
            <a:r>
              <a:rPr lang="ja-JP" altLang="en-US" dirty="0" smtClean="0"/>
              <a:t>（崩壊時間）＝（</a:t>
            </a:r>
            <a:r>
              <a:rPr lang="en-US" altLang="ja-JP" dirty="0" smtClean="0"/>
              <a:t>Delay</a:t>
            </a:r>
            <a:r>
              <a:rPr lang="ja-JP" altLang="en-US" dirty="0" smtClean="0"/>
              <a:t>）－（</a:t>
            </a:r>
            <a:r>
              <a:rPr lang="en-US" altLang="ja-JP" dirty="0" smtClean="0"/>
              <a:t>TDC</a:t>
            </a:r>
            <a:r>
              <a:rPr lang="ja-JP" altLang="en-US" dirty="0" smtClean="0"/>
              <a:t>の値）</a:t>
            </a:r>
            <a:endParaRPr lang="en-US" altLang="ja-JP" dirty="0" smtClean="0"/>
          </a:p>
          <a:p>
            <a:r>
              <a:rPr kumimoji="1" lang="ja-JP" altLang="en-US" dirty="0" smtClean="0"/>
              <a:t>となる</a:t>
            </a:r>
            <a:r>
              <a:rPr kumimoji="1" lang="ja-JP" altLang="en-US" dirty="0"/>
              <a:t>。</a:t>
            </a:r>
          </a:p>
        </p:txBody>
      </p:sp>
      <p:sp>
        <p:nvSpPr>
          <p:cNvPr id="5" name="テキスト ボックス 4"/>
          <p:cNvSpPr txBox="1"/>
          <p:nvPr/>
        </p:nvSpPr>
        <p:spPr>
          <a:xfrm>
            <a:off x="7473337" y="5772945"/>
            <a:ext cx="992003" cy="369332"/>
          </a:xfrm>
          <a:prstGeom prst="rect">
            <a:avLst/>
          </a:prstGeom>
          <a:noFill/>
        </p:spPr>
        <p:txBody>
          <a:bodyPr wrap="none" rtlCol="0">
            <a:spAutoFit/>
          </a:bodyPr>
          <a:lstStyle/>
          <a:p>
            <a:r>
              <a:rPr kumimoji="1" lang="en-US" altLang="ja-JP" dirty="0" err="1" smtClean="0"/>
              <a:t>TDCstart</a:t>
            </a:r>
            <a:endParaRPr kumimoji="1" lang="ja-JP" altLang="en-US" dirty="0"/>
          </a:p>
        </p:txBody>
      </p:sp>
      <p:sp>
        <p:nvSpPr>
          <p:cNvPr id="8" name="テキスト ボックス 7"/>
          <p:cNvSpPr txBox="1"/>
          <p:nvPr/>
        </p:nvSpPr>
        <p:spPr>
          <a:xfrm>
            <a:off x="9698683" y="3010920"/>
            <a:ext cx="968535" cy="369332"/>
          </a:xfrm>
          <a:prstGeom prst="rect">
            <a:avLst/>
          </a:prstGeom>
          <a:noFill/>
        </p:spPr>
        <p:txBody>
          <a:bodyPr wrap="none" rtlCol="0">
            <a:spAutoFit/>
          </a:bodyPr>
          <a:lstStyle/>
          <a:p>
            <a:r>
              <a:rPr kumimoji="1" lang="en-US" altLang="ja-JP" dirty="0" err="1" smtClean="0"/>
              <a:t>TDCstop</a:t>
            </a:r>
            <a:endParaRPr kumimoji="1" lang="ja-JP" altLang="en-US" dirty="0"/>
          </a:p>
        </p:txBody>
      </p:sp>
    </p:spTree>
    <p:extLst>
      <p:ext uri="{BB962C8B-B14F-4D97-AF65-F5344CB8AC3E}">
        <p14:creationId xmlns:p14="http://schemas.microsoft.com/office/powerpoint/2010/main" val="1863941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12192000" cy="10079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ja-JP" altLang="en-US" sz="6000" dirty="0"/>
              <a:t>回路図</a:t>
            </a:r>
            <a:endParaRPr kumimoji="1" lang="ja-JP" altLang="en-US" sz="6000" dirty="0"/>
          </a:p>
        </p:txBody>
      </p:sp>
      <p:sp>
        <p:nvSpPr>
          <p:cNvPr id="6" name="スライド番号プレースホルダー 5"/>
          <p:cNvSpPr>
            <a:spLocks noGrp="1"/>
          </p:cNvSpPr>
          <p:nvPr>
            <p:ph type="sldNum" sz="quarter" idx="12"/>
          </p:nvPr>
        </p:nvSpPr>
        <p:spPr/>
        <p:txBody>
          <a:bodyPr/>
          <a:lstStyle/>
          <a:p>
            <a:fld id="{920146D6-F2DB-4ED1-95D1-5E5889B24418}" type="slidenum">
              <a:rPr kumimoji="1" lang="ja-JP" altLang="en-US" smtClean="0"/>
              <a:t>16</a:t>
            </a:fld>
            <a:endParaRPr kumimoji="1" lang="ja-JP" altLang="en-US"/>
          </a:p>
        </p:txBody>
      </p:sp>
      <p:sp>
        <p:nvSpPr>
          <p:cNvPr id="5" name="正方形/長方形 4"/>
          <p:cNvSpPr/>
          <p:nvPr/>
        </p:nvSpPr>
        <p:spPr>
          <a:xfrm>
            <a:off x="1060704" y="3007273"/>
            <a:ext cx="1207008" cy="54864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PS</a:t>
            </a:r>
            <a:endParaRPr kumimoji="1" lang="ja-JP" altLang="en-US" dirty="0"/>
          </a:p>
        </p:txBody>
      </p:sp>
      <p:sp>
        <p:nvSpPr>
          <p:cNvPr id="8" name="正方形/長方形 7"/>
          <p:cNvSpPr/>
          <p:nvPr/>
        </p:nvSpPr>
        <p:spPr>
          <a:xfrm>
            <a:off x="1060704" y="3854951"/>
            <a:ext cx="1207008" cy="548640"/>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NaI2</a:t>
            </a:r>
            <a:endParaRPr kumimoji="1" lang="ja-JP" altLang="en-US" dirty="0"/>
          </a:p>
        </p:txBody>
      </p:sp>
      <p:sp>
        <p:nvSpPr>
          <p:cNvPr id="9" name="正方形/長方形 8"/>
          <p:cNvSpPr/>
          <p:nvPr/>
        </p:nvSpPr>
        <p:spPr>
          <a:xfrm>
            <a:off x="1060704" y="4681550"/>
            <a:ext cx="1207008" cy="548640"/>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NaI3</a:t>
            </a:r>
            <a:endParaRPr kumimoji="1" lang="ja-JP" altLang="en-US" dirty="0"/>
          </a:p>
        </p:txBody>
      </p:sp>
      <p:sp>
        <p:nvSpPr>
          <p:cNvPr id="10" name="正方形/長方形 9"/>
          <p:cNvSpPr/>
          <p:nvPr/>
        </p:nvSpPr>
        <p:spPr>
          <a:xfrm>
            <a:off x="1060704" y="5508149"/>
            <a:ext cx="1207008" cy="548640"/>
          </a:xfrm>
          <a:prstGeom prst="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NaI4</a:t>
            </a:r>
            <a:endParaRPr kumimoji="1" lang="ja-JP" altLang="en-US" dirty="0"/>
          </a:p>
        </p:txBody>
      </p:sp>
      <p:sp>
        <p:nvSpPr>
          <p:cNvPr id="14" name="フローチャート: 抜出し 13"/>
          <p:cNvSpPr/>
          <p:nvPr/>
        </p:nvSpPr>
        <p:spPr>
          <a:xfrm rot="5400000">
            <a:off x="3503840" y="3239878"/>
            <a:ext cx="774712" cy="1778478"/>
          </a:xfrm>
          <a:prstGeom prst="flowChartExtra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フローチャート: 抜出し 14"/>
          <p:cNvSpPr/>
          <p:nvPr/>
        </p:nvSpPr>
        <p:spPr>
          <a:xfrm rot="5400000">
            <a:off x="3519855" y="2398810"/>
            <a:ext cx="774712" cy="1778477"/>
          </a:xfrm>
          <a:prstGeom prst="flowChartExtra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6" name="フローチャート: 抜出し 15"/>
          <p:cNvSpPr/>
          <p:nvPr/>
        </p:nvSpPr>
        <p:spPr>
          <a:xfrm rot="5400000">
            <a:off x="3496574" y="4105164"/>
            <a:ext cx="774712" cy="1778478"/>
          </a:xfrm>
          <a:prstGeom prst="flowChartExtra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フローチャート: 抜出し 16"/>
          <p:cNvSpPr/>
          <p:nvPr/>
        </p:nvSpPr>
        <p:spPr>
          <a:xfrm rot="5400000">
            <a:off x="3496573" y="4929346"/>
            <a:ext cx="774712" cy="1778476"/>
          </a:xfrm>
          <a:prstGeom prst="flowChartExtra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フローチャート: 記憶データ 17"/>
          <p:cNvSpPr/>
          <p:nvPr/>
        </p:nvSpPr>
        <p:spPr>
          <a:xfrm flipH="1">
            <a:off x="4739089" y="2145007"/>
            <a:ext cx="1060704" cy="742189"/>
          </a:xfrm>
          <a:prstGeom prst="flowChartOnlineStorage">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FAN</a:t>
            </a:r>
            <a:endParaRPr kumimoji="1" lang="ja-JP" altLang="en-US" dirty="0"/>
          </a:p>
        </p:txBody>
      </p:sp>
      <p:sp>
        <p:nvSpPr>
          <p:cNvPr id="19" name="フローチャート: 論理積ゲート 18"/>
          <p:cNvSpPr/>
          <p:nvPr/>
        </p:nvSpPr>
        <p:spPr>
          <a:xfrm>
            <a:off x="7329612" y="2144943"/>
            <a:ext cx="1133856" cy="742189"/>
          </a:xfrm>
          <a:prstGeom prst="flowChartDelay">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coin</a:t>
            </a:r>
            <a:endParaRPr kumimoji="1" lang="ja-JP" altLang="en-US" dirty="0"/>
          </a:p>
        </p:txBody>
      </p:sp>
      <p:sp>
        <p:nvSpPr>
          <p:cNvPr id="20" name="正方形/長方形 19"/>
          <p:cNvSpPr/>
          <p:nvPr/>
        </p:nvSpPr>
        <p:spPr>
          <a:xfrm>
            <a:off x="8268121" y="1355255"/>
            <a:ext cx="1207008" cy="54864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gate2</a:t>
            </a:r>
            <a:endParaRPr kumimoji="1" lang="ja-JP" altLang="en-US" dirty="0"/>
          </a:p>
        </p:txBody>
      </p:sp>
      <p:sp>
        <p:nvSpPr>
          <p:cNvPr id="21" name="正方形/長方形 20"/>
          <p:cNvSpPr/>
          <p:nvPr/>
        </p:nvSpPr>
        <p:spPr>
          <a:xfrm>
            <a:off x="5196289" y="1358531"/>
            <a:ext cx="1207008" cy="54864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gate1</a:t>
            </a:r>
            <a:endParaRPr kumimoji="1" lang="ja-JP" altLang="en-US" dirty="0"/>
          </a:p>
        </p:txBody>
      </p:sp>
      <p:sp>
        <p:nvSpPr>
          <p:cNvPr id="22" name="テキスト ボックス 21"/>
          <p:cNvSpPr txBox="1"/>
          <p:nvPr/>
        </p:nvSpPr>
        <p:spPr>
          <a:xfrm>
            <a:off x="3086914" y="3103382"/>
            <a:ext cx="797013" cy="369332"/>
          </a:xfrm>
          <a:prstGeom prst="rect">
            <a:avLst/>
          </a:prstGeom>
          <a:noFill/>
        </p:spPr>
        <p:txBody>
          <a:bodyPr wrap="none" rtlCol="0">
            <a:spAutoFit/>
          </a:bodyPr>
          <a:lstStyle/>
          <a:p>
            <a:r>
              <a:rPr kumimoji="1" lang="en-US" altLang="ja-JP" dirty="0" smtClean="0"/>
              <a:t>discri1</a:t>
            </a:r>
            <a:endParaRPr kumimoji="1" lang="ja-JP" altLang="en-US" dirty="0"/>
          </a:p>
        </p:txBody>
      </p:sp>
      <p:sp>
        <p:nvSpPr>
          <p:cNvPr id="23" name="テキスト ボックス 22"/>
          <p:cNvSpPr txBox="1"/>
          <p:nvPr/>
        </p:nvSpPr>
        <p:spPr>
          <a:xfrm>
            <a:off x="3086914" y="3949323"/>
            <a:ext cx="797013" cy="369332"/>
          </a:xfrm>
          <a:prstGeom prst="rect">
            <a:avLst/>
          </a:prstGeom>
          <a:noFill/>
        </p:spPr>
        <p:txBody>
          <a:bodyPr wrap="none" rtlCol="0">
            <a:spAutoFit/>
          </a:bodyPr>
          <a:lstStyle/>
          <a:p>
            <a:r>
              <a:rPr kumimoji="1" lang="en-US" altLang="ja-JP" dirty="0" smtClean="0"/>
              <a:t>discri2</a:t>
            </a:r>
            <a:endParaRPr kumimoji="1" lang="ja-JP" altLang="en-US" dirty="0"/>
          </a:p>
        </p:txBody>
      </p:sp>
      <p:sp>
        <p:nvSpPr>
          <p:cNvPr id="24" name="テキスト ボックス 23"/>
          <p:cNvSpPr txBox="1"/>
          <p:nvPr/>
        </p:nvSpPr>
        <p:spPr>
          <a:xfrm>
            <a:off x="3086913" y="4808061"/>
            <a:ext cx="797013" cy="369332"/>
          </a:xfrm>
          <a:prstGeom prst="rect">
            <a:avLst/>
          </a:prstGeom>
          <a:noFill/>
        </p:spPr>
        <p:txBody>
          <a:bodyPr wrap="none" rtlCol="0">
            <a:spAutoFit/>
          </a:bodyPr>
          <a:lstStyle/>
          <a:p>
            <a:r>
              <a:rPr kumimoji="1" lang="en-US" altLang="ja-JP" dirty="0" smtClean="0"/>
              <a:t>discri3</a:t>
            </a:r>
            <a:endParaRPr kumimoji="1" lang="ja-JP" altLang="en-US" dirty="0"/>
          </a:p>
        </p:txBody>
      </p:sp>
      <p:sp>
        <p:nvSpPr>
          <p:cNvPr id="25" name="テキスト ボックス 24"/>
          <p:cNvSpPr txBox="1"/>
          <p:nvPr/>
        </p:nvSpPr>
        <p:spPr>
          <a:xfrm>
            <a:off x="3077636" y="5637296"/>
            <a:ext cx="797013" cy="369332"/>
          </a:xfrm>
          <a:prstGeom prst="rect">
            <a:avLst/>
          </a:prstGeom>
          <a:noFill/>
        </p:spPr>
        <p:txBody>
          <a:bodyPr wrap="none" rtlCol="0">
            <a:spAutoFit/>
          </a:bodyPr>
          <a:lstStyle/>
          <a:p>
            <a:r>
              <a:rPr kumimoji="1" lang="en-US" altLang="ja-JP" dirty="0" smtClean="0"/>
              <a:t>discri4</a:t>
            </a:r>
            <a:endParaRPr kumimoji="1" lang="ja-JP" altLang="en-US" dirty="0"/>
          </a:p>
        </p:txBody>
      </p:sp>
      <p:cxnSp>
        <p:nvCxnSpPr>
          <p:cNvPr id="27" name="直線矢印コネクタ 26"/>
          <p:cNvCxnSpPr>
            <a:stCxn id="5" idx="3"/>
            <a:endCxn id="15" idx="2"/>
          </p:cNvCxnSpPr>
          <p:nvPr/>
        </p:nvCxnSpPr>
        <p:spPr>
          <a:xfrm>
            <a:off x="2267712" y="3281593"/>
            <a:ext cx="750261" cy="64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8" idx="3"/>
            <a:endCxn id="14" idx="2"/>
          </p:cNvCxnSpPr>
          <p:nvPr/>
        </p:nvCxnSpPr>
        <p:spPr>
          <a:xfrm flipV="1">
            <a:off x="2267712" y="4129117"/>
            <a:ext cx="734245" cy="15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0" name="直線矢印コネクタ 29"/>
          <p:cNvCxnSpPr/>
          <p:nvPr/>
        </p:nvCxnSpPr>
        <p:spPr>
          <a:xfrm flipV="1">
            <a:off x="2274977" y="5230214"/>
            <a:ext cx="726980" cy="2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2290994" y="6073539"/>
            <a:ext cx="726980" cy="2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9342120" y="2448806"/>
            <a:ext cx="1280160" cy="1940338"/>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35" name="正方形/長方形 34"/>
          <p:cNvSpPr/>
          <p:nvPr/>
        </p:nvSpPr>
        <p:spPr>
          <a:xfrm>
            <a:off x="9527271" y="4808061"/>
            <a:ext cx="1280160" cy="1940338"/>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cxnSp>
        <p:nvCxnSpPr>
          <p:cNvPr id="37" name="カギ線コネクタ 36"/>
          <p:cNvCxnSpPr>
            <a:stCxn id="15" idx="0"/>
          </p:cNvCxnSpPr>
          <p:nvPr/>
        </p:nvCxnSpPr>
        <p:spPr>
          <a:xfrm flipV="1">
            <a:off x="4796450" y="3288048"/>
            <a:ext cx="4568951" cy="1"/>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40" name="カギ線コネクタ 39"/>
          <p:cNvCxnSpPr>
            <a:stCxn id="14" idx="0"/>
          </p:cNvCxnSpPr>
          <p:nvPr/>
        </p:nvCxnSpPr>
        <p:spPr>
          <a:xfrm flipV="1">
            <a:off x="4780435" y="3562343"/>
            <a:ext cx="4545669" cy="566774"/>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a:xfrm flipV="1">
            <a:off x="4799499" y="5010726"/>
            <a:ext cx="2907791" cy="2257"/>
          </a:xfrm>
          <a:prstGeom prst="line">
            <a:avLst/>
          </a:prstGeom>
        </p:spPr>
        <p:style>
          <a:lnRef idx="1">
            <a:schemeClr val="dk1"/>
          </a:lnRef>
          <a:fillRef idx="0">
            <a:schemeClr val="dk1"/>
          </a:fillRef>
          <a:effectRef idx="0">
            <a:schemeClr val="dk1"/>
          </a:effectRef>
          <a:fontRef idx="minor">
            <a:schemeClr val="tx1"/>
          </a:fontRef>
        </p:style>
      </p:cxnSp>
      <p:cxnSp>
        <p:nvCxnSpPr>
          <p:cNvPr id="48" name="直線コネクタ 47"/>
          <p:cNvCxnSpPr/>
          <p:nvPr/>
        </p:nvCxnSpPr>
        <p:spPr>
          <a:xfrm flipV="1">
            <a:off x="7680960" y="4103526"/>
            <a:ext cx="0" cy="888620"/>
          </a:xfrm>
          <a:prstGeom prst="line">
            <a:avLst/>
          </a:prstGeom>
        </p:spPr>
        <p:style>
          <a:lnRef idx="1">
            <a:schemeClr val="dk1"/>
          </a:lnRef>
          <a:fillRef idx="0">
            <a:schemeClr val="dk1"/>
          </a:fillRef>
          <a:effectRef idx="0">
            <a:schemeClr val="dk1"/>
          </a:effectRef>
          <a:fontRef idx="minor">
            <a:schemeClr val="tx1"/>
          </a:fontRef>
        </p:style>
      </p:cxnSp>
      <p:cxnSp>
        <p:nvCxnSpPr>
          <p:cNvPr id="50" name="直線矢印コネクタ 49"/>
          <p:cNvCxnSpPr/>
          <p:nvPr/>
        </p:nvCxnSpPr>
        <p:spPr>
          <a:xfrm>
            <a:off x="7680960" y="4103525"/>
            <a:ext cx="1661160" cy="112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直線コネクタ 51"/>
          <p:cNvCxnSpPr>
            <a:stCxn id="17" idx="0"/>
          </p:cNvCxnSpPr>
          <p:nvPr/>
        </p:nvCxnSpPr>
        <p:spPr>
          <a:xfrm flipV="1">
            <a:off x="4773167" y="5816326"/>
            <a:ext cx="3163825" cy="2258"/>
          </a:xfrm>
          <a:prstGeom prst="line">
            <a:avLst/>
          </a:prstGeom>
        </p:spPr>
        <p:style>
          <a:lnRef idx="1">
            <a:schemeClr val="dk1"/>
          </a:lnRef>
          <a:fillRef idx="0">
            <a:schemeClr val="dk1"/>
          </a:fillRef>
          <a:effectRef idx="0">
            <a:schemeClr val="dk1"/>
          </a:effectRef>
          <a:fontRef idx="minor">
            <a:schemeClr val="tx1"/>
          </a:fontRef>
        </p:style>
      </p:cxnSp>
      <p:cxnSp>
        <p:nvCxnSpPr>
          <p:cNvPr id="54" name="直線コネクタ 53"/>
          <p:cNvCxnSpPr/>
          <p:nvPr/>
        </p:nvCxnSpPr>
        <p:spPr>
          <a:xfrm flipV="1">
            <a:off x="7936992" y="4386864"/>
            <a:ext cx="0" cy="1406418"/>
          </a:xfrm>
          <a:prstGeom prst="line">
            <a:avLst/>
          </a:prstGeom>
        </p:spPr>
        <p:style>
          <a:lnRef idx="1">
            <a:schemeClr val="dk1"/>
          </a:lnRef>
          <a:fillRef idx="0">
            <a:schemeClr val="dk1"/>
          </a:fillRef>
          <a:effectRef idx="0">
            <a:schemeClr val="dk1"/>
          </a:effectRef>
          <a:fontRef idx="minor">
            <a:schemeClr val="tx1"/>
          </a:fontRef>
        </p:style>
      </p:cxnSp>
      <p:cxnSp>
        <p:nvCxnSpPr>
          <p:cNvPr id="56" name="直線矢印コネクタ 55"/>
          <p:cNvCxnSpPr/>
          <p:nvPr/>
        </p:nvCxnSpPr>
        <p:spPr>
          <a:xfrm>
            <a:off x="7936992" y="4386911"/>
            <a:ext cx="14051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9" name="直線コネクタ 58"/>
          <p:cNvCxnSpPr/>
          <p:nvPr/>
        </p:nvCxnSpPr>
        <p:spPr>
          <a:xfrm flipH="1">
            <a:off x="2806366" y="4157184"/>
            <a:ext cx="18288" cy="2076289"/>
          </a:xfrm>
          <a:prstGeom prst="line">
            <a:avLst/>
          </a:prstGeom>
        </p:spPr>
        <p:style>
          <a:lnRef idx="1">
            <a:schemeClr val="dk1"/>
          </a:lnRef>
          <a:fillRef idx="0">
            <a:schemeClr val="dk1"/>
          </a:fillRef>
          <a:effectRef idx="0">
            <a:schemeClr val="dk1"/>
          </a:effectRef>
          <a:fontRef idx="minor">
            <a:schemeClr val="tx1"/>
          </a:fontRef>
        </p:style>
      </p:cxnSp>
      <p:cxnSp>
        <p:nvCxnSpPr>
          <p:cNvPr id="61" name="直線矢印コネクタ 60"/>
          <p:cNvCxnSpPr/>
          <p:nvPr/>
        </p:nvCxnSpPr>
        <p:spPr>
          <a:xfrm>
            <a:off x="2755068" y="6205940"/>
            <a:ext cx="677220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直線コネクタ 62"/>
          <p:cNvCxnSpPr/>
          <p:nvPr/>
        </p:nvCxnSpPr>
        <p:spPr>
          <a:xfrm>
            <a:off x="2596897" y="5230214"/>
            <a:ext cx="20363" cy="1126136"/>
          </a:xfrm>
          <a:prstGeom prst="line">
            <a:avLst/>
          </a:prstGeom>
        </p:spPr>
        <p:style>
          <a:lnRef idx="1">
            <a:schemeClr val="dk1"/>
          </a:lnRef>
          <a:fillRef idx="0">
            <a:schemeClr val="dk1"/>
          </a:fillRef>
          <a:effectRef idx="0">
            <a:schemeClr val="dk1"/>
          </a:effectRef>
          <a:fontRef idx="minor">
            <a:schemeClr val="tx1"/>
          </a:fontRef>
        </p:style>
      </p:cxnSp>
      <p:cxnSp>
        <p:nvCxnSpPr>
          <p:cNvPr id="77" name="直線矢印コネクタ 76"/>
          <p:cNvCxnSpPr/>
          <p:nvPr/>
        </p:nvCxnSpPr>
        <p:spPr>
          <a:xfrm>
            <a:off x="2634834" y="6356351"/>
            <a:ext cx="6892437" cy="72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0" name="直線コネクタ 79"/>
          <p:cNvCxnSpPr/>
          <p:nvPr/>
        </p:nvCxnSpPr>
        <p:spPr>
          <a:xfrm>
            <a:off x="2432304" y="6073539"/>
            <a:ext cx="18288" cy="465373"/>
          </a:xfrm>
          <a:prstGeom prst="line">
            <a:avLst/>
          </a:prstGeom>
        </p:spPr>
        <p:style>
          <a:lnRef idx="1">
            <a:schemeClr val="dk1"/>
          </a:lnRef>
          <a:fillRef idx="0">
            <a:schemeClr val="dk1"/>
          </a:fillRef>
          <a:effectRef idx="0">
            <a:schemeClr val="dk1"/>
          </a:effectRef>
          <a:fontRef idx="minor">
            <a:schemeClr val="tx1"/>
          </a:fontRef>
        </p:style>
      </p:cxnSp>
      <p:cxnSp>
        <p:nvCxnSpPr>
          <p:cNvPr id="82" name="直線矢印コネクタ 81"/>
          <p:cNvCxnSpPr/>
          <p:nvPr/>
        </p:nvCxnSpPr>
        <p:spPr>
          <a:xfrm>
            <a:off x="2450592" y="6538912"/>
            <a:ext cx="70766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4" name="直線矢印コネクタ 83"/>
          <p:cNvCxnSpPr/>
          <p:nvPr/>
        </p:nvCxnSpPr>
        <p:spPr>
          <a:xfrm flipV="1">
            <a:off x="5047488" y="2887195"/>
            <a:ext cx="0" cy="12276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6" name="直線矢印コネクタ 85"/>
          <p:cNvCxnSpPr>
            <a:endCxn id="18" idx="2"/>
          </p:cNvCxnSpPr>
          <p:nvPr/>
        </p:nvCxnSpPr>
        <p:spPr>
          <a:xfrm flipV="1">
            <a:off x="5269441" y="2887196"/>
            <a:ext cx="0" cy="21049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8" name="直線矢印コネクタ 87"/>
          <p:cNvCxnSpPr/>
          <p:nvPr/>
        </p:nvCxnSpPr>
        <p:spPr>
          <a:xfrm flipV="1">
            <a:off x="5614416" y="2900692"/>
            <a:ext cx="0" cy="28817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0" name="直線矢印コネクタ 89"/>
          <p:cNvCxnSpPr/>
          <p:nvPr/>
        </p:nvCxnSpPr>
        <p:spPr>
          <a:xfrm flipV="1">
            <a:off x="6096000" y="1907171"/>
            <a:ext cx="0" cy="13776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5" name="カギ線コネクタ 94"/>
          <p:cNvCxnSpPr/>
          <p:nvPr/>
        </p:nvCxnSpPr>
        <p:spPr>
          <a:xfrm>
            <a:off x="6403297" y="1613962"/>
            <a:ext cx="944603" cy="522344"/>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97" name="直線コネクタ 96"/>
          <p:cNvCxnSpPr/>
          <p:nvPr/>
        </p:nvCxnSpPr>
        <p:spPr>
          <a:xfrm flipV="1">
            <a:off x="6603216" y="1207008"/>
            <a:ext cx="0" cy="425843"/>
          </a:xfrm>
          <a:prstGeom prst="line">
            <a:avLst/>
          </a:prstGeom>
        </p:spPr>
        <p:style>
          <a:lnRef idx="1">
            <a:schemeClr val="dk1"/>
          </a:lnRef>
          <a:fillRef idx="0">
            <a:schemeClr val="dk1"/>
          </a:fillRef>
          <a:effectRef idx="0">
            <a:schemeClr val="dk1"/>
          </a:effectRef>
          <a:fontRef idx="minor">
            <a:schemeClr val="tx1"/>
          </a:fontRef>
        </p:style>
      </p:cxnSp>
      <p:cxnSp>
        <p:nvCxnSpPr>
          <p:cNvPr id="99" name="直線コネクタ 98"/>
          <p:cNvCxnSpPr/>
          <p:nvPr/>
        </p:nvCxnSpPr>
        <p:spPr>
          <a:xfrm flipH="1">
            <a:off x="3874649" y="1188720"/>
            <a:ext cx="2728567" cy="18288"/>
          </a:xfrm>
          <a:prstGeom prst="line">
            <a:avLst/>
          </a:prstGeom>
        </p:spPr>
        <p:style>
          <a:lnRef idx="1">
            <a:schemeClr val="dk1"/>
          </a:lnRef>
          <a:fillRef idx="0">
            <a:schemeClr val="dk1"/>
          </a:fillRef>
          <a:effectRef idx="0">
            <a:schemeClr val="dk1"/>
          </a:effectRef>
          <a:fontRef idx="minor">
            <a:schemeClr val="tx1"/>
          </a:fontRef>
        </p:style>
      </p:cxnSp>
      <p:cxnSp>
        <p:nvCxnSpPr>
          <p:cNvPr id="101" name="直線矢印コネクタ 100"/>
          <p:cNvCxnSpPr/>
          <p:nvPr/>
        </p:nvCxnSpPr>
        <p:spPr>
          <a:xfrm>
            <a:off x="3874649" y="1207008"/>
            <a:ext cx="0" cy="18963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5" name="直線矢印コネクタ 104"/>
          <p:cNvCxnSpPr>
            <a:stCxn id="18" idx="1"/>
            <a:endCxn id="19" idx="1"/>
          </p:cNvCxnSpPr>
          <p:nvPr/>
        </p:nvCxnSpPr>
        <p:spPr>
          <a:xfrm flipV="1">
            <a:off x="5799793" y="2516038"/>
            <a:ext cx="1529819" cy="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1" name="直線矢印コネクタ 110"/>
          <p:cNvCxnSpPr>
            <a:stCxn id="19" idx="3"/>
          </p:cNvCxnSpPr>
          <p:nvPr/>
        </p:nvCxnSpPr>
        <p:spPr>
          <a:xfrm flipV="1">
            <a:off x="8463468" y="2516037"/>
            <a:ext cx="901933"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3" name="直線矢印コネクタ 112"/>
          <p:cNvCxnSpPr>
            <a:endCxn id="20" idx="2"/>
          </p:cNvCxnSpPr>
          <p:nvPr/>
        </p:nvCxnSpPr>
        <p:spPr>
          <a:xfrm flipV="1">
            <a:off x="8871625" y="1903895"/>
            <a:ext cx="0" cy="6121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1" name="直線コネクタ 120"/>
          <p:cNvCxnSpPr>
            <a:stCxn id="20" idx="3"/>
          </p:cNvCxnSpPr>
          <p:nvPr/>
        </p:nvCxnSpPr>
        <p:spPr>
          <a:xfrm>
            <a:off x="9475129" y="1629575"/>
            <a:ext cx="1332302" cy="0"/>
          </a:xfrm>
          <a:prstGeom prst="line">
            <a:avLst/>
          </a:prstGeom>
        </p:spPr>
        <p:style>
          <a:lnRef idx="1">
            <a:schemeClr val="dk1"/>
          </a:lnRef>
          <a:fillRef idx="0">
            <a:schemeClr val="dk1"/>
          </a:fillRef>
          <a:effectRef idx="0">
            <a:schemeClr val="dk1"/>
          </a:effectRef>
          <a:fontRef idx="minor">
            <a:schemeClr val="tx1"/>
          </a:fontRef>
        </p:style>
      </p:cxnSp>
      <p:cxnSp>
        <p:nvCxnSpPr>
          <p:cNvPr id="123" name="直線矢印コネクタ 122"/>
          <p:cNvCxnSpPr/>
          <p:nvPr/>
        </p:nvCxnSpPr>
        <p:spPr>
          <a:xfrm>
            <a:off x="10807431" y="1629575"/>
            <a:ext cx="0" cy="31784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5" name="直線コネクタ 124"/>
          <p:cNvCxnSpPr/>
          <p:nvPr/>
        </p:nvCxnSpPr>
        <p:spPr>
          <a:xfrm flipV="1">
            <a:off x="9982200" y="1207008"/>
            <a:ext cx="0" cy="406954"/>
          </a:xfrm>
          <a:prstGeom prst="line">
            <a:avLst/>
          </a:prstGeom>
        </p:spPr>
        <p:style>
          <a:lnRef idx="1">
            <a:schemeClr val="dk1"/>
          </a:lnRef>
          <a:fillRef idx="0">
            <a:schemeClr val="dk1"/>
          </a:fillRef>
          <a:effectRef idx="0">
            <a:schemeClr val="dk1"/>
          </a:effectRef>
          <a:fontRef idx="minor">
            <a:schemeClr val="tx1"/>
          </a:fontRef>
        </p:style>
      </p:cxnSp>
      <p:cxnSp>
        <p:nvCxnSpPr>
          <p:cNvPr id="127" name="直線コネクタ 126"/>
          <p:cNvCxnSpPr/>
          <p:nvPr/>
        </p:nvCxnSpPr>
        <p:spPr>
          <a:xfrm flipH="1">
            <a:off x="7680960" y="1207008"/>
            <a:ext cx="2301240" cy="0"/>
          </a:xfrm>
          <a:prstGeom prst="line">
            <a:avLst/>
          </a:prstGeom>
        </p:spPr>
        <p:style>
          <a:lnRef idx="1">
            <a:schemeClr val="dk1"/>
          </a:lnRef>
          <a:fillRef idx="0">
            <a:schemeClr val="dk1"/>
          </a:fillRef>
          <a:effectRef idx="0">
            <a:schemeClr val="dk1"/>
          </a:effectRef>
          <a:fontRef idx="minor">
            <a:schemeClr val="tx1"/>
          </a:fontRef>
        </p:style>
      </p:cxnSp>
      <p:cxnSp>
        <p:nvCxnSpPr>
          <p:cNvPr id="129" name="直線矢印コネクタ 128"/>
          <p:cNvCxnSpPr/>
          <p:nvPr/>
        </p:nvCxnSpPr>
        <p:spPr>
          <a:xfrm>
            <a:off x="7680960" y="1207008"/>
            <a:ext cx="0" cy="9292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0" name="フローチャート: 結合子 129"/>
          <p:cNvSpPr/>
          <p:nvPr/>
        </p:nvSpPr>
        <p:spPr>
          <a:xfrm>
            <a:off x="2744728" y="4074433"/>
            <a:ext cx="120234" cy="16550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1" name="フローチャート: 結合子 130"/>
          <p:cNvSpPr/>
          <p:nvPr/>
        </p:nvSpPr>
        <p:spPr>
          <a:xfrm>
            <a:off x="2552569" y="5146150"/>
            <a:ext cx="120234" cy="16550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2" name="フローチャート: 結合子 131"/>
          <p:cNvSpPr/>
          <p:nvPr/>
        </p:nvSpPr>
        <p:spPr>
          <a:xfrm>
            <a:off x="2347674" y="6006628"/>
            <a:ext cx="120234" cy="16550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3" name="フローチャート: 結合子 132"/>
          <p:cNvSpPr/>
          <p:nvPr/>
        </p:nvSpPr>
        <p:spPr>
          <a:xfrm>
            <a:off x="4998114" y="4044955"/>
            <a:ext cx="120234" cy="16550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4" name="フローチャート: 結合子 133"/>
          <p:cNvSpPr/>
          <p:nvPr/>
        </p:nvSpPr>
        <p:spPr>
          <a:xfrm>
            <a:off x="5209324" y="4903829"/>
            <a:ext cx="120234" cy="16550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5" name="フローチャート: 結合子 134"/>
          <p:cNvSpPr/>
          <p:nvPr/>
        </p:nvSpPr>
        <p:spPr>
          <a:xfrm>
            <a:off x="5542366" y="5726579"/>
            <a:ext cx="120234" cy="16550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6" name="フローチャート: 結合子 135"/>
          <p:cNvSpPr/>
          <p:nvPr/>
        </p:nvSpPr>
        <p:spPr>
          <a:xfrm>
            <a:off x="6035883" y="3202371"/>
            <a:ext cx="120234" cy="16550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7" name="フローチャート: 結合子 136"/>
          <p:cNvSpPr/>
          <p:nvPr/>
        </p:nvSpPr>
        <p:spPr>
          <a:xfrm>
            <a:off x="6543099" y="1540466"/>
            <a:ext cx="120234" cy="16550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8" name="フローチャート: 結合子 137"/>
          <p:cNvSpPr/>
          <p:nvPr/>
        </p:nvSpPr>
        <p:spPr>
          <a:xfrm>
            <a:off x="8813728" y="2411856"/>
            <a:ext cx="120234" cy="16550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39" name="フローチャート: 結合子 138"/>
          <p:cNvSpPr/>
          <p:nvPr/>
        </p:nvSpPr>
        <p:spPr>
          <a:xfrm>
            <a:off x="9922083" y="1552829"/>
            <a:ext cx="120234" cy="165501"/>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40" name="テキスト ボックス 139"/>
          <p:cNvSpPr txBox="1"/>
          <p:nvPr/>
        </p:nvSpPr>
        <p:spPr>
          <a:xfrm>
            <a:off x="3950761" y="1158328"/>
            <a:ext cx="597343" cy="369332"/>
          </a:xfrm>
          <a:prstGeom prst="rect">
            <a:avLst/>
          </a:prstGeom>
          <a:noFill/>
        </p:spPr>
        <p:txBody>
          <a:bodyPr wrap="none" rtlCol="0">
            <a:spAutoFit/>
          </a:bodyPr>
          <a:lstStyle/>
          <a:p>
            <a:r>
              <a:rPr kumimoji="1" lang="en-US" altLang="ja-JP" dirty="0" smtClean="0"/>
              <a:t>veto</a:t>
            </a:r>
            <a:endParaRPr kumimoji="1" lang="ja-JP" altLang="en-US" dirty="0"/>
          </a:p>
        </p:txBody>
      </p:sp>
      <p:sp>
        <p:nvSpPr>
          <p:cNvPr id="141" name="テキスト ボックス 140"/>
          <p:cNvSpPr txBox="1"/>
          <p:nvPr/>
        </p:nvSpPr>
        <p:spPr>
          <a:xfrm>
            <a:off x="7678949" y="1161299"/>
            <a:ext cx="597343" cy="369332"/>
          </a:xfrm>
          <a:prstGeom prst="rect">
            <a:avLst/>
          </a:prstGeom>
          <a:noFill/>
        </p:spPr>
        <p:txBody>
          <a:bodyPr wrap="none" rtlCol="0">
            <a:spAutoFit/>
          </a:bodyPr>
          <a:lstStyle/>
          <a:p>
            <a:r>
              <a:rPr kumimoji="1" lang="en-US" altLang="ja-JP" dirty="0" smtClean="0"/>
              <a:t>veto</a:t>
            </a:r>
            <a:endParaRPr kumimoji="1" lang="ja-JP" altLang="en-US" dirty="0"/>
          </a:p>
        </p:txBody>
      </p:sp>
      <p:sp>
        <p:nvSpPr>
          <p:cNvPr id="142" name="テキスト ボックス 141"/>
          <p:cNvSpPr txBox="1"/>
          <p:nvPr/>
        </p:nvSpPr>
        <p:spPr>
          <a:xfrm>
            <a:off x="9955353" y="4728243"/>
            <a:ext cx="986873" cy="369332"/>
          </a:xfrm>
          <a:prstGeom prst="rect">
            <a:avLst/>
          </a:prstGeom>
          <a:noFill/>
        </p:spPr>
        <p:txBody>
          <a:bodyPr wrap="none" rtlCol="0">
            <a:spAutoFit/>
          </a:bodyPr>
          <a:lstStyle/>
          <a:p>
            <a:r>
              <a:rPr kumimoji="1" lang="en-US" altLang="ja-JP" dirty="0" err="1" smtClean="0"/>
              <a:t>ADCgate</a:t>
            </a:r>
            <a:endParaRPr kumimoji="1" lang="ja-JP" altLang="en-US" dirty="0"/>
          </a:p>
        </p:txBody>
      </p:sp>
      <p:sp>
        <p:nvSpPr>
          <p:cNvPr id="143" name="テキスト ボックス 142"/>
          <p:cNvSpPr txBox="1"/>
          <p:nvPr/>
        </p:nvSpPr>
        <p:spPr>
          <a:xfrm>
            <a:off x="9325333" y="2392691"/>
            <a:ext cx="992003" cy="369332"/>
          </a:xfrm>
          <a:prstGeom prst="rect">
            <a:avLst/>
          </a:prstGeom>
          <a:noFill/>
        </p:spPr>
        <p:txBody>
          <a:bodyPr wrap="none" rtlCol="0">
            <a:spAutoFit/>
          </a:bodyPr>
          <a:lstStyle/>
          <a:p>
            <a:r>
              <a:rPr kumimoji="1" lang="en-US" altLang="ja-JP" dirty="0" err="1" smtClean="0"/>
              <a:t>TDCstart</a:t>
            </a:r>
            <a:endParaRPr kumimoji="1" lang="ja-JP" altLang="en-US" dirty="0"/>
          </a:p>
        </p:txBody>
      </p:sp>
      <p:sp>
        <p:nvSpPr>
          <p:cNvPr id="144" name="テキスト ボックス 143"/>
          <p:cNvSpPr txBox="1"/>
          <p:nvPr/>
        </p:nvSpPr>
        <p:spPr>
          <a:xfrm>
            <a:off x="9321611" y="3103382"/>
            <a:ext cx="679994" cy="369332"/>
          </a:xfrm>
          <a:prstGeom prst="rect">
            <a:avLst/>
          </a:prstGeom>
          <a:noFill/>
        </p:spPr>
        <p:txBody>
          <a:bodyPr wrap="none" rtlCol="0">
            <a:spAutoFit/>
          </a:bodyPr>
          <a:lstStyle/>
          <a:p>
            <a:r>
              <a:rPr kumimoji="1" lang="en-US" altLang="ja-JP" dirty="0" smtClean="0"/>
              <a:t>TDC1</a:t>
            </a:r>
            <a:endParaRPr kumimoji="1" lang="ja-JP" altLang="en-US" dirty="0"/>
          </a:p>
        </p:txBody>
      </p:sp>
      <p:sp>
        <p:nvSpPr>
          <p:cNvPr id="145" name="テキスト ボックス 144"/>
          <p:cNvSpPr txBox="1"/>
          <p:nvPr/>
        </p:nvSpPr>
        <p:spPr>
          <a:xfrm>
            <a:off x="9321951" y="3451524"/>
            <a:ext cx="679994" cy="369332"/>
          </a:xfrm>
          <a:prstGeom prst="rect">
            <a:avLst/>
          </a:prstGeom>
          <a:noFill/>
        </p:spPr>
        <p:txBody>
          <a:bodyPr wrap="none" rtlCol="0">
            <a:spAutoFit/>
          </a:bodyPr>
          <a:lstStyle/>
          <a:p>
            <a:r>
              <a:rPr kumimoji="1" lang="en-US" altLang="ja-JP" dirty="0" smtClean="0"/>
              <a:t>TDC2</a:t>
            </a:r>
            <a:endParaRPr kumimoji="1" lang="ja-JP" altLang="en-US" dirty="0"/>
          </a:p>
        </p:txBody>
      </p:sp>
      <p:sp>
        <p:nvSpPr>
          <p:cNvPr id="146" name="テキスト ボックス 145"/>
          <p:cNvSpPr txBox="1"/>
          <p:nvPr/>
        </p:nvSpPr>
        <p:spPr>
          <a:xfrm>
            <a:off x="9349886" y="3786599"/>
            <a:ext cx="679994" cy="369332"/>
          </a:xfrm>
          <a:prstGeom prst="rect">
            <a:avLst/>
          </a:prstGeom>
          <a:noFill/>
        </p:spPr>
        <p:txBody>
          <a:bodyPr wrap="none" rtlCol="0">
            <a:spAutoFit/>
          </a:bodyPr>
          <a:lstStyle/>
          <a:p>
            <a:r>
              <a:rPr kumimoji="1" lang="en-US" altLang="ja-JP" dirty="0" smtClean="0"/>
              <a:t>TDC3</a:t>
            </a:r>
            <a:endParaRPr kumimoji="1" lang="ja-JP" altLang="en-US" dirty="0"/>
          </a:p>
        </p:txBody>
      </p:sp>
      <p:sp>
        <p:nvSpPr>
          <p:cNvPr id="147" name="テキスト ボックス 146"/>
          <p:cNvSpPr txBox="1"/>
          <p:nvPr/>
        </p:nvSpPr>
        <p:spPr>
          <a:xfrm>
            <a:off x="9342974" y="4087872"/>
            <a:ext cx="679994" cy="369332"/>
          </a:xfrm>
          <a:prstGeom prst="rect">
            <a:avLst/>
          </a:prstGeom>
          <a:noFill/>
        </p:spPr>
        <p:txBody>
          <a:bodyPr wrap="none" rtlCol="0">
            <a:spAutoFit/>
          </a:bodyPr>
          <a:lstStyle/>
          <a:p>
            <a:r>
              <a:rPr kumimoji="1" lang="en-US" altLang="ja-JP" dirty="0" smtClean="0"/>
              <a:t>TDC4</a:t>
            </a:r>
            <a:endParaRPr kumimoji="1" lang="ja-JP" altLang="en-US" dirty="0"/>
          </a:p>
        </p:txBody>
      </p:sp>
      <p:sp>
        <p:nvSpPr>
          <p:cNvPr id="148" name="テキスト ボックス 147"/>
          <p:cNvSpPr txBox="1"/>
          <p:nvPr/>
        </p:nvSpPr>
        <p:spPr>
          <a:xfrm>
            <a:off x="9544587" y="5826484"/>
            <a:ext cx="700833" cy="369332"/>
          </a:xfrm>
          <a:prstGeom prst="rect">
            <a:avLst/>
          </a:prstGeom>
          <a:noFill/>
        </p:spPr>
        <p:txBody>
          <a:bodyPr wrap="none" rtlCol="0">
            <a:spAutoFit/>
          </a:bodyPr>
          <a:lstStyle/>
          <a:p>
            <a:r>
              <a:rPr kumimoji="1" lang="en-US" altLang="ja-JP" dirty="0" smtClean="0"/>
              <a:t>ADC2</a:t>
            </a:r>
            <a:endParaRPr kumimoji="1" lang="ja-JP" altLang="en-US" dirty="0"/>
          </a:p>
        </p:txBody>
      </p:sp>
      <p:sp>
        <p:nvSpPr>
          <p:cNvPr id="149" name="テキスト ボックス 148"/>
          <p:cNvSpPr txBox="1"/>
          <p:nvPr/>
        </p:nvSpPr>
        <p:spPr>
          <a:xfrm>
            <a:off x="9544587" y="6113016"/>
            <a:ext cx="700833" cy="369332"/>
          </a:xfrm>
          <a:prstGeom prst="rect">
            <a:avLst/>
          </a:prstGeom>
          <a:noFill/>
        </p:spPr>
        <p:txBody>
          <a:bodyPr wrap="none" rtlCol="0">
            <a:spAutoFit/>
          </a:bodyPr>
          <a:lstStyle/>
          <a:p>
            <a:r>
              <a:rPr kumimoji="1" lang="en-US" altLang="ja-JP" dirty="0" smtClean="0"/>
              <a:t>ADC3</a:t>
            </a:r>
            <a:endParaRPr kumimoji="1" lang="ja-JP" altLang="en-US" dirty="0"/>
          </a:p>
        </p:txBody>
      </p:sp>
      <p:sp>
        <p:nvSpPr>
          <p:cNvPr id="151" name="テキスト ボックス 150"/>
          <p:cNvSpPr txBox="1"/>
          <p:nvPr/>
        </p:nvSpPr>
        <p:spPr>
          <a:xfrm>
            <a:off x="9527270" y="6379068"/>
            <a:ext cx="700833" cy="369332"/>
          </a:xfrm>
          <a:prstGeom prst="rect">
            <a:avLst/>
          </a:prstGeom>
          <a:noFill/>
        </p:spPr>
        <p:txBody>
          <a:bodyPr wrap="none" rtlCol="0">
            <a:spAutoFit/>
          </a:bodyPr>
          <a:lstStyle/>
          <a:p>
            <a:r>
              <a:rPr kumimoji="1" lang="en-US" altLang="ja-JP" dirty="0" smtClean="0"/>
              <a:t>ADC4</a:t>
            </a:r>
            <a:endParaRPr kumimoji="1" lang="ja-JP" altLang="en-US" dirty="0"/>
          </a:p>
        </p:txBody>
      </p:sp>
      <p:sp>
        <p:nvSpPr>
          <p:cNvPr id="3" name="テキスト ボックス 2"/>
          <p:cNvSpPr txBox="1"/>
          <p:nvPr/>
        </p:nvSpPr>
        <p:spPr>
          <a:xfrm>
            <a:off x="2505431" y="2546456"/>
            <a:ext cx="1394934" cy="369332"/>
          </a:xfrm>
          <a:prstGeom prst="rect">
            <a:avLst/>
          </a:prstGeom>
          <a:noFill/>
        </p:spPr>
        <p:txBody>
          <a:bodyPr wrap="none" rtlCol="0">
            <a:spAutoFit/>
          </a:bodyPr>
          <a:lstStyle/>
          <a:p>
            <a:r>
              <a:rPr kumimoji="1" lang="ja-JP" altLang="en-US" dirty="0" smtClean="0"/>
              <a:t>各</a:t>
            </a:r>
            <a:r>
              <a:rPr kumimoji="1" lang="en-US" altLang="ja-JP" dirty="0" err="1" smtClean="0"/>
              <a:t>Thr</a:t>
            </a:r>
            <a:r>
              <a:rPr kumimoji="1" lang="ja-JP" altLang="en-US" dirty="0" smtClean="0"/>
              <a:t>：</a:t>
            </a:r>
            <a:r>
              <a:rPr kumimoji="1" lang="en-US" altLang="ja-JP" dirty="0" smtClean="0"/>
              <a:t>10mV</a:t>
            </a:r>
            <a:endParaRPr kumimoji="1" lang="ja-JP" altLang="en-US" dirty="0"/>
          </a:p>
        </p:txBody>
      </p:sp>
      <p:sp>
        <p:nvSpPr>
          <p:cNvPr id="4" name="テキスト ボックス 3"/>
          <p:cNvSpPr txBox="1"/>
          <p:nvPr/>
        </p:nvSpPr>
        <p:spPr>
          <a:xfrm>
            <a:off x="5118348" y="1852650"/>
            <a:ext cx="1095172" cy="369332"/>
          </a:xfrm>
          <a:prstGeom prst="rect">
            <a:avLst/>
          </a:prstGeom>
          <a:noFill/>
        </p:spPr>
        <p:txBody>
          <a:bodyPr wrap="none" rtlCol="0">
            <a:spAutoFit/>
          </a:bodyPr>
          <a:lstStyle/>
          <a:p>
            <a:r>
              <a:rPr lang="ja-JP" altLang="en-US" dirty="0"/>
              <a:t>幅</a:t>
            </a:r>
            <a:r>
              <a:rPr kumimoji="1" lang="en-US" altLang="ja-JP" dirty="0" smtClean="0"/>
              <a:t>1000ns</a:t>
            </a:r>
            <a:endParaRPr kumimoji="1" lang="ja-JP" altLang="en-US" dirty="0"/>
          </a:p>
        </p:txBody>
      </p:sp>
      <p:sp>
        <p:nvSpPr>
          <p:cNvPr id="7" name="テキスト ボックス 6"/>
          <p:cNvSpPr txBox="1"/>
          <p:nvPr/>
        </p:nvSpPr>
        <p:spPr>
          <a:xfrm>
            <a:off x="8050095" y="1842868"/>
            <a:ext cx="1095172" cy="369332"/>
          </a:xfrm>
          <a:prstGeom prst="rect">
            <a:avLst/>
          </a:prstGeom>
          <a:noFill/>
        </p:spPr>
        <p:txBody>
          <a:bodyPr wrap="none" rtlCol="0">
            <a:spAutoFit/>
          </a:bodyPr>
          <a:lstStyle/>
          <a:p>
            <a:r>
              <a:rPr kumimoji="1" lang="ja-JP" altLang="en-US" dirty="0" smtClean="0"/>
              <a:t>幅</a:t>
            </a:r>
            <a:r>
              <a:rPr kumimoji="1" lang="en-US" altLang="ja-JP" dirty="0" smtClean="0"/>
              <a:t>1250ns</a:t>
            </a:r>
            <a:endParaRPr kumimoji="1" lang="ja-JP" altLang="en-US" dirty="0"/>
          </a:p>
        </p:txBody>
      </p:sp>
      <p:sp>
        <p:nvSpPr>
          <p:cNvPr id="11" name="テキスト ボックス 10"/>
          <p:cNvSpPr txBox="1"/>
          <p:nvPr/>
        </p:nvSpPr>
        <p:spPr>
          <a:xfrm>
            <a:off x="4679566" y="5763479"/>
            <a:ext cx="630301" cy="369332"/>
          </a:xfrm>
          <a:prstGeom prst="rect">
            <a:avLst/>
          </a:prstGeom>
          <a:noFill/>
        </p:spPr>
        <p:txBody>
          <a:bodyPr wrap="none" rtlCol="0">
            <a:spAutoFit/>
          </a:bodyPr>
          <a:lstStyle/>
          <a:p>
            <a:r>
              <a:rPr kumimoji="1" lang="en-US" altLang="ja-JP" dirty="0" smtClean="0">
                <a:solidFill>
                  <a:srgbClr val="0070C0"/>
                </a:solidFill>
              </a:rPr>
              <a:t>75ns</a:t>
            </a:r>
            <a:endParaRPr kumimoji="1" lang="ja-JP" altLang="en-US" dirty="0">
              <a:solidFill>
                <a:srgbClr val="0070C0"/>
              </a:solidFill>
            </a:endParaRPr>
          </a:p>
        </p:txBody>
      </p:sp>
      <p:sp>
        <p:nvSpPr>
          <p:cNvPr id="81" name="テキスト ボックス 80"/>
          <p:cNvSpPr txBox="1"/>
          <p:nvPr/>
        </p:nvSpPr>
        <p:spPr>
          <a:xfrm>
            <a:off x="4612077" y="4970615"/>
            <a:ext cx="630301" cy="369332"/>
          </a:xfrm>
          <a:prstGeom prst="rect">
            <a:avLst/>
          </a:prstGeom>
          <a:noFill/>
        </p:spPr>
        <p:txBody>
          <a:bodyPr wrap="none" rtlCol="0">
            <a:spAutoFit/>
          </a:bodyPr>
          <a:lstStyle/>
          <a:p>
            <a:r>
              <a:rPr kumimoji="1" lang="en-US" altLang="ja-JP" dirty="0" smtClean="0">
                <a:solidFill>
                  <a:srgbClr val="0070C0"/>
                </a:solidFill>
              </a:rPr>
              <a:t>75ns</a:t>
            </a:r>
            <a:endParaRPr kumimoji="1" lang="ja-JP" altLang="en-US" dirty="0">
              <a:solidFill>
                <a:srgbClr val="0070C0"/>
              </a:solidFill>
            </a:endParaRPr>
          </a:p>
        </p:txBody>
      </p:sp>
      <p:sp>
        <p:nvSpPr>
          <p:cNvPr id="83" name="テキスト ボックス 82"/>
          <p:cNvSpPr txBox="1"/>
          <p:nvPr/>
        </p:nvSpPr>
        <p:spPr>
          <a:xfrm>
            <a:off x="4504979" y="4137892"/>
            <a:ext cx="630301" cy="369332"/>
          </a:xfrm>
          <a:prstGeom prst="rect">
            <a:avLst/>
          </a:prstGeom>
          <a:noFill/>
        </p:spPr>
        <p:txBody>
          <a:bodyPr wrap="none" rtlCol="0">
            <a:spAutoFit/>
          </a:bodyPr>
          <a:lstStyle/>
          <a:p>
            <a:r>
              <a:rPr kumimoji="1" lang="en-US" altLang="ja-JP" dirty="0" smtClean="0">
                <a:solidFill>
                  <a:srgbClr val="0070C0"/>
                </a:solidFill>
              </a:rPr>
              <a:t>75ns</a:t>
            </a:r>
            <a:endParaRPr kumimoji="1" lang="ja-JP" altLang="en-US" dirty="0">
              <a:solidFill>
                <a:srgbClr val="0070C0"/>
              </a:solidFill>
            </a:endParaRPr>
          </a:p>
        </p:txBody>
      </p:sp>
      <p:sp>
        <p:nvSpPr>
          <p:cNvPr id="85" name="テキスト ボックス 84"/>
          <p:cNvSpPr txBox="1"/>
          <p:nvPr/>
        </p:nvSpPr>
        <p:spPr>
          <a:xfrm>
            <a:off x="6593781" y="2451756"/>
            <a:ext cx="630301" cy="369332"/>
          </a:xfrm>
          <a:prstGeom prst="rect">
            <a:avLst/>
          </a:prstGeom>
          <a:noFill/>
        </p:spPr>
        <p:txBody>
          <a:bodyPr wrap="none" rtlCol="0">
            <a:spAutoFit/>
          </a:bodyPr>
          <a:lstStyle/>
          <a:p>
            <a:r>
              <a:rPr kumimoji="1" lang="en-US" altLang="ja-JP" dirty="0" smtClean="0">
                <a:solidFill>
                  <a:srgbClr val="0070C0"/>
                </a:solidFill>
              </a:rPr>
              <a:t>75ns</a:t>
            </a:r>
            <a:endParaRPr kumimoji="1" lang="ja-JP" altLang="en-US" dirty="0">
              <a:solidFill>
                <a:srgbClr val="0070C0"/>
              </a:solidFill>
            </a:endParaRPr>
          </a:p>
        </p:txBody>
      </p:sp>
      <p:sp>
        <p:nvSpPr>
          <p:cNvPr id="12" name="テキスト ボックス 11"/>
          <p:cNvSpPr txBox="1"/>
          <p:nvPr/>
        </p:nvSpPr>
        <p:spPr>
          <a:xfrm>
            <a:off x="4545224" y="3248116"/>
            <a:ext cx="630301" cy="369332"/>
          </a:xfrm>
          <a:prstGeom prst="rect">
            <a:avLst/>
          </a:prstGeom>
          <a:noFill/>
        </p:spPr>
        <p:txBody>
          <a:bodyPr wrap="none" rtlCol="0">
            <a:spAutoFit/>
          </a:bodyPr>
          <a:lstStyle/>
          <a:p>
            <a:r>
              <a:rPr kumimoji="1" lang="en-US" altLang="ja-JP" dirty="0" smtClean="0">
                <a:solidFill>
                  <a:srgbClr val="0070C0"/>
                </a:solidFill>
              </a:rPr>
              <a:t>50ns</a:t>
            </a:r>
            <a:endParaRPr kumimoji="1" lang="ja-JP" altLang="en-US" dirty="0">
              <a:solidFill>
                <a:srgbClr val="0070C0"/>
              </a:solidFill>
            </a:endParaRPr>
          </a:p>
        </p:txBody>
      </p:sp>
      <p:sp>
        <p:nvSpPr>
          <p:cNvPr id="13" name="テキスト ボックス 12"/>
          <p:cNvSpPr txBox="1"/>
          <p:nvPr/>
        </p:nvSpPr>
        <p:spPr>
          <a:xfrm>
            <a:off x="8520740" y="2522836"/>
            <a:ext cx="747320" cy="369332"/>
          </a:xfrm>
          <a:prstGeom prst="rect">
            <a:avLst/>
          </a:prstGeom>
          <a:noFill/>
        </p:spPr>
        <p:txBody>
          <a:bodyPr wrap="none" rtlCol="0">
            <a:spAutoFit/>
          </a:bodyPr>
          <a:lstStyle/>
          <a:p>
            <a:r>
              <a:rPr kumimoji="1" lang="en-US" altLang="ja-JP" dirty="0" smtClean="0">
                <a:solidFill>
                  <a:srgbClr val="0070C0"/>
                </a:solidFill>
              </a:rPr>
              <a:t>125ns</a:t>
            </a:r>
            <a:endParaRPr kumimoji="1" lang="ja-JP" altLang="en-US" dirty="0">
              <a:solidFill>
                <a:srgbClr val="0070C0"/>
              </a:solidFill>
            </a:endParaRPr>
          </a:p>
        </p:txBody>
      </p:sp>
      <p:sp>
        <p:nvSpPr>
          <p:cNvPr id="26" name="テキスト ボックス 25"/>
          <p:cNvSpPr txBox="1"/>
          <p:nvPr/>
        </p:nvSpPr>
        <p:spPr>
          <a:xfrm>
            <a:off x="8711997" y="3019944"/>
            <a:ext cx="747320" cy="369332"/>
          </a:xfrm>
          <a:prstGeom prst="rect">
            <a:avLst/>
          </a:prstGeom>
          <a:noFill/>
        </p:spPr>
        <p:txBody>
          <a:bodyPr wrap="none" rtlCol="0">
            <a:spAutoFit/>
          </a:bodyPr>
          <a:lstStyle/>
          <a:p>
            <a:r>
              <a:rPr kumimoji="1" lang="en-US" altLang="ja-JP" dirty="0" smtClean="0">
                <a:solidFill>
                  <a:srgbClr val="0070C0"/>
                </a:solidFill>
              </a:rPr>
              <a:t>840ns</a:t>
            </a:r>
            <a:endParaRPr kumimoji="1" lang="ja-JP" altLang="en-US" dirty="0">
              <a:solidFill>
                <a:srgbClr val="0070C0"/>
              </a:solidFill>
            </a:endParaRPr>
          </a:p>
        </p:txBody>
      </p:sp>
      <p:sp>
        <p:nvSpPr>
          <p:cNvPr id="28" name="テキスト ボックス 27"/>
          <p:cNvSpPr txBox="1"/>
          <p:nvPr/>
        </p:nvSpPr>
        <p:spPr>
          <a:xfrm>
            <a:off x="8696625" y="4379772"/>
            <a:ext cx="747320" cy="369332"/>
          </a:xfrm>
          <a:prstGeom prst="rect">
            <a:avLst/>
          </a:prstGeom>
          <a:noFill/>
        </p:spPr>
        <p:txBody>
          <a:bodyPr wrap="none" rtlCol="0">
            <a:spAutoFit/>
          </a:bodyPr>
          <a:lstStyle/>
          <a:p>
            <a:r>
              <a:rPr kumimoji="1" lang="en-US" altLang="ja-JP" dirty="0" smtClean="0">
                <a:solidFill>
                  <a:srgbClr val="0070C0"/>
                </a:solidFill>
              </a:rPr>
              <a:t>105ns</a:t>
            </a:r>
            <a:endParaRPr kumimoji="1" lang="ja-JP" altLang="en-US" dirty="0">
              <a:solidFill>
                <a:srgbClr val="0070C0"/>
              </a:solidFill>
            </a:endParaRPr>
          </a:p>
        </p:txBody>
      </p:sp>
      <p:sp>
        <p:nvSpPr>
          <p:cNvPr id="89" name="テキスト ボックス 88"/>
          <p:cNvSpPr txBox="1"/>
          <p:nvPr/>
        </p:nvSpPr>
        <p:spPr>
          <a:xfrm>
            <a:off x="8676447" y="4073645"/>
            <a:ext cx="747320" cy="369332"/>
          </a:xfrm>
          <a:prstGeom prst="rect">
            <a:avLst/>
          </a:prstGeom>
          <a:noFill/>
        </p:spPr>
        <p:txBody>
          <a:bodyPr wrap="none" rtlCol="0">
            <a:spAutoFit/>
          </a:bodyPr>
          <a:lstStyle/>
          <a:p>
            <a:r>
              <a:rPr kumimoji="1" lang="en-US" altLang="ja-JP" dirty="0" smtClean="0">
                <a:solidFill>
                  <a:srgbClr val="0070C0"/>
                </a:solidFill>
              </a:rPr>
              <a:t>105ns</a:t>
            </a:r>
            <a:endParaRPr kumimoji="1" lang="ja-JP" altLang="en-US" dirty="0">
              <a:solidFill>
                <a:srgbClr val="0070C0"/>
              </a:solidFill>
            </a:endParaRPr>
          </a:p>
        </p:txBody>
      </p:sp>
      <p:sp>
        <p:nvSpPr>
          <p:cNvPr id="91" name="テキスト ボックス 90"/>
          <p:cNvSpPr txBox="1"/>
          <p:nvPr/>
        </p:nvSpPr>
        <p:spPr>
          <a:xfrm>
            <a:off x="8625349" y="3490739"/>
            <a:ext cx="747320" cy="369332"/>
          </a:xfrm>
          <a:prstGeom prst="rect">
            <a:avLst/>
          </a:prstGeom>
          <a:noFill/>
        </p:spPr>
        <p:txBody>
          <a:bodyPr wrap="none" rtlCol="0">
            <a:spAutoFit/>
          </a:bodyPr>
          <a:lstStyle/>
          <a:p>
            <a:r>
              <a:rPr kumimoji="1" lang="en-US" altLang="ja-JP" dirty="0" smtClean="0">
                <a:solidFill>
                  <a:srgbClr val="0070C0"/>
                </a:solidFill>
              </a:rPr>
              <a:t>105ns</a:t>
            </a:r>
            <a:endParaRPr kumimoji="1" lang="ja-JP" altLang="en-US" dirty="0">
              <a:solidFill>
                <a:srgbClr val="0070C0"/>
              </a:solidFill>
            </a:endParaRPr>
          </a:p>
        </p:txBody>
      </p:sp>
      <p:sp>
        <p:nvSpPr>
          <p:cNvPr id="32" name="テキスト ボックス 31"/>
          <p:cNvSpPr txBox="1"/>
          <p:nvPr/>
        </p:nvSpPr>
        <p:spPr>
          <a:xfrm>
            <a:off x="678873" y="1527660"/>
            <a:ext cx="2070310" cy="369332"/>
          </a:xfrm>
          <a:prstGeom prst="rect">
            <a:avLst/>
          </a:prstGeom>
          <a:noFill/>
        </p:spPr>
        <p:txBody>
          <a:bodyPr wrap="none" rtlCol="0">
            <a:spAutoFit/>
          </a:bodyPr>
          <a:lstStyle/>
          <a:p>
            <a:r>
              <a:rPr lang="en-US" altLang="ja-JP" dirty="0" smtClean="0"/>
              <a:t>※</a:t>
            </a:r>
            <a:r>
              <a:rPr lang="ja-JP" altLang="en-US" dirty="0" smtClean="0">
                <a:solidFill>
                  <a:srgbClr val="0070C0"/>
                </a:solidFill>
              </a:rPr>
              <a:t>青字</a:t>
            </a:r>
            <a:r>
              <a:rPr lang="ja-JP" altLang="en-US" dirty="0" smtClean="0"/>
              <a:t>は</a:t>
            </a:r>
            <a:r>
              <a:rPr lang="en-US" altLang="ja-JP" dirty="0" smtClean="0"/>
              <a:t>delay</a:t>
            </a:r>
            <a:r>
              <a:rPr lang="ja-JP" altLang="en-US" dirty="0" smtClean="0"/>
              <a:t>の値</a:t>
            </a:r>
            <a:endParaRPr kumimoji="1" lang="ja-JP" altLang="en-US" dirty="0"/>
          </a:p>
        </p:txBody>
      </p:sp>
      <p:sp>
        <p:nvSpPr>
          <p:cNvPr id="33" name="テキスト ボックス 32"/>
          <p:cNvSpPr txBox="1"/>
          <p:nvPr/>
        </p:nvSpPr>
        <p:spPr>
          <a:xfrm>
            <a:off x="1294195" y="2707502"/>
            <a:ext cx="630301" cy="369332"/>
          </a:xfrm>
          <a:prstGeom prst="rect">
            <a:avLst/>
          </a:prstGeom>
          <a:noFill/>
        </p:spPr>
        <p:txBody>
          <a:bodyPr wrap="none" rtlCol="0">
            <a:spAutoFit/>
          </a:bodyPr>
          <a:lstStyle/>
          <a:p>
            <a:r>
              <a:rPr kumimoji="1" lang="en-US" altLang="ja-JP" dirty="0" smtClean="0">
                <a:solidFill>
                  <a:srgbClr val="FFC000"/>
                </a:solidFill>
              </a:rPr>
              <a:t>10ns</a:t>
            </a:r>
            <a:endParaRPr kumimoji="1" lang="ja-JP" altLang="en-US" dirty="0">
              <a:solidFill>
                <a:srgbClr val="FFC000"/>
              </a:solidFill>
            </a:endParaRPr>
          </a:p>
        </p:txBody>
      </p:sp>
      <p:sp>
        <p:nvSpPr>
          <p:cNvPr id="36" name="テキスト ボックス 35"/>
          <p:cNvSpPr txBox="1"/>
          <p:nvPr/>
        </p:nvSpPr>
        <p:spPr>
          <a:xfrm>
            <a:off x="1302537" y="6002174"/>
            <a:ext cx="747320" cy="369332"/>
          </a:xfrm>
          <a:prstGeom prst="rect">
            <a:avLst/>
          </a:prstGeom>
          <a:noFill/>
        </p:spPr>
        <p:txBody>
          <a:bodyPr wrap="none" rtlCol="0">
            <a:spAutoFit/>
          </a:bodyPr>
          <a:lstStyle/>
          <a:p>
            <a:r>
              <a:rPr kumimoji="1" lang="en-US" altLang="ja-JP" dirty="0" smtClean="0">
                <a:solidFill>
                  <a:srgbClr val="FFC000"/>
                </a:solidFill>
              </a:rPr>
              <a:t>550ns</a:t>
            </a:r>
            <a:endParaRPr kumimoji="1" lang="ja-JP" altLang="en-US" dirty="0">
              <a:solidFill>
                <a:srgbClr val="FFC000"/>
              </a:solidFill>
            </a:endParaRPr>
          </a:p>
        </p:txBody>
      </p:sp>
      <p:sp>
        <p:nvSpPr>
          <p:cNvPr id="38" name="テキスト ボックス 37"/>
          <p:cNvSpPr txBox="1"/>
          <p:nvPr/>
        </p:nvSpPr>
        <p:spPr>
          <a:xfrm>
            <a:off x="678873" y="2059719"/>
            <a:ext cx="2909771" cy="369332"/>
          </a:xfrm>
          <a:prstGeom prst="rect">
            <a:avLst/>
          </a:prstGeom>
          <a:noFill/>
        </p:spPr>
        <p:txBody>
          <a:bodyPr wrap="none" rtlCol="0">
            <a:spAutoFit/>
          </a:bodyPr>
          <a:lstStyle/>
          <a:p>
            <a:r>
              <a:rPr kumimoji="1" lang="en-US" altLang="ja-JP" dirty="0" smtClean="0"/>
              <a:t>※</a:t>
            </a:r>
            <a:r>
              <a:rPr kumimoji="1" lang="ja-JP" altLang="en-US" dirty="0" smtClean="0">
                <a:solidFill>
                  <a:srgbClr val="FFC000"/>
                </a:solidFill>
              </a:rPr>
              <a:t>橙字</a:t>
            </a:r>
            <a:r>
              <a:rPr kumimoji="1" lang="ja-JP" altLang="en-US" dirty="0" smtClean="0"/>
              <a:t>は典型的なパルス幅</a:t>
            </a:r>
            <a:endParaRPr kumimoji="1" lang="ja-JP" altLang="en-US" dirty="0"/>
          </a:p>
        </p:txBody>
      </p:sp>
    </p:spTree>
    <p:extLst>
      <p:ext uri="{BB962C8B-B14F-4D97-AF65-F5344CB8AC3E}">
        <p14:creationId xmlns:p14="http://schemas.microsoft.com/office/powerpoint/2010/main" val="1803445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2152221"/>
            <a:ext cx="9144000" cy="1357742"/>
          </a:xfrm>
        </p:spPr>
        <p:txBody>
          <a:bodyPr>
            <a:normAutofit/>
          </a:bodyPr>
          <a:lstStyle/>
          <a:p>
            <a:r>
              <a:rPr lang="ja-JP" altLang="en-US" sz="8000" dirty="0" smtClean="0"/>
              <a:t>第</a:t>
            </a:r>
            <a:r>
              <a:rPr lang="en-US" altLang="ja-JP" sz="8000" dirty="0" smtClean="0"/>
              <a:t>3</a:t>
            </a:r>
            <a:r>
              <a:rPr lang="ja-JP" altLang="en-US" sz="8000" dirty="0" smtClean="0"/>
              <a:t>章　データ取得</a:t>
            </a:r>
            <a:endParaRPr kumimoji="1" lang="ja-JP" altLang="en-US" sz="8000" dirty="0"/>
          </a:p>
        </p:txBody>
      </p:sp>
    </p:spTree>
    <p:extLst>
      <p:ext uri="{BB962C8B-B14F-4D97-AF65-F5344CB8AC3E}">
        <p14:creationId xmlns:p14="http://schemas.microsoft.com/office/powerpoint/2010/main" val="4218254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12192000" cy="10079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ja-JP" altLang="en-US" sz="6000" dirty="0" smtClean="0"/>
              <a:t>取得データ概要</a:t>
            </a:r>
            <a:endParaRPr kumimoji="1" lang="ja-JP" altLang="en-US" sz="6000" dirty="0"/>
          </a:p>
        </p:txBody>
      </p:sp>
      <p:sp>
        <p:nvSpPr>
          <p:cNvPr id="6" name="スライド番号プレースホルダー 5"/>
          <p:cNvSpPr>
            <a:spLocks noGrp="1"/>
          </p:cNvSpPr>
          <p:nvPr>
            <p:ph type="sldNum" sz="quarter" idx="12"/>
          </p:nvPr>
        </p:nvSpPr>
        <p:spPr/>
        <p:txBody>
          <a:bodyPr/>
          <a:lstStyle/>
          <a:p>
            <a:fld id="{920146D6-F2DB-4ED1-95D1-5E5889B24418}" type="slidenum">
              <a:rPr kumimoji="1" lang="ja-JP" altLang="en-US" smtClean="0"/>
              <a:t>18</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1088297416"/>
              </p:ext>
            </p:extLst>
          </p:nvPr>
        </p:nvGraphicFramePr>
        <p:xfrm>
          <a:off x="381000" y="3124201"/>
          <a:ext cx="11430000" cy="2514598"/>
        </p:xfrm>
        <a:graphic>
          <a:graphicData uri="http://schemas.openxmlformats.org/drawingml/2006/table">
            <a:tbl>
              <a:tblPr firstRow="1" bandRow="1">
                <a:tableStyleId>{5C22544A-7EE6-4342-B048-85BDC9FD1C3A}</a:tableStyleId>
              </a:tblPr>
              <a:tblGrid>
                <a:gridCol w="2509819"/>
                <a:gridCol w="2335760"/>
                <a:gridCol w="1935912"/>
                <a:gridCol w="2318458"/>
                <a:gridCol w="2330051"/>
              </a:tblGrid>
              <a:tr h="1257299">
                <a:tc>
                  <a:txBody>
                    <a:bodyPr/>
                    <a:lstStyle/>
                    <a:p>
                      <a:pPr algn="ctr"/>
                      <a:r>
                        <a:rPr kumimoji="1" lang="en-US" altLang="ja-JP" sz="2800" dirty="0" smtClean="0"/>
                        <a:t> </a:t>
                      </a:r>
                      <a:r>
                        <a:rPr kumimoji="1" lang="ja-JP" altLang="en-US" sz="2800" dirty="0" smtClean="0"/>
                        <a:t>開始日時</a:t>
                      </a:r>
                      <a:endParaRPr kumimoji="1" lang="ja-JP" altLang="en-US" sz="2800" dirty="0"/>
                    </a:p>
                  </a:txBody>
                  <a:tcPr anchor="ctr"/>
                </a:tc>
                <a:tc>
                  <a:txBody>
                    <a:bodyPr/>
                    <a:lstStyle/>
                    <a:p>
                      <a:pPr algn="ctr"/>
                      <a:r>
                        <a:rPr kumimoji="1" lang="ja-JP" altLang="en-US" sz="2800" dirty="0" smtClean="0"/>
                        <a:t>終了日時</a:t>
                      </a:r>
                      <a:endParaRPr kumimoji="1" lang="ja-JP" altLang="en-US" sz="2800" dirty="0"/>
                    </a:p>
                  </a:txBody>
                  <a:tcPr anchor="ctr"/>
                </a:tc>
                <a:tc>
                  <a:txBody>
                    <a:bodyPr/>
                    <a:lstStyle/>
                    <a:p>
                      <a:pPr algn="ctr"/>
                      <a:r>
                        <a:rPr kumimoji="1" lang="ja-JP" altLang="en-US" sz="2800" dirty="0" smtClean="0"/>
                        <a:t>取得時間</a:t>
                      </a:r>
                      <a:endParaRPr kumimoji="1" lang="ja-JP" altLang="en-US" sz="2800" dirty="0"/>
                    </a:p>
                  </a:txBody>
                  <a:tcPr anchor="ctr"/>
                </a:tc>
                <a:tc>
                  <a:txBody>
                    <a:bodyPr/>
                    <a:lstStyle/>
                    <a:p>
                      <a:pPr algn="ctr"/>
                      <a:r>
                        <a:rPr kumimoji="1" lang="ja-JP" altLang="en-US" sz="2800" dirty="0" smtClean="0"/>
                        <a:t>イベント数</a:t>
                      </a:r>
                      <a:endParaRPr kumimoji="1" lang="ja-JP" altLang="en-US" sz="2800" dirty="0"/>
                    </a:p>
                  </a:txBody>
                  <a:tcPr anchor="ctr"/>
                </a:tc>
                <a:tc>
                  <a:txBody>
                    <a:bodyPr/>
                    <a:lstStyle/>
                    <a:p>
                      <a:pPr algn="ctr"/>
                      <a:r>
                        <a:rPr kumimoji="1" lang="ja-JP" altLang="en-US" sz="2800" dirty="0" smtClean="0"/>
                        <a:t>平均レート</a:t>
                      </a:r>
                      <a:endParaRPr kumimoji="1" lang="ja-JP" altLang="en-US" sz="2800" dirty="0"/>
                    </a:p>
                  </a:txBody>
                  <a:tcPr anchor="ctr"/>
                </a:tc>
              </a:tr>
              <a:tr h="1257299">
                <a:tc>
                  <a:txBody>
                    <a:bodyPr/>
                    <a:lstStyle/>
                    <a:p>
                      <a:pPr algn="ctr"/>
                      <a:r>
                        <a:rPr kumimoji="1" lang="en-US" altLang="ja-JP" sz="2800" dirty="0" smtClean="0"/>
                        <a:t>02</a:t>
                      </a:r>
                      <a:r>
                        <a:rPr kumimoji="1" lang="ja-JP" altLang="en-US" sz="2800" dirty="0" smtClean="0"/>
                        <a:t>月</a:t>
                      </a:r>
                      <a:r>
                        <a:rPr kumimoji="1" lang="en-US" altLang="ja-JP" sz="2800" dirty="0" smtClean="0"/>
                        <a:t>23</a:t>
                      </a:r>
                      <a:r>
                        <a:rPr kumimoji="1" lang="ja-JP" altLang="en-US" sz="2800" dirty="0" smtClean="0"/>
                        <a:t>日</a:t>
                      </a:r>
                      <a:r>
                        <a:rPr kumimoji="1" lang="en-US" altLang="ja-JP" sz="2800" dirty="0" smtClean="0"/>
                        <a:t>16</a:t>
                      </a:r>
                      <a:r>
                        <a:rPr kumimoji="1" lang="ja-JP" altLang="en-US" sz="2800" dirty="0" smtClean="0"/>
                        <a:t>時</a:t>
                      </a:r>
                      <a:endParaRPr kumimoji="1" lang="ja-JP" altLang="en-US" sz="2800" dirty="0"/>
                    </a:p>
                  </a:txBody>
                  <a:tcPr anchor="ctr"/>
                </a:tc>
                <a:tc>
                  <a:txBody>
                    <a:bodyPr/>
                    <a:lstStyle/>
                    <a:p>
                      <a:pPr algn="ctr"/>
                      <a:r>
                        <a:rPr kumimoji="1" lang="en-US" altLang="ja-JP" sz="2800" dirty="0" smtClean="0"/>
                        <a:t>02</a:t>
                      </a:r>
                      <a:r>
                        <a:rPr kumimoji="1" lang="ja-JP" altLang="en-US" sz="2800" dirty="0" smtClean="0"/>
                        <a:t>月</a:t>
                      </a:r>
                      <a:r>
                        <a:rPr kumimoji="1" lang="en-US" altLang="ja-JP" sz="2800" dirty="0" smtClean="0"/>
                        <a:t>27</a:t>
                      </a:r>
                      <a:r>
                        <a:rPr kumimoji="1" lang="ja-JP" altLang="en-US" sz="2800" dirty="0" smtClean="0"/>
                        <a:t>日</a:t>
                      </a:r>
                      <a:r>
                        <a:rPr kumimoji="1" lang="en-US" altLang="ja-JP" sz="2800" dirty="0" smtClean="0"/>
                        <a:t>16</a:t>
                      </a:r>
                      <a:r>
                        <a:rPr kumimoji="1" lang="ja-JP" altLang="en-US" sz="2800" dirty="0" smtClean="0"/>
                        <a:t>時</a:t>
                      </a:r>
                      <a:endParaRPr kumimoji="1" lang="ja-JP" altLang="en-US" sz="2800" dirty="0"/>
                    </a:p>
                  </a:txBody>
                  <a:tcPr anchor="ctr"/>
                </a:tc>
                <a:tc>
                  <a:txBody>
                    <a:bodyPr/>
                    <a:lstStyle/>
                    <a:p>
                      <a:pPr algn="ctr"/>
                      <a:r>
                        <a:rPr kumimoji="1" lang="en-US" altLang="ja-JP" sz="2800" dirty="0" smtClean="0"/>
                        <a:t>95.3</a:t>
                      </a:r>
                      <a:r>
                        <a:rPr kumimoji="1" lang="ja-JP" altLang="en-US" sz="2800" dirty="0" smtClean="0"/>
                        <a:t>時間</a:t>
                      </a:r>
                      <a:endParaRPr kumimoji="1" lang="ja-JP" altLang="en-US" sz="2800" dirty="0"/>
                    </a:p>
                  </a:txBody>
                  <a:tcPr anchor="ctr"/>
                </a:tc>
                <a:tc>
                  <a:txBody>
                    <a:bodyPr/>
                    <a:lstStyle/>
                    <a:p>
                      <a:pPr algn="ctr"/>
                      <a:r>
                        <a:rPr kumimoji="1" lang="en-US" altLang="ja-JP" sz="2800" dirty="0" smtClean="0"/>
                        <a:t>1000</a:t>
                      </a:r>
                      <a:r>
                        <a:rPr kumimoji="1" lang="ja-JP" altLang="en-US" sz="2800" dirty="0" smtClean="0"/>
                        <a:t>万</a:t>
                      </a:r>
                      <a:endParaRPr kumimoji="1" lang="ja-JP" altLang="en-US" sz="2800" dirty="0"/>
                    </a:p>
                  </a:txBody>
                  <a:tcPr anchor="ctr"/>
                </a:tc>
                <a:tc>
                  <a:txBody>
                    <a:bodyPr/>
                    <a:lstStyle/>
                    <a:p>
                      <a:pPr algn="ctr"/>
                      <a:r>
                        <a:rPr kumimoji="1" lang="en-US" altLang="ja-JP" sz="2800" dirty="0" err="1" smtClean="0"/>
                        <a:t>29.15Hz</a:t>
                      </a:r>
                      <a:endParaRPr kumimoji="1" lang="ja-JP" altLang="en-US" sz="2800" dirty="0"/>
                    </a:p>
                  </a:txBody>
                  <a:tcPr anchor="ctr"/>
                </a:tc>
              </a:tr>
            </a:tbl>
          </a:graphicData>
        </a:graphic>
      </p:graphicFrame>
      <p:sp>
        <p:nvSpPr>
          <p:cNvPr id="7" name="テキスト ボックス 6"/>
          <p:cNvSpPr txBox="1"/>
          <p:nvPr/>
        </p:nvSpPr>
        <p:spPr>
          <a:xfrm>
            <a:off x="2286000" y="1719943"/>
            <a:ext cx="7620000" cy="646331"/>
          </a:xfrm>
          <a:prstGeom prst="rect">
            <a:avLst/>
          </a:prstGeom>
          <a:noFill/>
        </p:spPr>
        <p:txBody>
          <a:bodyPr wrap="square" rtlCol="0">
            <a:spAutoFit/>
          </a:bodyPr>
          <a:lstStyle/>
          <a:p>
            <a:pPr algn="ctr"/>
            <a:r>
              <a:rPr kumimoji="1" lang="ja-JP" altLang="en-US" sz="3600" dirty="0" smtClean="0"/>
              <a:t>表</a:t>
            </a:r>
            <a:r>
              <a:rPr lang="en-US" altLang="ja-JP" sz="3600" dirty="0" smtClean="0"/>
              <a:t>3.1: </a:t>
            </a:r>
            <a:r>
              <a:rPr lang="ja-JP" altLang="en-US" sz="3600" dirty="0" smtClean="0"/>
              <a:t>本実験の取得データ概要</a:t>
            </a:r>
            <a:endParaRPr kumimoji="1" lang="ja-JP" altLang="en-US" sz="3600" dirty="0"/>
          </a:p>
        </p:txBody>
      </p:sp>
    </p:spTree>
    <p:extLst>
      <p:ext uri="{BB962C8B-B14F-4D97-AF65-F5344CB8AC3E}">
        <p14:creationId xmlns:p14="http://schemas.microsoft.com/office/powerpoint/2010/main" val="876977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12192000" cy="10079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kumimoji="1" lang="en-US" altLang="ja-JP" sz="6000" dirty="0" smtClean="0"/>
              <a:t>ADC</a:t>
            </a:r>
            <a:r>
              <a:rPr kumimoji="1" lang="ja-JP" altLang="en-US" sz="6000" dirty="0" smtClean="0"/>
              <a:t>の安定性</a:t>
            </a:r>
            <a:endParaRPr kumimoji="1" lang="ja-JP" altLang="en-US" sz="6000" dirty="0"/>
          </a:p>
        </p:txBody>
      </p:sp>
      <p:sp>
        <p:nvSpPr>
          <p:cNvPr id="6" name="スライド番号プレースホルダー 5"/>
          <p:cNvSpPr>
            <a:spLocks noGrp="1"/>
          </p:cNvSpPr>
          <p:nvPr>
            <p:ph type="sldNum" sz="quarter" idx="12"/>
          </p:nvPr>
        </p:nvSpPr>
        <p:spPr/>
        <p:txBody>
          <a:bodyPr/>
          <a:lstStyle/>
          <a:p>
            <a:fld id="{920146D6-F2DB-4ED1-95D1-5E5889B24418}" type="slidenum">
              <a:rPr kumimoji="1" lang="ja-JP" altLang="en-US" smtClean="0"/>
              <a:t>19</a:t>
            </a:fld>
            <a:endParaRPr kumimoji="1" lang="ja-JP" altLang="en-US"/>
          </a:p>
        </p:txBody>
      </p:sp>
      <p:grpSp>
        <p:nvGrpSpPr>
          <p:cNvPr id="5" name="グループ化 4"/>
          <p:cNvGrpSpPr/>
          <p:nvPr/>
        </p:nvGrpSpPr>
        <p:grpSpPr>
          <a:xfrm>
            <a:off x="1243693" y="2168070"/>
            <a:ext cx="9704614" cy="4347061"/>
            <a:chOff x="1243693" y="1721756"/>
            <a:chExt cx="9704614" cy="4347061"/>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4758" y="1721756"/>
              <a:ext cx="9002485" cy="3721797"/>
            </a:xfrm>
            <a:prstGeom prst="rect">
              <a:avLst/>
            </a:prstGeom>
          </p:spPr>
        </p:pic>
        <p:sp>
          <p:nvSpPr>
            <p:cNvPr id="4" name="テキスト ボックス 3"/>
            <p:cNvSpPr txBox="1"/>
            <p:nvPr/>
          </p:nvSpPr>
          <p:spPr>
            <a:xfrm>
              <a:off x="1243693" y="5484042"/>
              <a:ext cx="9704614" cy="584775"/>
            </a:xfrm>
            <a:prstGeom prst="rect">
              <a:avLst/>
            </a:prstGeom>
            <a:noFill/>
          </p:spPr>
          <p:txBody>
            <a:bodyPr wrap="square" rtlCol="0">
              <a:spAutoFit/>
            </a:bodyPr>
            <a:lstStyle/>
            <a:p>
              <a:pPr algn="ctr"/>
              <a:r>
                <a:rPr kumimoji="1" lang="ja-JP" altLang="en-US" sz="3200" dirty="0" smtClean="0"/>
                <a:t>図</a:t>
              </a:r>
              <a:r>
                <a:rPr lang="en-US" altLang="ja-JP" sz="3200" dirty="0" smtClean="0"/>
                <a:t>3.1: </a:t>
              </a:r>
              <a:r>
                <a:rPr kumimoji="1" lang="en-US" altLang="ja-JP" sz="3200" dirty="0" smtClean="0"/>
                <a:t>ADC2</a:t>
              </a:r>
              <a:r>
                <a:rPr kumimoji="1" lang="ja-JP" altLang="en-US" sz="3200" dirty="0" smtClean="0"/>
                <a:t>のペデスタルの時間変化</a:t>
              </a:r>
              <a:endParaRPr kumimoji="1" lang="ja-JP" altLang="en-US" sz="3200" dirty="0"/>
            </a:p>
          </p:txBody>
        </p:sp>
      </p:grpSp>
      <p:sp>
        <p:nvSpPr>
          <p:cNvPr id="7" name="テキスト ボックス 6"/>
          <p:cNvSpPr txBox="1"/>
          <p:nvPr/>
        </p:nvSpPr>
        <p:spPr>
          <a:xfrm>
            <a:off x="772887" y="1360714"/>
            <a:ext cx="10896600" cy="584775"/>
          </a:xfrm>
          <a:prstGeom prst="rect">
            <a:avLst/>
          </a:prstGeom>
          <a:noFill/>
        </p:spPr>
        <p:txBody>
          <a:bodyPr wrap="square" rtlCol="0">
            <a:spAutoFit/>
          </a:bodyPr>
          <a:lstStyle/>
          <a:p>
            <a:r>
              <a:rPr kumimoji="1" lang="en-US" altLang="ja-JP" sz="3200" dirty="0" smtClean="0"/>
              <a:t>ADC</a:t>
            </a:r>
            <a:r>
              <a:rPr kumimoji="1" lang="ja-JP" altLang="en-US" sz="3200" dirty="0" smtClean="0"/>
              <a:t>の時間変化は無視できるオーダー</a:t>
            </a:r>
            <a:endParaRPr kumimoji="1" lang="ja-JP" altLang="en-US" sz="3200" dirty="0"/>
          </a:p>
        </p:txBody>
      </p:sp>
    </p:spTree>
    <p:extLst>
      <p:ext uri="{BB962C8B-B14F-4D97-AF65-F5344CB8AC3E}">
        <p14:creationId xmlns:p14="http://schemas.microsoft.com/office/powerpoint/2010/main" val="3102942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20146D6-F2DB-4ED1-95D1-5E5889B24418}" type="slidenum">
              <a:rPr kumimoji="1" lang="ja-JP" altLang="en-US" smtClean="0"/>
              <a:t>2</a:t>
            </a:fld>
            <a:endParaRPr kumimoji="1" lang="ja-JP" altLang="en-US"/>
          </a:p>
        </p:txBody>
      </p:sp>
      <p:sp>
        <p:nvSpPr>
          <p:cNvPr id="4" name="テキスト ボックス 3"/>
          <p:cNvSpPr txBox="1"/>
          <p:nvPr/>
        </p:nvSpPr>
        <p:spPr>
          <a:xfrm>
            <a:off x="1295400" y="2363763"/>
            <a:ext cx="9196754" cy="923330"/>
          </a:xfrm>
          <a:prstGeom prst="rect">
            <a:avLst/>
          </a:prstGeom>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altLang="ja-JP" sz="5400" dirty="0"/>
              <a:t> </a:t>
            </a:r>
            <a:r>
              <a:rPr lang="en-US" altLang="ja-JP" sz="5400" dirty="0" smtClean="0"/>
              <a:t> 2.  </a:t>
            </a:r>
            <a:r>
              <a:rPr lang="ja-JP" altLang="en-US" sz="5400" dirty="0" smtClean="0"/>
              <a:t>実験原理</a:t>
            </a:r>
            <a:endParaRPr kumimoji="1" lang="ja-JP" altLang="en-US" sz="5400" dirty="0"/>
          </a:p>
        </p:txBody>
      </p:sp>
      <p:sp>
        <p:nvSpPr>
          <p:cNvPr id="5" name="テキスト ボックス 4"/>
          <p:cNvSpPr txBox="1"/>
          <p:nvPr/>
        </p:nvSpPr>
        <p:spPr>
          <a:xfrm>
            <a:off x="1295400" y="3428585"/>
            <a:ext cx="9196754" cy="923330"/>
          </a:xfrm>
          <a:prstGeom prst="rect">
            <a:avLst/>
          </a:prstGeom>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altLang="ja-JP" sz="5400" dirty="0"/>
              <a:t> </a:t>
            </a:r>
            <a:r>
              <a:rPr lang="en-US" altLang="ja-JP" sz="5400" dirty="0" smtClean="0"/>
              <a:t> 3.  </a:t>
            </a:r>
            <a:r>
              <a:rPr lang="ja-JP" altLang="en-US" sz="5400" dirty="0" smtClean="0"/>
              <a:t>データ取得</a:t>
            </a:r>
            <a:endParaRPr kumimoji="1" lang="ja-JP" altLang="en-US" sz="5400" dirty="0"/>
          </a:p>
        </p:txBody>
      </p:sp>
      <p:sp>
        <p:nvSpPr>
          <p:cNvPr id="6" name="テキスト ボックス 5"/>
          <p:cNvSpPr txBox="1"/>
          <p:nvPr/>
        </p:nvSpPr>
        <p:spPr>
          <a:xfrm>
            <a:off x="1295400" y="4493407"/>
            <a:ext cx="9196754" cy="923330"/>
          </a:xfrm>
          <a:prstGeom prst="rect">
            <a:avLst/>
          </a:prstGeom>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altLang="ja-JP" sz="5400" dirty="0"/>
              <a:t> </a:t>
            </a:r>
            <a:r>
              <a:rPr lang="en-US" altLang="ja-JP" sz="5400" dirty="0" smtClean="0"/>
              <a:t> 4.  </a:t>
            </a:r>
            <a:r>
              <a:rPr lang="ja-JP" altLang="en-US" sz="5400" dirty="0" smtClean="0"/>
              <a:t>データ解析</a:t>
            </a:r>
            <a:endParaRPr kumimoji="1" lang="ja-JP" altLang="en-US" sz="5400" dirty="0"/>
          </a:p>
        </p:txBody>
      </p:sp>
      <p:sp>
        <p:nvSpPr>
          <p:cNvPr id="7" name="テキスト ボックス 6"/>
          <p:cNvSpPr txBox="1"/>
          <p:nvPr/>
        </p:nvSpPr>
        <p:spPr>
          <a:xfrm>
            <a:off x="416164" y="110921"/>
            <a:ext cx="1877437" cy="1107996"/>
          </a:xfrm>
          <a:prstGeom prst="rect">
            <a:avLst/>
          </a:prstGeom>
          <a:noFill/>
        </p:spPr>
        <p:txBody>
          <a:bodyPr wrap="none" rtlCol="0">
            <a:spAutoFit/>
          </a:bodyPr>
          <a:lstStyle/>
          <a:p>
            <a:r>
              <a:rPr kumimoji="1" lang="ja-JP" altLang="en-US" sz="6600" dirty="0" smtClean="0">
                <a:ln w="0"/>
                <a:effectLst>
                  <a:outerShdw blurRad="38100" dist="19050" dir="2700000" algn="tl" rotWithShape="0">
                    <a:schemeClr val="dk1">
                      <a:alpha val="40000"/>
                    </a:schemeClr>
                  </a:outerShdw>
                </a:effectLst>
              </a:rPr>
              <a:t>目次</a:t>
            </a:r>
            <a:endParaRPr kumimoji="1" lang="ja-JP" altLang="en-US" sz="6600" dirty="0">
              <a:ln w="0"/>
              <a:effectLst>
                <a:outerShdw blurRad="38100" dist="19050" dir="2700000" algn="tl" rotWithShape="0">
                  <a:schemeClr val="dk1">
                    <a:alpha val="40000"/>
                  </a:schemeClr>
                </a:outerShdw>
              </a:effectLst>
            </a:endParaRPr>
          </a:p>
        </p:txBody>
      </p:sp>
      <p:sp>
        <p:nvSpPr>
          <p:cNvPr id="8" name="テキスト ボックス 7"/>
          <p:cNvSpPr txBox="1"/>
          <p:nvPr/>
        </p:nvSpPr>
        <p:spPr>
          <a:xfrm>
            <a:off x="1295400" y="1298941"/>
            <a:ext cx="9196754" cy="923330"/>
          </a:xfrm>
          <a:prstGeom prst="rect">
            <a:avLst/>
          </a:prstGeom>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altLang="ja-JP" sz="5400" dirty="0"/>
              <a:t> </a:t>
            </a:r>
            <a:r>
              <a:rPr lang="en-US" altLang="ja-JP" sz="5400" dirty="0" smtClean="0"/>
              <a:t> 1.  </a:t>
            </a:r>
            <a:r>
              <a:rPr lang="ja-JP" altLang="en-US" sz="5400" dirty="0" smtClean="0"/>
              <a:t>イントロダクション</a:t>
            </a:r>
            <a:endParaRPr kumimoji="1" lang="ja-JP" altLang="en-US" sz="5400" dirty="0"/>
          </a:p>
        </p:txBody>
      </p:sp>
      <p:sp>
        <p:nvSpPr>
          <p:cNvPr id="9" name="テキスト ボックス 8"/>
          <p:cNvSpPr txBox="1"/>
          <p:nvPr/>
        </p:nvSpPr>
        <p:spPr>
          <a:xfrm>
            <a:off x="1295400" y="5558229"/>
            <a:ext cx="9196754" cy="923330"/>
          </a:xfrm>
          <a:prstGeom prst="rect">
            <a:avLst/>
          </a:prstGeom>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altLang="ja-JP" sz="5400" dirty="0"/>
              <a:t> </a:t>
            </a:r>
            <a:r>
              <a:rPr lang="en-US" altLang="ja-JP" sz="5400" dirty="0" smtClean="0"/>
              <a:t> 5.  </a:t>
            </a:r>
            <a:r>
              <a:rPr lang="ja-JP" altLang="en-US" sz="5400" dirty="0" smtClean="0"/>
              <a:t>結果、考察、まとめ</a:t>
            </a:r>
            <a:endParaRPr kumimoji="1" lang="ja-JP" altLang="en-US" sz="5400" dirty="0"/>
          </a:p>
        </p:txBody>
      </p:sp>
    </p:spTree>
    <p:extLst>
      <p:ext uri="{BB962C8B-B14F-4D97-AF65-F5344CB8AC3E}">
        <p14:creationId xmlns:p14="http://schemas.microsoft.com/office/powerpoint/2010/main" val="230349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12192000" cy="10079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kumimoji="1" lang="en-US" altLang="ja-JP" sz="6000" dirty="0" err="1" smtClean="0"/>
              <a:t>TDC</a:t>
            </a:r>
            <a:r>
              <a:rPr kumimoji="1" lang="ja-JP" altLang="en-US" sz="6000" dirty="0" smtClean="0"/>
              <a:t>の安定性</a:t>
            </a:r>
            <a:endParaRPr kumimoji="1" lang="ja-JP" altLang="en-US" sz="6000" dirty="0"/>
          </a:p>
        </p:txBody>
      </p:sp>
      <p:sp>
        <p:nvSpPr>
          <p:cNvPr id="6" name="スライド番号プレースホルダー 5"/>
          <p:cNvSpPr>
            <a:spLocks noGrp="1"/>
          </p:cNvSpPr>
          <p:nvPr>
            <p:ph type="sldNum" sz="quarter" idx="12"/>
          </p:nvPr>
        </p:nvSpPr>
        <p:spPr/>
        <p:txBody>
          <a:bodyPr/>
          <a:lstStyle/>
          <a:p>
            <a:fld id="{920146D6-F2DB-4ED1-95D1-5E5889B24418}" type="slidenum">
              <a:rPr kumimoji="1" lang="ja-JP" altLang="en-US" smtClean="0"/>
              <a:t>20</a:t>
            </a:fld>
            <a:endParaRPr kumimoji="1" lang="ja-JP" altLang="en-US"/>
          </a:p>
        </p:txBody>
      </p:sp>
      <p:grpSp>
        <p:nvGrpSpPr>
          <p:cNvPr id="5" name="グループ化 4"/>
          <p:cNvGrpSpPr/>
          <p:nvPr/>
        </p:nvGrpSpPr>
        <p:grpSpPr>
          <a:xfrm>
            <a:off x="1662112" y="1950068"/>
            <a:ext cx="8867775" cy="4406282"/>
            <a:chOff x="1662112" y="1950068"/>
            <a:chExt cx="8867775" cy="4406282"/>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2112" y="1950068"/>
              <a:ext cx="8867775" cy="3842657"/>
            </a:xfrm>
            <a:prstGeom prst="rect">
              <a:avLst/>
            </a:prstGeom>
          </p:spPr>
        </p:pic>
        <p:sp>
          <p:nvSpPr>
            <p:cNvPr id="4" name="テキスト ボックス 3"/>
            <p:cNvSpPr txBox="1"/>
            <p:nvPr/>
          </p:nvSpPr>
          <p:spPr>
            <a:xfrm>
              <a:off x="2423886" y="5771575"/>
              <a:ext cx="7558314" cy="584775"/>
            </a:xfrm>
            <a:prstGeom prst="rect">
              <a:avLst/>
            </a:prstGeom>
            <a:noFill/>
          </p:spPr>
          <p:txBody>
            <a:bodyPr wrap="square" rtlCol="0">
              <a:spAutoFit/>
            </a:bodyPr>
            <a:lstStyle/>
            <a:p>
              <a:r>
                <a:rPr kumimoji="1" lang="ja-JP" altLang="en-US" sz="3200" dirty="0" smtClean="0"/>
                <a:t>図</a:t>
              </a:r>
              <a:r>
                <a:rPr lang="en-US" altLang="ja-JP" sz="3200" dirty="0" smtClean="0"/>
                <a:t>3.2:</a:t>
              </a:r>
              <a:r>
                <a:rPr kumimoji="1" lang="en-US" altLang="ja-JP" sz="3200" dirty="0" smtClean="0"/>
                <a:t> TDC2</a:t>
              </a:r>
              <a:r>
                <a:rPr lang="ja-JP" altLang="en-US" sz="3200" dirty="0"/>
                <a:t>の</a:t>
              </a:r>
              <a:r>
                <a:rPr kumimoji="1" lang="ja-JP" altLang="en-US" sz="3200" dirty="0" smtClean="0"/>
                <a:t>トリガーイベントの時間変化</a:t>
              </a:r>
              <a:endParaRPr kumimoji="1" lang="ja-JP" altLang="en-US" sz="3200" dirty="0"/>
            </a:p>
          </p:txBody>
        </p:sp>
      </p:grpSp>
      <p:sp>
        <p:nvSpPr>
          <p:cNvPr id="7" name="テキスト ボックス 6"/>
          <p:cNvSpPr txBox="1"/>
          <p:nvPr/>
        </p:nvSpPr>
        <p:spPr>
          <a:xfrm>
            <a:off x="1821315" y="1321750"/>
            <a:ext cx="8708572" cy="584775"/>
          </a:xfrm>
          <a:prstGeom prst="rect">
            <a:avLst/>
          </a:prstGeom>
          <a:noFill/>
        </p:spPr>
        <p:txBody>
          <a:bodyPr wrap="square" rtlCol="0">
            <a:spAutoFit/>
          </a:bodyPr>
          <a:lstStyle/>
          <a:p>
            <a:r>
              <a:rPr kumimoji="1" lang="en-US" altLang="ja-JP" sz="3200" dirty="0" err="1" smtClean="0"/>
              <a:t>TDC</a:t>
            </a:r>
            <a:r>
              <a:rPr kumimoji="1" lang="ja-JP" altLang="en-US" sz="3200" dirty="0" smtClean="0"/>
              <a:t>の時間変動は無い</a:t>
            </a:r>
            <a:endParaRPr kumimoji="1" lang="ja-JP" altLang="en-US" sz="3200" dirty="0"/>
          </a:p>
        </p:txBody>
      </p:sp>
    </p:spTree>
    <p:extLst>
      <p:ext uri="{BB962C8B-B14F-4D97-AF65-F5344CB8AC3E}">
        <p14:creationId xmlns:p14="http://schemas.microsoft.com/office/powerpoint/2010/main" val="3433793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12192000" cy="10079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kumimoji="1" lang="en-US" altLang="ja-JP" sz="6000" dirty="0" err="1" smtClean="0"/>
              <a:t>TDC</a:t>
            </a:r>
            <a:r>
              <a:rPr kumimoji="1" lang="ja-JP" altLang="en-US" sz="6000" dirty="0" smtClean="0"/>
              <a:t>のチャンネル不良</a:t>
            </a:r>
            <a:endParaRPr kumimoji="1" lang="ja-JP" altLang="en-US" sz="6000" dirty="0"/>
          </a:p>
        </p:txBody>
      </p:sp>
      <p:sp>
        <p:nvSpPr>
          <p:cNvPr id="6" name="スライド番号プレースホルダー 5"/>
          <p:cNvSpPr>
            <a:spLocks noGrp="1"/>
          </p:cNvSpPr>
          <p:nvPr>
            <p:ph type="sldNum" sz="quarter" idx="12"/>
          </p:nvPr>
        </p:nvSpPr>
        <p:spPr/>
        <p:txBody>
          <a:bodyPr/>
          <a:lstStyle/>
          <a:p>
            <a:fld id="{920146D6-F2DB-4ED1-95D1-5E5889B24418}" type="slidenum">
              <a:rPr kumimoji="1" lang="ja-JP" altLang="en-US" smtClean="0"/>
              <a:t>21</a:t>
            </a:fld>
            <a:endParaRPr kumimoji="1" lang="ja-JP" altLang="en-US"/>
          </a:p>
        </p:txBody>
      </p:sp>
      <p:sp>
        <p:nvSpPr>
          <p:cNvPr id="3" name="テキスト ボックス 2"/>
          <p:cNvSpPr txBox="1"/>
          <p:nvPr/>
        </p:nvSpPr>
        <p:spPr>
          <a:xfrm>
            <a:off x="848760" y="1175657"/>
            <a:ext cx="7031092" cy="584775"/>
          </a:xfrm>
          <a:prstGeom prst="rect">
            <a:avLst/>
          </a:prstGeom>
          <a:noFill/>
        </p:spPr>
        <p:txBody>
          <a:bodyPr wrap="none" rtlCol="0">
            <a:spAutoFit/>
          </a:bodyPr>
          <a:lstStyle/>
          <a:p>
            <a:r>
              <a:rPr kumimoji="1" lang="en-US" altLang="ja-JP" sz="3200" dirty="0" err="1" smtClean="0"/>
              <a:t>TDC</a:t>
            </a:r>
            <a:r>
              <a:rPr kumimoji="1" lang="ja-JP" altLang="en-US" sz="3200" dirty="0" smtClean="0"/>
              <a:t>のチャンネルの一部が故障していた</a:t>
            </a:r>
            <a:endParaRPr kumimoji="1" lang="ja-JP" altLang="en-US" sz="3200" dirty="0"/>
          </a:p>
        </p:txBody>
      </p:sp>
      <p:sp>
        <p:nvSpPr>
          <p:cNvPr id="4" name="テキスト ボックス 3"/>
          <p:cNvSpPr txBox="1"/>
          <p:nvPr/>
        </p:nvSpPr>
        <p:spPr>
          <a:xfrm>
            <a:off x="664029" y="6172200"/>
            <a:ext cx="184731" cy="369332"/>
          </a:xfrm>
          <a:prstGeom prst="rect">
            <a:avLst/>
          </a:prstGeom>
          <a:noFill/>
        </p:spPr>
        <p:txBody>
          <a:bodyPr wrap="none" rtlCol="0">
            <a:spAutoFit/>
          </a:bodyPr>
          <a:lstStyle/>
          <a:p>
            <a:endParaRPr kumimoji="1" lang="ja-JP" altLang="en-US" dirty="0"/>
          </a:p>
        </p:txBody>
      </p:sp>
      <p:sp>
        <p:nvSpPr>
          <p:cNvPr id="8" name="テキスト ボックス 7"/>
          <p:cNvSpPr txBox="1"/>
          <p:nvPr/>
        </p:nvSpPr>
        <p:spPr>
          <a:xfrm>
            <a:off x="1206894" y="6064478"/>
            <a:ext cx="9778212" cy="584775"/>
          </a:xfrm>
          <a:prstGeom prst="rect">
            <a:avLst/>
          </a:prstGeom>
          <a:noFill/>
        </p:spPr>
        <p:txBody>
          <a:bodyPr wrap="square" rtlCol="0">
            <a:spAutoFit/>
          </a:bodyPr>
          <a:lstStyle/>
          <a:p>
            <a:pPr algn="ctr"/>
            <a:r>
              <a:rPr kumimoji="1" lang="ja-JP" altLang="en-US" sz="3200" dirty="0" smtClean="0"/>
              <a:t>図</a:t>
            </a:r>
            <a:r>
              <a:rPr lang="en-US" altLang="ja-JP" sz="3200" dirty="0" smtClean="0"/>
              <a:t>3.3:</a:t>
            </a:r>
            <a:r>
              <a:rPr kumimoji="1" lang="en-US" altLang="ja-JP" sz="3200" dirty="0" smtClean="0"/>
              <a:t> 2</a:t>
            </a:r>
            <a:r>
              <a:rPr kumimoji="1" lang="ja-JP" altLang="en-US" sz="3200" dirty="0" smtClean="0"/>
              <a:t>月</a:t>
            </a:r>
            <a:r>
              <a:rPr kumimoji="1" lang="en-US" altLang="ja-JP" sz="3200" dirty="0" smtClean="0"/>
              <a:t>17</a:t>
            </a:r>
            <a:r>
              <a:rPr kumimoji="1" lang="ja-JP" altLang="en-US" sz="3200" dirty="0" smtClean="0"/>
              <a:t>日</a:t>
            </a:r>
            <a:r>
              <a:rPr lang="en-US" altLang="ja-JP" sz="3200" dirty="0"/>
              <a:t>,</a:t>
            </a:r>
            <a:r>
              <a:rPr lang="en-US" altLang="ja-JP" sz="3200" dirty="0" smtClean="0"/>
              <a:t>2</a:t>
            </a:r>
            <a:r>
              <a:rPr lang="ja-JP" altLang="en-US" sz="3200" dirty="0" smtClean="0"/>
              <a:t>月</a:t>
            </a:r>
            <a:r>
              <a:rPr lang="en-US" altLang="ja-JP" sz="3200" dirty="0" smtClean="0"/>
              <a:t>23</a:t>
            </a:r>
            <a:r>
              <a:rPr lang="ja-JP" altLang="en-US" sz="3200" dirty="0" smtClean="0"/>
              <a:t>日</a:t>
            </a:r>
            <a:r>
              <a:rPr lang="en-US" altLang="ja-JP" sz="3200" dirty="0" smtClean="0"/>
              <a:t> PS</a:t>
            </a:r>
            <a:r>
              <a:rPr lang="ja-JP" altLang="en-US" sz="3200" dirty="0" smtClean="0"/>
              <a:t>の時間分布</a:t>
            </a:r>
            <a:endParaRPr kumimoji="1" lang="ja-JP" altLang="en-US" sz="3200" dirty="0"/>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3026" y="1711485"/>
            <a:ext cx="8825948" cy="3943023"/>
          </a:xfrm>
          <a:prstGeom prst="rect">
            <a:avLst/>
          </a:prstGeom>
        </p:spPr>
      </p:pic>
    </p:spTree>
    <p:extLst>
      <p:ext uri="{BB962C8B-B14F-4D97-AF65-F5344CB8AC3E}">
        <p14:creationId xmlns:p14="http://schemas.microsoft.com/office/powerpoint/2010/main" val="3492067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4404" y="2293349"/>
            <a:ext cx="11094058" cy="1216613"/>
          </a:xfrm>
        </p:spPr>
        <p:txBody>
          <a:bodyPr>
            <a:normAutofit/>
          </a:bodyPr>
          <a:lstStyle/>
          <a:p>
            <a:r>
              <a:rPr kumimoji="1" lang="ja-JP" altLang="en-US" sz="8000" dirty="0" smtClean="0"/>
              <a:t>第</a:t>
            </a:r>
            <a:r>
              <a:rPr kumimoji="1" lang="en-US" altLang="ja-JP" sz="8000" dirty="0" smtClean="0"/>
              <a:t>4</a:t>
            </a:r>
            <a:r>
              <a:rPr kumimoji="1" lang="ja-JP" altLang="en-US" sz="8000" dirty="0" smtClean="0"/>
              <a:t>章　データ解析</a:t>
            </a:r>
            <a:endParaRPr kumimoji="1" lang="ja-JP" altLang="en-US" sz="8000" dirty="0"/>
          </a:p>
        </p:txBody>
      </p:sp>
    </p:spTree>
    <p:extLst>
      <p:ext uri="{BB962C8B-B14F-4D97-AF65-F5344CB8AC3E}">
        <p14:creationId xmlns:p14="http://schemas.microsoft.com/office/powerpoint/2010/main" val="2453071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12192000"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kumimoji="1" lang="ja-JP" altLang="en-US" sz="6000" dirty="0" smtClean="0"/>
              <a:t>データ解析 </a:t>
            </a:r>
            <a:r>
              <a:rPr lang="ja-JP" altLang="en-US" sz="6000" dirty="0" smtClean="0"/>
              <a:t>～</a:t>
            </a:r>
            <a:r>
              <a:rPr lang="en-US" altLang="ja-JP" sz="6000" dirty="0" smtClean="0"/>
              <a:t>ADC calibration</a:t>
            </a:r>
            <a:r>
              <a:rPr lang="ja-JP" altLang="en-US" sz="6000" dirty="0" smtClean="0"/>
              <a:t>～</a:t>
            </a:r>
            <a:endParaRPr kumimoji="1" lang="ja-JP" altLang="en-US" sz="6000" dirty="0"/>
          </a:p>
        </p:txBody>
      </p:sp>
      <p:sp>
        <p:nvSpPr>
          <p:cNvPr id="6" name="スライド番号プレースホルダー 5"/>
          <p:cNvSpPr>
            <a:spLocks noGrp="1"/>
          </p:cNvSpPr>
          <p:nvPr>
            <p:ph type="sldNum" sz="quarter" idx="12"/>
          </p:nvPr>
        </p:nvSpPr>
        <p:spPr/>
        <p:txBody>
          <a:bodyPr/>
          <a:lstStyle/>
          <a:p>
            <a:fld id="{920146D6-F2DB-4ED1-95D1-5E5889B24418}" type="slidenum">
              <a:rPr kumimoji="1" lang="ja-JP" altLang="en-US" smtClean="0"/>
              <a:t>23</a:t>
            </a:fld>
            <a:endParaRPr kumimoji="1" lang="ja-JP" altLang="en-US"/>
          </a:p>
        </p:txBody>
      </p:sp>
      <p:sp>
        <p:nvSpPr>
          <p:cNvPr id="4" name="テキスト ボックス 3"/>
          <p:cNvSpPr txBox="1"/>
          <p:nvPr/>
        </p:nvSpPr>
        <p:spPr>
          <a:xfrm>
            <a:off x="379561" y="1276709"/>
            <a:ext cx="11352363" cy="1569660"/>
          </a:xfrm>
          <a:prstGeom prst="rect">
            <a:avLst/>
          </a:prstGeom>
          <a:noFill/>
        </p:spPr>
        <p:txBody>
          <a:bodyPr wrap="square" rtlCol="0">
            <a:spAutoFit/>
          </a:bodyPr>
          <a:lstStyle/>
          <a:p>
            <a:r>
              <a:rPr kumimoji="1" lang="ja-JP" altLang="en-US" sz="3200" dirty="0" smtClean="0"/>
              <a:t>下に</a:t>
            </a:r>
            <a:r>
              <a:rPr kumimoji="1" lang="en-US" altLang="ja-JP" sz="3200" dirty="0" smtClean="0"/>
              <a:t>ADC</a:t>
            </a:r>
            <a:r>
              <a:rPr kumimoji="1" lang="ja-JP" altLang="en-US" sz="3200" dirty="0" smtClean="0"/>
              <a:t>の生データを記載する。</a:t>
            </a:r>
            <a:r>
              <a:rPr kumimoji="1" lang="en-US" altLang="ja-JP" sz="3200" dirty="0" smtClean="0"/>
              <a:t>511keV</a:t>
            </a:r>
            <a:r>
              <a:rPr lang="ja-JP" altLang="en-US" sz="3200" dirty="0" smtClean="0"/>
              <a:t>と</a:t>
            </a:r>
            <a:r>
              <a:rPr lang="en-US" altLang="ja-JP" sz="3200" dirty="0" smtClean="0"/>
              <a:t>1275keV</a:t>
            </a:r>
            <a:r>
              <a:rPr lang="ja-JP" altLang="en-US" sz="3200" dirty="0" smtClean="0"/>
              <a:t>のピーク及びそれらのコンプトン散乱が確認できる。</a:t>
            </a:r>
            <a:endParaRPr lang="en-US" altLang="ja-JP" sz="3200" dirty="0" smtClean="0"/>
          </a:p>
          <a:p>
            <a:endParaRPr kumimoji="1" lang="ja-JP" altLang="en-US" sz="3200"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1964" y="2442604"/>
            <a:ext cx="7327555" cy="3766928"/>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887" y="2243329"/>
            <a:ext cx="11468225" cy="4212889"/>
          </a:xfrm>
          <a:prstGeom prst="rect">
            <a:avLst/>
          </a:prstGeom>
        </p:spPr>
      </p:pic>
      <p:sp>
        <p:nvSpPr>
          <p:cNvPr id="8" name="テキスト ボックス 7"/>
          <p:cNvSpPr txBox="1"/>
          <p:nvPr/>
        </p:nvSpPr>
        <p:spPr>
          <a:xfrm>
            <a:off x="4563986" y="6167898"/>
            <a:ext cx="3005951" cy="461665"/>
          </a:xfrm>
          <a:prstGeom prst="rect">
            <a:avLst/>
          </a:prstGeom>
          <a:noFill/>
        </p:spPr>
        <p:txBody>
          <a:bodyPr wrap="none" rtlCol="0">
            <a:spAutoFit/>
          </a:bodyPr>
          <a:lstStyle/>
          <a:p>
            <a:r>
              <a:rPr kumimoji="1" lang="ja-JP" altLang="en-US" sz="2400" dirty="0" smtClean="0"/>
              <a:t>図</a:t>
            </a:r>
            <a:r>
              <a:rPr lang="en-US" altLang="ja-JP" sz="2400" dirty="0" smtClean="0"/>
              <a:t>4.1:</a:t>
            </a:r>
            <a:r>
              <a:rPr lang="ja-JP" altLang="en-US" sz="2400" dirty="0"/>
              <a:t> </a:t>
            </a:r>
            <a:r>
              <a:rPr kumimoji="1" lang="en-US" altLang="ja-JP" sz="2400" dirty="0" smtClean="0"/>
              <a:t>ADC</a:t>
            </a:r>
            <a:r>
              <a:rPr kumimoji="1" lang="ja-JP" altLang="en-US" sz="2400" dirty="0" smtClean="0"/>
              <a:t>の生データ</a:t>
            </a:r>
            <a:endParaRPr kumimoji="1" lang="en-US" altLang="ja-JP" sz="2400" dirty="0" smtClean="0"/>
          </a:p>
        </p:txBody>
      </p:sp>
    </p:spTree>
    <p:extLst>
      <p:ext uri="{BB962C8B-B14F-4D97-AF65-F5344CB8AC3E}">
        <p14:creationId xmlns:p14="http://schemas.microsoft.com/office/powerpoint/2010/main" val="2569702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20146D6-F2DB-4ED1-95D1-5E5889B24418}" type="slidenum">
              <a:rPr kumimoji="1" lang="ja-JP" altLang="en-US" smtClean="0"/>
              <a:t>24</a:t>
            </a:fld>
            <a:endParaRPr kumimoji="1" lang="ja-JP" altLang="en-US"/>
          </a:p>
        </p:txBody>
      </p:sp>
      <p:sp>
        <p:nvSpPr>
          <p:cNvPr id="4" name="テキスト ボックス 3"/>
          <p:cNvSpPr txBox="1"/>
          <p:nvPr/>
        </p:nvSpPr>
        <p:spPr>
          <a:xfrm>
            <a:off x="403835" y="698296"/>
            <a:ext cx="11559396" cy="1077218"/>
          </a:xfrm>
          <a:prstGeom prst="rect">
            <a:avLst/>
          </a:prstGeom>
          <a:noFill/>
        </p:spPr>
        <p:txBody>
          <a:bodyPr wrap="square" rtlCol="0">
            <a:spAutoFit/>
          </a:bodyPr>
          <a:lstStyle/>
          <a:p>
            <a:r>
              <a:rPr kumimoji="1" lang="ja-JP" altLang="en-US" sz="3200" dirty="0" smtClean="0"/>
              <a:t>このデータを用いて</a:t>
            </a:r>
            <a:r>
              <a:rPr lang="ja-JP" altLang="en-US" sz="3200" dirty="0" smtClean="0"/>
              <a:t>、ペデスタル</a:t>
            </a:r>
            <a:r>
              <a:rPr lang="en-US" altLang="ja-JP" sz="3200" dirty="0" smtClean="0"/>
              <a:t>(0keV)</a:t>
            </a:r>
            <a:r>
              <a:rPr lang="ja-JP" altLang="en-US" sz="3200" dirty="0" smtClean="0"/>
              <a:t>と</a:t>
            </a:r>
            <a:r>
              <a:rPr lang="en-US" altLang="ja-JP" sz="3200" dirty="0" smtClean="0"/>
              <a:t>511keV, 1275keV</a:t>
            </a:r>
            <a:r>
              <a:rPr lang="ja-JP" altLang="en-US" sz="3200" dirty="0" smtClean="0"/>
              <a:t>の</a:t>
            </a:r>
            <a:r>
              <a:rPr lang="en-US" altLang="ja-JP" sz="3200" dirty="0" smtClean="0"/>
              <a:t>3</a:t>
            </a:r>
            <a:r>
              <a:rPr lang="ja-JP" altLang="en-US" sz="3200" dirty="0" smtClean="0"/>
              <a:t>点で</a:t>
            </a:r>
            <a:r>
              <a:rPr lang="en-US" altLang="ja-JP" sz="3200" dirty="0" smtClean="0"/>
              <a:t>calibration</a:t>
            </a:r>
            <a:r>
              <a:rPr lang="ja-JP" altLang="en-US" sz="3200" dirty="0" smtClean="0"/>
              <a:t>を行った。その様子が次の図である。</a:t>
            </a:r>
            <a:endParaRPr kumimoji="1" lang="en-US" altLang="ja-JP" sz="3200" dirty="0" smtClean="0"/>
          </a:p>
        </p:txBody>
      </p:sp>
      <p:grpSp>
        <p:nvGrpSpPr>
          <p:cNvPr id="8" name="グループ化 7" hidden="1"/>
          <p:cNvGrpSpPr/>
          <p:nvPr/>
        </p:nvGrpSpPr>
        <p:grpSpPr>
          <a:xfrm>
            <a:off x="0" y="2095653"/>
            <a:ext cx="12192000" cy="3457582"/>
            <a:chOff x="-51532" y="2071681"/>
            <a:chExt cx="11526753" cy="2945271"/>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32" y="2071681"/>
              <a:ext cx="5721195" cy="2941135"/>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5979" y="2071681"/>
              <a:ext cx="5729242" cy="2945271"/>
            </a:xfrm>
            <a:prstGeom prst="rect">
              <a:avLst/>
            </a:prstGeom>
          </p:spPr>
        </p:pic>
      </p:grpSp>
      <p:sp>
        <p:nvSpPr>
          <p:cNvPr id="9" name="テキスト ボックス 8"/>
          <p:cNvSpPr txBox="1"/>
          <p:nvPr/>
        </p:nvSpPr>
        <p:spPr>
          <a:xfrm>
            <a:off x="4656637" y="6221294"/>
            <a:ext cx="2950936" cy="461665"/>
          </a:xfrm>
          <a:prstGeom prst="rect">
            <a:avLst/>
          </a:prstGeom>
          <a:noFill/>
        </p:spPr>
        <p:txBody>
          <a:bodyPr wrap="none" rtlCol="0">
            <a:spAutoFit/>
          </a:bodyPr>
          <a:lstStyle/>
          <a:p>
            <a:r>
              <a:rPr kumimoji="1" lang="ja-JP" altLang="en-US" sz="2400" dirty="0" smtClean="0"/>
              <a:t>図</a:t>
            </a:r>
            <a:r>
              <a:rPr lang="en-US" altLang="ja-JP" sz="2400" dirty="0" smtClean="0"/>
              <a:t>4.2: </a:t>
            </a:r>
            <a:r>
              <a:rPr kumimoji="1" lang="en-US" altLang="ja-JP" sz="2400" dirty="0" smtClean="0"/>
              <a:t>ADC calibration</a:t>
            </a:r>
          </a:p>
        </p:txBody>
      </p:sp>
      <p:grpSp>
        <p:nvGrpSpPr>
          <p:cNvPr id="10" name="グループ化 9"/>
          <p:cNvGrpSpPr/>
          <p:nvPr/>
        </p:nvGrpSpPr>
        <p:grpSpPr>
          <a:xfrm>
            <a:off x="0" y="1775514"/>
            <a:ext cx="12192000" cy="4445780"/>
            <a:chOff x="0" y="2095651"/>
            <a:chExt cx="12192000" cy="3452728"/>
          </a:xfrm>
        </p:grpSpPr>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95652"/>
              <a:ext cx="6096000" cy="3452727"/>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1384" y="2095651"/>
              <a:ext cx="6140616" cy="3452727"/>
            </a:xfrm>
            <a:prstGeom prst="rect">
              <a:avLst/>
            </a:prstGeom>
          </p:spPr>
        </p:pic>
      </p:grpSp>
    </p:spTree>
    <p:extLst>
      <p:ext uri="{BB962C8B-B14F-4D97-AF65-F5344CB8AC3E}">
        <p14:creationId xmlns:p14="http://schemas.microsoft.com/office/powerpoint/2010/main" val="3377179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20146D6-F2DB-4ED1-95D1-5E5889B24418}" type="slidenum">
              <a:rPr kumimoji="1" lang="ja-JP" altLang="en-US" smtClean="0"/>
              <a:t>25</a:t>
            </a:fld>
            <a:endParaRPr kumimoji="1" lang="ja-JP" altLang="en-US"/>
          </a:p>
        </p:txBody>
      </p:sp>
      <p:sp>
        <p:nvSpPr>
          <p:cNvPr id="3" name="テキスト ボックス 2"/>
          <p:cNvSpPr txBox="1"/>
          <p:nvPr/>
        </p:nvSpPr>
        <p:spPr>
          <a:xfrm>
            <a:off x="871538" y="1285875"/>
            <a:ext cx="6946773" cy="584775"/>
          </a:xfrm>
          <a:prstGeom prst="rect">
            <a:avLst/>
          </a:prstGeom>
          <a:noFill/>
        </p:spPr>
        <p:txBody>
          <a:bodyPr wrap="none" rtlCol="0">
            <a:spAutoFit/>
          </a:bodyPr>
          <a:lstStyle/>
          <a:p>
            <a:r>
              <a:rPr lang="en-US" altLang="ja-JP" sz="3200" dirty="0"/>
              <a:t>c</a:t>
            </a:r>
            <a:r>
              <a:rPr lang="en-US" altLang="ja-JP" sz="3200" dirty="0" smtClean="0"/>
              <a:t>alibration</a:t>
            </a:r>
            <a:r>
              <a:rPr lang="ja-JP" altLang="en-US" sz="3200" dirty="0" smtClean="0"/>
              <a:t>の結果、次の式が得られた。</a:t>
            </a:r>
            <a:endParaRPr lang="en-US" altLang="ja-JP" sz="3200" dirty="0" smtClean="0"/>
          </a:p>
        </p:txBody>
      </p:sp>
      <p:sp>
        <p:nvSpPr>
          <p:cNvPr id="4" name="テキスト ボックス 3"/>
          <p:cNvSpPr txBox="1"/>
          <p:nvPr/>
        </p:nvSpPr>
        <p:spPr>
          <a:xfrm>
            <a:off x="1143000" y="2600323"/>
            <a:ext cx="9386887" cy="1938992"/>
          </a:xfrm>
          <a:prstGeom prst="rect">
            <a:avLst/>
          </a:prstGeom>
          <a:noFill/>
        </p:spPr>
        <p:txBody>
          <a:bodyPr wrap="square" rtlCol="0">
            <a:spAutoFit/>
          </a:bodyPr>
          <a:lstStyle/>
          <a:p>
            <a:pPr algn="ctr"/>
            <a:r>
              <a:rPr kumimoji="1" lang="en-US" altLang="ja-JP" sz="4000" dirty="0" smtClean="0"/>
              <a:t>Energy[</a:t>
            </a:r>
            <a:r>
              <a:rPr kumimoji="1" lang="en-US" altLang="ja-JP" sz="4000" dirty="0" err="1" smtClean="0"/>
              <a:t>keV</a:t>
            </a:r>
            <a:r>
              <a:rPr kumimoji="1" lang="en-US" altLang="ja-JP" sz="4000" dirty="0" smtClean="0"/>
              <a:t>] = (ADC2 </a:t>
            </a:r>
            <a:r>
              <a:rPr lang="en-US" altLang="ja-JP" sz="4000" dirty="0"/>
              <a:t>–</a:t>
            </a:r>
            <a:r>
              <a:rPr kumimoji="1" lang="en-US" altLang="ja-JP" sz="4000" dirty="0" smtClean="0"/>
              <a:t> 209.2)/2.1467</a:t>
            </a:r>
          </a:p>
          <a:p>
            <a:pPr algn="ctr"/>
            <a:r>
              <a:rPr lang="en-US" altLang="ja-JP" sz="4000" dirty="0" smtClean="0"/>
              <a:t>Energy[</a:t>
            </a:r>
            <a:r>
              <a:rPr lang="en-US" altLang="ja-JP" sz="4000" dirty="0" err="1" smtClean="0"/>
              <a:t>keV</a:t>
            </a:r>
            <a:r>
              <a:rPr lang="en-US" altLang="ja-JP" sz="4000" dirty="0" smtClean="0"/>
              <a:t>] = (ADC3 – 275.0)/2.1565</a:t>
            </a:r>
          </a:p>
          <a:p>
            <a:pPr algn="ctr"/>
            <a:r>
              <a:rPr kumimoji="1" lang="en-US" altLang="ja-JP" sz="4000" dirty="0" smtClean="0"/>
              <a:t>Energy[</a:t>
            </a:r>
            <a:r>
              <a:rPr kumimoji="1" lang="en-US" altLang="ja-JP" sz="4000" dirty="0" err="1" smtClean="0"/>
              <a:t>keV</a:t>
            </a:r>
            <a:r>
              <a:rPr kumimoji="1" lang="en-US" altLang="ja-JP" sz="4000" dirty="0" smtClean="0"/>
              <a:t>] = (ADC4 – 182.1)/2.2595</a:t>
            </a:r>
            <a:endParaRPr kumimoji="1" lang="ja-JP" altLang="en-US" sz="4000" dirty="0"/>
          </a:p>
        </p:txBody>
      </p:sp>
    </p:spTree>
    <p:extLst>
      <p:ext uri="{BB962C8B-B14F-4D97-AF65-F5344CB8AC3E}">
        <p14:creationId xmlns:p14="http://schemas.microsoft.com/office/powerpoint/2010/main" val="22473917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561" y="2666777"/>
            <a:ext cx="11468225" cy="3833155"/>
          </a:xfrm>
          <a:prstGeom prst="rect">
            <a:avLst/>
          </a:prstGeom>
        </p:spPr>
      </p:pic>
      <p:sp>
        <p:nvSpPr>
          <p:cNvPr id="2" name="テキスト ボックス 1"/>
          <p:cNvSpPr txBox="1"/>
          <p:nvPr/>
        </p:nvSpPr>
        <p:spPr>
          <a:xfrm>
            <a:off x="0" y="0"/>
            <a:ext cx="12192000"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kumimoji="1" lang="ja-JP" altLang="en-US" sz="6000" dirty="0" smtClean="0"/>
              <a:t>データ解析 </a:t>
            </a:r>
            <a:r>
              <a:rPr lang="ja-JP" altLang="en-US" sz="6000" dirty="0" smtClean="0"/>
              <a:t>～</a:t>
            </a:r>
            <a:r>
              <a:rPr lang="en-US" altLang="ja-JP" sz="6000" dirty="0"/>
              <a:t>T</a:t>
            </a:r>
            <a:r>
              <a:rPr lang="en-US" altLang="ja-JP" sz="6000" dirty="0" smtClean="0"/>
              <a:t>DC calibration</a:t>
            </a:r>
            <a:r>
              <a:rPr lang="ja-JP" altLang="en-US" sz="6000" dirty="0" smtClean="0"/>
              <a:t>～</a:t>
            </a:r>
            <a:endParaRPr kumimoji="1" lang="ja-JP" altLang="en-US" sz="6000" dirty="0"/>
          </a:p>
        </p:txBody>
      </p:sp>
      <p:sp>
        <p:nvSpPr>
          <p:cNvPr id="6" name="スライド番号プレースホルダー 5"/>
          <p:cNvSpPr>
            <a:spLocks noGrp="1"/>
          </p:cNvSpPr>
          <p:nvPr>
            <p:ph type="sldNum" sz="quarter" idx="12"/>
          </p:nvPr>
        </p:nvSpPr>
        <p:spPr/>
        <p:txBody>
          <a:bodyPr/>
          <a:lstStyle/>
          <a:p>
            <a:fld id="{920146D6-F2DB-4ED1-95D1-5E5889B24418}" type="slidenum">
              <a:rPr kumimoji="1" lang="ja-JP" altLang="en-US" smtClean="0"/>
              <a:t>26</a:t>
            </a:fld>
            <a:endParaRPr kumimoji="1" lang="ja-JP" altLang="en-US"/>
          </a:p>
        </p:txBody>
      </p:sp>
      <p:sp>
        <p:nvSpPr>
          <p:cNvPr id="4" name="テキスト ボックス 3"/>
          <p:cNvSpPr txBox="1"/>
          <p:nvPr/>
        </p:nvSpPr>
        <p:spPr>
          <a:xfrm>
            <a:off x="379561" y="1276709"/>
            <a:ext cx="11352363" cy="1569660"/>
          </a:xfrm>
          <a:prstGeom prst="rect">
            <a:avLst/>
          </a:prstGeom>
          <a:noFill/>
        </p:spPr>
        <p:txBody>
          <a:bodyPr wrap="square" rtlCol="0">
            <a:spAutoFit/>
          </a:bodyPr>
          <a:lstStyle/>
          <a:p>
            <a:r>
              <a:rPr kumimoji="1" lang="ja-JP" altLang="en-US" sz="3200" dirty="0" smtClean="0"/>
              <a:t>下に</a:t>
            </a:r>
            <a:r>
              <a:rPr lang="en-US" altLang="ja-JP" sz="3200" dirty="0" smtClean="0"/>
              <a:t>T</a:t>
            </a:r>
            <a:r>
              <a:rPr kumimoji="1" lang="en-US" altLang="ja-JP" sz="3200" dirty="0" smtClean="0"/>
              <a:t>DC2-4</a:t>
            </a:r>
            <a:r>
              <a:rPr kumimoji="1" lang="ja-JP" altLang="en-US" sz="3200" dirty="0" smtClean="0"/>
              <a:t>の生データを記載する。これらはすべて</a:t>
            </a:r>
            <a:r>
              <a:rPr lang="en-US" altLang="ja-JP" sz="3200" dirty="0"/>
              <a:t>4</a:t>
            </a:r>
            <a:r>
              <a:rPr kumimoji="1" lang="en-US" altLang="ja-JP" sz="3200" dirty="0" smtClean="0"/>
              <a:t>00</a:t>
            </a:r>
            <a:r>
              <a:rPr kumimoji="1" lang="ja-JP" altLang="en-US" sz="3200" dirty="0" smtClean="0"/>
              <a:t>あたりにピークがあり、これは各</a:t>
            </a:r>
            <a:r>
              <a:rPr kumimoji="1" lang="en-US" altLang="ja-JP" sz="3200" dirty="0" err="1" smtClean="0"/>
              <a:t>NaI</a:t>
            </a:r>
            <a:r>
              <a:rPr kumimoji="1" lang="ja-JP" altLang="en-US" sz="3200" dirty="0" smtClean="0"/>
              <a:t>が</a:t>
            </a:r>
            <a:r>
              <a:rPr kumimoji="1" lang="en-US" altLang="ja-JP" sz="3200" dirty="0" smtClean="0"/>
              <a:t>P</a:t>
            </a:r>
            <a:r>
              <a:rPr kumimoji="1" lang="ja-JP" altLang="en-US" sz="3200" dirty="0" err="1" smtClean="0"/>
              <a:t>ｓ</a:t>
            </a:r>
            <a:r>
              <a:rPr kumimoji="1" lang="ja-JP" altLang="en-US" sz="3200" dirty="0" smtClean="0"/>
              <a:t>崩壊によって発生した</a:t>
            </a:r>
            <a:r>
              <a:rPr kumimoji="1" lang="en-US" altLang="ja-JP" sz="3200" dirty="0" smtClean="0"/>
              <a:t>γ</a:t>
            </a:r>
            <a:r>
              <a:rPr kumimoji="1" lang="ja-JP" altLang="en-US" sz="3200" dirty="0" smtClean="0"/>
              <a:t>線を検出したことを意味する。</a:t>
            </a:r>
            <a:endParaRPr kumimoji="1" lang="en-US" altLang="ja-JP" sz="3200" dirty="0" smtClean="0"/>
          </a:p>
        </p:txBody>
      </p:sp>
      <p:sp>
        <p:nvSpPr>
          <p:cNvPr id="8" name="テキスト ボックス 7"/>
          <p:cNvSpPr txBox="1"/>
          <p:nvPr/>
        </p:nvSpPr>
        <p:spPr>
          <a:xfrm>
            <a:off x="4606649" y="6320340"/>
            <a:ext cx="3384260" cy="461665"/>
          </a:xfrm>
          <a:prstGeom prst="rect">
            <a:avLst/>
          </a:prstGeom>
          <a:noFill/>
        </p:spPr>
        <p:txBody>
          <a:bodyPr wrap="none" rtlCol="0">
            <a:spAutoFit/>
          </a:bodyPr>
          <a:lstStyle/>
          <a:p>
            <a:r>
              <a:rPr kumimoji="1" lang="ja-JP" altLang="en-US" sz="2400" dirty="0" smtClean="0"/>
              <a:t>図</a:t>
            </a:r>
            <a:r>
              <a:rPr lang="en-US" altLang="ja-JP" sz="2400" dirty="0" smtClean="0"/>
              <a:t>4.3: T</a:t>
            </a:r>
            <a:r>
              <a:rPr kumimoji="1" lang="en-US" altLang="ja-JP" sz="2400" dirty="0" smtClean="0"/>
              <a:t>DC2-4</a:t>
            </a:r>
            <a:r>
              <a:rPr kumimoji="1" lang="ja-JP" altLang="en-US" sz="2400" dirty="0" smtClean="0"/>
              <a:t>の生データ</a:t>
            </a:r>
            <a:endParaRPr kumimoji="1" lang="en-US" altLang="ja-JP" sz="2400" dirty="0" smtClean="0"/>
          </a:p>
        </p:txBody>
      </p:sp>
    </p:spTree>
    <p:extLst>
      <p:ext uri="{BB962C8B-B14F-4D97-AF65-F5344CB8AC3E}">
        <p14:creationId xmlns:p14="http://schemas.microsoft.com/office/powerpoint/2010/main" val="2933271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20146D6-F2DB-4ED1-95D1-5E5889B24418}" type="slidenum">
              <a:rPr kumimoji="1" lang="ja-JP" altLang="en-US" smtClean="0"/>
              <a:t>27</a:t>
            </a:fld>
            <a:endParaRPr kumimoji="1" lang="ja-JP" altLang="en-US"/>
          </a:p>
        </p:txBody>
      </p:sp>
      <p:sp>
        <p:nvSpPr>
          <p:cNvPr id="3" name="テキスト ボックス 2"/>
          <p:cNvSpPr txBox="1"/>
          <p:nvPr/>
        </p:nvSpPr>
        <p:spPr>
          <a:xfrm>
            <a:off x="959644" y="1168397"/>
            <a:ext cx="10272712" cy="1077218"/>
          </a:xfrm>
          <a:prstGeom prst="rect">
            <a:avLst/>
          </a:prstGeom>
          <a:noFill/>
        </p:spPr>
        <p:txBody>
          <a:bodyPr wrap="square" rtlCol="0">
            <a:spAutoFit/>
          </a:bodyPr>
          <a:lstStyle/>
          <a:p>
            <a:r>
              <a:rPr lang="ja-JP" altLang="en-US" sz="3200" dirty="0" smtClean="0"/>
              <a:t>そこ</a:t>
            </a:r>
            <a:r>
              <a:rPr lang="ja-JP" altLang="en-US" sz="3200" dirty="0"/>
              <a:t>で</a:t>
            </a:r>
            <a:r>
              <a:rPr lang="ja-JP" altLang="en-US" sz="3200" dirty="0" smtClean="0"/>
              <a:t>、これらを“各</a:t>
            </a:r>
            <a:r>
              <a:rPr lang="en-US" altLang="ja-JP" sz="3200" dirty="0" err="1" smtClean="0"/>
              <a:t>NaI</a:t>
            </a:r>
            <a:r>
              <a:rPr lang="ja-JP" altLang="en-US" sz="3200" dirty="0" smtClean="0"/>
              <a:t>が鳴った条件”として採用した。具体的には、以下の条件を用いた。</a:t>
            </a:r>
            <a:endParaRPr kumimoji="1" lang="ja-JP" altLang="en-US" sz="3200" dirty="0"/>
          </a:p>
        </p:txBody>
      </p:sp>
      <p:sp>
        <p:nvSpPr>
          <p:cNvPr id="4" name="テキスト ボックス 3"/>
          <p:cNvSpPr txBox="1"/>
          <p:nvPr/>
        </p:nvSpPr>
        <p:spPr>
          <a:xfrm>
            <a:off x="1606911" y="2766149"/>
            <a:ext cx="8543925" cy="1754326"/>
          </a:xfrm>
          <a:prstGeom prst="rect">
            <a:avLst/>
          </a:prstGeom>
          <a:noFill/>
        </p:spPr>
        <p:txBody>
          <a:bodyPr wrap="square" rtlCol="0">
            <a:spAutoFit/>
          </a:bodyPr>
          <a:lstStyle/>
          <a:p>
            <a:pPr algn="ctr"/>
            <a:r>
              <a:rPr kumimoji="1" lang="en-US" altLang="ja-JP" sz="3600" dirty="0" smtClean="0"/>
              <a:t>NaI2:</a:t>
            </a:r>
            <a:r>
              <a:rPr lang="ja-JP" altLang="en-US" sz="3600" dirty="0" smtClean="0"/>
              <a:t> </a:t>
            </a:r>
            <a:r>
              <a:rPr lang="en-US" altLang="ja-JP" sz="3600" dirty="0" smtClean="0"/>
              <a:t>419&lt;TDC2&lt;424</a:t>
            </a:r>
          </a:p>
          <a:p>
            <a:pPr algn="ctr"/>
            <a:r>
              <a:rPr kumimoji="1" lang="en-US" altLang="ja-JP" sz="3600" dirty="0" smtClean="0"/>
              <a:t>NaI3: 414&lt;TDC3&lt;418</a:t>
            </a:r>
          </a:p>
          <a:p>
            <a:pPr algn="ctr"/>
            <a:r>
              <a:rPr lang="en-US" altLang="ja-JP" sz="3600" dirty="0" smtClean="0"/>
              <a:t>NaI4: 419&lt;TDC4&lt;424</a:t>
            </a:r>
            <a:endParaRPr kumimoji="1" lang="ja-JP" altLang="en-US" sz="3600" dirty="0"/>
          </a:p>
        </p:txBody>
      </p:sp>
    </p:spTree>
    <p:extLst>
      <p:ext uri="{BB962C8B-B14F-4D97-AF65-F5344CB8AC3E}">
        <p14:creationId xmlns:p14="http://schemas.microsoft.com/office/powerpoint/2010/main" val="6911967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920146D6-F2DB-4ED1-95D1-5E5889B24418}" type="slidenum">
              <a:rPr kumimoji="1" lang="ja-JP" altLang="en-US" smtClean="0"/>
              <a:t>28</a:t>
            </a:fld>
            <a:endParaRPr kumimoji="1" lang="ja-JP" altLang="en-US"/>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122" y="2039504"/>
            <a:ext cx="8909755" cy="4278169"/>
          </a:xfrm>
          <a:prstGeom prst="rect">
            <a:avLst/>
          </a:prstGeom>
        </p:spPr>
      </p:pic>
      <p:sp>
        <p:nvSpPr>
          <p:cNvPr id="4" name="テキスト ボックス 3"/>
          <p:cNvSpPr txBox="1"/>
          <p:nvPr/>
        </p:nvSpPr>
        <p:spPr>
          <a:xfrm>
            <a:off x="419818" y="962286"/>
            <a:ext cx="11352363" cy="1077218"/>
          </a:xfrm>
          <a:prstGeom prst="rect">
            <a:avLst/>
          </a:prstGeom>
          <a:noFill/>
        </p:spPr>
        <p:txBody>
          <a:bodyPr wrap="square" rtlCol="0">
            <a:spAutoFit/>
          </a:bodyPr>
          <a:lstStyle/>
          <a:p>
            <a:r>
              <a:rPr lang="ja-JP" altLang="en-US" sz="3200" dirty="0"/>
              <a:t>次</a:t>
            </a:r>
            <a:r>
              <a:rPr kumimoji="1" lang="ja-JP" altLang="en-US" sz="3200" dirty="0" smtClean="0"/>
              <a:t>に</a:t>
            </a:r>
            <a:r>
              <a:rPr lang="en-US" altLang="ja-JP" sz="3200" dirty="0" smtClean="0"/>
              <a:t>T</a:t>
            </a:r>
            <a:r>
              <a:rPr kumimoji="1" lang="en-US" altLang="ja-JP" sz="3200" dirty="0" smtClean="0"/>
              <a:t>DC1</a:t>
            </a:r>
            <a:r>
              <a:rPr kumimoji="1" lang="ja-JP" altLang="en-US" sz="3200" dirty="0" smtClean="0"/>
              <a:t>の生データを記載する。このデータは</a:t>
            </a:r>
            <a:r>
              <a:rPr kumimoji="1" lang="en-US" altLang="ja-JP" sz="3200" dirty="0" smtClean="0"/>
              <a:t>Ps</a:t>
            </a:r>
            <a:r>
              <a:rPr kumimoji="1" lang="ja-JP" altLang="en-US" sz="3200" dirty="0" smtClean="0"/>
              <a:t>の寿命測定に直接必要であるので、</a:t>
            </a:r>
            <a:r>
              <a:rPr kumimoji="1" lang="en-US" altLang="ja-JP" sz="3200" dirty="0" smtClean="0"/>
              <a:t>calibration</a:t>
            </a:r>
            <a:r>
              <a:rPr kumimoji="1" lang="ja-JP" altLang="en-US" sz="3200" dirty="0" smtClean="0"/>
              <a:t>を行う必要がある。</a:t>
            </a:r>
            <a:endParaRPr kumimoji="1" lang="en-US" altLang="ja-JP" sz="3200" dirty="0" smtClean="0"/>
          </a:p>
        </p:txBody>
      </p:sp>
      <p:sp>
        <p:nvSpPr>
          <p:cNvPr id="8" name="テキスト ボックス 7"/>
          <p:cNvSpPr txBox="1"/>
          <p:nvPr/>
        </p:nvSpPr>
        <p:spPr>
          <a:xfrm>
            <a:off x="4563986" y="6167898"/>
            <a:ext cx="3134191" cy="461665"/>
          </a:xfrm>
          <a:prstGeom prst="rect">
            <a:avLst/>
          </a:prstGeom>
          <a:noFill/>
        </p:spPr>
        <p:txBody>
          <a:bodyPr wrap="none" rtlCol="0">
            <a:spAutoFit/>
          </a:bodyPr>
          <a:lstStyle/>
          <a:p>
            <a:r>
              <a:rPr kumimoji="1" lang="ja-JP" altLang="en-US" sz="2400" dirty="0" smtClean="0"/>
              <a:t>図</a:t>
            </a:r>
            <a:r>
              <a:rPr lang="en-US" altLang="ja-JP" sz="2400" dirty="0" smtClean="0"/>
              <a:t>4.4: T</a:t>
            </a:r>
            <a:r>
              <a:rPr kumimoji="1" lang="en-US" altLang="ja-JP" sz="2400" dirty="0" smtClean="0"/>
              <a:t>DC1</a:t>
            </a:r>
            <a:r>
              <a:rPr kumimoji="1" lang="ja-JP" altLang="en-US" sz="2400" dirty="0" smtClean="0"/>
              <a:t>の生データ</a:t>
            </a:r>
            <a:endParaRPr kumimoji="1" lang="en-US" altLang="ja-JP" sz="2400" dirty="0" smtClean="0"/>
          </a:p>
        </p:txBody>
      </p:sp>
    </p:spTree>
    <p:extLst>
      <p:ext uri="{BB962C8B-B14F-4D97-AF65-F5344CB8AC3E}">
        <p14:creationId xmlns:p14="http://schemas.microsoft.com/office/powerpoint/2010/main" val="22829180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20146D6-F2DB-4ED1-95D1-5E5889B24418}" type="slidenum">
              <a:rPr kumimoji="1" lang="ja-JP" altLang="en-US" smtClean="0"/>
              <a:t>29</a:t>
            </a:fld>
            <a:endParaRPr kumimoji="1" lang="ja-JP" altLang="en-US"/>
          </a:p>
        </p:txBody>
      </p:sp>
      <p:sp>
        <p:nvSpPr>
          <p:cNvPr id="3" name="テキスト ボックス 2"/>
          <p:cNvSpPr txBox="1"/>
          <p:nvPr/>
        </p:nvSpPr>
        <p:spPr>
          <a:xfrm>
            <a:off x="914400" y="800100"/>
            <a:ext cx="9872663" cy="1569660"/>
          </a:xfrm>
          <a:prstGeom prst="rect">
            <a:avLst/>
          </a:prstGeom>
          <a:noFill/>
        </p:spPr>
        <p:txBody>
          <a:bodyPr wrap="square" rtlCol="0">
            <a:spAutoFit/>
          </a:bodyPr>
          <a:lstStyle/>
          <a:p>
            <a:r>
              <a:rPr lang="ja-JP" altLang="en-US" sz="3200" dirty="0"/>
              <a:t>こ</a:t>
            </a:r>
            <a:r>
              <a:rPr lang="ja-JP" altLang="en-US" sz="3200" dirty="0" smtClean="0"/>
              <a:t>の</a:t>
            </a:r>
            <a:r>
              <a:rPr lang="en-US" altLang="ja-JP" sz="3200" dirty="0" smtClean="0"/>
              <a:t>calibration</a:t>
            </a:r>
            <a:r>
              <a:rPr lang="ja-JP" altLang="en-US" sz="3200" dirty="0" smtClean="0"/>
              <a:t>に関しては、本実験とは別に</a:t>
            </a:r>
            <a:r>
              <a:rPr lang="en-US" altLang="ja-JP" sz="3200" dirty="0" smtClean="0"/>
              <a:t>100ns,200ns,400ns,800ns</a:t>
            </a:r>
            <a:r>
              <a:rPr lang="ja-JP" altLang="en-US" sz="3200" dirty="0" smtClean="0"/>
              <a:t>の</a:t>
            </a:r>
            <a:r>
              <a:rPr lang="en-US" altLang="ja-JP" sz="3200" dirty="0" smtClean="0"/>
              <a:t>delay</a:t>
            </a:r>
            <a:r>
              <a:rPr lang="ja-JP" altLang="en-US" sz="3200" dirty="0" smtClean="0"/>
              <a:t>をかけた信号を測定することで行った。そのデータが次である。</a:t>
            </a:r>
            <a:endParaRPr lang="en-US" altLang="ja-JP" sz="3200" dirty="0" smtClean="0"/>
          </a:p>
        </p:txBody>
      </p:sp>
      <p:graphicFrame>
        <p:nvGraphicFramePr>
          <p:cNvPr id="4" name="表 3"/>
          <p:cNvGraphicFramePr>
            <a:graphicFrameLocks noGrp="1"/>
          </p:cNvGraphicFramePr>
          <p:nvPr>
            <p:extLst>
              <p:ext uri="{D42A27DB-BD31-4B8C-83A1-F6EECF244321}">
                <p14:modId xmlns:p14="http://schemas.microsoft.com/office/powerpoint/2010/main" val="4181354547"/>
              </p:ext>
            </p:extLst>
          </p:nvPr>
        </p:nvGraphicFramePr>
        <p:xfrm>
          <a:off x="1845465" y="2906222"/>
          <a:ext cx="8010528" cy="1158240"/>
        </p:xfrm>
        <a:graphic>
          <a:graphicData uri="http://schemas.openxmlformats.org/drawingml/2006/table">
            <a:tbl>
              <a:tblPr firstCol="1" bandRow="1">
                <a:tableStyleId>{5C22544A-7EE6-4342-B048-85BDC9FD1C3A}</a:tableStyleId>
              </a:tblPr>
              <a:tblGrid>
                <a:gridCol w="1796001"/>
                <a:gridCol w="1408212"/>
                <a:gridCol w="1602105"/>
                <a:gridCol w="1602105"/>
                <a:gridCol w="1602105"/>
              </a:tblGrid>
              <a:tr h="449022">
                <a:tc>
                  <a:txBody>
                    <a:bodyPr/>
                    <a:lstStyle/>
                    <a:p>
                      <a:pPr algn="ctr"/>
                      <a:r>
                        <a:rPr kumimoji="1" lang="en-US" altLang="ja-JP" sz="3200" dirty="0" smtClean="0"/>
                        <a:t>Time[ns]</a:t>
                      </a:r>
                      <a:endParaRPr kumimoji="1" lang="ja-JP" altLang="en-US" sz="3200" dirty="0"/>
                    </a:p>
                  </a:txBody>
                  <a:tcPr/>
                </a:tc>
                <a:tc>
                  <a:txBody>
                    <a:bodyPr/>
                    <a:lstStyle/>
                    <a:p>
                      <a:pPr algn="ctr"/>
                      <a:r>
                        <a:rPr kumimoji="1" lang="en-US" altLang="ja-JP" sz="3200" dirty="0" smtClean="0"/>
                        <a:t>100</a:t>
                      </a:r>
                      <a:endParaRPr kumimoji="1" lang="ja-JP" altLang="en-US" sz="3200" dirty="0"/>
                    </a:p>
                  </a:txBody>
                  <a:tcPr/>
                </a:tc>
                <a:tc>
                  <a:txBody>
                    <a:bodyPr/>
                    <a:lstStyle/>
                    <a:p>
                      <a:pPr algn="ctr"/>
                      <a:r>
                        <a:rPr kumimoji="1" lang="en-US" altLang="ja-JP" sz="3200" dirty="0" smtClean="0"/>
                        <a:t>200</a:t>
                      </a:r>
                      <a:endParaRPr kumimoji="1" lang="ja-JP" altLang="en-US" sz="3200" dirty="0"/>
                    </a:p>
                  </a:txBody>
                  <a:tcPr/>
                </a:tc>
                <a:tc>
                  <a:txBody>
                    <a:bodyPr/>
                    <a:lstStyle/>
                    <a:p>
                      <a:pPr algn="ctr"/>
                      <a:r>
                        <a:rPr kumimoji="1" lang="en-US" altLang="ja-JP" sz="3200" dirty="0" smtClean="0"/>
                        <a:t>400</a:t>
                      </a:r>
                      <a:endParaRPr kumimoji="1" lang="ja-JP" altLang="en-US" sz="3200" dirty="0"/>
                    </a:p>
                  </a:txBody>
                  <a:tcPr/>
                </a:tc>
                <a:tc>
                  <a:txBody>
                    <a:bodyPr/>
                    <a:lstStyle/>
                    <a:p>
                      <a:pPr algn="ctr"/>
                      <a:r>
                        <a:rPr kumimoji="1" lang="en-US" altLang="ja-JP" sz="3200" dirty="0" smtClean="0"/>
                        <a:t>800</a:t>
                      </a:r>
                      <a:endParaRPr kumimoji="1" lang="ja-JP" altLang="en-US" sz="3200" dirty="0"/>
                    </a:p>
                  </a:txBody>
                  <a:tcPr/>
                </a:tc>
              </a:tr>
              <a:tr h="422517">
                <a:tc>
                  <a:txBody>
                    <a:bodyPr/>
                    <a:lstStyle/>
                    <a:p>
                      <a:pPr algn="ctr"/>
                      <a:r>
                        <a:rPr kumimoji="1" lang="en-US" altLang="ja-JP" sz="3200" dirty="0" smtClean="0"/>
                        <a:t>TDC1 </a:t>
                      </a:r>
                      <a:endParaRPr kumimoji="1" lang="ja-JP" altLang="en-US" sz="3200" dirty="0"/>
                    </a:p>
                  </a:txBody>
                  <a:tcPr/>
                </a:tc>
                <a:tc>
                  <a:txBody>
                    <a:bodyPr/>
                    <a:lstStyle/>
                    <a:p>
                      <a:pPr algn="ctr"/>
                      <a:r>
                        <a:rPr kumimoji="1" lang="en-US" altLang="ja-JP" sz="3200" dirty="0" smtClean="0"/>
                        <a:t>463.1</a:t>
                      </a:r>
                      <a:endParaRPr kumimoji="1" lang="ja-JP" altLang="en-US" sz="3200" dirty="0"/>
                    </a:p>
                  </a:txBody>
                  <a:tcPr/>
                </a:tc>
                <a:tc>
                  <a:txBody>
                    <a:bodyPr/>
                    <a:lstStyle/>
                    <a:p>
                      <a:pPr algn="ctr"/>
                      <a:r>
                        <a:rPr kumimoji="1" lang="en-US" altLang="ja-JP" sz="3200" dirty="0" smtClean="0"/>
                        <a:t>860.7</a:t>
                      </a:r>
                      <a:endParaRPr kumimoji="1" lang="ja-JP" altLang="en-US" sz="3200" dirty="0"/>
                    </a:p>
                  </a:txBody>
                  <a:tcPr/>
                </a:tc>
                <a:tc>
                  <a:txBody>
                    <a:bodyPr/>
                    <a:lstStyle/>
                    <a:p>
                      <a:pPr algn="ctr"/>
                      <a:r>
                        <a:rPr kumimoji="1" lang="en-US" altLang="ja-JP" sz="3200" dirty="0" smtClean="0"/>
                        <a:t>1666</a:t>
                      </a:r>
                      <a:endParaRPr kumimoji="1" lang="ja-JP" altLang="en-US" sz="3200" dirty="0"/>
                    </a:p>
                  </a:txBody>
                  <a:tcPr/>
                </a:tc>
                <a:tc>
                  <a:txBody>
                    <a:bodyPr/>
                    <a:lstStyle/>
                    <a:p>
                      <a:pPr algn="ctr"/>
                      <a:r>
                        <a:rPr kumimoji="1" lang="en-US" altLang="ja-JP" sz="3200" dirty="0" smtClean="0"/>
                        <a:t>3218</a:t>
                      </a:r>
                      <a:endParaRPr kumimoji="1" lang="ja-JP" altLang="en-US" sz="3200" dirty="0"/>
                    </a:p>
                  </a:txBody>
                  <a:tcPr/>
                </a:tc>
              </a:tr>
            </a:tbl>
          </a:graphicData>
        </a:graphic>
      </p:graphicFrame>
      <p:sp>
        <p:nvSpPr>
          <p:cNvPr id="5" name="テキスト ボックス 4"/>
          <p:cNvSpPr txBox="1"/>
          <p:nvPr/>
        </p:nvSpPr>
        <p:spPr>
          <a:xfrm>
            <a:off x="914400" y="4357688"/>
            <a:ext cx="9872663" cy="584775"/>
          </a:xfrm>
          <a:prstGeom prst="rect">
            <a:avLst/>
          </a:prstGeom>
          <a:noFill/>
        </p:spPr>
        <p:txBody>
          <a:bodyPr wrap="square" rtlCol="0">
            <a:spAutoFit/>
          </a:bodyPr>
          <a:lstStyle/>
          <a:p>
            <a:r>
              <a:rPr lang="ja-JP" altLang="en-US" sz="3200" dirty="0" smtClean="0"/>
              <a:t>この結果から次の式が得られた。</a:t>
            </a:r>
            <a:endParaRPr lang="en-US" altLang="ja-JP" sz="3200" dirty="0" smtClean="0"/>
          </a:p>
        </p:txBody>
      </p:sp>
      <mc:AlternateContent xmlns:mc="http://schemas.openxmlformats.org/markup-compatibility/2006" xmlns:a14="http://schemas.microsoft.com/office/drawing/2010/main">
        <mc:Choice Requires="a14">
          <p:sp>
            <p:nvSpPr>
              <p:cNvPr id="6" name="テキスト ボックス 5"/>
              <p:cNvSpPr txBox="1"/>
              <p:nvPr/>
            </p:nvSpPr>
            <p:spPr>
              <a:xfrm>
                <a:off x="1845465" y="4881746"/>
                <a:ext cx="8158163" cy="707886"/>
              </a:xfrm>
              <a:prstGeom prst="rect">
                <a:avLst/>
              </a:prstGeom>
              <a:noFill/>
            </p:spPr>
            <p:txBody>
              <a:bodyPr wrap="square" rtlCol="0">
                <a:spAutoFit/>
              </a:bodyPr>
              <a:lstStyle/>
              <a:p>
                <a:pPr algn="ctr"/>
                <a:r>
                  <a:rPr lang="en-US" altLang="ja-JP" sz="4000" dirty="0" smtClean="0"/>
                  <a:t>Time[ns] = 0.2541 </a:t>
                </a:r>
                <a14:m>
                  <m:oMath xmlns:m="http://schemas.openxmlformats.org/officeDocument/2006/math">
                    <m:r>
                      <a:rPr lang="en-US" altLang="ja-JP" sz="4000" i="1" smtClean="0">
                        <a:latin typeface="Cambria Math" panose="02040503050406030204" pitchFamily="18" charset="0"/>
                        <a:ea typeface="Cambria Math" panose="02040503050406030204" pitchFamily="18" charset="0"/>
                      </a:rPr>
                      <m:t>×</m:t>
                    </m:r>
                  </m:oMath>
                </a14:m>
                <a:r>
                  <a:rPr lang="en-US" altLang="ja-JP" sz="4000" dirty="0" smtClean="0">
                    <a:ea typeface="Cambria Math" panose="02040503050406030204" pitchFamily="18" charset="0"/>
                  </a:rPr>
                  <a:t> </a:t>
                </a:r>
                <a:r>
                  <a:rPr lang="en-US" altLang="ja-JP" sz="4000" dirty="0" smtClean="0"/>
                  <a:t>TDC1</a:t>
                </a: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1845465" y="4881746"/>
                <a:ext cx="8158163" cy="707886"/>
              </a:xfrm>
              <a:prstGeom prst="rect">
                <a:avLst/>
              </a:prstGeom>
              <a:blipFill rotWithShape="0">
                <a:blip r:embed="rId2"/>
                <a:stretch>
                  <a:fillRect t="-15517" b="-36207"/>
                </a:stretch>
              </a:blipFill>
            </p:spPr>
            <p:txBody>
              <a:bodyPr/>
              <a:lstStyle/>
              <a:p>
                <a:r>
                  <a:rPr lang="ja-JP" altLang="en-US">
                    <a:noFill/>
                  </a:rPr>
                  <a:t> </a:t>
                </a:r>
              </a:p>
            </p:txBody>
          </p:sp>
        </mc:Fallback>
      </mc:AlternateContent>
      <p:sp>
        <p:nvSpPr>
          <p:cNvPr id="7" name="テキスト ボックス 6"/>
          <p:cNvSpPr txBox="1"/>
          <p:nvPr/>
        </p:nvSpPr>
        <p:spPr>
          <a:xfrm>
            <a:off x="1591862" y="2407158"/>
            <a:ext cx="8517733" cy="461665"/>
          </a:xfrm>
          <a:prstGeom prst="rect">
            <a:avLst/>
          </a:prstGeom>
          <a:noFill/>
        </p:spPr>
        <p:txBody>
          <a:bodyPr wrap="square" rtlCol="0">
            <a:spAutoFit/>
          </a:bodyPr>
          <a:lstStyle/>
          <a:p>
            <a:pPr algn="ctr"/>
            <a:r>
              <a:rPr kumimoji="1" lang="ja-JP" altLang="en-US" sz="2400" dirty="0" smtClean="0"/>
              <a:t>表</a:t>
            </a:r>
            <a:r>
              <a:rPr kumimoji="1" lang="en-US" altLang="ja-JP" sz="2400" dirty="0" smtClean="0"/>
              <a:t>4.1: TDC calibration</a:t>
            </a:r>
            <a:endParaRPr kumimoji="1" lang="ja-JP" altLang="en-US" sz="2400" dirty="0"/>
          </a:p>
        </p:txBody>
      </p:sp>
      <p:sp>
        <p:nvSpPr>
          <p:cNvPr id="8" name="テキスト ボックス 7"/>
          <p:cNvSpPr txBox="1"/>
          <p:nvPr/>
        </p:nvSpPr>
        <p:spPr>
          <a:xfrm>
            <a:off x="914400" y="5553327"/>
            <a:ext cx="10404764" cy="1077218"/>
          </a:xfrm>
          <a:prstGeom prst="rect">
            <a:avLst/>
          </a:prstGeom>
          <a:noFill/>
        </p:spPr>
        <p:txBody>
          <a:bodyPr wrap="square" rtlCol="0">
            <a:spAutoFit/>
          </a:bodyPr>
          <a:lstStyle/>
          <a:p>
            <a:r>
              <a:rPr kumimoji="1" lang="ja-JP" altLang="en-US" sz="3200" dirty="0" smtClean="0"/>
              <a:t>ここで、定数項は回路依存であり、また寿命測定には関係ないため無視した。</a:t>
            </a:r>
            <a:endParaRPr kumimoji="1" lang="ja-JP" altLang="en-US" sz="3200" dirty="0"/>
          </a:p>
        </p:txBody>
      </p:sp>
    </p:spTree>
    <p:extLst>
      <p:ext uri="{BB962C8B-B14F-4D97-AF65-F5344CB8AC3E}">
        <p14:creationId xmlns:p14="http://schemas.microsoft.com/office/powerpoint/2010/main" val="4024627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05665" y="2346273"/>
            <a:ext cx="11393898" cy="1498871"/>
          </a:xfrm>
        </p:spPr>
        <p:txBody>
          <a:bodyPr>
            <a:normAutofit/>
          </a:bodyPr>
          <a:lstStyle/>
          <a:p>
            <a:r>
              <a:rPr kumimoji="1" lang="ja-JP" altLang="en-US" sz="8000" dirty="0" smtClean="0"/>
              <a:t>第</a:t>
            </a:r>
            <a:r>
              <a:rPr kumimoji="1" lang="en-US" altLang="ja-JP" sz="8000" dirty="0" smtClean="0"/>
              <a:t>1</a:t>
            </a:r>
            <a:r>
              <a:rPr kumimoji="1" lang="ja-JP" altLang="en-US" sz="8000" dirty="0" smtClean="0"/>
              <a:t>章　イントロダクション</a:t>
            </a:r>
            <a:endParaRPr kumimoji="1" lang="ja-JP" altLang="en-US" sz="8000" dirty="0"/>
          </a:p>
        </p:txBody>
      </p:sp>
    </p:spTree>
    <p:extLst>
      <p:ext uri="{BB962C8B-B14F-4D97-AF65-F5344CB8AC3E}">
        <p14:creationId xmlns:p14="http://schemas.microsoft.com/office/powerpoint/2010/main" val="37442294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3487" y="2373909"/>
            <a:ext cx="7148513" cy="3678941"/>
          </a:xfrm>
          <a:prstGeom prst="rect">
            <a:avLst/>
          </a:prstGeom>
        </p:spPr>
      </p:pic>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3486" y="2227328"/>
            <a:ext cx="7147979" cy="4256599"/>
          </a:xfrm>
          <a:prstGeom prst="rect">
            <a:avLst/>
          </a:prstGeom>
        </p:spPr>
      </p:pic>
      <p:sp>
        <p:nvSpPr>
          <p:cNvPr id="5" name="テキスト ボックス 4"/>
          <p:cNvSpPr txBox="1"/>
          <p:nvPr/>
        </p:nvSpPr>
        <p:spPr>
          <a:xfrm>
            <a:off x="0" y="0"/>
            <a:ext cx="12192000"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ja-JP" altLang="en-US" sz="6000" dirty="0" smtClean="0"/>
              <a:t>データ解析 ～</a:t>
            </a:r>
            <a:r>
              <a:rPr lang="en-US" altLang="ja-JP" sz="6000" dirty="0" smtClean="0"/>
              <a:t>TQ</a:t>
            </a:r>
            <a:r>
              <a:rPr lang="ja-JP" altLang="en-US" sz="6000" dirty="0" smtClean="0"/>
              <a:t>補正～</a:t>
            </a:r>
            <a:endParaRPr kumimoji="1" lang="ja-JP" altLang="en-US" sz="6000" dirty="0"/>
          </a:p>
        </p:txBody>
      </p:sp>
      <p:sp>
        <p:nvSpPr>
          <p:cNvPr id="6" name="テキスト ボックス 5"/>
          <p:cNvSpPr txBox="1"/>
          <p:nvPr/>
        </p:nvSpPr>
        <p:spPr>
          <a:xfrm>
            <a:off x="528636" y="1200152"/>
            <a:ext cx="11129963" cy="1569660"/>
          </a:xfrm>
          <a:prstGeom prst="rect">
            <a:avLst/>
          </a:prstGeom>
          <a:noFill/>
        </p:spPr>
        <p:txBody>
          <a:bodyPr wrap="square" rtlCol="0">
            <a:spAutoFit/>
          </a:bodyPr>
          <a:lstStyle/>
          <a:p>
            <a:r>
              <a:rPr kumimoji="1" lang="ja-JP" altLang="en-US" sz="3200" dirty="0" smtClean="0"/>
              <a:t>下に</a:t>
            </a:r>
            <a:r>
              <a:rPr kumimoji="1" lang="en-US" altLang="ja-JP" sz="3200" dirty="0" smtClean="0"/>
              <a:t>NaI2</a:t>
            </a:r>
            <a:r>
              <a:rPr kumimoji="1" lang="ja-JP" altLang="en-US" sz="3200" dirty="0" smtClean="0"/>
              <a:t>における時間とエネルギーの相関図を記載する。これを参照すると、本来同時刻に来ている</a:t>
            </a:r>
            <a:r>
              <a:rPr lang="en-US" altLang="ja-JP" sz="3200" dirty="0" smtClean="0"/>
              <a:t>para-Ps</a:t>
            </a:r>
            <a:r>
              <a:rPr lang="ja-JP" altLang="en-US" sz="3200" dirty="0" smtClean="0"/>
              <a:t>崩壊の信号</a:t>
            </a:r>
            <a:r>
              <a:rPr kumimoji="1" lang="ja-JP" altLang="en-US" sz="3200" dirty="0" smtClean="0"/>
              <a:t>がエネルギーによってずれてきて</a:t>
            </a:r>
            <a:endParaRPr kumimoji="1" lang="ja-JP" altLang="en-US" sz="3200" dirty="0"/>
          </a:p>
        </p:txBody>
      </p:sp>
      <p:sp>
        <p:nvSpPr>
          <p:cNvPr id="8" name="テキスト ボックス 7"/>
          <p:cNvSpPr txBox="1"/>
          <p:nvPr/>
        </p:nvSpPr>
        <p:spPr>
          <a:xfrm>
            <a:off x="7179428" y="6280970"/>
            <a:ext cx="3296758" cy="461665"/>
          </a:xfrm>
          <a:prstGeom prst="rect">
            <a:avLst/>
          </a:prstGeom>
          <a:noFill/>
        </p:spPr>
        <p:txBody>
          <a:bodyPr wrap="square" rtlCol="0">
            <a:spAutoFit/>
          </a:bodyPr>
          <a:lstStyle/>
          <a:p>
            <a:r>
              <a:rPr kumimoji="1" lang="ja-JP" altLang="en-US" sz="2400" dirty="0" smtClean="0"/>
              <a:t>図</a:t>
            </a:r>
            <a:r>
              <a:rPr lang="en-US" altLang="ja-JP" sz="2400" dirty="0" smtClean="0"/>
              <a:t>4.5: </a:t>
            </a:r>
            <a:r>
              <a:rPr kumimoji="1" lang="en-US" altLang="ja-JP" sz="2400" dirty="0" smtClean="0"/>
              <a:t>Time-Energy</a:t>
            </a:r>
            <a:r>
              <a:rPr kumimoji="1" lang="ja-JP" altLang="en-US" sz="2400" dirty="0" smtClean="0"/>
              <a:t>分布</a:t>
            </a:r>
            <a:endParaRPr kumimoji="1" lang="en-US" altLang="ja-JP" sz="2400" dirty="0" smtClean="0"/>
          </a:p>
        </p:txBody>
      </p:sp>
      <p:sp>
        <p:nvSpPr>
          <p:cNvPr id="9" name="テキスト ボックス 8"/>
          <p:cNvSpPr txBox="1"/>
          <p:nvPr/>
        </p:nvSpPr>
        <p:spPr>
          <a:xfrm>
            <a:off x="528636" y="2623083"/>
            <a:ext cx="4514852" cy="1569660"/>
          </a:xfrm>
          <a:prstGeom prst="rect">
            <a:avLst/>
          </a:prstGeom>
          <a:noFill/>
        </p:spPr>
        <p:txBody>
          <a:bodyPr wrap="square" rtlCol="0">
            <a:spAutoFit/>
          </a:bodyPr>
          <a:lstStyle/>
          <a:p>
            <a:r>
              <a:rPr lang="ja-JP" altLang="en-US" sz="3200" dirty="0" smtClean="0"/>
              <a:t>しまって</a:t>
            </a:r>
            <a:r>
              <a:rPr lang="ja-JP" altLang="en-US" sz="3200" dirty="0"/>
              <a:t>いることが分かる</a:t>
            </a:r>
            <a:r>
              <a:rPr lang="ja-JP" altLang="en-US" sz="3200" dirty="0" smtClean="0"/>
              <a:t>。</a:t>
            </a:r>
            <a:endParaRPr lang="en-US" altLang="ja-JP" sz="3200" dirty="0" smtClean="0"/>
          </a:p>
          <a:p>
            <a:r>
              <a:rPr lang="ja-JP" altLang="en-US" sz="3200" dirty="0" smtClean="0"/>
              <a:t>その原因は次によるものである。</a:t>
            </a:r>
            <a:endParaRPr lang="en-US" altLang="ja-JP" sz="3200" dirty="0" smtClean="0"/>
          </a:p>
        </p:txBody>
      </p:sp>
      <p:sp>
        <p:nvSpPr>
          <p:cNvPr id="11" name="スライド番号プレースホルダー 1"/>
          <p:cNvSpPr txBox="1">
            <a:spLocks/>
          </p:cNvSpPr>
          <p:nvPr/>
        </p:nvSpPr>
        <p:spPr>
          <a:xfrm>
            <a:off x="9104586" y="282738"/>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4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28</a:t>
            </a:r>
            <a:endParaRPr lang="ja-JP" altLang="en-US" dirty="0"/>
          </a:p>
        </p:txBody>
      </p:sp>
    </p:spTree>
    <p:extLst>
      <p:ext uri="{BB962C8B-B14F-4D97-AF65-F5344CB8AC3E}">
        <p14:creationId xmlns:p14="http://schemas.microsoft.com/office/powerpoint/2010/main" val="29669805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20146D6-F2DB-4ED1-95D1-5E5889B24418}" type="slidenum">
              <a:rPr kumimoji="1" lang="ja-JP" altLang="en-US" smtClean="0"/>
              <a:t>31</a:t>
            </a:fld>
            <a:endParaRPr kumimoji="1" lang="ja-JP" altLang="en-US"/>
          </a:p>
        </p:txBody>
      </p:sp>
      <p:pic>
        <p:nvPicPr>
          <p:cNvPr id="3" name="図 2" descr="signal_risetim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9696" y="2599472"/>
            <a:ext cx="7819231" cy="3711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テキスト ボックス 5"/>
          <p:cNvSpPr txBox="1"/>
          <p:nvPr/>
        </p:nvSpPr>
        <p:spPr>
          <a:xfrm>
            <a:off x="400050" y="537369"/>
            <a:ext cx="11058525" cy="2062103"/>
          </a:xfrm>
          <a:prstGeom prst="rect">
            <a:avLst/>
          </a:prstGeom>
          <a:noFill/>
        </p:spPr>
        <p:txBody>
          <a:bodyPr wrap="square" rtlCol="0">
            <a:spAutoFit/>
          </a:bodyPr>
          <a:lstStyle/>
          <a:p>
            <a:r>
              <a:rPr lang="en-US" altLang="ja-JP" sz="3200" dirty="0"/>
              <a:t>d</a:t>
            </a:r>
            <a:r>
              <a:rPr kumimoji="1" lang="en-US" altLang="ja-JP" sz="3200" dirty="0" smtClean="0"/>
              <a:t>iscriminator</a:t>
            </a:r>
            <a:r>
              <a:rPr kumimoji="1" lang="ja-JP" altLang="en-US" sz="3200" dirty="0" smtClean="0"/>
              <a:t>は</a:t>
            </a:r>
            <a:r>
              <a:rPr kumimoji="1" lang="en-US" altLang="ja-JP" sz="3200" dirty="0" smtClean="0"/>
              <a:t>threshold</a:t>
            </a:r>
            <a:r>
              <a:rPr kumimoji="1" lang="ja-JP" altLang="en-US" sz="3200" dirty="0" smtClean="0"/>
              <a:t>を超えたアナログ信号をデジタル信号に変換するものであるが、アナログ信号によって</a:t>
            </a:r>
            <a:r>
              <a:rPr kumimoji="1" lang="en-US" altLang="ja-JP" sz="3200" dirty="0" smtClean="0"/>
              <a:t>threshold</a:t>
            </a:r>
            <a:r>
              <a:rPr kumimoji="1" lang="ja-JP" altLang="en-US" sz="3200" dirty="0" smtClean="0"/>
              <a:t>を超えるまでの遅延時間が異なる。このために、先で述べた時間とエネルギーの相関のずれが生じるのである。</a:t>
            </a:r>
            <a:endParaRPr kumimoji="1" lang="ja-JP" altLang="en-US" sz="3200" dirty="0"/>
          </a:p>
        </p:txBody>
      </p:sp>
      <p:sp>
        <p:nvSpPr>
          <p:cNvPr id="4" name="テキスト ボックス 3"/>
          <p:cNvSpPr txBox="1"/>
          <p:nvPr/>
        </p:nvSpPr>
        <p:spPr>
          <a:xfrm>
            <a:off x="1843314" y="6356350"/>
            <a:ext cx="8592457" cy="461665"/>
          </a:xfrm>
          <a:prstGeom prst="rect">
            <a:avLst/>
          </a:prstGeom>
          <a:noFill/>
        </p:spPr>
        <p:txBody>
          <a:bodyPr wrap="square" rtlCol="0">
            <a:spAutoFit/>
          </a:bodyPr>
          <a:lstStyle/>
          <a:p>
            <a:pPr algn="ctr"/>
            <a:r>
              <a:rPr lang="ja-JP" altLang="en-US" sz="2400" dirty="0" smtClean="0"/>
              <a:t>図</a:t>
            </a:r>
            <a:r>
              <a:rPr lang="en-US" altLang="ja-JP" sz="2400" dirty="0" smtClean="0"/>
              <a:t>4.6: TQ</a:t>
            </a:r>
            <a:r>
              <a:rPr lang="ja-JP" altLang="en-US" sz="2400" dirty="0" smtClean="0"/>
              <a:t>補正の概念図</a:t>
            </a:r>
            <a:endParaRPr kumimoji="1" lang="ja-JP" altLang="en-US" sz="2400" dirty="0"/>
          </a:p>
        </p:txBody>
      </p:sp>
    </p:spTree>
    <p:extLst>
      <p:ext uri="{BB962C8B-B14F-4D97-AF65-F5344CB8AC3E}">
        <p14:creationId xmlns:p14="http://schemas.microsoft.com/office/powerpoint/2010/main" val="19288185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20146D6-F2DB-4ED1-95D1-5E5889B24418}" type="slidenum">
              <a:rPr kumimoji="1" lang="ja-JP" altLang="en-US" smtClean="0"/>
              <a:t>32</a:t>
            </a:fld>
            <a:endParaRPr kumimoji="1" lang="ja-JP" altLang="en-US"/>
          </a:p>
        </p:txBody>
      </p:sp>
      <p:sp>
        <p:nvSpPr>
          <p:cNvPr id="4" name="テキスト ボックス 3"/>
          <p:cNvSpPr txBox="1"/>
          <p:nvPr/>
        </p:nvSpPr>
        <p:spPr>
          <a:xfrm>
            <a:off x="528638" y="700088"/>
            <a:ext cx="10825162" cy="2062103"/>
          </a:xfrm>
          <a:prstGeom prst="rect">
            <a:avLst/>
          </a:prstGeom>
          <a:noFill/>
        </p:spPr>
        <p:txBody>
          <a:bodyPr wrap="square" rtlCol="0">
            <a:spAutoFit/>
          </a:bodyPr>
          <a:lstStyle/>
          <a:p>
            <a:r>
              <a:rPr kumimoji="1" lang="ja-JP" altLang="en-US" sz="3200" dirty="0" smtClean="0"/>
              <a:t>ここで、アナログ信号の波形を三角形に近似することにより、遅延時間</a:t>
            </a:r>
            <a:r>
              <a:rPr kumimoji="1" lang="en-US" altLang="ja-JP" sz="3200" dirty="0" smtClean="0"/>
              <a:t>ΔT</a:t>
            </a:r>
            <a:r>
              <a:rPr lang="ja-JP" altLang="en-US" sz="3200" dirty="0" smtClean="0"/>
              <a:t>はエネルギー</a:t>
            </a:r>
            <a:r>
              <a:rPr lang="en-US" altLang="ja-JP" sz="3200" dirty="0" smtClean="0"/>
              <a:t>E</a:t>
            </a:r>
            <a:r>
              <a:rPr lang="ja-JP" altLang="en-US" sz="3200" dirty="0" smtClean="0"/>
              <a:t>に反比例する形になる。しかし実際には三角形とは異なることなどを考慮して、次の</a:t>
            </a:r>
            <a:r>
              <a:rPr lang="en-US" altLang="ja-JP" sz="3200" dirty="0" smtClean="0"/>
              <a:t>TQ</a:t>
            </a:r>
            <a:r>
              <a:rPr lang="ja-JP" altLang="en-US" sz="3200" dirty="0" smtClean="0"/>
              <a:t>補正関数を用いる。</a:t>
            </a:r>
            <a:endParaRPr lang="en-US" altLang="ja-JP" sz="3200" dirty="0" smtClean="0"/>
          </a:p>
        </p:txBody>
      </p:sp>
      <mc:AlternateContent xmlns:mc="http://schemas.openxmlformats.org/markup-compatibility/2006" xmlns:a14="http://schemas.microsoft.com/office/drawing/2010/main">
        <mc:Choice Requires="a14">
          <p:sp>
            <p:nvSpPr>
              <p:cNvPr id="5" name="テキスト ボックス 4"/>
              <p:cNvSpPr txBox="1"/>
              <p:nvPr/>
            </p:nvSpPr>
            <p:spPr>
              <a:xfrm>
                <a:off x="1890713" y="3259683"/>
                <a:ext cx="8101012" cy="129958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kumimoji="1" lang="el-GR" altLang="ja-JP" sz="4000" i="1" smtClean="0">
                          <a:latin typeface="Cambria Math" panose="02040503050406030204" pitchFamily="18" charset="0"/>
                          <a:ea typeface="Cambria Math" panose="02040503050406030204" pitchFamily="18" charset="0"/>
                        </a:rPr>
                        <m:t>Δ</m:t>
                      </m:r>
                      <m:r>
                        <a:rPr kumimoji="1" lang="en-US" altLang="ja-JP" sz="4000" b="0" i="1" smtClean="0">
                          <a:latin typeface="Cambria Math" panose="02040503050406030204" pitchFamily="18" charset="0"/>
                          <a:ea typeface="Cambria Math" panose="02040503050406030204" pitchFamily="18" charset="0"/>
                        </a:rPr>
                        <m:t>𝑇</m:t>
                      </m:r>
                      <m:r>
                        <m:rPr>
                          <m:nor/>
                        </m:rPr>
                        <a:rPr kumimoji="1" lang="en-US" altLang="ja-JP" sz="4000" b="0" i="0" smtClean="0">
                          <a:latin typeface="Cambria Math" panose="02040503050406030204" pitchFamily="18" charset="0"/>
                          <a:ea typeface="Cambria Math" panose="02040503050406030204" pitchFamily="18" charset="0"/>
                        </a:rPr>
                        <m:t>(</m:t>
                      </m:r>
                      <m:r>
                        <a:rPr kumimoji="1" lang="en-US" altLang="ja-JP" sz="4000" b="0" i="1" smtClean="0">
                          <a:latin typeface="Cambria Math" panose="02040503050406030204" pitchFamily="18" charset="0"/>
                          <a:ea typeface="Cambria Math" panose="02040503050406030204" pitchFamily="18" charset="0"/>
                        </a:rPr>
                        <m:t>𝐸</m:t>
                      </m:r>
                      <m:r>
                        <m:rPr>
                          <m:nor/>
                        </m:rPr>
                        <a:rPr kumimoji="1" lang="en-US" altLang="ja-JP" sz="4000" b="0" i="0" smtClean="0">
                          <a:latin typeface="Cambria Math" panose="02040503050406030204" pitchFamily="18" charset="0"/>
                          <a:ea typeface="Cambria Math" panose="02040503050406030204" pitchFamily="18" charset="0"/>
                        </a:rPr>
                        <m:t>) </m:t>
                      </m:r>
                      <m:r>
                        <m:rPr>
                          <m:nor/>
                        </m:rPr>
                        <a:rPr lang="en-US" altLang="ja-JP" sz="4000" dirty="0"/>
                        <m:t>=</m:t>
                      </m:r>
                      <m:r>
                        <m:rPr>
                          <m:nor/>
                        </m:rPr>
                        <a:rPr lang="en-US" altLang="ja-JP" sz="4000" b="0" i="0" dirty="0" smtClean="0"/>
                        <m:t> </m:t>
                      </m:r>
                      <m:f>
                        <m:fPr>
                          <m:ctrlPr>
                            <a:rPr kumimoji="1" lang="el-GR" altLang="ja-JP" sz="4000" i="1" smtClean="0">
                              <a:latin typeface="Cambria Math" charset="0"/>
                              <a:ea typeface="Cambria Math" panose="02040503050406030204" pitchFamily="18" charset="0"/>
                            </a:rPr>
                          </m:ctrlPr>
                        </m:fPr>
                        <m:num>
                          <m:sSub>
                            <m:sSubPr>
                              <m:ctrlPr>
                                <a:rPr kumimoji="1" lang="en-US" altLang="ja-JP" sz="4000" b="0" i="1" smtClean="0">
                                  <a:latin typeface="Cambria Math" charset="0"/>
                                  <a:ea typeface="Cambria Math" panose="02040503050406030204" pitchFamily="18" charset="0"/>
                                </a:rPr>
                              </m:ctrlPr>
                            </m:sSubPr>
                            <m:e>
                              <m:r>
                                <a:rPr kumimoji="1" lang="en-US" altLang="ja-JP" sz="4000" b="0" i="1" smtClean="0">
                                  <a:latin typeface="Cambria Math" panose="02040503050406030204" pitchFamily="18" charset="0"/>
                                  <a:ea typeface="Cambria Math" panose="02040503050406030204" pitchFamily="18" charset="0"/>
                                </a:rPr>
                                <m:t>𝑝</m:t>
                              </m:r>
                            </m:e>
                            <m:sub>
                              <m:r>
                                <a:rPr kumimoji="1" lang="en-US" altLang="ja-JP" sz="4000" b="0" i="1" smtClean="0">
                                  <a:latin typeface="Cambria Math" panose="02040503050406030204" pitchFamily="18" charset="0"/>
                                  <a:ea typeface="Cambria Math" panose="02040503050406030204" pitchFamily="18" charset="0"/>
                                </a:rPr>
                                <m:t>0</m:t>
                              </m:r>
                            </m:sub>
                          </m:sSub>
                        </m:num>
                        <m:den>
                          <m:sSup>
                            <m:sSupPr>
                              <m:ctrlPr>
                                <a:rPr kumimoji="1" lang="el-GR" altLang="ja-JP" sz="4000" i="1" smtClean="0">
                                  <a:latin typeface="Cambria Math" charset="0"/>
                                  <a:ea typeface="Cambria Math" panose="02040503050406030204" pitchFamily="18" charset="0"/>
                                </a:rPr>
                              </m:ctrlPr>
                            </m:sSupPr>
                            <m:e>
                              <m:r>
                                <a:rPr lang="en-US" altLang="ja-JP" sz="4000" i="1">
                                  <a:latin typeface="Cambria Math" panose="02040503050406030204" pitchFamily="18" charset="0"/>
                                  <a:ea typeface="Cambria Math" panose="02040503050406030204" pitchFamily="18" charset="0"/>
                                </a:rPr>
                                <m:t>(</m:t>
                              </m:r>
                              <m:r>
                                <a:rPr lang="en-US" altLang="ja-JP" sz="4000" i="1">
                                  <a:latin typeface="Cambria Math" panose="02040503050406030204" pitchFamily="18" charset="0"/>
                                  <a:ea typeface="Cambria Math" panose="02040503050406030204" pitchFamily="18" charset="0"/>
                                </a:rPr>
                                <m:t>𝐸</m:t>
                              </m:r>
                              <m:r>
                                <a:rPr lang="en-US" altLang="ja-JP" sz="4000" i="1">
                                  <a:latin typeface="Cambria Math" panose="02040503050406030204" pitchFamily="18" charset="0"/>
                                  <a:ea typeface="Cambria Math" panose="02040503050406030204" pitchFamily="18" charset="0"/>
                                </a:rPr>
                                <m:t>−</m:t>
                              </m:r>
                              <m:sSub>
                                <m:sSubPr>
                                  <m:ctrlPr>
                                    <a:rPr lang="en-US" altLang="ja-JP" sz="4000" i="1">
                                      <a:latin typeface="Cambria Math" charset="0"/>
                                      <a:ea typeface="Cambria Math" panose="02040503050406030204" pitchFamily="18" charset="0"/>
                                    </a:rPr>
                                  </m:ctrlPr>
                                </m:sSubPr>
                                <m:e>
                                  <m:r>
                                    <a:rPr lang="en-US" altLang="ja-JP" sz="4000" i="1">
                                      <a:latin typeface="Cambria Math" panose="02040503050406030204" pitchFamily="18" charset="0"/>
                                      <a:ea typeface="Cambria Math" panose="02040503050406030204" pitchFamily="18" charset="0"/>
                                    </a:rPr>
                                    <m:t>𝑝</m:t>
                                  </m:r>
                                </m:e>
                                <m:sub>
                                  <m:r>
                                    <a:rPr lang="en-US" altLang="ja-JP" sz="4000" i="1">
                                      <a:latin typeface="Cambria Math" panose="02040503050406030204" pitchFamily="18" charset="0"/>
                                      <a:ea typeface="Cambria Math" panose="02040503050406030204" pitchFamily="18" charset="0"/>
                                    </a:rPr>
                                    <m:t>1</m:t>
                                  </m:r>
                                </m:sub>
                              </m:sSub>
                              <m:r>
                                <a:rPr lang="en-US" altLang="ja-JP" sz="4000" i="1">
                                  <a:latin typeface="Cambria Math" panose="02040503050406030204" pitchFamily="18" charset="0"/>
                                  <a:ea typeface="Cambria Math" panose="02040503050406030204" pitchFamily="18" charset="0"/>
                                </a:rPr>
                                <m:t>)</m:t>
                              </m:r>
                            </m:e>
                            <m:sup>
                              <m:sSub>
                                <m:sSubPr>
                                  <m:ctrlPr>
                                    <a:rPr kumimoji="1" lang="el-GR" altLang="ja-JP" sz="4000" i="1" smtClean="0">
                                      <a:latin typeface="Cambria Math" charset="0"/>
                                      <a:ea typeface="Cambria Math" panose="02040503050406030204" pitchFamily="18" charset="0"/>
                                    </a:rPr>
                                  </m:ctrlPr>
                                </m:sSubPr>
                                <m:e>
                                  <m:r>
                                    <a:rPr kumimoji="1" lang="en-US" altLang="ja-JP" sz="4000" b="0" i="1" smtClean="0">
                                      <a:latin typeface="Cambria Math" panose="02040503050406030204" pitchFamily="18" charset="0"/>
                                      <a:ea typeface="Cambria Math" panose="02040503050406030204" pitchFamily="18" charset="0"/>
                                    </a:rPr>
                                    <m:t>𝑝</m:t>
                                  </m:r>
                                </m:e>
                                <m:sub>
                                  <m:r>
                                    <a:rPr kumimoji="1" lang="en-US" altLang="ja-JP" sz="4000" b="0" i="1" smtClean="0">
                                      <a:latin typeface="Cambria Math" panose="02040503050406030204" pitchFamily="18" charset="0"/>
                                      <a:ea typeface="Cambria Math" panose="02040503050406030204" pitchFamily="18" charset="0"/>
                                    </a:rPr>
                                    <m:t>2</m:t>
                                  </m:r>
                                </m:sub>
                              </m:sSub>
                            </m:sup>
                          </m:sSup>
                        </m:den>
                      </m:f>
                      <m:r>
                        <a:rPr kumimoji="1" lang="en-US" altLang="ja-JP" sz="4000" b="0" i="1" smtClean="0">
                          <a:latin typeface="Cambria Math" panose="02040503050406030204" pitchFamily="18" charset="0"/>
                          <a:ea typeface="Cambria Math" panose="02040503050406030204" pitchFamily="18" charset="0"/>
                        </a:rPr>
                        <m:t>+</m:t>
                      </m:r>
                      <m:sSub>
                        <m:sSubPr>
                          <m:ctrlPr>
                            <a:rPr kumimoji="1" lang="en-US" altLang="ja-JP" sz="4000" b="0" i="1" smtClean="0">
                              <a:latin typeface="Cambria Math" charset="0"/>
                              <a:ea typeface="Cambria Math" panose="02040503050406030204" pitchFamily="18" charset="0"/>
                            </a:rPr>
                          </m:ctrlPr>
                        </m:sSubPr>
                        <m:e>
                          <m:r>
                            <a:rPr kumimoji="1" lang="en-US" altLang="ja-JP" sz="4000" b="0" i="1" smtClean="0">
                              <a:latin typeface="Cambria Math" panose="02040503050406030204" pitchFamily="18" charset="0"/>
                              <a:ea typeface="Cambria Math" panose="02040503050406030204" pitchFamily="18" charset="0"/>
                            </a:rPr>
                            <m:t>𝑝</m:t>
                          </m:r>
                        </m:e>
                        <m:sub>
                          <m:r>
                            <a:rPr kumimoji="1" lang="en-US" altLang="ja-JP" sz="4000" b="0" i="1" smtClean="0">
                              <a:latin typeface="Cambria Math" panose="02040503050406030204" pitchFamily="18" charset="0"/>
                              <a:ea typeface="Cambria Math" panose="02040503050406030204" pitchFamily="18" charset="0"/>
                            </a:rPr>
                            <m:t>3</m:t>
                          </m:r>
                        </m:sub>
                      </m:sSub>
                    </m:oMath>
                  </m:oMathPara>
                </a14:m>
                <a:endParaRPr kumimoji="1" lang="ja-JP" altLang="en-US" sz="40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890713" y="3259683"/>
                <a:ext cx="8101012" cy="1299587"/>
              </a:xfrm>
              <a:prstGeom prst="rect">
                <a:avLst/>
              </a:prstGeom>
              <a:blipFill rotWithShape="0">
                <a:blip r:embed="rId2"/>
                <a:stretch>
                  <a:fillRect/>
                </a:stretch>
              </a:blipFill>
            </p:spPr>
            <p:txBody>
              <a:bodyPr/>
              <a:lstStyle/>
              <a:p>
                <a:r>
                  <a:rPr lang="ja-JP" altLang="en-US">
                    <a:noFill/>
                  </a:rPr>
                  <a:t> </a:t>
                </a:r>
              </a:p>
            </p:txBody>
          </p:sp>
        </mc:Fallback>
      </mc:AlternateContent>
      <p:sp>
        <p:nvSpPr>
          <p:cNvPr id="6" name="テキスト ボックス 5"/>
          <p:cNvSpPr txBox="1"/>
          <p:nvPr/>
        </p:nvSpPr>
        <p:spPr>
          <a:xfrm>
            <a:off x="8919849" y="3539816"/>
            <a:ext cx="1957775" cy="646331"/>
          </a:xfrm>
          <a:prstGeom prst="rect">
            <a:avLst/>
          </a:prstGeom>
          <a:noFill/>
        </p:spPr>
        <p:txBody>
          <a:bodyPr wrap="square" rtlCol="0">
            <a:spAutoFit/>
          </a:bodyPr>
          <a:lstStyle/>
          <a:p>
            <a:pPr algn="ctr"/>
            <a:r>
              <a:rPr kumimoji="1" lang="en-US" altLang="ja-JP" sz="3600" dirty="0" smtClean="0"/>
              <a:t>(4.1)</a:t>
            </a:r>
            <a:endParaRPr kumimoji="1" lang="ja-JP" altLang="en-US" sz="3600" dirty="0"/>
          </a:p>
        </p:txBody>
      </p:sp>
      <mc:AlternateContent xmlns:mc="http://schemas.openxmlformats.org/markup-compatibility/2006" xmlns:a14="http://schemas.microsoft.com/office/drawing/2010/main">
        <mc:Choice Requires="a14">
          <p:sp>
            <p:nvSpPr>
              <p:cNvPr id="3" name="テキスト ボックス 2"/>
              <p:cNvSpPr txBox="1"/>
              <p:nvPr/>
            </p:nvSpPr>
            <p:spPr>
              <a:xfrm>
                <a:off x="528638" y="5112327"/>
                <a:ext cx="10970635" cy="584775"/>
              </a:xfrm>
              <a:prstGeom prst="rect">
                <a:avLst/>
              </a:prstGeom>
              <a:noFill/>
            </p:spPr>
            <p:txBody>
              <a:bodyPr wrap="square" rtlCol="0">
                <a:spAutoFit/>
              </a:bodyPr>
              <a:lstStyle/>
              <a:p>
                <a:r>
                  <a:rPr kumimoji="1" lang="ja-JP" altLang="en-US" sz="3200" dirty="0" smtClean="0"/>
                  <a:t>ここで、上で述べた</a:t>
                </a:r>
                <a:r>
                  <a:rPr lang="ja-JP" altLang="en-US" sz="3200" dirty="0"/>
                  <a:t>理由</a:t>
                </a:r>
                <a:r>
                  <a:rPr lang="ja-JP" altLang="en-US" sz="3200" dirty="0" smtClean="0"/>
                  <a:t>から</a:t>
                </a:r>
                <a14:m>
                  <m:oMath xmlns:m="http://schemas.openxmlformats.org/officeDocument/2006/math">
                    <m:sSub>
                      <m:sSubPr>
                        <m:ctrlPr>
                          <a:rPr lang="en-US" altLang="ja-JP" sz="3200" i="1" smtClean="0">
                            <a:latin typeface="Cambria Math" charset="0"/>
                          </a:rPr>
                        </m:ctrlPr>
                      </m:sSubPr>
                      <m:e>
                        <m:r>
                          <a:rPr lang="en-US" altLang="ja-JP" sz="3200" b="0" i="1" smtClean="0">
                            <a:latin typeface="Cambria Math" panose="02040503050406030204" pitchFamily="18" charset="0"/>
                          </a:rPr>
                          <m:t>𝑝</m:t>
                        </m:r>
                      </m:e>
                      <m:sub>
                        <m:r>
                          <a:rPr lang="en-US" altLang="ja-JP" sz="3200" b="0" i="1" smtClean="0">
                            <a:latin typeface="Cambria Math" panose="02040503050406030204" pitchFamily="18" charset="0"/>
                          </a:rPr>
                          <m:t>2</m:t>
                        </m:r>
                      </m:sub>
                    </m:sSub>
                  </m:oMath>
                </a14:m>
                <a:r>
                  <a:rPr kumimoji="1" lang="ja-JP" altLang="en-US" sz="3200" dirty="0" smtClean="0"/>
                  <a:t>の値は</a:t>
                </a:r>
                <a:r>
                  <a:rPr kumimoji="1" lang="en-US" altLang="ja-JP" sz="3200" dirty="0" smtClean="0"/>
                  <a:t>1</a:t>
                </a:r>
                <a:r>
                  <a:rPr kumimoji="1" lang="ja-JP" altLang="en-US" sz="3200" dirty="0" smtClean="0"/>
                  <a:t>に近いことが期待される。</a:t>
                </a:r>
                <a:endParaRPr kumimoji="1" lang="ja-JP" altLang="en-US" sz="32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528638" y="5112327"/>
                <a:ext cx="10970635" cy="584775"/>
              </a:xfrm>
              <a:prstGeom prst="rect">
                <a:avLst/>
              </a:prstGeom>
              <a:blipFill rotWithShape="0">
                <a:blip r:embed="rId3"/>
                <a:stretch>
                  <a:fillRect l="-1445" t="-18750" r="-3835" b="-3541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382513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20146D6-F2DB-4ED1-95D1-5E5889B24418}" type="slidenum">
              <a:rPr kumimoji="1" lang="ja-JP" altLang="en-US" smtClean="0"/>
              <a:t>33</a:t>
            </a:fld>
            <a:endParaRPr kumimoji="1" lang="ja-JP" altLang="en-US"/>
          </a:p>
        </p:txBody>
      </p:sp>
      <p:sp>
        <p:nvSpPr>
          <p:cNvPr id="4" name="テキスト ボックス 3"/>
          <p:cNvSpPr txBox="1"/>
          <p:nvPr/>
        </p:nvSpPr>
        <p:spPr>
          <a:xfrm>
            <a:off x="428626" y="655068"/>
            <a:ext cx="11087100" cy="1077218"/>
          </a:xfrm>
          <a:prstGeom prst="rect">
            <a:avLst/>
          </a:prstGeom>
          <a:noFill/>
        </p:spPr>
        <p:txBody>
          <a:bodyPr wrap="square" rtlCol="0">
            <a:spAutoFit/>
          </a:bodyPr>
          <a:lstStyle/>
          <a:p>
            <a:r>
              <a:rPr lang="ja-JP" altLang="en-US" sz="3200" dirty="0" smtClean="0"/>
              <a:t>この</a:t>
            </a:r>
            <a:r>
              <a:rPr lang="en-US" altLang="ja-JP" sz="3200" dirty="0" smtClean="0"/>
              <a:t>TQ</a:t>
            </a:r>
            <a:r>
              <a:rPr lang="ja-JP" altLang="en-US" sz="3200" dirty="0" smtClean="0"/>
              <a:t>補正関数を用いて</a:t>
            </a:r>
            <a:r>
              <a:rPr lang="en-US" altLang="ja-JP" sz="3200" dirty="0" smtClean="0"/>
              <a:t>fitting</a:t>
            </a:r>
            <a:r>
              <a:rPr lang="ja-JP" altLang="en-US" sz="3200" dirty="0" smtClean="0"/>
              <a:t>した様子</a:t>
            </a:r>
            <a:r>
              <a:rPr lang="en-US" altLang="ja-JP" sz="3200" dirty="0" smtClean="0"/>
              <a:t>(NaI2</a:t>
            </a:r>
            <a:r>
              <a:rPr lang="ja-JP" altLang="en-US" sz="3200" dirty="0" smtClean="0"/>
              <a:t>におけるもの</a:t>
            </a:r>
            <a:r>
              <a:rPr lang="en-US" altLang="ja-JP" sz="3200" dirty="0" smtClean="0"/>
              <a:t>)</a:t>
            </a:r>
            <a:r>
              <a:rPr lang="ja-JP" altLang="en-US" sz="3200" dirty="0" smtClean="0"/>
              <a:t>が下図である。</a:t>
            </a:r>
            <a:endParaRPr kumimoji="1" lang="ja-JP" altLang="en-US" sz="3200" dirty="0"/>
          </a:p>
        </p:txBody>
      </p:sp>
      <p:sp>
        <p:nvSpPr>
          <p:cNvPr id="8" name="テキスト ボックス 7"/>
          <p:cNvSpPr txBox="1"/>
          <p:nvPr/>
        </p:nvSpPr>
        <p:spPr>
          <a:xfrm>
            <a:off x="4807744" y="5857598"/>
            <a:ext cx="2328863" cy="461665"/>
          </a:xfrm>
          <a:prstGeom prst="rect">
            <a:avLst/>
          </a:prstGeom>
          <a:noFill/>
        </p:spPr>
        <p:txBody>
          <a:bodyPr wrap="square" rtlCol="0">
            <a:spAutoFit/>
          </a:bodyPr>
          <a:lstStyle/>
          <a:p>
            <a:r>
              <a:rPr kumimoji="1" lang="ja-JP" altLang="en-US" sz="2400" dirty="0" smtClean="0"/>
              <a:t>図</a:t>
            </a:r>
            <a:r>
              <a:rPr kumimoji="1" lang="en-US" altLang="ja-JP" sz="2400" dirty="0" smtClean="0"/>
              <a:t>4.7: </a:t>
            </a:r>
            <a:r>
              <a:rPr lang="en-US" altLang="ja-JP" sz="2400" dirty="0" smtClean="0"/>
              <a:t>TQ</a:t>
            </a:r>
            <a:r>
              <a:rPr lang="ja-JP" altLang="en-US" sz="2400" dirty="0" smtClean="0"/>
              <a:t>補正</a:t>
            </a:r>
            <a:endParaRPr kumimoji="1" lang="ja-JP" altLang="en-US" sz="2400" dirty="0"/>
          </a:p>
        </p:txBody>
      </p:sp>
      <p:grpSp>
        <p:nvGrpSpPr>
          <p:cNvPr id="9" name="グループ化 8"/>
          <p:cNvGrpSpPr/>
          <p:nvPr/>
        </p:nvGrpSpPr>
        <p:grpSpPr>
          <a:xfrm>
            <a:off x="0" y="1763282"/>
            <a:ext cx="12192000" cy="3892837"/>
            <a:chOff x="-7531097" y="4729162"/>
            <a:chExt cx="12053887" cy="3892837"/>
          </a:xfrm>
        </p:grpSpPr>
        <p:grpSp>
          <p:nvGrpSpPr>
            <p:cNvPr id="7" name="グループ化 6"/>
            <p:cNvGrpSpPr/>
            <p:nvPr/>
          </p:nvGrpSpPr>
          <p:grpSpPr>
            <a:xfrm>
              <a:off x="-7531097" y="4765675"/>
              <a:ext cx="12053887" cy="3856324"/>
              <a:chOff x="0" y="2028825"/>
              <a:chExt cx="12053887" cy="337185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28825"/>
                <a:ext cx="6743700" cy="3371850"/>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3700" y="2028825"/>
                <a:ext cx="5310187" cy="3371850"/>
              </a:xfrm>
              <a:prstGeom prst="rect">
                <a:avLst/>
              </a:prstGeom>
            </p:spPr>
          </p:pic>
        </p:grpSp>
        <p:sp>
          <p:nvSpPr>
            <p:cNvPr id="3" name="テキスト ボックス 2"/>
            <p:cNvSpPr txBox="1"/>
            <p:nvPr/>
          </p:nvSpPr>
          <p:spPr>
            <a:xfrm flipH="1">
              <a:off x="1919287" y="4729162"/>
              <a:ext cx="90488" cy="307777"/>
            </a:xfrm>
            <a:prstGeom prst="rect">
              <a:avLst/>
            </a:prstGeom>
            <a:solidFill>
              <a:schemeClr val="bg1"/>
            </a:solidFill>
          </p:spPr>
          <p:txBody>
            <a:bodyPr wrap="square" rtlCol="0">
              <a:spAutoFit/>
            </a:bodyPr>
            <a:lstStyle/>
            <a:p>
              <a:pPr algn="ctr"/>
              <a:r>
                <a:rPr kumimoji="1" lang="en-US" altLang="ja-JP" sz="1400" dirty="0" smtClean="0"/>
                <a:t>2</a:t>
              </a:r>
              <a:endParaRPr kumimoji="1" lang="ja-JP" altLang="en-US" sz="1400" dirty="0"/>
            </a:p>
          </p:txBody>
        </p:sp>
      </p:grpSp>
    </p:spTree>
    <p:extLst>
      <p:ext uri="{BB962C8B-B14F-4D97-AF65-F5344CB8AC3E}">
        <p14:creationId xmlns:p14="http://schemas.microsoft.com/office/powerpoint/2010/main" val="33577084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20146D6-F2DB-4ED1-95D1-5E5889B24418}" type="slidenum">
              <a:rPr kumimoji="1" lang="ja-JP" altLang="en-US" smtClean="0"/>
              <a:t>34</a:t>
            </a:fld>
            <a:endParaRPr kumimoji="1" lang="ja-JP" altLang="en-US"/>
          </a:p>
        </p:txBody>
      </p:sp>
      <p:sp>
        <p:nvSpPr>
          <p:cNvPr id="3" name="テキスト ボックス 2"/>
          <p:cNvSpPr txBox="1"/>
          <p:nvPr/>
        </p:nvSpPr>
        <p:spPr>
          <a:xfrm>
            <a:off x="803564" y="845128"/>
            <a:ext cx="10875819" cy="584775"/>
          </a:xfrm>
          <a:prstGeom prst="rect">
            <a:avLst/>
          </a:prstGeom>
          <a:noFill/>
        </p:spPr>
        <p:txBody>
          <a:bodyPr wrap="square" rtlCol="0">
            <a:spAutoFit/>
          </a:bodyPr>
          <a:lstStyle/>
          <a:p>
            <a:r>
              <a:rPr lang="en-US" altLang="ja-JP" sz="3200" dirty="0" smtClean="0"/>
              <a:t>fitting</a:t>
            </a:r>
            <a:r>
              <a:rPr lang="ja-JP" altLang="en-US" sz="3200" dirty="0" smtClean="0"/>
              <a:t>の結果、</a:t>
            </a:r>
            <a:r>
              <a:rPr kumimoji="1" lang="en-US" altLang="ja-JP" sz="3200" dirty="0" smtClean="0"/>
              <a:t>T</a:t>
            </a:r>
            <a:r>
              <a:rPr lang="en-US" altLang="ja-JP" sz="3200" dirty="0" smtClean="0"/>
              <a:t>Q</a:t>
            </a:r>
            <a:r>
              <a:rPr lang="ja-JP" altLang="en-US" sz="3200" dirty="0" smtClean="0"/>
              <a:t>補正関数</a:t>
            </a:r>
            <a:endParaRPr lang="ja-JP" altLang="en-US" sz="3200" dirty="0"/>
          </a:p>
        </p:txBody>
      </p:sp>
      <mc:AlternateContent xmlns:mc="http://schemas.openxmlformats.org/markup-compatibility/2006" xmlns:a14="http://schemas.microsoft.com/office/drawing/2010/main">
        <mc:Choice Requires="a14">
          <p:sp>
            <p:nvSpPr>
              <p:cNvPr id="4" name="テキスト ボックス 3"/>
              <p:cNvSpPr txBox="1"/>
              <p:nvPr/>
            </p:nvSpPr>
            <p:spPr>
              <a:xfrm>
                <a:off x="2045494" y="1429903"/>
                <a:ext cx="8101012" cy="129958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kumimoji="1" lang="el-GR" altLang="ja-JP" sz="4000" i="1" smtClean="0">
                          <a:latin typeface="Cambria Math" panose="02040503050406030204" pitchFamily="18" charset="0"/>
                          <a:ea typeface="Cambria Math" panose="02040503050406030204" pitchFamily="18" charset="0"/>
                        </a:rPr>
                        <m:t>Δ</m:t>
                      </m:r>
                      <m:r>
                        <a:rPr kumimoji="1" lang="en-US" altLang="ja-JP" sz="4000" b="0" i="1" smtClean="0">
                          <a:latin typeface="Cambria Math" panose="02040503050406030204" pitchFamily="18" charset="0"/>
                          <a:ea typeface="Cambria Math" panose="02040503050406030204" pitchFamily="18" charset="0"/>
                        </a:rPr>
                        <m:t>𝑇</m:t>
                      </m:r>
                      <m:r>
                        <m:rPr>
                          <m:nor/>
                        </m:rPr>
                        <a:rPr kumimoji="1" lang="en-US" altLang="ja-JP" sz="4000" b="0" i="0" smtClean="0">
                          <a:latin typeface="Cambria Math" panose="02040503050406030204" pitchFamily="18" charset="0"/>
                          <a:ea typeface="Cambria Math" panose="02040503050406030204" pitchFamily="18" charset="0"/>
                        </a:rPr>
                        <m:t>(</m:t>
                      </m:r>
                      <m:r>
                        <a:rPr kumimoji="1" lang="en-US" altLang="ja-JP" sz="4000" b="0" i="1" smtClean="0">
                          <a:latin typeface="Cambria Math" panose="02040503050406030204" pitchFamily="18" charset="0"/>
                          <a:ea typeface="Cambria Math" panose="02040503050406030204" pitchFamily="18" charset="0"/>
                        </a:rPr>
                        <m:t>𝐸</m:t>
                      </m:r>
                      <m:r>
                        <m:rPr>
                          <m:nor/>
                        </m:rPr>
                        <a:rPr kumimoji="1" lang="en-US" altLang="ja-JP" sz="4000" b="0" i="0" smtClean="0">
                          <a:latin typeface="Cambria Math" panose="02040503050406030204" pitchFamily="18" charset="0"/>
                          <a:ea typeface="Cambria Math" panose="02040503050406030204" pitchFamily="18" charset="0"/>
                        </a:rPr>
                        <m:t>) </m:t>
                      </m:r>
                      <m:r>
                        <m:rPr>
                          <m:nor/>
                        </m:rPr>
                        <a:rPr lang="en-US" altLang="ja-JP" sz="4000" dirty="0"/>
                        <m:t>=</m:t>
                      </m:r>
                      <m:r>
                        <m:rPr>
                          <m:nor/>
                        </m:rPr>
                        <a:rPr lang="en-US" altLang="ja-JP" sz="4000" b="0" i="0" dirty="0" smtClean="0"/>
                        <m:t> </m:t>
                      </m:r>
                      <m:f>
                        <m:fPr>
                          <m:ctrlPr>
                            <a:rPr kumimoji="1" lang="el-GR" altLang="ja-JP" sz="4000" i="1" smtClean="0">
                              <a:latin typeface="Cambria Math" charset="0"/>
                              <a:ea typeface="Cambria Math" panose="02040503050406030204" pitchFamily="18" charset="0"/>
                            </a:rPr>
                          </m:ctrlPr>
                        </m:fPr>
                        <m:num>
                          <m:sSub>
                            <m:sSubPr>
                              <m:ctrlPr>
                                <a:rPr kumimoji="1" lang="en-US" altLang="ja-JP" sz="4000" b="0" i="1" smtClean="0">
                                  <a:latin typeface="Cambria Math" charset="0"/>
                                  <a:ea typeface="Cambria Math" panose="02040503050406030204" pitchFamily="18" charset="0"/>
                                </a:rPr>
                              </m:ctrlPr>
                            </m:sSubPr>
                            <m:e>
                              <m:r>
                                <a:rPr kumimoji="1" lang="en-US" altLang="ja-JP" sz="4000" b="0" i="1" smtClean="0">
                                  <a:latin typeface="Cambria Math" panose="02040503050406030204" pitchFamily="18" charset="0"/>
                                  <a:ea typeface="Cambria Math" panose="02040503050406030204" pitchFamily="18" charset="0"/>
                                </a:rPr>
                                <m:t>𝑝</m:t>
                              </m:r>
                            </m:e>
                            <m:sub>
                              <m:r>
                                <a:rPr kumimoji="1" lang="en-US" altLang="ja-JP" sz="4000" b="0" i="1" smtClean="0">
                                  <a:latin typeface="Cambria Math" panose="02040503050406030204" pitchFamily="18" charset="0"/>
                                  <a:ea typeface="Cambria Math" panose="02040503050406030204" pitchFamily="18" charset="0"/>
                                </a:rPr>
                                <m:t>0</m:t>
                              </m:r>
                            </m:sub>
                          </m:sSub>
                        </m:num>
                        <m:den>
                          <m:sSup>
                            <m:sSupPr>
                              <m:ctrlPr>
                                <a:rPr kumimoji="1" lang="el-GR" altLang="ja-JP" sz="4000" i="1" smtClean="0">
                                  <a:latin typeface="Cambria Math" charset="0"/>
                                  <a:ea typeface="Cambria Math" panose="02040503050406030204" pitchFamily="18" charset="0"/>
                                </a:rPr>
                              </m:ctrlPr>
                            </m:sSupPr>
                            <m:e>
                              <m:r>
                                <a:rPr lang="en-US" altLang="ja-JP" sz="4000" i="1">
                                  <a:latin typeface="Cambria Math" panose="02040503050406030204" pitchFamily="18" charset="0"/>
                                  <a:ea typeface="Cambria Math" panose="02040503050406030204" pitchFamily="18" charset="0"/>
                                </a:rPr>
                                <m:t>(</m:t>
                              </m:r>
                              <m:r>
                                <a:rPr lang="en-US" altLang="ja-JP" sz="4000" i="1">
                                  <a:latin typeface="Cambria Math" panose="02040503050406030204" pitchFamily="18" charset="0"/>
                                  <a:ea typeface="Cambria Math" panose="02040503050406030204" pitchFamily="18" charset="0"/>
                                </a:rPr>
                                <m:t>𝐸</m:t>
                              </m:r>
                              <m:r>
                                <a:rPr lang="en-US" altLang="ja-JP" sz="4000" i="1">
                                  <a:latin typeface="Cambria Math" panose="02040503050406030204" pitchFamily="18" charset="0"/>
                                  <a:ea typeface="Cambria Math" panose="02040503050406030204" pitchFamily="18" charset="0"/>
                                </a:rPr>
                                <m:t>−</m:t>
                              </m:r>
                              <m:sSub>
                                <m:sSubPr>
                                  <m:ctrlPr>
                                    <a:rPr lang="en-US" altLang="ja-JP" sz="4000" i="1">
                                      <a:latin typeface="Cambria Math" charset="0"/>
                                      <a:ea typeface="Cambria Math" panose="02040503050406030204" pitchFamily="18" charset="0"/>
                                    </a:rPr>
                                  </m:ctrlPr>
                                </m:sSubPr>
                                <m:e>
                                  <m:r>
                                    <a:rPr lang="en-US" altLang="ja-JP" sz="4000" i="1">
                                      <a:latin typeface="Cambria Math" panose="02040503050406030204" pitchFamily="18" charset="0"/>
                                      <a:ea typeface="Cambria Math" panose="02040503050406030204" pitchFamily="18" charset="0"/>
                                    </a:rPr>
                                    <m:t>𝑝</m:t>
                                  </m:r>
                                </m:e>
                                <m:sub>
                                  <m:r>
                                    <a:rPr lang="en-US" altLang="ja-JP" sz="4000" i="1">
                                      <a:latin typeface="Cambria Math" panose="02040503050406030204" pitchFamily="18" charset="0"/>
                                      <a:ea typeface="Cambria Math" panose="02040503050406030204" pitchFamily="18" charset="0"/>
                                    </a:rPr>
                                    <m:t>1</m:t>
                                  </m:r>
                                </m:sub>
                              </m:sSub>
                              <m:r>
                                <a:rPr lang="en-US" altLang="ja-JP" sz="4000" i="1">
                                  <a:latin typeface="Cambria Math" panose="02040503050406030204" pitchFamily="18" charset="0"/>
                                  <a:ea typeface="Cambria Math" panose="02040503050406030204" pitchFamily="18" charset="0"/>
                                </a:rPr>
                                <m:t>)</m:t>
                              </m:r>
                            </m:e>
                            <m:sup>
                              <m:sSub>
                                <m:sSubPr>
                                  <m:ctrlPr>
                                    <a:rPr kumimoji="1" lang="el-GR" altLang="ja-JP" sz="4000" i="1" smtClean="0">
                                      <a:latin typeface="Cambria Math" charset="0"/>
                                      <a:ea typeface="Cambria Math" panose="02040503050406030204" pitchFamily="18" charset="0"/>
                                    </a:rPr>
                                  </m:ctrlPr>
                                </m:sSubPr>
                                <m:e>
                                  <m:r>
                                    <a:rPr kumimoji="1" lang="en-US" altLang="ja-JP" sz="4000" b="0" i="1" smtClean="0">
                                      <a:latin typeface="Cambria Math" panose="02040503050406030204" pitchFamily="18" charset="0"/>
                                      <a:ea typeface="Cambria Math" panose="02040503050406030204" pitchFamily="18" charset="0"/>
                                    </a:rPr>
                                    <m:t>𝑝</m:t>
                                  </m:r>
                                </m:e>
                                <m:sub>
                                  <m:r>
                                    <a:rPr kumimoji="1" lang="en-US" altLang="ja-JP" sz="4000" b="0" i="1" smtClean="0">
                                      <a:latin typeface="Cambria Math" panose="02040503050406030204" pitchFamily="18" charset="0"/>
                                      <a:ea typeface="Cambria Math" panose="02040503050406030204" pitchFamily="18" charset="0"/>
                                    </a:rPr>
                                    <m:t>2</m:t>
                                  </m:r>
                                </m:sub>
                              </m:sSub>
                            </m:sup>
                          </m:sSup>
                        </m:den>
                      </m:f>
                      <m:r>
                        <a:rPr kumimoji="1" lang="en-US" altLang="ja-JP" sz="4000" b="0" i="1" smtClean="0">
                          <a:latin typeface="Cambria Math" panose="02040503050406030204" pitchFamily="18" charset="0"/>
                          <a:ea typeface="Cambria Math" panose="02040503050406030204" pitchFamily="18" charset="0"/>
                        </a:rPr>
                        <m:t>+</m:t>
                      </m:r>
                      <m:sSub>
                        <m:sSubPr>
                          <m:ctrlPr>
                            <a:rPr kumimoji="1" lang="en-US" altLang="ja-JP" sz="4000" b="0" i="1" smtClean="0">
                              <a:latin typeface="Cambria Math" charset="0"/>
                              <a:ea typeface="Cambria Math" panose="02040503050406030204" pitchFamily="18" charset="0"/>
                            </a:rPr>
                          </m:ctrlPr>
                        </m:sSubPr>
                        <m:e>
                          <m:r>
                            <a:rPr kumimoji="1" lang="en-US" altLang="ja-JP" sz="4000" b="0" i="1" smtClean="0">
                              <a:latin typeface="Cambria Math" panose="02040503050406030204" pitchFamily="18" charset="0"/>
                              <a:ea typeface="Cambria Math" panose="02040503050406030204" pitchFamily="18" charset="0"/>
                            </a:rPr>
                            <m:t>𝑝</m:t>
                          </m:r>
                        </m:e>
                        <m:sub>
                          <m:r>
                            <a:rPr kumimoji="1" lang="en-US" altLang="ja-JP" sz="4000" b="0" i="1" smtClean="0">
                              <a:latin typeface="Cambria Math" panose="02040503050406030204" pitchFamily="18" charset="0"/>
                              <a:ea typeface="Cambria Math" panose="02040503050406030204" pitchFamily="18" charset="0"/>
                            </a:rPr>
                            <m:t>3</m:t>
                          </m:r>
                        </m:sub>
                      </m:sSub>
                    </m:oMath>
                  </m:oMathPara>
                </a14:m>
                <a:endParaRPr kumimoji="1" lang="ja-JP" altLang="en-US" sz="40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2045494" y="1429903"/>
                <a:ext cx="8101012" cy="1299587"/>
              </a:xfrm>
              <a:prstGeom prst="rect">
                <a:avLst/>
              </a:prstGeom>
              <a:blipFill rotWithShape="0">
                <a:blip r:embed="rId2"/>
                <a:stretch>
                  <a:fillRect/>
                </a:stretch>
              </a:blipFill>
            </p:spPr>
            <p:txBody>
              <a:bodyPr/>
              <a:lstStyle/>
              <a:p>
                <a:r>
                  <a:rPr lang="ja-JP" altLang="en-US">
                    <a:noFill/>
                  </a:rPr>
                  <a:t> </a:t>
                </a:r>
              </a:p>
            </p:txBody>
          </p:sp>
        </mc:Fallback>
      </mc:AlternateContent>
      <p:sp>
        <p:nvSpPr>
          <p:cNvPr id="5" name="テキスト ボックス 4"/>
          <p:cNvSpPr txBox="1"/>
          <p:nvPr/>
        </p:nvSpPr>
        <p:spPr>
          <a:xfrm>
            <a:off x="803564" y="2844225"/>
            <a:ext cx="11044222" cy="584775"/>
          </a:xfrm>
          <a:prstGeom prst="rect">
            <a:avLst/>
          </a:prstGeom>
          <a:noFill/>
        </p:spPr>
        <p:txBody>
          <a:bodyPr wrap="square" rtlCol="0">
            <a:spAutoFit/>
          </a:bodyPr>
          <a:lstStyle/>
          <a:p>
            <a:r>
              <a:rPr kumimoji="1" lang="ja-JP" altLang="en-US" sz="3200" dirty="0" smtClean="0"/>
              <a:t>のパラメータは以下のようになった。</a:t>
            </a:r>
            <a:endParaRPr kumimoji="1" lang="ja-JP" altLang="en-US" sz="3200" dirty="0"/>
          </a:p>
        </p:txBody>
      </p:sp>
      <mc:AlternateContent xmlns:mc="http://schemas.openxmlformats.org/markup-compatibility/2006" xmlns:a14="http://schemas.microsoft.com/office/drawing/2010/main">
        <mc:Choice Requires="a14">
          <p:graphicFrame>
            <p:nvGraphicFramePr>
              <p:cNvPr id="6" name="表 5"/>
              <p:cNvGraphicFramePr>
                <a:graphicFrameLocks noGrp="1"/>
              </p:cNvGraphicFramePr>
              <p:nvPr>
                <p:extLst>
                  <p:ext uri="{D42A27DB-BD31-4B8C-83A1-F6EECF244321}">
                    <p14:modId xmlns:p14="http://schemas.microsoft.com/office/powerpoint/2010/main" val="2308116388"/>
                  </p:ext>
                </p:extLst>
              </p:nvPr>
            </p:nvGraphicFramePr>
            <p:xfrm>
              <a:off x="1757037" y="4013775"/>
              <a:ext cx="8677925" cy="2531533"/>
            </p:xfrm>
            <a:graphic>
              <a:graphicData uri="http://schemas.openxmlformats.org/drawingml/2006/table">
                <a:tbl>
                  <a:tblPr firstRow="1" bandRow="1">
                    <a:tableStyleId>{5C22544A-7EE6-4342-B048-85BDC9FD1C3A}</a:tableStyleId>
                  </a:tblPr>
                  <a:tblGrid>
                    <a:gridCol w="1735585"/>
                    <a:gridCol w="1735585"/>
                    <a:gridCol w="1735585"/>
                    <a:gridCol w="1735585"/>
                    <a:gridCol w="1735585"/>
                  </a:tblGrid>
                  <a:tr h="626359">
                    <a:tc>
                      <a:txBody>
                        <a:bodyPr/>
                        <a:lstStyle/>
                        <a:p>
                          <a:pPr algn="ctr"/>
                          <a:endParaRPr kumimoji="1" lang="ja-JP" altLang="en-US" sz="32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sz="3200" i="1" smtClean="0">
                                        <a:latin typeface="Cambria Math" charset="0"/>
                                      </a:rPr>
                                    </m:ctrlPr>
                                  </m:sSubPr>
                                  <m:e>
                                    <m:r>
                                      <a:rPr kumimoji="1" lang="en-US" altLang="ja-JP" sz="3200" b="1" i="1" smtClean="0">
                                        <a:latin typeface="Cambria Math" panose="02040503050406030204" pitchFamily="18" charset="0"/>
                                      </a:rPr>
                                      <m:t>𝒑</m:t>
                                    </m:r>
                                  </m:e>
                                  <m:sub>
                                    <m:r>
                                      <a:rPr kumimoji="1" lang="en-US" altLang="ja-JP" sz="3200" b="1" i="1" smtClean="0">
                                        <a:latin typeface="Cambria Math" panose="02040503050406030204" pitchFamily="18" charset="0"/>
                                      </a:rPr>
                                      <m:t>𝟎</m:t>
                                    </m:r>
                                  </m:sub>
                                </m:sSub>
                              </m:oMath>
                            </m:oMathPara>
                          </a14:m>
                          <a:endParaRPr kumimoji="1" lang="ja-JP" altLang="en-US" sz="32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sz="3200" i="1" smtClean="0">
                                        <a:latin typeface="Cambria Math" charset="0"/>
                                      </a:rPr>
                                    </m:ctrlPr>
                                  </m:sSubPr>
                                  <m:e>
                                    <m:r>
                                      <a:rPr kumimoji="1" lang="en-US" altLang="ja-JP" sz="3200" b="1" i="1" smtClean="0">
                                        <a:latin typeface="Cambria Math" panose="02040503050406030204" pitchFamily="18" charset="0"/>
                                      </a:rPr>
                                      <m:t>𝒑</m:t>
                                    </m:r>
                                  </m:e>
                                  <m:sub>
                                    <m:r>
                                      <a:rPr kumimoji="1" lang="en-US" altLang="ja-JP" sz="3200" b="1" i="1" smtClean="0">
                                        <a:latin typeface="Cambria Math" panose="02040503050406030204" pitchFamily="18" charset="0"/>
                                      </a:rPr>
                                      <m:t>𝟏</m:t>
                                    </m:r>
                                  </m:sub>
                                </m:sSub>
                              </m:oMath>
                            </m:oMathPara>
                          </a14:m>
                          <a:endParaRPr kumimoji="1" lang="ja-JP" altLang="en-US" sz="32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sz="3200" i="1" smtClean="0">
                                        <a:latin typeface="Cambria Math" charset="0"/>
                                      </a:rPr>
                                    </m:ctrlPr>
                                  </m:sSubPr>
                                  <m:e>
                                    <m:r>
                                      <a:rPr kumimoji="1" lang="en-US" altLang="ja-JP" sz="3200" b="1" i="1" smtClean="0">
                                        <a:latin typeface="Cambria Math" panose="02040503050406030204" pitchFamily="18" charset="0"/>
                                      </a:rPr>
                                      <m:t>𝒑</m:t>
                                    </m:r>
                                  </m:e>
                                  <m:sub>
                                    <m:r>
                                      <a:rPr kumimoji="1" lang="en-US" altLang="ja-JP" sz="3200" b="1" i="1" smtClean="0">
                                        <a:latin typeface="Cambria Math" panose="02040503050406030204" pitchFamily="18" charset="0"/>
                                      </a:rPr>
                                      <m:t>𝟐</m:t>
                                    </m:r>
                                  </m:sub>
                                </m:sSub>
                              </m:oMath>
                            </m:oMathPara>
                          </a14:m>
                          <a:endParaRPr kumimoji="1" lang="ja-JP" altLang="en-US" sz="32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kumimoji="1" lang="en-US" altLang="ja-JP" sz="3200" i="1" smtClean="0">
                                        <a:latin typeface="Cambria Math" charset="0"/>
                                      </a:rPr>
                                    </m:ctrlPr>
                                  </m:sSubPr>
                                  <m:e>
                                    <m:r>
                                      <a:rPr kumimoji="1" lang="en-US" altLang="ja-JP" sz="3200" b="1" i="1" smtClean="0">
                                        <a:latin typeface="Cambria Math" panose="02040503050406030204" pitchFamily="18" charset="0"/>
                                      </a:rPr>
                                      <m:t>𝒑</m:t>
                                    </m:r>
                                  </m:e>
                                  <m:sub>
                                    <m:r>
                                      <a:rPr kumimoji="1" lang="en-US" altLang="ja-JP" sz="3200" b="1" i="1" smtClean="0">
                                        <a:latin typeface="Cambria Math" panose="02040503050406030204" pitchFamily="18" charset="0"/>
                                      </a:rPr>
                                      <m:t>𝟑</m:t>
                                    </m:r>
                                  </m:sub>
                                </m:sSub>
                              </m:oMath>
                            </m:oMathPara>
                          </a14:m>
                          <a:endParaRPr kumimoji="1" lang="ja-JP" altLang="en-US" sz="3200" dirty="0"/>
                        </a:p>
                      </a:txBody>
                      <a:tcPr/>
                    </a:tc>
                  </a:tr>
                  <a:tr h="635058">
                    <a:tc>
                      <a:txBody>
                        <a:bodyPr/>
                        <a:lstStyle/>
                        <a:p>
                          <a:pPr algn="ctr"/>
                          <a:r>
                            <a:rPr kumimoji="1" lang="en-US" altLang="ja-JP" sz="3200" dirty="0" smtClean="0"/>
                            <a:t>NaI2</a:t>
                          </a:r>
                          <a:endParaRPr kumimoji="1" lang="ja-JP" altLang="en-US" sz="3200" dirty="0"/>
                        </a:p>
                      </a:txBody>
                      <a:tcPr/>
                    </a:tc>
                    <a:tc>
                      <a:txBody>
                        <a:bodyPr/>
                        <a:lstStyle/>
                        <a:p>
                          <a:pPr algn="ctr"/>
                          <a:r>
                            <a:rPr kumimoji="1" lang="en-US" altLang="ja-JP" sz="3200" dirty="0" smtClean="0"/>
                            <a:t>538.2</a:t>
                          </a:r>
                          <a:endParaRPr kumimoji="1" lang="ja-JP" altLang="en-US" sz="3200" dirty="0"/>
                        </a:p>
                      </a:txBody>
                      <a:tcPr/>
                    </a:tc>
                    <a:tc>
                      <a:txBody>
                        <a:bodyPr/>
                        <a:lstStyle/>
                        <a:p>
                          <a:pPr algn="ctr"/>
                          <a:r>
                            <a:rPr kumimoji="1" lang="en-US" altLang="ja-JP" sz="3200" dirty="0" smtClean="0"/>
                            <a:t>85.49</a:t>
                          </a:r>
                          <a:endParaRPr kumimoji="1" lang="ja-JP" altLang="en-US" sz="3200" dirty="0"/>
                        </a:p>
                      </a:txBody>
                      <a:tcPr/>
                    </a:tc>
                    <a:tc>
                      <a:txBody>
                        <a:bodyPr/>
                        <a:lstStyle/>
                        <a:p>
                          <a:pPr algn="ctr"/>
                          <a:r>
                            <a:rPr kumimoji="1" lang="en-US" altLang="ja-JP" sz="3200" dirty="0" smtClean="0"/>
                            <a:t>0.6614</a:t>
                          </a:r>
                          <a:endParaRPr kumimoji="1" lang="ja-JP" altLang="en-US" sz="3200" dirty="0"/>
                        </a:p>
                      </a:txBody>
                      <a:tcPr/>
                    </a:tc>
                    <a:tc>
                      <a:txBody>
                        <a:bodyPr/>
                        <a:lstStyle/>
                        <a:p>
                          <a:pPr algn="ctr"/>
                          <a:r>
                            <a:rPr kumimoji="1" lang="en-US" altLang="ja-JP" sz="3200" dirty="0" smtClean="0"/>
                            <a:t>-922.3</a:t>
                          </a:r>
                          <a:endParaRPr kumimoji="1" lang="ja-JP" altLang="en-US" sz="3200" dirty="0"/>
                        </a:p>
                      </a:txBody>
                      <a:tcPr/>
                    </a:tc>
                  </a:tr>
                  <a:tr h="635058">
                    <a:tc>
                      <a:txBody>
                        <a:bodyPr/>
                        <a:lstStyle/>
                        <a:p>
                          <a:pPr algn="ctr"/>
                          <a:r>
                            <a:rPr kumimoji="1" lang="en-US" altLang="ja-JP" sz="3200" dirty="0" smtClean="0"/>
                            <a:t>NaI3</a:t>
                          </a:r>
                          <a:endParaRPr kumimoji="1" lang="ja-JP" altLang="en-US" sz="3200" dirty="0"/>
                        </a:p>
                      </a:txBody>
                      <a:tcPr/>
                    </a:tc>
                    <a:tc>
                      <a:txBody>
                        <a:bodyPr/>
                        <a:lstStyle/>
                        <a:p>
                          <a:pPr algn="ctr"/>
                          <a:r>
                            <a:rPr kumimoji="1" lang="en-US" altLang="ja-JP" sz="3200" dirty="0" smtClean="0"/>
                            <a:t>590.5</a:t>
                          </a:r>
                          <a:endParaRPr kumimoji="1" lang="ja-JP" altLang="en-US" sz="3200" dirty="0"/>
                        </a:p>
                      </a:txBody>
                      <a:tcPr/>
                    </a:tc>
                    <a:tc>
                      <a:txBody>
                        <a:bodyPr/>
                        <a:lstStyle/>
                        <a:p>
                          <a:pPr algn="ctr"/>
                          <a:r>
                            <a:rPr kumimoji="1" lang="en-US" altLang="ja-JP" sz="3200" dirty="0" smtClean="0"/>
                            <a:t>75.25</a:t>
                          </a:r>
                          <a:endParaRPr kumimoji="1" lang="ja-JP" altLang="en-US" sz="3200" dirty="0"/>
                        </a:p>
                      </a:txBody>
                      <a:tcPr/>
                    </a:tc>
                    <a:tc>
                      <a:txBody>
                        <a:bodyPr/>
                        <a:lstStyle/>
                        <a:p>
                          <a:pPr algn="ctr"/>
                          <a:r>
                            <a:rPr kumimoji="1" lang="en-US" altLang="ja-JP" sz="3200" dirty="0" smtClean="0"/>
                            <a:t>0.6710</a:t>
                          </a:r>
                          <a:endParaRPr kumimoji="1" lang="ja-JP" altLang="en-US" sz="3200" dirty="0"/>
                        </a:p>
                      </a:txBody>
                      <a:tcPr/>
                    </a:tc>
                    <a:tc>
                      <a:txBody>
                        <a:bodyPr/>
                        <a:lstStyle/>
                        <a:p>
                          <a:pPr algn="ctr"/>
                          <a:r>
                            <a:rPr kumimoji="1" lang="en-US" altLang="ja-JP" sz="3200" dirty="0" smtClean="0"/>
                            <a:t>-923.1</a:t>
                          </a:r>
                          <a:endParaRPr kumimoji="1" lang="ja-JP" altLang="en-US" sz="3200" dirty="0"/>
                        </a:p>
                      </a:txBody>
                      <a:tcPr/>
                    </a:tc>
                  </a:tr>
                  <a:tr h="635058">
                    <a:tc>
                      <a:txBody>
                        <a:bodyPr/>
                        <a:lstStyle/>
                        <a:p>
                          <a:pPr algn="ctr"/>
                          <a:r>
                            <a:rPr kumimoji="1" lang="en-US" altLang="ja-JP" sz="3200" dirty="0" smtClean="0"/>
                            <a:t>NaI4</a:t>
                          </a:r>
                          <a:endParaRPr kumimoji="1" lang="ja-JP" altLang="en-US" sz="3200" dirty="0"/>
                        </a:p>
                      </a:txBody>
                      <a:tcPr/>
                    </a:tc>
                    <a:tc>
                      <a:txBody>
                        <a:bodyPr/>
                        <a:lstStyle/>
                        <a:p>
                          <a:pPr algn="ctr"/>
                          <a:r>
                            <a:rPr kumimoji="1" lang="en-US" altLang="ja-JP" sz="3200" dirty="0" smtClean="0"/>
                            <a:t>843.1</a:t>
                          </a:r>
                          <a:endParaRPr kumimoji="1" lang="ja-JP" altLang="en-US" sz="3200" dirty="0"/>
                        </a:p>
                      </a:txBody>
                      <a:tcPr/>
                    </a:tc>
                    <a:tc>
                      <a:txBody>
                        <a:bodyPr/>
                        <a:lstStyle/>
                        <a:p>
                          <a:pPr algn="ctr"/>
                          <a:r>
                            <a:rPr kumimoji="1" lang="en-US" altLang="ja-JP" sz="3200" dirty="0" smtClean="0"/>
                            <a:t>89.22</a:t>
                          </a:r>
                          <a:endParaRPr kumimoji="1" lang="ja-JP" altLang="en-US" sz="3200" dirty="0"/>
                        </a:p>
                      </a:txBody>
                      <a:tcPr/>
                    </a:tc>
                    <a:tc>
                      <a:txBody>
                        <a:bodyPr/>
                        <a:lstStyle/>
                        <a:p>
                          <a:pPr algn="ctr"/>
                          <a:r>
                            <a:rPr kumimoji="1" lang="en-US" altLang="ja-JP" sz="3200" dirty="0" smtClean="0"/>
                            <a:t>0.7334</a:t>
                          </a:r>
                          <a:endParaRPr kumimoji="1" lang="ja-JP" altLang="en-US" sz="3200" dirty="0"/>
                        </a:p>
                      </a:txBody>
                      <a:tcPr/>
                    </a:tc>
                    <a:tc>
                      <a:txBody>
                        <a:bodyPr/>
                        <a:lstStyle/>
                        <a:p>
                          <a:pPr algn="ctr"/>
                          <a:r>
                            <a:rPr kumimoji="1" lang="en-US" altLang="ja-JP" sz="3200" dirty="0" smtClean="0"/>
                            <a:t>-921.4</a:t>
                          </a:r>
                          <a:endParaRPr kumimoji="1" lang="ja-JP" altLang="en-US" sz="3200" dirty="0"/>
                        </a:p>
                      </a:txBody>
                      <a:tcPr/>
                    </a:tc>
                  </a:tr>
                </a:tbl>
              </a:graphicData>
            </a:graphic>
          </p:graphicFrame>
        </mc:Choice>
        <mc:Fallback xmlns="">
          <p:graphicFrame>
            <p:nvGraphicFramePr>
              <p:cNvPr id="6" name="表 5"/>
              <p:cNvGraphicFramePr>
                <a:graphicFrameLocks noGrp="1"/>
              </p:cNvGraphicFramePr>
              <p:nvPr>
                <p:extLst>
                  <p:ext uri="{D42A27DB-BD31-4B8C-83A1-F6EECF244321}">
                    <p14:modId xmlns:p14="http://schemas.microsoft.com/office/powerpoint/2010/main" val="2308116388"/>
                  </p:ext>
                </p:extLst>
              </p:nvPr>
            </p:nvGraphicFramePr>
            <p:xfrm>
              <a:off x="1757037" y="4013775"/>
              <a:ext cx="8677925" cy="2531533"/>
            </p:xfrm>
            <a:graphic>
              <a:graphicData uri="http://schemas.openxmlformats.org/drawingml/2006/table">
                <a:tbl>
                  <a:tblPr firstRow="1" bandRow="1">
                    <a:tableStyleId>{5C22544A-7EE6-4342-B048-85BDC9FD1C3A}</a:tableStyleId>
                  </a:tblPr>
                  <a:tblGrid>
                    <a:gridCol w="1735585"/>
                    <a:gridCol w="1735585"/>
                    <a:gridCol w="1735585"/>
                    <a:gridCol w="1735585"/>
                    <a:gridCol w="1735585"/>
                  </a:tblGrid>
                  <a:tr h="626359">
                    <a:tc>
                      <a:txBody>
                        <a:bodyPr/>
                        <a:lstStyle/>
                        <a:p>
                          <a:pPr algn="ctr"/>
                          <a:endParaRPr kumimoji="1" lang="ja-JP" altLang="en-US" sz="3200" dirty="0"/>
                        </a:p>
                      </a:txBody>
                      <a:tcPr/>
                    </a:tc>
                    <a:tc>
                      <a:txBody>
                        <a:bodyPr/>
                        <a:lstStyle/>
                        <a:p>
                          <a:endParaRPr lang="ja-JP"/>
                        </a:p>
                      </a:txBody>
                      <a:tcPr>
                        <a:blipFill rotWithShape="0">
                          <a:blip r:embed="rId3"/>
                          <a:stretch>
                            <a:fillRect l="-100351" t="-971" r="-301053" b="-327184"/>
                          </a:stretch>
                        </a:blipFill>
                      </a:tcPr>
                    </a:tc>
                    <a:tc>
                      <a:txBody>
                        <a:bodyPr/>
                        <a:lstStyle/>
                        <a:p>
                          <a:endParaRPr lang="ja-JP"/>
                        </a:p>
                      </a:txBody>
                      <a:tcPr>
                        <a:blipFill rotWithShape="0">
                          <a:blip r:embed="rId3"/>
                          <a:stretch>
                            <a:fillRect l="-201056" t="-971" r="-202113" b="-327184"/>
                          </a:stretch>
                        </a:blipFill>
                      </a:tcPr>
                    </a:tc>
                    <a:tc>
                      <a:txBody>
                        <a:bodyPr/>
                        <a:lstStyle/>
                        <a:p>
                          <a:endParaRPr lang="ja-JP"/>
                        </a:p>
                      </a:txBody>
                      <a:tcPr>
                        <a:blipFill rotWithShape="0">
                          <a:blip r:embed="rId3"/>
                          <a:stretch>
                            <a:fillRect l="-300000" t="-971" r="-101404" b="-327184"/>
                          </a:stretch>
                        </a:blipFill>
                      </a:tcPr>
                    </a:tc>
                    <a:tc>
                      <a:txBody>
                        <a:bodyPr/>
                        <a:lstStyle/>
                        <a:p>
                          <a:endParaRPr lang="ja-JP"/>
                        </a:p>
                      </a:txBody>
                      <a:tcPr>
                        <a:blipFill rotWithShape="0">
                          <a:blip r:embed="rId3"/>
                          <a:stretch>
                            <a:fillRect l="-400000" t="-971" r="-1404" b="-327184"/>
                          </a:stretch>
                        </a:blipFill>
                      </a:tcPr>
                    </a:tc>
                  </a:tr>
                  <a:tr h="635058">
                    <a:tc>
                      <a:txBody>
                        <a:bodyPr/>
                        <a:lstStyle/>
                        <a:p>
                          <a:pPr algn="ctr"/>
                          <a:r>
                            <a:rPr kumimoji="1" lang="en-US" altLang="ja-JP" sz="3200" dirty="0" smtClean="0"/>
                            <a:t>NaI2</a:t>
                          </a:r>
                          <a:endParaRPr kumimoji="1" lang="ja-JP" altLang="en-US" sz="3200" dirty="0"/>
                        </a:p>
                      </a:txBody>
                      <a:tcPr/>
                    </a:tc>
                    <a:tc>
                      <a:txBody>
                        <a:bodyPr/>
                        <a:lstStyle/>
                        <a:p>
                          <a:pPr algn="ctr"/>
                          <a:r>
                            <a:rPr kumimoji="1" lang="en-US" altLang="ja-JP" sz="3200" dirty="0" smtClean="0"/>
                            <a:t>538.2</a:t>
                          </a:r>
                          <a:endParaRPr kumimoji="1" lang="ja-JP" altLang="en-US" sz="3200" dirty="0"/>
                        </a:p>
                      </a:txBody>
                      <a:tcPr/>
                    </a:tc>
                    <a:tc>
                      <a:txBody>
                        <a:bodyPr/>
                        <a:lstStyle/>
                        <a:p>
                          <a:pPr algn="ctr"/>
                          <a:r>
                            <a:rPr kumimoji="1" lang="en-US" altLang="ja-JP" sz="3200" dirty="0" smtClean="0"/>
                            <a:t>85.49</a:t>
                          </a:r>
                          <a:endParaRPr kumimoji="1" lang="ja-JP" altLang="en-US" sz="3200" dirty="0"/>
                        </a:p>
                      </a:txBody>
                      <a:tcPr/>
                    </a:tc>
                    <a:tc>
                      <a:txBody>
                        <a:bodyPr/>
                        <a:lstStyle/>
                        <a:p>
                          <a:pPr algn="ctr"/>
                          <a:r>
                            <a:rPr kumimoji="1" lang="en-US" altLang="ja-JP" sz="3200" dirty="0" smtClean="0"/>
                            <a:t>0.6614</a:t>
                          </a:r>
                          <a:endParaRPr kumimoji="1" lang="ja-JP" altLang="en-US" sz="3200" dirty="0"/>
                        </a:p>
                      </a:txBody>
                      <a:tcPr/>
                    </a:tc>
                    <a:tc>
                      <a:txBody>
                        <a:bodyPr/>
                        <a:lstStyle/>
                        <a:p>
                          <a:pPr algn="ctr"/>
                          <a:r>
                            <a:rPr kumimoji="1" lang="en-US" altLang="ja-JP" sz="3200" dirty="0" smtClean="0"/>
                            <a:t>-922.3</a:t>
                          </a:r>
                          <a:endParaRPr kumimoji="1" lang="ja-JP" altLang="en-US" sz="3200" dirty="0"/>
                        </a:p>
                      </a:txBody>
                      <a:tcPr/>
                    </a:tc>
                  </a:tr>
                  <a:tr h="635058">
                    <a:tc>
                      <a:txBody>
                        <a:bodyPr/>
                        <a:lstStyle/>
                        <a:p>
                          <a:pPr algn="ctr"/>
                          <a:r>
                            <a:rPr kumimoji="1" lang="en-US" altLang="ja-JP" sz="3200" dirty="0" smtClean="0"/>
                            <a:t>NaI3</a:t>
                          </a:r>
                          <a:endParaRPr kumimoji="1" lang="ja-JP" altLang="en-US" sz="3200" dirty="0"/>
                        </a:p>
                      </a:txBody>
                      <a:tcPr/>
                    </a:tc>
                    <a:tc>
                      <a:txBody>
                        <a:bodyPr/>
                        <a:lstStyle/>
                        <a:p>
                          <a:pPr algn="ctr"/>
                          <a:r>
                            <a:rPr kumimoji="1" lang="en-US" altLang="ja-JP" sz="3200" dirty="0" smtClean="0"/>
                            <a:t>590.5</a:t>
                          </a:r>
                          <a:endParaRPr kumimoji="1" lang="ja-JP" altLang="en-US" sz="3200" dirty="0"/>
                        </a:p>
                      </a:txBody>
                      <a:tcPr/>
                    </a:tc>
                    <a:tc>
                      <a:txBody>
                        <a:bodyPr/>
                        <a:lstStyle/>
                        <a:p>
                          <a:pPr algn="ctr"/>
                          <a:r>
                            <a:rPr kumimoji="1" lang="en-US" altLang="ja-JP" sz="3200" dirty="0" smtClean="0"/>
                            <a:t>75.25</a:t>
                          </a:r>
                          <a:endParaRPr kumimoji="1" lang="ja-JP" altLang="en-US" sz="3200" dirty="0"/>
                        </a:p>
                      </a:txBody>
                      <a:tcPr/>
                    </a:tc>
                    <a:tc>
                      <a:txBody>
                        <a:bodyPr/>
                        <a:lstStyle/>
                        <a:p>
                          <a:pPr algn="ctr"/>
                          <a:r>
                            <a:rPr kumimoji="1" lang="en-US" altLang="ja-JP" sz="3200" dirty="0" smtClean="0"/>
                            <a:t>0.6710</a:t>
                          </a:r>
                          <a:endParaRPr kumimoji="1" lang="ja-JP" altLang="en-US" sz="3200" dirty="0"/>
                        </a:p>
                      </a:txBody>
                      <a:tcPr/>
                    </a:tc>
                    <a:tc>
                      <a:txBody>
                        <a:bodyPr/>
                        <a:lstStyle/>
                        <a:p>
                          <a:pPr algn="ctr"/>
                          <a:r>
                            <a:rPr kumimoji="1" lang="en-US" altLang="ja-JP" sz="3200" dirty="0" smtClean="0"/>
                            <a:t>-923.1</a:t>
                          </a:r>
                          <a:endParaRPr kumimoji="1" lang="ja-JP" altLang="en-US" sz="3200" dirty="0"/>
                        </a:p>
                      </a:txBody>
                      <a:tcPr/>
                    </a:tc>
                  </a:tr>
                  <a:tr h="635058">
                    <a:tc>
                      <a:txBody>
                        <a:bodyPr/>
                        <a:lstStyle/>
                        <a:p>
                          <a:pPr algn="ctr"/>
                          <a:r>
                            <a:rPr kumimoji="1" lang="en-US" altLang="ja-JP" sz="3200" dirty="0" smtClean="0"/>
                            <a:t>NaI4</a:t>
                          </a:r>
                          <a:endParaRPr kumimoji="1" lang="ja-JP" altLang="en-US" sz="3200" dirty="0"/>
                        </a:p>
                      </a:txBody>
                      <a:tcPr/>
                    </a:tc>
                    <a:tc>
                      <a:txBody>
                        <a:bodyPr/>
                        <a:lstStyle/>
                        <a:p>
                          <a:pPr algn="ctr"/>
                          <a:r>
                            <a:rPr kumimoji="1" lang="en-US" altLang="ja-JP" sz="3200" dirty="0" smtClean="0"/>
                            <a:t>843.1</a:t>
                          </a:r>
                          <a:endParaRPr kumimoji="1" lang="ja-JP" altLang="en-US" sz="3200" dirty="0"/>
                        </a:p>
                      </a:txBody>
                      <a:tcPr/>
                    </a:tc>
                    <a:tc>
                      <a:txBody>
                        <a:bodyPr/>
                        <a:lstStyle/>
                        <a:p>
                          <a:pPr algn="ctr"/>
                          <a:r>
                            <a:rPr kumimoji="1" lang="en-US" altLang="ja-JP" sz="3200" dirty="0" smtClean="0"/>
                            <a:t>89.22</a:t>
                          </a:r>
                          <a:endParaRPr kumimoji="1" lang="ja-JP" altLang="en-US" sz="3200" dirty="0"/>
                        </a:p>
                      </a:txBody>
                      <a:tcPr/>
                    </a:tc>
                    <a:tc>
                      <a:txBody>
                        <a:bodyPr/>
                        <a:lstStyle/>
                        <a:p>
                          <a:pPr algn="ctr"/>
                          <a:r>
                            <a:rPr kumimoji="1" lang="en-US" altLang="ja-JP" sz="3200" dirty="0" smtClean="0"/>
                            <a:t>0.7334</a:t>
                          </a:r>
                          <a:endParaRPr kumimoji="1" lang="ja-JP" altLang="en-US" sz="3200" dirty="0"/>
                        </a:p>
                      </a:txBody>
                      <a:tcPr/>
                    </a:tc>
                    <a:tc>
                      <a:txBody>
                        <a:bodyPr/>
                        <a:lstStyle/>
                        <a:p>
                          <a:pPr algn="ctr"/>
                          <a:r>
                            <a:rPr kumimoji="1" lang="en-US" altLang="ja-JP" sz="3200" dirty="0" smtClean="0"/>
                            <a:t>-921.4</a:t>
                          </a:r>
                          <a:endParaRPr kumimoji="1" lang="ja-JP" altLang="en-US" sz="3200" dirty="0"/>
                        </a:p>
                      </a:txBody>
                      <a:tcPr/>
                    </a:tc>
                  </a:tr>
                </a:tbl>
              </a:graphicData>
            </a:graphic>
          </p:graphicFrame>
        </mc:Fallback>
      </mc:AlternateContent>
      <p:sp>
        <p:nvSpPr>
          <p:cNvPr id="7" name="テキスト ボックス 6"/>
          <p:cNvSpPr txBox="1"/>
          <p:nvPr/>
        </p:nvSpPr>
        <p:spPr>
          <a:xfrm>
            <a:off x="1046017" y="3490555"/>
            <a:ext cx="10099963" cy="461665"/>
          </a:xfrm>
          <a:prstGeom prst="rect">
            <a:avLst/>
          </a:prstGeom>
          <a:noFill/>
        </p:spPr>
        <p:txBody>
          <a:bodyPr wrap="square" rtlCol="0">
            <a:spAutoFit/>
          </a:bodyPr>
          <a:lstStyle/>
          <a:p>
            <a:pPr algn="ctr"/>
            <a:r>
              <a:rPr lang="ja-JP" altLang="en-US" sz="2400" dirty="0" smtClean="0"/>
              <a:t>表</a:t>
            </a:r>
            <a:r>
              <a:rPr lang="en-US" altLang="ja-JP" sz="2400" dirty="0" smtClean="0"/>
              <a:t>4.2: TQ</a:t>
            </a:r>
            <a:r>
              <a:rPr lang="ja-JP" altLang="en-US" sz="2400" dirty="0" smtClean="0"/>
              <a:t>補正関数のパラメータ</a:t>
            </a:r>
            <a:endParaRPr kumimoji="1" lang="ja-JP" altLang="en-US" sz="2400" dirty="0"/>
          </a:p>
        </p:txBody>
      </p:sp>
    </p:spTree>
    <p:extLst>
      <p:ext uri="{BB962C8B-B14F-4D97-AF65-F5344CB8AC3E}">
        <p14:creationId xmlns:p14="http://schemas.microsoft.com/office/powerpoint/2010/main" val="6140792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380" y="2108324"/>
            <a:ext cx="7357240" cy="3786361"/>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875" y="1819186"/>
            <a:ext cx="9594627" cy="4607023"/>
          </a:xfrm>
          <a:prstGeom prst="rect">
            <a:avLst/>
          </a:prstGeom>
        </p:spPr>
      </p:pic>
      <p:sp>
        <p:nvSpPr>
          <p:cNvPr id="2" name="スライド番号プレースホルダー 1"/>
          <p:cNvSpPr>
            <a:spLocks noGrp="1"/>
          </p:cNvSpPr>
          <p:nvPr>
            <p:ph type="sldNum" sz="quarter" idx="12"/>
          </p:nvPr>
        </p:nvSpPr>
        <p:spPr/>
        <p:txBody>
          <a:bodyPr/>
          <a:lstStyle/>
          <a:p>
            <a:fld id="{920146D6-F2DB-4ED1-95D1-5E5889B24418}" type="slidenum">
              <a:rPr kumimoji="1" lang="ja-JP" altLang="en-US" smtClean="0"/>
              <a:t>35</a:t>
            </a:fld>
            <a:endParaRPr kumimoji="1" lang="ja-JP" altLang="en-US"/>
          </a:p>
        </p:txBody>
      </p:sp>
      <p:sp>
        <p:nvSpPr>
          <p:cNvPr id="3" name="テキスト ボックス 2"/>
          <p:cNvSpPr txBox="1"/>
          <p:nvPr/>
        </p:nvSpPr>
        <p:spPr>
          <a:xfrm>
            <a:off x="1285875" y="671513"/>
            <a:ext cx="9258300" cy="1569660"/>
          </a:xfrm>
          <a:prstGeom prst="rect">
            <a:avLst/>
          </a:prstGeom>
          <a:noFill/>
        </p:spPr>
        <p:txBody>
          <a:bodyPr wrap="square" rtlCol="0">
            <a:spAutoFit/>
          </a:bodyPr>
          <a:lstStyle/>
          <a:p>
            <a:r>
              <a:rPr kumimoji="1" lang="en-US" altLang="ja-JP" sz="3200" dirty="0" smtClean="0"/>
              <a:t>TQ</a:t>
            </a:r>
            <a:r>
              <a:rPr kumimoji="1" lang="ja-JP" altLang="en-US" sz="3200" dirty="0" smtClean="0"/>
              <a:t>補正を行った後の</a:t>
            </a:r>
            <a:r>
              <a:rPr lang="en-US" altLang="ja-JP" sz="3200" dirty="0" smtClean="0"/>
              <a:t>Time-Energy</a:t>
            </a:r>
            <a:r>
              <a:rPr lang="ja-JP" altLang="en-US" sz="3200" dirty="0" smtClean="0"/>
              <a:t>分布は以下のようである。これを見ると、時間のずれがなくなっていることが分かる。</a:t>
            </a:r>
            <a:endParaRPr kumimoji="1" lang="ja-JP" altLang="en-US" sz="3200" dirty="0"/>
          </a:p>
        </p:txBody>
      </p:sp>
      <p:sp>
        <p:nvSpPr>
          <p:cNvPr id="5" name="テキスト ボックス 4"/>
          <p:cNvSpPr txBox="1"/>
          <p:nvPr/>
        </p:nvSpPr>
        <p:spPr>
          <a:xfrm>
            <a:off x="3698613" y="6195377"/>
            <a:ext cx="4794774" cy="461665"/>
          </a:xfrm>
          <a:prstGeom prst="rect">
            <a:avLst/>
          </a:prstGeom>
          <a:noFill/>
        </p:spPr>
        <p:txBody>
          <a:bodyPr wrap="none" rtlCol="0">
            <a:spAutoFit/>
          </a:bodyPr>
          <a:lstStyle/>
          <a:p>
            <a:r>
              <a:rPr kumimoji="1" lang="ja-JP" altLang="en-US" sz="2400" dirty="0" smtClean="0"/>
              <a:t>図</a:t>
            </a:r>
            <a:r>
              <a:rPr lang="en-US" altLang="ja-JP" sz="2400" dirty="0" smtClean="0"/>
              <a:t>4.8: </a:t>
            </a:r>
            <a:r>
              <a:rPr kumimoji="1" lang="en-US" altLang="ja-JP" sz="2400" dirty="0" smtClean="0"/>
              <a:t>TQ</a:t>
            </a:r>
            <a:r>
              <a:rPr kumimoji="1" lang="ja-JP" altLang="en-US" sz="2400" dirty="0" smtClean="0"/>
              <a:t>補正後の</a:t>
            </a:r>
            <a:r>
              <a:rPr kumimoji="1" lang="en-US" altLang="ja-JP" sz="2400" dirty="0" smtClean="0"/>
              <a:t>Time-Energy</a:t>
            </a:r>
            <a:r>
              <a:rPr kumimoji="1" lang="ja-JP" altLang="en-US" sz="2400" dirty="0" smtClean="0"/>
              <a:t>分布</a:t>
            </a:r>
            <a:endParaRPr kumimoji="1" lang="ja-JP" altLang="en-US" sz="2400" dirty="0"/>
          </a:p>
        </p:txBody>
      </p:sp>
    </p:spTree>
    <p:extLst>
      <p:ext uri="{BB962C8B-B14F-4D97-AF65-F5344CB8AC3E}">
        <p14:creationId xmlns:p14="http://schemas.microsoft.com/office/powerpoint/2010/main" val="19764821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20146D6-F2DB-4ED1-95D1-5E5889B24418}" type="slidenum">
              <a:rPr kumimoji="1" lang="ja-JP" altLang="en-US" smtClean="0"/>
              <a:t>36</a:t>
            </a:fld>
            <a:endParaRPr kumimoji="1" lang="ja-JP" altLang="en-US"/>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4917"/>
            <a:ext cx="12192000" cy="4237428"/>
          </a:xfrm>
          <a:prstGeom prst="rect">
            <a:avLst/>
          </a:prstGeom>
        </p:spPr>
      </p:pic>
      <mc:AlternateContent xmlns:mc="http://schemas.openxmlformats.org/markup-compatibility/2006" xmlns:a14="http://schemas.microsoft.com/office/drawing/2010/main">
        <mc:Choice Requires="a14">
          <p:sp>
            <p:nvSpPr>
              <p:cNvPr id="3" name="テキスト ボックス 2"/>
              <p:cNvSpPr txBox="1"/>
              <p:nvPr/>
            </p:nvSpPr>
            <p:spPr>
              <a:xfrm>
                <a:off x="1071449" y="435883"/>
                <a:ext cx="10644188" cy="2030236"/>
              </a:xfrm>
              <a:prstGeom prst="rect">
                <a:avLst/>
              </a:prstGeom>
              <a:noFill/>
            </p:spPr>
            <p:txBody>
              <a:bodyPr wrap="square" rtlCol="0">
                <a:spAutoFit/>
              </a:bodyPr>
              <a:lstStyle/>
              <a:p>
                <a:r>
                  <a:rPr kumimoji="1" lang="en-US" altLang="ja-JP" sz="3200" dirty="0" smtClean="0"/>
                  <a:t>TQ</a:t>
                </a:r>
                <a:r>
                  <a:rPr kumimoji="1" lang="ja-JP" altLang="en-US" sz="3200" dirty="0" smtClean="0"/>
                  <a:t>補正後のオルソポジトロニウムの寿命を、関数</a:t>
                </a:r>
                <a:endParaRPr kumimoji="1" lang="en-US" altLang="ja-JP" sz="3200" dirty="0" smtClean="0"/>
              </a:p>
              <a:p>
                <a:pPr/>
                <a14:m>
                  <m:oMathPara xmlns:m="http://schemas.openxmlformats.org/officeDocument/2006/math">
                    <m:oMathParaPr>
                      <m:jc m:val="centerGroup"/>
                    </m:oMathParaPr>
                    <m:oMath xmlns:m="http://schemas.openxmlformats.org/officeDocument/2006/math">
                      <m:sSub>
                        <m:sSubPr>
                          <m:ctrlPr>
                            <a:rPr kumimoji="1" lang="en-US" altLang="ja-JP" sz="3200" b="0" i="1" smtClean="0">
                              <a:latin typeface="Cambria Math" charset="0"/>
                            </a:rPr>
                          </m:ctrlPr>
                        </m:sSubPr>
                        <m:e>
                          <m:r>
                            <a:rPr kumimoji="1" lang="en-US" altLang="ja-JP" sz="3200" b="0" i="1" smtClean="0">
                              <a:latin typeface="Cambria Math" panose="02040503050406030204" pitchFamily="18" charset="0"/>
                            </a:rPr>
                            <m:t>𝑝</m:t>
                          </m:r>
                        </m:e>
                        <m:sub>
                          <m:r>
                            <a:rPr kumimoji="1" lang="en-US" altLang="ja-JP" sz="3200" b="0" i="1" smtClean="0">
                              <a:latin typeface="Cambria Math" panose="02040503050406030204" pitchFamily="18" charset="0"/>
                            </a:rPr>
                            <m:t>0</m:t>
                          </m:r>
                        </m:sub>
                      </m:sSub>
                      <m:sSup>
                        <m:sSupPr>
                          <m:ctrlPr>
                            <a:rPr kumimoji="1" lang="en-US" altLang="ja-JP" sz="3200" b="0" i="1" smtClean="0">
                              <a:latin typeface="Cambria Math" charset="0"/>
                            </a:rPr>
                          </m:ctrlPr>
                        </m:sSupPr>
                        <m:e>
                          <m:r>
                            <a:rPr kumimoji="1" lang="en-US" altLang="ja-JP" sz="3200" b="0" i="1" smtClean="0">
                              <a:latin typeface="Cambria Math" panose="02040503050406030204" pitchFamily="18" charset="0"/>
                            </a:rPr>
                            <m:t>𝑒</m:t>
                          </m:r>
                        </m:e>
                        <m:sup>
                          <m:r>
                            <a:rPr kumimoji="1" lang="en-US" altLang="ja-JP" sz="3200" b="0" i="1" smtClean="0">
                              <a:latin typeface="Cambria Math" panose="02040503050406030204" pitchFamily="18" charset="0"/>
                            </a:rPr>
                            <m:t>−</m:t>
                          </m:r>
                          <m:f>
                            <m:fPr>
                              <m:ctrlPr>
                                <a:rPr kumimoji="1" lang="en-US" altLang="ja-JP" sz="3200" b="0" i="1" smtClean="0">
                                  <a:latin typeface="Cambria Math" charset="0"/>
                                </a:rPr>
                              </m:ctrlPr>
                            </m:fPr>
                            <m:num>
                              <m:r>
                                <m:rPr>
                                  <m:nor/>
                                </m:rPr>
                                <a:rPr kumimoji="1" lang="en-US" altLang="ja-JP" sz="3200" b="0" i="0" smtClean="0">
                                  <a:latin typeface="Cambria Math" panose="02040503050406030204" pitchFamily="18" charset="0"/>
                                </a:rPr>
                                <m:t>Time</m:t>
                              </m:r>
                              <m:r>
                                <m:rPr>
                                  <m:nor/>
                                </m:rPr>
                                <a:rPr kumimoji="1" lang="en-US" altLang="ja-JP" sz="3200" b="0" i="0" smtClean="0">
                                  <a:latin typeface="Cambria Math" panose="02040503050406030204" pitchFamily="18" charset="0"/>
                                </a:rPr>
                                <m:t>[</m:t>
                              </m:r>
                              <m:r>
                                <m:rPr>
                                  <m:nor/>
                                </m:rPr>
                                <a:rPr kumimoji="1" lang="en-US" altLang="ja-JP" sz="3200" b="0" i="0" smtClean="0">
                                  <a:latin typeface="Cambria Math" panose="02040503050406030204" pitchFamily="18" charset="0"/>
                                </a:rPr>
                                <m:t>ns</m:t>
                              </m:r>
                              <m:r>
                                <m:rPr>
                                  <m:nor/>
                                </m:rPr>
                                <a:rPr kumimoji="1" lang="en-US" altLang="ja-JP" sz="3200" b="0" i="0" smtClean="0">
                                  <a:latin typeface="Cambria Math" panose="02040503050406030204" pitchFamily="18" charset="0"/>
                                </a:rPr>
                                <m:t>]</m:t>
                              </m:r>
                            </m:num>
                            <m:den>
                              <m:sSub>
                                <m:sSubPr>
                                  <m:ctrlPr>
                                    <a:rPr kumimoji="1" lang="en-US" altLang="ja-JP" sz="3200" b="0" i="1" smtClean="0">
                                      <a:latin typeface="Cambria Math" charset="0"/>
                                    </a:rPr>
                                  </m:ctrlPr>
                                </m:sSubPr>
                                <m:e>
                                  <m:r>
                                    <a:rPr kumimoji="1" lang="en-US" altLang="ja-JP" sz="3200" b="0" i="1" smtClean="0">
                                      <a:latin typeface="Cambria Math" panose="02040503050406030204" pitchFamily="18" charset="0"/>
                                    </a:rPr>
                                    <m:t>𝑝</m:t>
                                  </m:r>
                                </m:e>
                                <m:sub>
                                  <m:r>
                                    <a:rPr kumimoji="1" lang="en-US" altLang="ja-JP" sz="3200" b="0" i="1" smtClean="0">
                                      <a:latin typeface="Cambria Math" panose="02040503050406030204" pitchFamily="18" charset="0"/>
                                    </a:rPr>
                                    <m:t>1</m:t>
                                  </m:r>
                                </m:sub>
                              </m:sSub>
                            </m:den>
                          </m:f>
                        </m:sup>
                      </m:sSup>
                      <m:r>
                        <a:rPr kumimoji="1" lang="en-US" altLang="ja-JP" sz="3200" b="0" i="1" smtClean="0">
                          <a:latin typeface="Cambria Math" panose="02040503050406030204" pitchFamily="18" charset="0"/>
                        </a:rPr>
                        <m:t>+</m:t>
                      </m:r>
                      <m:sSub>
                        <m:sSubPr>
                          <m:ctrlPr>
                            <a:rPr kumimoji="1" lang="en-US" altLang="ja-JP" sz="3200" b="0" i="1" smtClean="0">
                              <a:latin typeface="Cambria Math" charset="0"/>
                            </a:rPr>
                          </m:ctrlPr>
                        </m:sSubPr>
                        <m:e>
                          <m:r>
                            <a:rPr kumimoji="1" lang="en-US" altLang="ja-JP" sz="3200" b="0" i="1" smtClean="0">
                              <a:latin typeface="Cambria Math" panose="02040503050406030204" pitchFamily="18" charset="0"/>
                            </a:rPr>
                            <m:t>𝑝</m:t>
                          </m:r>
                        </m:e>
                        <m:sub>
                          <m:r>
                            <a:rPr kumimoji="1" lang="en-US" altLang="ja-JP" sz="3200" b="0" i="1" smtClean="0">
                              <a:latin typeface="Cambria Math" panose="02040503050406030204" pitchFamily="18" charset="0"/>
                            </a:rPr>
                            <m:t>2</m:t>
                          </m:r>
                        </m:sub>
                      </m:sSub>
                    </m:oMath>
                  </m:oMathPara>
                </a14:m>
                <a:endParaRPr kumimoji="1" lang="en-US" altLang="ja-JP" sz="3200" b="0" dirty="0" smtClean="0"/>
              </a:p>
              <a:p>
                <a:r>
                  <a:rPr lang="ja-JP" altLang="en-US" sz="3200" dirty="0" smtClean="0"/>
                  <a:t>を用いて次の図のように</a:t>
                </a:r>
                <a:r>
                  <a:rPr lang="en-US" altLang="ja-JP" sz="3200" dirty="0" smtClean="0"/>
                  <a:t>fitting</a:t>
                </a:r>
                <a:r>
                  <a:rPr lang="ja-JP" altLang="en-US" sz="3200" dirty="0" smtClean="0"/>
                  <a:t>した。</a:t>
                </a:r>
                <a:endParaRPr kumimoji="1" lang="ja-JP" altLang="en-US" sz="32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1071449" y="435883"/>
                <a:ext cx="10644188" cy="2030236"/>
              </a:xfrm>
              <a:prstGeom prst="rect">
                <a:avLst/>
              </a:prstGeom>
              <a:blipFill rotWithShape="0">
                <a:blip r:embed="rId3"/>
                <a:stretch>
                  <a:fillRect l="-1489" t="-5405" b="-7207"/>
                </a:stretch>
              </a:blipFill>
            </p:spPr>
            <p:txBody>
              <a:bodyPr/>
              <a:lstStyle/>
              <a:p>
                <a:r>
                  <a:rPr lang="ja-JP" altLang="en-US">
                    <a:noFill/>
                  </a:rPr>
                  <a:t> </a:t>
                </a:r>
              </a:p>
            </p:txBody>
          </p:sp>
        </mc:Fallback>
      </mc:AlternateContent>
      <p:sp>
        <p:nvSpPr>
          <p:cNvPr id="6" name="テキスト ボックス 5"/>
          <p:cNvSpPr txBox="1"/>
          <p:nvPr/>
        </p:nvSpPr>
        <p:spPr>
          <a:xfrm>
            <a:off x="2725937" y="6241143"/>
            <a:ext cx="7492120" cy="461665"/>
          </a:xfrm>
          <a:prstGeom prst="rect">
            <a:avLst/>
          </a:prstGeom>
          <a:noFill/>
        </p:spPr>
        <p:txBody>
          <a:bodyPr wrap="square" rtlCol="0">
            <a:spAutoFit/>
          </a:bodyPr>
          <a:lstStyle/>
          <a:p>
            <a:r>
              <a:rPr kumimoji="1" lang="ja-JP" altLang="en-US" sz="2400" dirty="0" smtClean="0"/>
              <a:t>図</a:t>
            </a:r>
            <a:r>
              <a:rPr kumimoji="1" lang="en-US" altLang="ja-JP" sz="2400" dirty="0" smtClean="0"/>
              <a:t>4.9: </a:t>
            </a:r>
            <a:r>
              <a:rPr lang="en-US" altLang="ja-JP" sz="2400" dirty="0" smtClean="0"/>
              <a:t>TQ</a:t>
            </a:r>
            <a:r>
              <a:rPr lang="ja-JP" altLang="en-US" sz="2400" dirty="0" smtClean="0"/>
              <a:t>補正後のオルソポジトロニウムの寿命</a:t>
            </a:r>
            <a:r>
              <a:rPr lang="en-US" altLang="ja-JP" sz="2400" dirty="0" smtClean="0"/>
              <a:t>fitting</a:t>
            </a:r>
            <a:endParaRPr kumimoji="1" lang="ja-JP" altLang="en-US" sz="2400" dirty="0"/>
          </a:p>
        </p:txBody>
      </p:sp>
      <p:sp>
        <p:nvSpPr>
          <p:cNvPr id="7" name="テキスト ボックス 6"/>
          <p:cNvSpPr txBox="1"/>
          <p:nvPr/>
        </p:nvSpPr>
        <p:spPr>
          <a:xfrm>
            <a:off x="8394427" y="1174329"/>
            <a:ext cx="1957775" cy="646331"/>
          </a:xfrm>
          <a:prstGeom prst="rect">
            <a:avLst/>
          </a:prstGeom>
          <a:noFill/>
        </p:spPr>
        <p:txBody>
          <a:bodyPr wrap="square" rtlCol="0">
            <a:spAutoFit/>
          </a:bodyPr>
          <a:lstStyle/>
          <a:p>
            <a:pPr algn="ctr"/>
            <a:r>
              <a:rPr kumimoji="1" lang="en-US" altLang="ja-JP" sz="3600" dirty="0" smtClean="0"/>
              <a:t>(4.2)</a:t>
            </a:r>
            <a:endParaRPr kumimoji="1" lang="ja-JP" altLang="en-US" sz="3600" dirty="0"/>
          </a:p>
        </p:txBody>
      </p:sp>
    </p:spTree>
    <p:extLst>
      <p:ext uri="{BB962C8B-B14F-4D97-AF65-F5344CB8AC3E}">
        <p14:creationId xmlns:p14="http://schemas.microsoft.com/office/powerpoint/2010/main" val="23304759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20146D6-F2DB-4ED1-95D1-5E5889B24418}" type="slidenum">
              <a:rPr kumimoji="1" lang="ja-JP" altLang="en-US" smtClean="0"/>
              <a:t>37</a:t>
            </a:fld>
            <a:endParaRPr kumimoji="1" lang="ja-JP" altLang="en-US"/>
          </a:p>
        </p:txBody>
      </p:sp>
      <p:sp>
        <p:nvSpPr>
          <p:cNvPr id="3" name="テキスト ボックス 2"/>
          <p:cNvSpPr txBox="1"/>
          <p:nvPr/>
        </p:nvSpPr>
        <p:spPr>
          <a:xfrm>
            <a:off x="771526" y="728663"/>
            <a:ext cx="11201400" cy="584775"/>
          </a:xfrm>
          <a:prstGeom prst="rect">
            <a:avLst/>
          </a:prstGeom>
          <a:noFill/>
        </p:spPr>
        <p:txBody>
          <a:bodyPr wrap="square" rtlCol="0">
            <a:spAutoFit/>
          </a:bodyPr>
          <a:lstStyle/>
          <a:p>
            <a:r>
              <a:rPr lang="ja-JP" altLang="en-US" sz="3200" dirty="0" smtClean="0"/>
              <a:t>この結果をまとめたのが</a:t>
            </a:r>
            <a:r>
              <a:rPr lang="ja-JP" altLang="en-US" sz="3200" dirty="0"/>
              <a:t>次</a:t>
            </a:r>
            <a:r>
              <a:rPr lang="ja-JP" altLang="en-US" sz="3200" dirty="0" smtClean="0"/>
              <a:t>の</a:t>
            </a:r>
            <a:r>
              <a:rPr lang="ja-JP" altLang="en-US" sz="3200" dirty="0"/>
              <a:t>表</a:t>
            </a:r>
            <a:r>
              <a:rPr lang="ja-JP" altLang="en-US" sz="3200" dirty="0" smtClean="0"/>
              <a:t>である</a:t>
            </a:r>
            <a:r>
              <a:rPr kumimoji="1" lang="ja-JP" altLang="en-US" sz="3200" dirty="0" smtClean="0"/>
              <a:t>。</a:t>
            </a:r>
            <a:endParaRPr kumimoji="1" lang="ja-JP" altLang="en-US" sz="3200" dirty="0"/>
          </a:p>
        </p:txBody>
      </p:sp>
      <p:graphicFrame>
        <p:nvGraphicFramePr>
          <p:cNvPr id="5" name="表 4"/>
          <p:cNvGraphicFramePr>
            <a:graphicFrameLocks noGrp="1"/>
          </p:cNvGraphicFramePr>
          <p:nvPr>
            <p:extLst>
              <p:ext uri="{D42A27DB-BD31-4B8C-83A1-F6EECF244321}">
                <p14:modId xmlns:p14="http://schemas.microsoft.com/office/powerpoint/2010/main" val="1167569051"/>
              </p:ext>
            </p:extLst>
          </p:nvPr>
        </p:nvGraphicFramePr>
        <p:xfrm>
          <a:off x="2775585" y="2338400"/>
          <a:ext cx="6583682" cy="3315912"/>
        </p:xfrm>
        <a:graphic>
          <a:graphicData uri="http://schemas.openxmlformats.org/drawingml/2006/table">
            <a:tbl>
              <a:tblPr firstRow="1" bandRow="1">
                <a:tableStyleId>{5C22544A-7EE6-4342-B048-85BDC9FD1C3A}</a:tableStyleId>
              </a:tblPr>
              <a:tblGrid>
                <a:gridCol w="2442755"/>
                <a:gridCol w="4140927"/>
              </a:tblGrid>
              <a:tr h="828978">
                <a:tc>
                  <a:txBody>
                    <a:bodyPr/>
                    <a:lstStyle/>
                    <a:p>
                      <a:endParaRPr kumimoji="1" lang="ja-JP" altLang="en-US" dirty="0"/>
                    </a:p>
                  </a:txBody>
                  <a:tcPr/>
                </a:tc>
                <a:tc>
                  <a:txBody>
                    <a:bodyPr/>
                    <a:lstStyle/>
                    <a:p>
                      <a:pPr algn="ctr"/>
                      <a:r>
                        <a:rPr kumimoji="1" lang="ja-JP" altLang="en-US" sz="3600" dirty="0" smtClean="0"/>
                        <a:t>寿命</a:t>
                      </a:r>
                      <a:r>
                        <a:rPr kumimoji="1" lang="en-US" altLang="ja-JP" sz="3600" dirty="0" smtClean="0"/>
                        <a:t>[ns]</a:t>
                      </a:r>
                      <a:endParaRPr kumimoji="1" lang="ja-JP" altLang="en-US" sz="3600" dirty="0"/>
                    </a:p>
                  </a:txBody>
                  <a:tcPr anchor="ctr"/>
                </a:tc>
              </a:tr>
              <a:tr h="828978">
                <a:tc>
                  <a:txBody>
                    <a:bodyPr/>
                    <a:lstStyle/>
                    <a:p>
                      <a:pPr algn="ctr"/>
                      <a:r>
                        <a:rPr kumimoji="1" lang="en-US" altLang="ja-JP" sz="3600" dirty="0" smtClean="0"/>
                        <a:t>NaI2</a:t>
                      </a:r>
                      <a:endParaRPr kumimoji="1" lang="ja-JP" altLang="en-US" sz="3600" dirty="0"/>
                    </a:p>
                  </a:txBody>
                  <a:tcPr anchor="ctr"/>
                </a:tc>
                <a:tc>
                  <a:txBody>
                    <a:bodyPr/>
                    <a:lstStyle/>
                    <a:p>
                      <a:pPr algn="ctr"/>
                      <a:r>
                        <a:rPr kumimoji="1" lang="en-US" altLang="ja-JP" sz="3600" dirty="0" smtClean="0"/>
                        <a:t>96.3</a:t>
                      </a:r>
                      <a:endParaRPr kumimoji="1" lang="ja-JP" altLang="en-US" sz="3600" dirty="0"/>
                    </a:p>
                  </a:txBody>
                  <a:tcPr anchor="ctr"/>
                </a:tc>
              </a:tr>
              <a:tr h="828978">
                <a:tc>
                  <a:txBody>
                    <a:bodyPr/>
                    <a:lstStyle/>
                    <a:p>
                      <a:pPr algn="ctr"/>
                      <a:r>
                        <a:rPr kumimoji="1" lang="en-US" altLang="ja-JP" sz="3600" dirty="0" smtClean="0"/>
                        <a:t>NaI3</a:t>
                      </a:r>
                      <a:endParaRPr kumimoji="1" lang="ja-JP" altLang="en-US" sz="3600" dirty="0"/>
                    </a:p>
                  </a:txBody>
                  <a:tcPr anchor="ctr"/>
                </a:tc>
                <a:tc>
                  <a:txBody>
                    <a:bodyPr/>
                    <a:lstStyle/>
                    <a:p>
                      <a:pPr algn="ctr"/>
                      <a:r>
                        <a:rPr kumimoji="1" lang="en-US" altLang="ja-JP" sz="3600" dirty="0" smtClean="0"/>
                        <a:t>136.6</a:t>
                      </a:r>
                      <a:endParaRPr kumimoji="1" lang="ja-JP" altLang="en-US" sz="3600" dirty="0"/>
                    </a:p>
                  </a:txBody>
                  <a:tcPr anchor="ctr"/>
                </a:tc>
              </a:tr>
              <a:tr h="828978">
                <a:tc>
                  <a:txBody>
                    <a:bodyPr/>
                    <a:lstStyle/>
                    <a:p>
                      <a:pPr algn="ctr"/>
                      <a:r>
                        <a:rPr kumimoji="1" lang="en-US" altLang="ja-JP" sz="3600" dirty="0" smtClean="0"/>
                        <a:t>NaI4</a:t>
                      </a:r>
                      <a:endParaRPr kumimoji="1" lang="ja-JP" altLang="en-US" sz="3600" dirty="0"/>
                    </a:p>
                  </a:txBody>
                  <a:tcPr anchor="ctr"/>
                </a:tc>
                <a:tc>
                  <a:txBody>
                    <a:bodyPr/>
                    <a:lstStyle/>
                    <a:p>
                      <a:pPr algn="ctr"/>
                      <a:r>
                        <a:rPr kumimoji="1" lang="en-US" altLang="ja-JP" sz="3600" dirty="0" smtClean="0"/>
                        <a:t>90.1</a:t>
                      </a:r>
                      <a:endParaRPr kumimoji="1" lang="ja-JP" altLang="en-US" sz="3600" dirty="0"/>
                    </a:p>
                  </a:txBody>
                  <a:tcPr anchor="ctr"/>
                </a:tc>
              </a:tr>
            </a:tbl>
          </a:graphicData>
        </a:graphic>
      </p:graphicFrame>
      <p:sp>
        <p:nvSpPr>
          <p:cNvPr id="6" name="テキスト ボックス 5"/>
          <p:cNvSpPr txBox="1"/>
          <p:nvPr/>
        </p:nvSpPr>
        <p:spPr>
          <a:xfrm>
            <a:off x="2775585" y="1876735"/>
            <a:ext cx="6583682" cy="461665"/>
          </a:xfrm>
          <a:prstGeom prst="rect">
            <a:avLst/>
          </a:prstGeom>
          <a:noFill/>
        </p:spPr>
        <p:txBody>
          <a:bodyPr wrap="square" rtlCol="0">
            <a:spAutoFit/>
          </a:bodyPr>
          <a:lstStyle/>
          <a:p>
            <a:pPr algn="ctr"/>
            <a:r>
              <a:rPr lang="ja-JP" altLang="en-US" sz="2400" dirty="0" smtClean="0"/>
              <a:t>表</a:t>
            </a:r>
            <a:r>
              <a:rPr lang="en-US" altLang="ja-JP" sz="2400" dirty="0" smtClean="0"/>
              <a:t>4.3: TQ</a:t>
            </a:r>
            <a:r>
              <a:rPr lang="ja-JP" altLang="en-US" sz="2400" dirty="0" smtClean="0"/>
              <a:t>補正後のオルソポジトロニウムの寿命　</a:t>
            </a:r>
            <a:endParaRPr kumimoji="1" lang="ja-JP" altLang="en-US" sz="2400" dirty="0"/>
          </a:p>
        </p:txBody>
      </p:sp>
    </p:spTree>
    <p:extLst>
      <p:ext uri="{BB962C8B-B14F-4D97-AF65-F5344CB8AC3E}">
        <p14:creationId xmlns:p14="http://schemas.microsoft.com/office/powerpoint/2010/main" val="19242782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14064"/>
            <a:ext cx="12192000"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altLang="ja-JP" sz="6000" dirty="0"/>
              <a:t> </a:t>
            </a:r>
            <a:r>
              <a:rPr lang="en-US" altLang="ja-JP" sz="6000" dirty="0" smtClean="0"/>
              <a:t> pick-off</a:t>
            </a:r>
            <a:r>
              <a:rPr lang="ja-JP" altLang="en-US" sz="6000" dirty="0" smtClean="0"/>
              <a:t>反応とその補正</a:t>
            </a:r>
            <a:endParaRPr kumimoji="1" lang="ja-JP" altLang="en-US" sz="6000" dirty="0"/>
          </a:p>
        </p:txBody>
      </p:sp>
      <p:sp>
        <p:nvSpPr>
          <p:cNvPr id="2" name="スライド番号プレースホルダー 1"/>
          <p:cNvSpPr>
            <a:spLocks noGrp="1"/>
          </p:cNvSpPr>
          <p:nvPr>
            <p:ph type="sldNum" sz="quarter" idx="12"/>
          </p:nvPr>
        </p:nvSpPr>
        <p:spPr/>
        <p:txBody>
          <a:bodyPr/>
          <a:lstStyle/>
          <a:p>
            <a:fld id="{920146D6-F2DB-4ED1-95D1-5E5889B24418}" type="slidenum">
              <a:rPr kumimoji="1" lang="ja-JP" altLang="en-US" smtClean="0"/>
              <a:t>38</a:t>
            </a:fld>
            <a:endParaRPr kumimoji="1" lang="ja-JP" altLang="en-US" dirty="0"/>
          </a:p>
        </p:txBody>
      </p:sp>
      <p:sp>
        <p:nvSpPr>
          <p:cNvPr id="5" name="テキスト ボックス 4"/>
          <p:cNvSpPr txBox="1"/>
          <p:nvPr/>
        </p:nvSpPr>
        <p:spPr>
          <a:xfrm>
            <a:off x="844064" y="1018118"/>
            <a:ext cx="4595810" cy="769441"/>
          </a:xfrm>
          <a:prstGeom prst="rect">
            <a:avLst/>
          </a:prstGeom>
          <a:noFill/>
        </p:spPr>
        <p:txBody>
          <a:bodyPr wrap="none" rtlCol="0">
            <a:spAutoFit/>
          </a:bodyPr>
          <a:lstStyle/>
          <a:p>
            <a:r>
              <a:rPr lang="en-US" altLang="ja-JP" sz="4400" dirty="0" smtClean="0"/>
              <a:t>pick-off</a:t>
            </a:r>
            <a:r>
              <a:rPr lang="ja-JP" altLang="en-US" sz="4000" dirty="0" smtClean="0"/>
              <a:t>反応とは・・・</a:t>
            </a:r>
            <a:endParaRPr kumimoji="1" lang="ja-JP" altLang="en-US" sz="4000" dirty="0"/>
          </a:p>
        </p:txBody>
      </p:sp>
      <mc:AlternateContent xmlns:mc="http://schemas.openxmlformats.org/markup-compatibility/2006" xmlns:a14="http://schemas.microsoft.com/office/drawing/2010/main">
        <mc:Choice Requires="a14">
          <p:sp>
            <p:nvSpPr>
              <p:cNvPr id="8" name="テキスト ボックス 7"/>
              <p:cNvSpPr txBox="1"/>
              <p:nvPr/>
            </p:nvSpPr>
            <p:spPr>
              <a:xfrm>
                <a:off x="1428094" y="1706925"/>
                <a:ext cx="9148915" cy="1376146"/>
              </a:xfrm>
              <a:prstGeom prst="rect">
                <a:avLst/>
              </a:prstGeom>
              <a:noFill/>
            </p:spPr>
            <p:txBody>
              <a:bodyPr wrap="none" rtlCol="0">
                <a:spAutoFit/>
              </a:bodyPr>
              <a:lstStyle/>
              <a:p>
                <a:r>
                  <a:rPr kumimoji="1" lang="en-US" altLang="ja-JP" sz="4000" dirty="0" smtClean="0"/>
                  <a:t>Ps</a:t>
                </a:r>
                <a:r>
                  <a:rPr kumimoji="1" lang="ja-JP" altLang="en-US" sz="4000" dirty="0" smtClean="0"/>
                  <a:t>の中の</a:t>
                </a:r>
                <a14:m>
                  <m:oMath xmlns:m="http://schemas.openxmlformats.org/officeDocument/2006/math">
                    <m:sSup>
                      <m:sSupPr>
                        <m:ctrlPr>
                          <a:rPr kumimoji="1" lang="en-US" altLang="ja-JP" sz="4000" i="1" smtClean="0">
                            <a:latin typeface="Cambria Math" charset="0"/>
                          </a:rPr>
                        </m:ctrlPr>
                      </m:sSupPr>
                      <m:e>
                        <m:r>
                          <a:rPr kumimoji="1" lang="en-US" altLang="ja-JP" sz="4000" b="0" i="1" smtClean="0">
                            <a:latin typeface="Cambria Math" charset="0"/>
                          </a:rPr>
                          <m:t>𝑒</m:t>
                        </m:r>
                      </m:e>
                      <m:sup>
                        <m:r>
                          <a:rPr kumimoji="1" lang="en-US" altLang="ja-JP" sz="4000" b="0" i="1" smtClean="0">
                            <a:latin typeface="Cambria Math" charset="0"/>
                          </a:rPr>
                          <m:t>+</m:t>
                        </m:r>
                      </m:sup>
                    </m:sSup>
                  </m:oMath>
                </a14:m>
                <a:r>
                  <a:rPr kumimoji="1" lang="ja-JP" altLang="en-US" sz="4000" dirty="0" smtClean="0"/>
                  <a:t>が周囲の物質の</a:t>
                </a:r>
                <a14:m>
                  <m:oMath xmlns:m="http://schemas.openxmlformats.org/officeDocument/2006/math">
                    <m:sSup>
                      <m:sSupPr>
                        <m:ctrlPr>
                          <a:rPr kumimoji="1" lang="en-US" altLang="ja-JP" sz="4000" i="1" smtClean="0">
                            <a:latin typeface="Cambria Math" charset="0"/>
                          </a:rPr>
                        </m:ctrlPr>
                      </m:sSupPr>
                      <m:e>
                        <m:r>
                          <a:rPr kumimoji="1" lang="en-US" altLang="ja-JP" sz="4000" b="0" i="1" smtClean="0">
                            <a:latin typeface="Cambria Math" charset="0"/>
                          </a:rPr>
                          <m:t>𝑒</m:t>
                        </m:r>
                      </m:e>
                      <m:sup>
                        <m:r>
                          <a:rPr kumimoji="1" lang="en-US" altLang="ja-JP" sz="4000" b="0" i="1" smtClean="0">
                            <a:latin typeface="Cambria Math" charset="0"/>
                          </a:rPr>
                          <m:t>−</m:t>
                        </m:r>
                      </m:sup>
                    </m:sSup>
                  </m:oMath>
                </a14:m>
                <a:r>
                  <a:rPr kumimoji="1" lang="ja-JP" altLang="en-US" sz="4000" dirty="0" smtClean="0"/>
                  <a:t>と衝突し、</a:t>
                </a:r>
                <a:endParaRPr kumimoji="1" lang="en-US" altLang="ja-JP" sz="4000" dirty="0" smtClean="0"/>
              </a:p>
              <a:p>
                <a:r>
                  <a:rPr kumimoji="1" lang="ja-JP" altLang="en-US" sz="4000" dirty="0" smtClean="0"/>
                  <a:t>対消滅すること。</a:t>
                </a:r>
                <a:endParaRPr kumimoji="1" lang="ja-JP" altLang="en-US" sz="40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428094" y="1706925"/>
                <a:ext cx="9148915" cy="1376146"/>
              </a:xfrm>
              <a:prstGeom prst="rect">
                <a:avLst/>
              </a:prstGeom>
              <a:blipFill rotWithShape="0">
                <a:blip r:embed="rId3"/>
                <a:stretch>
                  <a:fillRect l="-2332" t="-10619" r="-400" b="-11504"/>
                </a:stretch>
              </a:blipFill>
            </p:spPr>
            <p:txBody>
              <a:bodyPr/>
              <a:lstStyle/>
              <a:p>
                <a:r>
                  <a:rPr lang="ja-JP" altLang="en-US">
                    <a:noFill/>
                  </a:rPr>
                  <a:t> </a:t>
                </a:r>
              </a:p>
            </p:txBody>
          </p:sp>
        </mc:Fallback>
      </mc:AlternateContent>
      <p:sp>
        <p:nvSpPr>
          <p:cNvPr id="10" name="円/楕円 9"/>
          <p:cNvSpPr>
            <a:spLocks noChangeAspect="1"/>
          </p:cNvSpPr>
          <p:nvPr/>
        </p:nvSpPr>
        <p:spPr>
          <a:xfrm>
            <a:off x="351694" y="1265662"/>
            <a:ext cx="324000" cy="3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040641" y="3440644"/>
            <a:ext cx="8931740" cy="1200329"/>
          </a:xfrm>
          <a:prstGeom prst="rect">
            <a:avLst/>
          </a:prstGeom>
          <a:noFill/>
        </p:spPr>
        <p:txBody>
          <a:bodyPr wrap="none" rtlCol="0">
            <a:spAutoFit/>
          </a:bodyPr>
          <a:lstStyle/>
          <a:p>
            <a:r>
              <a:rPr lang="ja-JP" altLang="en-US" sz="3600" dirty="0" smtClean="0"/>
              <a:t>この反応があると、その時点で</a:t>
            </a:r>
            <a:r>
              <a:rPr lang="en-US" altLang="ja-JP" sz="3600" dirty="0" smtClean="0"/>
              <a:t>o-Ps</a:t>
            </a:r>
            <a:r>
              <a:rPr lang="ja-JP" altLang="en-US" sz="3600" dirty="0" smtClean="0"/>
              <a:t>であっても</a:t>
            </a:r>
            <a:endParaRPr lang="en-US" altLang="ja-JP" sz="3600" dirty="0" smtClean="0"/>
          </a:p>
          <a:p>
            <a:r>
              <a:rPr lang="en-US" altLang="ja-JP" sz="3600" dirty="0" smtClean="0"/>
              <a:t>2γ</a:t>
            </a:r>
            <a:r>
              <a:rPr lang="ja-JP" altLang="en-US" sz="3600" dirty="0" smtClean="0"/>
              <a:t>に崩壊してしまうことが起こる。</a:t>
            </a:r>
            <a:endParaRPr lang="en-US" altLang="ja-JP" sz="3600" dirty="0" smtClean="0"/>
          </a:p>
        </p:txBody>
      </p:sp>
      <mc:AlternateContent xmlns:mc="http://schemas.openxmlformats.org/markup-compatibility/2006">
        <mc:Choice xmlns:a14="http://schemas.microsoft.com/office/drawing/2010/main" Requires="a14">
          <p:sp>
            <p:nvSpPr>
              <p:cNvPr id="13" name="テキスト ボックス 12"/>
              <p:cNvSpPr txBox="1"/>
              <p:nvPr/>
            </p:nvSpPr>
            <p:spPr>
              <a:xfrm>
                <a:off x="1040641" y="5214625"/>
                <a:ext cx="10918823" cy="1252394"/>
              </a:xfrm>
              <a:prstGeom prst="rect">
                <a:avLst/>
              </a:prstGeom>
              <a:noFill/>
            </p:spPr>
            <p:txBody>
              <a:bodyPr wrap="none" rtlCol="0">
                <a:spAutoFit/>
              </a:bodyPr>
              <a:lstStyle/>
              <a:p>
                <a:r>
                  <a:rPr kumimoji="1" lang="ja-JP" altLang="en-US" sz="3600" dirty="0" smtClean="0"/>
                  <a:t>よって</a:t>
                </a:r>
                <a:r>
                  <a:rPr lang="ja-JP" altLang="en-US" sz="3600" dirty="0" smtClean="0"/>
                  <a:t>この崩壊幅</a:t>
                </a:r>
                <a14:m>
                  <m:oMath xmlns:m="http://schemas.openxmlformats.org/officeDocument/2006/math">
                    <m:sSub>
                      <m:sSubPr>
                        <m:ctrlPr>
                          <a:rPr lang="en-US" altLang="ja-JP" sz="3600" i="1" smtClean="0">
                            <a:latin typeface="Cambria Math" charset="0"/>
                          </a:rPr>
                        </m:ctrlPr>
                      </m:sSubPr>
                      <m:e>
                        <m:r>
                          <m:rPr>
                            <m:sty m:val="p"/>
                          </m:rPr>
                          <a:rPr lang="el-GR" altLang="ja-JP" sz="3600" i="1" smtClean="0">
                            <a:latin typeface="Cambria Math" charset="0"/>
                            <a:ea typeface="Cambria Math" charset="0"/>
                            <a:cs typeface="Cambria Math" charset="0"/>
                          </a:rPr>
                          <m:t>Γ</m:t>
                        </m:r>
                      </m:e>
                      <m:sub>
                        <m:r>
                          <a:rPr lang="en-US" altLang="ja-JP" sz="3600" b="0" i="1" smtClean="0">
                            <a:latin typeface="Cambria Math" charset="0"/>
                            <a:ea typeface="Cambria Math" charset="0"/>
                            <a:cs typeface="Cambria Math" charset="0"/>
                          </a:rPr>
                          <m:t>𝑝𝑖𝑐𝑘</m:t>
                        </m:r>
                        <m:r>
                          <a:rPr lang="en-US" altLang="ja-JP" sz="3600" b="0" i="1" smtClean="0">
                            <a:latin typeface="Cambria Math" charset="0"/>
                            <a:ea typeface="Cambria Math" charset="0"/>
                            <a:cs typeface="Cambria Math" charset="0"/>
                          </a:rPr>
                          <m:t>−</m:t>
                        </m:r>
                        <m:r>
                          <a:rPr lang="en-US" altLang="ja-JP" sz="3600" b="0" i="1" smtClean="0">
                            <a:latin typeface="Cambria Math" charset="0"/>
                            <a:ea typeface="Cambria Math" charset="0"/>
                            <a:cs typeface="Cambria Math" charset="0"/>
                          </a:rPr>
                          <m:t>𝑜𝑓𝑓</m:t>
                        </m:r>
                      </m:sub>
                    </m:sSub>
                    <m:r>
                      <a:rPr lang="ja-JP" altLang="en-US" sz="3600" b="0" i="1" smtClean="0">
                        <a:latin typeface="Cambria Math" charset="0"/>
                      </a:rPr>
                      <m:t>を</m:t>
                    </m:r>
                    <m:r>
                      <a:rPr lang="ja-JP" altLang="en-US" sz="3600" i="1" smtClean="0">
                        <a:latin typeface="Cambria Math" charset="0"/>
                      </a:rPr>
                      <m:t>考慮に</m:t>
                    </m:r>
                  </m:oMath>
                </a14:m>
                <a:r>
                  <a:rPr lang="ja-JP" altLang="en-US" sz="3600" dirty="0" smtClean="0"/>
                  <a:t>入れる必要があり、</a:t>
                </a:r>
                <a:endParaRPr lang="en-US" altLang="ja-JP" sz="3600" dirty="0" smtClean="0"/>
              </a:p>
              <a:p>
                <a:r>
                  <a:rPr lang="ja-JP" altLang="en-US" sz="3600" dirty="0" smtClean="0"/>
                  <a:t>その補正を行う。</a:t>
                </a:r>
                <a:endParaRPr lang="en-US" altLang="ja-JP" sz="3600" dirty="0"/>
              </a:p>
            </p:txBody>
          </p:sp>
        </mc:Choice>
        <mc:Fallback>
          <p:sp>
            <p:nvSpPr>
              <p:cNvPr id="13" name="テキスト ボックス 12"/>
              <p:cNvSpPr txBox="1">
                <a:spLocks noRot="1" noChangeAspect="1" noMove="1" noResize="1" noEditPoints="1" noAdjustHandles="1" noChangeArrowheads="1" noChangeShapeType="1" noTextEdit="1"/>
              </p:cNvSpPr>
              <p:nvPr/>
            </p:nvSpPr>
            <p:spPr>
              <a:xfrm>
                <a:off x="1040641" y="5214625"/>
                <a:ext cx="10918823" cy="1252394"/>
              </a:xfrm>
              <a:prstGeom prst="rect">
                <a:avLst/>
              </a:prstGeom>
              <a:blipFill rotWithShape="0">
                <a:blip r:embed="rId4"/>
                <a:stretch>
                  <a:fillRect l="-1731" t="-8738" r="-782" b="-14563"/>
                </a:stretch>
              </a:blipFill>
            </p:spPr>
            <p:txBody>
              <a:bodyPr/>
              <a:lstStyle/>
              <a:p>
                <a:r>
                  <a:rPr lang="ja-JP" altLang="en-US">
                    <a:noFill/>
                  </a:rPr>
                  <a:t> </a:t>
                </a:r>
              </a:p>
            </p:txBody>
          </p:sp>
        </mc:Fallback>
      </mc:AlternateContent>
      <p:sp>
        <p:nvSpPr>
          <p:cNvPr id="14" name="正方形/長方形 13"/>
          <p:cNvSpPr/>
          <p:nvPr/>
        </p:nvSpPr>
        <p:spPr>
          <a:xfrm>
            <a:off x="422034" y="3362046"/>
            <a:ext cx="11563641" cy="13115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19691" y="5178726"/>
            <a:ext cx="11563641" cy="13115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725551" y="2944612"/>
            <a:ext cx="302793" cy="3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a:off x="5584872" y="4673567"/>
            <a:ext cx="612000" cy="506492"/>
          </a:xfrm>
          <a:prstGeom prst="downArrow">
            <a:avLst>
              <a:gd name="adj1" fmla="val 50000"/>
              <a:gd name="adj2" fmla="val 599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30957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463" y="962111"/>
            <a:ext cx="10154102" cy="5220000"/>
          </a:xfrm>
          <a:prstGeom prst="rect">
            <a:avLst/>
          </a:prstGeom>
          <a:noFill/>
        </p:spPr>
      </p:pic>
      <p:sp>
        <p:nvSpPr>
          <p:cNvPr id="4" name="テキスト ボックス 3"/>
          <p:cNvSpPr txBox="1"/>
          <p:nvPr/>
        </p:nvSpPr>
        <p:spPr>
          <a:xfrm>
            <a:off x="0" y="14064"/>
            <a:ext cx="12192000"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altLang="ja-JP" sz="6000" dirty="0"/>
              <a:t> </a:t>
            </a:r>
            <a:r>
              <a:rPr lang="en-US" altLang="ja-JP" sz="6000" dirty="0" smtClean="0"/>
              <a:t> </a:t>
            </a:r>
            <a:r>
              <a:rPr lang="ja-JP" altLang="en-US" sz="6000" dirty="0" smtClean="0"/>
              <a:t>反応の分類</a:t>
            </a:r>
            <a:endParaRPr kumimoji="1" lang="ja-JP" altLang="en-US" sz="6000" dirty="0"/>
          </a:p>
        </p:txBody>
      </p:sp>
      <p:sp>
        <p:nvSpPr>
          <p:cNvPr id="2" name="スライド番号プレースホルダー 1"/>
          <p:cNvSpPr>
            <a:spLocks noGrp="1"/>
          </p:cNvSpPr>
          <p:nvPr>
            <p:ph type="sldNum" sz="quarter" idx="12"/>
          </p:nvPr>
        </p:nvSpPr>
        <p:spPr/>
        <p:txBody>
          <a:bodyPr/>
          <a:lstStyle/>
          <a:p>
            <a:fld id="{920146D6-F2DB-4ED1-95D1-5E5889B24418}" type="slidenum">
              <a:rPr kumimoji="1" lang="ja-JP" altLang="en-US" smtClean="0"/>
              <a:t>39</a:t>
            </a:fld>
            <a:endParaRPr kumimoji="1" lang="ja-JP" altLang="en-US"/>
          </a:p>
        </p:txBody>
      </p:sp>
      <p:sp>
        <p:nvSpPr>
          <p:cNvPr id="6" name="テキスト ボックス 5"/>
          <p:cNvSpPr txBox="1"/>
          <p:nvPr/>
        </p:nvSpPr>
        <p:spPr>
          <a:xfrm>
            <a:off x="3890474" y="6231961"/>
            <a:ext cx="4475905" cy="461665"/>
          </a:xfrm>
          <a:prstGeom prst="rect">
            <a:avLst/>
          </a:prstGeom>
          <a:noFill/>
        </p:spPr>
        <p:txBody>
          <a:bodyPr wrap="none" rtlCol="0">
            <a:spAutoFit/>
          </a:bodyPr>
          <a:lstStyle/>
          <a:p>
            <a:r>
              <a:rPr kumimoji="1" lang="ja-JP" altLang="en-US" sz="2400" dirty="0" smtClean="0"/>
              <a:t>図</a:t>
            </a:r>
            <a:r>
              <a:rPr lang="en-US" altLang="ja-JP" sz="2400" dirty="0" smtClean="0"/>
              <a:t>4.10: </a:t>
            </a:r>
            <a:r>
              <a:rPr lang="ja-JP" altLang="en-US" sz="2400" dirty="0" smtClean="0"/>
              <a:t>各反応のおおまかな分類</a:t>
            </a:r>
            <a:endParaRPr kumimoji="1" lang="ja-JP" altLang="en-US" sz="2400" dirty="0"/>
          </a:p>
        </p:txBody>
      </p:sp>
      <p:sp>
        <p:nvSpPr>
          <p:cNvPr id="11" name="正方形/長方形 10"/>
          <p:cNvSpPr/>
          <p:nvPr/>
        </p:nvSpPr>
        <p:spPr>
          <a:xfrm>
            <a:off x="2124221" y="1477107"/>
            <a:ext cx="6542651" cy="4164037"/>
          </a:xfrm>
          <a:prstGeom prst="rect">
            <a:avLst/>
          </a:prstGeom>
          <a:solidFill>
            <a:schemeClr val="bg1"/>
          </a:solidFill>
          <a:ln w="0">
            <a:solidFill>
              <a:schemeClr val="accent1">
                <a:shade val="50000"/>
                <a:alpha val="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1275</a:t>
            </a:r>
            <a:endParaRPr kumimoji="1" lang="ja-JP" altLang="en-US" dirty="0"/>
          </a:p>
        </p:txBody>
      </p:sp>
      <p:sp>
        <p:nvSpPr>
          <p:cNvPr id="7" name="円/楕円 6"/>
          <p:cNvSpPr/>
          <p:nvPr/>
        </p:nvSpPr>
        <p:spPr>
          <a:xfrm>
            <a:off x="4430919" y="4431323"/>
            <a:ext cx="3564056" cy="365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2130900" y="4473525"/>
            <a:ext cx="1823871" cy="2672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3981156" y="1871003"/>
            <a:ext cx="393895" cy="25603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2222699" y="1885071"/>
            <a:ext cx="1716259" cy="24618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8666872" y="2546253"/>
            <a:ext cx="1222716" cy="3096000"/>
          </a:xfrm>
          <a:prstGeom prst="rect">
            <a:avLst/>
          </a:prstGeom>
          <a:solidFill>
            <a:schemeClr val="bg1"/>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049106" y="4867421"/>
            <a:ext cx="2904193" cy="400110"/>
          </a:xfrm>
          <a:prstGeom prst="rect">
            <a:avLst/>
          </a:prstGeom>
          <a:noFill/>
        </p:spPr>
        <p:txBody>
          <a:bodyPr wrap="none" rtlCol="0">
            <a:spAutoFit/>
          </a:bodyPr>
          <a:lstStyle/>
          <a:p>
            <a:r>
              <a:rPr kumimoji="1" lang="en-US" altLang="ja-JP" sz="2000" dirty="0" smtClean="0"/>
              <a:t>1275keVγ</a:t>
            </a:r>
            <a:r>
              <a:rPr kumimoji="1" lang="ja-JP" altLang="en-US" sz="2000" dirty="0" smtClean="0"/>
              <a:t>の</a:t>
            </a:r>
            <a:r>
              <a:rPr kumimoji="1" lang="en-US" altLang="ja-JP" sz="2000" dirty="0" err="1" smtClean="0"/>
              <a:t>compton</a:t>
            </a:r>
            <a:r>
              <a:rPr lang="ja-JP" altLang="en-US" sz="2000" dirty="0" smtClean="0"/>
              <a:t>散乱</a:t>
            </a:r>
            <a:endParaRPr kumimoji="1" lang="ja-JP" altLang="en-US" sz="2000" dirty="0"/>
          </a:p>
        </p:txBody>
      </p:sp>
      <p:sp>
        <p:nvSpPr>
          <p:cNvPr id="14" name="テキスト ボックス 13"/>
          <p:cNvSpPr txBox="1"/>
          <p:nvPr/>
        </p:nvSpPr>
        <p:spPr>
          <a:xfrm>
            <a:off x="2014835" y="4860593"/>
            <a:ext cx="3902222" cy="400110"/>
          </a:xfrm>
          <a:prstGeom prst="rect">
            <a:avLst/>
          </a:prstGeom>
          <a:noFill/>
        </p:spPr>
        <p:txBody>
          <a:bodyPr wrap="none" rtlCol="0">
            <a:spAutoFit/>
          </a:bodyPr>
          <a:lstStyle/>
          <a:p>
            <a:r>
              <a:rPr lang="en-US" altLang="ja-JP" sz="2000" dirty="0" smtClean="0"/>
              <a:t>p-Ps</a:t>
            </a:r>
            <a:r>
              <a:rPr lang="ja-JP" altLang="en-US" sz="2000" dirty="0" smtClean="0"/>
              <a:t>による</a:t>
            </a:r>
            <a:r>
              <a:rPr lang="en-US" altLang="ja-JP" sz="2000" dirty="0" smtClean="0"/>
              <a:t>511keVγ</a:t>
            </a:r>
            <a:r>
              <a:rPr lang="ja-JP" altLang="en-US" sz="2000" dirty="0" smtClean="0"/>
              <a:t>の</a:t>
            </a:r>
            <a:r>
              <a:rPr lang="en-US" altLang="ja-JP" sz="2000" dirty="0" err="1" smtClean="0"/>
              <a:t>compton</a:t>
            </a:r>
            <a:r>
              <a:rPr lang="ja-JP" altLang="en-US" sz="2000" dirty="0" smtClean="0"/>
              <a:t>散乱</a:t>
            </a:r>
            <a:endParaRPr kumimoji="1" lang="ja-JP" altLang="en-US" sz="2000" dirty="0"/>
          </a:p>
        </p:txBody>
      </p:sp>
      <p:sp>
        <p:nvSpPr>
          <p:cNvPr id="15" name="テキスト ボックス 14"/>
          <p:cNvSpPr txBox="1"/>
          <p:nvPr/>
        </p:nvSpPr>
        <p:spPr>
          <a:xfrm>
            <a:off x="4343902" y="2689574"/>
            <a:ext cx="2533899" cy="400110"/>
          </a:xfrm>
          <a:prstGeom prst="rect">
            <a:avLst/>
          </a:prstGeom>
          <a:noFill/>
        </p:spPr>
        <p:txBody>
          <a:bodyPr wrap="none" rtlCol="0">
            <a:spAutoFit/>
          </a:bodyPr>
          <a:lstStyle/>
          <a:p>
            <a:r>
              <a:rPr lang="en-US" altLang="ja-JP" sz="2000" dirty="0" smtClean="0"/>
              <a:t>pick-off</a:t>
            </a:r>
            <a:r>
              <a:rPr lang="ja-JP" altLang="en-US" sz="2000" dirty="0" smtClean="0"/>
              <a:t>による</a:t>
            </a:r>
            <a:r>
              <a:rPr lang="en-US" altLang="ja-JP" sz="2000" dirty="0" smtClean="0"/>
              <a:t>511keVγ</a:t>
            </a:r>
            <a:endParaRPr kumimoji="1" lang="en-US" altLang="ja-JP" sz="2000" dirty="0" smtClean="0"/>
          </a:p>
        </p:txBody>
      </p:sp>
      <p:sp>
        <p:nvSpPr>
          <p:cNvPr id="16" name="テキスト ボックス 15"/>
          <p:cNvSpPr txBox="1"/>
          <p:nvPr/>
        </p:nvSpPr>
        <p:spPr>
          <a:xfrm>
            <a:off x="1849635" y="1251726"/>
            <a:ext cx="4237314" cy="707886"/>
          </a:xfrm>
          <a:prstGeom prst="rect">
            <a:avLst/>
          </a:prstGeom>
          <a:noFill/>
        </p:spPr>
        <p:txBody>
          <a:bodyPr wrap="none" rtlCol="0">
            <a:spAutoFit/>
          </a:bodyPr>
          <a:lstStyle/>
          <a:p>
            <a:r>
              <a:rPr lang="en-US" altLang="ja-JP" sz="2000" dirty="0" smtClean="0"/>
              <a:t>pick-off</a:t>
            </a:r>
            <a:r>
              <a:rPr lang="ja-JP" altLang="en-US" sz="2000" dirty="0" smtClean="0"/>
              <a:t>による</a:t>
            </a:r>
            <a:r>
              <a:rPr lang="en-US" altLang="ja-JP" sz="2000" dirty="0" smtClean="0"/>
              <a:t>511keVγ</a:t>
            </a:r>
            <a:r>
              <a:rPr lang="ja-JP" altLang="en-US" sz="2000" dirty="0" smtClean="0"/>
              <a:t>の</a:t>
            </a:r>
            <a:r>
              <a:rPr lang="en-US" altLang="ja-JP" sz="2000" dirty="0" err="1" smtClean="0"/>
              <a:t>compton</a:t>
            </a:r>
            <a:r>
              <a:rPr lang="ja-JP" altLang="en-US" sz="2000" dirty="0" smtClean="0"/>
              <a:t>散乱</a:t>
            </a:r>
            <a:endParaRPr lang="en-US" altLang="ja-JP" sz="2000" dirty="0" smtClean="0"/>
          </a:p>
          <a:p>
            <a:r>
              <a:rPr lang="ja-JP" altLang="en-US" sz="2000" dirty="0" smtClean="0"/>
              <a:t>と</a:t>
            </a:r>
            <a:r>
              <a:rPr kumimoji="1" lang="ja-JP" altLang="en-US" sz="2000" dirty="0" smtClean="0"/>
              <a:t>、</a:t>
            </a:r>
            <a:r>
              <a:rPr kumimoji="1" lang="en-US" altLang="ja-JP" sz="2000" u="sng" dirty="0" smtClean="0"/>
              <a:t>o-Ps</a:t>
            </a:r>
            <a:r>
              <a:rPr kumimoji="1" lang="ja-JP" altLang="en-US" sz="2000" dirty="0" smtClean="0"/>
              <a:t>による反応</a:t>
            </a:r>
            <a:endParaRPr kumimoji="1" lang="ja-JP" altLang="en-US" sz="2000" dirty="0"/>
          </a:p>
        </p:txBody>
      </p:sp>
      <p:cxnSp>
        <p:nvCxnSpPr>
          <p:cNvPr id="18" name="直線コネクタ 17"/>
          <p:cNvCxnSpPr>
            <a:stCxn id="7" idx="5"/>
          </p:cNvCxnSpPr>
          <p:nvPr/>
        </p:nvCxnSpPr>
        <p:spPr>
          <a:xfrm>
            <a:off x="7473031" y="4743519"/>
            <a:ext cx="310929" cy="2364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4375051" y="3089684"/>
            <a:ext cx="422032" cy="455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940148" y="4740811"/>
            <a:ext cx="0" cy="239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H="1" flipV="1">
            <a:off x="2124221" y="1931476"/>
            <a:ext cx="239149" cy="558505"/>
          </a:xfrm>
          <a:prstGeom prst="line">
            <a:avLst/>
          </a:prstGeom>
        </p:spPr>
        <p:style>
          <a:lnRef idx="1">
            <a:schemeClr val="accent1"/>
          </a:lnRef>
          <a:fillRef idx="0">
            <a:schemeClr val="accent1"/>
          </a:fillRef>
          <a:effectRef idx="0">
            <a:schemeClr val="accent1"/>
          </a:effectRef>
          <a:fontRef idx="minor">
            <a:schemeClr val="tx1"/>
          </a:fontRef>
        </p:style>
      </p:cxnSp>
      <p:sp>
        <p:nvSpPr>
          <p:cNvPr id="3" name="円/楕円 2"/>
          <p:cNvSpPr/>
          <p:nvPr/>
        </p:nvSpPr>
        <p:spPr>
          <a:xfrm>
            <a:off x="4040680" y="4474633"/>
            <a:ext cx="318720" cy="3187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377913" y="3719594"/>
            <a:ext cx="1984967" cy="369332"/>
          </a:xfrm>
          <a:prstGeom prst="rect">
            <a:avLst/>
          </a:prstGeom>
          <a:noFill/>
        </p:spPr>
        <p:txBody>
          <a:bodyPr wrap="none" rtlCol="0">
            <a:spAutoFit/>
          </a:bodyPr>
          <a:lstStyle/>
          <a:p>
            <a:r>
              <a:rPr kumimoji="1" lang="en-US" altLang="ja-JP" dirty="0" smtClean="0"/>
              <a:t>P-Ps</a:t>
            </a:r>
            <a:r>
              <a:rPr kumimoji="1" lang="ja-JP" altLang="en-US" dirty="0" smtClean="0"/>
              <a:t>による</a:t>
            </a:r>
            <a:r>
              <a:rPr kumimoji="1" lang="en-US" altLang="ja-JP" dirty="0" smtClean="0"/>
              <a:t>511keVγ</a:t>
            </a:r>
            <a:endParaRPr kumimoji="1" lang="ja-JP" altLang="en-US" dirty="0"/>
          </a:p>
        </p:txBody>
      </p:sp>
      <p:cxnSp>
        <p:nvCxnSpPr>
          <p:cNvPr id="21" name="直線コネクタ 20"/>
          <p:cNvCxnSpPr>
            <a:stCxn id="3" idx="7"/>
            <a:endCxn id="19" idx="1"/>
          </p:cNvCxnSpPr>
          <p:nvPr/>
        </p:nvCxnSpPr>
        <p:spPr>
          <a:xfrm flipV="1">
            <a:off x="4312725" y="3904260"/>
            <a:ext cx="1065188" cy="6170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133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12192000" cy="10079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kumimoji="1" lang="ja-JP" altLang="en-US" sz="6000" dirty="0" smtClean="0"/>
              <a:t>実験の目的</a:t>
            </a:r>
            <a:endParaRPr kumimoji="1" lang="ja-JP" altLang="en-US" sz="6000" dirty="0"/>
          </a:p>
        </p:txBody>
      </p:sp>
      <p:sp>
        <p:nvSpPr>
          <p:cNvPr id="3" name="テキスト ボックス 2"/>
          <p:cNvSpPr txBox="1"/>
          <p:nvPr/>
        </p:nvSpPr>
        <p:spPr>
          <a:xfrm>
            <a:off x="581890" y="2336907"/>
            <a:ext cx="10706220" cy="1200329"/>
          </a:xfrm>
          <a:prstGeom prst="rect">
            <a:avLst/>
          </a:prstGeom>
          <a:noFill/>
        </p:spPr>
        <p:txBody>
          <a:bodyPr wrap="square" rtlCol="0">
            <a:spAutoFit/>
          </a:bodyPr>
          <a:lstStyle/>
          <a:p>
            <a:r>
              <a:rPr lang="ja-JP" altLang="en-US" sz="3600" dirty="0" smtClean="0"/>
              <a:t>・ポジトロニウム</a:t>
            </a:r>
            <a:r>
              <a:rPr lang="en-US" altLang="ja-JP" sz="3600" dirty="0" smtClean="0"/>
              <a:t>(</a:t>
            </a:r>
            <a:r>
              <a:rPr lang="ja-JP" altLang="en-US" sz="3600" dirty="0" smtClean="0"/>
              <a:t>後述</a:t>
            </a:r>
            <a:r>
              <a:rPr lang="en-US" altLang="ja-JP" sz="3600" dirty="0" smtClean="0"/>
              <a:t>)</a:t>
            </a:r>
            <a:r>
              <a:rPr lang="ja-JP" altLang="en-US" sz="3600" dirty="0" smtClean="0"/>
              <a:t>の崩壊を観測</a:t>
            </a:r>
            <a:endParaRPr lang="en-US" altLang="ja-JP" sz="3600" dirty="0" smtClean="0"/>
          </a:p>
          <a:p>
            <a:r>
              <a:rPr lang="en-US" altLang="ja-JP" sz="3600" dirty="0"/>
              <a:t> </a:t>
            </a:r>
            <a:r>
              <a:rPr lang="en-US" altLang="ja-JP" sz="3600" dirty="0" smtClean="0"/>
              <a:t>     </a:t>
            </a:r>
            <a:r>
              <a:rPr lang="ja-JP" altLang="en-US" sz="3600" dirty="0" smtClean="0"/>
              <a:t>→オルソポジトロニウム</a:t>
            </a:r>
            <a:r>
              <a:rPr lang="en-US" altLang="ja-JP" sz="3600" dirty="0" smtClean="0"/>
              <a:t>(</a:t>
            </a:r>
            <a:r>
              <a:rPr lang="ja-JP" altLang="en-US" sz="3600" dirty="0" smtClean="0"/>
              <a:t>スピン</a:t>
            </a:r>
            <a:r>
              <a:rPr lang="en-US" altLang="ja-JP" sz="3600" dirty="0" smtClean="0"/>
              <a:t>1</a:t>
            </a:r>
            <a:r>
              <a:rPr lang="ja-JP" altLang="en-US" sz="3600" dirty="0" smtClean="0"/>
              <a:t>状態</a:t>
            </a:r>
            <a:r>
              <a:rPr lang="en-US" altLang="ja-JP" sz="3600" dirty="0" smtClean="0"/>
              <a:t>)</a:t>
            </a:r>
            <a:r>
              <a:rPr lang="ja-JP" altLang="en-US" sz="3600" dirty="0" smtClean="0"/>
              <a:t>の寿命を測定</a:t>
            </a:r>
            <a:endParaRPr lang="en-US" altLang="ja-JP" sz="3600" dirty="0" smtClean="0"/>
          </a:p>
        </p:txBody>
      </p:sp>
      <p:sp>
        <p:nvSpPr>
          <p:cNvPr id="4" name="テキスト ボックス 3"/>
          <p:cNvSpPr txBox="1"/>
          <p:nvPr/>
        </p:nvSpPr>
        <p:spPr>
          <a:xfrm>
            <a:off x="581890" y="4312227"/>
            <a:ext cx="10338955" cy="646331"/>
          </a:xfrm>
          <a:prstGeom prst="rect">
            <a:avLst/>
          </a:prstGeom>
          <a:noFill/>
        </p:spPr>
        <p:txBody>
          <a:bodyPr wrap="square" rtlCol="0">
            <a:spAutoFit/>
          </a:bodyPr>
          <a:lstStyle/>
          <a:p>
            <a:r>
              <a:rPr kumimoji="1" lang="ja-JP" altLang="en-US" sz="3600" dirty="0" smtClean="0"/>
              <a:t>・量子電磁気学（</a:t>
            </a:r>
            <a:r>
              <a:rPr kumimoji="1" lang="en-US" altLang="ja-JP" sz="3600" dirty="0" smtClean="0"/>
              <a:t>QED</a:t>
            </a:r>
            <a:r>
              <a:rPr kumimoji="1" lang="ja-JP" altLang="en-US" sz="3600" dirty="0" smtClean="0"/>
              <a:t>）による理論値との比較検証</a:t>
            </a:r>
            <a:endParaRPr kumimoji="1" lang="ja-JP" altLang="en-US" sz="3600" dirty="0"/>
          </a:p>
        </p:txBody>
      </p:sp>
      <p:sp>
        <p:nvSpPr>
          <p:cNvPr id="6" name="スライド番号プレースホルダー 5"/>
          <p:cNvSpPr>
            <a:spLocks noGrp="1"/>
          </p:cNvSpPr>
          <p:nvPr>
            <p:ph type="sldNum" sz="quarter" idx="12"/>
          </p:nvPr>
        </p:nvSpPr>
        <p:spPr/>
        <p:txBody>
          <a:bodyPr/>
          <a:lstStyle/>
          <a:p>
            <a:fld id="{920146D6-F2DB-4ED1-95D1-5E5889B24418}" type="slidenum">
              <a:rPr kumimoji="1" lang="ja-JP" altLang="en-US" smtClean="0"/>
              <a:t>4</a:t>
            </a:fld>
            <a:endParaRPr kumimoji="1" lang="ja-JP" altLang="en-US"/>
          </a:p>
        </p:txBody>
      </p:sp>
    </p:spTree>
    <p:extLst>
      <p:ext uri="{BB962C8B-B14F-4D97-AF65-F5344CB8AC3E}">
        <p14:creationId xmlns:p14="http://schemas.microsoft.com/office/powerpoint/2010/main" val="313203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14064"/>
            <a:ext cx="12192000"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altLang="ja-JP" sz="6000" dirty="0" smtClean="0"/>
              <a:t>  </a:t>
            </a:r>
            <a:r>
              <a:rPr lang="ja-JP" altLang="en-US" sz="6000" dirty="0" smtClean="0"/>
              <a:t>補正方法</a:t>
            </a:r>
            <a:endParaRPr kumimoji="1" lang="ja-JP" altLang="en-US" sz="6000" dirty="0"/>
          </a:p>
        </p:txBody>
      </p:sp>
      <p:sp>
        <p:nvSpPr>
          <p:cNvPr id="2" name="スライド番号プレースホルダー 1"/>
          <p:cNvSpPr>
            <a:spLocks noGrp="1"/>
          </p:cNvSpPr>
          <p:nvPr>
            <p:ph type="sldNum" sz="quarter" idx="12"/>
          </p:nvPr>
        </p:nvSpPr>
        <p:spPr/>
        <p:txBody>
          <a:bodyPr/>
          <a:lstStyle/>
          <a:p>
            <a:fld id="{920146D6-F2DB-4ED1-95D1-5E5889B24418}" type="slidenum">
              <a:rPr kumimoji="1" lang="ja-JP" altLang="en-US" smtClean="0"/>
              <a:t>40</a:t>
            </a:fld>
            <a:endParaRPr kumimoji="1" lang="ja-JP" altLang="en-US"/>
          </a:p>
        </p:txBody>
      </p:sp>
      <p:sp>
        <p:nvSpPr>
          <p:cNvPr id="4" name="テキスト ボックス 3"/>
          <p:cNvSpPr txBox="1"/>
          <p:nvPr/>
        </p:nvSpPr>
        <p:spPr>
          <a:xfrm>
            <a:off x="558680" y="1180488"/>
            <a:ext cx="10721653" cy="1323439"/>
          </a:xfrm>
          <a:prstGeom prst="rect">
            <a:avLst/>
          </a:prstGeom>
          <a:noFill/>
        </p:spPr>
        <p:txBody>
          <a:bodyPr wrap="none" rtlCol="0">
            <a:spAutoFit/>
          </a:bodyPr>
          <a:lstStyle/>
          <a:p>
            <a:r>
              <a:rPr lang="en-US" altLang="ja-JP" sz="4000" dirty="0" smtClean="0"/>
              <a:t>Pick-off</a:t>
            </a:r>
            <a:r>
              <a:rPr lang="ja-JP" altLang="en-US" sz="4000" dirty="0" smtClean="0"/>
              <a:t>反応による寿命の変化（崩壊幅の増加）を</a:t>
            </a:r>
            <a:endParaRPr lang="en-US" altLang="ja-JP" sz="4000" dirty="0" smtClean="0"/>
          </a:p>
          <a:p>
            <a:r>
              <a:rPr kumimoji="1" lang="ja-JP" altLang="en-US" sz="4000" dirty="0" smtClean="0"/>
              <a:t>補正するために、以下のような関数を用いた。</a:t>
            </a:r>
            <a:endParaRPr kumimoji="1" lang="ja-JP" altLang="en-US" sz="4000" dirty="0"/>
          </a:p>
        </p:txBody>
      </p:sp>
      <p:sp>
        <p:nvSpPr>
          <p:cNvPr id="7" name="テキスト ボックス 6"/>
          <p:cNvSpPr txBox="1"/>
          <p:nvPr/>
        </p:nvSpPr>
        <p:spPr>
          <a:xfrm>
            <a:off x="558680" y="4745071"/>
            <a:ext cx="11572079" cy="1754326"/>
          </a:xfrm>
          <a:prstGeom prst="rect">
            <a:avLst/>
          </a:prstGeom>
          <a:noFill/>
        </p:spPr>
        <p:txBody>
          <a:bodyPr wrap="none" rtlCol="0">
            <a:spAutoFit/>
          </a:bodyPr>
          <a:lstStyle/>
          <a:p>
            <a:r>
              <a:rPr lang="ja-JP" altLang="en-US" sz="3600" dirty="0" smtClean="0"/>
              <a:t>この値を計算するため、</a:t>
            </a:r>
            <a:r>
              <a:rPr lang="en-US" altLang="ja-JP" sz="3600" dirty="0" smtClean="0"/>
              <a:t>511keV</a:t>
            </a:r>
            <a:r>
              <a:rPr lang="ja-JP" altLang="en-US" sz="3600" dirty="0" smtClean="0"/>
              <a:t>のピークのイベントを用いて</a:t>
            </a:r>
            <a:endParaRPr lang="en-US" altLang="ja-JP" sz="3600" dirty="0" smtClean="0"/>
          </a:p>
          <a:p>
            <a:r>
              <a:rPr lang="ja-JP" altLang="en-US" sz="3600" dirty="0" smtClean="0"/>
              <a:t>規格化を行った。</a:t>
            </a:r>
            <a:endParaRPr lang="en-US" altLang="ja-JP" sz="3600" dirty="0" smtClean="0"/>
          </a:p>
          <a:p>
            <a:r>
              <a:rPr kumimoji="1" lang="ja-JP" altLang="en-US" sz="3600" dirty="0" smtClean="0"/>
              <a:t>その様子を次のスライドに示す。</a:t>
            </a:r>
            <a:endParaRPr kumimoji="1" lang="ja-JP" altLang="en-US" sz="3600" dirty="0"/>
          </a:p>
        </p:txBody>
      </p:sp>
      <mc:AlternateContent xmlns:mc="http://schemas.openxmlformats.org/markup-compatibility/2006" xmlns:a14="http://schemas.microsoft.com/office/drawing/2010/main">
        <mc:Choice Requires="a14">
          <p:sp>
            <p:nvSpPr>
              <p:cNvPr id="9" name="テキスト ボックス 8"/>
              <p:cNvSpPr txBox="1"/>
              <p:nvPr/>
            </p:nvSpPr>
            <p:spPr>
              <a:xfrm>
                <a:off x="2163503" y="2478960"/>
                <a:ext cx="7422417" cy="12992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charset="0"/>
                        </a:rPr>
                        <m:t>𝑓</m:t>
                      </m:r>
                      <m:d>
                        <m:dPr>
                          <m:ctrlPr>
                            <a:rPr kumimoji="1" lang="en-US" altLang="ja-JP" sz="4000" b="0" i="1" smtClean="0">
                              <a:latin typeface="Cambria Math" charset="0"/>
                            </a:rPr>
                          </m:ctrlPr>
                        </m:dPr>
                        <m:e>
                          <m:r>
                            <a:rPr kumimoji="1" lang="en-US" altLang="ja-JP" sz="4000" b="0" i="1" smtClean="0">
                              <a:latin typeface="Cambria Math" charset="0"/>
                            </a:rPr>
                            <m:t>𝑡</m:t>
                          </m:r>
                        </m:e>
                      </m:d>
                      <m:r>
                        <a:rPr kumimoji="1" lang="en-US" altLang="ja-JP" sz="4000" b="0" i="0" smtClean="0">
                          <a:latin typeface="Cambria Math" charset="0"/>
                        </a:rPr>
                        <m:t>=</m:t>
                      </m:r>
                      <m:f>
                        <m:fPr>
                          <m:ctrlPr>
                            <a:rPr kumimoji="1" lang="mr-IN" altLang="ja-JP" sz="4000" b="0" i="1" smtClean="0">
                              <a:latin typeface="Cambria Math" charset="0"/>
                            </a:rPr>
                          </m:ctrlPr>
                        </m:fPr>
                        <m:num>
                          <m:sSub>
                            <m:sSubPr>
                              <m:ctrlPr>
                                <a:rPr kumimoji="1" lang="en-US" altLang="ja-JP" sz="4000" b="0" i="1" smtClean="0">
                                  <a:latin typeface="Cambria Math" charset="0"/>
                                </a:rPr>
                              </m:ctrlPr>
                            </m:sSubPr>
                            <m:e>
                              <m:r>
                                <m:rPr>
                                  <m:sty m:val="p"/>
                                </m:rPr>
                                <a:rPr kumimoji="1" lang="el-GR" altLang="ja-JP" sz="4000" b="0" i="1" smtClean="0">
                                  <a:latin typeface="Cambria Math" charset="0"/>
                                  <a:ea typeface="Cambria Math" charset="0"/>
                                  <a:cs typeface="Cambria Math" charset="0"/>
                                </a:rPr>
                                <m:t>Γ</m:t>
                              </m:r>
                            </m:e>
                            <m:sub>
                              <m:r>
                                <a:rPr kumimoji="1" lang="en-US" altLang="ja-JP" sz="4000" b="0" i="1" smtClean="0">
                                  <a:latin typeface="Cambria Math" charset="0"/>
                                </a:rPr>
                                <m:t>𝑝𝑖𝑐𝑘</m:t>
                              </m:r>
                              <m:r>
                                <a:rPr kumimoji="1" lang="en-US" altLang="ja-JP" sz="4000" b="0" i="1" smtClean="0">
                                  <a:latin typeface="Cambria Math" charset="0"/>
                                </a:rPr>
                                <m:t>−</m:t>
                              </m:r>
                              <m:r>
                                <a:rPr kumimoji="1" lang="en-US" altLang="ja-JP" sz="4000" b="0" i="1" smtClean="0">
                                  <a:latin typeface="Cambria Math" charset="0"/>
                                </a:rPr>
                                <m:t>𝑜𝑓𝑓</m:t>
                              </m:r>
                            </m:sub>
                          </m:sSub>
                        </m:num>
                        <m:den>
                          <m:sSub>
                            <m:sSubPr>
                              <m:ctrlPr>
                                <a:rPr kumimoji="1" lang="en-US" altLang="ja-JP" sz="4000" b="0" i="1" smtClean="0">
                                  <a:latin typeface="Cambria Math" charset="0"/>
                                </a:rPr>
                              </m:ctrlPr>
                            </m:sSubPr>
                            <m:e>
                              <m:r>
                                <m:rPr>
                                  <m:sty m:val="p"/>
                                </m:rPr>
                                <a:rPr kumimoji="1" lang="el-GR" altLang="ja-JP" sz="4000" b="0" i="1" smtClean="0">
                                  <a:latin typeface="Cambria Math" charset="0"/>
                                  <a:ea typeface="Cambria Math" charset="0"/>
                                  <a:cs typeface="Cambria Math" charset="0"/>
                                </a:rPr>
                                <m:t>Γ</m:t>
                              </m:r>
                            </m:e>
                            <m:sub>
                              <m:r>
                                <a:rPr kumimoji="1" lang="en-US" altLang="ja-JP" sz="4000" b="0" i="1" smtClean="0">
                                  <a:latin typeface="Cambria Math" charset="0"/>
                                </a:rPr>
                                <m:t>𝑜𝑟𝑡h𝑜</m:t>
                              </m:r>
                            </m:sub>
                          </m:sSub>
                        </m:den>
                      </m:f>
                      <m:r>
                        <a:rPr kumimoji="1" lang="en-US" altLang="ja-JP" sz="4000" b="0" i="1" smtClean="0">
                          <a:latin typeface="Cambria Math" charset="0"/>
                        </a:rPr>
                        <m:t>=</m:t>
                      </m:r>
                      <m:f>
                        <m:fPr>
                          <m:ctrlPr>
                            <a:rPr kumimoji="1" lang="mr-IN" altLang="ja-JP" sz="4000" b="0" i="1" smtClean="0">
                              <a:latin typeface="Cambria Math" charset="0"/>
                            </a:rPr>
                          </m:ctrlPr>
                        </m:fPr>
                        <m:num>
                          <m:r>
                            <m:rPr>
                              <m:sty m:val="p"/>
                            </m:rPr>
                            <a:rPr lang="en-US" altLang="ja-JP" sz="4000" b="0" i="0" smtClean="0">
                              <a:latin typeface="Cambria Math" charset="0"/>
                            </a:rPr>
                            <m:t>Δ</m:t>
                          </m:r>
                          <m:sSub>
                            <m:sSubPr>
                              <m:ctrlPr>
                                <a:rPr lang="en-US" altLang="ja-JP" sz="4000" b="0" i="1" smtClean="0">
                                  <a:latin typeface="Cambria Math" charset="0"/>
                                </a:rPr>
                              </m:ctrlPr>
                            </m:sSubPr>
                            <m:e>
                              <m:r>
                                <a:rPr lang="en-US" altLang="ja-JP" sz="4000" b="0" i="1" smtClean="0">
                                  <a:latin typeface="Cambria Math" charset="0"/>
                                </a:rPr>
                                <m:t>𝑁</m:t>
                              </m:r>
                            </m:e>
                            <m:sub>
                              <m:r>
                                <a:rPr lang="en-US" altLang="ja-JP" sz="4000" b="0" i="1" smtClean="0">
                                  <a:latin typeface="Cambria Math" charset="0"/>
                                </a:rPr>
                                <m:t>𝑝𝑖𝑐𝑘</m:t>
                              </m:r>
                              <m:r>
                                <a:rPr lang="en-US" altLang="ja-JP" sz="4000" b="0" i="1" smtClean="0">
                                  <a:latin typeface="Cambria Math" charset="0"/>
                                </a:rPr>
                                <m:t>−</m:t>
                              </m:r>
                              <m:r>
                                <a:rPr lang="en-US" altLang="ja-JP" sz="4000" b="0" i="1" smtClean="0">
                                  <a:latin typeface="Cambria Math" charset="0"/>
                                </a:rPr>
                                <m:t>𝑜𝑓𝑓</m:t>
                              </m:r>
                            </m:sub>
                          </m:sSub>
                          <m:r>
                            <a:rPr lang="en-US" altLang="ja-JP" sz="4000" b="0" i="1" smtClean="0">
                              <a:latin typeface="Cambria Math" charset="0"/>
                            </a:rPr>
                            <m:t>(</m:t>
                          </m:r>
                          <m:r>
                            <a:rPr lang="en-US" altLang="ja-JP" sz="4000" b="0" i="1" smtClean="0">
                              <a:latin typeface="Cambria Math" charset="0"/>
                            </a:rPr>
                            <m:t>𝑡</m:t>
                          </m:r>
                          <m:r>
                            <a:rPr lang="en-US" altLang="ja-JP" sz="4000" b="0" i="1" smtClean="0">
                              <a:latin typeface="Cambria Math" charset="0"/>
                            </a:rPr>
                            <m:t>)</m:t>
                          </m:r>
                        </m:num>
                        <m:den>
                          <m:r>
                            <m:rPr>
                              <m:sty m:val="p"/>
                            </m:rPr>
                            <a:rPr lang="en-US" altLang="ja-JP" sz="4000" b="0" i="0" smtClean="0">
                              <a:latin typeface="Cambria Math" charset="0"/>
                            </a:rPr>
                            <m:t>Δ</m:t>
                          </m:r>
                          <m:sSub>
                            <m:sSubPr>
                              <m:ctrlPr>
                                <a:rPr lang="en-US" altLang="ja-JP" sz="4000" b="0" i="1" smtClean="0">
                                  <a:latin typeface="Cambria Math" charset="0"/>
                                </a:rPr>
                              </m:ctrlPr>
                            </m:sSubPr>
                            <m:e>
                              <m:r>
                                <a:rPr lang="en-US" altLang="ja-JP" sz="4000" b="0" i="1" smtClean="0">
                                  <a:latin typeface="Cambria Math" charset="0"/>
                                </a:rPr>
                                <m:t>𝑁</m:t>
                              </m:r>
                            </m:e>
                            <m:sub>
                              <m:r>
                                <a:rPr lang="en-US" altLang="ja-JP" sz="4000" b="0" i="1" smtClean="0">
                                  <a:latin typeface="Cambria Math" charset="0"/>
                                </a:rPr>
                                <m:t>𝑜𝑟𝑡h𝑜</m:t>
                              </m:r>
                            </m:sub>
                          </m:sSub>
                          <m:r>
                            <a:rPr lang="en-US" altLang="ja-JP" sz="4000" b="0" i="1" smtClean="0">
                              <a:latin typeface="Cambria Math" charset="0"/>
                            </a:rPr>
                            <m:t>(</m:t>
                          </m:r>
                          <m:r>
                            <a:rPr lang="en-US" altLang="ja-JP" sz="4000" b="0" i="1" smtClean="0">
                              <a:latin typeface="Cambria Math" charset="0"/>
                            </a:rPr>
                            <m:t>𝑡</m:t>
                          </m:r>
                          <m:r>
                            <a:rPr lang="en-US" altLang="ja-JP" sz="4000" b="0" i="1" smtClean="0">
                              <a:latin typeface="Cambria Math" charset="0"/>
                            </a:rPr>
                            <m:t>)</m:t>
                          </m:r>
                        </m:den>
                      </m:f>
                    </m:oMath>
                  </m:oMathPara>
                </a14:m>
                <a:endParaRPr kumimoji="1" lang="ja-JP" altLang="en-US" sz="40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2163503" y="2478960"/>
                <a:ext cx="7422417" cy="1299266"/>
              </a:xfrm>
              <a:prstGeom prst="rect">
                <a:avLst/>
              </a:prstGeom>
              <a:blipFill rotWithShape="0">
                <a:blip r:embed="rId3"/>
                <a:stretch>
                  <a:fillRect/>
                </a:stretch>
              </a:blipFill>
            </p:spPr>
            <p:txBody>
              <a:bodyPr/>
              <a:lstStyle/>
              <a:p>
                <a:r>
                  <a:rPr lang="ja-JP" altLang="en-US">
                    <a:noFill/>
                  </a:rPr>
                  <a:t> </a:t>
                </a:r>
              </a:p>
            </p:txBody>
          </p:sp>
        </mc:Fallback>
      </mc:AlternateContent>
      <p:sp>
        <p:nvSpPr>
          <p:cNvPr id="10" name="円/楕円 9"/>
          <p:cNvSpPr>
            <a:spLocks noChangeAspect="1"/>
          </p:cNvSpPr>
          <p:nvPr/>
        </p:nvSpPr>
        <p:spPr>
          <a:xfrm>
            <a:off x="1467575" y="2980720"/>
            <a:ext cx="324000" cy="3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2" name="テキスト ボックス 11"/>
              <p:cNvSpPr txBox="1"/>
              <p:nvPr/>
            </p:nvSpPr>
            <p:spPr>
              <a:xfrm>
                <a:off x="668927" y="3929618"/>
                <a:ext cx="11258595" cy="702052"/>
              </a:xfrm>
              <a:prstGeom prst="rect">
                <a:avLst/>
              </a:prstGeom>
              <a:noFill/>
            </p:spPr>
            <p:txBody>
              <a:bodyPr wrap="none" rtlCol="0">
                <a:spAutoFit/>
              </a:bodyPr>
              <a:lstStyle/>
              <a:p>
                <a:r>
                  <a:rPr lang="ja-JP" altLang="en-US" sz="3600" dirty="0" smtClean="0"/>
                  <a:t>（</a:t>
                </a:r>
                <a14:m>
                  <m:oMath xmlns:m="http://schemas.openxmlformats.org/officeDocument/2006/math">
                    <m:sSub>
                      <m:sSubPr>
                        <m:ctrlPr>
                          <a:rPr lang="en-US" altLang="ja-JP" sz="3600" i="1" smtClean="0">
                            <a:latin typeface="Cambria Math" charset="0"/>
                          </a:rPr>
                        </m:ctrlPr>
                      </m:sSubPr>
                      <m:e>
                        <m:r>
                          <m:rPr>
                            <m:sty m:val="p"/>
                          </m:rPr>
                          <a:rPr lang="el-GR" altLang="ja-JP" sz="3600" i="1" smtClean="0">
                            <a:latin typeface="Cambria Math" charset="0"/>
                            <a:ea typeface="Cambria Math" charset="0"/>
                            <a:cs typeface="Cambria Math" charset="0"/>
                          </a:rPr>
                          <m:t>Γ</m:t>
                        </m:r>
                      </m:e>
                      <m:sub>
                        <m:r>
                          <a:rPr lang="en-US" altLang="ja-JP" sz="3600" b="0" i="1" smtClean="0">
                            <a:latin typeface="Cambria Math" charset="0"/>
                          </a:rPr>
                          <m:t>𝑜𝑏𝑠</m:t>
                        </m:r>
                      </m:sub>
                    </m:sSub>
                    <m:r>
                      <a:rPr lang="en-US" altLang="ja-JP" sz="3600" b="0" i="1" smtClean="0">
                        <a:latin typeface="Cambria Math" charset="0"/>
                      </a:rPr>
                      <m:t>=</m:t>
                    </m:r>
                    <m:sSub>
                      <m:sSubPr>
                        <m:ctrlPr>
                          <a:rPr lang="en-US" altLang="ja-JP" sz="3600" b="0" i="1" smtClean="0">
                            <a:latin typeface="Cambria Math" charset="0"/>
                          </a:rPr>
                        </m:ctrlPr>
                      </m:sSubPr>
                      <m:e>
                        <m:r>
                          <m:rPr>
                            <m:sty m:val="p"/>
                          </m:rPr>
                          <a:rPr lang="el-GR" altLang="ja-JP" sz="3600" b="0" i="1" smtClean="0">
                            <a:latin typeface="Cambria Math" charset="0"/>
                            <a:ea typeface="Cambria Math" charset="0"/>
                            <a:cs typeface="Cambria Math" charset="0"/>
                          </a:rPr>
                          <m:t>Γ</m:t>
                        </m:r>
                      </m:e>
                      <m:sub>
                        <m:r>
                          <a:rPr lang="en-US" altLang="ja-JP" sz="3600" b="0" i="1" smtClean="0">
                            <a:latin typeface="Cambria Math" charset="0"/>
                          </a:rPr>
                          <m:t>𝑜𝑟𝑡h𝑜</m:t>
                        </m:r>
                      </m:sub>
                    </m:sSub>
                    <m:r>
                      <a:rPr lang="en-US" altLang="ja-JP" sz="3600" b="0" i="1" smtClean="0">
                        <a:latin typeface="Cambria Math" charset="0"/>
                      </a:rPr>
                      <m:t>+</m:t>
                    </m:r>
                    <m:sSub>
                      <m:sSubPr>
                        <m:ctrlPr>
                          <a:rPr lang="en-US" altLang="ja-JP" sz="3600" b="0" i="1" smtClean="0">
                            <a:latin typeface="Cambria Math" charset="0"/>
                          </a:rPr>
                        </m:ctrlPr>
                      </m:sSubPr>
                      <m:e>
                        <m:r>
                          <m:rPr>
                            <m:sty m:val="p"/>
                          </m:rPr>
                          <a:rPr lang="el-GR" altLang="ja-JP" sz="3600" b="0" i="1" smtClean="0">
                            <a:latin typeface="Cambria Math" charset="0"/>
                            <a:ea typeface="Cambria Math" charset="0"/>
                            <a:cs typeface="Cambria Math" charset="0"/>
                          </a:rPr>
                          <m:t>Γ</m:t>
                        </m:r>
                      </m:e>
                      <m:sub>
                        <m:r>
                          <a:rPr lang="en-US" altLang="ja-JP" sz="3600" b="0" i="1" smtClean="0">
                            <a:latin typeface="Cambria Math" charset="0"/>
                          </a:rPr>
                          <m:t>𝑝𝑖𝑐𝑘</m:t>
                        </m:r>
                        <m:r>
                          <a:rPr lang="en-US" altLang="ja-JP" sz="3600" b="0" i="1" smtClean="0">
                            <a:latin typeface="Cambria Math" charset="0"/>
                          </a:rPr>
                          <m:t>−</m:t>
                        </m:r>
                        <m:r>
                          <a:rPr lang="en-US" altLang="ja-JP" sz="3600" b="0" i="1" smtClean="0">
                            <a:latin typeface="Cambria Math" charset="0"/>
                          </a:rPr>
                          <m:t>𝑜𝑓𝑓</m:t>
                        </m:r>
                      </m:sub>
                    </m:sSub>
                    <m:r>
                      <a:rPr lang="ja-JP" altLang="en-US" sz="3600" i="1" smtClean="0">
                        <a:latin typeface="Cambria Math" charset="0"/>
                      </a:rPr>
                      <m:t>であり</m:t>
                    </m:r>
                    <m:r>
                      <a:rPr lang="ja-JP" altLang="en-US" sz="3600" b="0" i="1" smtClean="0">
                        <a:latin typeface="Cambria Math" charset="0"/>
                      </a:rPr>
                      <m:t>、</m:t>
                    </m:r>
                    <m:sSub>
                      <m:sSubPr>
                        <m:ctrlPr>
                          <a:rPr lang="en-US" altLang="ja-JP" sz="3600" b="0" i="1" smtClean="0">
                            <a:latin typeface="Cambria Math" charset="0"/>
                          </a:rPr>
                        </m:ctrlPr>
                      </m:sSubPr>
                      <m:e>
                        <m:r>
                          <m:rPr>
                            <m:sty m:val="p"/>
                          </m:rPr>
                          <a:rPr lang="el-GR" altLang="ja-JP" sz="3600" b="0" i="1" smtClean="0">
                            <a:latin typeface="Cambria Math" charset="0"/>
                            <a:ea typeface="Cambria Math" charset="0"/>
                            <a:cs typeface="Cambria Math" charset="0"/>
                          </a:rPr>
                          <m:t>Γ</m:t>
                        </m:r>
                      </m:e>
                      <m:sub>
                        <m:r>
                          <a:rPr lang="en-US" altLang="ja-JP" sz="3600" b="0" i="1" smtClean="0">
                            <a:latin typeface="Cambria Math" charset="0"/>
                          </a:rPr>
                          <m:t>𝑜𝑟𝑡h𝑜</m:t>
                        </m:r>
                      </m:sub>
                    </m:sSub>
                    <m:r>
                      <a:rPr lang="ja-JP" altLang="en-US" sz="3600" i="1" smtClean="0">
                        <a:latin typeface="Cambria Math" charset="0"/>
                      </a:rPr>
                      <m:t>が求めたい</m:t>
                    </m:r>
                  </m:oMath>
                </a14:m>
                <a:r>
                  <a:rPr lang="ja-JP" altLang="en-US" sz="3600" b="0" dirty="0" smtClean="0"/>
                  <a:t>もの）</a:t>
                </a:r>
                <a:endParaRPr lang="en-US" altLang="ja-JP" sz="3600" b="0" dirty="0" smtClean="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668927" y="3929618"/>
                <a:ext cx="11258595" cy="702052"/>
              </a:xfrm>
              <a:prstGeom prst="rect">
                <a:avLst/>
              </a:prstGeom>
              <a:blipFill rotWithShape="0">
                <a:blip r:embed="rId4"/>
                <a:stretch>
                  <a:fillRect l="-1678" t="-16522" r="-704" b="-21739"/>
                </a:stretch>
              </a:blipFill>
            </p:spPr>
            <p:txBody>
              <a:bodyPr/>
              <a:lstStyle/>
              <a:p>
                <a:r>
                  <a:rPr lang="ja-JP" altLang="en-US">
                    <a:noFill/>
                  </a:rPr>
                  <a:t> </a:t>
                </a:r>
              </a:p>
            </p:txBody>
          </p:sp>
        </mc:Fallback>
      </mc:AlternateContent>
      <p:sp>
        <p:nvSpPr>
          <p:cNvPr id="11" name="テキスト ボックス 10"/>
          <p:cNvSpPr txBox="1"/>
          <p:nvPr/>
        </p:nvSpPr>
        <p:spPr>
          <a:xfrm>
            <a:off x="9741259" y="2805427"/>
            <a:ext cx="1957775" cy="646331"/>
          </a:xfrm>
          <a:prstGeom prst="rect">
            <a:avLst/>
          </a:prstGeom>
          <a:noFill/>
        </p:spPr>
        <p:txBody>
          <a:bodyPr wrap="square" rtlCol="0">
            <a:spAutoFit/>
          </a:bodyPr>
          <a:lstStyle/>
          <a:p>
            <a:pPr algn="ctr"/>
            <a:r>
              <a:rPr kumimoji="1" lang="en-US" altLang="ja-JP" sz="3600" dirty="0" smtClean="0"/>
              <a:t>(4.3)</a:t>
            </a:r>
            <a:endParaRPr kumimoji="1" lang="ja-JP" altLang="en-US" sz="3600" dirty="0"/>
          </a:p>
        </p:txBody>
      </p:sp>
    </p:spTree>
    <p:extLst>
      <p:ext uri="{BB962C8B-B14F-4D97-AF65-F5344CB8AC3E}">
        <p14:creationId xmlns:p14="http://schemas.microsoft.com/office/powerpoint/2010/main" val="5285927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14064"/>
            <a:ext cx="12192000"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altLang="ja-JP" sz="6000" dirty="0" smtClean="0"/>
              <a:t>  </a:t>
            </a:r>
            <a:r>
              <a:rPr lang="ja-JP" altLang="en-US" sz="6000" dirty="0" smtClean="0"/>
              <a:t>補正方法</a:t>
            </a:r>
            <a:endParaRPr kumimoji="1" lang="ja-JP" altLang="en-US" sz="6000" dirty="0"/>
          </a:p>
        </p:txBody>
      </p:sp>
      <p:sp>
        <p:nvSpPr>
          <p:cNvPr id="2" name="スライド番号プレースホルダー 1"/>
          <p:cNvSpPr>
            <a:spLocks noGrp="1"/>
          </p:cNvSpPr>
          <p:nvPr>
            <p:ph type="sldNum" sz="quarter" idx="12"/>
          </p:nvPr>
        </p:nvSpPr>
        <p:spPr/>
        <p:txBody>
          <a:bodyPr/>
          <a:lstStyle/>
          <a:p>
            <a:fld id="{920146D6-F2DB-4ED1-95D1-5E5889B24418}" type="slidenum">
              <a:rPr kumimoji="1" lang="ja-JP" altLang="en-US" smtClean="0"/>
              <a:t>41</a:t>
            </a:fld>
            <a:endParaRPr kumimoji="1" lang="ja-JP" altLang="en-US"/>
          </a:p>
        </p:txBody>
      </p:sp>
      <p:pic>
        <p:nvPicPr>
          <p:cNvPr id="5" name="図 4" descr="pickoff_metho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135" y="1298401"/>
            <a:ext cx="10983729" cy="51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p:cNvSpPr/>
          <p:nvPr/>
        </p:nvSpPr>
        <p:spPr>
          <a:xfrm>
            <a:off x="2076773" y="3130658"/>
            <a:ext cx="619932" cy="334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flipV="1">
            <a:off x="3006672" y="2991173"/>
            <a:ext cx="0" cy="1512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240425" y="4569428"/>
            <a:ext cx="1716175" cy="369332"/>
          </a:xfrm>
          <a:prstGeom prst="rect">
            <a:avLst/>
          </a:prstGeom>
          <a:noFill/>
        </p:spPr>
        <p:txBody>
          <a:bodyPr wrap="none" rtlCol="0">
            <a:spAutoFit/>
          </a:bodyPr>
          <a:lstStyle/>
          <a:p>
            <a:r>
              <a:rPr kumimoji="1" lang="en-US" altLang="ja-JP" dirty="0" smtClean="0"/>
              <a:t>511keV</a:t>
            </a:r>
            <a:r>
              <a:rPr kumimoji="1" lang="ja-JP" altLang="en-US" dirty="0" smtClean="0"/>
              <a:t>のピーク</a:t>
            </a:r>
            <a:endParaRPr kumimoji="1" lang="ja-JP" altLang="en-US" dirty="0"/>
          </a:p>
        </p:txBody>
      </p:sp>
      <p:sp>
        <p:nvSpPr>
          <p:cNvPr id="14" name="正方形/長方形 13"/>
          <p:cNvSpPr/>
          <p:nvPr/>
        </p:nvSpPr>
        <p:spPr>
          <a:xfrm>
            <a:off x="1658319" y="2991173"/>
            <a:ext cx="582106" cy="370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937289" y="3115160"/>
            <a:ext cx="513282" cy="369332"/>
          </a:xfrm>
          <a:prstGeom prst="rect">
            <a:avLst/>
          </a:prstGeom>
          <a:noFill/>
        </p:spPr>
        <p:txBody>
          <a:bodyPr wrap="none" rtlCol="0">
            <a:spAutoFit/>
          </a:bodyPr>
          <a:lstStyle/>
          <a:p>
            <a:r>
              <a:rPr kumimoji="1" lang="en-US" altLang="ja-JP" dirty="0" smtClean="0"/>
              <a:t>0ns</a:t>
            </a:r>
            <a:endParaRPr kumimoji="1" lang="ja-JP" altLang="en-US" dirty="0"/>
          </a:p>
        </p:txBody>
      </p:sp>
      <p:sp>
        <p:nvSpPr>
          <p:cNvPr id="4" name="テキスト ボックス 3"/>
          <p:cNvSpPr txBox="1"/>
          <p:nvPr/>
        </p:nvSpPr>
        <p:spPr>
          <a:xfrm>
            <a:off x="1146876" y="5176434"/>
            <a:ext cx="2180405" cy="369332"/>
          </a:xfrm>
          <a:prstGeom prst="rect">
            <a:avLst/>
          </a:prstGeom>
          <a:noFill/>
        </p:spPr>
        <p:txBody>
          <a:bodyPr wrap="none" rtlCol="0">
            <a:spAutoFit/>
          </a:bodyPr>
          <a:lstStyle/>
          <a:p>
            <a:r>
              <a:rPr kumimoji="1" lang="en-US" altLang="ja-JP" dirty="0" err="1" smtClean="0"/>
              <a:t>compton</a:t>
            </a:r>
            <a:r>
              <a:rPr kumimoji="1" lang="ja-JP" altLang="en-US" dirty="0" smtClean="0"/>
              <a:t>散乱の分布</a:t>
            </a:r>
            <a:endParaRPr kumimoji="1" lang="ja-JP" altLang="en-US" dirty="0"/>
          </a:p>
        </p:txBody>
      </p:sp>
      <p:sp>
        <p:nvSpPr>
          <p:cNvPr id="9" name="正方形/長方形 8"/>
          <p:cNvSpPr/>
          <p:nvPr/>
        </p:nvSpPr>
        <p:spPr>
          <a:xfrm>
            <a:off x="1115878" y="5098944"/>
            <a:ext cx="2180405" cy="4959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545595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14064"/>
            <a:ext cx="12192000"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altLang="ja-JP" sz="6000" dirty="0" smtClean="0"/>
              <a:t>  </a:t>
            </a:r>
            <a:r>
              <a:rPr lang="ja-JP" altLang="en-US" sz="6000" dirty="0" smtClean="0"/>
              <a:t>補正方法</a:t>
            </a:r>
            <a:endParaRPr kumimoji="1" lang="ja-JP" altLang="en-US" sz="6000" dirty="0"/>
          </a:p>
        </p:txBody>
      </p:sp>
      <p:sp>
        <p:nvSpPr>
          <p:cNvPr id="2" name="スライド番号プレースホルダー 1"/>
          <p:cNvSpPr>
            <a:spLocks noGrp="1"/>
          </p:cNvSpPr>
          <p:nvPr>
            <p:ph type="sldNum" sz="quarter" idx="12"/>
          </p:nvPr>
        </p:nvSpPr>
        <p:spPr/>
        <p:txBody>
          <a:bodyPr/>
          <a:lstStyle/>
          <a:p>
            <a:fld id="{920146D6-F2DB-4ED1-95D1-5E5889B24418}" type="slidenum">
              <a:rPr kumimoji="1" lang="ja-JP" altLang="en-US" smtClean="0"/>
              <a:t>42</a:t>
            </a:fld>
            <a:endParaRPr kumimoji="1" lang="ja-JP" altLang="en-US"/>
          </a:p>
        </p:txBody>
      </p:sp>
      <mc:AlternateContent xmlns:mc="http://schemas.openxmlformats.org/markup-compatibility/2006" xmlns:a14="http://schemas.microsoft.com/office/drawing/2010/main">
        <mc:Choice Requires="a14">
          <p:sp>
            <p:nvSpPr>
              <p:cNvPr id="4" name="テキスト ボックス 3"/>
              <p:cNvSpPr txBox="1"/>
              <p:nvPr/>
            </p:nvSpPr>
            <p:spPr>
              <a:xfrm>
                <a:off x="558680" y="1149492"/>
                <a:ext cx="10902472" cy="1986569"/>
              </a:xfrm>
              <a:prstGeom prst="rect">
                <a:avLst/>
              </a:prstGeom>
              <a:noFill/>
            </p:spPr>
            <p:txBody>
              <a:bodyPr wrap="none" rtlCol="0">
                <a:spAutoFit/>
              </a:bodyPr>
              <a:lstStyle/>
              <a:p>
                <a:r>
                  <a:rPr lang="ja-JP" altLang="en-US" sz="4000" dirty="0" smtClean="0"/>
                  <a:t>このように規格化を行うことで、</a:t>
                </a:r>
                <a:endParaRPr lang="en-US" altLang="ja-JP" sz="4000" dirty="0" smtClean="0"/>
              </a:p>
              <a:p>
                <a:r>
                  <a:rPr lang="ja-JP" altLang="en-US" sz="4000" dirty="0" smtClean="0"/>
                  <a:t>時刻</a:t>
                </a:r>
                <a:r>
                  <a:rPr lang="en-US" altLang="ja-JP" sz="4000" dirty="0" smtClean="0"/>
                  <a:t>t</a:t>
                </a:r>
                <a:r>
                  <a:rPr lang="ja-JP" altLang="en-US" sz="4000" dirty="0" smtClean="0"/>
                  <a:t>での</a:t>
                </a:r>
                <a:r>
                  <a:rPr lang="en-US" altLang="ja-JP" sz="4000" dirty="0" smtClean="0"/>
                  <a:t>511KeV</a:t>
                </a:r>
                <a:r>
                  <a:rPr lang="ja-JP" altLang="en-US" sz="4000" dirty="0" smtClean="0"/>
                  <a:t>のピークのイベント数を</a:t>
                </a:r>
                <a14:m>
                  <m:oMath xmlns:m="http://schemas.openxmlformats.org/officeDocument/2006/math">
                    <m:sSub>
                      <m:sSubPr>
                        <m:ctrlPr>
                          <a:rPr lang="en-US" altLang="ja-JP" sz="4000" i="1" smtClean="0">
                            <a:latin typeface="Cambria Math" charset="0"/>
                          </a:rPr>
                        </m:ctrlPr>
                      </m:sSubPr>
                      <m:e>
                        <m:r>
                          <a:rPr lang="en-US" altLang="ja-JP" sz="4000" b="0" i="1" smtClean="0">
                            <a:latin typeface="Cambria Math" charset="0"/>
                          </a:rPr>
                          <m:t>𝑦</m:t>
                        </m:r>
                      </m:e>
                      <m:sub>
                        <m:r>
                          <a:rPr lang="en-US" altLang="ja-JP" sz="4000" b="0" i="1" smtClean="0">
                            <a:latin typeface="Cambria Math" charset="0"/>
                          </a:rPr>
                          <m:t>𝑝𝑒𝑎𝑘</m:t>
                        </m:r>
                      </m:sub>
                    </m:sSub>
                    <m:d>
                      <m:dPr>
                        <m:ctrlPr>
                          <a:rPr lang="en-US" altLang="ja-JP" sz="4000" b="0" i="1" smtClean="0">
                            <a:latin typeface="Cambria Math" charset="0"/>
                          </a:rPr>
                        </m:ctrlPr>
                      </m:dPr>
                      <m:e>
                        <m:r>
                          <a:rPr lang="en-US" altLang="ja-JP" sz="4000" b="0" i="1" smtClean="0">
                            <a:latin typeface="Cambria Math" charset="0"/>
                          </a:rPr>
                          <m:t>𝑡</m:t>
                        </m:r>
                      </m:e>
                    </m:d>
                    <m:r>
                      <a:rPr lang="en-US" altLang="ja-JP" sz="4000" b="0" i="0" smtClean="0">
                        <a:latin typeface="Cambria Math" charset="0"/>
                      </a:rPr>
                      <m:t>,</m:t>
                    </m:r>
                  </m:oMath>
                </a14:m>
                <a:endParaRPr lang="en-US" altLang="ja-JP" sz="4000" b="0" dirty="0" smtClean="0"/>
              </a:p>
              <a:p>
                <a:r>
                  <a:rPr lang="ja-JP" altLang="en-US" sz="4000" b="0" dirty="0" smtClean="0"/>
                  <a:t>イベント総数を</a:t>
                </a:r>
                <a14:m>
                  <m:oMath xmlns:m="http://schemas.openxmlformats.org/officeDocument/2006/math">
                    <m:r>
                      <a:rPr lang="en-US" altLang="ja-JP" sz="4000" b="0" i="1" smtClean="0">
                        <a:latin typeface="Cambria Math" charset="0"/>
                      </a:rPr>
                      <m:t>𝑆</m:t>
                    </m:r>
                    <m:r>
                      <a:rPr lang="en-US" altLang="ja-JP" sz="4000" b="0" i="1" smtClean="0">
                        <a:latin typeface="Cambria Math" charset="0"/>
                      </a:rPr>
                      <m:t>(</m:t>
                    </m:r>
                    <m:r>
                      <a:rPr lang="en-US" altLang="ja-JP" sz="4000" b="0" i="1" smtClean="0">
                        <a:latin typeface="Cambria Math" charset="0"/>
                      </a:rPr>
                      <m:t>𝑡</m:t>
                    </m:r>
                    <m:r>
                      <a:rPr lang="en-US" altLang="ja-JP" sz="4000" b="0" i="1" smtClean="0">
                        <a:latin typeface="Cambria Math" charset="0"/>
                      </a:rPr>
                      <m:t>)として</m:t>
                    </m:r>
                  </m:oMath>
                </a14:m>
                <a:endParaRPr lang="en-US" altLang="ja-JP" sz="4000" b="0" dirty="0" smtClean="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558680" y="1149492"/>
                <a:ext cx="10902472" cy="1986569"/>
              </a:xfrm>
              <a:prstGeom prst="rect">
                <a:avLst/>
              </a:prstGeom>
              <a:blipFill rotWithShape="0">
                <a:blip r:embed="rId2"/>
                <a:stretch>
                  <a:fillRect l="-2013" t="-7385" b="-1046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1449090" y="3066485"/>
                <a:ext cx="6663811" cy="1382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ja-JP" sz="4000" b="0" i="0" smtClean="0">
                          <a:latin typeface="Cambria Math" charset="0"/>
                        </a:rPr>
                        <m:t>Δ</m:t>
                      </m:r>
                      <m:sSub>
                        <m:sSubPr>
                          <m:ctrlPr>
                            <a:rPr lang="en-US" altLang="ja-JP" sz="4000" b="0" i="1" smtClean="0">
                              <a:latin typeface="Cambria Math" charset="0"/>
                            </a:rPr>
                          </m:ctrlPr>
                        </m:sSubPr>
                        <m:e>
                          <m:r>
                            <a:rPr lang="en-US" altLang="ja-JP" sz="4000" b="0" i="1" smtClean="0">
                              <a:latin typeface="Cambria Math" charset="0"/>
                            </a:rPr>
                            <m:t>𝑁</m:t>
                          </m:r>
                        </m:e>
                        <m:sub>
                          <m:r>
                            <a:rPr lang="en-US" altLang="ja-JP" sz="4000" b="0" i="1" smtClean="0">
                              <a:latin typeface="Cambria Math" charset="0"/>
                            </a:rPr>
                            <m:t>𝑝𝑖𝑐𝑘</m:t>
                          </m:r>
                          <m:r>
                            <a:rPr lang="en-US" altLang="ja-JP" sz="4000" b="0" i="1" smtClean="0">
                              <a:latin typeface="Cambria Math" charset="0"/>
                            </a:rPr>
                            <m:t>−</m:t>
                          </m:r>
                          <m:r>
                            <a:rPr lang="en-US" altLang="ja-JP" sz="4000" b="0" i="1" smtClean="0">
                              <a:latin typeface="Cambria Math" charset="0"/>
                            </a:rPr>
                            <m:t>𝑜𝑓𝑓</m:t>
                          </m:r>
                        </m:sub>
                      </m:sSub>
                      <m:d>
                        <m:dPr>
                          <m:ctrlPr>
                            <a:rPr lang="en-US" altLang="ja-JP" sz="4000" b="0" i="1" smtClean="0">
                              <a:latin typeface="Cambria Math" charset="0"/>
                            </a:rPr>
                          </m:ctrlPr>
                        </m:dPr>
                        <m:e>
                          <m:r>
                            <a:rPr lang="en-US" altLang="ja-JP" sz="4000" b="0" i="1" smtClean="0">
                              <a:latin typeface="Cambria Math" charset="0"/>
                            </a:rPr>
                            <m:t>𝑡</m:t>
                          </m:r>
                        </m:e>
                      </m:d>
                      <m:r>
                        <a:rPr lang="en-US" altLang="ja-JP" sz="4000" b="0" i="1" smtClean="0">
                          <a:latin typeface="Cambria Math" charset="0"/>
                        </a:rPr>
                        <m:t>=</m:t>
                      </m:r>
                      <m:f>
                        <m:fPr>
                          <m:ctrlPr>
                            <a:rPr lang="mr-IN" altLang="ja-JP" sz="4000" b="0" i="1" smtClean="0">
                              <a:latin typeface="Cambria Math" charset="0"/>
                            </a:rPr>
                          </m:ctrlPr>
                        </m:fPr>
                        <m:num>
                          <m:sSub>
                            <m:sSubPr>
                              <m:ctrlPr>
                                <a:rPr lang="en-US" altLang="ja-JP" sz="4000" b="0" i="1" smtClean="0">
                                  <a:latin typeface="Cambria Math" charset="0"/>
                                </a:rPr>
                              </m:ctrlPr>
                            </m:sSubPr>
                            <m:e>
                              <m:r>
                                <a:rPr lang="en-US" altLang="ja-JP" sz="4000" b="0" i="1" smtClean="0">
                                  <a:latin typeface="Cambria Math" charset="0"/>
                                </a:rPr>
                                <m:t>𝑦</m:t>
                              </m:r>
                            </m:e>
                            <m:sub>
                              <m:r>
                                <a:rPr lang="en-US" altLang="ja-JP" sz="4000" b="0" i="1" smtClean="0">
                                  <a:latin typeface="Cambria Math" charset="0"/>
                                </a:rPr>
                                <m:t>𝑝𝑒𝑎𝑘</m:t>
                              </m:r>
                            </m:sub>
                          </m:sSub>
                          <m:d>
                            <m:dPr>
                              <m:ctrlPr>
                                <a:rPr lang="en-US" altLang="ja-JP" sz="4000" b="0" i="1" smtClean="0">
                                  <a:latin typeface="Cambria Math" charset="0"/>
                                </a:rPr>
                              </m:ctrlPr>
                            </m:dPr>
                            <m:e>
                              <m:r>
                                <a:rPr lang="en-US" altLang="ja-JP" sz="4000" b="0" i="1" smtClean="0">
                                  <a:latin typeface="Cambria Math" charset="0"/>
                                </a:rPr>
                                <m:t>𝑡</m:t>
                              </m:r>
                            </m:e>
                          </m:d>
                          <m:r>
                            <a:rPr lang="en-US" altLang="ja-JP" sz="4000" b="0" i="1" smtClean="0">
                              <a:latin typeface="Cambria Math" charset="0"/>
                            </a:rPr>
                            <m:t>𝑆</m:t>
                          </m:r>
                          <m:r>
                            <a:rPr lang="en-US" altLang="ja-JP" sz="4000" b="0" i="1" smtClean="0">
                              <a:latin typeface="Cambria Math" charset="0"/>
                            </a:rPr>
                            <m:t>(0)</m:t>
                          </m:r>
                        </m:num>
                        <m:den>
                          <m:sSub>
                            <m:sSubPr>
                              <m:ctrlPr>
                                <a:rPr lang="en-US" altLang="ja-JP" sz="4000" b="0" i="1" smtClean="0">
                                  <a:latin typeface="Cambria Math" charset="0"/>
                                </a:rPr>
                              </m:ctrlPr>
                            </m:sSubPr>
                            <m:e>
                              <m:r>
                                <a:rPr lang="en-US" altLang="ja-JP" sz="4000" b="0" i="1" smtClean="0">
                                  <a:latin typeface="Cambria Math" charset="0"/>
                                </a:rPr>
                                <m:t>𝑦</m:t>
                              </m:r>
                            </m:e>
                            <m:sub>
                              <m:r>
                                <a:rPr lang="en-US" altLang="ja-JP" sz="4000" b="0" i="1" smtClean="0">
                                  <a:latin typeface="Cambria Math" charset="0"/>
                                </a:rPr>
                                <m:t>𝑝𝑒𝑎𝑘</m:t>
                              </m:r>
                            </m:sub>
                          </m:sSub>
                          <m:r>
                            <a:rPr lang="en-US" altLang="ja-JP" sz="4000" b="0" i="1" smtClean="0">
                              <a:latin typeface="Cambria Math" charset="0"/>
                            </a:rPr>
                            <m:t>(0)</m:t>
                          </m:r>
                        </m:den>
                      </m:f>
                    </m:oMath>
                  </m:oMathPara>
                </a14:m>
                <a:endParaRPr kumimoji="1" lang="ja-JP" altLang="en-US" sz="40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1449090" y="3066485"/>
                <a:ext cx="6663811" cy="1382110"/>
              </a:xfrm>
              <a:prstGeom prst="rect">
                <a:avLst/>
              </a:prstGeom>
              <a:blipFill rotWithShape="0">
                <a:blip r:embed="rId3"/>
                <a:stretch>
                  <a:fillRect/>
                </a:stretch>
              </a:blipFill>
            </p:spPr>
            <p:txBody>
              <a:bodyPr/>
              <a:lstStyle/>
              <a:p>
                <a:r>
                  <a:rPr lang="ja-JP" altLang="en-US">
                    <a:noFill/>
                  </a:rPr>
                  <a:t> </a:t>
                </a:r>
              </a:p>
            </p:txBody>
          </p:sp>
        </mc:Fallback>
      </mc:AlternateContent>
      <p:sp>
        <p:nvSpPr>
          <p:cNvPr id="8" name="テキスト ボックス 7"/>
          <p:cNvSpPr txBox="1"/>
          <p:nvPr/>
        </p:nvSpPr>
        <p:spPr>
          <a:xfrm>
            <a:off x="558680" y="4411195"/>
            <a:ext cx="5155579" cy="707886"/>
          </a:xfrm>
          <a:prstGeom prst="rect">
            <a:avLst/>
          </a:prstGeom>
          <a:noFill/>
        </p:spPr>
        <p:txBody>
          <a:bodyPr wrap="none" rtlCol="0">
            <a:spAutoFit/>
          </a:bodyPr>
          <a:lstStyle/>
          <a:p>
            <a:r>
              <a:rPr lang="ja-JP" altLang="en-US" sz="4000" dirty="0" smtClean="0"/>
              <a:t>と求められる。以上より</a:t>
            </a:r>
            <a:endParaRPr lang="en-US" altLang="ja-JP" sz="4000" dirty="0" smtClean="0"/>
          </a:p>
        </p:txBody>
      </p:sp>
      <mc:AlternateContent xmlns:mc="http://schemas.openxmlformats.org/markup-compatibility/2006" xmlns:a14="http://schemas.microsoft.com/office/drawing/2010/main">
        <mc:Choice Requires="a14">
          <p:sp>
            <p:nvSpPr>
              <p:cNvPr id="9" name="テキスト ボックス 8"/>
              <p:cNvSpPr txBox="1"/>
              <p:nvPr/>
            </p:nvSpPr>
            <p:spPr>
              <a:xfrm>
                <a:off x="1449090" y="5208036"/>
                <a:ext cx="6185989" cy="13038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4000" b="0" i="1" smtClean="0">
                          <a:latin typeface="Cambria Math" charset="0"/>
                        </a:rPr>
                        <m:t>𝑓</m:t>
                      </m:r>
                      <m:d>
                        <m:dPr>
                          <m:ctrlPr>
                            <a:rPr kumimoji="1" lang="en-US" altLang="ja-JP" sz="4000" b="0" i="1" smtClean="0">
                              <a:latin typeface="Cambria Math" charset="0"/>
                            </a:rPr>
                          </m:ctrlPr>
                        </m:dPr>
                        <m:e>
                          <m:r>
                            <a:rPr kumimoji="1" lang="en-US" altLang="ja-JP" sz="4000" b="0" i="1" smtClean="0">
                              <a:latin typeface="Cambria Math" charset="0"/>
                            </a:rPr>
                            <m:t>𝑡</m:t>
                          </m:r>
                        </m:e>
                      </m:d>
                      <m:r>
                        <a:rPr kumimoji="1" lang="en-US" altLang="ja-JP" sz="4000" b="0" i="1" smtClean="0">
                          <a:latin typeface="Cambria Math" charset="0"/>
                        </a:rPr>
                        <m:t>=</m:t>
                      </m:r>
                      <m:f>
                        <m:fPr>
                          <m:ctrlPr>
                            <a:rPr kumimoji="1" lang="mr-IN" altLang="ja-JP" sz="4000" i="1" smtClean="0">
                              <a:latin typeface="Cambria Math" charset="0"/>
                            </a:rPr>
                          </m:ctrlPr>
                        </m:fPr>
                        <m:num>
                          <m:r>
                            <a:rPr kumimoji="1" lang="en-US" altLang="ja-JP" sz="4000" b="0" i="1" smtClean="0">
                              <a:latin typeface="Cambria Math" charset="0"/>
                            </a:rPr>
                            <m:t>𝑦</m:t>
                          </m:r>
                          <m:d>
                            <m:dPr>
                              <m:ctrlPr>
                                <a:rPr kumimoji="1" lang="en-US" altLang="ja-JP" sz="4000" b="0" i="1" smtClean="0">
                                  <a:latin typeface="Cambria Math" charset="0"/>
                                </a:rPr>
                              </m:ctrlPr>
                            </m:dPr>
                            <m:e>
                              <m:r>
                                <a:rPr kumimoji="1" lang="en-US" altLang="ja-JP" sz="4000" b="0" i="1" smtClean="0">
                                  <a:latin typeface="Cambria Math" charset="0"/>
                                </a:rPr>
                                <m:t>𝑡</m:t>
                              </m:r>
                            </m:e>
                          </m:d>
                          <m:r>
                            <a:rPr kumimoji="1" lang="en-US" altLang="ja-JP" sz="4000" b="0" i="1" smtClean="0">
                              <a:latin typeface="Cambria Math" charset="0"/>
                            </a:rPr>
                            <m:t>𝑆</m:t>
                          </m:r>
                          <m:r>
                            <a:rPr kumimoji="1" lang="en-US" altLang="ja-JP" sz="4000" b="0" i="1" smtClean="0">
                              <a:latin typeface="Cambria Math" charset="0"/>
                            </a:rPr>
                            <m:t>(0)</m:t>
                          </m:r>
                        </m:num>
                        <m:den>
                          <m:r>
                            <a:rPr kumimoji="1" lang="en-US" altLang="ja-JP" sz="4000" b="0" i="1" smtClean="0">
                              <a:latin typeface="Cambria Math" charset="0"/>
                            </a:rPr>
                            <m:t>𝑦</m:t>
                          </m:r>
                          <m:r>
                            <a:rPr kumimoji="1" lang="en-US" altLang="ja-JP" sz="4000" b="0" i="1" smtClean="0">
                              <a:latin typeface="Cambria Math" charset="0"/>
                            </a:rPr>
                            <m:t>(0)</m:t>
                          </m:r>
                          <m:r>
                            <a:rPr kumimoji="1" lang="en-US" altLang="ja-JP" sz="4000" b="0" i="1" smtClean="0">
                              <a:latin typeface="Cambria Math" charset="0"/>
                            </a:rPr>
                            <m:t>𝑆</m:t>
                          </m:r>
                          <m:d>
                            <m:dPr>
                              <m:ctrlPr>
                                <a:rPr kumimoji="1" lang="en-US" altLang="ja-JP" sz="4000" b="0" i="1" smtClean="0">
                                  <a:latin typeface="Cambria Math" charset="0"/>
                                </a:rPr>
                              </m:ctrlPr>
                            </m:dPr>
                            <m:e>
                              <m:r>
                                <a:rPr kumimoji="1" lang="en-US" altLang="ja-JP" sz="4000" b="0" i="1" smtClean="0">
                                  <a:latin typeface="Cambria Math" charset="0"/>
                                </a:rPr>
                                <m:t>𝑡</m:t>
                              </m:r>
                            </m:e>
                          </m:d>
                          <m:r>
                            <a:rPr kumimoji="1" lang="en-US" altLang="ja-JP" sz="4000" b="0" i="1" smtClean="0">
                              <a:latin typeface="Cambria Math" charset="0"/>
                            </a:rPr>
                            <m:t>−</m:t>
                          </m:r>
                          <m:r>
                            <a:rPr kumimoji="1" lang="en-US" altLang="ja-JP" sz="4000" b="0" i="1" smtClean="0">
                              <a:latin typeface="Cambria Math" charset="0"/>
                            </a:rPr>
                            <m:t>𝑦</m:t>
                          </m:r>
                          <m:d>
                            <m:dPr>
                              <m:ctrlPr>
                                <a:rPr kumimoji="1" lang="en-US" altLang="ja-JP" sz="4000" b="0" i="1" smtClean="0">
                                  <a:latin typeface="Cambria Math" charset="0"/>
                                </a:rPr>
                              </m:ctrlPr>
                            </m:dPr>
                            <m:e>
                              <m:r>
                                <a:rPr kumimoji="1" lang="en-US" altLang="ja-JP" sz="4000" b="0" i="1" smtClean="0">
                                  <a:latin typeface="Cambria Math" charset="0"/>
                                </a:rPr>
                                <m:t>𝑡</m:t>
                              </m:r>
                            </m:e>
                          </m:d>
                          <m:r>
                            <a:rPr kumimoji="1" lang="en-US" altLang="ja-JP" sz="4000" b="0" i="1" smtClean="0">
                              <a:latin typeface="Cambria Math" charset="0"/>
                            </a:rPr>
                            <m:t>𝑆</m:t>
                          </m:r>
                          <m:r>
                            <a:rPr kumimoji="1" lang="en-US" altLang="ja-JP" sz="4000" b="0" i="1" smtClean="0">
                              <a:latin typeface="Cambria Math" charset="0"/>
                            </a:rPr>
                            <m:t>(0)</m:t>
                          </m:r>
                        </m:den>
                      </m:f>
                    </m:oMath>
                  </m:oMathPara>
                </a14:m>
                <a:endParaRPr kumimoji="1" lang="ja-JP" altLang="en-US" sz="40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1449090" y="5208036"/>
                <a:ext cx="6185989" cy="1303818"/>
              </a:xfrm>
              <a:prstGeom prst="rect">
                <a:avLst/>
              </a:prstGeom>
              <a:blipFill rotWithShape="0">
                <a:blip r:embed="rId4"/>
                <a:stretch>
                  <a:fillRect/>
                </a:stretch>
              </a:blipFill>
            </p:spPr>
            <p:txBody>
              <a:bodyPr/>
              <a:lstStyle/>
              <a:p>
                <a:r>
                  <a:rPr lang="ja-JP" altLang="en-US">
                    <a:noFill/>
                  </a:rPr>
                  <a:t> </a:t>
                </a:r>
              </a:p>
            </p:txBody>
          </p:sp>
        </mc:Fallback>
      </mc:AlternateContent>
      <p:sp>
        <p:nvSpPr>
          <p:cNvPr id="10" name="テキスト ボックス 9"/>
          <p:cNvSpPr txBox="1"/>
          <p:nvPr/>
        </p:nvSpPr>
        <p:spPr>
          <a:xfrm>
            <a:off x="9333577" y="5536998"/>
            <a:ext cx="1824538" cy="707886"/>
          </a:xfrm>
          <a:prstGeom prst="rect">
            <a:avLst/>
          </a:prstGeom>
          <a:noFill/>
        </p:spPr>
        <p:txBody>
          <a:bodyPr wrap="none" rtlCol="0">
            <a:spAutoFit/>
          </a:bodyPr>
          <a:lstStyle/>
          <a:p>
            <a:r>
              <a:rPr lang="ja-JP" altLang="en-US" sz="4000" dirty="0" smtClean="0"/>
              <a:t>となる。</a:t>
            </a:r>
            <a:endParaRPr lang="en-US" altLang="ja-JP" sz="4000" dirty="0" smtClean="0"/>
          </a:p>
        </p:txBody>
      </p:sp>
      <p:sp>
        <p:nvSpPr>
          <p:cNvPr id="11" name="テキスト ボックス 10"/>
          <p:cNvSpPr txBox="1"/>
          <p:nvPr/>
        </p:nvSpPr>
        <p:spPr>
          <a:xfrm>
            <a:off x="8125698" y="3434374"/>
            <a:ext cx="1957775" cy="646331"/>
          </a:xfrm>
          <a:prstGeom prst="rect">
            <a:avLst/>
          </a:prstGeom>
          <a:noFill/>
        </p:spPr>
        <p:txBody>
          <a:bodyPr wrap="square" rtlCol="0">
            <a:spAutoFit/>
          </a:bodyPr>
          <a:lstStyle/>
          <a:p>
            <a:pPr algn="ctr"/>
            <a:r>
              <a:rPr kumimoji="1" lang="en-US" altLang="ja-JP" sz="3600" dirty="0" smtClean="0"/>
              <a:t>(4.4)</a:t>
            </a:r>
            <a:endParaRPr kumimoji="1" lang="ja-JP" altLang="en-US" sz="3600" dirty="0"/>
          </a:p>
        </p:txBody>
      </p:sp>
      <p:sp>
        <p:nvSpPr>
          <p:cNvPr id="12" name="テキスト ボックス 11"/>
          <p:cNvSpPr txBox="1"/>
          <p:nvPr/>
        </p:nvSpPr>
        <p:spPr>
          <a:xfrm>
            <a:off x="7447510" y="5552277"/>
            <a:ext cx="1957775" cy="646331"/>
          </a:xfrm>
          <a:prstGeom prst="rect">
            <a:avLst/>
          </a:prstGeom>
          <a:noFill/>
        </p:spPr>
        <p:txBody>
          <a:bodyPr wrap="square" rtlCol="0">
            <a:spAutoFit/>
          </a:bodyPr>
          <a:lstStyle/>
          <a:p>
            <a:pPr algn="ctr"/>
            <a:r>
              <a:rPr kumimoji="1" lang="en-US" altLang="ja-JP" sz="3600" dirty="0" smtClean="0"/>
              <a:t>(4.5)</a:t>
            </a:r>
            <a:endParaRPr kumimoji="1" lang="ja-JP" altLang="en-US" sz="3600" dirty="0"/>
          </a:p>
        </p:txBody>
      </p:sp>
    </p:spTree>
    <p:extLst>
      <p:ext uri="{BB962C8B-B14F-4D97-AF65-F5344CB8AC3E}">
        <p14:creationId xmlns:p14="http://schemas.microsoft.com/office/powerpoint/2010/main" val="15389371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14064"/>
            <a:ext cx="12192000"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altLang="ja-JP" sz="6000" dirty="0" smtClean="0"/>
              <a:t>  </a:t>
            </a:r>
            <a:r>
              <a:rPr lang="ja-JP" altLang="en-US" sz="6000" dirty="0" smtClean="0"/>
              <a:t>補正方法</a:t>
            </a:r>
            <a:endParaRPr kumimoji="1" lang="ja-JP" altLang="en-US" sz="6000" dirty="0"/>
          </a:p>
        </p:txBody>
      </p:sp>
      <p:sp>
        <p:nvSpPr>
          <p:cNvPr id="2" name="スライド番号プレースホルダー 1"/>
          <p:cNvSpPr>
            <a:spLocks noGrp="1"/>
          </p:cNvSpPr>
          <p:nvPr>
            <p:ph type="sldNum" sz="quarter" idx="12"/>
          </p:nvPr>
        </p:nvSpPr>
        <p:spPr/>
        <p:txBody>
          <a:bodyPr/>
          <a:lstStyle/>
          <a:p>
            <a:fld id="{920146D6-F2DB-4ED1-95D1-5E5889B24418}" type="slidenum">
              <a:rPr kumimoji="1" lang="ja-JP" altLang="en-US" smtClean="0"/>
              <a:t>43</a:t>
            </a:fld>
            <a:endParaRPr kumimoji="1" lang="ja-JP" altLang="en-US"/>
          </a:p>
        </p:txBody>
      </p:sp>
      <p:sp>
        <p:nvSpPr>
          <p:cNvPr id="5" name="テキスト ボックス 4"/>
          <p:cNvSpPr txBox="1"/>
          <p:nvPr/>
        </p:nvSpPr>
        <p:spPr>
          <a:xfrm>
            <a:off x="1575582" y="1146864"/>
            <a:ext cx="7556877" cy="646331"/>
          </a:xfrm>
          <a:prstGeom prst="rect">
            <a:avLst/>
          </a:prstGeom>
          <a:noFill/>
        </p:spPr>
        <p:txBody>
          <a:bodyPr wrap="none" rtlCol="0">
            <a:spAutoFit/>
          </a:bodyPr>
          <a:lstStyle/>
          <a:p>
            <a:r>
              <a:rPr lang="ja-JP" altLang="en-US" sz="3600" dirty="0" smtClean="0"/>
              <a:t>これを計算し、グラフにプロットすると、</a:t>
            </a:r>
            <a:endParaRPr kumimoji="1" lang="ja-JP" altLang="en-US" sz="3600" dirty="0"/>
          </a:p>
        </p:txBody>
      </p:sp>
      <p:sp>
        <p:nvSpPr>
          <p:cNvPr id="6" name="円/楕円 5"/>
          <p:cNvSpPr>
            <a:spLocks noChangeAspect="1"/>
          </p:cNvSpPr>
          <p:nvPr/>
        </p:nvSpPr>
        <p:spPr>
          <a:xfrm>
            <a:off x="1135470" y="1304407"/>
            <a:ext cx="324000" cy="3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2204" y="1762199"/>
            <a:ext cx="6652382" cy="4500000"/>
          </a:xfrm>
          <a:prstGeom prst="rect">
            <a:avLst/>
          </a:prstGeom>
        </p:spPr>
      </p:pic>
      <mc:AlternateContent xmlns:mc="http://schemas.openxmlformats.org/markup-compatibility/2006" xmlns:a14="http://schemas.microsoft.com/office/drawing/2010/main">
        <mc:Choice Requires="a14">
          <p:sp>
            <p:nvSpPr>
              <p:cNvPr id="8" name="テキスト ボックス 7"/>
              <p:cNvSpPr txBox="1"/>
              <p:nvPr/>
            </p:nvSpPr>
            <p:spPr>
              <a:xfrm>
                <a:off x="3565009" y="6231961"/>
                <a:ext cx="4495654" cy="461665"/>
              </a:xfrm>
              <a:prstGeom prst="rect">
                <a:avLst/>
              </a:prstGeom>
              <a:noFill/>
            </p:spPr>
            <p:txBody>
              <a:bodyPr wrap="none" rtlCol="0">
                <a:spAutoFit/>
              </a:bodyPr>
              <a:lstStyle/>
              <a:p>
                <a:r>
                  <a:rPr kumimoji="1" lang="ja-JP" altLang="en-US" sz="2400" dirty="0" smtClean="0"/>
                  <a:t>図</a:t>
                </a:r>
                <a:r>
                  <a:rPr lang="en-US" altLang="ja-JP" sz="2400" dirty="0" smtClean="0"/>
                  <a:t>4.11:  </a:t>
                </a:r>
                <a14:m>
                  <m:oMath xmlns:m="http://schemas.openxmlformats.org/officeDocument/2006/math">
                    <m:r>
                      <a:rPr lang="en-US" altLang="ja-JP" sz="2400" b="0" i="1" smtClean="0">
                        <a:latin typeface="Cambria Math" charset="0"/>
                      </a:rPr>
                      <m:t>𝑓</m:t>
                    </m:r>
                    <m:d>
                      <m:dPr>
                        <m:ctrlPr>
                          <a:rPr lang="en-US" altLang="ja-JP" sz="2400" b="0" i="1" smtClean="0">
                            <a:latin typeface="Cambria Math" charset="0"/>
                          </a:rPr>
                        </m:ctrlPr>
                      </m:dPr>
                      <m:e>
                        <m:r>
                          <a:rPr lang="en-US" altLang="ja-JP" sz="2400" b="0" i="1" smtClean="0">
                            <a:latin typeface="Cambria Math" charset="0"/>
                          </a:rPr>
                          <m:t>𝑡</m:t>
                        </m:r>
                      </m:e>
                    </m:d>
                    <m:r>
                      <a:rPr lang="ja-JP" altLang="en-US" sz="2400" b="0" i="1" smtClean="0">
                        <a:latin typeface="Cambria Math" charset="0"/>
                      </a:rPr>
                      <m:t>の</m:t>
                    </m:r>
                  </m:oMath>
                </a14:m>
                <a:r>
                  <a:rPr lang="ja-JP" altLang="en-US" sz="2400" dirty="0" smtClean="0"/>
                  <a:t>グラフへのプロット</a:t>
                </a:r>
                <a:endParaRPr kumimoji="1" lang="ja-JP" altLang="en-US" sz="24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3565009" y="6231961"/>
                <a:ext cx="4495654" cy="461665"/>
              </a:xfrm>
              <a:prstGeom prst="rect">
                <a:avLst/>
              </a:prstGeom>
              <a:blipFill rotWithShape="0">
                <a:blip r:embed="rId3"/>
                <a:stretch>
                  <a:fillRect l="-2171" t="-15789" r="-950" b="-3026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230809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15498"/>
            <a:ext cx="12192000"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altLang="ja-JP" sz="6000" dirty="0" smtClean="0"/>
              <a:t>  </a:t>
            </a:r>
            <a:r>
              <a:rPr lang="ja-JP" altLang="en-US" sz="6000" dirty="0" smtClean="0"/>
              <a:t>補正方法</a:t>
            </a:r>
            <a:endParaRPr kumimoji="1" lang="ja-JP" altLang="en-US" sz="6000" dirty="0"/>
          </a:p>
        </p:txBody>
      </p:sp>
      <p:sp>
        <p:nvSpPr>
          <p:cNvPr id="2" name="スライド番号プレースホルダー 1"/>
          <p:cNvSpPr>
            <a:spLocks noGrp="1"/>
          </p:cNvSpPr>
          <p:nvPr>
            <p:ph type="sldNum" sz="quarter" idx="12"/>
          </p:nvPr>
        </p:nvSpPr>
        <p:spPr/>
        <p:txBody>
          <a:bodyPr/>
          <a:lstStyle/>
          <a:p>
            <a:fld id="{920146D6-F2DB-4ED1-95D1-5E5889B24418}" type="slidenum">
              <a:rPr kumimoji="1" lang="ja-JP" altLang="en-US" smtClean="0"/>
              <a:t>44</a:t>
            </a:fld>
            <a:endParaRPr kumimoji="1" lang="ja-JP" altLang="en-US"/>
          </a:p>
        </p:txBody>
      </p:sp>
      <mc:AlternateContent xmlns:mc="http://schemas.openxmlformats.org/markup-compatibility/2006" xmlns:a14="http://schemas.microsoft.com/office/drawing/2010/main">
        <mc:Choice Requires="a14">
          <p:sp>
            <p:nvSpPr>
              <p:cNvPr id="4" name="テキスト ボックス 3"/>
              <p:cNvSpPr txBox="1"/>
              <p:nvPr/>
            </p:nvSpPr>
            <p:spPr>
              <a:xfrm>
                <a:off x="1017643" y="1216996"/>
                <a:ext cx="7588168" cy="646331"/>
              </a:xfrm>
              <a:prstGeom prst="rect">
                <a:avLst/>
              </a:prstGeom>
              <a:noFill/>
            </p:spPr>
            <p:txBody>
              <a:bodyPr wrap="none" rtlCol="0">
                <a:spAutoFit/>
              </a:bodyPr>
              <a:lstStyle/>
              <a:p>
                <a:r>
                  <a:rPr lang="ja-JP" altLang="en-US" sz="3600" dirty="0" smtClean="0"/>
                  <a:t>このプロットから</a:t>
                </a:r>
                <a14:m>
                  <m:oMath xmlns:m="http://schemas.openxmlformats.org/officeDocument/2006/math">
                    <m:r>
                      <a:rPr lang="en-US" altLang="ja-JP" sz="3600" b="0" i="1" smtClean="0">
                        <a:latin typeface="Cambria Math" charset="0"/>
                      </a:rPr>
                      <m:t>𝑓</m:t>
                    </m:r>
                    <m:d>
                      <m:dPr>
                        <m:ctrlPr>
                          <a:rPr lang="en-US" altLang="ja-JP" sz="3600" b="0" i="1" smtClean="0">
                            <a:latin typeface="Cambria Math" charset="0"/>
                          </a:rPr>
                        </m:ctrlPr>
                      </m:dPr>
                      <m:e>
                        <m:r>
                          <a:rPr lang="en-US" altLang="ja-JP" sz="3600" b="0" i="1" smtClean="0">
                            <a:latin typeface="Cambria Math" charset="0"/>
                          </a:rPr>
                          <m:t>𝑡</m:t>
                        </m:r>
                      </m:e>
                    </m:d>
                    <m:r>
                      <a:rPr lang="ja-JP" altLang="en-US" sz="3600" b="0" i="1" smtClean="0">
                        <a:latin typeface="Cambria Math" charset="0"/>
                      </a:rPr>
                      <m:t>の形を</m:t>
                    </m:r>
                    <m:r>
                      <a:rPr lang="ja-JP" altLang="en-US" sz="3600" i="1" smtClean="0">
                        <a:latin typeface="Cambria Math" charset="0"/>
                      </a:rPr>
                      <m:t>見積もる</m:t>
                    </m:r>
                  </m:oMath>
                </a14:m>
                <a:r>
                  <a:rPr kumimoji="1" lang="ja-JP" altLang="en-US" sz="3600" dirty="0" smtClean="0"/>
                  <a:t>。</a:t>
                </a:r>
                <a:endParaRPr kumimoji="1" lang="ja-JP" altLang="en-US" sz="36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017643" y="1216996"/>
                <a:ext cx="7588168" cy="646331"/>
              </a:xfrm>
              <a:prstGeom prst="rect">
                <a:avLst/>
              </a:prstGeom>
              <a:blipFill rotWithShape="0">
                <a:blip r:embed="rId2"/>
                <a:stretch>
                  <a:fillRect l="-2490" t="-19811" b="-301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522198" y="3141938"/>
                <a:ext cx="6354495" cy="13370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latin typeface="Cambria Math" charset="0"/>
                        </a:rPr>
                        <m:t>𝑓</m:t>
                      </m:r>
                      <m:d>
                        <m:dPr>
                          <m:ctrlPr>
                            <a:rPr kumimoji="1" lang="en-US" altLang="ja-JP" sz="4400" b="0" i="1" smtClean="0">
                              <a:latin typeface="Cambria Math" charset="0"/>
                            </a:rPr>
                          </m:ctrlPr>
                        </m:dPr>
                        <m:e>
                          <m:r>
                            <a:rPr kumimoji="1" lang="en-US" altLang="ja-JP" sz="4400" b="0" i="1" smtClean="0">
                              <a:latin typeface="Cambria Math" charset="0"/>
                            </a:rPr>
                            <m:t>𝑡</m:t>
                          </m:r>
                        </m:e>
                      </m:d>
                      <m:r>
                        <a:rPr kumimoji="1" lang="en-US" altLang="ja-JP" sz="4400" b="0" i="1" smtClean="0">
                          <a:latin typeface="Cambria Math" charset="0"/>
                        </a:rPr>
                        <m:t>=</m:t>
                      </m:r>
                      <m:sSub>
                        <m:sSubPr>
                          <m:ctrlPr>
                            <a:rPr kumimoji="1" lang="en-US" altLang="ja-JP" sz="4400" b="0" i="1" smtClean="0">
                              <a:latin typeface="Cambria Math" charset="0"/>
                            </a:rPr>
                          </m:ctrlPr>
                        </m:sSubPr>
                        <m:e>
                          <m:r>
                            <a:rPr kumimoji="1" lang="en-US" altLang="ja-JP" sz="4400" b="0" i="1" smtClean="0">
                              <a:latin typeface="Cambria Math" charset="0"/>
                            </a:rPr>
                            <m:t>𝑝</m:t>
                          </m:r>
                        </m:e>
                        <m:sub>
                          <m:r>
                            <a:rPr kumimoji="1" lang="en-US" altLang="ja-JP" sz="4400" b="0" i="1" smtClean="0">
                              <a:latin typeface="Cambria Math" charset="0"/>
                            </a:rPr>
                            <m:t>0</m:t>
                          </m:r>
                        </m:sub>
                      </m:sSub>
                      <m:func>
                        <m:funcPr>
                          <m:ctrlPr>
                            <a:rPr kumimoji="1" lang="en-US" altLang="ja-JP" sz="4400" b="0" i="1" smtClean="0">
                              <a:latin typeface="Cambria Math" charset="0"/>
                            </a:rPr>
                          </m:ctrlPr>
                        </m:funcPr>
                        <m:fName>
                          <m:r>
                            <m:rPr>
                              <m:sty m:val="p"/>
                            </m:rPr>
                            <a:rPr kumimoji="1" lang="en-US" altLang="ja-JP" sz="4400" b="0" i="0" smtClean="0">
                              <a:latin typeface="Cambria Math" panose="02040503050406030204" pitchFamily="18" charset="0"/>
                            </a:rPr>
                            <m:t>exp</m:t>
                          </m:r>
                        </m:fName>
                        <m:e>
                          <m:d>
                            <m:dPr>
                              <m:ctrlPr>
                                <a:rPr kumimoji="1" lang="en-US" altLang="ja-JP" sz="4400" b="0" i="1" smtClean="0">
                                  <a:latin typeface="Cambria Math" charset="0"/>
                                </a:rPr>
                              </m:ctrlPr>
                            </m:dPr>
                            <m:e>
                              <m:r>
                                <a:rPr kumimoji="1" lang="en-US" altLang="ja-JP" sz="4400" b="0" i="1" smtClean="0">
                                  <a:latin typeface="Cambria Math" charset="0"/>
                                </a:rPr>
                                <m:t>−</m:t>
                              </m:r>
                              <m:f>
                                <m:fPr>
                                  <m:ctrlPr>
                                    <a:rPr kumimoji="1" lang="mr-IN" altLang="ja-JP" sz="4400" b="0" i="1" smtClean="0">
                                      <a:latin typeface="Cambria Math" charset="0"/>
                                    </a:rPr>
                                  </m:ctrlPr>
                                </m:fPr>
                                <m:num>
                                  <m:r>
                                    <a:rPr kumimoji="1" lang="en-US" altLang="ja-JP" sz="4400" b="0" i="1" smtClean="0">
                                      <a:latin typeface="Cambria Math" charset="0"/>
                                    </a:rPr>
                                    <m:t>𝑡</m:t>
                                  </m:r>
                                </m:num>
                                <m:den>
                                  <m:sSub>
                                    <m:sSubPr>
                                      <m:ctrlPr>
                                        <a:rPr kumimoji="1" lang="en-US" altLang="ja-JP" sz="4400" b="0" i="1" smtClean="0">
                                          <a:latin typeface="Cambria Math" charset="0"/>
                                        </a:rPr>
                                      </m:ctrlPr>
                                    </m:sSubPr>
                                    <m:e>
                                      <m:r>
                                        <a:rPr kumimoji="1" lang="en-US" altLang="ja-JP" sz="4400" b="0" i="1" smtClean="0">
                                          <a:latin typeface="Cambria Math" charset="0"/>
                                        </a:rPr>
                                        <m:t>𝑝</m:t>
                                      </m:r>
                                    </m:e>
                                    <m:sub>
                                      <m:r>
                                        <a:rPr kumimoji="1" lang="en-US" altLang="ja-JP" sz="4400" b="0" i="1" smtClean="0">
                                          <a:latin typeface="Cambria Math" charset="0"/>
                                        </a:rPr>
                                        <m:t>1</m:t>
                                      </m:r>
                                    </m:sub>
                                  </m:sSub>
                                </m:den>
                              </m:f>
                            </m:e>
                          </m:d>
                        </m:e>
                      </m:func>
                      <m:r>
                        <a:rPr kumimoji="1" lang="en-US" altLang="ja-JP" sz="4400" b="0" i="1" smtClean="0">
                          <a:latin typeface="Cambria Math" charset="0"/>
                        </a:rPr>
                        <m:t>+</m:t>
                      </m:r>
                      <m:sSub>
                        <m:sSubPr>
                          <m:ctrlPr>
                            <a:rPr kumimoji="1" lang="en-US" altLang="ja-JP" sz="4400" b="0" i="1" smtClean="0">
                              <a:latin typeface="Cambria Math" charset="0"/>
                            </a:rPr>
                          </m:ctrlPr>
                        </m:sSubPr>
                        <m:e>
                          <m:r>
                            <a:rPr kumimoji="1" lang="en-US" altLang="ja-JP" sz="4400" b="0" i="1" smtClean="0">
                              <a:latin typeface="Cambria Math" charset="0"/>
                            </a:rPr>
                            <m:t>𝑝</m:t>
                          </m:r>
                        </m:e>
                        <m:sub>
                          <m:r>
                            <a:rPr kumimoji="1" lang="en-US" altLang="ja-JP" sz="4400" b="0" i="1" smtClean="0">
                              <a:latin typeface="Cambria Math" charset="0"/>
                            </a:rPr>
                            <m:t>2</m:t>
                          </m:r>
                        </m:sub>
                      </m:sSub>
                    </m:oMath>
                  </m:oMathPara>
                </a14:m>
                <a:endParaRPr kumimoji="1" lang="ja-JP" altLang="en-US" sz="4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522198" y="3141938"/>
                <a:ext cx="6354495" cy="1337097"/>
              </a:xfrm>
              <a:prstGeom prst="rect">
                <a:avLst/>
              </a:prstGeom>
              <a:blipFill rotWithShape="0">
                <a:blip r:embed="rId3"/>
                <a:stretch>
                  <a:fillRect/>
                </a:stretch>
              </a:blipFill>
            </p:spPr>
            <p:txBody>
              <a:bodyPr/>
              <a:lstStyle/>
              <a:p>
                <a:r>
                  <a:rPr lang="ja-JP" altLang="en-US">
                    <a:noFill/>
                  </a:rPr>
                  <a:t> </a:t>
                </a:r>
              </a:p>
            </p:txBody>
          </p:sp>
        </mc:Fallback>
      </mc:AlternateContent>
      <p:sp>
        <p:nvSpPr>
          <p:cNvPr id="6" name="テキスト ボックス 5"/>
          <p:cNvSpPr txBox="1"/>
          <p:nvPr/>
        </p:nvSpPr>
        <p:spPr>
          <a:xfrm>
            <a:off x="522198" y="4438592"/>
            <a:ext cx="4014240" cy="646331"/>
          </a:xfrm>
          <a:prstGeom prst="rect">
            <a:avLst/>
          </a:prstGeom>
          <a:noFill/>
        </p:spPr>
        <p:txBody>
          <a:bodyPr wrap="none" rtlCol="0">
            <a:spAutoFit/>
          </a:bodyPr>
          <a:lstStyle/>
          <a:p>
            <a:r>
              <a:rPr lang="ja-JP" altLang="en-US" sz="3600" dirty="0" smtClean="0"/>
              <a:t>の形が予想される。</a:t>
            </a:r>
            <a:endParaRPr kumimoji="1" lang="ja-JP" altLang="en-US" sz="3600" dirty="0"/>
          </a:p>
        </p:txBody>
      </p:sp>
      <p:sp>
        <p:nvSpPr>
          <p:cNvPr id="7" name="テキスト ボックス 6"/>
          <p:cNvSpPr txBox="1"/>
          <p:nvPr/>
        </p:nvSpPr>
        <p:spPr>
          <a:xfrm>
            <a:off x="522198" y="5309115"/>
            <a:ext cx="11147603" cy="1200329"/>
          </a:xfrm>
          <a:prstGeom prst="rect">
            <a:avLst/>
          </a:prstGeom>
          <a:noFill/>
        </p:spPr>
        <p:txBody>
          <a:bodyPr wrap="none" rtlCol="0">
            <a:spAutoFit/>
          </a:bodyPr>
          <a:lstStyle/>
          <a:p>
            <a:r>
              <a:rPr lang="ja-JP" altLang="en-US" sz="3600" dirty="0" smtClean="0"/>
              <a:t>この式</a:t>
            </a:r>
            <a:r>
              <a:rPr lang="en-US" altLang="ja-JP" sz="3600" dirty="0" smtClean="0"/>
              <a:t>4.6</a:t>
            </a:r>
            <a:r>
              <a:rPr lang="ja-JP" altLang="en-US" sz="3600" dirty="0" smtClean="0"/>
              <a:t>を用いて、図</a:t>
            </a:r>
            <a:r>
              <a:rPr lang="en-US" altLang="ja-JP" sz="3600" dirty="0" smtClean="0"/>
              <a:t>4.10</a:t>
            </a:r>
            <a:r>
              <a:rPr lang="ja-JP" altLang="en-US" sz="3600" dirty="0" smtClean="0"/>
              <a:t>のグラフをフィッティングすると</a:t>
            </a:r>
            <a:endParaRPr lang="en-US" altLang="ja-JP" sz="3600" dirty="0" smtClean="0"/>
          </a:p>
          <a:p>
            <a:r>
              <a:rPr kumimoji="1" lang="ja-JP" altLang="en-US" sz="3600" dirty="0" smtClean="0"/>
              <a:t>次のようになる。</a:t>
            </a:r>
            <a:endParaRPr kumimoji="1" lang="ja-JP" altLang="en-US" sz="3600" dirty="0"/>
          </a:p>
        </p:txBody>
      </p:sp>
      <p:sp>
        <p:nvSpPr>
          <p:cNvPr id="8" name="円/楕円 7"/>
          <p:cNvSpPr>
            <a:spLocks noChangeAspect="1"/>
          </p:cNvSpPr>
          <p:nvPr/>
        </p:nvSpPr>
        <p:spPr>
          <a:xfrm>
            <a:off x="522198" y="1365002"/>
            <a:ext cx="324000" cy="3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22198" y="1975660"/>
            <a:ext cx="9839553" cy="1200329"/>
          </a:xfrm>
          <a:prstGeom prst="rect">
            <a:avLst/>
          </a:prstGeom>
          <a:noFill/>
        </p:spPr>
        <p:txBody>
          <a:bodyPr wrap="none" rtlCol="0">
            <a:spAutoFit/>
          </a:bodyPr>
          <a:lstStyle/>
          <a:p>
            <a:r>
              <a:rPr lang="ja-JP" altLang="en-US" sz="3600" dirty="0" smtClean="0"/>
              <a:t>時間が経つにつれ減少していて、徐々に一定値に</a:t>
            </a:r>
            <a:endParaRPr lang="en-US" altLang="ja-JP" sz="3600" dirty="0" smtClean="0"/>
          </a:p>
          <a:p>
            <a:r>
              <a:rPr kumimoji="1" lang="ja-JP" altLang="en-US" sz="3600" dirty="0" smtClean="0"/>
              <a:t>近づいているように見えることから、</a:t>
            </a:r>
            <a:endParaRPr kumimoji="1" lang="ja-JP" altLang="en-US" sz="3600" dirty="0"/>
          </a:p>
        </p:txBody>
      </p:sp>
      <p:sp>
        <p:nvSpPr>
          <p:cNvPr id="11" name="テキスト ボックス 10"/>
          <p:cNvSpPr txBox="1"/>
          <p:nvPr/>
        </p:nvSpPr>
        <p:spPr>
          <a:xfrm>
            <a:off x="6759788" y="3536950"/>
            <a:ext cx="1957775" cy="646331"/>
          </a:xfrm>
          <a:prstGeom prst="rect">
            <a:avLst/>
          </a:prstGeom>
          <a:noFill/>
        </p:spPr>
        <p:txBody>
          <a:bodyPr wrap="square" rtlCol="0">
            <a:spAutoFit/>
          </a:bodyPr>
          <a:lstStyle/>
          <a:p>
            <a:pPr algn="ctr"/>
            <a:r>
              <a:rPr kumimoji="1" lang="en-US" altLang="ja-JP" sz="3600" dirty="0" smtClean="0"/>
              <a:t>(4.6)</a:t>
            </a:r>
            <a:endParaRPr kumimoji="1" lang="ja-JP" altLang="en-US" sz="3600" dirty="0"/>
          </a:p>
        </p:txBody>
      </p:sp>
    </p:spTree>
    <p:extLst>
      <p:ext uri="{BB962C8B-B14F-4D97-AF65-F5344CB8AC3E}">
        <p14:creationId xmlns:p14="http://schemas.microsoft.com/office/powerpoint/2010/main" val="9912806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14064"/>
            <a:ext cx="12192000"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altLang="ja-JP" sz="6000" dirty="0"/>
              <a:t> </a:t>
            </a:r>
            <a:r>
              <a:rPr lang="en-US" altLang="ja-JP" sz="6000" dirty="0" smtClean="0"/>
              <a:t> fitting</a:t>
            </a:r>
            <a:r>
              <a:rPr lang="ja-JP" altLang="en-US" sz="6000" dirty="0" smtClean="0"/>
              <a:t>の様子</a:t>
            </a:r>
            <a:endParaRPr kumimoji="1" lang="ja-JP" altLang="en-US" sz="6000" dirty="0"/>
          </a:p>
        </p:txBody>
      </p:sp>
      <p:sp>
        <p:nvSpPr>
          <p:cNvPr id="2" name="スライド番号プレースホルダー 1"/>
          <p:cNvSpPr>
            <a:spLocks noGrp="1"/>
          </p:cNvSpPr>
          <p:nvPr>
            <p:ph type="sldNum" sz="quarter" idx="12"/>
          </p:nvPr>
        </p:nvSpPr>
        <p:spPr/>
        <p:txBody>
          <a:bodyPr/>
          <a:lstStyle/>
          <a:p>
            <a:fld id="{920146D6-F2DB-4ED1-95D1-5E5889B24418}" type="slidenum">
              <a:rPr kumimoji="1" lang="ja-JP" altLang="en-US" smtClean="0"/>
              <a:t>45</a:t>
            </a:fld>
            <a:endParaRPr kumimoji="1" lang="ja-JP" altLang="en-US" dirty="0"/>
          </a:p>
        </p:txBody>
      </p:sp>
      <p:sp>
        <p:nvSpPr>
          <p:cNvPr id="4" name="テキスト ボックス 3"/>
          <p:cNvSpPr txBox="1"/>
          <p:nvPr/>
        </p:nvSpPr>
        <p:spPr>
          <a:xfrm>
            <a:off x="3416292" y="6285936"/>
            <a:ext cx="5373779" cy="461665"/>
          </a:xfrm>
          <a:prstGeom prst="rect">
            <a:avLst/>
          </a:prstGeom>
          <a:noFill/>
        </p:spPr>
        <p:txBody>
          <a:bodyPr wrap="none" rtlCol="0">
            <a:spAutoFit/>
          </a:bodyPr>
          <a:lstStyle/>
          <a:p>
            <a:r>
              <a:rPr kumimoji="1" lang="ja-JP" altLang="en-US" sz="2400" dirty="0" smtClean="0"/>
              <a:t>図</a:t>
            </a:r>
            <a:r>
              <a:rPr lang="en-US" altLang="ja-JP" sz="2400" dirty="0" smtClean="0"/>
              <a:t>4.12: pick-off</a:t>
            </a:r>
            <a:r>
              <a:rPr lang="ja-JP" altLang="en-US" sz="2400" dirty="0" smtClean="0"/>
              <a:t>補正関数のフィッティング</a:t>
            </a:r>
            <a:endParaRPr kumimoji="1" lang="ja-JP" altLang="en-US" sz="2400"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8877" y="1251321"/>
            <a:ext cx="7283949" cy="4968000"/>
          </a:xfrm>
          <a:prstGeom prst="rect">
            <a:avLst/>
          </a:prstGeom>
        </p:spPr>
      </p:pic>
    </p:spTree>
    <p:extLst>
      <p:ext uri="{BB962C8B-B14F-4D97-AF65-F5344CB8AC3E}">
        <p14:creationId xmlns:p14="http://schemas.microsoft.com/office/powerpoint/2010/main" val="2763393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14064"/>
            <a:ext cx="12192000"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altLang="ja-JP" sz="6000" dirty="0"/>
              <a:t> </a:t>
            </a:r>
            <a:r>
              <a:rPr lang="en-US" altLang="ja-JP" sz="6000" dirty="0" smtClean="0"/>
              <a:t> pick-off</a:t>
            </a:r>
            <a:r>
              <a:rPr lang="ja-JP" altLang="en-US" sz="6000" dirty="0" smtClean="0"/>
              <a:t>補正関数の</a:t>
            </a:r>
            <a:r>
              <a:rPr lang="en-US" altLang="ja-JP" sz="6000" dirty="0" smtClean="0"/>
              <a:t>fitting</a:t>
            </a:r>
            <a:r>
              <a:rPr lang="ja-JP" altLang="en-US" sz="6000" dirty="0" smtClean="0"/>
              <a:t>結果</a:t>
            </a:r>
            <a:endParaRPr kumimoji="1" lang="ja-JP" altLang="en-US" sz="6000" dirty="0"/>
          </a:p>
        </p:txBody>
      </p:sp>
      <p:sp>
        <p:nvSpPr>
          <p:cNvPr id="2" name="スライド番号プレースホルダー 1"/>
          <p:cNvSpPr>
            <a:spLocks noGrp="1"/>
          </p:cNvSpPr>
          <p:nvPr>
            <p:ph type="sldNum" sz="quarter" idx="12"/>
          </p:nvPr>
        </p:nvSpPr>
        <p:spPr/>
        <p:txBody>
          <a:bodyPr/>
          <a:lstStyle/>
          <a:p>
            <a:fld id="{920146D6-F2DB-4ED1-95D1-5E5889B24418}" type="slidenum">
              <a:rPr kumimoji="1" lang="ja-JP" altLang="en-US" smtClean="0"/>
              <a:t>46</a:t>
            </a:fld>
            <a:endParaRPr kumimoji="1" lang="ja-JP" altLang="en-US"/>
          </a:p>
        </p:txBody>
      </p:sp>
      <p:sp>
        <p:nvSpPr>
          <p:cNvPr id="5" name="テキスト ボックス 4"/>
          <p:cNvSpPr txBox="1"/>
          <p:nvPr/>
        </p:nvSpPr>
        <p:spPr>
          <a:xfrm>
            <a:off x="3623689" y="1828355"/>
            <a:ext cx="4944623" cy="461665"/>
          </a:xfrm>
          <a:prstGeom prst="rect">
            <a:avLst/>
          </a:prstGeom>
          <a:noFill/>
        </p:spPr>
        <p:txBody>
          <a:bodyPr wrap="none" rtlCol="0">
            <a:spAutoFit/>
          </a:bodyPr>
          <a:lstStyle/>
          <a:p>
            <a:pPr algn="ctr"/>
            <a:r>
              <a:rPr lang="ja-JP" altLang="en-US" sz="2400" dirty="0" smtClean="0"/>
              <a:t>表</a:t>
            </a:r>
            <a:r>
              <a:rPr lang="en-US" altLang="ja-JP" sz="2400" dirty="0" smtClean="0"/>
              <a:t>4.4</a:t>
            </a:r>
            <a:r>
              <a:rPr lang="ja-JP" altLang="en-US" sz="2400" dirty="0" smtClean="0"/>
              <a:t>：</a:t>
            </a:r>
            <a:r>
              <a:rPr lang="en-US" altLang="ja-JP" sz="2400" dirty="0" smtClean="0"/>
              <a:t> pick-off</a:t>
            </a:r>
            <a:r>
              <a:rPr lang="ja-JP" altLang="en-US" sz="2400" dirty="0" smtClean="0"/>
              <a:t>補正関数の</a:t>
            </a:r>
            <a:r>
              <a:rPr lang="en-US" altLang="ja-JP" sz="2400" dirty="0" smtClean="0"/>
              <a:t>fitting</a:t>
            </a:r>
            <a:r>
              <a:rPr lang="ja-JP" altLang="en-US" sz="2400" dirty="0" smtClean="0"/>
              <a:t>結果</a:t>
            </a:r>
            <a:endParaRPr kumimoji="1" lang="ja-JP" altLang="en-US" sz="2400" dirty="0"/>
          </a:p>
        </p:txBody>
      </p:sp>
      <p:graphicFrame>
        <p:nvGraphicFramePr>
          <p:cNvPr id="6" name="表 5"/>
          <p:cNvGraphicFramePr>
            <a:graphicFrameLocks noGrp="1"/>
          </p:cNvGraphicFramePr>
          <p:nvPr>
            <p:extLst>
              <p:ext uri="{D42A27DB-BD31-4B8C-83A1-F6EECF244321}">
                <p14:modId xmlns:p14="http://schemas.microsoft.com/office/powerpoint/2010/main" val="4189637355"/>
              </p:ext>
            </p:extLst>
          </p:nvPr>
        </p:nvGraphicFramePr>
        <p:xfrm>
          <a:off x="900544" y="2290020"/>
          <a:ext cx="10390912" cy="3574472"/>
        </p:xfrm>
        <a:graphic>
          <a:graphicData uri="http://schemas.openxmlformats.org/drawingml/2006/table">
            <a:tbl>
              <a:tblPr firstRow="1" bandRow="1">
                <a:tableStyleId>{5C22544A-7EE6-4342-B048-85BDC9FD1C3A}</a:tableStyleId>
              </a:tblPr>
              <a:tblGrid>
                <a:gridCol w="2597728"/>
                <a:gridCol w="2597728"/>
                <a:gridCol w="2597728"/>
                <a:gridCol w="2597728"/>
              </a:tblGrid>
              <a:tr h="863459">
                <a:tc>
                  <a:txBody>
                    <a:bodyPr/>
                    <a:lstStyle/>
                    <a:p>
                      <a:pPr algn="ctr"/>
                      <a:endParaRPr kumimoji="1" lang="ja-JP" altLang="en-US" sz="4800" dirty="0"/>
                    </a:p>
                  </a:txBody>
                  <a:tcPr marL="121920" marR="121920"/>
                </a:tc>
                <a:tc>
                  <a:txBody>
                    <a:bodyPr/>
                    <a:lstStyle/>
                    <a:p>
                      <a:pPr algn="ctr"/>
                      <a:r>
                        <a:rPr lang="en-US" altLang="ja-JP" sz="4800" dirty="0" smtClean="0">
                          <a:latin typeface="ヒラギノ明朝 Pro W3"/>
                          <a:ea typeface="ヒラギノ明朝 Pro W3"/>
                          <a:cs typeface="ヒラギノ明朝 Pro W3"/>
                        </a:rPr>
                        <a:t>p</a:t>
                      </a:r>
                      <a:r>
                        <a:rPr lang="en-US" altLang="ja-JP" sz="4800" baseline="-25000" dirty="0" smtClean="0">
                          <a:latin typeface="ヒラギノ明朝 Pro W3"/>
                          <a:ea typeface="ヒラギノ明朝 Pro W3"/>
                          <a:cs typeface="ヒラギノ明朝 Pro W3"/>
                        </a:rPr>
                        <a:t>0</a:t>
                      </a:r>
                      <a:endParaRPr kumimoji="1" lang="ja-JP" altLang="en-US" sz="4800" dirty="0"/>
                    </a:p>
                  </a:txBody>
                  <a:tcPr marL="121920" marR="121920"/>
                </a:tc>
                <a:tc>
                  <a:txBody>
                    <a:bodyPr/>
                    <a:lstStyle/>
                    <a:p>
                      <a:pPr algn="ctr"/>
                      <a:r>
                        <a:rPr lang="en-US" altLang="ja-JP" sz="4800" dirty="0" smtClean="0">
                          <a:latin typeface="ヒラギノ明朝 Pro W3"/>
                          <a:ea typeface="ヒラギノ明朝 Pro W3"/>
                          <a:cs typeface="ヒラギノ明朝 Pro W3"/>
                        </a:rPr>
                        <a:t>p</a:t>
                      </a:r>
                      <a:r>
                        <a:rPr lang="en-US" altLang="ja-JP" sz="4800" baseline="-25000" dirty="0" smtClean="0">
                          <a:latin typeface="ヒラギノ明朝 Pro W3"/>
                          <a:ea typeface="ヒラギノ明朝 Pro W3"/>
                          <a:cs typeface="ヒラギノ明朝 Pro W3"/>
                        </a:rPr>
                        <a:t>1</a:t>
                      </a:r>
                      <a:endParaRPr kumimoji="1" lang="ja-JP" altLang="en-US" sz="4800" dirty="0"/>
                    </a:p>
                  </a:txBody>
                  <a:tcPr marL="121920" marR="121920"/>
                </a:tc>
                <a:tc>
                  <a:txBody>
                    <a:bodyPr/>
                    <a:lstStyle/>
                    <a:p>
                      <a:pPr algn="ctr"/>
                      <a:r>
                        <a:rPr lang="en-US" altLang="ja-JP" sz="4800" dirty="0" smtClean="0">
                          <a:latin typeface="ヒラギノ明朝 Pro W3"/>
                          <a:ea typeface="ヒラギノ明朝 Pro W3"/>
                          <a:cs typeface="ヒラギノ明朝 Pro W3"/>
                        </a:rPr>
                        <a:t>p</a:t>
                      </a:r>
                      <a:r>
                        <a:rPr lang="en-US" altLang="ja-JP" sz="4800" baseline="-25000" dirty="0" smtClean="0">
                          <a:latin typeface="ヒラギノ明朝 Pro W3"/>
                          <a:ea typeface="ヒラギノ明朝 Pro W3"/>
                          <a:cs typeface="ヒラギノ明朝 Pro W3"/>
                        </a:rPr>
                        <a:t>2</a:t>
                      </a:r>
                      <a:endParaRPr kumimoji="1" lang="ja-JP" altLang="en-US" sz="4800" dirty="0"/>
                    </a:p>
                  </a:txBody>
                  <a:tcPr marL="121920" marR="121920"/>
                </a:tc>
              </a:tr>
              <a:tr h="903671">
                <a:tc>
                  <a:txBody>
                    <a:bodyPr/>
                    <a:lstStyle/>
                    <a:p>
                      <a:pPr algn="ctr"/>
                      <a:r>
                        <a:rPr kumimoji="1" lang="en-US" altLang="ja-JP" sz="4800" dirty="0" smtClean="0"/>
                        <a:t>NaI2</a:t>
                      </a:r>
                      <a:endParaRPr kumimoji="1" lang="ja-JP" altLang="en-US" sz="4800" dirty="0"/>
                    </a:p>
                  </a:txBody>
                  <a:tcPr marL="121920" marR="121920"/>
                </a:tc>
                <a:tc>
                  <a:txBody>
                    <a:bodyPr/>
                    <a:lstStyle/>
                    <a:p>
                      <a:pPr algn="ctr"/>
                      <a:r>
                        <a:rPr kumimoji="1" lang="en-US" altLang="ja-JP" sz="4800" dirty="0" smtClean="0"/>
                        <a:t>0.807</a:t>
                      </a:r>
                      <a:endParaRPr kumimoji="1" lang="ja-JP" altLang="en-US" sz="4800" dirty="0"/>
                    </a:p>
                  </a:txBody>
                  <a:tcPr marL="121920" marR="121920"/>
                </a:tc>
                <a:tc>
                  <a:txBody>
                    <a:bodyPr/>
                    <a:lstStyle/>
                    <a:p>
                      <a:pPr algn="ctr"/>
                      <a:r>
                        <a:rPr kumimoji="1" lang="en-US" altLang="ja-JP" sz="4800" dirty="0" smtClean="0"/>
                        <a:t>114.9</a:t>
                      </a:r>
                      <a:endParaRPr kumimoji="1" lang="ja-JP" altLang="en-US" sz="4800" dirty="0"/>
                    </a:p>
                  </a:txBody>
                  <a:tcPr marL="121920" marR="121920"/>
                </a:tc>
                <a:tc>
                  <a:txBody>
                    <a:bodyPr/>
                    <a:lstStyle/>
                    <a:p>
                      <a:pPr algn="ctr"/>
                      <a:r>
                        <a:rPr kumimoji="1" lang="en-US" altLang="ja-JP" sz="4800" dirty="0" smtClean="0"/>
                        <a:t>0.206</a:t>
                      </a:r>
                      <a:endParaRPr kumimoji="1" lang="ja-JP" altLang="en-US" sz="4800" dirty="0"/>
                    </a:p>
                  </a:txBody>
                  <a:tcPr marL="121920" marR="121920"/>
                </a:tc>
              </a:tr>
              <a:tr h="903671">
                <a:tc>
                  <a:txBody>
                    <a:bodyPr/>
                    <a:lstStyle/>
                    <a:p>
                      <a:pPr algn="ctr"/>
                      <a:r>
                        <a:rPr kumimoji="1" lang="en-US" altLang="ja-JP" sz="4800" dirty="0" smtClean="0"/>
                        <a:t>NaI3</a:t>
                      </a:r>
                      <a:endParaRPr kumimoji="1" lang="ja-JP" altLang="en-US" sz="4800" dirty="0"/>
                    </a:p>
                  </a:txBody>
                  <a:tcPr marL="121920" marR="121920"/>
                </a:tc>
                <a:tc>
                  <a:txBody>
                    <a:bodyPr/>
                    <a:lstStyle/>
                    <a:p>
                      <a:pPr algn="ctr"/>
                      <a:r>
                        <a:rPr kumimoji="1" lang="en-US" altLang="ja-JP" sz="4800" dirty="0" smtClean="0"/>
                        <a:t>0.981</a:t>
                      </a:r>
                      <a:endParaRPr kumimoji="1" lang="ja-JP" altLang="en-US" sz="4800" dirty="0"/>
                    </a:p>
                  </a:txBody>
                  <a:tcPr marL="121920" marR="121920"/>
                </a:tc>
                <a:tc>
                  <a:txBody>
                    <a:bodyPr/>
                    <a:lstStyle/>
                    <a:p>
                      <a:pPr algn="ctr"/>
                      <a:r>
                        <a:rPr kumimoji="1" lang="en-US" altLang="ja-JP" sz="4800" dirty="0" smtClean="0"/>
                        <a:t>112.9</a:t>
                      </a:r>
                      <a:endParaRPr kumimoji="1" lang="ja-JP" altLang="en-US" sz="4800" dirty="0"/>
                    </a:p>
                  </a:txBody>
                  <a:tcPr marL="121920" marR="121920"/>
                </a:tc>
                <a:tc>
                  <a:txBody>
                    <a:bodyPr/>
                    <a:lstStyle/>
                    <a:p>
                      <a:pPr algn="ctr"/>
                      <a:r>
                        <a:rPr kumimoji="1" lang="en-US" altLang="ja-JP" sz="4800" dirty="0" smtClean="0"/>
                        <a:t>0.250</a:t>
                      </a:r>
                      <a:endParaRPr kumimoji="1" lang="ja-JP" altLang="en-US" sz="4800" dirty="0"/>
                    </a:p>
                  </a:txBody>
                  <a:tcPr marL="121920" marR="121920"/>
                </a:tc>
              </a:tr>
              <a:tr h="903671">
                <a:tc>
                  <a:txBody>
                    <a:bodyPr/>
                    <a:lstStyle/>
                    <a:p>
                      <a:pPr algn="ctr"/>
                      <a:r>
                        <a:rPr kumimoji="1" lang="en-US" altLang="ja-JP" sz="4800" dirty="0" smtClean="0"/>
                        <a:t>NaI4</a:t>
                      </a:r>
                      <a:endParaRPr kumimoji="1" lang="ja-JP" altLang="en-US" sz="4800" dirty="0"/>
                    </a:p>
                  </a:txBody>
                  <a:tcPr marL="121920" marR="121920"/>
                </a:tc>
                <a:tc>
                  <a:txBody>
                    <a:bodyPr/>
                    <a:lstStyle/>
                    <a:p>
                      <a:pPr algn="ctr"/>
                      <a:r>
                        <a:rPr kumimoji="1" lang="en-US" altLang="ja-JP" sz="4800" dirty="0" smtClean="0"/>
                        <a:t>0.704</a:t>
                      </a:r>
                      <a:endParaRPr kumimoji="1" lang="ja-JP" altLang="en-US" sz="4800" dirty="0"/>
                    </a:p>
                  </a:txBody>
                  <a:tcPr marL="121920" marR="121920"/>
                </a:tc>
                <a:tc>
                  <a:txBody>
                    <a:bodyPr/>
                    <a:lstStyle/>
                    <a:p>
                      <a:pPr algn="ctr"/>
                      <a:r>
                        <a:rPr kumimoji="1" lang="en-US" altLang="ja-JP" sz="4800" dirty="0" smtClean="0"/>
                        <a:t>231.0</a:t>
                      </a:r>
                      <a:endParaRPr kumimoji="1" lang="ja-JP" altLang="en-US" sz="4800" dirty="0"/>
                    </a:p>
                  </a:txBody>
                  <a:tcPr marL="121920" marR="121920"/>
                </a:tc>
                <a:tc>
                  <a:txBody>
                    <a:bodyPr/>
                    <a:lstStyle/>
                    <a:p>
                      <a:pPr algn="ctr"/>
                      <a:r>
                        <a:rPr kumimoji="1" lang="en-US" altLang="ja-JP" sz="4800" dirty="0" smtClean="0"/>
                        <a:t>0.240</a:t>
                      </a:r>
                      <a:endParaRPr kumimoji="1" lang="ja-JP" altLang="en-US" sz="4800" dirty="0"/>
                    </a:p>
                  </a:txBody>
                  <a:tcPr marL="121920" marR="121920"/>
                </a:tc>
              </a:tr>
            </a:tbl>
          </a:graphicData>
        </a:graphic>
      </p:graphicFrame>
    </p:spTree>
    <p:extLst>
      <p:ext uri="{BB962C8B-B14F-4D97-AF65-F5344CB8AC3E}">
        <p14:creationId xmlns:p14="http://schemas.microsoft.com/office/powerpoint/2010/main" val="15761299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14064"/>
            <a:ext cx="12192000"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altLang="ja-JP" sz="6000" dirty="0" smtClean="0"/>
              <a:t>  </a:t>
            </a:r>
            <a:r>
              <a:rPr lang="ja-JP" altLang="en-US" sz="6000" dirty="0" smtClean="0"/>
              <a:t>寿命の</a:t>
            </a:r>
            <a:r>
              <a:rPr lang="en-US" altLang="ja-JP" sz="6000" dirty="0" smtClean="0"/>
              <a:t>fitting</a:t>
            </a:r>
            <a:endParaRPr kumimoji="1" lang="ja-JP" altLang="en-US" sz="6000" dirty="0"/>
          </a:p>
        </p:txBody>
      </p:sp>
      <p:sp>
        <p:nvSpPr>
          <p:cNvPr id="2" name="スライド番号プレースホルダー 1"/>
          <p:cNvSpPr>
            <a:spLocks noGrp="1"/>
          </p:cNvSpPr>
          <p:nvPr>
            <p:ph type="sldNum" sz="quarter" idx="12"/>
          </p:nvPr>
        </p:nvSpPr>
        <p:spPr/>
        <p:txBody>
          <a:bodyPr/>
          <a:lstStyle/>
          <a:p>
            <a:fld id="{920146D6-F2DB-4ED1-95D1-5E5889B24418}" type="slidenum">
              <a:rPr kumimoji="1" lang="ja-JP" altLang="en-US" smtClean="0"/>
              <a:t>47</a:t>
            </a:fld>
            <a:endParaRPr kumimoji="1" lang="ja-JP" altLang="en-US"/>
          </a:p>
        </p:txBody>
      </p:sp>
      <p:sp>
        <p:nvSpPr>
          <p:cNvPr id="5" name="テキスト ボックス 4"/>
          <p:cNvSpPr txBox="1"/>
          <p:nvPr/>
        </p:nvSpPr>
        <p:spPr>
          <a:xfrm>
            <a:off x="745588" y="1294226"/>
            <a:ext cx="8706166" cy="646331"/>
          </a:xfrm>
          <a:prstGeom prst="rect">
            <a:avLst/>
          </a:prstGeom>
          <a:noFill/>
        </p:spPr>
        <p:txBody>
          <a:bodyPr wrap="none" rtlCol="0">
            <a:spAutoFit/>
          </a:bodyPr>
          <a:lstStyle/>
          <a:p>
            <a:r>
              <a:rPr kumimoji="1" lang="ja-JP" altLang="en-US" sz="3600" dirty="0" smtClean="0"/>
              <a:t>まず「寿命の</a:t>
            </a:r>
            <a:r>
              <a:rPr kumimoji="1" lang="en-US" altLang="ja-JP" sz="3600" dirty="0" smtClean="0"/>
              <a:t>fitting</a:t>
            </a:r>
            <a:r>
              <a:rPr kumimoji="1" lang="ja-JP" altLang="en-US" sz="3600" dirty="0" smtClean="0"/>
              <a:t>関数」</a:t>
            </a:r>
            <a:r>
              <a:rPr lang="ja-JP" altLang="en-US" sz="3600" dirty="0" smtClean="0"/>
              <a:t>定義する</a:t>
            </a:r>
            <a:r>
              <a:rPr kumimoji="1" lang="ja-JP" altLang="en-US" sz="3600" dirty="0" smtClean="0"/>
              <a:t>。次の２式</a:t>
            </a:r>
            <a:endParaRPr kumimoji="1" lang="ja-JP" altLang="en-US" sz="3600" dirty="0"/>
          </a:p>
        </p:txBody>
      </p:sp>
      <mc:AlternateContent xmlns:mc="http://schemas.openxmlformats.org/markup-compatibility/2006" xmlns:a14="http://schemas.microsoft.com/office/drawing/2010/main">
        <mc:Choice Requires="a14">
          <p:sp>
            <p:nvSpPr>
              <p:cNvPr id="8" name="テキスト ボックス 7"/>
              <p:cNvSpPr txBox="1"/>
              <p:nvPr/>
            </p:nvSpPr>
            <p:spPr>
              <a:xfrm>
                <a:off x="1378634" y="2115299"/>
                <a:ext cx="4340354" cy="8180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mr-IN" altLang="ja-JP" sz="2800" i="1" smtClean="0">
                              <a:latin typeface="Cambria Math" charset="0"/>
                            </a:rPr>
                          </m:ctrlPr>
                        </m:fPr>
                        <m:num>
                          <m:r>
                            <a:rPr kumimoji="1" lang="en-US" altLang="ja-JP" sz="2800" b="0" i="1" smtClean="0">
                              <a:latin typeface="Cambria Math" charset="0"/>
                            </a:rPr>
                            <m:t>𝑑𝑁</m:t>
                          </m:r>
                        </m:num>
                        <m:den>
                          <m:r>
                            <a:rPr kumimoji="1" lang="en-US" altLang="ja-JP" sz="2800" b="0" i="1" smtClean="0">
                              <a:latin typeface="Cambria Math" charset="0"/>
                            </a:rPr>
                            <m:t>𝑑𝑡</m:t>
                          </m:r>
                        </m:den>
                      </m:f>
                      <m:r>
                        <a:rPr kumimoji="1" lang="en-US" altLang="ja-JP" sz="2800" b="0" i="1" smtClean="0">
                          <a:latin typeface="Cambria Math" charset="0"/>
                        </a:rPr>
                        <m:t>=</m:t>
                      </m:r>
                      <m:d>
                        <m:dPr>
                          <m:ctrlPr>
                            <a:rPr kumimoji="1" lang="en-US" altLang="ja-JP" sz="2800" b="0" i="1" smtClean="0">
                              <a:latin typeface="Cambria Math" charset="0"/>
                            </a:rPr>
                          </m:ctrlPr>
                        </m:dPr>
                        <m:e>
                          <m:sSub>
                            <m:sSubPr>
                              <m:ctrlPr>
                                <a:rPr kumimoji="1" lang="en-US" altLang="ja-JP" sz="2800" b="0" i="1" smtClean="0">
                                  <a:latin typeface="Cambria Math" charset="0"/>
                                </a:rPr>
                              </m:ctrlPr>
                            </m:sSubPr>
                            <m:e>
                              <m:r>
                                <m:rPr>
                                  <m:sty m:val="p"/>
                                </m:rPr>
                                <a:rPr kumimoji="1" lang="el-GR" altLang="ja-JP" sz="2800" b="0" i="1" smtClean="0">
                                  <a:latin typeface="Cambria Math" charset="0"/>
                                  <a:ea typeface="Cambria Math" charset="0"/>
                                  <a:cs typeface="Cambria Math" charset="0"/>
                                </a:rPr>
                                <m:t>Γ</m:t>
                              </m:r>
                            </m:e>
                            <m:sub>
                              <m:r>
                                <a:rPr kumimoji="1" lang="en-US" altLang="ja-JP" sz="2800" b="0" i="1" smtClean="0">
                                  <a:latin typeface="Cambria Math" charset="0"/>
                                </a:rPr>
                                <m:t>𝑜𝑟𝑡h𝑜</m:t>
                              </m:r>
                            </m:sub>
                          </m:sSub>
                          <m:r>
                            <a:rPr kumimoji="1" lang="en-US" altLang="ja-JP" sz="2800" b="0" i="1" smtClean="0">
                              <a:latin typeface="Cambria Math" charset="0"/>
                            </a:rPr>
                            <m:t>+</m:t>
                          </m:r>
                          <m:sSub>
                            <m:sSubPr>
                              <m:ctrlPr>
                                <a:rPr kumimoji="1" lang="en-US" altLang="ja-JP" sz="2800" b="0" i="1" smtClean="0">
                                  <a:latin typeface="Cambria Math" charset="0"/>
                                </a:rPr>
                              </m:ctrlPr>
                            </m:sSubPr>
                            <m:e>
                              <m:r>
                                <m:rPr>
                                  <m:sty m:val="p"/>
                                </m:rPr>
                                <a:rPr kumimoji="1" lang="el-GR" altLang="ja-JP" sz="2800" b="0" i="1" smtClean="0">
                                  <a:latin typeface="Cambria Math" charset="0"/>
                                  <a:ea typeface="Cambria Math" charset="0"/>
                                  <a:cs typeface="Cambria Math" charset="0"/>
                                </a:rPr>
                                <m:t>Γ</m:t>
                              </m:r>
                            </m:e>
                            <m:sub>
                              <m:r>
                                <a:rPr kumimoji="1" lang="en-US" altLang="ja-JP" sz="2800" b="0" i="1" smtClean="0">
                                  <a:latin typeface="Cambria Math" charset="0"/>
                                </a:rPr>
                                <m:t>𝑝𝑖𝑐𝑘</m:t>
                              </m:r>
                              <m:r>
                                <a:rPr kumimoji="1" lang="en-US" altLang="ja-JP" sz="2800" b="0" i="1" smtClean="0">
                                  <a:latin typeface="Cambria Math" panose="02040503050406030204" pitchFamily="18" charset="0"/>
                                </a:rPr>
                                <m:t>−</m:t>
                              </m:r>
                              <m:r>
                                <a:rPr kumimoji="1" lang="en-US" altLang="ja-JP" sz="2800" b="0" i="1" smtClean="0">
                                  <a:latin typeface="Cambria Math" charset="0"/>
                                </a:rPr>
                                <m:t>𝑜𝑓𝑓</m:t>
                              </m:r>
                            </m:sub>
                          </m:sSub>
                        </m:e>
                      </m:d>
                      <m:r>
                        <a:rPr kumimoji="1" lang="en-US" altLang="ja-JP" sz="2800" b="0" i="1" smtClean="0">
                          <a:latin typeface="Cambria Math" charset="0"/>
                        </a:rPr>
                        <m:t>𝑁</m:t>
                      </m:r>
                    </m:oMath>
                  </m:oMathPara>
                </a14:m>
                <a:endParaRPr kumimoji="1" lang="ja-JP" altLang="en-US" sz="28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378634" y="2115299"/>
                <a:ext cx="4340354" cy="818044"/>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1378634" y="3009609"/>
                <a:ext cx="7519045" cy="8934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charset="0"/>
                            </a:rPr>
                          </m:ctrlPr>
                        </m:sSubPr>
                        <m:e>
                          <m:r>
                            <m:rPr>
                              <m:sty m:val="p"/>
                            </m:rPr>
                            <a:rPr kumimoji="1" lang="el-GR" altLang="ja-JP" sz="2800" i="1" smtClean="0">
                              <a:latin typeface="Cambria Math" charset="0"/>
                              <a:ea typeface="Cambria Math" charset="0"/>
                              <a:cs typeface="Cambria Math" charset="0"/>
                            </a:rPr>
                            <m:t>Γ</m:t>
                          </m:r>
                        </m:e>
                        <m:sub>
                          <m:r>
                            <a:rPr kumimoji="1" lang="en-US" altLang="ja-JP" sz="2800" b="0" i="1" smtClean="0">
                              <a:latin typeface="Cambria Math" charset="0"/>
                            </a:rPr>
                            <m:t>𝑜𝑟𝑡h𝑜</m:t>
                          </m:r>
                        </m:sub>
                      </m:sSub>
                      <m:r>
                        <a:rPr kumimoji="1" lang="en-US" altLang="ja-JP" sz="2800" b="0" i="1" smtClean="0">
                          <a:latin typeface="Cambria Math" charset="0"/>
                        </a:rPr>
                        <m:t>+</m:t>
                      </m:r>
                      <m:sSub>
                        <m:sSubPr>
                          <m:ctrlPr>
                            <a:rPr kumimoji="1" lang="en-US" altLang="ja-JP" sz="2800" b="0" i="1" smtClean="0">
                              <a:latin typeface="Cambria Math" charset="0"/>
                            </a:rPr>
                          </m:ctrlPr>
                        </m:sSubPr>
                        <m:e>
                          <m:r>
                            <m:rPr>
                              <m:sty m:val="p"/>
                            </m:rPr>
                            <a:rPr kumimoji="1" lang="el-GR" altLang="ja-JP" sz="2800" b="0" i="1" smtClean="0">
                              <a:latin typeface="Cambria Math" charset="0"/>
                              <a:ea typeface="Cambria Math" charset="0"/>
                              <a:cs typeface="Cambria Math" charset="0"/>
                            </a:rPr>
                            <m:t>Γ</m:t>
                          </m:r>
                        </m:e>
                        <m:sub>
                          <m:r>
                            <a:rPr kumimoji="1" lang="en-US" altLang="ja-JP" sz="2800" b="0" i="1" smtClean="0">
                              <a:latin typeface="Cambria Math" charset="0"/>
                            </a:rPr>
                            <m:t>𝑝𝑖𝑐𝑘</m:t>
                          </m:r>
                          <m:r>
                            <a:rPr kumimoji="1" lang="en-US" altLang="ja-JP" sz="2800" b="0" i="1" smtClean="0">
                              <a:latin typeface="Cambria Math" charset="0"/>
                            </a:rPr>
                            <m:t>−</m:t>
                          </m:r>
                          <m:r>
                            <a:rPr kumimoji="1" lang="en-US" altLang="ja-JP" sz="2800" b="0" i="1" smtClean="0">
                              <a:latin typeface="Cambria Math" charset="0"/>
                            </a:rPr>
                            <m:t>𝑜𝑓𝑓</m:t>
                          </m:r>
                        </m:sub>
                      </m:sSub>
                      <m:r>
                        <a:rPr kumimoji="1" lang="en-US" altLang="ja-JP" sz="2800" b="0" i="1" smtClean="0">
                          <a:latin typeface="Cambria Math" charset="0"/>
                        </a:rPr>
                        <m:t>=</m:t>
                      </m:r>
                      <m:sSub>
                        <m:sSubPr>
                          <m:ctrlPr>
                            <a:rPr kumimoji="1" lang="en-US" altLang="ja-JP" sz="2800" b="0" i="1" smtClean="0">
                              <a:latin typeface="Cambria Math" charset="0"/>
                            </a:rPr>
                          </m:ctrlPr>
                        </m:sSubPr>
                        <m:e>
                          <m:r>
                            <m:rPr>
                              <m:sty m:val="p"/>
                            </m:rPr>
                            <a:rPr kumimoji="1" lang="el-GR" altLang="ja-JP" sz="2800" b="0" i="1" smtClean="0">
                              <a:latin typeface="Cambria Math" charset="0"/>
                              <a:ea typeface="Cambria Math" charset="0"/>
                              <a:cs typeface="Cambria Math" charset="0"/>
                            </a:rPr>
                            <m:t>Γ</m:t>
                          </m:r>
                        </m:e>
                        <m:sub>
                          <m:r>
                            <a:rPr kumimoji="1" lang="en-US" altLang="ja-JP" sz="2800" b="0" i="1" smtClean="0">
                              <a:latin typeface="Cambria Math" charset="0"/>
                            </a:rPr>
                            <m:t>𝑜𝑟𝑡h𝑜</m:t>
                          </m:r>
                        </m:sub>
                      </m:sSub>
                      <m:d>
                        <m:dPr>
                          <m:ctrlPr>
                            <a:rPr kumimoji="1" lang="en-US" altLang="ja-JP" sz="2800" b="0" i="1" smtClean="0">
                              <a:latin typeface="Cambria Math" charset="0"/>
                            </a:rPr>
                          </m:ctrlPr>
                        </m:dPr>
                        <m:e>
                          <m:r>
                            <a:rPr kumimoji="1" lang="en-US" altLang="ja-JP" sz="2800" b="0" i="1" smtClean="0">
                              <a:latin typeface="Cambria Math" charset="0"/>
                            </a:rPr>
                            <m:t>1+</m:t>
                          </m:r>
                          <m:r>
                            <a:rPr kumimoji="1" lang="en-US" altLang="ja-JP" sz="2800" b="0" i="1" smtClean="0">
                              <a:latin typeface="Cambria Math" charset="0"/>
                            </a:rPr>
                            <m:t>𝑓</m:t>
                          </m:r>
                          <m:d>
                            <m:dPr>
                              <m:ctrlPr>
                                <a:rPr kumimoji="1" lang="en-US" altLang="ja-JP" sz="2800" b="0" i="1" smtClean="0">
                                  <a:latin typeface="Cambria Math" charset="0"/>
                                </a:rPr>
                              </m:ctrlPr>
                            </m:dPr>
                            <m:e>
                              <m:r>
                                <a:rPr kumimoji="1" lang="en-US" altLang="ja-JP" sz="2800" b="0" i="1" smtClean="0">
                                  <a:latin typeface="Cambria Math" charset="0"/>
                                </a:rPr>
                                <m:t>𝑡</m:t>
                              </m:r>
                            </m:e>
                          </m:d>
                        </m:e>
                      </m:d>
                      <m:r>
                        <a:rPr kumimoji="1" lang="en-US" altLang="ja-JP" sz="2800" b="0" i="1" smtClean="0">
                          <a:latin typeface="Cambria Math" charset="0"/>
                        </a:rPr>
                        <m:t>=</m:t>
                      </m:r>
                      <m:f>
                        <m:fPr>
                          <m:ctrlPr>
                            <a:rPr kumimoji="1" lang="mr-IN" altLang="ja-JP" sz="2800" b="0" i="1" smtClean="0">
                              <a:latin typeface="Cambria Math" charset="0"/>
                            </a:rPr>
                          </m:ctrlPr>
                        </m:fPr>
                        <m:num>
                          <m:r>
                            <a:rPr kumimoji="1" lang="en-US" altLang="ja-JP" sz="2800" b="0" i="1" smtClean="0">
                              <a:latin typeface="Cambria Math" charset="0"/>
                            </a:rPr>
                            <m:t>1+</m:t>
                          </m:r>
                          <m:r>
                            <a:rPr kumimoji="1" lang="en-US" altLang="ja-JP" sz="2800" b="0" i="1" smtClean="0">
                              <a:latin typeface="Cambria Math" charset="0"/>
                            </a:rPr>
                            <m:t>𝑓</m:t>
                          </m:r>
                          <m:r>
                            <a:rPr kumimoji="1" lang="en-US" altLang="ja-JP" sz="2800" b="0" i="1" smtClean="0">
                              <a:latin typeface="Cambria Math" charset="0"/>
                            </a:rPr>
                            <m:t>(</m:t>
                          </m:r>
                          <m:r>
                            <a:rPr kumimoji="1" lang="en-US" altLang="ja-JP" sz="2800" b="0" i="1" smtClean="0">
                              <a:latin typeface="Cambria Math" charset="0"/>
                            </a:rPr>
                            <m:t>𝑡</m:t>
                          </m:r>
                          <m:r>
                            <a:rPr kumimoji="1" lang="en-US" altLang="ja-JP" sz="2800" b="0" i="1" smtClean="0">
                              <a:latin typeface="Cambria Math" charset="0"/>
                            </a:rPr>
                            <m:t>)</m:t>
                          </m:r>
                        </m:num>
                        <m:den>
                          <m:sSub>
                            <m:sSubPr>
                              <m:ctrlPr>
                                <a:rPr kumimoji="1" lang="en-US" altLang="ja-JP" sz="2800" b="0" i="1" smtClean="0">
                                  <a:latin typeface="Cambria Math" charset="0"/>
                                </a:rPr>
                              </m:ctrlPr>
                            </m:sSubPr>
                            <m:e>
                              <m:r>
                                <a:rPr kumimoji="1" lang="en-US" altLang="ja-JP" sz="2800" b="0" i="1" smtClean="0">
                                  <a:latin typeface="Cambria Math" charset="0"/>
                                  <a:ea typeface="Cambria Math" charset="0"/>
                                  <a:cs typeface="Cambria Math" charset="0"/>
                                </a:rPr>
                                <m:t>𝜏</m:t>
                              </m:r>
                            </m:e>
                            <m:sub>
                              <m:r>
                                <a:rPr kumimoji="1" lang="en-US" altLang="ja-JP" sz="2800" b="0" i="1" smtClean="0">
                                  <a:latin typeface="Cambria Math" charset="0"/>
                                </a:rPr>
                                <m:t>𝑜𝑟𝑡h𝑜</m:t>
                              </m:r>
                            </m:sub>
                          </m:sSub>
                        </m:den>
                      </m:f>
                    </m:oMath>
                  </m:oMathPara>
                </a14:m>
                <a:endParaRPr kumimoji="1" lang="ja-JP" altLang="en-US" sz="28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1378634" y="3009609"/>
                <a:ext cx="7519045" cy="893450"/>
              </a:xfrm>
              <a:prstGeom prst="rect">
                <a:avLst/>
              </a:prstGeom>
              <a:blipFill rotWithShape="0">
                <a:blip r:embed="rId3"/>
                <a:stretch>
                  <a:fillRect/>
                </a:stretch>
              </a:blipFill>
            </p:spPr>
            <p:txBody>
              <a:bodyPr/>
              <a:lstStyle/>
              <a:p>
                <a:r>
                  <a:rPr lang="ja-JP" altLang="en-US">
                    <a:noFill/>
                  </a:rPr>
                  <a:t> </a:t>
                </a:r>
              </a:p>
            </p:txBody>
          </p:sp>
        </mc:Fallback>
      </mc:AlternateContent>
      <p:sp>
        <p:nvSpPr>
          <p:cNvPr id="10" name="左中かっこ 9"/>
          <p:cNvSpPr/>
          <p:nvPr/>
        </p:nvSpPr>
        <p:spPr>
          <a:xfrm>
            <a:off x="872197" y="2082016"/>
            <a:ext cx="506437" cy="17085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745588" y="4033597"/>
            <a:ext cx="6639895" cy="646331"/>
          </a:xfrm>
          <a:prstGeom prst="rect">
            <a:avLst/>
          </a:prstGeom>
          <a:noFill/>
        </p:spPr>
        <p:txBody>
          <a:bodyPr wrap="none" rtlCol="0">
            <a:spAutoFit/>
          </a:bodyPr>
          <a:lstStyle/>
          <a:p>
            <a:r>
              <a:rPr kumimoji="1" lang="ja-JP" altLang="en-US" sz="3600" dirty="0" smtClean="0"/>
              <a:t>より</a:t>
            </a:r>
            <a:r>
              <a:rPr lang="ja-JP" altLang="en-US" sz="3600" dirty="0" smtClean="0"/>
              <a:t>計算することで</a:t>
            </a:r>
            <a:r>
              <a:rPr kumimoji="1" lang="en-US" altLang="ja-JP" sz="3600" dirty="0" smtClean="0"/>
              <a:t>fitting</a:t>
            </a:r>
            <a:r>
              <a:rPr kumimoji="1" lang="ja-JP" altLang="en-US" sz="3600" dirty="0" smtClean="0"/>
              <a:t>関数は、</a:t>
            </a:r>
            <a:endParaRPr kumimoji="1" lang="ja-JP" altLang="en-US" sz="3600" dirty="0"/>
          </a:p>
        </p:txBody>
      </p:sp>
      <mc:AlternateContent xmlns:mc="http://schemas.openxmlformats.org/markup-compatibility/2006" xmlns:a14="http://schemas.microsoft.com/office/drawing/2010/main">
        <mc:Choice Requires="a14">
          <p:sp>
            <p:nvSpPr>
              <p:cNvPr id="15" name="テキスト ボックス 14"/>
              <p:cNvSpPr txBox="1"/>
              <p:nvPr/>
            </p:nvSpPr>
            <p:spPr>
              <a:xfrm>
                <a:off x="347535" y="4803296"/>
                <a:ext cx="11496929" cy="8819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charset="0"/>
                            </a:rPr>
                          </m:ctrlPr>
                        </m:sSubPr>
                        <m:e>
                          <m:r>
                            <a:rPr kumimoji="1" lang="en-US" altLang="ja-JP" sz="2800" b="0" i="1" smtClean="0">
                              <a:latin typeface="Cambria Math" charset="0"/>
                            </a:rPr>
                            <m:t>𝑞</m:t>
                          </m:r>
                        </m:e>
                        <m:sub>
                          <m:r>
                            <a:rPr kumimoji="1" lang="en-US" altLang="ja-JP" sz="2800" b="0" i="1" smtClean="0">
                              <a:latin typeface="Cambria Math" charset="0"/>
                            </a:rPr>
                            <m:t>0</m:t>
                          </m:r>
                        </m:sub>
                      </m:sSub>
                      <m:d>
                        <m:dPr>
                          <m:begChr m:val="{"/>
                          <m:endChr m:val="}"/>
                          <m:ctrlPr>
                            <a:rPr kumimoji="1" lang="en-US" altLang="ja-JP" sz="2800" b="0" i="1" smtClean="0">
                              <a:latin typeface="Cambria Math" charset="0"/>
                            </a:rPr>
                          </m:ctrlPr>
                        </m:dPr>
                        <m:e>
                          <m:sSub>
                            <m:sSubPr>
                              <m:ctrlPr>
                                <a:rPr kumimoji="1" lang="en-US" altLang="ja-JP" sz="2800" b="0" i="1" smtClean="0">
                                  <a:latin typeface="Cambria Math" charset="0"/>
                                </a:rPr>
                              </m:ctrlPr>
                            </m:sSubPr>
                            <m:e>
                              <m:r>
                                <a:rPr kumimoji="1" lang="en-US" altLang="ja-JP" sz="2800" b="0" i="1" smtClean="0">
                                  <a:latin typeface="Cambria Math" charset="0"/>
                                </a:rPr>
                                <m:t>𝑝</m:t>
                              </m:r>
                            </m:e>
                            <m:sub>
                              <m:r>
                                <a:rPr kumimoji="1" lang="en-US" altLang="ja-JP" sz="2800" b="0" i="1" smtClean="0">
                                  <a:latin typeface="Cambria Math" charset="0"/>
                                </a:rPr>
                                <m:t>0</m:t>
                              </m:r>
                            </m:sub>
                          </m:sSub>
                          <m:func>
                            <m:funcPr>
                              <m:ctrlPr>
                                <a:rPr kumimoji="1" lang="en-US" altLang="ja-JP" sz="2800" b="0" i="1" smtClean="0">
                                  <a:latin typeface="Cambria Math" charset="0"/>
                                </a:rPr>
                              </m:ctrlPr>
                            </m:funcPr>
                            <m:fName>
                              <m:r>
                                <m:rPr>
                                  <m:sty m:val="p"/>
                                </m:rPr>
                                <a:rPr kumimoji="1" lang="en-US" altLang="ja-JP" sz="2800" b="0" i="0" smtClean="0">
                                  <a:latin typeface="Cambria Math" charset="0"/>
                                </a:rPr>
                                <m:t>exp</m:t>
                              </m:r>
                            </m:fName>
                            <m:e>
                              <m:d>
                                <m:dPr>
                                  <m:ctrlPr>
                                    <a:rPr kumimoji="1" lang="en-US" altLang="ja-JP" sz="2800" b="0" i="1" smtClean="0">
                                      <a:latin typeface="Cambria Math" charset="0"/>
                                    </a:rPr>
                                  </m:ctrlPr>
                                </m:dPr>
                                <m:e>
                                  <m:r>
                                    <a:rPr kumimoji="1" lang="en-US" altLang="ja-JP" sz="2800" b="0" i="1" smtClean="0">
                                      <a:latin typeface="Cambria Math" charset="0"/>
                                    </a:rPr>
                                    <m:t>−</m:t>
                                  </m:r>
                                  <m:f>
                                    <m:fPr>
                                      <m:ctrlPr>
                                        <a:rPr kumimoji="1" lang="mr-IN" altLang="ja-JP" sz="2800" b="0" i="1" smtClean="0">
                                          <a:latin typeface="Cambria Math" charset="0"/>
                                        </a:rPr>
                                      </m:ctrlPr>
                                    </m:fPr>
                                    <m:num>
                                      <m:r>
                                        <a:rPr kumimoji="1" lang="en-US" altLang="ja-JP" sz="2800" b="0" i="1" smtClean="0">
                                          <a:latin typeface="Cambria Math" charset="0"/>
                                        </a:rPr>
                                        <m:t>𝑡</m:t>
                                      </m:r>
                                    </m:num>
                                    <m:den>
                                      <m:sSub>
                                        <m:sSubPr>
                                          <m:ctrlPr>
                                            <a:rPr kumimoji="1" lang="en-US" altLang="ja-JP" sz="2800" b="0" i="1" smtClean="0">
                                              <a:latin typeface="Cambria Math" charset="0"/>
                                            </a:rPr>
                                          </m:ctrlPr>
                                        </m:sSubPr>
                                        <m:e>
                                          <m:r>
                                            <a:rPr kumimoji="1" lang="en-US" altLang="ja-JP" sz="2800" b="0" i="1" smtClean="0">
                                              <a:latin typeface="Cambria Math" charset="0"/>
                                            </a:rPr>
                                            <m:t>𝑝</m:t>
                                          </m:r>
                                        </m:e>
                                        <m:sub>
                                          <m:r>
                                            <a:rPr kumimoji="1" lang="en-US" altLang="ja-JP" sz="2800" b="0" i="1" smtClean="0">
                                              <a:latin typeface="Cambria Math" charset="0"/>
                                            </a:rPr>
                                            <m:t>1</m:t>
                                          </m:r>
                                        </m:sub>
                                      </m:sSub>
                                    </m:den>
                                  </m:f>
                                </m:e>
                              </m:d>
                            </m:e>
                          </m:func>
                          <m:r>
                            <a:rPr kumimoji="1" lang="en-US" altLang="ja-JP" sz="2800" b="0" i="1" smtClean="0">
                              <a:latin typeface="Cambria Math" charset="0"/>
                            </a:rPr>
                            <m:t>+</m:t>
                          </m:r>
                          <m:sSub>
                            <m:sSubPr>
                              <m:ctrlPr>
                                <a:rPr kumimoji="1" lang="en-US" altLang="ja-JP" sz="2800" b="0" i="1" smtClean="0">
                                  <a:latin typeface="Cambria Math" charset="0"/>
                                </a:rPr>
                              </m:ctrlPr>
                            </m:sSubPr>
                            <m:e>
                              <m:r>
                                <a:rPr kumimoji="1" lang="en-US" altLang="ja-JP" sz="2800" b="0" i="1" smtClean="0">
                                  <a:latin typeface="Cambria Math" charset="0"/>
                                </a:rPr>
                                <m:t>𝑝</m:t>
                              </m:r>
                            </m:e>
                            <m:sub>
                              <m:r>
                                <a:rPr kumimoji="1" lang="en-US" altLang="ja-JP" sz="2800" b="0" i="1" smtClean="0">
                                  <a:latin typeface="Cambria Math" charset="0"/>
                                </a:rPr>
                                <m:t>2</m:t>
                              </m:r>
                            </m:sub>
                          </m:sSub>
                          <m:r>
                            <a:rPr kumimoji="1" lang="en-US" altLang="ja-JP" sz="2800" b="0" i="1" smtClean="0">
                              <a:latin typeface="Cambria Math" charset="0"/>
                            </a:rPr>
                            <m:t>+1</m:t>
                          </m:r>
                        </m:e>
                      </m:d>
                      <m:func>
                        <m:funcPr>
                          <m:ctrlPr>
                            <a:rPr kumimoji="1" lang="en-US" altLang="ja-JP" sz="2800" b="0" i="1" smtClean="0">
                              <a:latin typeface="Cambria Math" charset="0"/>
                            </a:rPr>
                          </m:ctrlPr>
                        </m:funcPr>
                        <m:fName>
                          <m:r>
                            <m:rPr>
                              <m:sty m:val="p"/>
                            </m:rPr>
                            <a:rPr kumimoji="1" lang="en-US" altLang="ja-JP" sz="2800" b="0" i="0" smtClean="0">
                              <a:latin typeface="Cambria Math" charset="0"/>
                            </a:rPr>
                            <m:t>exp</m:t>
                          </m:r>
                        </m:fName>
                        <m:e>
                          <m:d>
                            <m:dPr>
                              <m:begChr m:val="["/>
                              <m:endChr m:val="]"/>
                              <m:ctrlPr>
                                <a:rPr kumimoji="1" lang="en-US" altLang="ja-JP" sz="2800" b="0" i="1" smtClean="0">
                                  <a:latin typeface="Cambria Math" charset="0"/>
                                </a:rPr>
                              </m:ctrlPr>
                            </m:dPr>
                            <m:e>
                              <m:r>
                                <a:rPr kumimoji="1" lang="en-US" altLang="ja-JP" sz="2800" b="0" i="1" smtClean="0">
                                  <a:latin typeface="Cambria Math" charset="0"/>
                                </a:rPr>
                                <m:t>−</m:t>
                              </m:r>
                              <m:f>
                                <m:fPr>
                                  <m:ctrlPr>
                                    <a:rPr kumimoji="1" lang="mr-IN" altLang="ja-JP" sz="2800" b="0" i="1" smtClean="0">
                                      <a:latin typeface="Cambria Math" charset="0"/>
                                    </a:rPr>
                                  </m:ctrlPr>
                                </m:fPr>
                                <m:num>
                                  <m:r>
                                    <a:rPr kumimoji="1" lang="en-US" altLang="ja-JP" sz="2800" b="0" i="1" smtClean="0">
                                      <a:latin typeface="Cambria Math" charset="0"/>
                                    </a:rPr>
                                    <m:t>1</m:t>
                                  </m:r>
                                </m:num>
                                <m:den>
                                  <m:sSub>
                                    <m:sSubPr>
                                      <m:ctrlPr>
                                        <a:rPr kumimoji="1" lang="en-US" altLang="ja-JP" sz="2800" b="0" i="1" smtClean="0">
                                          <a:latin typeface="Cambria Math" charset="0"/>
                                        </a:rPr>
                                      </m:ctrlPr>
                                    </m:sSubPr>
                                    <m:e>
                                      <m:r>
                                        <a:rPr kumimoji="1" lang="en-US" altLang="ja-JP" sz="2800" b="0" i="1" smtClean="0">
                                          <a:latin typeface="Cambria Math" charset="0"/>
                                        </a:rPr>
                                        <m:t>𝑞</m:t>
                                      </m:r>
                                    </m:e>
                                    <m:sub>
                                      <m:r>
                                        <a:rPr kumimoji="1" lang="en-US" altLang="ja-JP" sz="2800" b="0" i="1" smtClean="0">
                                          <a:latin typeface="Cambria Math" charset="0"/>
                                        </a:rPr>
                                        <m:t>1</m:t>
                                      </m:r>
                                    </m:sub>
                                  </m:sSub>
                                </m:den>
                              </m:f>
                              <m:d>
                                <m:dPr>
                                  <m:begChr m:val="{"/>
                                  <m:endChr m:val="}"/>
                                  <m:ctrlPr>
                                    <a:rPr kumimoji="1" lang="en-US" altLang="ja-JP" sz="2800" b="0" i="1" smtClean="0">
                                      <a:latin typeface="Cambria Math" charset="0"/>
                                    </a:rPr>
                                  </m:ctrlPr>
                                </m:dPr>
                                <m:e>
                                  <m:r>
                                    <a:rPr kumimoji="1" lang="en-US" altLang="ja-JP" sz="2800" b="0" i="1" smtClean="0">
                                      <a:latin typeface="Cambria Math" charset="0"/>
                                    </a:rPr>
                                    <m:t>−</m:t>
                                  </m:r>
                                  <m:sSub>
                                    <m:sSubPr>
                                      <m:ctrlPr>
                                        <a:rPr kumimoji="1" lang="en-US" altLang="ja-JP" sz="2800" b="0" i="1" smtClean="0">
                                          <a:latin typeface="Cambria Math" charset="0"/>
                                        </a:rPr>
                                      </m:ctrlPr>
                                    </m:sSubPr>
                                    <m:e>
                                      <m:r>
                                        <a:rPr kumimoji="1" lang="en-US" altLang="ja-JP" sz="2800" b="0" i="1" smtClean="0">
                                          <a:latin typeface="Cambria Math" charset="0"/>
                                        </a:rPr>
                                        <m:t>𝑝</m:t>
                                      </m:r>
                                    </m:e>
                                    <m:sub>
                                      <m:r>
                                        <a:rPr kumimoji="1" lang="en-US" altLang="ja-JP" sz="2800" b="0" i="1" smtClean="0">
                                          <a:latin typeface="Cambria Math" charset="0"/>
                                        </a:rPr>
                                        <m:t>0</m:t>
                                      </m:r>
                                    </m:sub>
                                  </m:sSub>
                                  <m:sSub>
                                    <m:sSubPr>
                                      <m:ctrlPr>
                                        <a:rPr kumimoji="1" lang="en-US" altLang="ja-JP" sz="2800" b="0" i="1" smtClean="0">
                                          <a:latin typeface="Cambria Math" charset="0"/>
                                        </a:rPr>
                                      </m:ctrlPr>
                                    </m:sSubPr>
                                    <m:e>
                                      <m:r>
                                        <a:rPr kumimoji="1" lang="en-US" altLang="ja-JP" sz="2800" b="0" i="1" smtClean="0">
                                          <a:latin typeface="Cambria Math" charset="0"/>
                                        </a:rPr>
                                        <m:t>𝑝</m:t>
                                      </m:r>
                                    </m:e>
                                    <m:sub>
                                      <m:r>
                                        <a:rPr kumimoji="1" lang="en-US" altLang="ja-JP" sz="2800" b="0" i="1" smtClean="0">
                                          <a:latin typeface="Cambria Math" charset="0"/>
                                        </a:rPr>
                                        <m:t>1</m:t>
                                      </m:r>
                                    </m:sub>
                                  </m:sSub>
                                  <m:func>
                                    <m:funcPr>
                                      <m:ctrlPr>
                                        <a:rPr kumimoji="1" lang="en-US" altLang="ja-JP" sz="2800" b="0" i="1" smtClean="0">
                                          <a:latin typeface="Cambria Math" charset="0"/>
                                        </a:rPr>
                                      </m:ctrlPr>
                                    </m:funcPr>
                                    <m:fName>
                                      <m:r>
                                        <m:rPr>
                                          <m:sty m:val="p"/>
                                        </m:rPr>
                                        <a:rPr kumimoji="1" lang="en-US" altLang="ja-JP" sz="2800" b="0" i="0" smtClean="0">
                                          <a:latin typeface="Cambria Math" charset="0"/>
                                        </a:rPr>
                                        <m:t>exp</m:t>
                                      </m:r>
                                    </m:fName>
                                    <m:e>
                                      <m:d>
                                        <m:dPr>
                                          <m:ctrlPr>
                                            <a:rPr kumimoji="1" lang="en-US" altLang="ja-JP" sz="2800" b="0" i="1" smtClean="0">
                                              <a:latin typeface="Cambria Math" charset="0"/>
                                            </a:rPr>
                                          </m:ctrlPr>
                                        </m:dPr>
                                        <m:e>
                                          <m:r>
                                            <a:rPr kumimoji="1" lang="en-US" altLang="ja-JP" sz="2800" b="0" i="1" smtClean="0">
                                              <a:latin typeface="Cambria Math" charset="0"/>
                                            </a:rPr>
                                            <m:t>−</m:t>
                                          </m:r>
                                          <m:f>
                                            <m:fPr>
                                              <m:ctrlPr>
                                                <a:rPr kumimoji="1" lang="mr-IN" altLang="ja-JP" sz="2800" b="0" i="1" smtClean="0">
                                                  <a:latin typeface="Cambria Math" charset="0"/>
                                                </a:rPr>
                                              </m:ctrlPr>
                                            </m:fPr>
                                            <m:num>
                                              <m:r>
                                                <a:rPr kumimoji="1" lang="en-US" altLang="ja-JP" sz="2800" b="0" i="1" smtClean="0">
                                                  <a:latin typeface="Cambria Math" charset="0"/>
                                                </a:rPr>
                                                <m:t>𝑡</m:t>
                                              </m:r>
                                            </m:num>
                                            <m:den>
                                              <m:sSub>
                                                <m:sSubPr>
                                                  <m:ctrlPr>
                                                    <a:rPr kumimoji="1" lang="en-US" altLang="ja-JP" sz="2800" b="0" i="1" smtClean="0">
                                                      <a:latin typeface="Cambria Math" charset="0"/>
                                                    </a:rPr>
                                                  </m:ctrlPr>
                                                </m:sSubPr>
                                                <m:e>
                                                  <m:r>
                                                    <a:rPr kumimoji="1" lang="en-US" altLang="ja-JP" sz="2800" b="0" i="1" smtClean="0">
                                                      <a:latin typeface="Cambria Math" charset="0"/>
                                                    </a:rPr>
                                                    <m:t>𝑝</m:t>
                                                  </m:r>
                                                </m:e>
                                                <m:sub>
                                                  <m:r>
                                                    <a:rPr kumimoji="1" lang="en-US" altLang="ja-JP" sz="2800" b="0" i="1" smtClean="0">
                                                      <a:latin typeface="Cambria Math" charset="0"/>
                                                    </a:rPr>
                                                    <m:t>1</m:t>
                                                  </m:r>
                                                </m:sub>
                                              </m:sSub>
                                            </m:den>
                                          </m:f>
                                        </m:e>
                                      </m:d>
                                    </m:e>
                                  </m:func>
                                  <m:r>
                                    <a:rPr kumimoji="1" lang="en-US" altLang="ja-JP" sz="2800" b="0" i="1" smtClean="0">
                                      <a:latin typeface="Cambria Math" charset="0"/>
                                    </a:rPr>
                                    <m:t>+</m:t>
                                  </m:r>
                                  <m:d>
                                    <m:dPr>
                                      <m:ctrlPr>
                                        <a:rPr kumimoji="1" lang="en-US" altLang="ja-JP" sz="2800" b="0" i="1" smtClean="0">
                                          <a:latin typeface="Cambria Math" charset="0"/>
                                        </a:rPr>
                                      </m:ctrlPr>
                                    </m:dPr>
                                    <m:e>
                                      <m:sSub>
                                        <m:sSubPr>
                                          <m:ctrlPr>
                                            <a:rPr kumimoji="1" lang="en-US" altLang="ja-JP" sz="2800" b="0" i="1" smtClean="0">
                                              <a:latin typeface="Cambria Math" charset="0"/>
                                            </a:rPr>
                                          </m:ctrlPr>
                                        </m:sSubPr>
                                        <m:e>
                                          <m:r>
                                            <a:rPr kumimoji="1" lang="en-US" altLang="ja-JP" sz="2800" b="0" i="1" smtClean="0">
                                              <a:latin typeface="Cambria Math" charset="0"/>
                                            </a:rPr>
                                            <m:t>𝑝</m:t>
                                          </m:r>
                                        </m:e>
                                        <m:sub>
                                          <m:r>
                                            <a:rPr kumimoji="1" lang="en-US" altLang="ja-JP" sz="2800" b="0" i="1" smtClean="0">
                                              <a:latin typeface="Cambria Math" charset="0"/>
                                            </a:rPr>
                                            <m:t>2</m:t>
                                          </m:r>
                                        </m:sub>
                                      </m:sSub>
                                      <m:r>
                                        <a:rPr kumimoji="1" lang="en-US" altLang="ja-JP" sz="2800" b="0" i="1" smtClean="0">
                                          <a:latin typeface="Cambria Math" charset="0"/>
                                        </a:rPr>
                                        <m:t>+1</m:t>
                                      </m:r>
                                    </m:e>
                                  </m:d>
                                  <m:r>
                                    <a:rPr kumimoji="1" lang="en-US" altLang="ja-JP" sz="2800" b="0" i="1" smtClean="0">
                                      <a:latin typeface="Cambria Math" charset="0"/>
                                    </a:rPr>
                                    <m:t>𝑡</m:t>
                                  </m:r>
                                </m:e>
                              </m:d>
                            </m:e>
                          </m:d>
                        </m:e>
                      </m:func>
                      <m:r>
                        <a:rPr kumimoji="1" lang="en-US" altLang="ja-JP" sz="2800" b="0" i="1" smtClean="0">
                          <a:latin typeface="Cambria Math" charset="0"/>
                        </a:rPr>
                        <m:t>+</m:t>
                      </m:r>
                      <m:sSub>
                        <m:sSubPr>
                          <m:ctrlPr>
                            <a:rPr kumimoji="1" lang="en-US" altLang="ja-JP" sz="2800" b="0" i="1" smtClean="0">
                              <a:latin typeface="Cambria Math" charset="0"/>
                            </a:rPr>
                          </m:ctrlPr>
                        </m:sSubPr>
                        <m:e>
                          <m:r>
                            <a:rPr kumimoji="1" lang="en-US" altLang="ja-JP" sz="2800" b="0" i="1" smtClean="0">
                              <a:latin typeface="Cambria Math" charset="0"/>
                            </a:rPr>
                            <m:t>𝑞</m:t>
                          </m:r>
                        </m:e>
                        <m:sub>
                          <m:r>
                            <a:rPr kumimoji="1" lang="en-US" altLang="ja-JP" sz="2800" b="0" i="1" smtClean="0">
                              <a:latin typeface="Cambria Math" charset="0"/>
                            </a:rPr>
                            <m:t>2</m:t>
                          </m:r>
                        </m:sub>
                      </m:sSub>
                    </m:oMath>
                  </m:oMathPara>
                </a14:m>
                <a:endParaRPr kumimoji="1" lang="ja-JP" altLang="en-US" sz="2800"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347535" y="4803296"/>
                <a:ext cx="11496929" cy="881973"/>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872197" y="5883555"/>
                <a:ext cx="8352992" cy="646331"/>
              </a:xfrm>
              <a:prstGeom prst="rect">
                <a:avLst/>
              </a:prstGeom>
              <a:noFill/>
            </p:spPr>
            <p:txBody>
              <a:bodyPr wrap="none" rtlCol="0">
                <a:spAutoFit/>
              </a:bodyPr>
              <a:lstStyle/>
              <a:p>
                <a:r>
                  <a:rPr kumimoji="1" lang="ja-JP" altLang="en-US" sz="3600" dirty="0" smtClean="0"/>
                  <a:t>と求めることができる　</a:t>
                </a:r>
                <a:r>
                  <a:rPr kumimoji="1" lang="en-US" altLang="ja-JP" sz="3600" dirty="0" smtClean="0"/>
                  <a:t>(</a:t>
                </a:r>
                <a14:m>
                  <m:oMath xmlns:m="http://schemas.openxmlformats.org/officeDocument/2006/math">
                    <m:sSub>
                      <m:sSubPr>
                        <m:ctrlPr>
                          <a:rPr kumimoji="1" lang="en-US" altLang="ja-JP" sz="3600" i="1" smtClean="0">
                            <a:latin typeface="Cambria Math" charset="0"/>
                          </a:rPr>
                        </m:ctrlPr>
                      </m:sSubPr>
                      <m:e>
                        <m:r>
                          <a:rPr kumimoji="1" lang="en-US" altLang="ja-JP" sz="3600" b="0" i="1" smtClean="0">
                            <a:latin typeface="Cambria Math" charset="0"/>
                          </a:rPr>
                          <m:t>𝑞</m:t>
                        </m:r>
                      </m:e>
                      <m:sub>
                        <m:r>
                          <a:rPr kumimoji="1" lang="en-US" altLang="ja-JP" sz="3600" b="0" i="1" smtClean="0">
                            <a:latin typeface="Cambria Math" charset="0"/>
                          </a:rPr>
                          <m:t>1</m:t>
                        </m:r>
                      </m:sub>
                    </m:sSub>
                    <m:r>
                      <a:rPr lang="ja-JP" altLang="en-US" sz="3600" b="0" i="1" smtClean="0">
                        <a:latin typeface="Cambria Math" charset="0"/>
                      </a:rPr>
                      <m:t>が</m:t>
                    </m:r>
                    <m:r>
                      <a:rPr lang="ja-JP" altLang="en-US" sz="3600" i="1" smtClean="0">
                        <a:latin typeface="Cambria Math" charset="0"/>
                      </a:rPr>
                      <m:t>寿命</m:t>
                    </m:r>
                  </m:oMath>
                </a14:m>
                <a:r>
                  <a:rPr kumimoji="1" lang="ja-JP" altLang="en-US" sz="3600" dirty="0" smtClean="0"/>
                  <a:t>を表す）。</a:t>
                </a:r>
                <a:endParaRPr kumimoji="1" lang="ja-JP" altLang="en-US" sz="36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872197" y="5883555"/>
                <a:ext cx="8352992" cy="646331"/>
              </a:xfrm>
              <a:prstGeom prst="rect">
                <a:avLst/>
              </a:prstGeom>
              <a:blipFill rotWithShape="0">
                <a:blip r:embed="rId5"/>
                <a:stretch>
                  <a:fillRect l="-2190" t="-18868" r="-1387" b="-36792"/>
                </a:stretch>
              </a:blipFill>
            </p:spPr>
            <p:txBody>
              <a:bodyPr/>
              <a:lstStyle/>
              <a:p>
                <a:r>
                  <a:rPr lang="ja-JP" altLang="en-US">
                    <a:noFill/>
                  </a:rPr>
                  <a:t> </a:t>
                </a:r>
              </a:p>
            </p:txBody>
          </p:sp>
        </mc:Fallback>
      </mc:AlternateContent>
      <p:sp>
        <p:nvSpPr>
          <p:cNvPr id="11" name="テキスト ボックス 10"/>
          <p:cNvSpPr txBox="1"/>
          <p:nvPr/>
        </p:nvSpPr>
        <p:spPr>
          <a:xfrm>
            <a:off x="9145652" y="2610618"/>
            <a:ext cx="1957775" cy="646331"/>
          </a:xfrm>
          <a:prstGeom prst="rect">
            <a:avLst/>
          </a:prstGeom>
          <a:noFill/>
        </p:spPr>
        <p:txBody>
          <a:bodyPr wrap="square" rtlCol="0">
            <a:spAutoFit/>
          </a:bodyPr>
          <a:lstStyle/>
          <a:p>
            <a:pPr algn="ctr"/>
            <a:r>
              <a:rPr kumimoji="1" lang="en-US" altLang="ja-JP" sz="3600" dirty="0" smtClean="0"/>
              <a:t>(4.7)</a:t>
            </a:r>
            <a:endParaRPr kumimoji="1" lang="ja-JP" altLang="en-US" sz="3600" dirty="0"/>
          </a:p>
        </p:txBody>
      </p:sp>
      <p:sp>
        <p:nvSpPr>
          <p:cNvPr id="13" name="テキスト ボックス 12"/>
          <p:cNvSpPr txBox="1"/>
          <p:nvPr/>
        </p:nvSpPr>
        <p:spPr>
          <a:xfrm>
            <a:off x="10413423" y="5560389"/>
            <a:ext cx="1957775" cy="646331"/>
          </a:xfrm>
          <a:prstGeom prst="rect">
            <a:avLst/>
          </a:prstGeom>
          <a:noFill/>
        </p:spPr>
        <p:txBody>
          <a:bodyPr wrap="square" rtlCol="0">
            <a:spAutoFit/>
          </a:bodyPr>
          <a:lstStyle/>
          <a:p>
            <a:pPr algn="ctr"/>
            <a:r>
              <a:rPr kumimoji="1" lang="en-US" altLang="ja-JP" sz="3600" dirty="0" smtClean="0"/>
              <a:t>(4.8)</a:t>
            </a:r>
            <a:endParaRPr kumimoji="1" lang="ja-JP" altLang="en-US" sz="3600" dirty="0"/>
          </a:p>
        </p:txBody>
      </p:sp>
    </p:spTree>
    <p:extLst>
      <p:ext uri="{BB962C8B-B14F-4D97-AF65-F5344CB8AC3E}">
        <p14:creationId xmlns:p14="http://schemas.microsoft.com/office/powerpoint/2010/main" val="8056032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14064"/>
            <a:ext cx="12192000"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altLang="ja-JP" sz="6000" dirty="0"/>
              <a:t> </a:t>
            </a:r>
            <a:r>
              <a:rPr lang="en-US" altLang="ja-JP" sz="6000" dirty="0" smtClean="0"/>
              <a:t> </a:t>
            </a:r>
            <a:r>
              <a:rPr lang="ja-JP" altLang="en-US" sz="6000" dirty="0" smtClean="0"/>
              <a:t>寿命</a:t>
            </a:r>
            <a:r>
              <a:rPr lang="en-US" altLang="ja-JP" sz="6000" dirty="0" smtClean="0"/>
              <a:t>fitting</a:t>
            </a:r>
            <a:r>
              <a:rPr lang="ja-JP" altLang="en-US" sz="6000" dirty="0" smtClean="0"/>
              <a:t>の様子</a:t>
            </a:r>
            <a:endParaRPr kumimoji="1" lang="ja-JP" altLang="en-US" sz="6000" dirty="0"/>
          </a:p>
        </p:txBody>
      </p:sp>
      <p:sp>
        <p:nvSpPr>
          <p:cNvPr id="2" name="スライド番号プレースホルダー 1"/>
          <p:cNvSpPr>
            <a:spLocks noGrp="1"/>
          </p:cNvSpPr>
          <p:nvPr>
            <p:ph type="sldNum" sz="quarter" idx="12"/>
          </p:nvPr>
        </p:nvSpPr>
        <p:spPr/>
        <p:txBody>
          <a:bodyPr/>
          <a:lstStyle/>
          <a:p>
            <a:fld id="{920146D6-F2DB-4ED1-95D1-5E5889B24418}" type="slidenum">
              <a:rPr kumimoji="1" lang="ja-JP" altLang="en-US" smtClean="0"/>
              <a:t>48</a:t>
            </a:fld>
            <a:endParaRPr kumimoji="1" lang="ja-JP" altLang="en-US"/>
          </a:p>
        </p:txBody>
      </p:sp>
      <p:sp>
        <p:nvSpPr>
          <p:cNvPr id="5" name="テキスト ボックス 4"/>
          <p:cNvSpPr txBox="1"/>
          <p:nvPr/>
        </p:nvSpPr>
        <p:spPr>
          <a:xfrm>
            <a:off x="3416292" y="6285936"/>
            <a:ext cx="5681555" cy="461665"/>
          </a:xfrm>
          <a:prstGeom prst="rect">
            <a:avLst/>
          </a:prstGeom>
          <a:noFill/>
        </p:spPr>
        <p:txBody>
          <a:bodyPr wrap="none" rtlCol="0">
            <a:spAutoFit/>
          </a:bodyPr>
          <a:lstStyle/>
          <a:p>
            <a:r>
              <a:rPr kumimoji="1" lang="ja-JP" altLang="en-US" sz="2400" dirty="0" smtClean="0"/>
              <a:t>図</a:t>
            </a:r>
            <a:r>
              <a:rPr lang="en-US" altLang="ja-JP" sz="2400" dirty="0" smtClean="0"/>
              <a:t>4.13: pick-off</a:t>
            </a:r>
            <a:r>
              <a:rPr lang="ja-JP" altLang="en-US" sz="2400" dirty="0" smtClean="0"/>
              <a:t>補正後の寿命フィッティング</a:t>
            </a:r>
            <a:endParaRPr kumimoji="1" lang="ja-JP" altLang="en-US" sz="24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748" y="1253121"/>
            <a:ext cx="7266503" cy="4964400"/>
          </a:xfrm>
          <a:prstGeom prst="rect">
            <a:avLst/>
          </a:prstGeom>
        </p:spPr>
      </p:pic>
    </p:spTree>
    <p:extLst>
      <p:ext uri="{BB962C8B-B14F-4D97-AF65-F5344CB8AC3E}">
        <p14:creationId xmlns:p14="http://schemas.microsoft.com/office/powerpoint/2010/main" val="20367103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14064"/>
            <a:ext cx="12192000"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altLang="ja-JP" sz="6000" dirty="0"/>
              <a:t> </a:t>
            </a:r>
            <a:r>
              <a:rPr lang="en-US" altLang="ja-JP" sz="6000" dirty="0" smtClean="0"/>
              <a:t> </a:t>
            </a:r>
            <a:r>
              <a:rPr lang="ja-JP" altLang="en-US" sz="6000" dirty="0" smtClean="0"/>
              <a:t>寿命</a:t>
            </a:r>
            <a:r>
              <a:rPr lang="en-US" altLang="ja-JP" sz="6000" dirty="0" smtClean="0"/>
              <a:t>fitting</a:t>
            </a:r>
            <a:r>
              <a:rPr lang="ja-JP" altLang="en-US" sz="6000" dirty="0" smtClean="0"/>
              <a:t>結果</a:t>
            </a:r>
            <a:endParaRPr kumimoji="1" lang="ja-JP" altLang="en-US" sz="6000" dirty="0"/>
          </a:p>
        </p:txBody>
      </p:sp>
      <p:sp>
        <p:nvSpPr>
          <p:cNvPr id="2" name="スライド番号プレースホルダー 1"/>
          <p:cNvSpPr>
            <a:spLocks noGrp="1"/>
          </p:cNvSpPr>
          <p:nvPr>
            <p:ph type="sldNum" sz="quarter" idx="12"/>
          </p:nvPr>
        </p:nvSpPr>
        <p:spPr/>
        <p:txBody>
          <a:bodyPr/>
          <a:lstStyle/>
          <a:p>
            <a:fld id="{920146D6-F2DB-4ED1-95D1-5E5889B24418}" type="slidenum">
              <a:rPr kumimoji="1" lang="ja-JP" altLang="en-US" smtClean="0"/>
              <a:t>49</a:t>
            </a:fld>
            <a:endParaRPr kumimoji="1" lang="ja-JP" altLang="en-US"/>
          </a:p>
        </p:txBody>
      </p:sp>
      <p:graphicFrame>
        <p:nvGraphicFramePr>
          <p:cNvPr id="4" name="表 3"/>
          <p:cNvGraphicFramePr>
            <a:graphicFrameLocks noGrp="1"/>
          </p:cNvGraphicFramePr>
          <p:nvPr>
            <p:extLst>
              <p:ext uri="{D42A27DB-BD31-4B8C-83A1-F6EECF244321}">
                <p14:modId xmlns:p14="http://schemas.microsoft.com/office/powerpoint/2010/main" val="1771126890"/>
              </p:ext>
            </p:extLst>
          </p:nvPr>
        </p:nvGraphicFramePr>
        <p:xfrm>
          <a:off x="2804159" y="2139586"/>
          <a:ext cx="6583682" cy="3315912"/>
        </p:xfrm>
        <a:graphic>
          <a:graphicData uri="http://schemas.openxmlformats.org/drawingml/2006/table">
            <a:tbl>
              <a:tblPr firstRow="1" bandRow="1">
                <a:tableStyleId>{5C22544A-7EE6-4342-B048-85BDC9FD1C3A}</a:tableStyleId>
              </a:tblPr>
              <a:tblGrid>
                <a:gridCol w="2442755"/>
                <a:gridCol w="4140927"/>
              </a:tblGrid>
              <a:tr h="828978">
                <a:tc>
                  <a:txBody>
                    <a:bodyPr/>
                    <a:lstStyle/>
                    <a:p>
                      <a:endParaRPr kumimoji="1" lang="ja-JP" altLang="en-US" dirty="0"/>
                    </a:p>
                  </a:txBody>
                  <a:tcPr/>
                </a:tc>
                <a:tc>
                  <a:txBody>
                    <a:bodyPr/>
                    <a:lstStyle/>
                    <a:p>
                      <a:pPr algn="ctr"/>
                      <a:r>
                        <a:rPr kumimoji="1" lang="ja-JP" altLang="en-US" sz="3600" dirty="0" smtClean="0"/>
                        <a:t>寿命</a:t>
                      </a:r>
                      <a:r>
                        <a:rPr kumimoji="1" lang="en-US" altLang="ja-JP" sz="3600" dirty="0" smtClean="0"/>
                        <a:t>[ns]</a:t>
                      </a:r>
                      <a:endParaRPr kumimoji="1" lang="ja-JP" altLang="en-US" sz="3600" dirty="0"/>
                    </a:p>
                  </a:txBody>
                  <a:tcPr anchor="ctr"/>
                </a:tc>
              </a:tr>
              <a:tr h="828978">
                <a:tc>
                  <a:txBody>
                    <a:bodyPr/>
                    <a:lstStyle/>
                    <a:p>
                      <a:pPr algn="ctr"/>
                      <a:r>
                        <a:rPr kumimoji="1" lang="en-US" altLang="ja-JP" sz="3600" dirty="0" smtClean="0"/>
                        <a:t>NaI2</a:t>
                      </a:r>
                      <a:endParaRPr kumimoji="1" lang="ja-JP" altLang="en-US" sz="3600" dirty="0"/>
                    </a:p>
                  </a:txBody>
                  <a:tcPr anchor="ctr"/>
                </a:tc>
                <a:tc>
                  <a:txBody>
                    <a:bodyPr/>
                    <a:lstStyle/>
                    <a:p>
                      <a:pPr algn="ctr"/>
                      <a:r>
                        <a:rPr kumimoji="1" lang="en-US" altLang="ja-JP" sz="3600" dirty="0" smtClean="0"/>
                        <a:t>155.8±2.9</a:t>
                      </a:r>
                      <a:endParaRPr kumimoji="1" lang="ja-JP" altLang="en-US" sz="3600" dirty="0"/>
                    </a:p>
                  </a:txBody>
                  <a:tcPr anchor="ctr"/>
                </a:tc>
              </a:tr>
              <a:tr h="828978">
                <a:tc>
                  <a:txBody>
                    <a:bodyPr/>
                    <a:lstStyle/>
                    <a:p>
                      <a:pPr algn="ctr"/>
                      <a:r>
                        <a:rPr kumimoji="1" lang="en-US" altLang="ja-JP" sz="3600" dirty="0" smtClean="0"/>
                        <a:t>NaI3</a:t>
                      </a:r>
                      <a:endParaRPr kumimoji="1" lang="ja-JP" altLang="en-US" sz="3600" dirty="0"/>
                    </a:p>
                  </a:txBody>
                  <a:tcPr anchor="ctr"/>
                </a:tc>
                <a:tc>
                  <a:txBody>
                    <a:bodyPr/>
                    <a:lstStyle/>
                    <a:p>
                      <a:pPr algn="ctr"/>
                      <a:r>
                        <a:rPr kumimoji="1" lang="en-US" altLang="ja-JP" sz="3600" dirty="0" smtClean="0"/>
                        <a:t>253.7±5.1</a:t>
                      </a:r>
                      <a:endParaRPr kumimoji="1" lang="ja-JP" altLang="en-US" sz="3600" dirty="0"/>
                    </a:p>
                  </a:txBody>
                  <a:tcPr anchor="ctr"/>
                </a:tc>
              </a:tr>
              <a:tr h="828978">
                <a:tc>
                  <a:txBody>
                    <a:bodyPr/>
                    <a:lstStyle/>
                    <a:p>
                      <a:pPr algn="ctr"/>
                      <a:r>
                        <a:rPr kumimoji="1" lang="en-US" altLang="ja-JP" sz="3600" dirty="0" smtClean="0"/>
                        <a:t>NaI4</a:t>
                      </a:r>
                      <a:endParaRPr kumimoji="1" lang="ja-JP" altLang="en-US" sz="3600" dirty="0"/>
                    </a:p>
                  </a:txBody>
                  <a:tcPr anchor="ctr"/>
                </a:tc>
                <a:tc>
                  <a:txBody>
                    <a:bodyPr/>
                    <a:lstStyle/>
                    <a:p>
                      <a:pPr algn="ctr"/>
                      <a:r>
                        <a:rPr kumimoji="1" lang="en-US" altLang="ja-JP" sz="3600" dirty="0" smtClean="0"/>
                        <a:t>124.6±1.7</a:t>
                      </a:r>
                      <a:endParaRPr kumimoji="1" lang="ja-JP" altLang="en-US" sz="3600" dirty="0"/>
                    </a:p>
                  </a:txBody>
                  <a:tcPr anchor="ctr"/>
                </a:tc>
              </a:tr>
            </a:tbl>
          </a:graphicData>
        </a:graphic>
      </p:graphicFrame>
      <p:sp>
        <p:nvSpPr>
          <p:cNvPr id="5" name="テキスト ボックス 4"/>
          <p:cNvSpPr txBox="1"/>
          <p:nvPr/>
        </p:nvSpPr>
        <p:spPr>
          <a:xfrm>
            <a:off x="4184963" y="1677921"/>
            <a:ext cx="3822073" cy="461665"/>
          </a:xfrm>
          <a:prstGeom prst="rect">
            <a:avLst/>
          </a:prstGeom>
          <a:noFill/>
        </p:spPr>
        <p:txBody>
          <a:bodyPr wrap="none" rtlCol="0">
            <a:spAutoFit/>
          </a:bodyPr>
          <a:lstStyle/>
          <a:p>
            <a:pPr algn="ctr"/>
            <a:r>
              <a:rPr lang="ja-JP" altLang="en-US" sz="2400" dirty="0" smtClean="0"/>
              <a:t>表</a:t>
            </a:r>
            <a:r>
              <a:rPr lang="en-US" altLang="ja-JP" sz="2400" dirty="0" smtClean="0"/>
              <a:t>4.5: pick-off</a:t>
            </a:r>
            <a:r>
              <a:rPr lang="ja-JP" altLang="en-US" sz="2400" dirty="0" smtClean="0"/>
              <a:t>補正後の寿命</a:t>
            </a:r>
            <a:endParaRPr kumimoji="1" lang="ja-JP" altLang="en-US" sz="2400" dirty="0"/>
          </a:p>
        </p:txBody>
      </p:sp>
    </p:spTree>
    <p:extLst>
      <p:ext uri="{BB962C8B-B14F-4D97-AF65-F5344CB8AC3E}">
        <p14:creationId xmlns:p14="http://schemas.microsoft.com/office/powerpoint/2010/main" val="101989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230332" y="2401281"/>
            <a:ext cx="11731336" cy="4207337"/>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0" y="0"/>
            <a:ext cx="12192000"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kumimoji="1" lang="ja-JP" altLang="en-US" sz="6000" dirty="0" smtClean="0"/>
              <a:t>ポジトロニウムとは</a:t>
            </a:r>
            <a:endParaRPr kumimoji="1" lang="ja-JP" altLang="en-US" sz="6000" dirty="0"/>
          </a:p>
        </p:txBody>
      </p:sp>
      <p:sp>
        <p:nvSpPr>
          <p:cNvPr id="4" name="テキスト ボックス 3"/>
          <p:cNvSpPr txBox="1"/>
          <p:nvPr/>
        </p:nvSpPr>
        <p:spPr>
          <a:xfrm>
            <a:off x="509751" y="1169863"/>
            <a:ext cx="8541328" cy="1077218"/>
          </a:xfrm>
          <a:prstGeom prst="rect">
            <a:avLst/>
          </a:prstGeom>
          <a:noFill/>
        </p:spPr>
        <p:txBody>
          <a:bodyPr wrap="square" rtlCol="0">
            <a:spAutoFit/>
          </a:bodyPr>
          <a:lstStyle/>
          <a:p>
            <a:r>
              <a:rPr kumimoji="1" lang="ja-JP" altLang="en-US" sz="3200" dirty="0" smtClean="0"/>
              <a:t>・電子と陽電子の電気的な束縛状態。</a:t>
            </a:r>
            <a:endParaRPr kumimoji="1" lang="en-US" altLang="ja-JP" sz="3200" dirty="0" smtClean="0"/>
          </a:p>
          <a:p>
            <a:r>
              <a:rPr lang="ja-JP" altLang="en-US" sz="3200" dirty="0"/>
              <a:t>　</a:t>
            </a:r>
            <a:r>
              <a:rPr lang="ja-JP" altLang="en-US" sz="3200" dirty="0" smtClean="0"/>
              <a:t>→</a:t>
            </a:r>
            <a:r>
              <a:rPr lang="en-US" altLang="ja-JP" sz="3200" dirty="0" smtClean="0"/>
              <a:t>2</a:t>
            </a:r>
            <a:r>
              <a:rPr lang="ja-JP" altLang="en-US" sz="3200" dirty="0" err="1" smtClean="0"/>
              <a:t>つの</a:t>
            </a:r>
            <a:r>
              <a:rPr lang="ja-JP" altLang="en-US" sz="3200" dirty="0" smtClean="0"/>
              <a:t>スピン状態をとることができる。</a:t>
            </a:r>
            <a:endParaRPr kumimoji="1" lang="ja-JP" altLang="en-US" sz="3200" dirty="0"/>
          </a:p>
        </p:txBody>
      </p:sp>
      <mc:AlternateContent xmlns:mc="http://schemas.openxmlformats.org/markup-compatibility/2006" xmlns:a14="http://schemas.microsoft.com/office/drawing/2010/main">
        <mc:Choice Requires="a14">
          <p:sp>
            <p:nvSpPr>
              <p:cNvPr id="5" name="テキスト ボックス 4"/>
              <p:cNvSpPr txBox="1"/>
              <p:nvPr/>
            </p:nvSpPr>
            <p:spPr>
              <a:xfrm>
                <a:off x="511483" y="2721955"/>
                <a:ext cx="4821383" cy="584775"/>
              </a:xfrm>
              <a:prstGeom prst="rect">
                <a:avLst/>
              </a:prstGeom>
              <a:noFill/>
            </p:spPr>
            <p:txBody>
              <a:bodyPr wrap="square" rtlCol="0">
                <a:spAutoFit/>
              </a:bodyPr>
              <a:lstStyle/>
              <a:p>
                <a:r>
                  <a:rPr kumimoji="1" lang="ja-JP" altLang="en-US" sz="3200" dirty="0" smtClean="0"/>
                  <a:t>パラポジトロニウム（</a:t>
                </a:r>
                <a14:m>
                  <m:oMath xmlns:m="http://schemas.openxmlformats.org/officeDocument/2006/math">
                    <m:r>
                      <a:rPr kumimoji="1" lang="en-US" altLang="ja-JP" sz="3200" b="0" i="1" smtClean="0">
                        <a:latin typeface="Cambria Math" panose="02040503050406030204" pitchFamily="18" charset="0"/>
                      </a:rPr>
                      <m:t>𝑆</m:t>
                    </m:r>
                    <m:r>
                      <a:rPr kumimoji="1" lang="en-US" altLang="ja-JP" sz="3200" b="0" i="1" smtClean="0">
                        <a:latin typeface="Cambria Math" panose="02040503050406030204" pitchFamily="18" charset="0"/>
                      </a:rPr>
                      <m:t>=0</m:t>
                    </m:r>
                  </m:oMath>
                </a14:m>
                <a:r>
                  <a:rPr kumimoji="1" lang="ja-JP" altLang="en-US" sz="3200" dirty="0" smtClean="0"/>
                  <a:t>）</a:t>
                </a:r>
                <a:endParaRPr kumimoji="1" lang="ja-JP" altLang="en-US" sz="32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511483" y="2721955"/>
                <a:ext cx="4821383" cy="584775"/>
              </a:xfrm>
              <a:prstGeom prst="rect">
                <a:avLst/>
              </a:prstGeom>
              <a:blipFill rotWithShape="0">
                <a:blip r:embed="rId3"/>
                <a:stretch>
                  <a:fillRect l="-3287" t="-18947" r="-3161" b="-294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6625936" y="2721956"/>
                <a:ext cx="5143500" cy="584775"/>
              </a:xfrm>
              <a:prstGeom prst="rect">
                <a:avLst/>
              </a:prstGeom>
              <a:noFill/>
            </p:spPr>
            <p:txBody>
              <a:bodyPr wrap="square" rtlCol="0">
                <a:spAutoFit/>
              </a:bodyPr>
              <a:lstStyle/>
              <a:p>
                <a:r>
                  <a:rPr lang="ja-JP" altLang="en-US" sz="3200" dirty="0" smtClean="0"/>
                  <a:t>オルソポジトロニウム</a:t>
                </a:r>
                <a:r>
                  <a:rPr lang="en-US" altLang="ja-JP" sz="3200" dirty="0" smtClean="0"/>
                  <a:t>(</a:t>
                </a:r>
                <a14:m>
                  <m:oMath xmlns:m="http://schemas.openxmlformats.org/officeDocument/2006/math">
                    <m:r>
                      <a:rPr lang="en-US" altLang="ja-JP" sz="3200" b="0" i="1" smtClean="0">
                        <a:latin typeface="Cambria Math" panose="02040503050406030204" pitchFamily="18" charset="0"/>
                      </a:rPr>
                      <m:t>𝑆</m:t>
                    </m:r>
                    <m:r>
                      <a:rPr lang="en-US" altLang="ja-JP" sz="3200" b="0" i="1" smtClean="0">
                        <a:latin typeface="Cambria Math" panose="02040503050406030204" pitchFamily="18" charset="0"/>
                      </a:rPr>
                      <m:t>=1</m:t>
                    </m:r>
                  </m:oMath>
                </a14:m>
                <a:r>
                  <a:rPr lang="en-US" altLang="ja-JP" sz="3200" dirty="0" smtClean="0"/>
                  <a:t>)</a:t>
                </a:r>
                <a:endParaRPr kumimoji="1" lang="ja-JP" altLang="en-US" sz="32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6625936" y="2721956"/>
                <a:ext cx="5143500" cy="584775"/>
              </a:xfrm>
              <a:prstGeom prst="rect">
                <a:avLst/>
              </a:prstGeom>
              <a:blipFill rotWithShape="0">
                <a:blip r:embed="rId4"/>
                <a:stretch>
                  <a:fillRect l="-3081" t="-18947" r="-1066" b="-3684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1633105" y="3797097"/>
                <a:ext cx="2443489" cy="7629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charset="0"/>
                            </a:rPr>
                          </m:ctrlPr>
                        </m:fPr>
                        <m:num>
                          <m:r>
                            <a:rPr kumimoji="1" lang="en-US" altLang="ja-JP" sz="2400" b="0" i="1" smtClean="0">
                              <a:latin typeface="Cambria Math" panose="02040503050406030204" pitchFamily="18" charset="0"/>
                            </a:rPr>
                            <m:t>1</m:t>
                          </m:r>
                        </m:num>
                        <m:den>
                          <m:rad>
                            <m:radPr>
                              <m:degHide m:val="on"/>
                              <m:ctrlPr>
                                <a:rPr kumimoji="1" lang="en-US" altLang="ja-JP" sz="2400" i="1" smtClean="0">
                                  <a:latin typeface="Cambria Math" charset="0"/>
                                </a:rPr>
                              </m:ctrlPr>
                            </m:radPr>
                            <m:deg/>
                            <m:e>
                              <m:r>
                                <a:rPr kumimoji="1" lang="en-US" altLang="ja-JP" sz="2400" b="0" i="1" smtClean="0">
                                  <a:latin typeface="Cambria Math" panose="02040503050406030204" pitchFamily="18" charset="0"/>
                                </a:rPr>
                                <m:t>2</m:t>
                              </m:r>
                            </m:e>
                          </m:rad>
                        </m:den>
                      </m:f>
                      <m:r>
                        <a:rPr kumimoji="1" lang="en-US" altLang="ja-JP" sz="2400" b="0" i="1" smtClean="0">
                          <a:latin typeface="Cambria Math" panose="02040503050406030204" pitchFamily="18" charset="0"/>
                        </a:rPr>
                        <m:t> </m:t>
                      </m:r>
                      <m:d>
                        <m:dPr>
                          <m:ctrlPr>
                            <a:rPr kumimoji="1" lang="en-US" altLang="ja-JP" sz="2400" b="0" i="1" smtClean="0">
                              <a:latin typeface="Cambria Math" charset="0"/>
                            </a:rPr>
                          </m:ctrlPr>
                        </m:dPr>
                        <m:e>
                          <m:r>
                            <a:rPr kumimoji="1" lang="en-US" altLang="ja-JP" sz="2400" b="0" i="1" smtClean="0">
                              <a:latin typeface="Cambria Math" panose="02040503050406030204" pitchFamily="18" charset="0"/>
                            </a:rPr>
                            <m:t> </m:t>
                          </m:r>
                          <m:d>
                            <m:dPr>
                              <m:begChr m:val="|"/>
                              <m:endChr m:val=""/>
                              <m:ctrlPr>
                                <a:rPr kumimoji="1" lang="en-US" altLang="ja-JP" sz="2400" b="0" i="1" smtClean="0">
                                  <a:latin typeface="Cambria Math" charset="0"/>
                                </a:rPr>
                              </m:ctrlPr>
                            </m:dPr>
                            <m:e>
                              <m:r>
                                <a:rPr kumimoji="1" lang="en-US" altLang="ja-JP" sz="2400" b="0" i="1" smtClean="0">
                                  <a:latin typeface="Cambria Math" panose="02040503050406030204" pitchFamily="18" charset="0"/>
                                  <a:ea typeface="Cambria Math" panose="02040503050406030204" pitchFamily="18" charset="0"/>
                                </a:rPr>
                                <m:t>↑</m:t>
                              </m:r>
                            </m:e>
                          </m:d>
                          <m:d>
                            <m:dPr>
                              <m:begChr m:val=""/>
                              <m:endChr m:val="⟩"/>
                              <m:ctrlPr>
                                <a:rPr kumimoji="1" lang="en-US" altLang="ja-JP" sz="2400" b="0" i="1" smtClean="0">
                                  <a:latin typeface="Cambria Math" charset="0"/>
                                </a:rPr>
                              </m:ctrlPr>
                            </m:dPr>
                            <m:e>
                              <m:r>
                                <a:rPr kumimoji="1" lang="en-US" altLang="ja-JP" sz="2400" b="0" i="1" smtClean="0">
                                  <a:latin typeface="Cambria Math" panose="02040503050406030204" pitchFamily="18" charset="0"/>
                                  <a:ea typeface="Cambria Math" panose="02040503050406030204" pitchFamily="18" charset="0"/>
                                </a:rPr>
                                <m:t>↓</m:t>
                              </m:r>
                            </m:e>
                          </m:d>
                          <m:r>
                            <a:rPr kumimoji="1" lang="en-US" altLang="ja-JP" sz="2400" b="0" i="1" smtClean="0">
                              <a:latin typeface="Cambria Math" panose="02040503050406030204" pitchFamily="18" charset="0"/>
                            </a:rPr>
                            <m:t>− </m:t>
                          </m:r>
                          <m:d>
                            <m:dPr>
                              <m:begChr m:val="|"/>
                              <m:endChr m:val=""/>
                              <m:ctrlPr>
                                <a:rPr kumimoji="1" lang="en-US" altLang="ja-JP" sz="2400" b="0" i="1" smtClean="0">
                                  <a:latin typeface="Cambria Math" charset="0"/>
                                </a:rPr>
                              </m:ctrlPr>
                            </m:dPr>
                            <m:e>
                              <m:r>
                                <a:rPr kumimoji="1" lang="en-US" altLang="ja-JP" sz="2400" b="0" i="1" smtClean="0">
                                  <a:latin typeface="Cambria Math" panose="02040503050406030204" pitchFamily="18" charset="0"/>
                                  <a:ea typeface="Cambria Math" panose="02040503050406030204" pitchFamily="18" charset="0"/>
                                </a:rPr>
                                <m:t>↓</m:t>
                              </m:r>
                            </m:e>
                          </m:d>
                          <m:d>
                            <m:dPr>
                              <m:begChr m:val=""/>
                              <m:endChr m:val="⟩"/>
                              <m:ctrlPr>
                                <a:rPr kumimoji="1" lang="en-US" altLang="ja-JP" sz="2400" b="0" i="1" smtClean="0">
                                  <a:latin typeface="Cambria Math" charset="0"/>
                                </a:rPr>
                              </m:ctrlPr>
                            </m:dPr>
                            <m:e>
                              <m:r>
                                <a:rPr kumimoji="1" lang="en-US" altLang="ja-JP" sz="2400" b="0" i="1" smtClean="0">
                                  <a:latin typeface="Cambria Math" panose="02040503050406030204" pitchFamily="18" charset="0"/>
                                  <a:ea typeface="Cambria Math" panose="02040503050406030204" pitchFamily="18" charset="0"/>
                                </a:rPr>
                                <m:t>↑</m:t>
                              </m:r>
                            </m:e>
                          </m:d>
                          <m:r>
                            <a:rPr kumimoji="1" lang="en-US" altLang="ja-JP" sz="2400" b="0" i="1" smtClean="0">
                              <a:latin typeface="Cambria Math" panose="02040503050406030204" pitchFamily="18" charset="0"/>
                            </a:rPr>
                            <m:t> </m:t>
                          </m:r>
                        </m:e>
                      </m:d>
                    </m:oMath>
                  </m:oMathPara>
                </a14:m>
                <a:endParaRPr kumimoji="1" lang="ja-JP" altLang="en-US"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1633105" y="3797097"/>
                <a:ext cx="2443489" cy="762966"/>
              </a:xfrm>
              <a:prstGeom prst="rect">
                <a:avLst/>
              </a:prstGeom>
              <a:blipFill rotWithShape="0">
                <a:blip r:embed="rId5"/>
                <a:stretch>
                  <a:fillRect/>
                </a:stretch>
              </a:blipFill>
            </p:spPr>
            <p:txBody>
              <a:bodyPr/>
              <a:lstStyle/>
              <a:p>
                <a:r>
                  <a:rPr lang="ja-JP" altLang="en-US">
                    <a:noFill/>
                  </a:rPr>
                  <a:t> </a:t>
                </a:r>
              </a:p>
            </p:txBody>
          </p:sp>
        </mc:Fallback>
      </mc:AlternateContent>
      <p:sp>
        <p:nvSpPr>
          <p:cNvPr id="8" name="テキスト ボックス 7"/>
          <p:cNvSpPr txBox="1"/>
          <p:nvPr/>
        </p:nvSpPr>
        <p:spPr>
          <a:xfrm>
            <a:off x="1108962" y="5050429"/>
            <a:ext cx="3626427" cy="584775"/>
          </a:xfrm>
          <a:prstGeom prst="rect">
            <a:avLst/>
          </a:prstGeom>
          <a:solidFill>
            <a:schemeClr val="bg1"/>
          </a:solidFill>
        </p:spPr>
        <p:txBody>
          <a:bodyPr wrap="square" rtlCol="0">
            <a:spAutoFit/>
          </a:bodyPr>
          <a:lstStyle/>
          <a:p>
            <a:r>
              <a:rPr kumimoji="1" lang="ja-JP" altLang="en-US" sz="3200" dirty="0" smtClean="0">
                <a:solidFill>
                  <a:srgbClr val="FF0000"/>
                </a:solidFill>
              </a:rPr>
              <a:t>→</a:t>
            </a:r>
            <a:r>
              <a:rPr kumimoji="1" lang="en-US" altLang="ja-JP" sz="3200" dirty="0" smtClean="0">
                <a:solidFill>
                  <a:srgbClr val="FF0000"/>
                </a:solidFill>
              </a:rPr>
              <a:t>2</a:t>
            </a:r>
            <a:r>
              <a:rPr kumimoji="1" lang="ja-JP" altLang="en-US" sz="3200" dirty="0" smtClean="0">
                <a:solidFill>
                  <a:srgbClr val="FF0000"/>
                </a:solidFill>
              </a:rPr>
              <a:t>個の光子に崩壊</a:t>
            </a:r>
            <a:endParaRPr kumimoji="1" lang="ja-JP" altLang="en-US" sz="3200" dirty="0">
              <a:solidFill>
                <a:srgbClr val="FF0000"/>
              </a:solidFill>
            </a:endParaRPr>
          </a:p>
        </p:txBody>
      </p:sp>
      <mc:AlternateContent xmlns:mc="http://schemas.openxmlformats.org/markup-compatibility/2006" xmlns:a14="http://schemas.microsoft.com/office/drawing/2010/main">
        <mc:Choice Requires="a14">
          <p:sp>
            <p:nvSpPr>
              <p:cNvPr id="11" name="テキスト ボックス 10"/>
              <p:cNvSpPr txBox="1"/>
              <p:nvPr/>
            </p:nvSpPr>
            <p:spPr>
              <a:xfrm>
                <a:off x="8709314" y="3415639"/>
                <a:ext cx="5654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sz="2400" i="1" smtClean="0">
                              <a:latin typeface="Cambria Math" charset="0"/>
                            </a:rPr>
                          </m:ctrlPr>
                        </m:dPr>
                        <m:e>
                          <m:r>
                            <a:rPr kumimoji="1" lang="en-US" altLang="ja-JP" sz="2400" i="1" smtClean="0">
                              <a:latin typeface="Cambria Math" panose="02040503050406030204" pitchFamily="18" charset="0"/>
                              <a:ea typeface="Cambria Math" panose="02040503050406030204" pitchFamily="18" charset="0"/>
                            </a:rPr>
                            <m:t>↑</m:t>
                          </m:r>
                        </m:e>
                      </m:d>
                      <m:d>
                        <m:dPr>
                          <m:begChr m:val=""/>
                          <m:endChr m:val="⟩"/>
                          <m:ctrlPr>
                            <a:rPr kumimoji="1" lang="en-US" altLang="ja-JP" sz="2400" i="1" smtClean="0">
                              <a:latin typeface="Cambria Math" charset="0"/>
                            </a:rPr>
                          </m:ctrlPr>
                        </m:dPr>
                        <m:e>
                          <m:r>
                            <a:rPr kumimoji="1" lang="en-US" altLang="ja-JP" sz="2400" i="1" smtClean="0">
                              <a:latin typeface="Cambria Math" panose="02040503050406030204" pitchFamily="18" charset="0"/>
                              <a:ea typeface="Cambria Math" panose="02040503050406030204" pitchFamily="18" charset="0"/>
                            </a:rPr>
                            <m:t>↑</m:t>
                          </m:r>
                        </m:e>
                      </m:d>
                    </m:oMath>
                  </m:oMathPara>
                </a14:m>
                <a:endParaRPr kumimoji="1" lang="ja-JP" altLang="en-US"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8709314" y="3415639"/>
                <a:ext cx="565476" cy="369332"/>
              </a:xfrm>
              <a:prstGeom prst="rect">
                <a:avLst/>
              </a:prstGeom>
              <a:blipFill rotWithShape="0">
                <a:blip r:embed="rId6"/>
                <a:stretch>
                  <a:fillRect l="-94565" t="-173770" r="-127174" b="-2557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正方形/長方形 11"/>
              <p:cNvSpPr/>
              <p:nvPr/>
            </p:nvSpPr>
            <p:spPr>
              <a:xfrm>
                <a:off x="8113606" y="3784971"/>
                <a:ext cx="2078005" cy="6831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ox>
                        <m:boxPr>
                          <m:ctrlPr>
                            <a:rPr lang="ja-JP" altLang="en-US" sz="2800" i="1" smtClean="0">
                              <a:latin typeface="Cambria Math" charset="0"/>
                            </a:rPr>
                          </m:ctrlPr>
                        </m:boxPr>
                        <m:e>
                          <m:argPr>
                            <m:argSz m:val="-1"/>
                          </m:argPr>
                          <m:f>
                            <m:fPr>
                              <m:ctrlPr>
                                <a:rPr lang="en-US" altLang="ja-JP" sz="2800" i="1" smtClean="0">
                                  <a:latin typeface="Cambria Math" charset="0"/>
                                </a:rPr>
                              </m:ctrlPr>
                            </m:fPr>
                            <m:num>
                              <m:r>
                                <a:rPr lang="en-US" altLang="ja-JP" sz="2800" b="0" i="1" smtClean="0">
                                  <a:latin typeface="Cambria Math" panose="02040503050406030204" pitchFamily="18" charset="0"/>
                                </a:rPr>
                                <m:t>1</m:t>
                              </m:r>
                            </m:num>
                            <m:den>
                              <m:rad>
                                <m:radPr>
                                  <m:degHide m:val="on"/>
                                  <m:ctrlPr>
                                    <a:rPr lang="en-US" altLang="ja-JP" sz="2800" i="1" smtClean="0">
                                      <a:latin typeface="Cambria Math" charset="0"/>
                                    </a:rPr>
                                  </m:ctrlPr>
                                </m:radPr>
                                <m:deg/>
                                <m:e>
                                  <m:r>
                                    <a:rPr lang="en-US" altLang="ja-JP" sz="2800" b="0" i="1" smtClean="0">
                                      <a:latin typeface="Cambria Math" panose="02040503050406030204" pitchFamily="18" charset="0"/>
                                    </a:rPr>
                                    <m:t>2</m:t>
                                  </m:r>
                                </m:e>
                              </m:rad>
                            </m:den>
                          </m:f>
                          <m:r>
                            <a:rPr lang="en-US" altLang="ja-JP" sz="2800" b="0" i="1" smtClean="0">
                              <a:latin typeface="Cambria Math" panose="02040503050406030204" pitchFamily="18" charset="0"/>
                            </a:rPr>
                            <m:t> </m:t>
                          </m:r>
                          <m:d>
                            <m:dPr>
                              <m:ctrlPr>
                                <a:rPr lang="en-US" altLang="ja-JP" sz="2800" b="0" i="1" smtClean="0">
                                  <a:latin typeface="Cambria Math" charset="0"/>
                                </a:rPr>
                              </m:ctrlPr>
                            </m:dPr>
                            <m:e>
                              <m:r>
                                <a:rPr lang="en-US" altLang="ja-JP" sz="2800" b="0" i="1" smtClean="0">
                                  <a:latin typeface="Cambria Math" panose="02040503050406030204" pitchFamily="18" charset="0"/>
                                </a:rPr>
                                <m:t> </m:t>
                              </m:r>
                              <m:d>
                                <m:dPr>
                                  <m:begChr m:val="|"/>
                                  <m:endChr m:val=""/>
                                  <m:ctrlPr>
                                    <a:rPr lang="en-US" altLang="ja-JP" sz="2800" b="0" i="1" smtClean="0">
                                      <a:latin typeface="Cambria Math" charset="0"/>
                                    </a:rPr>
                                  </m:ctrlPr>
                                </m:dPr>
                                <m:e>
                                  <m:r>
                                    <a:rPr lang="en-US" altLang="ja-JP" sz="2800" b="0" i="1" smtClean="0">
                                      <a:latin typeface="Cambria Math" panose="02040503050406030204" pitchFamily="18" charset="0"/>
                                      <a:ea typeface="Cambria Math" panose="02040503050406030204" pitchFamily="18" charset="0"/>
                                    </a:rPr>
                                    <m:t>↑</m:t>
                                  </m:r>
                                </m:e>
                              </m:d>
                              <m:d>
                                <m:dPr>
                                  <m:begChr m:val=""/>
                                  <m:endChr m:val="⟩"/>
                                  <m:ctrlPr>
                                    <a:rPr lang="en-US" altLang="ja-JP" sz="2800" b="0" i="1" smtClean="0">
                                      <a:latin typeface="Cambria Math" charset="0"/>
                                    </a:rPr>
                                  </m:ctrlPr>
                                </m:dPr>
                                <m:e>
                                  <m:r>
                                    <a:rPr lang="en-US" altLang="ja-JP" sz="2800" b="0" i="1" smtClean="0">
                                      <a:latin typeface="Cambria Math" panose="02040503050406030204" pitchFamily="18" charset="0"/>
                                      <a:ea typeface="Cambria Math" panose="02040503050406030204" pitchFamily="18" charset="0"/>
                                    </a:rPr>
                                    <m:t>↓</m:t>
                                  </m:r>
                                </m:e>
                              </m:d>
                              <m:r>
                                <a:rPr lang="en-US" altLang="ja-JP" sz="2800" b="0" i="1" smtClean="0">
                                  <a:latin typeface="Cambria Math" panose="02040503050406030204" pitchFamily="18" charset="0"/>
                                </a:rPr>
                                <m:t>+ </m:t>
                              </m:r>
                              <m:d>
                                <m:dPr>
                                  <m:begChr m:val="|"/>
                                  <m:endChr m:val=""/>
                                  <m:ctrlPr>
                                    <a:rPr lang="en-US" altLang="ja-JP" sz="2800" b="0" i="1" smtClean="0">
                                      <a:latin typeface="Cambria Math" charset="0"/>
                                    </a:rPr>
                                  </m:ctrlPr>
                                </m:dPr>
                                <m:e>
                                  <m:r>
                                    <a:rPr lang="en-US" altLang="ja-JP" sz="2800" b="0" i="1" smtClean="0">
                                      <a:latin typeface="Cambria Math" panose="02040503050406030204" pitchFamily="18" charset="0"/>
                                      <a:ea typeface="Cambria Math" panose="02040503050406030204" pitchFamily="18" charset="0"/>
                                    </a:rPr>
                                    <m:t>↓</m:t>
                                  </m:r>
                                </m:e>
                              </m:d>
                              <m:d>
                                <m:dPr>
                                  <m:begChr m:val=""/>
                                  <m:endChr m:val="⟩"/>
                                  <m:ctrlPr>
                                    <a:rPr lang="en-US" altLang="ja-JP" sz="2800" b="0" i="1" smtClean="0">
                                      <a:latin typeface="Cambria Math" charset="0"/>
                                    </a:rPr>
                                  </m:ctrlPr>
                                </m:dPr>
                                <m:e>
                                  <m:r>
                                    <a:rPr lang="en-US" altLang="ja-JP" sz="2800" b="0" i="1" smtClean="0">
                                      <a:latin typeface="Cambria Math" panose="02040503050406030204" pitchFamily="18" charset="0"/>
                                      <a:ea typeface="Cambria Math" panose="02040503050406030204" pitchFamily="18" charset="0"/>
                                    </a:rPr>
                                    <m:t>↑</m:t>
                                  </m:r>
                                </m:e>
                              </m:d>
                              <m:r>
                                <a:rPr lang="en-US" altLang="ja-JP" sz="2800" b="0" i="1" smtClean="0">
                                  <a:latin typeface="Cambria Math" panose="02040503050406030204" pitchFamily="18" charset="0"/>
                                </a:rPr>
                                <m:t> </m:t>
                              </m:r>
                            </m:e>
                          </m:d>
                        </m:e>
                      </m:box>
                    </m:oMath>
                  </m:oMathPara>
                </a14:m>
                <a:endParaRPr lang="ja-JP" altLang="en-US" sz="2000"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8113606" y="3784971"/>
                <a:ext cx="2078005" cy="683136"/>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正方形/長方形 13"/>
              <p:cNvSpPr/>
              <p:nvPr/>
            </p:nvSpPr>
            <p:spPr>
              <a:xfrm>
                <a:off x="8616980" y="4383725"/>
                <a:ext cx="75014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ja-JP" sz="2400" i="1" smtClean="0">
                              <a:latin typeface="Cambria Math" charset="0"/>
                            </a:rPr>
                          </m:ctrlPr>
                        </m:dPr>
                        <m:e>
                          <m:r>
                            <a:rPr lang="en-US" altLang="ja-JP" sz="2400" i="1" smtClean="0">
                              <a:latin typeface="Cambria Math" panose="02040503050406030204" pitchFamily="18" charset="0"/>
                              <a:ea typeface="Cambria Math" panose="02040503050406030204" pitchFamily="18" charset="0"/>
                            </a:rPr>
                            <m:t>↓</m:t>
                          </m:r>
                        </m:e>
                      </m:d>
                      <m:d>
                        <m:dPr>
                          <m:begChr m:val=""/>
                          <m:endChr m:val="⟩"/>
                          <m:ctrlPr>
                            <a:rPr lang="en-US" altLang="ja-JP" sz="2400" i="1" smtClean="0">
                              <a:latin typeface="Cambria Math" charset="0"/>
                            </a:rPr>
                          </m:ctrlPr>
                        </m:dPr>
                        <m:e>
                          <m:r>
                            <a:rPr lang="en-US" altLang="ja-JP" sz="2400" i="1" smtClean="0">
                              <a:latin typeface="Cambria Math" panose="02040503050406030204" pitchFamily="18" charset="0"/>
                              <a:ea typeface="Cambria Math" panose="02040503050406030204" pitchFamily="18" charset="0"/>
                            </a:rPr>
                            <m:t>↓</m:t>
                          </m:r>
                        </m:e>
                      </m:d>
                    </m:oMath>
                  </m:oMathPara>
                </a14:m>
                <a:endParaRPr lang="ja-JP" altLang="en-US" dirty="0"/>
              </a:p>
            </p:txBody>
          </p:sp>
        </mc:Choice>
        <mc:Fallback xmlns="">
          <p:sp>
            <p:nvSpPr>
              <p:cNvPr id="14" name="正方形/長方形 13"/>
              <p:cNvSpPr>
                <a:spLocks noRot="1" noChangeAspect="1" noMove="1" noResize="1" noEditPoints="1" noAdjustHandles="1" noChangeArrowheads="1" noChangeShapeType="1" noTextEdit="1"/>
              </p:cNvSpPr>
              <p:nvPr/>
            </p:nvSpPr>
            <p:spPr>
              <a:xfrm>
                <a:off x="8616980" y="4383725"/>
                <a:ext cx="750142" cy="461665"/>
              </a:xfrm>
              <a:prstGeom prst="rect">
                <a:avLst/>
              </a:prstGeom>
              <a:blipFill rotWithShape="0">
                <a:blip r:embed="rId8"/>
                <a:stretch>
                  <a:fillRect l="-58537" t="-130263" r="-82114" b="-194737"/>
                </a:stretch>
              </a:blipFill>
            </p:spPr>
            <p:txBody>
              <a:bodyPr/>
              <a:lstStyle/>
              <a:p>
                <a:r>
                  <a:rPr lang="ja-JP" altLang="en-US">
                    <a:noFill/>
                  </a:rPr>
                  <a:t> </a:t>
                </a:r>
              </a:p>
            </p:txBody>
          </p:sp>
        </mc:Fallback>
      </mc:AlternateContent>
      <p:sp>
        <p:nvSpPr>
          <p:cNvPr id="15" name="テキスト ボックス 14"/>
          <p:cNvSpPr txBox="1"/>
          <p:nvPr/>
        </p:nvSpPr>
        <p:spPr>
          <a:xfrm>
            <a:off x="7126883" y="5050429"/>
            <a:ext cx="3730336" cy="584775"/>
          </a:xfrm>
          <a:prstGeom prst="rect">
            <a:avLst/>
          </a:prstGeom>
          <a:noFill/>
        </p:spPr>
        <p:txBody>
          <a:bodyPr wrap="square" rtlCol="0">
            <a:spAutoFit/>
          </a:bodyPr>
          <a:lstStyle/>
          <a:p>
            <a:r>
              <a:rPr kumimoji="1" lang="ja-JP" altLang="en-US" sz="3200" dirty="0" smtClean="0">
                <a:solidFill>
                  <a:srgbClr val="FF0000"/>
                </a:solidFill>
              </a:rPr>
              <a:t>→</a:t>
            </a:r>
            <a:r>
              <a:rPr kumimoji="1" lang="en-US" altLang="ja-JP" sz="3200" dirty="0" smtClean="0">
                <a:solidFill>
                  <a:srgbClr val="FF0000"/>
                </a:solidFill>
              </a:rPr>
              <a:t>3</a:t>
            </a:r>
            <a:r>
              <a:rPr kumimoji="1" lang="ja-JP" altLang="en-US" sz="3200" dirty="0" smtClean="0">
                <a:solidFill>
                  <a:srgbClr val="FF0000"/>
                </a:solidFill>
              </a:rPr>
              <a:t>個の光子に崩壊</a:t>
            </a:r>
            <a:endParaRPr kumimoji="1" lang="ja-JP" altLang="en-US" sz="3200" dirty="0">
              <a:solidFill>
                <a:srgbClr val="FF0000"/>
              </a:solidFill>
            </a:endParaRPr>
          </a:p>
        </p:txBody>
      </p:sp>
      <p:sp>
        <p:nvSpPr>
          <p:cNvPr id="16" name="テキスト ボックス 15"/>
          <p:cNvSpPr txBox="1"/>
          <p:nvPr/>
        </p:nvSpPr>
        <p:spPr>
          <a:xfrm>
            <a:off x="528205" y="5551593"/>
            <a:ext cx="5664777" cy="584775"/>
          </a:xfrm>
          <a:prstGeom prst="rect">
            <a:avLst/>
          </a:prstGeom>
          <a:noFill/>
        </p:spPr>
        <p:txBody>
          <a:bodyPr wrap="square" rtlCol="0">
            <a:spAutoFit/>
          </a:bodyPr>
          <a:lstStyle/>
          <a:p>
            <a:r>
              <a:rPr kumimoji="1" lang="ja-JP" altLang="en-US" sz="3200" dirty="0" smtClean="0">
                <a:solidFill>
                  <a:srgbClr val="FF0000"/>
                </a:solidFill>
              </a:rPr>
              <a:t>５１１ｋｅＶずつのガンマ線を放出</a:t>
            </a:r>
            <a:endParaRPr kumimoji="1" lang="ja-JP" altLang="en-US" sz="3200" dirty="0">
              <a:solidFill>
                <a:srgbClr val="FF0000"/>
              </a:solidFill>
            </a:endParaRPr>
          </a:p>
        </p:txBody>
      </p:sp>
      <p:sp>
        <p:nvSpPr>
          <p:cNvPr id="17" name="テキスト ボックス 16"/>
          <p:cNvSpPr txBox="1"/>
          <p:nvPr/>
        </p:nvSpPr>
        <p:spPr>
          <a:xfrm>
            <a:off x="7616190" y="5547855"/>
            <a:ext cx="2751721" cy="584775"/>
          </a:xfrm>
          <a:prstGeom prst="rect">
            <a:avLst/>
          </a:prstGeom>
          <a:noFill/>
        </p:spPr>
        <p:txBody>
          <a:bodyPr wrap="square" rtlCol="0">
            <a:spAutoFit/>
          </a:bodyPr>
          <a:lstStyle/>
          <a:p>
            <a:r>
              <a:rPr kumimoji="1" lang="ja-JP" altLang="en-US" sz="3200" dirty="0" smtClean="0">
                <a:solidFill>
                  <a:srgbClr val="FF0000"/>
                </a:solidFill>
              </a:rPr>
              <a:t>連続スペクトル</a:t>
            </a:r>
            <a:endParaRPr kumimoji="1" lang="ja-JP" altLang="en-US" sz="3200" dirty="0">
              <a:solidFill>
                <a:srgbClr val="FF0000"/>
              </a:solidFill>
            </a:endParaRPr>
          </a:p>
        </p:txBody>
      </p:sp>
      <mc:AlternateContent xmlns:mc="http://schemas.openxmlformats.org/markup-compatibility/2006" xmlns:a14="http://schemas.microsoft.com/office/drawing/2010/main">
        <mc:Choice Requires="a14">
          <p:sp>
            <p:nvSpPr>
              <p:cNvPr id="18" name="テキスト ボックス 17"/>
              <p:cNvSpPr txBox="1"/>
              <p:nvPr/>
            </p:nvSpPr>
            <p:spPr>
              <a:xfrm>
                <a:off x="7940551" y="3375748"/>
                <a:ext cx="713722" cy="15721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sz="3200" i="1" smtClean="0">
                              <a:latin typeface="Cambria Math" charset="0"/>
                            </a:rPr>
                          </m:ctrlPr>
                        </m:dPr>
                        <m:e>
                          <m:eqArr>
                            <m:eqArrPr>
                              <m:ctrlPr>
                                <a:rPr kumimoji="1" lang="en-US" altLang="ja-JP" sz="3200" i="1" smtClean="0">
                                  <a:latin typeface="Cambria Math" charset="0"/>
                                </a:rPr>
                              </m:ctrlPr>
                            </m:eqArrPr>
                            <m:e/>
                            <m:e/>
                            <m:e/>
                          </m:eqArr>
                        </m:e>
                      </m:d>
                    </m:oMath>
                  </m:oMathPara>
                </a14:m>
                <a:endParaRPr kumimoji="1" lang="ja-JP" altLang="en-US" sz="32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7940551" y="3375748"/>
                <a:ext cx="713722" cy="1572162"/>
              </a:xfrm>
              <a:prstGeom prst="rect">
                <a:avLst/>
              </a:prstGeom>
              <a:blipFill rotWithShape="0">
                <a:blip r:embed="rId9"/>
                <a:stretch>
                  <a:fillRect/>
                </a:stretch>
              </a:blipFill>
            </p:spPr>
            <p:txBody>
              <a:bodyPr/>
              <a:lstStyle/>
              <a:p>
                <a:r>
                  <a:rPr lang="ja-JP" altLang="en-US">
                    <a:noFill/>
                  </a:rPr>
                  <a:t> </a:t>
                </a:r>
              </a:p>
            </p:txBody>
          </p:sp>
        </mc:Fallback>
      </mc:AlternateContent>
      <p:sp>
        <p:nvSpPr>
          <p:cNvPr id="19" name="スライド番号プレースホルダー 1"/>
          <p:cNvSpPr>
            <a:spLocks noGrp="1"/>
          </p:cNvSpPr>
          <p:nvPr>
            <p:ph type="sldNum" sz="quarter" idx="12"/>
          </p:nvPr>
        </p:nvSpPr>
        <p:spPr>
          <a:xfrm>
            <a:off x="9104586" y="282738"/>
            <a:ext cx="2743200" cy="365125"/>
          </a:xfrm>
        </p:spPr>
        <p:txBody>
          <a:bodyPr/>
          <a:lstStyle/>
          <a:p>
            <a:r>
              <a:rPr lang="en-US" altLang="ja-JP" dirty="0"/>
              <a:t>5</a:t>
            </a:r>
            <a:endParaRPr kumimoji="1" lang="ja-JP" altLang="en-US" dirty="0"/>
          </a:p>
        </p:txBody>
      </p:sp>
    </p:spTree>
    <p:extLst>
      <p:ext uri="{BB962C8B-B14F-4D97-AF65-F5344CB8AC3E}">
        <p14:creationId xmlns:p14="http://schemas.microsoft.com/office/powerpoint/2010/main" val="382228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40940" y="2116939"/>
            <a:ext cx="11323348" cy="1393024"/>
          </a:xfrm>
        </p:spPr>
        <p:txBody>
          <a:bodyPr>
            <a:normAutofit/>
          </a:bodyPr>
          <a:lstStyle/>
          <a:p>
            <a:r>
              <a:rPr kumimoji="1" lang="ja-JP" altLang="en-US" sz="8000" dirty="0" smtClean="0"/>
              <a:t>第</a:t>
            </a:r>
            <a:r>
              <a:rPr kumimoji="1" lang="en-US" altLang="ja-JP" sz="8000" dirty="0" smtClean="0"/>
              <a:t>5</a:t>
            </a:r>
            <a:r>
              <a:rPr kumimoji="1" lang="ja-JP" altLang="en-US" sz="8000" dirty="0" smtClean="0"/>
              <a:t>章　結果・考察・まとめ</a:t>
            </a:r>
            <a:endParaRPr kumimoji="1" lang="ja-JP" altLang="en-US" sz="8000" dirty="0"/>
          </a:p>
        </p:txBody>
      </p:sp>
      <p:sp>
        <p:nvSpPr>
          <p:cNvPr id="4" name="スライド番号プレースホルダー 3"/>
          <p:cNvSpPr>
            <a:spLocks noGrp="1"/>
          </p:cNvSpPr>
          <p:nvPr>
            <p:ph type="sldNum" sz="quarter" idx="12"/>
          </p:nvPr>
        </p:nvSpPr>
        <p:spPr/>
        <p:txBody>
          <a:bodyPr/>
          <a:lstStyle/>
          <a:p>
            <a:fld id="{920146D6-F2DB-4ED1-95D1-5E5889B24418}" type="slidenum">
              <a:rPr kumimoji="1" lang="ja-JP" altLang="en-US" smtClean="0"/>
              <a:t>50</a:t>
            </a:fld>
            <a:endParaRPr kumimoji="1" lang="ja-JP" altLang="en-US"/>
          </a:p>
        </p:txBody>
      </p:sp>
    </p:spTree>
    <p:extLst>
      <p:ext uri="{BB962C8B-B14F-4D97-AF65-F5344CB8AC3E}">
        <p14:creationId xmlns:p14="http://schemas.microsoft.com/office/powerpoint/2010/main" val="16214931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62000" y="1311792"/>
            <a:ext cx="10820400" cy="461665"/>
          </a:xfrm>
          <a:prstGeom prst="rect">
            <a:avLst/>
          </a:prstGeom>
          <a:noFill/>
        </p:spPr>
        <p:txBody>
          <a:bodyPr wrap="square" rtlCol="0">
            <a:spAutoFit/>
          </a:bodyPr>
          <a:lstStyle/>
          <a:p>
            <a:pPr algn="ctr" defTabSz="457200"/>
            <a:r>
              <a:rPr lang="ja-JP" altLang="en-US" sz="2400" dirty="0" smtClean="0">
                <a:solidFill>
                  <a:prstClr val="black"/>
                </a:solidFill>
                <a:latin typeface="ヒラギノ明朝 Pro W3"/>
                <a:ea typeface="ヒラギノ明朝 Pro W3"/>
                <a:cs typeface="ヒラギノ明朝 Pro W3"/>
              </a:rPr>
              <a:t>解析の結果</a:t>
            </a:r>
            <a:r>
              <a:rPr lang="en-US" altLang="ja-JP" sz="2400" dirty="0" smtClean="0">
                <a:solidFill>
                  <a:prstClr val="black"/>
                </a:solidFill>
                <a:latin typeface="ヒラギノ明朝 Pro W3"/>
                <a:ea typeface="ヒラギノ明朝 Pro W3"/>
                <a:cs typeface="ヒラギノ明朝 Pro W3"/>
              </a:rPr>
              <a:t>o-Ps</a:t>
            </a:r>
            <a:r>
              <a:rPr lang="ja-JP" altLang="en-US" sz="2400" dirty="0" smtClean="0">
                <a:solidFill>
                  <a:prstClr val="black"/>
                </a:solidFill>
                <a:latin typeface="ヒラギノ明朝 Pro W3"/>
                <a:ea typeface="ヒラギノ明朝 Pro W3"/>
                <a:cs typeface="ヒラギノ明朝 Pro W3"/>
              </a:rPr>
              <a:t>の寿命は誤差を含めて以下の表のようになった。</a:t>
            </a:r>
            <a:endParaRPr lang="ja-JP" altLang="en-US" sz="2400" dirty="0">
              <a:solidFill>
                <a:prstClr val="black"/>
              </a:solidFill>
              <a:latin typeface="ヒラギノ明朝 Pro W3"/>
              <a:ea typeface="ヒラギノ明朝 Pro W3"/>
              <a:cs typeface="ヒラギノ明朝 Pro W3"/>
            </a:endParaRPr>
          </a:p>
        </p:txBody>
      </p:sp>
      <p:graphicFrame>
        <p:nvGraphicFramePr>
          <p:cNvPr id="6" name="表 5"/>
          <p:cNvGraphicFramePr>
            <a:graphicFrameLocks noGrp="1"/>
          </p:cNvGraphicFramePr>
          <p:nvPr>
            <p:extLst>
              <p:ext uri="{D42A27DB-BD31-4B8C-83A1-F6EECF244321}">
                <p14:modId xmlns:p14="http://schemas.microsoft.com/office/powerpoint/2010/main" val="1751517523"/>
              </p:ext>
            </p:extLst>
          </p:nvPr>
        </p:nvGraphicFramePr>
        <p:xfrm>
          <a:off x="2997200" y="2464832"/>
          <a:ext cx="6197600" cy="1828800"/>
        </p:xfrm>
        <a:graphic>
          <a:graphicData uri="http://schemas.openxmlformats.org/drawingml/2006/table">
            <a:tbl>
              <a:tblPr firstRow="1" bandRow="1">
                <a:tableStyleId>{5C22544A-7EE6-4342-B048-85BDC9FD1C3A}</a:tableStyleId>
              </a:tblPr>
              <a:tblGrid>
                <a:gridCol w="3098800"/>
                <a:gridCol w="3098800"/>
              </a:tblGrid>
              <a:tr h="370840">
                <a:tc>
                  <a:txBody>
                    <a:bodyPr/>
                    <a:lstStyle/>
                    <a:p>
                      <a:pPr algn="ctr"/>
                      <a:endParaRPr kumimoji="1" lang="ja-JP" altLang="en-US" sz="2400" dirty="0"/>
                    </a:p>
                  </a:txBody>
                  <a:tcPr marL="121920" marR="121920"/>
                </a:tc>
                <a:tc>
                  <a:txBody>
                    <a:bodyPr/>
                    <a:lstStyle/>
                    <a:p>
                      <a:pPr algn="ctr"/>
                      <a:r>
                        <a:rPr kumimoji="1" lang="ja-JP" altLang="en-US" sz="2400" dirty="0" smtClean="0"/>
                        <a:t>寿命</a:t>
                      </a:r>
                      <a:r>
                        <a:rPr kumimoji="1" lang="en-US" altLang="ja-JP" sz="2400" dirty="0" smtClean="0"/>
                        <a:t>[ns]</a:t>
                      </a:r>
                      <a:endParaRPr kumimoji="1" lang="ja-JP" altLang="en-US" sz="2400" dirty="0"/>
                    </a:p>
                  </a:txBody>
                  <a:tcPr marL="121920" marR="121920"/>
                </a:tc>
              </a:tr>
              <a:tr h="370840">
                <a:tc>
                  <a:txBody>
                    <a:bodyPr/>
                    <a:lstStyle/>
                    <a:p>
                      <a:pPr algn="ctr"/>
                      <a:r>
                        <a:rPr kumimoji="1" lang="en-US" altLang="ja-JP" sz="2400" dirty="0" smtClean="0"/>
                        <a:t>NaI2</a:t>
                      </a:r>
                      <a:endParaRPr kumimoji="1" lang="ja-JP" altLang="en-US" sz="2400" dirty="0"/>
                    </a:p>
                  </a:txBody>
                  <a:tcPr marL="121920" marR="121920"/>
                </a:tc>
                <a:tc>
                  <a:txBody>
                    <a:bodyPr/>
                    <a:lstStyle/>
                    <a:p>
                      <a:pPr algn="ctr"/>
                      <a:r>
                        <a:rPr kumimoji="1" lang="ja-JP" altLang="en-US" sz="2400" dirty="0" smtClean="0">
                          <a:latin typeface="+mn-lt"/>
                        </a:rPr>
                        <a:t>1</a:t>
                      </a:r>
                      <a:r>
                        <a:rPr kumimoji="1" lang="en-US" altLang="ja-JP" sz="2400" dirty="0" smtClean="0">
                          <a:latin typeface="+mn-lt"/>
                        </a:rPr>
                        <a:t>55.</a:t>
                      </a:r>
                      <a:r>
                        <a:rPr kumimoji="1" lang="ja-JP" altLang="ja-JP" sz="2400" dirty="0" smtClean="0">
                          <a:latin typeface="+mn-lt"/>
                        </a:rPr>
                        <a:t>8</a:t>
                      </a:r>
                      <a:r>
                        <a:rPr kumimoji="1" lang="en-US" altLang="en-US" sz="2400" dirty="0" smtClean="0">
                          <a:latin typeface="+mn-lt"/>
                        </a:rPr>
                        <a:t>±</a:t>
                      </a:r>
                      <a:r>
                        <a:rPr kumimoji="1" lang="ja-JP" altLang="ja-JP" sz="2400" dirty="0" smtClean="0">
                          <a:latin typeface="+mn-lt"/>
                        </a:rPr>
                        <a:t>2</a:t>
                      </a:r>
                      <a:r>
                        <a:rPr kumimoji="1" lang="en-US" altLang="ja-JP" sz="2400" dirty="0" smtClean="0">
                          <a:latin typeface="+mn-lt"/>
                        </a:rPr>
                        <a:t>.9</a:t>
                      </a:r>
                      <a:endParaRPr kumimoji="1" lang="ja-JP" altLang="en-US" sz="2400" dirty="0">
                        <a:latin typeface="+mn-lt"/>
                      </a:endParaRPr>
                    </a:p>
                  </a:txBody>
                  <a:tcPr marL="121920" marR="121920"/>
                </a:tc>
              </a:tr>
              <a:tr h="370840">
                <a:tc>
                  <a:txBody>
                    <a:bodyPr/>
                    <a:lstStyle/>
                    <a:p>
                      <a:pPr algn="ctr"/>
                      <a:r>
                        <a:rPr kumimoji="1" lang="en-US" altLang="ja-JP" sz="2400" dirty="0" smtClean="0"/>
                        <a:t>NaI3</a:t>
                      </a:r>
                      <a:endParaRPr kumimoji="1" lang="ja-JP" altLang="en-US" sz="2400" dirty="0"/>
                    </a:p>
                  </a:txBody>
                  <a:tcPr marL="121920" marR="121920"/>
                </a:tc>
                <a:tc>
                  <a:txBody>
                    <a:bodyPr/>
                    <a:lstStyle/>
                    <a:p>
                      <a:pPr algn="ctr"/>
                      <a:r>
                        <a:rPr kumimoji="1" lang="en-US" altLang="en-US" sz="2400" dirty="0" smtClean="0">
                          <a:latin typeface="+mn-lt"/>
                        </a:rPr>
                        <a:t>2</a:t>
                      </a:r>
                      <a:r>
                        <a:rPr kumimoji="1" lang="en-US" altLang="ja-JP" sz="2400" dirty="0" smtClean="0">
                          <a:latin typeface="+mn-lt"/>
                        </a:rPr>
                        <a:t>53.7</a:t>
                      </a:r>
                      <a:r>
                        <a:rPr kumimoji="1" lang="en-US" altLang="en-US" sz="2400" dirty="0" smtClean="0">
                          <a:latin typeface="+mn-lt"/>
                        </a:rPr>
                        <a:t>±5.1</a:t>
                      </a:r>
                      <a:endParaRPr kumimoji="1" lang="ja-JP" altLang="en-US" sz="2400" dirty="0">
                        <a:latin typeface="+mn-lt"/>
                      </a:endParaRPr>
                    </a:p>
                  </a:txBody>
                  <a:tcPr marL="121920" marR="121920"/>
                </a:tc>
              </a:tr>
              <a:tr h="370840">
                <a:tc>
                  <a:txBody>
                    <a:bodyPr/>
                    <a:lstStyle/>
                    <a:p>
                      <a:pPr algn="ctr"/>
                      <a:r>
                        <a:rPr kumimoji="1" lang="en-US" altLang="ja-JP" sz="2400" dirty="0" smtClean="0"/>
                        <a:t>NaI4</a:t>
                      </a:r>
                      <a:endParaRPr kumimoji="1" lang="ja-JP" altLang="en-US" sz="2400" dirty="0"/>
                    </a:p>
                  </a:txBody>
                  <a:tcPr marL="121920" marR="121920"/>
                </a:tc>
                <a:tc>
                  <a:txBody>
                    <a:bodyPr/>
                    <a:lstStyle/>
                    <a:p>
                      <a:pPr algn="ctr"/>
                      <a:r>
                        <a:rPr kumimoji="1" lang="en-US" altLang="en-US" sz="2400" dirty="0" smtClean="0">
                          <a:latin typeface="+mn-lt"/>
                        </a:rPr>
                        <a:t>124.</a:t>
                      </a:r>
                      <a:r>
                        <a:rPr kumimoji="1" lang="en-US" altLang="ja-JP" sz="2400" dirty="0" smtClean="0">
                          <a:latin typeface="+mn-lt"/>
                        </a:rPr>
                        <a:t>6</a:t>
                      </a:r>
                      <a:r>
                        <a:rPr kumimoji="1" lang="en-US" altLang="en-US" sz="2400" dirty="0" smtClean="0">
                          <a:latin typeface="+mn-lt"/>
                        </a:rPr>
                        <a:t>±1.7</a:t>
                      </a:r>
                      <a:endParaRPr kumimoji="1" lang="ja-JP" altLang="en-US" sz="2400" dirty="0">
                        <a:latin typeface="+mn-lt"/>
                      </a:endParaRPr>
                    </a:p>
                  </a:txBody>
                  <a:tcPr marL="121920" marR="121920"/>
                </a:tc>
              </a:tr>
            </a:tbl>
          </a:graphicData>
        </a:graphic>
      </p:graphicFrame>
      <p:sp>
        <p:nvSpPr>
          <p:cNvPr id="7" name="テキスト ボックス 6"/>
          <p:cNvSpPr txBox="1"/>
          <p:nvPr/>
        </p:nvSpPr>
        <p:spPr>
          <a:xfrm>
            <a:off x="2997200" y="2095500"/>
            <a:ext cx="6197600" cy="400110"/>
          </a:xfrm>
          <a:prstGeom prst="rect">
            <a:avLst/>
          </a:prstGeom>
          <a:noFill/>
        </p:spPr>
        <p:txBody>
          <a:bodyPr wrap="square" rtlCol="0">
            <a:spAutoFit/>
          </a:bodyPr>
          <a:lstStyle/>
          <a:p>
            <a:pPr algn="ctr" defTabSz="457200"/>
            <a:r>
              <a:rPr lang="ja-JP" altLang="en-US" sz="2000" dirty="0" smtClean="0">
                <a:solidFill>
                  <a:prstClr val="black"/>
                </a:solidFill>
                <a:latin typeface="Calibri"/>
                <a:ea typeface="ＭＳ Ｐゴシック"/>
              </a:rPr>
              <a:t>表</a:t>
            </a:r>
            <a:r>
              <a:rPr lang="en-US" altLang="ja-JP" sz="2000" dirty="0" smtClean="0">
                <a:solidFill>
                  <a:prstClr val="black"/>
                </a:solidFill>
                <a:latin typeface="Calibri"/>
                <a:ea typeface="ＭＳ Ｐゴシック"/>
              </a:rPr>
              <a:t>5.1</a:t>
            </a:r>
            <a:r>
              <a:rPr lang="ja-JP" altLang="en-US" sz="2000" dirty="0" smtClean="0">
                <a:solidFill>
                  <a:prstClr val="black"/>
                </a:solidFill>
                <a:latin typeface="Calibri"/>
                <a:ea typeface="ＭＳ Ｐゴシック"/>
              </a:rPr>
              <a:t> 解析の結果得た寿命</a:t>
            </a:r>
            <a:r>
              <a:rPr lang="ja-JP" altLang="en-US" sz="2000" dirty="0">
                <a:solidFill>
                  <a:prstClr val="black"/>
                </a:solidFill>
                <a:latin typeface="Calibri"/>
                <a:ea typeface="ＭＳ Ｐゴシック"/>
              </a:rPr>
              <a:t>とその誤差 </a:t>
            </a:r>
          </a:p>
        </p:txBody>
      </p:sp>
      <p:sp>
        <p:nvSpPr>
          <p:cNvPr id="8" name="テキスト ボックス 7"/>
          <p:cNvSpPr txBox="1"/>
          <p:nvPr/>
        </p:nvSpPr>
        <p:spPr>
          <a:xfrm>
            <a:off x="388026" y="4671518"/>
            <a:ext cx="11446811" cy="1569660"/>
          </a:xfrm>
          <a:prstGeom prst="rect">
            <a:avLst/>
          </a:prstGeom>
          <a:noFill/>
        </p:spPr>
        <p:txBody>
          <a:bodyPr wrap="square" rtlCol="0">
            <a:spAutoFit/>
          </a:bodyPr>
          <a:lstStyle/>
          <a:p>
            <a:pPr algn="ctr" defTabSz="457200"/>
            <a:r>
              <a:rPr lang="ja-JP" altLang="en-US" sz="2400" dirty="0">
                <a:solidFill>
                  <a:prstClr val="black"/>
                </a:solidFill>
                <a:latin typeface="Cambria Math"/>
                <a:ea typeface="ヒラギノ明朝 Pro W3"/>
                <a:cs typeface="Cambria Math"/>
              </a:rPr>
              <a:t>しかし、</a:t>
            </a:r>
            <a:r>
              <a:rPr lang="ja-JP" altLang="en-US" sz="2400" dirty="0" smtClean="0">
                <a:solidFill>
                  <a:prstClr val="black"/>
                </a:solidFill>
                <a:latin typeface="Cambria Math"/>
                <a:ea typeface="ヒラギノ明朝 Pro W3"/>
                <a:cs typeface="Cambria Math"/>
              </a:rPr>
              <a:t>ここで求めた</a:t>
            </a:r>
            <a:r>
              <a:rPr lang="ja-JP" altLang="en-US" sz="2400" dirty="0">
                <a:solidFill>
                  <a:prstClr val="black"/>
                </a:solidFill>
                <a:latin typeface="Cambria Math"/>
                <a:ea typeface="ヒラギノ明朝 Pro W3"/>
                <a:cs typeface="Cambria Math"/>
              </a:rPr>
              <a:t>結果は最後の寿命 </a:t>
            </a:r>
            <a:r>
              <a:rPr lang="en-US" altLang="ja-JP" sz="2400" dirty="0">
                <a:solidFill>
                  <a:prstClr val="black"/>
                </a:solidFill>
                <a:latin typeface="Cambria Math"/>
                <a:ea typeface="ヒラギノ明朝 Pro W3"/>
                <a:cs typeface="Cambria Math"/>
              </a:rPr>
              <a:t>fitting </a:t>
            </a:r>
            <a:r>
              <a:rPr lang="ja-JP" altLang="en-US" sz="2400" dirty="0">
                <a:solidFill>
                  <a:prstClr val="black"/>
                </a:solidFill>
                <a:latin typeface="Cambria Math"/>
                <a:ea typeface="ヒラギノ明朝 Pro W3"/>
                <a:cs typeface="Cambria Math"/>
              </a:rPr>
              <a:t>の際の誤差のみを考慮して</a:t>
            </a:r>
            <a:r>
              <a:rPr lang="ja-JP" altLang="en-US" sz="2400" dirty="0" smtClean="0">
                <a:solidFill>
                  <a:prstClr val="black"/>
                </a:solidFill>
                <a:latin typeface="Cambria Math"/>
                <a:ea typeface="ヒラギノ明朝 Pro W3"/>
                <a:cs typeface="Cambria Math"/>
              </a:rPr>
              <a:t>いる。</a:t>
            </a:r>
            <a:endParaRPr lang="en-US" altLang="ja-JP" sz="2400" dirty="0" smtClean="0">
              <a:solidFill>
                <a:prstClr val="black"/>
              </a:solidFill>
              <a:latin typeface="Cambria Math"/>
              <a:ea typeface="ヒラギノ明朝 Pro W3"/>
              <a:cs typeface="Cambria Math"/>
            </a:endParaRPr>
          </a:p>
          <a:p>
            <a:pPr algn="ctr" defTabSz="457200"/>
            <a:endParaRPr lang="en-US" altLang="ja-JP" sz="2400" dirty="0">
              <a:solidFill>
                <a:prstClr val="black"/>
              </a:solidFill>
              <a:latin typeface="Cambria Math"/>
              <a:ea typeface="ヒラギノ明朝 Pro W3"/>
              <a:cs typeface="Cambria Math"/>
            </a:endParaRPr>
          </a:p>
          <a:p>
            <a:pPr algn="ctr" defTabSz="457200"/>
            <a:endParaRPr lang="en-US" altLang="ja-JP" sz="2400" dirty="0">
              <a:solidFill>
                <a:prstClr val="black"/>
              </a:solidFill>
              <a:latin typeface="Cambria Math"/>
              <a:ea typeface="ヒラギノ明朝 Pro W3"/>
              <a:cs typeface="Cambria Math"/>
            </a:endParaRPr>
          </a:p>
          <a:p>
            <a:pPr algn="ctr" defTabSz="457200"/>
            <a:r>
              <a:rPr lang="en-US" altLang="ja-JP" sz="2400" dirty="0" smtClean="0">
                <a:solidFill>
                  <a:prstClr val="black"/>
                </a:solidFill>
                <a:latin typeface="Cambria Math"/>
                <a:ea typeface="ヒラギノ明朝 Pro W3"/>
                <a:cs typeface="Cambria Math"/>
              </a:rPr>
              <a:t>TQ </a:t>
            </a:r>
            <a:r>
              <a:rPr lang="ja-JP" altLang="en-US" sz="2400" dirty="0">
                <a:solidFill>
                  <a:prstClr val="black"/>
                </a:solidFill>
                <a:latin typeface="Cambria Math"/>
                <a:ea typeface="ヒラギノ明朝 Pro W3"/>
                <a:cs typeface="Cambria Math"/>
              </a:rPr>
              <a:t>補正関数、</a:t>
            </a:r>
            <a:r>
              <a:rPr lang="en-US" altLang="ja-JP" sz="2400" dirty="0">
                <a:solidFill>
                  <a:prstClr val="black"/>
                </a:solidFill>
                <a:latin typeface="Cambria Math"/>
                <a:ea typeface="ヒラギノ明朝 Pro W3"/>
                <a:cs typeface="Cambria Math"/>
              </a:rPr>
              <a:t>pick-off </a:t>
            </a:r>
            <a:r>
              <a:rPr lang="ja-JP" altLang="en-US" sz="2400" dirty="0">
                <a:solidFill>
                  <a:prstClr val="black"/>
                </a:solidFill>
                <a:latin typeface="Cambria Math"/>
                <a:ea typeface="ヒラギノ明朝 Pro W3"/>
                <a:cs typeface="Cambria Math"/>
              </a:rPr>
              <a:t>補正関数の誤差も考慮して </a:t>
            </a:r>
            <a:r>
              <a:rPr lang="en-US" altLang="ja-JP" sz="2400" dirty="0">
                <a:solidFill>
                  <a:prstClr val="black"/>
                </a:solidFill>
                <a:latin typeface="Cambria Math"/>
                <a:ea typeface="ヒラギノ明朝 Pro W3"/>
                <a:cs typeface="Cambria Math"/>
              </a:rPr>
              <a:t>o-Ps </a:t>
            </a:r>
            <a:r>
              <a:rPr lang="ja-JP" altLang="en-US" sz="2400" dirty="0">
                <a:solidFill>
                  <a:prstClr val="black"/>
                </a:solidFill>
                <a:latin typeface="Cambria Math"/>
                <a:ea typeface="ヒラギノ明朝 Pro W3"/>
                <a:cs typeface="Cambria Math"/>
              </a:rPr>
              <a:t>の寿命の誤差を評価する。</a:t>
            </a:r>
            <a:r>
              <a:rPr lang="ja-JP" altLang="en-US" sz="2400" dirty="0">
                <a:solidFill>
                  <a:prstClr val="black"/>
                </a:solidFill>
                <a:latin typeface="Calibri"/>
                <a:ea typeface="ＭＳ Ｐゴシック"/>
              </a:rPr>
              <a:t> </a:t>
            </a:r>
          </a:p>
        </p:txBody>
      </p:sp>
      <p:sp>
        <p:nvSpPr>
          <p:cNvPr id="9" name="下矢印 8"/>
          <p:cNvSpPr/>
          <p:nvPr/>
        </p:nvSpPr>
        <p:spPr>
          <a:xfrm>
            <a:off x="5567547" y="5203487"/>
            <a:ext cx="1032933" cy="5207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ja-JP" altLang="en-US">
              <a:solidFill>
                <a:prstClr val="white"/>
              </a:solidFill>
              <a:latin typeface="Calibri"/>
              <a:ea typeface="ＭＳ Ｐゴシック"/>
            </a:endParaRPr>
          </a:p>
        </p:txBody>
      </p:sp>
      <p:sp>
        <p:nvSpPr>
          <p:cNvPr id="11" name="テキスト ボックス 10"/>
          <p:cNvSpPr txBox="1"/>
          <p:nvPr/>
        </p:nvSpPr>
        <p:spPr>
          <a:xfrm>
            <a:off x="0" y="0"/>
            <a:ext cx="12192000" cy="10079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ja-JP" altLang="en-US" sz="6000" dirty="0" smtClean="0"/>
              <a:t>結果</a:t>
            </a:r>
            <a:endParaRPr kumimoji="1" lang="ja-JP" altLang="en-US" sz="6000" dirty="0"/>
          </a:p>
        </p:txBody>
      </p:sp>
      <p:sp>
        <p:nvSpPr>
          <p:cNvPr id="2" name="スライド番号プレースホルダー 1"/>
          <p:cNvSpPr>
            <a:spLocks noGrp="1"/>
          </p:cNvSpPr>
          <p:nvPr>
            <p:ph type="sldNum" sz="quarter" idx="12"/>
          </p:nvPr>
        </p:nvSpPr>
        <p:spPr/>
        <p:txBody>
          <a:bodyPr/>
          <a:lstStyle/>
          <a:p>
            <a:fld id="{3BACC431-8771-E947-ACEE-CEB1AF5E901D}" type="slidenum">
              <a:rPr lang="ja-JP" altLang="en-US" smtClean="0">
                <a:solidFill>
                  <a:prstClr val="black">
                    <a:tint val="75000"/>
                  </a:prstClr>
                </a:solidFill>
                <a:latin typeface="Calibri"/>
                <a:ea typeface="ＭＳ Ｐゴシック"/>
              </a:rPr>
              <a:pPr/>
              <a:t>51</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0643484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938"/>
            <a:ext cx="12192000" cy="817562"/>
          </a:xfrm>
        </p:spPr>
        <p:style>
          <a:lnRef idx="1">
            <a:schemeClr val="accent1"/>
          </a:lnRef>
          <a:fillRef idx="3">
            <a:schemeClr val="accent1"/>
          </a:fillRef>
          <a:effectRef idx="2">
            <a:schemeClr val="accent1"/>
          </a:effectRef>
          <a:fontRef idx="minor">
            <a:schemeClr val="lt1"/>
          </a:fontRef>
        </p:style>
        <p:txBody>
          <a:bodyPr>
            <a:normAutofit/>
          </a:bodyPr>
          <a:lstStyle/>
          <a:p>
            <a:pPr algn="l"/>
            <a:r>
              <a:rPr lang="en-US" altLang="ja-JP" dirty="0"/>
              <a:t>TDC0</a:t>
            </a:r>
            <a:r>
              <a:rPr lang="ja-JP" altLang="en-US" dirty="0"/>
              <a:t>の</a:t>
            </a:r>
            <a:r>
              <a:rPr lang="en-US" altLang="ja-JP" dirty="0"/>
              <a:t>calibration</a:t>
            </a:r>
            <a:r>
              <a:rPr lang="ja-JP" altLang="en-US" dirty="0"/>
              <a:t>関数の誤差の評価</a:t>
            </a:r>
            <a:endParaRPr kumimoji="1" lang="ja-JP" altLang="en-US" dirty="0"/>
          </a:p>
        </p:txBody>
      </p:sp>
      <p:pic>
        <p:nvPicPr>
          <p:cNvPr id="4" name="図 3" descr="TDC0の誤差.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50" y="1543152"/>
            <a:ext cx="11035916" cy="485580"/>
          </a:xfrm>
          <a:prstGeom prst="rect">
            <a:avLst/>
          </a:prstGeom>
        </p:spPr>
      </p:pic>
      <p:sp>
        <p:nvSpPr>
          <p:cNvPr id="5" name="テキスト ボックス 4"/>
          <p:cNvSpPr txBox="1"/>
          <p:nvPr/>
        </p:nvSpPr>
        <p:spPr>
          <a:xfrm>
            <a:off x="546486" y="939661"/>
            <a:ext cx="11035916" cy="461665"/>
          </a:xfrm>
          <a:prstGeom prst="rect">
            <a:avLst/>
          </a:prstGeom>
          <a:noFill/>
        </p:spPr>
        <p:txBody>
          <a:bodyPr wrap="square" rtlCol="0">
            <a:spAutoFit/>
          </a:bodyPr>
          <a:lstStyle/>
          <a:p>
            <a:pPr defTabSz="457200"/>
            <a:r>
              <a:rPr lang="en-US" altLang="ja-JP" sz="2400" dirty="0" smtClean="0">
                <a:solidFill>
                  <a:prstClr val="black"/>
                </a:solidFill>
                <a:latin typeface="ヒラギノ明朝 Pro W3"/>
                <a:ea typeface="ヒラギノ明朝 Pro W3"/>
                <a:cs typeface="ヒラギノ明朝 Pro W3"/>
              </a:rPr>
              <a:t>TDC0</a:t>
            </a:r>
            <a:r>
              <a:rPr lang="ja-JP" altLang="en-US" sz="2400" dirty="0" smtClean="0">
                <a:solidFill>
                  <a:prstClr val="black"/>
                </a:solidFill>
                <a:latin typeface="ヒラギノ明朝 Pro W3"/>
                <a:ea typeface="ヒラギノ明朝 Pro W3"/>
                <a:cs typeface="ヒラギノ明朝 Pro W3"/>
              </a:rPr>
              <a:t>の</a:t>
            </a:r>
            <a:r>
              <a:rPr lang="en-US" altLang="ja-JP" sz="2400" dirty="0" smtClean="0">
                <a:solidFill>
                  <a:prstClr val="black"/>
                </a:solidFill>
                <a:latin typeface="ヒラギノ明朝 Pro W3"/>
                <a:ea typeface="ヒラギノ明朝 Pro W3"/>
                <a:cs typeface="ヒラギノ明朝 Pro W3"/>
              </a:rPr>
              <a:t>calibration</a:t>
            </a:r>
            <a:r>
              <a:rPr lang="ja-JP" altLang="en-US" sz="2400" dirty="0" smtClean="0">
                <a:solidFill>
                  <a:prstClr val="black"/>
                </a:solidFill>
                <a:latin typeface="ヒラギノ明朝 Pro W3"/>
                <a:ea typeface="ヒラギノ明朝 Pro W3"/>
                <a:cs typeface="ヒラギノ明朝 Pro W3"/>
              </a:rPr>
              <a:t>関数の傾きの誤差は寿命に直接影響</a:t>
            </a:r>
            <a:endParaRPr lang="ja-JP" altLang="en-US" sz="2400" dirty="0">
              <a:solidFill>
                <a:prstClr val="black"/>
              </a:solidFill>
              <a:latin typeface="ヒラギノ明朝 Pro W3"/>
              <a:ea typeface="ヒラギノ明朝 Pro W3"/>
              <a:cs typeface="ヒラギノ明朝 Pro W3"/>
            </a:endParaRPr>
          </a:p>
        </p:txBody>
      </p:sp>
      <p:grpSp>
        <p:nvGrpSpPr>
          <p:cNvPr id="8" name="図形グループ 7"/>
          <p:cNvGrpSpPr/>
          <p:nvPr/>
        </p:nvGrpSpPr>
        <p:grpSpPr>
          <a:xfrm>
            <a:off x="4104936" y="1951913"/>
            <a:ext cx="2116667" cy="739397"/>
            <a:chOff x="3454400" y="3947636"/>
            <a:chExt cx="1270000" cy="617448"/>
          </a:xfrm>
        </p:grpSpPr>
        <p:sp>
          <p:nvSpPr>
            <p:cNvPr id="6" name="上矢印吹き出し 5"/>
            <p:cNvSpPr/>
            <p:nvPr/>
          </p:nvSpPr>
          <p:spPr>
            <a:xfrm>
              <a:off x="3454400" y="3947636"/>
              <a:ext cx="1270000" cy="617448"/>
            </a:xfrm>
            <a:prstGeom prst="upArrowCallout">
              <a:avLst>
                <a:gd name="adj1" fmla="val 25000"/>
                <a:gd name="adj2" fmla="val 31871"/>
                <a:gd name="adj3" fmla="val 25000"/>
                <a:gd name="adj4" fmla="val 54671"/>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ja-JP" altLang="en-US">
                <a:solidFill>
                  <a:prstClr val="white"/>
                </a:solidFill>
                <a:latin typeface="Calibri"/>
                <a:ea typeface="ＭＳ Ｐゴシック"/>
              </a:endParaRPr>
            </a:p>
          </p:txBody>
        </p:sp>
        <p:sp>
          <p:nvSpPr>
            <p:cNvPr id="7" name="テキスト ボックス 6"/>
            <p:cNvSpPr txBox="1"/>
            <p:nvPr/>
          </p:nvSpPr>
          <p:spPr>
            <a:xfrm>
              <a:off x="3454400" y="4241800"/>
              <a:ext cx="1270000" cy="308418"/>
            </a:xfrm>
            <a:prstGeom prst="rect">
              <a:avLst/>
            </a:prstGeom>
            <a:noFill/>
          </p:spPr>
          <p:txBody>
            <a:bodyPr wrap="square" rtlCol="0">
              <a:spAutoFit/>
            </a:bodyPr>
            <a:lstStyle/>
            <a:p>
              <a:pPr algn="ctr" defTabSz="457200"/>
              <a:r>
                <a:rPr lang="ja-JP" altLang="en-US" dirty="0" smtClean="0">
                  <a:solidFill>
                    <a:prstClr val="black"/>
                  </a:solidFill>
                  <a:latin typeface="Calibri"/>
                  <a:ea typeface="ＭＳ Ｐゴシック"/>
                </a:rPr>
                <a:t>傾きの誤差</a:t>
              </a:r>
              <a:endParaRPr lang="ja-JP" altLang="en-US" dirty="0">
                <a:solidFill>
                  <a:prstClr val="black"/>
                </a:solidFill>
                <a:latin typeface="Calibri"/>
                <a:ea typeface="ＭＳ Ｐゴシック"/>
              </a:endParaRPr>
            </a:p>
          </p:txBody>
        </p:sp>
      </p:grpSp>
      <p:graphicFrame>
        <p:nvGraphicFramePr>
          <p:cNvPr id="3" name="表 2"/>
          <p:cNvGraphicFramePr>
            <a:graphicFrameLocks noGrp="1"/>
          </p:cNvGraphicFramePr>
          <p:nvPr>
            <p:extLst>
              <p:ext uri="{D42A27DB-BD31-4B8C-83A1-F6EECF244321}">
                <p14:modId xmlns:p14="http://schemas.microsoft.com/office/powerpoint/2010/main" val="2426968106"/>
              </p:ext>
            </p:extLst>
          </p:nvPr>
        </p:nvGraphicFramePr>
        <p:xfrm>
          <a:off x="1625603" y="4008555"/>
          <a:ext cx="8889999" cy="1861541"/>
        </p:xfrm>
        <a:graphic>
          <a:graphicData uri="http://schemas.openxmlformats.org/drawingml/2006/table">
            <a:tbl>
              <a:tblPr firstRow="1" bandRow="1">
                <a:tableStyleId>{5C22544A-7EE6-4342-B048-85BDC9FD1C3A}</a:tableStyleId>
              </a:tblPr>
              <a:tblGrid>
                <a:gridCol w="1557867"/>
                <a:gridCol w="2444044"/>
                <a:gridCol w="2444044"/>
                <a:gridCol w="2444044"/>
              </a:tblGrid>
              <a:tr h="489941">
                <a:tc>
                  <a:txBody>
                    <a:bodyPr/>
                    <a:lstStyle/>
                    <a:p>
                      <a:pPr algn="ctr"/>
                      <a:endParaRPr kumimoji="1" lang="ja-JP" altLang="en-US" sz="2400" dirty="0"/>
                    </a:p>
                  </a:txBody>
                  <a:tcPr marL="121920" marR="121920"/>
                </a:tc>
                <a:tc>
                  <a:txBody>
                    <a:bodyPr/>
                    <a:lstStyle/>
                    <a:p>
                      <a:pPr algn="ctr"/>
                      <a:r>
                        <a:rPr kumimoji="1" lang="en-US" altLang="ja-JP" sz="2400" b="0" dirty="0" err="1" smtClean="0">
                          <a:latin typeface="Cambria Math"/>
                          <a:cs typeface="Cambria Math"/>
                        </a:rPr>
                        <a:t>τ</a:t>
                      </a:r>
                      <a:r>
                        <a:rPr kumimoji="1" lang="en-US" altLang="ja-JP" sz="2400" b="0" baseline="-25000" dirty="0" smtClean="0">
                          <a:latin typeface="Cambria Math"/>
                          <a:cs typeface="Cambria Math"/>
                        </a:rPr>
                        <a:t>+ </a:t>
                      </a:r>
                      <a:r>
                        <a:rPr kumimoji="1" lang="en-US" altLang="ja-JP" sz="2400" b="0" baseline="0" dirty="0" smtClean="0">
                          <a:latin typeface="Cambria Math"/>
                          <a:cs typeface="Cambria Math"/>
                        </a:rPr>
                        <a:t>[ns]</a:t>
                      </a:r>
                      <a:endParaRPr kumimoji="1" lang="ja-JP" altLang="en-US" sz="2400" b="0" dirty="0">
                        <a:latin typeface="Cambria Math"/>
                        <a:cs typeface="Cambria Math"/>
                      </a:endParaRPr>
                    </a:p>
                  </a:txBody>
                  <a:tcPr marL="121920" marR="12192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l-GR" altLang="ja-JP" sz="2400" b="0" dirty="0" smtClean="0">
                          <a:latin typeface="Cambria Math"/>
                          <a:cs typeface="Cambria Math"/>
                        </a:rPr>
                        <a:t>τ</a:t>
                      </a:r>
                      <a:r>
                        <a:rPr kumimoji="1" lang="en-US" altLang="ja-JP" sz="2400" b="0" dirty="0" smtClean="0">
                          <a:latin typeface="Cambria Math"/>
                          <a:cs typeface="Cambria Math"/>
                        </a:rPr>
                        <a:t> </a:t>
                      </a:r>
                      <a:r>
                        <a:rPr kumimoji="1" lang="en-US" altLang="ja-JP" sz="2400" b="0" baseline="0" dirty="0" smtClean="0">
                          <a:latin typeface="Cambria Math"/>
                          <a:cs typeface="Cambria Math"/>
                        </a:rPr>
                        <a:t>[ns]</a:t>
                      </a:r>
                      <a:endParaRPr kumimoji="1" lang="ja-JP" altLang="en-US" sz="2400" b="0" dirty="0" smtClean="0">
                        <a:latin typeface="Cambria Math"/>
                        <a:cs typeface="Cambria Math"/>
                      </a:endParaRPr>
                    </a:p>
                  </a:txBody>
                  <a:tcPr marL="121920" marR="12192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l-GR" altLang="ja-JP" sz="2400" b="0" dirty="0" smtClean="0">
                          <a:latin typeface="Cambria Math"/>
                          <a:cs typeface="Cambria Math"/>
                        </a:rPr>
                        <a:t>τ</a:t>
                      </a:r>
                      <a:r>
                        <a:rPr kumimoji="1" lang="en-US" altLang="ja-JP" sz="2400" b="0" baseline="-25000" dirty="0" smtClean="0">
                          <a:latin typeface="Cambria Math"/>
                          <a:cs typeface="Cambria Math"/>
                        </a:rPr>
                        <a:t>- </a:t>
                      </a:r>
                      <a:r>
                        <a:rPr kumimoji="1" lang="en-US" altLang="ja-JP" sz="2400" b="0" baseline="0" dirty="0" smtClean="0">
                          <a:latin typeface="Cambria Math"/>
                          <a:cs typeface="Cambria Math"/>
                        </a:rPr>
                        <a:t>[ns]</a:t>
                      </a:r>
                      <a:endParaRPr kumimoji="1" lang="ja-JP" altLang="en-US" sz="2400" b="0" dirty="0" smtClean="0">
                        <a:latin typeface="Cambria Math"/>
                        <a:cs typeface="Cambria Math"/>
                      </a:endParaRPr>
                    </a:p>
                  </a:txBody>
                  <a:tcPr marL="121920" marR="121920"/>
                </a:tc>
              </a:tr>
              <a:tr h="370840">
                <a:tc>
                  <a:txBody>
                    <a:bodyPr/>
                    <a:lstStyle/>
                    <a:p>
                      <a:pPr algn="ctr"/>
                      <a:r>
                        <a:rPr kumimoji="1" lang="en-US" altLang="ja-JP" sz="2400" dirty="0" smtClean="0"/>
                        <a:t>NaI2</a:t>
                      </a:r>
                      <a:endParaRPr kumimoji="1" lang="ja-JP" altLang="en-US" sz="2400" dirty="0"/>
                    </a:p>
                  </a:txBody>
                  <a:tcPr marL="121920" marR="121920"/>
                </a:tc>
                <a:tc>
                  <a:txBody>
                    <a:bodyPr/>
                    <a:lstStyle/>
                    <a:p>
                      <a:pPr algn="ctr"/>
                      <a:r>
                        <a:rPr kumimoji="1" lang="en-US" altLang="ja-JP" sz="2400" dirty="0" smtClean="0">
                          <a:latin typeface="+mn-lt"/>
                          <a:cs typeface="Cambria Math"/>
                        </a:rPr>
                        <a:t>155.5</a:t>
                      </a:r>
                      <a:r>
                        <a:rPr kumimoji="1" lang="en-US" altLang="en-US" sz="2400" dirty="0" smtClean="0">
                          <a:latin typeface="+mn-lt"/>
                          <a:cs typeface="Cambria Math"/>
                        </a:rPr>
                        <a:t>±2.9</a:t>
                      </a:r>
                      <a:endParaRPr kumimoji="1" lang="ja-JP" altLang="en-US" sz="2400" dirty="0">
                        <a:latin typeface="+mn-lt"/>
                        <a:cs typeface="Cambria Math"/>
                      </a:endParaRPr>
                    </a:p>
                  </a:txBody>
                  <a:tcPr marL="121920" marR="121920"/>
                </a:tc>
                <a:tc>
                  <a:txBody>
                    <a:bodyPr/>
                    <a:lstStyle/>
                    <a:p>
                      <a:pPr algn="ctr"/>
                      <a:r>
                        <a:rPr kumimoji="1" lang="ja-JP" altLang="en-US" sz="2400" dirty="0" smtClean="0">
                          <a:latin typeface="+mn-lt"/>
                        </a:rPr>
                        <a:t>1</a:t>
                      </a:r>
                      <a:r>
                        <a:rPr kumimoji="1" lang="en-US" altLang="ja-JP" sz="2400" dirty="0" smtClean="0">
                          <a:latin typeface="+mn-lt"/>
                        </a:rPr>
                        <a:t>55.</a:t>
                      </a:r>
                      <a:r>
                        <a:rPr kumimoji="1" lang="ja-JP" altLang="ja-JP" sz="2400" dirty="0" smtClean="0">
                          <a:latin typeface="+mn-lt"/>
                        </a:rPr>
                        <a:t>8</a:t>
                      </a:r>
                      <a:r>
                        <a:rPr kumimoji="1" lang="en-US" altLang="en-US" sz="2400" dirty="0" smtClean="0">
                          <a:latin typeface="+mn-lt"/>
                        </a:rPr>
                        <a:t>±</a:t>
                      </a:r>
                      <a:r>
                        <a:rPr kumimoji="1" lang="ja-JP" altLang="ja-JP" sz="2400" dirty="0" smtClean="0">
                          <a:latin typeface="+mn-lt"/>
                        </a:rPr>
                        <a:t>2</a:t>
                      </a:r>
                      <a:r>
                        <a:rPr kumimoji="1" lang="en-US" altLang="ja-JP" sz="2400" dirty="0" smtClean="0">
                          <a:latin typeface="+mn-lt"/>
                        </a:rPr>
                        <a:t>.9</a:t>
                      </a:r>
                      <a:endParaRPr kumimoji="1" lang="ja-JP" altLang="en-US" sz="2400" dirty="0">
                        <a:latin typeface="+mn-lt"/>
                      </a:endParaRPr>
                    </a:p>
                  </a:txBody>
                  <a:tcPr marL="121920" marR="121920"/>
                </a:tc>
                <a:tc>
                  <a:txBody>
                    <a:bodyPr/>
                    <a:lstStyle/>
                    <a:p>
                      <a:pPr algn="ctr"/>
                      <a:r>
                        <a:rPr kumimoji="1" lang="en-US" altLang="en-US" sz="2400" dirty="0" smtClean="0">
                          <a:latin typeface="+mn-lt"/>
                          <a:cs typeface="Cambria Math"/>
                        </a:rPr>
                        <a:t>156.4±2.9</a:t>
                      </a:r>
                      <a:endParaRPr kumimoji="1" lang="ja-JP" altLang="en-US" sz="2400" dirty="0">
                        <a:latin typeface="+mn-lt"/>
                        <a:cs typeface="Cambria Math"/>
                      </a:endParaRPr>
                    </a:p>
                  </a:txBody>
                  <a:tcPr marL="121920" marR="121920"/>
                </a:tc>
              </a:tr>
              <a:tr h="370840">
                <a:tc>
                  <a:txBody>
                    <a:bodyPr/>
                    <a:lstStyle/>
                    <a:p>
                      <a:pPr algn="ctr"/>
                      <a:r>
                        <a:rPr kumimoji="1" lang="en-US" altLang="ja-JP" sz="2400" dirty="0" smtClean="0"/>
                        <a:t>NaI3</a:t>
                      </a:r>
                      <a:endParaRPr kumimoji="1" lang="ja-JP" altLang="en-US" sz="2400" dirty="0"/>
                    </a:p>
                  </a:txBody>
                  <a:tcPr marL="121920" marR="121920"/>
                </a:tc>
                <a:tc>
                  <a:txBody>
                    <a:bodyPr/>
                    <a:lstStyle/>
                    <a:p>
                      <a:pPr algn="ctr"/>
                      <a:r>
                        <a:rPr kumimoji="1" lang="en-US" altLang="en-US" sz="2400" dirty="0" smtClean="0">
                          <a:latin typeface="+mn-lt"/>
                          <a:cs typeface="Cambria Math"/>
                        </a:rPr>
                        <a:t>257.2±5.3</a:t>
                      </a:r>
                      <a:endParaRPr kumimoji="1" lang="ja-JP" altLang="en-US" sz="2400" dirty="0">
                        <a:latin typeface="+mn-lt"/>
                        <a:cs typeface="Cambria Math"/>
                      </a:endParaRPr>
                    </a:p>
                  </a:txBody>
                  <a:tcPr marL="121920" marR="121920"/>
                </a:tc>
                <a:tc>
                  <a:txBody>
                    <a:bodyPr/>
                    <a:lstStyle/>
                    <a:p>
                      <a:pPr algn="ctr"/>
                      <a:r>
                        <a:rPr kumimoji="1" lang="en-US" altLang="en-US" sz="2400" dirty="0" smtClean="0">
                          <a:latin typeface="+mn-lt"/>
                        </a:rPr>
                        <a:t>2</a:t>
                      </a:r>
                      <a:r>
                        <a:rPr kumimoji="1" lang="en-US" altLang="ja-JP" sz="2400" dirty="0" smtClean="0">
                          <a:latin typeface="+mn-lt"/>
                        </a:rPr>
                        <a:t>53.7</a:t>
                      </a:r>
                      <a:r>
                        <a:rPr kumimoji="1" lang="en-US" altLang="en-US" sz="2400" dirty="0" smtClean="0">
                          <a:latin typeface="+mn-lt"/>
                        </a:rPr>
                        <a:t>±5.1</a:t>
                      </a:r>
                      <a:endParaRPr kumimoji="1" lang="ja-JP" altLang="en-US" sz="2400" dirty="0">
                        <a:latin typeface="+mn-lt"/>
                      </a:endParaRPr>
                    </a:p>
                  </a:txBody>
                  <a:tcPr marL="121920" marR="121920"/>
                </a:tc>
                <a:tc>
                  <a:txBody>
                    <a:bodyPr/>
                    <a:lstStyle/>
                    <a:p>
                      <a:pPr algn="ctr"/>
                      <a:r>
                        <a:rPr kumimoji="1" lang="en-US" altLang="en-US" sz="2400" dirty="0" smtClean="0">
                          <a:latin typeface="+mn-lt"/>
                          <a:cs typeface="Cambria Math"/>
                        </a:rPr>
                        <a:t>256.0±</a:t>
                      </a:r>
                      <a:r>
                        <a:rPr kumimoji="1" lang="en-US" altLang="ja-JP" sz="2400" dirty="0" smtClean="0">
                          <a:latin typeface="+mn-lt"/>
                          <a:cs typeface="Cambria Math"/>
                        </a:rPr>
                        <a:t>5</a:t>
                      </a:r>
                      <a:r>
                        <a:rPr kumimoji="1" lang="en-US" altLang="en-US" sz="2400" dirty="0" smtClean="0">
                          <a:latin typeface="+mn-lt"/>
                          <a:cs typeface="Cambria Math"/>
                        </a:rPr>
                        <a:t>.</a:t>
                      </a:r>
                      <a:r>
                        <a:rPr kumimoji="1" lang="en-US" altLang="ja-JP" sz="2400" dirty="0" smtClean="0">
                          <a:latin typeface="+mn-lt"/>
                          <a:cs typeface="Cambria Math"/>
                        </a:rPr>
                        <a:t>2</a:t>
                      </a:r>
                      <a:endParaRPr kumimoji="1" lang="ja-JP" altLang="en-US" sz="2400" dirty="0">
                        <a:latin typeface="+mn-lt"/>
                        <a:cs typeface="Cambria Math"/>
                      </a:endParaRPr>
                    </a:p>
                  </a:txBody>
                  <a:tcPr marL="121920" marR="121920"/>
                </a:tc>
              </a:tr>
              <a:tr h="370840">
                <a:tc>
                  <a:txBody>
                    <a:bodyPr/>
                    <a:lstStyle/>
                    <a:p>
                      <a:pPr algn="ctr"/>
                      <a:r>
                        <a:rPr kumimoji="1" lang="en-US" altLang="ja-JP" sz="2400" dirty="0" smtClean="0"/>
                        <a:t>NaI4</a:t>
                      </a:r>
                      <a:endParaRPr kumimoji="1" lang="ja-JP" altLang="en-US" sz="2400" dirty="0"/>
                    </a:p>
                  </a:txBody>
                  <a:tcPr marL="121920" marR="121920"/>
                </a:tc>
                <a:tc>
                  <a:txBody>
                    <a:bodyPr/>
                    <a:lstStyle/>
                    <a:p>
                      <a:pPr algn="ctr"/>
                      <a:r>
                        <a:rPr kumimoji="1" lang="en-US" altLang="en-US" sz="2400" dirty="0" smtClean="0">
                          <a:latin typeface="+mn-lt"/>
                          <a:cs typeface="Cambria Math"/>
                        </a:rPr>
                        <a:t>122.9±1.6</a:t>
                      </a:r>
                      <a:endParaRPr kumimoji="1" lang="ja-JP" altLang="en-US" sz="2400" dirty="0">
                        <a:latin typeface="+mn-lt"/>
                        <a:cs typeface="Cambria Math"/>
                      </a:endParaRPr>
                    </a:p>
                  </a:txBody>
                  <a:tcPr marL="121920" marR="121920"/>
                </a:tc>
                <a:tc>
                  <a:txBody>
                    <a:bodyPr/>
                    <a:lstStyle/>
                    <a:p>
                      <a:pPr algn="ctr"/>
                      <a:r>
                        <a:rPr kumimoji="1" lang="en-US" altLang="en-US" sz="2400" dirty="0" smtClean="0">
                          <a:latin typeface="+mn-lt"/>
                        </a:rPr>
                        <a:t>124.</a:t>
                      </a:r>
                      <a:r>
                        <a:rPr kumimoji="1" lang="en-US" altLang="ja-JP" sz="2400" dirty="0" smtClean="0">
                          <a:latin typeface="+mn-lt"/>
                        </a:rPr>
                        <a:t>6</a:t>
                      </a:r>
                      <a:r>
                        <a:rPr kumimoji="1" lang="en-US" altLang="en-US" sz="2400" dirty="0" smtClean="0">
                          <a:latin typeface="+mn-lt"/>
                        </a:rPr>
                        <a:t>±1.7</a:t>
                      </a:r>
                      <a:endParaRPr kumimoji="1" lang="ja-JP" altLang="en-US" sz="2400" dirty="0">
                        <a:latin typeface="+mn-lt"/>
                      </a:endParaRPr>
                    </a:p>
                  </a:txBody>
                  <a:tcPr marL="121920" marR="121920"/>
                </a:tc>
                <a:tc>
                  <a:txBody>
                    <a:bodyPr/>
                    <a:lstStyle/>
                    <a:p>
                      <a:pPr algn="ctr"/>
                      <a:r>
                        <a:rPr kumimoji="1" lang="ja-JP" altLang="en-US" sz="2400" dirty="0" smtClean="0">
                          <a:latin typeface="+mn-lt"/>
                          <a:cs typeface="Cambria Math"/>
                        </a:rPr>
                        <a:t>1</a:t>
                      </a:r>
                      <a:r>
                        <a:rPr kumimoji="1" lang="en-US" altLang="ja-JP" sz="2400" dirty="0" smtClean="0">
                          <a:latin typeface="+mn-lt"/>
                          <a:cs typeface="Cambria Math"/>
                        </a:rPr>
                        <a:t>23</a:t>
                      </a:r>
                      <a:r>
                        <a:rPr kumimoji="1" lang="en-US" altLang="en-US" sz="2400" dirty="0" smtClean="0">
                          <a:latin typeface="+mn-lt"/>
                          <a:cs typeface="Cambria Math"/>
                        </a:rPr>
                        <a:t>.</a:t>
                      </a:r>
                      <a:r>
                        <a:rPr kumimoji="1" lang="en-US" altLang="ja-JP" sz="2400" dirty="0" smtClean="0">
                          <a:latin typeface="+mn-lt"/>
                          <a:cs typeface="Cambria Math"/>
                        </a:rPr>
                        <a:t>5</a:t>
                      </a:r>
                      <a:r>
                        <a:rPr kumimoji="1" lang="en-US" altLang="en-US" sz="2400" dirty="0" smtClean="0">
                          <a:latin typeface="+mn-lt"/>
                          <a:cs typeface="Cambria Math"/>
                        </a:rPr>
                        <a:t>±</a:t>
                      </a:r>
                      <a:r>
                        <a:rPr kumimoji="1" lang="en-US" altLang="ja-JP" sz="2400" dirty="0" smtClean="0">
                          <a:latin typeface="+mn-lt"/>
                          <a:cs typeface="Cambria Math"/>
                        </a:rPr>
                        <a:t>1.7</a:t>
                      </a:r>
                      <a:endParaRPr kumimoji="1" lang="ja-JP" altLang="en-US" sz="2400" dirty="0">
                        <a:latin typeface="+mn-lt"/>
                        <a:cs typeface="Cambria Math"/>
                      </a:endParaRPr>
                    </a:p>
                  </a:txBody>
                  <a:tcPr marL="121920" marR="121920"/>
                </a:tc>
              </a:tr>
            </a:tbl>
          </a:graphicData>
        </a:graphic>
      </p:graphicFrame>
      <p:sp>
        <p:nvSpPr>
          <p:cNvPr id="9" name="テキスト ボックス 8"/>
          <p:cNvSpPr txBox="1"/>
          <p:nvPr/>
        </p:nvSpPr>
        <p:spPr>
          <a:xfrm>
            <a:off x="546486" y="2753379"/>
            <a:ext cx="11035916" cy="830997"/>
          </a:xfrm>
          <a:prstGeom prst="rect">
            <a:avLst/>
          </a:prstGeom>
          <a:noFill/>
        </p:spPr>
        <p:txBody>
          <a:bodyPr wrap="square" rtlCol="0">
            <a:spAutoFit/>
          </a:bodyPr>
          <a:lstStyle/>
          <a:p>
            <a:pPr defTabSz="457200"/>
            <a:r>
              <a:rPr lang="ja-JP" altLang="en-US" sz="2400" dirty="0">
                <a:solidFill>
                  <a:prstClr val="black"/>
                </a:solidFill>
                <a:latin typeface="Cambria Math"/>
                <a:ea typeface="ヒラギノ明朝 Pro W3"/>
                <a:cs typeface="Cambria Math"/>
              </a:rPr>
              <a:t>誤差が</a:t>
            </a:r>
            <a:r>
              <a:rPr lang="en-US" altLang="ja-JP" sz="2400" dirty="0">
                <a:solidFill>
                  <a:prstClr val="black"/>
                </a:solidFill>
                <a:latin typeface="Cambria Math"/>
                <a:ea typeface="ヒラギノ明朝 Pro W3"/>
                <a:cs typeface="Cambria Math"/>
              </a:rPr>
              <a:t>+0.001565</a:t>
            </a:r>
            <a:r>
              <a:rPr lang="ja-JP" altLang="en-US" sz="2400" dirty="0">
                <a:solidFill>
                  <a:prstClr val="black"/>
                </a:solidFill>
                <a:latin typeface="Cambria Math"/>
                <a:ea typeface="ヒラギノ明朝 Pro W3"/>
                <a:cs typeface="Cambria Math"/>
              </a:rPr>
              <a:t>、</a:t>
            </a:r>
            <a:r>
              <a:rPr lang="en-US" altLang="ja-JP" sz="2400" dirty="0">
                <a:solidFill>
                  <a:prstClr val="black"/>
                </a:solidFill>
                <a:latin typeface="Cambria Math"/>
                <a:ea typeface="ヒラギノ明朝 Pro W3"/>
                <a:cs typeface="Cambria Math"/>
              </a:rPr>
              <a:t>-0.001565</a:t>
            </a:r>
            <a:r>
              <a:rPr lang="ja-JP" altLang="en-US" sz="2400" dirty="0">
                <a:solidFill>
                  <a:prstClr val="black"/>
                </a:solidFill>
                <a:latin typeface="Cambria Math"/>
                <a:ea typeface="ヒラギノ明朝 Pro W3"/>
                <a:cs typeface="Cambria Math"/>
              </a:rPr>
              <a:t>の時の</a:t>
            </a:r>
            <a:r>
              <a:rPr lang="en-US" altLang="ja-JP" sz="2400" dirty="0">
                <a:solidFill>
                  <a:prstClr val="black"/>
                </a:solidFill>
                <a:latin typeface="Cambria Math"/>
                <a:ea typeface="ヒラギノ明朝 Pro W3"/>
                <a:cs typeface="Cambria Math"/>
              </a:rPr>
              <a:t>o-Ps</a:t>
            </a:r>
            <a:r>
              <a:rPr lang="ja-JP" altLang="en-US" sz="2400" dirty="0">
                <a:solidFill>
                  <a:prstClr val="black"/>
                </a:solidFill>
                <a:latin typeface="Cambria Math"/>
                <a:ea typeface="ヒラギノ明朝 Pro W3"/>
                <a:cs typeface="Cambria Math"/>
              </a:rPr>
              <a:t>の寿命を</a:t>
            </a:r>
            <a:r>
              <a:rPr lang="ja-JP" altLang="en-US" sz="2400" dirty="0" smtClean="0">
                <a:solidFill>
                  <a:prstClr val="black"/>
                </a:solidFill>
                <a:latin typeface="Cambria Math"/>
                <a:ea typeface="ヒラギノ明朝 Pro W3"/>
                <a:cs typeface="Cambria Math"/>
              </a:rPr>
              <a:t>それぞれ</a:t>
            </a:r>
            <a:r>
              <a:rPr lang="en-US" altLang="ja-JP" sz="2400" dirty="0" err="1" smtClean="0">
                <a:solidFill>
                  <a:prstClr val="black"/>
                </a:solidFill>
                <a:latin typeface="Cambria Math"/>
                <a:ea typeface="ヒラギノ明朝 Pro W3"/>
                <a:cs typeface="Cambria Math"/>
              </a:rPr>
              <a:t>τ</a:t>
            </a:r>
            <a:r>
              <a:rPr lang="en-US" altLang="ja-JP" sz="2400" baseline="-25000" dirty="0" smtClean="0">
                <a:solidFill>
                  <a:prstClr val="black"/>
                </a:solidFill>
                <a:latin typeface="Cambria Math"/>
                <a:ea typeface="ヒラギノ明朝 Pro W3"/>
                <a:cs typeface="Cambria Math"/>
              </a:rPr>
              <a:t>+</a:t>
            </a:r>
            <a:r>
              <a:rPr lang="ja-JP" altLang="en-US" sz="2400" dirty="0" smtClean="0">
                <a:solidFill>
                  <a:prstClr val="black"/>
                </a:solidFill>
                <a:latin typeface="Cambria Math"/>
                <a:ea typeface="ヒラギノ明朝 Pro W3"/>
                <a:cs typeface="Cambria Math"/>
              </a:rPr>
              <a:t>、</a:t>
            </a:r>
            <a:r>
              <a:rPr lang="en-US" altLang="ja-JP" sz="2400" dirty="0" err="1" smtClean="0">
                <a:solidFill>
                  <a:prstClr val="black"/>
                </a:solidFill>
                <a:latin typeface="Cambria Math"/>
                <a:ea typeface="ヒラギノ明朝 Pro W3"/>
                <a:cs typeface="Cambria Math"/>
              </a:rPr>
              <a:t>τ</a:t>
            </a:r>
            <a:r>
              <a:rPr lang="en-US" altLang="ja-JP" sz="2400" baseline="-25000" dirty="0" smtClean="0">
                <a:solidFill>
                  <a:prstClr val="black"/>
                </a:solidFill>
                <a:latin typeface="Cambria Math"/>
                <a:ea typeface="ヒラギノ明朝 Pro W3"/>
                <a:cs typeface="Cambria Math"/>
              </a:rPr>
              <a:t>-</a:t>
            </a:r>
            <a:r>
              <a:rPr lang="ja-JP" altLang="en-US" sz="2400" dirty="0" smtClean="0">
                <a:solidFill>
                  <a:prstClr val="black"/>
                </a:solidFill>
                <a:latin typeface="Cambria Math"/>
                <a:ea typeface="ヒラギノ明朝 Pro W3"/>
                <a:cs typeface="Cambria Math"/>
              </a:rPr>
              <a:t>とおく</a:t>
            </a:r>
            <a:r>
              <a:rPr lang="ja-JP" altLang="en-US" sz="2400" dirty="0">
                <a:solidFill>
                  <a:prstClr val="black"/>
                </a:solidFill>
                <a:latin typeface="Cambria Math"/>
                <a:ea typeface="ヒラギノ明朝 Pro W3"/>
                <a:cs typeface="Cambria Math"/>
              </a:rPr>
              <a:t>と、</a:t>
            </a:r>
            <a:r>
              <a:rPr lang="en-US" altLang="ja-JP" sz="2400" dirty="0">
                <a:solidFill>
                  <a:prstClr val="black"/>
                </a:solidFill>
                <a:latin typeface="Cambria Math"/>
                <a:ea typeface="ヒラギノ明朝 Pro W3"/>
                <a:cs typeface="Cambria Math"/>
              </a:rPr>
              <a:t>fitting</a:t>
            </a:r>
            <a:r>
              <a:rPr lang="ja-JP" altLang="en-US" sz="2400" dirty="0">
                <a:solidFill>
                  <a:prstClr val="black"/>
                </a:solidFill>
                <a:latin typeface="Cambria Math"/>
                <a:ea typeface="ヒラギノ明朝 Pro W3"/>
                <a:cs typeface="Cambria Math"/>
              </a:rPr>
              <a:t>によって求められた値は以下の表のようになる。</a:t>
            </a:r>
          </a:p>
        </p:txBody>
      </p:sp>
      <p:sp>
        <p:nvSpPr>
          <p:cNvPr id="10" name="テキスト ボックス 9"/>
          <p:cNvSpPr txBox="1"/>
          <p:nvPr/>
        </p:nvSpPr>
        <p:spPr>
          <a:xfrm>
            <a:off x="1643238" y="3621583"/>
            <a:ext cx="8890000" cy="400110"/>
          </a:xfrm>
          <a:prstGeom prst="rect">
            <a:avLst/>
          </a:prstGeom>
          <a:noFill/>
        </p:spPr>
        <p:txBody>
          <a:bodyPr wrap="square" rtlCol="0">
            <a:spAutoFit/>
          </a:bodyPr>
          <a:lstStyle/>
          <a:p>
            <a:pPr algn="ctr" defTabSz="457200"/>
            <a:r>
              <a:rPr lang="ja-JP" altLang="en-US" sz="2000" dirty="0" smtClean="0">
                <a:solidFill>
                  <a:prstClr val="black"/>
                </a:solidFill>
                <a:latin typeface="Cambria Math"/>
                <a:ea typeface="ヒラギノ明朝 Pro W3"/>
                <a:cs typeface="Cambria Math"/>
              </a:rPr>
              <a:t>表</a:t>
            </a:r>
            <a:r>
              <a:rPr lang="en-US" altLang="ja-JP" sz="2000" dirty="0" smtClean="0">
                <a:solidFill>
                  <a:prstClr val="black"/>
                </a:solidFill>
                <a:latin typeface="Cambria Math"/>
                <a:ea typeface="ヒラギノ明朝 Pro W3"/>
                <a:cs typeface="Cambria Math"/>
              </a:rPr>
              <a:t>5.2 </a:t>
            </a:r>
            <a:r>
              <a:rPr lang="en-US" altLang="ja-JP" sz="2000" dirty="0">
                <a:solidFill>
                  <a:prstClr val="black"/>
                </a:solidFill>
                <a:latin typeface="Cambria Math"/>
                <a:ea typeface="ヒラギノ明朝 Pro W3"/>
                <a:cs typeface="Cambria Math"/>
              </a:rPr>
              <a:t>TDC0</a:t>
            </a:r>
            <a:r>
              <a:rPr lang="ja-JP" altLang="en-US" sz="2000" dirty="0">
                <a:solidFill>
                  <a:prstClr val="black"/>
                </a:solidFill>
                <a:latin typeface="Cambria Math"/>
                <a:ea typeface="ヒラギノ明朝 Pro W3"/>
                <a:cs typeface="Cambria Math"/>
              </a:rPr>
              <a:t>の</a:t>
            </a:r>
            <a:r>
              <a:rPr lang="en-US" altLang="ja-JP" sz="2000" dirty="0">
                <a:solidFill>
                  <a:prstClr val="black"/>
                </a:solidFill>
                <a:latin typeface="Cambria Math"/>
                <a:ea typeface="ヒラギノ明朝 Pro W3"/>
                <a:cs typeface="Cambria Math"/>
              </a:rPr>
              <a:t>calibration</a:t>
            </a:r>
            <a:r>
              <a:rPr lang="ja-JP" altLang="en-US" sz="2000" dirty="0">
                <a:solidFill>
                  <a:prstClr val="black"/>
                </a:solidFill>
                <a:latin typeface="Cambria Math"/>
                <a:ea typeface="ヒラギノ明朝 Pro W3"/>
                <a:cs typeface="Cambria Math"/>
              </a:rPr>
              <a:t>関数の誤差を考慮した時の</a:t>
            </a:r>
            <a:r>
              <a:rPr lang="en-US" altLang="ja-JP" sz="2000" dirty="0">
                <a:solidFill>
                  <a:prstClr val="black"/>
                </a:solidFill>
                <a:latin typeface="Cambria Math"/>
                <a:ea typeface="ヒラギノ明朝 Pro W3"/>
                <a:cs typeface="Cambria Math"/>
              </a:rPr>
              <a:t>o-Ps</a:t>
            </a:r>
            <a:r>
              <a:rPr lang="ja-JP" altLang="en-US" sz="2000" dirty="0">
                <a:solidFill>
                  <a:prstClr val="black"/>
                </a:solidFill>
                <a:latin typeface="Cambria Math"/>
                <a:ea typeface="ヒラギノ明朝 Pro W3"/>
                <a:cs typeface="Cambria Math"/>
              </a:rPr>
              <a:t>の寿命</a:t>
            </a:r>
          </a:p>
        </p:txBody>
      </p:sp>
      <p:sp>
        <p:nvSpPr>
          <p:cNvPr id="11" name="テキスト ボックス 10"/>
          <p:cNvSpPr txBox="1"/>
          <p:nvPr/>
        </p:nvSpPr>
        <p:spPr>
          <a:xfrm>
            <a:off x="546486" y="5959157"/>
            <a:ext cx="11035916" cy="830997"/>
          </a:xfrm>
          <a:prstGeom prst="rect">
            <a:avLst/>
          </a:prstGeom>
          <a:noFill/>
        </p:spPr>
        <p:txBody>
          <a:bodyPr wrap="square" rtlCol="0">
            <a:spAutoFit/>
          </a:bodyPr>
          <a:lstStyle/>
          <a:p>
            <a:pPr defTabSz="457200"/>
            <a:r>
              <a:rPr lang="ja-JP" altLang="en-US" sz="2400" dirty="0" smtClean="0">
                <a:solidFill>
                  <a:prstClr val="black"/>
                </a:solidFill>
                <a:latin typeface="ヒラギノ明朝 Pro W3"/>
                <a:ea typeface="ヒラギノ明朝 Pro W3"/>
                <a:cs typeface="ヒラギノ明朝 Pro W3"/>
              </a:rPr>
              <a:t>したがって</a:t>
            </a:r>
            <a:r>
              <a:rPr lang="en-US" altLang="ja-JP" sz="2400" dirty="0">
                <a:solidFill>
                  <a:prstClr val="black"/>
                </a:solidFill>
                <a:latin typeface="ヒラギノ明朝 Pro W3"/>
                <a:ea typeface="ヒラギノ明朝 Pro W3"/>
                <a:cs typeface="ヒラギノ明朝 Pro W3"/>
              </a:rPr>
              <a:t>TDC0</a:t>
            </a:r>
            <a:r>
              <a:rPr lang="ja-JP" altLang="en-US" sz="2400" dirty="0">
                <a:solidFill>
                  <a:prstClr val="black"/>
                </a:solidFill>
                <a:latin typeface="ヒラギノ明朝 Pro W3"/>
                <a:ea typeface="ヒラギノ明朝 Pro W3"/>
                <a:cs typeface="ヒラギノ明朝 Pro W3"/>
              </a:rPr>
              <a:t>の</a:t>
            </a:r>
            <a:r>
              <a:rPr lang="en-US" altLang="ja-JP" sz="2400" dirty="0">
                <a:solidFill>
                  <a:prstClr val="black"/>
                </a:solidFill>
                <a:latin typeface="ヒラギノ明朝 Pro W3"/>
                <a:ea typeface="ヒラギノ明朝 Pro W3"/>
                <a:cs typeface="ヒラギノ明朝 Pro W3"/>
              </a:rPr>
              <a:t>calibration</a:t>
            </a:r>
            <a:r>
              <a:rPr lang="ja-JP" altLang="en-US" sz="2400" dirty="0">
                <a:solidFill>
                  <a:prstClr val="black"/>
                </a:solidFill>
                <a:latin typeface="ヒラギノ明朝 Pro W3"/>
                <a:ea typeface="ヒラギノ明朝 Pro W3"/>
                <a:cs typeface="ヒラギノ明朝 Pro W3"/>
              </a:rPr>
              <a:t>関数の傾きの</a:t>
            </a:r>
            <a:r>
              <a:rPr lang="ja-JP" altLang="en-US" sz="2400" dirty="0" smtClean="0">
                <a:solidFill>
                  <a:prstClr val="black"/>
                </a:solidFill>
                <a:latin typeface="ヒラギノ明朝 Pro W3"/>
                <a:ea typeface="ヒラギノ明朝 Pro W3"/>
                <a:cs typeface="ヒラギノ明朝 Pro W3"/>
              </a:rPr>
              <a:t>誤差により数</a:t>
            </a:r>
            <a:r>
              <a:rPr lang="en-US" altLang="ja-JP" sz="2400" dirty="0" smtClean="0">
                <a:solidFill>
                  <a:prstClr val="black"/>
                </a:solidFill>
                <a:latin typeface="ヒラギノ明朝 Pro W3"/>
                <a:ea typeface="ヒラギノ明朝 Pro W3"/>
                <a:cs typeface="ヒラギノ明朝 Pro W3"/>
              </a:rPr>
              <a:t>%</a:t>
            </a:r>
            <a:r>
              <a:rPr lang="ja-JP" altLang="en-US" sz="2400" dirty="0" smtClean="0">
                <a:solidFill>
                  <a:prstClr val="black"/>
                </a:solidFill>
                <a:latin typeface="ヒラギノ明朝 Pro W3"/>
                <a:ea typeface="ヒラギノ明朝 Pro W3"/>
                <a:cs typeface="ヒラギノ明朝 Pro W3"/>
              </a:rPr>
              <a:t>の誤差が発生することが分かる。</a:t>
            </a:r>
            <a:endParaRPr lang="ja-JP" altLang="en-US" sz="2400" dirty="0">
              <a:solidFill>
                <a:prstClr val="black"/>
              </a:solidFill>
              <a:latin typeface="ヒラギノ明朝 Pro W3"/>
              <a:ea typeface="ヒラギノ明朝 Pro W3"/>
              <a:cs typeface="ヒラギノ明朝 Pro W3"/>
            </a:endParaRPr>
          </a:p>
        </p:txBody>
      </p:sp>
      <p:sp>
        <p:nvSpPr>
          <p:cNvPr id="12" name="スライド番号プレースホルダー 11"/>
          <p:cNvSpPr>
            <a:spLocks noGrp="1"/>
          </p:cNvSpPr>
          <p:nvPr>
            <p:ph type="sldNum" sz="quarter" idx="12"/>
          </p:nvPr>
        </p:nvSpPr>
        <p:spPr/>
        <p:txBody>
          <a:bodyPr/>
          <a:lstStyle/>
          <a:p>
            <a:fld id="{3BACC431-8771-E947-ACEE-CEB1AF5E901D}" type="slidenum">
              <a:rPr lang="ja-JP" altLang="en-US" smtClean="0">
                <a:solidFill>
                  <a:prstClr val="black">
                    <a:tint val="75000"/>
                  </a:prstClr>
                </a:solidFill>
                <a:latin typeface="Calibri"/>
                <a:ea typeface="ＭＳ Ｐゴシック"/>
              </a:rPr>
              <a:pPr/>
              <a:t>52</a:t>
            </a:fld>
            <a:endParaRPr lang="ja-JP" altLang="en-US">
              <a:solidFill>
                <a:prstClr val="black">
                  <a:tint val="75000"/>
                </a:prstClr>
              </a:solidFill>
              <a:latin typeface="Calibri"/>
              <a:ea typeface="ＭＳ Ｐゴシック"/>
            </a:endParaRPr>
          </a:p>
        </p:txBody>
      </p:sp>
      <p:sp>
        <p:nvSpPr>
          <p:cNvPr id="14" name="テキスト ボックス 13"/>
          <p:cNvSpPr txBox="1"/>
          <p:nvPr/>
        </p:nvSpPr>
        <p:spPr>
          <a:xfrm>
            <a:off x="11310120" y="1517139"/>
            <a:ext cx="881880" cy="523220"/>
          </a:xfrm>
          <a:prstGeom prst="rect">
            <a:avLst/>
          </a:prstGeom>
          <a:noFill/>
        </p:spPr>
        <p:txBody>
          <a:bodyPr wrap="square" rtlCol="0">
            <a:spAutoFit/>
          </a:bodyPr>
          <a:lstStyle/>
          <a:p>
            <a:r>
              <a:rPr kumimoji="1" lang="en-US" altLang="ja-JP" sz="2800" dirty="0" smtClean="0"/>
              <a:t>(5.1)</a:t>
            </a:r>
            <a:endParaRPr kumimoji="1" lang="ja-JP" altLang="en-US" sz="2800" dirty="0"/>
          </a:p>
        </p:txBody>
      </p:sp>
    </p:spTree>
    <p:extLst>
      <p:ext uri="{BB962C8B-B14F-4D97-AF65-F5344CB8AC3E}">
        <p14:creationId xmlns:p14="http://schemas.microsoft.com/office/powerpoint/2010/main" val="4367095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1023187"/>
          </a:xfrm>
        </p:spPr>
        <p:style>
          <a:lnRef idx="1">
            <a:schemeClr val="accent1"/>
          </a:lnRef>
          <a:fillRef idx="3">
            <a:schemeClr val="accent1"/>
          </a:fillRef>
          <a:effectRef idx="2">
            <a:schemeClr val="accent1"/>
          </a:effectRef>
          <a:fontRef idx="minor">
            <a:schemeClr val="lt1"/>
          </a:fontRef>
        </p:style>
        <p:txBody>
          <a:bodyPr/>
          <a:lstStyle/>
          <a:p>
            <a:pPr algn="l"/>
            <a:r>
              <a:rPr lang="en-US" altLang="ja-JP" dirty="0" smtClean="0"/>
              <a:t>TQ</a:t>
            </a:r>
            <a:r>
              <a:rPr lang="ja-JP" altLang="en-US" dirty="0"/>
              <a:t>補正関数の誤差の評価</a:t>
            </a:r>
            <a:endParaRPr kumimoji="1" lang="ja-JP" altLang="en-US" dirty="0"/>
          </a:p>
        </p:txBody>
      </p:sp>
      <p:pic>
        <p:nvPicPr>
          <p:cNvPr id="7" name="図 6" descr="TQ.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295" y="1129036"/>
            <a:ext cx="6493164" cy="1144960"/>
          </a:xfrm>
          <a:prstGeom prst="rect">
            <a:avLst/>
          </a:prstGeom>
        </p:spPr>
      </p:pic>
      <p:sp>
        <p:nvSpPr>
          <p:cNvPr id="3" name="テキスト ボックス 2"/>
          <p:cNvSpPr txBox="1"/>
          <p:nvPr/>
        </p:nvSpPr>
        <p:spPr>
          <a:xfrm>
            <a:off x="785981" y="1327131"/>
            <a:ext cx="3285067" cy="584776"/>
          </a:xfrm>
          <a:prstGeom prst="rect">
            <a:avLst/>
          </a:prstGeom>
          <a:noFill/>
        </p:spPr>
        <p:txBody>
          <a:bodyPr wrap="square" rtlCol="0">
            <a:spAutoFit/>
          </a:bodyPr>
          <a:lstStyle/>
          <a:p>
            <a:pPr defTabSz="457200"/>
            <a:r>
              <a:rPr lang="en-US" altLang="ja-JP" sz="3200" dirty="0" smtClean="0">
                <a:solidFill>
                  <a:prstClr val="black"/>
                </a:solidFill>
                <a:latin typeface="ＭＳ Ｐゴシック"/>
                <a:ea typeface="ＭＳ Ｐゴシック"/>
                <a:cs typeface="ヒラギノ明朝 Pro W3"/>
              </a:rPr>
              <a:t>TQ</a:t>
            </a:r>
            <a:r>
              <a:rPr lang="ja-JP" altLang="en-US" sz="3200" dirty="0" smtClean="0">
                <a:solidFill>
                  <a:prstClr val="black"/>
                </a:solidFill>
                <a:latin typeface="ＭＳ Ｐゴシック"/>
                <a:ea typeface="ＭＳ Ｐゴシック"/>
                <a:cs typeface="ヒラギノ明朝 Pro W3"/>
              </a:rPr>
              <a:t>補正関数</a:t>
            </a:r>
            <a:endParaRPr lang="ja-JP" altLang="en-US" sz="3200" dirty="0">
              <a:solidFill>
                <a:prstClr val="black"/>
              </a:solidFill>
              <a:latin typeface="ＭＳ Ｐゴシック"/>
              <a:ea typeface="ＭＳ Ｐゴシック"/>
              <a:cs typeface="ヒラギノ明朝 Pro W3"/>
            </a:endParaRPr>
          </a:p>
        </p:txBody>
      </p:sp>
      <p:sp>
        <p:nvSpPr>
          <p:cNvPr id="4" name="テキスト ボックス 3"/>
          <p:cNvSpPr txBox="1"/>
          <p:nvPr/>
        </p:nvSpPr>
        <p:spPr>
          <a:xfrm>
            <a:off x="609601" y="2451102"/>
            <a:ext cx="10600267" cy="830997"/>
          </a:xfrm>
          <a:prstGeom prst="rect">
            <a:avLst/>
          </a:prstGeom>
          <a:noFill/>
        </p:spPr>
        <p:txBody>
          <a:bodyPr wrap="square" rtlCol="0">
            <a:spAutoFit/>
          </a:bodyPr>
          <a:lstStyle/>
          <a:p>
            <a:pPr defTabSz="457200"/>
            <a:r>
              <a:rPr lang="en-US" altLang="ja-JP" sz="2400" dirty="0" smtClean="0">
                <a:solidFill>
                  <a:prstClr val="black"/>
                </a:solidFill>
                <a:latin typeface="Cambria Math"/>
                <a:ea typeface="ヒラギノ明朝 Pro W3"/>
                <a:cs typeface="Cambria Math"/>
              </a:rPr>
              <a:t>TQ</a:t>
            </a:r>
            <a:r>
              <a:rPr lang="ja-JP" altLang="en-US" sz="2400" dirty="0" smtClean="0">
                <a:solidFill>
                  <a:prstClr val="black"/>
                </a:solidFill>
                <a:latin typeface="Cambria Math"/>
                <a:ea typeface="ヒラギノ明朝 Pro W3"/>
                <a:cs typeface="Cambria Math"/>
              </a:rPr>
              <a:t>補正関数のパラメータ</a:t>
            </a:r>
            <a:r>
              <a:rPr lang="en-US" altLang="ja-JP" sz="2400" dirty="0" smtClean="0">
                <a:solidFill>
                  <a:prstClr val="black"/>
                </a:solidFill>
                <a:latin typeface="Cambria Math"/>
                <a:ea typeface="ヒラギノ明朝 Pro W3"/>
                <a:cs typeface="Cambria Math"/>
              </a:rPr>
              <a:t> p</a:t>
            </a:r>
            <a:r>
              <a:rPr lang="en-US" altLang="ja-JP" sz="2400" baseline="-25000" dirty="0" smtClean="0">
                <a:solidFill>
                  <a:prstClr val="black"/>
                </a:solidFill>
                <a:latin typeface="Cambria Math"/>
                <a:ea typeface="ヒラギノ明朝 Pro W3"/>
                <a:cs typeface="Cambria Math"/>
              </a:rPr>
              <a:t>0</a:t>
            </a:r>
            <a:r>
              <a:rPr lang="ja-JP" altLang="en-US" sz="2400" baseline="-25000" dirty="0" smtClean="0">
                <a:solidFill>
                  <a:prstClr val="black"/>
                </a:solidFill>
                <a:latin typeface="Cambria Math"/>
                <a:ea typeface="ヒラギノ明朝 Pro W3"/>
                <a:cs typeface="Cambria Math"/>
              </a:rPr>
              <a:t>、</a:t>
            </a:r>
            <a:r>
              <a:rPr lang="en-US" altLang="ja-JP" sz="2400" dirty="0" smtClean="0">
                <a:solidFill>
                  <a:prstClr val="black"/>
                </a:solidFill>
                <a:latin typeface="Cambria Math"/>
                <a:ea typeface="ヒラギノ明朝 Pro W3"/>
                <a:cs typeface="Cambria Math"/>
              </a:rPr>
              <a:t>p</a:t>
            </a:r>
            <a:r>
              <a:rPr lang="en-US" altLang="ja-JP" sz="2400" baseline="-25000" dirty="0" smtClean="0">
                <a:solidFill>
                  <a:prstClr val="black"/>
                </a:solidFill>
                <a:latin typeface="Cambria Math"/>
                <a:ea typeface="ヒラギノ明朝 Pro W3"/>
                <a:cs typeface="Cambria Math"/>
              </a:rPr>
              <a:t>1</a:t>
            </a:r>
            <a:r>
              <a:rPr lang="ja-JP" altLang="en-US" sz="2400" baseline="-25000" dirty="0" smtClean="0">
                <a:solidFill>
                  <a:prstClr val="black"/>
                </a:solidFill>
                <a:latin typeface="Cambria Math"/>
                <a:ea typeface="ヒラギノ明朝 Pro W3"/>
                <a:cs typeface="Cambria Math"/>
              </a:rPr>
              <a:t>、</a:t>
            </a:r>
            <a:r>
              <a:rPr lang="en-US" altLang="ja-JP" sz="2400" dirty="0" smtClean="0">
                <a:solidFill>
                  <a:prstClr val="black"/>
                </a:solidFill>
                <a:latin typeface="Cambria Math"/>
                <a:ea typeface="ヒラギノ明朝 Pro W3"/>
                <a:cs typeface="Cambria Math"/>
              </a:rPr>
              <a:t>p</a:t>
            </a:r>
            <a:r>
              <a:rPr lang="en-US" altLang="ja-JP" sz="2400" baseline="-25000" dirty="0" smtClean="0">
                <a:solidFill>
                  <a:prstClr val="black"/>
                </a:solidFill>
                <a:latin typeface="Cambria Math"/>
                <a:ea typeface="ヒラギノ明朝 Pro W3"/>
                <a:cs typeface="Cambria Math"/>
              </a:rPr>
              <a:t>2</a:t>
            </a:r>
            <a:r>
              <a:rPr lang="ja-JP" altLang="en-US" sz="2400" baseline="-25000" dirty="0" smtClean="0">
                <a:solidFill>
                  <a:prstClr val="black"/>
                </a:solidFill>
                <a:latin typeface="Cambria Math"/>
                <a:ea typeface="ヒラギノ明朝 Pro W3"/>
                <a:cs typeface="Cambria Math"/>
              </a:rPr>
              <a:t>、</a:t>
            </a:r>
            <a:r>
              <a:rPr lang="en-US" altLang="ja-JP" sz="2400" dirty="0" smtClean="0">
                <a:solidFill>
                  <a:prstClr val="black"/>
                </a:solidFill>
                <a:latin typeface="Cambria Math"/>
                <a:ea typeface="ヒラギノ明朝 Pro W3"/>
                <a:cs typeface="Cambria Math"/>
              </a:rPr>
              <a:t>p</a:t>
            </a:r>
            <a:r>
              <a:rPr lang="en-US" altLang="ja-JP" sz="2400" baseline="-25000" dirty="0" smtClean="0">
                <a:solidFill>
                  <a:prstClr val="black"/>
                </a:solidFill>
                <a:latin typeface="Cambria Math"/>
                <a:ea typeface="ヒラギノ明朝 Pro W3"/>
                <a:cs typeface="Cambria Math"/>
              </a:rPr>
              <a:t>3</a:t>
            </a:r>
            <a:r>
              <a:rPr lang="en-US" altLang="en-US" sz="2400" baseline="-25000" dirty="0">
                <a:solidFill>
                  <a:prstClr val="black"/>
                </a:solidFill>
                <a:latin typeface="Cambria Math"/>
                <a:ea typeface="ヒラギノ明朝 Pro W3"/>
                <a:cs typeface="Cambria Math"/>
              </a:rPr>
              <a:t> </a:t>
            </a:r>
            <a:r>
              <a:rPr lang="ja-JP" altLang="en-US" sz="2400" dirty="0" smtClean="0">
                <a:solidFill>
                  <a:prstClr val="black"/>
                </a:solidFill>
                <a:latin typeface="Cambria Math"/>
                <a:ea typeface="ヒラギノ明朝 Pro W3"/>
                <a:cs typeface="Cambria Math"/>
              </a:rPr>
              <a:t>は</a:t>
            </a:r>
            <a:r>
              <a:rPr lang="en-US" altLang="ja-JP" sz="2400" dirty="0" smtClean="0">
                <a:solidFill>
                  <a:prstClr val="black"/>
                </a:solidFill>
                <a:latin typeface="Cambria Math"/>
                <a:ea typeface="ヒラギノ明朝 Pro W3"/>
                <a:cs typeface="Cambria Math"/>
              </a:rPr>
              <a:t>fitting</a:t>
            </a:r>
            <a:r>
              <a:rPr lang="ja-JP" altLang="en-US" sz="2400" dirty="0" smtClean="0">
                <a:solidFill>
                  <a:prstClr val="black"/>
                </a:solidFill>
                <a:latin typeface="Cambria Math"/>
                <a:ea typeface="ヒラギノ明朝 Pro W3"/>
                <a:cs typeface="Cambria Math"/>
              </a:rPr>
              <a:t>によって得られるので誤差</a:t>
            </a:r>
            <a:r>
              <a:rPr lang="en-US" altLang="ja-JP" sz="2400" dirty="0" smtClean="0">
                <a:solidFill>
                  <a:prstClr val="black"/>
                </a:solidFill>
                <a:latin typeface="Cambria Math"/>
                <a:ea typeface="ヒラギノ明朝 Pro W3"/>
                <a:cs typeface="Cambria Math"/>
              </a:rPr>
              <a:t>δp</a:t>
            </a:r>
            <a:r>
              <a:rPr lang="en-US" altLang="ja-JP" sz="2400" baseline="-25000" dirty="0" smtClean="0">
                <a:solidFill>
                  <a:prstClr val="black"/>
                </a:solidFill>
                <a:latin typeface="Cambria Math"/>
                <a:ea typeface="ヒラギノ明朝 Pro W3"/>
                <a:cs typeface="Cambria Math"/>
              </a:rPr>
              <a:t>0</a:t>
            </a:r>
            <a:r>
              <a:rPr lang="ja-JP" altLang="en-US" sz="2400" baseline="-25000" dirty="0" smtClean="0">
                <a:solidFill>
                  <a:prstClr val="black"/>
                </a:solidFill>
                <a:latin typeface="Cambria Math"/>
                <a:ea typeface="ヒラギノ明朝 Pro W3"/>
                <a:cs typeface="Cambria Math"/>
              </a:rPr>
              <a:t>、</a:t>
            </a:r>
            <a:r>
              <a:rPr lang="en-US" altLang="ja-JP" sz="2400" dirty="0" smtClean="0">
                <a:solidFill>
                  <a:prstClr val="black"/>
                </a:solidFill>
                <a:latin typeface="Cambria Math"/>
                <a:ea typeface="ヒラギノ明朝 Pro W3"/>
                <a:cs typeface="Cambria Math"/>
              </a:rPr>
              <a:t>δp</a:t>
            </a:r>
            <a:r>
              <a:rPr lang="en-US" altLang="ja-JP" sz="2400" baseline="-25000" dirty="0" smtClean="0">
                <a:solidFill>
                  <a:prstClr val="black"/>
                </a:solidFill>
                <a:latin typeface="Cambria Math"/>
                <a:ea typeface="ヒラギノ明朝 Pro W3"/>
                <a:cs typeface="Cambria Math"/>
              </a:rPr>
              <a:t>1</a:t>
            </a:r>
            <a:r>
              <a:rPr lang="ja-JP" altLang="en-US" sz="2400" baseline="-25000" dirty="0" smtClean="0">
                <a:solidFill>
                  <a:prstClr val="black"/>
                </a:solidFill>
                <a:latin typeface="Cambria Math"/>
                <a:ea typeface="ヒラギノ明朝 Pro W3"/>
                <a:cs typeface="Cambria Math"/>
              </a:rPr>
              <a:t>、</a:t>
            </a:r>
            <a:r>
              <a:rPr lang="en-US" altLang="ja-JP" sz="2400" dirty="0" smtClean="0">
                <a:solidFill>
                  <a:prstClr val="black"/>
                </a:solidFill>
                <a:latin typeface="Cambria Math"/>
                <a:ea typeface="ヒラギノ明朝 Pro W3"/>
                <a:cs typeface="Cambria Math"/>
              </a:rPr>
              <a:t>δp</a:t>
            </a:r>
            <a:r>
              <a:rPr lang="en-US" altLang="ja-JP" sz="2400" baseline="-25000" dirty="0" smtClean="0">
                <a:solidFill>
                  <a:prstClr val="black"/>
                </a:solidFill>
                <a:latin typeface="Cambria Math"/>
                <a:ea typeface="ヒラギノ明朝 Pro W3"/>
                <a:cs typeface="Cambria Math"/>
              </a:rPr>
              <a:t>2</a:t>
            </a:r>
            <a:r>
              <a:rPr lang="ja-JP" altLang="en-US" sz="2400" baseline="-25000" dirty="0" smtClean="0">
                <a:solidFill>
                  <a:prstClr val="black"/>
                </a:solidFill>
                <a:latin typeface="Cambria Math"/>
                <a:ea typeface="ヒラギノ明朝 Pro W3"/>
                <a:cs typeface="Cambria Math"/>
              </a:rPr>
              <a:t>、</a:t>
            </a:r>
            <a:r>
              <a:rPr lang="en-US" altLang="ja-JP" sz="2400" dirty="0" smtClean="0">
                <a:solidFill>
                  <a:prstClr val="black"/>
                </a:solidFill>
                <a:latin typeface="Cambria Math"/>
                <a:ea typeface="ヒラギノ明朝 Pro W3"/>
                <a:cs typeface="Cambria Math"/>
              </a:rPr>
              <a:t>δp</a:t>
            </a:r>
            <a:r>
              <a:rPr lang="en-US" altLang="ja-JP" sz="2400" baseline="-25000" dirty="0" smtClean="0">
                <a:solidFill>
                  <a:prstClr val="black"/>
                </a:solidFill>
                <a:latin typeface="Cambria Math"/>
                <a:ea typeface="ヒラギノ明朝 Pro W3"/>
                <a:cs typeface="Cambria Math"/>
              </a:rPr>
              <a:t>3 </a:t>
            </a:r>
            <a:r>
              <a:rPr lang="ja-JP" altLang="en-US" sz="2400" dirty="0" smtClean="0">
                <a:solidFill>
                  <a:prstClr val="black"/>
                </a:solidFill>
                <a:latin typeface="Cambria Math"/>
                <a:ea typeface="ヒラギノ明朝 Pro W3"/>
                <a:cs typeface="Cambria Math"/>
              </a:rPr>
              <a:t>が生じる。この誤差は</a:t>
            </a:r>
            <a:r>
              <a:rPr lang="en-US" altLang="ja-JP" sz="2400" dirty="0" smtClean="0">
                <a:solidFill>
                  <a:prstClr val="black"/>
                </a:solidFill>
                <a:latin typeface="Cambria Math"/>
                <a:ea typeface="ヒラギノ明朝 Pro W3"/>
                <a:cs typeface="Cambria Math"/>
              </a:rPr>
              <a:t>o-Ps</a:t>
            </a:r>
            <a:r>
              <a:rPr lang="ja-JP" altLang="en-US" sz="2400" dirty="0" smtClean="0">
                <a:solidFill>
                  <a:prstClr val="black"/>
                </a:solidFill>
                <a:latin typeface="Cambria Math"/>
                <a:ea typeface="ヒラギノ明朝 Pro W3"/>
                <a:cs typeface="Cambria Math"/>
              </a:rPr>
              <a:t>の寿命に直接影響を与える。</a:t>
            </a:r>
            <a:endParaRPr lang="ja-JP" altLang="en-US" sz="2400" dirty="0">
              <a:solidFill>
                <a:prstClr val="black"/>
              </a:solidFill>
              <a:latin typeface="Cambria Math"/>
              <a:ea typeface="ヒラギノ明朝 Pro W3"/>
              <a:cs typeface="Cambria Math"/>
            </a:endParaRPr>
          </a:p>
        </p:txBody>
      </p:sp>
      <p:graphicFrame>
        <p:nvGraphicFramePr>
          <p:cNvPr id="5" name="表 4"/>
          <p:cNvGraphicFramePr>
            <a:graphicFrameLocks noGrp="1"/>
          </p:cNvGraphicFramePr>
          <p:nvPr>
            <p:extLst>
              <p:ext uri="{D42A27DB-BD31-4B8C-83A1-F6EECF244321}">
                <p14:modId xmlns:p14="http://schemas.microsoft.com/office/powerpoint/2010/main" val="1955241635"/>
              </p:ext>
            </p:extLst>
          </p:nvPr>
        </p:nvGraphicFramePr>
        <p:xfrm>
          <a:off x="411479" y="4001194"/>
          <a:ext cx="11407140" cy="2169160"/>
        </p:xfrm>
        <a:graphic>
          <a:graphicData uri="http://schemas.openxmlformats.org/drawingml/2006/table">
            <a:tbl>
              <a:tblPr firstRow="1" bandRow="1">
                <a:tableStyleId>{5C22544A-7EE6-4342-B048-85BDC9FD1C3A}</a:tableStyleId>
              </a:tblPr>
              <a:tblGrid>
                <a:gridCol w="1267460"/>
                <a:gridCol w="1267460"/>
                <a:gridCol w="1267460"/>
                <a:gridCol w="1267460"/>
                <a:gridCol w="1267460"/>
                <a:gridCol w="1267460"/>
                <a:gridCol w="1267460"/>
                <a:gridCol w="1267460"/>
                <a:gridCol w="1267460"/>
              </a:tblGrid>
              <a:tr h="542290">
                <a:tc>
                  <a:txBody>
                    <a:bodyPr/>
                    <a:lstStyle/>
                    <a:p>
                      <a:pPr algn="ctr"/>
                      <a:endParaRPr kumimoji="1" lang="ja-JP" altLang="en-US" sz="2800" dirty="0"/>
                    </a:p>
                  </a:txBody>
                  <a:tcPr marL="121920" marR="121920"/>
                </a:tc>
                <a:tc>
                  <a:txBody>
                    <a:bodyPr/>
                    <a:lstStyle/>
                    <a:p>
                      <a:pPr algn="ctr"/>
                      <a:r>
                        <a:rPr lang="en-US" altLang="ja-JP" sz="2800" dirty="0" smtClean="0">
                          <a:latin typeface="ヒラギノ明朝 Pro W3"/>
                          <a:ea typeface="ヒラギノ明朝 Pro W3"/>
                          <a:cs typeface="ヒラギノ明朝 Pro W3"/>
                        </a:rPr>
                        <a:t>p</a:t>
                      </a:r>
                      <a:r>
                        <a:rPr lang="en-US" altLang="ja-JP" sz="2800" baseline="-25000" dirty="0" smtClean="0">
                          <a:latin typeface="ヒラギノ明朝 Pro W3"/>
                          <a:ea typeface="ヒラギノ明朝 Pro W3"/>
                          <a:cs typeface="ヒラギノ明朝 Pro W3"/>
                        </a:rPr>
                        <a:t>0</a:t>
                      </a:r>
                      <a:endParaRPr kumimoji="1" lang="ja-JP" altLang="en-US" sz="2800" dirty="0"/>
                    </a:p>
                  </a:txBody>
                  <a:tcPr marL="121920" marR="121920"/>
                </a:tc>
                <a:tc>
                  <a:txBody>
                    <a:bodyPr/>
                    <a:lstStyle/>
                    <a:p>
                      <a:pPr algn="ctr"/>
                      <a:r>
                        <a:rPr lang="en-US" altLang="ja-JP" sz="2800" dirty="0" smtClean="0">
                          <a:latin typeface="ヒラギノ明朝 Pro W3"/>
                          <a:ea typeface="ヒラギノ明朝 Pro W3"/>
                          <a:cs typeface="ヒラギノ明朝 Pro W3"/>
                        </a:rPr>
                        <a:t>δp</a:t>
                      </a:r>
                      <a:r>
                        <a:rPr lang="en-US" altLang="ja-JP" sz="2800" baseline="-25000" dirty="0" smtClean="0">
                          <a:latin typeface="ヒラギノ明朝 Pro W3"/>
                          <a:ea typeface="ヒラギノ明朝 Pro W3"/>
                          <a:cs typeface="ヒラギノ明朝 Pro W3"/>
                        </a:rPr>
                        <a:t>0</a:t>
                      </a:r>
                      <a:endParaRPr kumimoji="1" lang="ja-JP" altLang="en-US" sz="2800" dirty="0"/>
                    </a:p>
                  </a:txBody>
                  <a:tcPr marL="121920" marR="121920"/>
                </a:tc>
                <a:tc>
                  <a:txBody>
                    <a:bodyPr/>
                    <a:lstStyle/>
                    <a:p>
                      <a:pPr algn="ctr"/>
                      <a:r>
                        <a:rPr lang="en-US" altLang="ja-JP" sz="2800" dirty="0" smtClean="0">
                          <a:latin typeface="ヒラギノ明朝 Pro W3"/>
                          <a:ea typeface="ヒラギノ明朝 Pro W3"/>
                          <a:cs typeface="ヒラギノ明朝 Pro W3"/>
                        </a:rPr>
                        <a:t>p</a:t>
                      </a:r>
                      <a:r>
                        <a:rPr lang="en-US" altLang="ja-JP" sz="2800" baseline="-25000" dirty="0" smtClean="0">
                          <a:latin typeface="ヒラギノ明朝 Pro W3"/>
                          <a:ea typeface="ヒラギノ明朝 Pro W3"/>
                          <a:cs typeface="ヒラギノ明朝 Pro W3"/>
                        </a:rPr>
                        <a:t>1</a:t>
                      </a:r>
                      <a:endParaRPr kumimoji="1" lang="ja-JP" altLang="en-US" sz="2800" dirty="0"/>
                    </a:p>
                  </a:txBody>
                  <a:tcPr marL="121920" marR="121920"/>
                </a:tc>
                <a:tc>
                  <a:txBody>
                    <a:bodyPr/>
                    <a:lstStyle/>
                    <a:p>
                      <a:pPr algn="ctr"/>
                      <a:r>
                        <a:rPr lang="en-US" altLang="ja-JP" sz="2800" dirty="0" smtClean="0">
                          <a:latin typeface="ヒラギノ明朝 Pro W3"/>
                          <a:ea typeface="ヒラギノ明朝 Pro W3"/>
                          <a:cs typeface="ヒラギノ明朝 Pro W3"/>
                        </a:rPr>
                        <a:t>δp</a:t>
                      </a:r>
                      <a:r>
                        <a:rPr lang="en-US" altLang="ja-JP" sz="2800" baseline="-25000" dirty="0" smtClean="0">
                          <a:latin typeface="ヒラギノ明朝 Pro W3"/>
                          <a:ea typeface="ヒラギノ明朝 Pro W3"/>
                          <a:cs typeface="ヒラギノ明朝 Pro W3"/>
                        </a:rPr>
                        <a:t>1</a:t>
                      </a:r>
                      <a:endParaRPr kumimoji="1" lang="ja-JP" altLang="en-US" sz="2800" dirty="0"/>
                    </a:p>
                  </a:txBody>
                  <a:tcPr marL="121920" marR="121920"/>
                </a:tc>
                <a:tc>
                  <a:txBody>
                    <a:bodyPr/>
                    <a:lstStyle/>
                    <a:p>
                      <a:pPr algn="ctr"/>
                      <a:r>
                        <a:rPr lang="en-US" altLang="ja-JP" sz="2800" dirty="0" smtClean="0">
                          <a:latin typeface="ヒラギノ明朝 Pro W3"/>
                          <a:ea typeface="ヒラギノ明朝 Pro W3"/>
                          <a:cs typeface="ヒラギノ明朝 Pro W3"/>
                        </a:rPr>
                        <a:t>p</a:t>
                      </a:r>
                      <a:r>
                        <a:rPr lang="en-US" altLang="ja-JP" sz="2800" baseline="-25000" dirty="0" smtClean="0">
                          <a:latin typeface="ヒラギノ明朝 Pro W3"/>
                          <a:ea typeface="ヒラギノ明朝 Pro W3"/>
                          <a:cs typeface="ヒラギノ明朝 Pro W3"/>
                        </a:rPr>
                        <a:t>2</a:t>
                      </a:r>
                      <a:endParaRPr kumimoji="1" lang="ja-JP" altLang="en-US" sz="2800" dirty="0"/>
                    </a:p>
                  </a:txBody>
                  <a:tcPr marL="121920" marR="121920"/>
                </a:tc>
                <a:tc>
                  <a:txBody>
                    <a:bodyPr/>
                    <a:lstStyle/>
                    <a:p>
                      <a:pPr algn="ctr"/>
                      <a:r>
                        <a:rPr lang="en-US" altLang="ja-JP" sz="2800" dirty="0" smtClean="0">
                          <a:latin typeface="ヒラギノ明朝 Pro W3"/>
                          <a:ea typeface="ヒラギノ明朝 Pro W3"/>
                          <a:cs typeface="ヒラギノ明朝 Pro W3"/>
                        </a:rPr>
                        <a:t>δp</a:t>
                      </a:r>
                      <a:r>
                        <a:rPr lang="en-US" altLang="ja-JP" sz="2800" baseline="-25000" dirty="0" smtClean="0">
                          <a:latin typeface="ヒラギノ明朝 Pro W3"/>
                          <a:ea typeface="ヒラギノ明朝 Pro W3"/>
                          <a:cs typeface="ヒラギノ明朝 Pro W3"/>
                        </a:rPr>
                        <a:t>2</a:t>
                      </a:r>
                      <a:endParaRPr kumimoji="1" lang="ja-JP" altLang="en-US" sz="2800" dirty="0"/>
                    </a:p>
                  </a:txBody>
                  <a:tcPr marL="121920" marR="121920"/>
                </a:tc>
                <a:tc>
                  <a:txBody>
                    <a:bodyPr/>
                    <a:lstStyle/>
                    <a:p>
                      <a:pPr algn="ctr"/>
                      <a:r>
                        <a:rPr lang="en-US" altLang="ja-JP" sz="2800" dirty="0" smtClean="0">
                          <a:latin typeface="ヒラギノ明朝 Pro W3"/>
                          <a:ea typeface="ヒラギノ明朝 Pro W3"/>
                          <a:cs typeface="ヒラギノ明朝 Pro W3"/>
                        </a:rPr>
                        <a:t>p</a:t>
                      </a:r>
                      <a:r>
                        <a:rPr lang="en-US" altLang="ja-JP" sz="2800" baseline="-25000" dirty="0" smtClean="0">
                          <a:latin typeface="ヒラギノ明朝 Pro W3"/>
                          <a:ea typeface="ヒラギノ明朝 Pro W3"/>
                          <a:cs typeface="ヒラギノ明朝 Pro W3"/>
                        </a:rPr>
                        <a:t>3</a:t>
                      </a:r>
                      <a:endParaRPr kumimoji="1" lang="ja-JP" altLang="en-US" sz="2800" dirty="0"/>
                    </a:p>
                  </a:txBody>
                  <a:tcPr marL="121920" marR="121920"/>
                </a:tc>
                <a:tc>
                  <a:txBody>
                    <a:bodyPr/>
                    <a:lstStyle/>
                    <a:p>
                      <a:pPr algn="ctr"/>
                      <a:r>
                        <a:rPr lang="en-US" altLang="ja-JP" sz="2800" dirty="0" smtClean="0">
                          <a:latin typeface="ヒラギノ明朝 Pro W3"/>
                          <a:ea typeface="ヒラギノ明朝 Pro W3"/>
                          <a:cs typeface="ヒラギノ明朝 Pro W3"/>
                        </a:rPr>
                        <a:t>δp</a:t>
                      </a:r>
                      <a:r>
                        <a:rPr lang="en-US" altLang="ja-JP" sz="2800" baseline="-25000" dirty="0" smtClean="0">
                          <a:latin typeface="ヒラギノ明朝 Pro W3"/>
                          <a:ea typeface="ヒラギノ明朝 Pro W3"/>
                          <a:cs typeface="ヒラギノ明朝 Pro W3"/>
                        </a:rPr>
                        <a:t>3</a:t>
                      </a:r>
                      <a:endParaRPr kumimoji="1" lang="ja-JP" altLang="en-US" sz="2800" dirty="0"/>
                    </a:p>
                  </a:txBody>
                  <a:tcPr marL="121920" marR="121920"/>
                </a:tc>
              </a:tr>
              <a:tr h="542290">
                <a:tc>
                  <a:txBody>
                    <a:bodyPr/>
                    <a:lstStyle/>
                    <a:p>
                      <a:pPr algn="ctr"/>
                      <a:r>
                        <a:rPr kumimoji="1" lang="en-US" altLang="ja-JP" sz="2800" dirty="0" smtClean="0"/>
                        <a:t>NaI2</a:t>
                      </a:r>
                      <a:endParaRPr kumimoji="1" lang="ja-JP" altLang="en-US" sz="2800" dirty="0"/>
                    </a:p>
                  </a:txBody>
                  <a:tcPr marL="121920" marR="121920"/>
                </a:tc>
                <a:tc>
                  <a:txBody>
                    <a:bodyPr/>
                    <a:lstStyle/>
                    <a:p>
                      <a:pPr algn="ctr"/>
                      <a:r>
                        <a:rPr kumimoji="1" lang="en-US" altLang="ja-JP" sz="2800" dirty="0" smtClean="0">
                          <a:latin typeface="Cambria Math"/>
                          <a:cs typeface="Cambria Math"/>
                        </a:rPr>
                        <a:t>468.0</a:t>
                      </a:r>
                      <a:endParaRPr kumimoji="1" lang="ja-JP" altLang="en-US" sz="2800" dirty="0">
                        <a:latin typeface="Cambria Math"/>
                        <a:cs typeface="Cambria Math"/>
                      </a:endParaRPr>
                    </a:p>
                  </a:txBody>
                  <a:tcPr marL="121920" marR="121920"/>
                </a:tc>
                <a:tc>
                  <a:txBody>
                    <a:bodyPr/>
                    <a:lstStyle/>
                    <a:p>
                      <a:pPr algn="ctr"/>
                      <a:r>
                        <a:rPr kumimoji="1" lang="en-US" altLang="ja-JP" sz="2800" dirty="0" smtClean="0">
                          <a:latin typeface="Cambria Math"/>
                          <a:cs typeface="Cambria Math"/>
                        </a:rPr>
                        <a:t>20.08</a:t>
                      </a:r>
                      <a:endParaRPr kumimoji="1" lang="ja-JP" altLang="en-US" sz="2800" dirty="0">
                        <a:latin typeface="Cambria Math"/>
                        <a:cs typeface="Cambria Math"/>
                      </a:endParaRPr>
                    </a:p>
                  </a:txBody>
                  <a:tcPr marL="121920" marR="121920"/>
                </a:tc>
                <a:tc>
                  <a:txBody>
                    <a:bodyPr/>
                    <a:lstStyle/>
                    <a:p>
                      <a:pPr algn="ctr"/>
                      <a:r>
                        <a:rPr kumimoji="1" lang="en-US" altLang="ja-JP" sz="2800" dirty="0" smtClean="0">
                          <a:latin typeface="Cambria Math"/>
                          <a:cs typeface="Cambria Math"/>
                        </a:rPr>
                        <a:t>88.42</a:t>
                      </a:r>
                      <a:endParaRPr kumimoji="1" lang="ja-JP" altLang="en-US" sz="2800" dirty="0">
                        <a:latin typeface="Cambria Math"/>
                        <a:cs typeface="Cambria Math"/>
                      </a:endParaRPr>
                    </a:p>
                  </a:txBody>
                  <a:tcPr marL="121920" marR="121920"/>
                </a:tc>
                <a:tc>
                  <a:txBody>
                    <a:bodyPr/>
                    <a:lstStyle/>
                    <a:p>
                      <a:pPr algn="ctr"/>
                      <a:r>
                        <a:rPr kumimoji="1" lang="en-US" altLang="ja-JP" sz="2800" dirty="0" smtClean="0">
                          <a:latin typeface="Cambria Math"/>
                          <a:cs typeface="Cambria Math"/>
                        </a:rPr>
                        <a:t>1.244</a:t>
                      </a:r>
                      <a:endParaRPr kumimoji="1" lang="ja-JP" altLang="en-US" sz="2800" dirty="0">
                        <a:latin typeface="Cambria Math"/>
                        <a:cs typeface="Cambria Math"/>
                      </a:endParaRPr>
                    </a:p>
                  </a:txBody>
                  <a:tcPr marL="121920" marR="121920"/>
                </a:tc>
                <a:tc>
                  <a:txBody>
                    <a:bodyPr/>
                    <a:lstStyle/>
                    <a:p>
                      <a:pPr algn="ctr"/>
                      <a:r>
                        <a:rPr kumimoji="1" lang="en-US" altLang="ja-JP" sz="2800" dirty="0" smtClean="0">
                          <a:latin typeface="Cambria Math"/>
                          <a:cs typeface="Cambria Math"/>
                        </a:rPr>
                        <a:t>0.631</a:t>
                      </a:r>
                      <a:endParaRPr kumimoji="1" lang="ja-JP" altLang="en-US" sz="2800" dirty="0">
                        <a:latin typeface="Cambria Math"/>
                        <a:cs typeface="Cambria Math"/>
                      </a:endParaRPr>
                    </a:p>
                  </a:txBody>
                  <a:tcPr marL="121920" marR="121920"/>
                </a:tc>
                <a:tc>
                  <a:txBody>
                    <a:bodyPr/>
                    <a:lstStyle/>
                    <a:p>
                      <a:pPr algn="ctr"/>
                      <a:r>
                        <a:rPr kumimoji="1" lang="en-US" altLang="ja-JP" sz="2800" dirty="0" smtClean="0">
                          <a:latin typeface="Cambria Math"/>
                          <a:cs typeface="Cambria Math"/>
                        </a:rPr>
                        <a:t>0.010</a:t>
                      </a:r>
                      <a:endParaRPr kumimoji="1" lang="ja-JP" altLang="en-US" sz="2800" dirty="0">
                        <a:latin typeface="Cambria Math"/>
                        <a:cs typeface="Cambria Math"/>
                      </a:endParaRPr>
                    </a:p>
                  </a:txBody>
                  <a:tcPr marL="121920" marR="121920"/>
                </a:tc>
                <a:tc>
                  <a:txBody>
                    <a:bodyPr/>
                    <a:lstStyle/>
                    <a:p>
                      <a:pPr algn="ctr"/>
                      <a:r>
                        <a:rPr kumimoji="1" lang="en-US" altLang="ja-JP" sz="2800" dirty="0" smtClean="0">
                          <a:latin typeface="Cambria Math"/>
                          <a:cs typeface="Cambria Math"/>
                        </a:rPr>
                        <a:t>-922.8</a:t>
                      </a:r>
                      <a:endParaRPr kumimoji="1" lang="ja-JP" altLang="en-US" sz="2800" dirty="0">
                        <a:latin typeface="Cambria Math"/>
                        <a:cs typeface="Cambria Math"/>
                      </a:endParaRPr>
                    </a:p>
                  </a:txBody>
                  <a:tcPr marL="121920" marR="121920"/>
                </a:tc>
                <a:tc>
                  <a:txBody>
                    <a:bodyPr/>
                    <a:lstStyle/>
                    <a:p>
                      <a:pPr algn="ctr"/>
                      <a:r>
                        <a:rPr kumimoji="1" lang="en-US" altLang="ja-JP" sz="2800" dirty="0" smtClean="0">
                          <a:latin typeface="Cambria Math"/>
                          <a:cs typeface="Cambria Math"/>
                        </a:rPr>
                        <a:t>0.230</a:t>
                      </a:r>
                      <a:endParaRPr kumimoji="1" lang="ja-JP" altLang="en-US" sz="2800" dirty="0">
                        <a:latin typeface="Cambria Math"/>
                        <a:cs typeface="Cambria Math"/>
                      </a:endParaRPr>
                    </a:p>
                  </a:txBody>
                  <a:tcPr marL="121920" marR="121920"/>
                </a:tc>
              </a:tr>
              <a:tr h="542290">
                <a:tc>
                  <a:txBody>
                    <a:bodyPr/>
                    <a:lstStyle/>
                    <a:p>
                      <a:pPr algn="ctr"/>
                      <a:r>
                        <a:rPr kumimoji="1" lang="en-US" altLang="ja-JP" sz="2800" dirty="0" smtClean="0"/>
                        <a:t>NaI3</a:t>
                      </a:r>
                      <a:endParaRPr kumimoji="1" lang="ja-JP" altLang="en-US" sz="2800" dirty="0"/>
                    </a:p>
                  </a:txBody>
                  <a:tcPr marL="121920" marR="121920"/>
                </a:tc>
                <a:tc>
                  <a:txBody>
                    <a:bodyPr/>
                    <a:lstStyle/>
                    <a:p>
                      <a:pPr algn="ctr"/>
                      <a:r>
                        <a:rPr kumimoji="1" lang="en-US" altLang="ja-JP" sz="2800" dirty="0" smtClean="0">
                          <a:latin typeface="Cambria Math"/>
                          <a:cs typeface="Cambria Math"/>
                        </a:rPr>
                        <a:t>590.5</a:t>
                      </a:r>
                      <a:endParaRPr kumimoji="1" lang="ja-JP" altLang="en-US" sz="2800" dirty="0">
                        <a:latin typeface="Cambria Math"/>
                        <a:cs typeface="Cambria Math"/>
                      </a:endParaRPr>
                    </a:p>
                  </a:txBody>
                  <a:tcPr marL="121920" marR="121920"/>
                </a:tc>
                <a:tc>
                  <a:txBody>
                    <a:bodyPr/>
                    <a:lstStyle/>
                    <a:p>
                      <a:pPr algn="ctr"/>
                      <a:r>
                        <a:rPr kumimoji="1" lang="en-US" altLang="ja-JP" sz="2800" dirty="0" smtClean="0">
                          <a:latin typeface="Cambria Math"/>
                          <a:cs typeface="Cambria Math"/>
                        </a:rPr>
                        <a:t>18.25</a:t>
                      </a:r>
                      <a:endParaRPr kumimoji="1" lang="ja-JP" altLang="en-US" sz="2800" dirty="0">
                        <a:latin typeface="Cambria Math"/>
                        <a:cs typeface="Cambria Math"/>
                      </a:endParaRPr>
                    </a:p>
                  </a:txBody>
                  <a:tcPr marL="121920" marR="121920"/>
                </a:tc>
                <a:tc>
                  <a:txBody>
                    <a:bodyPr/>
                    <a:lstStyle/>
                    <a:p>
                      <a:pPr algn="ctr"/>
                      <a:r>
                        <a:rPr kumimoji="1" lang="en-US" altLang="ja-JP" sz="2800" dirty="0" smtClean="0">
                          <a:latin typeface="Cambria Math"/>
                          <a:cs typeface="Cambria Math"/>
                        </a:rPr>
                        <a:t>75.25</a:t>
                      </a:r>
                      <a:endParaRPr kumimoji="1" lang="ja-JP" altLang="en-US" sz="2800" dirty="0">
                        <a:latin typeface="Cambria Math"/>
                        <a:cs typeface="Cambria Math"/>
                      </a:endParaRPr>
                    </a:p>
                  </a:txBody>
                  <a:tcPr marL="121920" marR="121920"/>
                </a:tc>
                <a:tc>
                  <a:txBody>
                    <a:bodyPr/>
                    <a:lstStyle/>
                    <a:p>
                      <a:pPr algn="ctr"/>
                      <a:r>
                        <a:rPr kumimoji="1" lang="en-US" altLang="ja-JP" sz="2800" dirty="0" smtClean="0">
                          <a:latin typeface="Cambria Math"/>
                          <a:cs typeface="Cambria Math"/>
                        </a:rPr>
                        <a:t>1.292</a:t>
                      </a:r>
                      <a:endParaRPr kumimoji="1" lang="ja-JP" altLang="en-US" sz="2800" dirty="0">
                        <a:latin typeface="Cambria Math"/>
                        <a:cs typeface="Cambria Math"/>
                      </a:endParaRPr>
                    </a:p>
                  </a:txBody>
                  <a:tcPr marL="121920" marR="121920"/>
                </a:tc>
                <a:tc>
                  <a:txBody>
                    <a:bodyPr/>
                    <a:lstStyle/>
                    <a:p>
                      <a:pPr algn="ctr"/>
                      <a:r>
                        <a:rPr kumimoji="1" lang="en-US" altLang="ja-JP" sz="2800" dirty="0" smtClean="0">
                          <a:latin typeface="Cambria Math"/>
                          <a:cs typeface="Cambria Math"/>
                        </a:rPr>
                        <a:t>0.671</a:t>
                      </a:r>
                      <a:endParaRPr kumimoji="1" lang="ja-JP" altLang="en-US" sz="2800" dirty="0">
                        <a:latin typeface="Cambria Math"/>
                        <a:cs typeface="Cambria Math"/>
                      </a:endParaRPr>
                    </a:p>
                  </a:txBody>
                  <a:tcPr marL="121920" marR="121920"/>
                </a:tc>
                <a:tc>
                  <a:txBody>
                    <a:bodyPr/>
                    <a:lstStyle/>
                    <a:p>
                      <a:pPr algn="ctr"/>
                      <a:r>
                        <a:rPr kumimoji="1" lang="en-US" altLang="ja-JP" sz="2800" dirty="0" smtClean="0">
                          <a:latin typeface="Cambria Math"/>
                          <a:cs typeface="Cambria Math"/>
                        </a:rPr>
                        <a:t>0.007</a:t>
                      </a:r>
                      <a:endParaRPr kumimoji="1" lang="ja-JP" altLang="en-US" sz="2800" dirty="0">
                        <a:latin typeface="Cambria Math"/>
                        <a:cs typeface="Cambria Math"/>
                      </a:endParaRPr>
                    </a:p>
                  </a:txBody>
                  <a:tcPr marL="121920" marR="121920"/>
                </a:tc>
                <a:tc>
                  <a:txBody>
                    <a:bodyPr/>
                    <a:lstStyle/>
                    <a:p>
                      <a:pPr algn="ctr"/>
                      <a:r>
                        <a:rPr kumimoji="1" lang="en-US" altLang="ja-JP" sz="2800" dirty="0" smtClean="0">
                          <a:latin typeface="Cambria Math"/>
                          <a:cs typeface="Cambria Math"/>
                        </a:rPr>
                        <a:t>-923.1</a:t>
                      </a:r>
                      <a:endParaRPr kumimoji="1" lang="ja-JP" altLang="en-US" sz="2800" dirty="0">
                        <a:latin typeface="Cambria Math"/>
                        <a:cs typeface="Cambria Math"/>
                      </a:endParaRPr>
                    </a:p>
                  </a:txBody>
                  <a:tcPr marL="121920" marR="121920"/>
                </a:tc>
                <a:tc>
                  <a:txBody>
                    <a:bodyPr/>
                    <a:lstStyle/>
                    <a:p>
                      <a:pPr algn="ctr"/>
                      <a:r>
                        <a:rPr kumimoji="1" lang="en-US" altLang="ja-JP" sz="2800" dirty="0" smtClean="0">
                          <a:latin typeface="Cambria Math"/>
                          <a:cs typeface="Cambria Math"/>
                        </a:rPr>
                        <a:t>0.183</a:t>
                      </a:r>
                      <a:endParaRPr kumimoji="1" lang="ja-JP" altLang="en-US" sz="2800" dirty="0">
                        <a:latin typeface="Cambria Math"/>
                        <a:cs typeface="Cambria Math"/>
                      </a:endParaRPr>
                    </a:p>
                  </a:txBody>
                  <a:tcPr marL="121920" marR="121920"/>
                </a:tc>
              </a:tr>
              <a:tr h="542290">
                <a:tc>
                  <a:txBody>
                    <a:bodyPr/>
                    <a:lstStyle/>
                    <a:p>
                      <a:pPr algn="ctr"/>
                      <a:r>
                        <a:rPr kumimoji="1" lang="en-US" altLang="ja-JP" sz="2800" dirty="0" smtClean="0"/>
                        <a:t>NaI4</a:t>
                      </a:r>
                      <a:endParaRPr kumimoji="1" lang="ja-JP" altLang="en-US" sz="2800" dirty="0"/>
                    </a:p>
                  </a:txBody>
                  <a:tcPr marL="121920" marR="121920"/>
                </a:tc>
                <a:tc>
                  <a:txBody>
                    <a:bodyPr/>
                    <a:lstStyle/>
                    <a:p>
                      <a:pPr algn="ctr"/>
                      <a:r>
                        <a:rPr kumimoji="1" lang="en-US" altLang="ja-JP" sz="2800" dirty="0" smtClean="0">
                          <a:latin typeface="Cambria Math"/>
                          <a:cs typeface="Cambria Math"/>
                        </a:rPr>
                        <a:t>837.5</a:t>
                      </a:r>
                      <a:endParaRPr kumimoji="1" lang="ja-JP" altLang="en-US" sz="2800" dirty="0">
                        <a:latin typeface="Cambria Math"/>
                        <a:cs typeface="Cambria Math"/>
                      </a:endParaRPr>
                    </a:p>
                  </a:txBody>
                  <a:tcPr marL="121920" marR="121920"/>
                </a:tc>
                <a:tc>
                  <a:txBody>
                    <a:bodyPr/>
                    <a:lstStyle/>
                    <a:p>
                      <a:pPr algn="ctr"/>
                      <a:r>
                        <a:rPr kumimoji="1" lang="en-US" altLang="ja-JP" sz="2800" dirty="0" smtClean="0">
                          <a:latin typeface="Cambria Math"/>
                          <a:cs typeface="Cambria Math"/>
                        </a:rPr>
                        <a:t>36.50</a:t>
                      </a:r>
                      <a:endParaRPr kumimoji="1" lang="ja-JP" altLang="en-US" sz="2800" dirty="0">
                        <a:latin typeface="Cambria Math"/>
                        <a:cs typeface="Cambria Math"/>
                      </a:endParaRPr>
                    </a:p>
                  </a:txBody>
                  <a:tcPr marL="121920" marR="12192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2800" dirty="0" smtClean="0">
                          <a:latin typeface="Cambria Math"/>
                          <a:cs typeface="Cambria Math"/>
                        </a:rPr>
                        <a:t>89.33</a:t>
                      </a:r>
                      <a:endParaRPr kumimoji="1" lang="ja-JP" altLang="en-US" sz="2800" dirty="0" smtClean="0">
                        <a:latin typeface="Cambria Math"/>
                        <a:cs typeface="Cambria Math"/>
                      </a:endParaRPr>
                    </a:p>
                  </a:txBody>
                  <a:tcPr marL="121920" marR="121920"/>
                </a:tc>
                <a:tc>
                  <a:txBody>
                    <a:bodyPr/>
                    <a:lstStyle/>
                    <a:p>
                      <a:pPr algn="ctr"/>
                      <a:r>
                        <a:rPr kumimoji="1" lang="en-US" altLang="ja-JP" sz="2800" dirty="0" smtClean="0">
                          <a:latin typeface="Cambria Math"/>
                          <a:cs typeface="Cambria Math"/>
                        </a:rPr>
                        <a:t>1.233</a:t>
                      </a:r>
                      <a:endParaRPr kumimoji="1" lang="ja-JP" altLang="en-US" sz="2800" dirty="0">
                        <a:latin typeface="Cambria Math"/>
                        <a:cs typeface="Cambria Math"/>
                      </a:endParaRPr>
                    </a:p>
                  </a:txBody>
                  <a:tcPr marL="121920" marR="121920"/>
                </a:tc>
                <a:tc>
                  <a:txBody>
                    <a:bodyPr/>
                    <a:lstStyle/>
                    <a:p>
                      <a:pPr algn="ctr"/>
                      <a:r>
                        <a:rPr kumimoji="1" lang="en-US" altLang="ja-JP" sz="2800" dirty="0" smtClean="0">
                          <a:latin typeface="Cambria Math"/>
                          <a:cs typeface="Cambria Math"/>
                        </a:rPr>
                        <a:t>0.732</a:t>
                      </a:r>
                      <a:endParaRPr kumimoji="1" lang="ja-JP" altLang="en-US" sz="2800" dirty="0">
                        <a:latin typeface="Cambria Math"/>
                        <a:cs typeface="Cambria Math"/>
                      </a:endParaRPr>
                    </a:p>
                  </a:txBody>
                  <a:tcPr marL="121920" marR="121920"/>
                </a:tc>
                <a:tc>
                  <a:txBody>
                    <a:bodyPr/>
                    <a:lstStyle/>
                    <a:p>
                      <a:pPr algn="ctr"/>
                      <a:r>
                        <a:rPr kumimoji="1" lang="en-US" altLang="ja-JP" sz="2800" dirty="0" smtClean="0">
                          <a:latin typeface="Cambria Math"/>
                          <a:cs typeface="Cambria Math"/>
                        </a:rPr>
                        <a:t>0.009</a:t>
                      </a:r>
                      <a:endParaRPr kumimoji="1" lang="ja-JP" altLang="en-US" sz="2800" dirty="0">
                        <a:latin typeface="Cambria Math"/>
                        <a:cs typeface="Cambria Math"/>
                      </a:endParaRPr>
                    </a:p>
                  </a:txBody>
                  <a:tcPr marL="121920" marR="121920"/>
                </a:tc>
                <a:tc>
                  <a:txBody>
                    <a:bodyPr/>
                    <a:lstStyle/>
                    <a:p>
                      <a:pPr algn="ctr"/>
                      <a:r>
                        <a:rPr kumimoji="1" lang="en-US" altLang="ja-JP" sz="2800" dirty="0" smtClean="0">
                          <a:latin typeface="Cambria Math"/>
                          <a:cs typeface="Cambria Math"/>
                        </a:rPr>
                        <a:t>-921.4</a:t>
                      </a:r>
                      <a:endParaRPr kumimoji="1" lang="ja-JP" altLang="en-US" sz="2800" dirty="0">
                        <a:latin typeface="Cambria Math"/>
                        <a:cs typeface="Cambria Math"/>
                      </a:endParaRPr>
                    </a:p>
                  </a:txBody>
                  <a:tcPr marL="121920" marR="121920"/>
                </a:tc>
                <a:tc>
                  <a:txBody>
                    <a:bodyPr/>
                    <a:lstStyle/>
                    <a:p>
                      <a:pPr algn="ctr"/>
                      <a:r>
                        <a:rPr kumimoji="1" lang="en-US" altLang="ja-JP" sz="2800" dirty="0" smtClean="0">
                          <a:latin typeface="Cambria Math"/>
                          <a:cs typeface="Cambria Math"/>
                        </a:rPr>
                        <a:t>0.180</a:t>
                      </a:r>
                      <a:endParaRPr kumimoji="1" lang="ja-JP" altLang="en-US" sz="2800" dirty="0">
                        <a:latin typeface="Cambria Math"/>
                        <a:cs typeface="Cambria Math"/>
                      </a:endParaRPr>
                    </a:p>
                  </a:txBody>
                  <a:tcPr marL="121920" marR="121920"/>
                </a:tc>
              </a:tr>
            </a:tbl>
          </a:graphicData>
        </a:graphic>
      </p:graphicFrame>
      <p:sp>
        <p:nvSpPr>
          <p:cNvPr id="6" name="テキスト ボックス 5"/>
          <p:cNvSpPr txBox="1"/>
          <p:nvPr/>
        </p:nvSpPr>
        <p:spPr>
          <a:xfrm>
            <a:off x="609599" y="3631862"/>
            <a:ext cx="10938924" cy="400110"/>
          </a:xfrm>
          <a:prstGeom prst="rect">
            <a:avLst/>
          </a:prstGeom>
          <a:noFill/>
        </p:spPr>
        <p:txBody>
          <a:bodyPr wrap="square" rtlCol="0">
            <a:spAutoFit/>
          </a:bodyPr>
          <a:lstStyle/>
          <a:p>
            <a:pPr algn="ctr" defTabSz="457200"/>
            <a:r>
              <a:rPr lang="ja-JP" altLang="en-US" sz="2000" dirty="0" smtClean="0">
                <a:solidFill>
                  <a:prstClr val="black"/>
                </a:solidFill>
                <a:latin typeface="ヒラギノ明朝 Pro W3"/>
                <a:ea typeface="ヒラギノ明朝 Pro W3"/>
                <a:cs typeface="ヒラギノ明朝 Pro W3"/>
              </a:rPr>
              <a:t>表</a:t>
            </a:r>
            <a:r>
              <a:rPr lang="en-US" altLang="ja-JP" sz="2000" dirty="0" smtClean="0">
                <a:solidFill>
                  <a:prstClr val="black"/>
                </a:solidFill>
                <a:latin typeface="ヒラギノ明朝 Pro W3"/>
                <a:ea typeface="ヒラギノ明朝 Pro W3"/>
                <a:cs typeface="ヒラギノ明朝 Pro W3"/>
              </a:rPr>
              <a:t>5.3</a:t>
            </a:r>
            <a:r>
              <a:rPr lang="ja-JP" altLang="en-US" sz="2000" dirty="0" smtClean="0">
                <a:solidFill>
                  <a:prstClr val="black"/>
                </a:solidFill>
                <a:latin typeface="ヒラギノ明朝 Pro W3"/>
                <a:ea typeface="ヒラギノ明朝 Pro W3"/>
                <a:cs typeface="ヒラギノ明朝 Pro W3"/>
              </a:rPr>
              <a:t> </a:t>
            </a:r>
            <a:r>
              <a:rPr lang="en-US" altLang="ja-JP" sz="2000" dirty="0">
                <a:solidFill>
                  <a:prstClr val="black"/>
                </a:solidFill>
                <a:latin typeface="ヒラギノ明朝 Pro W3"/>
                <a:ea typeface="ヒラギノ明朝 Pro W3"/>
                <a:cs typeface="ヒラギノ明朝 Pro W3"/>
              </a:rPr>
              <a:t>fitting</a:t>
            </a:r>
            <a:r>
              <a:rPr lang="ja-JP" altLang="en-US" sz="2000" dirty="0">
                <a:solidFill>
                  <a:prstClr val="black"/>
                </a:solidFill>
                <a:latin typeface="ヒラギノ明朝 Pro W3"/>
                <a:ea typeface="ヒラギノ明朝 Pro W3"/>
                <a:cs typeface="ヒラギノ明朝 Pro W3"/>
              </a:rPr>
              <a:t>によって求めた</a:t>
            </a:r>
            <a:r>
              <a:rPr lang="en-US" altLang="ja-JP" sz="2000" dirty="0">
                <a:solidFill>
                  <a:prstClr val="black"/>
                </a:solidFill>
                <a:latin typeface="ヒラギノ明朝 Pro W3"/>
                <a:ea typeface="ヒラギノ明朝 Pro W3"/>
                <a:cs typeface="ヒラギノ明朝 Pro W3"/>
              </a:rPr>
              <a:t>TQ</a:t>
            </a:r>
            <a:r>
              <a:rPr lang="ja-JP" altLang="en-US" sz="2000" dirty="0">
                <a:solidFill>
                  <a:prstClr val="black"/>
                </a:solidFill>
                <a:latin typeface="ヒラギノ明朝 Pro W3"/>
                <a:ea typeface="ヒラギノ明朝 Pro W3"/>
                <a:cs typeface="ヒラギノ明朝 Pro W3"/>
              </a:rPr>
              <a:t>補正関数のパラメータおよびその誤差</a:t>
            </a:r>
          </a:p>
        </p:txBody>
      </p:sp>
      <p:sp>
        <p:nvSpPr>
          <p:cNvPr id="8" name="スライド番号プレースホルダー 7"/>
          <p:cNvSpPr>
            <a:spLocks noGrp="1"/>
          </p:cNvSpPr>
          <p:nvPr>
            <p:ph type="sldNum" sz="quarter" idx="12"/>
          </p:nvPr>
        </p:nvSpPr>
        <p:spPr/>
        <p:txBody>
          <a:bodyPr/>
          <a:lstStyle/>
          <a:p>
            <a:fld id="{3BACC431-8771-E947-ACEE-CEB1AF5E901D}" type="slidenum">
              <a:rPr lang="ja-JP" altLang="en-US" smtClean="0">
                <a:solidFill>
                  <a:prstClr val="black">
                    <a:tint val="75000"/>
                  </a:prstClr>
                </a:solidFill>
                <a:latin typeface="Calibri"/>
                <a:ea typeface="ＭＳ Ｐゴシック"/>
              </a:rPr>
              <a:pPr/>
              <a:t>53</a:t>
            </a:fld>
            <a:endParaRPr lang="ja-JP" altLang="en-US">
              <a:solidFill>
                <a:prstClr val="black">
                  <a:tint val="75000"/>
                </a:prstClr>
              </a:solidFill>
              <a:latin typeface="Calibri"/>
              <a:ea typeface="ＭＳ Ｐゴシック"/>
            </a:endParaRPr>
          </a:p>
        </p:txBody>
      </p:sp>
      <p:sp>
        <p:nvSpPr>
          <p:cNvPr id="9" name="テキスト ボックス 8"/>
          <p:cNvSpPr txBox="1"/>
          <p:nvPr/>
        </p:nvSpPr>
        <p:spPr>
          <a:xfrm>
            <a:off x="11058785" y="1376011"/>
            <a:ext cx="1005344" cy="584776"/>
          </a:xfrm>
          <a:prstGeom prst="rect">
            <a:avLst/>
          </a:prstGeom>
          <a:noFill/>
        </p:spPr>
        <p:txBody>
          <a:bodyPr wrap="square" rtlCol="0">
            <a:spAutoFit/>
          </a:bodyPr>
          <a:lstStyle/>
          <a:p>
            <a:r>
              <a:rPr kumimoji="1" lang="en-US" altLang="ja-JP" sz="3200" dirty="0" smtClean="0"/>
              <a:t>(5.2)</a:t>
            </a:r>
            <a:endParaRPr kumimoji="1" lang="ja-JP" altLang="en-US" sz="3200" dirty="0"/>
          </a:p>
        </p:txBody>
      </p:sp>
    </p:spTree>
    <p:extLst>
      <p:ext uri="{BB962C8B-B14F-4D97-AF65-F5344CB8AC3E}">
        <p14:creationId xmlns:p14="http://schemas.microsoft.com/office/powerpoint/2010/main" val="10658268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1143000"/>
          </a:xfrm>
        </p:spPr>
        <p:style>
          <a:lnRef idx="1">
            <a:schemeClr val="accent1"/>
          </a:lnRef>
          <a:fillRef idx="3">
            <a:schemeClr val="accent1"/>
          </a:fillRef>
          <a:effectRef idx="2">
            <a:schemeClr val="accent1"/>
          </a:effectRef>
          <a:fontRef idx="minor">
            <a:schemeClr val="lt1"/>
          </a:fontRef>
        </p:style>
        <p:txBody>
          <a:bodyPr/>
          <a:lstStyle/>
          <a:p>
            <a:pPr algn="l"/>
            <a:r>
              <a:rPr kumimoji="1" lang="ja-JP" altLang="en-US" dirty="0" smtClean="0"/>
              <a:t>誤差伝搬の法則</a:t>
            </a:r>
            <a:endParaRPr kumimoji="1" lang="ja-JP" altLang="en-US" dirty="0"/>
          </a:p>
        </p:txBody>
      </p:sp>
      <p:pic>
        <p:nvPicPr>
          <p:cNvPr id="4" name="図 3" descr="誤差伝搬.pdf"/>
          <p:cNvPicPr>
            <a:picLocks noChangeAspect="1"/>
          </p:cNvPicPr>
          <p:nvPr/>
        </p:nvPicPr>
        <p:blipFill rotWithShape="1">
          <a:blip r:embed="rId3">
            <a:extLst>
              <a:ext uri="{28A0092B-C50C-407E-A947-70E740481C1C}">
                <a14:useLocalDpi xmlns:a14="http://schemas.microsoft.com/office/drawing/2010/main" val="0"/>
              </a:ext>
            </a:extLst>
          </a:blip>
          <a:srcRect r="58883" b="72072"/>
          <a:stretch/>
        </p:blipFill>
        <p:spPr>
          <a:xfrm>
            <a:off x="2997745" y="2557046"/>
            <a:ext cx="5519723" cy="671285"/>
          </a:xfrm>
          <a:prstGeom prst="rect">
            <a:avLst/>
          </a:prstGeom>
        </p:spPr>
      </p:pic>
      <p:pic>
        <p:nvPicPr>
          <p:cNvPr id="5" name="図 4" descr="誤差伝搬.pdf"/>
          <p:cNvPicPr>
            <a:picLocks noChangeAspect="1"/>
          </p:cNvPicPr>
          <p:nvPr/>
        </p:nvPicPr>
        <p:blipFill rotWithShape="1">
          <a:blip r:embed="rId3">
            <a:extLst>
              <a:ext uri="{28A0092B-C50C-407E-A947-70E740481C1C}">
                <a14:useLocalDpi xmlns:a14="http://schemas.microsoft.com/office/drawing/2010/main" val="0"/>
              </a:ext>
            </a:extLst>
          </a:blip>
          <a:srcRect t="27778"/>
          <a:stretch/>
        </p:blipFill>
        <p:spPr>
          <a:xfrm>
            <a:off x="397949" y="4381499"/>
            <a:ext cx="10784298" cy="1598853"/>
          </a:xfrm>
          <a:prstGeom prst="rect">
            <a:avLst/>
          </a:prstGeom>
        </p:spPr>
      </p:pic>
      <p:sp>
        <p:nvSpPr>
          <p:cNvPr id="6" name="テキスト ボックス 5"/>
          <p:cNvSpPr txBox="1"/>
          <p:nvPr/>
        </p:nvSpPr>
        <p:spPr>
          <a:xfrm>
            <a:off x="609600" y="1773238"/>
            <a:ext cx="10972800" cy="523220"/>
          </a:xfrm>
          <a:prstGeom prst="rect">
            <a:avLst/>
          </a:prstGeom>
          <a:noFill/>
        </p:spPr>
        <p:txBody>
          <a:bodyPr wrap="square" rtlCol="0">
            <a:spAutoFit/>
          </a:bodyPr>
          <a:lstStyle/>
          <a:p>
            <a:pPr defTabSz="457200"/>
            <a:r>
              <a:rPr lang="ja-JP" altLang="en-US" sz="2800" dirty="0" smtClean="0">
                <a:solidFill>
                  <a:prstClr val="black"/>
                </a:solidFill>
                <a:latin typeface="Cambria Math"/>
                <a:ea typeface="ヒラギノ明朝 Pro W3"/>
                <a:cs typeface="Cambria Math"/>
              </a:rPr>
              <a:t>計測値を</a:t>
            </a:r>
            <a:r>
              <a:rPr lang="en-US" altLang="ja-JP" sz="2800" dirty="0" smtClean="0">
                <a:solidFill>
                  <a:prstClr val="black"/>
                </a:solidFill>
                <a:latin typeface="Cambria Math"/>
                <a:ea typeface="ヒラギノ明朝 Pro W3"/>
                <a:cs typeface="Cambria Math"/>
              </a:rPr>
              <a:t>x</a:t>
            </a:r>
            <a:r>
              <a:rPr lang="en-US" altLang="ja-JP" sz="2800" baseline="-25000" dirty="0" smtClean="0">
                <a:solidFill>
                  <a:prstClr val="black"/>
                </a:solidFill>
                <a:latin typeface="Cambria Math"/>
                <a:ea typeface="ヒラギノ明朝 Pro W3"/>
                <a:cs typeface="Cambria Math"/>
              </a:rPr>
              <a:t>i</a:t>
            </a:r>
            <a:r>
              <a:rPr lang="ja-JP" altLang="en-US" sz="2800" dirty="0" smtClean="0">
                <a:solidFill>
                  <a:prstClr val="black"/>
                </a:solidFill>
                <a:latin typeface="Cambria Math"/>
                <a:ea typeface="ヒラギノ明朝 Pro W3"/>
                <a:cs typeface="Cambria Math"/>
              </a:rPr>
              <a:t>、計測値を用いた計算結果を</a:t>
            </a:r>
            <a:r>
              <a:rPr lang="en-US" altLang="ja-JP" sz="2800" dirty="0" smtClean="0">
                <a:solidFill>
                  <a:prstClr val="black"/>
                </a:solidFill>
                <a:latin typeface="Cambria Math"/>
                <a:ea typeface="ヒラギノ明朝 Pro W3"/>
                <a:cs typeface="Cambria Math"/>
              </a:rPr>
              <a:t>y</a:t>
            </a:r>
            <a:r>
              <a:rPr lang="ja-JP" altLang="en-US" sz="2800" dirty="0" smtClean="0">
                <a:solidFill>
                  <a:prstClr val="black"/>
                </a:solidFill>
                <a:latin typeface="Cambria Math"/>
                <a:ea typeface="ヒラギノ明朝 Pro W3"/>
                <a:cs typeface="Cambria Math"/>
              </a:rPr>
              <a:t>とすると</a:t>
            </a:r>
            <a:endParaRPr lang="ja-JP" altLang="en-US" sz="2800" dirty="0">
              <a:solidFill>
                <a:prstClr val="black"/>
              </a:solidFill>
              <a:latin typeface="Cambria Math"/>
              <a:ea typeface="ヒラギノ明朝 Pro W3"/>
              <a:cs typeface="Cambria Math"/>
            </a:endParaRPr>
          </a:p>
        </p:txBody>
      </p:sp>
      <p:sp>
        <p:nvSpPr>
          <p:cNvPr id="7" name="テキスト ボックス 6"/>
          <p:cNvSpPr txBox="1"/>
          <p:nvPr/>
        </p:nvSpPr>
        <p:spPr>
          <a:xfrm>
            <a:off x="609600" y="3334604"/>
            <a:ext cx="10972800" cy="954107"/>
          </a:xfrm>
          <a:prstGeom prst="rect">
            <a:avLst/>
          </a:prstGeom>
          <a:noFill/>
        </p:spPr>
        <p:txBody>
          <a:bodyPr wrap="square" rtlCol="0">
            <a:spAutoFit/>
          </a:bodyPr>
          <a:lstStyle/>
          <a:p>
            <a:pPr defTabSz="457200"/>
            <a:r>
              <a:rPr lang="ja-JP" altLang="en-US" sz="2800" dirty="0" smtClean="0">
                <a:solidFill>
                  <a:prstClr val="black"/>
                </a:solidFill>
                <a:latin typeface="Cambria Math"/>
                <a:ea typeface="ヒラギノ明朝 Pro W3"/>
                <a:cs typeface="Cambria Math"/>
              </a:rPr>
              <a:t>そして</a:t>
            </a:r>
            <a:r>
              <a:rPr lang="en-US" altLang="ja-JP" sz="2800" dirty="0" smtClean="0">
                <a:solidFill>
                  <a:prstClr val="black"/>
                </a:solidFill>
                <a:latin typeface="Cambria Math"/>
                <a:ea typeface="ヒラギノ明朝 Pro W3"/>
                <a:cs typeface="Cambria Math"/>
              </a:rPr>
              <a:t>y</a:t>
            </a:r>
            <a:r>
              <a:rPr lang="ja-JP" altLang="en-US" sz="2800" dirty="0" smtClean="0">
                <a:solidFill>
                  <a:prstClr val="black"/>
                </a:solidFill>
                <a:latin typeface="Cambria Math"/>
                <a:ea typeface="ヒラギノ明朝 Pro W3"/>
                <a:cs typeface="Cambria Math"/>
              </a:rPr>
              <a:t>の誤差</a:t>
            </a:r>
            <a:r>
              <a:rPr lang="en-US" altLang="ja-JP" sz="2800" dirty="0" err="1" smtClean="0">
                <a:solidFill>
                  <a:prstClr val="black"/>
                </a:solidFill>
                <a:latin typeface="Cambria Math"/>
                <a:ea typeface="ヒラギノ明朝 Pro W3"/>
                <a:cs typeface="Cambria Math"/>
              </a:rPr>
              <a:t>δy</a:t>
            </a:r>
            <a:r>
              <a:rPr lang="ja-JP" altLang="en-US" sz="2800" dirty="0" smtClean="0">
                <a:solidFill>
                  <a:prstClr val="black"/>
                </a:solidFill>
                <a:latin typeface="Cambria Math"/>
                <a:ea typeface="ヒラギノ明朝 Pro W3"/>
                <a:cs typeface="Cambria Math"/>
              </a:rPr>
              <a:t>は、</a:t>
            </a:r>
            <a:r>
              <a:rPr lang="en-US" altLang="ja-JP" sz="2800" dirty="0" smtClean="0">
                <a:solidFill>
                  <a:prstClr val="black"/>
                </a:solidFill>
                <a:latin typeface="Cambria Math"/>
                <a:ea typeface="ヒラギノ明朝 Pro W3"/>
                <a:cs typeface="Cambria Math"/>
              </a:rPr>
              <a:t>x</a:t>
            </a:r>
            <a:r>
              <a:rPr lang="en-US" altLang="ja-JP" sz="2800" baseline="-25000" dirty="0" smtClean="0">
                <a:solidFill>
                  <a:prstClr val="black"/>
                </a:solidFill>
                <a:latin typeface="Cambria Math"/>
                <a:ea typeface="ヒラギノ明朝 Pro W3"/>
                <a:cs typeface="Cambria Math"/>
              </a:rPr>
              <a:t>i</a:t>
            </a:r>
            <a:r>
              <a:rPr lang="ja-JP" altLang="en-US" sz="2800" dirty="0" smtClean="0">
                <a:solidFill>
                  <a:prstClr val="black"/>
                </a:solidFill>
                <a:latin typeface="Cambria Math"/>
                <a:ea typeface="ヒラギノ明朝 Pro W3"/>
                <a:cs typeface="Cambria Math"/>
              </a:rPr>
              <a:t>の測定誤差</a:t>
            </a:r>
            <a:r>
              <a:rPr lang="en-US" altLang="ja-JP" sz="2800" dirty="0" err="1" smtClean="0">
                <a:solidFill>
                  <a:prstClr val="black"/>
                </a:solidFill>
                <a:latin typeface="Cambria Math"/>
                <a:ea typeface="ヒラギノ明朝 Pro W3"/>
                <a:cs typeface="Cambria Math"/>
              </a:rPr>
              <a:t>δx</a:t>
            </a:r>
            <a:r>
              <a:rPr lang="en-US" altLang="ja-JP" sz="2800" baseline="-25000" dirty="0" err="1" smtClean="0">
                <a:solidFill>
                  <a:prstClr val="black"/>
                </a:solidFill>
                <a:latin typeface="Cambria Math"/>
                <a:ea typeface="ヒラギノ明朝 Pro W3"/>
                <a:cs typeface="Cambria Math"/>
              </a:rPr>
              <a:t>i</a:t>
            </a:r>
            <a:r>
              <a:rPr lang="ja-JP" altLang="en-US" sz="2800" dirty="0" smtClean="0">
                <a:solidFill>
                  <a:prstClr val="black"/>
                </a:solidFill>
                <a:latin typeface="Cambria Math"/>
                <a:ea typeface="ヒラギノ明朝 Pro W3"/>
                <a:cs typeface="Cambria Math"/>
              </a:rPr>
              <a:t>を用いて誤差伝搬の法則より次の式で計算できる。</a:t>
            </a:r>
            <a:endParaRPr lang="ja-JP" altLang="en-US" sz="2800" dirty="0">
              <a:solidFill>
                <a:prstClr val="black"/>
              </a:solidFill>
              <a:latin typeface="Cambria Math"/>
              <a:ea typeface="ヒラギノ明朝 Pro W3"/>
              <a:cs typeface="Cambria Math"/>
            </a:endParaRPr>
          </a:p>
        </p:txBody>
      </p:sp>
      <p:sp>
        <p:nvSpPr>
          <p:cNvPr id="3" name="スライド番号プレースホルダー 2"/>
          <p:cNvSpPr>
            <a:spLocks noGrp="1"/>
          </p:cNvSpPr>
          <p:nvPr>
            <p:ph type="sldNum" sz="quarter" idx="12"/>
          </p:nvPr>
        </p:nvSpPr>
        <p:spPr/>
        <p:txBody>
          <a:bodyPr/>
          <a:lstStyle/>
          <a:p>
            <a:fld id="{3BACC431-8771-E947-ACEE-CEB1AF5E901D}" type="slidenum">
              <a:rPr lang="ja-JP" altLang="en-US" smtClean="0">
                <a:solidFill>
                  <a:prstClr val="black">
                    <a:tint val="75000"/>
                  </a:prstClr>
                </a:solidFill>
                <a:latin typeface="Calibri"/>
                <a:ea typeface="ＭＳ Ｐゴシック"/>
              </a:rPr>
              <a:pPr/>
              <a:t>54</a:t>
            </a:fld>
            <a:endParaRPr lang="ja-JP" altLang="en-US" dirty="0">
              <a:solidFill>
                <a:prstClr val="black">
                  <a:tint val="75000"/>
                </a:prstClr>
              </a:solidFill>
              <a:latin typeface="Calibri"/>
              <a:ea typeface="ＭＳ Ｐゴシック"/>
            </a:endParaRPr>
          </a:p>
        </p:txBody>
      </p:sp>
      <p:sp>
        <p:nvSpPr>
          <p:cNvPr id="8" name="テキスト ボックス 7"/>
          <p:cNvSpPr txBox="1"/>
          <p:nvPr/>
        </p:nvSpPr>
        <p:spPr>
          <a:xfrm>
            <a:off x="9012820" y="2469762"/>
            <a:ext cx="1957775" cy="646331"/>
          </a:xfrm>
          <a:prstGeom prst="rect">
            <a:avLst/>
          </a:prstGeom>
          <a:noFill/>
        </p:spPr>
        <p:txBody>
          <a:bodyPr wrap="square" rtlCol="0">
            <a:spAutoFit/>
          </a:bodyPr>
          <a:lstStyle/>
          <a:p>
            <a:pPr algn="ctr"/>
            <a:r>
              <a:rPr kumimoji="1" lang="en-US" altLang="ja-JP" sz="3600" dirty="0" smtClean="0"/>
              <a:t>(5.3)</a:t>
            </a:r>
            <a:endParaRPr kumimoji="1" lang="ja-JP" altLang="en-US" sz="3600" dirty="0"/>
          </a:p>
        </p:txBody>
      </p:sp>
      <p:sp>
        <p:nvSpPr>
          <p:cNvPr id="9" name="テキスト ボックス 8"/>
          <p:cNvSpPr txBox="1"/>
          <p:nvPr/>
        </p:nvSpPr>
        <p:spPr>
          <a:xfrm>
            <a:off x="11005871" y="5027730"/>
            <a:ext cx="1186129" cy="646331"/>
          </a:xfrm>
          <a:prstGeom prst="rect">
            <a:avLst/>
          </a:prstGeom>
          <a:noFill/>
        </p:spPr>
        <p:txBody>
          <a:bodyPr wrap="square" rtlCol="0">
            <a:spAutoFit/>
          </a:bodyPr>
          <a:lstStyle/>
          <a:p>
            <a:pPr algn="ctr"/>
            <a:r>
              <a:rPr kumimoji="1" lang="en-US" altLang="ja-JP" sz="3600" dirty="0" smtClean="0"/>
              <a:t>(5.4)</a:t>
            </a:r>
            <a:endParaRPr kumimoji="1" lang="ja-JP" altLang="en-US" sz="3600" dirty="0"/>
          </a:p>
        </p:txBody>
      </p:sp>
    </p:spTree>
    <p:extLst>
      <p:ext uri="{BB962C8B-B14F-4D97-AF65-F5344CB8AC3E}">
        <p14:creationId xmlns:p14="http://schemas.microsoft.com/office/powerpoint/2010/main" val="9129356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図形グループ 4"/>
          <p:cNvGrpSpPr/>
          <p:nvPr/>
        </p:nvGrpSpPr>
        <p:grpSpPr>
          <a:xfrm>
            <a:off x="634954" y="158770"/>
            <a:ext cx="9922210" cy="2522686"/>
            <a:chOff x="444500" y="283099"/>
            <a:chExt cx="7747000" cy="1939401"/>
          </a:xfrm>
        </p:grpSpPr>
        <p:pic>
          <p:nvPicPr>
            <p:cNvPr id="2" name="図 1" descr="TQ(偏微分).pdf"/>
            <p:cNvPicPr>
              <a:picLocks noChangeAspect="1"/>
            </p:cNvPicPr>
            <p:nvPr/>
          </p:nvPicPr>
          <p:blipFill rotWithShape="1">
            <a:blip r:embed="rId3">
              <a:extLst>
                <a:ext uri="{28A0092B-C50C-407E-A947-70E740481C1C}">
                  <a14:useLocalDpi xmlns:a14="http://schemas.microsoft.com/office/drawing/2010/main" val="0"/>
                </a:ext>
              </a:extLst>
            </a:blip>
            <a:srcRect b="49048"/>
            <a:stretch/>
          </p:blipFill>
          <p:spPr>
            <a:xfrm>
              <a:off x="444500" y="283099"/>
              <a:ext cx="3733800" cy="1939401"/>
            </a:xfrm>
            <a:prstGeom prst="rect">
              <a:avLst/>
            </a:prstGeom>
          </p:spPr>
        </p:pic>
        <p:pic>
          <p:nvPicPr>
            <p:cNvPr id="4" name="図 3" descr="TQ(偏微分).pdf"/>
            <p:cNvPicPr>
              <a:picLocks noChangeAspect="1"/>
            </p:cNvPicPr>
            <p:nvPr/>
          </p:nvPicPr>
          <p:blipFill rotWithShape="1">
            <a:blip r:embed="rId3">
              <a:extLst>
                <a:ext uri="{28A0092B-C50C-407E-A947-70E740481C1C}">
                  <a14:useLocalDpi xmlns:a14="http://schemas.microsoft.com/office/drawing/2010/main" val="0"/>
                </a:ext>
              </a:extLst>
            </a:blip>
            <a:srcRect t="50953"/>
            <a:stretch/>
          </p:blipFill>
          <p:spPr>
            <a:xfrm>
              <a:off x="4457700" y="283099"/>
              <a:ext cx="3733800" cy="1866899"/>
            </a:xfrm>
            <a:prstGeom prst="rect">
              <a:avLst/>
            </a:prstGeom>
          </p:spPr>
        </p:pic>
      </p:grpSp>
      <p:sp>
        <p:nvSpPr>
          <p:cNvPr id="6" name="テキスト ボックス 5"/>
          <p:cNvSpPr txBox="1"/>
          <p:nvPr/>
        </p:nvSpPr>
        <p:spPr>
          <a:xfrm>
            <a:off x="392966" y="2713684"/>
            <a:ext cx="11074399" cy="954107"/>
          </a:xfrm>
          <a:prstGeom prst="rect">
            <a:avLst/>
          </a:prstGeom>
          <a:noFill/>
        </p:spPr>
        <p:txBody>
          <a:bodyPr wrap="square" rtlCol="0">
            <a:spAutoFit/>
          </a:bodyPr>
          <a:lstStyle/>
          <a:p>
            <a:pPr defTabSz="457200"/>
            <a:r>
              <a:rPr lang="ja-JP" altLang="en-US" sz="2800" dirty="0" smtClean="0">
                <a:solidFill>
                  <a:prstClr val="black"/>
                </a:solidFill>
                <a:latin typeface="Cambria Math"/>
                <a:ea typeface="ヒラギノ明朝 Pro W3"/>
                <a:cs typeface="Cambria Math"/>
              </a:rPr>
              <a:t>以上の式を用いると、</a:t>
            </a:r>
            <a:r>
              <a:rPr lang="en-US" altLang="ja-JP" sz="2800" dirty="0" smtClean="0">
                <a:solidFill>
                  <a:prstClr val="black"/>
                </a:solidFill>
                <a:latin typeface="Cambria Math"/>
                <a:ea typeface="ヒラギノ明朝 Pro W3"/>
                <a:cs typeface="Cambria Math"/>
              </a:rPr>
              <a:t>TQ</a:t>
            </a:r>
            <a:r>
              <a:rPr lang="ja-JP" altLang="en-US" sz="2800" dirty="0" smtClean="0">
                <a:solidFill>
                  <a:prstClr val="black"/>
                </a:solidFill>
                <a:latin typeface="Cambria Math"/>
                <a:ea typeface="ヒラギノ明朝 Pro W3"/>
                <a:cs typeface="Cambria Math"/>
              </a:rPr>
              <a:t>補正関数の誤差</a:t>
            </a:r>
            <a:r>
              <a:rPr lang="en-US" altLang="ja-JP" sz="2800" dirty="0" err="1" smtClean="0">
                <a:solidFill>
                  <a:prstClr val="black"/>
                </a:solidFill>
                <a:latin typeface="Cambria Math"/>
                <a:ea typeface="ヒラギノ明朝 Pro W3"/>
                <a:cs typeface="Cambria Math"/>
              </a:rPr>
              <a:t>δΔT</a:t>
            </a:r>
            <a:r>
              <a:rPr lang="en-US" altLang="ja-JP" sz="2800" dirty="0" smtClean="0">
                <a:solidFill>
                  <a:prstClr val="black"/>
                </a:solidFill>
                <a:latin typeface="Cambria Math"/>
                <a:ea typeface="ヒラギノ明朝 Pro W3"/>
                <a:cs typeface="Cambria Math"/>
              </a:rPr>
              <a:t>(E)</a:t>
            </a:r>
            <a:r>
              <a:rPr lang="ja-JP" altLang="en-US" sz="2800" dirty="0" smtClean="0">
                <a:solidFill>
                  <a:prstClr val="black"/>
                </a:solidFill>
                <a:latin typeface="Cambria Math"/>
                <a:ea typeface="ヒラギノ明朝 Pro W3"/>
                <a:cs typeface="Cambria Math"/>
              </a:rPr>
              <a:t>は以下のように求めることができる。</a:t>
            </a:r>
            <a:endParaRPr lang="ja-JP" altLang="en-US" sz="2800" dirty="0">
              <a:solidFill>
                <a:prstClr val="black"/>
              </a:solidFill>
              <a:latin typeface="Cambria Math"/>
              <a:ea typeface="ヒラギノ明朝 Pro W3"/>
              <a:cs typeface="Cambria Math"/>
            </a:endParaRPr>
          </a:p>
        </p:txBody>
      </p:sp>
      <p:pic>
        <p:nvPicPr>
          <p:cNvPr id="7" name="図 6" descr="TQ補正関数の誤差.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964" y="3764139"/>
            <a:ext cx="11074400" cy="2886577"/>
          </a:xfrm>
          <a:prstGeom prst="rect">
            <a:avLst/>
          </a:prstGeom>
        </p:spPr>
      </p:pic>
      <p:sp>
        <p:nvSpPr>
          <p:cNvPr id="3" name="スライド番号プレースホルダー 2"/>
          <p:cNvSpPr>
            <a:spLocks noGrp="1"/>
          </p:cNvSpPr>
          <p:nvPr>
            <p:ph type="sldNum" sz="quarter" idx="12"/>
          </p:nvPr>
        </p:nvSpPr>
        <p:spPr>
          <a:xfrm>
            <a:off x="9293168" y="218560"/>
            <a:ext cx="2743200" cy="365125"/>
          </a:xfrm>
        </p:spPr>
        <p:txBody>
          <a:bodyPr/>
          <a:lstStyle/>
          <a:p>
            <a:fld id="{3BACC431-8771-E947-ACEE-CEB1AF5E901D}" type="slidenum">
              <a:rPr lang="ja-JP" altLang="en-US" smtClean="0">
                <a:solidFill>
                  <a:prstClr val="black">
                    <a:tint val="75000"/>
                  </a:prstClr>
                </a:solidFill>
                <a:latin typeface="Calibri"/>
                <a:ea typeface="ＭＳ Ｐゴシック"/>
              </a:rPr>
              <a:pPr/>
              <a:t>55</a:t>
            </a:fld>
            <a:endParaRPr lang="ja-JP" altLang="en-US" dirty="0">
              <a:solidFill>
                <a:prstClr val="black">
                  <a:tint val="75000"/>
                </a:prstClr>
              </a:solidFill>
              <a:latin typeface="Calibri"/>
              <a:ea typeface="ＭＳ Ｐゴシック"/>
            </a:endParaRPr>
          </a:p>
        </p:txBody>
      </p:sp>
      <p:sp>
        <p:nvSpPr>
          <p:cNvPr id="8" name="テキスト ボックス 7"/>
          <p:cNvSpPr txBox="1"/>
          <p:nvPr/>
        </p:nvSpPr>
        <p:spPr>
          <a:xfrm>
            <a:off x="11393898" y="5980352"/>
            <a:ext cx="952432" cy="523220"/>
          </a:xfrm>
          <a:prstGeom prst="rect">
            <a:avLst/>
          </a:prstGeom>
          <a:noFill/>
        </p:spPr>
        <p:txBody>
          <a:bodyPr wrap="square" rtlCol="0">
            <a:spAutoFit/>
          </a:bodyPr>
          <a:lstStyle/>
          <a:p>
            <a:r>
              <a:rPr kumimoji="1" lang="en-US" altLang="ja-JP" sz="2800" dirty="0" smtClean="0"/>
              <a:t>(5.5)</a:t>
            </a:r>
            <a:endParaRPr kumimoji="1" lang="ja-JP" altLang="en-US" sz="2800" dirty="0"/>
          </a:p>
        </p:txBody>
      </p:sp>
    </p:spTree>
    <p:extLst>
      <p:ext uri="{BB962C8B-B14F-4D97-AF65-F5344CB8AC3E}">
        <p14:creationId xmlns:p14="http://schemas.microsoft.com/office/powerpoint/2010/main" val="19962909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860323"/>
            <a:ext cx="10972800" cy="1782762"/>
          </a:xfrm>
        </p:spPr>
        <p:txBody>
          <a:bodyPr>
            <a:noAutofit/>
          </a:bodyPr>
          <a:lstStyle/>
          <a:p>
            <a:pPr algn="l"/>
            <a:r>
              <a:rPr kumimoji="1" lang="en-US" altLang="ja-JP" sz="2800" dirty="0" smtClean="0">
                <a:latin typeface="Cambria Math"/>
                <a:ea typeface="ヒラギノ明朝 Pro W3"/>
                <a:cs typeface="Cambria Math"/>
              </a:rPr>
              <a:t>TQ</a:t>
            </a:r>
            <a:r>
              <a:rPr kumimoji="1" lang="ja-JP" altLang="en-US" sz="2800" dirty="0" smtClean="0">
                <a:latin typeface="Cambria Math"/>
                <a:ea typeface="ヒラギノ明朝 Pro W3"/>
                <a:cs typeface="Cambria Math"/>
              </a:rPr>
              <a:t>補正関数</a:t>
            </a:r>
            <a:r>
              <a:rPr kumimoji="1" lang="en-US" altLang="ja-JP" sz="2800" dirty="0" smtClean="0">
                <a:latin typeface="Cambria Math"/>
                <a:ea typeface="ヒラギノ明朝 Pro W3"/>
                <a:cs typeface="Cambria Math"/>
              </a:rPr>
              <a:t>ΔT(E)</a:t>
            </a:r>
            <a:r>
              <a:rPr kumimoji="1" lang="ja-JP" altLang="en-US" sz="2800" dirty="0" smtClean="0">
                <a:latin typeface="Cambria Math"/>
                <a:ea typeface="ヒラギノ明朝 Pro W3"/>
                <a:cs typeface="Cambria Math"/>
              </a:rPr>
              <a:t>は求めた誤差</a:t>
            </a:r>
            <a:r>
              <a:rPr kumimoji="1" lang="en-US" altLang="ja-JP" sz="2800" dirty="0" err="1" smtClean="0">
                <a:latin typeface="Cambria Math"/>
                <a:ea typeface="ヒラギノ明朝 Pro W3"/>
                <a:cs typeface="Cambria Math"/>
              </a:rPr>
              <a:t>δΔT</a:t>
            </a:r>
            <a:r>
              <a:rPr kumimoji="1" lang="en-US" altLang="ja-JP" sz="2800" dirty="0" smtClean="0">
                <a:latin typeface="Cambria Math"/>
                <a:ea typeface="ヒラギノ明朝 Pro W3"/>
                <a:cs typeface="Cambria Math"/>
              </a:rPr>
              <a:t>(E)</a:t>
            </a:r>
            <a:r>
              <a:rPr kumimoji="1" lang="ja-JP" altLang="en-US" sz="2800" dirty="0" smtClean="0">
                <a:latin typeface="Cambria Math"/>
                <a:ea typeface="ヒラギノ明朝 Pro W3"/>
                <a:cs typeface="Cambria Math"/>
              </a:rPr>
              <a:t>を含めると</a:t>
            </a:r>
            <a:r>
              <a:rPr lang="en-US" altLang="ja-JP" sz="2800" dirty="0" smtClean="0">
                <a:latin typeface="Cambria Math"/>
                <a:ea typeface="ヒラギノ明朝 Pro W3"/>
                <a:cs typeface="Cambria Math"/>
              </a:rPr>
              <a:t>ΔT</a:t>
            </a:r>
            <a:r>
              <a:rPr lang="en-US" altLang="ja-JP" sz="2800" dirty="0">
                <a:latin typeface="Cambria Math"/>
                <a:ea typeface="ヒラギノ明朝 Pro W3"/>
                <a:cs typeface="Cambria Math"/>
              </a:rPr>
              <a:t>(E</a:t>
            </a:r>
            <a:r>
              <a:rPr lang="en-US" altLang="ja-JP" sz="2800" dirty="0" smtClean="0">
                <a:latin typeface="Cambria Math"/>
                <a:ea typeface="ヒラギノ明朝 Pro W3"/>
                <a:cs typeface="Cambria Math"/>
              </a:rPr>
              <a:t>)±</a:t>
            </a:r>
            <a:r>
              <a:rPr lang="en-US" altLang="ja-JP" sz="2800" dirty="0" err="1" smtClean="0">
                <a:latin typeface="Cambria Math"/>
                <a:ea typeface="ヒラギノ明朝 Pro W3"/>
                <a:cs typeface="Cambria Math"/>
              </a:rPr>
              <a:t>δΔT</a:t>
            </a:r>
            <a:r>
              <a:rPr lang="en-US" altLang="ja-JP" sz="2800" dirty="0">
                <a:latin typeface="Cambria Math"/>
                <a:ea typeface="ヒラギノ明朝 Pro W3"/>
                <a:cs typeface="Cambria Math"/>
              </a:rPr>
              <a:t>(E</a:t>
            </a:r>
            <a:r>
              <a:rPr lang="en-US" altLang="ja-JP" sz="2800" dirty="0" smtClean="0">
                <a:latin typeface="Cambria Math"/>
                <a:ea typeface="ヒラギノ明朝 Pro W3"/>
                <a:cs typeface="Cambria Math"/>
              </a:rPr>
              <a:t>)</a:t>
            </a:r>
            <a:r>
              <a:rPr lang="ja-JP" altLang="en-US" sz="2800" dirty="0" smtClean="0">
                <a:latin typeface="Cambria Math"/>
                <a:ea typeface="ヒラギノ明朝 Pro W3"/>
                <a:cs typeface="Cambria Math"/>
              </a:rPr>
              <a:t>で与えられると考えることができる。</a:t>
            </a:r>
            <a:r>
              <a:rPr lang="en-US" altLang="ja-JP" sz="2800" dirty="0" smtClean="0">
                <a:latin typeface="Cambria Math"/>
                <a:ea typeface="ヒラギノ明朝 Pro W3"/>
                <a:cs typeface="Cambria Math"/>
              </a:rPr>
              <a:t/>
            </a:r>
            <a:br>
              <a:rPr lang="en-US" altLang="ja-JP" sz="2800" dirty="0" smtClean="0">
                <a:latin typeface="Cambria Math"/>
                <a:ea typeface="ヒラギノ明朝 Pro W3"/>
                <a:cs typeface="Cambria Math"/>
              </a:rPr>
            </a:br>
            <a:r>
              <a:rPr kumimoji="1" lang="en-US" altLang="ja-JP" sz="2800" dirty="0" smtClean="0">
                <a:latin typeface="Cambria Math"/>
                <a:ea typeface="ヒラギノ明朝 Pro W3"/>
                <a:cs typeface="Cambria Math"/>
              </a:rPr>
              <a:t>TQ</a:t>
            </a:r>
            <a:r>
              <a:rPr kumimoji="1" lang="ja-JP" altLang="en-US" sz="2800" dirty="0" smtClean="0">
                <a:latin typeface="Cambria Math"/>
                <a:ea typeface="ヒラギノ明朝 Pro W3"/>
                <a:cs typeface="Cambria Math"/>
              </a:rPr>
              <a:t>補正関数の誤差</a:t>
            </a:r>
            <a:r>
              <a:rPr lang="en-US" altLang="ja-JP" sz="2800" dirty="0" err="1">
                <a:latin typeface="Cambria Math"/>
                <a:ea typeface="ヒラギノ明朝 Pro W3"/>
                <a:cs typeface="Cambria Math"/>
              </a:rPr>
              <a:t>δΔT</a:t>
            </a:r>
            <a:r>
              <a:rPr lang="en-US" altLang="ja-JP" sz="2800" dirty="0">
                <a:latin typeface="Cambria Math"/>
                <a:ea typeface="ヒラギノ明朝 Pro W3"/>
                <a:cs typeface="Cambria Math"/>
              </a:rPr>
              <a:t>(E)</a:t>
            </a:r>
            <a:r>
              <a:rPr kumimoji="1" lang="ja-JP" altLang="en-US" sz="2800" dirty="0" smtClean="0">
                <a:latin typeface="Cambria Math"/>
                <a:ea typeface="ヒラギノ明朝 Pro W3"/>
                <a:cs typeface="Cambria Math"/>
              </a:rPr>
              <a:t>を考慮した場合の</a:t>
            </a:r>
            <a:r>
              <a:rPr lang="ja-JP" altLang="ja-JP" sz="2800" dirty="0" smtClean="0">
                <a:latin typeface="Cambria Math"/>
                <a:ea typeface="ヒラギノ明朝 Pro W3"/>
                <a:cs typeface="Cambria Math"/>
              </a:rPr>
              <a:t>o</a:t>
            </a:r>
            <a:r>
              <a:rPr lang="en-US" altLang="ja-JP" sz="2800" dirty="0" smtClean="0">
                <a:latin typeface="Cambria Math"/>
                <a:ea typeface="ヒラギノ明朝 Pro W3"/>
                <a:cs typeface="Cambria Math"/>
              </a:rPr>
              <a:t>-Ps</a:t>
            </a:r>
            <a:r>
              <a:rPr lang="ja-JP" altLang="en-US" sz="2800" dirty="0" smtClean="0">
                <a:latin typeface="Cambria Math"/>
                <a:ea typeface="ヒラギノ明朝 Pro W3"/>
                <a:cs typeface="Cambria Math"/>
              </a:rPr>
              <a:t>の寿命は以下の表のようになる</a:t>
            </a:r>
            <a:r>
              <a:rPr lang="ja-JP" altLang="en-US" sz="2400" dirty="0" smtClean="0">
                <a:latin typeface="Cambria Math"/>
                <a:ea typeface="ヒラギノ明朝 Pro W3"/>
                <a:cs typeface="Cambria Math"/>
              </a:rPr>
              <a:t>。</a:t>
            </a:r>
            <a:endParaRPr kumimoji="1" lang="ja-JP" altLang="en-US" sz="2400" dirty="0">
              <a:latin typeface="Cambria Math"/>
              <a:ea typeface="ヒラギノ明朝 Pro W3"/>
              <a:cs typeface="Cambria Math"/>
            </a:endParaRPr>
          </a:p>
        </p:txBody>
      </p:sp>
      <p:graphicFrame>
        <p:nvGraphicFramePr>
          <p:cNvPr id="4" name="表 3"/>
          <p:cNvGraphicFramePr>
            <a:graphicFrameLocks noGrp="1"/>
          </p:cNvGraphicFramePr>
          <p:nvPr>
            <p:extLst>
              <p:ext uri="{D42A27DB-BD31-4B8C-83A1-F6EECF244321}">
                <p14:modId xmlns:p14="http://schemas.microsoft.com/office/powerpoint/2010/main" val="2034986164"/>
              </p:ext>
            </p:extLst>
          </p:nvPr>
        </p:nvGraphicFramePr>
        <p:xfrm>
          <a:off x="1913467" y="3321766"/>
          <a:ext cx="8128000" cy="2219616"/>
        </p:xfrm>
        <a:graphic>
          <a:graphicData uri="http://schemas.openxmlformats.org/drawingml/2006/table">
            <a:tbl>
              <a:tblPr firstRow="1" bandRow="1">
                <a:tableStyleId>{5C22544A-7EE6-4342-B048-85BDC9FD1C3A}</a:tableStyleId>
              </a:tblPr>
              <a:tblGrid>
                <a:gridCol w="2032000"/>
                <a:gridCol w="2032000"/>
                <a:gridCol w="2032000"/>
                <a:gridCol w="2032000"/>
              </a:tblGrid>
              <a:tr h="665136">
                <a:tc>
                  <a:txBody>
                    <a:bodyPr/>
                    <a:lstStyle/>
                    <a:p>
                      <a:pPr algn="ctr"/>
                      <a:endParaRPr lang="ja-JP" altLang="en-US" sz="2800" b="0" dirty="0">
                        <a:latin typeface="Cambria Math"/>
                        <a:ea typeface="ヒラギノ明朝 Pro W3"/>
                        <a:cs typeface="Cambria Math"/>
                      </a:endParaRPr>
                    </a:p>
                  </a:txBody>
                  <a:tcPr marL="121920" marR="121920"/>
                </a:tc>
                <a:tc>
                  <a:txBody>
                    <a:bodyPr/>
                    <a:lstStyle/>
                    <a:p>
                      <a:pPr algn="ctr"/>
                      <a:r>
                        <a:rPr kumimoji="1" lang="en-US" altLang="ja-JP" sz="2800" b="0" dirty="0" err="1" smtClean="0">
                          <a:latin typeface="Cambria Math"/>
                          <a:ea typeface="ヒラギノ明朝 Pro W3"/>
                          <a:cs typeface="Cambria Math"/>
                        </a:rPr>
                        <a:t>τ</a:t>
                      </a:r>
                      <a:r>
                        <a:rPr kumimoji="1" lang="en-US" altLang="ja-JP" sz="2800" b="0" baseline="-25000" dirty="0" err="1" smtClean="0">
                          <a:latin typeface="Cambria Math"/>
                          <a:ea typeface="ヒラギノ明朝 Pro W3"/>
                          <a:cs typeface="Cambria Math"/>
                        </a:rPr>
                        <a:t>ΔT+δΔT</a:t>
                      </a:r>
                      <a:r>
                        <a:rPr kumimoji="1" lang="ja-JP" altLang="en-US" sz="2800" b="0" baseline="-25000" dirty="0" smtClean="0">
                          <a:latin typeface="Cambria Math"/>
                          <a:ea typeface="ヒラギノ明朝 Pro W3"/>
                          <a:cs typeface="Cambria Math"/>
                        </a:rPr>
                        <a:t> </a:t>
                      </a:r>
                      <a:r>
                        <a:rPr kumimoji="1" lang="en-US" altLang="ja-JP" sz="2800" b="0" baseline="0" dirty="0" smtClean="0">
                          <a:latin typeface="Cambria Math"/>
                          <a:ea typeface="ヒラギノ明朝 Pro W3"/>
                          <a:cs typeface="Cambria Math"/>
                        </a:rPr>
                        <a:t>[ns]</a:t>
                      </a:r>
                      <a:endParaRPr kumimoji="1" lang="ja-JP" altLang="en-US" sz="2800" b="0" dirty="0">
                        <a:latin typeface="Cambria Math"/>
                        <a:ea typeface="ヒラギノ明朝 Pro W3"/>
                        <a:cs typeface="Cambria Math"/>
                      </a:endParaRPr>
                    </a:p>
                  </a:txBody>
                  <a:tcPr marL="121920" marR="12192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2800" b="0" dirty="0" err="1" smtClean="0">
                          <a:latin typeface="Cambria Math"/>
                          <a:ea typeface="ヒラギノ明朝 Pro W3"/>
                          <a:cs typeface="Cambria Math"/>
                        </a:rPr>
                        <a:t>τ</a:t>
                      </a:r>
                      <a:r>
                        <a:rPr kumimoji="1" lang="en-US" altLang="ja-JP" sz="2800" b="0" baseline="-25000" dirty="0" err="1" smtClean="0">
                          <a:latin typeface="Cambria Math"/>
                          <a:ea typeface="ヒラギノ明朝 Pro W3"/>
                          <a:cs typeface="Cambria Math"/>
                        </a:rPr>
                        <a:t>ΔT</a:t>
                      </a:r>
                      <a:r>
                        <a:rPr kumimoji="1" lang="ja-JP" altLang="en-US" sz="2800" b="0" baseline="-25000" dirty="0" smtClean="0">
                          <a:latin typeface="Cambria Math"/>
                          <a:ea typeface="ヒラギノ明朝 Pro W3"/>
                          <a:cs typeface="Cambria Math"/>
                        </a:rPr>
                        <a:t> </a:t>
                      </a:r>
                      <a:r>
                        <a:rPr kumimoji="1" lang="en-US" altLang="ja-JP" sz="2800" b="0" baseline="0" dirty="0" smtClean="0">
                          <a:latin typeface="Cambria Math"/>
                          <a:ea typeface="ヒラギノ明朝 Pro W3"/>
                          <a:cs typeface="Cambria Math"/>
                        </a:rPr>
                        <a:t>[ns]</a:t>
                      </a:r>
                      <a:endParaRPr kumimoji="1" lang="ja-JP" altLang="en-US" sz="2800" b="0" dirty="0" smtClean="0">
                        <a:latin typeface="Cambria Math"/>
                        <a:ea typeface="ヒラギノ明朝 Pro W3"/>
                        <a:cs typeface="Cambria Math"/>
                      </a:endParaRPr>
                    </a:p>
                  </a:txBody>
                  <a:tcPr marL="121920" marR="12192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2800" b="0" dirty="0" err="1" smtClean="0">
                          <a:latin typeface="Cambria Math"/>
                          <a:ea typeface="ヒラギノ明朝 Pro W3"/>
                          <a:cs typeface="Cambria Math"/>
                        </a:rPr>
                        <a:t>τ</a:t>
                      </a:r>
                      <a:r>
                        <a:rPr kumimoji="1" lang="en-US" altLang="ja-JP" sz="2800" b="0" baseline="-25000" dirty="0" err="1" smtClean="0">
                          <a:latin typeface="Cambria Math"/>
                          <a:ea typeface="ヒラギノ明朝 Pro W3"/>
                          <a:cs typeface="Cambria Math"/>
                        </a:rPr>
                        <a:t>ΔT-δΔT</a:t>
                      </a:r>
                      <a:r>
                        <a:rPr kumimoji="1" lang="ja-JP" altLang="en-US" sz="2800" b="0" baseline="-25000" dirty="0" smtClean="0">
                          <a:latin typeface="Cambria Math"/>
                          <a:ea typeface="ヒラギノ明朝 Pro W3"/>
                          <a:cs typeface="Cambria Math"/>
                        </a:rPr>
                        <a:t> </a:t>
                      </a:r>
                      <a:r>
                        <a:rPr kumimoji="1" lang="en-US" altLang="ja-JP" sz="2800" b="0" baseline="0" dirty="0" smtClean="0">
                          <a:latin typeface="Cambria Math"/>
                          <a:ea typeface="ヒラギノ明朝 Pro W3"/>
                          <a:cs typeface="Cambria Math"/>
                        </a:rPr>
                        <a:t>[ns]</a:t>
                      </a:r>
                      <a:endParaRPr kumimoji="1" lang="ja-JP" altLang="en-US" sz="2800" b="0" dirty="0" smtClean="0">
                        <a:latin typeface="Cambria Math"/>
                        <a:ea typeface="ヒラギノ明朝 Pro W3"/>
                        <a:cs typeface="Cambria Math"/>
                      </a:endParaRPr>
                    </a:p>
                  </a:txBody>
                  <a:tcPr marL="121920" marR="121920"/>
                </a:tc>
              </a:tr>
              <a:tr h="370840">
                <a:tc>
                  <a:txBody>
                    <a:bodyPr/>
                    <a:lstStyle/>
                    <a:p>
                      <a:pPr algn="ctr"/>
                      <a:r>
                        <a:rPr kumimoji="1" lang="en-US" altLang="ja-JP" sz="2800" b="0" dirty="0" smtClean="0">
                          <a:latin typeface="Cambria Math"/>
                          <a:ea typeface="ヒラギノ明朝 Pro W3"/>
                          <a:cs typeface="Cambria Math"/>
                        </a:rPr>
                        <a:t>NaI2</a:t>
                      </a:r>
                      <a:endParaRPr kumimoji="1" lang="ja-JP" altLang="en-US" sz="2800" b="0" dirty="0">
                        <a:latin typeface="Cambria Math"/>
                        <a:ea typeface="ヒラギノ明朝 Pro W3"/>
                        <a:cs typeface="Cambria Math"/>
                      </a:endParaRPr>
                    </a:p>
                  </a:txBody>
                  <a:tcPr marL="121920" marR="121920"/>
                </a:tc>
                <a:tc>
                  <a:txBody>
                    <a:bodyPr/>
                    <a:lstStyle/>
                    <a:p>
                      <a:pPr algn="ctr"/>
                      <a:r>
                        <a:rPr kumimoji="1" lang="en-US" altLang="en-US" sz="2800" dirty="0" smtClean="0">
                          <a:latin typeface="+mn-lt"/>
                          <a:ea typeface="ヒラギノ明朝 Pro W3"/>
                          <a:cs typeface="Cambria Math"/>
                        </a:rPr>
                        <a:t>161.3±</a:t>
                      </a:r>
                      <a:r>
                        <a:rPr kumimoji="1" lang="en-US" altLang="ja-JP" sz="2800" dirty="0" smtClean="0">
                          <a:latin typeface="+mn-lt"/>
                          <a:ea typeface="ヒラギノ明朝 Pro W3"/>
                          <a:cs typeface="Cambria Math"/>
                        </a:rPr>
                        <a:t>3.1</a:t>
                      </a:r>
                      <a:endParaRPr kumimoji="1" lang="ja-JP" altLang="en-US" sz="2800" b="0" dirty="0">
                        <a:latin typeface="+mn-lt"/>
                        <a:ea typeface="ヒラギノ明朝 Pro W3"/>
                        <a:cs typeface="Cambria Math"/>
                      </a:endParaRPr>
                    </a:p>
                  </a:txBody>
                  <a:tcPr marL="121920" marR="121920"/>
                </a:tc>
                <a:tc>
                  <a:txBody>
                    <a:bodyPr/>
                    <a:lstStyle/>
                    <a:p>
                      <a:pPr algn="ctr"/>
                      <a:r>
                        <a:rPr kumimoji="1" lang="ja-JP" altLang="en-US" sz="2800" dirty="0" smtClean="0">
                          <a:latin typeface="+mn-lt"/>
                        </a:rPr>
                        <a:t>1</a:t>
                      </a:r>
                      <a:r>
                        <a:rPr kumimoji="1" lang="en-US" altLang="ja-JP" sz="2800" dirty="0" smtClean="0">
                          <a:latin typeface="+mn-lt"/>
                        </a:rPr>
                        <a:t>55.</a:t>
                      </a:r>
                      <a:r>
                        <a:rPr kumimoji="1" lang="ja-JP" altLang="ja-JP" sz="2800" dirty="0" smtClean="0">
                          <a:latin typeface="+mn-lt"/>
                        </a:rPr>
                        <a:t>8</a:t>
                      </a:r>
                      <a:r>
                        <a:rPr kumimoji="1" lang="en-US" altLang="en-US" sz="2800" dirty="0" smtClean="0">
                          <a:latin typeface="+mn-lt"/>
                        </a:rPr>
                        <a:t>±</a:t>
                      </a:r>
                      <a:r>
                        <a:rPr kumimoji="1" lang="ja-JP" altLang="ja-JP" sz="2800" dirty="0" smtClean="0">
                          <a:latin typeface="+mn-lt"/>
                        </a:rPr>
                        <a:t>2</a:t>
                      </a:r>
                      <a:r>
                        <a:rPr kumimoji="1" lang="en-US" altLang="ja-JP" sz="2800" dirty="0" smtClean="0">
                          <a:latin typeface="+mn-lt"/>
                        </a:rPr>
                        <a:t>.9</a:t>
                      </a:r>
                      <a:endParaRPr kumimoji="1" lang="ja-JP" altLang="en-US" sz="2800" dirty="0">
                        <a:latin typeface="+mn-lt"/>
                      </a:endParaRPr>
                    </a:p>
                  </a:txBody>
                  <a:tcPr marL="121920" marR="121920"/>
                </a:tc>
                <a:tc>
                  <a:txBody>
                    <a:bodyPr/>
                    <a:lstStyle/>
                    <a:p>
                      <a:pPr algn="ctr"/>
                      <a:r>
                        <a:rPr kumimoji="1" lang="en-US" altLang="ja-JP" sz="2800" dirty="0" smtClean="0">
                          <a:latin typeface="+mn-lt"/>
                          <a:ea typeface="ヒラギノ明朝 Pro W3"/>
                          <a:cs typeface="Cambria Math"/>
                        </a:rPr>
                        <a:t>151</a:t>
                      </a:r>
                      <a:r>
                        <a:rPr kumimoji="1" lang="en-US" altLang="en-US" sz="2800" dirty="0" smtClean="0">
                          <a:latin typeface="+mn-lt"/>
                          <a:ea typeface="ヒラギノ明朝 Pro W3"/>
                          <a:cs typeface="Cambria Math"/>
                        </a:rPr>
                        <a:t>.0±2.7</a:t>
                      </a:r>
                      <a:endParaRPr kumimoji="1" lang="ja-JP" altLang="en-US" sz="2800" b="0" dirty="0">
                        <a:latin typeface="+mn-lt"/>
                        <a:ea typeface="ヒラギノ明朝 Pro W3"/>
                        <a:cs typeface="Cambria Math"/>
                      </a:endParaRPr>
                    </a:p>
                  </a:txBody>
                  <a:tcPr marL="121920" marR="121920"/>
                </a:tc>
              </a:tr>
              <a:tr h="370840">
                <a:tc>
                  <a:txBody>
                    <a:bodyPr/>
                    <a:lstStyle/>
                    <a:p>
                      <a:pPr algn="ctr"/>
                      <a:r>
                        <a:rPr kumimoji="1" lang="en-US" altLang="ja-JP" sz="2800" b="0" dirty="0" smtClean="0">
                          <a:latin typeface="Cambria Math"/>
                          <a:ea typeface="ヒラギノ明朝 Pro W3"/>
                          <a:cs typeface="Cambria Math"/>
                        </a:rPr>
                        <a:t>NaI3</a:t>
                      </a:r>
                      <a:endParaRPr kumimoji="1" lang="ja-JP" altLang="en-US" sz="2800" b="0" dirty="0">
                        <a:latin typeface="Cambria Math"/>
                        <a:ea typeface="ヒラギノ明朝 Pro W3"/>
                        <a:cs typeface="Cambria Math"/>
                      </a:endParaRPr>
                    </a:p>
                  </a:txBody>
                  <a:tcPr marL="121920" marR="121920"/>
                </a:tc>
                <a:tc>
                  <a:txBody>
                    <a:bodyPr/>
                    <a:lstStyle/>
                    <a:p>
                      <a:pPr algn="ctr"/>
                      <a:r>
                        <a:rPr kumimoji="1" lang="en-US" altLang="ja-JP" sz="2800" dirty="0" smtClean="0">
                          <a:latin typeface="+mn-lt"/>
                          <a:ea typeface="ヒラギノ明朝 Pro W3"/>
                          <a:cs typeface="Cambria Math"/>
                        </a:rPr>
                        <a:t>262.2</a:t>
                      </a:r>
                      <a:r>
                        <a:rPr kumimoji="1" lang="en-US" altLang="en-US" sz="2800" dirty="0" smtClean="0">
                          <a:latin typeface="+mn-lt"/>
                          <a:ea typeface="ヒラギノ明朝 Pro W3"/>
                          <a:cs typeface="Cambria Math"/>
                        </a:rPr>
                        <a:t>±</a:t>
                      </a:r>
                      <a:r>
                        <a:rPr kumimoji="1" lang="en-US" altLang="ja-JP" sz="2800" dirty="0" smtClean="0">
                          <a:latin typeface="+mn-lt"/>
                          <a:ea typeface="ヒラギノ明朝 Pro W3"/>
                          <a:cs typeface="Cambria Math"/>
                        </a:rPr>
                        <a:t>5.5</a:t>
                      </a:r>
                      <a:endParaRPr kumimoji="1" lang="ja-JP" altLang="en-US" sz="2800" b="0" dirty="0">
                        <a:latin typeface="+mn-lt"/>
                        <a:ea typeface="ヒラギノ明朝 Pro W3"/>
                        <a:cs typeface="Cambria Math"/>
                      </a:endParaRPr>
                    </a:p>
                  </a:txBody>
                  <a:tcPr marL="121920" marR="121920"/>
                </a:tc>
                <a:tc>
                  <a:txBody>
                    <a:bodyPr/>
                    <a:lstStyle/>
                    <a:p>
                      <a:pPr algn="ctr"/>
                      <a:r>
                        <a:rPr kumimoji="1" lang="en-US" altLang="en-US" sz="2800" dirty="0" smtClean="0">
                          <a:latin typeface="+mn-lt"/>
                        </a:rPr>
                        <a:t>2</a:t>
                      </a:r>
                      <a:r>
                        <a:rPr kumimoji="1" lang="en-US" altLang="ja-JP" sz="2800" dirty="0" smtClean="0">
                          <a:latin typeface="+mn-lt"/>
                        </a:rPr>
                        <a:t>53.7</a:t>
                      </a:r>
                      <a:r>
                        <a:rPr kumimoji="1" lang="en-US" altLang="en-US" sz="2800" dirty="0" smtClean="0">
                          <a:latin typeface="+mn-lt"/>
                        </a:rPr>
                        <a:t>±5.1</a:t>
                      </a:r>
                      <a:endParaRPr kumimoji="1" lang="ja-JP" altLang="en-US" sz="2800" dirty="0">
                        <a:latin typeface="+mn-lt"/>
                      </a:endParaRPr>
                    </a:p>
                  </a:txBody>
                  <a:tcPr marL="121920" marR="121920"/>
                </a:tc>
                <a:tc>
                  <a:txBody>
                    <a:bodyPr/>
                    <a:lstStyle/>
                    <a:p>
                      <a:pPr algn="ctr"/>
                      <a:r>
                        <a:rPr kumimoji="1" lang="en-US" altLang="en-US" sz="2800" dirty="0" smtClean="0">
                          <a:latin typeface="+mn-lt"/>
                          <a:ea typeface="ヒラギノ明朝 Pro W3"/>
                          <a:cs typeface="Cambria Math"/>
                        </a:rPr>
                        <a:t>237.2±4.6</a:t>
                      </a:r>
                      <a:endParaRPr kumimoji="1" lang="ja-JP" altLang="en-US" sz="2800" b="0" dirty="0">
                        <a:latin typeface="+mn-lt"/>
                        <a:ea typeface="ヒラギノ明朝 Pro W3"/>
                        <a:cs typeface="Cambria Math"/>
                      </a:endParaRPr>
                    </a:p>
                  </a:txBody>
                  <a:tcPr marL="121920" marR="121920"/>
                </a:tc>
              </a:tr>
              <a:tr h="370840">
                <a:tc>
                  <a:txBody>
                    <a:bodyPr/>
                    <a:lstStyle/>
                    <a:p>
                      <a:pPr algn="ctr"/>
                      <a:r>
                        <a:rPr kumimoji="1" lang="en-US" altLang="ja-JP" sz="2800" b="0" dirty="0" smtClean="0">
                          <a:latin typeface="Cambria Math"/>
                          <a:ea typeface="ヒラギノ明朝 Pro W3"/>
                          <a:cs typeface="Cambria Math"/>
                        </a:rPr>
                        <a:t>NaI4</a:t>
                      </a:r>
                      <a:endParaRPr kumimoji="1" lang="ja-JP" altLang="en-US" sz="2800" b="0" dirty="0">
                        <a:latin typeface="Cambria Math"/>
                        <a:ea typeface="ヒラギノ明朝 Pro W3"/>
                        <a:cs typeface="Cambria Math"/>
                      </a:endParaRPr>
                    </a:p>
                  </a:txBody>
                  <a:tcPr marL="121920" marR="121920"/>
                </a:tc>
                <a:tc>
                  <a:txBody>
                    <a:bodyPr/>
                    <a:lstStyle/>
                    <a:p>
                      <a:pPr algn="ctr"/>
                      <a:r>
                        <a:rPr kumimoji="1" lang="en-US" altLang="ja-JP" sz="2800" dirty="0" smtClean="0">
                          <a:latin typeface="+mn-lt"/>
                          <a:ea typeface="ヒラギノ明朝 Pro W3"/>
                          <a:cs typeface="Cambria Math"/>
                        </a:rPr>
                        <a:t>130.6</a:t>
                      </a:r>
                      <a:r>
                        <a:rPr kumimoji="1" lang="en-US" altLang="en-US" sz="2800" dirty="0" smtClean="0">
                          <a:latin typeface="+mn-lt"/>
                          <a:ea typeface="ヒラギノ明朝 Pro W3"/>
                          <a:cs typeface="Cambria Math"/>
                        </a:rPr>
                        <a:t>±</a:t>
                      </a:r>
                      <a:r>
                        <a:rPr kumimoji="1" lang="en-US" altLang="ja-JP" sz="2800" dirty="0" smtClean="0">
                          <a:latin typeface="+mn-lt"/>
                          <a:ea typeface="ヒラギノ明朝 Pro W3"/>
                          <a:cs typeface="Cambria Math"/>
                        </a:rPr>
                        <a:t>1.8</a:t>
                      </a:r>
                      <a:endParaRPr kumimoji="1" lang="ja-JP" altLang="en-US" sz="2800" b="0" dirty="0">
                        <a:latin typeface="+mn-lt"/>
                        <a:ea typeface="ヒラギノ明朝 Pro W3"/>
                        <a:cs typeface="Cambria Math"/>
                      </a:endParaRPr>
                    </a:p>
                  </a:txBody>
                  <a:tcPr marL="121920" marR="121920"/>
                </a:tc>
                <a:tc>
                  <a:txBody>
                    <a:bodyPr/>
                    <a:lstStyle/>
                    <a:p>
                      <a:pPr algn="ctr"/>
                      <a:r>
                        <a:rPr kumimoji="1" lang="en-US" altLang="en-US" sz="2800" dirty="0" smtClean="0">
                          <a:latin typeface="+mn-lt"/>
                        </a:rPr>
                        <a:t>124.</a:t>
                      </a:r>
                      <a:r>
                        <a:rPr kumimoji="1" lang="en-US" altLang="ja-JP" sz="2800" dirty="0" smtClean="0">
                          <a:latin typeface="+mn-lt"/>
                        </a:rPr>
                        <a:t>6</a:t>
                      </a:r>
                      <a:r>
                        <a:rPr kumimoji="1" lang="en-US" altLang="en-US" sz="2800" dirty="0" smtClean="0">
                          <a:latin typeface="+mn-lt"/>
                        </a:rPr>
                        <a:t>±1.7</a:t>
                      </a:r>
                      <a:endParaRPr kumimoji="1" lang="ja-JP" altLang="en-US" sz="2800" dirty="0">
                        <a:latin typeface="+mn-lt"/>
                      </a:endParaRPr>
                    </a:p>
                  </a:txBody>
                  <a:tcPr marL="121920" marR="121920"/>
                </a:tc>
                <a:tc>
                  <a:txBody>
                    <a:bodyPr/>
                    <a:lstStyle/>
                    <a:p>
                      <a:pPr algn="ctr"/>
                      <a:r>
                        <a:rPr kumimoji="1" lang="en-US" altLang="en-US" sz="2800" dirty="0" smtClean="0">
                          <a:latin typeface="+mn-lt"/>
                          <a:ea typeface="ヒラギノ明朝 Pro W3"/>
                          <a:cs typeface="Cambria Math"/>
                        </a:rPr>
                        <a:t>120.3±1.6</a:t>
                      </a:r>
                      <a:endParaRPr kumimoji="1" lang="ja-JP" altLang="en-US" sz="2800" b="0" dirty="0">
                        <a:latin typeface="+mn-lt"/>
                        <a:ea typeface="ヒラギノ明朝 Pro W3"/>
                        <a:cs typeface="Cambria Math"/>
                      </a:endParaRPr>
                    </a:p>
                  </a:txBody>
                  <a:tcPr marL="121920" marR="121920"/>
                </a:tc>
              </a:tr>
            </a:tbl>
          </a:graphicData>
        </a:graphic>
      </p:graphicFrame>
      <p:sp>
        <p:nvSpPr>
          <p:cNvPr id="5" name="テキスト ボックス 4"/>
          <p:cNvSpPr txBox="1"/>
          <p:nvPr/>
        </p:nvSpPr>
        <p:spPr>
          <a:xfrm>
            <a:off x="1913467" y="2881868"/>
            <a:ext cx="8128000" cy="461665"/>
          </a:xfrm>
          <a:prstGeom prst="rect">
            <a:avLst/>
          </a:prstGeom>
          <a:noFill/>
        </p:spPr>
        <p:txBody>
          <a:bodyPr wrap="square" rtlCol="0">
            <a:spAutoFit/>
          </a:bodyPr>
          <a:lstStyle/>
          <a:p>
            <a:pPr algn="ctr" defTabSz="457200"/>
            <a:r>
              <a:rPr lang="ja-JP" altLang="en-US" sz="2400" dirty="0" smtClean="0">
                <a:solidFill>
                  <a:prstClr val="black"/>
                </a:solidFill>
                <a:latin typeface="Cambria Math"/>
                <a:ea typeface="ヒラギノ明朝 Pro W3"/>
                <a:cs typeface="Cambria Math"/>
              </a:rPr>
              <a:t>表</a:t>
            </a:r>
            <a:r>
              <a:rPr lang="en-US" altLang="ja-JP" sz="2400" dirty="0" smtClean="0">
                <a:solidFill>
                  <a:prstClr val="black"/>
                </a:solidFill>
                <a:latin typeface="Cambria Math"/>
                <a:ea typeface="ヒラギノ明朝 Pro W3"/>
                <a:cs typeface="Cambria Math"/>
              </a:rPr>
              <a:t>5.4</a:t>
            </a:r>
            <a:r>
              <a:rPr lang="ja-JP" altLang="en-US" sz="2400" dirty="0" smtClean="0">
                <a:solidFill>
                  <a:prstClr val="black"/>
                </a:solidFill>
                <a:latin typeface="Cambria Math"/>
                <a:ea typeface="ヒラギノ明朝 Pro W3"/>
                <a:cs typeface="Cambria Math"/>
              </a:rPr>
              <a:t> </a:t>
            </a:r>
            <a:r>
              <a:rPr lang="en-US" altLang="ja-JP" sz="2400" dirty="0" smtClean="0">
                <a:solidFill>
                  <a:prstClr val="black"/>
                </a:solidFill>
                <a:latin typeface="Cambria Math"/>
                <a:ea typeface="ヒラギノ明朝 Pro W3"/>
                <a:cs typeface="Cambria Math"/>
              </a:rPr>
              <a:t>TQ</a:t>
            </a:r>
            <a:r>
              <a:rPr lang="ja-JP" altLang="en-US" sz="2400" dirty="0" smtClean="0">
                <a:solidFill>
                  <a:prstClr val="black"/>
                </a:solidFill>
                <a:latin typeface="Cambria Math"/>
                <a:ea typeface="ヒラギノ明朝 Pro W3"/>
                <a:cs typeface="Cambria Math"/>
              </a:rPr>
              <a:t>補正関数の誤差を考慮した時の</a:t>
            </a:r>
            <a:r>
              <a:rPr lang="en-US" altLang="ja-JP" sz="2400" dirty="0" smtClean="0">
                <a:solidFill>
                  <a:prstClr val="black"/>
                </a:solidFill>
                <a:latin typeface="Cambria Math"/>
                <a:ea typeface="ヒラギノ明朝 Pro W3"/>
                <a:cs typeface="Cambria Math"/>
              </a:rPr>
              <a:t>o-Ps</a:t>
            </a:r>
            <a:r>
              <a:rPr lang="ja-JP" altLang="en-US" sz="2400" dirty="0" smtClean="0">
                <a:solidFill>
                  <a:prstClr val="black"/>
                </a:solidFill>
                <a:latin typeface="Cambria Math"/>
                <a:ea typeface="ヒラギノ明朝 Pro W3"/>
                <a:cs typeface="Cambria Math"/>
              </a:rPr>
              <a:t>の寿命</a:t>
            </a:r>
            <a:endParaRPr lang="ja-JP" altLang="en-US" sz="2400" dirty="0">
              <a:solidFill>
                <a:prstClr val="black"/>
              </a:solidFill>
              <a:latin typeface="Cambria Math"/>
              <a:ea typeface="ヒラギノ明朝 Pro W3"/>
              <a:cs typeface="Cambria Math"/>
            </a:endParaRPr>
          </a:p>
        </p:txBody>
      </p:sp>
      <p:sp>
        <p:nvSpPr>
          <p:cNvPr id="3" name="スライド番号プレースホルダー 2"/>
          <p:cNvSpPr>
            <a:spLocks noGrp="1"/>
          </p:cNvSpPr>
          <p:nvPr>
            <p:ph type="sldNum" sz="quarter" idx="12"/>
          </p:nvPr>
        </p:nvSpPr>
        <p:spPr/>
        <p:txBody>
          <a:bodyPr/>
          <a:lstStyle/>
          <a:p>
            <a:fld id="{3BACC431-8771-E947-ACEE-CEB1AF5E901D}" type="slidenum">
              <a:rPr lang="ja-JP" altLang="en-US" smtClean="0">
                <a:solidFill>
                  <a:prstClr val="black">
                    <a:tint val="75000"/>
                  </a:prstClr>
                </a:solidFill>
                <a:latin typeface="Calibri"/>
                <a:ea typeface="ＭＳ Ｐゴシック"/>
              </a:rPr>
              <a:pPr/>
              <a:t>56</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927277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1129034"/>
          </a:xfrm>
        </p:spPr>
        <p:style>
          <a:lnRef idx="1">
            <a:schemeClr val="accent1"/>
          </a:lnRef>
          <a:fillRef idx="3">
            <a:schemeClr val="accent1"/>
          </a:fillRef>
          <a:effectRef idx="2">
            <a:schemeClr val="accent1"/>
          </a:effectRef>
          <a:fontRef idx="minor">
            <a:schemeClr val="lt1"/>
          </a:fontRef>
        </p:style>
        <p:txBody>
          <a:bodyPr/>
          <a:lstStyle/>
          <a:p>
            <a:pPr algn="l"/>
            <a:r>
              <a:rPr lang="en-US" altLang="ja-JP" dirty="0"/>
              <a:t>pick-off</a:t>
            </a:r>
            <a:r>
              <a:rPr lang="ja-JP" altLang="en-US" dirty="0"/>
              <a:t>補正関数の誤差の評価</a:t>
            </a:r>
            <a:endParaRPr kumimoji="1" lang="ja-JP" altLang="en-US" dirty="0"/>
          </a:p>
        </p:txBody>
      </p:sp>
      <p:pic>
        <p:nvPicPr>
          <p:cNvPr id="4" name="図 3" descr="pick-off補正関数.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202" y="2430093"/>
            <a:ext cx="10970752" cy="2421225"/>
          </a:xfrm>
          <a:prstGeom prst="rect">
            <a:avLst/>
          </a:prstGeom>
        </p:spPr>
      </p:pic>
      <p:sp>
        <p:nvSpPr>
          <p:cNvPr id="5" name="テキスト ボックス 4"/>
          <p:cNvSpPr txBox="1"/>
          <p:nvPr/>
        </p:nvSpPr>
        <p:spPr>
          <a:xfrm>
            <a:off x="607552" y="1561676"/>
            <a:ext cx="10972800" cy="523220"/>
          </a:xfrm>
          <a:prstGeom prst="rect">
            <a:avLst/>
          </a:prstGeom>
          <a:noFill/>
        </p:spPr>
        <p:txBody>
          <a:bodyPr wrap="square" rtlCol="0">
            <a:spAutoFit/>
          </a:bodyPr>
          <a:lstStyle/>
          <a:p>
            <a:pPr defTabSz="457200"/>
            <a:r>
              <a:rPr lang="en-US" altLang="ja-JP" sz="2800" dirty="0" smtClean="0">
                <a:solidFill>
                  <a:prstClr val="black"/>
                </a:solidFill>
                <a:latin typeface="Cambria Math"/>
                <a:ea typeface="ヒラギノ明朝 Pro W3"/>
                <a:cs typeface="Cambria Math"/>
              </a:rPr>
              <a:t>pick-off</a:t>
            </a:r>
            <a:r>
              <a:rPr lang="ja-JP" altLang="en-US" sz="2800" dirty="0" smtClean="0">
                <a:solidFill>
                  <a:prstClr val="black"/>
                </a:solidFill>
                <a:latin typeface="Cambria Math"/>
                <a:ea typeface="ヒラギノ明朝 Pro W3"/>
                <a:cs typeface="Cambria Math"/>
              </a:rPr>
              <a:t>補正関数</a:t>
            </a:r>
            <a:r>
              <a:rPr lang="en-US" altLang="ja-JP" sz="2800" dirty="0" smtClean="0">
                <a:solidFill>
                  <a:prstClr val="black"/>
                </a:solidFill>
                <a:latin typeface="Cambria Math"/>
                <a:ea typeface="ヒラギノ明朝 Pro W3"/>
                <a:cs typeface="Cambria Math"/>
              </a:rPr>
              <a:t>f(t)</a:t>
            </a:r>
            <a:r>
              <a:rPr lang="ja-JP" altLang="en-US" sz="2800" dirty="0" smtClean="0">
                <a:solidFill>
                  <a:prstClr val="black"/>
                </a:solidFill>
                <a:latin typeface="Cambria Math"/>
                <a:ea typeface="ヒラギノ明朝 Pro W3"/>
                <a:cs typeface="Cambria Math"/>
              </a:rPr>
              <a:t>と寿命</a:t>
            </a:r>
            <a:r>
              <a:rPr lang="en-US" altLang="ja-JP" sz="2800" dirty="0" smtClean="0">
                <a:solidFill>
                  <a:prstClr val="black"/>
                </a:solidFill>
                <a:latin typeface="Cambria Math"/>
                <a:ea typeface="ヒラギノ明朝 Pro W3"/>
                <a:cs typeface="Cambria Math"/>
              </a:rPr>
              <a:t>fitting</a:t>
            </a:r>
            <a:r>
              <a:rPr lang="ja-JP" altLang="en-US" sz="2800" dirty="0" smtClean="0">
                <a:solidFill>
                  <a:prstClr val="black"/>
                </a:solidFill>
                <a:latin typeface="Cambria Math"/>
                <a:ea typeface="ヒラギノ明朝 Pro W3"/>
                <a:cs typeface="Cambria Math"/>
              </a:rPr>
              <a:t>の式</a:t>
            </a:r>
            <a:r>
              <a:rPr lang="en-US" altLang="ja-JP" sz="2800" dirty="0" smtClean="0">
                <a:solidFill>
                  <a:prstClr val="black"/>
                </a:solidFill>
                <a:latin typeface="Cambria Math"/>
                <a:ea typeface="ヒラギノ明朝 Pro W3"/>
                <a:cs typeface="Cambria Math"/>
              </a:rPr>
              <a:t>g(t)</a:t>
            </a:r>
            <a:r>
              <a:rPr lang="ja-JP" altLang="en-US" sz="2800" dirty="0" smtClean="0">
                <a:solidFill>
                  <a:prstClr val="black"/>
                </a:solidFill>
                <a:latin typeface="Cambria Math"/>
                <a:ea typeface="ヒラギノ明朝 Pro W3"/>
                <a:cs typeface="Cambria Math"/>
              </a:rPr>
              <a:t>を以下に示す。</a:t>
            </a:r>
            <a:endParaRPr lang="ja-JP" altLang="en-US" sz="2800" dirty="0">
              <a:solidFill>
                <a:prstClr val="black"/>
              </a:solidFill>
              <a:latin typeface="Cambria Math"/>
              <a:ea typeface="ヒラギノ明朝 Pro W3"/>
              <a:cs typeface="Cambria Math"/>
            </a:endParaRPr>
          </a:p>
        </p:txBody>
      </p:sp>
      <p:sp>
        <p:nvSpPr>
          <p:cNvPr id="6" name="テキスト ボックス 5"/>
          <p:cNvSpPr txBox="1"/>
          <p:nvPr/>
        </p:nvSpPr>
        <p:spPr>
          <a:xfrm>
            <a:off x="609600" y="5134408"/>
            <a:ext cx="10972800" cy="954107"/>
          </a:xfrm>
          <a:prstGeom prst="rect">
            <a:avLst/>
          </a:prstGeom>
          <a:noFill/>
        </p:spPr>
        <p:txBody>
          <a:bodyPr wrap="square" rtlCol="0">
            <a:spAutoFit/>
          </a:bodyPr>
          <a:lstStyle/>
          <a:p>
            <a:pPr defTabSz="457200"/>
            <a:r>
              <a:rPr lang="en-US" altLang="ja-JP" sz="2800" dirty="0" smtClean="0">
                <a:solidFill>
                  <a:prstClr val="black"/>
                </a:solidFill>
                <a:latin typeface="Cambria Math"/>
                <a:ea typeface="ヒラギノ明朝 Pro W3"/>
                <a:cs typeface="Cambria Math"/>
              </a:rPr>
              <a:t>f(t)</a:t>
            </a:r>
            <a:r>
              <a:rPr lang="ja-JP" altLang="en-US" sz="2800" dirty="0" smtClean="0">
                <a:solidFill>
                  <a:prstClr val="black"/>
                </a:solidFill>
                <a:latin typeface="Cambria Math"/>
                <a:ea typeface="ヒラギノ明朝 Pro W3"/>
                <a:cs typeface="Cambria Math"/>
              </a:rPr>
              <a:t>のパラメータ</a:t>
            </a:r>
            <a:r>
              <a:rPr lang="en-US" altLang="ja-JP" sz="2800" dirty="0" smtClean="0">
                <a:solidFill>
                  <a:prstClr val="black"/>
                </a:solidFill>
                <a:latin typeface="Cambria Math"/>
                <a:ea typeface="ヒラギノ明朝 Pro W3"/>
                <a:cs typeface="Cambria Math"/>
              </a:rPr>
              <a:t> p</a:t>
            </a:r>
            <a:r>
              <a:rPr lang="en-US" altLang="ja-JP" sz="2800" baseline="-25000" dirty="0" smtClean="0">
                <a:solidFill>
                  <a:prstClr val="black"/>
                </a:solidFill>
                <a:latin typeface="Cambria Math"/>
                <a:ea typeface="ヒラギノ明朝 Pro W3"/>
                <a:cs typeface="Cambria Math"/>
              </a:rPr>
              <a:t>0</a:t>
            </a:r>
            <a:r>
              <a:rPr lang="ja-JP" altLang="en-US" sz="2800" dirty="0" smtClean="0">
                <a:solidFill>
                  <a:prstClr val="black"/>
                </a:solidFill>
                <a:latin typeface="Cambria Math"/>
                <a:ea typeface="ヒラギノ明朝 Pro W3"/>
                <a:cs typeface="Cambria Math"/>
              </a:rPr>
              <a:t>、</a:t>
            </a:r>
            <a:r>
              <a:rPr lang="en-US" altLang="ja-JP" sz="2800" dirty="0" smtClean="0">
                <a:solidFill>
                  <a:prstClr val="black"/>
                </a:solidFill>
                <a:latin typeface="Cambria Math"/>
                <a:ea typeface="ヒラギノ明朝 Pro W3"/>
                <a:cs typeface="Cambria Math"/>
              </a:rPr>
              <a:t>p</a:t>
            </a:r>
            <a:r>
              <a:rPr lang="en-US" altLang="ja-JP" sz="2800" baseline="-25000" dirty="0" smtClean="0">
                <a:solidFill>
                  <a:prstClr val="black"/>
                </a:solidFill>
                <a:latin typeface="Cambria Math"/>
                <a:ea typeface="ヒラギノ明朝 Pro W3"/>
                <a:cs typeface="Cambria Math"/>
              </a:rPr>
              <a:t>1</a:t>
            </a:r>
            <a:r>
              <a:rPr lang="ja-JP" altLang="en-US" sz="2800" dirty="0" smtClean="0">
                <a:solidFill>
                  <a:prstClr val="black"/>
                </a:solidFill>
                <a:latin typeface="Cambria Math"/>
                <a:ea typeface="ヒラギノ明朝 Pro W3"/>
                <a:cs typeface="Cambria Math"/>
              </a:rPr>
              <a:t>、</a:t>
            </a:r>
            <a:r>
              <a:rPr lang="en-US" altLang="ja-JP" sz="2800" dirty="0" smtClean="0">
                <a:solidFill>
                  <a:prstClr val="black"/>
                </a:solidFill>
                <a:latin typeface="Cambria Math"/>
                <a:ea typeface="ヒラギノ明朝 Pro W3"/>
                <a:cs typeface="Cambria Math"/>
              </a:rPr>
              <a:t>p</a:t>
            </a:r>
            <a:r>
              <a:rPr lang="en-US" altLang="ja-JP" sz="2800" baseline="-25000" dirty="0" smtClean="0">
                <a:solidFill>
                  <a:prstClr val="black"/>
                </a:solidFill>
                <a:latin typeface="Cambria Math"/>
                <a:ea typeface="ヒラギノ明朝 Pro W3"/>
                <a:cs typeface="Cambria Math"/>
              </a:rPr>
              <a:t>2 </a:t>
            </a:r>
            <a:r>
              <a:rPr lang="ja-JP" altLang="en-US" sz="2800" dirty="0" smtClean="0">
                <a:solidFill>
                  <a:prstClr val="black"/>
                </a:solidFill>
                <a:latin typeface="Cambria Math"/>
                <a:ea typeface="ヒラギノ明朝 Pro W3"/>
                <a:cs typeface="Cambria Math"/>
              </a:rPr>
              <a:t>にも誤差</a:t>
            </a:r>
            <a:r>
              <a:rPr lang="en-US" altLang="ja-JP" sz="2800" dirty="0" smtClean="0">
                <a:solidFill>
                  <a:prstClr val="black"/>
                </a:solidFill>
                <a:latin typeface="Cambria Math"/>
                <a:ea typeface="ヒラギノ明朝 Pro W3"/>
                <a:cs typeface="Cambria Math"/>
              </a:rPr>
              <a:t> δp</a:t>
            </a:r>
            <a:r>
              <a:rPr lang="en-US" altLang="ja-JP" sz="2800" baseline="-25000" dirty="0" smtClean="0">
                <a:solidFill>
                  <a:prstClr val="black"/>
                </a:solidFill>
                <a:latin typeface="Cambria Math"/>
                <a:ea typeface="ヒラギノ明朝 Pro W3"/>
                <a:cs typeface="Cambria Math"/>
              </a:rPr>
              <a:t>0</a:t>
            </a:r>
            <a:r>
              <a:rPr lang="ja-JP" altLang="en-US" sz="2800" dirty="0" smtClean="0">
                <a:solidFill>
                  <a:prstClr val="black"/>
                </a:solidFill>
                <a:latin typeface="Cambria Math"/>
                <a:ea typeface="ヒラギノ明朝 Pro W3"/>
                <a:cs typeface="Cambria Math"/>
              </a:rPr>
              <a:t>、</a:t>
            </a:r>
            <a:r>
              <a:rPr lang="en-US" altLang="ja-JP" sz="2800" dirty="0" smtClean="0">
                <a:solidFill>
                  <a:prstClr val="black"/>
                </a:solidFill>
                <a:latin typeface="Cambria Math"/>
                <a:ea typeface="ヒラギノ明朝 Pro W3"/>
                <a:cs typeface="Cambria Math"/>
              </a:rPr>
              <a:t>δp</a:t>
            </a:r>
            <a:r>
              <a:rPr lang="en-US" altLang="ja-JP" sz="2800" baseline="-25000" dirty="0" smtClean="0">
                <a:solidFill>
                  <a:prstClr val="black"/>
                </a:solidFill>
                <a:latin typeface="Cambria Math"/>
                <a:ea typeface="ヒラギノ明朝 Pro W3"/>
                <a:cs typeface="Cambria Math"/>
              </a:rPr>
              <a:t>1</a:t>
            </a:r>
            <a:r>
              <a:rPr lang="ja-JP" altLang="en-US" sz="2800" dirty="0" smtClean="0">
                <a:solidFill>
                  <a:prstClr val="black"/>
                </a:solidFill>
                <a:latin typeface="Cambria Math"/>
                <a:ea typeface="ヒラギノ明朝 Pro W3"/>
                <a:cs typeface="Cambria Math"/>
              </a:rPr>
              <a:t>、</a:t>
            </a:r>
            <a:r>
              <a:rPr lang="en-US" altLang="ja-JP" sz="2800" dirty="0" smtClean="0">
                <a:solidFill>
                  <a:prstClr val="black"/>
                </a:solidFill>
                <a:latin typeface="Cambria Math"/>
                <a:ea typeface="ヒラギノ明朝 Pro W3"/>
                <a:cs typeface="Cambria Math"/>
              </a:rPr>
              <a:t>δp</a:t>
            </a:r>
            <a:r>
              <a:rPr lang="en-US" altLang="ja-JP" sz="2800" baseline="-25000" dirty="0" smtClean="0">
                <a:solidFill>
                  <a:prstClr val="black"/>
                </a:solidFill>
                <a:latin typeface="Cambria Math"/>
                <a:ea typeface="ヒラギノ明朝 Pro W3"/>
                <a:cs typeface="Cambria Math"/>
              </a:rPr>
              <a:t>2</a:t>
            </a:r>
            <a:r>
              <a:rPr lang="en-US" altLang="en-US" sz="2800" dirty="0" smtClean="0">
                <a:solidFill>
                  <a:prstClr val="black"/>
                </a:solidFill>
                <a:latin typeface="Cambria Math"/>
                <a:ea typeface="ヒラギノ明朝 Pro W3"/>
                <a:cs typeface="Cambria Math"/>
              </a:rPr>
              <a:t> </a:t>
            </a:r>
            <a:r>
              <a:rPr lang="ja-JP" altLang="en-US" sz="2800" dirty="0" smtClean="0">
                <a:solidFill>
                  <a:prstClr val="black"/>
                </a:solidFill>
                <a:latin typeface="Cambria Math"/>
                <a:ea typeface="ヒラギノ明朝 Pro W3"/>
                <a:cs typeface="Cambria Math"/>
              </a:rPr>
              <a:t>が生じるので</a:t>
            </a:r>
            <a:r>
              <a:rPr lang="en-US" altLang="ja-JP" sz="2800" dirty="0" smtClean="0">
                <a:solidFill>
                  <a:prstClr val="black"/>
                </a:solidFill>
                <a:latin typeface="Cambria Math"/>
                <a:ea typeface="ヒラギノ明朝 Pro W3"/>
                <a:cs typeface="Cambria Math"/>
              </a:rPr>
              <a:t>TQ</a:t>
            </a:r>
            <a:r>
              <a:rPr lang="ja-JP" altLang="en-US" sz="2800" dirty="0" smtClean="0">
                <a:solidFill>
                  <a:prstClr val="black"/>
                </a:solidFill>
                <a:latin typeface="Cambria Math"/>
                <a:ea typeface="ヒラギノ明朝 Pro W3"/>
                <a:cs typeface="Cambria Math"/>
              </a:rPr>
              <a:t>補正関数の時と同様に</a:t>
            </a:r>
            <a:r>
              <a:rPr lang="ja-JP" altLang="en-US" sz="2800" dirty="0">
                <a:solidFill>
                  <a:prstClr val="black"/>
                </a:solidFill>
                <a:latin typeface="Cambria Math"/>
                <a:ea typeface="ヒラギノ明朝 Pro W3"/>
                <a:cs typeface="Cambria Math"/>
              </a:rPr>
              <a:t>この誤差は</a:t>
            </a:r>
            <a:r>
              <a:rPr lang="en-US" altLang="ja-JP" sz="2800" dirty="0">
                <a:solidFill>
                  <a:prstClr val="black"/>
                </a:solidFill>
                <a:latin typeface="Cambria Math"/>
                <a:ea typeface="ヒラギノ明朝 Pro W3"/>
                <a:cs typeface="Cambria Math"/>
              </a:rPr>
              <a:t>o-Ps</a:t>
            </a:r>
            <a:r>
              <a:rPr lang="ja-JP" altLang="en-US" sz="2800" dirty="0">
                <a:solidFill>
                  <a:prstClr val="black"/>
                </a:solidFill>
                <a:latin typeface="Cambria Math"/>
                <a:ea typeface="ヒラギノ明朝 Pro W3"/>
                <a:cs typeface="Cambria Math"/>
              </a:rPr>
              <a:t>の寿命に直接影響を与える</a:t>
            </a:r>
            <a:r>
              <a:rPr lang="ja-JP" altLang="en-US" sz="2800" dirty="0">
                <a:solidFill>
                  <a:prstClr val="black"/>
                </a:solidFill>
                <a:latin typeface="ヒラギノ明朝 Pro W3"/>
                <a:ea typeface="ヒラギノ明朝 Pro W3"/>
                <a:cs typeface="ヒラギノ明朝 Pro W3"/>
              </a:rPr>
              <a:t>。</a:t>
            </a:r>
            <a:endParaRPr lang="ja-JP" altLang="en-US" sz="2800" dirty="0">
              <a:solidFill>
                <a:prstClr val="black"/>
              </a:solidFill>
              <a:latin typeface="Calibri"/>
              <a:ea typeface="ＭＳ Ｐゴシック"/>
            </a:endParaRPr>
          </a:p>
        </p:txBody>
      </p:sp>
      <p:sp>
        <p:nvSpPr>
          <p:cNvPr id="3" name="スライド番号プレースホルダー 2"/>
          <p:cNvSpPr>
            <a:spLocks noGrp="1"/>
          </p:cNvSpPr>
          <p:nvPr>
            <p:ph type="sldNum" sz="quarter" idx="12"/>
          </p:nvPr>
        </p:nvSpPr>
        <p:spPr/>
        <p:txBody>
          <a:bodyPr/>
          <a:lstStyle/>
          <a:p>
            <a:fld id="{3BACC431-8771-E947-ACEE-CEB1AF5E901D}" type="slidenum">
              <a:rPr lang="ja-JP" altLang="en-US" smtClean="0">
                <a:solidFill>
                  <a:prstClr val="black">
                    <a:tint val="75000"/>
                  </a:prstClr>
                </a:solidFill>
                <a:latin typeface="Calibri"/>
                <a:ea typeface="ＭＳ Ｐゴシック"/>
              </a:rPr>
              <a:pPr/>
              <a:t>57</a:t>
            </a:fld>
            <a:endParaRPr lang="ja-JP" altLang="en-US">
              <a:solidFill>
                <a:prstClr val="black">
                  <a:tint val="75000"/>
                </a:prstClr>
              </a:solidFill>
              <a:latin typeface="Calibri"/>
              <a:ea typeface="ＭＳ Ｐゴシック"/>
            </a:endParaRPr>
          </a:p>
        </p:txBody>
      </p:sp>
      <p:sp>
        <p:nvSpPr>
          <p:cNvPr id="7" name="テキスト ボックス 6"/>
          <p:cNvSpPr txBox="1"/>
          <p:nvPr/>
        </p:nvSpPr>
        <p:spPr>
          <a:xfrm>
            <a:off x="3650986" y="2505045"/>
            <a:ext cx="1340459" cy="523220"/>
          </a:xfrm>
          <a:prstGeom prst="rect">
            <a:avLst/>
          </a:prstGeom>
          <a:noFill/>
        </p:spPr>
        <p:txBody>
          <a:bodyPr wrap="square" rtlCol="0">
            <a:spAutoFit/>
          </a:bodyPr>
          <a:lstStyle/>
          <a:p>
            <a:pPr algn="ctr"/>
            <a:r>
              <a:rPr kumimoji="1" lang="en-US" altLang="ja-JP" sz="2800" dirty="0" smtClean="0"/>
              <a:t>(5.6)</a:t>
            </a:r>
            <a:endParaRPr kumimoji="1" lang="ja-JP" altLang="en-US" sz="2800" dirty="0"/>
          </a:p>
        </p:txBody>
      </p:sp>
      <p:sp>
        <p:nvSpPr>
          <p:cNvPr id="8" name="テキスト ボックス 7"/>
          <p:cNvSpPr txBox="1"/>
          <p:nvPr/>
        </p:nvSpPr>
        <p:spPr>
          <a:xfrm>
            <a:off x="11270434" y="4216237"/>
            <a:ext cx="903928" cy="523220"/>
          </a:xfrm>
          <a:prstGeom prst="rect">
            <a:avLst/>
          </a:prstGeom>
          <a:noFill/>
        </p:spPr>
        <p:txBody>
          <a:bodyPr wrap="square" rtlCol="0">
            <a:spAutoFit/>
          </a:bodyPr>
          <a:lstStyle/>
          <a:p>
            <a:pPr algn="ctr"/>
            <a:r>
              <a:rPr kumimoji="1" lang="en-US" altLang="ja-JP" sz="2800" dirty="0" smtClean="0"/>
              <a:t>(5.7)</a:t>
            </a:r>
            <a:endParaRPr kumimoji="1" lang="ja-JP" altLang="en-US" sz="2800" dirty="0"/>
          </a:p>
        </p:txBody>
      </p:sp>
    </p:spTree>
    <p:extLst>
      <p:ext uri="{BB962C8B-B14F-4D97-AF65-F5344CB8AC3E}">
        <p14:creationId xmlns:p14="http://schemas.microsoft.com/office/powerpoint/2010/main" val="26711474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199227331"/>
              </p:ext>
            </p:extLst>
          </p:nvPr>
        </p:nvGraphicFramePr>
        <p:xfrm>
          <a:off x="609596" y="579344"/>
          <a:ext cx="10938928" cy="2169160"/>
        </p:xfrm>
        <a:graphic>
          <a:graphicData uri="http://schemas.openxmlformats.org/drawingml/2006/table">
            <a:tbl>
              <a:tblPr firstRow="1" bandRow="1">
                <a:tableStyleId>{5C22544A-7EE6-4342-B048-85BDC9FD1C3A}</a:tableStyleId>
              </a:tblPr>
              <a:tblGrid>
                <a:gridCol w="1562704"/>
                <a:gridCol w="1562704"/>
                <a:gridCol w="1562704"/>
                <a:gridCol w="1562704"/>
                <a:gridCol w="1562704"/>
                <a:gridCol w="1562704"/>
                <a:gridCol w="1562704"/>
              </a:tblGrid>
              <a:tr h="542290">
                <a:tc>
                  <a:txBody>
                    <a:bodyPr/>
                    <a:lstStyle/>
                    <a:p>
                      <a:pPr algn="ctr"/>
                      <a:endParaRPr kumimoji="1" lang="ja-JP" altLang="en-US" sz="2800" dirty="0"/>
                    </a:p>
                  </a:txBody>
                  <a:tcPr marL="121920" marR="121920"/>
                </a:tc>
                <a:tc>
                  <a:txBody>
                    <a:bodyPr/>
                    <a:lstStyle/>
                    <a:p>
                      <a:pPr algn="ctr"/>
                      <a:r>
                        <a:rPr lang="en-US" altLang="ja-JP" sz="2800" dirty="0" smtClean="0">
                          <a:latin typeface="ヒラギノ明朝 Pro W3"/>
                          <a:ea typeface="ヒラギノ明朝 Pro W3"/>
                          <a:cs typeface="ヒラギノ明朝 Pro W3"/>
                        </a:rPr>
                        <a:t>p</a:t>
                      </a:r>
                      <a:r>
                        <a:rPr lang="en-US" altLang="ja-JP" sz="2800" baseline="-25000" dirty="0" smtClean="0">
                          <a:latin typeface="ヒラギノ明朝 Pro W3"/>
                          <a:ea typeface="ヒラギノ明朝 Pro W3"/>
                          <a:cs typeface="ヒラギノ明朝 Pro W3"/>
                        </a:rPr>
                        <a:t>0</a:t>
                      </a:r>
                      <a:endParaRPr kumimoji="1" lang="ja-JP" altLang="en-US" sz="2800" dirty="0"/>
                    </a:p>
                  </a:txBody>
                  <a:tcPr marL="121920" marR="121920"/>
                </a:tc>
                <a:tc>
                  <a:txBody>
                    <a:bodyPr/>
                    <a:lstStyle/>
                    <a:p>
                      <a:pPr algn="ctr"/>
                      <a:r>
                        <a:rPr lang="en-US" altLang="ja-JP" sz="2800" dirty="0" smtClean="0">
                          <a:latin typeface="ヒラギノ明朝 Pro W3"/>
                          <a:ea typeface="ヒラギノ明朝 Pro W3"/>
                          <a:cs typeface="ヒラギノ明朝 Pro W3"/>
                        </a:rPr>
                        <a:t>δp</a:t>
                      </a:r>
                      <a:r>
                        <a:rPr lang="en-US" altLang="ja-JP" sz="2800" baseline="-25000" dirty="0" smtClean="0">
                          <a:latin typeface="ヒラギノ明朝 Pro W3"/>
                          <a:ea typeface="ヒラギノ明朝 Pro W3"/>
                          <a:cs typeface="ヒラギノ明朝 Pro W3"/>
                        </a:rPr>
                        <a:t>0</a:t>
                      </a:r>
                      <a:endParaRPr kumimoji="1" lang="ja-JP" altLang="en-US" sz="2800" dirty="0"/>
                    </a:p>
                  </a:txBody>
                  <a:tcPr marL="121920" marR="121920"/>
                </a:tc>
                <a:tc>
                  <a:txBody>
                    <a:bodyPr/>
                    <a:lstStyle/>
                    <a:p>
                      <a:pPr algn="ctr"/>
                      <a:r>
                        <a:rPr lang="en-US" altLang="ja-JP" sz="2800" dirty="0" smtClean="0">
                          <a:latin typeface="ヒラギノ明朝 Pro W3"/>
                          <a:ea typeface="ヒラギノ明朝 Pro W3"/>
                          <a:cs typeface="ヒラギノ明朝 Pro W3"/>
                        </a:rPr>
                        <a:t>p</a:t>
                      </a:r>
                      <a:r>
                        <a:rPr lang="en-US" altLang="ja-JP" sz="2800" baseline="-25000" dirty="0" smtClean="0">
                          <a:latin typeface="ヒラギノ明朝 Pro W3"/>
                          <a:ea typeface="ヒラギノ明朝 Pro W3"/>
                          <a:cs typeface="ヒラギノ明朝 Pro W3"/>
                        </a:rPr>
                        <a:t>1</a:t>
                      </a:r>
                      <a:endParaRPr kumimoji="1" lang="ja-JP" altLang="en-US" sz="2800" dirty="0"/>
                    </a:p>
                  </a:txBody>
                  <a:tcPr marL="121920" marR="121920"/>
                </a:tc>
                <a:tc>
                  <a:txBody>
                    <a:bodyPr/>
                    <a:lstStyle/>
                    <a:p>
                      <a:pPr algn="ctr"/>
                      <a:r>
                        <a:rPr lang="en-US" altLang="ja-JP" sz="2800" dirty="0" smtClean="0">
                          <a:latin typeface="ヒラギノ明朝 Pro W3"/>
                          <a:ea typeface="ヒラギノ明朝 Pro W3"/>
                          <a:cs typeface="ヒラギノ明朝 Pro W3"/>
                        </a:rPr>
                        <a:t>δp</a:t>
                      </a:r>
                      <a:r>
                        <a:rPr lang="en-US" altLang="ja-JP" sz="2800" baseline="-25000" dirty="0" smtClean="0">
                          <a:latin typeface="ヒラギノ明朝 Pro W3"/>
                          <a:ea typeface="ヒラギノ明朝 Pro W3"/>
                          <a:cs typeface="ヒラギノ明朝 Pro W3"/>
                        </a:rPr>
                        <a:t>1</a:t>
                      </a:r>
                      <a:endParaRPr kumimoji="1" lang="ja-JP" altLang="en-US" sz="2800" dirty="0"/>
                    </a:p>
                  </a:txBody>
                  <a:tcPr marL="121920" marR="121920"/>
                </a:tc>
                <a:tc>
                  <a:txBody>
                    <a:bodyPr/>
                    <a:lstStyle/>
                    <a:p>
                      <a:pPr algn="ctr"/>
                      <a:r>
                        <a:rPr lang="en-US" altLang="ja-JP" sz="2800" dirty="0" smtClean="0">
                          <a:latin typeface="ヒラギノ明朝 Pro W3"/>
                          <a:ea typeface="ヒラギノ明朝 Pro W3"/>
                          <a:cs typeface="ヒラギノ明朝 Pro W3"/>
                        </a:rPr>
                        <a:t>p</a:t>
                      </a:r>
                      <a:r>
                        <a:rPr lang="en-US" altLang="ja-JP" sz="2800" baseline="-25000" dirty="0" smtClean="0">
                          <a:latin typeface="ヒラギノ明朝 Pro W3"/>
                          <a:ea typeface="ヒラギノ明朝 Pro W3"/>
                          <a:cs typeface="ヒラギノ明朝 Pro W3"/>
                        </a:rPr>
                        <a:t>2</a:t>
                      </a:r>
                      <a:endParaRPr kumimoji="1" lang="ja-JP" altLang="en-US" sz="2800" dirty="0"/>
                    </a:p>
                  </a:txBody>
                  <a:tcPr marL="121920" marR="121920"/>
                </a:tc>
                <a:tc>
                  <a:txBody>
                    <a:bodyPr/>
                    <a:lstStyle/>
                    <a:p>
                      <a:pPr algn="ctr"/>
                      <a:r>
                        <a:rPr lang="en-US" altLang="ja-JP" sz="2800" dirty="0" smtClean="0">
                          <a:latin typeface="ヒラギノ明朝 Pro W3"/>
                          <a:ea typeface="ヒラギノ明朝 Pro W3"/>
                          <a:cs typeface="ヒラギノ明朝 Pro W3"/>
                        </a:rPr>
                        <a:t>δp</a:t>
                      </a:r>
                      <a:r>
                        <a:rPr lang="en-US" altLang="ja-JP" sz="2800" baseline="-25000" dirty="0" smtClean="0">
                          <a:latin typeface="ヒラギノ明朝 Pro W3"/>
                          <a:ea typeface="ヒラギノ明朝 Pro W3"/>
                          <a:cs typeface="ヒラギノ明朝 Pro W3"/>
                        </a:rPr>
                        <a:t>2</a:t>
                      </a:r>
                      <a:endParaRPr kumimoji="1" lang="ja-JP" altLang="en-US" sz="2800" dirty="0"/>
                    </a:p>
                  </a:txBody>
                  <a:tcPr marL="121920" marR="121920"/>
                </a:tc>
              </a:tr>
              <a:tr h="542290">
                <a:tc>
                  <a:txBody>
                    <a:bodyPr/>
                    <a:lstStyle/>
                    <a:p>
                      <a:pPr algn="ctr"/>
                      <a:r>
                        <a:rPr kumimoji="1" lang="en-US" altLang="ja-JP" sz="2800" dirty="0" smtClean="0"/>
                        <a:t>NaI2</a:t>
                      </a:r>
                      <a:endParaRPr kumimoji="1" lang="ja-JP" altLang="en-US" sz="2800" dirty="0"/>
                    </a:p>
                  </a:txBody>
                  <a:tcPr marL="121920" marR="121920"/>
                </a:tc>
                <a:tc>
                  <a:txBody>
                    <a:bodyPr/>
                    <a:lstStyle/>
                    <a:p>
                      <a:pPr algn="ctr"/>
                      <a:r>
                        <a:rPr kumimoji="1" lang="en-US" altLang="ja-JP" sz="2800" dirty="0" smtClean="0"/>
                        <a:t>0.807</a:t>
                      </a:r>
                      <a:endParaRPr kumimoji="1" lang="ja-JP" altLang="en-US" sz="2800" dirty="0"/>
                    </a:p>
                  </a:txBody>
                  <a:tcPr marL="121920" marR="121920"/>
                </a:tc>
                <a:tc>
                  <a:txBody>
                    <a:bodyPr/>
                    <a:lstStyle/>
                    <a:p>
                      <a:pPr algn="ctr"/>
                      <a:r>
                        <a:rPr kumimoji="1" lang="en-US" altLang="ja-JP" sz="2800" dirty="0" smtClean="0"/>
                        <a:t>0.053</a:t>
                      </a:r>
                      <a:endParaRPr kumimoji="1" lang="ja-JP" altLang="en-US" sz="2800" dirty="0"/>
                    </a:p>
                  </a:txBody>
                  <a:tcPr marL="121920" marR="121920"/>
                </a:tc>
                <a:tc>
                  <a:txBody>
                    <a:bodyPr/>
                    <a:lstStyle/>
                    <a:p>
                      <a:pPr algn="ctr"/>
                      <a:r>
                        <a:rPr kumimoji="1" lang="en-US" altLang="ja-JP" sz="2800" dirty="0" smtClean="0"/>
                        <a:t>114.9</a:t>
                      </a:r>
                      <a:endParaRPr kumimoji="1" lang="ja-JP" altLang="en-US" sz="2800" dirty="0"/>
                    </a:p>
                  </a:txBody>
                  <a:tcPr marL="121920" marR="121920"/>
                </a:tc>
                <a:tc>
                  <a:txBody>
                    <a:bodyPr/>
                    <a:lstStyle/>
                    <a:p>
                      <a:pPr algn="ctr"/>
                      <a:r>
                        <a:rPr kumimoji="1" lang="en-US" altLang="ja-JP" sz="2800" dirty="0" smtClean="0">
                          <a:latin typeface="+mn-lt"/>
                          <a:cs typeface="Cambria Math"/>
                        </a:rPr>
                        <a:t>11.45</a:t>
                      </a:r>
                      <a:endParaRPr kumimoji="1" lang="ja-JP" altLang="en-US" sz="2800" dirty="0">
                        <a:latin typeface="+mn-lt"/>
                        <a:cs typeface="Cambria Math"/>
                      </a:endParaRPr>
                    </a:p>
                  </a:txBody>
                  <a:tcPr marL="121920" marR="121920"/>
                </a:tc>
                <a:tc>
                  <a:txBody>
                    <a:bodyPr/>
                    <a:lstStyle/>
                    <a:p>
                      <a:pPr algn="ctr"/>
                      <a:r>
                        <a:rPr kumimoji="1" lang="en-US" altLang="ja-JP" sz="2800" dirty="0" smtClean="0"/>
                        <a:t>0.206</a:t>
                      </a:r>
                      <a:endParaRPr kumimoji="1" lang="ja-JP" altLang="en-US" sz="2800" dirty="0"/>
                    </a:p>
                  </a:txBody>
                  <a:tcPr marL="121920" marR="121920"/>
                </a:tc>
                <a:tc>
                  <a:txBody>
                    <a:bodyPr/>
                    <a:lstStyle/>
                    <a:p>
                      <a:pPr algn="ctr"/>
                      <a:r>
                        <a:rPr kumimoji="1" lang="en-US" altLang="ja-JP" sz="2800" dirty="0" smtClean="0"/>
                        <a:t>0.012</a:t>
                      </a:r>
                      <a:endParaRPr kumimoji="1" lang="ja-JP" altLang="en-US" sz="2800" dirty="0"/>
                    </a:p>
                  </a:txBody>
                  <a:tcPr marL="121920" marR="121920"/>
                </a:tc>
              </a:tr>
              <a:tr h="542290">
                <a:tc>
                  <a:txBody>
                    <a:bodyPr/>
                    <a:lstStyle/>
                    <a:p>
                      <a:pPr algn="ctr"/>
                      <a:r>
                        <a:rPr kumimoji="1" lang="en-US" altLang="ja-JP" sz="2800" dirty="0" smtClean="0"/>
                        <a:t>NaI3</a:t>
                      </a:r>
                      <a:endParaRPr kumimoji="1" lang="ja-JP" altLang="en-US" sz="2800" dirty="0"/>
                    </a:p>
                  </a:txBody>
                  <a:tcPr marL="121920" marR="121920"/>
                </a:tc>
                <a:tc>
                  <a:txBody>
                    <a:bodyPr/>
                    <a:lstStyle/>
                    <a:p>
                      <a:pPr algn="ctr"/>
                      <a:r>
                        <a:rPr kumimoji="1" lang="en-US" altLang="ja-JP" sz="2800" dirty="0" smtClean="0"/>
                        <a:t>0.981</a:t>
                      </a:r>
                      <a:endParaRPr kumimoji="1" lang="ja-JP" altLang="en-US" sz="2800" dirty="0"/>
                    </a:p>
                  </a:txBody>
                  <a:tcPr marL="121920" marR="121920"/>
                </a:tc>
                <a:tc>
                  <a:txBody>
                    <a:bodyPr/>
                    <a:lstStyle/>
                    <a:p>
                      <a:pPr algn="ctr"/>
                      <a:r>
                        <a:rPr kumimoji="1" lang="en-US" altLang="ja-JP" sz="2800" dirty="0" smtClean="0"/>
                        <a:t>0.112</a:t>
                      </a:r>
                      <a:endParaRPr kumimoji="1" lang="ja-JP" altLang="en-US" sz="2800" dirty="0"/>
                    </a:p>
                  </a:txBody>
                  <a:tcPr marL="121920" marR="121920"/>
                </a:tc>
                <a:tc>
                  <a:txBody>
                    <a:bodyPr/>
                    <a:lstStyle/>
                    <a:p>
                      <a:pPr algn="ctr"/>
                      <a:r>
                        <a:rPr kumimoji="1" lang="en-US" altLang="ja-JP" sz="2800" dirty="0" smtClean="0"/>
                        <a:t>112.9</a:t>
                      </a:r>
                      <a:endParaRPr kumimoji="1" lang="ja-JP" altLang="en-US" sz="2800" dirty="0"/>
                    </a:p>
                  </a:txBody>
                  <a:tcPr marL="121920" marR="121920"/>
                </a:tc>
                <a:tc>
                  <a:txBody>
                    <a:bodyPr/>
                    <a:lstStyle/>
                    <a:p>
                      <a:pPr algn="ctr"/>
                      <a:r>
                        <a:rPr kumimoji="1" lang="en-US" altLang="ja-JP" sz="2800" dirty="0" smtClean="0"/>
                        <a:t>18.28</a:t>
                      </a:r>
                      <a:endParaRPr kumimoji="1" lang="ja-JP" altLang="en-US" sz="2800" dirty="0"/>
                    </a:p>
                  </a:txBody>
                  <a:tcPr marL="121920" marR="121920"/>
                </a:tc>
                <a:tc>
                  <a:txBody>
                    <a:bodyPr/>
                    <a:lstStyle/>
                    <a:p>
                      <a:pPr algn="ctr"/>
                      <a:r>
                        <a:rPr kumimoji="1" lang="en-US" altLang="ja-JP" sz="2800" dirty="0" smtClean="0"/>
                        <a:t>0.250</a:t>
                      </a:r>
                      <a:endParaRPr kumimoji="1" lang="ja-JP" altLang="en-US" sz="2800" dirty="0"/>
                    </a:p>
                  </a:txBody>
                  <a:tcPr marL="121920" marR="121920"/>
                </a:tc>
                <a:tc>
                  <a:txBody>
                    <a:bodyPr/>
                    <a:lstStyle/>
                    <a:p>
                      <a:pPr algn="ctr"/>
                      <a:r>
                        <a:rPr kumimoji="1" lang="en-US" altLang="ja-JP" sz="2800" dirty="0" smtClean="0"/>
                        <a:t>0.025</a:t>
                      </a:r>
                      <a:endParaRPr kumimoji="1" lang="ja-JP" altLang="en-US" sz="2800" dirty="0"/>
                    </a:p>
                  </a:txBody>
                  <a:tcPr marL="121920" marR="121920"/>
                </a:tc>
              </a:tr>
              <a:tr h="542290">
                <a:tc>
                  <a:txBody>
                    <a:bodyPr/>
                    <a:lstStyle/>
                    <a:p>
                      <a:pPr algn="ctr"/>
                      <a:r>
                        <a:rPr kumimoji="1" lang="en-US" altLang="ja-JP" sz="2800" dirty="0" smtClean="0"/>
                        <a:t>NaI4</a:t>
                      </a:r>
                      <a:endParaRPr kumimoji="1" lang="ja-JP" altLang="en-US" sz="2800" dirty="0"/>
                    </a:p>
                  </a:txBody>
                  <a:tcPr marL="121920" marR="121920"/>
                </a:tc>
                <a:tc>
                  <a:txBody>
                    <a:bodyPr/>
                    <a:lstStyle/>
                    <a:p>
                      <a:pPr algn="ctr"/>
                      <a:r>
                        <a:rPr kumimoji="1" lang="en-US" altLang="ja-JP" sz="2800" dirty="0" smtClean="0"/>
                        <a:t>0.704</a:t>
                      </a:r>
                      <a:endParaRPr kumimoji="1" lang="ja-JP" altLang="en-US" sz="2800" dirty="0"/>
                    </a:p>
                  </a:txBody>
                  <a:tcPr marL="121920" marR="121920"/>
                </a:tc>
                <a:tc>
                  <a:txBody>
                    <a:bodyPr/>
                    <a:lstStyle/>
                    <a:p>
                      <a:pPr algn="ctr"/>
                      <a:r>
                        <a:rPr kumimoji="1" lang="en-US" altLang="ja-JP" sz="2800" dirty="0" smtClean="0"/>
                        <a:t>0.042</a:t>
                      </a:r>
                      <a:endParaRPr kumimoji="1" lang="ja-JP" altLang="en-US" sz="2800" dirty="0"/>
                    </a:p>
                  </a:txBody>
                  <a:tcPr marL="121920" marR="121920"/>
                </a:tc>
                <a:tc>
                  <a:txBody>
                    <a:bodyPr/>
                    <a:lstStyle/>
                    <a:p>
                      <a:pPr algn="ctr"/>
                      <a:r>
                        <a:rPr kumimoji="1" lang="en-US" altLang="ja-JP" sz="2800" dirty="0" smtClean="0"/>
                        <a:t>231.0</a:t>
                      </a:r>
                      <a:endParaRPr kumimoji="1" lang="ja-JP" altLang="en-US" sz="2800" dirty="0"/>
                    </a:p>
                  </a:txBody>
                  <a:tcPr marL="121920" marR="121920"/>
                </a:tc>
                <a:tc>
                  <a:txBody>
                    <a:bodyPr/>
                    <a:lstStyle/>
                    <a:p>
                      <a:pPr algn="ctr"/>
                      <a:r>
                        <a:rPr kumimoji="1" lang="en-US" altLang="ja-JP" sz="2800" dirty="0" smtClean="0"/>
                        <a:t>55.15</a:t>
                      </a:r>
                      <a:endParaRPr kumimoji="1" lang="ja-JP" altLang="en-US" sz="2800" dirty="0"/>
                    </a:p>
                  </a:txBody>
                  <a:tcPr marL="121920" marR="121920"/>
                </a:tc>
                <a:tc>
                  <a:txBody>
                    <a:bodyPr/>
                    <a:lstStyle/>
                    <a:p>
                      <a:pPr algn="ctr"/>
                      <a:r>
                        <a:rPr kumimoji="1" lang="en-US" altLang="ja-JP" sz="2800" dirty="0" smtClean="0"/>
                        <a:t>0.240</a:t>
                      </a:r>
                      <a:endParaRPr kumimoji="1" lang="ja-JP" altLang="en-US" sz="2800" dirty="0"/>
                    </a:p>
                  </a:txBody>
                  <a:tcPr marL="121920" marR="121920"/>
                </a:tc>
                <a:tc>
                  <a:txBody>
                    <a:bodyPr/>
                    <a:lstStyle/>
                    <a:p>
                      <a:pPr algn="ctr"/>
                      <a:r>
                        <a:rPr kumimoji="1" lang="en-US" altLang="ja-JP" sz="2800" dirty="0" smtClean="0"/>
                        <a:t>0.058</a:t>
                      </a:r>
                      <a:endParaRPr kumimoji="1" lang="ja-JP" altLang="en-US" sz="2800" dirty="0"/>
                    </a:p>
                  </a:txBody>
                  <a:tcPr marL="121920" marR="121920"/>
                </a:tc>
              </a:tr>
            </a:tbl>
          </a:graphicData>
        </a:graphic>
      </p:graphicFrame>
      <p:sp>
        <p:nvSpPr>
          <p:cNvPr id="3" name="テキスト ボックス 2"/>
          <p:cNvSpPr txBox="1"/>
          <p:nvPr/>
        </p:nvSpPr>
        <p:spPr>
          <a:xfrm>
            <a:off x="627240" y="130085"/>
            <a:ext cx="10938924" cy="461665"/>
          </a:xfrm>
          <a:prstGeom prst="rect">
            <a:avLst/>
          </a:prstGeom>
          <a:noFill/>
        </p:spPr>
        <p:txBody>
          <a:bodyPr wrap="square" rtlCol="0">
            <a:spAutoFit/>
          </a:bodyPr>
          <a:lstStyle/>
          <a:p>
            <a:pPr algn="ctr" defTabSz="457200"/>
            <a:r>
              <a:rPr lang="ja-JP" altLang="en-US" sz="2400" dirty="0" smtClean="0">
                <a:solidFill>
                  <a:prstClr val="black"/>
                </a:solidFill>
                <a:latin typeface="ヒラギノ明朝 Pro W3"/>
                <a:ea typeface="ヒラギノ明朝 Pro W3"/>
                <a:cs typeface="ヒラギノ明朝 Pro W3"/>
              </a:rPr>
              <a:t>表</a:t>
            </a:r>
            <a:r>
              <a:rPr lang="ja-JP" altLang="ja-JP" sz="2400" dirty="0" smtClean="0">
                <a:solidFill>
                  <a:prstClr val="black"/>
                </a:solidFill>
                <a:latin typeface="ヒラギノ明朝 Pro W3"/>
                <a:ea typeface="ヒラギノ明朝 Pro W3"/>
                <a:cs typeface="ヒラギノ明朝 Pro W3"/>
              </a:rPr>
              <a:t>5</a:t>
            </a:r>
            <a:r>
              <a:rPr lang="en-US" altLang="ja-JP" sz="2400" dirty="0" smtClean="0">
                <a:solidFill>
                  <a:prstClr val="black"/>
                </a:solidFill>
                <a:latin typeface="ヒラギノ明朝 Pro W3"/>
                <a:ea typeface="ヒラギノ明朝 Pro W3"/>
                <a:cs typeface="ヒラギノ明朝 Pro W3"/>
              </a:rPr>
              <a:t>.5</a:t>
            </a:r>
            <a:r>
              <a:rPr lang="ja-JP" altLang="en-US" sz="2400" dirty="0" smtClean="0">
                <a:solidFill>
                  <a:prstClr val="black"/>
                </a:solidFill>
                <a:latin typeface="ヒラギノ明朝 Pro W3"/>
                <a:ea typeface="ヒラギノ明朝 Pro W3"/>
                <a:cs typeface="ヒラギノ明朝 Pro W3"/>
              </a:rPr>
              <a:t> </a:t>
            </a:r>
            <a:r>
              <a:rPr lang="en-US" altLang="ja-JP" sz="2400" dirty="0">
                <a:solidFill>
                  <a:prstClr val="black"/>
                </a:solidFill>
                <a:latin typeface="ヒラギノ明朝 Pro W3"/>
                <a:ea typeface="ヒラギノ明朝 Pro W3"/>
                <a:cs typeface="ヒラギノ明朝 Pro W3"/>
              </a:rPr>
              <a:t>fitting</a:t>
            </a:r>
            <a:r>
              <a:rPr lang="ja-JP" altLang="en-US" sz="2400" dirty="0">
                <a:solidFill>
                  <a:prstClr val="black"/>
                </a:solidFill>
                <a:latin typeface="ヒラギノ明朝 Pro W3"/>
                <a:ea typeface="ヒラギノ明朝 Pro W3"/>
                <a:cs typeface="ヒラギノ明朝 Pro W3"/>
              </a:rPr>
              <a:t>によって</a:t>
            </a:r>
            <a:r>
              <a:rPr lang="ja-JP" altLang="en-US" sz="2400" dirty="0" smtClean="0">
                <a:solidFill>
                  <a:prstClr val="black"/>
                </a:solidFill>
                <a:latin typeface="ヒラギノ明朝 Pro W3"/>
                <a:ea typeface="ヒラギノ明朝 Pro W3"/>
                <a:cs typeface="ヒラギノ明朝 Pro W3"/>
              </a:rPr>
              <a:t>求めた</a:t>
            </a:r>
            <a:r>
              <a:rPr lang="ja-JP" altLang="ja-JP" sz="2400" dirty="0" smtClean="0">
                <a:solidFill>
                  <a:prstClr val="black"/>
                </a:solidFill>
                <a:latin typeface="ヒラギノ明朝 Pro W3"/>
                <a:ea typeface="ヒラギノ明朝 Pro W3"/>
                <a:cs typeface="ヒラギノ明朝 Pro W3"/>
              </a:rPr>
              <a:t>p</a:t>
            </a:r>
            <a:r>
              <a:rPr lang="en-US" altLang="ja-JP" sz="2400" dirty="0" smtClean="0">
                <a:solidFill>
                  <a:prstClr val="black"/>
                </a:solidFill>
                <a:latin typeface="ヒラギノ明朝 Pro W3"/>
                <a:ea typeface="ヒラギノ明朝 Pro W3"/>
                <a:cs typeface="ヒラギノ明朝 Pro W3"/>
              </a:rPr>
              <a:t>ick-off</a:t>
            </a:r>
            <a:r>
              <a:rPr lang="ja-JP" altLang="en-US" sz="2400" dirty="0" smtClean="0">
                <a:solidFill>
                  <a:prstClr val="black"/>
                </a:solidFill>
                <a:latin typeface="ヒラギノ明朝 Pro W3"/>
                <a:ea typeface="ヒラギノ明朝 Pro W3"/>
                <a:cs typeface="ヒラギノ明朝 Pro W3"/>
              </a:rPr>
              <a:t>補正</a:t>
            </a:r>
            <a:r>
              <a:rPr lang="ja-JP" altLang="en-US" sz="2400" dirty="0">
                <a:solidFill>
                  <a:prstClr val="black"/>
                </a:solidFill>
                <a:latin typeface="ヒラギノ明朝 Pro W3"/>
                <a:ea typeface="ヒラギノ明朝 Pro W3"/>
                <a:cs typeface="ヒラギノ明朝 Pro W3"/>
              </a:rPr>
              <a:t>関数のパラメータおよびその誤差</a:t>
            </a:r>
          </a:p>
        </p:txBody>
      </p:sp>
      <p:sp>
        <p:nvSpPr>
          <p:cNvPr id="4" name="テキスト ボックス 3"/>
          <p:cNvSpPr txBox="1"/>
          <p:nvPr/>
        </p:nvSpPr>
        <p:spPr>
          <a:xfrm>
            <a:off x="609596" y="3070908"/>
            <a:ext cx="10938928" cy="830997"/>
          </a:xfrm>
          <a:prstGeom prst="rect">
            <a:avLst/>
          </a:prstGeom>
          <a:noFill/>
        </p:spPr>
        <p:txBody>
          <a:bodyPr wrap="square" rtlCol="0">
            <a:spAutoFit/>
          </a:bodyPr>
          <a:lstStyle/>
          <a:p>
            <a:pPr defTabSz="457200"/>
            <a:r>
              <a:rPr lang="ja-JP" altLang="en-US" sz="2400" dirty="0" smtClean="0">
                <a:solidFill>
                  <a:prstClr val="black"/>
                </a:solidFill>
                <a:latin typeface="Cambria Math"/>
                <a:ea typeface="ヒラギノ明朝 Pro W3"/>
                <a:cs typeface="Cambria Math"/>
              </a:rPr>
              <a:t>また誤差伝搬の法則を用いて寿命</a:t>
            </a:r>
            <a:r>
              <a:rPr lang="en-US" altLang="ja-JP" sz="2400" dirty="0" smtClean="0">
                <a:solidFill>
                  <a:prstClr val="black"/>
                </a:solidFill>
                <a:latin typeface="Cambria Math"/>
                <a:ea typeface="ヒラギノ明朝 Pro W3"/>
                <a:cs typeface="Cambria Math"/>
              </a:rPr>
              <a:t>fitting</a:t>
            </a:r>
            <a:r>
              <a:rPr lang="ja-JP" altLang="en-US" sz="2400" dirty="0" smtClean="0">
                <a:solidFill>
                  <a:prstClr val="black"/>
                </a:solidFill>
                <a:latin typeface="Cambria Math"/>
                <a:ea typeface="ヒラギノ明朝 Pro W3"/>
                <a:cs typeface="Cambria Math"/>
              </a:rPr>
              <a:t>の式の誤差</a:t>
            </a:r>
            <a:r>
              <a:rPr lang="en-US" altLang="ja-JP" sz="2400" dirty="0" err="1" smtClean="0">
                <a:solidFill>
                  <a:prstClr val="black"/>
                </a:solidFill>
                <a:latin typeface="Cambria Math"/>
                <a:ea typeface="ヒラギノ明朝 Pro W3"/>
                <a:cs typeface="Cambria Math"/>
              </a:rPr>
              <a:t>δg</a:t>
            </a:r>
            <a:r>
              <a:rPr lang="en-US" altLang="ja-JP" sz="2400" dirty="0" smtClean="0">
                <a:solidFill>
                  <a:prstClr val="black"/>
                </a:solidFill>
                <a:latin typeface="Cambria Math"/>
                <a:ea typeface="ヒラギノ明朝 Pro W3"/>
                <a:cs typeface="Cambria Math"/>
              </a:rPr>
              <a:t>(t)</a:t>
            </a:r>
            <a:r>
              <a:rPr lang="ja-JP" altLang="en-US" sz="2400" dirty="0" smtClean="0">
                <a:solidFill>
                  <a:prstClr val="black"/>
                </a:solidFill>
                <a:latin typeface="Cambria Math"/>
                <a:ea typeface="ヒラギノ明朝 Pro W3"/>
                <a:cs typeface="Cambria Math"/>
              </a:rPr>
              <a:t>を求めるために</a:t>
            </a:r>
            <a:r>
              <a:rPr lang="en-US" altLang="ja-JP" sz="2400" dirty="0" smtClean="0">
                <a:solidFill>
                  <a:prstClr val="black"/>
                </a:solidFill>
                <a:latin typeface="Cambria Math"/>
                <a:ea typeface="ヒラギノ明朝 Pro W3"/>
                <a:cs typeface="Cambria Math"/>
              </a:rPr>
              <a:t>g(t)</a:t>
            </a:r>
            <a:r>
              <a:rPr lang="ja-JP" altLang="en-US" sz="2400" dirty="0" smtClean="0">
                <a:solidFill>
                  <a:prstClr val="black"/>
                </a:solidFill>
                <a:latin typeface="Cambria Math"/>
                <a:ea typeface="ヒラギノ明朝 Pro W3"/>
                <a:cs typeface="Cambria Math"/>
              </a:rPr>
              <a:t>の各パラメータに対する偏微分を以下に示しておく。</a:t>
            </a:r>
            <a:endParaRPr lang="ja-JP" altLang="en-US" sz="2400" dirty="0">
              <a:solidFill>
                <a:prstClr val="black"/>
              </a:solidFill>
              <a:latin typeface="Cambria Math"/>
              <a:ea typeface="ヒラギノ明朝 Pro W3"/>
              <a:cs typeface="Cambria Math"/>
            </a:endParaRPr>
          </a:p>
        </p:txBody>
      </p:sp>
      <p:pic>
        <p:nvPicPr>
          <p:cNvPr id="5" name="図 4" descr="pick-off(偏微分).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299" y="4202307"/>
            <a:ext cx="11376887" cy="1936816"/>
          </a:xfrm>
          <a:prstGeom prst="rect">
            <a:avLst/>
          </a:prstGeom>
        </p:spPr>
      </p:pic>
      <p:sp>
        <p:nvSpPr>
          <p:cNvPr id="6" name="スライド番号プレースホルダー 5"/>
          <p:cNvSpPr>
            <a:spLocks noGrp="1"/>
          </p:cNvSpPr>
          <p:nvPr>
            <p:ph type="sldNum" sz="quarter" idx="12"/>
          </p:nvPr>
        </p:nvSpPr>
        <p:spPr>
          <a:xfrm>
            <a:off x="9310255" y="130085"/>
            <a:ext cx="2743200" cy="365125"/>
          </a:xfrm>
        </p:spPr>
        <p:txBody>
          <a:bodyPr/>
          <a:lstStyle/>
          <a:p>
            <a:fld id="{3BACC431-8771-E947-ACEE-CEB1AF5E901D}" type="slidenum">
              <a:rPr lang="ja-JP" altLang="en-US" smtClean="0">
                <a:solidFill>
                  <a:prstClr val="black">
                    <a:tint val="75000"/>
                  </a:prstClr>
                </a:solidFill>
                <a:latin typeface="Calibri"/>
                <a:ea typeface="ＭＳ Ｐゴシック"/>
              </a:rPr>
              <a:pPr/>
              <a:t>58</a:t>
            </a:fld>
            <a:endParaRPr lang="ja-JP" altLang="en-US" dirty="0">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4192951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726743"/>
            <a:ext cx="10972800" cy="916919"/>
          </a:xfrm>
        </p:spPr>
        <p:txBody>
          <a:bodyPr>
            <a:noAutofit/>
          </a:bodyPr>
          <a:lstStyle/>
          <a:p>
            <a:pPr algn="l"/>
            <a:r>
              <a:rPr kumimoji="1" lang="ja-JP" altLang="en-US" sz="2800" dirty="0" smtClean="0">
                <a:latin typeface="Cambria Math"/>
                <a:ea typeface="ヒラギノ明朝 Pro W3"/>
                <a:cs typeface="Cambria Math"/>
              </a:rPr>
              <a:t>誤差伝搬の法則を用いると</a:t>
            </a:r>
            <a:r>
              <a:rPr lang="ja-JP" altLang="en-US" sz="2800" dirty="0">
                <a:latin typeface="Cambria Math"/>
                <a:ea typeface="ヒラギノ明朝 Pro W3"/>
                <a:cs typeface="Cambria Math"/>
              </a:rPr>
              <a:t>寿命</a:t>
            </a:r>
            <a:r>
              <a:rPr lang="en-US" altLang="ja-JP" sz="2800" dirty="0">
                <a:latin typeface="Cambria Math"/>
                <a:ea typeface="ヒラギノ明朝 Pro W3"/>
                <a:cs typeface="Cambria Math"/>
              </a:rPr>
              <a:t>fitting</a:t>
            </a:r>
            <a:r>
              <a:rPr lang="ja-JP" altLang="en-US" sz="2800" dirty="0">
                <a:latin typeface="Cambria Math"/>
                <a:ea typeface="ヒラギノ明朝 Pro W3"/>
                <a:cs typeface="Cambria Math"/>
              </a:rPr>
              <a:t>の式の誤差</a:t>
            </a:r>
            <a:r>
              <a:rPr lang="en-US" altLang="ja-JP" sz="2800" dirty="0" err="1">
                <a:latin typeface="Cambria Math"/>
                <a:ea typeface="ヒラギノ明朝 Pro W3"/>
                <a:cs typeface="Cambria Math"/>
              </a:rPr>
              <a:t>δg</a:t>
            </a:r>
            <a:r>
              <a:rPr lang="en-US" altLang="ja-JP" sz="2800" dirty="0">
                <a:latin typeface="Cambria Math"/>
                <a:ea typeface="ヒラギノ明朝 Pro W3"/>
                <a:cs typeface="Cambria Math"/>
              </a:rPr>
              <a:t>(t</a:t>
            </a:r>
            <a:r>
              <a:rPr lang="en-US" altLang="ja-JP" sz="2800" dirty="0" smtClean="0">
                <a:latin typeface="Cambria Math"/>
                <a:ea typeface="ヒラギノ明朝 Pro W3"/>
                <a:cs typeface="Cambria Math"/>
              </a:rPr>
              <a:t>)</a:t>
            </a:r>
            <a:r>
              <a:rPr lang="ja-JP" altLang="en-US" sz="2800" dirty="0" smtClean="0">
                <a:latin typeface="Cambria Math"/>
                <a:ea typeface="ヒラギノ明朝 Pro W3"/>
                <a:cs typeface="Cambria Math"/>
              </a:rPr>
              <a:t>は以下のように求めることができる。</a:t>
            </a:r>
            <a:endParaRPr kumimoji="1" lang="ja-JP" altLang="en-US" sz="2800" dirty="0">
              <a:latin typeface="Cambria Math"/>
              <a:ea typeface="ヒラギノ明朝 Pro W3"/>
              <a:cs typeface="Cambria Math"/>
            </a:endParaRPr>
          </a:p>
        </p:txBody>
      </p:sp>
      <p:grpSp>
        <p:nvGrpSpPr>
          <p:cNvPr id="8" name="図形グループ 7"/>
          <p:cNvGrpSpPr/>
          <p:nvPr/>
        </p:nvGrpSpPr>
        <p:grpSpPr>
          <a:xfrm>
            <a:off x="157120" y="2198157"/>
            <a:ext cx="11888674" cy="3711632"/>
            <a:chOff x="157120" y="2356926"/>
            <a:chExt cx="11888674" cy="3182397"/>
          </a:xfrm>
        </p:grpSpPr>
        <p:pic>
          <p:nvPicPr>
            <p:cNvPr id="3" name="図 2" descr="pick-off補正関数の誤差(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20" y="2356926"/>
              <a:ext cx="6930695" cy="1507653"/>
            </a:xfrm>
            <a:prstGeom prst="rect">
              <a:avLst/>
            </a:prstGeom>
          </p:spPr>
        </p:pic>
        <p:pic>
          <p:nvPicPr>
            <p:cNvPr id="4" name="図 3" descr="pick-off補正関数の誤差(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206" y="4031808"/>
              <a:ext cx="10302588" cy="1507515"/>
            </a:xfrm>
            <a:prstGeom prst="rect">
              <a:avLst/>
            </a:prstGeom>
          </p:spPr>
        </p:pic>
      </p:grpSp>
      <p:sp>
        <p:nvSpPr>
          <p:cNvPr id="5" name="スライド番号プレースホルダー 4"/>
          <p:cNvSpPr>
            <a:spLocks noGrp="1"/>
          </p:cNvSpPr>
          <p:nvPr>
            <p:ph type="sldNum" sz="quarter" idx="12"/>
          </p:nvPr>
        </p:nvSpPr>
        <p:spPr>
          <a:xfrm>
            <a:off x="9285652" y="178038"/>
            <a:ext cx="2743200" cy="365125"/>
          </a:xfrm>
        </p:spPr>
        <p:txBody>
          <a:bodyPr/>
          <a:lstStyle/>
          <a:p>
            <a:fld id="{3BACC431-8771-E947-ACEE-CEB1AF5E901D}" type="slidenum">
              <a:rPr lang="ja-JP" altLang="en-US" smtClean="0">
                <a:solidFill>
                  <a:prstClr val="black">
                    <a:tint val="75000"/>
                  </a:prstClr>
                </a:solidFill>
                <a:latin typeface="Calibri"/>
                <a:ea typeface="ＭＳ Ｐゴシック"/>
              </a:rPr>
              <a:pPr/>
              <a:t>59</a:t>
            </a:fld>
            <a:endParaRPr lang="ja-JP" altLang="en-US" dirty="0">
              <a:solidFill>
                <a:prstClr val="black">
                  <a:tint val="75000"/>
                </a:prstClr>
              </a:solidFill>
              <a:latin typeface="Calibri"/>
              <a:ea typeface="ＭＳ Ｐゴシック"/>
            </a:endParaRPr>
          </a:p>
        </p:txBody>
      </p:sp>
      <p:sp>
        <p:nvSpPr>
          <p:cNvPr id="6" name="テキスト ボックス 5"/>
          <p:cNvSpPr txBox="1"/>
          <p:nvPr/>
        </p:nvSpPr>
        <p:spPr>
          <a:xfrm>
            <a:off x="11076421" y="5980352"/>
            <a:ext cx="952431" cy="523220"/>
          </a:xfrm>
          <a:prstGeom prst="rect">
            <a:avLst/>
          </a:prstGeom>
          <a:noFill/>
        </p:spPr>
        <p:txBody>
          <a:bodyPr wrap="square" rtlCol="0">
            <a:spAutoFit/>
          </a:bodyPr>
          <a:lstStyle/>
          <a:p>
            <a:pPr algn="ctr"/>
            <a:r>
              <a:rPr kumimoji="1" lang="en-US" altLang="ja-JP" sz="2800" dirty="0" smtClean="0"/>
              <a:t>(5.8)</a:t>
            </a:r>
            <a:endParaRPr kumimoji="1" lang="ja-JP" altLang="en-US" sz="2800" dirty="0"/>
          </a:p>
        </p:txBody>
      </p:sp>
    </p:spTree>
    <p:extLst>
      <p:ext uri="{BB962C8B-B14F-4D97-AF65-F5344CB8AC3E}">
        <p14:creationId xmlns:p14="http://schemas.microsoft.com/office/powerpoint/2010/main" val="235993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20146D6-F2DB-4ED1-95D1-5E5889B24418}" type="slidenum">
              <a:rPr kumimoji="1" lang="ja-JP" altLang="en-US" smtClean="0"/>
              <a:t>6</a:t>
            </a:fld>
            <a:endParaRPr kumimoji="1" lang="ja-JP" altLang="en-US" dirty="0"/>
          </a:p>
        </p:txBody>
      </p:sp>
      <p:sp>
        <p:nvSpPr>
          <p:cNvPr id="4" name="テキスト ボックス 3"/>
          <p:cNvSpPr txBox="1"/>
          <p:nvPr/>
        </p:nvSpPr>
        <p:spPr>
          <a:xfrm>
            <a:off x="0" y="-60984"/>
            <a:ext cx="12192000"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kumimoji="1" lang="ja-JP" altLang="en-US" sz="6000" dirty="0" smtClean="0"/>
              <a:t>ポジトロニウムの寿命</a:t>
            </a:r>
            <a:endParaRPr kumimoji="1" lang="ja-JP" altLang="en-US" sz="6000" dirty="0"/>
          </a:p>
        </p:txBody>
      </p:sp>
      <p:sp>
        <p:nvSpPr>
          <p:cNvPr id="5" name="テキスト ボックス 4"/>
          <p:cNvSpPr txBox="1"/>
          <p:nvPr/>
        </p:nvSpPr>
        <p:spPr>
          <a:xfrm>
            <a:off x="467590" y="1330036"/>
            <a:ext cx="10048009" cy="830997"/>
          </a:xfrm>
          <a:prstGeom prst="rect">
            <a:avLst/>
          </a:prstGeom>
          <a:noFill/>
        </p:spPr>
        <p:txBody>
          <a:bodyPr wrap="square" rtlCol="0">
            <a:spAutoFit/>
          </a:bodyPr>
          <a:lstStyle/>
          <a:p>
            <a:r>
              <a:rPr kumimoji="1" lang="ja-JP" altLang="en-US" sz="2400" dirty="0" smtClean="0"/>
              <a:t>寿命を計算</a:t>
            </a:r>
            <a:endParaRPr kumimoji="1" lang="en-US" altLang="ja-JP" sz="2400" dirty="0" smtClean="0"/>
          </a:p>
          <a:p>
            <a:r>
              <a:rPr lang="ja-JP" altLang="en-US" sz="2400" dirty="0"/>
              <a:t>　</a:t>
            </a:r>
            <a:r>
              <a:rPr kumimoji="1" lang="ja-JP" altLang="en-US" sz="2400" dirty="0" smtClean="0"/>
              <a:t>→ファインマンダイアグラムから遷移確率への寄与を計算すればよい</a:t>
            </a:r>
            <a:endParaRPr kumimoji="1" lang="ja-JP" altLang="en-US" sz="2400" dirty="0"/>
          </a:p>
        </p:txBody>
      </p:sp>
      <p:pic>
        <p:nvPicPr>
          <p:cNvPr id="52" name="図 51"/>
          <p:cNvPicPr>
            <a:picLocks noChangeAspect="1"/>
          </p:cNvPicPr>
          <p:nvPr/>
        </p:nvPicPr>
        <p:blipFill>
          <a:blip r:embed="rId3"/>
          <a:stretch>
            <a:fillRect/>
          </a:stretch>
        </p:blipFill>
        <p:spPr>
          <a:xfrm>
            <a:off x="6489298" y="2593969"/>
            <a:ext cx="4864502" cy="2851462"/>
          </a:xfrm>
          <a:prstGeom prst="rect">
            <a:avLst/>
          </a:prstGeom>
        </p:spPr>
      </p:pic>
      <p:pic>
        <p:nvPicPr>
          <p:cNvPr id="53" name="図 52"/>
          <p:cNvPicPr>
            <a:picLocks noChangeAspect="1"/>
          </p:cNvPicPr>
          <p:nvPr/>
        </p:nvPicPr>
        <p:blipFill>
          <a:blip r:embed="rId4"/>
          <a:stretch>
            <a:fillRect/>
          </a:stretch>
        </p:blipFill>
        <p:spPr>
          <a:xfrm>
            <a:off x="1369452" y="2593969"/>
            <a:ext cx="3746411" cy="2851462"/>
          </a:xfrm>
          <a:prstGeom prst="rect">
            <a:avLst/>
          </a:prstGeom>
        </p:spPr>
      </p:pic>
      <p:sp>
        <p:nvSpPr>
          <p:cNvPr id="54" name="テキスト ボックス 53"/>
          <p:cNvSpPr txBox="1"/>
          <p:nvPr/>
        </p:nvSpPr>
        <p:spPr>
          <a:xfrm>
            <a:off x="663980" y="5511962"/>
            <a:ext cx="5157354" cy="461665"/>
          </a:xfrm>
          <a:prstGeom prst="rect">
            <a:avLst/>
          </a:prstGeom>
          <a:noFill/>
        </p:spPr>
        <p:txBody>
          <a:bodyPr wrap="square" rtlCol="0">
            <a:spAutoFit/>
          </a:bodyPr>
          <a:lstStyle/>
          <a:p>
            <a:r>
              <a:rPr kumimoji="1" lang="ja-JP" altLang="en-US" sz="2400" dirty="0" smtClean="0"/>
              <a:t>図</a:t>
            </a:r>
            <a:r>
              <a:rPr kumimoji="1" lang="en-US" altLang="ja-JP" sz="2400" dirty="0" smtClean="0"/>
              <a:t>1.1 </a:t>
            </a:r>
            <a:r>
              <a:rPr kumimoji="1" lang="ja-JP" altLang="en-US" sz="2400" dirty="0" smtClean="0"/>
              <a:t>パラポジトロニウムの</a:t>
            </a:r>
            <a:r>
              <a:rPr kumimoji="1" lang="en-US" altLang="ja-JP" sz="2400" dirty="0" smtClean="0"/>
              <a:t>2</a:t>
            </a:r>
            <a:r>
              <a:rPr kumimoji="1" lang="ja-JP" altLang="en-US" sz="2400" dirty="0" smtClean="0"/>
              <a:t>光子崩壊</a:t>
            </a:r>
            <a:endParaRPr kumimoji="1" lang="ja-JP" altLang="en-US" sz="2400" dirty="0"/>
          </a:p>
        </p:txBody>
      </p:sp>
      <p:sp>
        <p:nvSpPr>
          <p:cNvPr id="55" name="テキスト ボックス 54"/>
          <p:cNvSpPr txBox="1"/>
          <p:nvPr/>
        </p:nvSpPr>
        <p:spPr>
          <a:xfrm>
            <a:off x="6223506" y="5506635"/>
            <a:ext cx="5396085" cy="461665"/>
          </a:xfrm>
          <a:prstGeom prst="rect">
            <a:avLst/>
          </a:prstGeom>
          <a:noFill/>
        </p:spPr>
        <p:txBody>
          <a:bodyPr wrap="square" rtlCol="0">
            <a:spAutoFit/>
          </a:bodyPr>
          <a:lstStyle/>
          <a:p>
            <a:r>
              <a:rPr kumimoji="1" lang="ja-JP" altLang="en-US" sz="2400" dirty="0" smtClean="0"/>
              <a:t>図</a:t>
            </a:r>
            <a:r>
              <a:rPr kumimoji="1" lang="en-US" altLang="ja-JP" sz="2400" dirty="0" smtClean="0"/>
              <a:t>1.2 </a:t>
            </a:r>
            <a:r>
              <a:rPr kumimoji="1" lang="ja-JP" altLang="en-US" sz="2400" dirty="0" smtClean="0"/>
              <a:t>オルソポジトロニウムの</a:t>
            </a:r>
            <a:r>
              <a:rPr kumimoji="1" lang="en-US" altLang="ja-JP" sz="2400" dirty="0" smtClean="0"/>
              <a:t>3</a:t>
            </a:r>
            <a:r>
              <a:rPr kumimoji="1" lang="ja-JP" altLang="en-US" sz="2400" dirty="0" smtClean="0"/>
              <a:t>光子崩壊</a:t>
            </a:r>
            <a:endParaRPr kumimoji="1" lang="ja-JP" altLang="en-US" sz="2400" dirty="0"/>
          </a:p>
        </p:txBody>
      </p:sp>
      <mc:AlternateContent xmlns:mc="http://schemas.openxmlformats.org/markup-compatibility/2006" xmlns:a14="http://schemas.microsoft.com/office/drawing/2010/main">
        <mc:Choice Requires="a14">
          <p:sp>
            <p:nvSpPr>
              <p:cNvPr id="56" name="テキスト ボックス 55"/>
              <p:cNvSpPr txBox="1"/>
              <p:nvPr/>
            </p:nvSpPr>
            <p:spPr>
              <a:xfrm>
                <a:off x="800100" y="3767451"/>
                <a:ext cx="1310102" cy="5044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2800" i="1" smtClean="0">
                          <a:solidFill>
                            <a:srgbClr val="FF0000"/>
                          </a:solidFill>
                          <a:latin typeface="Cambria Math" panose="02040503050406030204" pitchFamily="18" charset="0"/>
                        </a:rPr>
                        <m:t>𝛼</m:t>
                      </m:r>
                      <m:r>
                        <a:rPr kumimoji="1" lang="ja-JP" altLang="en-US" sz="2800" i="1" smtClean="0">
                          <a:solidFill>
                            <a:srgbClr val="FF0000"/>
                          </a:solidFill>
                          <a:latin typeface="Cambria Math" panose="02040503050406030204" pitchFamily="18" charset="0"/>
                        </a:rPr>
                        <m:t>≃ </m:t>
                      </m:r>
                      <m:box>
                        <m:boxPr>
                          <m:ctrlPr>
                            <a:rPr kumimoji="1" lang="en-US" altLang="ja-JP" sz="2800" b="0" i="1" smtClean="0">
                              <a:solidFill>
                                <a:srgbClr val="FF0000"/>
                              </a:solidFill>
                              <a:latin typeface="Cambria Math" charset="0"/>
                            </a:rPr>
                          </m:ctrlPr>
                        </m:boxPr>
                        <m:e>
                          <m:argPr>
                            <m:argSz m:val="-1"/>
                          </m:argPr>
                          <m:f>
                            <m:fPr>
                              <m:ctrlPr>
                                <a:rPr kumimoji="1" lang="en-US" altLang="ja-JP" sz="2800" b="0" i="1" smtClean="0">
                                  <a:solidFill>
                                    <a:srgbClr val="FF0000"/>
                                  </a:solidFill>
                                  <a:latin typeface="Cambria Math" charset="0"/>
                                </a:rPr>
                              </m:ctrlPr>
                            </m:fPr>
                            <m:num>
                              <m:r>
                                <a:rPr kumimoji="1" lang="en-US" altLang="ja-JP" sz="2800" b="0" i="1" smtClean="0">
                                  <a:solidFill>
                                    <a:srgbClr val="FF0000"/>
                                  </a:solidFill>
                                  <a:latin typeface="Cambria Math" panose="02040503050406030204" pitchFamily="18" charset="0"/>
                                </a:rPr>
                                <m:t>1</m:t>
                              </m:r>
                            </m:num>
                            <m:den>
                              <m:r>
                                <a:rPr kumimoji="1" lang="en-US" altLang="ja-JP" sz="2800" b="0" i="1" smtClean="0">
                                  <a:solidFill>
                                    <a:srgbClr val="FF0000"/>
                                  </a:solidFill>
                                  <a:latin typeface="Cambria Math" panose="02040503050406030204" pitchFamily="18" charset="0"/>
                                </a:rPr>
                                <m:t>137</m:t>
                              </m:r>
                            </m:den>
                          </m:f>
                        </m:e>
                      </m:box>
                    </m:oMath>
                  </m:oMathPara>
                </a14:m>
                <a:endParaRPr kumimoji="1" lang="ja-JP" altLang="en-US" sz="2800" dirty="0">
                  <a:solidFill>
                    <a:srgbClr val="FF0000"/>
                  </a:solidFill>
                </a:endParaRPr>
              </a:p>
            </p:txBody>
          </p:sp>
        </mc:Choice>
        <mc:Fallback xmlns="">
          <p:sp>
            <p:nvSpPr>
              <p:cNvPr id="56" name="テキスト ボックス 55"/>
              <p:cNvSpPr txBox="1">
                <a:spLocks noRot="1" noChangeAspect="1" noMove="1" noResize="1" noEditPoints="1" noAdjustHandles="1" noChangeArrowheads="1" noChangeShapeType="1" noTextEdit="1"/>
              </p:cNvSpPr>
              <p:nvPr/>
            </p:nvSpPr>
            <p:spPr>
              <a:xfrm>
                <a:off x="800100" y="3767451"/>
                <a:ext cx="1310102" cy="504497"/>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7" name="テキスト ボックス 56"/>
              <p:cNvSpPr txBox="1"/>
              <p:nvPr/>
            </p:nvSpPr>
            <p:spPr>
              <a:xfrm>
                <a:off x="4073236" y="3841061"/>
                <a:ext cx="30745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sz="2800" i="1" smtClean="0">
                          <a:solidFill>
                            <a:srgbClr val="FF0000"/>
                          </a:solidFill>
                          <a:latin typeface="Cambria Math" panose="02040503050406030204" pitchFamily="18" charset="0"/>
                        </a:rPr>
                        <m:t>𝛼</m:t>
                      </m:r>
                    </m:oMath>
                  </m:oMathPara>
                </a14:m>
                <a:endParaRPr kumimoji="1" lang="ja-JP" altLang="en-US" sz="2800" dirty="0">
                  <a:solidFill>
                    <a:srgbClr val="FF0000"/>
                  </a:solidFill>
                </a:endParaRPr>
              </a:p>
            </p:txBody>
          </p:sp>
        </mc:Choice>
        <mc:Fallback xmlns="">
          <p:sp>
            <p:nvSpPr>
              <p:cNvPr id="57" name="テキスト ボックス 56"/>
              <p:cNvSpPr txBox="1">
                <a:spLocks noRot="1" noChangeAspect="1" noMove="1" noResize="1" noEditPoints="1" noAdjustHandles="1" noChangeArrowheads="1" noChangeShapeType="1" noTextEdit="1"/>
              </p:cNvSpPr>
              <p:nvPr/>
            </p:nvSpPr>
            <p:spPr>
              <a:xfrm>
                <a:off x="4073236" y="3841061"/>
                <a:ext cx="307456" cy="430887"/>
              </a:xfrm>
              <a:prstGeom prst="rect">
                <a:avLst/>
              </a:prstGeom>
              <a:blipFill rotWithShape="0">
                <a:blip r:embed="rId6"/>
                <a:stretch>
                  <a:fillRect/>
                </a:stretch>
              </a:blipFill>
            </p:spPr>
            <p:txBody>
              <a:bodyPr/>
              <a:lstStyle/>
              <a:p>
                <a:r>
                  <a:rPr lang="ja-JP" altLang="en-US">
                    <a:noFill/>
                  </a:rPr>
                  <a:t> </a:t>
                </a:r>
              </a:p>
            </p:txBody>
          </p:sp>
        </mc:Fallback>
      </mc:AlternateContent>
      <p:pic>
        <p:nvPicPr>
          <p:cNvPr id="58" name="図 57"/>
          <p:cNvPicPr>
            <a:picLocks noChangeAspect="1"/>
          </p:cNvPicPr>
          <p:nvPr/>
        </p:nvPicPr>
        <p:blipFill>
          <a:blip r:embed="rId7"/>
          <a:stretch>
            <a:fillRect/>
          </a:stretch>
        </p:blipFill>
        <p:spPr>
          <a:xfrm>
            <a:off x="9437846" y="4183548"/>
            <a:ext cx="195089" cy="176799"/>
          </a:xfrm>
          <a:prstGeom prst="rect">
            <a:avLst/>
          </a:prstGeom>
        </p:spPr>
      </p:pic>
      <p:pic>
        <p:nvPicPr>
          <p:cNvPr id="59" name="図 58"/>
          <p:cNvPicPr>
            <a:picLocks noChangeAspect="1"/>
          </p:cNvPicPr>
          <p:nvPr/>
        </p:nvPicPr>
        <p:blipFill>
          <a:blip r:embed="rId7"/>
          <a:stretch>
            <a:fillRect/>
          </a:stretch>
        </p:blipFill>
        <p:spPr>
          <a:xfrm>
            <a:off x="8415511" y="4360347"/>
            <a:ext cx="195089" cy="176799"/>
          </a:xfrm>
          <a:prstGeom prst="rect">
            <a:avLst/>
          </a:prstGeom>
        </p:spPr>
      </p:pic>
      <p:pic>
        <p:nvPicPr>
          <p:cNvPr id="60" name="図 59"/>
          <p:cNvPicPr>
            <a:picLocks noChangeAspect="1"/>
          </p:cNvPicPr>
          <p:nvPr/>
        </p:nvPicPr>
        <p:blipFill>
          <a:blip r:embed="rId7"/>
          <a:stretch>
            <a:fillRect/>
          </a:stretch>
        </p:blipFill>
        <p:spPr>
          <a:xfrm>
            <a:off x="7533704" y="4207792"/>
            <a:ext cx="195089" cy="176799"/>
          </a:xfrm>
          <a:prstGeom prst="rect">
            <a:avLst/>
          </a:prstGeom>
        </p:spPr>
      </p:pic>
      <p:sp>
        <p:nvSpPr>
          <p:cNvPr id="61" name="テキスト ボックス 60"/>
          <p:cNvSpPr txBox="1"/>
          <p:nvPr/>
        </p:nvSpPr>
        <p:spPr>
          <a:xfrm>
            <a:off x="3000959" y="6041914"/>
            <a:ext cx="6190082"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ja-JP" altLang="en-US" sz="2800" dirty="0" smtClean="0">
                <a:solidFill>
                  <a:srgbClr val="FF0000"/>
                </a:solidFill>
              </a:rPr>
              <a:t>オルソポジトロニウムの方が寿命が長い</a:t>
            </a:r>
            <a:endParaRPr kumimoji="1" lang="ja-JP" altLang="en-US" sz="2800" dirty="0">
              <a:solidFill>
                <a:srgbClr val="FF0000"/>
              </a:solidFill>
            </a:endParaRPr>
          </a:p>
        </p:txBody>
      </p:sp>
      <p:sp>
        <p:nvSpPr>
          <p:cNvPr id="15" name="スライド番号プレースホルダー 1"/>
          <p:cNvSpPr txBox="1">
            <a:spLocks/>
          </p:cNvSpPr>
          <p:nvPr/>
        </p:nvSpPr>
        <p:spPr>
          <a:xfrm>
            <a:off x="9133002" y="23366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4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6</a:t>
            </a:r>
            <a:endParaRPr lang="ja-JP" altLang="en-US" dirty="0"/>
          </a:p>
        </p:txBody>
      </p:sp>
    </p:spTree>
    <p:extLst>
      <p:ext uri="{BB962C8B-B14F-4D97-AF65-F5344CB8AC3E}">
        <p14:creationId xmlns:p14="http://schemas.microsoft.com/office/powerpoint/2010/main" val="4115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1000"/>
                                        <p:tgtEl>
                                          <p:spTgt spid="57"/>
                                        </p:tgtEl>
                                      </p:cBhvr>
                                    </p:animEffect>
                                    <p:anim calcmode="lin" valueType="num">
                                      <p:cBhvr>
                                        <p:cTn id="13" dur="1000" fill="hold"/>
                                        <p:tgtEl>
                                          <p:spTgt spid="57"/>
                                        </p:tgtEl>
                                        <p:attrNameLst>
                                          <p:attrName>ppt_x</p:attrName>
                                        </p:attrNameLst>
                                      </p:cBhvr>
                                      <p:tavLst>
                                        <p:tav tm="0">
                                          <p:val>
                                            <p:strVal val="#ppt_x"/>
                                          </p:val>
                                        </p:tav>
                                        <p:tav tm="100000">
                                          <p:val>
                                            <p:strVal val="#ppt_x"/>
                                          </p:val>
                                        </p:tav>
                                      </p:tavLst>
                                    </p:anim>
                                    <p:anim calcmode="lin" valueType="num">
                                      <p:cBhvr>
                                        <p:cTn id="14"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1000"/>
                                        <p:tgtEl>
                                          <p:spTgt spid="58"/>
                                        </p:tgtEl>
                                      </p:cBhvr>
                                    </p:animEffect>
                                    <p:anim calcmode="lin" valueType="num">
                                      <p:cBhvr>
                                        <p:cTn id="20" dur="1000" fill="hold"/>
                                        <p:tgtEl>
                                          <p:spTgt spid="58"/>
                                        </p:tgtEl>
                                        <p:attrNameLst>
                                          <p:attrName>ppt_x</p:attrName>
                                        </p:attrNameLst>
                                      </p:cBhvr>
                                      <p:tavLst>
                                        <p:tav tm="0">
                                          <p:val>
                                            <p:strVal val="#ppt_x"/>
                                          </p:val>
                                        </p:tav>
                                        <p:tav tm="100000">
                                          <p:val>
                                            <p:strVal val="#ppt_x"/>
                                          </p:val>
                                        </p:tav>
                                      </p:tavLst>
                                    </p:anim>
                                    <p:anim calcmode="lin" valueType="num">
                                      <p:cBhvr>
                                        <p:cTn id="21" dur="1000" fill="hold"/>
                                        <p:tgtEl>
                                          <p:spTgt spid="5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1000"/>
                                        <p:tgtEl>
                                          <p:spTgt spid="59"/>
                                        </p:tgtEl>
                                      </p:cBhvr>
                                    </p:animEffect>
                                    <p:anim calcmode="lin" valueType="num">
                                      <p:cBhvr>
                                        <p:cTn id="25" dur="1000" fill="hold"/>
                                        <p:tgtEl>
                                          <p:spTgt spid="59"/>
                                        </p:tgtEl>
                                        <p:attrNameLst>
                                          <p:attrName>ppt_x</p:attrName>
                                        </p:attrNameLst>
                                      </p:cBhvr>
                                      <p:tavLst>
                                        <p:tav tm="0">
                                          <p:val>
                                            <p:strVal val="#ppt_x"/>
                                          </p:val>
                                        </p:tav>
                                        <p:tav tm="100000">
                                          <p:val>
                                            <p:strVal val="#ppt_x"/>
                                          </p:val>
                                        </p:tav>
                                      </p:tavLst>
                                    </p:anim>
                                    <p:anim calcmode="lin" valueType="num">
                                      <p:cBhvr>
                                        <p:cTn id="26" dur="1000" fill="hold"/>
                                        <p:tgtEl>
                                          <p:spTgt spid="5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1000"/>
                                        <p:tgtEl>
                                          <p:spTgt spid="60"/>
                                        </p:tgtEl>
                                      </p:cBhvr>
                                    </p:animEffect>
                                    <p:anim calcmode="lin" valueType="num">
                                      <p:cBhvr>
                                        <p:cTn id="30" dur="1000" fill="hold"/>
                                        <p:tgtEl>
                                          <p:spTgt spid="60"/>
                                        </p:tgtEl>
                                        <p:attrNameLst>
                                          <p:attrName>ppt_x</p:attrName>
                                        </p:attrNameLst>
                                      </p:cBhvr>
                                      <p:tavLst>
                                        <p:tav tm="0">
                                          <p:val>
                                            <p:strVal val="#ppt_x"/>
                                          </p:val>
                                        </p:tav>
                                        <p:tav tm="100000">
                                          <p:val>
                                            <p:strVal val="#ppt_x"/>
                                          </p:val>
                                        </p:tav>
                                      </p:tavLst>
                                    </p:anim>
                                    <p:anim calcmode="lin" valueType="num">
                                      <p:cBhvr>
                                        <p:cTn id="31"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1"/>
                                        </p:tgtEl>
                                        <p:attrNameLst>
                                          <p:attrName>style.visibility</p:attrName>
                                        </p:attrNameLst>
                                      </p:cBhvr>
                                      <p:to>
                                        <p:strVal val="visible"/>
                                      </p:to>
                                    </p:set>
                                    <p:anim calcmode="lin" valueType="num">
                                      <p:cBhvr additive="base">
                                        <p:cTn id="36" dur="500" fill="hold"/>
                                        <p:tgtEl>
                                          <p:spTgt spid="61"/>
                                        </p:tgtEl>
                                        <p:attrNameLst>
                                          <p:attrName>ppt_x</p:attrName>
                                        </p:attrNameLst>
                                      </p:cBhvr>
                                      <p:tavLst>
                                        <p:tav tm="0">
                                          <p:val>
                                            <p:strVal val="#ppt_x"/>
                                          </p:val>
                                        </p:tav>
                                        <p:tav tm="100000">
                                          <p:val>
                                            <p:strVal val="#ppt_x"/>
                                          </p:val>
                                        </p:tav>
                                      </p:tavLst>
                                    </p:anim>
                                    <p:anim calcmode="lin" valueType="num">
                                      <p:cBhvr additive="base">
                                        <p:cTn id="37"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6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609600" y="768665"/>
            <a:ext cx="10972800" cy="1782762"/>
          </a:xfrm>
        </p:spPr>
        <p:txBody>
          <a:bodyPr>
            <a:noAutofit/>
          </a:bodyPr>
          <a:lstStyle/>
          <a:p>
            <a:pPr algn="l"/>
            <a:r>
              <a:rPr lang="ja-JP" altLang="en-US" sz="2800" dirty="0" smtClean="0">
                <a:latin typeface="Cambria Math"/>
                <a:ea typeface="ヒラギノ明朝 Pro W3"/>
                <a:cs typeface="Cambria Math"/>
              </a:rPr>
              <a:t>寿命</a:t>
            </a:r>
            <a:r>
              <a:rPr lang="en-US" altLang="ja-JP" sz="2800" dirty="0" smtClean="0">
                <a:latin typeface="Cambria Math"/>
                <a:ea typeface="ヒラギノ明朝 Pro W3"/>
                <a:cs typeface="Cambria Math"/>
              </a:rPr>
              <a:t>fitting</a:t>
            </a:r>
            <a:r>
              <a:rPr lang="ja-JP" altLang="en-US" sz="2800" dirty="0" smtClean="0">
                <a:latin typeface="Cambria Math"/>
                <a:ea typeface="ヒラギノ明朝 Pro W3"/>
                <a:cs typeface="Cambria Math"/>
              </a:rPr>
              <a:t>の式</a:t>
            </a:r>
            <a:r>
              <a:rPr lang="en-US" altLang="ja-JP" sz="2800" dirty="0">
                <a:latin typeface="Cambria Math"/>
                <a:ea typeface="ヒラギノ明朝 Pro W3"/>
                <a:cs typeface="Cambria Math"/>
              </a:rPr>
              <a:t>g</a:t>
            </a:r>
            <a:r>
              <a:rPr kumimoji="1" lang="en-US" altLang="ja-JP" sz="2800" dirty="0" smtClean="0">
                <a:latin typeface="Cambria Math"/>
                <a:ea typeface="ヒラギノ明朝 Pro W3"/>
                <a:cs typeface="Cambria Math"/>
              </a:rPr>
              <a:t>(</a:t>
            </a:r>
            <a:r>
              <a:rPr lang="en-US" altLang="ja-JP" sz="2800" dirty="0">
                <a:latin typeface="Cambria Math"/>
                <a:ea typeface="ヒラギノ明朝 Pro W3"/>
                <a:cs typeface="Cambria Math"/>
              </a:rPr>
              <a:t>t</a:t>
            </a:r>
            <a:r>
              <a:rPr kumimoji="1" lang="en-US" altLang="ja-JP" sz="2800" dirty="0" smtClean="0">
                <a:latin typeface="Cambria Math"/>
                <a:ea typeface="ヒラギノ明朝 Pro W3"/>
                <a:cs typeface="Cambria Math"/>
              </a:rPr>
              <a:t>)</a:t>
            </a:r>
            <a:r>
              <a:rPr kumimoji="1" lang="ja-JP" altLang="en-US" sz="2800" dirty="0" smtClean="0">
                <a:latin typeface="Cambria Math"/>
                <a:ea typeface="ヒラギノ明朝 Pro W3"/>
                <a:cs typeface="Cambria Math"/>
              </a:rPr>
              <a:t>は求めた誤差</a:t>
            </a:r>
            <a:r>
              <a:rPr kumimoji="1" lang="en-US" altLang="ja-JP" sz="2800" dirty="0" err="1" smtClean="0">
                <a:latin typeface="Cambria Math"/>
                <a:ea typeface="ヒラギノ明朝 Pro W3"/>
                <a:cs typeface="Cambria Math"/>
              </a:rPr>
              <a:t>δg</a:t>
            </a:r>
            <a:r>
              <a:rPr kumimoji="1" lang="en-US" altLang="ja-JP" sz="2800" dirty="0" smtClean="0">
                <a:latin typeface="Cambria Math"/>
                <a:ea typeface="ヒラギノ明朝 Pro W3"/>
                <a:cs typeface="Cambria Math"/>
              </a:rPr>
              <a:t>(</a:t>
            </a:r>
            <a:r>
              <a:rPr lang="en-US" altLang="ja-JP" sz="2800" dirty="0">
                <a:latin typeface="Cambria Math"/>
                <a:ea typeface="ヒラギノ明朝 Pro W3"/>
                <a:cs typeface="Cambria Math"/>
              </a:rPr>
              <a:t>t</a:t>
            </a:r>
            <a:r>
              <a:rPr kumimoji="1" lang="en-US" altLang="ja-JP" sz="2800" dirty="0" smtClean="0">
                <a:latin typeface="Cambria Math"/>
                <a:ea typeface="ヒラギノ明朝 Pro W3"/>
                <a:cs typeface="Cambria Math"/>
              </a:rPr>
              <a:t>)</a:t>
            </a:r>
            <a:r>
              <a:rPr kumimoji="1" lang="ja-JP" altLang="en-US" sz="2800" dirty="0" smtClean="0">
                <a:latin typeface="Cambria Math"/>
                <a:ea typeface="ヒラギノ明朝 Pro W3"/>
                <a:cs typeface="Cambria Math"/>
              </a:rPr>
              <a:t>を含めると</a:t>
            </a:r>
            <a:r>
              <a:rPr lang="en-US" altLang="ja-JP" sz="2800" dirty="0">
                <a:latin typeface="Cambria Math"/>
                <a:ea typeface="ヒラギノ明朝 Pro W3"/>
                <a:cs typeface="Cambria Math"/>
              </a:rPr>
              <a:t>g</a:t>
            </a:r>
            <a:r>
              <a:rPr lang="en-US" altLang="ja-JP" sz="2800" dirty="0" smtClean="0">
                <a:latin typeface="Cambria Math"/>
                <a:ea typeface="ヒラギノ明朝 Pro W3"/>
                <a:cs typeface="Cambria Math"/>
              </a:rPr>
              <a:t>(t)±</a:t>
            </a:r>
            <a:r>
              <a:rPr lang="en-US" altLang="ja-JP" sz="2800" dirty="0" err="1" smtClean="0">
                <a:latin typeface="Cambria Math"/>
                <a:ea typeface="ヒラギノ明朝 Pro W3"/>
                <a:cs typeface="Cambria Math"/>
              </a:rPr>
              <a:t>δg</a:t>
            </a:r>
            <a:r>
              <a:rPr lang="en-US" altLang="ja-JP" sz="2800" dirty="0" smtClean="0">
                <a:latin typeface="Cambria Math"/>
                <a:ea typeface="ヒラギノ明朝 Pro W3"/>
                <a:cs typeface="Cambria Math"/>
              </a:rPr>
              <a:t>(t)</a:t>
            </a:r>
            <a:r>
              <a:rPr lang="ja-JP" altLang="en-US" sz="2800" dirty="0" smtClean="0">
                <a:latin typeface="Cambria Math"/>
                <a:ea typeface="ヒラギノ明朝 Pro W3"/>
                <a:cs typeface="Cambria Math"/>
              </a:rPr>
              <a:t>で与えられると考えることができる。</a:t>
            </a:r>
            <a:r>
              <a:rPr lang="en-US" altLang="ja-JP" sz="2800" dirty="0" smtClean="0">
                <a:latin typeface="Cambria Math"/>
                <a:ea typeface="ヒラギノ明朝 Pro W3"/>
                <a:cs typeface="Cambria Math"/>
              </a:rPr>
              <a:t/>
            </a:r>
            <a:br>
              <a:rPr lang="en-US" altLang="ja-JP" sz="2800" dirty="0" smtClean="0">
                <a:latin typeface="Cambria Math"/>
                <a:ea typeface="ヒラギノ明朝 Pro W3"/>
                <a:cs typeface="Cambria Math"/>
              </a:rPr>
            </a:br>
            <a:r>
              <a:rPr lang="ja-JP" altLang="en-US" sz="2800" dirty="0" smtClean="0">
                <a:latin typeface="Cambria Math"/>
                <a:ea typeface="ヒラギノ明朝 Pro W3"/>
                <a:cs typeface="Cambria Math"/>
              </a:rPr>
              <a:t>寿命</a:t>
            </a:r>
            <a:r>
              <a:rPr lang="en-US" altLang="ja-JP" sz="2800" dirty="0" smtClean="0">
                <a:latin typeface="Cambria Math"/>
                <a:ea typeface="ヒラギノ明朝 Pro W3"/>
                <a:cs typeface="Cambria Math"/>
              </a:rPr>
              <a:t>fitting</a:t>
            </a:r>
            <a:r>
              <a:rPr lang="ja-JP" altLang="en-US" sz="2800" dirty="0" smtClean="0">
                <a:latin typeface="Cambria Math"/>
                <a:ea typeface="ヒラギノ明朝 Pro W3"/>
                <a:cs typeface="Cambria Math"/>
              </a:rPr>
              <a:t>の式</a:t>
            </a:r>
            <a:r>
              <a:rPr kumimoji="1" lang="ja-JP" altLang="en-US" sz="2800" dirty="0" smtClean="0">
                <a:latin typeface="Cambria Math"/>
                <a:ea typeface="ヒラギノ明朝 Pro W3"/>
                <a:cs typeface="Cambria Math"/>
              </a:rPr>
              <a:t>の誤差</a:t>
            </a:r>
            <a:r>
              <a:rPr lang="en-US" altLang="ja-JP" sz="2800" dirty="0" err="1" smtClean="0">
                <a:latin typeface="Cambria Math"/>
                <a:ea typeface="ヒラギノ明朝 Pro W3"/>
                <a:cs typeface="Cambria Math"/>
              </a:rPr>
              <a:t>δg</a:t>
            </a:r>
            <a:r>
              <a:rPr lang="en-US" altLang="ja-JP" sz="2800" dirty="0" smtClean="0">
                <a:latin typeface="Cambria Math"/>
                <a:ea typeface="ヒラギノ明朝 Pro W3"/>
                <a:cs typeface="Cambria Math"/>
              </a:rPr>
              <a:t>(t)</a:t>
            </a:r>
            <a:r>
              <a:rPr kumimoji="1" lang="ja-JP" altLang="en-US" sz="2800" dirty="0" smtClean="0">
                <a:latin typeface="Cambria Math"/>
                <a:ea typeface="ヒラギノ明朝 Pro W3"/>
                <a:cs typeface="Cambria Math"/>
              </a:rPr>
              <a:t>を考慮した場合の</a:t>
            </a:r>
            <a:r>
              <a:rPr lang="ja-JP" altLang="ja-JP" sz="2800" dirty="0" smtClean="0">
                <a:latin typeface="Cambria Math"/>
                <a:ea typeface="ヒラギノ明朝 Pro W3"/>
                <a:cs typeface="Cambria Math"/>
              </a:rPr>
              <a:t>o</a:t>
            </a:r>
            <a:r>
              <a:rPr lang="en-US" altLang="ja-JP" sz="2800" dirty="0" smtClean="0">
                <a:latin typeface="Cambria Math"/>
                <a:ea typeface="ヒラギノ明朝 Pro W3"/>
                <a:cs typeface="Cambria Math"/>
              </a:rPr>
              <a:t>-Ps</a:t>
            </a:r>
            <a:r>
              <a:rPr lang="ja-JP" altLang="en-US" sz="2800" dirty="0" smtClean="0">
                <a:latin typeface="Cambria Math"/>
                <a:ea typeface="ヒラギノ明朝 Pro W3"/>
                <a:cs typeface="Cambria Math"/>
              </a:rPr>
              <a:t>の寿命は以下の表のようになる。</a:t>
            </a:r>
            <a:endParaRPr kumimoji="1" lang="ja-JP" altLang="en-US" sz="2800" dirty="0">
              <a:latin typeface="Cambria Math"/>
              <a:ea typeface="ヒラギノ明朝 Pro W3"/>
              <a:cs typeface="Cambria Math"/>
            </a:endParaRPr>
          </a:p>
        </p:txBody>
      </p:sp>
      <p:graphicFrame>
        <p:nvGraphicFramePr>
          <p:cNvPr id="4" name="表 3"/>
          <p:cNvGraphicFramePr>
            <a:graphicFrameLocks noGrp="1"/>
          </p:cNvGraphicFramePr>
          <p:nvPr>
            <p:extLst>
              <p:ext uri="{D42A27DB-BD31-4B8C-83A1-F6EECF244321}">
                <p14:modId xmlns:p14="http://schemas.microsoft.com/office/powerpoint/2010/main" val="3763920499"/>
              </p:ext>
            </p:extLst>
          </p:nvPr>
        </p:nvGraphicFramePr>
        <p:xfrm>
          <a:off x="1913467" y="3321766"/>
          <a:ext cx="8128000" cy="2149051"/>
        </p:xfrm>
        <a:graphic>
          <a:graphicData uri="http://schemas.openxmlformats.org/drawingml/2006/table">
            <a:tbl>
              <a:tblPr firstRow="1" bandRow="1">
                <a:tableStyleId>{5C22544A-7EE6-4342-B048-85BDC9FD1C3A}</a:tableStyleId>
              </a:tblPr>
              <a:tblGrid>
                <a:gridCol w="2032000"/>
                <a:gridCol w="2032000"/>
                <a:gridCol w="2032000"/>
                <a:gridCol w="2032000"/>
              </a:tblGrid>
              <a:tr h="594571">
                <a:tc>
                  <a:txBody>
                    <a:bodyPr/>
                    <a:lstStyle/>
                    <a:p>
                      <a:pPr algn="ctr"/>
                      <a:endParaRPr lang="ja-JP" altLang="en-US" sz="2800" b="0" dirty="0">
                        <a:latin typeface="Cambria Math"/>
                        <a:cs typeface="Cambria Math"/>
                      </a:endParaRPr>
                    </a:p>
                  </a:txBody>
                  <a:tcPr marL="121920" marR="121920"/>
                </a:tc>
                <a:tc>
                  <a:txBody>
                    <a:bodyPr/>
                    <a:lstStyle/>
                    <a:p>
                      <a:pPr algn="ctr"/>
                      <a:r>
                        <a:rPr kumimoji="1" lang="en-US" altLang="ja-JP" sz="2800" b="0" dirty="0" err="1" smtClean="0">
                          <a:latin typeface="Cambria Math"/>
                          <a:cs typeface="Cambria Math"/>
                        </a:rPr>
                        <a:t>τ</a:t>
                      </a:r>
                      <a:r>
                        <a:rPr kumimoji="1" lang="en-US" altLang="ja-JP" sz="2800" b="0" baseline="-25000" dirty="0" err="1" smtClean="0">
                          <a:latin typeface="Cambria Math"/>
                          <a:cs typeface="Cambria Math"/>
                        </a:rPr>
                        <a:t>g+δg</a:t>
                      </a:r>
                      <a:r>
                        <a:rPr kumimoji="1" lang="ja-JP" altLang="en-US" sz="2800" b="0" baseline="-25000" dirty="0" smtClean="0">
                          <a:latin typeface="Cambria Math"/>
                          <a:cs typeface="Cambria Math"/>
                        </a:rPr>
                        <a:t> </a:t>
                      </a:r>
                      <a:r>
                        <a:rPr kumimoji="1" lang="en-US" altLang="ja-JP" sz="2800" b="0" baseline="0" dirty="0" smtClean="0">
                          <a:latin typeface="Cambria Math"/>
                          <a:cs typeface="Cambria Math"/>
                        </a:rPr>
                        <a:t>[ns]</a:t>
                      </a:r>
                      <a:endParaRPr kumimoji="1" lang="ja-JP" altLang="en-US" sz="2800" b="0" dirty="0">
                        <a:latin typeface="Cambria Math"/>
                        <a:cs typeface="Cambria Math"/>
                      </a:endParaRPr>
                    </a:p>
                  </a:txBody>
                  <a:tcPr marL="121920" marR="12192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2800" b="0" dirty="0" err="1" smtClean="0">
                          <a:latin typeface="Cambria Math"/>
                          <a:cs typeface="Cambria Math"/>
                        </a:rPr>
                        <a:t>τ</a:t>
                      </a:r>
                      <a:r>
                        <a:rPr kumimoji="1" lang="en-US" altLang="ja-JP" sz="2800" b="0" baseline="-25000" dirty="0" err="1" smtClean="0">
                          <a:latin typeface="Cambria Math"/>
                          <a:cs typeface="Cambria Math"/>
                        </a:rPr>
                        <a:t>g</a:t>
                      </a:r>
                      <a:r>
                        <a:rPr kumimoji="1" lang="ja-JP" altLang="en-US" sz="2800" b="0" baseline="-25000" dirty="0" smtClean="0">
                          <a:latin typeface="Cambria Math"/>
                          <a:cs typeface="Cambria Math"/>
                        </a:rPr>
                        <a:t>  </a:t>
                      </a:r>
                      <a:r>
                        <a:rPr kumimoji="1" lang="en-US" altLang="ja-JP" sz="2800" b="0" baseline="0" dirty="0" smtClean="0">
                          <a:latin typeface="Cambria Math"/>
                          <a:cs typeface="Cambria Math"/>
                        </a:rPr>
                        <a:t>[ns]</a:t>
                      </a:r>
                      <a:endParaRPr kumimoji="1" lang="ja-JP" altLang="en-US" sz="2800" b="0" dirty="0" smtClean="0">
                        <a:latin typeface="Cambria Math"/>
                        <a:cs typeface="Cambria Math"/>
                      </a:endParaRPr>
                    </a:p>
                  </a:txBody>
                  <a:tcPr marL="121920" marR="12192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2800" b="0" dirty="0" err="1" smtClean="0">
                          <a:latin typeface="Cambria Math"/>
                          <a:cs typeface="Cambria Math"/>
                        </a:rPr>
                        <a:t>τ</a:t>
                      </a:r>
                      <a:r>
                        <a:rPr kumimoji="1" lang="en-US" altLang="ja-JP" sz="2800" b="0" baseline="-25000" dirty="0" err="1" smtClean="0">
                          <a:latin typeface="Cambria Math"/>
                          <a:cs typeface="Cambria Math"/>
                        </a:rPr>
                        <a:t>g-δg</a:t>
                      </a:r>
                      <a:r>
                        <a:rPr kumimoji="1" lang="ja-JP" altLang="en-US" sz="2800" b="0" baseline="-25000" dirty="0" smtClean="0">
                          <a:latin typeface="Cambria Math"/>
                          <a:cs typeface="Cambria Math"/>
                        </a:rPr>
                        <a:t> </a:t>
                      </a:r>
                      <a:r>
                        <a:rPr kumimoji="1" lang="en-US" altLang="ja-JP" sz="2800" b="0" baseline="0" dirty="0" smtClean="0">
                          <a:latin typeface="Cambria Math"/>
                          <a:cs typeface="Cambria Math"/>
                        </a:rPr>
                        <a:t>[ns]</a:t>
                      </a:r>
                      <a:endParaRPr kumimoji="1" lang="ja-JP" altLang="en-US" sz="2800" b="0" dirty="0" smtClean="0">
                        <a:latin typeface="Cambria Math"/>
                        <a:cs typeface="Cambria Math"/>
                      </a:endParaRPr>
                    </a:p>
                  </a:txBody>
                  <a:tcPr marL="121920" marR="121920"/>
                </a:tc>
              </a:tr>
              <a:tr h="370840">
                <a:tc>
                  <a:txBody>
                    <a:bodyPr/>
                    <a:lstStyle/>
                    <a:p>
                      <a:pPr algn="ctr"/>
                      <a:r>
                        <a:rPr kumimoji="1" lang="en-US" altLang="ja-JP" sz="2800" b="0" dirty="0" smtClean="0">
                          <a:latin typeface="Cambria Math"/>
                          <a:cs typeface="Cambria Math"/>
                        </a:rPr>
                        <a:t>NaI2</a:t>
                      </a:r>
                      <a:endParaRPr kumimoji="1" lang="ja-JP" altLang="en-US" sz="2800" b="0" dirty="0">
                        <a:latin typeface="Cambria Math"/>
                        <a:cs typeface="Cambria Math"/>
                      </a:endParaRPr>
                    </a:p>
                  </a:txBody>
                  <a:tcPr marL="121920" marR="121920"/>
                </a:tc>
                <a:tc>
                  <a:txBody>
                    <a:bodyPr/>
                    <a:lstStyle/>
                    <a:p>
                      <a:pPr algn="ctr"/>
                      <a:r>
                        <a:rPr kumimoji="1" lang="en-US" altLang="en-US" sz="2800" dirty="0" smtClean="0">
                          <a:latin typeface="+mn-lt"/>
                          <a:ea typeface="+mn-ea"/>
                          <a:cs typeface="Cambria Math"/>
                        </a:rPr>
                        <a:t>1</a:t>
                      </a:r>
                      <a:r>
                        <a:rPr kumimoji="1" lang="en-US" altLang="ja-JP" sz="2800" dirty="0" smtClean="0">
                          <a:latin typeface="+mn-lt"/>
                          <a:ea typeface="+mn-ea"/>
                          <a:cs typeface="Cambria Math"/>
                        </a:rPr>
                        <a:t>60</a:t>
                      </a:r>
                      <a:r>
                        <a:rPr kumimoji="1" lang="en-US" altLang="en-US" sz="2800" dirty="0" smtClean="0">
                          <a:latin typeface="+mn-lt"/>
                          <a:ea typeface="+mn-ea"/>
                          <a:cs typeface="Cambria Math"/>
                        </a:rPr>
                        <a:t>.0±3.0</a:t>
                      </a:r>
                      <a:endParaRPr lang="ja-JP" altLang="en-US" sz="2800" dirty="0">
                        <a:latin typeface="+mn-lt"/>
                        <a:ea typeface="+mn-ea"/>
                        <a:cs typeface="Cambria Math"/>
                      </a:endParaRPr>
                    </a:p>
                  </a:txBody>
                  <a:tcPr marL="121920" marR="121920"/>
                </a:tc>
                <a:tc>
                  <a:txBody>
                    <a:bodyPr/>
                    <a:lstStyle/>
                    <a:p>
                      <a:pPr algn="ctr"/>
                      <a:r>
                        <a:rPr kumimoji="1" lang="ja-JP" altLang="en-US" sz="2800" dirty="0" smtClean="0">
                          <a:latin typeface="+mn-lt"/>
                        </a:rPr>
                        <a:t>1</a:t>
                      </a:r>
                      <a:r>
                        <a:rPr kumimoji="1" lang="en-US" altLang="ja-JP" sz="2800" dirty="0" smtClean="0">
                          <a:latin typeface="+mn-lt"/>
                        </a:rPr>
                        <a:t>55.</a:t>
                      </a:r>
                      <a:r>
                        <a:rPr kumimoji="1" lang="ja-JP" altLang="ja-JP" sz="2800" dirty="0" smtClean="0">
                          <a:latin typeface="+mn-lt"/>
                        </a:rPr>
                        <a:t>8</a:t>
                      </a:r>
                      <a:r>
                        <a:rPr kumimoji="1" lang="en-US" altLang="en-US" sz="2800" dirty="0" smtClean="0">
                          <a:latin typeface="+mn-lt"/>
                        </a:rPr>
                        <a:t>±</a:t>
                      </a:r>
                      <a:r>
                        <a:rPr kumimoji="1" lang="ja-JP" altLang="ja-JP" sz="2800" dirty="0" smtClean="0">
                          <a:latin typeface="+mn-lt"/>
                        </a:rPr>
                        <a:t>2</a:t>
                      </a:r>
                      <a:r>
                        <a:rPr kumimoji="1" lang="en-US" altLang="ja-JP" sz="2800" dirty="0" smtClean="0">
                          <a:latin typeface="+mn-lt"/>
                        </a:rPr>
                        <a:t>.9</a:t>
                      </a:r>
                      <a:endParaRPr kumimoji="1" lang="ja-JP" altLang="en-US" sz="2800" dirty="0">
                        <a:latin typeface="+mn-lt"/>
                      </a:endParaRPr>
                    </a:p>
                  </a:txBody>
                  <a:tcPr marL="121920" marR="121920"/>
                </a:tc>
                <a:tc>
                  <a:txBody>
                    <a:bodyPr/>
                    <a:lstStyle/>
                    <a:p>
                      <a:pPr algn="ctr"/>
                      <a:r>
                        <a:rPr kumimoji="1" lang="en-US" altLang="en-US" sz="2800" dirty="0" smtClean="0">
                          <a:latin typeface="+mn-lt"/>
                          <a:ea typeface="+mn-ea"/>
                          <a:cs typeface="Cambria Math"/>
                        </a:rPr>
                        <a:t>151.3±2.</a:t>
                      </a:r>
                      <a:r>
                        <a:rPr kumimoji="1" lang="en-US" altLang="ja-JP" sz="2800" dirty="0" smtClean="0">
                          <a:latin typeface="+mn-lt"/>
                          <a:ea typeface="+mn-ea"/>
                          <a:cs typeface="Cambria Math"/>
                        </a:rPr>
                        <a:t>8</a:t>
                      </a:r>
                      <a:endParaRPr lang="ja-JP" altLang="en-US" sz="2800" dirty="0">
                        <a:latin typeface="+mn-lt"/>
                        <a:ea typeface="+mn-ea"/>
                        <a:cs typeface="Cambria Math"/>
                      </a:endParaRPr>
                    </a:p>
                  </a:txBody>
                  <a:tcPr marL="121920" marR="121920"/>
                </a:tc>
              </a:tr>
              <a:tr h="370840">
                <a:tc>
                  <a:txBody>
                    <a:bodyPr/>
                    <a:lstStyle/>
                    <a:p>
                      <a:pPr algn="ctr"/>
                      <a:r>
                        <a:rPr kumimoji="1" lang="en-US" altLang="ja-JP" sz="2800" b="0" dirty="0" smtClean="0">
                          <a:latin typeface="Cambria Math"/>
                          <a:cs typeface="Cambria Math"/>
                        </a:rPr>
                        <a:t>NaI3</a:t>
                      </a:r>
                      <a:endParaRPr kumimoji="1" lang="ja-JP" altLang="en-US" sz="2800" b="0" dirty="0">
                        <a:latin typeface="Cambria Math"/>
                        <a:cs typeface="Cambria Math"/>
                      </a:endParaRPr>
                    </a:p>
                  </a:txBody>
                  <a:tcPr marL="121920" marR="121920"/>
                </a:tc>
                <a:tc>
                  <a:txBody>
                    <a:bodyPr/>
                    <a:lstStyle/>
                    <a:p>
                      <a:pPr algn="ctr"/>
                      <a:r>
                        <a:rPr kumimoji="1" lang="en-US" altLang="en-US" sz="2800" dirty="0" smtClean="0">
                          <a:latin typeface="+mn-lt"/>
                          <a:ea typeface="+mn-ea"/>
                          <a:cs typeface="Cambria Math"/>
                        </a:rPr>
                        <a:t>2</a:t>
                      </a:r>
                      <a:r>
                        <a:rPr kumimoji="1" lang="en-US" altLang="ja-JP" sz="2800" dirty="0" smtClean="0">
                          <a:latin typeface="+mn-lt"/>
                          <a:ea typeface="+mn-ea"/>
                          <a:cs typeface="Cambria Math"/>
                        </a:rPr>
                        <a:t>70</a:t>
                      </a:r>
                      <a:r>
                        <a:rPr kumimoji="1" lang="en-US" altLang="en-US" sz="2800" dirty="0" smtClean="0">
                          <a:latin typeface="+mn-lt"/>
                          <a:ea typeface="+mn-ea"/>
                          <a:cs typeface="Cambria Math"/>
                        </a:rPr>
                        <a:t>.</a:t>
                      </a:r>
                      <a:r>
                        <a:rPr kumimoji="1" lang="en-US" altLang="ja-JP" sz="2800" dirty="0" smtClean="0">
                          <a:latin typeface="+mn-lt"/>
                          <a:ea typeface="+mn-ea"/>
                          <a:cs typeface="Cambria Math"/>
                        </a:rPr>
                        <a:t>2</a:t>
                      </a:r>
                      <a:r>
                        <a:rPr kumimoji="1" lang="en-US" altLang="en-US" sz="2800" dirty="0" smtClean="0">
                          <a:latin typeface="+mn-lt"/>
                          <a:ea typeface="+mn-ea"/>
                          <a:cs typeface="Cambria Math"/>
                        </a:rPr>
                        <a:t>±5.</a:t>
                      </a:r>
                      <a:r>
                        <a:rPr kumimoji="1" lang="en-US" altLang="ja-JP" sz="2800" dirty="0" smtClean="0">
                          <a:latin typeface="+mn-lt"/>
                          <a:ea typeface="+mn-ea"/>
                          <a:cs typeface="Cambria Math"/>
                        </a:rPr>
                        <a:t>7</a:t>
                      </a:r>
                      <a:endParaRPr lang="ja-JP" altLang="en-US" sz="2800" dirty="0">
                        <a:latin typeface="+mn-lt"/>
                        <a:ea typeface="+mn-ea"/>
                        <a:cs typeface="Cambria Math"/>
                      </a:endParaRPr>
                    </a:p>
                  </a:txBody>
                  <a:tcPr marL="121920" marR="121920"/>
                </a:tc>
                <a:tc>
                  <a:txBody>
                    <a:bodyPr/>
                    <a:lstStyle/>
                    <a:p>
                      <a:pPr algn="ctr"/>
                      <a:r>
                        <a:rPr kumimoji="1" lang="en-US" altLang="en-US" sz="2800" dirty="0" smtClean="0">
                          <a:latin typeface="+mn-lt"/>
                        </a:rPr>
                        <a:t>2</a:t>
                      </a:r>
                      <a:r>
                        <a:rPr kumimoji="1" lang="en-US" altLang="ja-JP" sz="2800" dirty="0" smtClean="0">
                          <a:latin typeface="+mn-lt"/>
                        </a:rPr>
                        <a:t>53.7</a:t>
                      </a:r>
                      <a:r>
                        <a:rPr kumimoji="1" lang="en-US" altLang="en-US" sz="2800" dirty="0" smtClean="0">
                          <a:latin typeface="+mn-lt"/>
                        </a:rPr>
                        <a:t>±5.1</a:t>
                      </a:r>
                      <a:endParaRPr kumimoji="1" lang="ja-JP" altLang="en-US" sz="2800" dirty="0">
                        <a:latin typeface="+mn-lt"/>
                      </a:endParaRPr>
                    </a:p>
                  </a:txBody>
                  <a:tcPr marL="121920" marR="121920"/>
                </a:tc>
                <a:tc>
                  <a:txBody>
                    <a:bodyPr/>
                    <a:lstStyle/>
                    <a:p>
                      <a:pPr algn="ctr"/>
                      <a:r>
                        <a:rPr kumimoji="1" lang="en-US" altLang="en-US" sz="2800" dirty="0" smtClean="0">
                          <a:latin typeface="+mn-lt"/>
                          <a:ea typeface="+mn-ea"/>
                          <a:cs typeface="Cambria Math"/>
                        </a:rPr>
                        <a:t>2</a:t>
                      </a:r>
                      <a:r>
                        <a:rPr kumimoji="1" lang="en-US" altLang="ja-JP" sz="2800" dirty="0" smtClean="0">
                          <a:latin typeface="+mn-lt"/>
                          <a:ea typeface="+mn-ea"/>
                          <a:cs typeface="Cambria Math"/>
                        </a:rPr>
                        <a:t>38</a:t>
                      </a:r>
                      <a:r>
                        <a:rPr kumimoji="1" lang="en-US" altLang="en-US" sz="2800" dirty="0" smtClean="0">
                          <a:latin typeface="+mn-lt"/>
                          <a:ea typeface="+mn-ea"/>
                          <a:cs typeface="Cambria Math"/>
                        </a:rPr>
                        <a:t>.8±4.</a:t>
                      </a:r>
                      <a:r>
                        <a:rPr kumimoji="1" lang="en-US" altLang="ja-JP" sz="2800" dirty="0" smtClean="0">
                          <a:latin typeface="+mn-lt"/>
                          <a:ea typeface="+mn-ea"/>
                          <a:cs typeface="Cambria Math"/>
                        </a:rPr>
                        <a:t>7</a:t>
                      </a:r>
                      <a:endParaRPr lang="ja-JP" altLang="en-US" sz="2800" dirty="0">
                        <a:latin typeface="+mn-lt"/>
                        <a:ea typeface="+mn-ea"/>
                        <a:cs typeface="Cambria Math"/>
                      </a:endParaRPr>
                    </a:p>
                  </a:txBody>
                  <a:tcPr marL="121920" marR="121920"/>
                </a:tc>
              </a:tr>
              <a:tr h="370840">
                <a:tc>
                  <a:txBody>
                    <a:bodyPr/>
                    <a:lstStyle/>
                    <a:p>
                      <a:pPr algn="ctr"/>
                      <a:r>
                        <a:rPr kumimoji="1" lang="en-US" altLang="ja-JP" sz="2800" b="0" dirty="0" smtClean="0">
                          <a:latin typeface="Cambria Math"/>
                          <a:cs typeface="Cambria Math"/>
                        </a:rPr>
                        <a:t>NaI4</a:t>
                      </a:r>
                      <a:endParaRPr kumimoji="1" lang="ja-JP" altLang="en-US" sz="2800" b="0" dirty="0">
                        <a:latin typeface="Cambria Math"/>
                        <a:cs typeface="Cambria Math"/>
                      </a:endParaRPr>
                    </a:p>
                  </a:txBody>
                  <a:tcPr marL="121920" marR="121920"/>
                </a:tc>
                <a:tc>
                  <a:txBody>
                    <a:bodyPr/>
                    <a:lstStyle/>
                    <a:p>
                      <a:pPr algn="ctr"/>
                      <a:r>
                        <a:rPr kumimoji="1" lang="ja-JP" altLang="en-US" sz="2800" dirty="0" smtClean="0">
                          <a:latin typeface="+mn-lt"/>
                          <a:ea typeface="+mn-ea"/>
                          <a:cs typeface="Cambria Math"/>
                        </a:rPr>
                        <a:t>1</a:t>
                      </a:r>
                      <a:r>
                        <a:rPr kumimoji="1" lang="en-US" altLang="ja-JP" sz="2800" dirty="0" smtClean="0">
                          <a:latin typeface="+mn-lt"/>
                          <a:ea typeface="+mn-ea"/>
                          <a:cs typeface="Cambria Math"/>
                        </a:rPr>
                        <a:t>31</a:t>
                      </a:r>
                      <a:r>
                        <a:rPr kumimoji="1" lang="en-US" altLang="en-US" sz="2800" dirty="0" smtClean="0">
                          <a:latin typeface="+mn-lt"/>
                          <a:ea typeface="+mn-ea"/>
                          <a:cs typeface="Cambria Math"/>
                        </a:rPr>
                        <a:t>.</a:t>
                      </a:r>
                      <a:r>
                        <a:rPr kumimoji="1" lang="en-US" altLang="ja-JP" sz="2800" dirty="0" smtClean="0">
                          <a:latin typeface="+mn-lt"/>
                          <a:ea typeface="+mn-ea"/>
                          <a:cs typeface="Cambria Math"/>
                        </a:rPr>
                        <a:t>4</a:t>
                      </a:r>
                      <a:r>
                        <a:rPr kumimoji="1" lang="en-US" altLang="en-US" sz="2800" dirty="0" smtClean="0">
                          <a:latin typeface="+mn-lt"/>
                          <a:ea typeface="+mn-ea"/>
                          <a:cs typeface="Cambria Math"/>
                        </a:rPr>
                        <a:t>±</a:t>
                      </a:r>
                      <a:r>
                        <a:rPr kumimoji="1" lang="ja-JP" altLang="en-US" sz="2800" dirty="0" smtClean="0">
                          <a:latin typeface="+mn-lt"/>
                          <a:ea typeface="+mn-ea"/>
                          <a:cs typeface="Cambria Math"/>
                        </a:rPr>
                        <a:t>1</a:t>
                      </a:r>
                      <a:r>
                        <a:rPr kumimoji="1" lang="en-US" altLang="en-US" sz="2800" dirty="0" smtClean="0">
                          <a:latin typeface="+mn-lt"/>
                          <a:ea typeface="+mn-ea"/>
                          <a:cs typeface="Cambria Math"/>
                        </a:rPr>
                        <a:t>.</a:t>
                      </a:r>
                      <a:r>
                        <a:rPr kumimoji="1" lang="en-US" altLang="ja-JP" sz="2800" dirty="0" smtClean="0">
                          <a:latin typeface="+mn-lt"/>
                          <a:ea typeface="+mn-ea"/>
                          <a:cs typeface="Cambria Math"/>
                        </a:rPr>
                        <a:t>8</a:t>
                      </a:r>
                      <a:endParaRPr lang="ja-JP" altLang="en-US" sz="2800" dirty="0">
                        <a:latin typeface="+mn-lt"/>
                        <a:ea typeface="+mn-ea"/>
                        <a:cs typeface="Cambria Math"/>
                      </a:endParaRPr>
                    </a:p>
                  </a:txBody>
                  <a:tcPr marL="121920" marR="121920"/>
                </a:tc>
                <a:tc>
                  <a:txBody>
                    <a:bodyPr/>
                    <a:lstStyle/>
                    <a:p>
                      <a:pPr algn="ctr"/>
                      <a:r>
                        <a:rPr kumimoji="1" lang="en-US" altLang="en-US" sz="2800" dirty="0" smtClean="0">
                          <a:latin typeface="+mn-lt"/>
                        </a:rPr>
                        <a:t>124.</a:t>
                      </a:r>
                      <a:r>
                        <a:rPr kumimoji="1" lang="en-US" altLang="ja-JP" sz="2800" dirty="0" smtClean="0">
                          <a:latin typeface="+mn-lt"/>
                        </a:rPr>
                        <a:t>6</a:t>
                      </a:r>
                      <a:r>
                        <a:rPr kumimoji="1" lang="en-US" altLang="en-US" sz="2800" dirty="0" smtClean="0">
                          <a:latin typeface="+mn-lt"/>
                        </a:rPr>
                        <a:t>±1.7</a:t>
                      </a:r>
                      <a:endParaRPr kumimoji="1" lang="ja-JP" altLang="en-US" sz="2800" dirty="0">
                        <a:latin typeface="+mn-lt"/>
                      </a:endParaRPr>
                    </a:p>
                  </a:txBody>
                  <a:tcPr marL="121920" marR="121920"/>
                </a:tc>
                <a:tc>
                  <a:txBody>
                    <a:bodyPr/>
                    <a:lstStyle/>
                    <a:p>
                      <a:pPr algn="ctr"/>
                      <a:r>
                        <a:rPr kumimoji="1" lang="en-US" altLang="en-US" sz="2800" dirty="0" smtClean="0">
                          <a:solidFill>
                            <a:schemeClr val="tx1"/>
                          </a:solidFill>
                          <a:latin typeface="+mn-lt"/>
                          <a:ea typeface="+mn-ea"/>
                          <a:cs typeface="Cambria Math"/>
                        </a:rPr>
                        <a:t>114.6±1.6</a:t>
                      </a:r>
                      <a:endParaRPr lang="ja-JP" altLang="en-US" sz="2800" dirty="0">
                        <a:solidFill>
                          <a:schemeClr val="tx1"/>
                        </a:solidFill>
                        <a:latin typeface="+mn-lt"/>
                        <a:ea typeface="+mn-ea"/>
                        <a:cs typeface="Cambria Math"/>
                      </a:endParaRPr>
                    </a:p>
                  </a:txBody>
                  <a:tcPr marL="121920" marR="121920"/>
                </a:tc>
              </a:tr>
            </a:tbl>
          </a:graphicData>
        </a:graphic>
      </p:graphicFrame>
      <p:sp>
        <p:nvSpPr>
          <p:cNvPr id="5" name="テキスト ボックス 4"/>
          <p:cNvSpPr txBox="1"/>
          <p:nvPr/>
        </p:nvSpPr>
        <p:spPr>
          <a:xfrm>
            <a:off x="1913467" y="2881868"/>
            <a:ext cx="8128000" cy="461665"/>
          </a:xfrm>
          <a:prstGeom prst="rect">
            <a:avLst/>
          </a:prstGeom>
          <a:noFill/>
        </p:spPr>
        <p:txBody>
          <a:bodyPr wrap="square" rtlCol="0">
            <a:spAutoFit/>
          </a:bodyPr>
          <a:lstStyle/>
          <a:p>
            <a:pPr algn="ctr" defTabSz="457200"/>
            <a:r>
              <a:rPr lang="ja-JP" altLang="en-US" sz="2400" dirty="0" smtClean="0">
                <a:solidFill>
                  <a:prstClr val="black"/>
                </a:solidFill>
                <a:latin typeface="Calibri"/>
                <a:ea typeface="ＭＳ Ｐゴシック"/>
              </a:rPr>
              <a:t>表</a:t>
            </a:r>
            <a:r>
              <a:rPr lang="en-US" altLang="ja-JP" sz="2400" dirty="0" smtClean="0">
                <a:solidFill>
                  <a:prstClr val="black"/>
                </a:solidFill>
                <a:latin typeface="Calibri"/>
                <a:ea typeface="ＭＳ Ｐゴシック"/>
              </a:rPr>
              <a:t>5.6</a:t>
            </a:r>
            <a:r>
              <a:rPr lang="ja-JP" altLang="en-US" sz="2400" dirty="0" smtClean="0">
                <a:solidFill>
                  <a:prstClr val="black"/>
                </a:solidFill>
                <a:latin typeface="Calibri"/>
                <a:ea typeface="ＭＳ Ｐゴシック"/>
              </a:rPr>
              <a:t> </a:t>
            </a:r>
            <a:r>
              <a:rPr lang="en-US" altLang="ja-JP" sz="2400" dirty="0" smtClean="0">
                <a:solidFill>
                  <a:prstClr val="black"/>
                </a:solidFill>
                <a:latin typeface="Calibri"/>
                <a:ea typeface="ＭＳ Ｐゴシック"/>
              </a:rPr>
              <a:t>pick-off</a:t>
            </a:r>
            <a:r>
              <a:rPr lang="ja-JP" altLang="en-US" sz="2400" dirty="0" smtClean="0">
                <a:solidFill>
                  <a:prstClr val="black"/>
                </a:solidFill>
                <a:latin typeface="Calibri"/>
                <a:ea typeface="ＭＳ Ｐゴシック"/>
              </a:rPr>
              <a:t>補正関数の誤差を考慮した時の</a:t>
            </a:r>
            <a:r>
              <a:rPr lang="en-US" altLang="ja-JP" sz="2400" dirty="0" smtClean="0">
                <a:solidFill>
                  <a:prstClr val="black"/>
                </a:solidFill>
                <a:latin typeface="Calibri"/>
                <a:ea typeface="ＭＳ Ｐゴシック"/>
              </a:rPr>
              <a:t>o-Ps</a:t>
            </a:r>
            <a:r>
              <a:rPr lang="ja-JP" altLang="en-US" sz="2400" dirty="0" smtClean="0">
                <a:solidFill>
                  <a:prstClr val="black"/>
                </a:solidFill>
                <a:latin typeface="Calibri"/>
                <a:ea typeface="ＭＳ Ｐゴシック"/>
              </a:rPr>
              <a:t>の寿命</a:t>
            </a:r>
            <a:endParaRPr lang="ja-JP" altLang="en-US" sz="2400" dirty="0">
              <a:solidFill>
                <a:prstClr val="black"/>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3BACC431-8771-E947-ACEE-CEB1AF5E901D}" type="slidenum">
              <a:rPr lang="ja-JP" altLang="en-US" smtClean="0">
                <a:solidFill>
                  <a:prstClr val="black">
                    <a:tint val="75000"/>
                  </a:prstClr>
                </a:solidFill>
                <a:latin typeface="Calibri"/>
                <a:ea typeface="ＭＳ Ｐゴシック"/>
              </a:rPr>
              <a:pPr/>
              <a:t>60</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2638776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1129034"/>
          </a:xfrm>
        </p:spPr>
        <p:style>
          <a:lnRef idx="1">
            <a:schemeClr val="accent1"/>
          </a:lnRef>
          <a:fillRef idx="3">
            <a:schemeClr val="accent1"/>
          </a:fillRef>
          <a:effectRef idx="2">
            <a:schemeClr val="accent1"/>
          </a:effectRef>
          <a:fontRef idx="minor">
            <a:schemeClr val="lt1"/>
          </a:fontRef>
        </p:style>
        <p:txBody>
          <a:bodyPr>
            <a:noAutofit/>
          </a:bodyPr>
          <a:lstStyle/>
          <a:p>
            <a:pPr algn="l"/>
            <a:r>
              <a:rPr lang="ja-JP" altLang="en-US" dirty="0" smtClean="0"/>
              <a:t>寿命</a:t>
            </a:r>
            <a:r>
              <a:rPr lang="en-US" altLang="ja-JP" dirty="0" smtClean="0"/>
              <a:t>fitting</a:t>
            </a:r>
            <a:r>
              <a:rPr lang="ja-JP" altLang="en-US" dirty="0" smtClean="0"/>
              <a:t>の誤差の評価</a:t>
            </a:r>
            <a:endParaRPr kumimoji="1" lang="ja-JP" altLang="en-US" dirty="0"/>
          </a:p>
        </p:txBody>
      </p:sp>
      <p:sp>
        <p:nvSpPr>
          <p:cNvPr id="5" name="テキスト ボックス 4"/>
          <p:cNvSpPr txBox="1"/>
          <p:nvPr/>
        </p:nvSpPr>
        <p:spPr>
          <a:xfrm>
            <a:off x="599680" y="2082801"/>
            <a:ext cx="10882406" cy="1077218"/>
          </a:xfrm>
          <a:prstGeom prst="rect">
            <a:avLst/>
          </a:prstGeom>
          <a:noFill/>
        </p:spPr>
        <p:txBody>
          <a:bodyPr wrap="square" rtlCol="0">
            <a:spAutoFit/>
          </a:bodyPr>
          <a:lstStyle/>
          <a:p>
            <a:pPr defTabSz="457200"/>
            <a:r>
              <a:rPr lang="en-US" altLang="en-US" sz="3200" dirty="0" smtClean="0">
                <a:solidFill>
                  <a:prstClr val="black"/>
                </a:solidFill>
                <a:latin typeface="Cambria Math"/>
                <a:ea typeface="ヒラギノ明朝 Pro W3"/>
                <a:cs typeface="Cambria Math"/>
              </a:rPr>
              <a:t>TQ</a:t>
            </a:r>
            <a:r>
              <a:rPr lang="ja-JP" altLang="en-US" sz="3200" dirty="0" smtClean="0">
                <a:solidFill>
                  <a:prstClr val="black"/>
                </a:solidFill>
                <a:latin typeface="Cambria Math"/>
                <a:ea typeface="ヒラギノ明朝 Pro W3"/>
                <a:cs typeface="Cambria Math"/>
              </a:rPr>
              <a:t>補正、</a:t>
            </a:r>
            <a:r>
              <a:rPr lang="en-US" altLang="ja-JP" sz="3200" dirty="0" smtClean="0">
                <a:solidFill>
                  <a:prstClr val="black"/>
                </a:solidFill>
                <a:latin typeface="Cambria Math"/>
                <a:ea typeface="ヒラギノ明朝 Pro W3"/>
                <a:cs typeface="Cambria Math"/>
              </a:rPr>
              <a:t>pick-off</a:t>
            </a:r>
            <a:r>
              <a:rPr lang="ja-JP" altLang="en-US" sz="3200" dirty="0" smtClean="0">
                <a:solidFill>
                  <a:prstClr val="black"/>
                </a:solidFill>
                <a:latin typeface="Cambria Math"/>
                <a:ea typeface="ヒラギノ明朝 Pro W3"/>
                <a:cs typeface="Cambria Math"/>
              </a:rPr>
              <a:t>補正以外にも寿命</a:t>
            </a:r>
            <a:r>
              <a:rPr lang="en-US" altLang="ja-JP" sz="3200" dirty="0" smtClean="0">
                <a:solidFill>
                  <a:prstClr val="black"/>
                </a:solidFill>
                <a:latin typeface="Cambria Math"/>
                <a:ea typeface="ヒラギノ明朝 Pro W3"/>
                <a:cs typeface="Cambria Math"/>
              </a:rPr>
              <a:t>fitting</a:t>
            </a:r>
            <a:r>
              <a:rPr lang="ja-JP" altLang="en-US" sz="3200" dirty="0" smtClean="0">
                <a:solidFill>
                  <a:prstClr val="black"/>
                </a:solidFill>
                <a:latin typeface="Cambria Math"/>
                <a:ea typeface="ヒラギノ明朝 Pro W3"/>
                <a:cs typeface="Cambria Math"/>
              </a:rPr>
              <a:t>する際にも誤差が生じる。この誤差を</a:t>
            </a:r>
            <a:r>
              <a:rPr lang="en-US" altLang="ja-JP" sz="3200" dirty="0" err="1" smtClean="0">
                <a:solidFill>
                  <a:prstClr val="black"/>
                </a:solidFill>
                <a:latin typeface="Cambria Math"/>
                <a:ea typeface="ヒラギノ明朝 Pro W3"/>
                <a:cs typeface="Cambria Math"/>
              </a:rPr>
              <a:t>σ</a:t>
            </a:r>
            <a:r>
              <a:rPr lang="en-US" altLang="ja-JP" sz="3200" baseline="-25000" dirty="0" err="1" smtClean="0">
                <a:solidFill>
                  <a:prstClr val="black"/>
                </a:solidFill>
                <a:latin typeface="Cambria Math"/>
                <a:ea typeface="ヒラギノ明朝 Pro W3"/>
                <a:cs typeface="Cambria Math"/>
              </a:rPr>
              <a:t>fitting</a:t>
            </a:r>
            <a:r>
              <a:rPr lang="ja-JP" altLang="en-US" sz="3200" dirty="0" smtClean="0">
                <a:solidFill>
                  <a:prstClr val="black"/>
                </a:solidFill>
                <a:latin typeface="Cambria Math"/>
                <a:ea typeface="ヒラギノ明朝 Pro W3"/>
                <a:cs typeface="Cambria Math"/>
              </a:rPr>
              <a:t>とおくと、以下の表のようになる。</a:t>
            </a:r>
            <a:endParaRPr lang="en-US" altLang="ja-JP" sz="3200" dirty="0" smtClean="0">
              <a:solidFill>
                <a:prstClr val="black"/>
              </a:solidFill>
              <a:latin typeface="Cambria Math"/>
              <a:ea typeface="ヒラギノ明朝 Pro W3"/>
              <a:cs typeface="Cambria Math"/>
            </a:endParaRPr>
          </a:p>
        </p:txBody>
      </p:sp>
      <p:graphicFrame>
        <p:nvGraphicFramePr>
          <p:cNvPr id="6" name="表 5"/>
          <p:cNvGraphicFramePr>
            <a:graphicFrameLocks noGrp="1"/>
          </p:cNvGraphicFramePr>
          <p:nvPr>
            <p:extLst>
              <p:ext uri="{D42A27DB-BD31-4B8C-83A1-F6EECF244321}">
                <p14:modId xmlns:p14="http://schemas.microsoft.com/office/powerpoint/2010/main" val="226441117"/>
              </p:ext>
            </p:extLst>
          </p:nvPr>
        </p:nvGraphicFramePr>
        <p:xfrm>
          <a:off x="2963333" y="3924300"/>
          <a:ext cx="5892800" cy="2146316"/>
        </p:xfrm>
        <a:graphic>
          <a:graphicData uri="http://schemas.openxmlformats.org/drawingml/2006/table">
            <a:tbl>
              <a:tblPr firstRow="1" bandRow="1">
                <a:tableStyleId>{5C22544A-7EE6-4342-B048-85BDC9FD1C3A}</a:tableStyleId>
              </a:tblPr>
              <a:tblGrid>
                <a:gridCol w="2946400"/>
                <a:gridCol w="2946400"/>
              </a:tblGrid>
              <a:tr h="591836">
                <a:tc>
                  <a:txBody>
                    <a:bodyPr/>
                    <a:lstStyle/>
                    <a:p>
                      <a:pPr algn="ctr"/>
                      <a:endParaRPr kumimoji="1" lang="ja-JP" altLang="en-US" sz="2800" dirty="0"/>
                    </a:p>
                  </a:txBody>
                  <a:tcPr marL="121920" marR="121920"/>
                </a:tc>
                <a:tc>
                  <a:txBody>
                    <a:bodyPr/>
                    <a:lstStyle/>
                    <a:p>
                      <a:pPr algn="ctr"/>
                      <a:r>
                        <a:rPr lang="en-US" altLang="ja-JP" sz="2800" dirty="0" err="1" smtClean="0">
                          <a:latin typeface="Cambria Math"/>
                          <a:ea typeface="ヒラギノ明朝 Pro W3"/>
                          <a:cs typeface="Cambria Math"/>
                        </a:rPr>
                        <a:t>σ</a:t>
                      </a:r>
                      <a:r>
                        <a:rPr lang="en-US" altLang="ja-JP" sz="2800" baseline="-25000" dirty="0" err="1" smtClean="0">
                          <a:latin typeface="Cambria Math"/>
                          <a:ea typeface="ヒラギノ明朝 Pro W3"/>
                          <a:cs typeface="Cambria Math"/>
                        </a:rPr>
                        <a:t>fitting</a:t>
                      </a:r>
                      <a:r>
                        <a:rPr lang="en-US" altLang="ja-JP" sz="2800" baseline="0" dirty="0" smtClean="0">
                          <a:latin typeface="Cambria Math"/>
                          <a:ea typeface="ヒラギノ明朝 Pro W3"/>
                          <a:cs typeface="Cambria Math"/>
                        </a:rPr>
                        <a:t> [ns]</a:t>
                      </a:r>
                      <a:endParaRPr kumimoji="1" lang="ja-JP" altLang="en-US" sz="2800" dirty="0"/>
                    </a:p>
                  </a:txBody>
                  <a:tcPr marL="121920" marR="121920"/>
                </a:tc>
              </a:tr>
              <a:tr h="370840">
                <a:tc>
                  <a:txBody>
                    <a:bodyPr/>
                    <a:lstStyle/>
                    <a:p>
                      <a:pPr algn="ctr"/>
                      <a:r>
                        <a:rPr kumimoji="1" lang="en-US" altLang="ja-JP" sz="2800" dirty="0" smtClean="0"/>
                        <a:t>NaI2</a:t>
                      </a:r>
                      <a:endParaRPr kumimoji="1" lang="ja-JP" altLang="en-US" sz="2800" dirty="0"/>
                    </a:p>
                  </a:txBody>
                  <a:tcPr marL="121920" marR="121920"/>
                </a:tc>
                <a:tc>
                  <a:txBody>
                    <a:bodyPr/>
                    <a:lstStyle/>
                    <a:p>
                      <a:pPr algn="ctr"/>
                      <a:r>
                        <a:rPr kumimoji="1" lang="en-US" altLang="ja-JP" sz="2800" dirty="0" smtClean="0">
                          <a:latin typeface="+mn-lt"/>
                          <a:ea typeface="+mn-ea"/>
                          <a:cs typeface="Cambria Math"/>
                        </a:rPr>
                        <a:t>2.9</a:t>
                      </a:r>
                      <a:endParaRPr kumimoji="1" lang="ja-JP" altLang="en-US" sz="2800" dirty="0">
                        <a:latin typeface="+mn-lt"/>
                        <a:ea typeface="+mn-ea"/>
                        <a:cs typeface="Cambria Math"/>
                      </a:endParaRPr>
                    </a:p>
                  </a:txBody>
                  <a:tcPr marL="121920" marR="121920"/>
                </a:tc>
              </a:tr>
              <a:tr h="370840">
                <a:tc>
                  <a:txBody>
                    <a:bodyPr/>
                    <a:lstStyle/>
                    <a:p>
                      <a:pPr algn="ctr"/>
                      <a:r>
                        <a:rPr kumimoji="1" lang="en-US" altLang="ja-JP" sz="2800" dirty="0" smtClean="0"/>
                        <a:t>NaI3</a:t>
                      </a:r>
                      <a:endParaRPr kumimoji="1" lang="ja-JP" altLang="en-US" sz="2800" dirty="0"/>
                    </a:p>
                  </a:txBody>
                  <a:tcPr marL="121920" marR="121920"/>
                </a:tc>
                <a:tc>
                  <a:txBody>
                    <a:bodyPr/>
                    <a:lstStyle/>
                    <a:p>
                      <a:pPr algn="ctr"/>
                      <a:r>
                        <a:rPr kumimoji="1" lang="en-US" altLang="ja-JP" sz="2800" dirty="0" smtClean="0">
                          <a:latin typeface="+mn-lt"/>
                          <a:ea typeface="+mn-ea"/>
                          <a:cs typeface="Cambria Math"/>
                        </a:rPr>
                        <a:t>5.1</a:t>
                      </a:r>
                      <a:endParaRPr kumimoji="1" lang="ja-JP" altLang="en-US" sz="2800" dirty="0">
                        <a:latin typeface="+mn-lt"/>
                        <a:ea typeface="+mn-ea"/>
                        <a:cs typeface="Cambria Math"/>
                      </a:endParaRPr>
                    </a:p>
                  </a:txBody>
                  <a:tcPr marL="121920" marR="121920"/>
                </a:tc>
              </a:tr>
              <a:tr h="370840">
                <a:tc>
                  <a:txBody>
                    <a:bodyPr/>
                    <a:lstStyle/>
                    <a:p>
                      <a:pPr algn="ctr"/>
                      <a:r>
                        <a:rPr kumimoji="1" lang="en-US" altLang="ja-JP" sz="2800" dirty="0" smtClean="0"/>
                        <a:t>NaI4</a:t>
                      </a:r>
                      <a:endParaRPr kumimoji="1" lang="ja-JP" altLang="en-US" sz="2800" dirty="0"/>
                    </a:p>
                  </a:txBody>
                  <a:tcPr marL="121920" marR="121920"/>
                </a:tc>
                <a:tc>
                  <a:txBody>
                    <a:bodyPr/>
                    <a:lstStyle/>
                    <a:p>
                      <a:pPr algn="ctr"/>
                      <a:r>
                        <a:rPr kumimoji="1" lang="en-US" altLang="ja-JP" sz="2800" dirty="0" smtClean="0">
                          <a:latin typeface="+mn-lt"/>
                          <a:ea typeface="+mn-ea"/>
                          <a:cs typeface="Cambria Math"/>
                        </a:rPr>
                        <a:t>1.7</a:t>
                      </a:r>
                      <a:endParaRPr kumimoji="1" lang="ja-JP" altLang="en-US" sz="2800" dirty="0">
                        <a:latin typeface="+mn-lt"/>
                        <a:ea typeface="+mn-ea"/>
                        <a:cs typeface="Cambria Math"/>
                      </a:endParaRPr>
                    </a:p>
                  </a:txBody>
                  <a:tcPr marL="121920" marR="121920"/>
                </a:tc>
              </a:tr>
            </a:tbl>
          </a:graphicData>
        </a:graphic>
      </p:graphicFrame>
      <p:sp>
        <p:nvSpPr>
          <p:cNvPr id="7" name="テキスト ボックス 6"/>
          <p:cNvSpPr txBox="1"/>
          <p:nvPr/>
        </p:nvSpPr>
        <p:spPr>
          <a:xfrm>
            <a:off x="2963333" y="3413839"/>
            <a:ext cx="5892800" cy="523220"/>
          </a:xfrm>
          <a:prstGeom prst="rect">
            <a:avLst/>
          </a:prstGeom>
          <a:noFill/>
        </p:spPr>
        <p:txBody>
          <a:bodyPr wrap="square" rtlCol="0">
            <a:spAutoFit/>
          </a:bodyPr>
          <a:lstStyle/>
          <a:p>
            <a:pPr algn="ctr" defTabSz="457200"/>
            <a:r>
              <a:rPr lang="ja-JP" altLang="en-US" sz="2800" dirty="0" smtClean="0">
                <a:solidFill>
                  <a:prstClr val="black"/>
                </a:solidFill>
                <a:latin typeface="Calibri"/>
                <a:ea typeface="ＭＳ Ｐゴシック"/>
              </a:rPr>
              <a:t>表</a:t>
            </a:r>
            <a:r>
              <a:rPr lang="en-US" altLang="ja-JP" sz="2800" dirty="0" smtClean="0">
                <a:solidFill>
                  <a:prstClr val="black"/>
                </a:solidFill>
                <a:latin typeface="Calibri"/>
                <a:ea typeface="ＭＳ Ｐゴシック"/>
              </a:rPr>
              <a:t>5.7</a:t>
            </a:r>
            <a:r>
              <a:rPr lang="ja-JP" altLang="en-US" sz="2800" dirty="0" smtClean="0">
                <a:solidFill>
                  <a:prstClr val="black"/>
                </a:solidFill>
                <a:latin typeface="Calibri"/>
                <a:ea typeface="ＭＳ Ｐゴシック"/>
              </a:rPr>
              <a:t> 寿命</a:t>
            </a:r>
            <a:r>
              <a:rPr lang="en-US" altLang="ja-JP" sz="2800" dirty="0" smtClean="0">
                <a:solidFill>
                  <a:prstClr val="black"/>
                </a:solidFill>
                <a:latin typeface="Calibri"/>
                <a:ea typeface="ＭＳ Ｐゴシック"/>
              </a:rPr>
              <a:t>fitting</a:t>
            </a:r>
            <a:r>
              <a:rPr lang="ja-JP" altLang="en-US" sz="2800" dirty="0" smtClean="0">
                <a:solidFill>
                  <a:prstClr val="black"/>
                </a:solidFill>
                <a:latin typeface="Calibri"/>
                <a:ea typeface="ＭＳ Ｐゴシック"/>
              </a:rPr>
              <a:t>の際に生じる誤差</a:t>
            </a:r>
            <a:endParaRPr lang="ja-JP" altLang="en-US" sz="2800" dirty="0">
              <a:solidFill>
                <a:prstClr val="black"/>
              </a:solidFill>
              <a:latin typeface="Calibri"/>
              <a:ea typeface="ＭＳ Ｐゴシック"/>
            </a:endParaRPr>
          </a:p>
        </p:txBody>
      </p:sp>
      <p:sp>
        <p:nvSpPr>
          <p:cNvPr id="3" name="スライド番号プレースホルダー 2"/>
          <p:cNvSpPr>
            <a:spLocks noGrp="1"/>
          </p:cNvSpPr>
          <p:nvPr>
            <p:ph type="sldNum" sz="quarter" idx="12"/>
          </p:nvPr>
        </p:nvSpPr>
        <p:spPr/>
        <p:txBody>
          <a:bodyPr/>
          <a:lstStyle/>
          <a:p>
            <a:fld id="{3BACC431-8771-E947-ACEE-CEB1AF5E901D}" type="slidenum">
              <a:rPr lang="ja-JP" altLang="en-US" smtClean="0">
                <a:solidFill>
                  <a:prstClr val="black">
                    <a:tint val="75000"/>
                  </a:prstClr>
                </a:solidFill>
                <a:latin typeface="Calibri"/>
                <a:ea typeface="ＭＳ Ｐゴシック"/>
              </a:rPr>
              <a:pPr/>
              <a:t>61</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1959295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1143000"/>
          </a:xfrm>
        </p:spPr>
        <p:style>
          <a:lnRef idx="1">
            <a:schemeClr val="accent1"/>
          </a:lnRef>
          <a:fillRef idx="3">
            <a:schemeClr val="accent1"/>
          </a:fillRef>
          <a:effectRef idx="2">
            <a:schemeClr val="accent1"/>
          </a:effectRef>
          <a:fontRef idx="minor">
            <a:schemeClr val="lt1"/>
          </a:fontRef>
        </p:style>
        <p:txBody>
          <a:bodyPr>
            <a:noAutofit/>
          </a:bodyPr>
          <a:lstStyle/>
          <a:p>
            <a:pPr algn="l"/>
            <a:r>
              <a:rPr lang="en-US" altLang="ja-JP" sz="3600" dirty="0" smtClean="0"/>
              <a:t>TQ</a:t>
            </a:r>
            <a:r>
              <a:rPr lang="ja-JP" altLang="en-US" sz="3600" dirty="0"/>
              <a:t>補正、</a:t>
            </a:r>
            <a:r>
              <a:rPr lang="en-US" altLang="ja-JP" sz="3600" dirty="0"/>
              <a:t>pick-off</a:t>
            </a:r>
            <a:r>
              <a:rPr lang="ja-JP" altLang="en-US" sz="3600" dirty="0"/>
              <a:t>補正、寿命</a:t>
            </a:r>
            <a:r>
              <a:rPr lang="en-US" altLang="ja-JP" sz="3600" dirty="0"/>
              <a:t>fitting</a:t>
            </a:r>
            <a:r>
              <a:rPr lang="ja-JP" altLang="en-US" sz="3600" dirty="0" smtClean="0"/>
              <a:t>の誤差</a:t>
            </a:r>
            <a:r>
              <a:rPr lang="ja-JP" altLang="en-US" sz="3600" dirty="0"/>
              <a:t>のまとめ</a:t>
            </a:r>
            <a:endParaRPr kumimoji="1" lang="ja-JP" altLang="en-US" sz="3600" dirty="0"/>
          </a:p>
        </p:txBody>
      </p:sp>
      <p:sp>
        <p:nvSpPr>
          <p:cNvPr id="3" name="テキスト ボックス 2"/>
          <p:cNvSpPr txBox="1"/>
          <p:nvPr/>
        </p:nvSpPr>
        <p:spPr>
          <a:xfrm>
            <a:off x="220133" y="1248990"/>
            <a:ext cx="11768667" cy="1569660"/>
          </a:xfrm>
          <a:prstGeom prst="rect">
            <a:avLst/>
          </a:prstGeom>
          <a:noFill/>
        </p:spPr>
        <p:txBody>
          <a:bodyPr wrap="square" rtlCol="0">
            <a:spAutoFit/>
          </a:bodyPr>
          <a:lstStyle/>
          <a:p>
            <a:pPr defTabSz="457200"/>
            <a:r>
              <a:rPr lang="en-US" altLang="ja-JP" sz="2400" dirty="0" smtClean="0">
                <a:solidFill>
                  <a:prstClr val="black"/>
                </a:solidFill>
                <a:latin typeface="Cambria Math"/>
                <a:ea typeface="ヒラギノ明朝 Pro W3"/>
                <a:cs typeface="Cambria Math"/>
              </a:rPr>
              <a:t>TQ </a:t>
            </a:r>
            <a:r>
              <a:rPr lang="ja-JP" altLang="en-US" sz="2400" dirty="0">
                <a:solidFill>
                  <a:prstClr val="black"/>
                </a:solidFill>
                <a:latin typeface="Cambria Math"/>
                <a:ea typeface="ヒラギノ明朝 Pro W3"/>
                <a:cs typeface="Cambria Math"/>
              </a:rPr>
              <a:t>補正の誤差のみを考慮した場合の寿命の誤差を </a:t>
            </a:r>
            <a:r>
              <a:rPr lang="en-US" altLang="ja-JP" sz="2400" dirty="0" err="1">
                <a:solidFill>
                  <a:prstClr val="black"/>
                </a:solidFill>
                <a:latin typeface="Cambria Math"/>
                <a:ea typeface="ヒラギノ明朝 Pro W3"/>
                <a:cs typeface="Cambria Math"/>
              </a:rPr>
              <a:t>σ</a:t>
            </a:r>
            <a:r>
              <a:rPr lang="en-US" altLang="ja-JP" sz="2400" baseline="-25000" dirty="0" err="1">
                <a:solidFill>
                  <a:prstClr val="black"/>
                </a:solidFill>
                <a:latin typeface="Cambria Math"/>
                <a:ea typeface="ヒラギノ明朝 Pro W3"/>
                <a:cs typeface="Cambria Math"/>
              </a:rPr>
              <a:t>TQ</a:t>
            </a:r>
            <a:r>
              <a:rPr lang="ja-JP" altLang="en-US" sz="2400" dirty="0" smtClean="0">
                <a:solidFill>
                  <a:prstClr val="black"/>
                </a:solidFill>
                <a:latin typeface="Cambria Math"/>
                <a:ea typeface="ヒラギノ明朝 Pro W3"/>
                <a:cs typeface="Cambria Math"/>
              </a:rPr>
              <a:t>、</a:t>
            </a:r>
            <a:endParaRPr lang="en-US" altLang="ja-JP" sz="2400" dirty="0" smtClean="0">
              <a:solidFill>
                <a:prstClr val="black"/>
              </a:solidFill>
              <a:latin typeface="Cambria Math"/>
              <a:ea typeface="ヒラギノ明朝 Pro W3"/>
              <a:cs typeface="Cambria Math"/>
            </a:endParaRPr>
          </a:p>
          <a:p>
            <a:pPr defTabSz="457200"/>
            <a:r>
              <a:rPr lang="en-US" altLang="ja-JP" sz="2400" dirty="0" smtClean="0">
                <a:solidFill>
                  <a:prstClr val="black"/>
                </a:solidFill>
                <a:latin typeface="Cambria Math"/>
                <a:ea typeface="ヒラギノ明朝 Pro W3"/>
                <a:cs typeface="Cambria Math"/>
              </a:rPr>
              <a:t>pick</a:t>
            </a:r>
            <a:r>
              <a:rPr lang="en-US" altLang="ja-JP" sz="2400" dirty="0">
                <a:solidFill>
                  <a:prstClr val="black"/>
                </a:solidFill>
                <a:latin typeface="Cambria Math"/>
                <a:ea typeface="ヒラギノ明朝 Pro W3"/>
                <a:cs typeface="Cambria Math"/>
              </a:rPr>
              <a:t>-off </a:t>
            </a:r>
            <a:r>
              <a:rPr lang="ja-JP" altLang="en-US" sz="2400" dirty="0">
                <a:solidFill>
                  <a:prstClr val="black"/>
                </a:solidFill>
                <a:latin typeface="Cambria Math"/>
                <a:ea typeface="ヒラギノ明朝 Pro W3"/>
                <a:cs typeface="Cambria Math"/>
              </a:rPr>
              <a:t>補正の 誤差のみを考慮した場合の寿命の誤差を </a:t>
            </a:r>
            <a:r>
              <a:rPr lang="en-US" altLang="ja-JP" sz="2400" dirty="0" err="1" smtClean="0">
                <a:solidFill>
                  <a:prstClr val="black"/>
                </a:solidFill>
                <a:latin typeface="Cambria Math"/>
                <a:ea typeface="ヒラギノ明朝 Pro W3"/>
                <a:cs typeface="Cambria Math"/>
              </a:rPr>
              <a:t>σ</a:t>
            </a:r>
            <a:r>
              <a:rPr lang="en-US" altLang="ja-JP" sz="2400" baseline="-25000" dirty="0" err="1" smtClean="0">
                <a:solidFill>
                  <a:prstClr val="black"/>
                </a:solidFill>
                <a:latin typeface="Cambria Math"/>
                <a:ea typeface="ヒラギノ明朝 Pro W3"/>
                <a:cs typeface="Cambria Math"/>
              </a:rPr>
              <a:t>pick</a:t>
            </a:r>
            <a:r>
              <a:rPr lang="en-US" altLang="ja-JP" sz="2400" baseline="-25000" dirty="0" smtClean="0">
                <a:solidFill>
                  <a:prstClr val="black"/>
                </a:solidFill>
                <a:latin typeface="Cambria Math"/>
                <a:ea typeface="ヒラギノ明朝 Pro W3"/>
                <a:cs typeface="Cambria Math"/>
              </a:rPr>
              <a:t>-off</a:t>
            </a:r>
            <a:r>
              <a:rPr lang="en-US" altLang="ja-JP" sz="2400" dirty="0" smtClean="0">
                <a:solidFill>
                  <a:prstClr val="black"/>
                </a:solidFill>
                <a:latin typeface="Cambria Math"/>
                <a:ea typeface="ヒラギノ明朝 Pro W3"/>
                <a:cs typeface="Cambria Math"/>
              </a:rPr>
              <a:t> </a:t>
            </a:r>
            <a:r>
              <a:rPr lang="ja-JP" altLang="en-US" sz="2400" dirty="0" smtClean="0">
                <a:solidFill>
                  <a:prstClr val="black"/>
                </a:solidFill>
                <a:latin typeface="Cambria Math"/>
                <a:ea typeface="ヒラギノ明朝 Pro W3"/>
                <a:cs typeface="Cambria Math"/>
              </a:rPr>
              <a:t>、</a:t>
            </a:r>
            <a:endParaRPr lang="en-US" altLang="ja-JP" sz="2400" dirty="0" smtClean="0">
              <a:solidFill>
                <a:prstClr val="black"/>
              </a:solidFill>
              <a:latin typeface="Cambria Math"/>
              <a:ea typeface="ヒラギノ明朝 Pro W3"/>
              <a:cs typeface="Cambria Math"/>
            </a:endParaRPr>
          </a:p>
          <a:p>
            <a:pPr defTabSz="457200"/>
            <a:r>
              <a:rPr lang="ja-JP" altLang="en-US" sz="2400" dirty="0" smtClean="0">
                <a:solidFill>
                  <a:prstClr val="black"/>
                </a:solidFill>
                <a:latin typeface="Cambria Math"/>
                <a:ea typeface="ヒラギノ明朝 Pro W3"/>
                <a:cs typeface="Cambria Math"/>
              </a:rPr>
              <a:t>寿命 </a:t>
            </a:r>
            <a:r>
              <a:rPr lang="en-US" altLang="ja-JP" sz="2400" dirty="0">
                <a:solidFill>
                  <a:prstClr val="black"/>
                </a:solidFill>
                <a:latin typeface="Cambria Math"/>
                <a:ea typeface="ヒラギノ明朝 Pro W3"/>
                <a:cs typeface="Cambria Math"/>
              </a:rPr>
              <a:t>fitting </a:t>
            </a:r>
            <a:r>
              <a:rPr lang="ja-JP" altLang="en-US" sz="2400" dirty="0">
                <a:solidFill>
                  <a:prstClr val="black"/>
                </a:solidFill>
                <a:latin typeface="Cambria Math"/>
                <a:ea typeface="ヒラギノ明朝 Pro W3"/>
                <a:cs typeface="Cambria Math"/>
              </a:rPr>
              <a:t>の誤差のみを考慮した場合の寿命の誤差を </a:t>
            </a:r>
            <a:r>
              <a:rPr lang="en-US" altLang="ja-JP" sz="2400" dirty="0" err="1">
                <a:solidFill>
                  <a:prstClr val="black"/>
                </a:solidFill>
                <a:latin typeface="Cambria Math"/>
                <a:ea typeface="ヒラギノ明朝 Pro W3"/>
                <a:cs typeface="Cambria Math"/>
              </a:rPr>
              <a:t>σ</a:t>
            </a:r>
            <a:r>
              <a:rPr lang="en-US" altLang="ja-JP" sz="2400" baseline="-25000" dirty="0" err="1">
                <a:solidFill>
                  <a:prstClr val="black"/>
                </a:solidFill>
                <a:latin typeface="Cambria Math"/>
                <a:ea typeface="ヒラギノ明朝 Pro W3"/>
                <a:cs typeface="Cambria Math"/>
              </a:rPr>
              <a:t>fitting</a:t>
            </a:r>
            <a:r>
              <a:rPr lang="en-US" altLang="ja-JP" sz="2400" dirty="0">
                <a:solidFill>
                  <a:prstClr val="black"/>
                </a:solidFill>
                <a:latin typeface="Cambria Math"/>
                <a:ea typeface="ヒラギノ明朝 Pro W3"/>
                <a:cs typeface="Cambria Math"/>
              </a:rPr>
              <a:t> </a:t>
            </a:r>
            <a:endParaRPr lang="en-US" altLang="ja-JP" sz="2400" dirty="0" smtClean="0">
              <a:solidFill>
                <a:prstClr val="black"/>
              </a:solidFill>
              <a:latin typeface="Cambria Math"/>
              <a:ea typeface="ヒラギノ明朝 Pro W3"/>
              <a:cs typeface="Cambria Math"/>
            </a:endParaRPr>
          </a:p>
          <a:p>
            <a:pPr defTabSz="457200"/>
            <a:r>
              <a:rPr lang="ja-JP" altLang="en-US" sz="2400" dirty="0" smtClean="0">
                <a:solidFill>
                  <a:prstClr val="black"/>
                </a:solidFill>
                <a:latin typeface="Cambria Math"/>
                <a:ea typeface="ヒラギノ明朝 Pro W3"/>
                <a:cs typeface="Cambria Math"/>
              </a:rPr>
              <a:t>とおく</a:t>
            </a:r>
            <a:r>
              <a:rPr lang="ja-JP" altLang="en-US" sz="2400" dirty="0">
                <a:solidFill>
                  <a:prstClr val="black"/>
                </a:solidFill>
                <a:latin typeface="Cambria Math"/>
                <a:ea typeface="ヒラギノ明朝 Pro W3"/>
                <a:cs typeface="Cambria Math"/>
              </a:rPr>
              <a:t>と、全ての誤差を考慮した場合の誤差 </a:t>
            </a:r>
            <a:r>
              <a:rPr lang="en-US" altLang="ja-JP" sz="2400" dirty="0" err="1">
                <a:solidFill>
                  <a:prstClr val="black"/>
                </a:solidFill>
                <a:latin typeface="Cambria Math"/>
                <a:ea typeface="ヒラギノ明朝 Pro W3"/>
                <a:cs typeface="Cambria Math"/>
              </a:rPr>
              <a:t>σ</a:t>
            </a:r>
            <a:r>
              <a:rPr lang="en-US" altLang="ja-JP" sz="2400" dirty="0">
                <a:solidFill>
                  <a:prstClr val="black"/>
                </a:solidFill>
                <a:latin typeface="Cambria Math"/>
                <a:ea typeface="ヒラギノ明朝 Pro W3"/>
                <a:cs typeface="Cambria Math"/>
              </a:rPr>
              <a:t> </a:t>
            </a:r>
            <a:r>
              <a:rPr lang="ja-JP" altLang="en-US" sz="2400" dirty="0">
                <a:solidFill>
                  <a:prstClr val="black"/>
                </a:solidFill>
                <a:latin typeface="Cambria Math"/>
                <a:ea typeface="ヒラギノ明朝 Pro W3"/>
                <a:cs typeface="Cambria Math"/>
              </a:rPr>
              <a:t>は以下の式より求められる</a:t>
            </a:r>
            <a:r>
              <a:rPr lang="ja-JP" altLang="en-US" sz="2400" dirty="0">
                <a:solidFill>
                  <a:prstClr val="black"/>
                </a:solidFill>
                <a:latin typeface="ヒラギノ明朝 Pro W3"/>
                <a:ea typeface="ヒラギノ明朝 Pro W3"/>
                <a:cs typeface="ヒラギノ明朝 Pro W3"/>
              </a:rPr>
              <a:t>。 </a:t>
            </a:r>
          </a:p>
        </p:txBody>
      </p:sp>
      <p:pic>
        <p:nvPicPr>
          <p:cNvPr id="4" name="図 3" descr="最終的な誤差.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2591" y="2893476"/>
            <a:ext cx="8191277" cy="881732"/>
          </a:xfrm>
          <a:prstGeom prst="rect">
            <a:avLst/>
          </a:prstGeom>
        </p:spPr>
      </p:pic>
      <p:sp>
        <p:nvSpPr>
          <p:cNvPr id="6" name="テキスト ボックス 5"/>
          <p:cNvSpPr txBox="1"/>
          <p:nvPr/>
        </p:nvSpPr>
        <p:spPr>
          <a:xfrm>
            <a:off x="220133" y="3736250"/>
            <a:ext cx="11768667" cy="461665"/>
          </a:xfrm>
          <a:prstGeom prst="rect">
            <a:avLst/>
          </a:prstGeom>
          <a:noFill/>
        </p:spPr>
        <p:txBody>
          <a:bodyPr wrap="square" rtlCol="0">
            <a:spAutoFit/>
          </a:bodyPr>
          <a:lstStyle/>
          <a:p>
            <a:pPr defTabSz="457200"/>
            <a:r>
              <a:rPr lang="ja-JP" altLang="en-US" sz="2400" dirty="0" smtClean="0">
                <a:solidFill>
                  <a:prstClr val="black"/>
                </a:solidFill>
                <a:latin typeface="ヒラギノ明朝 Pro W3"/>
                <a:ea typeface="ヒラギノ明朝 Pro W3"/>
                <a:cs typeface="ヒラギノ明朝 Pro W3"/>
              </a:rPr>
              <a:t>それぞれの誤差をまとめると以下の表のようになる。</a:t>
            </a:r>
            <a:endParaRPr lang="ja-JP" altLang="en-US" sz="2400" dirty="0">
              <a:solidFill>
                <a:prstClr val="black"/>
              </a:solidFill>
              <a:latin typeface="ヒラギノ明朝 Pro W3"/>
              <a:ea typeface="ヒラギノ明朝 Pro W3"/>
              <a:cs typeface="ヒラギノ明朝 Pro W3"/>
            </a:endParaRPr>
          </a:p>
        </p:txBody>
      </p:sp>
      <p:graphicFrame>
        <p:nvGraphicFramePr>
          <p:cNvPr id="7" name="表 6"/>
          <p:cNvGraphicFramePr>
            <a:graphicFrameLocks noGrp="1"/>
          </p:cNvGraphicFramePr>
          <p:nvPr>
            <p:extLst>
              <p:ext uri="{D42A27DB-BD31-4B8C-83A1-F6EECF244321}">
                <p14:modId xmlns:p14="http://schemas.microsoft.com/office/powerpoint/2010/main" val="1057296828"/>
              </p:ext>
            </p:extLst>
          </p:nvPr>
        </p:nvGraphicFramePr>
        <p:xfrm>
          <a:off x="1270001" y="4622810"/>
          <a:ext cx="9076265" cy="1928583"/>
        </p:xfrm>
        <a:graphic>
          <a:graphicData uri="http://schemas.openxmlformats.org/drawingml/2006/table">
            <a:tbl>
              <a:tblPr firstRow="1" bandRow="1">
                <a:tableStyleId>{5C22544A-7EE6-4342-B048-85BDC9FD1C3A}</a:tableStyleId>
              </a:tblPr>
              <a:tblGrid>
                <a:gridCol w="1039989"/>
                <a:gridCol w="2009069"/>
                <a:gridCol w="2009069"/>
                <a:gridCol w="2009069"/>
                <a:gridCol w="2009069"/>
              </a:tblGrid>
              <a:tr h="528408">
                <a:tc>
                  <a:txBody>
                    <a:bodyPr/>
                    <a:lstStyle/>
                    <a:p>
                      <a:pPr algn="ctr"/>
                      <a:endParaRPr kumimoji="1" lang="ja-JP" altLang="en-US" sz="2400" dirty="0"/>
                    </a:p>
                  </a:txBody>
                  <a:tcPr marL="121920" marR="121920"/>
                </a:tc>
                <a:tc>
                  <a:txBody>
                    <a:bodyPr/>
                    <a:lstStyle/>
                    <a:p>
                      <a:pPr algn="ctr"/>
                      <a:r>
                        <a:rPr lang="en-US" altLang="ja-JP" sz="2400" dirty="0" err="1" smtClean="0">
                          <a:latin typeface="Cambria Math"/>
                          <a:ea typeface="ヒラギノ明朝 Pro W3"/>
                          <a:cs typeface="Cambria Math"/>
                        </a:rPr>
                        <a:t>σ</a:t>
                      </a:r>
                      <a:r>
                        <a:rPr lang="en-US" altLang="ja-JP" sz="2400" baseline="-25000" dirty="0" err="1" smtClean="0">
                          <a:latin typeface="Cambria Math"/>
                          <a:ea typeface="ヒラギノ明朝 Pro W3"/>
                          <a:cs typeface="Cambria Math"/>
                        </a:rPr>
                        <a:t>TQ</a:t>
                      </a:r>
                      <a:r>
                        <a:rPr lang="en-US" altLang="ja-JP" sz="2400" baseline="-25000" dirty="0" smtClean="0">
                          <a:latin typeface="Cambria Math"/>
                          <a:ea typeface="ヒラギノ明朝 Pro W3"/>
                          <a:cs typeface="Cambria Math"/>
                        </a:rPr>
                        <a:t> </a:t>
                      </a:r>
                      <a:r>
                        <a:rPr lang="en-US" altLang="ja-JP" sz="2400" baseline="0" dirty="0" smtClean="0">
                          <a:latin typeface="Cambria Math"/>
                          <a:ea typeface="ヒラギノ明朝 Pro W3"/>
                          <a:cs typeface="Cambria Math"/>
                        </a:rPr>
                        <a:t>[ns]</a:t>
                      </a:r>
                      <a:endParaRPr kumimoji="1" lang="ja-JP" altLang="en-US" sz="2400" dirty="0">
                        <a:latin typeface="Cambria Math"/>
                        <a:cs typeface="Cambria Math"/>
                      </a:endParaRPr>
                    </a:p>
                  </a:txBody>
                  <a:tcPr marL="121920" marR="121920"/>
                </a:tc>
                <a:tc>
                  <a:txBody>
                    <a:bodyPr/>
                    <a:lstStyle/>
                    <a:p>
                      <a:pPr algn="ctr"/>
                      <a:r>
                        <a:rPr lang="en-US" altLang="ja-JP" sz="2400" dirty="0" err="1" smtClean="0">
                          <a:latin typeface="Cambria Math"/>
                          <a:ea typeface="ヒラギノ明朝 Pro W3"/>
                          <a:cs typeface="Cambria Math"/>
                        </a:rPr>
                        <a:t>σ</a:t>
                      </a:r>
                      <a:r>
                        <a:rPr lang="en-US" altLang="ja-JP" sz="2400" baseline="-25000" dirty="0" err="1" smtClean="0">
                          <a:latin typeface="Cambria Math"/>
                          <a:ea typeface="ヒラギノ明朝 Pro W3"/>
                          <a:cs typeface="Cambria Math"/>
                        </a:rPr>
                        <a:t>pick</a:t>
                      </a:r>
                      <a:r>
                        <a:rPr lang="en-US" altLang="ja-JP" sz="2400" baseline="-25000" dirty="0" smtClean="0">
                          <a:latin typeface="Cambria Math"/>
                          <a:ea typeface="ヒラギノ明朝 Pro W3"/>
                          <a:cs typeface="Cambria Math"/>
                        </a:rPr>
                        <a:t>-off</a:t>
                      </a:r>
                      <a:r>
                        <a:rPr lang="en-US" altLang="ja-JP" sz="2400" dirty="0" smtClean="0">
                          <a:latin typeface="Cambria Math"/>
                          <a:ea typeface="ヒラギノ明朝 Pro W3"/>
                          <a:cs typeface="Cambria Math"/>
                        </a:rPr>
                        <a:t> [ns]</a:t>
                      </a:r>
                      <a:endParaRPr kumimoji="1" lang="ja-JP" altLang="en-US" sz="2400" dirty="0">
                        <a:latin typeface="Cambria Math"/>
                        <a:cs typeface="Cambria Math"/>
                      </a:endParaRPr>
                    </a:p>
                  </a:txBody>
                  <a:tcPr marL="121920" marR="121920"/>
                </a:tc>
                <a:tc>
                  <a:txBody>
                    <a:bodyPr/>
                    <a:lstStyle/>
                    <a:p>
                      <a:pPr algn="ctr"/>
                      <a:r>
                        <a:rPr lang="en-US" altLang="ja-JP" sz="2400" dirty="0" err="1" smtClean="0">
                          <a:latin typeface="Cambria Math"/>
                          <a:ea typeface="ヒラギノ明朝 Pro W3"/>
                          <a:cs typeface="Cambria Math"/>
                        </a:rPr>
                        <a:t>σ</a:t>
                      </a:r>
                      <a:r>
                        <a:rPr lang="en-US" altLang="ja-JP" sz="2400" baseline="-25000" dirty="0" err="1" smtClean="0">
                          <a:latin typeface="Cambria Math"/>
                          <a:ea typeface="ヒラギノ明朝 Pro W3"/>
                          <a:cs typeface="Cambria Math"/>
                        </a:rPr>
                        <a:t>fitting</a:t>
                      </a:r>
                      <a:r>
                        <a:rPr lang="en-US" altLang="ja-JP" sz="2400" baseline="-25000" dirty="0" smtClean="0">
                          <a:latin typeface="Cambria Math"/>
                          <a:ea typeface="ヒラギノ明朝 Pro W3"/>
                          <a:cs typeface="Cambria Math"/>
                        </a:rPr>
                        <a:t> </a:t>
                      </a:r>
                      <a:r>
                        <a:rPr lang="en-US" altLang="ja-JP" sz="2400" baseline="0" dirty="0" smtClean="0">
                          <a:latin typeface="Cambria Math"/>
                          <a:ea typeface="ヒラギノ明朝 Pro W3"/>
                          <a:cs typeface="Cambria Math"/>
                        </a:rPr>
                        <a:t>[ns]</a:t>
                      </a:r>
                      <a:endParaRPr kumimoji="1" lang="ja-JP" altLang="en-US" sz="2400" dirty="0">
                        <a:latin typeface="Cambria Math"/>
                        <a:cs typeface="Cambria Math"/>
                      </a:endParaRPr>
                    </a:p>
                  </a:txBody>
                  <a:tcPr marL="121920" marR="121920"/>
                </a:tc>
                <a:tc>
                  <a:txBody>
                    <a:bodyPr/>
                    <a:lstStyle/>
                    <a:p>
                      <a:pPr algn="ctr"/>
                      <a:r>
                        <a:rPr lang="en-US" altLang="ja-JP" sz="2400" dirty="0" err="1" smtClean="0">
                          <a:latin typeface="Cambria Math"/>
                          <a:ea typeface="ヒラギノ明朝 Pro W3"/>
                          <a:cs typeface="Cambria Math"/>
                        </a:rPr>
                        <a:t>σ</a:t>
                      </a:r>
                      <a:r>
                        <a:rPr lang="en-US" altLang="ja-JP" sz="2400" dirty="0" smtClean="0">
                          <a:latin typeface="Cambria Math"/>
                          <a:ea typeface="ヒラギノ明朝 Pro W3"/>
                          <a:cs typeface="Cambria Math"/>
                        </a:rPr>
                        <a:t> [ns]</a:t>
                      </a:r>
                      <a:endParaRPr kumimoji="1" lang="ja-JP" altLang="en-US" sz="2400" dirty="0">
                        <a:latin typeface="Cambria Math"/>
                        <a:cs typeface="Cambria Math"/>
                      </a:endParaRPr>
                    </a:p>
                  </a:txBody>
                  <a:tcPr marL="121920" marR="121920"/>
                </a:tc>
              </a:tr>
              <a:tr h="466725">
                <a:tc>
                  <a:txBody>
                    <a:bodyPr/>
                    <a:lstStyle/>
                    <a:p>
                      <a:pPr algn="ctr"/>
                      <a:r>
                        <a:rPr kumimoji="1" lang="en-US" altLang="ja-JP" sz="2400" dirty="0" smtClean="0"/>
                        <a:t>NaI2</a:t>
                      </a:r>
                      <a:endParaRPr kumimoji="1" lang="ja-JP" altLang="en-US" sz="2400" dirty="0"/>
                    </a:p>
                  </a:txBody>
                  <a:tcPr marL="121920" marR="121920"/>
                </a:tc>
                <a:tc>
                  <a:txBody>
                    <a:bodyPr/>
                    <a:lstStyle/>
                    <a:p>
                      <a:pPr algn="ctr"/>
                      <a:r>
                        <a:rPr kumimoji="1" lang="en-US" altLang="ja-JP" sz="2400" dirty="0" smtClean="0">
                          <a:latin typeface="+mn-lt"/>
                          <a:ea typeface="+mn-ea"/>
                        </a:rPr>
                        <a:t>5.5</a:t>
                      </a:r>
                      <a:endParaRPr kumimoji="1" lang="ja-JP" altLang="en-US" sz="2400" dirty="0">
                        <a:latin typeface="+mn-lt"/>
                        <a:ea typeface="+mn-ea"/>
                      </a:endParaRPr>
                    </a:p>
                  </a:txBody>
                  <a:tcPr marL="121920" marR="121920"/>
                </a:tc>
                <a:tc>
                  <a:txBody>
                    <a:bodyPr/>
                    <a:lstStyle/>
                    <a:p>
                      <a:pPr algn="ctr"/>
                      <a:r>
                        <a:rPr kumimoji="1" lang="en-US" altLang="ja-JP" sz="2400" dirty="0" smtClean="0">
                          <a:latin typeface="+mn-lt"/>
                          <a:ea typeface="+mn-ea"/>
                        </a:rPr>
                        <a:t>4.5</a:t>
                      </a:r>
                      <a:endParaRPr kumimoji="1" lang="ja-JP" altLang="en-US" sz="2400" dirty="0">
                        <a:latin typeface="+mn-lt"/>
                        <a:ea typeface="+mn-ea"/>
                      </a:endParaRPr>
                    </a:p>
                  </a:txBody>
                  <a:tcPr marL="121920" marR="121920"/>
                </a:tc>
                <a:tc>
                  <a:txBody>
                    <a:bodyPr/>
                    <a:lstStyle/>
                    <a:p>
                      <a:pPr algn="ctr"/>
                      <a:r>
                        <a:rPr kumimoji="1" lang="en-US" altLang="ja-JP" sz="2400" dirty="0" smtClean="0">
                          <a:latin typeface="+mn-lt"/>
                          <a:ea typeface="+mn-ea"/>
                          <a:cs typeface="Cambria Math"/>
                        </a:rPr>
                        <a:t>2.9</a:t>
                      </a:r>
                      <a:endParaRPr kumimoji="1" lang="ja-JP" altLang="en-US" sz="2400" dirty="0">
                        <a:latin typeface="+mn-lt"/>
                        <a:ea typeface="+mn-ea"/>
                        <a:cs typeface="Cambria Math"/>
                      </a:endParaRPr>
                    </a:p>
                  </a:txBody>
                  <a:tcPr marL="121920" marR="121920"/>
                </a:tc>
                <a:tc>
                  <a:txBody>
                    <a:bodyPr/>
                    <a:lstStyle/>
                    <a:p>
                      <a:pPr algn="ctr"/>
                      <a:r>
                        <a:rPr kumimoji="1" lang="en-US" altLang="ja-JP" sz="2400" dirty="0" smtClean="0">
                          <a:latin typeface="+mn-lt"/>
                          <a:ea typeface="+mn-ea"/>
                        </a:rPr>
                        <a:t>7.7</a:t>
                      </a:r>
                      <a:endParaRPr kumimoji="1" lang="ja-JP" altLang="en-US" sz="2400" dirty="0">
                        <a:latin typeface="+mn-lt"/>
                        <a:ea typeface="+mn-ea"/>
                      </a:endParaRPr>
                    </a:p>
                  </a:txBody>
                  <a:tcPr marL="121920" marR="121920"/>
                </a:tc>
              </a:tr>
              <a:tr h="466725">
                <a:tc>
                  <a:txBody>
                    <a:bodyPr/>
                    <a:lstStyle/>
                    <a:p>
                      <a:pPr algn="ctr"/>
                      <a:r>
                        <a:rPr kumimoji="1" lang="en-US" altLang="ja-JP" sz="2400" dirty="0" smtClean="0"/>
                        <a:t>NaI3</a:t>
                      </a:r>
                      <a:endParaRPr kumimoji="1" lang="ja-JP" altLang="en-US" sz="2400" dirty="0"/>
                    </a:p>
                  </a:txBody>
                  <a:tcPr marL="121920" marR="121920"/>
                </a:tc>
                <a:tc>
                  <a:txBody>
                    <a:bodyPr/>
                    <a:lstStyle/>
                    <a:p>
                      <a:pPr algn="ctr"/>
                      <a:r>
                        <a:rPr kumimoji="1" lang="en-US" altLang="ja-JP" sz="2400" dirty="0" smtClean="0">
                          <a:latin typeface="+mn-lt"/>
                          <a:ea typeface="+mn-ea"/>
                        </a:rPr>
                        <a:t>16.5</a:t>
                      </a:r>
                      <a:endParaRPr kumimoji="1" lang="ja-JP" altLang="en-US" sz="2400" dirty="0">
                        <a:latin typeface="+mn-lt"/>
                        <a:ea typeface="+mn-ea"/>
                      </a:endParaRPr>
                    </a:p>
                  </a:txBody>
                  <a:tcPr marL="121920" marR="121920"/>
                </a:tc>
                <a:tc>
                  <a:txBody>
                    <a:bodyPr/>
                    <a:lstStyle/>
                    <a:p>
                      <a:pPr algn="ctr"/>
                      <a:r>
                        <a:rPr kumimoji="1" lang="en-US" altLang="ja-JP" sz="2400" dirty="0" smtClean="0">
                          <a:latin typeface="+mn-lt"/>
                          <a:ea typeface="+mn-ea"/>
                        </a:rPr>
                        <a:t>16.</a:t>
                      </a:r>
                      <a:r>
                        <a:rPr kumimoji="1" lang="ja-JP" altLang="ja-JP" sz="2400" b="0" dirty="0" smtClean="0">
                          <a:latin typeface="+mn-lt"/>
                          <a:ea typeface="+mn-ea"/>
                        </a:rPr>
                        <a:t>5</a:t>
                      </a:r>
                      <a:endParaRPr kumimoji="1" lang="ja-JP" altLang="en-US" sz="2400" b="0" dirty="0">
                        <a:latin typeface="+mn-lt"/>
                        <a:ea typeface="+mn-ea"/>
                      </a:endParaRPr>
                    </a:p>
                  </a:txBody>
                  <a:tcPr marL="121920" marR="121920"/>
                </a:tc>
                <a:tc>
                  <a:txBody>
                    <a:bodyPr/>
                    <a:lstStyle/>
                    <a:p>
                      <a:pPr algn="ctr"/>
                      <a:r>
                        <a:rPr kumimoji="1" lang="en-US" altLang="ja-JP" sz="2400" dirty="0" smtClean="0">
                          <a:latin typeface="+mn-lt"/>
                          <a:ea typeface="+mn-ea"/>
                          <a:cs typeface="Cambria Math"/>
                        </a:rPr>
                        <a:t>5.1</a:t>
                      </a:r>
                      <a:endParaRPr kumimoji="1" lang="ja-JP" altLang="en-US" sz="2400" dirty="0">
                        <a:latin typeface="+mn-lt"/>
                        <a:ea typeface="+mn-ea"/>
                        <a:cs typeface="Cambria Math"/>
                      </a:endParaRPr>
                    </a:p>
                  </a:txBody>
                  <a:tcPr marL="121920" marR="121920"/>
                </a:tc>
                <a:tc>
                  <a:txBody>
                    <a:bodyPr/>
                    <a:lstStyle/>
                    <a:p>
                      <a:pPr algn="ctr"/>
                      <a:r>
                        <a:rPr kumimoji="1" lang="en-US" altLang="ja-JP" sz="2400" dirty="0" smtClean="0">
                          <a:latin typeface="+mn-lt"/>
                          <a:ea typeface="+mn-ea"/>
                        </a:rPr>
                        <a:t>23.9</a:t>
                      </a:r>
                      <a:endParaRPr kumimoji="1" lang="ja-JP" altLang="en-US" sz="2400" dirty="0">
                        <a:latin typeface="+mn-lt"/>
                        <a:ea typeface="+mn-ea"/>
                      </a:endParaRPr>
                    </a:p>
                  </a:txBody>
                  <a:tcPr marL="121920" marR="121920"/>
                </a:tc>
              </a:tr>
              <a:tr h="466725">
                <a:tc>
                  <a:txBody>
                    <a:bodyPr/>
                    <a:lstStyle/>
                    <a:p>
                      <a:pPr algn="ctr"/>
                      <a:r>
                        <a:rPr kumimoji="1" lang="en-US" altLang="ja-JP" sz="2400" dirty="0" smtClean="0"/>
                        <a:t>NaI4</a:t>
                      </a:r>
                      <a:endParaRPr kumimoji="1" lang="ja-JP" altLang="en-US" sz="2400" dirty="0"/>
                    </a:p>
                  </a:txBody>
                  <a:tcPr marL="121920" marR="121920"/>
                </a:tc>
                <a:tc>
                  <a:txBody>
                    <a:bodyPr/>
                    <a:lstStyle/>
                    <a:p>
                      <a:pPr algn="ctr"/>
                      <a:r>
                        <a:rPr kumimoji="1" lang="en-US" altLang="ja-JP" sz="2400" dirty="0" smtClean="0">
                          <a:latin typeface="+mn-lt"/>
                          <a:ea typeface="+mn-ea"/>
                        </a:rPr>
                        <a:t>6.0</a:t>
                      </a:r>
                      <a:endParaRPr kumimoji="1" lang="ja-JP" altLang="en-US" sz="2400" dirty="0">
                        <a:latin typeface="+mn-lt"/>
                        <a:ea typeface="+mn-ea"/>
                      </a:endParaRPr>
                    </a:p>
                  </a:txBody>
                  <a:tcPr marL="121920" marR="121920"/>
                </a:tc>
                <a:tc>
                  <a:txBody>
                    <a:bodyPr/>
                    <a:lstStyle/>
                    <a:p>
                      <a:pPr algn="ctr"/>
                      <a:r>
                        <a:rPr kumimoji="1" lang="en-US" altLang="ja-JP" sz="2400" dirty="0" smtClean="0">
                          <a:solidFill>
                            <a:srgbClr val="000000"/>
                          </a:solidFill>
                          <a:latin typeface="+mn-lt"/>
                          <a:ea typeface="+mn-ea"/>
                        </a:rPr>
                        <a:t>10.0</a:t>
                      </a:r>
                      <a:endParaRPr kumimoji="1" lang="ja-JP" altLang="en-US" sz="2400" dirty="0">
                        <a:solidFill>
                          <a:srgbClr val="000000"/>
                        </a:solidFill>
                        <a:latin typeface="+mn-lt"/>
                        <a:ea typeface="+mn-ea"/>
                      </a:endParaRPr>
                    </a:p>
                  </a:txBody>
                  <a:tcPr marL="121920" marR="121920"/>
                </a:tc>
                <a:tc>
                  <a:txBody>
                    <a:bodyPr/>
                    <a:lstStyle/>
                    <a:p>
                      <a:pPr algn="ctr"/>
                      <a:r>
                        <a:rPr kumimoji="1" lang="en-US" altLang="ja-JP" sz="2400" dirty="0" smtClean="0">
                          <a:latin typeface="+mn-lt"/>
                          <a:ea typeface="+mn-ea"/>
                          <a:cs typeface="Cambria Math"/>
                        </a:rPr>
                        <a:t>1.7</a:t>
                      </a:r>
                      <a:endParaRPr kumimoji="1" lang="ja-JP" altLang="en-US" sz="2400" dirty="0">
                        <a:latin typeface="+mn-lt"/>
                        <a:ea typeface="+mn-ea"/>
                        <a:cs typeface="Cambria Math"/>
                      </a:endParaRPr>
                    </a:p>
                  </a:txBody>
                  <a:tcPr marL="121920" marR="121920"/>
                </a:tc>
                <a:tc>
                  <a:txBody>
                    <a:bodyPr/>
                    <a:lstStyle/>
                    <a:p>
                      <a:pPr algn="ctr"/>
                      <a:r>
                        <a:rPr kumimoji="1" lang="en-US" altLang="ja-JP" sz="2400" dirty="0" smtClean="0">
                          <a:latin typeface="+mn-lt"/>
                          <a:ea typeface="+mn-ea"/>
                        </a:rPr>
                        <a:t>11.8</a:t>
                      </a:r>
                      <a:endParaRPr kumimoji="1" lang="ja-JP" altLang="en-US" sz="2400" dirty="0">
                        <a:latin typeface="+mn-lt"/>
                        <a:ea typeface="+mn-ea"/>
                      </a:endParaRPr>
                    </a:p>
                  </a:txBody>
                  <a:tcPr marL="121920" marR="121920"/>
                </a:tc>
              </a:tr>
            </a:tbl>
          </a:graphicData>
        </a:graphic>
      </p:graphicFrame>
      <p:sp>
        <p:nvSpPr>
          <p:cNvPr id="8" name="テキスト ボックス 7"/>
          <p:cNvSpPr txBox="1"/>
          <p:nvPr/>
        </p:nvSpPr>
        <p:spPr>
          <a:xfrm>
            <a:off x="1422401" y="4175155"/>
            <a:ext cx="8771467" cy="461665"/>
          </a:xfrm>
          <a:prstGeom prst="rect">
            <a:avLst/>
          </a:prstGeom>
          <a:noFill/>
        </p:spPr>
        <p:txBody>
          <a:bodyPr wrap="square" rtlCol="0">
            <a:spAutoFit/>
          </a:bodyPr>
          <a:lstStyle/>
          <a:p>
            <a:pPr algn="ctr" defTabSz="457200"/>
            <a:r>
              <a:rPr lang="ja-JP" altLang="en-US" sz="2400" dirty="0" smtClean="0">
                <a:solidFill>
                  <a:prstClr val="black"/>
                </a:solidFill>
                <a:latin typeface="Cambria Math"/>
                <a:ea typeface="ヒラギノ明朝 Pro W3"/>
                <a:cs typeface="Cambria Math"/>
              </a:rPr>
              <a:t>表</a:t>
            </a:r>
            <a:r>
              <a:rPr lang="en-US" altLang="ja-JP" sz="2400" dirty="0" smtClean="0">
                <a:solidFill>
                  <a:prstClr val="black"/>
                </a:solidFill>
                <a:latin typeface="Cambria Math"/>
                <a:ea typeface="ヒラギノ明朝 Pro W3"/>
                <a:cs typeface="Cambria Math"/>
              </a:rPr>
              <a:t>5.8</a:t>
            </a:r>
            <a:r>
              <a:rPr lang="ja-JP" altLang="en-US" sz="2400" dirty="0" smtClean="0">
                <a:solidFill>
                  <a:prstClr val="black"/>
                </a:solidFill>
                <a:latin typeface="Cambria Math"/>
                <a:ea typeface="ヒラギノ明朝 Pro W3"/>
                <a:cs typeface="Cambria Math"/>
              </a:rPr>
              <a:t> 各 </a:t>
            </a:r>
            <a:r>
              <a:rPr lang="en-US" altLang="ja-JP" sz="2400" dirty="0" err="1">
                <a:solidFill>
                  <a:prstClr val="black"/>
                </a:solidFill>
                <a:latin typeface="Cambria Math"/>
                <a:ea typeface="ヒラギノ明朝 Pro W3"/>
                <a:cs typeface="Cambria Math"/>
              </a:rPr>
              <a:t>NaI</a:t>
            </a:r>
            <a:r>
              <a:rPr lang="en-US" altLang="ja-JP" sz="2400" dirty="0">
                <a:solidFill>
                  <a:prstClr val="black"/>
                </a:solidFill>
                <a:latin typeface="Cambria Math"/>
                <a:ea typeface="ヒラギノ明朝 Pro W3"/>
                <a:cs typeface="Cambria Math"/>
              </a:rPr>
              <a:t> </a:t>
            </a:r>
            <a:r>
              <a:rPr lang="ja-JP" altLang="en-US" sz="2400" dirty="0">
                <a:solidFill>
                  <a:prstClr val="black"/>
                </a:solidFill>
                <a:latin typeface="Cambria Math"/>
                <a:ea typeface="ヒラギノ明朝 Pro W3"/>
                <a:cs typeface="Cambria Math"/>
              </a:rPr>
              <a:t>に</a:t>
            </a:r>
            <a:r>
              <a:rPr lang="ja-JP" altLang="en-US" sz="2400" dirty="0" smtClean="0">
                <a:solidFill>
                  <a:prstClr val="black"/>
                </a:solidFill>
                <a:latin typeface="Cambria Math"/>
                <a:ea typeface="ヒラギノ明朝 Pro W3"/>
                <a:cs typeface="Cambria Math"/>
              </a:rPr>
              <a:t>対する</a:t>
            </a:r>
            <a:r>
              <a:rPr lang="en-US" altLang="ja-JP" sz="2400" dirty="0" err="1" smtClean="0">
                <a:solidFill>
                  <a:prstClr val="black"/>
                </a:solidFill>
                <a:latin typeface="Cambria Math"/>
                <a:ea typeface="ヒラギノ明朝 Pro W3"/>
                <a:cs typeface="Cambria Math"/>
              </a:rPr>
              <a:t>σ</a:t>
            </a:r>
            <a:r>
              <a:rPr lang="en-US" altLang="ja-JP" sz="2400" baseline="-25000" dirty="0" err="1" smtClean="0">
                <a:solidFill>
                  <a:prstClr val="black"/>
                </a:solidFill>
                <a:latin typeface="Cambria Math"/>
                <a:ea typeface="ヒラギノ明朝 Pro W3"/>
                <a:cs typeface="Cambria Math"/>
              </a:rPr>
              <a:t>TQ</a:t>
            </a:r>
            <a:r>
              <a:rPr lang="ja-JP" altLang="en-US" sz="2400" dirty="0" smtClean="0">
                <a:solidFill>
                  <a:prstClr val="black"/>
                </a:solidFill>
                <a:latin typeface="Cambria Math"/>
                <a:ea typeface="ヒラギノ明朝 Pro W3"/>
                <a:cs typeface="Cambria Math"/>
              </a:rPr>
              <a:t>、</a:t>
            </a:r>
            <a:r>
              <a:rPr lang="en-US" altLang="ja-JP" sz="2400" dirty="0" err="1">
                <a:solidFill>
                  <a:prstClr val="black"/>
                </a:solidFill>
                <a:latin typeface="Cambria Math"/>
                <a:ea typeface="ヒラギノ明朝 Pro W3"/>
                <a:cs typeface="Cambria Math"/>
              </a:rPr>
              <a:t>σ</a:t>
            </a:r>
            <a:r>
              <a:rPr lang="en-US" altLang="ja-JP" sz="2400" baseline="-25000" dirty="0" err="1">
                <a:solidFill>
                  <a:prstClr val="black"/>
                </a:solidFill>
                <a:latin typeface="Cambria Math"/>
                <a:ea typeface="ヒラギノ明朝 Pro W3"/>
                <a:cs typeface="Cambria Math"/>
              </a:rPr>
              <a:t>pick</a:t>
            </a:r>
            <a:r>
              <a:rPr lang="en-US" altLang="ja-JP" sz="2400" baseline="-25000" dirty="0">
                <a:solidFill>
                  <a:prstClr val="black"/>
                </a:solidFill>
                <a:latin typeface="Cambria Math"/>
                <a:ea typeface="ヒラギノ明朝 Pro W3"/>
                <a:cs typeface="Cambria Math"/>
              </a:rPr>
              <a:t>-</a:t>
            </a:r>
            <a:r>
              <a:rPr lang="en-US" altLang="ja-JP" sz="2400" baseline="-25000" dirty="0" smtClean="0">
                <a:solidFill>
                  <a:prstClr val="black"/>
                </a:solidFill>
                <a:latin typeface="Cambria Math"/>
                <a:ea typeface="ヒラギノ明朝 Pro W3"/>
                <a:cs typeface="Cambria Math"/>
              </a:rPr>
              <a:t>off</a:t>
            </a:r>
            <a:r>
              <a:rPr lang="ja-JP" altLang="en-US" sz="2400" dirty="0" smtClean="0">
                <a:solidFill>
                  <a:prstClr val="black"/>
                </a:solidFill>
                <a:latin typeface="Cambria Math"/>
                <a:ea typeface="ヒラギノ明朝 Pro W3"/>
                <a:cs typeface="Cambria Math"/>
              </a:rPr>
              <a:t>、</a:t>
            </a:r>
            <a:r>
              <a:rPr lang="en-US" altLang="ja-JP" sz="2400" dirty="0" err="1" smtClean="0">
                <a:solidFill>
                  <a:prstClr val="black"/>
                </a:solidFill>
                <a:latin typeface="Cambria Math"/>
                <a:ea typeface="ヒラギノ明朝 Pro W3"/>
                <a:cs typeface="Cambria Math"/>
              </a:rPr>
              <a:t>σ</a:t>
            </a:r>
            <a:r>
              <a:rPr lang="en-US" altLang="ja-JP" sz="2400" baseline="-25000" dirty="0" err="1" smtClean="0">
                <a:solidFill>
                  <a:prstClr val="black"/>
                </a:solidFill>
                <a:latin typeface="Cambria Math"/>
                <a:ea typeface="ヒラギノ明朝 Pro W3"/>
                <a:cs typeface="Cambria Math"/>
              </a:rPr>
              <a:t>fitting</a:t>
            </a:r>
            <a:r>
              <a:rPr lang="ja-JP" altLang="en-US" sz="2400" dirty="0" smtClean="0">
                <a:solidFill>
                  <a:prstClr val="black"/>
                </a:solidFill>
                <a:latin typeface="Cambria Math"/>
                <a:ea typeface="ヒラギノ明朝 Pro W3"/>
                <a:cs typeface="Cambria Math"/>
              </a:rPr>
              <a:t>、</a:t>
            </a:r>
            <a:r>
              <a:rPr lang="en-US" altLang="ja-JP" sz="2400" dirty="0" err="1" smtClean="0">
                <a:solidFill>
                  <a:prstClr val="black"/>
                </a:solidFill>
                <a:latin typeface="Cambria Math"/>
                <a:ea typeface="ヒラギノ明朝 Pro W3"/>
                <a:cs typeface="Cambria Math"/>
              </a:rPr>
              <a:t>σ</a:t>
            </a:r>
            <a:r>
              <a:rPr lang="ja-JP" altLang="en-US" sz="2400" dirty="0" smtClean="0">
                <a:solidFill>
                  <a:prstClr val="black"/>
                </a:solidFill>
                <a:latin typeface="Cambria Math"/>
                <a:ea typeface="ヒラギノ明朝 Pro W3"/>
                <a:cs typeface="Cambria Math"/>
              </a:rPr>
              <a:t>の</a:t>
            </a:r>
            <a:r>
              <a:rPr lang="ja-JP" altLang="en-US" sz="2400" dirty="0">
                <a:solidFill>
                  <a:prstClr val="black"/>
                </a:solidFill>
                <a:latin typeface="Cambria Math"/>
                <a:ea typeface="ヒラギノ明朝 Pro W3"/>
                <a:cs typeface="Cambria Math"/>
              </a:rPr>
              <a:t>値 </a:t>
            </a:r>
            <a:endParaRPr lang="en-US" altLang="ja-JP" sz="2400" dirty="0">
              <a:solidFill>
                <a:prstClr val="black"/>
              </a:solidFill>
              <a:latin typeface="Cambria Math"/>
              <a:ea typeface="ヒラギノ明朝 Pro W3"/>
              <a:cs typeface="Cambria Math"/>
            </a:endParaRPr>
          </a:p>
        </p:txBody>
      </p:sp>
      <p:sp>
        <p:nvSpPr>
          <p:cNvPr id="5" name="スライド番号プレースホルダー 4"/>
          <p:cNvSpPr>
            <a:spLocks noGrp="1"/>
          </p:cNvSpPr>
          <p:nvPr>
            <p:ph type="sldNum" sz="quarter" idx="12"/>
          </p:nvPr>
        </p:nvSpPr>
        <p:spPr/>
        <p:txBody>
          <a:bodyPr/>
          <a:lstStyle/>
          <a:p>
            <a:fld id="{3BACC431-8771-E947-ACEE-CEB1AF5E901D}" type="slidenum">
              <a:rPr lang="ja-JP" altLang="en-US" smtClean="0">
                <a:solidFill>
                  <a:prstClr val="black">
                    <a:tint val="75000"/>
                  </a:prstClr>
                </a:solidFill>
                <a:latin typeface="Calibri"/>
                <a:ea typeface="ＭＳ Ｐゴシック"/>
              </a:rPr>
              <a:pPr/>
              <a:t>62</a:t>
            </a:fld>
            <a:endParaRPr lang="ja-JP" altLang="en-US">
              <a:solidFill>
                <a:prstClr val="black">
                  <a:tint val="75000"/>
                </a:prstClr>
              </a:solidFill>
              <a:latin typeface="Calibri"/>
              <a:ea typeface="ＭＳ Ｐゴシック"/>
            </a:endParaRPr>
          </a:p>
        </p:txBody>
      </p:sp>
      <p:sp>
        <p:nvSpPr>
          <p:cNvPr id="9" name="テキスト ボックス 8"/>
          <p:cNvSpPr txBox="1"/>
          <p:nvPr/>
        </p:nvSpPr>
        <p:spPr>
          <a:xfrm>
            <a:off x="10600205" y="3051920"/>
            <a:ext cx="1358097" cy="584776"/>
          </a:xfrm>
          <a:prstGeom prst="rect">
            <a:avLst/>
          </a:prstGeom>
          <a:noFill/>
        </p:spPr>
        <p:txBody>
          <a:bodyPr wrap="square" rtlCol="0">
            <a:spAutoFit/>
          </a:bodyPr>
          <a:lstStyle/>
          <a:p>
            <a:pPr algn="ctr"/>
            <a:r>
              <a:rPr kumimoji="1" lang="en-US" altLang="ja-JP" sz="3200" dirty="0" smtClean="0"/>
              <a:t>(5.9)</a:t>
            </a:r>
            <a:endParaRPr kumimoji="1" lang="ja-JP" altLang="en-US" sz="3200" dirty="0"/>
          </a:p>
        </p:txBody>
      </p:sp>
    </p:spTree>
    <p:extLst>
      <p:ext uri="{BB962C8B-B14F-4D97-AF65-F5344CB8AC3E}">
        <p14:creationId xmlns:p14="http://schemas.microsoft.com/office/powerpoint/2010/main" val="13467303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1143000"/>
          </a:xfrm>
        </p:spPr>
        <p:style>
          <a:lnRef idx="1">
            <a:schemeClr val="accent1"/>
          </a:lnRef>
          <a:fillRef idx="3">
            <a:schemeClr val="accent1"/>
          </a:fillRef>
          <a:effectRef idx="2">
            <a:schemeClr val="accent1"/>
          </a:effectRef>
          <a:fontRef idx="minor">
            <a:schemeClr val="lt1"/>
          </a:fontRef>
        </p:style>
        <p:txBody>
          <a:bodyPr/>
          <a:lstStyle/>
          <a:p>
            <a:pPr algn="l"/>
            <a:r>
              <a:rPr lang="ja-JP" altLang="en-US" dirty="0"/>
              <a:t>系統誤差の評価</a:t>
            </a:r>
            <a:endParaRPr kumimoji="1" lang="ja-JP" altLang="en-US" dirty="0"/>
          </a:p>
        </p:txBody>
      </p:sp>
      <p:sp>
        <p:nvSpPr>
          <p:cNvPr id="3" name="コンテンツ プレースホルダー 2"/>
          <p:cNvSpPr>
            <a:spLocks noGrp="1"/>
          </p:cNvSpPr>
          <p:nvPr>
            <p:ph idx="1"/>
          </p:nvPr>
        </p:nvSpPr>
        <p:spPr>
          <a:xfrm>
            <a:off x="609600" y="1406148"/>
            <a:ext cx="10972800" cy="863600"/>
          </a:xfrm>
        </p:spPr>
        <p:txBody>
          <a:bodyPr>
            <a:noAutofit/>
          </a:bodyPr>
          <a:lstStyle/>
          <a:p>
            <a:pPr marL="0" indent="0">
              <a:buNone/>
            </a:pPr>
            <a:r>
              <a:rPr lang="ja-JP" altLang="en-US" sz="2800" dirty="0" smtClean="0">
                <a:latin typeface="Cambria Math"/>
                <a:ea typeface="ヒラギノ明朝 Pro W3"/>
                <a:cs typeface="Cambria Math"/>
              </a:rPr>
              <a:t>寿命</a:t>
            </a:r>
            <a:r>
              <a:rPr lang="en-US" altLang="ja-JP" sz="2800" dirty="0" smtClean="0">
                <a:latin typeface="Cambria Math"/>
                <a:ea typeface="ヒラギノ明朝 Pro W3"/>
                <a:cs typeface="Cambria Math"/>
              </a:rPr>
              <a:t>fitting</a:t>
            </a:r>
            <a:r>
              <a:rPr lang="ja-JP" altLang="en-US" sz="2800" dirty="0" smtClean="0">
                <a:latin typeface="Cambria Math"/>
                <a:ea typeface="ヒラギノ明朝 Pro W3"/>
                <a:cs typeface="Cambria Math"/>
              </a:rPr>
              <a:t>の式</a:t>
            </a:r>
            <a:r>
              <a:rPr lang="en-US" altLang="ja-JP" sz="2800" dirty="0" smtClean="0">
                <a:latin typeface="Cambria Math"/>
                <a:ea typeface="ヒラギノ明朝 Pro W3"/>
                <a:cs typeface="Cambria Math"/>
              </a:rPr>
              <a:t>g</a:t>
            </a:r>
            <a:r>
              <a:rPr lang="en-US" altLang="ja-JP" sz="2800" dirty="0">
                <a:latin typeface="Cambria Math"/>
                <a:ea typeface="ヒラギノ明朝 Pro W3"/>
                <a:cs typeface="Cambria Math"/>
              </a:rPr>
              <a:t>(t</a:t>
            </a:r>
            <a:r>
              <a:rPr lang="en-US" altLang="ja-JP" sz="2800" dirty="0" smtClean="0">
                <a:latin typeface="Cambria Math"/>
                <a:ea typeface="ヒラギノ明朝 Pro W3"/>
                <a:cs typeface="Cambria Math"/>
              </a:rPr>
              <a:t>)</a:t>
            </a:r>
            <a:r>
              <a:rPr lang="ja-JP" altLang="en-US" sz="2800" dirty="0" smtClean="0">
                <a:latin typeface="Cambria Math"/>
                <a:ea typeface="ヒラギノ明朝 Pro W3"/>
                <a:cs typeface="Cambria Math"/>
              </a:rPr>
              <a:t>を</a:t>
            </a:r>
            <a:r>
              <a:rPr lang="en-US" altLang="ja-JP" sz="2800" dirty="0" smtClean="0">
                <a:latin typeface="Cambria Math"/>
                <a:ea typeface="ヒラギノ明朝 Pro W3"/>
                <a:cs typeface="Cambria Math"/>
              </a:rPr>
              <a:t>fitting</a:t>
            </a:r>
            <a:r>
              <a:rPr lang="ja-JP" altLang="en-US" sz="2800" dirty="0" smtClean="0">
                <a:latin typeface="Cambria Math"/>
                <a:ea typeface="ヒラギノ明朝 Pro W3"/>
                <a:cs typeface="Cambria Math"/>
              </a:rPr>
              <a:t>して</a:t>
            </a:r>
            <a:r>
              <a:rPr lang="ja-JP" altLang="en-US" sz="2800" dirty="0">
                <a:latin typeface="Cambria Math"/>
                <a:ea typeface="ヒラギノ明朝 Pro W3"/>
                <a:cs typeface="Cambria Math"/>
              </a:rPr>
              <a:t>寿命を求める際</a:t>
            </a:r>
            <a:r>
              <a:rPr lang="ja-JP" altLang="en-US" sz="2800" dirty="0" smtClean="0">
                <a:latin typeface="Cambria Math"/>
                <a:ea typeface="ヒラギノ明朝 Pro W3"/>
                <a:cs typeface="Cambria Math"/>
              </a:rPr>
              <a:t>に</a:t>
            </a:r>
            <a:r>
              <a:rPr lang="en-US" altLang="ja-JP" sz="2800" dirty="0" smtClean="0">
                <a:latin typeface="Cambria Math"/>
                <a:ea typeface="ヒラギノ明朝 Pro W3"/>
                <a:cs typeface="Cambria Math"/>
              </a:rPr>
              <a:t>fitting</a:t>
            </a:r>
            <a:r>
              <a:rPr lang="ja-JP" altLang="en-US" sz="2800" dirty="0" smtClean="0">
                <a:latin typeface="Cambria Math"/>
                <a:ea typeface="ヒラギノ明朝 Pro W3"/>
                <a:cs typeface="Cambria Math"/>
              </a:rPr>
              <a:t>の</a:t>
            </a:r>
            <a:r>
              <a:rPr lang="ja-JP" altLang="en-US" sz="2800" dirty="0">
                <a:latin typeface="Cambria Math"/>
                <a:ea typeface="ヒラギノ明朝 Pro W3"/>
                <a:cs typeface="Cambria Math"/>
              </a:rPr>
              <a:t>範囲を変えると以下の</a:t>
            </a:r>
            <a:r>
              <a:rPr lang="ja-JP" altLang="en-US" sz="2800" dirty="0" smtClean="0">
                <a:latin typeface="Cambria Math"/>
                <a:ea typeface="ヒラギノ明朝 Pro W3"/>
                <a:cs typeface="Cambria Math"/>
              </a:rPr>
              <a:t>表の</a:t>
            </a:r>
            <a:r>
              <a:rPr lang="ja-JP" altLang="en-US" sz="2800" dirty="0">
                <a:latin typeface="Cambria Math"/>
                <a:ea typeface="ヒラギノ明朝 Pro W3"/>
                <a:cs typeface="Cambria Math"/>
              </a:rPr>
              <a:t>ように寿命の値は変化する。 </a:t>
            </a:r>
          </a:p>
        </p:txBody>
      </p:sp>
      <p:graphicFrame>
        <p:nvGraphicFramePr>
          <p:cNvPr id="4" name="表 3"/>
          <p:cNvGraphicFramePr>
            <a:graphicFrameLocks noGrp="1"/>
          </p:cNvGraphicFramePr>
          <p:nvPr>
            <p:extLst>
              <p:ext uri="{D42A27DB-BD31-4B8C-83A1-F6EECF244321}">
                <p14:modId xmlns:p14="http://schemas.microsoft.com/office/powerpoint/2010/main" val="9950319"/>
              </p:ext>
            </p:extLst>
          </p:nvPr>
        </p:nvGraphicFramePr>
        <p:xfrm>
          <a:off x="1640301" y="2959100"/>
          <a:ext cx="8906990" cy="1828800"/>
        </p:xfrm>
        <a:graphic>
          <a:graphicData uri="http://schemas.openxmlformats.org/drawingml/2006/table">
            <a:tbl>
              <a:tblPr firstRow="1" bandRow="1">
                <a:tableStyleId>{5C22544A-7EE6-4342-B048-85BDC9FD1C3A}</a:tableStyleId>
              </a:tblPr>
              <a:tblGrid>
                <a:gridCol w="1068838"/>
                <a:gridCol w="1959538"/>
                <a:gridCol w="1959538"/>
                <a:gridCol w="1959538"/>
                <a:gridCol w="1959538"/>
              </a:tblGrid>
              <a:tr h="370840">
                <a:tc>
                  <a:txBody>
                    <a:bodyPr/>
                    <a:lstStyle/>
                    <a:p>
                      <a:pPr algn="ctr"/>
                      <a:endParaRPr kumimoji="1" lang="ja-JP" altLang="en-US" sz="2400" dirty="0"/>
                    </a:p>
                  </a:txBody>
                  <a:tcPr marL="121920" marR="121920"/>
                </a:tc>
                <a:tc>
                  <a:txBody>
                    <a:bodyPr/>
                    <a:lstStyle/>
                    <a:p>
                      <a:pPr algn="ctr"/>
                      <a:r>
                        <a:rPr kumimoji="1" lang="en-US" altLang="ja-JP" sz="2400" dirty="0" smtClean="0"/>
                        <a:t>50〜600[ns]</a:t>
                      </a:r>
                      <a:endParaRPr kumimoji="1" lang="ja-JP" altLang="en-US" sz="2400" dirty="0"/>
                    </a:p>
                  </a:txBody>
                  <a:tcPr marL="121920" marR="12192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2400" dirty="0" smtClean="0"/>
                        <a:t>75〜600[ns]</a:t>
                      </a:r>
                      <a:endParaRPr kumimoji="1" lang="ja-JP" altLang="en-US" sz="2400" dirty="0" smtClean="0"/>
                    </a:p>
                  </a:txBody>
                  <a:tcPr marL="121920" marR="12192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2400" dirty="0" smtClean="0"/>
                        <a:t>100〜600[ns]</a:t>
                      </a:r>
                      <a:endParaRPr kumimoji="1" lang="ja-JP" altLang="en-US" sz="2400" dirty="0" smtClean="0"/>
                    </a:p>
                  </a:txBody>
                  <a:tcPr marL="121920" marR="12192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2400" dirty="0" smtClean="0"/>
                        <a:t>125〜600[ns]</a:t>
                      </a:r>
                      <a:endParaRPr kumimoji="1" lang="ja-JP" altLang="en-US" sz="2400" dirty="0" smtClean="0"/>
                    </a:p>
                  </a:txBody>
                  <a:tcPr marL="121920" marR="121920"/>
                </a:tc>
              </a:tr>
              <a:tr h="370840">
                <a:tc>
                  <a:txBody>
                    <a:bodyPr/>
                    <a:lstStyle/>
                    <a:p>
                      <a:pPr algn="ctr"/>
                      <a:r>
                        <a:rPr kumimoji="1" lang="en-US" altLang="ja-JP" sz="2400" dirty="0" smtClean="0"/>
                        <a:t>NaI2</a:t>
                      </a:r>
                      <a:endParaRPr kumimoji="1" lang="ja-JP" altLang="en-US" sz="2400" dirty="0"/>
                    </a:p>
                  </a:txBody>
                  <a:tcPr marL="121920" marR="121920"/>
                </a:tc>
                <a:tc>
                  <a:txBody>
                    <a:bodyPr/>
                    <a:lstStyle/>
                    <a:p>
                      <a:pPr algn="ctr"/>
                      <a:r>
                        <a:rPr kumimoji="1" lang="ja-JP" altLang="en-US" sz="2400" dirty="0" smtClean="0">
                          <a:latin typeface="+mn-lt"/>
                        </a:rPr>
                        <a:t>1</a:t>
                      </a:r>
                      <a:r>
                        <a:rPr kumimoji="1" lang="en-US" altLang="ja-JP" sz="2400" dirty="0" smtClean="0">
                          <a:latin typeface="+mn-lt"/>
                        </a:rPr>
                        <a:t>55.</a:t>
                      </a:r>
                      <a:r>
                        <a:rPr kumimoji="1" lang="ja-JP" altLang="ja-JP" sz="2400" dirty="0" smtClean="0">
                          <a:latin typeface="+mn-lt"/>
                        </a:rPr>
                        <a:t>8</a:t>
                      </a:r>
                      <a:r>
                        <a:rPr kumimoji="1" lang="en-US" altLang="en-US" sz="2400" dirty="0" smtClean="0">
                          <a:latin typeface="+mn-lt"/>
                        </a:rPr>
                        <a:t>±</a:t>
                      </a:r>
                      <a:r>
                        <a:rPr kumimoji="1" lang="ja-JP" altLang="ja-JP" sz="2400" dirty="0" smtClean="0">
                          <a:latin typeface="+mn-lt"/>
                        </a:rPr>
                        <a:t>2</a:t>
                      </a:r>
                      <a:r>
                        <a:rPr kumimoji="1" lang="en-US" altLang="ja-JP" sz="2400" dirty="0" smtClean="0">
                          <a:latin typeface="+mn-lt"/>
                        </a:rPr>
                        <a:t>.9</a:t>
                      </a:r>
                      <a:endParaRPr kumimoji="1" lang="ja-JP" altLang="en-US" sz="2400" dirty="0">
                        <a:latin typeface="+mn-lt"/>
                      </a:endParaRPr>
                    </a:p>
                  </a:txBody>
                  <a:tcPr marL="121920" marR="121920"/>
                </a:tc>
                <a:tc>
                  <a:txBody>
                    <a:bodyPr/>
                    <a:lstStyle/>
                    <a:p>
                      <a:pPr algn="ctr"/>
                      <a:r>
                        <a:rPr kumimoji="1" lang="en-US" altLang="ja-JP" sz="2400" dirty="0" smtClean="0">
                          <a:latin typeface="+mn-lt"/>
                          <a:cs typeface="+mn-cs"/>
                        </a:rPr>
                        <a:t>177.7</a:t>
                      </a:r>
                      <a:r>
                        <a:rPr kumimoji="1" lang="en-US" altLang="en-US" sz="2400" dirty="0" smtClean="0">
                          <a:latin typeface="+mn-lt"/>
                          <a:cs typeface="Cambria Math"/>
                        </a:rPr>
                        <a:t>±4.6</a:t>
                      </a:r>
                      <a:endParaRPr lang="ja-JP" altLang="en-US" sz="2400" dirty="0">
                        <a:latin typeface="+mn-lt"/>
                      </a:endParaRPr>
                    </a:p>
                  </a:txBody>
                  <a:tcPr marL="121920" marR="121920"/>
                </a:tc>
                <a:tc>
                  <a:txBody>
                    <a:bodyPr/>
                    <a:lstStyle/>
                    <a:p>
                      <a:pPr algn="ctr"/>
                      <a:r>
                        <a:rPr lang="en-US" altLang="ja-JP" sz="2400" dirty="0" smtClean="0">
                          <a:latin typeface="+mn-lt"/>
                        </a:rPr>
                        <a:t>189.4</a:t>
                      </a:r>
                      <a:r>
                        <a:rPr kumimoji="1" lang="en-US" altLang="en-US" sz="2400" dirty="0" smtClean="0">
                          <a:latin typeface="+mn-lt"/>
                          <a:cs typeface="Cambria Math"/>
                        </a:rPr>
                        <a:t>±7.1</a:t>
                      </a:r>
                      <a:endParaRPr lang="ja-JP" altLang="en-US" sz="2400" dirty="0">
                        <a:latin typeface="+mn-lt"/>
                      </a:endParaRPr>
                    </a:p>
                  </a:txBody>
                  <a:tcPr marL="121920" marR="121920"/>
                </a:tc>
                <a:tc>
                  <a:txBody>
                    <a:bodyPr/>
                    <a:lstStyle/>
                    <a:p>
                      <a:pPr algn="ctr"/>
                      <a:r>
                        <a:rPr kumimoji="1" lang="en-US" altLang="en-US" sz="2400" dirty="0" smtClean="0">
                          <a:latin typeface="+mn-lt"/>
                          <a:cs typeface="Cambria Math"/>
                        </a:rPr>
                        <a:t>208.6±11.6</a:t>
                      </a:r>
                      <a:endParaRPr kumimoji="1" lang="ja-JP" altLang="en-US" sz="2400" dirty="0">
                        <a:latin typeface="+mn-lt"/>
                      </a:endParaRPr>
                    </a:p>
                  </a:txBody>
                  <a:tcPr marL="121920" marR="121920"/>
                </a:tc>
              </a:tr>
              <a:tr h="370840">
                <a:tc>
                  <a:txBody>
                    <a:bodyPr/>
                    <a:lstStyle/>
                    <a:p>
                      <a:pPr algn="ctr"/>
                      <a:r>
                        <a:rPr kumimoji="1" lang="en-US" altLang="ja-JP" sz="2400" dirty="0" smtClean="0"/>
                        <a:t>NaI3</a:t>
                      </a:r>
                      <a:endParaRPr kumimoji="1" lang="ja-JP" altLang="en-US" sz="2400" dirty="0"/>
                    </a:p>
                  </a:txBody>
                  <a:tcPr marL="121920" marR="121920"/>
                </a:tc>
                <a:tc>
                  <a:txBody>
                    <a:bodyPr/>
                    <a:lstStyle/>
                    <a:p>
                      <a:pPr algn="ctr"/>
                      <a:r>
                        <a:rPr kumimoji="1" lang="en-US" altLang="en-US" sz="2400" dirty="0" smtClean="0">
                          <a:latin typeface="+mn-lt"/>
                        </a:rPr>
                        <a:t>2</a:t>
                      </a:r>
                      <a:r>
                        <a:rPr kumimoji="1" lang="en-US" altLang="ja-JP" sz="2400" dirty="0" smtClean="0">
                          <a:latin typeface="+mn-lt"/>
                        </a:rPr>
                        <a:t>53.7</a:t>
                      </a:r>
                      <a:r>
                        <a:rPr kumimoji="1" lang="en-US" altLang="en-US" sz="2400" dirty="0" smtClean="0">
                          <a:latin typeface="+mn-lt"/>
                        </a:rPr>
                        <a:t>±5.1</a:t>
                      </a:r>
                      <a:endParaRPr kumimoji="1" lang="ja-JP" altLang="en-US" sz="2400" dirty="0">
                        <a:latin typeface="+mn-lt"/>
                      </a:endParaRPr>
                    </a:p>
                  </a:txBody>
                  <a:tcPr marL="121920" marR="121920"/>
                </a:tc>
                <a:tc>
                  <a:txBody>
                    <a:bodyPr/>
                    <a:lstStyle/>
                    <a:p>
                      <a:pPr algn="ctr"/>
                      <a:r>
                        <a:rPr kumimoji="1" lang="en-US" altLang="en-US" sz="2400" dirty="0" smtClean="0">
                          <a:latin typeface="+mn-lt"/>
                          <a:cs typeface="Cambria Math"/>
                        </a:rPr>
                        <a:t>309.7±9.3</a:t>
                      </a:r>
                      <a:endParaRPr lang="ja-JP" altLang="en-US" sz="2400" dirty="0">
                        <a:latin typeface="+mn-lt"/>
                      </a:endParaRPr>
                    </a:p>
                  </a:txBody>
                  <a:tcPr marL="121920" marR="121920"/>
                </a:tc>
                <a:tc>
                  <a:txBody>
                    <a:bodyPr/>
                    <a:lstStyle/>
                    <a:p>
                      <a:pPr algn="ctr"/>
                      <a:r>
                        <a:rPr kumimoji="1" lang="en-US" altLang="en-US" sz="2400" dirty="0" smtClean="0">
                          <a:latin typeface="+mn-lt"/>
                          <a:cs typeface="Cambria Math"/>
                        </a:rPr>
                        <a:t>378.5±18.9</a:t>
                      </a:r>
                      <a:endParaRPr lang="ja-JP" altLang="en-US" sz="2400" dirty="0">
                        <a:latin typeface="+mn-lt"/>
                      </a:endParaRPr>
                    </a:p>
                  </a:txBody>
                  <a:tcPr marL="121920" marR="121920"/>
                </a:tc>
                <a:tc>
                  <a:txBody>
                    <a:bodyPr/>
                    <a:lstStyle/>
                    <a:p>
                      <a:pPr algn="ctr"/>
                      <a:r>
                        <a:rPr kumimoji="1" lang="en-US" altLang="en-US" sz="2400" dirty="0" smtClean="0">
                          <a:latin typeface="+mn-lt"/>
                          <a:cs typeface="Cambria Math"/>
                        </a:rPr>
                        <a:t>436.7±31.4</a:t>
                      </a:r>
                      <a:endParaRPr kumimoji="1" lang="ja-JP" altLang="en-US" sz="2400" dirty="0">
                        <a:latin typeface="+mn-lt"/>
                      </a:endParaRPr>
                    </a:p>
                  </a:txBody>
                  <a:tcPr marL="121920" marR="121920"/>
                </a:tc>
              </a:tr>
              <a:tr h="370840">
                <a:tc>
                  <a:txBody>
                    <a:bodyPr/>
                    <a:lstStyle/>
                    <a:p>
                      <a:pPr algn="ctr"/>
                      <a:r>
                        <a:rPr kumimoji="1" lang="en-US" altLang="ja-JP" sz="2400" dirty="0" smtClean="0"/>
                        <a:t>NaI4</a:t>
                      </a:r>
                      <a:endParaRPr kumimoji="1" lang="ja-JP" altLang="en-US" sz="2400" dirty="0"/>
                    </a:p>
                  </a:txBody>
                  <a:tcPr marL="121920" marR="121920"/>
                </a:tc>
                <a:tc>
                  <a:txBody>
                    <a:bodyPr/>
                    <a:lstStyle/>
                    <a:p>
                      <a:pPr algn="ctr"/>
                      <a:r>
                        <a:rPr kumimoji="1" lang="en-US" altLang="en-US" sz="2400" dirty="0" smtClean="0">
                          <a:latin typeface="+mn-lt"/>
                        </a:rPr>
                        <a:t>124.</a:t>
                      </a:r>
                      <a:r>
                        <a:rPr kumimoji="1" lang="en-US" altLang="ja-JP" sz="2400" dirty="0" smtClean="0">
                          <a:latin typeface="+mn-lt"/>
                        </a:rPr>
                        <a:t>6</a:t>
                      </a:r>
                      <a:r>
                        <a:rPr kumimoji="1" lang="en-US" altLang="en-US" sz="2400" dirty="0" smtClean="0">
                          <a:latin typeface="+mn-lt"/>
                        </a:rPr>
                        <a:t>±1.7</a:t>
                      </a:r>
                      <a:endParaRPr kumimoji="1" lang="ja-JP" altLang="en-US" sz="2400" dirty="0">
                        <a:latin typeface="+mn-lt"/>
                      </a:endParaRPr>
                    </a:p>
                  </a:txBody>
                  <a:tcPr marL="121920" marR="121920"/>
                </a:tc>
                <a:tc>
                  <a:txBody>
                    <a:bodyPr/>
                    <a:lstStyle/>
                    <a:p>
                      <a:pPr algn="ctr"/>
                      <a:r>
                        <a:rPr kumimoji="1" lang="en-US" altLang="en-US" sz="2400" dirty="0" smtClean="0">
                          <a:latin typeface="+mn-lt"/>
                          <a:cs typeface="Cambria Math"/>
                        </a:rPr>
                        <a:t>157.8±3.0</a:t>
                      </a:r>
                      <a:endParaRPr lang="ja-JP" altLang="en-US" sz="2400" dirty="0">
                        <a:latin typeface="+mn-lt"/>
                      </a:endParaRPr>
                    </a:p>
                  </a:txBody>
                  <a:tcPr marL="121920" marR="121920"/>
                </a:tc>
                <a:tc>
                  <a:txBody>
                    <a:bodyPr/>
                    <a:lstStyle/>
                    <a:p>
                      <a:pPr algn="ctr"/>
                      <a:r>
                        <a:rPr kumimoji="1" lang="en-US" altLang="en-US" sz="2400" dirty="0" smtClean="0">
                          <a:latin typeface="+mn-lt"/>
                          <a:cs typeface="Cambria Math"/>
                        </a:rPr>
                        <a:t>186.2±5.4</a:t>
                      </a:r>
                      <a:endParaRPr lang="ja-JP" altLang="en-US" sz="2400" dirty="0">
                        <a:latin typeface="+mn-lt"/>
                      </a:endParaRPr>
                    </a:p>
                  </a:txBody>
                  <a:tcPr marL="121920" marR="121920"/>
                </a:tc>
                <a:tc>
                  <a:txBody>
                    <a:bodyPr/>
                    <a:lstStyle/>
                    <a:p>
                      <a:pPr algn="ctr"/>
                      <a:r>
                        <a:rPr kumimoji="1" lang="en-US" altLang="en-US" sz="2400" dirty="0" smtClean="0">
                          <a:latin typeface="+mn-lt"/>
                          <a:cs typeface="Cambria Math"/>
                        </a:rPr>
                        <a:t>193.8±7.2</a:t>
                      </a:r>
                      <a:endParaRPr kumimoji="1" lang="ja-JP" altLang="en-US" sz="2400" dirty="0">
                        <a:latin typeface="+mn-lt"/>
                      </a:endParaRPr>
                    </a:p>
                  </a:txBody>
                  <a:tcPr marL="121920" marR="121920"/>
                </a:tc>
              </a:tr>
            </a:tbl>
          </a:graphicData>
        </a:graphic>
      </p:graphicFrame>
      <p:sp>
        <p:nvSpPr>
          <p:cNvPr id="5" name="テキスト ボックス 4"/>
          <p:cNvSpPr txBox="1"/>
          <p:nvPr/>
        </p:nvSpPr>
        <p:spPr>
          <a:xfrm>
            <a:off x="254705" y="2501562"/>
            <a:ext cx="11717864" cy="461665"/>
          </a:xfrm>
          <a:prstGeom prst="rect">
            <a:avLst/>
          </a:prstGeom>
          <a:noFill/>
        </p:spPr>
        <p:txBody>
          <a:bodyPr wrap="square" rtlCol="0">
            <a:spAutoFit/>
          </a:bodyPr>
          <a:lstStyle/>
          <a:p>
            <a:pPr algn="ctr" defTabSz="457200"/>
            <a:r>
              <a:rPr lang="ja-JP" altLang="en-US" sz="2400" dirty="0" smtClean="0">
                <a:solidFill>
                  <a:prstClr val="black"/>
                </a:solidFill>
                <a:latin typeface="Cambria Math"/>
                <a:ea typeface="ヒラギノ明朝 Pro W3"/>
                <a:cs typeface="Cambria Math"/>
              </a:rPr>
              <a:t>表</a:t>
            </a:r>
            <a:r>
              <a:rPr lang="en-US" altLang="ja-JP" sz="2400" dirty="0" smtClean="0">
                <a:solidFill>
                  <a:prstClr val="black"/>
                </a:solidFill>
                <a:latin typeface="Cambria Math"/>
                <a:ea typeface="ヒラギノ明朝 Pro W3"/>
                <a:cs typeface="Cambria Math"/>
              </a:rPr>
              <a:t>5.9</a:t>
            </a:r>
            <a:r>
              <a:rPr lang="ja-JP" altLang="en-US" sz="2400" dirty="0" smtClean="0">
                <a:solidFill>
                  <a:prstClr val="black"/>
                </a:solidFill>
                <a:latin typeface="Cambria Math"/>
                <a:ea typeface="ヒラギノ明朝 Pro W3"/>
                <a:cs typeface="Cambria Math"/>
              </a:rPr>
              <a:t> </a:t>
            </a:r>
            <a:r>
              <a:rPr lang="en-US" altLang="ja-JP" sz="2400" dirty="0" smtClean="0">
                <a:solidFill>
                  <a:prstClr val="black"/>
                </a:solidFill>
                <a:latin typeface="Cambria Math"/>
                <a:ea typeface="ヒラギノ明朝 Pro W3"/>
                <a:cs typeface="Cambria Math"/>
              </a:rPr>
              <a:t>fitting</a:t>
            </a:r>
            <a:r>
              <a:rPr lang="ja-JP" altLang="en-US" sz="2400" dirty="0" smtClean="0">
                <a:solidFill>
                  <a:prstClr val="black"/>
                </a:solidFill>
                <a:latin typeface="Cambria Math"/>
                <a:ea typeface="ヒラギノ明朝 Pro W3"/>
                <a:cs typeface="Cambria Math"/>
              </a:rPr>
              <a:t>の</a:t>
            </a:r>
            <a:r>
              <a:rPr lang="ja-JP" altLang="en-US" sz="2400" dirty="0">
                <a:solidFill>
                  <a:prstClr val="black"/>
                </a:solidFill>
                <a:latin typeface="Cambria Math"/>
                <a:ea typeface="ヒラギノ明朝 Pro W3"/>
                <a:cs typeface="Cambria Math"/>
              </a:rPr>
              <a:t>範囲を変更した時の寿命の</a:t>
            </a:r>
            <a:r>
              <a:rPr lang="ja-JP" altLang="en-US" sz="2400" dirty="0" smtClean="0">
                <a:solidFill>
                  <a:prstClr val="black"/>
                </a:solidFill>
                <a:latin typeface="Cambria Math"/>
                <a:ea typeface="ヒラギノ明朝 Pro W3"/>
                <a:cs typeface="Cambria Math"/>
              </a:rPr>
              <a:t>値</a:t>
            </a:r>
            <a:endParaRPr lang="ja-JP" altLang="en-US" sz="2400" dirty="0">
              <a:solidFill>
                <a:prstClr val="black"/>
              </a:solidFill>
              <a:latin typeface="Cambria Math"/>
              <a:ea typeface="ヒラギノ明朝 Pro W3"/>
              <a:cs typeface="Cambria Math"/>
            </a:endParaRPr>
          </a:p>
        </p:txBody>
      </p:sp>
      <p:sp>
        <p:nvSpPr>
          <p:cNvPr id="6" name="テキスト ボックス 5"/>
          <p:cNvSpPr txBox="1"/>
          <p:nvPr/>
        </p:nvSpPr>
        <p:spPr>
          <a:xfrm>
            <a:off x="609600" y="4943853"/>
            <a:ext cx="10972800" cy="1384995"/>
          </a:xfrm>
          <a:prstGeom prst="rect">
            <a:avLst/>
          </a:prstGeom>
          <a:noFill/>
        </p:spPr>
        <p:txBody>
          <a:bodyPr wrap="square" rtlCol="0">
            <a:spAutoFit/>
          </a:bodyPr>
          <a:lstStyle/>
          <a:p>
            <a:pPr defTabSz="457200"/>
            <a:r>
              <a:rPr lang="en-US" altLang="ja-JP" sz="2800" dirty="0" smtClean="0">
                <a:solidFill>
                  <a:prstClr val="black"/>
                </a:solidFill>
                <a:latin typeface="Cambria Math"/>
                <a:ea typeface="ヒラギノ明朝 Pro W3"/>
                <a:cs typeface="Cambria Math"/>
              </a:rPr>
              <a:t>Fitting</a:t>
            </a:r>
            <a:r>
              <a:rPr lang="ja-JP" altLang="en-US" sz="2800" dirty="0" smtClean="0">
                <a:solidFill>
                  <a:prstClr val="black"/>
                </a:solidFill>
                <a:latin typeface="Cambria Math"/>
                <a:ea typeface="ヒラギノ明朝 Pro W3"/>
                <a:cs typeface="Cambria Math"/>
              </a:rPr>
              <a:t>の範囲の開始時刻を早くすればするほど</a:t>
            </a:r>
            <a:r>
              <a:rPr lang="en-US" altLang="ja-JP" sz="2800" dirty="0" smtClean="0">
                <a:solidFill>
                  <a:prstClr val="black"/>
                </a:solidFill>
                <a:latin typeface="Cambria Math"/>
                <a:ea typeface="ヒラギノ明朝 Pro W3"/>
                <a:cs typeface="Cambria Math"/>
              </a:rPr>
              <a:t>o-Ps</a:t>
            </a:r>
            <a:r>
              <a:rPr lang="ja-JP" altLang="en-US" sz="2800" dirty="0" smtClean="0">
                <a:solidFill>
                  <a:prstClr val="black"/>
                </a:solidFill>
                <a:latin typeface="Cambria Math"/>
                <a:ea typeface="ヒラギノ明朝 Pro W3"/>
                <a:cs typeface="Cambria Math"/>
              </a:rPr>
              <a:t>の寿命が短くなるのは</a:t>
            </a:r>
            <a:r>
              <a:rPr lang="en-US" altLang="ja-JP" sz="2800" dirty="0" smtClean="0">
                <a:solidFill>
                  <a:prstClr val="black"/>
                </a:solidFill>
                <a:latin typeface="Cambria Math"/>
                <a:ea typeface="ヒラギノ明朝 Pro W3"/>
                <a:cs typeface="Cambria Math"/>
              </a:rPr>
              <a:t>pick-off</a:t>
            </a:r>
            <a:r>
              <a:rPr lang="ja-JP" altLang="en-US" sz="2800" dirty="0" smtClean="0">
                <a:solidFill>
                  <a:prstClr val="black"/>
                </a:solidFill>
                <a:latin typeface="Cambria Math"/>
                <a:ea typeface="ヒラギノ明朝 Pro W3"/>
                <a:cs typeface="Cambria Math"/>
              </a:rPr>
              <a:t>補正により取り除けなかった</a:t>
            </a:r>
            <a:r>
              <a:rPr lang="en-US" altLang="ja-JP" sz="2800" dirty="0" smtClean="0">
                <a:solidFill>
                  <a:prstClr val="black"/>
                </a:solidFill>
                <a:latin typeface="Cambria Math"/>
                <a:ea typeface="ヒラギノ明朝 Pro W3"/>
                <a:cs typeface="Cambria Math"/>
              </a:rPr>
              <a:t>p-Ps</a:t>
            </a:r>
            <a:r>
              <a:rPr lang="ja-JP" altLang="en-US" sz="2800" dirty="0" smtClean="0">
                <a:solidFill>
                  <a:prstClr val="black"/>
                </a:solidFill>
                <a:latin typeface="Cambria Math"/>
                <a:ea typeface="ヒラギノ明朝 Pro W3"/>
                <a:cs typeface="Cambria Math"/>
              </a:rPr>
              <a:t>の影響が残っているためだと考えられる。</a:t>
            </a:r>
            <a:endParaRPr lang="en-US" altLang="ja-JP" sz="2800" dirty="0" smtClean="0">
              <a:solidFill>
                <a:prstClr val="black"/>
              </a:solidFill>
              <a:latin typeface="Cambria Math"/>
              <a:ea typeface="ヒラギノ明朝 Pro W3"/>
              <a:cs typeface="Cambria Math"/>
            </a:endParaRPr>
          </a:p>
        </p:txBody>
      </p:sp>
      <p:sp>
        <p:nvSpPr>
          <p:cNvPr id="7" name="スライド番号プレースホルダー 6"/>
          <p:cNvSpPr>
            <a:spLocks noGrp="1"/>
          </p:cNvSpPr>
          <p:nvPr>
            <p:ph type="sldNum" sz="quarter" idx="12"/>
          </p:nvPr>
        </p:nvSpPr>
        <p:spPr/>
        <p:txBody>
          <a:bodyPr/>
          <a:lstStyle/>
          <a:p>
            <a:fld id="{3BACC431-8771-E947-ACEE-CEB1AF5E901D}" type="slidenum">
              <a:rPr lang="ja-JP" altLang="en-US" smtClean="0">
                <a:solidFill>
                  <a:prstClr val="black">
                    <a:tint val="75000"/>
                  </a:prstClr>
                </a:solidFill>
                <a:latin typeface="Calibri"/>
                <a:ea typeface="ＭＳ Ｐゴシック"/>
              </a:rPr>
              <a:pPr/>
              <a:t>63</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6773504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12192000" cy="1067465"/>
          </a:xfrm>
        </p:spPr>
        <p:style>
          <a:lnRef idx="1">
            <a:schemeClr val="accent1"/>
          </a:lnRef>
          <a:fillRef idx="3">
            <a:schemeClr val="accent1"/>
          </a:fillRef>
          <a:effectRef idx="2">
            <a:schemeClr val="accent1"/>
          </a:effectRef>
          <a:fontRef idx="minor">
            <a:schemeClr val="lt1"/>
          </a:fontRef>
        </p:style>
        <p:txBody>
          <a:bodyPr>
            <a:normAutofit/>
          </a:bodyPr>
          <a:lstStyle/>
          <a:p>
            <a:pPr algn="l"/>
            <a:r>
              <a:rPr kumimoji="1" lang="ja-JP" altLang="en-US" sz="5400" dirty="0" smtClean="0"/>
              <a:t>まとめ</a:t>
            </a:r>
            <a:endParaRPr kumimoji="1" lang="ja-JP" altLang="en-US" sz="5400" dirty="0"/>
          </a:p>
        </p:txBody>
      </p:sp>
      <p:sp>
        <p:nvSpPr>
          <p:cNvPr id="3" name="コンテンツ プレースホルダー 2"/>
          <p:cNvSpPr>
            <a:spLocks noGrp="1"/>
          </p:cNvSpPr>
          <p:nvPr>
            <p:ph idx="1"/>
          </p:nvPr>
        </p:nvSpPr>
        <p:spPr>
          <a:xfrm>
            <a:off x="609600" y="1453105"/>
            <a:ext cx="10972800" cy="516181"/>
          </a:xfrm>
        </p:spPr>
        <p:txBody>
          <a:bodyPr>
            <a:normAutofit/>
          </a:bodyPr>
          <a:lstStyle/>
          <a:p>
            <a:pPr marL="0" indent="0">
              <a:buNone/>
            </a:pPr>
            <a:r>
              <a:rPr kumimoji="1" lang="ja-JP" altLang="en-US" sz="2800" dirty="0" smtClean="0">
                <a:latin typeface="Cambria Math"/>
                <a:ea typeface="ヒラギノ明朝 Pro W3"/>
                <a:cs typeface="Cambria Math"/>
              </a:rPr>
              <a:t>全ての誤差を考慮した結果、</a:t>
            </a:r>
            <a:r>
              <a:rPr lang="ja-JP" altLang="ja-JP" sz="2800" dirty="0" smtClean="0">
                <a:latin typeface="Cambria Math"/>
                <a:ea typeface="ヒラギノ明朝 Pro W3"/>
                <a:cs typeface="Cambria Math"/>
              </a:rPr>
              <a:t>o</a:t>
            </a:r>
            <a:r>
              <a:rPr lang="en-US" altLang="ja-JP" sz="2800" dirty="0" smtClean="0">
                <a:latin typeface="Cambria Math"/>
                <a:ea typeface="ヒラギノ明朝 Pro W3"/>
                <a:cs typeface="Cambria Math"/>
              </a:rPr>
              <a:t>-Ps</a:t>
            </a:r>
            <a:r>
              <a:rPr lang="ja-JP" altLang="en-US" sz="2800" dirty="0" smtClean="0">
                <a:latin typeface="Cambria Math"/>
                <a:ea typeface="ヒラギノ明朝 Pro W3"/>
                <a:cs typeface="Cambria Math"/>
              </a:rPr>
              <a:t>の寿命は以下の表のようになった。</a:t>
            </a:r>
            <a:endParaRPr kumimoji="1" lang="ja-JP" altLang="en-US" sz="2800" dirty="0">
              <a:latin typeface="Cambria Math"/>
              <a:ea typeface="ヒラギノ明朝 Pro W3"/>
              <a:cs typeface="Cambria Math"/>
            </a:endParaRPr>
          </a:p>
        </p:txBody>
      </p:sp>
      <p:graphicFrame>
        <p:nvGraphicFramePr>
          <p:cNvPr id="4" name="表 3"/>
          <p:cNvGraphicFramePr>
            <a:graphicFrameLocks noGrp="1"/>
          </p:cNvGraphicFramePr>
          <p:nvPr>
            <p:extLst>
              <p:ext uri="{D42A27DB-BD31-4B8C-83A1-F6EECF244321}">
                <p14:modId xmlns:p14="http://schemas.microsoft.com/office/powerpoint/2010/main" val="2792429704"/>
              </p:ext>
            </p:extLst>
          </p:nvPr>
        </p:nvGraphicFramePr>
        <p:xfrm>
          <a:off x="2997200" y="2714333"/>
          <a:ext cx="6197600" cy="1828800"/>
        </p:xfrm>
        <a:graphic>
          <a:graphicData uri="http://schemas.openxmlformats.org/drawingml/2006/table">
            <a:tbl>
              <a:tblPr firstRow="1" bandRow="1">
                <a:tableStyleId>{5C22544A-7EE6-4342-B048-85BDC9FD1C3A}</a:tableStyleId>
              </a:tblPr>
              <a:tblGrid>
                <a:gridCol w="3098800"/>
                <a:gridCol w="3098800"/>
              </a:tblGrid>
              <a:tr h="370840">
                <a:tc>
                  <a:txBody>
                    <a:bodyPr/>
                    <a:lstStyle/>
                    <a:p>
                      <a:pPr algn="ctr"/>
                      <a:endParaRPr kumimoji="1" lang="ja-JP" altLang="en-US" sz="2400" dirty="0"/>
                    </a:p>
                  </a:txBody>
                  <a:tcPr marL="121920" marR="121920"/>
                </a:tc>
                <a:tc>
                  <a:txBody>
                    <a:bodyPr/>
                    <a:lstStyle/>
                    <a:p>
                      <a:pPr algn="ctr"/>
                      <a:r>
                        <a:rPr kumimoji="1" lang="ja-JP" altLang="en-US" sz="2400" dirty="0" smtClean="0"/>
                        <a:t>寿命</a:t>
                      </a:r>
                      <a:r>
                        <a:rPr kumimoji="1" lang="en-US" altLang="ja-JP" sz="2400" dirty="0" smtClean="0"/>
                        <a:t>[ns]</a:t>
                      </a:r>
                      <a:endParaRPr kumimoji="1" lang="ja-JP" altLang="en-US" sz="2400" dirty="0"/>
                    </a:p>
                  </a:txBody>
                  <a:tcPr marL="121920" marR="121920"/>
                </a:tc>
              </a:tr>
              <a:tr h="370840">
                <a:tc>
                  <a:txBody>
                    <a:bodyPr/>
                    <a:lstStyle/>
                    <a:p>
                      <a:pPr algn="ctr"/>
                      <a:r>
                        <a:rPr kumimoji="1" lang="en-US" altLang="ja-JP" sz="2400" dirty="0" smtClean="0"/>
                        <a:t>NaI2</a:t>
                      </a:r>
                      <a:endParaRPr kumimoji="1" lang="ja-JP" altLang="en-US" sz="2400" dirty="0"/>
                    </a:p>
                  </a:txBody>
                  <a:tcPr marL="121920" marR="121920"/>
                </a:tc>
                <a:tc>
                  <a:txBody>
                    <a:bodyPr/>
                    <a:lstStyle/>
                    <a:p>
                      <a:pPr algn="ctr"/>
                      <a:r>
                        <a:rPr kumimoji="1" lang="en-US" altLang="ja-JP" sz="2400" dirty="0" smtClean="0">
                          <a:latin typeface="+mn-lt"/>
                        </a:rPr>
                        <a:t>155.8</a:t>
                      </a:r>
                      <a:r>
                        <a:rPr kumimoji="1" lang="en-US" altLang="en-US" sz="2400" dirty="0" smtClean="0">
                          <a:latin typeface="+mn-lt"/>
                        </a:rPr>
                        <a:t>±</a:t>
                      </a:r>
                      <a:r>
                        <a:rPr kumimoji="1" lang="en-US" altLang="ja-JP" sz="2400" dirty="0" smtClean="0">
                          <a:latin typeface="+mn-lt"/>
                        </a:rPr>
                        <a:t>7.7</a:t>
                      </a:r>
                      <a:endParaRPr kumimoji="1" lang="ja-JP" altLang="en-US" sz="2400" dirty="0">
                        <a:latin typeface="+mn-lt"/>
                      </a:endParaRPr>
                    </a:p>
                  </a:txBody>
                  <a:tcPr marL="121920" marR="121920"/>
                </a:tc>
              </a:tr>
              <a:tr h="370840">
                <a:tc>
                  <a:txBody>
                    <a:bodyPr/>
                    <a:lstStyle/>
                    <a:p>
                      <a:pPr algn="ctr"/>
                      <a:r>
                        <a:rPr kumimoji="1" lang="en-US" altLang="ja-JP" sz="2400" dirty="0" smtClean="0"/>
                        <a:t>NaI3</a:t>
                      </a:r>
                      <a:endParaRPr kumimoji="1" lang="ja-JP" altLang="en-US" sz="2400" dirty="0"/>
                    </a:p>
                  </a:txBody>
                  <a:tcPr marL="121920" marR="121920"/>
                </a:tc>
                <a:tc>
                  <a:txBody>
                    <a:bodyPr/>
                    <a:lstStyle/>
                    <a:p>
                      <a:pPr algn="ctr"/>
                      <a:r>
                        <a:rPr kumimoji="1" lang="en-US" altLang="en-US" sz="2400" dirty="0" smtClean="0">
                          <a:latin typeface="+mn-lt"/>
                        </a:rPr>
                        <a:t>2</a:t>
                      </a:r>
                      <a:r>
                        <a:rPr kumimoji="1" lang="en-US" altLang="ja-JP" sz="2400" dirty="0" smtClean="0">
                          <a:latin typeface="+mn-lt"/>
                        </a:rPr>
                        <a:t>53.7</a:t>
                      </a:r>
                      <a:r>
                        <a:rPr kumimoji="1" lang="en-US" altLang="en-US" sz="2400" dirty="0" smtClean="0">
                          <a:latin typeface="+mn-lt"/>
                        </a:rPr>
                        <a:t>±</a:t>
                      </a:r>
                      <a:r>
                        <a:rPr kumimoji="1" lang="en-US" altLang="ja-JP" sz="2400" dirty="0" smtClean="0">
                          <a:latin typeface="+mn-lt"/>
                        </a:rPr>
                        <a:t>23.9</a:t>
                      </a:r>
                      <a:endParaRPr kumimoji="1" lang="ja-JP" altLang="en-US" sz="2400" dirty="0">
                        <a:latin typeface="+mn-lt"/>
                      </a:endParaRPr>
                    </a:p>
                  </a:txBody>
                  <a:tcPr marL="121920" marR="121920"/>
                </a:tc>
              </a:tr>
              <a:tr h="370840">
                <a:tc>
                  <a:txBody>
                    <a:bodyPr/>
                    <a:lstStyle/>
                    <a:p>
                      <a:pPr algn="ctr"/>
                      <a:r>
                        <a:rPr kumimoji="1" lang="en-US" altLang="ja-JP" sz="2400" dirty="0" smtClean="0"/>
                        <a:t>NaI4</a:t>
                      </a:r>
                      <a:endParaRPr kumimoji="1" lang="ja-JP" altLang="en-US" sz="2400" dirty="0"/>
                    </a:p>
                  </a:txBody>
                  <a:tcPr marL="121920" marR="121920"/>
                </a:tc>
                <a:tc>
                  <a:txBody>
                    <a:bodyPr/>
                    <a:lstStyle/>
                    <a:p>
                      <a:pPr algn="ctr"/>
                      <a:r>
                        <a:rPr kumimoji="1" lang="en-US" altLang="en-US" sz="2400" dirty="0" smtClean="0">
                          <a:latin typeface="+mn-lt"/>
                        </a:rPr>
                        <a:t>124.</a:t>
                      </a:r>
                      <a:r>
                        <a:rPr kumimoji="1" lang="en-US" altLang="ja-JP" sz="2400" dirty="0" smtClean="0">
                          <a:latin typeface="+mn-lt"/>
                        </a:rPr>
                        <a:t>6</a:t>
                      </a:r>
                      <a:r>
                        <a:rPr kumimoji="1" lang="en-US" altLang="en-US" sz="2400" dirty="0" smtClean="0">
                          <a:latin typeface="+mn-lt"/>
                        </a:rPr>
                        <a:t>±</a:t>
                      </a:r>
                      <a:r>
                        <a:rPr kumimoji="1" lang="en-US" altLang="ja-JP" sz="2400" dirty="0" smtClean="0">
                          <a:latin typeface="+mn-lt"/>
                        </a:rPr>
                        <a:t>11.8</a:t>
                      </a:r>
                      <a:endParaRPr kumimoji="1" lang="ja-JP" altLang="en-US" sz="2400" dirty="0">
                        <a:latin typeface="+mn-lt"/>
                      </a:endParaRPr>
                    </a:p>
                  </a:txBody>
                  <a:tcPr marL="121920" marR="121920"/>
                </a:tc>
              </a:tr>
            </a:tbl>
          </a:graphicData>
        </a:graphic>
      </p:graphicFrame>
      <p:sp>
        <p:nvSpPr>
          <p:cNvPr id="5" name="テキスト ボックス 4"/>
          <p:cNvSpPr txBox="1"/>
          <p:nvPr/>
        </p:nvSpPr>
        <p:spPr>
          <a:xfrm>
            <a:off x="2978024" y="2267251"/>
            <a:ext cx="6197600" cy="461665"/>
          </a:xfrm>
          <a:prstGeom prst="rect">
            <a:avLst/>
          </a:prstGeom>
          <a:noFill/>
        </p:spPr>
        <p:txBody>
          <a:bodyPr wrap="square" rtlCol="0">
            <a:spAutoFit/>
          </a:bodyPr>
          <a:lstStyle/>
          <a:p>
            <a:pPr algn="ctr" defTabSz="457200"/>
            <a:r>
              <a:rPr lang="ja-JP" altLang="en-US" sz="2400" dirty="0" smtClean="0">
                <a:solidFill>
                  <a:prstClr val="black"/>
                </a:solidFill>
                <a:latin typeface="Calibri"/>
                <a:ea typeface="ＭＳ Ｐゴシック"/>
              </a:rPr>
              <a:t>表</a:t>
            </a:r>
            <a:r>
              <a:rPr lang="en-US" altLang="ja-JP" sz="2400" dirty="0" smtClean="0">
                <a:solidFill>
                  <a:prstClr val="black"/>
                </a:solidFill>
                <a:latin typeface="Calibri"/>
                <a:ea typeface="ＭＳ Ｐゴシック"/>
              </a:rPr>
              <a:t>5.10</a:t>
            </a:r>
            <a:r>
              <a:rPr lang="ja-JP" altLang="en-US" sz="2400" dirty="0" smtClean="0">
                <a:solidFill>
                  <a:prstClr val="black"/>
                </a:solidFill>
                <a:latin typeface="Calibri"/>
                <a:ea typeface="ＭＳ Ｐゴシック"/>
              </a:rPr>
              <a:t> 最終的</a:t>
            </a:r>
            <a:r>
              <a:rPr lang="ja-JP" altLang="en-US" sz="2400" dirty="0">
                <a:solidFill>
                  <a:prstClr val="black"/>
                </a:solidFill>
                <a:latin typeface="Calibri"/>
                <a:ea typeface="ＭＳ Ｐゴシック"/>
              </a:rPr>
              <a:t>な寿命とその誤差 </a:t>
            </a:r>
          </a:p>
        </p:txBody>
      </p:sp>
      <p:sp>
        <p:nvSpPr>
          <p:cNvPr id="7" name="スライド番号プレースホルダー 6"/>
          <p:cNvSpPr>
            <a:spLocks noGrp="1"/>
          </p:cNvSpPr>
          <p:nvPr>
            <p:ph type="sldNum" sz="quarter" idx="12"/>
          </p:nvPr>
        </p:nvSpPr>
        <p:spPr/>
        <p:txBody>
          <a:bodyPr/>
          <a:lstStyle/>
          <a:p>
            <a:fld id="{3BACC431-8771-E947-ACEE-CEB1AF5E901D}" type="slidenum">
              <a:rPr lang="ja-JP" altLang="en-US" smtClean="0">
                <a:solidFill>
                  <a:prstClr val="black">
                    <a:tint val="75000"/>
                  </a:prstClr>
                </a:solidFill>
                <a:latin typeface="Calibri"/>
                <a:ea typeface="ＭＳ Ｐゴシック"/>
              </a:rPr>
              <a:pPr/>
              <a:t>64</a:t>
            </a:fld>
            <a:endParaRPr lang="ja-JP" altLang="en-US">
              <a:solidFill>
                <a:prstClr val="black">
                  <a:tint val="75000"/>
                </a:prstClr>
              </a:solidFill>
              <a:latin typeface="Calibri"/>
              <a:ea typeface="ＭＳ Ｐゴシック"/>
            </a:endParaRPr>
          </a:p>
        </p:txBody>
      </p:sp>
      <p:sp>
        <p:nvSpPr>
          <p:cNvPr id="8" name="テキスト ボックス 7"/>
          <p:cNvSpPr txBox="1"/>
          <p:nvPr/>
        </p:nvSpPr>
        <p:spPr>
          <a:xfrm>
            <a:off x="2227186" y="5134872"/>
            <a:ext cx="7712320" cy="1200329"/>
          </a:xfrm>
          <a:prstGeom prst="rect">
            <a:avLst/>
          </a:prstGeom>
          <a:noFill/>
        </p:spPr>
        <p:txBody>
          <a:bodyPr wrap="square" rtlCol="0">
            <a:spAutoFit/>
          </a:bodyPr>
          <a:lstStyle/>
          <a:p>
            <a:pPr algn="ctr"/>
            <a:r>
              <a:rPr kumimoji="1" lang="en-US" altLang="ja-JP" sz="3600" dirty="0" smtClean="0"/>
              <a:t>o-Ps</a:t>
            </a:r>
            <a:r>
              <a:rPr kumimoji="1" lang="ja-JP" altLang="en-US" sz="3600" dirty="0" smtClean="0"/>
              <a:t>の寿命の理論値</a:t>
            </a:r>
            <a:endParaRPr lang="en-US" altLang="ja-JP" sz="3600" dirty="0"/>
          </a:p>
          <a:p>
            <a:pPr algn="ctr"/>
            <a:r>
              <a:rPr kumimoji="1" lang="en-US" altLang="ja-JP" sz="3600" dirty="0" smtClean="0"/>
              <a:t>142[ns]</a:t>
            </a:r>
            <a:endParaRPr kumimoji="1" lang="ja-JP" altLang="en-US" sz="3600" dirty="0"/>
          </a:p>
        </p:txBody>
      </p:sp>
    </p:spTree>
    <p:extLst>
      <p:ext uri="{BB962C8B-B14F-4D97-AF65-F5344CB8AC3E}">
        <p14:creationId xmlns:p14="http://schemas.microsoft.com/office/powerpoint/2010/main" val="20804028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20146D6-F2DB-4ED1-95D1-5E5889B24418}" type="slidenum">
              <a:rPr kumimoji="1" lang="ja-JP" altLang="en-US" smtClean="0"/>
              <a:t>65</a:t>
            </a:fld>
            <a:endParaRPr kumimoji="1" lang="ja-JP" altLang="en-US"/>
          </a:p>
        </p:txBody>
      </p:sp>
      <p:sp>
        <p:nvSpPr>
          <p:cNvPr id="5" name="テキスト ボックス 4"/>
          <p:cNvSpPr txBox="1"/>
          <p:nvPr/>
        </p:nvSpPr>
        <p:spPr>
          <a:xfrm>
            <a:off x="184064" y="1385289"/>
            <a:ext cx="11872187" cy="3970318"/>
          </a:xfrm>
          <a:prstGeom prst="rect">
            <a:avLst/>
          </a:prstGeom>
          <a:noFill/>
        </p:spPr>
        <p:txBody>
          <a:bodyPr wrap="square" rtlCol="0">
            <a:spAutoFit/>
          </a:bodyPr>
          <a:lstStyle/>
          <a:p>
            <a:pPr defTabSz="457200"/>
            <a:r>
              <a:rPr lang="en-US" altLang="ja-JP" sz="2800" dirty="0" smtClean="0">
                <a:solidFill>
                  <a:prstClr val="black"/>
                </a:solidFill>
                <a:latin typeface="Calibri"/>
                <a:ea typeface="ＭＳ Ｐゴシック"/>
              </a:rPr>
              <a:t>NaI2</a:t>
            </a:r>
            <a:r>
              <a:rPr lang="ja-JP" altLang="en-US" sz="2800" dirty="0" err="1" smtClean="0">
                <a:solidFill>
                  <a:prstClr val="black"/>
                </a:solidFill>
                <a:latin typeface="Calibri"/>
                <a:ea typeface="ＭＳ Ｐゴシック"/>
              </a:rPr>
              <a:t>、</a:t>
            </a:r>
            <a:r>
              <a:rPr lang="en-US" altLang="ja-JP" sz="2800" dirty="0" smtClean="0">
                <a:solidFill>
                  <a:prstClr val="black"/>
                </a:solidFill>
                <a:latin typeface="Calibri"/>
                <a:ea typeface="ＭＳ Ｐゴシック"/>
              </a:rPr>
              <a:t>NaI4</a:t>
            </a:r>
            <a:r>
              <a:rPr lang="ja-JP" altLang="en-US" sz="2800" dirty="0" smtClean="0">
                <a:solidFill>
                  <a:prstClr val="black"/>
                </a:solidFill>
                <a:latin typeface="Calibri"/>
                <a:ea typeface="ＭＳ Ｐゴシック"/>
              </a:rPr>
              <a:t>は</a:t>
            </a:r>
            <a:r>
              <a:rPr lang="en-US" altLang="ja-JP" sz="2800" dirty="0" smtClean="0">
                <a:solidFill>
                  <a:prstClr val="black"/>
                </a:solidFill>
                <a:latin typeface="Calibri"/>
                <a:ea typeface="ＭＳ Ｐゴシック"/>
              </a:rPr>
              <a:t>o-Ps</a:t>
            </a:r>
            <a:r>
              <a:rPr lang="ja-JP" altLang="en-US" sz="2800" dirty="0" smtClean="0">
                <a:solidFill>
                  <a:prstClr val="black"/>
                </a:solidFill>
                <a:latin typeface="Calibri"/>
                <a:ea typeface="ＭＳ Ｐゴシック"/>
              </a:rPr>
              <a:t>の寿命の理論値</a:t>
            </a:r>
            <a:r>
              <a:rPr lang="en-US" altLang="ja-JP" sz="2800" dirty="0" smtClean="0">
                <a:solidFill>
                  <a:prstClr val="black"/>
                </a:solidFill>
                <a:latin typeface="Calibri"/>
                <a:ea typeface="ＭＳ Ｐゴシック"/>
              </a:rPr>
              <a:t>142[ns]</a:t>
            </a:r>
            <a:r>
              <a:rPr lang="ja-JP" altLang="en-US" sz="2800" dirty="0" smtClean="0">
                <a:solidFill>
                  <a:prstClr val="black"/>
                </a:solidFill>
                <a:latin typeface="Calibri"/>
                <a:ea typeface="ＭＳ Ｐゴシック"/>
              </a:rPr>
              <a:t>に対して誤差を含めると肯定的な結果が得られたが、</a:t>
            </a:r>
            <a:r>
              <a:rPr lang="en-US" altLang="ja-JP" sz="2800" dirty="0" smtClean="0">
                <a:solidFill>
                  <a:prstClr val="black"/>
                </a:solidFill>
                <a:latin typeface="Calibri"/>
                <a:ea typeface="ＭＳ Ｐゴシック"/>
              </a:rPr>
              <a:t>NaI3</a:t>
            </a:r>
            <a:r>
              <a:rPr lang="ja-JP" altLang="en-US" sz="2800" dirty="0" smtClean="0">
                <a:solidFill>
                  <a:prstClr val="black"/>
                </a:solidFill>
                <a:latin typeface="Calibri"/>
                <a:ea typeface="ＭＳ Ｐゴシック"/>
              </a:rPr>
              <a:t>については理論値よりかなり大きくなってしまった。その原因として考えられるのは以下の</a:t>
            </a:r>
            <a:r>
              <a:rPr lang="en-US" altLang="ja-JP" sz="2800" dirty="0" smtClean="0">
                <a:solidFill>
                  <a:prstClr val="black"/>
                </a:solidFill>
                <a:latin typeface="Calibri"/>
                <a:ea typeface="ＭＳ Ｐゴシック"/>
              </a:rPr>
              <a:t>2</a:t>
            </a:r>
            <a:r>
              <a:rPr lang="ja-JP" altLang="en-US" sz="2800" dirty="0" smtClean="0">
                <a:solidFill>
                  <a:prstClr val="black"/>
                </a:solidFill>
                <a:latin typeface="Calibri"/>
                <a:ea typeface="ＭＳ Ｐゴシック"/>
              </a:rPr>
              <a:t>点である。</a:t>
            </a:r>
            <a:endParaRPr lang="en-US" altLang="ja-JP" sz="2800" dirty="0" smtClean="0">
              <a:solidFill>
                <a:prstClr val="black"/>
              </a:solidFill>
              <a:latin typeface="Calibri"/>
              <a:ea typeface="ＭＳ Ｐゴシック"/>
            </a:endParaRPr>
          </a:p>
          <a:p>
            <a:pPr defTabSz="457200"/>
            <a:endParaRPr lang="en-US" altLang="ja-JP" sz="2800" dirty="0" smtClean="0">
              <a:solidFill>
                <a:prstClr val="black"/>
              </a:solidFill>
              <a:latin typeface="Calibri"/>
              <a:ea typeface="ＭＳ Ｐゴシック"/>
            </a:endParaRPr>
          </a:p>
          <a:p>
            <a:pPr defTabSz="457200"/>
            <a:r>
              <a:rPr lang="ja-JP" altLang="en-US" sz="2800" dirty="0" smtClean="0">
                <a:solidFill>
                  <a:prstClr val="black"/>
                </a:solidFill>
                <a:latin typeface="Calibri"/>
                <a:ea typeface="ＭＳ Ｐゴシック"/>
              </a:rPr>
              <a:t>・立体配置の違い</a:t>
            </a:r>
            <a:endParaRPr lang="en-US" altLang="ja-JP" sz="2800" dirty="0" smtClean="0">
              <a:solidFill>
                <a:prstClr val="black"/>
              </a:solidFill>
              <a:latin typeface="Calibri"/>
              <a:ea typeface="ＭＳ Ｐゴシック"/>
            </a:endParaRPr>
          </a:p>
          <a:p>
            <a:pPr defTabSz="457200"/>
            <a:r>
              <a:rPr lang="ja-JP" altLang="en-US" sz="2800" dirty="0" smtClean="0">
                <a:solidFill>
                  <a:prstClr val="black"/>
                </a:solidFill>
                <a:latin typeface="Calibri"/>
                <a:ea typeface="ＭＳ Ｐゴシック"/>
              </a:rPr>
              <a:t>・</a:t>
            </a:r>
            <a:r>
              <a:rPr lang="en-US" altLang="ja-JP" sz="2800" dirty="0" smtClean="0">
                <a:solidFill>
                  <a:prstClr val="black"/>
                </a:solidFill>
                <a:latin typeface="Calibri"/>
                <a:ea typeface="ＭＳ Ｐゴシック"/>
              </a:rPr>
              <a:t>ADC3(NaI3)</a:t>
            </a:r>
            <a:r>
              <a:rPr lang="ja-JP" altLang="en-US" sz="2800" dirty="0" smtClean="0">
                <a:solidFill>
                  <a:prstClr val="black"/>
                </a:solidFill>
                <a:latin typeface="Calibri"/>
                <a:ea typeface="ＭＳ Ｐゴシック"/>
              </a:rPr>
              <a:t>の</a:t>
            </a:r>
            <a:r>
              <a:rPr lang="en-US" altLang="ja-JP" sz="2800" dirty="0" smtClean="0">
                <a:solidFill>
                  <a:prstClr val="black"/>
                </a:solidFill>
                <a:latin typeface="Calibri"/>
                <a:ea typeface="ＭＳ Ｐゴシック"/>
              </a:rPr>
              <a:t>pedestal</a:t>
            </a:r>
            <a:r>
              <a:rPr lang="ja-JP" altLang="en-US" sz="2800" dirty="0" smtClean="0">
                <a:solidFill>
                  <a:prstClr val="black"/>
                </a:solidFill>
                <a:latin typeface="Calibri"/>
                <a:ea typeface="ＭＳ Ｐゴシック"/>
              </a:rPr>
              <a:t>が分裂していて</a:t>
            </a:r>
            <a:r>
              <a:rPr lang="en-US" altLang="ja-JP" sz="2800" dirty="0" err="1" smtClean="0">
                <a:solidFill>
                  <a:prstClr val="black"/>
                </a:solidFill>
                <a:latin typeface="Calibri"/>
                <a:ea typeface="ＭＳ Ｐゴシック"/>
              </a:rPr>
              <a:t>ADCcalibration</a:t>
            </a:r>
            <a:r>
              <a:rPr lang="ja-JP" altLang="en-US" sz="2800" dirty="0" smtClean="0">
                <a:solidFill>
                  <a:prstClr val="black"/>
                </a:solidFill>
                <a:latin typeface="Calibri"/>
                <a:ea typeface="ＭＳ Ｐゴシック"/>
              </a:rPr>
              <a:t>が上手くいっていない</a:t>
            </a:r>
            <a:endParaRPr lang="en-US" altLang="ja-JP" sz="2800" dirty="0" smtClean="0">
              <a:solidFill>
                <a:prstClr val="black"/>
              </a:solidFill>
              <a:latin typeface="Calibri"/>
              <a:ea typeface="ＭＳ Ｐゴシック"/>
            </a:endParaRPr>
          </a:p>
          <a:p>
            <a:pPr defTabSz="457200"/>
            <a:endParaRPr lang="en-US" altLang="ja-JP" sz="2800" dirty="0">
              <a:solidFill>
                <a:prstClr val="black"/>
              </a:solidFill>
              <a:latin typeface="Calibri"/>
              <a:ea typeface="ＭＳ Ｐゴシック"/>
            </a:endParaRPr>
          </a:p>
          <a:p>
            <a:pPr defTabSz="457200"/>
            <a:r>
              <a:rPr lang="en-US" altLang="ja-JP" sz="2800" dirty="0" err="1" smtClean="0">
                <a:solidFill>
                  <a:prstClr val="black"/>
                </a:solidFill>
                <a:latin typeface="Calibri"/>
                <a:ea typeface="ＭＳ Ｐゴシック"/>
              </a:rPr>
              <a:t>NaI</a:t>
            </a:r>
            <a:r>
              <a:rPr lang="ja-JP" altLang="en-US" sz="2800" dirty="0" smtClean="0">
                <a:solidFill>
                  <a:prstClr val="black"/>
                </a:solidFill>
                <a:latin typeface="Calibri"/>
                <a:ea typeface="ＭＳ Ｐゴシック"/>
              </a:rPr>
              <a:t>同士を入れ替えて同じ測定を行うことで以上の</a:t>
            </a:r>
            <a:r>
              <a:rPr lang="en-US" altLang="ja-JP" sz="2800" dirty="0" smtClean="0">
                <a:solidFill>
                  <a:prstClr val="black"/>
                </a:solidFill>
                <a:latin typeface="Calibri"/>
                <a:ea typeface="ＭＳ Ｐゴシック"/>
              </a:rPr>
              <a:t>2</a:t>
            </a:r>
            <a:r>
              <a:rPr lang="ja-JP" altLang="en-US" sz="2800" dirty="0" smtClean="0">
                <a:solidFill>
                  <a:prstClr val="black"/>
                </a:solidFill>
                <a:latin typeface="Calibri"/>
                <a:ea typeface="ＭＳ Ｐゴシック"/>
              </a:rPr>
              <a:t>点を検証するべきだったが、解析の問題点を明らかにするのに時間がかかってしまい今回は出来なかった。</a:t>
            </a:r>
            <a:endParaRPr lang="en-US" altLang="ja-JP" sz="2800" dirty="0" smtClean="0">
              <a:solidFill>
                <a:prstClr val="black"/>
              </a:solidFill>
              <a:latin typeface="Calibri"/>
              <a:ea typeface="ＭＳ Ｐゴシック"/>
            </a:endParaRPr>
          </a:p>
        </p:txBody>
      </p:sp>
    </p:spTree>
    <p:extLst>
      <p:ext uri="{BB962C8B-B14F-4D97-AF65-F5344CB8AC3E}">
        <p14:creationId xmlns:p14="http://schemas.microsoft.com/office/powerpoint/2010/main" val="10056708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6973" y="2766219"/>
            <a:ext cx="10758055" cy="1325563"/>
          </a:xfrm>
        </p:spPr>
        <p:txBody>
          <a:bodyPr>
            <a:noAutofit/>
          </a:bodyPr>
          <a:lstStyle/>
          <a:p>
            <a:pPr algn="ctr"/>
            <a:r>
              <a:rPr kumimoji="1" lang="ja-JP" altLang="en-US" sz="6600" dirty="0" smtClean="0"/>
              <a:t>ご清聴ありがとうございました</a:t>
            </a:r>
            <a:endParaRPr kumimoji="1" lang="ja-JP" altLang="en-US" sz="6600" dirty="0"/>
          </a:p>
        </p:txBody>
      </p:sp>
      <p:sp>
        <p:nvSpPr>
          <p:cNvPr id="4" name="スライド番号プレースホルダー 3"/>
          <p:cNvSpPr>
            <a:spLocks noGrp="1"/>
          </p:cNvSpPr>
          <p:nvPr>
            <p:ph type="sldNum" sz="quarter" idx="12"/>
          </p:nvPr>
        </p:nvSpPr>
        <p:spPr/>
        <p:txBody>
          <a:bodyPr/>
          <a:lstStyle/>
          <a:p>
            <a:fld id="{920146D6-F2DB-4ED1-95D1-5E5889B24418}" type="slidenum">
              <a:rPr kumimoji="1" lang="ja-JP" altLang="en-US" smtClean="0"/>
              <a:t>66</a:t>
            </a:fld>
            <a:endParaRPr kumimoji="1" lang="ja-JP" altLang="en-US"/>
          </a:p>
        </p:txBody>
      </p:sp>
    </p:spTree>
    <p:extLst>
      <p:ext uri="{BB962C8B-B14F-4D97-AF65-F5344CB8AC3E}">
        <p14:creationId xmlns:p14="http://schemas.microsoft.com/office/powerpoint/2010/main" val="4179849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20146D6-F2DB-4ED1-95D1-5E5889B24418}" type="slidenum">
              <a:rPr kumimoji="1" lang="ja-JP" altLang="en-US" smtClean="0"/>
              <a:t>7</a:t>
            </a:fld>
            <a:endParaRPr kumimoji="1" lang="ja-JP" altLang="en-US"/>
          </a:p>
        </p:txBody>
      </p:sp>
      <p:sp>
        <p:nvSpPr>
          <p:cNvPr id="3" name="テキスト ボックス 2"/>
          <p:cNvSpPr txBox="1"/>
          <p:nvPr/>
        </p:nvSpPr>
        <p:spPr>
          <a:xfrm>
            <a:off x="1731817" y="4718295"/>
            <a:ext cx="9642765" cy="461665"/>
          </a:xfrm>
          <a:prstGeom prst="rect">
            <a:avLst/>
          </a:prstGeom>
          <a:noFill/>
        </p:spPr>
        <p:txBody>
          <a:bodyPr wrap="square" rtlCol="0">
            <a:spAutoFit/>
          </a:bodyPr>
          <a:lstStyle/>
          <a:p>
            <a:r>
              <a:rPr lang="ja-JP" altLang="en-US" sz="2400" dirty="0" smtClean="0"/>
              <a:t>図</a:t>
            </a:r>
            <a:r>
              <a:rPr lang="en-US" altLang="ja-JP" sz="2400" dirty="0" smtClean="0"/>
              <a:t>1.3 </a:t>
            </a:r>
            <a:r>
              <a:rPr kumimoji="1" lang="ja-JP" altLang="en-US" sz="2400" dirty="0" smtClean="0"/>
              <a:t>もう</a:t>
            </a:r>
            <a:r>
              <a:rPr kumimoji="1" lang="en-US" altLang="ja-JP" sz="2400" dirty="0" smtClean="0"/>
              <a:t>1</a:t>
            </a:r>
            <a:r>
              <a:rPr kumimoji="1" lang="ja-JP" altLang="en-US" sz="2400" dirty="0" smtClean="0"/>
              <a:t>つ高次のファインマンダイアグラム</a:t>
            </a:r>
            <a:r>
              <a:rPr kumimoji="1" lang="en-US" altLang="ja-JP" sz="2400" dirty="0" smtClean="0"/>
              <a:t>(</a:t>
            </a:r>
            <a:r>
              <a:rPr kumimoji="1" lang="ja-JP" altLang="en-US" sz="2400" dirty="0" smtClean="0"/>
              <a:t>パラポジトロニウムの場合</a:t>
            </a:r>
            <a:r>
              <a:rPr kumimoji="1" lang="en-US" altLang="ja-JP" sz="2400" dirty="0" smtClean="0"/>
              <a:t>)</a:t>
            </a:r>
            <a:endParaRPr kumimoji="1" lang="ja-JP" altLang="en-US" sz="2400" dirty="0"/>
          </a:p>
        </p:txBody>
      </p:sp>
      <p:pic>
        <p:nvPicPr>
          <p:cNvPr id="4" name="図 3"/>
          <p:cNvPicPr>
            <a:picLocks noChangeAspect="1"/>
          </p:cNvPicPr>
          <p:nvPr/>
        </p:nvPicPr>
        <p:blipFill>
          <a:blip r:embed="rId3"/>
          <a:stretch>
            <a:fillRect/>
          </a:stretch>
        </p:blipFill>
        <p:spPr>
          <a:xfrm>
            <a:off x="540326" y="647863"/>
            <a:ext cx="5311487" cy="4042670"/>
          </a:xfrm>
          <a:prstGeom prst="rect">
            <a:avLst/>
          </a:prstGeom>
        </p:spPr>
      </p:pic>
      <p:pic>
        <p:nvPicPr>
          <p:cNvPr id="5" name="図 4"/>
          <p:cNvPicPr>
            <a:picLocks noChangeAspect="1"/>
          </p:cNvPicPr>
          <p:nvPr/>
        </p:nvPicPr>
        <p:blipFill>
          <a:blip r:embed="rId4"/>
          <a:stretch>
            <a:fillRect/>
          </a:stretch>
        </p:blipFill>
        <p:spPr>
          <a:xfrm>
            <a:off x="2165378" y="2816565"/>
            <a:ext cx="195089" cy="176799"/>
          </a:xfrm>
          <a:prstGeom prst="rect">
            <a:avLst/>
          </a:prstGeom>
        </p:spPr>
      </p:pic>
      <p:pic>
        <p:nvPicPr>
          <p:cNvPr id="6" name="図 5"/>
          <p:cNvPicPr>
            <a:picLocks noChangeAspect="1"/>
          </p:cNvPicPr>
          <p:nvPr/>
        </p:nvPicPr>
        <p:blipFill>
          <a:blip r:embed="rId4"/>
          <a:stretch>
            <a:fillRect/>
          </a:stretch>
        </p:blipFill>
        <p:spPr>
          <a:xfrm>
            <a:off x="3208235" y="2844273"/>
            <a:ext cx="195089" cy="176799"/>
          </a:xfrm>
          <a:prstGeom prst="rect">
            <a:avLst/>
          </a:prstGeom>
        </p:spPr>
      </p:pic>
      <p:pic>
        <p:nvPicPr>
          <p:cNvPr id="7" name="図 6"/>
          <p:cNvPicPr>
            <a:picLocks noChangeAspect="1"/>
          </p:cNvPicPr>
          <p:nvPr/>
        </p:nvPicPr>
        <p:blipFill>
          <a:blip r:embed="rId4"/>
          <a:stretch>
            <a:fillRect/>
          </a:stretch>
        </p:blipFill>
        <p:spPr>
          <a:xfrm>
            <a:off x="4338506" y="2603627"/>
            <a:ext cx="195089" cy="176799"/>
          </a:xfrm>
          <a:prstGeom prst="rect">
            <a:avLst/>
          </a:prstGeom>
        </p:spPr>
      </p:pic>
      <p:pic>
        <p:nvPicPr>
          <p:cNvPr id="8" name="図 7"/>
          <p:cNvPicPr>
            <a:picLocks noChangeAspect="1"/>
          </p:cNvPicPr>
          <p:nvPr/>
        </p:nvPicPr>
        <p:blipFill>
          <a:blip r:embed="rId4"/>
          <a:stretch>
            <a:fillRect/>
          </a:stretch>
        </p:blipFill>
        <p:spPr>
          <a:xfrm>
            <a:off x="1352852" y="2662510"/>
            <a:ext cx="195089" cy="176799"/>
          </a:xfrm>
          <a:prstGeom prst="rect">
            <a:avLst/>
          </a:prstGeom>
        </p:spPr>
      </p:pic>
      <p:pic>
        <p:nvPicPr>
          <p:cNvPr id="10" name="図 9"/>
          <p:cNvPicPr>
            <a:picLocks noChangeAspect="1"/>
          </p:cNvPicPr>
          <p:nvPr/>
        </p:nvPicPr>
        <p:blipFill>
          <a:blip r:embed="rId5"/>
          <a:stretch>
            <a:fillRect/>
          </a:stretch>
        </p:blipFill>
        <p:spPr>
          <a:xfrm>
            <a:off x="5924769" y="647863"/>
            <a:ext cx="6267231" cy="4042670"/>
          </a:xfrm>
          <a:prstGeom prst="rect">
            <a:avLst/>
          </a:prstGeom>
        </p:spPr>
      </p:pic>
      <p:pic>
        <p:nvPicPr>
          <p:cNvPr id="11" name="図 10"/>
          <p:cNvPicPr>
            <a:picLocks noChangeAspect="1"/>
          </p:cNvPicPr>
          <p:nvPr/>
        </p:nvPicPr>
        <p:blipFill>
          <a:blip r:embed="rId6"/>
          <a:stretch>
            <a:fillRect/>
          </a:stretch>
        </p:blipFill>
        <p:spPr>
          <a:xfrm>
            <a:off x="10061300" y="2795783"/>
            <a:ext cx="195089" cy="176799"/>
          </a:xfrm>
          <a:prstGeom prst="rect">
            <a:avLst/>
          </a:prstGeom>
        </p:spPr>
      </p:pic>
      <p:pic>
        <p:nvPicPr>
          <p:cNvPr id="12" name="図 11"/>
          <p:cNvPicPr>
            <a:picLocks noChangeAspect="1"/>
          </p:cNvPicPr>
          <p:nvPr/>
        </p:nvPicPr>
        <p:blipFill>
          <a:blip r:embed="rId6"/>
          <a:stretch>
            <a:fillRect/>
          </a:stretch>
        </p:blipFill>
        <p:spPr>
          <a:xfrm>
            <a:off x="9215241" y="2920865"/>
            <a:ext cx="195089" cy="176799"/>
          </a:xfrm>
          <a:prstGeom prst="rect">
            <a:avLst/>
          </a:prstGeom>
        </p:spPr>
      </p:pic>
      <p:pic>
        <p:nvPicPr>
          <p:cNvPr id="13" name="図 12"/>
          <p:cNvPicPr>
            <a:picLocks noChangeAspect="1"/>
          </p:cNvPicPr>
          <p:nvPr/>
        </p:nvPicPr>
        <p:blipFill>
          <a:blip r:embed="rId6"/>
          <a:stretch>
            <a:fillRect/>
          </a:stretch>
        </p:blipFill>
        <p:spPr>
          <a:xfrm>
            <a:off x="8128370" y="2904964"/>
            <a:ext cx="195089" cy="176799"/>
          </a:xfrm>
          <a:prstGeom prst="rect">
            <a:avLst/>
          </a:prstGeom>
        </p:spPr>
      </p:pic>
      <p:pic>
        <p:nvPicPr>
          <p:cNvPr id="14" name="図 13"/>
          <p:cNvPicPr>
            <a:picLocks noChangeAspect="1"/>
          </p:cNvPicPr>
          <p:nvPr/>
        </p:nvPicPr>
        <p:blipFill>
          <a:blip r:embed="rId6"/>
          <a:stretch>
            <a:fillRect/>
          </a:stretch>
        </p:blipFill>
        <p:spPr>
          <a:xfrm>
            <a:off x="7402396" y="2745481"/>
            <a:ext cx="195089" cy="176799"/>
          </a:xfrm>
          <a:prstGeom prst="rect">
            <a:avLst/>
          </a:prstGeom>
        </p:spPr>
      </p:pic>
      <p:pic>
        <p:nvPicPr>
          <p:cNvPr id="15" name="図 14"/>
          <p:cNvPicPr>
            <a:picLocks noChangeAspect="1"/>
          </p:cNvPicPr>
          <p:nvPr/>
        </p:nvPicPr>
        <p:blipFill>
          <a:blip r:embed="rId7"/>
          <a:stretch>
            <a:fillRect/>
          </a:stretch>
        </p:blipFill>
        <p:spPr>
          <a:xfrm>
            <a:off x="9268691" y="2743406"/>
            <a:ext cx="128027" cy="146317"/>
          </a:xfrm>
          <a:prstGeom prst="rect">
            <a:avLst/>
          </a:prstGeom>
        </p:spPr>
      </p:pic>
      <p:pic>
        <p:nvPicPr>
          <p:cNvPr id="16" name="図 15"/>
          <p:cNvPicPr>
            <a:picLocks noChangeAspect="1"/>
          </p:cNvPicPr>
          <p:nvPr/>
        </p:nvPicPr>
        <p:blipFill>
          <a:blip r:embed="rId7"/>
          <a:stretch>
            <a:fillRect/>
          </a:stretch>
        </p:blipFill>
        <p:spPr>
          <a:xfrm>
            <a:off x="8251614" y="2725904"/>
            <a:ext cx="128027" cy="146317"/>
          </a:xfrm>
          <a:prstGeom prst="rect">
            <a:avLst/>
          </a:prstGeom>
        </p:spPr>
      </p:pic>
      <mc:AlternateContent xmlns:mc="http://schemas.openxmlformats.org/markup-compatibility/2006" xmlns:a14="http://schemas.microsoft.com/office/drawing/2010/main">
        <mc:Choice Requires="a14">
          <p:sp>
            <p:nvSpPr>
              <p:cNvPr id="17" name="テキスト ボックス 16"/>
              <p:cNvSpPr txBox="1"/>
              <p:nvPr/>
            </p:nvSpPr>
            <p:spPr>
              <a:xfrm>
                <a:off x="2225387" y="5652655"/>
                <a:ext cx="7741227"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2800" dirty="0" smtClean="0">
                    <a:solidFill>
                      <a:srgbClr val="FF0000"/>
                    </a:solidFill>
                  </a:rPr>
                  <a:t>最低</a:t>
                </a:r>
                <a:r>
                  <a:rPr lang="ja-JP" altLang="en-US" sz="2800" dirty="0">
                    <a:solidFill>
                      <a:srgbClr val="FF0000"/>
                    </a:solidFill>
                  </a:rPr>
                  <a:t>次</a:t>
                </a:r>
                <a:r>
                  <a:rPr lang="ja-JP" altLang="en-US" sz="2800" dirty="0" smtClean="0">
                    <a:solidFill>
                      <a:srgbClr val="FF0000"/>
                    </a:solidFill>
                  </a:rPr>
                  <a:t>より</a:t>
                </a:r>
                <a14:m>
                  <m:oMath xmlns:m="http://schemas.openxmlformats.org/officeDocument/2006/math">
                    <m:sSup>
                      <m:sSupPr>
                        <m:ctrlPr>
                          <a:rPr lang="en-US" altLang="ja-JP" sz="2800" i="1" smtClean="0">
                            <a:solidFill>
                              <a:srgbClr val="FF0000"/>
                            </a:solidFill>
                            <a:latin typeface="Cambria Math" charset="0"/>
                          </a:rPr>
                        </m:ctrlPr>
                      </m:sSupPr>
                      <m:e>
                        <m:r>
                          <a:rPr lang="ja-JP" altLang="en-US" sz="2800" i="1" smtClean="0">
                            <a:solidFill>
                              <a:srgbClr val="FF0000"/>
                            </a:solidFill>
                            <a:latin typeface="Cambria Math" panose="02040503050406030204" pitchFamily="18" charset="0"/>
                          </a:rPr>
                          <m:t>𝛼</m:t>
                        </m:r>
                      </m:e>
                      <m:sup>
                        <m:r>
                          <a:rPr lang="en-US" altLang="ja-JP" sz="2800" b="0" i="1" smtClean="0">
                            <a:solidFill>
                              <a:srgbClr val="FF0000"/>
                            </a:solidFill>
                            <a:latin typeface="Cambria Math" panose="02040503050406030204" pitchFamily="18" charset="0"/>
                          </a:rPr>
                          <m:t>2</m:t>
                        </m:r>
                      </m:sup>
                    </m:sSup>
                  </m:oMath>
                </a14:m>
                <a:r>
                  <a:rPr kumimoji="1" lang="ja-JP" altLang="en-US" sz="2800" dirty="0" err="1" smtClean="0">
                    <a:solidFill>
                      <a:srgbClr val="FF0000"/>
                    </a:solidFill>
                  </a:rPr>
                  <a:t>だけ</a:t>
                </a:r>
                <a:r>
                  <a:rPr kumimoji="1" lang="ja-JP" altLang="en-US" sz="2800" dirty="0" smtClean="0">
                    <a:solidFill>
                      <a:srgbClr val="FF0000"/>
                    </a:solidFill>
                  </a:rPr>
                  <a:t>遷移確率が小さい</a:t>
                </a:r>
                <a:endParaRPr kumimoji="1" lang="ja-JP" altLang="en-US" sz="2800" dirty="0">
                  <a:solidFill>
                    <a:srgbClr val="FF0000"/>
                  </a:solidFill>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2225387" y="5652655"/>
                <a:ext cx="7741227" cy="523220"/>
              </a:xfrm>
              <a:prstGeom prst="rect">
                <a:avLst/>
              </a:prstGeom>
              <a:blipFill rotWithShape="0">
                <a:blip r:embed="rId8"/>
                <a:stretch>
                  <a:fillRect t="-16092" b="-2528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140514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248641" y="1953491"/>
            <a:ext cx="9694718" cy="3138054"/>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920146D6-F2DB-4ED1-95D1-5E5889B24418}" type="slidenum">
              <a:rPr kumimoji="1" lang="ja-JP" altLang="en-US" smtClean="0"/>
              <a:t>8</a:t>
            </a:fld>
            <a:endParaRPr kumimoji="1" lang="ja-JP" altLang="en-US"/>
          </a:p>
        </p:txBody>
      </p:sp>
      <p:sp>
        <p:nvSpPr>
          <p:cNvPr id="3" name="テキスト ボックス 2"/>
          <p:cNvSpPr txBox="1"/>
          <p:nvPr/>
        </p:nvSpPr>
        <p:spPr>
          <a:xfrm>
            <a:off x="311727" y="753915"/>
            <a:ext cx="7647709" cy="523220"/>
          </a:xfrm>
          <a:prstGeom prst="rect">
            <a:avLst/>
          </a:prstGeom>
          <a:noFill/>
        </p:spPr>
        <p:txBody>
          <a:bodyPr wrap="square" rtlCol="0">
            <a:spAutoFit/>
          </a:bodyPr>
          <a:lstStyle/>
          <a:p>
            <a:r>
              <a:rPr lang="ja-JP" altLang="en-US" sz="2800" dirty="0" smtClean="0"/>
              <a:t>より高次の項も含めた詳細な計算によると、</a:t>
            </a:r>
            <a:endParaRPr kumimoji="1" lang="ja-JP" altLang="en-US" sz="2800" dirty="0"/>
          </a:p>
        </p:txBody>
      </p:sp>
      <p:sp>
        <p:nvSpPr>
          <p:cNvPr id="4" name="テキスト ボックス 3"/>
          <p:cNvSpPr txBox="1"/>
          <p:nvPr/>
        </p:nvSpPr>
        <p:spPr>
          <a:xfrm>
            <a:off x="3093894" y="2695956"/>
            <a:ext cx="6004213" cy="584775"/>
          </a:xfrm>
          <a:prstGeom prst="rect">
            <a:avLst/>
          </a:prstGeom>
          <a:noFill/>
        </p:spPr>
        <p:txBody>
          <a:bodyPr wrap="square" rtlCol="0">
            <a:spAutoFit/>
          </a:bodyPr>
          <a:lstStyle/>
          <a:p>
            <a:r>
              <a:rPr lang="ja-JP" altLang="en-US" sz="3200" dirty="0" smtClean="0"/>
              <a:t>パラポジトロニウム　：　</a:t>
            </a:r>
            <a:r>
              <a:rPr lang="en-US" altLang="ja-JP" sz="3200" dirty="0" smtClean="0"/>
              <a:t>0.123 </a:t>
            </a:r>
            <a:r>
              <a:rPr lang="en-US" altLang="ja-JP" sz="3200" dirty="0" err="1" smtClean="0"/>
              <a:t>nsec</a:t>
            </a:r>
            <a:endParaRPr kumimoji="1" lang="ja-JP" altLang="en-US" sz="3200" dirty="0"/>
          </a:p>
        </p:txBody>
      </p:sp>
      <p:sp>
        <p:nvSpPr>
          <p:cNvPr id="5" name="テキスト ボックス 4"/>
          <p:cNvSpPr txBox="1"/>
          <p:nvPr/>
        </p:nvSpPr>
        <p:spPr>
          <a:xfrm>
            <a:off x="2929371" y="3690687"/>
            <a:ext cx="6333259" cy="584775"/>
          </a:xfrm>
          <a:prstGeom prst="rect">
            <a:avLst/>
          </a:prstGeom>
          <a:noFill/>
        </p:spPr>
        <p:txBody>
          <a:bodyPr wrap="square" rtlCol="0">
            <a:spAutoFit/>
          </a:bodyPr>
          <a:lstStyle/>
          <a:p>
            <a:r>
              <a:rPr lang="ja-JP" altLang="en-US" sz="3200" dirty="0" smtClean="0"/>
              <a:t>オルソポジトロニウム　：　</a:t>
            </a:r>
            <a:r>
              <a:rPr lang="en-US" altLang="ja-JP" sz="3200" dirty="0" smtClean="0"/>
              <a:t>142 </a:t>
            </a:r>
            <a:r>
              <a:rPr lang="en-US" altLang="ja-JP" sz="3200" dirty="0" err="1" smtClean="0"/>
              <a:t>nsec</a:t>
            </a:r>
            <a:endParaRPr kumimoji="1" lang="ja-JP" altLang="en-US" sz="3200" dirty="0"/>
          </a:p>
        </p:txBody>
      </p:sp>
    </p:spTree>
    <p:extLst>
      <p:ext uri="{BB962C8B-B14F-4D97-AF65-F5344CB8AC3E}">
        <p14:creationId xmlns:p14="http://schemas.microsoft.com/office/powerpoint/2010/main" val="291411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52431" y="2205145"/>
            <a:ext cx="10318004" cy="1304818"/>
          </a:xfrm>
        </p:spPr>
        <p:txBody>
          <a:bodyPr>
            <a:normAutofit/>
          </a:bodyPr>
          <a:lstStyle/>
          <a:p>
            <a:r>
              <a:rPr lang="ja-JP" altLang="en-US" sz="8000" dirty="0" smtClean="0"/>
              <a:t>第</a:t>
            </a:r>
            <a:r>
              <a:rPr lang="en-US" altLang="ja-JP" sz="8000" dirty="0" smtClean="0"/>
              <a:t>2</a:t>
            </a:r>
            <a:r>
              <a:rPr lang="ja-JP" altLang="en-US" sz="8000" dirty="0" smtClean="0"/>
              <a:t>章　実験原理</a:t>
            </a:r>
            <a:endParaRPr kumimoji="1" lang="ja-JP" altLang="en-US" sz="8000" dirty="0"/>
          </a:p>
        </p:txBody>
      </p:sp>
    </p:spTree>
    <p:extLst>
      <p:ext uri="{BB962C8B-B14F-4D97-AF65-F5344CB8AC3E}">
        <p14:creationId xmlns:p14="http://schemas.microsoft.com/office/powerpoint/2010/main" val="3342900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4146</TotalTime>
  <Words>6377</Words>
  <Application>Microsoft Macintosh PowerPoint</Application>
  <PresentationFormat>ワイド画面</PresentationFormat>
  <Paragraphs>779</Paragraphs>
  <Slides>66</Slides>
  <Notes>44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66</vt:i4>
      </vt:variant>
    </vt:vector>
  </HeadingPairs>
  <TitlesOfParts>
    <vt:vector size="74" baseType="lpstr">
      <vt:lpstr>Calibri</vt:lpstr>
      <vt:lpstr>Calibri Light</vt:lpstr>
      <vt:lpstr>Cambria Math</vt:lpstr>
      <vt:lpstr>Mangal</vt:lpstr>
      <vt:lpstr>ＭＳ Ｐゴシック</vt:lpstr>
      <vt:lpstr>ヒラギノ明朝 Pro W3</vt:lpstr>
      <vt:lpstr>Arial</vt:lpstr>
      <vt:lpstr>Office テーマ</vt:lpstr>
      <vt:lpstr>オルソポジトロニウムの 寿命測定によるQEDの実験的検証</vt:lpstr>
      <vt:lpstr>PowerPoint プレゼンテーション</vt:lpstr>
      <vt:lpstr>第1章　イントロダクション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第2章　実験原理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第3章　データ取得</vt:lpstr>
      <vt:lpstr>PowerPoint プレゼンテーション</vt:lpstr>
      <vt:lpstr>PowerPoint プレゼンテーション</vt:lpstr>
      <vt:lpstr>PowerPoint プレゼンテーション</vt:lpstr>
      <vt:lpstr>PowerPoint プレゼンテーション</vt:lpstr>
      <vt:lpstr>第4章　データ解析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第5章　結果・考察・まとめ</vt:lpstr>
      <vt:lpstr>PowerPoint プレゼンテーション</vt:lpstr>
      <vt:lpstr>TDC0のcalibration関数の誤差の評価</vt:lpstr>
      <vt:lpstr>TQ補正関数の誤差の評価</vt:lpstr>
      <vt:lpstr>誤差伝搬の法則</vt:lpstr>
      <vt:lpstr>PowerPoint プレゼンテーション</vt:lpstr>
      <vt:lpstr>TQ補正関数ΔT(E)は求めた誤差δΔT(E)を含めるとΔT(E)±δΔT(E)で与えられると考えることができる。 TQ補正関数の誤差δΔT(E)を考慮した場合のo-Psの寿命は以下の表のようになる。</vt:lpstr>
      <vt:lpstr>pick-off補正関数の誤差の評価</vt:lpstr>
      <vt:lpstr>PowerPoint プレゼンテーション</vt:lpstr>
      <vt:lpstr>誤差伝搬の法則を用いると寿命fittingの式の誤差δg(t)は以下のように求めることができる。</vt:lpstr>
      <vt:lpstr>寿命fittingの式g(t)は求めた誤差δg(t)を含めるとg(t)±δg(t)で与えられると考えることができる。 寿命fittingの式の誤差δg(t)を考慮した場合のo-Psの寿命は以下の表のようになる。</vt:lpstr>
      <vt:lpstr>寿命fittingの誤差の評価</vt:lpstr>
      <vt:lpstr>TQ補正、pick-off補正、寿命fittingの誤差のまとめ</vt:lpstr>
      <vt:lpstr>系統誤差の評価</vt:lpstr>
      <vt:lpstr>まとめ</vt:lpstr>
      <vt:lpstr>PowerPoint プレゼンテーション</vt:lpstr>
      <vt:lpstr>ご清聴ありがとうございました</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大田力也</dc:creator>
  <cp:lastModifiedBy>松尾一輝</cp:lastModifiedBy>
  <cp:revision>183</cp:revision>
  <dcterms:created xsi:type="dcterms:W3CDTF">2017-03-16T05:12:37Z</dcterms:created>
  <dcterms:modified xsi:type="dcterms:W3CDTF">2017-03-28T10:56:09Z</dcterms:modified>
</cp:coreProperties>
</file>